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7"/>
  </p:notesMasterIdLst>
  <p:sldIdLst>
    <p:sldId id="256" r:id="rId3"/>
    <p:sldId id="259" r:id="rId4"/>
    <p:sldId id="261" r:id="rId5"/>
    <p:sldId id="262" r:id="rId6"/>
    <p:sldId id="263" r:id="rId7"/>
    <p:sldId id="260" r:id="rId8"/>
    <p:sldId id="264" r:id="rId9"/>
    <p:sldId id="265" r:id="rId10"/>
    <p:sldId id="266" r:id="rId11"/>
    <p:sldId id="267" r:id="rId12"/>
    <p:sldId id="258" r:id="rId13"/>
    <p:sldId id="268" r:id="rId14"/>
    <p:sldId id="271" r:id="rId15"/>
    <p:sldId id="272" r:id="rId16"/>
    <p:sldId id="269" r:id="rId17"/>
    <p:sldId id="273" r:id="rId18"/>
    <p:sldId id="274" r:id="rId19"/>
    <p:sldId id="275" r:id="rId20"/>
    <p:sldId id="276" r:id="rId21"/>
    <p:sldId id="278" r:id="rId22"/>
    <p:sldId id="279" r:id="rId23"/>
    <p:sldId id="281" r:id="rId24"/>
    <p:sldId id="284" r:id="rId25"/>
    <p:sldId id="285" r:id="rId26"/>
    <p:sldId id="286" r:id="rId27"/>
    <p:sldId id="287" r:id="rId28"/>
    <p:sldId id="293" r:id="rId29"/>
    <p:sldId id="290" r:id="rId30"/>
    <p:sldId id="291" r:id="rId31"/>
    <p:sldId id="294" r:id="rId32"/>
    <p:sldId id="296" r:id="rId33"/>
    <p:sldId id="298" r:id="rId34"/>
    <p:sldId id="299" r:id="rId35"/>
    <p:sldId id="300" r:id="rId36"/>
    <p:sldId id="301" r:id="rId37"/>
    <p:sldId id="303" r:id="rId38"/>
    <p:sldId id="304" r:id="rId39"/>
    <p:sldId id="350" r:id="rId40"/>
    <p:sldId id="307" r:id="rId41"/>
    <p:sldId id="310" r:id="rId42"/>
    <p:sldId id="311" r:id="rId43"/>
    <p:sldId id="313" r:id="rId44"/>
    <p:sldId id="314" r:id="rId45"/>
    <p:sldId id="315" r:id="rId46"/>
    <p:sldId id="316" r:id="rId47"/>
    <p:sldId id="317" r:id="rId48"/>
    <p:sldId id="318" r:id="rId49"/>
    <p:sldId id="319" r:id="rId50"/>
    <p:sldId id="320" r:id="rId51"/>
    <p:sldId id="322" r:id="rId52"/>
    <p:sldId id="324" r:id="rId53"/>
    <p:sldId id="270" r:id="rId54"/>
    <p:sldId id="351" r:id="rId55"/>
    <p:sldId id="352" r:id="rId56"/>
    <p:sldId id="360" r:id="rId57"/>
    <p:sldId id="354" r:id="rId58"/>
    <p:sldId id="353" r:id="rId59"/>
    <p:sldId id="355" r:id="rId60"/>
    <p:sldId id="356" r:id="rId61"/>
    <p:sldId id="357" r:id="rId62"/>
    <p:sldId id="358" r:id="rId63"/>
    <p:sldId id="361" r:id="rId64"/>
    <p:sldId id="325" r:id="rId65"/>
    <p:sldId id="327" r:id="rId66"/>
  </p:sldIdLst>
  <p:sldSz cx="9144000" cy="6858000" type="screen4x3"/>
  <p:notesSz cx="6858000" cy="9144000"/>
  <p:embeddedFontLst>
    <p:embeddedFont>
      <p:font typeface="Calibri" pitchFamily="34" charset="0"/>
      <p:regular r:id="rId68"/>
      <p:bold r:id="rId69"/>
      <p:italic r:id="rId70"/>
      <p:boldItalic r:id="rId71"/>
    </p:embeddedFont>
    <p:embeddedFont>
      <p:font typeface="Euclid Math One" pitchFamily="18" charset="2"/>
      <p:regular r:id="rId72"/>
      <p:bold r:id="rId73"/>
    </p:embeddedFont>
    <p:embeddedFont>
      <p:font typeface="Euclid Math Two" pitchFamily="18" charset="2"/>
      <p:regular r:id="rId74"/>
      <p:bold r:id="rId75"/>
    </p:embeddedFont>
    <p:embeddedFont>
      <p:font typeface="MT Extra" pitchFamily="18" charset="2"/>
      <p:regular r:id="rId76"/>
    </p:embeddedFont>
    <p:embeddedFont>
      <p:font typeface="Georgia" pitchFamily="18" charset="0"/>
      <p:regular r:id="rId77"/>
      <p:bold r:id="rId78"/>
      <p:italic r:id="rId79"/>
      <p:boldItalic r:id="rId80"/>
    </p:embeddedFont>
    <p:embeddedFont>
      <p:font typeface="Arial Unicode MS" pitchFamily="34" charset="-128"/>
      <p:regular r:id="rId81"/>
    </p:embeddedFont>
    <p:embeddedFont>
      <p:font typeface="Comic Sans MS" pitchFamily="66" charset="0"/>
      <p:regular r:id="rId82"/>
      <p:bold r:id="rId83"/>
    </p:embeddedFont>
    <p:embeddedFont>
      <p:font typeface="Euclid Extra" pitchFamily="18" charset="2"/>
      <p:regular r:id="rId84"/>
      <p:bold r:id="rId85"/>
    </p:embeddedFont>
    <p:embeddedFont>
      <p:font typeface="Euclid Symbol" pitchFamily="18" charset="2"/>
      <p:regular r:id="rId86"/>
      <p:bold r:id="rId87"/>
      <p:italic r:id="rId88"/>
      <p:boldItalic r:id="rId89"/>
    </p:embeddedFont>
    <p:embeddedFont>
      <p:font typeface="Lucida Sans Unicode" pitchFamily="34" charset="0"/>
      <p:regular r:id="rId9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9933"/>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5" autoAdjust="0"/>
    <p:restoredTop sz="94660"/>
  </p:normalViewPr>
  <p:slideViewPr>
    <p:cSldViewPr>
      <p:cViewPr varScale="1">
        <p:scale>
          <a:sx n="105" d="100"/>
          <a:sy n="105" d="100"/>
        </p:scale>
        <p:origin x="-3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font" Target="fonts/font4.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5.fntdata"/><Relationship Id="rId90"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wmf"/><Relationship Id="rId10" Type="http://schemas.openxmlformats.org/officeDocument/2006/relationships/image" Target="../media/image105.wmf"/><Relationship Id="rId4" Type="http://schemas.openxmlformats.org/officeDocument/2006/relationships/image" Target="../media/image99.wmf"/><Relationship Id="rId9" Type="http://schemas.openxmlformats.org/officeDocument/2006/relationships/image" Target="../media/image10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5.wmf"/><Relationship Id="rId3" Type="http://schemas.openxmlformats.org/officeDocument/2006/relationships/image" Target="../media/image125.wmf"/><Relationship Id="rId7" Type="http://schemas.openxmlformats.org/officeDocument/2006/relationships/image" Target="../media/image129.wmf"/><Relationship Id="rId12" Type="http://schemas.openxmlformats.org/officeDocument/2006/relationships/image" Target="../media/image134.wmf"/><Relationship Id="rId2" Type="http://schemas.openxmlformats.org/officeDocument/2006/relationships/image" Target="../media/image124.wmf"/><Relationship Id="rId16" Type="http://schemas.openxmlformats.org/officeDocument/2006/relationships/image" Target="../media/image138.wmf"/><Relationship Id="rId1" Type="http://schemas.openxmlformats.org/officeDocument/2006/relationships/image" Target="../media/image123.wmf"/><Relationship Id="rId6" Type="http://schemas.openxmlformats.org/officeDocument/2006/relationships/image" Target="../media/image128.wmf"/><Relationship Id="rId11" Type="http://schemas.openxmlformats.org/officeDocument/2006/relationships/image" Target="../media/image133.wmf"/><Relationship Id="rId5" Type="http://schemas.openxmlformats.org/officeDocument/2006/relationships/image" Target="../media/image127.wmf"/><Relationship Id="rId15" Type="http://schemas.openxmlformats.org/officeDocument/2006/relationships/image" Target="../media/image13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 Id="rId14" Type="http://schemas.openxmlformats.org/officeDocument/2006/relationships/image" Target="../media/image13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11" Type="http://schemas.openxmlformats.org/officeDocument/2006/relationships/image" Target="../media/image161.wmf"/><Relationship Id="rId5" Type="http://schemas.openxmlformats.org/officeDocument/2006/relationships/image" Target="../media/image155.wmf"/><Relationship Id="rId10" Type="http://schemas.openxmlformats.org/officeDocument/2006/relationships/image" Target="../media/image160.wmf"/><Relationship Id="rId4" Type="http://schemas.openxmlformats.org/officeDocument/2006/relationships/image" Target="../media/image154.wmf"/><Relationship Id="rId9" Type="http://schemas.openxmlformats.org/officeDocument/2006/relationships/image" Target="../media/image15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4.wmf"/><Relationship Id="rId7" Type="http://schemas.openxmlformats.org/officeDocument/2006/relationships/image" Target="../media/image168.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image" Target="../media/image187.wmf"/><Relationship Id="rId18" Type="http://schemas.openxmlformats.org/officeDocument/2006/relationships/image" Target="../media/image192.wmf"/><Relationship Id="rId3" Type="http://schemas.openxmlformats.org/officeDocument/2006/relationships/image" Target="../media/image177.wmf"/><Relationship Id="rId7" Type="http://schemas.openxmlformats.org/officeDocument/2006/relationships/image" Target="../media/image181.wmf"/><Relationship Id="rId12" Type="http://schemas.openxmlformats.org/officeDocument/2006/relationships/image" Target="../media/image186.wmf"/><Relationship Id="rId17" Type="http://schemas.openxmlformats.org/officeDocument/2006/relationships/image" Target="../media/image191.wmf"/><Relationship Id="rId2" Type="http://schemas.openxmlformats.org/officeDocument/2006/relationships/image" Target="../media/image176.wmf"/><Relationship Id="rId16" Type="http://schemas.openxmlformats.org/officeDocument/2006/relationships/image" Target="../media/image190.wmf"/><Relationship Id="rId1" Type="http://schemas.openxmlformats.org/officeDocument/2006/relationships/image" Target="../media/image175.wmf"/><Relationship Id="rId6" Type="http://schemas.openxmlformats.org/officeDocument/2006/relationships/image" Target="../media/image180.wmf"/><Relationship Id="rId11" Type="http://schemas.openxmlformats.org/officeDocument/2006/relationships/image" Target="../media/image185.wmf"/><Relationship Id="rId5" Type="http://schemas.openxmlformats.org/officeDocument/2006/relationships/image" Target="../media/image179.wmf"/><Relationship Id="rId15" Type="http://schemas.openxmlformats.org/officeDocument/2006/relationships/image" Target="../media/image189.wmf"/><Relationship Id="rId10" Type="http://schemas.openxmlformats.org/officeDocument/2006/relationships/image" Target="../media/image184.wmf"/><Relationship Id="rId4" Type="http://schemas.openxmlformats.org/officeDocument/2006/relationships/image" Target="../media/image178.wmf"/><Relationship Id="rId9" Type="http://schemas.openxmlformats.org/officeDocument/2006/relationships/image" Target="../media/image183.wmf"/><Relationship Id="rId14" Type="http://schemas.openxmlformats.org/officeDocument/2006/relationships/image" Target="../media/image18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202.wmf"/><Relationship Id="rId4" Type="http://schemas.openxmlformats.org/officeDocument/2006/relationships/image" Target="../media/image20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05.emf"/><Relationship Id="rId1" Type="http://schemas.openxmlformats.org/officeDocument/2006/relationships/image" Target="../media/image20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 Id="rId5" Type="http://schemas.openxmlformats.org/officeDocument/2006/relationships/image" Target="../media/image211.wmf"/><Relationship Id="rId4" Type="http://schemas.openxmlformats.org/officeDocument/2006/relationships/image" Target="../media/image2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image" Target="../media/image212.emf"/><Relationship Id="rId6" Type="http://schemas.openxmlformats.org/officeDocument/2006/relationships/image" Target="../media/image217.wmf"/><Relationship Id="rId5" Type="http://schemas.openxmlformats.org/officeDocument/2006/relationships/image" Target="../media/image216.wmf"/><Relationship Id="rId4" Type="http://schemas.openxmlformats.org/officeDocument/2006/relationships/image" Target="../media/image215.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2.wmf"/><Relationship Id="rId7" Type="http://schemas.openxmlformats.org/officeDocument/2006/relationships/image" Target="../media/image226.wmf"/><Relationship Id="rId2" Type="http://schemas.openxmlformats.org/officeDocument/2006/relationships/image" Target="../media/image221.wmf"/><Relationship Id="rId1" Type="http://schemas.openxmlformats.org/officeDocument/2006/relationships/image" Target="../media/image220.wmf"/><Relationship Id="rId6" Type="http://schemas.openxmlformats.org/officeDocument/2006/relationships/image" Target="../media/image225.wmf"/><Relationship Id="rId5" Type="http://schemas.openxmlformats.org/officeDocument/2006/relationships/image" Target="../media/image224.wmf"/><Relationship Id="rId4" Type="http://schemas.openxmlformats.org/officeDocument/2006/relationships/image" Target="../media/image22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28.emf"/><Relationship Id="rId1" Type="http://schemas.openxmlformats.org/officeDocument/2006/relationships/image" Target="../media/image227.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31.wmf"/><Relationship Id="rId7" Type="http://schemas.openxmlformats.org/officeDocument/2006/relationships/image" Target="../media/image235.wmf"/><Relationship Id="rId2" Type="http://schemas.openxmlformats.org/officeDocument/2006/relationships/image" Target="../media/image230.wmf"/><Relationship Id="rId1" Type="http://schemas.openxmlformats.org/officeDocument/2006/relationships/image" Target="../media/image229.emf"/><Relationship Id="rId6" Type="http://schemas.openxmlformats.org/officeDocument/2006/relationships/image" Target="../media/image234.wmf"/><Relationship Id="rId5" Type="http://schemas.openxmlformats.org/officeDocument/2006/relationships/image" Target="../media/image233.wmf"/><Relationship Id="rId4" Type="http://schemas.openxmlformats.org/officeDocument/2006/relationships/image" Target="../media/image23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4" Type="http://schemas.openxmlformats.org/officeDocument/2006/relationships/image" Target="../media/image23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image" Target="../media/image242.wmf"/><Relationship Id="rId7" Type="http://schemas.openxmlformats.org/officeDocument/2006/relationships/image" Target="../media/image246.wmf"/><Relationship Id="rId2" Type="http://schemas.openxmlformats.org/officeDocument/2006/relationships/image" Target="../media/image241.wmf"/><Relationship Id="rId1" Type="http://schemas.openxmlformats.org/officeDocument/2006/relationships/image" Target="../media/image240.wmf"/><Relationship Id="rId6" Type="http://schemas.openxmlformats.org/officeDocument/2006/relationships/image" Target="../media/image245.wmf"/><Relationship Id="rId5" Type="http://schemas.openxmlformats.org/officeDocument/2006/relationships/image" Target="../media/image244.wmf"/><Relationship Id="rId4" Type="http://schemas.openxmlformats.org/officeDocument/2006/relationships/image" Target="../media/image24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6" Type="http://schemas.openxmlformats.org/officeDocument/2006/relationships/image" Target="../media/image253.wmf"/><Relationship Id="rId5" Type="http://schemas.openxmlformats.org/officeDocument/2006/relationships/image" Target="../media/image252.wmf"/><Relationship Id="rId4" Type="http://schemas.openxmlformats.org/officeDocument/2006/relationships/image" Target="../media/image25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56.wmf"/><Relationship Id="rId7" Type="http://schemas.openxmlformats.org/officeDocument/2006/relationships/image" Target="../media/image260.wmf"/><Relationship Id="rId2" Type="http://schemas.openxmlformats.org/officeDocument/2006/relationships/image" Target="../media/image255.wmf"/><Relationship Id="rId1" Type="http://schemas.openxmlformats.org/officeDocument/2006/relationships/image" Target="../media/image254.wmf"/><Relationship Id="rId6" Type="http://schemas.openxmlformats.org/officeDocument/2006/relationships/image" Target="../media/image259.wmf"/><Relationship Id="rId5" Type="http://schemas.openxmlformats.org/officeDocument/2006/relationships/image" Target="../media/image258.wmf"/><Relationship Id="rId4" Type="http://schemas.openxmlformats.org/officeDocument/2006/relationships/image" Target="../media/image257.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 Id="rId4" Type="http://schemas.openxmlformats.org/officeDocument/2006/relationships/image" Target="../media/image26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 Id="rId5" Type="http://schemas.openxmlformats.org/officeDocument/2006/relationships/image" Target="../media/image276.wmf"/><Relationship Id="rId4" Type="http://schemas.openxmlformats.org/officeDocument/2006/relationships/image" Target="../media/image27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 Id="rId4" Type="http://schemas.openxmlformats.org/officeDocument/2006/relationships/image" Target="../media/image280.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83.wmf"/><Relationship Id="rId2" Type="http://schemas.openxmlformats.org/officeDocument/2006/relationships/image" Target="../media/image282.wmf"/><Relationship Id="rId1" Type="http://schemas.openxmlformats.org/officeDocument/2006/relationships/image" Target="../media/image281.wmf"/><Relationship Id="rId4" Type="http://schemas.openxmlformats.org/officeDocument/2006/relationships/image" Target="../media/image284.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image" Target="../media/image287.wmf"/><Relationship Id="rId7" Type="http://schemas.openxmlformats.org/officeDocument/2006/relationships/image" Target="../media/image291.wmf"/><Relationship Id="rId2" Type="http://schemas.openxmlformats.org/officeDocument/2006/relationships/image" Target="../media/image286.wmf"/><Relationship Id="rId1" Type="http://schemas.openxmlformats.org/officeDocument/2006/relationships/image" Target="../media/image285.wmf"/><Relationship Id="rId6" Type="http://schemas.openxmlformats.org/officeDocument/2006/relationships/image" Target="../media/image290.wmf"/><Relationship Id="rId11" Type="http://schemas.openxmlformats.org/officeDocument/2006/relationships/image" Target="../media/image295.wmf"/><Relationship Id="rId5" Type="http://schemas.openxmlformats.org/officeDocument/2006/relationships/image" Target="../media/image289.wmf"/><Relationship Id="rId10" Type="http://schemas.openxmlformats.org/officeDocument/2006/relationships/image" Target="../media/image294.wmf"/><Relationship Id="rId4" Type="http://schemas.openxmlformats.org/officeDocument/2006/relationships/image" Target="../media/image288.wmf"/><Relationship Id="rId9" Type="http://schemas.openxmlformats.org/officeDocument/2006/relationships/image" Target="../media/image293.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98.wmf"/><Relationship Id="rId7" Type="http://schemas.openxmlformats.org/officeDocument/2006/relationships/image" Target="../media/image302.wmf"/><Relationship Id="rId2" Type="http://schemas.openxmlformats.org/officeDocument/2006/relationships/image" Target="../media/image297.wmf"/><Relationship Id="rId1" Type="http://schemas.openxmlformats.org/officeDocument/2006/relationships/image" Target="../media/image296.wmf"/><Relationship Id="rId6" Type="http://schemas.openxmlformats.org/officeDocument/2006/relationships/image" Target="../media/image301.wmf"/><Relationship Id="rId5" Type="http://schemas.openxmlformats.org/officeDocument/2006/relationships/image" Target="../media/image300.wmf"/><Relationship Id="rId4" Type="http://schemas.openxmlformats.org/officeDocument/2006/relationships/image" Target="../media/image299.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11.wmf"/><Relationship Id="rId3" Type="http://schemas.openxmlformats.org/officeDocument/2006/relationships/image" Target="../media/image306.wmf"/><Relationship Id="rId7" Type="http://schemas.openxmlformats.org/officeDocument/2006/relationships/image" Target="../media/image310.wmf"/><Relationship Id="rId2" Type="http://schemas.openxmlformats.org/officeDocument/2006/relationships/image" Target="../media/image305.wmf"/><Relationship Id="rId1" Type="http://schemas.openxmlformats.org/officeDocument/2006/relationships/image" Target="../media/image304.wmf"/><Relationship Id="rId6" Type="http://schemas.openxmlformats.org/officeDocument/2006/relationships/image" Target="../media/image309.wmf"/><Relationship Id="rId11" Type="http://schemas.openxmlformats.org/officeDocument/2006/relationships/image" Target="../media/image314.wmf"/><Relationship Id="rId5" Type="http://schemas.openxmlformats.org/officeDocument/2006/relationships/image" Target="../media/image308.wmf"/><Relationship Id="rId10" Type="http://schemas.openxmlformats.org/officeDocument/2006/relationships/image" Target="../media/image313.wmf"/><Relationship Id="rId4" Type="http://schemas.openxmlformats.org/officeDocument/2006/relationships/image" Target="../media/image307.wmf"/><Relationship Id="rId9" Type="http://schemas.openxmlformats.org/officeDocument/2006/relationships/image" Target="../media/image312.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22.wmf"/><Relationship Id="rId13" Type="http://schemas.openxmlformats.org/officeDocument/2006/relationships/image" Target="../media/image327.wmf"/><Relationship Id="rId3" Type="http://schemas.openxmlformats.org/officeDocument/2006/relationships/image" Target="../media/image317.wmf"/><Relationship Id="rId7" Type="http://schemas.openxmlformats.org/officeDocument/2006/relationships/image" Target="../media/image321.wmf"/><Relationship Id="rId12" Type="http://schemas.openxmlformats.org/officeDocument/2006/relationships/image" Target="../media/image326.wmf"/><Relationship Id="rId2" Type="http://schemas.openxmlformats.org/officeDocument/2006/relationships/image" Target="../media/image316.wmf"/><Relationship Id="rId1" Type="http://schemas.openxmlformats.org/officeDocument/2006/relationships/image" Target="../media/image315.wmf"/><Relationship Id="rId6" Type="http://schemas.openxmlformats.org/officeDocument/2006/relationships/image" Target="../media/image320.wmf"/><Relationship Id="rId11" Type="http://schemas.openxmlformats.org/officeDocument/2006/relationships/image" Target="../media/image325.wmf"/><Relationship Id="rId5" Type="http://schemas.openxmlformats.org/officeDocument/2006/relationships/image" Target="../media/image319.wmf"/><Relationship Id="rId15" Type="http://schemas.openxmlformats.org/officeDocument/2006/relationships/image" Target="../media/image329.wmf"/><Relationship Id="rId10" Type="http://schemas.openxmlformats.org/officeDocument/2006/relationships/image" Target="../media/image324.wmf"/><Relationship Id="rId4" Type="http://schemas.openxmlformats.org/officeDocument/2006/relationships/image" Target="../media/image318.wmf"/><Relationship Id="rId9" Type="http://schemas.openxmlformats.org/officeDocument/2006/relationships/image" Target="../media/image323.wmf"/><Relationship Id="rId14" Type="http://schemas.openxmlformats.org/officeDocument/2006/relationships/image" Target="../media/image328.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 Id="rId5" Type="http://schemas.openxmlformats.org/officeDocument/2006/relationships/image" Target="../media/image337.wmf"/><Relationship Id="rId4" Type="http://schemas.openxmlformats.org/officeDocument/2006/relationships/image" Target="../media/image3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F577CE-0D0D-40D7-9686-29A92699FA4F}" type="datetimeFigureOut">
              <a:rPr lang="sl-SI"/>
              <a:pPr>
                <a:defRPr/>
              </a:pPr>
              <a:t>2.12.2010</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75B4FD-E353-4767-920E-AEC501701805}"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81BB7C-BCAB-4F0C-A040-BFFC2FEBF7C2}" type="datetimeFigureOut">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148E2-11B4-48B3-AC36-1400A5DD7C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39D893-CA4B-4C38-A6CE-DE4C0B962C71}" type="datetimeFigureOut">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123C7-07F2-4333-9A3A-7404830FF6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3BE4D0-6A5C-495F-9B0E-03E6E96C8F0E}" type="datetimeFigureOut">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E56C1-8DB9-43AE-BE30-BC5B649606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0DDF5E-3386-4551-9474-5E725492AB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1821E-3027-49CD-96C9-F9C43374FA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10DF02-15E3-4A17-83E6-0BFFC5D2FEC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6DDD00-4533-4A2F-BE9F-422DDE08ED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B3F9CB-02B3-4DCD-A3A5-0904CB16F02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86E154-6A36-494D-9E4D-E5783DBFF5A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1ADF5B-DC95-40B9-BCB1-C23A11441E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5E3E97-70F3-4D8C-8B4D-D20C068685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EBC719-530C-4B6F-B53F-752CAA82FEE3}" type="datetimeFigureOut">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C61BC-7FCA-4438-A8EE-AEC90F66384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2D3614-D09E-487E-9675-5EC58469CA1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1FDFBC-19F0-4006-A9C7-1929E33544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C56544-0A8A-4EB6-AA60-25D9B0E48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1CF78-8731-4FD6-8348-328F109FB39A}" type="datetimeFigureOut">
              <a:rPr lang="en-US"/>
              <a:pPr>
                <a:defRPr/>
              </a:pPr>
              <a:t>12/2/2010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D20055-521C-46BA-8024-E5A03C4C80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C39254-B263-4867-BE68-6AB96F2F1F53}" type="datetimeFigureOut">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3CDEED-BF6C-4A19-87DF-E4EFA719B0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32B71-A85E-407F-9ACE-CD10B4E227E4}" type="datetimeFigureOut">
              <a:rPr lang="en-US"/>
              <a:pPr>
                <a:defRPr/>
              </a:pPr>
              <a:t>12/2/2010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FF1F49-0B44-46DC-B09F-8C40D8AB5B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96B9FA-4702-4403-9B59-7FC21644D171}" type="datetimeFigureOut">
              <a:rPr lang="en-US"/>
              <a:pPr>
                <a:defRPr/>
              </a:pPr>
              <a:t>12/2/2010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A2E2DC-F941-4931-8E1C-F1765DAFEE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E577BC-31E6-403E-8C10-5A0454836B43}" type="datetimeFigureOut">
              <a:rPr lang="en-US"/>
              <a:pPr>
                <a:defRPr/>
              </a:pPr>
              <a:t>12/2/2010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40434D-D2E4-43EA-BAE6-BCB2F13366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1802B2-6D89-4054-A6D9-F9F11B96A365}" type="datetimeFigureOut">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8F7C34-B5B9-4CDD-AF01-F07C329000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C88AB-716F-4E15-81C4-B405164F1ACC}" type="datetimeFigureOut">
              <a:rPr lang="en-US"/>
              <a:pPr>
                <a:defRPr/>
              </a:pPr>
              <a:t>12/2/2010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A17253-8DEA-47B2-BA4A-8727B6AFE4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C9326B-B163-48DE-A99F-1EE1E7EA8BE6}" type="datetimeFigureOut">
              <a:rPr lang="en-US"/>
              <a:pPr>
                <a:defRPr/>
              </a:pPr>
              <a:t>12/2/2010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7C1E3-AA81-48D0-87C3-A3759A0CE1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55EC34-AB5A-4303-A908-0C05FE6BE6DC}" type="datetime1">
              <a:rPr lang="en-US"/>
              <a:pPr>
                <a:defRPr/>
              </a:pPr>
              <a:t>12/2/2010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B1BA6C-1052-44A1-BF26-DEAEA16E75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oleObject" Target="../embeddings/oleObject50.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oleObject" Target="../embeddings/oleObject55.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60.bin"/><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oleObject" Target="../embeddings/oleObject59.bin"/><Relationship Id="rId11" Type="http://schemas.openxmlformats.org/officeDocument/2006/relationships/oleObject" Target="../embeddings/oleObject64.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8.xml"/><Relationship Id="rId1" Type="http://schemas.openxmlformats.org/officeDocument/2006/relationships/vmlDrawing" Target="../drawings/vmlDrawing13.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69.bin"/><Relationship Id="rId7" Type="http://schemas.openxmlformats.org/officeDocument/2006/relationships/image" Target="../media/image75.png"/><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oleObject" Target="../embeddings/oleObject71.bin"/><Relationship Id="rId5" Type="http://schemas.openxmlformats.org/officeDocument/2006/relationships/image" Target="../media/image74.png"/><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oleObject" Target="../embeddings/oleObject7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oleObject" Target="../embeddings/oleObject79.bin"/><Relationship Id="rId7" Type="http://schemas.openxmlformats.org/officeDocument/2006/relationships/oleObject" Target="../embeddings/oleObject83.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8.xml"/><Relationship Id="rId1" Type="http://schemas.openxmlformats.org/officeDocument/2006/relationships/vmlDrawing" Target="../drawings/vmlDrawing18.v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9.bin"/><Relationship Id="rId2" Type="http://schemas.openxmlformats.org/officeDocument/2006/relationships/slideLayout" Target="../slideLayouts/slideLayout18.xml"/><Relationship Id="rId1" Type="http://schemas.openxmlformats.org/officeDocument/2006/relationships/vmlDrawing" Target="../drawings/vmlDrawing19.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 Id="rId9" Type="http://schemas.openxmlformats.org/officeDocument/2006/relationships/oleObject" Target="../embeddings/oleObject9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oleObject" Target="../embeddings/oleObject102.bin"/><Relationship Id="rId3" Type="http://schemas.openxmlformats.org/officeDocument/2006/relationships/oleObject" Target="../embeddings/oleObject92.bin"/><Relationship Id="rId7" Type="http://schemas.openxmlformats.org/officeDocument/2006/relationships/oleObject" Target="../embeddings/oleObject96.bin"/><Relationship Id="rId12" Type="http://schemas.openxmlformats.org/officeDocument/2006/relationships/oleObject" Target="../embeddings/oleObject101.bin"/><Relationship Id="rId2" Type="http://schemas.openxmlformats.org/officeDocument/2006/relationships/slideLayout" Target="../slideLayouts/slideLayout18.xml"/><Relationship Id="rId1" Type="http://schemas.openxmlformats.org/officeDocument/2006/relationships/vmlDrawing" Target="../drawings/vmlDrawing20.vml"/><Relationship Id="rId6" Type="http://schemas.openxmlformats.org/officeDocument/2006/relationships/oleObject" Target="../embeddings/oleObject95.bin"/><Relationship Id="rId11" Type="http://schemas.openxmlformats.org/officeDocument/2006/relationships/oleObject" Target="../embeddings/oleObject100.bin"/><Relationship Id="rId5" Type="http://schemas.openxmlformats.org/officeDocument/2006/relationships/oleObject" Target="../embeddings/oleObject94.bin"/><Relationship Id="rId10" Type="http://schemas.openxmlformats.org/officeDocument/2006/relationships/oleObject" Target="../embeddings/oleObject99.bin"/><Relationship Id="rId4" Type="http://schemas.openxmlformats.org/officeDocument/2006/relationships/oleObject" Target="../embeddings/oleObject93.bin"/><Relationship Id="rId9" Type="http://schemas.openxmlformats.org/officeDocument/2006/relationships/oleObject" Target="../embeddings/oleObject9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8.xml"/><Relationship Id="rId1" Type="http://schemas.openxmlformats.org/officeDocument/2006/relationships/vmlDrawing" Target="../drawings/vmlDrawing21.vml"/><Relationship Id="rId4" Type="http://schemas.openxmlformats.org/officeDocument/2006/relationships/oleObject" Target="../embeddings/oleObject10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oleObject" Target="../embeddings/oleObject108.bin"/><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9.bin"/><Relationship Id="rId7" Type="http://schemas.openxmlformats.org/officeDocument/2006/relationships/oleObject" Target="../embeddings/oleObject113.bin"/><Relationship Id="rId2" Type="http://schemas.openxmlformats.org/officeDocument/2006/relationships/slideLayout" Target="../slideLayouts/slideLayout18.xml"/><Relationship Id="rId1" Type="http://schemas.openxmlformats.org/officeDocument/2006/relationships/vmlDrawing" Target="../drawings/vmlDrawing23.vml"/><Relationship Id="rId6" Type="http://schemas.openxmlformats.org/officeDocument/2006/relationships/oleObject" Target="../embeddings/oleObject112.bin"/><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4.bin"/><Relationship Id="rId7" Type="http://schemas.openxmlformats.org/officeDocument/2006/relationships/oleObject" Target="../embeddings/oleObject118.bin"/><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oleObject" Target="../embeddings/oleObject129.bin"/><Relationship Id="rId18" Type="http://schemas.openxmlformats.org/officeDocument/2006/relationships/oleObject" Target="../embeddings/oleObject134.bin"/><Relationship Id="rId3" Type="http://schemas.openxmlformats.org/officeDocument/2006/relationships/oleObject" Target="../embeddings/oleObject119.bin"/><Relationship Id="rId7" Type="http://schemas.openxmlformats.org/officeDocument/2006/relationships/oleObject" Target="../embeddings/oleObject123.bin"/><Relationship Id="rId12" Type="http://schemas.openxmlformats.org/officeDocument/2006/relationships/oleObject" Target="../embeddings/oleObject128.bin"/><Relationship Id="rId17" Type="http://schemas.openxmlformats.org/officeDocument/2006/relationships/oleObject" Target="../embeddings/oleObject133.bin"/><Relationship Id="rId2" Type="http://schemas.openxmlformats.org/officeDocument/2006/relationships/slideLayout" Target="../slideLayouts/slideLayout18.xml"/><Relationship Id="rId16" Type="http://schemas.openxmlformats.org/officeDocument/2006/relationships/oleObject" Target="../embeddings/oleObject132.bin"/><Relationship Id="rId1" Type="http://schemas.openxmlformats.org/officeDocument/2006/relationships/vmlDrawing" Target="../drawings/vmlDrawing25.vml"/><Relationship Id="rId6" Type="http://schemas.openxmlformats.org/officeDocument/2006/relationships/oleObject" Target="../embeddings/oleObject122.bin"/><Relationship Id="rId11" Type="http://schemas.openxmlformats.org/officeDocument/2006/relationships/oleObject" Target="../embeddings/oleObject127.bin"/><Relationship Id="rId5" Type="http://schemas.openxmlformats.org/officeDocument/2006/relationships/oleObject" Target="../embeddings/oleObject121.bin"/><Relationship Id="rId15" Type="http://schemas.openxmlformats.org/officeDocument/2006/relationships/oleObject" Target="../embeddings/oleObject131.bin"/><Relationship Id="rId10" Type="http://schemas.openxmlformats.org/officeDocument/2006/relationships/oleObject" Target="../embeddings/oleObject126.bin"/><Relationship Id="rId4" Type="http://schemas.openxmlformats.org/officeDocument/2006/relationships/oleObject" Target="../embeddings/oleObject120.bin"/><Relationship Id="rId9" Type="http://schemas.openxmlformats.org/officeDocument/2006/relationships/oleObject" Target="../embeddings/oleObject125.bin"/><Relationship Id="rId14" Type="http://schemas.openxmlformats.org/officeDocument/2006/relationships/oleObject" Target="../embeddings/oleObject13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oleObject" Target="../embeddings/oleObject138.bin"/><Relationship Id="rId5" Type="http://schemas.openxmlformats.org/officeDocument/2006/relationships/oleObject" Target="../embeddings/oleObject137.bin"/><Relationship Id="rId4" Type="http://schemas.openxmlformats.org/officeDocument/2006/relationships/oleObject" Target="../embeddings/oleObject136.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3.bin"/><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oleObject" Target="../embeddings/oleObject142.bin"/><Relationship Id="rId5" Type="http://schemas.openxmlformats.org/officeDocument/2006/relationships/oleObject" Target="../embeddings/oleObject141.bin"/><Relationship Id="rId4" Type="http://schemas.openxmlformats.org/officeDocument/2006/relationships/oleObject" Target="../embeddings/oleObject14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18.xml"/><Relationship Id="rId1" Type="http://schemas.openxmlformats.org/officeDocument/2006/relationships/vmlDrawing" Target="../drawings/vmlDrawing28.vml"/><Relationship Id="rId4" Type="http://schemas.openxmlformats.org/officeDocument/2006/relationships/oleObject" Target="../embeddings/oleObject1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oleObject" Target="../embeddings/oleObject157.bin"/><Relationship Id="rId3" Type="http://schemas.openxmlformats.org/officeDocument/2006/relationships/oleObject" Target="../embeddings/oleObject147.bin"/><Relationship Id="rId7" Type="http://schemas.openxmlformats.org/officeDocument/2006/relationships/oleObject" Target="../embeddings/oleObject151.bin"/><Relationship Id="rId12" Type="http://schemas.openxmlformats.org/officeDocument/2006/relationships/oleObject" Target="../embeddings/oleObject156.bin"/><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oleObject" Target="../embeddings/oleObject150.bin"/><Relationship Id="rId11" Type="http://schemas.openxmlformats.org/officeDocument/2006/relationships/oleObject" Target="../embeddings/oleObject155.bin"/><Relationship Id="rId5" Type="http://schemas.openxmlformats.org/officeDocument/2006/relationships/oleObject" Target="../embeddings/oleObject149.bin"/><Relationship Id="rId10" Type="http://schemas.openxmlformats.org/officeDocument/2006/relationships/oleObject" Target="../embeddings/oleObject154.bin"/><Relationship Id="rId4" Type="http://schemas.openxmlformats.org/officeDocument/2006/relationships/oleObject" Target="../embeddings/oleObject148.bin"/><Relationship Id="rId9" Type="http://schemas.openxmlformats.org/officeDocument/2006/relationships/oleObject" Target="../embeddings/oleObject15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oleObject" Target="../embeddings/oleObject158.bin"/><Relationship Id="rId7" Type="http://schemas.openxmlformats.org/officeDocument/2006/relationships/oleObject" Target="../embeddings/oleObject162.bin"/><Relationship Id="rId2" Type="http://schemas.openxmlformats.org/officeDocument/2006/relationships/slideLayout" Target="../slideLayouts/slideLayout18.xml"/><Relationship Id="rId1" Type="http://schemas.openxmlformats.org/officeDocument/2006/relationships/vmlDrawing" Target="../drawings/vmlDrawing30.vml"/><Relationship Id="rId6" Type="http://schemas.openxmlformats.org/officeDocument/2006/relationships/oleObject" Target="../embeddings/oleObject161.bin"/><Relationship Id="rId5" Type="http://schemas.openxmlformats.org/officeDocument/2006/relationships/oleObject" Target="../embeddings/oleObject160.bin"/><Relationship Id="rId4" Type="http://schemas.openxmlformats.org/officeDocument/2006/relationships/oleObject" Target="../embeddings/oleObject159.bin"/><Relationship Id="rId9" Type="http://schemas.openxmlformats.org/officeDocument/2006/relationships/oleObject" Target="../embeddings/oleObject16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oleObject" Target="../embeddings/oleObject165.bin"/><Relationship Id="rId7" Type="http://schemas.openxmlformats.org/officeDocument/2006/relationships/oleObject" Target="../embeddings/oleObject169.bin"/><Relationship Id="rId2" Type="http://schemas.openxmlformats.org/officeDocument/2006/relationships/slideLayout" Target="../slideLayouts/slideLayout18.xml"/><Relationship Id="rId1" Type="http://schemas.openxmlformats.org/officeDocument/2006/relationships/vmlDrawing" Target="../drawings/vmlDrawing31.vml"/><Relationship Id="rId6" Type="http://schemas.openxmlformats.org/officeDocument/2006/relationships/oleObject" Target="../embeddings/oleObject168.bin"/><Relationship Id="rId5" Type="http://schemas.openxmlformats.org/officeDocument/2006/relationships/oleObject" Target="../embeddings/oleObject167.bin"/><Relationship Id="rId4" Type="http://schemas.openxmlformats.org/officeDocument/2006/relationships/oleObject" Target="../embeddings/oleObject16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oleObject" Target="../embeddings/oleObject181.bin"/><Relationship Id="rId18" Type="http://schemas.openxmlformats.org/officeDocument/2006/relationships/oleObject" Target="../embeddings/oleObject186.bin"/><Relationship Id="rId3" Type="http://schemas.openxmlformats.org/officeDocument/2006/relationships/oleObject" Target="../embeddings/oleObject171.bin"/><Relationship Id="rId7" Type="http://schemas.openxmlformats.org/officeDocument/2006/relationships/oleObject" Target="../embeddings/oleObject175.bin"/><Relationship Id="rId12" Type="http://schemas.openxmlformats.org/officeDocument/2006/relationships/oleObject" Target="../embeddings/oleObject180.bin"/><Relationship Id="rId17" Type="http://schemas.openxmlformats.org/officeDocument/2006/relationships/oleObject" Target="../embeddings/oleObject185.bin"/><Relationship Id="rId2" Type="http://schemas.openxmlformats.org/officeDocument/2006/relationships/slideLayout" Target="../slideLayouts/slideLayout18.xml"/><Relationship Id="rId16" Type="http://schemas.openxmlformats.org/officeDocument/2006/relationships/oleObject" Target="../embeddings/oleObject184.bin"/><Relationship Id="rId20" Type="http://schemas.openxmlformats.org/officeDocument/2006/relationships/oleObject" Target="../embeddings/oleObject188.bin"/><Relationship Id="rId1" Type="http://schemas.openxmlformats.org/officeDocument/2006/relationships/vmlDrawing" Target="../drawings/vmlDrawing32.vml"/><Relationship Id="rId6" Type="http://schemas.openxmlformats.org/officeDocument/2006/relationships/oleObject" Target="../embeddings/oleObject174.bin"/><Relationship Id="rId11" Type="http://schemas.openxmlformats.org/officeDocument/2006/relationships/oleObject" Target="../embeddings/oleObject179.bin"/><Relationship Id="rId5" Type="http://schemas.openxmlformats.org/officeDocument/2006/relationships/oleObject" Target="../embeddings/oleObject173.bin"/><Relationship Id="rId15" Type="http://schemas.openxmlformats.org/officeDocument/2006/relationships/oleObject" Target="../embeddings/oleObject183.bin"/><Relationship Id="rId10" Type="http://schemas.openxmlformats.org/officeDocument/2006/relationships/oleObject" Target="../embeddings/oleObject178.bin"/><Relationship Id="rId19" Type="http://schemas.openxmlformats.org/officeDocument/2006/relationships/oleObject" Target="../embeddings/oleObject187.bin"/><Relationship Id="rId4" Type="http://schemas.openxmlformats.org/officeDocument/2006/relationships/oleObject" Target="../embeddings/oleObject172.bin"/><Relationship Id="rId9" Type="http://schemas.openxmlformats.org/officeDocument/2006/relationships/oleObject" Target="../embeddings/oleObject177.bin"/><Relationship Id="rId14" Type="http://schemas.openxmlformats.org/officeDocument/2006/relationships/oleObject" Target="../embeddings/oleObject18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18.xml"/><Relationship Id="rId1" Type="http://schemas.openxmlformats.org/officeDocument/2006/relationships/vmlDrawing" Target="../drawings/vmlDrawing33.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18.xml"/><Relationship Id="rId1" Type="http://schemas.openxmlformats.org/officeDocument/2006/relationships/vmlDrawing" Target="../drawings/vmlDrawing34.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4.bin"/><Relationship Id="rId7" Type="http://schemas.openxmlformats.org/officeDocument/2006/relationships/oleObject" Target="../embeddings/oleObject198.bin"/><Relationship Id="rId2" Type="http://schemas.openxmlformats.org/officeDocument/2006/relationships/slideLayout" Target="../slideLayouts/slideLayout18.xml"/><Relationship Id="rId1" Type="http://schemas.openxmlformats.org/officeDocument/2006/relationships/vmlDrawing" Target="../drawings/vmlDrawing35.vml"/><Relationship Id="rId6" Type="http://schemas.openxmlformats.org/officeDocument/2006/relationships/oleObject" Target="../embeddings/oleObject197.bin"/><Relationship Id="rId5" Type="http://schemas.openxmlformats.org/officeDocument/2006/relationships/oleObject" Target="../embeddings/oleObject196.bin"/><Relationship Id="rId4" Type="http://schemas.openxmlformats.org/officeDocument/2006/relationships/oleObject" Target="../embeddings/oleObject19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18.xml"/><Relationship Id="rId1" Type="http://schemas.openxmlformats.org/officeDocument/2006/relationships/vmlDrawing" Target="../drawings/vmlDrawing36.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8.xml"/><Relationship Id="rId1" Type="http://schemas.openxmlformats.org/officeDocument/2006/relationships/vmlDrawing" Target="../drawings/vmlDrawing37.vml"/><Relationship Id="rId4" Type="http://schemas.openxmlformats.org/officeDocument/2006/relationships/oleObject" Target="../embeddings/Microsoft_Office_Excel_Chart2.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18.xml"/><Relationship Id="rId1" Type="http://schemas.openxmlformats.org/officeDocument/2006/relationships/vmlDrawing" Target="../drawings/vmlDrawing38.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1.bin"/><Relationship Id="rId7" Type="http://schemas.openxmlformats.org/officeDocument/2006/relationships/oleObject" Target="../embeddings/oleObject205.bin"/><Relationship Id="rId2" Type="http://schemas.openxmlformats.org/officeDocument/2006/relationships/slideLayout" Target="../slideLayouts/slideLayout18.xml"/><Relationship Id="rId1" Type="http://schemas.openxmlformats.org/officeDocument/2006/relationships/vmlDrawing" Target="../drawings/vmlDrawing39.vml"/><Relationship Id="rId6" Type="http://schemas.openxmlformats.org/officeDocument/2006/relationships/oleObject" Target="../embeddings/oleObject204.bin"/><Relationship Id="rId5" Type="http://schemas.openxmlformats.org/officeDocument/2006/relationships/oleObject" Target="../embeddings/oleObject203.bin"/><Relationship Id="rId4" Type="http://schemas.openxmlformats.org/officeDocument/2006/relationships/oleObject" Target="../embeddings/oleObject202.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Microsoft_Office_Excel_97-2003_Worksheet8.xls"/><Relationship Id="rId3" Type="http://schemas.openxmlformats.org/officeDocument/2006/relationships/oleObject" Target="../embeddings/Microsoft_Office_Excel_97-2003_Worksheet3.xls"/><Relationship Id="rId7" Type="http://schemas.openxmlformats.org/officeDocument/2006/relationships/oleObject" Target="../embeddings/Microsoft_Office_Excel_97-2003_Worksheet7.xls"/><Relationship Id="rId2" Type="http://schemas.openxmlformats.org/officeDocument/2006/relationships/slideLayout" Target="../slideLayouts/slideLayout18.xml"/><Relationship Id="rId1" Type="http://schemas.openxmlformats.org/officeDocument/2006/relationships/vmlDrawing" Target="../drawings/vmlDrawing40.vml"/><Relationship Id="rId6" Type="http://schemas.openxmlformats.org/officeDocument/2006/relationships/oleObject" Target="../embeddings/Microsoft_Office_Excel_97-2003_Worksheet6.xls"/><Relationship Id="rId5" Type="http://schemas.openxmlformats.org/officeDocument/2006/relationships/oleObject" Target="../embeddings/Microsoft_Office_Excel_97-2003_Worksheet5.xls"/><Relationship Id="rId10" Type="http://schemas.openxmlformats.org/officeDocument/2006/relationships/oleObject" Target="../embeddings/oleObject207.bin"/><Relationship Id="rId4" Type="http://schemas.openxmlformats.org/officeDocument/2006/relationships/oleObject" Target="../embeddings/Microsoft_Office_Excel_97-2003_Worksheet4.xls"/><Relationship Id="rId9" Type="http://schemas.openxmlformats.org/officeDocument/2006/relationships/oleObject" Target="../embeddings/oleObject20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Chart9.xls"/><Relationship Id="rId2" Type="http://schemas.openxmlformats.org/officeDocument/2006/relationships/slideLayout" Target="../slideLayouts/slideLayout18.xml"/><Relationship Id="rId1" Type="http://schemas.openxmlformats.org/officeDocument/2006/relationships/vmlDrawing" Target="../drawings/vmlDrawing41.vml"/><Relationship Id="rId4" Type="http://schemas.openxmlformats.org/officeDocument/2006/relationships/oleObject" Target="../embeddings/oleObject208.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14.bin"/><Relationship Id="rId3" Type="http://schemas.openxmlformats.org/officeDocument/2006/relationships/oleObject" Target="../embeddings/oleObject209.bin"/><Relationship Id="rId7" Type="http://schemas.openxmlformats.org/officeDocument/2006/relationships/oleObject" Target="../embeddings/oleObject213.bin"/><Relationship Id="rId2" Type="http://schemas.openxmlformats.org/officeDocument/2006/relationships/slideLayout" Target="../slideLayouts/slideLayout18.xml"/><Relationship Id="rId1" Type="http://schemas.openxmlformats.org/officeDocument/2006/relationships/vmlDrawing" Target="../drawings/vmlDrawing42.vml"/><Relationship Id="rId6" Type="http://schemas.openxmlformats.org/officeDocument/2006/relationships/oleObject" Target="../embeddings/oleObject212.bin"/><Relationship Id="rId5" Type="http://schemas.openxmlformats.org/officeDocument/2006/relationships/oleObject" Target="../embeddings/oleObject211.bin"/><Relationship Id="rId4" Type="http://schemas.openxmlformats.org/officeDocument/2006/relationships/oleObject" Target="../embeddings/oleObject210.bin"/><Relationship Id="rId9" Type="http://schemas.openxmlformats.org/officeDocument/2006/relationships/oleObject" Target="../embeddings/oleObject21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18.xml"/><Relationship Id="rId1" Type="http://schemas.openxmlformats.org/officeDocument/2006/relationships/vmlDrawing" Target="../drawings/vmlDrawing43.vml"/><Relationship Id="rId4" Type="http://schemas.openxmlformats.org/officeDocument/2006/relationships/oleObject" Target="../embeddings/Microsoft_Office_Excel_Chart11.xls"/></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20.bin"/><Relationship Id="rId3" Type="http://schemas.openxmlformats.org/officeDocument/2006/relationships/oleObject" Target="../embeddings/Microsoft_Office_Excel_Chart12.xls"/><Relationship Id="rId7" Type="http://schemas.openxmlformats.org/officeDocument/2006/relationships/oleObject" Target="../embeddings/oleObject219.bin"/><Relationship Id="rId2" Type="http://schemas.openxmlformats.org/officeDocument/2006/relationships/slideLayout" Target="../slideLayouts/slideLayout18.xml"/><Relationship Id="rId1" Type="http://schemas.openxmlformats.org/officeDocument/2006/relationships/vmlDrawing" Target="../drawings/vmlDrawing44.vml"/><Relationship Id="rId6" Type="http://schemas.openxmlformats.org/officeDocument/2006/relationships/oleObject" Target="../embeddings/oleObject218.bin"/><Relationship Id="rId5" Type="http://schemas.openxmlformats.org/officeDocument/2006/relationships/oleObject" Target="../embeddings/oleObject217.bin"/><Relationship Id="rId4" Type="http://schemas.openxmlformats.org/officeDocument/2006/relationships/oleObject" Target="../embeddings/oleObject216.bin"/><Relationship Id="rId9" Type="http://schemas.openxmlformats.org/officeDocument/2006/relationships/oleObject" Target="../embeddings/oleObject22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18.xml"/><Relationship Id="rId1" Type="http://schemas.openxmlformats.org/officeDocument/2006/relationships/vmlDrawing" Target="../drawings/vmlDrawing45.vml"/><Relationship Id="rId6" Type="http://schemas.openxmlformats.org/officeDocument/2006/relationships/oleObject" Target="../embeddings/oleObject225.bin"/><Relationship Id="rId5" Type="http://schemas.openxmlformats.org/officeDocument/2006/relationships/oleObject" Target="../embeddings/oleObject224.bin"/><Relationship Id="rId4" Type="http://schemas.openxmlformats.org/officeDocument/2006/relationships/oleObject" Target="../embeddings/oleObject22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31.bin"/><Relationship Id="rId3" Type="http://schemas.openxmlformats.org/officeDocument/2006/relationships/oleObject" Target="../embeddings/oleObject226.bin"/><Relationship Id="rId7" Type="http://schemas.openxmlformats.org/officeDocument/2006/relationships/oleObject" Target="../embeddings/oleObject230.bin"/><Relationship Id="rId2" Type="http://schemas.openxmlformats.org/officeDocument/2006/relationships/slideLayout" Target="../slideLayouts/slideLayout18.xml"/><Relationship Id="rId1" Type="http://schemas.openxmlformats.org/officeDocument/2006/relationships/vmlDrawing" Target="../drawings/vmlDrawing46.vml"/><Relationship Id="rId6" Type="http://schemas.openxmlformats.org/officeDocument/2006/relationships/oleObject" Target="../embeddings/oleObject229.bin"/><Relationship Id="rId5" Type="http://schemas.openxmlformats.org/officeDocument/2006/relationships/oleObject" Target="../embeddings/oleObject228.bin"/><Relationship Id="rId10" Type="http://schemas.openxmlformats.org/officeDocument/2006/relationships/oleObject" Target="../embeddings/oleObject233.bin"/><Relationship Id="rId4" Type="http://schemas.openxmlformats.org/officeDocument/2006/relationships/oleObject" Target="../embeddings/oleObject227.bin"/><Relationship Id="rId9" Type="http://schemas.openxmlformats.org/officeDocument/2006/relationships/oleObject" Target="../embeddings/oleObject232.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39.bin"/><Relationship Id="rId3" Type="http://schemas.openxmlformats.org/officeDocument/2006/relationships/oleObject" Target="../embeddings/oleObject234.bin"/><Relationship Id="rId7" Type="http://schemas.openxmlformats.org/officeDocument/2006/relationships/oleObject" Target="../embeddings/oleObject238.bin"/><Relationship Id="rId2" Type="http://schemas.openxmlformats.org/officeDocument/2006/relationships/slideLayout" Target="../slideLayouts/slideLayout18.xml"/><Relationship Id="rId1" Type="http://schemas.openxmlformats.org/officeDocument/2006/relationships/vmlDrawing" Target="../drawings/vmlDrawing47.vml"/><Relationship Id="rId6" Type="http://schemas.openxmlformats.org/officeDocument/2006/relationships/oleObject" Target="../embeddings/oleObject237.bin"/><Relationship Id="rId5" Type="http://schemas.openxmlformats.org/officeDocument/2006/relationships/oleObject" Target="../embeddings/oleObject236.bin"/><Relationship Id="rId4" Type="http://schemas.openxmlformats.org/officeDocument/2006/relationships/oleObject" Target="../embeddings/oleObject23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45.bin"/><Relationship Id="rId3" Type="http://schemas.openxmlformats.org/officeDocument/2006/relationships/oleObject" Target="../embeddings/oleObject240.bin"/><Relationship Id="rId7" Type="http://schemas.openxmlformats.org/officeDocument/2006/relationships/oleObject" Target="../embeddings/oleObject244.bin"/><Relationship Id="rId2" Type="http://schemas.openxmlformats.org/officeDocument/2006/relationships/slideLayout" Target="../slideLayouts/slideLayout18.xml"/><Relationship Id="rId1" Type="http://schemas.openxmlformats.org/officeDocument/2006/relationships/vmlDrawing" Target="../drawings/vmlDrawing48.vml"/><Relationship Id="rId6" Type="http://schemas.openxmlformats.org/officeDocument/2006/relationships/oleObject" Target="../embeddings/oleObject243.bin"/><Relationship Id="rId5" Type="http://schemas.openxmlformats.org/officeDocument/2006/relationships/oleObject" Target="../embeddings/oleObject242.bin"/><Relationship Id="rId4" Type="http://schemas.openxmlformats.org/officeDocument/2006/relationships/oleObject" Target="../embeddings/oleObject241.bin"/><Relationship Id="rId9" Type="http://schemas.openxmlformats.org/officeDocument/2006/relationships/oleObject" Target="../embeddings/oleObject24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18.xml"/><Relationship Id="rId1" Type="http://schemas.openxmlformats.org/officeDocument/2006/relationships/vmlDrawing" Target="../drawings/vmlDrawing49.vml"/><Relationship Id="rId6" Type="http://schemas.openxmlformats.org/officeDocument/2006/relationships/oleObject" Target="../embeddings/oleObject250.bin"/><Relationship Id="rId5" Type="http://schemas.openxmlformats.org/officeDocument/2006/relationships/oleObject" Target="../embeddings/oleObject249.bin"/><Relationship Id="rId4" Type="http://schemas.openxmlformats.org/officeDocument/2006/relationships/oleObject" Target="../embeddings/oleObject24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18.xml"/><Relationship Id="rId1" Type="http://schemas.openxmlformats.org/officeDocument/2006/relationships/vmlDrawing" Target="../drawings/vmlDrawing50.vml"/><Relationship Id="rId5" Type="http://schemas.openxmlformats.org/officeDocument/2006/relationships/oleObject" Target="../embeddings/oleObject253.bin"/><Relationship Id="rId4" Type="http://schemas.openxmlformats.org/officeDocument/2006/relationships/oleObject" Target="../embeddings/oleObject25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54.bin"/><Relationship Id="rId2" Type="http://schemas.openxmlformats.org/officeDocument/2006/relationships/slideLayout" Target="../slideLayouts/slideLayout18.xml"/><Relationship Id="rId1" Type="http://schemas.openxmlformats.org/officeDocument/2006/relationships/vmlDrawing" Target="../drawings/vmlDrawing51.vml"/><Relationship Id="rId6" Type="http://schemas.openxmlformats.org/officeDocument/2006/relationships/oleObject" Target="../embeddings/oleObject257.bin"/><Relationship Id="rId5" Type="http://schemas.openxmlformats.org/officeDocument/2006/relationships/oleObject" Target="../embeddings/oleObject256.bin"/><Relationship Id="rId4" Type="http://schemas.openxmlformats.org/officeDocument/2006/relationships/oleObject" Target="../embeddings/oleObject255.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8.bin"/><Relationship Id="rId7" Type="http://schemas.openxmlformats.org/officeDocument/2006/relationships/oleObject" Target="../embeddings/oleObject262.bin"/><Relationship Id="rId2" Type="http://schemas.openxmlformats.org/officeDocument/2006/relationships/slideLayout" Target="../slideLayouts/slideLayout18.xml"/><Relationship Id="rId1" Type="http://schemas.openxmlformats.org/officeDocument/2006/relationships/vmlDrawing" Target="../drawings/vmlDrawing52.vml"/><Relationship Id="rId6" Type="http://schemas.openxmlformats.org/officeDocument/2006/relationships/oleObject" Target="../embeddings/oleObject261.bin"/><Relationship Id="rId5" Type="http://schemas.openxmlformats.org/officeDocument/2006/relationships/oleObject" Target="../embeddings/oleObject260.bin"/><Relationship Id="rId4" Type="http://schemas.openxmlformats.org/officeDocument/2006/relationships/oleObject" Target="../embeddings/oleObject259.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3.bin"/><Relationship Id="rId2" Type="http://schemas.openxmlformats.org/officeDocument/2006/relationships/slideLayout" Target="../slideLayouts/slideLayout18.xml"/><Relationship Id="rId1" Type="http://schemas.openxmlformats.org/officeDocument/2006/relationships/vmlDrawing" Target="../drawings/vmlDrawing53.vml"/><Relationship Id="rId6" Type="http://schemas.openxmlformats.org/officeDocument/2006/relationships/oleObject" Target="../embeddings/oleObject266.bin"/><Relationship Id="rId5" Type="http://schemas.openxmlformats.org/officeDocument/2006/relationships/oleObject" Target="../embeddings/oleObject265.bin"/><Relationship Id="rId4" Type="http://schemas.openxmlformats.org/officeDocument/2006/relationships/oleObject" Target="../embeddings/oleObject26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18.xml"/><Relationship Id="rId1" Type="http://schemas.openxmlformats.org/officeDocument/2006/relationships/vmlDrawing" Target="../drawings/vmlDrawing54.vml"/><Relationship Id="rId6" Type="http://schemas.openxmlformats.org/officeDocument/2006/relationships/oleObject" Target="../embeddings/oleObject270.bin"/><Relationship Id="rId5" Type="http://schemas.openxmlformats.org/officeDocument/2006/relationships/oleObject" Target="../embeddings/oleObject269.bin"/><Relationship Id="rId4" Type="http://schemas.openxmlformats.org/officeDocument/2006/relationships/oleObject" Target="../embeddings/oleObject268.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76.bin"/><Relationship Id="rId13" Type="http://schemas.openxmlformats.org/officeDocument/2006/relationships/oleObject" Target="../embeddings/oleObject281.bin"/><Relationship Id="rId3" Type="http://schemas.openxmlformats.org/officeDocument/2006/relationships/oleObject" Target="../embeddings/oleObject271.bin"/><Relationship Id="rId7" Type="http://schemas.openxmlformats.org/officeDocument/2006/relationships/oleObject" Target="../embeddings/oleObject275.bin"/><Relationship Id="rId12" Type="http://schemas.openxmlformats.org/officeDocument/2006/relationships/oleObject" Target="../embeddings/oleObject280.bin"/><Relationship Id="rId2" Type="http://schemas.openxmlformats.org/officeDocument/2006/relationships/slideLayout" Target="../slideLayouts/slideLayout18.xml"/><Relationship Id="rId1" Type="http://schemas.openxmlformats.org/officeDocument/2006/relationships/vmlDrawing" Target="../drawings/vmlDrawing55.vml"/><Relationship Id="rId6" Type="http://schemas.openxmlformats.org/officeDocument/2006/relationships/oleObject" Target="../embeddings/oleObject274.bin"/><Relationship Id="rId11" Type="http://schemas.openxmlformats.org/officeDocument/2006/relationships/oleObject" Target="../embeddings/oleObject279.bin"/><Relationship Id="rId5" Type="http://schemas.openxmlformats.org/officeDocument/2006/relationships/oleObject" Target="../embeddings/oleObject273.bin"/><Relationship Id="rId10" Type="http://schemas.openxmlformats.org/officeDocument/2006/relationships/oleObject" Target="../embeddings/oleObject278.bin"/><Relationship Id="rId4" Type="http://schemas.openxmlformats.org/officeDocument/2006/relationships/oleObject" Target="../embeddings/oleObject272.bin"/><Relationship Id="rId9" Type="http://schemas.openxmlformats.org/officeDocument/2006/relationships/oleObject" Target="../embeddings/oleObject27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87.bin"/><Relationship Id="rId3" Type="http://schemas.openxmlformats.org/officeDocument/2006/relationships/oleObject" Target="../embeddings/oleObject282.bin"/><Relationship Id="rId7" Type="http://schemas.openxmlformats.org/officeDocument/2006/relationships/oleObject" Target="../embeddings/oleObject286.bin"/><Relationship Id="rId2" Type="http://schemas.openxmlformats.org/officeDocument/2006/relationships/slideLayout" Target="../slideLayouts/slideLayout18.xml"/><Relationship Id="rId1" Type="http://schemas.openxmlformats.org/officeDocument/2006/relationships/vmlDrawing" Target="../drawings/vmlDrawing56.vml"/><Relationship Id="rId6" Type="http://schemas.openxmlformats.org/officeDocument/2006/relationships/oleObject" Target="../embeddings/oleObject285.bin"/><Relationship Id="rId5" Type="http://schemas.openxmlformats.org/officeDocument/2006/relationships/oleObject" Target="../embeddings/oleObject284.bin"/><Relationship Id="rId10" Type="http://schemas.openxmlformats.org/officeDocument/2006/relationships/oleObject" Target="../embeddings/oleObject289.bin"/><Relationship Id="rId4" Type="http://schemas.openxmlformats.org/officeDocument/2006/relationships/oleObject" Target="../embeddings/oleObject283.bin"/><Relationship Id="rId9" Type="http://schemas.openxmlformats.org/officeDocument/2006/relationships/oleObject" Target="../embeddings/oleObject288.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95.bin"/><Relationship Id="rId13" Type="http://schemas.openxmlformats.org/officeDocument/2006/relationships/oleObject" Target="../embeddings/oleObject300.bin"/><Relationship Id="rId3" Type="http://schemas.openxmlformats.org/officeDocument/2006/relationships/oleObject" Target="../embeddings/oleObject290.bin"/><Relationship Id="rId7" Type="http://schemas.openxmlformats.org/officeDocument/2006/relationships/oleObject" Target="../embeddings/oleObject294.bin"/><Relationship Id="rId12" Type="http://schemas.openxmlformats.org/officeDocument/2006/relationships/oleObject" Target="../embeddings/oleObject299.bin"/><Relationship Id="rId2" Type="http://schemas.openxmlformats.org/officeDocument/2006/relationships/slideLayout" Target="../slideLayouts/slideLayout18.xml"/><Relationship Id="rId1" Type="http://schemas.openxmlformats.org/officeDocument/2006/relationships/vmlDrawing" Target="../drawings/vmlDrawing57.vml"/><Relationship Id="rId6" Type="http://schemas.openxmlformats.org/officeDocument/2006/relationships/oleObject" Target="../embeddings/oleObject293.bin"/><Relationship Id="rId11" Type="http://schemas.openxmlformats.org/officeDocument/2006/relationships/oleObject" Target="../embeddings/oleObject298.bin"/><Relationship Id="rId5" Type="http://schemas.openxmlformats.org/officeDocument/2006/relationships/oleObject" Target="../embeddings/oleObject292.bin"/><Relationship Id="rId15" Type="http://schemas.openxmlformats.org/officeDocument/2006/relationships/oleObject" Target="../embeddings/oleObject302.bin"/><Relationship Id="rId10" Type="http://schemas.openxmlformats.org/officeDocument/2006/relationships/oleObject" Target="../embeddings/oleObject297.bin"/><Relationship Id="rId4" Type="http://schemas.openxmlformats.org/officeDocument/2006/relationships/oleObject" Target="../embeddings/oleObject291.bin"/><Relationship Id="rId9" Type="http://schemas.openxmlformats.org/officeDocument/2006/relationships/oleObject" Target="../embeddings/oleObject296.bin"/><Relationship Id="rId14" Type="http://schemas.openxmlformats.org/officeDocument/2006/relationships/oleObject" Target="../embeddings/oleObject301.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08.bin"/><Relationship Id="rId13" Type="http://schemas.openxmlformats.org/officeDocument/2006/relationships/oleObject" Target="../embeddings/oleObject313.bin"/><Relationship Id="rId3" Type="http://schemas.openxmlformats.org/officeDocument/2006/relationships/oleObject" Target="../embeddings/oleObject303.bin"/><Relationship Id="rId7" Type="http://schemas.openxmlformats.org/officeDocument/2006/relationships/oleObject" Target="../embeddings/oleObject307.bin"/><Relationship Id="rId12" Type="http://schemas.openxmlformats.org/officeDocument/2006/relationships/oleObject" Target="../embeddings/oleObject312.bin"/><Relationship Id="rId17" Type="http://schemas.openxmlformats.org/officeDocument/2006/relationships/oleObject" Target="../embeddings/oleObject317.bin"/><Relationship Id="rId2" Type="http://schemas.openxmlformats.org/officeDocument/2006/relationships/slideLayout" Target="../slideLayouts/slideLayout18.xml"/><Relationship Id="rId16" Type="http://schemas.openxmlformats.org/officeDocument/2006/relationships/oleObject" Target="../embeddings/oleObject316.bin"/><Relationship Id="rId1" Type="http://schemas.openxmlformats.org/officeDocument/2006/relationships/vmlDrawing" Target="../drawings/vmlDrawing58.vml"/><Relationship Id="rId6" Type="http://schemas.openxmlformats.org/officeDocument/2006/relationships/oleObject" Target="../embeddings/oleObject306.bin"/><Relationship Id="rId11" Type="http://schemas.openxmlformats.org/officeDocument/2006/relationships/oleObject" Target="../embeddings/oleObject311.bin"/><Relationship Id="rId5" Type="http://schemas.openxmlformats.org/officeDocument/2006/relationships/oleObject" Target="../embeddings/oleObject305.bin"/><Relationship Id="rId15" Type="http://schemas.openxmlformats.org/officeDocument/2006/relationships/oleObject" Target="../embeddings/oleObject315.bin"/><Relationship Id="rId10" Type="http://schemas.openxmlformats.org/officeDocument/2006/relationships/oleObject" Target="../embeddings/oleObject310.bin"/><Relationship Id="rId4" Type="http://schemas.openxmlformats.org/officeDocument/2006/relationships/oleObject" Target="../embeddings/oleObject304.bin"/><Relationship Id="rId9" Type="http://schemas.openxmlformats.org/officeDocument/2006/relationships/oleObject" Target="../embeddings/oleObject309.bin"/><Relationship Id="rId14" Type="http://schemas.openxmlformats.org/officeDocument/2006/relationships/oleObject" Target="../embeddings/oleObject314.bin"/></Relationships>
</file>

<file path=ppt/slides/_rels/slide63.xml.rels><?xml version="1.0" encoding="UTF-8" standalone="yes"?>
<Relationships xmlns="http://schemas.openxmlformats.org/package/2006/relationships"><Relationship Id="rId3" Type="http://schemas.openxmlformats.org/officeDocument/2006/relationships/image" Target="../media/image331.jpeg"/><Relationship Id="rId2" Type="http://schemas.openxmlformats.org/officeDocument/2006/relationships/image" Target="../media/image330.jpeg"/><Relationship Id="rId1" Type="http://schemas.openxmlformats.org/officeDocument/2006/relationships/slideLayout" Target="../slideLayouts/slideLayout18.xml"/><Relationship Id="rId4" Type="http://schemas.openxmlformats.org/officeDocument/2006/relationships/image" Target="../media/image332.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18.bin"/><Relationship Id="rId7" Type="http://schemas.openxmlformats.org/officeDocument/2006/relationships/oleObject" Target="../embeddings/oleObject322.bin"/><Relationship Id="rId2" Type="http://schemas.openxmlformats.org/officeDocument/2006/relationships/slideLayout" Target="../slideLayouts/slideLayout18.xml"/><Relationship Id="rId1" Type="http://schemas.openxmlformats.org/officeDocument/2006/relationships/vmlDrawing" Target="../drawings/vmlDrawing59.vml"/><Relationship Id="rId6" Type="http://schemas.openxmlformats.org/officeDocument/2006/relationships/oleObject" Target="../embeddings/oleObject321.bin"/><Relationship Id="rId5" Type="http://schemas.openxmlformats.org/officeDocument/2006/relationships/oleObject" Target="../embeddings/oleObject320.bin"/><Relationship Id="rId4" Type="http://schemas.openxmlformats.org/officeDocument/2006/relationships/oleObject" Target="../embeddings/oleObject31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oleObject" Target="../embeddings/oleObject32.bin"/><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4114800" y="2297113"/>
            <a:ext cx="1447800" cy="369887"/>
          </a:xfrm>
          <a:prstGeom prst="rect">
            <a:avLst/>
          </a:prstGeom>
          <a:noFill/>
          <a:ln w="9525">
            <a:noFill/>
            <a:miter lim="800000"/>
            <a:headEnd/>
            <a:tailEnd/>
          </a:ln>
        </p:spPr>
        <p:txBody>
          <a:bodyPr>
            <a:spAutoFit/>
          </a:bodyPr>
          <a:lstStyle/>
          <a:p>
            <a:r>
              <a:rPr lang="sl-SI">
                <a:solidFill>
                  <a:schemeClr val="bg1"/>
                </a:solidFill>
                <a:latin typeface="Calibri" pitchFamily="34" charset="0"/>
              </a:rPr>
              <a:t>abc</a:t>
            </a:r>
            <a:r>
              <a:rPr lang="sl-SI">
                <a:solidFill>
                  <a:schemeClr val="bg1"/>
                </a:solidFill>
                <a:latin typeface="Calibri" pitchFamily="34" charset="0"/>
                <a:sym typeface="Euclid Math One" pitchFamily="18" charset="2"/>
              </a:rPr>
              <a:t></a:t>
            </a:r>
            <a:r>
              <a:rPr lang="sl-SI">
                <a:solidFill>
                  <a:schemeClr val="bg1"/>
                </a:solidFill>
                <a:latin typeface="Calibri" pitchFamily="34" charset="0"/>
                <a:sym typeface="Euclid Math Two" pitchFamily="18" charset="2"/>
              </a:rPr>
              <a:t></a:t>
            </a:r>
            <a:r>
              <a:rPr lang="sl-SI">
                <a:solidFill>
                  <a:schemeClr val="bg1"/>
                </a:solidFill>
                <a:latin typeface="Calibri" pitchFamily="34" charset="0"/>
                <a:sym typeface="MT Extra" pitchFamily="18" charset="2"/>
              </a:rPr>
              <a:t></a:t>
            </a:r>
            <a:r>
              <a:rPr lang="sl-SI">
                <a:solidFill>
                  <a:schemeClr val="bg1"/>
                </a:solidFill>
                <a:latin typeface="Calibri" pitchFamily="34" charset="0"/>
                <a:sym typeface="Symbol" pitchFamily="18" charset="2"/>
              </a:rPr>
              <a:t></a:t>
            </a:r>
            <a:endParaRPr lang="sl-SI">
              <a:solidFill>
                <a:schemeClr val="bg1"/>
              </a:solidFill>
              <a:latin typeface="Calibri" pitchFamily="34" charset="0"/>
            </a:endParaRPr>
          </a:p>
        </p:txBody>
      </p:sp>
      <p:sp>
        <p:nvSpPr>
          <p:cNvPr id="3" name="Rounded Rectangle 2"/>
          <p:cNvSpPr/>
          <p:nvPr/>
        </p:nvSpPr>
        <p:spPr>
          <a:xfrm>
            <a:off x="1219200" y="2057400"/>
            <a:ext cx="6477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3600" b="1">
                <a:solidFill>
                  <a:schemeClr val="bg1"/>
                </a:solidFill>
                <a:effectLst>
                  <a:outerShdw blurRad="38100" dist="38100" dir="2700000" algn="tl">
                    <a:srgbClr val="000000">
                      <a:alpha val="43137"/>
                    </a:srgbClr>
                  </a:outerShdw>
                </a:effectLst>
              </a:rPr>
              <a:t>MATEMATIKA 1</a:t>
            </a:r>
          </a:p>
        </p:txBody>
      </p:sp>
      <p:sp>
        <p:nvSpPr>
          <p:cNvPr id="4" name="Rounded Rectangle 3"/>
          <p:cNvSpPr/>
          <p:nvPr/>
        </p:nvSpPr>
        <p:spPr>
          <a:xfrm>
            <a:off x="1219200" y="3962400"/>
            <a:ext cx="6477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000" b="1">
                <a:effectLst>
                  <a:outerShdw blurRad="38100" dist="38100" dir="2700000" algn="tl">
                    <a:srgbClr val="000000">
                      <a:alpha val="43137"/>
                    </a:srgbClr>
                  </a:outerShdw>
                </a:effectLst>
              </a:rPr>
              <a:t>UNIVERZITETNI ŠTUDIJSKI PROGRAM BIOKEMIJA</a:t>
            </a:r>
          </a:p>
          <a:p>
            <a:pPr algn="ctr" fontAlgn="auto">
              <a:spcBef>
                <a:spcPts val="0"/>
              </a:spcBef>
              <a:spcAft>
                <a:spcPts val="0"/>
              </a:spcAft>
              <a:defRPr/>
            </a:pPr>
            <a:r>
              <a:rPr lang="sl-SI" sz="2000" b="1">
                <a:effectLst>
                  <a:outerShdw blurRad="38100" dist="38100" dir="2700000" algn="tl">
                    <a:srgbClr val="000000">
                      <a:alpha val="43137"/>
                    </a:srgbClr>
                  </a:outerShdw>
                </a:effectLst>
              </a:rPr>
              <a:t>1. LETNIK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572000" y="2571750"/>
            <a:ext cx="4191000" cy="2590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304800" y="2571750"/>
            <a:ext cx="4191000" cy="2209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5376" name="Rectangle 16"/>
          <p:cNvSpPr>
            <a:spLocks noChangeArrowheads="1"/>
          </p:cNvSpPr>
          <p:nvPr/>
        </p:nvSpPr>
        <p:spPr bwMode="auto">
          <a:xfrm>
            <a:off x="457200" y="533400"/>
            <a:ext cx="1620838" cy="400050"/>
          </a:xfrm>
          <a:prstGeom prst="rect">
            <a:avLst/>
          </a:prstGeom>
          <a:noFill/>
          <a:ln w="9525">
            <a:noFill/>
            <a:miter lim="800000"/>
            <a:headEnd/>
            <a:tailEnd/>
          </a:ln>
          <a:effectLst/>
        </p:spPr>
        <p:txBody>
          <a:bodyPr wrap="none">
            <a:spAutoFit/>
          </a:bodyPr>
          <a:lstStyle/>
          <a:p>
            <a:pPr algn="ctr">
              <a:defRPr/>
            </a:pPr>
            <a:r>
              <a:rPr lang="sl-SI" sz="2000" b="1">
                <a:solidFill>
                  <a:schemeClr val="tx2">
                    <a:lumMod val="60000"/>
                    <a:lumOff val="40000"/>
                  </a:schemeClr>
                </a:solidFill>
                <a:latin typeface="+mn-lt"/>
              </a:rPr>
              <a:t>VIŠJI ODVODI</a:t>
            </a:r>
            <a:endParaRPr lang="en-GB" sz="2000" b="1">
              <a:solidFill>
                <a:schemeClr val="tx2">
                  <a:lumMod val="60000"/>
                  <a:lumOff val="40000"/>
                </a:schemeClr>
              </a:solidFill>
              <a:latin typeface="+mn-lt"/>
            </a:endParaRPr>
          </a:p>
        </p:txBody>
      </p:sp>
      <p:graphicFrame>
        <p:nvGraphicFramePr>
          <p:cNvPr id="82944" name="Object 2"/>
          <p:cNvGraphicFramePr>
            <a:graphicFrameLocks noChangeAspect="1"/>
          </p:cNvGraphicFramePr>
          <p:nvPr/>
        </p:nvGraphicFramePr>
        <p:xfrm>
          <a:off x="762000" y="1066800"/>
          <a:ext cx="1165225" cy="1058863"/>
        </p:xfrm>
        <a:graphic>
          <a:graphicData uri="http://schemas.openxmlformats.org/presentationml/2006/ole">
            <p:oleObj spid="_x0000_s9218" name="Equation" r:id="rId3" imgW="685800" imgH="622080" progId="Equation.DSMT4">
              <p:embed/>
            </p:oleObj>
          </a:graphicData>
        </a:graphic>
      </p:graphicFrame>
      <p:graphicFrame>
        <p:nvGraphicFramePr>
          <p:cNvPr id="82945" name="Object 3"/>
          <p:cNvGraphicFramePr>
            <a:graphicFrameLocks noChangeAspect="1"/>
          </p:cNvGraphicFramePr>
          <p:nvPr/>
        </p:nvGraphicFramePr>
        <p:xfrm>
          <a:off x="498475" y="2724150"/>
          <a:ext cx="2084388" cy="1905000"/>
        </p:xfrm>
        <a:graphic>
          <a:graphicData uri="http://schemas.openxmlformats.org/presentationml/2006/ole">
            <p:oleObj spid="_x0000_s9219" name="Equation" r:id="rId4" imgW="1307880" imgH="1193760" progId="Equation.DSMT4">
              <p:embed/>
            </p:oleObj>
          </a:graphicData>
        </a:graphic>
      </p:graphicFrame>
      <p:sp>
        <p:nvSpPr>
          <p:cNvPr id="15380" name="Text Box 20"/>
          <p:cNvSpPr txBox="1">
            <a:spLocks noChangeArrowheads="1"/>
          </p:cNvSpPr>
          <p:nvPr/>
        </p:nvSpPr>
        <p:spPr bwMode="auto">
          <a:xfrm>
            <a:off x="304800" y="5543550"/>
            <a:ext cx="8458200" cy="400050"/>
          </a:xfrm>
          <a:prstGeom prst="rect">
            <a:avLst/>
          </a:prstGeom>
          <a:noFill/>
          <a:ln w="25400">
            <a:noFill/>
            <a:miter lim="800000"/>
            <a:headEnd/>
            <a:tailEnd/>
          </a:ln>
          <a:effectLst/>
        </p:spPr>
        <p:txBody>
          <a:bodyPr>
            <a:spAutoFit/>
          </a:bodyPr>
          <a:lstStyle/>
          <a:p>
            <a:pPr>
              <a:defRPr/>
            </a:pPr>
            <a:r>
              <a:rPr lang="sl-SI" sz="2000">
                <a:solidFill>
                  <a:schemeClr val="tx2">
                    <a:lumMod val="60000"/>
                    <a:lumOff val="40000"/>
                  </a:schemeClr>
                </a:solidFill>
                <a:latin typeface="+mn-lt"/>
              </a:rPr>
              <a:t>S pomočjo višjih odvodov je mogoče natančneje opredeliti obnašanje funkcije.</a:t>
            </a:r>
            <a:endParaRPr lang="en-GB" sz="2000">
              <a:solidFill>
                <a:schemeClr val="tx2">
                  <a:lumMod val="60000"/>
                  <a:lumOff val="40000"/>
                </a:schemeClr>
              </a:solidFill>
            </a:endParaRPr>
          </a:p>
        </p:txBody>
      </p:sp>
      <p:graphicFrame>
        <p:nvGraphicFramePr>
          <p:cNvPr id="82946" name="Object 4"/>
          <p:cNvGraphicFramePr>
            <a:graphicFrameLocks noChangeAspect="1"/>
          </p:cNvGraphicFramePr>
          <p:nvPr/>
        </p:nvGraphicFramePr>
        <p:xfrm>
          <a:off x="4875213" y="2682875"/>
          <a:ext cx="3403600" cy="2327275"/>
        </p:xfrm>
        <a:graphic>
          <a:graphicData uri="http://schemas.openxmlformats.org/presentationml/2006/ole">
            <p:oleObj spid="_x0000_s9220" name="Equation" r:id="rId5" imgW="2031840" imgH="1536480" progId="Equation.DSMT4">
              <p:embed/>
            </p:oleObj>
          </a:graphicData>
        </a:graphic>
      </p:graphicFrame>
      <p:sp>
        <p:nvSpPr>
          <p:cNvPr id="8" name="Rectangle 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ectangle 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ounded Rectangle 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TextBox 1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7B372B1-40F9-46CC-90E7-EDE0497A744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53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4876800" y="0"/>
            <a:ext cx="42672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ODVODI  FUNKCIJ  VEČ  SPREMENLJIVK</a:t>
            </a: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9F86274-E758-435B-A9D9-1E51A5607C3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11</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ectangle 16"/>
          <p:cNvSpPr>
            <a:spLocks noChangeArrowheads="1"/>
          </p:cNvSpPr>
          <p:nvPr/>
        </p:nvSpPr>
        <p:spPr bwMode="auto">
          <a:xfrm>
            <a:off x="304800" y="590550"/>
            <a:ext cx="4724400" cy="400050"/>
          </a:xfrm>
          <a:prstGeom prst="rect">
            <a:avLst/>
          </a:prstGeom>
          <a:noFill/>
          <a:ln w="9525">
            <a:noFill/>
            <a:miter lim="800000"/>
            <a:headEnd/>
            <a:tailEnd/>
          </a:ln>
          <a:effectLst/>
        </p:spPr>
        <p:txBody>
          <a:bodyPr>
            <a:spAutoFit/>
          </a:bodyPr>
          <a:lstStyle/>
          <a:p>
            <a:pPr>
              <a:defRPr/>
            </a:pPr>
            <a:r>
              <a:rPr lang="sl-SI" sz="2000" b="1">
                <a:solidFill>
                  <a:schemeClr val="tx2">
                    <a:lumMod val="60000"/>
                    <a:lumOff val="40000"/>
                  </a:schemeClr>
                </a:solidFill>
                <a:latin typeface="+mn-lt"/>
              </a:rPr>
              <a:t>ODVODI  FUNKCIJ  VEČ  SPREMENLJIVK</a:t>
            </a:r>
            <a:endParaRPr lang="en-GB" sz="2000" b="1">
              <a:solidFill>
                <a:schemeClr val="tx2">
                  <a:lumMod val="60000"/>
                  <a:lumOff val="40000"/>
                </a:schemeClr>
              </a:solidFill>
              <a:latin typeface="+mn-lt"/>
            </a:endParaRPr>
          </a:p>
        </p:txBody>
      </p:sp>
      <p:graphicFrame>
        <p:nvGraphicFramePr>
          <p:cNvPr id="8203" name="Object 9"/>
          <p:cNvGraphicFramePr>
            <a:graphicFrameLocks noChangeAspect="1"/>
          </p:cNvGraphicFramePr>
          <p:nvPr/>
        </p:nvGraphicFramePr>
        <p:xfrm>
          <a:off x="501650" y="1535113"/>
          <a:ext cx="7450138" cy="1027112"/>
        </p:xfrm>
        <a:graphic>
          <a:graphicData uri="http://schemas.openxmlformats.org/presentationml/2006/ole">
            <p:oleObj spid="_x0000_s10242" name="Equation" r:id="rId3" imgW="4876560" imgH="672840" progId="Equation.DSMT4">
              <p:embed/>
            </p:oleObj>
          </a:graphicData>
        </a:graphic>
      </p:graphicFrame>
      <p:graphicFrame>
        <p:nvGraphicFramePr>
          <p:cNvPr id="2" name="Object 10"/>
          <p:cNvGraphicFramePr>
            <a:graphicFrameLocks noChangeAspect="1"/>
          </p:cNvGraphicFramePr>
          <p:nvPr/>
        </p:nvGraphicFramePr>
        <p:xfrm>
          <a:off x="1854200" y="4187825"/>
          <a:ext cx="3876675" cy="508000"/>
        </p:xfrm>
        <a:graphic>
          <a:graphicData uri="http://schemas.openxmlformats.org/presentationml/2006/ole">
            <p:oleObj spid="_x0000_s10243" name="Equation" r:id="rId4" imgW="1930320" imgH="253800" progId="Equation.DSMT4">
              <p:embed/>
            </p:oleObj>
          </a:graphicData>
        </a:graphic>
      </p:graphicFrame>
      <p:graphicFrame>
        <p:nvGraphicFramePr>
          <p:cNvPr id="82944" name="Object 2"/>
          <p:cNvGraphicFramePr>
            <a:graphicFrameLocks noChangeAspect="1"/>
          </p:cNvGraphicFramePr>
          <p:nvPr/>
        </p:nvGraphicFramePr>
        <p:xfrm>
          <a:off x="6484938" y="4175125"/>
          <a:ext cx="1344612" cy="609600"/>
        </p:xfrm>
        <a:graphic>
          <a:graphicData uri="http://schemas.openxmlformats.org/presentationml/2006/ole">
            <p:oleObj spid="_x0000_s10244" name="Equation" r:id="rId5" imgW="977760" imgH="507960" progId="Equation.DSMT4">
              <p:embed/>
            </p:oleObj>
          </a:graphicData>
        </a:graphic>
      </p:graphicFrame>
      <p:graphicFrame>
        <p:nvGraphicFramePr>
          <p:cNvPr id="3" name="Object 12"/>
          <p:cNvGraphicFramePr>
            <a:graphicFrameLocks noChangeAspect="1"/>
          </p:cNvGraphicFramePr>
          <p:nvPr/>
        </p:nvGraphicFramePr>
        <p:xfrm>
          <a:off x="457200" y="3306763"/>
          <a:ext cx="8378825" cy="377825"/>
        </p:xfrm>
        <a:graphic>
          <a:graphicData uri="http://schemas.openxmlformats.org/presentationml/2006/ole">
            <p:oleObj spid="_x0000_s10245" name="Equation" r:id="rId6" imgW="5638680" imgH="253800" progId="Equation.DSMT4">
              <p:embed/>
            </p:oleObj>
          </a:graphicData>
        </a:graphic>
      </p:graphicFrame>
      <p:graphicFrame>
        <p:nvGraphicFramePr>
          <p:cNvPr id="4" name="Object 13"/>
          <p:cNvGraphicFramePr>
            <a:graphicFrameLocks noChangeAspect="1"/>
          </p:cNvGraphicFramePr>
          <p:nvPr/>
        </p:nvGraphicFramePr>
        <p:xfrm>
          <a:off x="515938" y="5032375"/>
          <a:ext cx="6118225" cy="357188"/>
        </p:xfrm>
        <a:graphic>
          <a:graphicData uri="http://schemas.openxmlformats.org/presentationml/2006/ole">
            <p:oleObj spid="_x0000_s10246" name="Equation" r:id="rId7" imgW="39240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29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E07C2A6-D060-48E1-A88F-F9488D8030B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12</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82944" name="Object 2"/>
          <p:cNvGraphicFramePr>
            <a:graphicFrameLocks noChangeAspect="1"/>
          </p:cNvGraphicFramePr>
          <p:nvPr/>
        </p:nvGraphicFramePr>
        <p:xfrm>
          <a:off x="533400" y="609600"/>
          <a:ext cx="7464425" cy="1169988"/>
        </p:xfrm>
        <a:graphic>
          <a:graphicData uri="http://schemas.openxmlformats.org/presentationml/2006/ole">
            <p:oleObj spid="_x0000_s11266" name="Equation" r:id="rId3" imgW="4787640" imgH="749160" progId="Equation.DSMT4">
              <p:embed/>
            </p:oleObj>
          </a:graphicData>
        </a:graphic>
      </p:graphicFrame>
      <p:graphicFrame>
        <p:nvGraphicFramePr>
          <p:cNvPr id="8203" name="Object 3"/>
          <p:cNvGraphicFramePr>
            <a:graphicFrameLocks noChangeAspect="1"/>
          </p:cNvGraphicFramePr>
          <p:nvPr/>
        </p:nvGraphicFramePr>
        <p:xfrm>
          <a:off x="990600" y="2212975"/>
          <a:ext cx="7008813" cy="330200"/>
        </p:xfrm>
        <a:graphic>
          <a:graphicData uri="http://schemas.openxmlformats.org/presentationml/2006/ole">
            <p:oleObj spid="_x0000_s11267" name="Equation" r:id="rId4" imgW="4406760" imgH="228600" progId="Equation.DSMT4">
              <p:embed/>
            </p:oleObj>
          </a:graphicData>
        </a:graphic>
      </p:graphicFrame>
      <p:graphicFrame>
        <p:nvGraphicFramePr>
          <p:cNvPr id="9" name="Object 4"/>
          <p:cNvGraphicFramePr>
            <a:graphicFrameLocks noChangeAspect="1"/>
          </p:cNvGraphicFramePr>
          <p:nvPr/>
        </p:nvGraphicFramePr>
        <p:xfrm>
          <a:off x="2600325" y="2743200"/>
          <a:ext cx="5553075" cy="685800"/>
        </p:xfrm>
        <a:graphic>
          <a:graphicData uri="http://schemas.openxmlformats.org/presentationml/2006/ole">
            <p:oleObj spid="_x0000_s11268" name="Equation" r:id="rId5" imgW="3162240" imgH="431640" progId="Equation.DSMT4">
              <p:embed/>
            </p:oleObj>
          </a:graphicData>
        </a:graphic>
      </p:graphicFrame>
      <p:sp>
        <p:nvSpPr>
          <p:cNvPr id="12" name="TextBox 11"/>
          <p:cNvSpPr txBox="1"/>
          <p:nvPr/>
        </p:nvSpPr>
        <p:spPr>
          <a:xfrm>
            <a:off x="457200" y="3581400"/>
            <a:ext cx="7924800" cy="646113"/>
          </a:xfrm>
          <a:prstGeom prst="rect">
            <a:avLst/>
          </a:prstGeom>
          <a:noFill/>
        </p:spPr>
        <p:txBody>
          <a:bodyPr>
            <a:spAutoFit/>
          </a:bodyPr>
          <a:lstStyle/>
          <a:p>
            <a:pPr>
              <a:defRPr/>
            </a:pPr>
            <a:r>
              <a:rPr lang="sl-SI">
                <a:solidFill>
                  <a:schemeClr val="tx2">
                    <a:lumMod val="60000"/>
                    <a:lumOff val="40000"/>
                  </a:schemeClr>
                </a:solidFill>
                <a:latin typeface="+mn-lt"/>
              </a:rPr>
              <a:t>Izraz za  </a:t>
            </a:r>
            <a:r>
              <a:rPr lang="sl-SI" i="1">
                <a:solidFill>
                  <a:schemeClr val="tx2">
                    <a:lumMod val="60000"/>
                    <a:lumOff val="40000"/>
                  </a:schemeClr>
                </a:solidFill>
                <a:latin typeface="Georgia" pitchFamily="18" charset="0"/>
              </a:rPr>
              <a:t>l</a:t>
            </a:r>
            <a:r>
              <a:rPr lang="sl-SI" baseline="-25000">
                <a:solidFill>
                  <a:schemeClr val="tx2">
                    <a:lumMod val="60000"/>
                    <a:lumOff val="40000"/>
                  </a:schemeClr>
                </a:solidFill>
                <a:latin typeface="+mn-lt"/>
              </a:rPr>
              <a:t>1</a:t>
            </a:r>
            <a:r>
              <a:rPr lang="sl-SI">
                <a:solidFill>
                  <a:schemeClr val="tx2">
                    <a:lumMod val="60000"/>
                    <a:lumOff val="40000"/>
                  </a:schemeClr>
                </a:solidFill>
                <a:latin typeface="+mn-lt"/>
              </a:rPr>
              <a:t> je definicija odvoda  funkcije  </a:t>
            </a:r>
            <a:r>
              <a:rPr lang="sl-SI" i="1">
                <a:solidFill>
                  <a:schemeClr val="tx2">
                    <a:lumMod val="60000"/>
                    <a:lumOff val="40000"/>
                  </a:schemeClr>
                </a:solidFill>
                <a:latin typeface="Georgia" pitchFamily="18" charset="0"/>
              </a:rPr>
              <a:t>f</a:t>
            </a:r>
            <a:r>
              <a:rPr lang="sl-SI">
                <a:solidFill>
                  <a:schemeClr val="tx2">
                    <a:lumMod val="60000"/>
                    <a:lumOff val="40000"/>
                  </a:schemeClr>
                </a:solidFill>
                <a:latin typeface="+mn-lt"/>
              </a:rPr>
              <a:t>  samo po  spremenljivki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mn-lt"/>
              </a:rPr>
              <a:t>1</a:t>
            </a:r>
            <a:r>
              <a:rPr lang="sl-SI">
                <a:solidFill>
                  <a:schemeClr val="tx2">
                    <a:lumMod val="60000"/>
                    <a:lumOff val="40000"/>
                  </a:schemeClr>
                </a:solidFill>
                <a:latin typeface="+mn-lt"/>
              </a:rPr>
              <a:t>, tj. odvoda, pri katerem se delamo, da so spremenljivke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mn-lt"/>
              </a:rPr>
              <a:t>2</a:t>
            </a:r>
            <a:r>
              <a:rPr lang="sl-SI">
                <a:solidFill>
                  <a:schemeClr val="tx2">
                    <a:lumMod val="60000"/>
                    <a:lumOff val="40000"/>
                  </a:schemeClr>
                </a:solidFill>
              </a:rPr>
              <a:t>,...,</a:t>
            </a:r>
            <a:r>
              <a:rPr lang="sl-SI" i="1">
                <a:solidFill>
                  <a:schemeClr val="tx2">
                    <a:lumMod val="60000"/>
                    <a:lumOff val="40000"/>
                  </a:schemeClr>
                </a:solidFill>
                <a:latin typeface="Georgia" pitchFamily="18" charset="0"/>
              </a:rPr>
              <a:t> x</a:t>
            </a:r>
            <a:r>
              <a:rPr lang="sl-SI" i="1" baseline="-25000">
                <a:solidFill>
                  <a:schemeClr val="tx2">
                    <a:lumMod val="60000"/>
                    <a:lumOff val="40000"/>
                  </a:schemeClr>
                </a:solidFill>
                <a:latin typeface="Georgia" pitchFamily="18" charset="0"/>
              </a:rPr>
              <a:t>n</a:t>
            </a:r>
            <a:r>
              <a:rPr lang="sl-SI" baseline="-25000">
                <a:solidFill>
                  <a:schemeClr val="tx2">
                    <a:lumMod val="60000"/>
                    <a:lumOff val="40000"/>
                  </a:schemeClr>
                </a:solidFill>
              </a:rPr>
              <a:t> </a:t>
            </a:r>
            <a:r>
              <a:rPr lang="sl-SI">
                <a:solidFill>
                  <a:schemeClr val="tx2">
                    <a:lumMod val="60000"/>
                    <a:lumOff val="40000"/>
                  </a:schemeClr>
                </a:solidFill>
                <a:latin typeface="+mn-lt"/>
              </a:rPr>
              <a:t>konstantne.</a:t>
            </a:r>
          </a:p>
        </p:txBody>
      </p:sp>
      <p:graphicFrame>
        <p:nvGraphicFramePr>
          <p:cNvPr id="10" name="Object 5"/>
          <p:cNvGraphicFramePr>
            <a:graphicFrameLocks noChangeAspect="1"/>
          </p:cNvGraphicFramePr>
          <p:nvPr/>
        </p:nvGraphicFramePr>
        <p:xfrm>
          <a:off x="1447800" y="4343400"/>
          <a:ext cx="7226300" cy="755650"/>
        </p:xfrm>
        <a:graphic>
          <a:graphicData uri="http://schemas.openxmlformats.org/presentationml/2006/ole">
            <p:oleObj spid="_x0000_s11269" name="Equation" r:id="rId6" imgW="4635360" imgH="482400" progId="Equation.DSMT4">
              <p:embed/>
            </p:oleObj>
          </a:graphicData>
        </a:graphic>
      </p:graphicFrame>
      <p:graphicFrame>
        <p:nvGraphicFramePr>
          <p:cNvPr id="11" name="Object 6"/>
          <p:cNvGraphicFramePr>
            <a:graphicFrameLocks noChangeAspect="1"/>
          </p:cNvGraphicFramePr>
          <p:nvPr/>
        </p:nvGraphicFramePr>
        <p:xfrm>
          <a:off x="1519238" y="5257800"/>
          <a:ext cx="6018212" cy="835025"/>
        </p:xfrm>
        <a:graphic>
          <a:graphicData uri="http://schemas.openxmlformats.org/presentationml/2006/ole">
            <p:oleObj spid="_x0000_s11270" name="Equation" r:id="rId7" imgW="3860640" imgH="533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82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468A9A6-BC4B-4FDE-A4BA-ED3DECB554D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13</a:t>
            </a:fld>
            <a:endParaRPr lang="en-US" sz="1200" b="1">
              <a:solidFill>
                <a:schemeClr val="bg1"/>
              </a:solidFill>
              <a:effectLst>
                <a:outerShdw blurRad="38100" dist="38100" dir="2700000" algn="tl">
                  <a:srgbClr val="000000">
                    <a:alpha val="43137"/>
                  </a:srgbClr>
                </a:outerShdw>
              </a:effectLst>
              <a:latin typeface="+mn-lt"/>
            </a:endParaRPr>
          </a:p>
        </p:txBody>
      </p:sp>
      <p:sp>
        <p:nvSpPr>
          <p:cNvPr id="10" name="Rounded Rectangle 9"/>
          <p:cNvSpPr/>
          <p:nvPr/>
        </p:nvSpPr>
        <p:spPr>
          <a:xfrm>
            <a:off x="358775" y="533400"/>
            <a:ext cx="84582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9" name="Object 2"/>
          <p:cNvGraphicFramePr>
            <a:graphicFrameLocks noChangeAspect="1"/>
          </p:cNvGraphicFramePr>
          <p:nvPr/>
        </p:nvGraphicFramePr>
        <p:xfrm>
          <a:off x="706438" y="609600"/>
          <a:ext cx="3332162" cy="461963"/>
        </p:xfrm>
        <a:graphic>
          <a:graphicData uri="http://schemas.openxmlformats.org/presentationml/2006/ole">
            <p:oleObj spid="_x0000_s12290" name="Equation" r:id="rId3" imgW="1358640" imgH="228600" progId="Equation.DSMT4">
              <p:embed/>
            </p:oleObj>
          </a:graphicData>
        </a:graphic>
      </p:graphicFrame>
      <p:graphicFrame>
        <p:nvGraphicFramePr>
          <p:cNvPr id="11" name="Object 11"/>
          <p:cNvGraphicFramePr>
            <a:graphicFrameLocks noChangeAspect="1"/>
          </p:cNvGraphicFramePr>
          <p:nvPr/>
        </p:nvGraphicFramePr>
        <p:xfrm>
          <a:off x="1828800" y="1295400"/>
          <a:ext cx="1433513" cy="461963"/>
        </p:xfrm>
        <a:graphic>
          <a:graphicData uri="http://schemas.openxmlformats.org/presentationml/2006/ole">
            <p:oleObj spid="_x0000_s12291" name="Equation" r:id="rId4" imgW="583920" imgH="228600" progId="Equation.DSMT4">
              <p:embed/>
            </p:oleObj>
          </a:graphicData>
        </a:graphic>
      </p:graphicFrame>
      <p:graphicFrame>
        <p:nvGraphicFramePr>
          <p:cNvPr id="12" name="Object 12"/>
          <p:cNvGraphicFramePr>
            <a:graphicFrameLocks noChangeAspect="1"/>
          </p:cNvGraphicFramePr>
          <p:nvPr/>
        </p:nvGraphicFramePr>
        <p:xfrm>
          <a:off x="1828800" y="1828800"/>
          <a:ext cx="1060450" cy="487363"/>
        </p:xfrm>
        <a:graphic>
          <a:graphicData uri="http://schemas.openxmlformats.org/presentationml/2006/ole">
            <p:oleObj spid="_x0000_s12292" name="Equation" r:id="rId5" imgW="431640" imgH="241200" progId="Equation.DSMT4">
              <p:embed/>
            </p:oleObj>
          </a:graphicData>
        </a:graphic>
      </p:graphicFrame>
      <p:graphicFrame>
        <p:nvGraphicFramePr>
          <p:cNvPr id="13" name="Object 13"/>
          <p:cNvGraphicFramePr>
            <a:graphicFrameLocks noChangeAspect="1"/>
          </p:cNvGraphicFramePr>
          <p:nvPr/>
        </p:nvGraphicFramePr>
        <p:xfrm>
          <a:off x="1795463" y="2330450"/>
          <a:ext cx="1806575" cy="488950"/>
        </p:xfrm>
        <a:graphic>
          <a:graphicData uri="http://schemas.openxmlformats.org/presentationml/2006/ole">
            <p:oleObj spid="_x0000_s12293" name="Equation" r:id="rId6" imgW="736560" imgH="241200" progId="Equation.DSMT4">
              <p:embed/>
            </p:oleObj>
          </a:graphicData>
        </a:graphic>
      </p:graphicFrame>
      <p:graphicFrame>
        <p:nvGraphicFramePr>
          <p:cNvPr id="14" name="Object 14"/>
          <p:cNvGraphicFramePr>
            <a:graphicFrameLocks noChangeAspect="1"/>
          </p:cNvGraphicFramePr>
          <p:nvPr/>
        </p:nvGraphicFramePr>
        <p:xfrm>
          <a:off x="4495800" y="2362200"/>
          <a:ext cx="3148013" cy="461963"/>
        </p:xfrm>
        <a:graphic>
          <a:graphicData uri="http://schemas.openxmlformats.org/presentationml/2006/ole">
            <p:oleObj spid="_x0000_s12294" name="Equation" r:id="rId7" imgW="1282680" imgH="228600" progId="Equation.DSMT4">
              <p:embed/>
            </p:oleObj>
          </a:graphicData>
        </a:graphic>
      </p:graphicFrame>
      <p:sp>
        <p:nvSpPr>
          <p:cNvPr id="16" name="Rounded Rectangle 15"/>
          <p:cNvSpPr/>
          <p:nvPr/>
        </p:nvSpPr>
        <p:spPr>
          <a:xfrm>
            <a:off x="358775" y="3505200"/>
            <a:ext cx="84582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12303" name="Object 15"/>
          <p:cNvGraphicFramePr>
            <a:graphicFrameLocks noChangeAspect="1"/>
          </p:cNvGraphicFramePr>
          <p:nvPr/>
        </p:nvGraphicFramePr>
        <p:xfrm>
          <a:off x="685800" y="3657600"/>
          <a:ext cx="1549400" cy="777875"/>
        </p:xfrm>
        <a:graphic>
          <a:graphicData uri="http://schemas.openxmlformats.org/presentationml/2006/ole">
            <p:oleObj spid="_x0000_s12295" name="Equation" r:id="rId8" imgW="647640" imgH="393480" progId="Equation.DSMT4">
              <p:embed/>
            </p:oleObj>
          </a:graphicData>
        </a:graphic>
      </p:graphicFrame>
      <p:graphicFrame>
        <p:nvGraphicFramePr>
          <p:cNvPr id="12304" name="Object 16"/>
          <p:cNvGraphicFramePr>
            <a:graphicFrameLocks noChangeAspect="1"/>
          </p:cNvGraphicFramePr>
          <p:nvPr/>
        </p:nvGraphicFramePr>
        <p:xfrm>
          <a:off x="1828800" y="5257800"/>
          <a:ext cx="1660525" cy="804863"/>
        </p:xfrm>
        <a:graphic>
          <a:graphicData uri="http://schemas.openxmlformats.org/presentationml/2006/ole">
            <p:oleObj spid="_x0000_s12296" name="Equation" r:id="rId9" imgW="812520" imgH="393480" progId="Equation.DSMT4">
              <p:embed/>
            </p:oleObj>
          </a:graphicData>
        </a:graphic>
      </p:graphicFrame>
      <p:graphicFrame>
        <p:nvGraphicFramePr>
          <p:cNvPr id="12305" name="Object 17"/>
          <p:cNvGraphicFramePr>
            <a:graphicFrameLocks noChangeAspect="1"/>
          </p:cNvGraphicFramePr>
          <p:nvPr/>
        </p:nvGraphicFramePr>
        <p:xfrm>
          <a:off x="1828800" y="4452938"/>
          <a:ext cx="1195388" cy="804862"/>
        </p:xfrm>
        <a:graphic>
          <a:graphicData uri="http://schemas.openxmlformats.org/presentationml/2006/ole">
            <p:oleObj spid="_x0000_s12297" name="Equation" r:id="rId10" imgW="583920" imgH="393480" progId="Equation.DSMT4">
              <p:embed/>
            </p:oleObj>
          </a:graphicData>
        </a:graphic>
      </p:graphicFrame>
      <p:graphicFrame>
        <p:nvGraphicFramePr>
          <p:cNvPr id="12306" name="Object 18"/>
          <p:cNvGraphicFramePr>
            <a:graphicFrameLocks noChangeAspect="1"/>
          </p:cNvGraphicFramePr>
          <p:nvPr/>
        </p:nvGraphicFramePr>
        <p:xfrm>
          <a:off x="4572000" y="4298950"/>
          <a:ext cx="3065463" cy="882650"/>
        </p:xfrm>
        <a:graphic>
          <a:graphicData uri="http://schemas.openxmlformats.org/presentationml/2006/ole">
            <p:oleObj spid="_x0000_s12298" name="Equation" r:id="rId11" imgW="149832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499"/>
                                          </p:stCondLst>
                                        </p:cTn>
                                        <p:tgtEl>
                                          <p:spTgt spid="123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23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23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465BD47-290A-4980-875F-C012E4B40A0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14</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11" name="Group 31"/>
          <p:cNvGrpSpPr>
            <a:grpSpLocks/>
          </p:cNvGrpSpPr>
          <p:nvPr/>
        </p:nvGrpSpPr>
        <p:grpSpPr bwMode="auto">
          <a:xfrm>
            <a:off x="533400" y="609600"/>
            <a:ext cx="2209800" cy="1752600"/>
            <a:chOff x="609600" y="686594"/>
            <a:chExt cx="2209801" cy="1752600"/>
          </a:xfrm>
        </p:grpSpPr>
        <p:cxnSp>
          <p:nvCxnSpPr>
            <p:cNvPr id="10" name="Straight Arrow Connector 9"/>
            <p:cNvCxnSpPr/>
            <p:nvPr/>
          </p:nvCxnSpPr>
          <p:spPr>
            <a:xfrm>
              <a:off x="609600" y="2209007"/>
              <a:ext cx="2133601"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8099" y="1561306"/>
              <a:ext cx="1752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3345" name="Group 29"/>
            <p:cNvGrpSpPr>
              <a:grpSpLocks noChangeAspect="1"/>
            </p:cNvGrpSpPr>
            <p:nvPr/>
          </p:nvGrpSpPr>
          <p:grpSpPr bwMode="auto">
            <a:xfrm>
              <a:off x="1142998" y="865982"/>
              <a:ext cx="976313" cy="1114425"/>
              <a:chOff x="1856507" y="1008762"/>
              <a:chExt cx="734068" cy="837913"/>
            </a:xfrm>
          </p:grpSpPr>
          <p:cxnSp>
            <p:nvCxnSpPr>
              <p:cNvPr id="15" name="Straight Arrow Connector 14"/>
              <p:cNvCxnSpPr/>
              <p:nvPr/>
            </p:nvCxnSpPr>
            <p:spPr>
              <a:xfrm rot="16200000" flipH="1">
                <a:off x="2225333" y="1341779"/>
                <a:ext cx="297209" cy="41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2305304" y="1110219"/>
                <a:ext cx="159944" cy="41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885155" y="1113800"/>
                <a:ext cx="312725" cy="23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flipV="1">
                <a:off x="1902462" y="1436670"/>
                <a:ext cx="297209" cy="23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018242" y="1169303"/>
                <a:ext cx="389116" cy="68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2008693" y="1237338"/>
                <a:ext cx="8356" cy="312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flipV="1">
                <a:off x="1954981" y="1618099"/>
                <a:ext cx="448797" cy="8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53" name="Oval 10"/>
              <p:cNvSpPr>
                <a:spLocks noChangeAspect="1" noChangeArrowheads="1"/>
              </p:cNvSpPr>
              <p:nvPr/>
            </p:nvSpPr>
            <p:spPr bwMode="auto">
              <a:xfrm>
                <a:off x="2149780" y="136465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grpSp>
        <p:graphicFrame>
          <p:nvGraphicFramePr>
            <p:cNvPr id="39938" name="Object 2"/>
            <p:cNvGraphicFramePr>
              <a:graphicFrameLocks noChangeAspect="1"/>
            </p:cNvGraphicFramePr>
            <p:nvPr/>
          </p:nvGraphicFramePr>
          <p:xfrm>
            <a:off x="2209801" y="762000"/>
            <a:ext cx="609600" cy="252460"/>
          </p:xfrm>
          <a:graphic>
            <a:graphicData uri="http://schemas.openxmlformats.org/presentationml/2006/ole">
              <p:oleObj spid="_x0000_s13316" name="Equation" r:id="rId3" imgW="507960" imgH="203040" progId="Equation.DSMT4">
                <p:embed/>
              </p:oleObj>
            </a:graphicData>
          </a:graphic>
        </p:graphicFrame>
        <p:graphicFrame>
          <p:nvGraphicFramePr>
            <p:cNvPr id="9" name="Object 10"/>
            <p:cNvGraphicFramePr>
              <a:graphicFrameLocks noChangeAspect="1"/>
            </p:cNvGraphicFramePr>
            <p:nvPr/>
          </p:nvGraphicFramePr>
          <p:xfrm>
            <a:off x="1676400" y="1295400"/>
            <a:ext cx="457200" cy="228600"/>
          </p:xfrm>
          <a:graphic>
            <a:graphicData uri="http://schemas.openxmlformats.org/presentationml/2006/ole">
              <p:oleObj spid="_x0000_s13317" name="Equation" r:id="rId4" imgW="495000" imgH="228600" progId="Equation.DSMT4">
                <p:embed/>
              </p:oleObj>
            </a:graphicData>
          </a:graphic>
        </p:graphicFrame>
      </p:grpSp>
      <p:graphicFrame>
        <p:nvGraphicFramePr>
          <p:cNvPr id="29" name="Object 11"/>
          <p:cNvGraphicFramePr>
            <a:graphicFrameLocks noChangeAspect="1"/>
          </p:cNvGraphicFramePr>
          <p:nvPr/>
        </p:nvGraphicFramePr>
        <p:xfrm>
          <a:off x="2768600" y="990600"/>
          <a:ext cx="6054725" cy="669925"/>
        </p:xfrm>
        <a:graphic>
          <a:graphicData uri="http://schemas.openxmlformats.org/presentationml/2006/ole">
            <p:oleObj spid="_x0000_s13314" name="Equation" r:id="rId5" imgW="4508280" imgH="482400" progId="Equation.DSMT4">
              <p:embed/>
            </p:oleObj>
          </a:graphicData>
        </a:graphic>
      </p:graphicFrame>
      <p:graphicFrame>
        <p:nvGraphicFramePr>
          <p:cNvPr id="31" name="Object 12"/>
          <p:cNvGraphicFramePr>
            <a:graphicFrameLocks noChangeAspect="1"/>
          </p:cNvGraphicFramePr>
          <p:nvPr/>
        </p:nvGraphicFramePr>
        <p:xfrm>
          <a:off x="1219200" y="2590800"/>
          <a:ext cx="6675438" cy="692150"/>
        </p:xfrm>
        <a:graphic>
          <a:graphicData uri="http://schemas.openxmlformats.org/presentationml/2006/ole">
            <p:oleObj spid="_x0000_s13315" name="Equation" r:id="rId6" imgW="4559040" imgH="457200" progId="Equation.DSMT4">
              <p:embed/>
            </p:oleObj>
          </a:graphicData>
        </a:graphic>
      </p:graphicFrame>
      <p:grpSp>
        <p:nvGrpSpPr>
          <p:cNvPr id="14" name="Group 43"/>
          <p:cNvGrpSpPr>
            <a:grpSpLocks/>
          </p:cNvGrpSpPr>
          <p:nvPr/>
        </p:nvGrpSpPr>
        <p:grpSpPr bwMode="auto">
          <a:xfrm rot="10082517">
            <a:off x="5881688" y="3841750"/>
            <a:ext cx="2705100" cy="1895475"/>
            <a:chOff x="3440546" y="4470400"/>
            <a:chExt cx="2704714" cy="1896533"/>
          </a:xfrm>
        </p:grpSpPr>
        <p:sp>
          <p:nvSpPr>
            <p:cNvPr id="39" name="Freeform 38"/>
            <p:cNvSpPr/>
            <p:nvPr/>
          </p:nvSpPr>
          <p:spPr>
            <a:xfrm>
              <a:off x="3440546" y="4470400"/>
              <a:ext cx="2704714" cy="1896533"/>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40" name="Freeform 39"/>
            <p:cNvSpPr/>
            <p:nvPr/>
          </p:nvSpPr>
          <p:spPr>
            <a:xfrm>
              <a:off x="3647096" y="4765104"/>
              <a:ext cx="2274563" cy="1548677"/>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41" name="Freeform 40"/>
            <p:cNvSpPr/>
            <p:nvPr/>
          </p:nvSpPr>
          <p:spPr>
            <a:xfrm>
              <a:off x="3826178" y="5095491"/>
              <a:ext cx="1828539" cy="1142050"/>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42" name="Freeform 41"/>
            <p:cNvSpPr/>
            <p:nvPr/>
          </p:nvSpPr>
          <p:spPr>
            <a:xfrm>
              <a:off x="4130846" y="5321064"/>
              <a:ext cx="1142837" cy="837080"/>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43" name="Freeform 42"/>
            <p:cNvSpPr/>
            <p:nvPr/>
          </p:nvSpPr>
          <p:spPr>
            <a:xfrm>
              <a:off x="4283953" y="5546767"/>
              <a:ext cx="838080" cy="532109"/>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sp>
        <p:nvSpPr>
          <p:cNvPr id="53" name="TextBox 52"/>
          <p:cNvSpPr txBox="1"/>
          <p:nvPr/>
        </p:nvSpPr>
        <p:spPr>
          <a:xfrm>
            <a:off x="304800" y="3657600"/>
            <a:ext cx="5486400" cy="923925"/>
          </a:xfrm>
          <a:prstGeom prst="rect">
            <a:avLst/>
          </a:prstGeom>
          <a:noFill/>
        </p:spPr>
        <p:txBody>
          <a:bodyPr>
            <a:spAutoFit/>
          </a:bodyPr>
          <a:lstStyle/>
          <a:p>
            <a:pPr>
              <a:defRPr/>
            </a:pPr>
            <a:r>
              <a:rPr lang="sl-SI">
                <a:solidFill>
                  <a:srgbClr val="FF0000"/>
                </a:solidFill>
                <a:latin typeface="+mn-lt"/>
              </a:rPr>
              <a:t>Nivojnice</a:t>
            </a:r>
            <a:r>
              <a:rPr lang="sl-SI">
                <a:solidFill>
                  <a:schemeClr val="tx2">
                    <a:lumMod val="60000"/>
                    <a:lumOff val="40000"/>
                  </a:schemeClr>
                </a:solidFill>
                <a:latin typeface="+mn-lt"/>
              </a:rPr>
              <a:t> funkcije  </a:t>
            </a:r>
            <a:r>
              <a:rPr lang="sl-SI" i="1">
                <a:solidFill>
                  <a:schemeClr val="tx2">
                    <a:lumMod val="60000"/>
                    <a:lumOff val="40000"/>
                  </a:schemeClr>
                </a:solidFill>
                <a:latin typeface="Georgia" pitchFamily="18" charset="0"/>
              </a:rPr>
              <a:t>f </a:t>
            </a:r>
            <a:r>
              <a:rPr lang="sl-SI">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sym typeface="Euclid Extra"/>
              </a:rPr>
              <a:t></a:t>
            </a:r>
            <a:r>
              <a:rPr lang="sl-SI" i="1" baseline="30000">
                <a:solidFill>
                  <a:schemeClr val="tx2">
                    <a:lumMod val="60000"/>
                    <a:lumOff val="40000"/>
                  </a:schemeClr>
                </a:solidFill>
                <a:latin typeface="Georgia" pitchFamily="18" charset="0"/>
                <a:sym typeface="Euclid Extra"/>
              </a:rPr>
              <a:t>n</a:t>
            </a:r>
            <a:r>
              <a:rPr lang="sl-SI">
                <a:solidFill>
                  <a:schemeClr val="tx2">
                    <a:lumMod val="60000"/>
                    <a:lumOff val="40000"/>
                  </a:schemeClr>
                </a:solidFill>
                <a:latin typeface="Georgia" pitchFamily="18" charset="0"/>
                <a:sym typeface="Euclid Symbol"/>
              </a:rPr>
              <a:t></a:t>
            </a:r>
            <a:r>
              <a:rPr lang="sl-SI">
                <a:solidFill>
                  <a:schemeClr val="tx2">
                    <a:lumMod val="60000"/>
                    <a:lumOff val="40000"/>
                  </a:schemeClr>
                </a:solidFill>
                <a:latin typeface="Georgia" pitchFamily="18" charset="0"/>
                <a:sym typeface="Euclid Extra"/>
              </a:rPr>
              <a:t>  </a:t>
            </a:r>
            <a:r>
              <a:rPr lang="sl-SI">
                <a:solidFill>
                  <a:schemeClr val="tx2">
                    <a:lumMod val="60000"/>
                    <a:lumOff val="40000"/>
                  </a:schemeClr>
                </a:solidFill>
                <a:latin typeface="+mn-lt"/>
                <a:sym typeface="Euclid Extra"/>
              </a:rPr>
              <a:t>so krivulje, ki povezujejo točke, v katerih ima  </a:t>
            </a:r>
            <a:r>
              <a:rPr lang="sl-SI" i="1">
                <a:solidFill>
                  <a:schemeClr val="tx2">
                    <a:lumMod val="60000"/>
                    <a:lumOff val="40000"/>
                  </a:schemeClr>
                </a:solidFill>
                <a:latin typeface="Georgia" pitchFamily="18" charset="0"/>
                <a:sym typeface="Euclid Extra"/>
              </a:rPr>
              <a:t>f </a:t>
            </a:r>
            <a:r>
              <a:rPr lang="sl-SI">
                <a:solidFill>
                  <a:schemeClr val="tx2">
                    <a:lumMod val="60000"/>
                    <a:lumOff val="40000"/>
                  </a:schemeClr>
                </a:solidFill>
                <a:latin typeface="+mn-lt"/>
                <a:sym typeface="Euclid Extra"/>
              </a:rPr>
              <a:t> isto vrednost  (izohipse, izobate, izoterme,...). Podane so z enačbami  </a:t>
            </a:r>
            <a:r>
              <a:rPr lang="sl-SI" i="1">
                <a:solidFill>
                  <a:schemeClr val="tx2">
                    <a:lumMod val="60000"/>
                    <a:lumOff val="40000"/>
                  </a:schemeClr>
                </a:solidFill>
                <a:latin typeface="Georgia" pitchFamily="18" charset="0"/>
                <a:sym typeface="Euclid Extra"/>
              </a:rPr>
              <a:t>f</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x</a:t>
            </a:r>
            <a:r>
              <a:rPr lang="sl-SI" baseline="-25000">
                <a:solidFill>
                  <a:schemeClr val="tx2">
                    <a:lumMod val="60000"/>
                    <a:lumOff val="40000"/>
                  </a:schemeClr>
                </a:solidFill>
                <a:latin typeface="Georgia" pitchFamily="18" charset="0"/>
                <a:sym typeface="Euclid Extra"/>
              </a:rPr>
              <a:t>1</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 x</a:t>
            </a:r>
            <a:r>
              <a:rPr lang="sl-SI" i="1" baseline="-25000">
                <a:solidFill>
                  <a:schemeClr val="tx2">
                    <a:lumMod val="60000"/>
                    <a:lumOff val="40000"/>
                  </a:schemeClr>
                </a:solidFill>
                <a:latin typeface="Georgia" pitchFamily="18" charset="0"/>
                <a:sym typeface="Euclid Extra"/>
              </a:rPr>
              <a:t>n</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c.</a:t>
            </a:r>
            <a:r>
              <a:rPr lang="sl-SI">
                <a:solidFill>
                  <a:schemeClr val="tx2">
                    <a:lumMod val="60000"/>
                    <a:lumOff val="40000"/>
                  </a:schemeClr>
                </a:solidFill>
                <a:latin typeface="+mn-lt"/>
                <a:sym typeface="Euclid Extra"/>
              </a:rPr>
              <a:t> </a:t>
            </a:r>
            <a:r>
              <a:rPr lang="sl-SI">
                <a:solidFill>
                  <a:schemeClr val="tx2">
                    <a:lumMod val="60000"/>
                    <a:lumOff val="40000"/>
                  </a:schemeClr>
                </a:solidFill>
                <a:latin typeface="+mn-lt"/>
              </a:rPr>
              <a:t> </a:t>
            </a:r>
          </a:p>
        </p:txBody>
      </p:sp>
      <p:sp>
        <p:nvSpPr>
          <p:cNvPr id="57" name="TextBox 56"/>
          <p:cNvSpPr txBox="1"/>
          <p:nvPr/>
        </p:nvSpPr>
        <p:spPr>
          <a:xfrm>
            <a:off x="304800" y="4791075"/>
            <a:ext cx="5181600" cy="923925"/>
          </a:xfrm>
          <a:prstGeom prst="rect">
            <a:avLst/>
          </a:prstGeom>
          <a:noFill/>
        </p:spPr>
        <p:txBody>
          <a:bodyPr>
            <a:spAutoFit/>
          </a:bodyPr>
          <a:lstStyle/>
          <a:p>
            <a:pPr>
              <a:defRPr/>
            </a:pPr>
            <a:r>
              <a:rPr lang="sl-SI">
                <a:solidFill>
                  <a:schemeClr val="tx2">
                    <a:lumMod val="60000"/>
                    <a:lumOff val="40000"/>
                  </a:schemeClr>
                </a:solidFill>
                <a:latin typeface="+mn-lt"/>
              </a:rPr>
              <a:t>Gradientni vektor je pravokoten na nivojnico, ki gre skozi dano točko. Njegova velikost ponazarja  hitrost  naraščanja vrednosti funkcije.</a:t>
            </a:r>
          </a:p>
        </p:txBody>
      </p:sp>
      <p:sp>
        <p:nvSpPr>
          <p:cNvPr id="58" name="TextBox 57"/>
          <p:cNvSpPr txBox="1"/>
          <p:nvPr/>
        </p:nvSpPr>
        <p:spPr>
          <a:xfrm>
            <a:off x="838200" y="6019800"/>
            <a:ext cx="7239000" cy="369888"/>
          </a:xfrm>
          <a:prstGeom prst="rect">
            <a:avLst/>
          </a:prstGeom>
          <a:noFill/>
        </p:spPr>
        <p:txBody>
          <a:bodyPr>
            <a:spAutoFit/>
          </a:bodyPr>
          <a:lstStyle/>
          <a:p>
            <a:pPr>
              <a:defRPr/>
            </a:pPr>
            <a:r>
              <a:rPr lang="sl-SI">
                <a:solidFill>
                  <a:schemeClr val="tx2">
                    <a:lumMod val="60000"/>
                    <a:lumOff val="40000"/>
                  </a:schemeClr>
                </a:solidFill>
                <a:latin typeface="+mn-lt"/>
              </a:rPr>
              <a:t>Gradient določa polje smeri, ki je v vsaki točki pravokotno na nivojnice.</a:t>
            </a:r>
          </a:p>
        </p:txBody>
      </p:sp>
      <p:grpSp>
        <p:nvGrpSpPr>
          <p:cNvPr id="16" name="Group 43"/>
          <p:cNvGrpSpPr>
            <a:grpSpLocks/>
          </p:cNvGrpSpPr>
          <p:nvPr/>
        </p:nvGrpSpPr>
        <p:grpSpPr bwMode="auto">
          <a:xfrm>
            <a:off x="5764213" y="3657600"/>
            <a:ext cx="2922587" cy="1524000"/>
            <a:chOff x="5764214" y="3657600"/>
            <a:chExt cx="2922586" cy="1524000"/>
          </a:xfrm>
        </p:grpSpPr>
        <p:grpSp>
          <p:nvGrpSpPr>
            <p:cNvPr id="13331" name="Group 55"/>
            <p:cNvGrpSpPr>
              <a:grpSpLocks/>
            </p:cNvGrpSpPr>
            <p:nvPr/>
          </p:nvGrpSpPr>
          <p:grpSpPr bwMode="auto">
            <a:xfrm>
              <a:off x="5764214" y="3657600"/>
              <a:ext cx="2922586" cy="1524000"/>
              <a:chOff x="5763492" y="3886199"/>
              <a:chExt cx="2923326" cy="1524001"/>
            </a:xfrm>
          </p:grpSpPr>
          <p:cxnSp>
            <p:nvCxnSpPr>
              <p:cNvPr id="46" name="Straight Arrow Connector 45"/>
              <p:cNvCxnSpPr>
                <a:stCxn id="43" idx="2"/>
              </p:cNvCxnSpPr>
              <p:nvPr/>
            </p:nvCxnSpPr>
            <p:spPr>
              <a:xfrm rot="10800000" flipH="1">
                <a:off x="7421261" y="3886199"/>
                <a:ext cx="46049" cy="295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H="1">
                <a:off x="8142168" y="4668838"/>
                <a:ext cx="544650" cy="44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7296644" y="5239534"/>
                <a:ext cx="265112" cy="762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5763492" y="4876800"/>
                <a:ext cx="381096"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rot="16200000" flipH="1">
              <a:off x="7677150" y="4724400"/>
              <a:ext cx="238125" cy="238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flipH="1">
              <a:off x="7839075" y="4419600"/>
              <a:ext cx="238125" cy="82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876800" y="0"/>
            <a:ext cx="42672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04932B5-4380-4B89-BDF7-8A5273FE2F9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15</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4" name="Object 14"/>
          <p:cNvGraphicFramePr>
            <a:graphicFrameLocks noChangeAspect="1"/>
          </p:cNvGraphicFramePr>
          <p:nvPr/>
        </p:nvGraphicFramePr>
        <p:xfrm>
          <a:off x="990600" y="533400"/>
          <a:ext cx="2487613" cy="381000"/>
        </p:xfrm>
        <a:graphic>
          <a:graphicData uri="http://schemas.openxmlformats.org/presentationml/2006/ole">
            <p:oleObj spid="_x0000_s14338" name="Equation" r:id="rId3" imgW="1536480" imgH="228600" progId="Equation.DSMT4">
              <p:embed/>
            </p:oleObj>
          </a:graphicData>
        </a:graphic>
      </p:graphicFrame>
      <p:grpSp>
        <p:nvGrpSpPr>
          <p:cNvPr id="12" name="Group 11"/>
          <p:cNvGrpSpPr>
            <a:grpSpLocks/>
          </p:cNvGrpSpPr>
          <p:nvPr/>
        </p:nvGrpSpPr>
        <p:grpSpPr bwMode="auto">
          <a:xfrm>
            <a:off x="433388" y="1311275"/>
            <a:ext cx="3416300" cy="2544763"/>
            <a:chOff x="3315334" y="-73354"/>
            <a:chExt cx="3416266" cy="2544469"/>
          </a:xfrm>
        </p:grpSpPr>
        <p:graphicFrame>
          <p:nvGraphicFramePr>
            <p:cNvPr id="9" name="Object 10"/>
            <p:cNvGraphicFramePr>
              <a:graphicFrameLocks noChangeAspect="1"/>
            </p:cNvGraphicFramePr>
            <p:nvPr/>
          </p:nvGraphicFramePr>
          <p:xfrm>
            <a:off x="3352800" y="-73354"/>
            <a:ext cx="2744897" cy="685800"/>
          </p:xfrm>
          <a:graphic>
            <a:graphicData uri="http://schemas.openxmlformats.org/presentationml/2006/ole">
              <p:oleObj spid="_x0000_s14342" name="Equation" r:id="rId4" imgW="1879560" imgH="457200" progId="Equation.DSMT4">
                <p:embed/>
              </p:oleObj>
            </a:graphicData>
          </a:graphic>
        </p:graphicFrame>
        <p:pic>
          <p:nvPicPr>
            <p:cNvPr id="14361" name="Picture 10" descr="nivojnice.tif"/>
            <p:cNvPicPr>
              <a:picLocks noChangeAspect="1"/>
            </p:cNvPicPr>
            <p:nvPr/>
          </p:nvPicPr>
          <p:blipFill>
            <a:blip r:embed="rId5" cstate="print">
              <a:clrChange>
                <a:clrFrom>
                  <a:srgbClr val="FFFFFF"/>
                </a:clrFrom>
                <a:clrTo>
                  <a:srgbClr val="FFFFFF">
                    <a:alpha val="0"/>
                  </a:srgbClr>
                </a:clrTo>
              </a:clrChange>
            </a:blip>
            <a:srcRect l="26666" t="5556" r="26666" b="5556"/>
            <a:stretch>
              <a:fillRect/>
            </a:stretch>
          </p:blipFill>
          <p:spPr bwMode="auto">
            <a:xfrm rot="-7500000">
              <a:off x="4126701" y="-133784"/>
              <a:ext cx="1793532" cy="3416266"/>
            </a:xfrm>
            <a:prstGeom prst="rect">
              <a:avLst/>
            </a:prstGeom>
            <a:noFill/>
            <a:ln w="9525">
              <a:noFill/>
              <a:miter lim="800000"/>
              <a:headEnd/>
              <a:tailEnd/>
            </a:ln>
          </p:spPr>
        </p:pic>
      </p:grpSp>
      <p:grpSp>
        <p:nvGrpSpPr>
          <p:cNvPr id="13" name="Group 15"/>
          <p:cNvGrpSpPr>
            <a:grpSpLocks/>
          </p:cNvGrpSpPr>
          <p:nvPr/>
        </p:nvGrpSpPr>
        <p:grpSpPr bwMode="auto">
          <a:xfrm>
            <a:off x="5183188" y="1311275"/>
            <a:ext cx="3579812" cy="2955925"/>
            <a:chOff x="4954588" y="1143031"/>
            <a:chExt cx="3579812" cy="2955925"/>
          </a:xfrm>
        </p:grpSpPr>
        <p:graphicFrame>
          <p:nvGraphicFramePr>
            <p:cNvPr id="11" name="Object 11"/>
            <p:cNvGraphicFramePr>
              <a:graphicFrameLocks noChangeAspect="1"/>
            </p:cNvGraphicFramePr>
            <p:nvPr/>
          </p:nvGraphicFramePr>
          <p:xfrm>
            <a:off x="4954588" y="1143031"/>
            <a:ext cx="3579812" cy="685800"/>
          </p:xfrm>
          <a:graphic>
            <a:graphicData uri="http://schemas.openxmlformats.org/presentationml/2006/ole">
              <p:oleObj spid="_x0000_s14341" name="Equation" r:id="rId6" imgW="2450880" imgH="457200" progId="Equation.DSMT4">
                <p:embed/>
              </p:oleObj>
            </a:graphicData>
          </a:graphic>
        </p:graphicFrame>
        <p:pic>
          <p:nvPicPr>
            <p:cNvPr id="14360" name="Picture 14" descr="polje.tif"/>
            <p:cNvPicPr>
              <a:picLocks noChangeAspect="1"/>
            </p:cNvPicPr>
            <p:nvPr/>
          </p:nvPicPr>
          <p:blipFill>
            <a:blip r:embed="rId7" cstate="print">
              <a:clrChange>
                <a:clrFrom>
                  <a:srgbClr val="FFFFFF"/>
                </a:clrFrom>
                <a:clrTo>
                  <a:srgbClr val="FFFFFF">
                    <a:alpha val="0"/>
                  </a:srgbClr>
                </a:clrTo>
              </a:clrChange>
            </a:blip>
            <a:srcRect l="17778" t="4443" r="18889" b="4443"/>
            <a:stretch>
              <a:fillRect/>
            </a:stretch>
          </p:blipFill>
          <p:spPr bwMode="auto">
            <a:xfrm rot="3286280">
              <a:off x="5563405" y="1131035"/>
              <a:ext cx="2434101" cy="3501742"/>
            </a:xfrm>
            <a:prstGeom prst="rect">
              <a:avLst/>
            </a:prstGeom>
            <a:noFill/>
            <a:ln w="9525">
              <a:noFill/>
              <a:miter lim="800000"/>
              <a:headEnd/>
              <a:tailEnd/>
            </a:ln>
          </p:spPr>
        </p:pic>
      </p:grpSp>
      <p:graphicFrame>
        <p:nvGraphicFramePr>
          <p:cNvPr id="10" name="Object 12"/>
          <p:cNvGraphicFramePr>
            <a:graphicFrameLocks noChangeAspect="1"/>
          </p:cNvGraphicFramePr>
          <p:nvPr/>
        </p:nvGraphicFramePr>
        <p:xfrm>
          <a:off x="3962400" y="533400"/>
          <a:ext cx="3146425" cy="381000"/>
        </p:xfrm>
        <a:graphic>
          <a:graphicData uri="http://schemas.openxmlformats.org/presentationml/2006/ole">
            <p:oleObj spid="_x0000_s14339" name="Equation" r:id="rId8" imgW="1942920" imgH="228600" progId="Equation.DSMT4">
              <p:embed/>
            </p:oleObj>
          </a:graphicData>
        </a:graphic>
      </p:graphicFrame>
      <p:grpSp>
        <p:nvGrpSpPr>
          <p:cNvPr id="15" name="Group 33"/>
          <p:cNvGrpSpPr>
            <a:grpSpLocks/>
          </p:cNvGrpSpPr>
          <p:nvPr/>
        </p:nvGrpSpPr>
        <p:grpSpPr bwMode="auto">
          <a:xfrm>
            <a:off x="2341563" y="3703638"/>
            <a:ext cx="4821237" cy="2695575"/>
            <a:chOff x="2341563" y="3703599"/>
            <a:chExt cx="4821237" cy="2695614"/>
          </a:xfrm>
        </p:grpSpPr>
        <p:grpSp>
          <p:nvGrpSpPr>
            <p:cNvPr id="14353" name="Group 16"/>
            <p:cNvGrpSpPr>
              <a:grpSpLocks/>
            </p:cNvGrpSpPr>
            <p:nvPr/>
          </p:nvGrpSpPr>
          <p:grpSpPr bwMode="auto">
            <a:xfrm>
              <a:off x="2341563" y="3703599"/>
              <a:ext cx="2687637" cy="2695614"/>
              <a:chOff x="275107" y="1099533"/>
              <a:chExt cx="3839693" cy="3850502"/>
            </a:xfrm>
          </p:grpSpPr>
          <p:pic>
            <p:nvPicPr>
              <p:cNvPr id="14354" name="Picture 17" descr="3D-plot 1-1.tif"/>
              <p:cNvPicPr>
                <a:picLocks noChangeAspect="1"/>
              </p:cNvPicPr>
              <p:nvPr/>
            </p:nvPicPr>
            <p:blipFill>
              <a:blip r:embed="rId9" cstate="print">
                <a:clrChange>
                  <a:clrFrom>
                    <a:srgbClr val="FFFFFE"/>
                  </a:clrFrom>
                  <a:clrTo>
                    <a:srgbClr val="FFFFFE">
                      <a:alpha val="0"/>
                    </a:srgbClr>
                  </a:clrTo>
                </a:clrChange>
              </a:blip>
              <a:srcRect l="17073" t="5052" r="21951" b="3879"/>
              <a:stretch>
                <a:fillRect/>
              </a:stretch>
            </p:blipFill>
            <p:spPr bwMode="auto">
              <a:xfrm>
                <a:off x="275107" y="1444835"/>
                <a:ext cx="3810002" cy="3505200"/>
              </a:xfrm>
              <a:prstGeom prst="rect">
                <a:avLst/>
              </a:prstGeom>
              <a:noFill/>
              <a:ln w="9525">
                <a:noFill/>
                <a:miter lim="800000"/>
                <a:headEnd/>
                <a:tailEnd/>
              </a:ln>
            </p:spPr>
          </p:pic>
          <p:cxnSp>
            <p:nvCxnSpPr>
              <p:cNvPr id="19" name="Straight Arrow Connector 18"/>
              <p:cNvCxnSpPr/>
              <p:nvPr/>
            </p:nvCxnSpPr>
            <p:spPr>
              <a:xfrm>
                <a:off x="2361651" y="3734564"/>
                <a:ext cx="1753149" cy="836769"/>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381701" y="3734564"/>
                <a:ext cx="1979949" cy="913870"/>
              </a:xfrm>
              <a:prstGeom prst="straightConnector1">
                <a:avLst/>
              </a:prstGeom>
              <a:ln w="127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390773" y="4296946"/>
                <a:ext cx="762042" cy="3514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1049804" y="2411379"/>
                <a:ext cx="2635031" cy="11339"/>
              </a:xfrm>
              <a:prstGeom prst="straightConnector1">
                <a:avLst/>
              </a:prstGeom>
              <a:ln w="127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987485" y="1480501"/>
                <a:ext cx="761937"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5" name="Object 4"/>
            <p:cNvGraphicFramePr>
              <a:graphicFrameLocks noChangeAspect="1"/>
            </p:cNvGraphicFramePr>
            <p:nvPr/>
          </p:nvGraphicFramePr>
          <p:xfrm>
            <a:off x="5105400" y="4800600"/>
            <a:ext cx="2057400" cy="762000"/>
          </p:xfrm>
          <a:graphic>
            <a:graphicData uri="http://schemas.openxmlformats.org/presentationml/2006/ole">
              <p:oleObj spid="_x0000_s14340" name="Equation" r:id="rId10" imgW="1193760" imgH="457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457200"/>
            <a:ext cx="3248025" cy="400050"/>
          </a:xfrm>
          <a:prstGeom prst="rect">
            <a:avLst/>
          </a:prstGeom>
          <a:noFill/>
          <a:ln w="9525">
            <a:noFill/>
            <a:miter lim="800000"/>
            <a:headEnd/>
            <a:tailEnd/>
          </a:ln>
          <a:effectLst/>
        </p:spPr>
        <p:txBody>
          <a:bodyPr wrap="none">
            <a:spAutoFit/>
          </a:bodyPr>
          <a:lstStyle/>
          <a:p>
            <a:pPr algn="ctr">
              <a:defRPr/>
            </a:pPr>
            <a:r>
              <a:rPr lang="sl-SI" sz="2000" b="1">
                <a:solidFill>
                  <a:schemeClr val="tx2">
                    <a:lumMod val="60000"/>
                    <a:lumOff val="40000"/>
                  </a:schemeClr>
                </a:solidFill>
                <a:latin typeface="+mn-lt"/>
              </a:rPr>
              <a:t>ZVEZNOST IN ODVEDLJIVOST</a:t>
            </a:r>
            <a:endParaRPr lang="en-GB" sz="2000" b="1">
              <a:solidFill>
                <a:schemeClr val="tx2">
                  <a:lumMod val="60000"/>
                  <a:lumOff val="40000"/>
                </a:schemeClr>
              </a:solidFill>
              <a:latin typeface="+mn-lt"/>
            </a:endParaRPr>
          </a:p>
        </p:txBody>
      </p:sp>
      <p:graphicFrame>
        <p:nvGraphicFramePr>
          <p:cNvPr id="18445" name="Object 2"/>
          <p:cNvGraphicFramePr>
            <a:graphicFrameLocks noChangeAspect="1"/>
          </p:cNvGraphicFramePr>
          <p:nvPr/>
        </p:nvGraphicFramePr>
        <p:xfrm>
          <a:off x="457200" y="1143000"/>
          <a:ext cx="4648200" cy="433388"/>
        </p:xfrm>
        <a:graphic>
          <a:graphicData uri="http://schemas.openxmlformats.org/presentationml/2006/ole">
            <p:oleObj spid="_x0000_s15362" name="Equation" r:id="rId3" imgW="2717640" imgH="253800" progId="Equation.DSMT4">
              <p:embed/>
            </p:oleObj>
          </a:graphicData>
        </a:graphic>
      </p:graphicFrame>
      <p:graphicFrame>
        <p:nvGraphicFramePr>
          <p:cNvPr id="18447" name="Object 3"/>
          <p:cNvGraphicFramePr>
            <a:graphicFrameLocks noChangeAspect="1"/>
          </p:cNvGraphicFramePr>
          <p:nvPr/>
        </p:nvGraphicFramePr>
        <p:xfrm>
          <a:off x="812800" y="1809750"/>
          <a:ext cx="7569200" cy="1238250"/>
        </p:xfrm>
        <a:graphic>
          <a:graphicData uri="http://schemas.openxmlformats.org/presentationml/2006/ole">
            <p:oleObj spid="_x0000_s15363" name="Equation" r:id="rId4" imgW="4343400" imgH="711000" progId="Equation.DSMT4">
              <p:embed/>
            </p:oleObj>
          </a:graphicData>
        </a:graphic>
      </p:graphicFrame>
      <p:sp>
        <p:nvSpPr>
          <p:cNvPr id="18451" name="Text Box 19"/>
          <p:cNvSpPr txBox="1">
            <a:spLocks noChangeArrowheads="1"/>
          </p:cNvSpPr>
          <p:nvPr/>
        </p:nvSpPr>
        <p:spPr bwMode="auto">
          <a:xfrm>
            <a:off x="1981200" y="3429000"/>
            <a:ext cx="4495800" cy="400050"/>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lgn="ctr">
              <a:defRPr/>
            </a:pPr>
            <a:r>
              <a:rPr lang="sl-SI" sz="2000">
                <a:solidFill>
                  <a:schemeClr val="tx2">
                    <a:lumMod val="60000"/>
                    <a:lumOff val="40000"/>
                  </a:schemeClr>
                </a:solidFill>
                <a:latin typeface="+mn-lt"/>
              </a:rPr>
              <a:t>Kjer je </a:t>
            </a:r>
            <a:r>
              <a:rPr lang="sl-SI" sz="2000" i="1">
                <a:solidFill>
                  <a:schemeClr val="tx2">
                    <a:lumMod val="60000"/>
                    <a:lumOff val="40000"/>
                  </a:schemeClr>
                </a:solidFill>
                <a:latin typeface="Georgia" pitchFamily="18" charset="0"/>
              </a:rPr>
              <a:t>f</a:t>
            </a:r>
            <a:r>
              <a:rPr lang="sl-SI" sz="2000">
                <a:solidFill>
                  <a:schemeClr val="tx2">
                    <a:lumMod val="60000"/>
                    <a:lumOff val="40000"/>
                  </a:schemeClr>
                </a:solidFill>
              </a:rPr>
              <a:t> </a:t>
            </a:r>
            <a:r>
              <a:rPr lang="sl-SI" sz="2000">
                <a:solidFill>
                  <a:schemeClr val="tx2">
                    <a:lumMod val="60000"/>
                    <a:lumOff val="40000"/>
                  </a:schemeClr>
                </a:solidFill>
                <a:latin typeface="+mn-lt"/>
              </a:rPr>
              <a:t>odvedljiva</a:t>
            </a:r>
            <a:r>
              <a:rPr lang="en-US" sz="2000">
                <a:solidFill>
                  <a:schemeClr val="tx2">
                    <a:lumMod val="60000"/>
                    <a:lumOff val="40000"/>
                  </a:schemeClr>
                </a:solidFill>
                <a:latin typeface="+mn-lt"/>
              </a:rPr>
              <a:t>,</a:t>
            </a:r>
            <a:r>
              <a:rPr lang="sl-SI" sz="2000">
                <a:solidFill>
                  <a:schemeClr val="tx2">
                    <a:lumMod val="60000"/>
                    <a:lumOff val="40000"/>
                  </a:schemeClr>
                </a:solidFill>
                <a:latin typeface="+mn-lt"/>
              </a:rPr>
              <a:t> je tudi zvezna.</a:t>
            </a:r>
            <a:endParaRPr lang="en-GB" sz="2000" baseline="-25000">
              <a:solidFill>
                <a:schemeClr val="tx2">
                  <a:lumMod val="60000"/>
                  <a:lumOff val="40000"/>
                </a:schemeClr>
              </a:solidFill>
              <a:latin typeface="+mn-lt"/>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2C975F7C-F7AA-47B9-BB0B-1B0FB01CC04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16</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57200" y="4800600"/>
            <a:ext cx="3048000" cy="923925"/>
          </a:xfrm>
          <a:prstGeom prst="rect">
            <a:avLst/>
          </a:prstGeom>
          <a:noFill/>
        </p:spPr>
        <p:txBody>
          <a:bodyPr>
            <a:spAutoFit/>
          </a:bodyPr>
          <a:lstStyle/>
          <a:p>
            <a:pPr>
              <a:defRPr/>
            </a:pPr>
            <a:r>
              <a:rPr lang="en-US">
                <a:solidFill>
                  <a:schemeClr val="tx2">
                    <a:lumMod val="60000"/>
                    <a:lumOff val="40000"/>
                  </a:schemeClr>
                </a:solidFill>
                <a:latin typeface="+mn-lt"/>
              </a:rPr>
              <a:t>Obratno seveda ni res kot ka</a:t>
            </a:r>
            <a:r>
              <a:rPr lang="sl-SI">
                <a:solidFill>
                  <a:schemeClr val="tx2">
                    <a:lumMod val="60000"/>
                    <a:lumOff val="40000"/>
                  </a:schemeClr>
                </a:solidFill>
                <a:latin typeface="+mn-lt"/>
              </a:rPr>
              <a:t>žejo primeri zveznih in obenem neodvedljivih funkcij:</a:t>
            </a:r>
          </a:p>
        </p:txBody>
      </p:sp>
      <p:grpSp>
        <p:nvGrpSpPr>
          <p:cNvPr id="2" name="Group 35"/>
          <p:cNvGrpSpPr>
            <a:grpSpLocks noChangeAspect="1"/>
          </p:cNvGrpSpPr>
          <p:nvPr/>
        </p:nvGrpSpPr>
        <p:grpSpPr bwMode="auto">
          <a:xfrm>
            <a:off x="3886200" y="4724400"/>
            <a:ext cx="4592638" cy="1331913"/>
            <a:chOff x="838200" y="4495800"/>
            <a:chExt cx="6248400" cy="1812925"/>
          </a:xfrm>
        </p:grpSpPr>
        <p:grpSp>
          <p:nvGrpSpPr>
            <p:cNvPr id="15375" name="Group 38"/>
            <p:cNvGrpSpPr>
              <a:grpSpLocks/>
            </p:cNvGrpSpPr>
            <p:nvPr/>
          </p:nvGrpSpPr>
          <p:grpSpPr bwMode="auto">
            <a:xfrm>
              <a:off x="838200" y="4495800"/>
              <a:ext cx="1676400" cy="1293812"/>
              <a:chOff x="762000" y="2058194"/>
              <a:chExt cx="1676400" cy="1294606"/>
            </a:xfrm>
          </p:grpSpPr>
          <p:cxnSp>
            <p:nvCxnSpPr>
              <p:cNvPr id="18" name="Straight Arrow Connector 17"/>
              <p:cNvCxnSpPr/>
              <p:nvPr/>
            </p:nvCxnSpPr>
            <p:spPr>
              <a:xfrm>
                <a:off x="762000" y="3048455"/>
                <a:ext cx="1676031" cy="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953533" y="2704676"/>
                <a:ext cx="1295124" cy="2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810174" y="2265102"/>
                <a:ext cx="791344" cy="7926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600016" y="2257111"/>
                <a:ext cx="792660" cy="793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376" name="Group 54"/>
            <p:cNvGrpSpPr>
              <a:grpSpLocks/>
            </p:cNvGrpSpPr>
            <p:nvPr/>
          </p:nvGrpSpPr>
          <p:grpSpPr bwMode="auto">
            <a:xfrm>
              <a:off x="2743200" y="4800600"/>
              <a:ext cx="1676400" cy="1293813"/>
              <a:chOff x="3657600" y="4953794"/>
              <a:chExt cx="1676400" cy="1294606"/>
            </a:xfrm>
          </p:grpSpPr>
          <p:grpSp>
            <p:nvGrpSpPr>
              <p:cNvPr id="15385" name="Group 44"/>
              <p:cNvGrpSpPr>
                <a:grpSpLocks/>
              </p:cNvGrpSpPr>
              <p:nvPr/>
            </p:nvGrpSpPr>
            <p:grpSpPr bwMode="auto">
              <a:xfrm>
                <a:off x="3657600" y="4953795"/>
                <a:ext cx="1676400" cy="1294606"/>
                <a:chOff x="762000" y="2362995"/>
                <a:chExt cx="1676400" cy="1294606"/>
              </a:xfrm>
            </p:grpSpPr>
            <p:cxnSp>
              <p:nvCxnSpPr>
                <p:cNvPr id="26" name="Straight Arrow Connector 25"/>
                <p:cNvCxnSpPr/>
                <p:nvPr/>
              </p:nvCxnSpPr>
              <p:spPr>
                <a:xfrm>
                  <a:off x="761973" y="3048267"/>
                  <a:ext cx="1676031" cy="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932990" y="3010430"/>
                  <a:ext cx="12951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4478310" y="5152587"/>
                <a:ext cx="788340" cy="486481"/>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5" name="Freeform 24"/>
              <p:cNvSpPr/>
              <p:nvPr/>
            </p:nvSpPr>
            <p:spPr>
              <a:xfrm rot="10800000">
                <a:off x="3689971" y="5639068"/>
                <a:ext cx="790499" cy="486482"/>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nvGrpSpPr>
            <p:cNvPr id="15377" name="Group 72"/>
            <p:cNvGrpSpPr>
              <a:grpSpLocks/>
            </p:cNvGrpSpPr>
            <p:nvPr/>
          </p:nvGrpSpPr>
          <p:grpSpPr bwMode="auto">
            <a:xfrm>
              <a:off x="4876800" y="4572000"/>
              <a:ext cx="2209800" cy="1736725"/>
              <a:chOff x="1219200" y="4495800"/>
              <a:chExt cx="2209800" cy="1736499"/>
            </a:xfrm>
          </p:grpSpPr>
          <p:grpSp>
            <p:nvGrpSpPr>
              <p:cNvPr id="15378" name="Group 44"/>
              <p:cNvGrpSpPr>
                <a:grpSpLocks/>
              </p:cNvGrpSpPr>
              <p:nvPr/>
            </p:nvGrpSpPr>
            <p:grpSpPr bwMode="auto">
              <a:xfrm>
                <a:off x="1219200" y="4495800"/>
                <a:ext cx="2209800" cy="1676182"/>
                <a:chOff x="762000" y="2362994"/>
                <a:chExt cx="2209800" cy="1676182"/>
              </a:xfrm>
            </p:grpSpPr>
            <p:cxnSp>
              <p:nvCxnSpPr>
                <p:cNvPr id="34" name="Straight Arrow Connector 33"/>
                <p:cNvCxnSpPr/>
                <p:nvPr/>
              </p:nvCxnSpPr>
              <p:spPr>
                <a:xfrm>
                  <a:off x="762290" y="3276329"/>
                  <a:ext cx="22095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V="1">
                  <a:off x="1066555" y="3200711"/>
                  <a:ext cx="16765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V="1">
                <a:off x="1590981" y="4601095"/>
                <a:ext cx="1583159" cy="158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99620" y="4648627"/>
                <a:ext cx="1585318" cy="1583672"/>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1524027" y="5007276"/>
                <a:ext cx="833696" cy="1108355"/>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3" name="Freeform 32"/>
              <p:cNvSpPr>
                <a:spLocks noChangeAspect="1"/>
              </p:cNvSpPr>
              <p:nvPr/>
            </p:nvSpPr>
            <p:spPr>
              <a:xfrm flipH="1">
                <a:off x="2362042" y="5009437"/>
                <a:ext cx="842335" cy="1108353"/>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51"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514350"/>
            <a:ext cx="4192588"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latin typeface="+mn-lt"/>
              </a:rPr>
              <a:t>ODVEDLJIVOST IN LOKALNI EKSTREMI</a:t>
            </a:r>
            <a:endParaRPr lang="en-GB" sz="2000" b="1">
              <a:solidFill>
                <a:schemeClr val="tx2">
                  <a:lumMod val="60000"/>
                  <a:lumOff val="40000"/>
                </a:schemeClr>
              </a:solidFill>
              <a:latin typeface="+mn-lt"/>
            </a:endParaRPr>
          </a:p>
        </p:txBody>
      </p:sp>
      <p:sp>
        <p:nvSpPr>
          <p:cNvPr id="21519" name="Text Box 15"/>
          <p:cNvSpPr txBox="1">
            <a:spLocks noChangeArrowheads="1"/>
          </p:cNvSpPr>
          <p:nvPr/>
        </p:nvSpPr>
        <p:spPr bwMode="auto">
          <a:xfrm>
            <a:off x="457200" y="1143000"/>
            <a:ext cx="7391400" cy="400050"/>
          </a:xfrm>
          <a:prstGeom prst="rect">
            <a:avLst/>
          </a:prstGeom>
          <a:noFill/>
          <a:ln w="25400">
            <a:noFill/>
            <a:miter lim="800000"/>
            <a:headEnd/>
            <a:tailEnd/>
          </a:ln>
          <a:effectLst/>
        </p:spPr>
        <p:txBody>
          <a:bodyPr>
            <a:spAutoFit/>
          </a:bodyPr>
          <a:lstStyle/>
          <a:p>
            <a:pPr>
              <a:defRPr/>
            </a:pPr>
            <a:r>
              <a:rPr lang="en-US" sz="2000" i="1" dirty="0">
                <a:solidFill>
                  <a:schemeClr val="tx2">
                    <a:lumMod val="60000"/>
                    <a:lumOff val="40000"/>
                  </a:schemeClr>
                </a:solidFill>
                <a:latin typeface="Georgia" pitchFamily="18" charset="0"/>
              </a:rPr>
              <a:t>f</a:t>
            </a:r>
            <a:r>
              <a:rPr lang="sl-SI" sz="2000" i="1" dirty="0">
                <a:solidFill>
                  <a:schemeClr val="tx2">
                    <a:lumMod val="60000"/>
                    <a:lumOff val="40000"/>
                  </a:schemeClr>
                </a:solidFill>
                <a:latin typeface="Georgia" pitchFamily="18" charset="0"/>
              </a:rPr>
              <a:t>(</a:t>
            </a:r>
            <a:r>
              <a:rPr lang="en-US" sz="2000" i="1" dirty="0">
                <a:solidFill>
                  <a:schemeClr val="tx2">
                    <a:lumMod val="60000"/>
                    <a:lumOff val="40000"/>
                  </a:schemeClr>
                </a:solidFill>
                <a:latin typeface="Georgia" pitchFamily="18" charset="0"/>
              </a:rPr>
              <a:t>x</a:t>
            </a:r>
            <a:r>
              <a:rPr lang="en-US" sz="2000" baseline="-25000" dirty="0">
                <a:solidFill>
                  <a:schemeClr val="tx2">
                    <a:lumMod val="60000"/>
                    <a:lumOff val="40000"/>
                  </a:schemeClr>
                </a:solidFill>
                <a:latin typeface="Times New Roman" pitchFamily="18" charset="0"/>
              </a:rPr>
              <a:t>0</a:t>
            </a:r>
            <a:r>
              <a:rPr lang="sl-SI" sz="2000" dirty="0">
                <a:solidFill>
                  <a:schemeClr val="tx2">
                    <a:lumMod val="60000"/>
                    <a:lumOff val="40000"/>
                  </a:schemeClr>
                </a:solidFill>
                <a:latin typeface="Times New Roman" pitchFamily="18" charset="0"/>
              </a:rPr>
              <a:t>)</a:t>
            </a:r>
            <a:r>
              <a:rPr lang="en-US" sz="2000" dirty="0">
                <a:solidFill>
                  <a:schemeClr val="tx2">
                    <a:lumMod val="60000"/>
                    <a:lumOff val="40000"/>
                  </a:schemeClr>
                </a:solidFill>
              </a:rPr>
              <a:t> </a:t>
            </a:r>
            <a:r>
              <a:rPr lang="sl-SI" sz="2000" dirty="0">
                <a:solidFill>
                  <a:schemeClr val="tx2">
                    <a:lumMod val="60000"/>
                    <a:lumOff val="40000"/>
                  </a:schemeClr>
                </a:solidFill>
              </a:rPr>
              <a:t> </a:t>
            </a:r>
            <a:r>
              <a:rPr lang="en-US" sz="2000" dirty="0" err="1">
                <a:solidFill>
                  <a:schemeClr val="tx2">
                    <a:lumMod val="60000"/>
                    <a:lumOff val="40000"/>
                  </a:schemeClr>
                </a:solidFill>
                <a:latin typeface="+mn-lt"/>
              </a:rPr>
              <a:t>lokalni</a:t>
            </a:r>
            <a:r>
              <a:rPr lang="en-US" sz="2000" dirty="0">
                <a:solidFill>
                  <a:schemeClr val="tx2">
                    <a:lumMod val="60000"/>
                    <a:lumOff val="40000"/>
                  </a:schemeClr>
                </a:solidFill>
                <a:latin typeface="+mn-lt"/>
              </a:rPr>
              <a:t> </a:t>
            </a:r>
            <a:r>
              <a:rPr lang="en-US" sz="2000" dirty="0" err="1">
                <a:solidFill>
                  <a:schemeClr val="tx2">
                    <a:lumMod val="60000"/>
                    <a:lumOff val="40000"/>
                  </a:schemeClr>
                </a:solidFill>
                <a:latin typeface="+mn-lt"/>
              </a:rPr>
              <a:t>maksimum</a:t>
            </a:r>
            <a:r>
              <a:rPr lang="en-US" sz="2000" dirty="0">
                <a:solidFill>
                  <a:schemeClr val="tx2">
                    <a:lumMod val="60000"/>
                    <a:lumOff val="40000"/>
                  </a:schemeClr>
                </a:solidFill>
                <a:latin typeface="+mn-lt"/>
              </a:rPr>
              <a:t> </a:t>
            </a:r>
            <a:r>
              <a:rPr lang="sl-SI" sz="2000" dirty="0">
                <a:solidFill>
                  <a:schemeClr val="tx2">
                    <a:lumMod val="60000"/>
                    <a:lumOff val="40000"/>
                  </a:schemeClr>
                </a:solidFill>
                <a:latin typeface="+mn-lt"/>
              </a:rPr>
              <a:t>v</a:t>
            </a:r>
            <a:r>
              <a:rPr lang="en-US" sz="2000" dirty="0">
                <a:solidFill>
                  <a:schemeClr val="tx2">
                    <a:lumMod val="60000"/>
                    <a:lumOff val="40000"/>
                  </a:schemeClr>
                </a:solidFill>
                <a:latin typeface="+mn-lt"/>
              </a:rPr>
              <a:t> </a:t>
            </a:r>
            <a:r>
              <a:rPr lang="sl-SI" sz="2000" dirty="0">
                <a:solidFill>
                  <a:schemeClr val="tx2">
                    <a:lumMod val="60000"/>
                    <a:lumOff val="40000"/>
                  </a:schemeClr>
                </a:solidFill>
                <a:latin typeface="+mn-lt"/>
              </a:rPr>
              <a:t>notranjosti  intervala definicije</a:t>
            </a:r>
            <a:endParaRPr lang="en-US" sz="2000" baseline="-25000" dirty="0">
              <a:solidFill>
                <a:schemeClr val="tx2">
                  <a:lumMod val="60000"/>
                  <a:lumOff val="40000"/>
                </a:schemeClr>
              </a:solidFill>
              <a:latin typeface="Times New Roman" pitchFamily="18" charset="0"/>
            </a:endParaRPr>
          </a:p>
        </p:txBody>
      </p:sp>
      <p:graphicFrame>
        <p:nvGraphicFramePr>
          <p:cNvPr id="21521" name="Object 2"/>
          <p:cNvGraphicFramePr>
            <a:graphicFrameLocks noChangeAspect="1"/>
          </p:cNvGraphicFramePr>
          <p:nvPr/>
        </p:nvGraphicFramePr>
        <p:xfrm>
          <a:off x="762000" y="1676400"/>
          <a:ext cx="7923213" cy="762000"/>
        </p:xfrm>
        <a:graphic>
          <a:graphicData uri="http://schemas.openxmlformats.org/presentationml/2006/ole">
            <p:oleObj spid="_x0000_s16386" name="Equation" r:id="rId3" imgW="4483080" imgH="431640" progId="Equation.DSMT4">
              <p:embed/>
            </p:oleObj>
          </a:graphicData>
        </a:graphic>
      </p:graphicFrame>
      <p:sp>
        <p:nvSpPr>
          <p:cNvPr id="21524" name="Text Box 20"/>
          <p:cNvSpPr txBox="1">
            <a:spLocks noChangeArrowheads="1"/>
          </p:cNvSpPr>
          <p:nvPr/>
        </p:nvSpPr>
        <p:spPr bwMode="auto">
          <a:xfrm>
            <a:off x="457200" y="2667000"/>
            <a:ext cx="2209800" cy="396875"/>
          </a:xfrm>
          <a:prstGeom prst="rect">
            <a:avLst/>
          </a:prstGeom>
          <a:noFill/>
          <a:ln w="25400">
            <a:noFill/>
            <a:miter lim="800000"/>
            <a:headEnd/>
            <a:tailEnd/>
          </a:ln>
          <a:effectLst/>
        </p:spPr>
        <p:txBody>
          <a:bodyPr>
            <a:spAutoFit/>
          </a:bodyPr>
          <a:lstStyle/>
          <a:p>
            <a:pPr>
              <a:defRPr/>
            </a:pPr>
            <a:r>
              <a:rPr lang="en-US" sz="2000" i="1">
                <a:solidFill>
                  <a:schemeClr val="tx2">
                    <a:lumMod val="60000"/>
                    <a:lumOff val="40000"/>
                  </a:schemeClr>
                </a:solidFill>
                <a:latin typeface="Georgia" pitchFamily="18" charset="0"/>
              </a:rPr>
              <a:t>f</a:t>
            </a:r>
            <a:r>
              <a:rPr lang="sl-SI" sz="2000">
                <a:solidFill>
                  <a:schemeClr val="tx2">
                    <a:lumMod val="60000"/>
                    <a:lumOff val="40000"/>
                  </a:schemeClr>
                </a:solidFill>
              </a:rPr>
              <a:t> </a:t>
            </a:r>
            <a:r>
              <a:rPr lang="sl-SI" sz="2000">
                <a:solidFill>
                  <a:schemeClr val="tx2">
                    <a:lumMod val="60000"/>
                    <a:lumOff val="40000"/>
                  </a:schemeClr>
                </a:solidFill>
                <a:latin typeface="+mn-lt"/>
              </a:rPr>
              <a:t>odvedljiva pri </a:t>
            </a:r>
            <a:r>
              <a:rPr lang="en-US" sz="2000" i="1">
                <a:solidFill>
                  <a:schemeClr val="tx2">
                    <a:lumMod val="60000"/>
                    <a:lumOff val="40000"/>
                  </a:schemeClr>
                </a:solidFill>
                <a:latin typeface="Georgia" pitchFamily="18" charset="0"/>
              </a:rPr>
              <a:t>x</a:t>
            </a:r>
            <a:r>
              <a:rPr lang="en-US" sz="2000" baseline="-25000">
                <a:solidFill>
                  <a:schemeClr val="tx2">
                    <a:lumMod val="60000"/>
                    <a:lumOff val="40000"/>
                  </a:schemeClr>
                </a:solidFill>
                <a:latin typeface="Times New Roman" pitchFamily="18" charset="0"/>
              </a:rPr>
              <a:t>0</a:t>
            </a:r>
            <a:endParaRPr lang="en-GB" sz="2000" baseline="-25000">
              <a:solidFill>
                <a:schemeClr val="tx2">
                  <a:lumMod val="60000"/>
                  <a:lumOff val="40000"/>
                </a:schemeClr>
              </a:solidFill>
              <a:latin typeface="Times New Roman" pitchFamily="18" charset="0"/>
            </a:endParaRPr>
          </a:p>
        </p:txBody>
      </p:sp>
      <p:graphicFrame>
        <p:nvGraphicFramePr>
          <p:cNvPr id="21526" name="Object 4"/>
          <p:cNvGraphicFramePr>
            <a:graphicFrameLocks noChangeAspect="1"/>
          </p:cNvGraphicFramePr>
          <p:nvPr/>
        </p:nvGraphicFramePr>
        <p:xfrm>
          <a:off x="793750" y="3248025"/>
          <a:ext cx="5911850" cy="714375"/>
        </p:xfrm>
        <a:graphic>
          <a:graphicData uri="http://schemas.openxmlformats.org/presentationml/2006/ole">
            <p:oleObj spid="_x0000_s16387" name="Equation" r:id="rId4" imgW="3568680" imgH="431640" progId="Equation.DSMT4">
              <p:embed/>
            </p:oleObj>
          </a:graphicData>
        </a:graphic>
      </p:graphicFrame>
      <p:sp>
        <p:nvSpPr>
          <p:cNvPr id="21532" name="Text Box 28"/>
          <p:cNvSpPr txBox="1">
            <a:spLocks noChangeArrowheads="1"/>
          </p:cNvSpPr>
          <p:nvPr/>
        </p:nvSpPr>
        <p:spPr bwMode="auto">
          <a:xfrm>
            <a:off x="1524000" y="5257800"/>
            <a:ext cx="5867400" cy="708025"/>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lgn="ctr">
              <a:defRPr/>
            </a:pPr>
            <a:r>
              <a:rPr lang="sl-SI" sz="2000">
                <a:solidFill>
                  <a:schemeClr val="tx2">
                    <a:lumMod val="60000"/>
                    <a:lumOff val="40000"/>
                  </a:schemeClr>
                </a:solidFill>
                <a:latin typeface="+mn-lt"/>
              </a:rPr>
              <a:t>Če ima odvedljiva funkcija  lokalni e</a:t>
            </a:r>
            <a:r>
              <a:rPr lang="en-US" sz="2000">
                <a:solidFill>
                  <a:schemeClr val="tx2">
                    <a:lumMod val="60000"/>
                    <a:lumOff val="40000"/>
                  </a:schemeClr>
                </a:solidFill>
                <a:latin typeface="+mn-lt"/>
              </a:rPr>
              <a:t>k</a:t>
            </a:r>
            <a:r>
              <a:rPr lang="sl-SI" sz="2000">
                <a:solidFill>
                  <a:schemeClr val="tx2">
                    <a:lumMod val="60000"/>
                    <a:lumOff val="40000"/>
                  </a:schemeClr>
                </a:solidFill>
                <a:latin typeface="+mn-lt"/>
              </a:rPr>
              <a:t>strem  v notranjosti intervala, je tam njen odvod enak 0.</a:t>
            </a:r>
            <a:endParaRPr lang="en-GB" sz="2000">
              <a:solidFill>
                <a:schemeClr val="tx2">
                  <a:lumMod val="60000"/>
                  <a:lumOff val="40000"/>
                </a:schemeClr>
              </a:solidFill>
              <a:latin typeface="+mn-lt"/>
            </a:endParaRPr>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EF5F518-9584-4EE9-BFEB-5034FF354DC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17</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44037" name="Object 5"/>
          <p:cNvGraphicFramePr>
            <a:graphicFrameLocks noChangeAspect="1"/>
          </p:cNvGraphicFramePr>
          <p:nvPr/>
        </p:nvGraphicFramePr>
        <p:xfrm>
          <a:off x="827088" y="4267200"/>
          <a:ext cx="4354512" cy="377825"/>
        </p:xfrm>
        <a:graphic>
          <a:graphicData uri="http://schemas.openxmlformats.org/presentationml/2006/ole">
            <p:oleObj spid="_x0000_s16388" name="Equation" r:id="rId5" imgW="26287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15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152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21526"/>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499"/>
                                          </p:stCondLst>
                                        </p:cTn>
                                        <p:tgtEl>
                                          <p:spTgt spid="440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1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19" grpId="0" autoUpdateAnimBg="0"/>
      <p:bldP spid="21524" grpId="0" autoUpdateAnimBg="0"/>
      <p:bldP spid="2153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 name="Text Box 30"/>
          <p:cNvSpPr txBox="1">
            <a:spLocks noChangeArrowheads="1"/>
          </p:cNvSpPr>
          <p:nvPr/>
        </p:nvSpPr>
        <p:spPr bwMode="auto">
          <a:xfrm>
            <a:off x="685800" y="5848350"/>
            <a:ext cx="5486400" cy="400050"/>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defRPr/>
            </a:pPr>
            <a:r>
              <a:rPr lang="sl-SI" sz="2000">
                <a:solidFill>
                  <a:schemeClr val="tx2">
                    <a:lumMod val="60000"/>
                    <a:lumOff val="40000"/>
                  </a:schemeClr>
                </a:solidFill>
                <a:latin typeface="+mn-lt"/>
              </a:rPr>
              <a:t>Lokalni ekstrem </a:t>
            </a:r>
            <a:r>
              <a:rPr lang="en-US" sz="2000">
                <a:solidFill>
                  <a:schemeClr val="tx2">
                    <a:lumMod val="60000"/>
                    <a:lumOff val="40000"/>
                  </a:schemeClr>
                </a:solidFill>
                <a:latin typeface="+mn-lt"/>
              </a:rPr>
              <a:t>NI</a:t>
            </a:r>
            <a:r>
              <a:rPr lang="sl-SI" sz="2000">
                <a:solidFill>
                  <a:schemeClr val="tx2">
                    <a:lumMod val="60000"/>
                    <a:lumOff val="40000"/>
                  </a:schemeClr>
                </a:solidFill>
                <a:latin typeface="+mn-lt"/>
              </a:rPr>
              <a:t> nujno tudi globalni ekstrem.</a:t>
            </a:r>
            <a:endParaRPr lang="en-GB" sz="2000">
              <a:solidFill>
                <a:schemeClr val="tx2">
                  <a:lumMod val="60000"/>
                  <a:lumOff val="40000"/>
                </a:schemeClr>
              </a:solidFill>
              <a:latin typeface="+mn-lt"/>
            </a:endParaRPr>
          </a:p>
        </p:txBody>
      </p:sp>
      <p:sp>
        <p:nvSpPr>
          <p:cNvPr id="23583" name="Rectangle 31"/>
          <p:cNvSpPr>
            <a:spLocks noChangeArrowheads="1"/>
          </p:cNvSpPr>
          <p:nvPr/>
        </p:nvSpPr>
        <p:spPr bwMode="auto">
          <a:xfrm>
            <a:off x="685800" y="4476750"/>
            <a:ext cx="6553200" cy="400050"/>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defRPr/>
            </a:pPr>
            <a:r>
              <a:rPr lang="sl-SI" sz="2000">
                <a:solidFill>
                  <a:schemeClr val="tx2">
                    <a:lumMod val="60000"/>
                    <a:lumOff val="40000"/>
                  </a:schemeClr>
                </a:solidFill>
                <a:latin typeface="+mn-lt"/>
              </a:rPr>
              <a:t>Če je ekstrem v notranjosti,  je tam stacionarna točka.</a:t>
            </a:r>
            <a:endParaRPr lang="en-GB" sz="2000">
              <a:solidFill>
                <a:schemeClr val="tx2">
                  <a:lumMod val="60000"/>
                  <a:lumOff val="40000"/>
                </a:schemeClr>
              </a:solidFill>
              <a:latin typeface="+mn-lt"/>
            </a:endParaRPr>
          </a:p>
        </p:txBody>
      </p:sp>
      <p:sp>
        <p:nvSpPr>
          <p:cNvPr id="23595" name="Rectangle 43"/>
          <p:cNvSpPr>
            <a:spLocks noChangeArrowheads="1"/>
          </p:cNvSpPr>
          <p:nvPr/>
        </p:nvSpPr>
        <p:spPr bwMode="auto">
          <a:xfrm>
            <a:off x="685800" y="3733800"/>
            <a:ext cx="7543800" cy="400050"/>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defRPr/>
            </a:pPr>
            <a:r>
              <a:rPr lang="sl-SI" sz="2000">
                <a:solidFill>
                  <a:schemeClr val="tx2">
                    <a:lumMod val="60000"/>
                    <a:lumOff val="40000"/>
                  </a:schemeClr>
                </a:solidFill>
                <a:latin typeface="+mn-lt"/>
              </a:rPr>
              <a:t>Ekstremi so lahko na robu ali pa v notranjosti definicijskega območja.</a:t>
            </a:r>
            <a:endParaRPr lang="en-GB" sz="2000">
              <a:solidFill>
                <a:schemeClr val="tx2">
                  <a:lumMod val="60000"/>
                  <a:lumOff val="40000"/>
                </a:schemeClr>
              </a:solidFill>
              <a:latin typeface="+mn-lt"/>
            </a:endParaRPr>
          </a:p>
        </p:txBody>
      </p:sp>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536DDB2-EEC3-4381-B716-F4D65C24C8B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18</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Freeform 25"/>
          <p:cNvSpPr/>
          <p:nvPr/>
        </p:nvSpPr>
        <p:spPr>
          <a:xfrm>
            <a:off x="1733550" y="638175"/>
            <a:ext cx="5276850" cy="2790825"/>
          </a:xfrm>
          <a:custGeom>
            <a:avLst/>
            <a:gdLst>
              <a:gd name="connsiteX0" fmla="*/ 0 w 3676073"/>
              <a:gd name="connsiteY0" fmla="*/ 9237 h 2790921"/>
              <a:gd name="connsiteX1" fmla="*/ 655782 w 3676073"/>
              <a:gd name="connsiteY1" fmla="*/ 2152073 h 2790921"/>
              <a:gd name="connsiteX2" fmla="*/ 1477818 w 3676073"/>
              <a:gd name="connsiteY2" fmla="*/ 1126837 h 2790921"/>
              <a:gd name="connsiteX3" fmla="*/ 2013528 w 3676073"/>
              <a:gd name="connsiteY3" fmla="*/ 2669309 h 2790921"/>
              <a:gd name="connsiteX4" fmla="*/ 2225964 w 3676073"/>
              <a:gd name="connsiteY4" fmla="*/ 1856509 h 2790921"/>
              <a:gd name="connsiteX5" fmla="*/ 2586182 w 3676073"/>
              <a:gd name="connsiteY5" fmla="*/ 1754909 h 2790921"/>
              <a:gd name="connsiteX6" fmla="*/ 2826328 w 3676073"/>
              <a:gd name="connsiteY6" fmla="*/ 1200728 h 2790921"/>
              <a:gd name="connsiteX7" fmla="*/ 3186546 w 3676073"/>
              <a:gd name="connsiteY7" fmla="*/ 1921164 h 2790921"/>
              <a:gd name="connsiteX8" fmla="*/ 3676073 w 3676073"/>
              <a:gd name="connsiteY8" fmla="*/ 0 h 279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6073" h="2790921">
                <a:moveTo>
                  <a:pt x="0" y="9237"/>
                </a:moveTo>
                <a:cubicBezTo>
                  <a:pt x="204739" y="987521"/>
                  <a:pt x="409479" y="1965806"/>
                  <a:pt x="655782" y="2152073"/>
                </a:cubicBezTo>
                <a:cubicBezTo>
                  <a:pt x="902085" y="2338340"/>
                  <a:pt x="1251527" y="1040631"/>
                  <a:pt x="1477818" y="1126837"/>
                </a:cubicBezTo>
                <a:cubicBezTo>
                  <a:pt x="1704109" y="1213043"/>
                  <a:pt x="1888837" y="2547697"/>
                  <a:pt x="2013528" y="2669309"/>
                </a:cubicBezTo>
                <a:cubicBezTo>
                  <a:pt x="2138219" y="2790921"/>
                  <a:pt x="2130522" y="2008909"/>
                  <a:pt x="2225964" y="1856509"/>
                </a:cubicBezTo>
                <a:cubicBezTo>
                  <a:pt x="2321406" y="1704109"/>
                  <a:pt x="2486121" y="1864206"/>
                  <a:pt x="2586182" y="1754909"/>
                </a:cubicBezTo>
                <a:cubicBezTo>
                  <a:pt x="2686243" y="1645612"/>
                  <a:pt x="2726267" y="1173019"/>
                  <a:pt x="2826328" y="1200728"/>
                </a:cubicBezTo>
                <a:cubicBezTo>
                  <a:pt x="2926389" y="1228437"/>
                  <a:pt x="3044922" y="2121285"/>
                  <a:pt x="3186546" y="1921164"/>
                </a:cubicBezTo>
                <a:cubicBezTo>
                  <a:pt x="3328170" y="1721043"/>
                  <a:pt x="3502121" y="860521"/>
                  <a:pt x="3676073" y="0"/>
                </a:cubicBezTo>
              </a:path>
            </a:pathLst>
          </a:cu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28" name="Straight Connector 27"/>
          <p:cNvCxnSpPr/>
          <p:nvPr/>
        </p:nvCxnSpPr>
        <p:spPr>
          <a:xfrm>
            <a:off x="2514600" y="2816225"/>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97275" y="1752600"/>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8650" y="3314700"/>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38850" y="2589213"/>
            <a:ext cx="457200" cy="1587"/>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32438" y="1838325"/>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97413" y="2417763"/>
            <a:ext cx="9906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85800" y="5086350"/>
            <a:ext cx="6553200" cy="400050"/>
          </a:xfrm>
          <a:prstGeom prst="rect">
            <a:avLst/>
          </a:prstGeom>
          <a:solidFill>
            <a:srgbClr val="FFFFCC"/>
          </a:solidFill>
          <a:ln>
            <a:solidFill>
              <a:schemeClr val="tx2">
                <a:lumMod val="60000"/>
                <a:lumOff val="40000"/>
              </a:schemeClr>
            </a:solidFill>
          </a:ln>
        </p:spPr>
        <p:txBody>
          <a:bodyPr>
            <a:spAutoFit/>
          </a:bodyPr>
          <a:lstStyle/>
          <a:p>
            <a:pPr>
              <a:defRPr/>
            </a:pPr>
            <a:r>
              <a:rPr lang="sl-SI" sz="2000">
                <a:solidFill>
                  <a:srgbClr val="1F497D">
                    <a:lumMod val="60000"/>
                    <a:lumOff val="40000"/>
                  </a:srgbClr>
                </a:solidFill>
                <a:latin typeface="Calibri"/>
              </a:rPr>
              <a:t>Stacionarne točke so lahko lokalni ekstremi ali pa prevoji.</a:t>
            </a:r>
            <a:endParaRPr lang="sl-SI"/>
          </a:p>
        </p:txBody>
      </p:sp>
      <p:sp>
        <p:nvSpPr>
          <p:cNvPr id="27668" name="Oval 10"/>
          <p:cNvSpPr>
            <a:spLocks noChangeAspect="1" noChangeArrowheads="1"/>
          </p:cNvSpPr>
          <p:nvPr/>
        </p:nvSpPr>
        <p:spPr bwMode="auto">
          <a:xfrm>
            <a:off x="1698625" y="590550"/>
            <a:ext cx="73025" cy="7302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7669" name="Oval 10"/>
          <p:cNvSpPr>
            <a:spLocks noChangeAspect="1" noChangeArrowheads="1"/>
          </p:cNvSpPr>
          <p:nvPr/>
        </p:nvSpPr>
        <p:spPr bwMode="auto">
          <a:xfrm>
            <a:off x="2738438" y="2754313"/>
            <a:ext cx="71437" cy="71437"/>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0" name="Oval 10"/>
          <p:cNvSpPr>
            <a:spLocks noChangeAspect="1" noChangeArrowheads="1"/>
          </p:cNvSpPr>
          <p:nvPr/>
        </p:nvSpPr>
        <p:spPr bwMode="auto">
          <a:xfrm>
            <a:off x="3778250" y="1717675"/>
            <a:ext cx="71438"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1" name="Oval 10"/>
          <p:cNvSpPr>
            <a:spLocks noChangeAspect="1" noChangeArrowheads="1"/>
          </p:cNvSpPr>
          <p:nvPr/>
        </p:nvSpPr>
        <p:spPr bwMode="auto">
          <a:xfrm>
            <a:off x="4624388" y="3276600"/>
            <a:ext cx="73025"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2" name="Oval 10"/>
          <p:cNvSpPr>
            <a:spLocks noChangeAspect="1" noChangeArrowheads="1"/>
          </p:cNvSpPr>
          <p:nvPr/>
        </p:nvSpPr>
        <p:spPr bwMode="auto">
          <a:xfrm>
            <a:off x="5176838" y="2384425"/>
            <a:ext cx="71437" cy="73025"/>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3" name="Oval 10"/>
          <p:cNvSpPr>
            <a:spLocks noChangeAspect="1" noChangeArrowheads="1"/>
          </p:cNvSpPr>
          <p:nvPr/>
        </p:nvSpPr>
        <p:spPr bwMode="auto">
          <a:xfrm>
            <a:off x="5737225" y="1797050"/>
            <a:ext cx="73025"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4" name="Oval 10"/>
          <p:cNvSpPr>
            <a:spLocks noChangeAspect="1" noChangeArrowheads="1"/>
          </p:cNvSpPr>
          <p:nvPr/>
        </p:nvSpPr>
        <p:spPr bwMode="auto">
          <a:xfrm>
            <a:off x="6216650" y="2533650"/>
            <a:ext cx="71438"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5" name="Oval 10"/>
          <p:cNvSpPr>
            <a:spLocks noChangeAspect="1" noChangeArrowheads="1"/>
          </p:cNvSpPr>
          <p:nvPr/>
        </p:nvSpPr>
        <p:spPr bwMode="auto">
          <a:xfrm>
            <a:off x="6978650" y="573088"/>
            <a:ext cx="71438" cy="71437"/>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9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766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2767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7669"/>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7670"/>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27671"/>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27673"/>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767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58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50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50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nodeType="afterEffect">
                                  <p:stCondLst>
                                    <p:cond delay="50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50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500"/>
                                  </p:stCondLst>
                                  <p:childTnLst>
                                    <p:set>
                                      <p:cBhvr>
                                        <p:cTn id="57" dur="1" fill="hold">
                                          <p:stCondLst>
                                            <p:cond delay="0"/>
                                          </p:stCondLst>
                                        </p:cTn>
                                        <p:tgtEl>
                                          <p:spTgt spid="27672"/>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nodeType="afterEffect">
                                  <p:stCondLst>
                                    <p:cond delay="50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 grpId="0" animBg="1"/>
      <p:bldP spid="23583" grpId="0" animBg="1"/>
      <p:bldP spid="23595" grpId="0" animBg="1"/>
      <p:bldP spid="35" grpId="0" animBg="1"/>
      <p:bldP spid="27668" grpId="0" animBg="1"/>
      <p:bldP spid="27669" grpId="0" animBg="1"/>
      <p:bldP spid="27670" grpId="0" animBg="1"/>
      <p:bldP spid="27671" grpId="0" animBg="1"/>
      <p:bldP spid="27672" grpId="0" animBg="1"/>
      <p:bldP spid="27673" grpId="0" animBg="1"/>
      <p:bldP spid="27674" grpId="0" animBg="1"/>
      <p:bldP spid="276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304800" y="514350"/>
            <a:ext cx="5297488" cy="400050"/>
          </a:xfrm>
          <a:prstGeom prst="rect">
            <a:avLst/>
          </a:prstGeom>
          <a:noFill/>
          <a:ln w="9525">
            <a:noFill/>
            <a:miter lim="800000"/>
            <a:headEnd/>
            <a:tailEnd/>
          </a:ln>
          <a:effectLst/>
        </p:spPr>
        <p:txBody>
          <a:bodyPr wrap="none">
            <a:spAutoFit/>
          </a:bodyPr>
          <a:lstStyle/>
          <a:p>
            <a:pPr>
              <a:defRPr/>
            </a:pPr>
            <a:r>
              <a:rPr lang="sl-SI" sz="2000" b="1">
                <a:solidFill>
                  <a:schemeClr val="tx2">
                    <a:lumMod val="60000"/>
                    <a:lumOff val="40000"/>
                  </a:schemeClr>
                </a:solidFill>
                <a:latin typeface="+mn-lt"/>
              </a:rPr>
              <a:t>LOKALNI EKSTREMI FUNKCIJ VEČ SPREMENLJIVK</a:t>
            </a:r>
            <a:endParaRPr lang="en-GB" sz="2000" b="1">
              <a:solidFill>
                <a:schemeClr val="tx2">
                  <a:lumMod val="60000"/>
                  <a:lumOff val="40000"/>
                </a:schemeClr>
              </a:solidFill>
              <a:latin typeface="+mn-lt"/>
            </a:endParaRPr>
          </a:p>
        </p:txBody>
      </p:sp>
      <p:sp>
        <p:nvSpPr>
          <p:cNvPr id="24589" name="Text Box 13"/>
          <p:cNvSpPr txBox="1">
            <a:spLocks noChangeArrowheads="1"/>
          </p:cNvSpPr>
          <p:nvPr/>
        </p:nvSpPr>
        <p:spPr bwMode="auto">
          <a:xfrm>
            <a:off x="5257800" y="2365375"/>
            <a:ext cx="3352800" cy="369888"/>
          </a:xfrm>
          <a:prstGeom prst="rect">
            <a:avLst/>
          </a:prstGeom>
          <a:noFill/>
          <a:ln w="25400">
            <a:noFill/>
            <a:miter lim="800000"/>
            <a:headEnd/>
            <a:tailEnd/>
          </a:ln>
          <a:effectLst/>
        </p:spPr>
        <p:txBody>
          <a:bodyPr>
            <a:spAutoFit/>
          </a:bodyPr>
          <a:lstStyle/>
          <a:p>
            <a:pPr>
              <a:defRPr/>
            </a:pPr>
            <a:r>
              <a:rPr lang="sl-SI">
                <a:solidFill>
                  <a:schemeClr val="tx2">
                    <a:lumMod val="60000"/>
                    <a:lumOff val="40000"/>
                  </a:schemeClr>
                </a:solidFill>
                <a:latin typeface="+mn-lt"/>
              </a:rPr>
              <a:t>vsi parcialni odvodi so enaki 0</a:t>
            </a:r>
            <a:endParaRPr lang="en-GB">
              <a:solidFill>
                <a:schemeClr val="tx2">
                  <a:lumMod val="60000"/>
                  <a:lumOff val="40000"/>
                </a:schemeClr>
              </a:solidFill>
              <a:latin typeface="+mn-lt"/>
            </a:endParaRPr>
          </a:p>
        </p:txBody>
      </p:sp>
      <p:sp>
        <p:nvSpPr>
          <p:cNvPr id="24594" name="Text Box 18"/>
          <p:cNvSpPr txBox="1">
            <a:spLocks noChangeArrowheads="1"/>
          </p:cNvSpPr>
          <p:nvPr/>
        </p:nvSpPr>
        <p:spPr bwMode="auto">
          <a:xfrm>
            <a:off x="1447800" y="2819400"/>
            <a:ext cx="5943600" cy="708025"/>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lgn="ctr">
              <a:defRPr/>
            </a:pPr>
            <a:r>
              <a:rPr lang="sl-SI" sz="2000">
                <a:solidFill>
                  <a:schemeClr val="tx2">
                    <a:lumMod val="60000"/>
                    <a:lumOff val="40000"/>
                  </a:schemeClr>
                </a:solidFill>
                <a:latin typeface="+mn-lt"/>
              </a:rPr>
              <a:t>Kandidati za lokalne ekstreme so v stacionarnih točkah, tj. v točkah, kjer so vsi parcialni odvodi enaki 0.</a:t>
            </a:r>
            <a:endParaRPr lang="en-GB" sz="2000">
              <a:solidFill>
                <a:schemeClr val="tx2">
                  <a:lumMod val="60000"/>
                  <a:lumOff val="40000"/>
                </a:schemeClr>
              </a:solidFill>
              <a:latin typeface="+mn-lt"/>
            </a:endParaRP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BDB179C5-F72C-4375-B270-D60B67DCAEE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19</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7410" name="Object 3"/>
          <p:cNvGraphicFramePr>
            <a:graphicFrameLocks noChangeAspect="1"/>
          </p:cNvGraphicFramePr>
          <p:nvPr/>
        </p:nvGraphicFramePr>
        <p:xfrm>
          <a:off x="381000" y="1044575"/>
          <a:ext cx="5943600" cy="420688"/>
        </p:xfrm>
        <a:graphic>
          <a:graphicData uri="http://schemas.openxmlformats.org/presentationml/2006/ole">
            <p:oleObj spid="_x0000_s17410" name="Equation" r:id="rId3" imgW="3797280" imgH="253800" progId="Equation.DSMT4">
              <p:embed/>
            </p:oleObj>
          </a:graphicData>
        </a:graphic>
      </p:graphicFrame>
      <p:graphicFrame>
        <p:nvGraphicFramePr>
          <p:cNvPr id="17411" name="Object 4"/>
          <p:cNvGraphicFramePr>
            <a:graphicFrameLocks noChangeAspect="1"/>
          </p:cNvGraphicFramePr>
          <p:nvPr/>
        </p:nvGraphicFramePr>
        <p:xfrm>
          <a:off x="414338" y="1524000"/>
          <a:ext cx="6138862" cy="852488"/>
        </p:xfrm>
        <a:graphic>
          <a:graphicData uri="http://schemas.openxmlformats.org/presentationml/2006/ole">
            <p:oleObj spid="_x0000_s17411" name="Equation" r:id="rId4" imgW="3873240" imgH="507960" progId="Equation.DSMT4">
              <p:embed/>
            </p:oleObj>
          </a:graphicData>
        </a:graphic>
      </p:graphicFrame>
      <p:sp>
        <p:nvSpPr>
          <p:cNvPr id="22" name="Rounded Rectangle 21"/>
          <p:cNvSpPr/>
          <p:nvPr/>
        </p:nvSpPr>
        <p:spPr>
          <a:xfrm>
            <a:off x="304800" y="3657600"/>
            <a:ext cx="85344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3" name="Object 14"/>
          <p:cNvGraphicFramePr>
            <a:graphicFrameLocks noChangeAspect="1"/>
          </p:cNvGraphicFramePr>
          <p:nvPr/>
        </p:nvGraphicFramePr>
        <p:xfrm>
          <a:off x="457200" y="4038600"/>
          <a:ext cx="2487613" cy="381000"/>
        </p:xfrm>
        <a:graphic>
          <a:graphicData uri="http://schemas.openxmlformats.org/presentationml/2006/ole">
            <p:oleObj spid="_x0000_s17412" name="Equation" r:id="rId5" imgW="1536480" imgH="228600" progId="Equation.DSMT4">
              <p:embed/>
            </p:oleObj>
          </a:graphicData>
        </a:graphic>
      </p:graphicFrame>
      <p:graphicFrame>
        <p:nvGraphicFramePr>
          <p:cNvPr id="4" name="Object 6"/>
          <p:cNvGraphicFramePr>
            <a:graphicFrameLocks noChangeAspect="1"/>
          </p:cNvGraphicFramePr>
          <p:nvPr/>
        </p:nvGraphicFramePr>
        <p:xfrm>
          <a:off x="466725" y="4624388"/>
          <a:ext cx="3335338" cy="709612"/>
        </p:xfrm>
        <a:graphic>
          <a:graphicData uri="http://schemas.openxmlformats.org/presentationml/2006/ole">
            <p:oleObj spid="_x0000_s17413" name="Equation" r:id="rId6" imgW="2336760" imgH="482400" progId="Equation.DSMT4">
              <p:embed/>
            </p:oleObj>
          </a:graphicData>
        </a:graphic>
      </p:graphicFrame>
      <p:graphicFrame>
        <p:nvGraphicFramePr>
          <p:cNvPr id="5" name="Object 7"/>
          <p:cNvGraphicFramePr>
            <a:graphicFrameLocks noChangeAspect="1"/>
          </p:cNvGraphicFramePr>
          <p:nvPr/>
        </p:nvGraphicFramePr>
        <p:xfrm>
          <a:off x="542925" y="5486400"/>
          <a:ext cx="3114675" cy="709613"/>
        </p:xfrm>
        <a:graphic>
          <a:graphicData uri="http://schemas.openxmlformats.org/presentationml/2006/ole">
            <p:oleObj spid="_x0000_s17414" name="Equation" r:id="rId7" imgW="2184120" imgH="482400" progId="Equation.DSMT4">
              <p:embed/>
            </p:oleObj>
          </a:graphicData>
        </a:graphic>
      </p:graphicFrame>
      <p:grpSp>
        <p:nvGrpSpPr>
          <p:cNvPr id="2" name="Group 32"/>
          <p:cNvGrpSpPr>
            <a:grpSpLocks/>
          </p:cNvGrpSpPr>
          <p:nvPr/>
        </p:nvGrpSpPr>
        <p:grpSpPr bwMode="auto">
          <a:xfrm>
            <a:off x="3810000" y="3913188"/>
            <a:ext cx="4953000" cy="2438400"/>
            <a:chOff x="4267200" y="3962400"/>
            <a:chExt cx="3889248" cy="2286000"/>
          </a:xfrm>
        </p:grpSpPr>
        <p:pic>
          <p:nvPicPr>
            <p:cNvPr id="17430" name="Picture 29" descr="ekstremi.tif"/>
            <p:cNvPicPr>
              <a:picLocks noChangeAspect="1"/>
            </p:cNvPicPr>
            <p:nvPr/>
          </p:nvPicPr>
          <p:blipFill>
            <a:blip r:embed="rId8" cstate="print">
              <a:clrChange>
                <a:clrFrom>
                  <a:srgbClr val="FFFFFE"/>
                </a:clrFrom>
                <a:clrTo>
                  <a:srgbClr val="FFFFFE">
                    <a:alpha val="0"/>
                  </a:srgbClr>
                </a:clrTo>
              </a:clrChange>
              <a:lum bright="10000"/>
            </a:blip>
            <a:srcRect t="5939" b="4988"/>
            <a:stretch>
              <a:fillRect/>
            </a:stretch>
          </p:blipFill>
          <p:spPr bwMode="auto">
            <a:xfrm>
              <a:off x="4267200" y="3962400"/>
              <a:ext cx="3889248" cy="2286000"/>
            </a:xfrm>
            <a:prstGeom prst="rect">
              <a:avLst/>
            </a:prstGeom>
            <a:noFill/>
            <a:ln w="9525">
              <a:noFill/>
              <a:miter lim="800000"/>
              <a:headEnd/>
              <a:tailEnd/>
            </a:ln>
          </p:spPr>
        </p:pic>
        <p:sp>
          <p:nvSpPr>
            <p:cNvPr id="27" name="Oval 10"/>
            <p:cNvSpPr>
              <a:spLocks noChangeAspect="1" noChangeArrowheads="1"/>
            </p:cNvSpPr>
            <p:nvPr/>
          </p:nvSpPr>
          <p:spPr bwMode="auto">
            <a:xfrm>
              <a:off x="5144655" y="4029363"/>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sp>
          <p:nvSpPr>
            <p:cNvPr id="31" name="Oval 10"/>
            <p:cNvSpPr>
              <a:spLocks noChangeAspect="1" noChangeArrowheads="1"/>
            </p:cNvSpPr>
            <p:nvPr/>
          </p:nvSpPr>
          <p:spPr bwMode="auto">
            <a:xfrm>
              <a:off x="7283400" y="4153478"/>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sp>
          <p:nvSpPr>
            <p:cNvPr id="32" name="Oval 10"/>
            <p:cNvSpPr>
              <a:spLocks noChangeAspect="1" noChangeArrowheads="1"/>
            </p:cNvSpPr>
            <p:nvPr/>
          </p:nvSpPr>
          <p:spPr bwMode="auto">
            <a:xfrm>
              <a:off x="6177344" y="5359928"/>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grpSp>
      <p:sp>
        <p:nvSpPr>
          <p:cNvPr id="23" name="TextBox 22"/>
          <p:cNvSpPr txBox="1"/>
          <p:nvPr/>
        </p:nvSpPr>
        <p:spPr>
          <a:xfrm>
            <a:off x="4343400" y="3733800"/>
            <a:ext cx="1371600" cy="276225"/>
          </a:xfrm>
          <a:prstGeom prst="rect">
            <a:avLst/>
          </a:prstGeom>
          <a:noFill/>
        </p:spPr>
        <p:txBody>
          <a:bodyPr>
            <a:spAutoFit/>
          </a:bodyPr>
          <a:lstStyle/>
          <a:p>
            <a:pPr>
              <a:defRPr/>
            </a:pPr>
            <a:r>
              <a:rPr lang="en-US" sz="1200">
                <a:solidFill>
                  <a:schemeClr val="tx2">
                    <a:lumMod val="60000"/>
                    <a:lumOff val="40000"/>
                  </a:schemeClr>
                </a:solidFill>
                <a:latin typeface="+mn-lt"/>
              </a:rPr>
              <a:t>lokalni maksimum</a:t>
            </a:r>
            <a:endParaRPr lang="sl-SI" sz="1200">
              <a:solidFill>
                <a:schemeClr val="tx2">
                  <a:lumMod val="60000"/>
                  <a:lumOff val="40000"/>
                </a:schemeClr>
              </a:solidFill>
              <a:latin typeface="+mn-lt"/>
            </a:endParaRPr>
          </a:p>
        </p:txBody>
      </p:sp>
      <p:sp>
        <p:nvSpPr>
          <p:cNvPr id="24" name="TextBox 23"/>
          <p:cNvSpPr txBox="1"/>
          <p:nvPr/>
        </p:nvSpPr>
        <p:spPr>
          <a:xfrm>
            <a:off x="7086600" y="3838575"/>
            <a:ext cx="1371600" cy="276225"/>
          </a:xfrm>
          <a:prstGeom prst="rect">
            <a:avLst/>
          </a:prstGeom>
          <a:noFill/>
        </p:spPr>
        <p:txBody>
          <a:bodyPr>
            <a:spAutoFit/>
          </a:bodyPr>
          <a:lstStyle/>
          <a:p>
            <a:pPr>
              <a:defRPr/>
            </a:pPr>
            <a:r>
              <a:rPr lang="en-US" sz="1200">
                <a:solidFill>
                  <a:schemeClr val="tx2">
                    <a:lumMod val="60000"/>
                    <a:lumOff val="40000"/>
                  </a:schemeClr>
                </a:solidFill>
                <a:latin typeface="+mn-lt"/>
              </a:rPr>
              <a:t>lokalni maksimum</a:t>
            </a:r>
            <a:endParaRPr lang="sl-SI" sz="1200">
              <a:solidFill>
                <a:schemeClr val="tx2">
                  <a:lumMod val="60000"/>
                  <a:lumOff val="40000"/>
                </a:schemeClr>
              </a:solidFill>
              <a:latin typeface="+mn-lt"/>
            </a:endParaRPr>
          </a:p>
        </p:txBody>
      </p:sp>
      <p:sp>
        <p:nvSpPr>
          <p:cNvPr id="25" name="TextBox 24"/>
          <p:cNvSpPr txBox="1"/>
          <p:nvPr/>
        </p:nvSpPr>
        <p:spPr>
          <a:xfrm>
            <a:off x="6096000" y="5029200"/>
            <a:ext cx="533400" cy="276225"/>
          </a:xfrm>
          <a:prstGeom prst="rect">
            <a:avLst/>
          </a:prstGeom>
          <a:noFill/>
        </p:spPr>
        <p:txBody>
          <a:bodyPr>
            <a:spAutoFit/>
          </a:bodyPr>
          <a:lstStyle/>
          <a:p>
            <a:pPr>
              <a:defRPr/>
            </a:pPr>
            <a:r>
              <a:rPr lang="en-US" sz="1200">
                <a:solidFill>
                  <a:schemeClr val="tx2">
                    <a:lumMod val="60000"/>
                    <a:lumOff val="40000"/>
                  </a:schemeClr>
                </a:solidFill>
                <a:latin typeface="+mn-lt"/>
              </a:rPr>
              <a:t>sedlo</a:t>
            </a:r>
            <a:endParaRPr lang="sl-SI" sz="1200">
              <a:solidFill>
                <a:schemeClr val="tx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9" grpId="0"/>
      <p:bldP spid="24594" grpId="0" animBg="1"/>
      <p:bldP spid="22" grpId="0" animBg="1"/>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09600" y="1447800"/>
            <a:ext cx="8153400" cy="369888"/>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Kako primerjamo hitrost spreminjanja funkcije glede s spremembo argumenta?</a:t>
            </a:r>
            <a:endParaRPr lang="en-GB">
              <a:solidFill>
                <a:schemeClr val="tx2">
                  <a:lumMod val="60000"/>
                  <a:lumOff val="40000"/>
                </a:schemeClr>
              </a:solidFill>
              <a:latin typeface="+mn-lt"/>
            </a:endParaRPr>
          </a:p>
        </p:txBody>
      </p:sp>
      <p:sp>
        <p:nvSpPr>
          <p:cNvPr id="19460" name="Text Box 4"/>
          <p:cNvSpPr txBox="1">
            <a:spLocks noChangeArrowheads="1"/>
          </p:cNvSpPr>
          <p:nvPr/>
        </p:nvSpPr>
        <p:spPr bwMode="auto">
          <a:xfrm>
            <a:off x="676275" y="2133600"/>
            <a:ext cx="1981200" cy="369888"/>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Diferen</a:t>
            </a:r>
            <a:r>
              <a:rPr lang="sl-SI">
                <a:solidFill>
                  <a:schemeClr val="tx2">
                    <a:lumMod val="60000"/>
                    <a:lumOff val="40000"/>
                  </a:schemeClr>
                </a:solidFill>
                <a:latin typeface="+mn-lt"/>
              </a:rPr>
              <a:t>čni količnik</a:t>
            </a:r>
            <a:endParaRPr lang="en-GB">
              <a:solidFill>
                <a:schemeClr val="tx2">
                  <a:lumMod val="60000"/>
                  <a:lumOff val="40000"/>
                </a:schemeClr>
              </a:solidFill>
              <a:latin typeface="+mn-lt"/>
            </a:endParaRPr>
          </a:p>
        </p:txBody>
      </p:sp>
      <p:graphicFrame>
        <p:nvGraphicFramePr>
          <p:cNvPr id="19461" name="Object 2"/>
          <p:cNvGraphicFramePr>
            <a:graphicFrameLocks noChangeAspect="1"/>
          </p:cNvGraphicFramePr>
          <p:nvPr/>
        </p:nvGraphicFramePr>
        <p:xfrm>
          <a:off x="2733675" y="1981200"/>
          <a:ext cx="1609725" cy="749300"/>
        </p:xfrm>
        <a:graphic>
          <a:graphicData uri="http://schemas.openxmlformats.org/presentationml/2006/ole">
            <p:oleObj spid="_x0000_s1026" name="Equation" r:id="rId3" imgW="927000" imgH="431640" progId="Equation.DSMT4">
              <p:embed/>
            </p:oleObj>
          </a:graphicData>
        </a:graphic>
      </p:graphicFrame>
      <p:sp>
        <p:nvSpPr>
          <p:cNvPr id="19462" name="Text Box 6"/>
          <p:cNvSpPr txBox="1">
            <a:spLocks noChangeArrowheads="1"/>
          </p:cNvSpPr>
          <p:nvPr/>
        </p:nvSpPr>
        <p:spPr bwMode="auto">
          <a:xfrm>
            <a:off x="1905000" y="2819400"/>
            <a:ext cx="6781800"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je povprečna hitrost spreminjanja funkcije </a:t>
            </a:r>
            <a:r>
              <a:rPr lang="sl-SI" i="1">
                <a:solidFill>
                  <a:schemeClr val="tx2">
                    <a:lumMod val="60000"/>
                    <a:lumOff val="40000"/>
                  </a:schemeClr>
                </a:solidFill>
                <a:latin typeface="Georgia" pitchFamily="18" charset="0"/>
              </a:rPr>
              <a:t>f </a:t>
            </a:r>
            <a:r>
              <a:rPr lang="sl-SI">
                <a:solidFill>
                  <a:schemeClr val="tx2">
                    <a:lumMod val="60000"/>
                    <a:lumOff val="40000"/>
                  </a:schemeClr>
                </a:solidFill>
                <a:latin typeface="+mn-lt"/>
              </a:rPr>
              <a:t>na intervalu med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r>
              <a:rPr lang="sl-SI">
                <a:solidFill>
                  <a:schemeClr val="tx2">
                    <a:lumMod val="60000"/>
                    <a:lumOff val="40000"/>
                  </a:schemeClr>
                </a:solidFill>
                <a:latin typeface="+mn-lt"/>
              </a:rPr>
              <a:t>in</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rPr>
              <a:t>.</a:t>
            </a:r>
            <a:endParaRPr lang="en-GB">
              <a:solidFill>
                <a:schemeClr val="tx2">
                  <a:lumMod val="60000"/>
                  <a:lumOff val="40000"/>
                </a:schemeClr>
              </a:solidFill>
            </a:endParaRPr>
          </a:p>
        </p:txBody>
      </p:sp>
      <p:sp>
        <p:nvSpPr>
          <p:cNvPr id="19463" name="Text Box 7"/>
          <p:cNvSpPr txBox="1">
            <a:spLocks noChangeArrowheads="1"/>
          </p:cNvSpPr>
          <p:nvPr/>
        </p:nvSpPr>
        <p:spPr bwMode="auto">
          <a:xfrm>
            <a:off x="533400" y="3506788"/>
            <a:ext cx="3276600" cy="369887"/>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a:t>
            </a:r>
            <a:r>
              <a:rPr lang="sl-SI">
                <a:solidFill>
                  <a:schemeClr val="tx2">
                    <a:lumMod val="60000"/>
                    <a:lumOff val="40000"/>
                  </a:schemeClr>
                </a:solidFill>
                <a:latin typeface="+mn-lt"/>
              </a:rPr>
              <a:t>Trenutna</a:t>
            </a:r>
            <a:r>
              <a:rPr lang="en-US">
                <a:solidFill>
                  <a:schemeClr val="tx2">
                    <a:lumMod val="60000"/>
                    <a:lumOff val="40000"/>
                  </a:schemeClr>
                </a:solidFill>
                <a:latin typeface="+mn-lt"/>
              </a:rPr>
              <a:t>’ hitrost </a:t>
            </a:r>
            <a:r>
              <a:rPr lang="sl-SI">
                <a:solidFill>
                  <a:schemeClr val="tx2">
                    <a:lumMod val="60000"/>
                    <a:lumOff val="40000"/>
                  </a:schemeClr>
                </a:solidFill>
                <a:latin typeface="+mn-lt"/>
              </a:rPr>
              <a:t>v času</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r>
              <a:rPr lang="en-US">
                <a:solidFill>
                  <a:schemeClr val="tx2">
                    <a:lumMod val="60000"/>
                    <a:lumOff val="40000"/>
                  </a:schemeClr>
                </a:solidFill>
                <a:latin typeface="+mn-lt"/>
              </a:rPr>
              <a:t>je </a:t>
            </a:r>
            <a:endParaRPr lang="en-GB">
              <a:solidFill>
                <a:schemeClr val="tx2">
                  <a:lumMod val="60000"/>
                  <a:lumOff val="40000"/>
                </a:schemeClr>
              </a:solidFill>
              <a:latin typeface="+mn-lt"/>
            </a:endParaRPr>
          </a:p>
        </p:txBody>
      </p:sp>
      <p:graphicFrame>
        <p:nvGraphicFramePr>
          <p:cNvPr id="19464" name="Object 3"/>
          <p:cNvGraphicFramePr>
            <a:graphicFrameLocks noChangeAspect="1"/>
          </p:cNvGraphicFramePr>
          <p:nvPr/>
        </p:nvGraphicFramePr>
        <p:xfrm>
          <a:off x="3557588" y="3352800"/>
          <a:ext cx="3036887" cy="763588"/>
        </p:xfrm>
        <a:graphic>
          <a:graphicData uri="http://schemas.openxmlformats.org/presentationml/2006/ole">
            <p:oleObj spid="_x0000_s1027" name="Equation" r:id="rId4" imgW="1714320" imgH="431640" progId="Equation.DSMT4">
              <p:embed/>
            </p:oleObj>
          </a:graphicData>
        </a:graphic>
      </p:graphicFrame>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C8753820-74BF-4B3C-B2B0-2D6CAD341A9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Text Box 2"/>
          <p:cNvSpPr txBox="1">
            <a:spLocks noChangeArrowheads="1"/>
          </p:cNvSpPr>
          <p:nvPr/>
        </p:nvSpPr>
        <p:spPr bwMode="auto">
          <a:xfrm>
            <a:off x="2819400" y="604838"/>
            <a:ext cx="2819400" cy="461962"/>
          </a:xfrm>
          <a:prstGeom prst="rect">
            <a:avLst/>
          </a:prstGeom>
          <a:solidFill>
            <a:srgbClr val="FFFFCC"/>
          </a:solidFill>
          <a:ln w="15875" algn="ctr">
            <a:solidFill>
              <a:schemeClr val="tx2">
                <a:lumMod val="60000"/>
                <a:lumOff val="40000"/>
              </a:schemeClr>
            </a:solidFill>
            <a:miter lim="800000"/>
            <a:headEnd/>
            <a:tailEnd/>
          </a:ln>
        </p:spPr>
        <p:txBody>
          <a:bodyPr>
            <a:spAutoFit/>
          </a:bodyPr>
          <a:lstStyle/>
          <a:p>
            <a:pPr algn="ctr">
              <a:spcBef>
                <a:spcPct val="50000"/>
              </a:spcBef>
              <a:defRPr/>
            </a:pPr>
            <a:r>
              <a:rPr lang="sl-SI" sz="2400" b="1">
                <a:solidFill>
                  <a:schemeClr val="tx2">
                    <a:lumMod val="60000"/>
                    <a:lumOff val="40000"/>
                  </a:schemeClr>
                </a:solidFill>
                <a:latin typeface="+mn-lt"/>
              </a:rPr>
              <a:t>ODVOD</a:t>
            </a:r>
          </a:p>
        </p:txBody>
      </p:sp>
      <p:sp>
        <p:nvSpPr>
          <p:cNvPr id="17" name="Rounded Rectangle 16"/>
          <p:cNvSpPr/>
          <p:nvPr/>
        </p:nvSpPr>
        <p:spPr>
          <a:xfrm>
            <a:off x="304800" y="4419600"/>
            <a:ext cx="8534400" cy="190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8200" name="Object 16"/>
          <p:cNvGraphicFramePr>
            <a:graphicFrameLocks noChangeAspect="1"/>
          </p:cNvGraphicFramePr>
          <p:nvPr/>
        </p:nvGraphicFramePr>
        <p:xfrm>
          <a:off x="762000" y="4572000"/>
          <a:ext cx="2459038" cy="496888"/>
        </p:xfrm>
        <a:graphic>
          <a:graphicData uri="http://schemas.openxmlformats.org/presentationml/2006/ole">
            <p:oleObj spid="_x0000_s1028" name="Equation" r:id="rId5" imgW="1257120" imgH="253800" progId="Equation.DSMT4">
              <p:embed/>
            </p:oleObj>
          </a:graphicData>
        </a:graphic>
      </p:graphicFrame>
      <p:graphicFrame>
        <p:nvGraphicFramePr>
          <p:cNvPr id="8201" name="Object 17"/>
          <p:cNvGraphicFramePr>
            <a:graphicFrameLocks noChangeAspect="1"/>
          </p:cNvGraphicFramePr>
          <p:nvPr/>
        </p:nvGraphicFramePr>
        <p:xfrm>
          <a:off x="1544638" y="5257800"/>
          <a:ext cx="5313362" cy="893763"/>
        </p:xfrm>
        <a:graphic>
          <a:graphicData uri="http://schemas.openxmlformats.org/presentationml/2006/ole">
            <p:oleObj spid="_x0000_s1029" name="Equation" r:id="rId6" imgW="2717640" imgH="457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2" grpId="0"/>
      <p:bldP spid="19463" grpId="0"/>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04800" y="1447800"/>
            <a:ext cx="8534400" cy="1600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6631" name="Rectangle 7"/>
          <p:cNvSpPr>
            <a:spLocks noChangeArrowheads="1"/>
          </p:cNvSpPr>
          <p:nvPr/>
        </p:nvSpPr>
        <p:spPr bwMode="auto">
          <a:xfrm>
            <a:off x="914400" y="3276600"/>
            <a:ext cx="7391400" cy="400050"/>
          </a:xfrm>
          <a:prstGeom prst="rect">
            <a:avLst/>
          </a:prstGeom>
          <a:noFill/>
          <a:ln w="9525">
            <a:noFill/>
            <a:miter lim="800000"/>
            <a:headEnd/>
            <a:tailEnd/>
          </a:ln>
          <a:effectLst/>
        </p:spPr>
        <p:txBody>
          <a:bodyPr>
            <a:spAutoFit/>
          </a:bodyPr>
          <a:lstStyle/>
          <a:p>
            <a:pPr>
              <a:defRPr/>
            </a:pPr>
            <a:r>
              <a:rPr lang="en-US" sz="2000">
                <a:solidFill>
                  <a:schemeClr val="tx2">
                    <a:lumMod val="60000"/>
                    <a:lumOff val="40000"/>
                  </a:schemeClr>
                </a:solidFill>
                <a:latin typeface="+mn-lt"/>
              </a:rPr>
              <a:t>Ali lahko s pomo</a:t>
            </a:r>
            <a:r>
              <a:rPr lang="sl-SI" sz="2000">
                <a:solidFill>
                  <a:schemeClr val="tx2">
                    <a:lumMod val="60000"/>
                    <a:lumOff val="40000"/>
                  </a:schemeClr>
                </a:solidFill>
                <a:latin typeface="+mn-lt"/>
              </a:rPr>
              <a:t>čjo odvoda natančno izrazimo vrednost funkcije</a:t>
            </a:r>
            <a:r>
              <a:rPr lang="en-US" sz="2000">
                <a:solidFill>
                  <a:schemeClr val="tx2">
                    <a:lumMod val="60000"/>
                    <a:lumOff val="40000"/>
                  </a:schemeClr>
                </a:solidFill>
                <a:latin typeface="+mn-lt"/>
              </a:rPr>
              <a:t>?</a:t>
            </a:r>
            <a:endParaRPr lang="en-GB" sz="2000">
              <a:solidFill>
                <a:schemeClr val="tx2">
                  <a:lumMod val="60000"/>
                  <a:lumOff val="40000"/>
                </a:schemeClr>
              </a:solidFill>
              <a:latin typeface="+mn-lt"/>
            </a:endParaRP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D9AC4F4-5732-4D07-8C49-B215E4F6E54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20</a:t>
            </a:fld>
            <a:endParaRPr lang="en-US" sz="12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486400" y="609600"/>
            <a:ext cx="2057400" cy="554038"/>
          </a:xfrm>
          <a:prstGeom prst="rect">
            <a:avLst/>
          </a:prstGeom>
          <a:noFill/>
        </p:spPr>
        <p:txBody>
          <a:bodyPr>
            <a:spAutoFit/>
          </a:bodyPr>
          <a:lstStyle/>
          <a:p>
            <a:pPr>
              <a:defRPr/>
            </a:pPr>
            <a:r>
              <a:rPr lang="en-US">
                <a:solidFill>
                  <a:schemeClr val="tx2">
                    <a:lumMod val="60000"/>
                    <a:lumOff val="40000"/>
                  </a:schemeClr>
                </a:solidFill>
                <a:latin typeface="+mn-lt"/>
              </a:rPr>
              <a:t>vrednosti odvoda  </a:t>
            </a:r>
            <a:r>
              <a:rPr lang="en-US" sz="1200">
                <a:solidFill>
                  <a:schemeClr val="tx2">
                    <a:lumMod val="60000"/>
                    <a:lumOff val="40000"/>
                  </a:schemeClr>
                </a:solidFill>
                <a:latin typeface="+mn-lt"/>
              </a:rPr>
              <a:t>(predznak, </a:t>
            </a:r>
            <a:r>
              <a:rPr lang="sl-SI" sz="1200">
                <a:solidFill>
                  <a:schemeClr val="tx2">
                    <a:lumMod val="60000"/>
                    <a:lumOff val="40000"/>
                  </a:schemeClr>
                </a:solidFill>
                <a:latin typeface="+mn-lt"/>
              </a:rPr>
              <a:t>ničle)</a:t>
            </a:r>
            <a:endParaRPr lang="sl-SI">
              <a:solidFill>
                <a:schemeClr val="tx2">
                  <a:lumMod val="60000"/>
                  <a:lumOff val="40000"/>
                </a:schemeClr>
              </a:solidFill>
              <a:latin typeface="+mn-lt"/>
            </a:endParaRPr>
          </a:p>
        </p:txBody>
      </p:sp>
      <p:sp>
        <p:nvSpPr>
          <p:cNvPr id="21" name="TextBox 20"/>
          <p:cNvSpPr txBox="1"/>
          <p:nvPr/>
        </p:nvSpPr>
        <p:spPr>
          <a:xfrm>
            <a:off x="914400" y="609600"/>
            <a:ext cx="2438400" cy="554038"/>
          </a:xfrm>
          <a:prstGeom prst="rect">
            <a:avLst/>
          </a:prstGeom>
          <a:noFill/>
        </p:spPr>
        <p:txBody>
          <a:bodyPr>
            <a:spAutoFit/>
          </a:bodyPr>
          <a:lstStyle/>
          <a:p>
            <a:pPr>
              <a:defRPr/>
            </a:pPr>
            <a:r>
              <a:rPr lang="sl-SI">
                <a:solidFill>
                  <a:schemeClr val="tx2">
                    <a:lumMod val="60000"/>
                    <a:lumOff val="40000"/>
                  </a:schemeClr>
                </a:solidFill>
                <a:latin typeface="+mn-lt"/>
              </a:rPr>
              <a:t>lastnosti funkcije </a:t>
            </a:r>
            <a:r>
              <a:rPr lang="en-US" sz="1200">
                <a:solidFill>
                  <a:schemeClr val="tx2">
                    <a:lumMod val="60000"/>
                    <a:lumOff val="40000"/>
                  </a:schemeClr>
                </a:solidFill>
                <a:latin typeface="+mn-lt"/>
              </a:rPr>
              <a:t>(</a:t>
            </a:r>
            <a:r>
              <a:rPr lang="sl-SI" sz="1200">
                <a:solidFill>
                  <a:schemeClr val="tx2">
                    <a:lumMod val="60000"/>
                    <a:lumOff val="40000"/>
                  </a:schemeClr>
                </a:solidFill>
                <a:latin typeface="+mn-lt"/>
              </a:rPr>
              <a:t>naraščanje, padanje, ekstremi)</a:t>
            </a:r>
            <a:endParaRPr lang="sl-SI">
              <a:solidFill>
                <a:schemeClr val="tx2">
                  <a:lumMod val="60000"/>
                  <a:lumOff val="40000"/>
                </a:schemeClr>
              </a:solidFill>
              <a:latin typeface="+mn-lt"/>
            </a:endParaRPr>
          </a:p>
        </p:txBody>
      </p:sp>
      <p:grpSp>
        <p:nvGrpSpPr>
          <p:cNvPr id="2" name="Group 25"/>
          <p:cNvGrpSpPr>
            <a:grpSpLocks/>
          </p:cNvGrpSpPr>
          <p:nvPr/>
        </p:nvGrpSpPr>
        <p:grpSpPr bwMode="auto">
          <a:xfrm>
            <a:off x="3124200" y="609600"/>
            <a:ext cx="2286000" cy="338138"/>
            <a:chOff x="3124200" y="609600"/>
            <a:chExt cx="2286000" cy="338138"/>
          </a:xfrm>
        </p:grpSpPr>
        <p:sp>
          <p:nvSpPr>
            <p:cNvPr id="22" name="TextBox 21"/>
            <p:cNvSpPr txBox="1"/>
            <p:nvPr/>
          </p:nvSpPr>
          <p:spPr>
            <a:xfrm>
              <a:off x="3276600" y="609600"/>
              <a:ext cx="1981200" cy="338138"/>
            </a:xfrm>
            <a:prstGeom prst="rect">
              <a:avLst/>
            </a:prstGeom>
            <a:noFill/>
          </p:spPr>
          <p:txBody>
            <a:bodyPr>
              <a:spAutoFit/>
            </a:bodyPr>
            <a:lstStyle/>
            <a:p>
              <a:pPr>
                <a:defRPr/>
              </a:pPr>
              <a:r>
                <a:rPr lang="sl-SI" sz="1600">
                  <a:solidFill>
                    <a:schemeClr val="tx2">
                      <a:lumMod val="60000"/>
                      <a:lumOff val="40000"/>
                    </a:schemeClr>
                  </a:solidFill>
                  <a:latin typeface="+mn-lt"/>
                </a:rPr>
                <a:t>neposredno določajo</a:t>
              </a:r>
            </a:p>
          </p:txBody>
        </p:sp>
        <p:cxnSp>
          <p:nvCxnSpPr>
            <p:cNvPr id="24" name="Straight Arrow Connector 23"/>
            <p:cNvCxnSpPr/>
            <p:nvPr/>
          </p:nvCxnSpPr>
          <p:spPr>
            <a:xfrm>
              <a:off x="3124200" y="9144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8445" name="Object 20"/>
          <p:cNvGraphicFramePr>
            <a:graphicFrameLocks noChangeAspect="1"/>
          </p:cNvGraphicFramePr>
          <p:nvPr/>
        </p:nvGraphicFramePr>
        <p:xfrm>
          <a:off x="522288" y="1981200"/>
          <a:ext cx="4735512" cy="433388"/>
        </p:xfrm>
        <a:graphic>
          <a:graphicData uri="http://schemas.openxmlformats.org/presentationml/2006/ole">
            <p:oleObj spid="_x0000_s18434" name="Equation" r:id="rId3" imgW="2768400" imgH="253800" progId="Equation.DSMT4">
              <p:embed/>
            </p:oleObj>
          </a:graphicData>
        </a:graphic>
      </p:graphicFrame>
      <p:sp>
        <p:nvSpPr>
          <p:cNvPr id="27" name="TextBox 26"/>
          <p:cNvSpPr txBox="1"/>
          <p:nvPr/>
        </p:nvSpPr>
        <p:spPr>
          <a:xfrm>
            <a:off x="457200" y="2438400"/>
            <a:ext cx="7848600" cy="400050"/>
          </a:xfrm>
          <a:prstGeom prst="rect">
            <a:avLst/>
          </a:prstGeom>
          <a:noFill/>
        </p:spPr>
        <p:txBody>
          <a:bodyPr>
            <a:spAutoFit/>
          </a:bodyPr>
          <a:lstStyle/>
          <a:p>
            <a:pPr>
              <a:defRPr/>
            </a:pPr>
            <a:r>
              <a:rPr lang="sl-SI" sz="2000">
                <a:solidFill>
                  <a:schemeClr val="tx2">
                    <a:lumMod val="60000"/>
                    <a:lumOff val="40000"/>
                  </a:schemeClr>
                </a:solidFill>
                <a:latin typeface="+mn-lt"/>
              </a:rPr>
              <a:t>Če je </a:t>
            </a:r>
            <a:r>
              <a:rPr lang="sl-SI" sz="2000" i="1">
                <a:solidFill>
                  <a:schemeClr val="tx2">
                    <a:lumMod val="60000"/>
                    <a:lumOff val="40000"/>
                  </a:schemeClr>
                </a:solidFill>
                <a:latin typeface="Georgia" pitchFamily="18" charset="0"/>
              </a:rPr>
              <a:t>df</a:t>
            </a:r>
            <a:r>
              <a:rPr lang="en-US" sz="1400" i="1">
                <a:solidFill>
                  <a:schemeClr val="tx2">
                    <a:lumMod val="60000"/>
                    <a:lumOff val="40000"/>
                  </a:schemeClr>
                </a:solidFill>
                <a:latin typeface="Georgia" pitchFamily="18" charset="0"/>
              </a:rPr>
              <a:t> </a:t>
            </a:r>
            <a:r>
              <a:rPr lang="sl-SI" sz="2000">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x</a:t>
            </a:r>
            <a:r>
              <a:rPr lang="en-US" sz="2000" baseline="-25000">
                <a:solidFill>
                  <a:schemeClr val="tx2">
                    <a:lumMod val="60000"/>
                    <a:lumOff val="40000"/>
                  </a:schemeClr>
                </a:solidFill>
                <a:latin typeface="+mn-lt"/>
              </a:rPr>
              <a:t>0</a:t>
            </a:r>
            <a:r>
              <a:rPr lang="sl-SI" sz="2000">
                <a:solidFill>
                  <a:schemeClr val="tx2">
                    <a:lumMod val="60000"/>
                    <a:lumOff val="40000"/>
                  </a:schemeClr>
                </a:solidFill>
                <a:latin typeface="Georgia" pitchFamily="18" charset="0"/>
              </a:rPr>
              <a:t>)</a:t>
            </a:r>
            <a:r>
              <a:rPr lang="en-US" sz="2000">
                <a:solidFill>
                  <a:schemeClr val="tx2">
                    <a:lumMod val="60000"/>
                    <a:lumOff val="40000"/>
                  </a:schemeClr>
                </a:solidFill>
                <a:latin typeface="Georgia" pitchFamily="18" charset="0"/>
              </a:rPr>
              <a:t>=</a:t>
            </a:r>
            <a:r>
              <a:rPr lang="en-US" sz="2000">
                <a:solidFill>
                  <a:schemeClr val="tx2">
                    <a:lumMod val="60000"/>
                    <a:lumOff val="40000"/>
                  </a:schemeClr>
                </a:solidFill>
                <a:latin typeface="+mn-lt"/>
              </a:rPr>
              <a:t>0, je</a:t>
            </a:r>
            <a:r>
              <a:rPr lang="sl-SI" sz="2000">
                <a:solidFill>
                  <a:schemeClr val="tx2">
                    <a:lumMod val="60000"/>
                    <a:lumOff val="40000"/>
                  </a:schemeClr>
                </a:solidFill>
                <a:latin typeface="+mn-lt"/>
              </a:rPr>
              <a:t> funkcija </a:t>
            </a:r>
            <a:r>
              <a:rPr lang="sl-SI" sz="2000" i="1">
                <a:solidFill>
                  <a:schemeClr val="tx2">
                    <a:lumMod val="60000"/>
                    <a:lumOff val="40000"/>
                  </a:schemeClr>
                </a:solidFill>
                <a:latin typeface="Georgia" pitchFamily="18" charset="0"/>
              </a:rPr>
              <a:t>f  </a:t>
            </a:r>
            <a:r>
              <a:rPr lang="sl-SI" sz="2000">
                <a:solidFill>
                  <a:schemeClr val="tx2">
                    <a:lumMod val="60000"/>
                    <a:lumOff val="40000"/>
                  </a:schemeClr>
                </a:solidFill>
                <a:latin typeface="+mn-lt"/>
              </a:rPr>
              <a:t>približno konstantna,  </a:t>
            </a:r>
            <a:r>
              <a:rPr lang="sl-SI" sz="2000" i="1">
                <a:solidFill>
                  <a:schemeClr val="tx2">
                    <a:lumMod val="60000"/>
                    <a:lumOff val="40000"/>
                  </a:schemeClr>
                </a:solidFill>
                <a:latin typeface="Georgia" pitchFamily="18" charset="0"/>
              </a:rPr>
              <a:t>f</a:t>
            </a:r>
            <a:r>
              <a:rPr lang="en-US" sz="1400" i="1">
                <a:solidFill>
                  <a:schemeClr val="tx2">
                    <a:lumMod val="60000"/>
                    <a:lumOff val="40000"/>
                  </a:schemeClr>
                </a:solidFill>
                <a:latin typeface="Georgia" pitchFamily="18" charset="0"/>
              </a:rPr>
              <a:t> </a:t>
            </a:r>
            <a:r>
              <a:rPr lang="sl-SI" sz="2000">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x</a:t>
            </a:r>
            <a:r>
              <a:rPr lang="sl-SI" sz="2000">
                <a:solidFill>
                  <a:schemeClr val="tx2">
                    <a:lumMod val="60000"/>
                    <a:lumOff val="40000"/>
                  </a:schemeClr>
                </a:solidFill>
                <a:latin typeface="Georgia" pitchFamily="18" charset="0"/>
              </a:rPr>
              <a:t>)</a:t>
            </a:r>
            <a:r>
              <a:rPr lang="en-US" sz="2000">
                <a:solidFill>
                  <a:schemeClr val="tx2">
                    <a:lumMod val="60000"/>
                    <a:lumOff val="40000"/>
                  </a:schemeClr>
                </a:solidFill>
                <a:latin typeface="+mn-lt"/>
              </a:rPr>
              <a:t> </a:t>
            </a:r>
            <a:r>
              <a:rPr lang="en-US" sz="2000">
                <a:solidFill>
                  <a:schemeClr val="tx2">
                    <a:lumMod val="60000"/>
                    <a:lumOff val="40000"/>
                  </a:schemeClr>
                </a:solidFill>
                <a:latin typeface="+mn-lt"/>
                <a:sym typeface="Euclid Symbol"/>
              </a:rPr>
              <a:t></a:t>
            </a:r>
            <a:r>
              <a:rPr lang="sl-SI" sz="2000" i="1">
                <a:solidFill>
                  <a:schemeClr val="tx2">
                    <a:lumMod val="60000"/>
                    <a:lumOff val="40000"/>
                  </a:schemeClr>
                </a:solidFill>
                <a:latin typeface="Georgia" pitchFamily="18" charset="0"/>
              </a:rPr>
              <a:t> f</a:t>
            </a:r>
            <a:r>
              <a:rPr lang="en-US" sz="1400" i="1">
                <a:solidFill>
                  <a:schemeClr val="tx2">
                    <a:lumMod val="60000"/>
                    <a:lumOff val="40000"/>
                  </a:schemeClr>
                </a:solidFill>
                <a:latin typeface="Georgia" pitchFamily="18" charset="0"/>
              </a:rPr>
              <a:t> </a:t>
            </a:r>
            <a:r>
              <a:rPr lang="sl-SI" sz="2000">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x</a:t>
            </a:r>
            <a:r>
              <a:rPr lang="en-US" sz="2000" baseline="-25000">
                <a:solidFill>
                  <a:schemeClr val="tx2">
                    <a:lumMod val="60000"/>
                    <a:lumOff val="40000"/>
                  </a:schemeClr>
                </a:solidFill>
              </a:rPr>
              <a:t>0</a:t>
            </a:r>
            <a:r>
              <a:rPr lang="sl-SI" sz="2000">
                <a:solidFill>
                  <a:schemeClr val="tx2">
                    <a:lumMod val="60000"/>
                    <a:lumOff val="40000"/>
                  </a:schemeClr>
                </a:solidFill>
                <a:latin typeface="Georgia" pitchFamily="18" charset="0"/>
              </a:rPr>
              <a:t>)</a:t>
            </a:r>
            <a:r>
              <a:rPr lang="en-US" sz="2000" i="1">
                <a:solidFill>
                  <a:schemeClr val="tx2">
                    <a:lumMod val="60000"/>
                    <a:lumOff val="40000"/>
                  </a:schemeClr>
                </a:solidFill>
                <a:latin typeface="Georgia" pitchFamily="18" charset="0"/>
              </a:rPr>
              <a:t>.</a:t>
            </a:r>
            <a:r>
              <a:rPr lang="sl-SI" sz="2000">
                <a:solidFill>
                  <a:schemeClr val="tx2">
                    <a:lumMod val="60000"/>
                    <a:lumOff val="40000"/>
                  </a:schemeClr>
                </a:solidFill>
                <a:latin typeface="+mn-lt"/>
              </a:rPr>
              <a:t> </a:t>
            </a:r>
          </a:p>
        </p:txBody>
      </p:sp>
      <p:sp>
        <p:nvSpPr>
          <p:cNvPr id="29" name="TextBox 28"/>
          <p:cNvSpPr txBox="1"/>
          <p:nvPr/>
        </p:nvSpPr>
        <p:spPr>
          <a:xfrm>
            <a:off x="457200" y="1524000"/>
            <a:ext cx="5181600" cy="369888"/>
          </a:xfrm>
          <a:prstGeom prst="rect">
            <a:avLst/>
          </a:prstGeom>
          <a:noFill/>
        </p:spPr>
        <p:txBody>
          <a:bodyPr>
            <a:spAutoFit/>
          </a:bodyPr>
          <a:lstStyle/>
          <a:p>
            <a:pPr>
              <a:defRPr/>
            </a:pPr>
            <a:r>
              <a:rPr lang="sl-SI">
                <a:solidFill>
                  <a:schemeClr val="tx2">
                    <a:lumMod val="60000"/>
                    <a:lumOff val="40000"/>
                  </a:schemeClr>
                </a:solidFill>
                <a:latin typeface="+mn-lt"/>
              </a:rPr>
              <a:t>Če je funkcija </a:t>
            </a:r>
            <a:r>
              <a:rPr lang="sl-SI" i="1">
                <a:solidFill>
                  <a:schemeClr val="tx2">
                    <a:lumMod val="60000"/>
                    <a:lumOff val="40000"/>
                  </a:schemeClr>
                </a:solidFill>
                <a:latin typeface="Georgia" pitchFamily="18" charset="0"/>
              </a:rPr>
              <a:t>f  </a:t>
            </a:r>
            <a:r>
              <a:rPr lang="sl-SI">
                <a:solidFill>
                  <a:schemeClr val="tx2">
                    <a:lumMod val="60000"/>
                    <a:lumOff val="40000"/>
                  </a:schemeClr>
                </a:solidFill>
                <a:latin typeface="+mn-lt"/>
              </a:rPr>
              <a:t>konstantna, je njen odvod 0.</a:t>
            </a:r>
          </a:p>
        </p:txBody>
      </p:sp>
      <p:sp>
        <p:nvSpPr>
          <p:cNvPr id="30" name="Freeform 29"/>
          <p:cNvSpPr/>
          <p:nvPr/>
        </p:nvSpPr>
        <p:spPr>
          <a:xfrm>
            <a:off x="2224088" y="4186238"/>
            <a:ext cx="4262437" cy="1401762"/>
          </a:xfrm>
          <a:custGeom>
            <a:avLst/>
            <a:gdLst>
              <a:gd name="connsiteX0" fmla="*/ 0 w 4110181"/>
              <a:gd name="connsiteY0" fmla="*/ 1402388 h 1402388"/>
              <a:gd name="connsiteX1" fmla="*/ 563418 w 4110181"/>
              <a:gd name="connsiteY1" fmla="*/ 26170 h 1402388"/>
              <a:gd name="connsiteX2" fmla="*/ 1801090 w 4110181"/>
              <a:gd name="connsiteY2" fmla="*/ 1245370 h 1402388"/>
              <a:gd name="connsiteX3" fmla="*/ 2475345 w 4110181"/>
              <a:gd name="connsiteY3" fmla="*/ 635770 h 1402388"/>
              <a:gd name="connsiteX4" fmla="*/ 4110181 w 4110181"/>
              <a:gd name="connsiteY4"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2475345 w 4110181"/>
              <a:gd name="connsiteY3" fmla="*/ 635770 h 1402388"/>
              <a:gd name="connsiteX4" fmla="*/ 3475181 w 4110181"/>
              <a:gd name="connsiteY4" fmla="*/ 425643 h 1402388"/>
              <a:gd name="connsiteX5" fmla="*/ 4110181 w 4110181"/>
              <a:gd name="connsiteY5"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3475181 w 4110181"/>
              <a:gd name="connsiteY3" fmla="*/ 425643 h 1402388"/>
              <a:gd name="connsiteX4" fmla="*/ 4110181 w 4110181"/>
              <a:gd name="connsiteY4"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3475181 w 4110181"/>
              <a:gd name="connsiteY3" fmla="*/ 425643 h 1402388"/>
              <a:gd name="connsiteX4" fmla="*/ 4110181 w 4110181"/>
              <a:gd name="connsiteY4" fmla="*/ 1291552 h 1402388"/>
              <a:gd name="connsiteX0" fmla="*/ 0 w 4262581"/>
              <a:gd name="connsiteY0" fmla="*/ 1402388 h 1402388"/>
              <a:gd name="connsiteX1" fmla="*/ 563418 w 4262581"/>
              <a:gd name="connsiteY1" fmla="*/ 26170 h 1402388"/>
              <a:gd name="connsiteX2" fmla="*/ 1801090 w 4262581"/>
              <a:gd name="connsiteY2" fmla="*/ 1245370 h 1402388"/>
              <a:gd name="connsiteX3" fmla="*/ 3475181 w 4262581"/>
              <a:gd name="connsiteY3" fmla="*/ 425643 h 1402388"/>
              <a:gd name="connsiteX4" fmla="*/ 4262581 w 4262581"/>
              <a:gd name="connsiteY4" fmla="*/ 1062952 h 140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81" h="1402388">
                <a:moveTo>
                  <a:pt x="0" y="1402388"/>
                </a:moveTo>
                <a:cubicBezTo>
                  <a:pt x="131618" y="727364"/>
                  <a:pt x="263236" y="52340"/>
                  <a:pt x="563418" y="26170"/>
                </a:cubicBezTo>
                <a:cubicBezTo>
                  <a:pt x="863600" y="0"/>
                  <a:pt x="1315796" y="1178791"/>
                  <a:pt x="1801090" y="1245370"/>
                </a:cubicBezTo>
                <a:cubicBezTo>
                  <a:pt x="2286384" y="1311949"/>
                  <a:pt x="3064932" y="456046"/>
                  <a:pt x="3475181" y="425643"/>
                </a:cubicBezTo>
                <a:cubicBezTo>
                  <a:pt x="3885430" y="395240"/>
                  <a:pt x="4050914" y="774316"/>
                  <a:pt x="4262581" y="1062952"/>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32" name="Straight Connector 31"/>
          <p:cNvCxnSpPr/>
          <p:nvPr/>
        </p:nvCxnSpPr>
        <p:spPr>
          <a:xfrm flipV="1">
            <a:off x="2133600" y="4267200"/>
            <a:ext cx="1295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57400" y="3756025"/>
            <a:ext cx="1295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5105400"/>
            <a:ext cx="1600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00400" y="5360988"/>
            <a:ext cx="1600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724400" y="4800600"/>
            <a:ext cx="1905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724400" y="4495800"/>
            <a:ext cx="19050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
          <p:cNvSpPr>
            <a:spLocks noChangeArrowheads="1"/>
          </p:cNvSpPr>
          <p:nvPr/>
        </p:nvSpPr>
        <p:spPr bwMode="auto">
          <a:xfrm>
            <a:off x="990600" y="5791200"/>
            <a:ext cx="7391400" cy="646113"/>
          </a:xfrm>
          <a:prstGeom prst="rect">
            <a:avLst/>
          </a:prstGeom>
          <a:noFill/>
          <a:ln w="9525">
            <a:noFill/>
            <a:miter lim="800000"/>
            <a:headEnd/>
            <a:tailEnd/>
          </a:ln>
          <a:effectLst/>
        </p:spPr>
        <p:txBody>
          <a:bodyPr>
            <a:spAutoFit/>
          </a:bodyPr>
          <a:lstStyle/>
          <a:p>
            <a:pPr algn="just">
              <a:defRPr/>
            </a:pPr>
            <a:r>
              <a:rPr lang="sl-SI">
                <a:solidFill>
                  <a:schemeClr val="tx2">
                    <a:lumMod val="60000"/>
                    <a:lumOff val="40000"/>
                  </a:schemeClr>
                </a:solidFill>
                <a:latin typeface="+mn-lt"/>
              </a:rPr>
              <a:t>Za vsako sekanto lahko najdemo vzporedno tangento (npr. </a:t>
            </a:r>
            <a:r>
              <a:rPr lang="en-US">
                <a:solidFill>
                  <a:schemeClr val="tx2">
                    <a:lumMod val="60000"/>
                    <a:lumOff val="40000"/>
                  </a:schemeClr>
                </a:solidFill>
                <a:latin typeface="+mn-lt"/>
              </a:rPr>
              <a:t>povpre</a:t>
            </a:r>
            <a:r>
              <a:rPr lang="sl-SI">
                <a:solidFill>
                  <a:schemeClr val="tx2">
                    <a:lumMod val="60000"/>
                    <a:lumOff val="40000"/>
                  </a:schemeClr>
                </a:solidFill>
                <a:latin typeface="+mn-lt"/>
              </a:rPr>
              <a:t>čna hitrost na danem časovnem intervalu je enaka  hitrosti v nekem vmesnem trenutku). </a:t>
            </a:r>
            <a:endParaRPr lang="en-GB">
              <a:solidFill>
                <a:schemeClr val="tx2">
                  <a:lumMod val="60000"/>
                  <a:lumOff val="40000"/>
                </a:schemeClr>
              </a:solidFill>
              <a:latin typeface="+mn-lt"/>
            </a:endParaRPr>
          </a:p>
        </p:txBody>
      </p:sp>
      <p:cxnSp>
        <p:nvCxnSpPr>
          <p:cNvPr id="42" name="Straight Arrow Connector 41"/>
          <p:cNvCxnSpPr/>
          <p:nvPr/>
        </p:nvCxnSpPr>
        <p:spPr>
          <a:xfrm rot="16200000" flipV="1">
            <a:off x="2552700" y="44577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945731" y="5315744"/>
            <a:ext cx="173038"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5524501" y="47625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631" grpId="0"/>
      <p:bldP spid="20" grpId="0"/>
      <p:bldP spid="21" grpId="0"/>
      <p:bldP spid="27" grpId="0"/>
      <p:bldP spid="2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ectangle 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ounded Rectangle 8"/>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TextBox 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17CBDA9-A01D-4D7D-9D3F-685967CBE9E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21</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6" name="Group 35"/>
          <p:cNvGrpSpPr>
            <a:grpSpLocks noChangeAspect="1"/>
          </p:cNvGrpSpPr>
          <p:nvPr/>
        </p:nvGrpSpPr>
        <p:grpSpPr bwMode="auto">
          <a:xfrm>
            <a:off x="5029200" y="533400"/>
            <a:ext cx="3584575" cy="2206625"/>
            <a:chOff x="5029200" y="3657600"/>
            <a:chExt cx="3733800" cy="2298993"/>
          </a:xfrm>
        </p:grpSpPr>
        <p:grpSp>
          <p:nvGrpSpPr>
            <p:cNvPr id="19496" name="Group 34"/>
            <p:cNvGrpSpPr>
              <a:grpSpLocks/>
            </p:cNvGrpSpPr>
            <p:nvPr/>
          </p:nvGrpSpPr>
          <p:grpSpPr bwMode="auto">
            <a:xfrm>
              <a:off x="5029200" y="3657600"/>
              <a:ext cx="3733800" cy="2210594"/>
              <a:chOff x="5029200" y="3657600"/>
              <a:chExt cx="3733800" cy="2210594"/>
            </a:xfrm>
          </p:grpSpPr>
          <p:cxnSp>
            <p:nvCxnSpPr>
              <p:cNvPr id="15" name="Straight Arrow Connector 14"/>
              <p:cNvCxnSpPr/>
              <p:nvPr/>
            </p:nvCxnSpPr>
            <p:spPr>
              <a:xfrm>
                <a:off x="5029200" y="5680383"/>
                <a:ext cx="3733800" cy="1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4169095" y="4744247"/>
                <a:ext cx="2174947" cy="1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703864" y="4196788"/>
                <a:ext cx="2359670" cy="1457132"/>
              </a:xfrm>
              <a:custGeom>
                <a:avLst/>
                <a:gdLst>
                  <a:gd name="connsiteX0" fmla="*/ 0 w 2817090"/>
                  <a:gd name="connsiteY0" fmla="*/ 1685637 h 1685637"/>
                  <a:gd name="connsiteX1" fmla="*/ 1293090 w 2817090"/>
                  <a:gd name="connsiteY1" fmla="*/ 115455 h 1685637"/>
                  <a:gd name="connsiteX2" fmla="*/ 2817090 w 2817090"/>
                  <a:gd name="connsiteY2" fmla="*/ 992909 h 1685637"/>
                  <a:gd name="connsiteX0" fmla="*/ 0 w 2817090"/>
                  <a:gd name="connsiteY0" fmla="*/ 1418937 h 1418937"/>
                  <a:gd name="connsiteX1" fmla="*/ 1293090 w 2817090"/>
                  <a:gd name="connsiteY1" fmla="*/ 77355 h 1418937"/>
                  <a:gd name="connsiteX2" fmla="*/ 2817090 w 2817090"/>
                  <a:gd name="connsiteY2" fmla="*/ 954809 h 1418937"/>
                  <a:gd name="connsiteX0" fmla="*/ 0 w 2664690"/>
                  <a:gd name="connsiteY0" fmla="*/ 1418937 h 1418937"/>
                  <a:gd name="connsiteX1" fmla="*/ 1140690 w 2664690"/>
                  <a:gd name="connsiteY1" fmla="*/ 77355 h 1418937"/>
                  <a:gd name="connsiteX2" fmla="*/ 2664690 w 2664690"/>
                  <a:gd name="connsiteY2" fmla="*/ 954809 h 1418937"/>
                  <a:gd name="connsiteX0" fmla="*/ 0 w 2359890"/>
                  <a:gd name="connsiteY0" fmla="*/ 1457037 h 1457037"/>
                  <a:gd name="connsiteX1" fmla="*/ 1140690 w 2359890"/>
                  <a:gd name="connsiteY1" fmla="*/ 115455 h 1457037"/>
                  <a:gd name="connsiteX2" fmla="*/ 2359890 w 2359890"/>
                  <a:gd name="connsiteY2" fmla="*/ 764309 h 1457037"/>
                </a:gdLst>
                <a:ahLst/>
                <a:cxnLst>
                  <a:cxn ang="0">
                    <a:pos x="connsiteX0" y="connsiteY0"/>
                  </a:cxn>
                  <a:cxn ang="0">
                    <a:pos x="connsiteX1" y="connsiteY1"/>
                  </a:cxn>
                  <a:cxn ang="0">
                    <a:pos x="connsiteX2" y="connsiteY2"/>
                  </a:cxn>
                </a:cxnLst>
                <a:rect l="l" t="t" r="r" b="b"/>
                <a:pathLst>
                  <a:path w="2359890" h="1457037">
                    <a:moveTo>
                      <a:pt x="0" y="1457037"/>
                    </a:moveTo>
                    <a:cubicBezTo>
                      <a:pt x="411787" y="729673"/>
                      <a:pt x="747375" y="230910"/>
                      <a:pt x="1140690" y="115455"/>
                    </a:cubicBezTo>
                    <a:cubicBezTo>
                      <a:pt x="1534005" y="0"/>
                      <a:pt x="1832647" y="267854"/>
                      <a:pt x="2359890" y="764309"/>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20" name="Straight Connector 19"/>
              <p:cNvCxnSpPr/>
              <p:nvPr/>
            </p:nvCxnSpPr>
            <p:spPr>
              <a:xfrm flipV="1">
                <a:off x="5485590" y="4266254"/>
                <a:ext cx="2897085" cy="114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3460" y="3750221"/>
                <a:ext cx="2895432" cy="114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31928" y="5467023"/>
                <a:ext cx="423412" cy="330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066297" y="5124656"/>
                <a:ext cx="1108148" cy="330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129516" y="5011360"/>
                <a:ext cx="1336393" cy="1653"/>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graphicFrame>
          <p:nvGraphicFramePr>
            <p:cNvPr id="2" name="Object 14"/>
            <p:cNvGraphicFramePr>
              <a:graphicFrameLocks noChangeAspect="1"/>
            </p:cNvGraphicFramePr>
            <p:nvPr/>
          </p:nvGraphicFramePr>
          <p:xfrm>
            <a:off x="5853024" y="5671131"/>
            <a:ext cx="215268" cy="276225"/>
          </p:xfrm>
          <a:graphic>
            <a:graphicData uri="http://schemas.openxmlformats.org/presentationml/2006/ole">
              <p:oleObj spid="_x0000_s19461" name="Equation" r:id="rId3" imgW="177480" imgH="228600" progId="Equation.DSMT4">
                <p:embed/>
              </p:oleObj>
            </a:graphicData>
          </a:graphic>
        </p:graphicFrame>
        <p:graphicFrame>
          <p:nvGraphicFramePr>
            <p:cNvPr id="3" name="Object 15"/>
            <p:cNvGraphicFramePr>
              <a:graphicFrameLocks noChangeAspect="1"/>
            </p:cNvGraphicFramePr>
            <p:nvPr/>
          </p:nvGraphicFramePr>
          <p:xfrm>
            <a:off x="7534554" y="5680367"/>
            <a:ext cx="200028" cy="276226"/>
          </p:xfrm>
          <a:graphic>
            <a:graphicData uri="http://schemas.openxmlformats.org/presentationml/2006/ole">
              <p:oleObj spid="_x0000_s19462" name="Equation" r:id="rId4" imgW="164880" imgH="228600" progId="Equation.DSMT4">
                <p:embed/>
              </p:oleObj>
            </a:graphicData>
          </a:graphic>
        </p:graphicFrame>
        <p:graphicFrame>
          <p:nvGraphicFramePr>
            <p:cNvPr id="4" name="Object 16"/>
            <p:cNvGraphicFramePr>
              <a:graphicFrameLocks noChangeAspect="1"/>
            </p:cNvGraphicFramePr>
            <p:nvPr/>
          </p:nvGraphicFramePr>
          <p:xfrm>
            <a:off x="6744852" y="5742270"/>
            <a:ext cx="121920" cy="200028"/>
          </p:xfrm>
          <a:graphic>
            <a:graphicData uri="http://schemas.openxmlformats.org/presentationml/2006/ole">
              <p:oleObj spid="_x0000_s19463" name="Equation" r:id="rId5" imgW="101520" imgH="164880" progId="Equation.DSMT4">
                <p:embed/>
              </p:oleObj>
            </a:graphicData>
          </a:graphic>
        </p:graphicFrame>
        <p:graphicFrame>
          <p:nvGraphicFramePr>
            <p:cNvPr id="5" name="Object 17"/>
            <p:cNvGraphicFramePr>
              <a:graphicFrameLocks noChangeAspect="1"/>
            </p:cNvGraphicFramePr>
            <p:nvPr/>
          </p:nvGraphicFramePr>
          <p:xfrm>
            <a:off x="5715000" y="3733800"/>
            <a:ext cx="1449387" cy="473075"/>
          </p:xfrm>
          <a:graphic>
            <a:graphicData uri="http://schemas.openxmlformats.org/presentationml/2006/ole">
              <p:oleObj spid="_x0000_s19464" name="Equation" r:id="rId6" imgW="1434960" imgH="469800" progId="Equation.DSMT4">
                <p:embed/>
              </p:oleObj>
            </a:graphicData>
          </a:graphic>
        </p:graphicFrame>
      </p:grpSp>
      <p:sp>
        <p:nvSpPr>
          <p:cNvPr id="37" name="TextBox 36"/>
          <p:cNvSpPr txBox="1"/>
          <p:nvPr/>
        </p:nvSpPr>
        <p:spPr>
          <a:xfrm>
            <a:off x="381000" y="457200"/>
            <a:ext cx="2743200" cy="400050"/>
          </a:xfrm>
          <a:prstGeom prst="rect">
            <a:avLst/>
          </a:prstGeom>
          <a:noFill/>
        </p:spPr>
        <p:txBody>
          <a:bodyPr>
            <a:spAutoFit/>
          </a:bodyPr>
          <a:lstStyle/>
          <a:p>
            <a:pPr>
              <a:defRPr/>
            </a:pPr>
            <a:r>
              <a:rPr lang="sl-SI" sz="2000" b="1">
                <a:solidFill>
                  <a:schemeClr val="tx2">
                    <a:lumMod val="60000"/>
                    <a:lumOff val="40000"/>
                  </a:schemeClr>
                </a:solidFill>
                <a:latin typeface="+mn-lt"/>
              </a:rPr>
              <a:t>LAGRANGEV  IZREK</a:t>
            </a:r>
          </a:p>
        </p:txBody>
      </p:sp>
      <p:grpSp>
        <p:nvGrpSpPr>
          <p:cNvPr id="16" name="Group 79"/>
          <p:cNvGrpSpPr>
            <a:grpSpLocks/>
          </p:cNvGrpSpPr>
          <p:nvPr/>
        </p:nvGrpSpPr>
        <p:grpSpPr bwMode="auto">
          <a:xfrm>
            <a:off x="838200" y="990600"/>
            <a:ext cx="3886200" cy="1447800"/>
            <a:chOff x="838200" y="990600"/>
            <a:chExt cx="3886200" cy="1447800"/>
          </a:xfrm>
        </p:grpSpPr>
        <p:sp>
          <p:nvSpPr>
            <p:cNvPr id="79" name="Rectangle 78"/>
            <p:cNvSpPr/>
            <p:nvPr/>
          </p:nvSpPr>
          <p:spPr>
            <a:xfrm>
              <a:off x="838200" y="990600"/>
              <a:ext cx="3810000" cy="1447800"/>
            </a:xfrm>
            <a:prstGeom prst="rect">
              <a:avLst/>
            </a:prstGeom>
            <a:solidFill>
              <a:srgbClr val="FFFFCC"/>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nvGrpSpPr>
            <p:cNvPr id="19494" name="Group 77"/>
            <p:cNvGrpSpPr>
              <a:grpSpLocks/>
            </p:cNvGrpSpPr>
            <p:nvPr/>
          </p:nvGrpSpPr>
          <p:grpSpPr bwMode="auto">
            <a:xfrm>
              <a:off x="838200" y="990600"/>
              <a:ext cx="3886200" cy="1447800"/>
              <a:chOff x="381000" y="914400"/>
              <a:chExt cx="3886200" cy="1447800"/>
            </a:xfrm>
          </p:grpSpPr>
          <p:sp>
            <p:nvSpPr>
              <p:cNvPr id="27657" name="Text Box 9"/>
              <p:cNvSpPr txBox="1">
                <a:spLocks noChangeArrowheads="1"/>
              </p:cNvSpPr>
              <p:nvPr/>
            </p:nvSpPr>
            <p:spPr bwMode="auto">
              <a:xfrm>
                <a:off x="381000" y="914400"/>
                <a:ext cx="3886200" cy="646113"/>
              </a:xfrm>
              <a:prstGeom prst="rect">
                <a:avLst/>
              </a:prstGeom>
              <a:noFill/>
              <a:ln w="25400">
                <a:noFill/>
                <a:miter lim="800000"/>
                <a:headEnd/>
                <a:tailEnd/>
              </a:ln>
            </p:spPr>
            <p:txBody>
              <a:bodyPr>
                <a:spAutoFit/>
              </a:bodyPr>
              <a:lstStyle/>
              <a:p>
                <a:pPr>
                  <a:defRPr/>
                </a:pPr>
                <a:r>
                  <a:rPr lang="sl-SI">
                    <a:solidFill>
                      <a:schemeClr val="tx2">
                        <a:lumMod val="60000"/>
                        <a:lumOff val="40000"/>
                      </a:schemeClr>
                    </a:solidFill>
                    <a:latin typeface="+mn-lt"/>
                  </a:rPr>
                  <a:t>Če je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odvedljiva, potem med  vsakim parom točk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rPr>
                  <a:t> </a:t>
                </a:r>
                <a:r>
                  <a:rPr lang="sl-SI">
                    <a:solidFill>
                      <a:schemeClr val="tx2">
                        <a:lumMod val="60000"/>
                        <a:lumOff val="40000"/>
                      </a:schemeClr>
                    </a:solidFill>
                    <a:latin typeface="+mn-lt"/>
                  </a:rPr>
                  <a:t>obstaja  tak </a:t>
                </a:r>
                <a:r>
                  <a:rPr lang="sl-SI" i="1">
                    <a:solidFill>
                      <a:schemeClr val="tx2">
                        <a:lumMod val="60000"/>
                        <a:lumOff val="40000"/>
                      </a:schemeClr>
                    </a:solidFill>
                    <a:latin typeface="Georgia" pitchFamily="18" charset="0"/>
                  </a:rPr>
                  <a:t>t</a:t>
                </a:r>
                <a:r>
                  <a:rPr lang="sl-SI">
                    <a:solidFill>
                      <a:schemeClr val="tx2">
                        <a:lumMod val="60000"/>
                        <a:lumOff val="40000"/>
                      </a:schemeClr>
                    </a:solidFill>
                    <a:latin typeface="+mn-lt"/>
                  </a:rPr>
                  <a:t>, da je</a:t>
                </a:r>
                <a:endParaRPr lang="en-GB">
                  <a:solidFill>
                    <a:schemeClr val="tx2">
                      <a:lumMod val="60000"/>
                      <a:lumOff val="40000"/>
                    </a:schemeClr>
                  </a:solidFill>
                  <a:latin typeface="+mn-lt"/>
                </a:endParaRPr>
              </a:p>
            </p:txBody>
          </p:sp>
          <p:graphicFrame>
            <p:nvGraphicFramePr>
              <p:cNvPr id="18445" name="Object 18"/>
              <p:cNvGraphicFramePr>
                <a:graphicFrameLocks noChangeAspect="1"/>
              </p:cNvGraphicFramePr>
              <p:nvPr/>
            </p:nvGraphicFramePr>
            <p:xfrm>
              <a:off x="1066800" y="1600200"/>
              <a:ext cx="2334583" cy="762000"/>
            </p:xfrm>
            <a:graphic>
              <a:graphicData uri="http://schemas.openxmlformats.org/presentationml/2006/ole">
                <p:oleObj spid="_x0000_s19460" name="Equation" r:id="rId7" imgW="1434960" imgH="469800" progId="Equation.DSMT4">
                  <p:embed/>
                </p:oleObj>
              </a:graphicData>
            </a:graphic>
          </p:graphicFrame>
        </p:grpSp>
      </p:grpSp>
      <p:cxnSp>
        <p:nvCxnSpPr>
          <p:cNvPr id="40" name="Straight Connector 39"/>
          <p:cNvCxnSpPr/>
          <p:nvPr/>
        </p:nvCxnSpPr>
        <p:spPr>
          <a:xfrm>
            <a:off x="201613" y="2817813"/>
            <a:ext cx="8763000" cy="1587"/>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1000" y="2819400"/>
            <a:ext cx="3276600" cy="338138"/>
          </a:xfrm>
          <a:prstGeom prst="rect">
            <a:avLst/>
          </a:prstGeom>
          <a:noFill/>
        </p:spPr>
        <p:txBody>
          <a:bodyPr>
            <a:spAutoFit/>
          </a:bodyPr>
          <a:lstStyle/>
          <a:p>
            <a:pPr>
              <a:defRPr/>
            </a:pPr>
            <a:r>
              <a:rPr lang="sl-SI" sz="1600">
                <a:solidFill>
                  <a:schemeClr val="tx2">
                    <a:lumMod val="60000"/>
                    <a:lumOff val="40000"/>
                  </a:schemeClr>
                </a:solidFill>
                <a:latin typeface="+mn-lt"/>
              </a:rPr>
              <a:t>Utemeljitev brez sklicevanja na </a:t>
            </a:r>
            <a:r>
              <a:rPr lang="en-US" sz="1600">
                <a:solidFill>
                  <a:schemeClr val="tx2">
                    <a:lumMod val="60000"/>
                    <a:lumOff val="40000"/>
                  </a:schemeClr>
                </a:solidFill>
                <a:latin typeface="+mn-lt"/>
              </a:rPr>
              <a:t>sliko</a:t>
            </a:r>
            <a:r>
              <a:rPr lang="sl-SI" sz="1600">
                <a:solidFill>
                  <a:schemeClr val="tx2">
                    <a:lumMod val="60000"/>
                    <a:lumOff val="40000"/>
                  </a:schemeClr>
                </a:solidFill>
                <a:latin typeface="+mn-lt"/>
              </a:rPr>
              <a:t>:</a:t>
            </a:r>
          </a:p>
        </p:txBody>
      </p:sp>
      <p:graphicFrame>
        <p:nvGraphicFramePr>
          <p:cNvPr id="28704" name="Object 2"/>
          <p:cNvGraphicFramePr>
            <a:graphicFrameLocks noChangeAspect="1"/>
          </p:cNvGraphicFramePr>
          <p:nvPr/>
        </p:nvGraphicFramePr>
        <p:xfrm>
          <a:off x="457200" y="3200400"/>
          <a:ext cx="5672138" cy="604838"/>
        </p:xfrm>
        <a:graphic>
          <a:graphicData uri="http://schemas.openxmlformats.org/presentationml/2006/ole">
            <p:oleObj spid="_x0000_s19458" name="Equation" r:id="rId8" imgW="4051080" imgH="431640" progId="Equation.DSMT4">
              <p:embed/>
            </p:oleObj>
          </a:graphicData>
        </a:graphic>
      </p:graphicFrame>
      <p:sp>
        <p:nvSpPr>
          <p:cNvPr id="43" name="Text Box 33"/>
          <p:cNvSpPr txBox="1">
            <a:spLocks noChangeArrowheads="1"/>
          </p:cNvSpPr>
          <p:nvPr/>
        </p:nvSpPr>
        <p:spPr bwMode="auto">
          <a:xfrm>
            <a:off x="457200" y="3733800"/>
            <a:ext cx="2667000" cy="338138"/>
          </a:xfrm>
          <a:prstGeom prst="rect">
            <a:avLst/>
          </a:prstGeom>
          <a:noFill/>
          <a:ln w="25400">
            <a:noFill/>
            <a:miter lim="800000"/>
            <a:headEnd/>
            <a:tailEnd/>
          </a:ln>
        </p:spPr>
        <p:txBody>
          <a:bodyPr>
            <a:spAutoFit/>
          </a:bodyPr>
          <a:lstStyle/>
          <a:p>
            <a:pPr>
              <a:defRPr/>
            </a:pPr>
            <a:r>
              <a:rPr lang="sl-SI" sz="1600" i="1">
                <a:solidFill>
                  <a:schemeClr val="tx2">
                    <a:lumMod val="60000"/>
                    <a:lumOff val="40000"/>
                  </a:schemeClr>
                </a:solidFill>
                <a:latin typeface="Georgia" pitchFamily="18" charset="0"/>
              </a:rPr>
              <a:t>g</a:t>
            </a:r>
            <a:r>
              <a:rPr lang="sl-SI" sz="1600">
                <a:solidFill>
                  <a:schemeClr val="tx2">
                    <a:lumMod val="60000"/>
                    <a:lumOff val="40000"/>
                  </a:schemeClr>
                </a:solidFill>
              </a:rPr>
              <a:t> </a:t>
            </a:r>
            <a:r>
              <a:rPr lang="sl-SI" sz="1600">
                <a:solidFill>
                  <a:schemeClr val="tx2">
                    <a:lumMod val="60000"/>
                    <a:lumOff val="40000"/>
                  </a:schemeClr>
                </a:solidFill>
                <a:latin typeface="+mn-lt"/>
              </a:rPr>
              <a:t>je odvedljiva,  </a:t>
            </a:r>
            <a:r>
              <a:rPr lang="sl-SI" sz="1600" i="1">
                <a:solidFill>
                  <a:schemeClr val="tx2">
                    <a:lumMod val="60000"/>
                    <a:lumOff val="40000"/>
                  </a:schemeClr>
                </a:solidFill>
                <a:latin typeface="Georgia" pitchFamily="18" charset="0"/>
              </a:rPr>
              <a:t>g</a:t>
            </a:r>
            <a:r>
              <a:rPr lang="sl-SI"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0</a:t>
            </a:r>
            <a:r>
              <a:rPr lang="sl-SI"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a:t>
            </a:r>
            <a:r>
              <a:rPr lang="sl-SI" sz="1600" i="1">
                <a:solidFill>
                  <a:schemeClr val="tx2">
                    <a:lumMod val="60000"/>
                    <a:lumOff val="40000"/>
                  </a:schemeClr>
                </a:solidFill>
                <a:latin typeface="Georgia" pitchFamily="18" charset="0"/>
              </a:rPr>
              <a:t>g</a:t>
            </a:r>
            <a:r>
              <a:rPr lang="sl-SI"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1</a:t>
            </a:r>
            <a:r>
              <a:rPr lang="sl-SI" sz="1600">
                <a:solidFill>
                  <a:schemeClr val="tx2">
                    <a:lumMod val="60000"/>
                    <a:lumOff val="40000"/>
                  </a:schemeClr>
                </a:solidFill>
                <a:latin typeface="Georgia" pitchFamily="18" charset="0"/>
              </a:rPr>
              <a:t>)</a:t>
            </a:r>
            <a:endParaRPr lang="en-GB" sz="1600">
              <a:solidFill>
                <a:schemeClr val="tx2">
                  <a:lumMod val="60000"/>
                  <a:lumOff val="40000"/>
                </a:schemeClr>
              </a:solidFill>
              <a:latin typeface="Georgia" pitchFamily="18" charset="0"/>
            </a:endParaRPr>
          </a:p>
        </p:txBody>
      </p:sp>
      <p:sp>
        <p:nvSpPr>
          <p:cNvPr id="44" name="Rectangle 34"/>
          <p:cNvSpPr>
            <a:spLocks noChangeArrowheads="1"/>
          </p:cNvSpPr>
          <p:nvPr/>
        </p:nvSpPr>
        <p:spPr bwMode="auto">
          <a:xfrm>
            <a:off x="1668463" y="4310063"/>
            <a:ext cx="5265737" cy="338137"/>
          </a:xfrm>
          <a:prstGeom prst="rect">
            <a:avLst/>
          </a:prstGeom>
          <a:noFill/>
          <a:ln w="25400">
            <a:noFill/>
            <a:miter lim="800000"/>
            <a:headEnd/>
            <a:tailEnd/>
          </a:ln>
        </p:spPr>
        <p:txBody>
          <a:bodyPr wrap="none">
            <a:spAutoFit/>
          </a:bodyPr>
          <a:lstStyle/>
          <a:p>
            <a:pPr>
              <a:defRPr/>
            </a:pPr>
            <a:r>
              <a:rPr lang="sl-SI" sz="1600" i="1">
                <a:solidFill>
                  <a:schemeClr val="tx2">
                    <a:lumMod val="60000"/>
                    <a:lumOff val="40000"/>
                  </a:schemeClr>
                </a:solidFill>
                <a:latin typeface="Georgia" pitchFamily="18" charset="0"/>
              </a:rPr>
              <a:t>g</a:t>
            </a:r>
            <a:r>
              <a:rPr lang="sl-SI" sz="1600">
                <a:solidFill>
                  <a:schemeClr val="tx2">
                    <a:lumMod val="60000"/>
                    <a:lumOff val="40000"/>
                  </a:schemeClr>
                </a:solidFill>
              </a:rPr>
              <a:t> </a:t>
            </a:r>
            <a:r>
              <a:rPr lang="sl-SI" sz="1600">
                <a:solidFill>
                  <a:schemeClr val="tx2">
                    <a:lumMod val="60000"/>
                    <a:lumOff val="40000"/>
                  </a:schemeClr>
                </a:solidFill>
                <a:latin typeface="+mn-lt"/>
              </a:rPr>
              <a:t>je </a:t>
            </a:r>
            <a:r>
              <a:rPr lang="en-US" sz="1600">
                <a:solidFill>
                  <a:schemeClr val="tx2">
                    <a:lumMod val="60000"/>
                    <a:lumOff val="40000"/>
                  </a:schemeClr>
                </a:solidFill>
                <a:latin typeface="+mn-lt"/>
              </a:rPr>
              <a:t>zvezna</a:t>
            </a:r>
            <a:r>
              <a:rPr lang="sl-SI" sz="1600">
                <a:solidFill>
                  <a:schemeClr val="tx2">
                    <a:lumMod val="60000"/>
                    <a:lumOff val="40000"/>
                  </a:schemeClr>
                </a:solidFill>
                <a:latin typeface="+mn-lt"/>
              </a:rPr>
              <a:t>, zato </a:t>
            </a:r>
            <a:r>
              <a:rPr lang="en-US" sz="1600">
                <a:solidFill>
                  <a:schemeClr val="tx2">
                    <a:lumMod val="60000"/>
                    <a:lumOff val="40000"/>
                  </a:schemeClr>
                </a:solidFill>
                <a:latin typeface="+mn-lt"/>
              </a:rPr>
              <a:t>zavzame minimum in maksimum na </a:t>
            </a:r>
            <a:r>
              <a:rPr lang="en-US"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0</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1</a:t>
            </a:r>
            <a:r>
              <a:rPr lang="en-US" sz="1600">
                <a:solidFill>
                  <a:schemeClr val="tx2">
                    <a:lumMod val="60000"/>
                    <a:lumOff val="40000"/>
                  </a:schemeClr>
                </a:solidFill>
                <a:latin typeface="Georgia" pitchFamily="18" charset="0"/>
              </a:rPr>
              <a:t>]</a:t>
            </a:r>
            <a:r>
              <a:rPr lang="sl-SI" sz="1600">
                <a:solidFill>
                  <a:schemeClr val="tx2">
                    <a:lumMod val="60000"/>
                    <a:lumOff val="40000"/>
                  </a:schemeClr>
                </a:solidFill>
                <a:latin typeface="+mn-lt"/>
              </a:rPr>
              <a:t>  </a:t>
            </a:r>
            <a:endParaRPr lang="en-GB" sz="1600">
              <a:solidFill>
                <a:schemeClr val="tx2">
                  <a:lumMod val="60000"/>
                  <a:lumOff val="40000"/>
                </a:schemeClr>
              </a:solidFill>
              <a:latin typeface="+mn-lt"/>
            </a:endParaRPr>
          </a:p>
        </p:txBody>
      </p:sp>
      <p:sp>
        <p:nvSpPr>
          <p:cNvPr id="46" name="Text Box 36"/>
          <p:cNvSpPr txBox="1">
            <a:spLocks noChangeArrowheads="1"/>
          </p:cNvSpPr>
          <p:nvPr/>
        </p:nvSpPr>
        <p:spPr bwMode="auto">
          <a:xfrm>
            <a:off x="2820988" y="4724400"/>
            <a:ext cx="5943600" cy="338138"/>
          </a:xfrm>
          <a:prstGeom prst="rect">
            <a:avLst/>
          </a:prstGeom>
          <a:noFill/>
          <a:ln w="25400">
            <a:noFill/>
            <a:miter lim="800000"/>
            <a:headEnd/>
            <a:tailEnd/>
          </a:ln>
        </p:spPr>
        <p:txBody>
          <a:bodyPr>
            <a:spAutoFit/>
          </a:bodyPr>
          <a:lstStyle/>
          <a:p>
            <a:pPr>
              <a:defRPr/>
            </a:pPr>
            <a:r>
              <a:rPr lang="sl-SI" sz="1600">
                <a:solidFill>
                  <a:schemeClr val="tx2">
                    <a:lumMod val="60000"/>
                    <a:lumOff val="40000"/>
                  </a:schemeClr>
                </a:solidFill>
                <a:latin typeface="+mn-lt"/>
              </a:rPr>
              <a:t>Če je m</a:t>
            </a:r>
            <a:r>
              <a:rPr lang="en-US" sz="1600">
                <a:solidFill>
                  <a:schemeClr val="tx2">
                    <a:lumMod val="60000"/>
                    <a:lumOff val="40000"/>
                  </a:schemeClr>
                </a:solidFill>
                <a:latin typeface="+mn-lt"/>
              </a:rPr>
              <a:t>ax &gt; min</a:t>
            </a:r>
            <a:r>
              <a:rPr lang="sl-SI" sz="1600">
                <a:solidFill>
                  <a:schemeClr val="tx2">
                    <a:lumMod val="60000"/>
                    <a:lumOff val="40000"/>
                  </a:schemeClr>
                </a:solidFill>
                <a:latin typeface="+mn-lt"/>
              </a:rPr>
              <a:t>, ima </a:t>
            </a:r>
            <a:r>
              <a:rPr lang="sl-SI" sz="1600" i="1">
                <a:solidFill>
                  <a:schemeClr val="tx2">
                    <a:lumMod val="60000"/>
                    <a:lumOff val="40000"/>
                  </a:schemeClr>
                </a:solidFill>
                <a:latin typeface="Georgia" pitchFamily="18" charset="0"/>
              </a:rPr>
              <a:t>g </a:t>
            </a:r>
            <a:r>
              <a:rPr lang="sl-SI" sz="1600">
                <a:solidFill>
                  <a:schemeClr val="tx2">
                    <a:lumMod val="60000"/>
                    <a:lumOff val="40000"/>
                  </a:schemeClr>
                </a:solidFill>
                <a:latin typeface="+mn-lt"/>
              </a:rPr>
              <a:t>vsaj  en ekstrem </a:t>
            </a:r>
            <a:r>
              <a:rPr lang="en-US" sz="1600" i="1">
                <a:solidFill>
                  <a:schemeClr val="tx2">
                    <a:lumMod val="60000"/>
                    <a:lumOff val="40000"/>
                  </a:schemeClr>
                </a:solidFill>
                <a:latin typeface="Georgia" pitchFamily="18" charset="0"/>
              </a:rPr>
              <a:t>t</a:t>
            </a:r>
            <a:r>
              <a:rPr lang="sl-SI" sz="1600">
                <a:solidFill>
                  <a:schemeClr val="tx2">
                    <a:lumMod val="60000"/>
                    <a:lumOff val="40000"/>
                  </a:schemeClr>
                </a:solidFill>
                <a:ea typeface="Arial Unicode MS" pitchFamily="34" charset="-128"/>
                <a:cs typeface="Arial Unicode MS" pitchFamily="34" charset="-128"/>
              </a:rPr>
              <a:t>∊</a:t>
            </a:r>
            <a:r>
              <a:rPr lang="en-US"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0</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1</a:t>
            </a:r>
            <a:r>
              <a:rPr lang="en-US" sz="1600">
                <a:solidFill>
                  <a:schemeClr val="tx2">
                    <a:lumMod val="60000"/>
                    <a:lumOff val="40000"/>
                  </a:schemeClr>
                </a:solidFill>
                <a:latin typeface="Georgia" pitchFamily="18" charset="0"/>
              </a:rPr>
              <a:t>)</a:t>
            </a:r>
            <a:r>
              <a:rPr lang="sl-SI" sz="1600">
                <a:solidFill>
                  <a:srgbClr val="1F497D">
                    <a:lumMod val="60000"/>
                    <a:lumOff val="40000"/>
                  </a:srgbClr>
                </a:solidFill>
                <a:latin typeface="Calibri"/>
              </a:rPr>
              <a:t> , kjer je </a:t>
            </a:r>
            <a:r>
              <a:rPr lang="sl-SI" sz="1600" i="1">
                <a:solidFill>
                  <a:schemeClr val="tx2">
                    <a:lumMod val="60000"/>
                    <a:lumOff val="40000"/>
                  </a:schemeClr>
                </a:solidFill>
                <a:latin typeface="Georgia" pitchFamily="18" charset="0"/>
              </a:rPr>
              <a:t>g</a:t>
            </a:r>
            <a:r>
              <a:rPr lang="en-US" sz="1600" i="1">
                <a:solidFill>
                  <a:schemeClr val="tx2">
                    <a:lumMod val="60000"/>
                    <a:lumOff val="40000"/>
                  </a:schemeClr>
                </a:solidFill>
                <a:latin typeface="+mn-lt"/>
              </a:rPr>
              <a:t>’</a:t>
            </a:r>
            <a:r>
              <a:rPr lang="sl-SI" sz="1600" i="1">
                <a:solidFill>
                  <a:schemeClr val="tx2">
                    <a:lumMod val="60000"/>
                    <a:lumOff val="40000"/>
                  </a:schemeClr>
                </a:solidFill>
                <a:latin typeface="Georgia" pitchFamily="18" charset="0"/>
              </a:rPr>
              <a:t>(t)=</a:t>
            </a:r>
            <a:r>
              <a:rPr lang="sl-SI" sz="1600">
                <a:solidFill>
                  <a:schemeClr val="tx2">
                    <a:lumMod val="60000"/>
                    <a:lumOff val="40000"/>
                  </a:schemeClr>
                </a:solidFill>
                <a:latin typeface="+mn-lt"/>
              </a:rPr>
              <a:t>0</a:t>
            </a:r>
            <a:r>
              <a:rPr lang="en-US" sz="1600">
                <a:solidFill>
                  <a:schemeClr val="tx2">
                    <a:lumMod val="60000"/>
                    <a:lumOff val="40000"/>
                  </a:schemeClr>
                </a:solidFill>
                <a:latin typeface="+mn-lt"/>
              </a:rPr>
              <a:t>.</a:t>
            </a:r>
            <a:r>
              <a:rPr lang="sl-SI" sz="1600">
                <a:solidFill>
                  <a:srgbClr val="1F497D">
                    <a:lumMod val="60000"/>
                    <a:lumOff val="40000"/>
                  </a:srgbClr>
                </a:solidFill>
                <a:latin typeface="Calibri"/>
              </a:rPr>
              <a:t>  </a:t>
            </a:r>
            <a:r>
              <a:rPr lang="sl-SI" sz="1600">
                <a:solidFill>
                  <a:schemeClr val="tx2">
                    <a:lumMod val="60000"/>
                    <a:lumOff val="40000"/>
                  </a:schemeClr>
                </a:solidFill>
                <a:latin typeface="+mn-lt"/>
              </a:rPr>
              <a:t> </a:t>
            </a:r>
            <a:endParaRPr lang="en-GB" sz="1600">
              <a:solidFill>
                <a:schemeClr val="tx2">
                  <a:lumMod val="60000"/>
                  <a:lumOff val="40000"/>
                </a:schemeClr>
              </a:solidFill>
              <a:latin typeface="+mn-lt"/>
            </a:endParaRPr>
          </a:p>
        </p:txBody>
      </p:sp>
      <p:grpSp>
        <p:nvGrpSpPr>
          <p:cNvPr id="22" name="Group 54"/>
          <p:cNvGrpSpPr>
            <a:grpSpLocks/>
          </p:cNvGrpSpPr>
          <p:nvPr/>
        </p:nvGrpSpPr>
        <p:grpSpPr bwMode="auto">
          <a:xfrm>
            <a:off x="2286000" y="4649788"/>
            <a:ext cx="458788" cy="228600"/>
            <a:chOff x="1218406" y="4191794"/>
            <a:chExt cx="457994" cy="229394"/>
          </a:xfrm>
        </p:grpSpPr>
        <p:cxnSp>
          <p:nvCxnSpPr>
            <p:cNvPr id="52" name="Straight Connector 51"/>
            <p:cNvCxnSpPr/>
            <p:nvPr/>
          </p:nvCxnSpPr>
          <p:spPr>
            <a:xfrm rot="5400000">
              <a:off x="1104502" y="4305698"/>
              <a:ext cx="229394" cy="1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219991" y="4419594"/>
              <a:ext cx="456409" cy="1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 name="Group 55"/>
          <p:cNvGrpSpPr>
            <a:grpSpLocks/>
          </p:cNvGrpSpPr>
          <p:nvPr/>
        </p:nvGrpSpPr>
        <p:grpSpPr bwMode="auto">
          <a:xfrm>
            <a:off x="2211388" y="4649788"/>
            <a:ext cx="533400" cy="684212"/>
            <a:chOff x="1218406" y="4039394"/>
            <a:chExt cx="533400" cy="685006"/>
          </a:xfrm>
        </p:grpSpPr>
        <p:cxnSp>
          <p:nvCxnSpPr>
            <p:cNvPr id="57" name="Straight Connector 56"/>
            <p:cNvCxnSpPr/>
            <p:nvPr/>
          </p:nvCxnSpPr>
          <p:spPr>
            <a:xfrm rot="5400000">
              <a:off x="876697" y="4381103"/>
              <a:ext cx="68500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993" y="4722811"/>
              <a:ext cx="531813" cy="1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3" name="Text Box 36"/>
          <p:cNvSpPr txBox="1">
            <a:spLocks noChangeArrowheads="1"/>
          </p:cNvSpPr>
          <p:nvPr/>
        </p:nvSpPr>
        <p:spPr bwMode="auto">
          <a:xfrm>
            <a:off x="2820988" y="5148263"/>
            <a:ext cx="5943600" cy="338137"/>
          </a:xfrm>
          <a:prstGeom prst="rect">
            <a:avLst/>
          </a:prstGeom>
          <a:noFill/>
          <a:ln w="25400">
            <a:noFill/>
            <a:miter lim="800000"/>
            <a:headEnd/>
            <a:tailEnd/>
          </a:ln>
        </p:spPr>
        <p:txBody>
          <a:bodyPr>
            <a:spAutoFit/>
          </a:bodyPr>
          <a:lstStyle/>
          <a:p>
            <a:pPr>
              <a:defRPr/>
            </a:pPr>
            <a:r>
              <a:rPr lang="sl-SI" sz="1600">
                <a:solidFill>
                  <a:schemeClr val="tx2">
                    <a:lumMod val="60000"/>
                    <a:lumOff val="40000"/>
                  </a:schemeClr>
                </a:solidFill>
                <a:latin typeface="+mn-lt"/>
              </a:rPr>
              <a:t>Če je m</a:t>
            </a:r>
            <a:r>
              <a:rPr lang="en-US" sz="1600">
                <a:solidFill>
                  <a:schemeClr val="tx2">
                    <a:lumMod val="60000"/>
                    <a:lumOff val="40000"/>
                  </a:schemeClr>
                </a:solidFill>
                <a:latin typeface="+mn-lt"/>
              </a:rPr>
              <a:t>ax = min</a:t>
            </a:r>
            <a:r>
              <a:rPr lang="sl-SI" sz="1600">
                <a:solidFill>
                  <a:schemeClr val="tx2">
                    <a:lumMod val="60000"/>
                    <a:lumOff val="40000"/>
                  </a:schemeClr>
                </a:solidFill>
                <a:latin typeface="+mn-lt"/>
              </a:rPr>
              <a:t>, </a:t>
            </a:r>
            <a:r>
              <a:rPr lang="en-US" sz="1600">
                <a:solidFill>
                  <a:schemeClr val="tx2">
                    <a:lumMod val="60000"/>
                    <a:lumOff val="40000"/>
                  </a:schemeClr>
                </a:solidFill>
                <a:latin typeface="+mn-lt"/>
              </a:rPr>
              <a:t>je </a:t>
            </a:r>
            <a:r>
              <a:rPr lang="sl-SI" sz="1600">
                <a:solidFill>
                  <a:schemeClr val="tx2">
                    <a:lumMod val="60000"/>
                    <a:lumOff val="40000"/>
                  </a:schemeClr>
                </a:solidFill>
                <a:latin typeface="+mn-lt"/>
              </a:rPr>
              <a:t> </a:t>
            </a:r>
            <a:r>
              <a:rPr lang="sl-SI" sz="1600" i="1">
                <a:solidFill>
                  <a:schemeClr val="tx2">
                    <a:lumMod val="60000"/>
                    <a:lumOff val="40000"/>
                  </a:schemeClr>
                </a:solidFill>
                <a:latin typeface="Georgia" pitchFamily="18" charset="0"/>
              </a:rPr>
              <a:t>g </a:t>
            </a:r>
            <a:r>
              <a:rPr lang="en-US" sz="1600">
                <a:solidFill>
                  <a:schemeClr val="tx2">
                    <a:lumMod val="60000"/>
                    <a:lumOff val="40000"/>
                  </a:schemeClr>
                </a:solidFill>
                <a:latin typeface="+mn-lt"/>
              </a:rPr>
              <a:t>konstantna, zato za vse </a:t>
            </a:r>
            <a:r>
              <a:rPr lang="en-US" sz="1600" i="1">
                <a:solidFill>
                  <a:schemeClr val="tx2">
                    <a:lumMod val="60000"/>
                    <a:lumOff val="40000"/>
                  </a:schemeClr>
                </a:solidFill>
                <a:latin typeface="Georgia" pitchFamily="18" charset="0"/>
              </a:rPr>
              <a:t>t</a:t>
            </a:r>
            <a:r>
              <a:rPr lang="sl-SI" sz="1600">
                <a:solidFill>
                  <a:schemeClr val="tx2">
                    <a:lumMod val="60000"/>
                    <a:lumOff val="40000"/>
                  </a:schemeClr>
                </a:solidFill>
                <a:ea typeface="Arial Unicode MS" pitchFamily="34" charset="-128"/>
                <a:cs typeface="Arial Unicode MS" pitchFamily="34" charset="-128"/>
              </a:rPr>
              <a:t>∊</a:t>
            </a:r>
            <a:r>
              <a:rPr lang="en-US" sz="1600">
                <a:solidFill>
                  <a:schemeClr val="tx2">
                    <a:lumMod val="60000"/>
                    <a:lumOff val="40000"/>
                  </a:schemeClr>
                </a:solidFill>
                <a:latin typeface="Georgia" pitchFamily="18" charset="0"/>
              </a:rPr>
              <a:t>(</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0</a:t>
            </a:r>
            <a:r>
              <a:rPr lang="en-US" sz="1600" i="1">
                <a:solidFill>
                  <a:schemeClr val="tx2">
                    <a:lumMod val="60000"/>
                    <a:lumOff val="40000"/>
                  </a:schemeClr>
                </a:solidFill>
                <a:latin typeface="Georgia" pitchFamily="18" charset="0"/>
              </a:rPr>
              <a:t>,x</a:t>
            </a:r>
            <a:r>
              <a:rPr lang="en-US" sz="1600" baseline="-25000">
                <a:solidFill>
                  <a:schemeClr val="tx2">
                    <a:lumMod val="60000"/>
                    <a:lumOff val="40000"/>
                  </a:schemeClr>
                </a:solidFill>
                <a:latin typeface="Times New Roman" pitchFamily="18" charset="0"/>
              </a:rPr>
              <a:t>1</a:t>
            </a:r>
            <a:r>
              <a:rPr lang="en-US" sz="1600">
                <a:solidFill>
                  <a:schemeClr val="tx2">
                    <a:lumMod val="60000"/>
                    <a:lumOff val="40000"/>
                  </a:schemeClr>
                </a:solidFill>
                <a:latin typeface="Georgia" pitchFamily="18" charset="0"/>
              </a:rPr>
              <a:t>)</a:t>
            </a:r>
            <a:r>
              <a:rPr lang="sl-SI" sz="1600">
                <a:solidFill>
                  <a:srgbClr val="1F497D">
                    <a:lumMod val="60000"/>
                    <a:lumOff val="40000"/>
                  </a:srgbClr>
                </a:solidFill>
                <a:latin typeface="Calibri"/>
              </a:rPr>
              <a:t> </a:t>
            </a:r>
            <a:r>
              <a:rPr lang="en-US" sz="1600">
                <a:solidFill>
                  <a:srgbClr val="1F497D">
                    <a:lumMod val="60000"/>
                    <a:lumOff val="40000"/>
                  </a:srgbClr>
                </a:solidFill>
                <a:latin typeface="Calibri"/>
              </a:rPr>
              <a:t> velja </a:t>
            </a:r>
            <a:r>
              <a:rPr lang="sl-SI" sz="1600" i="1">
                <a:solidFill>
                  <a:schemeClr val="tx2">
                    <a:lumMod val="60000"/>
                    <a:lumOff val="40000"/>
                  </a:schemeClr>
                </a:solidFill>
                <a:latin typeface="Georgia" pitchFamily="18" charset="0"/>
              </a:rPr>
              <a:t>g</a:t>
            </a:r>
            <a:r>
              <a:rPr lang="en-US" sz="1600" i="1">
                <a:solidFill>
                  <a:schemeClr val="tx2">
                    <a:lumMod val="60000"/>
                    <a:lumOff val="40000"/>
                  </a:schemeClr>
                </a:solidFill>
                <a:latin typeface="+mn-lt"/>
              </a:rPr>
              <a:t>’</a:t>
            </a:r>
            <a:r>
              <a:rPr lang="sl-SI" sz="1600" i="1">
                <a:solidFill>
                  <a:schemeClr val="tx2">
                    <a:lumMod val="60000"/>
                    <a:lumOff val="40000"/>
                  </a:schemeClr>
                </a:solidFill>
                <a:latin typeface="Georgia" pitchFamily="18" charset="0"/>
              </a:rPr>
              <a:t>(t)=</a:t>
            </a:r>
            <a:r>
              <a:rPr lang="sl-SI" sz="1600">
                <a:solidFill>
                  <a:schemeClr val="tx2">
                    <a:lumMod val="60000"/>
                    <a:lumOff val="40000"/>
                  </a:schemeClr>
                </a:solidFill>
                <a:latin typeface="+mn-lt"/>
              </a:rPr>
              <a:t>0</a:t>
            </a:r>
            <a:r>
              <a:rPr lang="sl-SI" sz="1600">
                <a:solidFill>
                  <a:srgbClr val="1F497D">
                    <a:lumMod val="60000"/>
                    <a:lumOff val="40000"/>
                  </a:srgbClr>
                </a:solidFill>
                <a:latin typeface="Calibri"/>
              </a:rPr>
              <a:t> </a:t>
            </a:r>
            <a:r>
              <a:rPr lang="en-US" sz="1600">
                <a:solidFill>
                  <a:srgbClr val="1F497D">
                    <a:lumMod val="60000"/>
                    <a:lumOff val="40000"/>
                  </a:srgbClr>
                </a:solidFill>
                <a:latin typeface="Calibri"/>
              </a:rPr>
              <a:t>.</a:t>
            </a:r>
            <a:r>
              <a:rPr lang="sl-SI" sz="1600">
                <a:solidFill>
                  <a:srgbClr val="1F497D">
                    <a:lumMod val="60000"/>
                    <a:lumOff val="40000"/>
                  </a:srgbClr>
                </a:solidFill>
                <a:latin typeface="Calibri"/>
              </a:rPr>
              <a:t> </a:t>
            </a:r>
            <a:r>
              <a:rPr lang="sl-SI" sz="1600">
                <a:solidFill>
                  <a:schemeClr val="tx2">
                    <a:lumMod val="60000"/>
                    <a:lumOff val="40000"/>
                  </a:schemeClr>
                </a:solidFill>
                <a:latin typeface="+mn-lt"/>
              </a:rPr>
              <a:t> </a:t>
            </a:r>
            <a:endParaRPr lang="en-GB" sz="1600">
              <a:solidFill>
                <a:schemeClr val="tx2">
                  <a:lumMod val="60000"/>
                  <a:lumOff val="40000"/>
                </a:schemeClr>
              </a:solidFill>
              <a:latin typeface="+mn-lt"/>
            </a:endParaRPr>
          </a:p>
        </p:txBody>
      </p:sp>
      <p:grpSp>
        <p:nvGrpSpPr>
          <p:cNvPr id="24" name="Group 64"/>
          <p:cNvGrpSpPr>
            <a:grpSpLocks/>
          </p:cNvGrpSpPr>
          <p:nvPr/>
        </p:nvGrpSpPr>
        <p:grpSpPr bwMode="auto">
          <a:xfrm>
            <a:off x="990600" y="4116388"/>
            <a:ext cx="458788" cy="381000"/>
            <a:chOff x="1217612" y="4040188"/>
            <a:chExt cx="458788" cy="381000"/>
          </a:xfrm>
        </p:grpSpPr>
        <p:cxnSp>
          <p:nvCxnSpPr>
            <p:cNvPr id="66" name="Straight Connector 65"/>
            <p:cNvCxnSpPr/>
            <p:nvPr/>
          </p:nvCxnSpPr>
          <p:spPr>
            <a:xfrm rot="5400000">
              <a:off x="1027906" y="4229894"/>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219200" y="4419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Group 68"/>
          <p:cNvGrpSpPr>
            <a:grpSpLocks/>
          </p:cNvGrpSpPr>
          <p:nvPr/>
        </p:nvGrpSpPr>
        <p:grpSpPr bwMode="auto">
          <a:xfrm>
            <a:off x="914400" y="4116388"/>
            <a:ext cx="533400" cy="1903412"/>
            <a:chOff x="1218406" y="3505994"/>
            <a:chExt cx="533400" cy="1904206"/>
          </a:xfrm>
        </p:grpSpPr>
        <p:cxnSp>
          <p:nvCxnSpPr>
            <p:cNvPr id="70" name="Straight Connector 69"/>
            <p:cNvCxnSpPr/>
            <p:nvPr/>
          </p:nvCxnSpPr>
          <p:spPr>
            <a:xfrm rot="5400000">
              <a:off x="267097" y="4457303"/>
              <a:ext cx="19042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219994" y="5408612"/>
              <a:ext cx="5318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713" name="Object 4"/>
          <p:cNvGraphicFramePr>
            <a:graphicFrameLocks noChangeAspect="1"/>
          </p:cNvGraphicFramePr>
          <p:nvPr/>
        </p:nvGraphicFramePr>
        <p:xfrm>
          <a:off x="1760538" y="5719763"/>
          <a:ext cx="7002462" cy="604837"/>
        </p:xfrm>
        <a:graphic>
          <a:graphicData uri="http://schemas.openxmlformats.org/presentationml/2006/ole">
            <p:oleObj spid="_x0000_s19459" name="Equation" r:id="rId9" imgW="500364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7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3" grpId="0"/>
      <p:bldP spid="44" grpId="0"/>
      <p:bldP spid="46"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 name="Text Box 14"/>
          <p:cNvSpPr txBox="1">
            <a:spLocks noChangeArrowheads="1"/>
          </p:cNvSpPr>
          <p:nvPr/>
        </p:nvSpPr>
        <p:spPr bwMode="auto">
          <a:xfrm>
            <a:off x="381000" y="381000"/>
            <a:ext cx="5943600" cy="369888"/>
          </a:xfrm>
          <a:prstGeom prst="rect">
            <a:avLst/>
          </a:prstGeom>
          <a:noFill/>
          <a:ln w="25400">
            <a:noFill/>
            <a:miter lim="800000"/>
            <a:headEnd/>
            <a:tailEnd/>
          </a:ln>
        </p:spPr>
        <p:txBody>
          <a:bodyPr>
            <a:spAutoFit/>
          </a:bodyPr>
          <a:lstStyle/>
          <a:p>
            <a:pPr>
              <a:defRPr/>
            </a:pPr>
            <a:r>
              <a:rPr lang="en-US">
                <a:solidFill>
                  <a:schemeClr val="tx2">
                    <a:lumMod val="60000"/>
                    <a:lumOff val="40000"/>
                  </a:schemeClr>
                </a:solidFill>
                <a:latin typeface="+mn-lt"/>
              </a:rPr>
              <a:t>A</a:t>
            </a:r>
            <a:r>
              <a:rPr lang="sl-SI">
                <a:solidFill>
                  <a:schemeClr val="tx2">
                    <a:lumMod val="60000"/>
                    <a:lumOff val="40000"/>
                  </a:schemeClr>
                </a:solidFill>
                <a:latin typeface="+mn-lt"/>
              </a:rPr>
              <a:t>lternativn</a:t>
            </a:r>
            <a:r>
              <a:rPr lang="en-US">
                <a:solidFill>
                  <a:schemeClr val="tx2">
                    <a:lumMod val="60000"/>
                    <a:lumOff val="40000"/>
                  </a:schemeClr>
                </a:solidFill>
                <a:latin typeface="+mn-lt"/>
              </a:rPr>
              <a:t>a formulacija Lagrangevega izreka</a:t>
            </a:r>
            <a:r>
              <a:rPr lang="sl-SI">
                <a:solidFill>
                  <a:schemeClr val="tx2">
                    <a:lumMod val="60000"/>
                    <a:lumOff val="40000"/>
                  </a:schemeClr>
                </a:solidFill>
                <a:latin typeface="+mn-lt"/>
              </a:rPr>
              <a:t>:</a:t>
            </a:r>
            <a:endParaRPr lang="en-GB">
              <a:solidFill>
                <a:schemeClr val="tx2">
                  <a:lumMod val="60000"/>
                  <a:lumOff val="40000"/>
                </a:schemeClr>
              </a:solidFill>
              <a:latin typeface="+mn-lt"/>
            </a:endParaRPr>
          </a:p>
        </p:txBody>
      </p:sp>
      <p:graphicFrame>
        <p:nvGraphicFramePr>
          <p:cNvPr id="29711" name="Object 3"/>
          <p:cNvGraphicFramePr>
            <a:graphicFrameLocks noChangeAspect="1"/>
          </p:cNvGraphicFramePr>
          <p:nvPr/>
        </p:nvGraphicFramePr>
        <p:xfrm>
          <a:off x="969963" y="762000"/>
          <a:ext cx="5365750" cy="387350"/>
        </p:xfrm>
        <a:graphic>
          <a:graphicData uri="http://schemas.openxmlformats.org/presentationml/2006/ole">
            <p:oleObj spid="_x0000_s20482" name="Equation" r:id="rId3" imgW="3174840" imgH="228600" progId="Equation.DSMT4">
              <p:embed/>
            </p:oleObj>
          </a:graphicData>
        </a:graphic>
      </p:graphicFrame>
      <p:graphicFrame>
        <p:nvGraphicFramePr>
          <p:cNvPr id="29712" name="Object 4"/>
          <p:cNvGraphicFramePr>
            <a:graphicFrameLocks noChangeAspect="1"/>
          </p:cNvGraphicFramePr>
          <p:nvPr/>
        </p:nvGraphicFramePr>
        <p:xfrm>
          <a:off x="969963" y="1295400"/>
          <a:ext cx="5453062" cy="387350"/>
        </p:xfrm>
        <a:graphic>
          <a:graphicData uri="http://schemas.openxmlformats.org/presentationml/2006/ole">
            <p:oleObj spid="_x0000_s20483" name="Equation" r:id="rId4" imgW="3225600" imgH="228600" progId="Equation.DSMT4">
              <p:embed/>
            </p:oleObj>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585A905-520E-4BBE-B7D3-CC38C45D85D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22</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18" name="Straight Connector 17"/>
          <p:cNvCxnSpPr/>
          <p:nvPr/>
        </p:nvCxnSpPr>
        <p:spPr>
          <a:xfrm>
            <a:off x="201613" y="1751013"/>
            <a:ext cx="8763000" cy="1587"/>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738" name="Object 2"/>
          <p:cNvGraphicFramePr>
            <a:graphicFrameLocks noChangeAspect="1"/>
          </p:cNvGraphicFramePr>
          <p:nvPr/>
        </p:nvGraphicFramePr>
        <p:xfrm>
          <a:off x="914400" y="1946275"/>
          <a:ext cx="5513388" cy="360363"/>
        </p:xfrm>
        <a:graphic>
          <a:graphicData uri="http://schemas.openxmlformats.org/presentationml/2006/ole">
            <p:oleObj spid="_x0000_s20484" name="Equation" r:id="rId5" imgW="3124080" imgH="203040" progId="Equation.DSMT4">
              <p:embed/>
            </p:oleObj>
          </a:graphicData>
        </a:graphic>
      </p:graphicFrame>
      <p:graphicFrame>
        <p:nvGraphicFramePr>
          <p:cNvPr id="30739" name="Object 19"/>
          <p:cNvGraphicFramePr>
            <a:graphicFrameLocks noChangeAspect="1"/>
          </p:cNvGraphicFramePr>
          <p:nvPr/>
        </p:nvGraphicFramePr>
        <p:xfrm>
          <a:off x="3203575" y="2382838"/>
          <a:ext cx="5026025" cy="322262"/>
        </p:xfrm>
        <a:graphic>
          <a:graphicData uri="http://schemas.openxmlformats.org/presentationml/2006/ole">
            <p:oleObj spid="_x0000_s20485" name="Equation" r:id="rId6" imgW="3200400" imgH="203040" progId="Equation.DSMT4">
              <p:embed/>
            </p:oleObj>
          </a:graphicData>
        </a:graphic>
      </p:graphicFrame>
      <p:graphicFrame>
        <p:nvGraphicFramePr>
          <p:cNvPr id="30740" name="Object 20"/>
          <p:cNvGraphicFramePr>
            <a:graphicFrameLocks noChangeAspect="1"/>
          </p:cNvGraphicFramePr>
          <p:nvPr/>
        </p:nvGraphicFramePr>
        <p:xfrm>
          <a:off x="990600" y="2916238"/>
          <a:ext cx="6162675" cy="360362"/>
        </p:xfrm>
        <a:graphic>
          <a:graphicData uri="http://schemas.openxmlformats.org/presentationml/2006/ole">
            <p:oleObj spid="_x0000_s20486" name="Equation" r:id="rId7" imgW="3492360" imgH="203040" progId="Equation.DSMT4">
              <p:embed/>
            </p:oleObj>
          </a:graphicData>
        </a:graphic>
      </p:graphicFrame>
      <p:sp>
        <p:nvSpPr>
          <p:cNvPr id="22" name="Rounded Rectangle 21"/>
          <p:cNvSpPr>
            <a:spLocks noChangeAspect="1"/>
          </p:cNvSpPr>
          <p:nvPr/>
        </p:nvSpPr>
        <p:spPr>
          <a:xfrm>
            <a:off x="304800" y="3429000"/>
            <a:ext cx="8534400" cy="2895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30741" name="Object 5"/>
          <p:cNvGraphicFramePr>
            <a:graphicFrameLocks noChangeAspect="1"/>
          </p:cNvGraphicFramePr>
          <p:nvPr/>
        </p:nvGraphicFramePr>
        <p:xfrm>
          <a:off x="457200" y="3505200"/>
          <a:ext cx="1733550" cy="609600"/>
        </p:xfrm>
        <a:graphic>
          <a:graphicData uri="http://schemas.openxmlformats.org/presentationml/2006/ole">
            <p:oleObj spid="_x0000_s20487" name="Equation" r:id="rId8" imgW="1130040" imgH="393480" progId="Equation.DSMT4">
              <p:embed/>
            </p:oleObj>
          </a:graphicData>
        </a:graphic>
      </p:graphicFrame>
      <p:graphicFrame>
        <p:nvGraphicFramePr>
          <p:cNvPr id="30742" name="Object 6"/>
          <p:cNvGraphicFramePr>
            <a:graphicFrameLocks noChangeAspect="1"/>
          </p:cNvGraphicFramePr>
          <p:nvPr/>
        </p:nvGraphicFramePr>
        <p:xfrm>
          <a:off x="2551113" y="3581400"/>
          <a:ext cx="4535487" cy="823913"/>
        </p:xfrm>
        <a:graphic>
          <a:graphicData uri="http://schemas.openxmlformats.org/presentationml/2006/ole">
            <p:oleObj spid="_x0000_s20488" name="Equation" r:id="rId9" imgW="3670200" imgH="660240" progId="Equation.DSMT4">
              <p:embed/>
            </p:oleObj>
          </a:graphicData>
        </a:graphic>
      </p:graphicFrame>
      <p:graphicFrame>
        <p:nvGraphicFramePr>
          <p:cNvPr id="30745" name="Object 7"/>
          <p:cNvGraphicFramePr>
            <a:graphicFrameLocks noChangeAspect="1"/>
          </p:cNvGraphicFramePr>
          <p:nvPr/>
        </p:nvGraphicFramePr>
        <p:xfrm>
          <a:off x="457200" y="4497388"/>
          <a:ext cx="2460625" cy="531812"/>
        </p:xfrm>
        <a:graphic>
          <a:graphicData uri="http://schemas.openxmlformats.org/presentationml/2006/ole">
            <p:oleObj spid="_x0000_s20489" name="Equation" r:id="rId10" imgW="1841400" imgH="393480" progId="Equation.DSMT4">
              <p:embed/>
            </p:oleObj>
          </a:graphicData>
        </a:graphic>
      </p:graphicFrame>
      <p:graphicFrame>
        <p:nvGraphicFramePr>
          <p:cNvPr id="30746" name="Object 8"/>
          <p:cNvGraphicFramePr>
            <a:graphicFrameLocks noChangeAspect="1"/>
          </p:cNvGraphicFramePr>
          <p:nvPr/>
        </p:nvGraphicFramePr>
        <p:xfrm>
          <a:off x="457200" y="5105400"/>
          <a:ext cx="4119563" cy="533400"/>
        </p:xfrm>
        <a:graphic>
          <a:graphicData uri="http://schemas.openxmlformats.org/presentationml/2006/ole">
            <p:oleObj spid="_x0000_s20490" name="Equation" r:id="rId11" imgW="3073320" imgH="393480" progId="Equation.DSMT4">
              <p:embed/>
            </p:oleObj>
          </a:graphicData>
        </a:graphic>
      </p:graphicFrame>
      <p:grpSp>
        <p:nvGrpSpPr>
          <p:cNvPr id="3" name="Group 42"/>
          <p:cNvGrpSpPr>
            <a:grpSpLocks noChangeAspect="1"/>
          </p:cNvGrpSpPr>
          <p:nvPr/>
        </p:nvGrpSpPr>
        <p:grpSpPr bwMode="auto">
          <a:xfrm>
            <a:off x="4651375" y="4038600"/>
            <a:ext cx="4111625" cy="1470025"/>
            <a:chOff x="2338199" y="3962402"/>
            <a:chExt cx="4236999" cy="1514856"/>
          </a:xfrm>
        </p:grpSpPr>
        <p:cxnSp>
          <p:nvCxnSpPr>
            <p:cNvPr id="39" name="Straight Connector 38"/>
            <p:cNvCxnSpPr>
              <a:stCxn id="37" idx="0"/>
              <a:endCxn id="36" idx="3"/>
            </p:cNvCxnSpPr>
            <p:nvPr/>
          </p:nvCxnSpPr>
          <p:spPr>
            <a:xfrm flipV="1">
              <a:off x="4796968" y="4245416"/>
              <a:ext cx="0" cy="10878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0505" name="Group 40"/>
            <p:cNvGrpSpPr>
              <a:grpSpLocks noChangeAspect="1"/>
            </p:cNvGrpSpPr>
            <p:nvPr/>
          </p:nvGrpSpPr>
          <p:grpSpPr bwMode="auto">
            <a:xfrm>
              <a:off x="2338199" y="3962402"/>
              <a:ext cx="4236999" cy="1514856"/>
              <a:chOff x="2338198" y="3277394"/>
              <a:chExt cx="5967602" cy="2133600"/>
            </a:xfrm>
          </p:grpSpPr>
          <p:cxnSp>
            <p:nvCxnSpPr>
              <p:cNvPr id="29" name="Straight Arrow Connector 28"/>
              <p:cNvCxnSpPr/>
              <p:nvPr/>
            </p:nvCxnSpPr>
            <p:spPr>
              <a:xfrm rot="10800000" flipH="1">
                <a:off x="2338198" y="4438662"/>
                <a:ext cx="5960690" cy="2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a:off x="4251743" y="4343042"/>
                <a:ext cx="2133600" cy="2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61239" y="3678308"/>
                <a:ext cx="5944561" cy="23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61239" y="5238187"/>
                <a:ext cx="59445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345111" y="3758952"/>
                <a:ext cx="5939953" cy="1375549"/>
              </a:xfrm>
              <a:custGeom>
                <a:avLst/>
                <a:gdLst>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 name="connsiteX0" fmla="*/ 0 w 5938982"/>
                  <a:gd name="connsiteY0" fmla="*/ 1376218 h 1376218"/>
                  <a:gd name="connsiteX1" fmla="*/ 2041237 w 5938982"/>
                  <a:gd name="connsiteY1" fmla="*/ 1219200 h 1376218"/>
                  <a:gd name="connsiteX2" fmla="*/ 2974109 w 5938982"/>
                  <a:gd name="connsiteY2" fmla="*/ 692727 h 1376218"/>
                  <a:gd name="connsiteX3" fmla="*/ 3943928 w 5938982"/>
                  <a:gd name="connsiteY3" fmla="*/ 147782 h 1376218"/>
                  <a:gd name="connsiteX4" fmla="*/ 5938982 w 5938982"/>
                  <a:gd name="connsiteY4" fmla="*/ 0 h 137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982" h="1376218">
                    <a:moveTo>
                      <a:pt x="0" y="1376218"/>
                    </a:moveTo>
                    <a:cubicBezTo>
                      <a:pt x="772776" y="1354666"/>
                      <a:pt x="1545552" y="1333115"/>
                      <a:pt x="2041237" y="1219200"/>
                    </a:cubicBezTo>
                    <a:cubicBezTo>
                      <a:pt x="2536922" y="1105285"/>
                      <a:pt x="2652376" y="963661"/>
                      <a:pt x="2974109" y="692727"/>
                    </a:cubicBezTo>
                    <a:cubicBezTo>
                      <a:pt x="3395133" y="336357"/>
                      <a:pt x="3449782" y="263237"/>
                      <a:pt x="3943928" y="147782"/>
                    </a:cubicBezTo>
                    <a:cubicBezTo>
                      <a:pt x="4438074" y="32327"/>
                      <a:pt x="5188528" y="16163"/>
                      <a:pt x="5938982"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6" name="Freeform 35"/>
              <p:cNvSpPr/>
              <p:nvPr/>
            </p:nvSpPr>
            <p:spPr>
              <a:xfrm>
                <a:off x="2354327" y="3676005"/>
                <a:ext cx="3465357" cy="1071407"/>
              </a:xfrm>
              <a:custGeom>
                <a:avLst/>
                <a:gdLst>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 name="connsiteX0" fmla="*/ 0 w 3463636"/>
                  <a:gd name="connsiteY0" fmla="*/ 1071418 h 1071418"/>
                  <a:gd name="connsiteX1" fmla="*/ 1976582 w 3463636"/>
                  <a:gd name="connsiteY1" fmla="*/ 932872 h 1071418"/>
                  <a:gd name="connsiteX2" fmla="*/ 2964872 w 3463636"/>
                  <a:gd name="connsiteY2" fmla="*/ 378691 h 1071418"/>
                  <a:gd name="connsiteX3" fmla="*/ 3463636 w 3463636"/>
                  <a:gd name="connsiteY3" fmla="*/ 0 h 1071418"/>
                </a:gdLst>
                <a:ahLst/>
                <a:cxnLst>
                  <a:cxn ang="0">
                    <a:pos x="connsiteX0" y="connsiteY0"/>
                  </a:cxn>
                  <a:cxn ang="0">
                    <a:pos x="connsiteX1" y="connsiteY1"/>
                  </a:cxn>
                  <a:cxn ang="0">
                    <a:pos x="connsiteX2" y="connsiteY2"/>
                  </a:cxn>
                  <a:cxn ang="0">
                    <a:pos x="connsiteX3" y="connsiteY3"/>
                  </a:cxn>
                </a:cxnLst>
                <a:rect l="l" t="t" r="r" b="b"/>
                <a:pathLst>
                  <a:path w="3463636" h="1071418">
                    <a:moveTo>
                      <a:pt x="0" y="1071418"/>
                    </a:moveTo>
                    <a:cubicBezTo>
                      <a:pt x="741218" y="1059872"/>
                      <a:pt x="1482437" y="1048327"/>
                      <a:pt x="1976582" y="932872"/>
                    </a:cubicBezTo>
                    <a:cubicBezTo>
                      <a:pt x="2470727" y="817417"/>
                      <a:pt x="2730884" y="601134"/>
                      <a:pt x="2964872" y="378691"/>
                    </a:cubicBezTo>
                    <a:cubicBezTo>
                      <a:pt x="3164223" y="179339"/>
                      <a:pt x="3208866" y="116224"/>
                      <a:pt x="3463636"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7" name="Freeform 36"/>
              <p:cNvSpPr/>
              <p:nvPr/>
            </p:nvSpPr>
            <p:spPr>
              <a:xfrm>
                <a:off x="5801251" y="4913308"/>
                <a:ext cx="2474596" cy="294925"/>
              </a:xfrm>
              <a:custGeom>
                <a:avLst/>
                <a:gdLst>
                  <a:gd name="connsiteX0" fmla="*/ 0 w 2475346"/>
                  <a:gd name="connsiteY0" fmla="*/ 295564 h 295564"/>
                  <a:gd name="connsiteX1" fmla="*/ 969819 w 2475346"/>
                  <a:gd name="connsiteY1" fmla="*/ 83128 h 295564"/>
                  <a:gd name="connsiteX2" fmla="*/ 2475346 w 2475346"/>
                  <a:gd name="connsiteY2" fmla="*/ 0 h 295564"/>
                </a:gdLst>
                <a:ahLst/>
                <a:cxnLst>
                  <a:cxn ang="0">
                    <a:pos x="connsiteX0" y="connsiteY0"/>
                  </a:cxn>
                  <a:cxn ang="0">
                    <a:pos x="connsiteX1" y="connsiteY1"/>
                  </a:cxn>
                  <a:cxn ang="0">
                    <a:pos x="connsiteX2" y="connsiteY2"/>
                  </a:cxn>
                </a:cxnLst>
                <a:rect l="l" t="t" r="r" b="b"/>
                <a:pathLst>
                  <a:path w="2475346" h="295564">
                    <a:moveTo>
                      <a:pt x="0" y="295564"/>
                    </a:moveTo>
                    <a:cubicBezTo>
                      <a:pt x="278630" y="213976"/>
                      <a:pt x="557261" y="132389"/>
                      <a:pt x="969819" y="83128"/>
                    </a:cubicBezTo>
                    <a:cubicBezTo>
                      <a:pt x="1382377" y="33867"/>
                      <a:pt x="1928861" y="16933"/>
                      <a:pt x="2475346"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aphicFrame>
            <p:nvGraphicFramePr>
              <p:cNvPr id="18445" name="Object 25"/>
              <p:cNvGraphicFramePr>
                <a:graphicFrameLocks noChangeAspect="1"/>
              </p:cNvGraphicFramePr>
              <p:nvPr/>
            </p:nvGraphicFramePr>
            <p:xfrm>
              <a:off x="5875338" y="4495800"/>
              <a:ext cx="106362" cy="200025"/>
            </p:xfrm>
            <a:graphic>
              <a:graphicData uri="http://schemas.openxmlformats.org/presentationml/2006/ole">
                <p:oleObj spid="_x0000_s20492" name="Equation" r:id="rId12" imgW="88560" imgH="164880" progId="Equation.DSMT4">
                  <p:embed/>
                </p:oleObj>
              </a:graphicData>
            </a:graphic>
          </p:graphicFrame>
        </p:grpSp>
      </p:grpSp>
      <p:graphicFrame>
        <p:nvGraphicFramePr>
          <p:cNvPr id="2" name="Object 26"/>
          <p:cNvGraphicFramePr>
            <a:graphicFrameLocks noChangeAspect="1"/>
          </p:cNvGraphicFramePr>
          <p:nvPr/>
        </p:nvGraphicFramePr>
        <p:xfrm>
          <a:off x="457200" y="5638800"/>
          <a:ext cx="4953000" cy="533400"/>
        </p:xfrm>
        <a:graphic>
          <a:graphicData uri="http://schemas.openxmlformats.org/presentationml/2006/ole">
            <p:oleObj spid="_x0000_s20491" name="Equation" r:id="rId13" imgW="369540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9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971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07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307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307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499"/>
                                          </p:stCondLst>
                                        </p:cTn>
                                        <p:tgtEl>
                                          <p:spTgt spid="307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307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307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3074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autoUpdateAnimBg="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5" name="Object 2"/>
          <p:cNvGraphicFramePr>
            <a:graphicFrameLocks noChangeAspect="1"/>
          </p:cNvGraphicFramePr>
          <p:nvPr/>
        </p:nvGraphicFramePr>
        <p:xfrm>
          <a:off x="381000" y="3200400"/>
          <a:ext cx="8058150" cy="382588"/>
        </p:xfrm>
        <a:graphic>
          <a:graphicData uri="http://schemas.openxmlformats.org/presentationml/2006/ole">
            <p:oleObj spid="_x0000_s21506" name="Equation" r:id="rId3" imgW="4825800" imgH="228600" progId="Equation.DSMT4">
              <p:embed/>
            </p:oleObj>
          </a:graphicData>
        </a:graphic>
      </p:graphicFrame>
      <p:sp>
        <p:nvSpPr>
          <p:cNvPr id="33808" name="Text Box 16"/>
          <p:cNvSpPr txBox="1">
            <a:spLocks noChangeArrowheads="1"/>
          </p:cNvSpPr>
          <p:nvPr/>
        </p:nvSpPr>
        <p:spPr bwMode="auto">
          <a:xfrm>
            <a:off x="1600200" y="3794125"/>
            <a:ext cx="5791200" cy="785813"/>
          </a:xfrm>
          <a:prstGeom prst="rect">
            <a:avLst/>
          </a:prstGeom>
          <a:solidFill>
            <a:srgbClr val="FFFFCC"/>
          </a:solidFill>
          <a:ln w="6350">
            <a:solidFill>
              <a:schemeClr val="tx2">
                <a:lumMod val="60000"/>
                <a:lumOff val="40000"/>
              </a:schemeClr>
            </a:solidFill>
            <a:miter lim="800000"/>
            <a:headEnd/>
            <a:tailEnd/>
          </a:ln>
        </p:spPr>
        <p:txBody>
          <a:bodyPr>
            <a:spAutoFit/>
          </a:bodyPr>
          <a:lstStyle/>
          <a:p>
            <a:pPr algn="ctr">
              <a:defRPr/>
            </a:pPr>
            <a:r>
              <a:rPr lang="sl-SI">
                <a:solidFill>
                  <a:schemeClr val="tx2">
                    <a:lumMod val="60000"/>
                    <a:lumOff val="40000"/>
                  </a:schemeClr>
                </a:solidFill>
                <a:latin typeface="+mn-lt"/>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rPr>
              <a:t>&gt;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  </a:t>
            </a:r>
            <a:r>
              <a:rPr lang="en-US" i="1">
                <a:solidFill>
                  <a:schemeClr val="tx2">
                    <a:lumMod val="60000"/>
                    <a:lumOff val="40000"/>
                  </a:schemeClr>
                </a:solidFill>
                <a:latin typeface="+mn-lt"/>
                <a:ea typeface="Arial Unicode MS" pitchFamily="34" charset="-128"/>
                <a:cs typeface="Arial Unicode MS" pitchFamily="34" charset="-128"/>
              </a:rPr>
              <a:t>f </a:t>
            </a:r>
            <a:r>
              <a:rPr lang="sl-SI" i="1">
                <a:solidFill>
                  <a:schemeClr val="tx2">
                    <a:lumMod val="60000"/>
                    <a:lumOff val="40000"/>
                  </a:schemeClr>
                </a:solidFill>
                <a:latin typeface="+mn-lt"/>
                <a:ea typeface="Arial Unicode MS" pitchFamily="34" charset="-128"/>
                <a:cs typeface="Arial Unicode MS" pitchFamily="34" charset="-128"/>
              </a:rPr>
              <a:t> </a:t>
            </a:r>
            <a:r>
              <a:rPr lang="sl-SI">
                <a:solidFill>
                  <a:schemeClr val="tx2">
                    <a:lumMod val="60000"/>
                    <a:lumOff val="40000"/>
                  </a:schemeClr>
                </a:solidFill>
                <a:latin typeface="+mn-lt"/>
              </a:rPr>
              <a:t>je strogo</a:t>
            </a:r>
            <a:r>
              <a:rPr lang="en-US">
                <a:solidFill>
                  <a:schemeClr val="tx2">
                    <a:lumMod val="60000"/>
                    <a:lumOff val="40000"/>
                  </a:schemeClr>
                </a:solidFill>
                <a:latin typeface="+mn-lt"/>
              </a:rPr>
              <a:t> nara</a:t>
            </a:r>
            <a:r>
              <a:rPr lang="sl-SI">
                <a:solidFill>
                  <a:schemeClr val="tx2">
                    <a:lumMod val="60000"/>
                    <a:lumOff val="40000"/>
                  </a:schemeClr>
                </a:solidFill>
                <a:latin typeface="+mn-lt"/>
              </a:rPr>
              <a:t>ščajoča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a:p>
            <a:pPr algn="ctr">
              <a:lnSpc>
                <a:spcPct val="150000"/>
              </a:lnSpc>
              <a:defRPr/>
            </a:pPr>
            <a:r>
              <a:rPr lang="sl-SI">
                <a:solidFill>
                  <a:schemeClr val="tx2">
                    <a:lumMod val="60000"/>
                    <a:lumOff val="40000"/>
                  </a:schemeClr>
                </a:solidFill>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rPr>
              <a:t>&lt;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sym typeface="Euclid Symbol"/>
              </a:rPr>
              <a:t>  </a:t>
            </a:r>
            <a:r>
              <a:rPr lang="en-US" i="1">
                <a:solidFill>
                  <a:schemeClr val="tx2">
                    <a:lumMod val="60000"/>
                    <a:lumOff val="40000"/>
                  </a:schemeClr>
                </a:solidFill>
                <a:latin typeface="Georgia" pitchFamily="18" charset="0"/>
                <a:ea typeface="Arial Unicode MS" pitchFamily="34" charset="-128"/>
                <a:cs typeface="Arial Unicode MS" pitchFamily="34" charset="-128"/>
              </a:rPr>
              <a:t>f </a:t>
            </a:r>
            <a:r>
              <a:rPr lang="sl-SI" i="1">
                <a:solidFill>
                  <a:schemeClr val="tx2">
                    <a:lumMod val="60000"/>
                    <a:lumOff val="40000"/>
                  </a:schemeClr>
                </a:solidFill>
                <a:latin typeface="Georgia" pitchFamily="18" charset="0"/>
                <a:ea typeface="Arial Unicode MS" pitchFamily="34" charset="-128"/>
                <a:cs typeface="Arial Unicode MS" pitchFamily="34" charset="-128"/>
              </a:rPr>
              <a:t> </a:t>
            </a:r>
            <a:r>
              <a:rPr lang="sl-SI">
                <a:solidFill>
                  <a:schemeClr val="tx2">
                    <a:lumMod val="60000"/>
                    <a:lumOff val="40000"/>
                  </a:schemeClr>
                </a:solidFill>
                <a:latin typeface="+mn-lt"/>
              </a:rPr>
              <a:t>je strogo</a:t>
            </a:r>
            <a:r>
              <a:rPr lang="en-US">
                <a:solidFill>
                  <a:schemeClr val="tx2">
                    <a:lumMod val="60000"/>
                    <a:lumOff val="40000"/>
                  </a:schemeClr>
                </a:solidFill>
                <a:latin typeface="+mn-lt"/>
              </a:rPr>
              <a:t> pada</a:t>
            </a:r>
            <a:r>
              <a:rPr lang="sl-SI">
                <a:solidFill>
                  <a:schemeClr val="tx2">
                    <a:lumMod val="60000"/>
                    <a:lumOff val="40000"/>
                  </a:schemeClr>
                </a:solidFill>
                <a:latin typeface="+mn-lt"/>
              </a:rPr>
              <a:t>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p:txBody>
      </p:sp>
      <p:sp>
        <p:nvSpPr>
          <p:cNvPr id="33811" name="Text Box 19"/>
          <p:cNvSpPr txBox="1">
            <a:spLocks noChangeArrowheads="1"/>
          </p:cNvSpPr>
          <p:nvPr/>
        </p:nvSpPr>
        <p:spPr bwMode="auto">
          <a:xfrm>
            <a:off x="2362200" y="5410200"/>
            <a:ext cx="3581400" cy="646113"/>
          </a:xfrm>
          <a:prstGeom prst="rect">
            <a:avLst/>
          </a:prstGeom>
          <a:noFill/>
          <a:ln w="25400">
            <a:noFill/>
            <a:miter lim="800000"/>
            <a:headEnd/>
            <a:tailEnd/>
          </a:ln>
        </p:spPr>
        <p:txBody>
          <a:bodyPr>
            <a:spAutoFit/>
          </a:bodyPr>
          <a:lstStyle/>
          <a:p>
            <a:pPr>
              <a:defRPr/>
            </a:pPr>
            <a:r>
              <a:rPr lang="en-US">
                <a:solidFill>
                  <a:srgbClr val="1F497D">
                    <a:lumMod val="60000"/>
                    <a:lumOff val="40000"/>
                  </a:srgbClr>
                </a:solidFill>
                <a:latin typeface="Calibri"/>
              </a:rPr>
              <a:t>Obratno ne velja:</a:t>
            </a:r>
            <a:r>
              <a:rPr lang="sl-SI">
                <a:solidFill>
                  <a:srgbClr val="1F497D">
                    <a:lumMod val="60000"/>
                    <a:lumOff val="40000"/>
                  </a:srgbClr>
                </a:solidFill>
                <a:latin typeface="Calibri"/>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latin typeface="Georgia" pitchFamily="18" charset="0"/>
              </a:rPr>
              <a:t>(x)=x</a:t>
            </a:r>
            <a:r>
              <a:rPr lang="en-US" baseline="30000">
                <a:solidFill>
                  <a:schemeClr val="tx2">
                    <a:lumMod val="60000"/>
                    <a:lumOff val="40000"/>
                  </a:schemeClr>
                </a:solidFill>
                <a:latin typeface="Times New Roman" pitchFamily="18" charset="0"/>
              </a:rPr>
              <a:t>3</a:t>
            </a:r>
            <a:r>
              <a:rPr lang="sl-SI">
                <a:solidFill>
                  <a:schemeClr val="tx2">
                    <a:lumMod val="60000"/>
                    <a:lumOff val="40000"/>
                  </a:schemeClr>
                </a:solidFill>
              </a:rPr>
              <a:t> </a:t>
            </a:r>
            <a:r>
              <a:rPr lang="sl-SI">
                <a:solidFill>
                  <a:schemeClr val="tx2">
                    <a:lumMod val="60000"/>
                    <a:lumOff val="40000"/>
                  </a:schemeClr>
                </a:solidFill>
                <a:latin typeface="+mn-lt"/>
              </a:rPr>
              <a:t>strogo narašča </a:t>
            </a:r>
            <a:r>
              <a:rPr lang="en-US">
                <a:solidFill>
                  <a:schemeClr val="tx2">
                    <a:lumMod val="60000"/>
                    <a:lumOff val="40000"/>
                  </a:schemeClr>
                </a:solidFill>
                <a:latin typeface="+mn-lt"/>
              </a:rPr>
              <a:t>okoli </a:t>
            </a:r>
            <a:r>
              <a:rPr lang="en-US">
                <a:solidFill>
                  <a:schemeClr val="tx2">
                    <a:lumMod val="60000"/>
                    <a:lumOff val="40000"/>
                  </a:schemeClr>
                </a:solidFill>
              </a:rPr>
              <a:t>0, </a:t>
            </a:r>
            <a:r>
              <a:rPr lang="en-US">
                <a:solidFill>
                  <a:schemeClr val="tx2">
                    <a:lumMod val="60000"/>
                    <a:lumOff val="40000"/>
                  </a:schemeClr>
                </a:solidFill>
                <a:latin typeface="+mn-lt"/>
              </a:rPr>
              <a:t>vendar je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Times New Roman" pitchFamily="18" charset="0"/>
              </a:rPr>
              <a:t>(0)=0</a:t>
            </a:r>
            <a:r>
              <a:rPr lang="sl-SI">
                <a:solidFill>
                  <a:schemeClr val="tx2">
                    <a:lumMod val="60000"/>
                    <a:lumOff val="40000"/>
                  </a:schemeClr>
                </a:solidFill>
                <a:latin typeface="Times New Roman" pitchFamily="18" charset="0"/>
              </a:rPr>
              <a:t>.</a:t>
            </a:r>
            <a:r>
              <a:rPr lang="en-US">
                <a:solidFill>
                  <a:schemeClr val="tx2">
                    <a:lumMod val="60000"/>
                    <a:lumOff val="40000"/>
                  </a:schemeClr>
                </a:solidFill>
                <a:latin typeface="Times New Roman" pitchFamily="18" charset="0"/>
              </a:rPr>
              <a:t> </a:t>
            </a:r>
            <a:endParaRPr lang="en-GB">
              <a:solidFill>
                <a:schemeClr val="tx2">
                  <a:lumMod val="60000"/>
                  <a:lumOff val="40000"/>
                </a:schemeClr>
              </a:solidFill>
              <a:latin typeface="Georgia" pitchFamily="18" charset="0"/>
            </a:endParaRPr>
          </a:p>
        </p:txBody>
      </p:sp>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FE4FF57-C4CE-4B0C-8D06-4FA9B7B0A17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23</a:t>
            </a:fld>
            <a:endParaRPr lang="en-US" sz="12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381000" y="457200"/>
            <a:ext cx="5410200" cy="400050"/>
          </a:xfrm>
          <a:prstGeom prst="rect">
            <a:avLst/>
          </a:prstGeom>
          <a:noFill/>
        </p:spPr>
        <p:txBody>
          <a:bodyPr>
            <a:spAutoFit/>
          </a:bodyPr>
          <a:lstStyle/>
          <a:p>
            <a:pPr>
              <a:defRPr/>
            </a:pPr>
            <a:r>
              <a:rPr lang="sl-SI" sz="2000" b="1">
                <a:solidFill>
                  <a:schemeClr val="tx2">
                    <a:lumMod val="60000"/>
                    <a:lumOff val="40000"/>
                  </a:schemeClr>
                </a:solidFill>
                <a:latin typeface="+mn-lt"/>
              </a:rPr>
              <a:t>PREDZNAK ODVODA IN NARAŠČANJE FUNKCIJE</a:t>
            </a:r>
          </a:p>
        </p:txBody>
      </p:sp>
      <p:grpSp>
        <p:nvGrpSpPr>
          <p:cNvPr id="2" name="Group 29"/>
          <p:cNvGrpSpPr>
            <a:grpSpLocks noChangeAspect="1"/>
          </p:cNvGrpSpPr>
          <p:nvPr/>
        </p:nvGrpSpPr>
        <p:grpSpPr bwMode="auto">
          <a:xfrm>
            <a:off x="6096000" y="4876800"/>
            <a:ext cx="1201738" cy="1479550"/>
            <a:chOff x="5410200" y="2895600"/>
            <a:chExt cx="2971800" cy="3657600"/>
          </a:xfrm>
        </p:grpSpPr>
        <p:grpSp>
          <p:nvGrpSpPr>
            <p:cNvPr id="21521" name="Group 28"/>
            <p:cNvGrpSpPr>
              <a:grpSpLocks noChangeAspect="1"/>
            </p:cNvGrpSpPr>
            <p:nvPr/>
          </p:nvGrpSpPr>
          <p:grpSpPr bwMode="auto">
            <a:xfrm>
              <a:off x="5410200" y="2895600"/>
              <a:ext cx="2971800" cy="3657600"/>
              <a:chOff x="5410200" y="2895600"/>
              <a:chExt cx="2971800" cy="3657600"/>
            </a:xfrm>
          </p:grpSpPr>
          <p:cxnSp>
            <p:nvCxnSpPr>
              <p:cNvPr id="23" name="Straight Arrow Connector 22"/>
              <p:cNvCxnSpPr/>
              <p:nvPr/>
            </p:nvCxnSpPr>
            <p:spPr>
              <a:xfrm>
                <a:off x="5410200" y="4751872"/>
                <a:ext cx="297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5039821" y="4714585"/>
                <a:ext cx="3657600" cy="19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a:off x="5496567" y="2911298"/>
              <a:ext cx="2799067" cy="3637979"/>
            </a:xfrm>
            <a:custGeom>
              <a:avLst/>
              <a:gdLst>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619" h="3639127">
                  <a:moveTo>
                    <a:pt x="0" y="3639127"/>
                  </a:moveTo>
                  <a:cubicBezTo>
                    <a:pt x="160097" y="2975648"/>
                    <a:pt x="426412" y="2376823"/>
                    <a:pt x="655782" y="2078181"/>
                  </a:cubicBezTo>
                  <a:cubicBezTo>
                    <a:pt x="912861" y="1814175"/>
                    <a:pt x="1134534" y="1867283"/>
                    <a:pt x="1376219" y="1847272"/>
                  </a:cubicBezTo>
                  <a:cubicBezTo>
                    <a:pt x="1617904" y="1827261"/>
                    <a:pt x="1857278" y="1871133"/>
                    <a:pt x="2133600" y="1597890"/>
                  </a:cubicBezTo>
                  <a:cubicBezTo>
                    <a:pt x="2370667" y="1290011"/>
                    <a:pt x="2612352" y="686568"/>
                    <a:pt x="2798619"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31754" name="Object 21"/>
          <p:cNvGraphicFramePr>
            <a:graphicFrameLocks noChangeAspect="1"/>
          </p:cNvGraphicFramePr>
          <p:nvPr/>
        </p:nvGraphicFramePr>
        <p:xfrm>
          <a:off x="515938" y="1136650"/>
          <a:ext cx="8094662" cy="387350"/>
        </p:xfrm>
        <a:graphic>
          <a:graphicData uri="http://schemas.openxmlformats.org/presentationml/2006/ole">
            <p:oleObj spid="_x0000_s21507" name="Equation" r:id="rId4" imgW="4800600" imgH="228600" progId="Equation.DSMT4">
              <p:embed/>
            </p:oleObj>
          </a:graphicData>
        </a:graphic>
      </p:graphicFrame>
      <p:sp>
        <p:nvSpPr>
          <p:cNvPr id="35" name="Text Box 16"/>
          <p:cNvSpPr txBox="1">
            <a:spLocks noChangeArrowheads="1"/>
          </p:cNvSpPr>
          <p:nvPr/>
        </p:nvSpPr>
        <p:spPr bwMode="auto">
          <a:xfrm>
            <a:off x="1600200" y="1828800"/>
            <a:ext cx="5791200" cy="784225"/>
          </a:xfrm>
          <a:prstGeom prst="rect">
            <a:avLst/>
          </a:prstGeom>
          <a:solidFill>
            <a:srgbClr val="FFFFCC"/>
          </a:solidFill>
          <a:ln w="6350">
            <a:solidFill>
              <a:schemeClr val="tx2">
                <a:lumMod val="60000"/>
                <a:lumOff val="40000"/>
              </a:schemeClr>
            </a:solidFill>
            <a:miter lim="800000"/>
            <a:headEnd/>
            <a:tailEnd/>
          </a:ln>
        </p:spPr>
        <p:txBody>
          <a:bodyPr>
            <a:spAutoFit/>
          </a:bodyPr>
          <a:lstStyle/>
          <a:p>
            <a:pPr algn="ctr">
              <a:defRPr/>
            </a:pP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sym typeface="Euclid Symbol"/>
              </a:rPr>
              <a: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 </a:t>
            </a:r>
            <a:r>
              <a:rPr lang="sl-SI">
                <a:solidFill>
                  <a:schemeClr val="tx2">
                    <a:lumMod val="60000"/>
                    <a:lumOff val="40000"/>
                  </a:schemeClr>
                </a:solidFill>
              </a:rPr>
              <a:t> </a:t>
            </a:r>
            <a:r>
              <a:rPr lang="en-US" i="1">
                <a:solidFill>
                  <a:schemeClr val="tx2">
                    <a:lumMod val="60000"/>
                    <a:lumOff val="40000"/>
                  </a:schemeClr>
                </a:solidFill>
                <a:latin typeface="+mn-lt"/>
                <a:ea typeface="Arial Unicode MS" pitchFamily="34" charset="-128"/>
                <a:cs typeface="Arial Unicode MS" pitchFamily="34" charset="-128"/>
              </a:rPr>
              <a:t>f </a:t>
            </a:r>
            <a:r>
              <a:rPr lang="sl-SI" i="1">
                <a:solidFill>
                  <a:schemeClr val="tx2">
                    <a:lumMod val="60000"/>
                    <a:lumOff val="40000"/>
                  </a:schemeClr>
                </a:solidFill>
                <a:latin typeface="+mn-lt"/>
                <a:ea typeface="Arial Unicode MS" pitchFamily="34" charset="-128"/>
                <a:cs typeface="Arial Unicode MS" pitchFamily="34" charset="-128"/>
              </a:rPr>
              <a:t> </a:t>
            </a:r>
            <a:r>
              <a:rPr lang="sl-SI">
                <a:solidFill>
                  <a:schemeClr val="tx2">
                    <a:lumMod val="60000"/>
                    <a:lumOff val="40000"/>
                  </a:schemeClr>
                </a:solidFill>
                <a:latin typeface="+mn-lt"/>
              </a:rPr>
              <a:t>je</a:t>
            </a:r>
            <a:r>
              <a:rPr lang="en-US">
                <a:solidFill>
                  <a:schemeClr val="tx2">
                    <a:lumMod val="60000"/>
                    <a:lumOff val="40000"/>
                  </a:schemeClr>
                </a:solidFill>
                <a:latin typeface="+mn-lt"/>
              </a:rPr>
              <a:t> nara</a:t>
            </a:r>
            <a:r>
              <a:rPr lang="sl-SI">
                <a:solidFill>
                  <a:schemeClr val="tx2">
                    <a:lumMod val="60000"/>
                    <a:lumOff val="40000"/>
                  </a:schemeClr>
                </a:solidFill>
                <a:latin typeface="+mn-lt"/>
              </a:rPr>
              <a:t>ščajoča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a:p>
            <a:pPr algn="ctr">
              <a:lnSpc>
                <a:spcPct val="150000"/>
              </a:lnSpc>
              <a:defRPr/>
            </a:pP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sym typeface="Euclid Symbol"/>
              </a:rPr>
              <a: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a:t>
            </a:r>
            <a:r>
              <a:rPr lang="sl-SI">
                <a:solidFill>
                  <a:schemeClr val="tx2">
                    <a:lumMod val="60000"/>
                    <a:lumOff val="40000"/>
                  </a:schemeClr>
                </a:solidFill>
              </a:rPr>
              <a:t>  </a:t>
            </a:r>
            <a:r>
              <a:rPr lang="en-US" i="1">
                <a:solidFill>
                  <a:schemeClr val="tx2">
                    <a:lumMod val="60000"/>
                    <a:lumOff val="40000"/>
                  </a:schemeClr>
                </a:solidFill>
                <a:latin typeface="Georgia" pitchFamily="18" charset="0"/>
                <a:ea typeface="Arial Unicode MS" pitchFamily="34" charset="-128"/>
                <a:cs typeface="Arial Unicode MS" pitchFamily="34" charset="-128"/>
              </a:rPr>
              <a:t>f </a:t>
            </a:r>
            <a:r>
              <a:rPr lang="sl-SI" i="1">
                <a:solidFill>
                  <a:schemeClr val="tx2">
                    <a:lumMod val="60000"/>
                    <a:lumOff val="40000"/>
                  </a:schemeClr>
                </a:solidFill>
                <a:latin typeface="Georgia" pitchFamily="18" charset="0"/>
                <a:ea typeface="Arial Unicode MS" pitchFamily="34" charset="-128"/>
                <a:cs typeface="Arial Unicode MS" pitchFamily="34" charset="-128"/>
              </a:rPr>
              <a:t> </a:t>
            </a:r>
            <a:r>
              <a:rPr lang="sl-SI">
                <a:solidFill>
                  <a:schemeClr val="tx2">
                    <a:lumMod val="60000"/>
                    <a:lumOff val="40000"/>
                  </a:schemeClr>
                </a:solidFill>
                <a:latin typeface="+mn-lt"/>
              </a:rPr>
              <a:t>je</a:t>
            </a:r>
            <a:r>
              <a:rPr lang="en-US">
                <a:solidFill>
                  <a:schemeClr val="tx2">
                    <a:lumMod val="60000"/>
                    <a:lumOff val="40000"/>
                  </a:schemeClr>
                </a:solidFill>
                <a:latin typeface="+mn-lt"/>
              </a:rPr>
              <a:t> pada</a:t>
            </a:r>
            <a:r>
              <a:rPr lang="sl-SI">
                <a:solidFill>
                  <a:schemeClr val="tx2">
                    <a:lumMod val="60000"/>
                    <a:lumOff val="40000"/>
                  </a:schemeClr>
                </a:solidFill>
                <a:latin typeface="+mn-lt"/>
              </a:rPr>
              <a:t>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p:txBody>
      </p:sp>
      <p:cxnSp>
        <p:nvCxnSpPr>
          <p:cNvPr id="36" name="Straight Connector 35"/>
          <p:cNvCxnSpPr/>
          <p:nvPr/>
        </p:nvCxnSpPr>
        <p:spPr>
          <a:xfrm>
            <a:off x="201613" y="3048000"/>
            <a:ext cx="8763000" cy="158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8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p:bldP spid="33811" grpId="0"/>
      <p:bldP spid="21" grpId="0"/>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ChangeArrowheads="1"/>
          </p:cNvSpPr>
          <p:nvPr/>
        </p:nvSpPr>
        <p:spPr bwMode="auto">
          <a:xfrm>
            <a:off x="2057400" y="5105400"/>
            <a:ext cx="4495800" cy="708025"/>
          </a:xfrm>
          <a:prstGeom prst="rect">
            <a:avLst/>
          </a:prstGeom>
          <a:noFill/>
          <a:ln w="9525">
            <a:noFill/>
            <a:miter lim="800000"/>
            <a:headEnd/>
            <a:tailEnd/>
          </a:ln>
        </p:spPr>
        <p:txBody>
          <a:bodyPr>
            <a:spAutoFit/>
          </a:bodyPr>
          <a:lstStyle/>
          <a:p>
            <a:pPr algn="ctr">
              <a:defRPr/>
            </a:pPr>
            <a:r>
              <a:rPr lang="en-US" sz="2000">
                <a:solidFill>
                  <a:schemeClr val="tx2">
                    <a:lumMod val="60000"/>
                    <a:lumOff val="40000"/>
                  </a:schemeClr>
                </a:solidFill>
                <a:latin typeface="+mn-lt"/>
              </a:rPr>
              <a:t>V nadaljevanju </a:t>
            </a:r>
            <a:r>
              <a:rPr lang="sl-SI" sz="2000">
                <a:solidFill>
                  <a:schemeClr val="tx2">
                    <a:lumMod val="60000"/>
                    <a:lumOff val="40000"/>
                  </a:schemeClr>
                </a:solidFill>
                <a:latin typeface="+mn-lt"/>
              </a:rPr>
              <a:t>se </a:t>
            </a:r>
            <a:r>
              <a:rPr lang="en-US" sz="2000">
                <a:solidFill>
                  <a:schemeClr val="tx2">
                    <a:lumMod val="60000"/>
                    <a:lumOff val="40000"/>
                  </a:schemeClr>
                </a:solidFill>
                <a:latin typeface="+mn-lt"/>
              </a:rPr>
              <a:t>bomo praviloma </a:t>
            </a:r>
            <a:r>
              <a:rPr lang="sl-SI" sz="2000">
                <a:solidFill>
                  <a:schemeClr val="tx2">
                    <a:lumMod val="60000"/>
                    <a:lumOff val="40000"/>
                  </a:schemeClr>
                </a:solidFill>
                <a:latin typeface="+mn-lt"/>
              </a:rPr>
              <a:t>omejili na</a:t>
            </a:r>
            <a:r>
              <a:rPr lang="en-US" sz="2000">
                <a:solidFill>
                  <a:schemeClr val="tx2">
                    <a:lumMod val="60000"/>
                    <a:lumOff val="40000"/>
                  </a:schemeClr>
                </a:solidFill>
                <a:latin typeface="+mn-lt"/>
              </a:rPr>
              <a:t> zvezno odvedljive funkcije.</a:t>
            </a:r>
            <a:endParaRPr lang="en-GB" sz="2000">
              <a:solidFill>
                <a:schemeClr val="tx2">
                  <a:lumMod val="60000"/>
                  <a:lumOff val="40000"/>
                </a:schemeClr>
              </a:solidFill>
              <a:latin typeface="+mn-lt"/>
            </a:endParaRPr>
          </a:p>
        </p:txBody>
      </p:sp>
      <p:graphicFrame>
        <p:nvGraphicFramePr>
          <p:cNvPr id="34826" name="Object 2"/>
          <p:cNvGraphicFramePr>
            <a:graphicFrameLocks noChangeAspect="1"/>
          </p:cNvGraphicFramePr>
          <p:nvPr/>
        </p:nvGraphicFramePr>
        <p:xfrm>
          <a:off x="533400" y="762000"/>
          <a:ext cx="3386138" cy="384175"/>
        </p:xfrm>
        <a:graphic>
          <a:graphicData uri="http://schemas.openxmlformats.org/presentationml/2006/ole">
            <p:oleObj spid="_x0000_s22530" name="Equation" r:id="rId3" imgW="2019240" imgH="228600" progId="Equation.DSMT4">
              <p:embed/>
            </p:oleObj>
          </a:graphicData>
        </a:graphic>
      </p:graphicFrame>
      <p:graphicFrame>
        <p:nvGraphicFramePr>
          <p:cNvPr id="34827" name="Object 3"/>
          <p:cNvGraphicFramePr>
            <a:graphicFrameLocks noChangeAspect="1"/>
          </p:cNvGraphicFramePr>
          <p:nvPr/>
        </p:nvGraphicFramePr>
        <p:xfrm>
          <a:off x="790575" y="1462088"/>
          <a:ext cx="4162425" cy="381000"/>
        </p:xfrm>
        <a:graphic>
          <a:graphicData uri="http://schemas.openxmlformats.org/presentationml/2006/ole">
            <p:oleObj spid="_x0000_s22531" name="Equation" r:id="rId4" imgW="2501640" imgH="228600" progId="Equation.DSMT4">
              <p:embed/>
            </p:oleObj>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8C0655BC-FD53-4F95-873A-622AF31E2257}"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24</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3" name="Object 18"/>
          <p:cNvGraphicFramePr>
            <a:graphicFrameLocks noChangeAspect="1"/>
          </p:cNvGraphicFramePr>
          <p:nvPr/>
        </p:nvGraphicFramePr>
        <p:xfrm>
          <a:off x="742950" y="2133600"/>
          <a:ext cx="3275013" cy="381000"/>
        </p:xfrm>
        <a:graphic>
          <a:graphicData uri="http://schemas.openxmlformats.org/presentationml/2006/ole">
            <p:oleObj spid="_x0000_s22532" name="Equation" r:id="rId5" imgW="1968480" imgH="228600" progId="Equation.DSMT4">
              <p:embed/>
            </p:oleObj>
          </a:graphicData>
        </a:graphic>
      </p:graphicFrame>
      <p:graphicFrame>
        <p:nvGraphicFramePr>
          <p:cNvPr id="22533" name="Object 4"/>
          <p:cNvGraphicFramePr>
            <a:graphicFrameLocks noChangeAspect="1"/>
          </p:cNvGraphicFramePr>
          <p:nvPr/>
        </p:nvGraphicFramePr>
        <p:xfrm>
          <a:off x="457200" y="3124200"/>
          <a:ext cx="5292725" cy="1328738"/>
        </p:xfrm>
        <a:graphic>
          <a:graphicData uri="http://schemas.openxmlformats.org/presentationml/2006/ole">
            <p:oleObj spid="_x0000_s22533" name="Equation" r:id="rId6" imgW="3390840" imgH="8506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800" y="381000"/>
            <a:ext cx="5749925"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latin typeface="+mn-lt"/>
              </a:rPr>
              <a:t>POSREDNO ODVAJANJE FUNKCIJ VE</a:t>
            </a:r>
            <a:r>
              <a:rPr lang="sl-SI" sz="2000" b="1">
                <a:solidFill>
                  <a:schemeClr val="tx2">
                    <a:lumMod val="60000"/>
                    <a:lumOff val="40000"/>
                  </a:schemeClr>
                </a:solidFill>
                <a:latin typeface="+mn-lt"/>
              </a:rPr>
              <a:t>Č SPREMENLJIVK</a:t>
            </a:r>
            <a:endParaRPr lang="en-GB" sz="2000" b="1">
              <a:solidFill>
                <a:schemeClr val="tx2">
                  <a:lumMod val="60000"/>
                  <a:lumOff val="40000"/>
                </a:schemeClr>
              </a:solidFill>
              <a:latin typeface="+mn-lt"/>
            </a:endParaRPr>
          </a:p>
        </p:txBody>
      </p:sp>
      <p:grpSp>
        <p:nvGrpSpPr>
          <p:cNvPr id="2" name="Group 16"/>
          <p:cNvGrpSpPr>
            <a:grpSpLocks/>
          </p:cNvGrpSpPr>
          <p:nvPr/>
        </p:nvGrpSpPr>
        <p:grpSpPr bwMode="auto">
          <a:xfrm>
            <a:off x="457200" y="1066800"/>
            <a:ext cx="2590800" cy="646113"/>
            <a:chOff x="480" y="672"/>
            <a:chExt cx="1632" cy="407"/>
          </a:xfrm>
        </p:grpSpPr>
        <p:sp>
          <p:nvSpPr>
            <p:cNvPr id="23563" name="Text Box 12"/>
            <p:cNvSpPr txBox="1">
              <a:spLocks noChangeArrowheads="1"/>
            </p:cNvSpPr>
            <p:nvPr/>
          </p:nvSpPr>
          <p:spPr bwMode="auto">
            <a:xfrm>
              <a:off x="480" y="768"/>
              <a:ext cx="1008" cy="233"/>
            </a:xfrm>
            <a:prstGeom prst="rect">
              <a:avLst/>
            </a:prstGeom>
            <a:noFill/>
            <a:ln w="25400">
              <a:noFill/>
              <a:miter lim="800000"/>
              <a:headEnd/>
              <a:tailEnd/>
            </a:ln>
          </p:spPr>
          <p:txBody>
            <a:bodyPr>
              <a:spAutoFit/>
            </a:bodyPr>
            <a:lstStyle/>
            <a:p>
              <a:pPr>
                <a:defRPr/>
              </a:pPr>
              <a:r>
                <a:rPr lang="en-US" i="1">
                  <a:solidFill>
                    <a:schemeClr val="tx2">
                      <a:lumMod val="60000"/>
                      <a:lumOff val="40000"/>
                    </a:schemeClr>
                  </a:solidFill>
                  <a:latin typeface="Georgia" pitchFamily="18" charset="0"/>
                </a:rPr>
                <a:t>f=f(u,v)    +</a:t>
              </a:r>
              <a:endParaRPr lang="en-GB" i="1">
                <a:solidFill>
                  <a:schemeClr val="tx2">
                    <a:lumMod val="60000"/>
                    <a:lumOff val="40000"/>
                  </a:schemeClr>
                </a:solidFill>
                <a:latin typeface="Georgia" pitchFamily="18" charset="0"/>
              </a:endParaRPr>
            </a:p>
          </p:txBody>
        </p:sp>
        <p:sp>
          <p:nvSpPr>
            <p:cNvPr id="23564" name="Text Box 13"/>
            <p:cNvSpPr txBox="1">
              <a:spLocks noChangeArrowheads="1"/>
            </p:cNvSpPr>
            <p:nvPr/>
          </p:nvSpPr>
          <p:spPr bwMode="auto">
            <a:xfrm>
              <a:off x="1440" y="672"/>
              <a:ext cx="672" cy="407"/>
            </a:xfrm>
            <a:prstGeom prst="rect">
              <a:avLst/>
            </a:prstGeom>
            <a:noFill/>
            <a:ln w="25400">
              <a:noFill/>
              <a:miter lim="800000"/>
              <a:headEnd/>
              <a:tailEnd/>
            </a:ln>
          </p:spPr>
          <p:txBody>
            <a:bodyPr>
              <a:spAutoFit/>
            </a:bodyPr>
            <a:lstStyle/>
            <a:p>
              <a:pPr>
                <a:defRPr/>
              </a:pPr>
              <a:r>
                <a:rPr lang="en-US" i="1">
                  <a:solidFill>
                    <a:schemeClr val="tx2">
                      <a:lumMod val="60000"/>
                      <a:lumOff val="40000"/>
                    </a:schemeClr>
                  </a:solidFill>
                  <a:latin typeface="Georgia" pitchFamily="18" charset="0"/>
                </a:rPr>
                <a:t>u=u(x) v=v(x)</a:t>
              </a:r>
              <a:endParaRPr lang="en-GB" i="1">
                <a:solidFill>
                  <a:schemeClr val="tx2">
                    <a:lumMod val="60000"/>
                    <a:lumOff val="40000"/>
                  </a:schemeClr>
                </a:solidFill>
                <a:latin typeface="Georgia" pitchFamily="18" charset="0"/>
              </a:endParaRPr>
            </a:p>
          </p:txBody>
        </p:sp>
      </p:grpSp>
      <p:sp>
        <p:nvSpPr>
          <p:cNvPr id="35855" name="Text Box 15"/>
          <p:cNvSpPr txBox="1">
            <a:spLocks noChangeArrowheads="1"/>
          </p:cNvSpPr>
          <p:nvPr/>
        </p:nvSpPr>
        <p:spPr bwMode="auto">
          <a:xfrm>
            <a:off x="3657600" y="1219200"/>
            <a:ext cx="4419600" cy="369888"/>
          </a:xfrm>
          <a:prstGeom prst="rect">
            <a:avLst/>
          </a:prstGeom>
          <a:noFill/>
          <a:ln w="25400">
            <a:noFill/>
            <a:miter lim="800000"/>
            <a:headEnd/>
            <a:tailEnd/>
          </a:ln>
        </p:spPr>
        <p:txBody>
          <a:bodyPr>
            <a:spAutoFit/>
          </a:bodyPr>
          <a:lstStyle/>
          <a:p>
            <a:pPr>
              <a:defRPr/>
            </a:pPr>
            <a:r>
              <a:rPr lang="en-US">
                <a:solidFill>
                  <a:schemeClr val="tx2">
                    <a:lumMod val="60000"/>
                    <a:lumOff val="40000"/>
                  </a:schemeClr>
                </a:solidFill>
                <a:latin typeface="+mn-lt"/>
              </a:rPr>
              <a:t>Kako odvaja</a:t>
            </a:r>
            <a:r>
              <a:rPr lang="sl-SI">
                <a:solidFill>
                  <a:schemeClr val="tx2">
                    <a:lumMod val="60000"/>
                    <a:lumOff val="40000"/>
                  </a:schemeClr>
                </a:solidFill>
                <a:latin typeface="+mn-lt"/>
              </a:rPr>
              <a:t>mo</a:t>
            </a:r>
            <a:r>
              <a:rPr lang="en-US">
                <a:solidFill>
                  <a:schemeClr val="tx2">
                    <a:lumMod val="60000"/>
                    <a:lumOff val="40000"/>
                  </a:schemeClr>
                </a:solidFill>
                <a:latin typeface="+mn-lt"/>
              </a:rPr>
              <a:t> </a:t>
            </a:r>
            <a:r>
              <a:rPr lang="sl-SI">
                <a:solidFill>
                  <a:schemeClr val="tx2">
                    <a:lumMod val="60000"/>
                    <a:lumOff val="40000"/>
                  </a:schemeClr>
                </a:solidFill>
                <a:latin typeface="+mn-lt"/>
              </a:rPr>
              <a:t> </a:t>
            </a:r>
            <a:r>
              <a:rPr lang="en-US" i="1">
                <a:solidFill>
                  <a:schemeClr val="tx2">
                    <a:lumMod val="60000"/>
                    <a:lumOff val="40000"/>
                  </a:schemeClr>
                </a:solidFill>
                <a:latin typeface="Georgia" pitchFamily="18" charset="0"/>
              </a:rPr>
              <a:t>f(u(x),v(x))</a:t>
            </a:r>
            <a:r>
              <a:rPr lang="sl-SI" i="1">
                <a:solidFill>
                  <a:schemeClr val="tx2">
                    <a:lumMod val="60000"/>
                    <a:lumOff val="40000"/>
                  </a:schemeClr>
                </a:solidFill>
                <a:latin typeface="Georgia" pitchFamily="18" charset="0"/>
              </a:rPr>
              <a:t>  </a:t>
            </a:r>
            <a:r>
              <a:rPr lang="sl-SI">
                <a:solidFill>
                  <a:schemeClr val="tx2">
                    <a:lumMod val="60000"/>
                    <a:lumOff val="40000"/>
                  </a:schemeClr>
                </a:solidFill>
                <a:latin typeface="+mn-lt"/>
              </a:rPr>
              <a:t>kot funkcijo </a:t>
            </a:r>
            <a:r>
              <a:rPr lang="en-US" i="1">
                <a:solidFill>
                  <a:schemeClr val="tx2">
                    <a:lumMod val="60000"/>
                    <a:lumOff val="40000"/>
                  </a:schemeClr>
                </a:solidFill>
                <a:latin typeface="Georgia" pitchFamily="18" charset="0"/>
              </a:rPr>
              <a:t>x</a:t>
            </a:r>
            <a:r>
              <a:rPr lang="en-US">
                <a:solidFill>
                  <a:schemeClr val="tx2">
                    <a:lumMod val="60000"/>
                    <a:lumOff val="40000"/>
                  </a:schemeClr>
                </a:solidFill>
                <a:latin typeface="+mn-lt"/>
              </a:rPr>
              <a:t>?</a:t>
            </a:r>
            <a:endParaRPr lang="en-GB">
              <a:solidFill>
                <a:schemeClr val="tx2">
                  <a:lumMod val="60000"/>
                  <a:lumOff val="40000"/>
                </a:schemeClr>
              </a:solidFill>
              <a:latin typeface="+mn-lt"/>
            </a:endParaRPr>
          </a:p>
        </p:txBody>
      </p:sp>
      <p:graphicFrame>
        <p:nvGraphicFramePr>
          <p:cNvPr id="35857" name="Object 2"/>
          <p:cNvGraphicFramePr>
            <a:graphicFrameLocks noChangeAspect="1"/>
          </p:cNvGraphicFramePr>
          <p:nvPr/>
        </p:nvGraphicFramePr>
        <p:xfrm>
          <a:off x="2163763" y="3128963"/>
          <a:ext cx="6142037" cy="369887"/>
        </p:xfrm>
        <a:graphic>
          <a:graphicData uri="http://schemas.openxmlformats.org/presentationml/2006/ole">
            <p:oleObj spid="_x0000_s23554" name="Equation" r:id="rId3" imgW="4254480" imgH="253800" progId="Equation.DSMT4">
              <p:embed/>
            </p:oleObj>
          </a:graphicData>
        </a:graphic>
      </p:graphicFrame>
      <p:graphicFrame>
        <p:nvGraphicFramePr>
          <p:cNvPr id="35861" name="Object 4"/>
          <p:cNvGraphicFramePr>
            <a:graphicFrameLocks noChangeAspect="1"/>
          </p:cNvGraphicFramePr>
          <p:nvPr/>
        </p:nvGraphicFramePr>
        <p:xfrm>
          <a:off x="533400" y="5141913"/>
          <a:ext cx="8153400" cy="801687"/>
        </p:xfrm>
        <a:graphic>
          <a:graphicData uri="http://schemas.openxmlformats.org/presentationml/2006/ole">
            <p:oleObj spid="_x0000_s23555" name="Equation" r:id="rId4" imgW="5346360" imgH="507960" progId="Equation.DSMT4">
              <p:embed/>
            </p:oleObj>
          </a:graphicData>
        </a:graphic>
      </p:graphicFrame>
      <p:graphicFrame>
        <p:nvGraphicFramePr>
          <p:cNvPr id="3" name="Object 13"/>
          <p:cNvGraphicFramePr>
            <a:graphicFrameLocks noChangeAspect="1"/>
          </p:cNvGraphicFramePr>
          <p:nvPr/>
        </p:nvGraphicFramePr>
        <p:xfrm>
          <a:off x="381000" y="2062163"/>
          <a:ext cx="6049963" cy="350837"/>
        </p:xfrm>
        <a:graphic>
          <a:graphicData uri="http://schemas.openxmlformats.org/presentationml/2006/ole">
            <p:oleObj spid="_x0000_s23556" name="Equation" r:id="rId5" imgW="4190760" imgH="241200" progId="Equation.DSMT4">
              <p:embed/>
            </p:oleObj>
          </a:graphicData>
        </a:graphic>
      </p:graphicFrame>
      <p:graphicFrame>
        <p:nvGraphicFramePr>
          <p:cNvPr id="4" name="Object 14"/>
          <p:cNvGraphicFramePr>
            <a:graphicFrameLocks noChangeAspect="1"/>
          </p:cNvGraphicFramePr>
          <p:nvPr/>
        </p:nvGraphicFramePr>
        <p:xfrm>
          <a:off x="2163763" y="2443163"/>
          <a:ext cx="4819650" cy="704850"/>
        </p:xfrm>
        <a:graphic>
          <a:graphicData uri="http://schemas.openxmlformats.org/presentationml/2006/ole">
            <p:oleObj spid="_x0000_s23557" name="Equation" r:id="rId6" imgW="3340080" imgH="482400" progId="Equation.DSMT4">
              <p:embed/>
            </p:oleObj>
          </a:graphicData>
        </a:graphic>
      </p:graphicFrame>
      <p:graphicFrame>
        <p:nvGraphicFramePr>
          <p:cNvPr id="5" name="Object 15"/>
          <p:cNvGraphicFramePr>
            <a:graphicFrameLocks noChangeAspect="1"/>
          </p:cNvGraphicFramePr>
          <p:nvPr/>
        </p:nvGraphicFramePr>
        <p:xfrm>
          <a:off x="4648200" y="3738563"/>
          <a:ext cx="1866900" cy="376237"/>
        </p:xfrm>
        <a:graphic>
          <a:graphicData uri="http://schemas.openxmlformats.org/presentationml/2006/ole">
            <p:oleObj spid="_x0000_s23558" name="Equation" r:id="rId7" imgW="1143000" imgH="228600" progId="Equation.DSMT4">
              <p:embed/>
            </p:oleObj>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RAČUNANJE  ODVODOV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F98E790-E67C-4501-BFD5-BFFBF46D416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25</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381000" y="4532313"/>
            <a:ext cx="5943600" cy="368300"/>
          </a:xfrm>
          <a:prstGeom prst="rect">
            <a:avLst/>
          </a:prstGeom>
          <a:noFill/>
        </p:spPr>
        <p:txBody>
          <a:bodyPr>
            <a:spAutoFit/>
          </a:bodyPr>
          <a:lstStyle/>
          <a:p>
            <a:pPr>
              <a:defRPr/>
            </a:pPr>
            <a:r>
              <a:rPr lang="sl-SI">
                <a:solidFill>
                  <a:schemeClr val="tx2">
                    <a:lumMod val="60000"/>
                    <a:lumOff val="40000"/>
                  </a:schemeClr>
                </a:solidFill>
                <a:latin typeface="+mn-lt"/>
              </a:rPr>
              <a:t>Podobno dobimo za posredni odvod funkcije </a:t>
            </a:r>
            <a:r>
              <a:rPr lang="sl-SI" i="1">
                <a:solidFill>
                  <a:schemeClr val="tx2">
                    <a:lumMod val="60000"/>
                    <a:lumOff val="40000"/>
                  </a:schemeClr>
                </a:solidFill>
                <a:latin typeface="Georgia" pitchFamily="18" charset="0"/>
              </a:rPr>
              <a:t>n</a:t>
            </a:r>
            <a:r>
              <a:rPr lang="sl-SI">
                <a:solidFill>
                  <a:schemeClr val="tx2">
                    <a:lumMod val="60000"/>
                    <a:lumOff val="40000"/>
                  </a:schemeClr>
                </a:solidFill>
                <a:latin typeface="+mn-lt"/>
              </a:rPr>
              <a:t> spremenljivk: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5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spect="1"/>
          </p:cNvSpPr>
          <p:nvPr/>
        </p:nvSpPr>
        <p:spPr>
          <a:xfrm>
            <a:off x="304800" y="609600"/>
            <a:ext cx="8534400" cy="2895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36881" name="Object 2"/>
          <p:cNvGraphicFramePr>
            <a:graphicFrameLocks noChangeAspect="1"/>
          </p:cNvGraphicFramePr>
          <p:nvPr/>
        </p:nvGraphicFramePr>
        <p:xfrm>
          <a:off x="457200" y="685800"/>
          <a:ext cx="2895600" cy="468313"/>
        </p:xfrm>
        <a:graphic>
          <a:graphicData uri="http://schemas.openxmlformats.org/presentationml/2006/ole">
            <p:oleObj spid="_x0000_s24578" name="Equation" r:id="rId3" imgW="1739880" imgH="279360" progId="Equation.DSMT4">
              <p:embed/>
            </p:oleObj>
          </a:graphicData>
        </a:graphic>
      </p:graphicFrame>
      <p:graphicFrame>
        <p:nvGraphicFramePr>
          <p:cNvPr id="36882" name="Object 3"/>
          <p:cNvGraphicFramePr>
            <a:graphicFrameLocks noChangeAspect="1"/>
          </p:cNvGraphicFramePr>
          <p:nvPr/>
        </p:nvGraphicFramePr>
        <p:xfrm>
          <a:off x="762000" y="1397000"/>
          <a:ext cx="3276600" cy="1041400"/>
        </p:xfrm>
        <a:graphic>
          <a:graphicData uri="http://schemas.openxmlformats.org/presentationml/2006/ole">
            <p:oleObj spid="_x0000_s24579" name="Equation" r:id="rId4" imgW="2260440" imgH="711000" progId="Equation.DSMT4">
              <p:embed/>
            </p:oleObj>
          </a:graphicData>
        </a:graphic>
      </p:graphicFrame>
      <p:cxnSp>
        <p:nvCxnSpPr>
          <p:cNvPr id="24584" name="AutoShape 25"/>
          <p:cNvCxnSpPr>
            <a:cxnSpLocks noChangeShapeType="1"/>
          </p:cNvCxnSpPr>
          <p:nvPr/>
        </p:nvCxnSpPr>
        <p:spPr bwMode="auto">
          <a:xfrm>
            <a:off x="5033963" y="1952625"/>
            <a:ext cx="1138237" cy="582613"/>
          </a:xfrm>
          <a:prstGeom prst="straightConnector1">
            <a:avLst/>
          </a:prstGeom>
          <a:noFill/>
          <a:ln w="25400">
            <a:solidFill>
              <a:schemeClr val="bg1"/>
            </a:solidFill>
            <a:round/>
            <a:headEnd/>
            <a:tailEnd type="arrow" w="sm" len="sm"/>
          </a:ln>
        </p:spPr>
      </p:cxnSp>
      <p:cxnSp>
        <p:nvCxnSpPr>
          <p:cNvPr id="24585" name="AutoShape 26"/>
          <p:cNvCxnSpPr>
            <a:cxnSpLocks noChangeShapeType="1"/>
          </p:cNvCxnSpPr>
          <p:nvPr/>
        </p:nvCxnSpPr>
        <p:spPr bwMode="auto">
          <a:xfrm flipV="1">
            <a:off x="4905375" y="2535238"/>
            <a:ext cx="1266825" cy="6350"/>
          </a:xfrm>
          <a:prstGeom prst="straightConnector1">
            <a:avLst/>
          </a:prstGeom>
          <a:noFill/>
          <a:ln w="25400">
            <a:solidFill>
              <a:schemeClr val="bg1"/>
            </a:solidFill>
            <a:round/>
            <a:headEnd/>
            <a:tailEnd type="arrow" w="sm" len="sm"/>
          </a:ln>
        </p:spPr>
      </p:cxnSp>
      <p:cxnSp>
        <p:nvCxnSpPr>
          <p:cNvPr id="24586" name="AutoShape 27"/>
          <p:cNvCxnSpPr>
            <a:cxnSpLocks noChangeShapeType="1"/>
          </p:cNvCxnSpPr>
          <p:nvPr/>
        </p:nvCxnSpPr>
        <p:spPr bwMode="auto">
          <a:xfrm flipV="1">
            <a:off x="5057775" y="2535238"/>
            <a:ext cx="1114425" cy="541337"/>
          </a:xfrm>
          <a:prstGeom prst="straightConnector1">
            <a:avLst/>
          </a:prstGeom>
          <a:noFill/>
          <a:ln w="25400">
            <a:solidFill>
              <a:schemeClr val="bg1"/>
            </a:solidFill>
            <a:round/>
            <a:headEnd/>
            <a:tailEnd type="arrow" w="sm" len="sm"/>
          </a:ln>
        </p:spPr>
      </p:cxnSp>
      <p:graphicFrame>
        <p:nvGraphicFramePr>
          <p:cNvPr id="36892" name="Object 7"/>
          <p:cNvGraphicFramePr>
            <a:graphicFrameLocks noChangeAspect="1"/>
          </p:cNvGraphicFramePr>
          <p:nvPr/>
        </p:nvGraphicFramePr>
        <p:xfrm>
          <a:off x="4572000" y="1549400"/>
          <a:ext cx="1131888" cy="723900"/>
        </p:xfrm>
        <a:graphic>
          <a:graphicData uri="http://schemas.openxmlformats.org/presentationml/2006/ole">
            <p:oleObj spid="_x0000_s24580" name="Equation" r:id="rId5" imgW="761760" imgH="482400" progId="Equation.DSMT4">
              <p:embed/>
            </p:oleObj>
          </a:graphicData>
        </a:graphic>
      </p:graphicFrame>
      <p:graphicFrame>
        <p:nvGraphicFramePr>
          <p:cNvPr id="36893" name="Object 8"/>
          <p:cNvGraphicFramePr>
            <a:graphicFrameLocks noChangeAspect="1"/>
          </p:cNvGraphicFramePr>
          <p:nvPr/>
        </p:nvGraphicFramePr>
        <p:xfrm>
          <a:off x="6172200" y="1625600"/>
          <a:ext cx="771525" cy="685800"/>
        </p:xfrm>
        <a:graphic>
          <a:graphicData uri="http://schemas.openxmlformats.org/presentationml/2006/ole">
            <p:oleObj spid="_x0000_s24581" name="Equation" r:id="rId6" imgW="520560" imgH="457200" progId="Equation.DSMT4">
              <p:embed/>
            </p:oleObj>
          </a:graphicData>
        </a:graphic>
      </p:graphicFrame>
      <p:graphicFrame>
        <p:nvGraphicFramePr>
          <p:cNvPr id="36894" name="Object 9"/>
          <p:cNvGraphicFramePr>
            <a:graphicFrameLocks noChangeAspect="1"/>
          </p:cNvGraphicFramePr>
          <p:nvPr/>
        </p:nvGraphicFramePr>
        <p:xfrm>
          <a:off x="1295400" y="2743200"/>
          <a:ext cx="6370638" cy="485775"/>
        </p:xfrm>
        <a:graphic>
          <a:graphicData uri="http://schemas.openxmlformats.org/presentationml/2006/ole">
            <p:oleObj spid="_x0000_s24582" name="Equation" r:id="rId7" imgW="3530520" imgH="266400" progId="Equation.DSMT4">
              <p:embed/>
            </p:oleObj>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RAČUNANJE  ODVODOV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0815221-BBA8-4A40-8D12-E39E75C4FEF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26</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Box 309"/>
          <p:cNvSpPr txBox="1"/>
          <p:nvPr/>
        </p:nvSpPr>
        <p:spPr>
          <a:xfrm>
            <a:off x="381000" y="457200"/>
            <a:ext cx="2743200" cy="400050"/>
          </a:xfrm>
          <a:prstGeom prst="rect">
            <a:avLst/>
          </a:prstGeom>
          <a:noFill/>
        </p:spPr>
        <p:txBody>
          <a:bodyPr>
            <a:spAutoFit/>
          </a:bodyPr>
          <a:lstStyle/>
          <a:p>
            <a:pPr>
              <a:defRPr/>
            </a:pPr>
            <a:r>
              <a:rPr lang="en-US" sz="2000" b="1">
                <a:solidFill>
                  <a:schemeClr val="tx2">
                    <a:lumMod val="60000"/>
                    <a:lumOff val="40000"/>
                  </a:schemeClr>
                </a:solidFill>
                <a:latin typeface="+mn-lt"/>
              </a:rPr>
              <a:t>IMPLICITNE FUNKCIJE</a:t>
            </a:r>
            <a:endParaRPr lang="sl-SI" sz="2000" b="1">
              <a:solidFill>
                <a:schemeClr val="tx2">
                  <a:lumMod val="60000"/>
                  <a:lumOff val="40000"/>
                </a:schemeClr>
              </a:solidFill>
              <a:latin typeface="+mn-lt"/>
            </a:endParaRPr>
          </a:p>
        </p:txBody>
      </p:sp>
      <p:sp>
        <p:nvSpPr>
          <p:cNvPr id="311" name="Rectangle 3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12" name="Rectangle 3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13" name="Rounded Rectangle 3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14" name="TextBox 3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15" name="TextBox 3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16" name="TextBox 3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IMPLICITNE  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3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9D918AE-E100-415A-B63C-A8D355B6D2F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27</a:t>
            </a:fld>
            <a:endParaRPr lang="en-US" sz="1200" b="1">
              <a:solidFill>
                <a:schemeClr val="bg1"/>
              </a:solidFill>
              <a:effectLst>
                <a:outerShdw blurRad="38100" dist="38100" dir="2700000" algn="tl">
                  <a:srgbClr val="000000">
                    <a:alpha val="43137"/>
                  </a:srgbClr>
                </a:outerShdw>
              </a:effectLst>
              <a:latin typeface="+mn-lt"/>
            </a:endParaRPr>
          </a:p>
        </p:txBody>
      </p:sp>
      <p:sp>
        <p:nvSpPr>
          <p:cNvPr id="318" name="TextBox 317"/>
          <p:cNvSpPr txBox="1"/>
          <p:nvPr/>
        </p:nvSpPr>
        <p:spPr>
          <a:xfrm>
            <a:off x="381000" y="838200"/>
            <a:ext cx="5791200" cy="369888"/>
          </a:xfrm>
          <a:prstGeom prst="rect">
            <a:avLst/>
          </a:prstGeom>
          <a:noFill/>
        </p:spPr>
        <p:txBody>
          <a:bodyPr>
            <a:spAutoFit/>
          </a:bodyPr>
          <a:lstStyle/>
          <a:p>
            <a:pPr>
              <a:defRPr/>
            </a:pPr>
            <a:r>
              <a:rPr lang="en-US">
                <a:solidFill>
                  <a:schemeClr val="tx2">
                    <a:lumMod val="60000"/>
                    <a:lumOff val="40000"/>
                  </a:schemeClr>
                </a:solidFill>
                <a:latin typeface="+mn-lt"/>
              </a:rPr>
              <a:t>Kdaj </a:t>
            </a:r>
            <a:r>
              <a:rPr lang="sl-SI">
                <a:solidFill>
                  <a:schemeClr val="tx2">
                    <a:lumMod val="60000"/>
                    <a:lumOff val="40000"/>
                  </a:schemeClr>
                </a:solidFill>
                <a:latin typeface="+mn-lt"/>
              </a:rPr>
              <a:t>lahko </a:t>
            </a:r>
            <a:r>
              <a:rPr lang="en-US">
                <a:solidFill>
                  <a:schemeClr val="tx2">
                    <a:lumMod val="60000"/>
                    <a:lumOff val="40000"/>
                  </a:schemeClr>
                </a:solidFill>
                <a:latin typeface="+mn-lt"/>
              </a:rPr>
              <a:t>iz ena</a:t>
            </a:r>
            <a:r>
              <a:rPr lang="sl-SI">
                <a:solidFill>
                  <a:schemeClr val="tx2">
                    <a:lumMod val="60000"/>
                    <a:lumOff val="40000"/>
                  </a:schemeClr>
                </a:solidFill>
                <a:latin typeface="+mn-lt"/>
              </a:rPr>
              <a:t>čbe </a:t>
            </a:r>
            <a:r>
              <a:rPr lang="sl-SI" i="1">
                <a:solidFill>
                  <a:schemeClr val="tx2">
                    <a:lumMod val="60000"/>
                    <a:lumOff val="40000"/>
                  </a:schemeClr>
                </a:solidFill>
                <a:latin typeface="Georgia" pitchFamily="18" charset="0"/>
              </a:rPr>
              <a:t>F(x,y)</a:t>
            </a:r>
            <a:r>
              <a:rPr lang="en-US" i="1">
                <a:solidFill>
                  <a:schemeClr val="tx2">
                    <a:lumMod val="60000"/>
                    <a:lumOff val="40000"/>
                  </a:schemeClr>
                </a:solidFill>
                <a:latin typeface="Georgia" pitchFamily="18" charset="0"/>
              </a:rPr>
              <a:t>=</a:t>
            </a:r>
            <a:r>
              <a:rPr lang="en-US">
                <a:solidFill>
                  <a:schemeClr val="tx2">
                    <a:lumMod val="60000"/>
                    <a:lumOff val="40000"/>
                  </a:schemeClr>
                </a:solidFill>
                <a:latin typeface="+mn-lt"/>
              </a:rPr>
              <a:t>0  i</a:t>
            </a:r>
            <a:r>
              <a:rPr lang="sl-SI">
                <a:solidFill>
                  <a:schemeClr val="tx2">
                    <a:lumMod val="60000"/>
                    <a:lumOff val="40000"/>
                  </a:schemeClr>
                </a:solidFill>
                <a:latin typeface="+mn-lt"/>
              </a:rPr>
              <a:t>zrazimo </a:t>
            </a:r>
            <a:r>
              <a:rPr lang="sl-SI" i="1">
                <a:solidFill>
                  <a:schemeClr val="tx2">
                    <a:lumMod val="60000"/>
                    <a:lumOff val="40000"/>
                  </a:schemeClr>
                </a:solidFill>
                <a:latin typeface="Georgia" pitchFamily="18" charset="0"/>
              </a:rPr>
              <a:t>y</a:t>
            </a:r>
            <a:r>
              <a:rPr lang="en-US" i="1">
                <a:solidFill>
                  <a:schemeClr val="tx2">
                    <a:lumMod val="60000"/>
                    <a:lumOff val="40000"/>
                  </a:schemeClr>
                </a:solidFill>
                <a:latin typeface="Georgia" pitchFamily="18" charset="0"/>
              </a:rPr>
              <a:t> </a:t>
            </a:r>
            <a:r>
              <a:rPr lang="sl-SI">
                <a:solidFill>
                  <a:schemeClr val="tx2">
                    <a:lumMod val="60000"/>
                    <a:lumOff val="40000"/>
                  </a:schemeClr>
                </a:solidFill>
                <a:latin typeface="+mn-lt"/>
              </a:rPr>
              <a:t>kot funkcijo </a:t>
            </a:r>
            <a:r>
              <a:rPr lang="sl-SI" i="1">
                <a:solidFill>
                  <a:schemeClr val="tx2">
                    <a:lumMod val="60000"/>
                    <a:lumOff val="40000"/>
                  </a:schemeClr>
                </a:solidFill>
                <a:latin typeface="Georgia" pitchFamily="18" charset="0"/>
              </a:rPr>
              <a:t>x</a:t>
            </a:r>
            <a:r>
              <a:rPr lang="sl-SI">
                <a:solidFill>
                  <a:schemeClr val="tx2">
                    <a:lumMod val="60000"/>
                    <a:lumOff val="40000"/>
                  </a:schemeClr>
                </a:solidFill>
                <a:latin typeface="+mn-lt"/>
              </a:rPr>
              <a:t> ? </a:t>
            </a:r>
          </a:p>
        </p:txBody>
      </p:sp>
      <p:graphicFrame>
        <p:nvGraphicFramePr>
          <p:cNvPr id="38935" name="Object 3"/>
          <p:cNvGraphicFramePr>
            <a:graphicFrameLocks noChangeAspect="1"/>
          </p:cNvGraphicFramePr>
          <p:nvPr/>
        </p:nvGraphicFramePr>
        <p:xfrm>
          <a:off x="457200" y="1371600"/>
          <a:ext cx="3492500" cy="1047750"/>
        </p:xfrm>
        <a:graphic>
          <a:graphicData uri="http://schemas.openxmlformats.org/presentationml/2006/ole">
            <p:oleObj spid="_x0000_s25602" name="Equation" r:id="rId3" imgW="2260440" imgH="685800" progId="Equation.DSMT4">
              <p:embed/>
            </p:oleObj>
          </a:graphicData>
        </a:graphic>
      </p:graphicFrame>
      <p:graphicFrame>
        <p:nvGraphicFramePr>
          <p:cNvPr id="6" name="Object 186"/>
          <p:cNvGraphicFramePr>
            <a:graphicFrameLocks noChangeAspect="1"/>
          </p:cNvGraphicFramePr>
          <p:nvPr/>
        </p:nvGraphicFramePr>
        <p:xfrm>
          <a:off x="542925" y="2590800"/>
          <a:ext cx="4460875" cy="641350"/>
        </p:xfrm>
        <a:graphic>
          <a:graphicData uri="http://schemas.openxmlformats.org/presentationml/2006/ole">
            <p:oleObj spid="_x0000_s25603" name="Equation" r:id="rId4" imgW="3149280" imgH="457200" progId="Equation.DSMT4">
              <p:embed/>
            </p:oleObj>
          </a:graphicData>
        </a:graphic>
      </p:graphicFrame>
      <p:graphicFrame>
        <p:nvGraphicFramePr>
          <p:cNvPr id="9" name="Object 189"/>
          <p:cNvGraphicFramePr>
            <a:graphicFrameLocks noChangeAspect="1"/>
          </p:cNvGraphicFramePr>
          <p:nvPr/>
        </p:nvGraphicFramePr>
        <p:xfrm>
          <a:off x="838200" y="3413125"/>
          <a:ext cx="2735263" cy="320675"/>
        </p:xfrm>
        <a:graphic>
          <a:graphicData uri="http://schemas.openxmlformats.org/presentationml/2006/ole">
            <p:oleObj spid="_x0000_s25604" name="Equation" r:id="rId5" imgW="1930320" imgH="228600" progId="Equation.DSMT4">
              <p:embed/>
            </p:oleObj>
          </a:graphicData>
        </a:graphic>
      </p:graphicFrame>
      <p:graphicFrame>
        <p:nvGraphicFramePr>
          <p:cNvPr id="12" name="Object 192"/>
          <p:cNvGraphicFramePr>
            <a:graphicFrameLocks noChangeAspect="1"/>
          </p:cNvGraphicFramePr>
          <p:nvPr/>
        </p:nvGraphicFramePr>
        <p:xfrm>
          <a:off x="838200" y="3929063"/>
          <a:ext cx="3743325" cy="338137"/>
        </p:xfrm>
        <a:graphic>
          <a:graphicData uri="http://schemas.openxmlformats.org/presentationml/2006/ole">
            <p:oleObj spid="_x0000_s25605" name="Equation" r:id="rId6" imgW="2641320" imgH="241200" progId="Equation.DSMT4">
              <p:embed/>
            </p:oleObj>
          </a:graphicData>
        </a:graphic>
      </p:graphicFrame>
      <p:graphicFrame>
        <p:nvGraphicFramePr>
          <p:cNvPr id="13" name="Object 193"/>
          <p:cNvGraphicFramePr>
            <a:graphicFrameLocks noChangeAspect="1"/>
          </p:cNvGraphicFramePr>
          <p:nvPr/>
        </p:nvGraphicFramePr>
        <p:xfrm>
          <a:off x="827088" y="4495800"/>
          <a:ext cx="7935912" cy="338138"/>
        </p:xfrm>
        <a:graphic>
          <a:graphicData uri="http://schemas.openxmlformats.org/presentationml/2006/ole">
            <p:oleObj spid="_x0000_s25606" name="Equation" r:id="rId7" imgW="5600520" imgH="241200" progId="Equation.DSMT4">
              <p:embed/>
            </p:oleObj>
          </a:graphicData>
        </a:graphic>
      </p:graphicFrame>
      <p:grpSp>
        <p:nvGrpSpPr>
          <p:cNvPr id="16" name="Group 289"/>
          <p:cNvGrpSpPr>
            <a:grpSpLocks/>
          </p:cNvGrpSpPr>
          <p:nvPr/>
        </p:nvGrpSpPr>
        <p:grpSpPr bwMode="auto">
          <a:xfrm>
            <a:off x="5699125" y="1587500"/>
            <a:ext cx="2433638" cy="1955800"/>
            <a:chOff x="1447800" y="1905000"/>
            <a:chExt cx="1600200" cy="1543994"/>
          </a:xfrm>
        </p:grpSpPr>
        <p:grpSp>
          <p:nvGrpSpPr>
            <p:cNvPr id="25665" name="Group 149"/>
            <p:cNvGrpSpPr>
              <a:grpSpLocks/>
            </p:cNvGrpSpPr>
            <p:nvPr/>
          </p:nvGrpSpPr>
          <p:grpSpPr bwMode="auto">
            <a:xfrm>
              <a:off x="1751556" y="1905000"/>
              <a:ext cx="7309" cy="1543994"/>
              <a:chOff x="1751556" y="1905000"/>
              <a:chExt cx="7309" cy="1543994"/>
            </a:xfrm>
          </p:grpSpPr>
          <p:cxnSp>
            <p:nvCxnSpPr>
              <p:cNvPr id="144" name="Straight Arrow Connector 143"/>
              <p:cNvCxnSpPr/>
              <p:nvPr/>
            </p:nvCxnSpPr>
            <p:spPr>
              <a:xfrm rot="5400000" flipH="1" flipV="1">
                <a:off x="1590932" y="3286282"/>
                <a:ext cx="323336" cy="2088"/>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flipH="1" flipV="1">
                <a:off x="1596568" y="2980908"/>
                <a:ext cx="324589"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flipH="1" flipV="1">
                <a:off x="1597194" y="2676998"/>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flipH="1" flipV="1">
                <a:off x="1595942" y="2352408"/>
                <a:ext cx="325843"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flipH="1" flipV="1">
                <a:off x="1597194" y="2066669"/>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66" name="Group 150"/>
            <p:cNvGrpSpPr>
              <a:grpSpLocks/>
            </p:cNvGrpSpPr>
            <p:nvPr/>
          </p:nvGrpSpPr>
          <p:grpSpPr bwMode="auto">
            <a:xfrm>
              <a:off x="1904999" y="1905000"/>
              <a:ext cx="6265" cy="1543994"/>
              <a:chOff x="1752599" y="1905000"/>
              <a:chExt cx="6265" cy="1543994"/>
            </a:xfrm>
          </p:grpSpPr>
          <p:cxnSp>
            <p:nvCxnSpPr>
              <p:cNvPr id="152" name="Straight Arrow Connector 151"/>
              <p:cNvCxnSpPr/>
              <p:nvPr/>
            </p:nvCxnSpPr>
            <p:spPr>
              <a:xfrm rot="5400000" flipH="1" flipV="1">
                <a:off x="15914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flipH="1" flipV="1">
                <a:off x="1596568" y="2980908"/>
                <a:ext cx="324589"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flipH="1" flipV="1">
                <a:off x="1597194" y="2676998"/>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595941" y="2352408"/>
                <a:ext cx="325843"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93019" y="2066669"/>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67" name="Group 156"/>
            <p:cNvGrpSpPr>
              <a:grpSpLocks/>
            </p:cNvGrpSpPr>
            <p:nvPr/>
          </p:nvGrpSpPr>
          <p:grpSpPr bwMode="auto">
            <a:xfrm>
              <a:off x="2055018" y="1905000"/>
              <a:ext cx="2382" cy="1543994"/>
              <a:chOff x="1751806" y="1905000"/>
              <a:chExt cx="2382" cy="1543994"/>
            </a:xfrm>
          </p:grpSpPr>
          <p:cxnSp>
            <p:nvCxnSpPr>
              <p:cNvPr id="158" name="Straight Arrow Connector 157"/>
              <p:cNvCxnSpPr/>
              <p:nvPr/>
            </p:nvCxnSpPr>
            <p:spPr>
              <a:xfrm rot="5400000" flipH="1" flipV="1">
                <a:off x="1591475" y="3286282"/>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flipH="1" flipV="1">
                <a:off x="1591893" y="2979864"/>
                <a:ext cx="324589"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flipH="1" flipV="1">
                <a:off x="1592519" y="267595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1591267" y="2351364"/>
                <a:ext cx="325843"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flipH="1" flipV="1">
                <a:off x="1592519" y="206562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68" name="Group 162"/>
            <p:cNvGrpSpPr>
              <a:grpSpLocks/>
            </p:cNvGrpSpPr>
            <p:nvPr/>
          </p:nvGrpSpPr>
          <p:grpSpPr bwMode="auto">
            <a:xfrm>
              <a:off x="2207418" y="1905000"/>
              <a:ext cx="2382" cy="1543994"/>
              <a:chOff x="1751806" y="1905000"/>
              <a:chExt cx="2382" cy="1543994"/>
            </a:xfrm>
          </p:grpSpPr>
          <p:cxnSp>
            <p:nvCxnSpPr>
              <p:cNvPr id="164" name="Straight Arrow Connector 163"/>
              <p:cNvCxnSpPr/>
              <p:nvPr/>
            </p:nvCxnSpPr>
            <p:spPr>
              <a:xfrm rot="5400000" flipH="1" flipV="1">
                <a:off x="1591475" y="3286282"/>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1591893" y="2979864"/>
                <a:ext cx="324589"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flipH="1" flipV="1">
                <a:off x="1592519" y="267595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flipH="1" flipV="1">
                <a:off x="1591267" y="2351364"/>
                <a:ext cx="325843"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flipH="1" flipV="1">
                <a:off x="1592519" y="206562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69" name="Group 168"/>
            <p:cNvGrpSpPr>
              <a:grpSpLocks/>
            </p:cNvGrpSpPr>
            <p:nvPr/>
          </p:nvGrpSpPr>
          <p:grpSpPr bwMode="auto">
            <a:xfrm>
              <a:off x="2207418" y="1905000"/>
              <a:ext cx="2382" cy="1543994"/>
              <a:chOff x="1751806" y="1905000"/>
              <a:chExt cx="2382" cy="1543994"/>
            </a:xfrm>
          </p:grpSpPr>
          <p:cxnSp>
            <p:nvCxnSpPr>
              <p:cNvPr id="170" name="Straight Arrow Connector 169"/>
              <p:cNvCxnSpPr/>
              <p:nvPr/>
            </p:nvCxnSpPr>
            <p:spPr>
              <a:xfrm rot="5400000" flipH="1" flipV="1">
                <a:off x="1591475" y="3286282"/>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flipH="1" flipV="1">
                <a:off x="1591893" y="2979864"/>
                <a:ext cx="324589"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flipH="1" flipV="1">
                <a:off x="1592519" y="267595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flipH="1" flipV="1">
                <a:off x="1591267" y="2351364"/>
                <a:ext cx="325843"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flipH="1" flipV="1">
                <a:off x="1592519" y="206562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0" name="Group 174"/>
            <p:cNvGrpSpPr>
              <a:grpSpLocks/>
            </p:cNvGrpSpPr>
            <p:nvPr/>
          </p:nvGrpSpPr>
          <p:grpSpPr bwMode="auto">
            <a:xfrm>
              <a:off x="2359818" y="1905000"/>
              <a:ext cx="2382" cy="1543994"/>
              <a:chOff x="1751806" y="1905000"/>
              <a:chExt cx="2382" cy="1543994"/>
            </a:xfrm>
          </p:grpSpPr>
          <p:cxnSp>
            <p:nvCxnSpPr>
              <p:cNvPr id="176" name="Straight Arrow Connector 175"/>
              <p:cNvCxnSpPr/>
              <p:nvPr/>
            </p:nvCxnSpPr>
            <p:spPr>
              <a:xfrm rot="5400000" flipH="1" flipV="1">
                <a:off x="15909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flipH="1" flipV="1">
                <a:off x="1591371"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flipH="1" flipV="1">
                <a:off x="1591997"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flipH="1" flipV="1">
                <a:off x="1590745"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flipH="1" flipV="1">
                <a:off x="1591997"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1" name="Group 180"/>
            <p:cNvGrpSpPr>
              <a:grpSpLocks/>
            </p:cNvGrpSpPr>
            <p:nvPr/>
          </p:nvGrpSpPr>
          <p:grpSpPr bwMode="auto">
            <a:xfrm>
              <a:off x="2512218" y="1905000"/>
              <a:ext cx="2382" cy="1543994"/>
              <a:chOff x="1751806" y="1905000"/>
              <a:chExt cx="2382" cy="1543994"/>
            </a:xfrm>
          </p:grpSpPr>
          <p:cxnSp>
            <p:nvCxnSpPr>
              <p:cNvPr id="182" name="Straight Arrow Connector 181"/>
              <p:cNvCxnSpPr/>
              <p:nvPr/>
            </p:nvCxnSpPr>
            <p:spPr>
              <a:xfrm rot="5400000" flipH="1" flipV="1">
                <a:off x="15909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flipH="1" flipV="1">
                <a:off x="1591371"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flipH="1" flipV="1">
                <a:off x="1591997"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flipH="1" flipV="1">
                <a:off x="1590745"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rot="5400000" flipH="1" flipV="1">
                <a:off x="1591997"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2" name="Group 186"/>
            <p:cNvGrpSpPr>
              <a:grpSpLocks/>
            </p:cNvGrpSpPr>
            <p:nvPr/>
          </p:nvGrpSpPr>
          <p:grpSpPr bwMode="auto">
            <a:xfrm>
              <a:off x="2664618" y="1905000"/>
              <a:ext cx="2382" cy="1543994"/>
              <a:chOff x="1751806" y="1905000"/>
              <a:chExt cx="2382" cy="1543994"/>
            </a:xfrm>
          </p:grpSpPr>
          <p:cxnSp>
            <p:nvCxnSpPr>
              <p:cNvPr id="188" name="Straight Arrow Connector 187"/>
              <p:cNvCxnSpPr/>
              <p:nvPr/>
            </p:nvCxnSpPr>
            <p:spPr>
              <a:xfrm rot="5400000" flipH="1" flipV="1">
                <a:off x="15909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flipH="1" flipV="1">
                <a:off x="1591371"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flipH="1" flipV="1">
                <a:off x="1591997"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flipH="1" flipV="1">
                <a:off x="1590745"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flipH="1" flipV="1">
                <a:off x="1591997"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3" name="Group 192"/>
            <p:cNvGrpSpPr>
              <a:grpSpLocks/>
            </p:cNvGrpSpPr>
            <p:nvPr/>
          </p:nvGrpSpPr>
          <p:grpSpPr bwMode="auto">
            <a:xfrm>
              <a:off x="2817018" y="1905000"/>
              <a:ext cx="2382" cy="1543994"/>
              <a:chOff x="1751806" y="1905000"/>
              <a:chExt cx="2382" cy="1543994"/>
            </a:xfrm>
          </p:grpSpPr>
          <p:cxnSp>
            <p:nvCxnSpPr>
              <p:cNvPr id="194" name="Straight Arrow Connector 193"/>
              <p:cNvCxnSpPr/>
              <p:nvPr/>
            </p:nvCxnSpPr>
            <p:spPr>
              <a:xfrm rot="5400000" flipH="1" flipV="1">
                <a:off x="15909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flipH="1" flipV="1">
                <a:off x="1591371"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flipH="1" flipV="1">
                <a:off x="1591997"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flipH="1" flipV="1">
                <a:off x="1590745"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flipH="1" flipV="1">
                <a:off x="1591997"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4" name="Group 198"/>
            <p:cNvGrpSpPr>
              <a:grpSpLocks/>
            </p:cNvGrpSpPr>
            <p:nvPr/>
          </p:nvGrpSpPr>
          <p:grpSpPr bwMode="auto">
            <a:xfrm>
              <a:off x="2969418" y="1905000"/>
              <a:ext cx="2382" cy="1543994"/>
              <a:chOff x="1751806" y="1905000"/>
              <a:chExt cx="2382" cy="1543994"/>
            </a:xfrm>
          </p:grpSpPr>
          <p:cxnSp>
            <p:nvCxnSpPr>
              <p:cNvPr id="200" name="Straight Arrow Connector 199"/>
              <p:cNvCxnSpPr/>
              <p:nvPr/>
            </p:nvCxnSpPr>
            <p:spPr>
              <a:xfrm rot="5400000" flipH="1" flipV="1">
                <a:off x="1590953"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1591371"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flipH="1" flipV="1">
                <a:off x="1591997"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flipH="1" flipV="1">
                <a:off x="1590745"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flipH="1" flipV="1">
                <a:off x="1591997"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5" name="Group 204"/>
            <p:cNvGrpSpPr>
              <a:grpSpLocks/>
            </p:cNvGrpSpPr>
            <p:nvPr/>
          </p:nvGrpSpPr>
          <p:grpSpPr bwMode="auto">
            <a:xfrm>
              <a:off x="1447800" y="1905000"/>
              <a:ext cx="2382" cy="1543994"/>
              <a:chOff x="1751806" y="1905000"/>
              <a:chExt cx="2382" cy="1543994"/>
            </a:xfrm>
          </p:grpSpPr>
          <p:cxnSp>
            <p:nvCxnSpPr>
              <p:cNvPr id="206" name="Straight Arrow Connector 205"/>
              <p:cNvCxnSpPr/>
              <p:nvPr/>
            </p:nvCxnSpPr>
            <p:spPr>
              <a:xfrm rot="5400000" flipH="1" flipV="1">
                <a:off x="1590659" y="3286804"/>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flipH="1" flipV="1">
                <a:off x="1591077"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flipH="1" flipV="1">
                <a:off x="1591704"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flipH="1" flipV="1">
                <a:off x="1590451"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1591704"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6" name="Group 210"/>
            <p:cNvGrpSpPr>
              <a:grpSpLocks/>
            </p:cNvGrpSpPr>
            <p:nvPr/>
          </p:nvGrpSpPr>
          <p:grpSpPr bwMode="auto">
            <a:xfrm>
              <a:off x="1600200" y="1905000"/>
              <a:ext cx="2382" cy="1543994"/>
              <a:chOff x="1751806" y="1905000"/>
              <a:chExt cx="2382" cy="1543994"/>
            </a:xfrm>
          </p:grpSpPr>
          <p:cxnSp>
            <p:nvCxnSpPr>
              <p:cNvPr id="212" name="Straight Arrow Connector 211"/>
              <p:cNvCxnSpPr/>
              <p:nvPr/>
            </p:nvCxnSpPr>
            <p:spPr>
              <a:xfrm rot="5400000" flipH="1" flipV="1">
                <a:off x="1591182" y="3287326"/>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flipH="1" flipV="1">
                <a:off x="1591077" y="2980386"/>
                <a:ext cx="324589"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flipH="1" flipV="1">
                <a:off x="1591704" y="2676476"/>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flipH="1" flipV="1">
                <a:off x="1590451" y="2351886"/>
                <a:ext cx="325843"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flipH="1" flipV="1">
                <a:off x="1591704" y="2066147"/>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7" name="Group 217"/>
            <p:cNvGrpSpPr>
              <a:grpSpLocks/>
            </p:cNvGrpSpPr>
            <p:nvPr/>
          </p:nvGrpSpPr>
          <p:grpSpPr bwMode="auto">
            <a:xfrm>
              <a:off x="1828800" y="1905000"/>
              <a:ext cx="6264" cy="1543994"/>
              <a:chOff x="1752600" y="1905000"/>
              <a:chExt cx="6264" cy="1543994"/>
            </a:xfrm>
          </p:grpSpPr>
          <p:cxnSp>
            <p:nvCxnSpPr>
              <p:cNvPr id="219" name="Straight Arrow Connector 218"/>
              <p:cNvCxnSpPr/>
              <p:nvPr/>
            </p:nvCxnSpPr>
            <p:spPr>
              <a:xfrm rot="5400000" flipH="1" flipV="1">
                <a:off x="15914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rot="5400000" flipH="1" flipV="1">
                <a:off x="1596568" y="2980908"/>
                <a:ext cx="324589"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flipH="1" flipV="1">
                <a:off x="1597194" y="2676998"/>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flipH="1" flipV="1">
                <a:off x="1595941" y="2352408"/>
                <a:ext cx="325843"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flipH="1" flipV="1">
                <a:off x="1593019" y="2066669"/>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8" name="Group 223"/>
            <p:cNvGrpSpPr>
              <a:grpSpLocks/>
            </p:cNvGrpSpPr>
            <p:nvPr/>
          </p:nvGrpSpPr>
          <p:grpSpPr bwMode="auto">
            <a:xfrm>
              <a:off x="1981200" y="1905000"/>
              <a:ext cx="6264" cy="1543994"/>
              <a:chOff x="1752600" y="1905000"/>
              <a:chExt cx="6264" cy="1543994"/>
            </a:xfrm>
          </p:grpSpPr>
          <p:cxnSp>
            <p:nvCxnSpPr>
              <p:cNvPr id="225" name="Straight Arrow Connector 224"/>
              <p:cNvCxnSpPr/>
              <p:nvPr/>
            </p:nvCxnSpPr>
            <p:spPr>
              <a:xfrm rot="5400000" flipH="1" flipV="1">
                <a:off x="15914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flipH="1" flipV="1">
                <a:off x="1596568" y="2980908"/>
                <a:ext cx="324589"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flipH="1" flipV="1">
                <a:off x="1597194" y="2676998"/>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rot="5400000" flipH="1" flipV="1">
                <a:off x="1595941" y="2352408"/>
                <a:ext cx="325843"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flipH="1" flipV="1">
                <a:off x="1593019" y="2066669"/>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79" name="Group 229"/>
            <p:cNvGrpSpPr>
              <a:grpSpLocks/>
            </p:cNvGrpSpPr>
            <p:nvPr/>
          </p:nvGrpSpPr>
          <p:grpSpPr bwMode="auto">
            <a:xfrm>
              <a:off x="2131218" y="1905000"/>
              <a:ext cx="2382" cy="1543994"/>
              <a:chOff x="1751806" y="1905000"/>
              <a:chExt cx="2382" cy="1543994"/>
            </a:xfrm>
          </p:grpSpPr>
          <p:cxnSp>
            <p:nvCxnSpPr>
              <p:cNvPr id="231" name="Straight Arrow Connector 230"/>
              <p:cNvCxnSpPr/>
              <p:nvPr/>
            </p:nvCxnSpPr>
            <p:spPr>
              <a:xfrm rot="5400000" flipH="1" flipV="1">
                <a:off x="1591476" y="3286282"/>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5400000" flipH="1" flipV="1">
                <a:off x="1591893" y="2979864"/>
                <a:ext cx="324589"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rot="5400000" flipH="1" flipV="1">
                <a:off x="1592519" y="267595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flipH="1" flipV="1">
                <a:off x="1591267" y="2351364"/>
                <a:ext cx="325843"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flipH="1" flipV="1">
                <a:off x="1592519" y="2065624"/>
                <a:ext cx="323336" cy="2087"/>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0" name="Group 235"/>
            <p:cNvGrpSpPr>
              <a:grpSpLocks/>
            </p:cNvGrpSpPr>
            <p:nvPr/>
          </p:nvGrpSpPr>
          <p:grpSpPr bwMode="auto">
            <a:xfrm>
              <a:off x="2283618" y="1905000"/>
              <a:ext cx="2382" cy="1543994"/>
              <a:chOff x="1751806" y="1905000"/>
              <a:chExt cx="2382" cy="1543994"/>
            </a:xfrm>
          </p:grpSpPr>
          <p:cxnSp>
            <p:nvCxnSpPr>
              <p:cNvPr id="237" name="Straight Arrow Connector 236"/>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1" name="Group 241"/>
            <p:cNvGrpSpPr>
              <a:grpSpLocks/>
            </p:cNvGrpSpPr>
            <p:nvPr/>
          </p:nvGrpSpPr>
          <p:grpSpPr bwMode="auto">
            <a:xfrm>
              <a:off x="2283618" y="1905000"/>
              <a:ext cx="2382" cy="1543994"/>
              <a:chOff x="1751806" y="1905000"/>
              <a:chExt cx="2382" cy="1543994"/>
            </a:xfrm>
          </p:grpSpPr>
          <p:cxnSp>
            <p:nvCxnSpPr>
              <p:cNvPr id="243" name="Straight Arrow Connector 242"/>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2" name="Group 247"/>
            <p:cNvGrpSpPr>
              <a:grpSpLocks/>
            </p:cNvGrpSpPr>
            <p:nvPr/>
          </p:nvGrpSpPr>
          <p:grpSpPr bwMode="auto">
            <a:xfrm>
              <a:off x="2436018" y="1905000"/>
              <a:ext cx="2382" cy="1543994"/>
              <a:chOff x="1751806" y="1905000"/>
              <a:chExt cx="2382" cy="1543994"/>
            </a:xfrm>
          </p:grpSpPr>
          <p:cxnSp>
            <p:nvCxnSpPr>
              <p:cNvPr id="249" name="Straight Arrow Connector 248"/>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3" name="Group 253"/>
            <p:cNvGrpSpPr>
              <a:grpSpLocks/>
            </p:cNvGrpSpPr>
            <p:nvPr/>
          </p:nvGrpSpPr>
          <p:grpSpPr bwMode="auto">
            <a:xfrm>
              <a:off x="2588418" y="1905000"/>
              <a:ext cx="2382" cy="1543994"/>
              <a:chOff x="1751806" y="1905000"/>
              <a:chExt cx="2382" cy="1543994"/>
            </a:xfrm>
          </p:grpSpPr>
          <p:cxnSp>
            <p:nvCxnSpPr>
              <p:cNvPr id="255" name="Straight Arrow Connector 254"/>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4" name="Group 259"/>
            <p:cNvGrpSpPr>
              <a:grpSpLocks/>
            </p:cNvGrpSpPr>
            <p:nvPr/>
          </p:nvGrpSpPr>
          <p:grpSpPr bwMode="auto">
            <a:xfrm>
              <a:off x="2740818" y="1905000"/>
              <a:ext cx="2382" cy="1543994"/>
              <a:chOff x="1751806" y="1905000"/>
              <a:chExt cx="2382" cy="1543994"/>
            </a:xfrm>
          </p:grpSpPr>
          <p:cxnSp>
            <p:nvCxnSpPr>
              <p:cNvPr id="261" name="Straight Arrow Connector 260"/>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5" name="Group 265"/>
            <p:cNvGrpSpPr>
              <a:grpSpLocks/>
            </p:cNvGrpSpPr>
            <p:nvPr/>
          </p:nvGrpSpPr>
          <p:grpSpPr bwMode="auto">
            <a:xfrm>
              <a:off x="2893218" y="1905000"/>
              <a:ext cx="2382" cy="1543994"/>
              <a:chOff x="1751806" y="1905000"/>
              <a:chExt cx="2382" cy="1543994"/>
            </a:xfrm>
          </p:grpSpPr>
          <p:cxnSp>
            <p:nvCxnSpPr>
              <p:cNvPr id="267" name="Straight Arrow Connector 266"/>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6" name="Group 271"/>
            <p:cNvGrpSpPr>
              <a:grpSpLocks/>
            </p:cNvGrpSpPr>
            <p:nvPr/>
          </p:nvGrpSpPr>
          <p:grpSpPr bwMode="auto">
            <a:xfrm>
              <a:off x="3045618" y="1905000"/>
              <a:ext cx="2382" cy="1543994"/>
              <a:chOff x="1751806" y="1905000"/>
              <a:chExt cx="2382" cy="1543994"/>
            </a:xfrm>
          </p:grpSpPr>
          <p:cxnSp>
            <p:nvCxnSpPr>
              <p:cNvPr id="273" name="Straight Arrow Connector 272"/>
              <p:cNvCxnSpPr/>
              <p:nvPr/>
            </p:nvCxnSpPr>
            <p:spPr>
              <a:xfrm rot="5400000" flipH="1" flipV="1">
                <a:off x="1590954"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rot="5400000" flipH="1" flipV="1">
                <a:off x="1591371"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rot="5400000" flipH="1" flipV="1">
                <a:off x="1591997"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rot="5400000" flipH="1" flipV="1">
                <a:off x="1590745"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rot="5400000" flipH="1" flipV="1">
                <a:off x="1591997"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7" name="Group 277"/>
            <p:cNvGrpSpPr>
              <a:grpSpLocks/>
            </p:cNvGrpSpPr>
            <p:nvPr/>
          </p:nvGrpSpPr>
          <p:grpSpPr bwMode="auto">
            <a:xfrm>
              <a:off x="1524000" y="1905000"/>
              <a:ext cx="2382" cy="1543994"/>
              <a:chOff x="1751806" y="1905000"/>
              <a:chExt cx="2382" cy="1543994"/>
            </a:xfrm>
          </p:grpSpPr>
          <p:cxnSp>
            <p:nvCxnSpPr>
              <p:cNvPr id="279" name="Straight Arrow Connector 278"/>
              <p:cNvCxnSpPr/>
              <p:nvPr/>
            </p:nvCxnSpPr>
            <p:spPr>
              <a:xfrm rot="5400000" flipH="1" flipV="1">
                <a:off x="1590659" y="3286804"/>
                <a:ext cx="323336" cy="1043"/>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rot="5400000" flipH="1" flipV="1">
                <a:off x="1591077"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rot="5400000" flipH="1" flipV="1">
                <a:off x="1591703"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rot="5400000" flipH="1" flipV="1">
                <a:off x="1590450"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rot="5400000" flipH="1" flipV="1">
                <a:off x="1591703"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25688" name="Group 283"/>
            <p:cNvGrpSpPr>
              <a:grpSpLocks/>
            </p:cNvGrpSpPr>
            <p:nvPr/>
          </p:nvGrpSpPr>
          <p:grpSpPr bwMode="auto">
            <a:xfrm>
              <a:off x="1676400" y="1905000"/>
              <a:ext cx="2382" cy="1543994"/>
              <a:chOff x="1751806" y="1905000"/>
              <a:chExt cx="2382" cy="1543994"/>
            </a:xfrm>
          </p:grpSpPr>
          <p:cxnSp>
            <p:nvCxnSpPr>
              <p:cNvPr id="285" name="Straight Arrow Connector 284"/>
              <p:cNvCxnSpPr/>
              <p:nvPr/>
            </p:nvCxnSpPr>
            <p:spPr>
              <a:xfrm rot="5400000" flipH="1" flipV="1">
                <a:off x="1591181" y="3287326"/>
                <a:ext cx="323336" cy="0"/>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rot="5400000" flipH="1" flipV="1">
                <a:off x="1591077" y="2980386"/>
                <a:ext cx="324589"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rot="5400000" flipH="1" flipV="1">
                <a:off x="1591703" y="2676476"/>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flipH="1" flipV="1">
                <a:off x="1590450" y="2351886"/>
                <a:ext cx="325843"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rot="5400000" flipH="1" flipV="1">
                <a:off x="1591703" y="2066147"/>
                <a:ext cx="323336" cy="1044"/>
              </a:xfrm>
              <a:prstGeom prst="straightConnector1">
                <a:avLst/>
              </a:prstGeom>
              <a:ln w="3175">
                <a:solidFill>
                  <a:schemeClr val="accent3">
                    <a:lumMod val="60000"/>
                    <a:lumOff val="40000"/>
                  </a:schemeClr>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grpSp>
        <p:nvGrpSpPr>
          <p:cNvPr id="294" name="Group 216"/>
          <p:cNvGrpSpPr>
            <a:grpSpLocks/>
          </p:cNvGrpSpPr>
          <p:nvPr/>
        </p:nvGrpSpPr>
        <p:grpSpPr bwMode="auto">
          <a:xfrm>
            <a:off x="5300663" y="1219200"/>
            <a:ext cx="3462337" cy="2916238"/>
            <a:chOff x="5300663" y="1219200"/>
            <a:chExt cx="3462337" cy="2916238"/>
          </a:xfrm>
        </p:grpSpPr>
        <p:cxnSp>
          <p:nvCxnSpPr>
            <p:cNvPr id="3" name="Straight Arrow Connector 2"/>
            <p:cNvCxnSpPr/>
            <p:nvPr/>
          </p:nvCxnSpPr>
          <p:spPr bwMode="auto">
            <a:xfrm rot="16200000" flipV="1">
              <a:off x="3929856" y="2677319"/>
              <a:ext cx="2916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bwMode="auto">
            <a:xfrm flipV="1">
              <a:off x="5300663" y="4041775"/>
              <a:ext cx="34623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93" name="Freeform 292"/>
          <p:cNvSpPr/>
          <p:nvPr/>
        </p:nvSpPr>
        <p:spPr bwMode="auto">
          <a:xfrm>
            <a:off x="5699125" y="2024063"/>
            <a:ext cx="2455863" cy="823912"/>
          </a:xfrm>
          <a:custGeom>
            <a:avLst/>
            <a:gdLst>
              <a:gd name="connsiteX0" fmla="*/ 0 w 2194560"/>
              <a:gd name="connsiteY0" fmla="*/ 512064 h 917448"/>
              <a:gd name="connsiteX1" fmla="*/ 576072 w 2194560"/>
              <a:gd name="connsiteY1" fmla="*/ 914400 h 917448"/>
              <a:gd name="connsiteX2" fmla="*/ 1280160 w 2194560"/>
              <a:gd name="connsiteY2" fmla="*/ 493776 h 917448"/>
              <a:gd name="connsiteX3" fmla="*/ 1709928 w 2194560"/>
              <a:gd name="connsiteY3" fmla="*/ 64008 h 917448"/>
              <a:gd name="connsiteX4" fmla="*/ 2194560 w 2194560"/>
              <a:gd name="connsiteY4" fmla="*/ 109728 h 917448"/>
              <a:gd name="connsiteX0" fmla="*/ 0 w 1923288"/>
              <a:gd name="connsiteY0" fmla="*/ 777240 h 979932"/>
              <a:gd name="connsiteX1" fmla="*/ 304800 w 1923288"/>
              <a:gd name="connsiteY1" fmla="*/ 914400 h 979932"/>
              <a:gd name="connsiteX2" fmla="*/ 1008888 w 1923288"/>
              <a:gd name="connsiteY2" fmla="*/ 493776 h 979932"/>
              <a:gd name="connsiteX3" fmla="*/ 1438656 w 1923288"/>
              <a:gd name="connsiteY3" fmla="*/ 64008 h 979932"/>
              <a:gd name="connsiteX4" fmla="*/ 1923288 w 1923288"/>
              <a:gd name="connsiteY4" fmla="*/ 109728 h 979932"/>
              <a:gd name="connsiteX0" fmla="*/ 127000 w 2050288"/>
              <a:gd name="connsiteY0" fmla="*/ 777240 h 948944"/>
              <a:gd name="connsiteX1" fmla="*/ 50800 w 2050288"/>
              <a:gd name="connsiteY1" fmla="*/ 701040 h 948944"/>
              <a:gd name="connsiteX2" fmla="*/ 431800 w 2050288"/>
              <a:gd name="connsiteY2" fmla="*/ 914400 h 948944"/>
              <a:gd name="connsiteX3" fmla="*/ 1135888 w 2050288"/>
              <a:gd name="connsiteY3" fmla="*/ 493776 h 948944"/>
              <a:gd name="connsiteX4" fmla="*/ 1565656 w 2050288"/>
              <a:gd name="connsiteY4" fmla="*/ 64008 h 948944"/>
              <a:gd name="connsiteX5" fmla="*/ 2050288 w 2050288"/>
              <a:gd name="connsiteY5" fmla="*/ 109728 h 948944"/>
              <a:gd name="connsiteX0" fmla="*/ 0 w 1999488"/>
              <a:gd name="connsiteY0" fmla="*/ 701040 h 948944"/>
              <a:gd name="connsiteX1" fmla="*/ 381000 w 1999488"/>
              <a:gd name="connsiteY1" fmla="*/ 914400 h 948944"/>
              <a:gd name="connsiteX2" fmla="*/ 1085088 w 1999488"/>
              <a:gd name="connsiteY2" fmla="*/ 493776 h 948944"/>
              <a:gd name="connsiteX3" fmla="*/ 1514856 w 1999488"/>
              <a:gd name="connsiteY3" fmla="*/ 64008 h 948944"/>
              <a:gd name="connsiteX4" fmla="*/ 1999488 w 1999488"/>
              <a:gd name="connsiteY4" fmla="*/ 109728 h 948944"/>
              <a:gd name="connsiteX0" fmla="*/ 0 w 1999488"/>
              <a:gd name="connsiteY0" fmla="*/ 646176 h 894080"/>
              <a:gd name="connsiteX1" fmla="*/ 381000 w 1999488"/>
              <a:gd name="connsiteY1" fmla="*/ 859536 h 894080"/>
              <a:gd name="connsiteX2" fmla="*/ 1085088 w 1999488"/>
              <a:gd name="connsiteY2" fmla="*/ 438912 h 894080"/>
              <a:gd name="connsiteX3" fmla="*/ 1600200 w 1999488"/>
              <a:gd name="connsiteY3" fmla="*/ 112776 h 894080"/>
              <a:gd name="connsiteX4" fmla="*/ 1999488 w 1999488"/>
              <a:gd name="connsiteY4" fmla="*/ 54864 h 894080"/>
              <a:gd name="connsiteX0" fmla="*/ 0 w 1999488"/>
              <a:gd name="connsiteY0" fmla="*/ 646176 h 680720"/>
              <a:gd name="connsiteX1" fmla="*/ 381000 w 1999488"/>
              <a:gd name="connsiteY1" fmla="*/ 646176 h 680720"/>
              <a:gd name="connsiteX2" fmla="*/ 1085088 w 1999488"/>
              <a:gd name="connsiteY2" fmla="*/ 438912 h 680720"/>
              <a:gd name="connsiteX3" fmla="*/ 1600200 w 1999488"/>
              <a:gd name="connsiteY3" fmla="*/ 112776 h 680720"/>
              <a:gd name="connsiteX4" fmla="*/ 1999488 w 1999488"/>
              <a:gd name="connsiteY4" fmla="*/ 54864 h 680720"/>
              <a:gd name="connsiteX0" fmla="*/ 0 w 1999488"/>
              <a:gd name="connsiteY0" fmla="*/ 417576 h 649732"/>
              <a:gd name="connsiteX1" fmla="*/ 381000 w 1999488"/>
              <a:gd name="connsiteY1" fmla="*/ 646176 h 649732"/>
              <a:gd name="connsiteX2" fmla="*/ 1085088 w 1999488"/>
              <a:gd name="connsiteY2" fmla="*/ 438912 h 649732"/>
              <a:gd name="connsiteX3" fmla="*/ 1600200 w 1999488"/>
              <a:gd name="connsiteY3" fmla="*/ 112776 h 649732"/>
              <a:gd name="connsiteX4" fmla="*/ 1999488 w 1999488"/>
              <a:gd name="connsiteY4" fmla="*/ 54864 h 649732"/>
              <a:gd name="connsiteX0" fmla="*/ 0 w 1999488"/>
              <a:gd name="connsiteY0" fmla="*/ 417576 h 649732"/>
              <a:gd name="connsiteX1" fmla="*/ 381000 w 1999488"/>
              <a:gd name="connsiteY1" fmla="*/ 646176 h 649732"/>
              <a:gd name="connsiteX2" fmla="*/ 1085088 w 1999488"/>
              <a:gd name="connsiteY2" fmla="*/ 438912 h 649732"/>
              <a:gd name="connsiteX3" fmla="*/ 1600200 w 1999488"/>
              <a:gd name="connsiteY3" fmla="*/ 112776 h 649732"/>
              <a:gd name="connsiteX4" fmla="*/ 1999488 w 1999488"/>
              <a:gd name="connsiteY4" fmla="*/ 54864 h 649732"/>
              <a:gd name="connsiteX0" fmla="*/ 0 w 1999488"/>
              <a:gd name="connsiteY0" fmla="*/ 417576 h 649732"/>
              <a:gd name="connsiteX1" fmla="*/ 381000 w 1999488"/>
              <a:gd name="connsiteY1" fmla="*/ 646176 h 649732"/>
              <a:gd name="connsiteX2" fmla="*/ 1085088 w 1999488"/>
              <a:gd name="connsiteY2" fmla="*/ 438912 h 649732"/>
              <a:gd name="connsiteX3" fmla="*/ 1600200 w 1999488"/>
              <a:gd name="connsiteY3" fmla="*/ 112776 h 649732"/>
              <a:gd name="connsiteX4" fmla="*/ 1999488 w 1999488"/>
              <a:gd name="connsiteY4" fmla="*/ 54864 h 64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488" h="649732">
                <a:moveTo>
                  <a:pt x="0" y="417576"/>
                </a:moveTo>
                <a:cubicBezTo>
                  <a:pt x="50800" y="440436"/>
                  <a:pt x="200152" y="642620"/>
                  <a:pt x="381000" y="646176"/>
                </a:cubicBezTo>
                <a:cubicBezTo>
                  <a:pt x="561848" y="649732"/>
                  <a:pt x="881888" y="527812"/>
                  <a:pt x="1085088" y="438912"/>
                </a:cubicBezTo>
                <a:cubicBezTo>
                  <a:pt x="1288288" y="350012"/>
                  <a:pt x="1447800" y="176784"/>
                  <a:pt x="1600200" y="112776"/>
                </a:cubicBezTo>
                <a:cubicBezTo>
                  <a:pt x="1752600" y="48768"/>
                  <a:pt x="1833372" y="0"/>
                  <a:pt x="1999488" y="54864"/>
                </a:cubicBezTo>
              </a:path>
            </a:pathLst>
          </a:custGeom>
          <a:ln w="12700">
            <a:solidFill>
              <a:srgbClr val="339933"/>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5638" name="Oval 10"/>
          <p:cNvSpPr>
            <a:spLocks noChangeAspect="1" noChangeArrowheads="1"/>
          </p:cNvSpPr>
          <p:nvPr/>
        </p:nvSpPr>
        <p:spPr bwMode="auto">
          <a:xfrm>
            <a:off x="6148388" y="2820988"/>
            <a:ext cx="44450" cy="44450"/>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39" name="Oval 10"/>
          <p:cNvSpPr>
            <a:spLocks noChangeAspect="1" noChangeArrowheads="1"/>
          </p:cNvSpPr>
          <p:nvPr/>
        </p:nvSpPr>
        <p:spPr bwMode="auto">
          <a:xfrm>
            <a:off x="6262688" y="2811463"/>
            <a:ext cx="44450"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0" name="Oval 10"/>
          <p:cNvSpPr>
            <a:spLocks noChangeAspect="1" noChangeArrowheads="1"/>
          </p:cNvSpPr>
          <p:nvPr/>
        </p:nvSpPr>
        <p:spPr bwMode="auto">
          <a:xfrm>
            <a:off x="6380163" y="2790825"/>
            <a:ext cx="44450" cy="44450"/>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1" name="Oval 10"/>
          <p:cNvSpPr>
            <a:spLocks noChangeAspect="1" noChangeArrowheads="1"/>
          </p:cNvSpPr>
          <p:nvPr/>
        </p:nvSpPr>
        <p:spPr bwMode="auto">
          <a:xfrm>
            <a:off x="6497638" y="2754313"/>
            <a:ext cx="44450"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2" name="Oval 10"/>
          <p:cNvSpPr>
            <a:spLocks noChangeAspect="1" noChangeArrowheads="1"/>
          </p:cNvSpPr>
          <p:nvPr/>
        </p:nvSpPr>
        <p:spPr bwMode="auto">
          <a:xfrm>
            <a:off x="6602413" y="2722563"/>
            <a:ext cx="44450" cy="44450"/>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3" name="Oval 10"/>
          <p:cNvSpPr>
            <a:spLocks noChangeAspect="1" noChangeArrowheads="1"/>
          </p:cNvSpPr>
          <p:nvPr/>
        </p:nvSpPr>
        <p:spPr bwMode="auto">
          <a:xfrm>
            <a:off x="6724650" y="2673350"/>
            <a:ext cx="44450" cy="46038"/>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4" name="Oval 10"/>
          <p:cNvSpPr>
            <a:spLocks noChangeAspect="1" noChangeArrowheads="1"/>
          </p:cNvSpPr>
          <p:nvPr/>
        </p:nvSpPr>
        <p:spPr bwMode="auto">
          <a:xfrm>
            <a:off x="6842125" y="2632075"/>
            <a:ext cx="44450" cy="44450"/>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5" name="Oval 10"/>
          <p:cNvSpPr>
            <a:spLocks noChangeAspect="1" noChangeArrowheads="1"/>
          </p:cNvSpPr>
          <p:nvPr/>
        </p:nvSpPr>
        <p:spPr bwMode="auto">
          <a:xfrm>
            <a:off x="7067550" y="2525713"/>
            <a:ext cx="44450"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6" name="Oval 10"/>
          <p:cNvSpPr>
            <a:spLocks noChangeAspect="1" noChangeArrowheads="1"/>
          </p:cNvSpPr>
          <p:nvPr/>
        </p:nvSpPr>
        <p:spPr bwMode="auto">
          <a:xfrm>
            <a:off x="7188200" y="2459038"/>
            <a:ext cx="42863"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7" name="Oval 10"/>
          <p:cNvSpPr>
            <a:spLocks noChangeAspect="1" noChangeArrowheads="1"/>
          </p:cNvSpPr>
          <p:nvPr/>
        </p:nvSpPr>
        <p:spPr bwMode="auto">
          <a:xfrm>
            <a:off x="7310438" y="2371725"/>
            <a:ext cx="44450" cy="46038"/>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8" name="Oval 10"/>
          <p:cNvSpPr>
            <a:spLocks noChangeAspect="1" noChangeArrowheads="1"/>
          </p:cNvSpPr>
          <p:nvPr/>
        </p:nvSpPr>
        <p:spPr bwMode="auto">
          <a:xfrm>
            <a:off x="7415213" y="2287588"/>
            <a:ext cx="44450"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49" name="Oval 10"/>
          <p:cNvSpPr>
            <a:spLocks noChangeAspect="1" noChangeArrowheads="1"/>
          </p:cNvSpPr>
          <p:nvPr/>
        </p:nvSpPr>
        <p:spPr bwMode="auto">
          <a:xfrm>
            <a:off x="7526338" y="2205038"/>
            <a:ext cx="44450" cy="46037"/>
          </a:xfrm>
          <a:prstGeom prst="ellipse">
            <a:avLst/>
          </a:prstGeom>
          <a:solidFill>
            <a:srgbClr val="339933"/>
          </a:solidFill>
          <a:ln w="3175">
            <a:solidFill>
              <a:srgbClr val="339933"/>
            </a:solidFill>
            <a:round/>
            <a:headEnd/>
            <a:tailEnd/>
          </a:ln>
        </p:spPr>
        <p:txBody>
          <a:bodyPr wrap="none" anchor="ctr">
            <a:spAutoFit/>
          </a:bodyPr>
          <a:lstStyle/>
          <a:p>
            <a:endParaRPr lang="sl-SI"/>
          </a:p>
        </p:txBody>
      </p:sp>
      <p:sp>
        <p:nvSpPr>
          <p:cNvPr id="25650" name="Oval 10"/>
          <p:cNvSpPr>
            <a:spLocks noChangeAspect="1" noChangeArrowheads="1"/>
          </p:cNvSpPr>
          <p:nvPr/>
        </p:nvSpPr>
        <p:spPr bwMode="auto">
          <a:xfrm>
            <a:off x="7646988" y="2143125"/>
            <a:ext cx="44450" cy="46038"/>
          </a:xfrm>
          <a:prstGeom prst="ellipse">
            <a:avLst/>
          </a:prstGeom>
          <a:solidFill>
            <a:srgbClr val="339933"/>
          </a:solidFill>
          <a:ln w="3175">
            <a:solidFill>
              <a:srgbClr val="339933"/>
            </a:solidFill>
            <a:round/>
            <a:headEnd/>
            <a:tailEnd/>
          </a:ln>
        </p:spPr>
        <p:txBody>
          <a:bodyPr wrap="none" anchor="ctr">
            <a:spAutoFit/>
          </a:bodyPr>
          <a:lstStyle/>
          <a:p>
            <a:endParaRPr lang="sl-SI"/>
          </a:p>
        </p:txBody>
      </p:sp>
      <p:grpSp>
        <p:nvGrpSpPr>
          <p:cNvPr id="295" name="Group 247"/>
          <p:cNvGrpSpPr>
            <a:grpSpLocks/>
          </p:cNvGrpSpPr>
          <p:nvPr/>
        </p:nvGrpSpPr>
        <p:grpSpPr bwMode="auto">
          <a:xfrm>
            <a:off x="6154738" y="1268413"/>
            <a:ext cx="1603375" cy="344487"/>
            <a:chOff x="6154738" y="1268413"/>
            <a:chExt cx="1603375" cy="344487"/>
          </a:xfrm>
        </p:grpSpPr>
        <p:cxnSp>
          <p:nvCxnSpPr>
            <p:cNvPr id="142" name="Straight Connector 141"/>
            <p:cNvCxnSpPr/>
            <p:nvPr/>
          </p:nvCxnSpPr>
          <p:spPr bwMode="auto">
            <a:xfrm>
              <a:off x="6154738" y="1612900"/>
              <a:ext cx="1592262"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19" name="Object 17"/>
            <p:cNvGraphicFramePr>
              <a:graphicFrameLocks noChangeAspect="1"/>
            </p:cNvGraphicFramePr>
            <p:nvPr/>
          </p:nvGraphicFramePr>
          <p:xfrm>
            <a:off x="7081838" y="1268413"/>
            <a:ext cx="676275" cy="303212"/>
          </p:xfrm>
          <a:graphic>
            <a:graphicData uri="http://schemas.openxmlformats.org/presentationml/2006/ole">
              <p:oleObj spid="_x0000_s25617" name="Equation" r:id="rId8" imgW="393480" imgH="177480" progId="Equation.DSMT4">
                <p:embed/>
              </p:oleObj>
            </a:graphicData>
          </a:graphic>
        </p:graphicFrame>
      </p:grpSp>
      <p:grpSp>
        <p:nvGrpSpPr>
          <p:cNvPr id="296" name="Group 253"/>
          <p:cNvGrpSpPr>
            <a:grpSpLocks/>
          </p:cNvGrpSpPr>
          <p:nvPr/>
        </p:nvGrpSpPr>
        <p:grpSpPr bwMode="auto">
          <a:xfrm>
            <a:off x="6167438" y="3538538"/>
            <a:ext cx="1590675" cy="325437"/>
            <a:chOff x="6167438" y="3538538"/>
            <a:chExt cx="1590675" cy="325437"/>
          </a:xfrm>
        </p:grpSpPr>
        <p:cxnSp>
          <p:nvCxnSpPr>
            <p:cNvPr id="141" name="Straight Connector 140"/>
            <p:cNvCxnSpPr/>
            <p:nvPr/>
          </p:nvCxnSpPr>
          <p:spPr bwMode="auto">
            <a:xfrm>
              <a:off x="6167438" y="3538538"/>
              <a:ext cx="1590675"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graphicFrame>
          <p:nvGraphicFramePr>
            <p:cNvPr id="38912" name="Object 4"/>
            <p:cNvGraphicFramePr>
              <a:graphicFrameLocks noChangeAspect="1"/>
            </p:cNvGraphicFramePr>
            <p:nvPr/>
          </p:nvGraphicFramePr>
          <p:xfrm>
            <a:off x="6996113" y="3560763"/>
            <a:ext cx="677862" cy="303212"/>
          </p:xfrm>
          <a:graphic>
            <a:graphicData uri="http://schemas.openxmlformats.org/presentationml/2006/ole">
              <p:oleObj spid="_x0000_s25616" name="Equation" r:id="rId9" imgW="393480" imgH="177480" progId="Equation.DSMT4">
                <p:embed/>
              </p:oleObj>
            </a:graphicData>
          </a:graphic>
        </p:graphicFrame>
      </p:grpSp>
      <p:graphicFrame>
        <p:nvGraphicFramePr>
          <p:cNvPr id="38913" name="Object 5"/>
          <p:cNvGraphicFramePr>
            <a:graphicFrameLocks noChangeAspect="1"/>
          </p:cNvGraphicFramePr>
          <p:nvPr/>
        </p:nvGraphicFramePr>
        <p:xfrm>
          <a:off x="7505700" y="2287588"/>
          <a:ext cx="677863" cy="303212"/>
        </p:xfrm>
        <a:graphic>
          <a:graphicData uri="http://schemas.openxmlformats.org/presentationml/2006/ole">
            <p:oleObj spid="_x0000_s25607" name="Equation" r:id="rId10" imgW="393480" imgH="177480" progId="Equation.DSMT4">
              <p:embed/>
            </p:oleObj>
          </a:graphicData>
        </a:graphic>
      </p:graphicFrame>
      <p:grpSp>
        <p:nvGrpSpPr>
          <p:cNvPr id="297" name="Group 223"/>
          <p:cNvGrpSpPr>
            <a:grpSpLocks/>
          </p:cNvGrpSpPr>
          <p:nvPr/>
        </p:nvGrpSpPr>
        <p:grpSpPr bwMode="auto">
          <a:xfrm>
            <a:off x="5153025" y="3444875"/>
            <a:ext cx="3021013" cy="215900"/>
            <a:chOff x="5164138" y="3444875"/>
            <a:chExt cx="3021012" cy="215900"/>
          </a:xfrm>
        </p:grpSpPr>
        <p:sp>
          <p:nvSpPr>
            <p:cNvPr id="139" name="Oval 10"/>
            <p:cNvSpPr>
              <a:spLocks noChangeAspect="1" noChangeArrowheads="1"/>
            </p:cNvSpPr>
            <p:nvPr/>
          </p:nvSpPr>
          <p:spPr bwMode="auto">
            <a:xfrm>
              <a:off x="6946900" y="3495675"/>
              <a:ext cx="66675" cy="69850"/>
            </a:xfrm>
            <a:prstGeom prst="ellipse">
              <a:avLst/>
            </a:prstGeom>
            <a:solidFill>
              <a:schemeClr val="tx2">
                <a:lumMod val="60000"/>
                <a:lumOff val="40000"/>
              </a:schemeClr>
            </a:solidFill>
            <a:ln w="3175">
              <a:solidFill>
                <a:schemeClr val="tx2">
                  <a:lumMod val="60000"/>
                  <a:lumOff val="40000"/>
                </a:schemeClr>
              </a:solidFill>
              <a:round/>
              <a:headEnd/>
              <a:tailEnd/>
            </a:ln>
          </p:spPr>
          <p:txBody>
            <a:bodyPr wrap="none" anchor="ctr">
              <a:spAutoFit/>
            </a:bodyPr>
            <a:lstStyle/>
            <a:p>
              <a:pPr>
                <a:defRPr/>
              </a:pPr>
              <a:endParaRPr lang="sl-SI"/>
            </a:p>
          </p:txBody>
        </p:sp>
        <p:cxnSp>
          <p:nvCxnSpPr>
            <p:cNvPr id="211" name="Straight Connector 210"/>
            <p:cNvCxnSpPr/>
            <p:nvPr/>
          </p:nvCxnSpPr>
          <p:spPr>
            <a:xfrm>
              <a:off x="5383213" y="3543300"/>
              <a:ext cx="2801937" cy="1588"/>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2" name="Object 187"/>
            <p:cNvGraphicFramePr>
              <a:graphicFrameLocks noChangeAspect="1"/>
            </p:cNvGraphicFramePr>
            <p:nvPr/>
          </p:nvGraphicFramePr>
          <p:xfrm>
            <a:off x="5164138" y="3444875"/>
            <a:ext cx="198437" cy="215900"/>
          </p:xfrm>
          <a:graphic>
            <a:graphicData uri="http://schemas.openxmlformats.org/presentationml/2006/ole">
              <p:oleObj spid="_x0000_s25615" name="Equation" r:id="rId11" imgW="126720" imgH="139680" progId="Equation.DSMT4">
                <p:embed/>
              </p:oleObj>
            </a:graphicData>
          </a:graphic>
        </p:graphicFrame>
      </p:grpSp>
      <p:grpSp>
        <p:nvGrpSpPr>
          <p:cNvPr id="298" name="Group 235"/>
          <p:cNvGrpSpPr>
            <a:grpSpLocks/>
          </p:cNvGrpSpPr>
          <p:nvPr/>
        </p:nvGrpSpPr>
        <p:grpSpPr bwMode="auto">
          <a:xfrm>
            <a:off x="5148263" y="1463675"/>
            <a:ext cx="3036887" cy="274638"/>
            <a:chOff x="5148263" y="1463675"/>
            <a:chExt cx="3036887" cy="274638"/>
          </a:xfrm>
        </p:grpSpPr>
        <p:sp>
          <p:nvSpPr>
            <p:cNvPr id="25657" name="Oval 10"/>
            <p:cNvSpPr>
              <a:spLocks noChangeAspect="1" noChangeArrowheads="1"/>
            </p:cNvSpPr>
            <p:nvPr/>
          </p:nvSpPr>
          <p:spPr bwMode="auto">
            <a:xfrm>
              <a:off x="6950075" y="1576426"/>
              <a:ext cx="65088" cy="68263"/>
            </a:xfrm>
            <a:prstGeom prst="ellipse">
              <a:avLst/>
            </a:prstGeom>
            <a:solidFill>
              <a:srgbClr val="FF0000"/>
            </a:solidFill>
            <a:ln w="3175">
              <a:solidFill>
                <a:srgbClr val="FF0000"/>
              </a:solidFill>
              <a:round/>
              <a:headEnd/>
              <a:tailEnd/>
            </a:ln>
          </p:spPr>
          <p:txBody>
            <a:bodyPr wrap="none" anchor="ctr">
              <a:spAutoFit/>
            </a:bodyPr>
            <a:lstStyle/>
            <a:p>
              <a:endParaRPr lang="sl-SI"/>
            </a:p>
          </p:txBody>
        </p:sp>
        <p:cxnSp>
          <p:nvCxnSpPr>
            <p:cNvPr id="205" name="Straight Connector 204"/>
            <p:cNvCxnSpPr/>
            <p:nvPr/>
          </p:nvCxnSpPr>
          <p:spPr>
            <a:xfrm>
              <a:off x="5383213" y="1601788"/>
              <a:ext cx="2801937" cy="3175"/>
            </a:xfrm>
            <a:prstGeom prst="line">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4" name="Object 188"/>
            <p:cNvGraphicFramePr>
              <a:graphicFrameLocks noChangeAspect="1"/>
            </p:cNvGraphicFramePr>
            <p:nvPr/>
          </p:nvGraphicFramePr>
          <p:xfrm>
            <a:off x="5148263" y="1463675"/>
            <a:ext cx="217487" cy="274638"/>
          </p:xfrm>
          <a:graphic>
            <a:graphicData uri="http://schemas.openxmlformats.org/presentationml/2006/ole">
              <p:oleObj spid="_x0000_s25614" name="Equation" r:id="rId12" imgW="139680" imgH="177480" progId="Equation.DSMT4">
                <p:embed/>
              </p:oleObj>
            </a:graphicData>
          </a:graphic>
        </p:graphicFrame>
      </p:grpSp>
      <p:grpSp>
        <p:nvGrpSpPr>
          <p:cNvPr id="299" name="Group 277"/>
          <p:cNvGrpSpPr>
            <a:grpSpLocks/>
          </p:cNvGrpSpPr>
          <p:nvPr/>
        </p:nvGrpSpPr>
        <p:grpSpPr bwMode="auto">
          <a:xfrm>
            <a:off x="6064250" y="1655763"/>
            <a:ext cx="1809750" cy="2686050"/>
            <a:chOff x="6053138" y="1655763"/>
            <a:chExt cx="1809750" cy="2686050"/>
          </a:xfrm>
        </p:grpSpPr>
        <p:cxnSp>
          <p:nvCxnSpPr>
            <p:cNvPr id="230" name="Straight Connector 229"/>
            <p:cNvCxnSpPr/>
            <p:nvPr/>
          </p:nvCxnSpPr>
          <p:spPr>
            <a:xfrm rot="5400000">
              <a:off x="4957763" y="2844801"/>
              <a:ext cx="2378075" cy="0"/>
            </a:xfrm>
            <a:prstGeom prst="line">
              <a:avLst/>
            </a:prstGeom>
            <a:ln>
              <a:solidFill>
                <a:srgbClr val="339933"/>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6570663" y="2844801"/>
              <a:ext cx="2378075" cy="0"/>
            </a:xfrm>
            <a:prstGeom prst="line">
              <a:avLst/>
            </a:prstGeom>
            <a:ln>
              <a:solidFill>
                <a:srgbClr val="339933"/>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7" name="Object 190"/>
            <p:cNvGraphicFramePr>
              <a:graphicFrameLocks noChangeAspect="1"/>
            </p:cNvGraphicFramePr>
            <p:nvPr/>
          </p:nvGraphicFramePr>
          <p:xfrm>
            <a:off x="6053138" y="4117975"/>
            <a:ext cx="217487" cy="215900"/>
          </p:xfrm>
          <a:graphic>
            <a:graphicData uri="http://schemas.openxmlformats.org/presentationml/2006/ole">
              <p:oleObj spid="_x0000_s25612" name="Equation" r:id="rId13" imgW="139680" imgH="139680" progId="Equation.DSMT4">
                <p:embed/>
              </p:oleObj>
            </a:graphicData>
          </a:graphic>
        </p:graphicFrame>
        <p:graphicFrame>
          <p:nvGraphicFramePr>
            <p:cNvPr id="8" name="Object 191"/>
            <p:cNvGraphicFramePr>
              <a:graphicFrameLocks noChangeAspect="1"/>
            </p:cNvGraphicFramePr>
            <p:nvPr/>
          </p:nvGraphicFramePr>
          <p:xfrm>
            <a:off x="7664450" y="4068763"/>
            <a:ext cx="198438" cy="273050"/>
          </p:xfrm>
          <a:graphic>
            <a:graphicData uri="http://schemas.openxmlformats.org/presentationml/2006/ole">
              <p:oleObj spid="_x0000_s25613" name="Equation" r:id="rId14" imgW="126720" imgH="177480" progId="Equation.DSMT4">
                <p:embed/>
              </p:oleObj>
            </a:graphicData>
          </a:graphic>
        </p:graphicFrame>
      </p:grpSp>
      <p:graphicFrame>
        <p:nvGraphicFramePr>
          <p:cNvPr id="14" name="Object 194"/>
          <p:cNvGraphicFramePr>
            <a:graphicFrameLocks noChangeAspect="1"/>
          </p:cNvGraphicFramePr>
          <p:nvPr/>
        </p:nvGraphicFramePr>
        <p:xfrm>
          <a:off x="7929563" y="1911350"/>
          <a:ext cx="909637" cy="330200"/>
        </p:xfrm>
        <a:graphic>
          <a:graphicData uri="http://schemas.openxmlformats.org/presentationml/2006/ole">
            <p:oleObj spid="_x0000_s25608" name="Equation" r:id="rId15" imgW="622080" imgH="228600" progId="Equation.DSMT4">
              <p:embed/>
            </p:oleObj>
          </a:graphicData>
        </a:graphic>
      </p:graphicFrame>
      <p:graphicFrame>
        <p:nvGraphicFramePr>
          <p:cNvPr id="15" name="Object 195"/>
          <p:cNvGraphicFramePr>
            <a:graphicFrameLocks noChangeAspect="1"/>
          </p:cNvGraphicFramePr>
          <p:nvPr/>
        </p:nvGraphicFramePr>
        <p:xfrm>
          <a:off x="1766888" y="5068888"/>
          <a:ext cx="6767512" cy="819150"/>
        </p:xfrm>
        <a:graphic>
          <a:graphicData uri="http://schemas.openxmlformats.org/presentationml/2006/ole">
            <p:oleObj spid="_x0000_s25609" name="Equation" r:id="rId16" imgW="4775040" imgH="583920" progId="Equation.DSMT4">
              <p:embed/>
            </p:oleObj>
          </a:graphicData>
        </a:graphic>
      </p:graphicFrame>
      <p:sp>
        <p:nvSpPr>
          <p:cNvPr id="266" name="TextBox 265"/>
          <p:cNvSpPr txBox="1"/>
          <p:nvPr/>
        </p:nvSpPr>
        <p:spPr>
          <a:xfrm>
            <a:off x="533400" y="5029200"/>
            <a:ext cx="1371600" cy="338138"/>
          </a:xfrm>
          <a:prstGeom prst="rect">
            <a:avLst/>
          </a:prstGeom>
          <a:noFill/>
        </p:spPr>
        <p:txBody>
          <a:bodyPr>
            <a:spAutoFit/>
          </a:bodyPr>
          <a:lstStyle/>
          <a:p>
            <a:pPr>
              <a:defRPr/>
            </a:pPr>
            <a:r>
              <a:rPr lang="en-US" sz="1600" i="1">
                <a:solidFill>
                  <a:schemeClr val="tx2">
                    <a:lumMod val="60000"/>
                    <a:lumOff val="40000"/>
                  </a:schemeClr>
                </a:solidFill>
                <a:latin typeface="Georgia" pitchFamily="18" charset="0"/>
              </a:rPr>
              <a:t>f  </a:t>
            </a:r>
            <a:r>
              <a:rPr lang="en-US" sz="1600">
                <a:solidFill>
                  <a:schemeClr val="tx2">
                    <a:lumMod val="60000"/>
                    <a:lumOff val="40000"/>
                  </a:schemeClr>
                </a:solidFill>
                <a:latin typeface="+mn-lt"/>
              </a:rPr>
              <a:t>je zvezna</a:t>
            </a:r>
            <a:r>
              <a:rPr lang="en-US" sz="1600">
                <a:solidFill>
                  <a:schemeClr val="tx2">
                    <a:lumMod val="60000"/>
                    <a:lumOff val="40000"/>
                  </a:schemeClr>
                </a:solidFill>
                <a:latin typeface="Georgia" pitchFamily="18" charset="0"/>
              </a:rPr>
              <a:t>:</a:t>
            </a:r>
            <a:endParaRPr lang="sl-SI" sz="1600">
              <a:solidFill>
                <a:schemeClr val="tx2">
                  <a:lumMod val="60000"/>
                  <a:lumOff val="40000"/>
                </a:schemeClr>
              </a:solidFill>
              <a:latin typeface="Georgia" pitchFamily="18" charset="0"/>
            </a:endParaRPr>
          </a:p>
        </p:txBody>
      </p:sp>
      <p:sp>
        <p:nvSpPr>
          <p:cNvPr id="272" name="TextBox 271"/>
          <p:cNvSpPr txBox="1"/>
          <p:nvPr/>
        </p:nvSpPr>
        <p:spPr>
          <a:xfrm>
            <a:off x="533400" y="6062663"/>
            <a:ext cx="4419600" cy="338137"/>
          </a:xfrm>
          <a:prstGeom prst="rect">
            <a:avLst/>
          </a:prstGeom>
          <a:noFill/>
        </p:spPr>
        <p:txBody>
          <a:bodyPr>
            <a:spAutoFit/>
          </a:bodyPr>
          <a:lstStyle/>
          <a:p>
            <a:pPr>
              <a:defRPr/>
            </a:pPr>
            <a:r>
              <a:rPr lang="en-US" sz="1600">
                <a:solidFill>
                  <a:schemeClr val="tx2">
                    <a:lumMod val="60000"/>
                    <a:lumOff val="40000"/>
                  </a:schemeClr>
                </a:solidFill>
                <a:latin typeface="+mn-lt"/>
              </a:rPr>
              <a:t>Podobno preverimo,  da je </a:t>
            </a:r>
            <a:r>
              <a:rPr lang="en-US" sz="1600" i="1">
                <a:solidFill>
                  <a:schemeClr val="tx2">
                    <a:lumMod val="60000"/>
                    <a:lumOff val="40000"/>
                  </a:schemeClr>
                </a:solidFill>
                <a:latin typeface="Georgia" pitchFamily="18" charset="0"/>
              </a:rPr>
              <a:t>f  </a:t>
            </a:r>
            <a:r>
              <a:rPr lang="en-US" sz="1600">
                <a:solidFill>
                  <a:schemeClr val="tx2">
                    <a:lumMod val="60000"/>
                    <a:lumOff val="40000"/>
                  </a:schemeClr>
                </a:solidFill>
                <a:latin typeface="+mn-lt"/>
              </a:rPr>
              <a:t>tudi odvedljiva.</a:t>
            </a:r>
            <a:endParaRPr lang="sl-SI" sz="1600">
              <a:solidFill>
                <a:schemeClr val="tx2">
                  <a:lumMod val="60000"/>
                  <a:lumOff val="40000"/>
                </a:schemeClr>
              </a:solidFill>
              <a:latin typeface="Georgia" pitchFamily="18" charset="0"/>
            </a:endParaRPr>
          </a:p>
        </p:txBody>
      </p:sp>
      <p:grpSp>
        <p:nvGrpSpPr>
          <p:cNvPr id="300" name="Group 217"/>
          <p:cNvGrpSpPr>
            <a:grpSpLocks/>
          </p:cNvGrpSpPr>
          <p:nvPr/>
        </p:nvGrpSpPr>
        <p:grpSpPr bwMode="auto">
          <a:xfrm>
            <a:off x="5105400" y="2420938"/>
            <a:ext cx="2060575" cy="1966912"/>
            <a:chOff x="5105400" y="2420938"/>
            <a:chExt cx="2060575" cy="1966912"/>
          </a:xfrm>
        </p:grpSpPr>
        <p:cxnSp>
          <p:nvCxnSpPr>
            <p:cNvPr id="326" name="Straight Connector 325"/>
            <p:cNvCxnSpPr/>
            <p:nvPr/>
          </p:nvCxnSpPr>
          <p:spPr>
            <a:xfrm rot="10800000">
              <a:off x="5383213" y="2611438"/>
              <a:ext cx="1589087" cy="0"/>
            </a:xfrm>
            <a:prstGeom prst="line">
              <a:avLst/>
            </a:prstGeom>
            <a:ln w="3175">
              <a:solidFill>
                <a:srgbClr val="339933"/>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6200000" flipH="1">
              <a:off x="6255543" y="3323432"/>
              <a:ext cx="1420813" cy="0"/>
            </a:xfrm>
            <a:prstGeom prst="line">
              <a:avLst/>
            </a:prstGeom>
            <a:ln w="3175">
              <a:solidFill>
                <a:srgbClr val="339933"/>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10" name="Object 184"/>
            <p:cNvGraphicFramePr>
              <a:graphicFrameLocks noChangeAspect="1"/>
            </p:cNvGraphicFramePr>
            <p:nvPr/>
          </p:nvGraphicFramePr>
          <p:xfrm>
            <a:off x="6888163" y="4033838"/>
            <a:ext cx="277812" cy="354012"/>
          </p:xfrm>
          <a:graphic>
            <a:graphicData uri="http://schemas.openxmlformats.org/presentationml/2006/ole">
              <p:oleObj spid="_x0000_s25610" name="Equation" r:id="rId17" imgW="177480" imgH="228600" progId="Equation.DSMT4">
                <p:embed/>
              </p:oleObj>
            </a:graphicData>
          </a:graphic>
        </p:graphicFrame>
        <p:graphicFrame>
          <p:nvGraphicFramePr>
            <p:cNvPr id="11" name="Object 185"/>
            <p:cNvGraphicFramePr>
              <a:graphicFrameLocks noChangeAspect="1"/>
            </p:cNvGraphicFramePr>
            <p:nvPr/>
          </p:nvGraphicFramePr>
          <p:xfrm>
            <a:off x="5105400" y="2420938"/>
            <a:ext cx="277813" cy="354012"/>
          </p:xfrm>
          <a:graphic>
            <a:graphicData uri="http://schemas.openxmlformats.org/presentationml/2006/ole">
              <p:oleObj spid="_x0000_s25611" name="Equation" r:id="rId18" imgW="177480" imgH="228600" progId="Equation.DSMT4">
                <p:embed/>
              </p:oleObj>
            </a:graphicData>
          </a:graphic>
        </p:graphicFrame>
        <p:sp>
          <p:nvSpPr>
            <p:cNvPr id="25654" name="Oval 10"/>
            <p:cNvSpPr>
              <a:spLocks noChangeAspect="1" noChangeArrowheads="1"/>
            </p:cNvSpPr>
            <p:nvPr/>
          </p:nvSpPr>
          <p:spPr bwMode="auto">
            <a:xfrm>
              <a:off x="6942138" y="2568575"/>
              <a:ext cx="66675" cy="68263"/>
            </a:xfrm>
            <a:prstGeom prst="ellipse">
              <a:avLst/>
            </a:prstGeom>
            <a:solidFill>
              <a:srgbClr val="339933"/>
            </a:solidFill>
            <a:ln w="3175">
              <a:solidFill>
                <a:srgbClr val="339933"/>
              </a:solidFill>
              <a:round/>
              <a:headEnd/>
              <a:tailEnd/>
            </a:ln>
          </p:spPr>
          <p:txBody>
            <a:bodyPr wrap="none" anchor="ctr">
              <a:spAutoFit/>
            </a:bodyPr>
            <a:lstStyle/>
            <a:p>
              <a:endParaRPr lang="sl-SI"/>
            </a:p>
          </p:txBody>
        </p:sp>
      </p:grpSp>
      <p:sp>
        <p:nvSpPr>
          <p:cNvPr id="260" name="Oval 10"/>
          <p:cNvSpPr>
            <a:spLocks noChangeAspect="1" noChangeArrowheads="1"/>
          </p:cNvSpPr>
          <p:nvPr/>
        </p:nvSpPr>
        <p:spPr bwMode="auto">
          <a:xfrm>
            <a:off x="7750175" y="2111375"/>
            <a:ext cx="44450" cy="46038"/>
          </a:xfrm>
          <a:prstGeom prst="ellipse">
            <a:avLst/>
          </a:prstGeom>
          <a:solidFill>
            <a:srgbClr val="339933"/>
          </a:solidFill>
          <a:ln w="3175">
            <a:solidFill>
              <a:srgbClr val="339933"/>
            </a:solidFill>
            <a:round/>
            <a:headEnd/>
            <a:tailEnd/>
          </a:ln>
        </p:spPr>
        <p:txBody>
          <a:bodyPr wrap="none" anchor="ctr">
            <a:spAutoFit/>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500"/>
                                  </p:stCondLst>
                                  <p:childTnLst>
                                    <p:set>
                                      <p:cBhvr>
                                        <p:cTn id="51" dur="1" fill="hold">
                                          <p:stCondLst>
                                            <p:cond delay="0"/>
                                          </p:stCondLst>
                                        </p:cTn>
                                        <p:tgtEl>
                                          <p:spTgt spid="25638"/>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500"/>
                                  </p:stCondLst>
                                  <p:childTnLst>
                                    <p:set>
                                      <p:cBhvr>
                                        <p:cTn id="54" dur="1" fill="hold">
                                          <p:stCondLst>
                                            <p:cond delay="0"/>
                                          </p:stCondLst>
                                        </p:cTn>
                                        <p:tgtEl>
                                          <p:spTgt spid="25639"/>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500"/>
                                  </p:stCondLst>
                                  <p:childTnLst>
                                    <p:set>
                                      <p:cBhvr>
                                        <p:cTn id="57" dur="1" fill="hold">
                                          <p:stCondLst>
                                            <p:cond delay="0"/>
                                          </p:stCondLst>
                                        </p:cTn>
                                        <p:tgtEl>
                                          <p:spTgt spid="25640"/>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500"/>
                                  </p:stCondLst>
                                  <p:childTnLst>
                                    <p:set>
                                      <p:cBhvr>
                                        <p:cTn id="60" dur="1" fill="hold">
                                          <p:stCondLst>
                                            <p:cond delay="0"/>
                                          </p:stCondLst>
                                        </p:cTn>
                                        <p:tgtEl>
                                          <p:spTgt spid="25641"/>
                                        </p:tgtEl>
                                        <p:attrNameLst>
                                          <p:attrName>style.visibility</p:attrName>
                                        </p:attrNameLst>
                                      </p:cBhvr>
                                      <p:to>
                                        <p:strVal val="visible"/>
                                      </p:to>
                                    </p:set>
                                  </p:childTnLst>
                                </p:cTn>
                              </p:par>
                            </p:childTnLst>
                          </p:cTn>
                        </p:par>
                        <p:par>
                          <p:cTn id="61" fill="hold">
                            <p:stCondLst>
                              <p:cond delay="2000"/>
                            </p:stCondLst>
                            <p:childTnLst>
                              <p:par>
                                <p:cTn id="62" presetID="1" presetClass="entr" presetSubtype="0" fill="hold" grpId="0" nodeType="afterEffect">
                                  <p:stCondLst>
                                    <p:cond delay="500"/>
                                  </p:stCondLst>
                                  <p:childTnLst>
                                    <p:set>
                                      <p:cBhvr>
                                        <p:cTn id="63" dur="1" fill="hold">
                                          <p:stCondLst>
                                            <p:cond delay="0"/>
                                          </p:stCondLst>
                                        </p:cTn>
                                        <p:tgtEl>
                                          <p:spTgt spid="25642"/>
                                        </p:tgtEl>
                                        <p:attrNameLst>
                                          <p:attrName>style.visibility</p:attrName>
                                        </p:attrNameLst>
                                      </p:cBhvr>
                                      <p:to>
                                        <p:strVal val="visible"/>
                                      </p:to>
                                    </p:set>
                                  </p:childTnLst>
                                </p:cTn>
                              </p:par>
                            </p:childTnLst>
                          </p:cTn>
                        </p:par>
                        <p:par>
                          <p:cTn id="64" fill="hold">
                            <p:stCondLst>
                              <p:cond delay="2500"/>
                            </p:stCondLst>
                            <p:childTnLst>
                              <p:par>
                                <p:cTn id="65" presetID="1" presetClass="entr" presetSubtype="0" fill="hold" grpId="0" nodeType="afterEffect">
                                  <p:stCondLst>
                                    <p:cond delay="500"/>
                                  </p:stCondLst>
                                  <p:childTnLst>
                                    <p:set>
                                      <p:cBhvr>
                                        <p:cTn id="66" dur="1" fill="hold">
                                          <p:stCondLst>
                                            <p:cond delay="0"/>
                                          </p:stCondLst>
                                        </p:cTn>
                                        <p:tgtEl>
                                          <p:spTgt spid="25643"/>
                                        </p:tgtEl>
                                        <p:attrNameLst>
                                          <p:attrName>style.visibility</p:attrName>
                                        </p:attrNameLst>
                                      </p:cBhvr>
                                      <p:to>
                                        <p:strVal val="visible"/>
                                      </p:to>
                                    </p:set>
                                  </p:childTnLst>
                                </p:cTn>
                              </p:par>
                            </p:childTnLst>
                          </p:cTn>
                        </p:par>
                        <p:par>
                          <p:cTn id="67" fill="hold">
                            <p:stCondLst>
                              <p:cond delay="3000"/>
                            </p:stCondLst>
                            <p:childTnLst>
                              <p:par>
                                <p:cTn id="68" presetID="1" presetClass="entr" presetSubtype="0" fill="hold" grpId="0" nodeType="afterEffect">
                                  <p:stCondLst>
                                    <p:cond delay="500"/>
                                  </p:stCondLst>
                                  <p:childTnLst>
                                    <p:set>
                                      <p:cBhvr>
                                        <p:cTn id="69" dur="1" fill="hold">
                                          <p:stCondLst>
                                            <p:cond delay="0"/>
                                          </p:stCondLst>
                                        </p:cTn>
                                        <p:tgtEl>
                                          <p:spTgt spid="25644"/>
                                        </p:tgtEl>
                                        <p:attrNameLst>
                                          <p:attrName>style.visibility</p:attrName>
                                        </p:attrNameLst>
                                      </p:cBhvr>
                                      <p:to>
                                        <p:strVal val="visible"/>
                                      </p:to>
                                    </p:set>
                                  </p:childTnLst>
                                </p:cTn>
                              </p:par>
                            </p:childTnLst>
                          </p:cTn>
                        </p:par>
                        <p:par>
                          <p:cTn id="70" fill="hold">
                            <p:stCondLst>
                              <p:cond delay="3500"/>
                            </p:stCondLst>
                            <p:childTnLst>
                              <p:par>
                                <p:cTn id="71" presetID="1" presetClass="entr" presetSubtype="0" fill="hold" grpId="0" nodeType="afterEffect">
                                  <p:stCondLst>
                                    <p:cond delay="500"/>
                                  </p:stCondLst>
                                  <p:childTnLst>
                                    <p:set>
                                      <p:cBhvr>
                                        <p:cTn id="72" dur="1" fill="hold">
                                          <p:stCondLst>
                                            <p:cond delay="0"/>
                                          </p:stCondLst>
                                        </p:cTn>
                                        <p:tgtEl>
                                          <p:spTgt spid="25645"/>
                                        </p:tgtEl>
                                        <p:attrNameLst>
                                          <p:attrName>style.visibility</p:attrName>
                                        </p:attrNameLst>
                                      </p:cBhvr>
                                      <p:to>
                                        <p:strVal val="visible"/>
                                      </p:to>
                                    </p:set>
                                  </p:childTnLst>
                                </p:cTn>
                              </p:par>
                            </p:childTnLst>
                          </p:cTn>
                        </p:par>
                        <p:par>
                          <p:cTn id="73" fill="hold">
                            <p:stCondLst>
                              <p:cond delay="4000"/>
                            </p:stCondLst>
                            <p:childTnLst>
                              <p:par>
                                <p:cTn id="74" presetID="1" presetClass="entr" presetSubtype="0" fill="hold" grpId="0" nodeType="afterEffect">
                                  <p:stCondLst>
                                    <p:cond delay="500"/>
                                  </p:stCondLst>
                                  <p:childTnLst>
                                    <p:set>
                                      <p:cBhvr>
                                        <p:cTn id="75" dur="1" fill="hold">
                                          <p:stCondLst>
                                            <p:cond delay="0"/>
                                          </p:stCondLst>
                                        </p:cTn>
                                        <p:tgtEl>
                                          <p:spTgt spid="25646"/>
                                        </p:tgtEl>
                                        <p:attrNameLst>
                                          <p:attrName>style.visibility</p:attrName>
                                        </p:attrNameLst>
                                      </p:cBhvr>
                                      <p:to>
                                        <p:strVal val="visible"/>
                                      </p:to>
                                    </p:set>
                                  </p:childTnLst>
                                </p:cTn>
                              </p:par>
                            </p:childTnLst>
                          </p:cTn>
                        </p:par>
                        <p:par>
                          <p:cTn id="76" fill="hold">
                            <p:stCondLst>
                              <p:cond delay="4500"/>
                            </p:stCondLst>
                            <p:childTnLst>
                              <p:par>
                                <p:cTn id="77" presetID="1" presetClass="entr" presetSubtype="0" fill="hold" grpId="0" nodeType="afterEffect">
                                  <p:stCondLst>
                                    <p:cond delay="500"/>
                                  </p:stCondLst>
                                  <p:childTnLst>
                                    <p:set>
                                      <p:cBhvr>
                                        <p:cTn id="78" dur="1" fill="hold">
                                          <p:stCondLst>
                                            <p:cond delay="0"/>
                                          </p:stCondLst>
                                        </p:cTn>
                                        <p:tgtEl>
                                          <p:spTgt spid="25647"/>
                                        </p:tgtEl>
                                        <p:attrNameLst>
                                          <p:attrName>style.visibility</p:attrName>
                                        </p:attrNameLst>
                                      </p:cBhvr>
                                      <p:to>
                                        <p:strVal val="visible"/>
                                      </p:to>
                                    </p:set>
                                  </p:childTnLst>
                                </p:cTn>
                              </p:par>
                            </p:childTnLst>
                          </p:cTn>
                        </p:par>
                        <p:par>
                          <p:cTn id="79" fill="hold">
                            <p:stCondLst>
                              <p:cond delay="5000"/>
                            </p:stCondLst>
                            <p:childTnLst>
                              <p:par>
                                <p:cTn id="80" presetID="1" presetClass="entr" presetSubtype="0" fill="hold" grpId="0" nodeType="afterEffect">
                                  <p:stCondLst>
                                    <p:cond delay="500"/>
                                  </p:stCondLst>
                                  <p:childTnLst>
                                    <p:set>
                                      <p:cBhvr>
                                        <p:cTn id="81" dur="1" fill="hold">
                                          <p:stCondLst>
                                            <p:cond delay="0"/>
                                          </p:stCondLst>
                                        </p:cTn>
                                        <p:tgtEl>
                                          <p:spTgt spid="25648"/>
                                        </p:tgtEl>
                                        <p:attrNameLst>
                                          <p:attrName>style.visibility</p:attrName>
                                        </p:attrNameLst>
                                      </p:cBhvr>
                                      <p:to>
                                        <p:strVal val="visible"/>
                                      </p:to>
                                    </p:set>
                                  </p:childTnLst>
                                </p:cTn>
                              </p:par>
                            </p:childTnLst>
                          </p:cTn>
                        </p:par>
                        <p:par>
                          <p:cTn id="82" fill="hold">
                            <p:stCondLst>
                              <p:cond delay="5500"/>
                            </p:stCondLst>
                            <p:childTnLst>
                              <p:par>
                                <p:cTn id="83" presetID="1" presetClass="entr" presetSubtype="0" fill="hold" grpId="0" nodeType="afterEffect">
                                  <p:stCondLst>
                                    <p:cond delay="500"/>
                                  </p:stCondLst>
                                  <p:childTnLst>
                                    <p:set>
                                      <p:cBhvr>
                                        <p:cTn id="84" dur="1" fill="hold">
                                          <p:stCondLst>
                                            <p:cond delay="0"/>
                                          </p:stCondLst>
                                        </p:cTn>
                                        <p:tgtEl>
                                          <p:spTgt spid="25649"/>
                                        </p:tgtEl>
                                        <p:attrNameLst>
                                          <p:attrName>style.visibility</p:attrName>
                                        </p:attrNameLst>
                                      </p:cBhvr>
                                      <p:to>
                                        <p:strVal val="visible"/>
                                      </p:to>
                                    </p:set>
                                  </p:childTnLst>
                                </p:cTn>
                              </p:par>
                            </p:childTnLst>
                          </p:cTn>
                        </p:par>
                        <p:par>
                          <p:cTn id="85" fill="hold">
                            <p:stCondLst>
                              <p:cond delay="6000"/>
                            </p:stCondLst>
                            <p:childTnLst>
                              <p:par>
                                <p:cTn id="86" presetID="1" presetClass="entr" presetSubtype="0" fill="hold" grpId="0" nodeType="afterEffect">
                                  <p:stCondLst>
                                    <p:cond delay="500"/>
                                  </p:stCondLst>
                                  <p:childTnLst>
                                    <p:set>
                                      <p:cBhvr>
                                        <p:cTn id="87" dur="1" fill="hold">
                                          <p:stCondLst>
                                            <p:cond delay="0"/>
                                          </p:stCondLst>
                                        </p:cTn>
                                        <p:tgtEl>
                                          <p:spTgt spid="25650"/>
                                        </p:tgtEl>
                                        <p:attrNameLst>
                                          <p:attrName>style.visibility</p:attrName>
                                        </p:attrNameLst>
                                      </p:cBhvr>
                                      <p:to>
                                        <p:strVal val="visible"/>
                                      </p:to>
                                    </p:set>
                                  </p:childTnLst>
                                </p:cTn>
                              </p:par>
                            </p:childTnLst>
                          </p:cTn>
                        </p:par>
                        <p:par>
                          <p:cTn id="88" fill="hold">
                            <p:stCondLst>
                              <p:cond delay="6500"/>
                            </p:stCondLst>
                            <p:childTnLst>
                              <p:par>
                                <p:cTn id="89" presetID="1" presetClass="entr" presetSubtype="0" fill="hold" grpId="0" nodeType="afterEffect">
                                  <p:stCondLst>
                                    <p:cond delay="500"/>
                                  </p:stCondLst>
                                  <p:childTnLst>
                                    <p:set>
                                      <p:cBhvr>
                                        <p:cTn id="90" dur="1" fill="hold">
                                          <p:stCondLst>
                                            <p:cond delay="0"/>
                                          </p:stCondLst>
                                        </p:cTn>
                                        <p:tgtEl>
                                          <p:spTgt spid="260"/>
                                        </p:tgtEl>
                                        <p:attrNameLst>
                                          <p:attrName>style.visibility</p:attrName>
                                        </p:attrNameLst>
                                      </p:cBhvr>
                                      <p:to>
                                        <p:strVal val="visible"/>
                                      </p:to>
                                    </p:set>
                                  </p:childTnLst>
                                </p:cTn>
                              </p:par>
                            </p:childTnLst>
                          </p:cTn>
                        </p:par>
                        <p:par>
                          <p:cTn id="91" fill="hold">
                            <p:stCondLst>
                              <p:cond delay="7000"/>
                            </p:stCondLst>
                            <p:childTnLst>
                              <p:par>
                                <p:cTn id="92" presetID="1" presetClass="entr" presetSubtype="0" fill="hold" nodeType="afterEffect">
                                  <p:stCondLst>
                                    <p:cond delay="0"/>
                                  </p:stCondLst>
                                  <p:childTnLst>
                                    <p:set>
                                      <p:cBhvr>
                                        <p:cTn id="93" dur="1" fill="hold">
                                          <p:stCondLst>
                                            <p:cond delay="0"/>
                                          </p:stCondLst>
                                        </p:cTn>
                                        <p:tgtEl>
                                          <p:spTgt spid="3891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9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66"/>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P spid="318" grpId="0"/>
      <p:bldP spid="25638" grpId="0" animBg="1"/>
      <p:bldP spid="25639" grpId="0" animBg="1"/>
      <p:bldP spid="25640" grpId="0" animBg="1"/>
      <p:bldP spid="25641" grpId="0" animBg="1"/>
      <p:bldP spid="25642" grpId="0" animBg="1"/>
      <p:bldP spid="25643" grpId="0" animBg="1"/>
      <p:bldP spid="25644" grpId="0" animBg="1"/>
      <p:bldP spid="25645" grpId="0" animBg="1"/>
      <p:bldP spid="25646" grpId="0" animBg="1"/>
      <p:bldP spid="25647" grpId="0" animBg="1"/>
      <p:bldP spid="25648" grpId="0" animBg="1"/>
      <p:bldP spid="25649" grpId="0" animBg="1"/>
      <p:bldP spid="25650" grpId="0" animBg="1"/>
      <p:bldP spid="266" grpId="0"/>
      <p:bldP spid="272" grpId="0"/>
      <p:bldP spid="2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a:spLocks noChangeAspect="1"/>
          </p:cNvSpPr>
          <p:nvPr/>
        </p:nvSpPr>
        <p:spPr>
          <a:xfrm>
            <a:off x="304800" y="2667000"/>
            <a:ext cx="8534400" cy="3733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39941" name="Rectangle 5"/>
          <p:cNvSpPr>
            <a:spLocks noChangeArrowheads="1"/>
          </p:cNvSpPr>
          <p:nvPr/>
        </p:nvSpPr>
        <p:spPr bwMode="auto">
          <a:xfrm>
            <a:off x="457200" y="4870450"/>
            <a:ext cx="4648200" cy="615950"/>
          </a:xfrm>
          <a:prstGeom prst="rect">
            <a:avLst/>
          </a:prstGeom>
          <a:noFill/>
          <a:ln w="9525">
            <a:noFill/>
            <a:miter lim="800000"/>
            <a:headEnd/>
            <a:tailEnd/>
          </a:ln>
        </p:spPr>
        <p:txBody>
          <a:bodyPr>
            <a:spAutoFit/>
          </a:bodyPr>
          <a:lstStyle/>
          <a:p>
            <a:pPr>
              <a:defRPr/>
            </a:pPr>
            <a:r>
              <a:rPr lang="sl-SI" sz="1600">
                <a:solidFill>
                  <a:schemeClr val="tx2">
                    <a:lumMod val="60000"/>
                    <a:lumOff val="40000"/>
                  </a:schemeClr>
                </a:solidFill>
                <a:latin typeface="+mn-lt"/>
              </a:rPr>
              <a:t>Rešitev okoli </a:t>
            </a:r>
            <a:r>
              <a:rPr lang="sl-SI" sz="1600" i="1">
                <a:solidFill>
                  <a:schemeClr val="tx2">
                    <a:lumMod val="60000"/>
                    <a:lumOff val="40000"/>
                  </a:schemeClr>
                </a:solidFill>
                <a:latin typeface="Georgia" pitchFamily="18" charset="0"/>
              </a:rPr>
              <a:t>T </a:t>
            </a:r>
            <a:r>
              <a:rPr lang="sl-SI" sz="1600">
                <a:solidFill>
                  <a:schemeClr val="tx2">
                    <a:lumMod val="60000"/>
                    <a:lumOff val="40000"/>
                  </a:schemeClr>
                </a:solidFill>
                <a:latin typeface="+mn-lt"/>
              </a:rPr>
              <a:t>(0,1) lahko podaljšamo do točk v kateri je tangenta navpična. Dobimo jih iz pogoja</a:t>
            </a:r>
            <a:r>
              <a:rPr lang="en-US" sz="1600">
                <a:solidFill>
                  <a:schemeClr val="tx2">
                    <a:lumMod val="60000"/>
                    <a:lumOff val="40000"/>
                  </a:schemeClr>
                </a:solidFill>
              </a:rPr>
              <a:t> </a:t>
            </a:r>
            <a:r>
              <a:rPr lang="en-US" i="1">
                <a:solidFill>
                  <a:schemeClr val="tx2">
                    <a:lumMod val="60000"/>
                    <a:lumOff val="40000"/>
                  </a:schemeClr>
                </a:solidFill>
                <a:latin typeface="Georgia" pitchFamily="18" charset="0"/>
              </a:rPr>
              <a:t>F</a:t>
            </a:r>
            <a:r>
              <a:rPr lang="en-US" sz="1200" i="1">
                <a:solidFill>
                  <a:schemeClr val="tx2">
                    <a:lumMod val="60000"/>
                    <a:lumOff val="40000"/>
                  </a:schemeClr>
                </a:solidFill>
                <a:latin typeface="Georgia" pitchFamily="18" charset="0"/>
              </a:rPr>
              <a:t> </a:t>
            </a:r>
            <a:r>
              <a:rPr lang="en-US">
                <a:solidFill>
                  <a:schemeClr val="tx2">
                    <a:lumMod val="60000"/>
                    <a:lumOff val="40000"/>
                  </a:schemeClr>
                </a:solidFill>
                <a:latin typeface="Comic Sans MS" pitchFamily="66" charset="0"/>
              </a:rPr>
              <a:t>’</a:t>
            </a:r>
            <a:r>
              <a:rPr lang="en-US" i="1" baseline="-25000">
                <a:solidFill>
                  <a:schemeClr val="tx2">
                    <a:lumMod val="60000"/>
                    <a:lumOff val="40000"/>
                  </a:schemeClr>
                </a:solidFill>
                <a:latin typeface="Georgia" pitchFamily="18" charset="0"/>
              </a:rPr>
              <a:t>y</a:t>
            </a:r>
            <a:r>
              <a:rPr lang="en-US">
                <a:solidFill>
                  <a:schemeClr val="tx2">
                    <a:lumMod val="60000"/>
                    <a:lumOff val="40000"/>
                  </a:schemeClr>
                </a:solidFill>
              </a:rPr>
              <a:t>=</a:t>
            </a:r>
            <a:r>
              <a:rPr lang="en-US">
                <a:solidFill>
                  <a:schemeClr val="tx2">
                    <a:lumMod val="60000"/>
                    <a:lumOff val="40000"/>
                  </a:schemeClr>
                </a:solidFill>
                <a:latin typeface="Times New Roman" pitchFamily="18" charset="0"/>
              </a:rPr>
              <a:t>0</a:t>
            </a:r>
            <a:r>
              <a:rPr lang="sl-SI">
                <a:solidFill>
                  <a:schemeClr val="tx2">
                    <a:lumMod val="60000"/>
                    <a:lumOff val="40000"/>
                  </a:schemeClr>
                </a:solidFill>
                <a:latin typeface="Times New Roman" pitchFamily="18" charset="0"/>
              </a:rPr>
              <a:t>.</a:t>
            </a:r>
            <a:endParaRPr lang="en-GB">
              <a:solidFill>
                <a:schemeClr val="tx2">
                  <a:lumMod val="60000"/>
                  <a:lumOff val="40000"/>
                </a:schemeClr>
              </a:solidFill>
              <a:latin typeface="Times New Roman" pitchFamily="18" charset="0"/>
            </a:endParaRPr>
          </a:p>
        </p:txBody>
      </p:sp>
      <p:sp>
        <p:nvSpPr>
          <p:cNvPr id="39948" name="Text Box 12"/>
          <p:cNvSpPr txBox="1">
            <a:spLocks noChangeArrowheads="1"/>
          </p:cNvSpPr>
          <p:nvPr/>
        </p:nvSpPr>
        <p:spPr bwMode="auto">
          <a:xfrm>
            <a:off x="1524000" y="960438"/>
            <a:ext cx="5867400" cy="1554162"/>
          </a:xfrm>
          <a:prstGeom prst="rect">
            <a:avLst/>
          </a:prstGeom>
          <a:solidFill>
            <a:srgbClr val="FFFFCC"/>
          </a:solidFill>
          <a:ln w="9525">
            <a:solidFill>
              <a:schemeClr val="tx2">
                <a:lumMod val="60000"/>
                <a:lumOff val="40000"/>
              </a:schemeClr>
            </a:solidFill>
            <a:miter lim="800000"/>
            <a:headEnd/>
            <a:tailEnd/>
          </a:ln>
        </p:spPr>
        <p:txBody>
          <a:bodyPr>
            <a:spAutoFit/>
          </a:bodyPr>
          <a:lstStyle/>
          <a:p>
            <a:pPr>
              <a:defRPr/>
            </a:pPr>
            <a:r>
              <a:rPr lang="sl-SI" dirty="0">
                <a:solidFill>
                  <a:schemeClr val="tx2">
                    <a:lumMod val="60000"/>
                    <a:lumOff val="40000"/>
                  </a:schemeClr>
                </a:solidFill>
                <a:latin typeface="+mn-lt"/>
              </a:rPr>
              <a:t>Če so v neki točki</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y</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 </a:t>
            </a:r>
            <a:r>
              <a:rPr lang="sl-SI" dirty="0">
                <a:solidFill>
                  <a:schemeClr val="tx2">
                    <a:lumMod val="60000"/>
                    <a:lumOff val="40000"/>
                  </a:schemeClr>
                </a:solidFill>
                <a:latin typeface="+mn-lt"/>
              </a:rPr>
              <a:t>izpolnjeni pogoji</a:t>
            </a:r>
            <a:r>
              <a:rPr lang="en-US" dirty="0">
                <a:solidFill>
                  <a:schemeClr val="tx2">
                    <a:lumMod val="60000"/>
                    <a:lumOff val="40000"/>
                  </a:schemeClr>
                </a:solidFill>
                <a:latin typeface="+mn-lt"/>
              </a:rPr>
              <a:t>:</a:t>
            </a:r>
          </a:p>
          <a:p>
            <a:pPr>
              <a:defRPr/>
            </a:pPr>
            <a:r>
              <a:rPr lang="en-US" dirty="0">
                <a:solidFill>
                  <a:srgbClr val="1F497D">
                    <a:lumMod val="60000"/>
                    <a:lumOff val="40000"/>
                  </a:srgbClr>
                </a:solidFill>
                <a:latin typeface="Calibri"/>
              </a:rPr>
              <a:t>  (1)  </a:t>
            </a:r>
            <a:r>
              <a:rPr lang="en-US" i="1" dirty="0">
                <a:solidFill>
                  <a:schemeClr val="tx2">
                    <a:lumMod val="60000"/>
                    <a:lumOff val="40000"/>
                  </a:schemeClr>
                </a:solidFill>
                <a:latin typeface="Georgia" pitchFamily="18" charset="0"/>
              </a:rPr>
              <a:t>F</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y</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p>
          <a:p>
            <a:pPr>
              <a:spcAft>
                <a:spcPts val="600"/>
              </a:spcAft>
              <a:defRPr/>
            </a:pPr>
            <a:r>
              <a:rPr lang="en-US" dirty="0">
                <a:solidFill>
                  <a:srgbClr val="1F497D">
                    <a:lumMod val="60000"/>
                    <a:lumOff val="40000"/>
                  </a:srgbClr>
                </a:solidFill>
                <a:latin typeface="Calibri"/>
              </a:rPr>
              <a:t>  (2)</a:t>
            </a:r>
            <a:r>
              <a:rPr lang="sl-SI" dirty="0">
                <a:solidFill>
                  <a:schemeClr val="tx2">
                    <a:lumMod val="60000"/>
                    <a:lumOff val="40000"/>
                  </a:schemeClr>
                </a:solidFill>
              </a:rPr>
              <a:t> </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F</a:t>
            </a:r>
            <a:r>
              <a:rPr lang="en-US" dirty="0">
                <a:solidFill>
                  <a:schemeClr val="tx2">
                    <a:lumMod val="60000"/>
                    <a:lumOff val="40000"/>
                  </a:schemeClr>
                </a:solidFill>
              </a:rPr>
              <a:t> </a:t>
            </a:r>
            <a:r>
              <a:rPr lang="en-US" dirty="0">
                <a:solidFill>
                  <a:schemeClr val="tx2">
                    <a:lumMod val="60000"/>
                    <a:lumOff val="40000"/>
                  </a:schemeClr>
                </a:solidFill>
                <a:latin typeface="+mn-lt"/>
              </a:rPr>
              <a:t>je </a:t>
            </a:r>
            <a:r>
              <a:rPr lang="en-US" dirty="0" err="1">
                <a:solidFill>
                  <a:schemeClr val="tx2">
                    <a:lumMod val="60000"/>
                    <a:lumOff val="40000"/>
                  </a:schemeClr>
                </a:solidFill>
                <a:latin typeface="+mn-lt"/>
              </a:rPr>
              <a:t>zvezno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odvedljiva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okoli</a:t>
            </a:r>
            <a:r>
              <a:rPr lang="en-US" dirty="0">
                <a:solidFill>
                  <a:schemeClr val="tx2">
                    <a:lumMod val="60000"/>
                    <a:lumOff val="40000"/>
                  </a:schemeClr>
                </a:solidFill>
                <a:latin typeface="+mn-lt"/>
              </a:rPr>
              <a:t> </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y</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F</a:t>
            </a:r>
            <a:r>
              <a:rPr lang="en-US" sz="1200" i="1" dirty="0">
                <a:solidFill>
                  <a:schemeClr val="tx2">
                    <a:lumMod val="60000"/>
                    <a:lumOff val="40000"/>
                  </a:schemeClr>
                </a:solidFill>
                <a:latin typeface="Georgia" pitchFamily="18" charset="0"/>
              </a:rPr>
              <a:t> </a:t>
            </a:r>
            <a:r>
              <a:rPr lang="en-US" dirty="0">
                <a:solidFill>
                  <a:schemeClr val="tx2">
                    <a:lumMod val="60000"/>
                    <a:lumOff val="40000"/>
                  </a:schemeClr>
                </a:solidFill>
                <a:latin typeface="Comic Sans MS" pitchFamily="66" charset="0"/>
              </a:rPr>
              <a:t>’</a:t>
            </a:r>
            <a:r>
              <a:rPr lang="en-US" i="1" baseline="-25000" dirty="0">
                <a:solidFill>
                  <a:schemeClr val="tx2">
                    <a:lumMod val="60000"/>
                    <a:lumOff val="40000"/>
                  </a:schemeClr>
                </a:solidFill>
                <a:latin typeface="Georgia" pitchFamily="18" charset="0"/>
              </a:rPr>
              <a:t>y</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y</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en-US" sz="1200" dirty="0">
                <a:solidFill>
                  <a:schemeClr val="tx2">
                    <a:lumMod val="60000"/>
                    <a:lumOff val="40000"/>
                  </a:schemeClr>
                </a:solidFill>
              </a:rPr>
              <a:t> </a:t>
            </a:r>
            <a:r>
              <a:rPr lang="en-US" dirty="0">
                <a:solidFill>
                  <a:schemeClr val="tx2">
                    <a:lumMod val="60000"/>
                    <a:lumOff val="40000"/>
                  </a:schemeClr>
                </a:solidFill>
                <a:ea typeface="Arial Unicode MS" pitchFamily="34" charset="-128"/>
                <a:cs typeface="Arial Unicode MS" pitchFamily="34" charset="-128"/>
              </a:rPr>
              <a:t>≠</a:t>
            </a:r>
            <a:r>
              <a:rPr lang="en-US" sz="1200" dirty="0">
                <a:solidFill>
                  <a:schemeClr val="tx2">
                    <a:lumMod val="60000"/>
                    <a:lumOff val="40000"/>
                  </a:schemeClr>
                </a:solidFill>
                <a:ea typeface="Arial Unicode MS" pitchFamily="34" charset="-128"/>
                <a:cs typeface="Arial Unicode MS" pitchFamily="34" charset="-128"/>
              </a:rPr>
              <a:t> </a:t>
            </a:r>
            <a:r>
              <a:rPr lang="en-US" dirty="0">
                <a:solidFill>
                  <a:schemeClr val="tx2">
                    <a:lumMod val="60000"/>
                    <a:lumOff val="40000"/>
                  </a:schemeClr>
                </a:solidFill>
                <a:latin typeface="Times New Roman" pitchFamily="18" charset="0"/>
              </a:rPr>
              <a:t>0</a:t>
            </a:r>
          </a:p>
          <a:p>
            <a:pPr>
              <a:defRPr/>
            </a:pPr>
            <a:r>
              <a:rPr lang="sl-SI" dirty="0">
                <a:solidFill>
                  <a:schemeClr val="tx2">
                    <a:lumMod val="60000"/>
                    <a:lumOff val="40000"/>
                  </a:schemeClr>
                </a:solidFill>
                <a:latin typeface="+mn-lt"/>
              </a:rPr>
              <a:t>Potem je 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nekem</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intervalu</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okoli</a:t>
            </a:r>
            <a:r>
              <a:rPr lang="en-US" dirty="0">
                <a:solidFill>
                  <a:schemeClr val="tx2">
                    <a:lumMod val="60000"/>
                    <a:lumOff val="40000"/>
                  </a:schemeClr>
                </a:solidFill>
                <a:latin typeface="+mn-lt"/>
              </a:rPr>
              <a:t> </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en-US" dirty="0">
                <a:solidFill>
                  <a:schemeClr val="tx2">
                    <a:lumMod val="60000"/>
                    <a:lumOff val="40000"/>
                  </a:schemeClr>
                </a:solidFill>
              </a:rPr>
              <a:t> </a:t>
            </a:r>
            <a:r>
              <a:rPr lang="en-US" dirty="0" err="1">
                <a:solidFill>
                  <a:schemeClr val="tx2">
                    <a:lumMod val="60000"/>
                    <a:lumOff val="40000"/>
                  </a:schemeClr>
                </a:solidFill>
                <a:latin typeface="+mn-lt"/>
              </a:rPr>
              <a:t>natanko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dolo</a:t>
            </a:r>
            <a:r>
              <a:rPr lang="sl-SI" dirty="0" err="1">
                <a:solidFill>
                  <a:schemeClr val="tx2">
                    <a:lumMod val="60000"/>
                    <a:lumOff val="40000"/>
                  </a:schemeClr>
                </a:solidFill>
                <a:latin typeface="+mn-lt"/>
              </a:rPr>
              <a:t>čena</a:t>
            </a:r>
            <a:r>
              <a:rPr lang="sl-SI" dirty="0">
                <a:solidFill>
                  <a:schemeClr val="tx2">
                    <a:lumMod val="60000"/>
                    <a:lumOff val="40000"/>
                  </a:schemeClr>
                </a:solidFill>
                <a:latin typeface="+mn-lt"/>
              </a:rPr>
              <a:t> odvedljiva funkcija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rPr>
              <a:t>,</a:t>
            </a:r>
            <a:r>
              <a:rPr lang="en-US" dirty="0">
                <a:solidFill>
                  <a:schemeClr val="tx2">
                    <a:lumMod val="60000"/>
                    <a:lumOff val="40000"/>
                  </a:schemeClr>
                </a:solidFill>
              </a:rPr>
              <a:t> </a:t>
            </a:r>
            <a:r>
              <a:rPr lang="sl-SI" dirty="0">
                <a:solidFill>
                  <a:schemeClr val="tx2">
                    <a:lumMod val="60000"/>
                    <a:lumOff val="40000"/>
                  </a:schemeClr>
                </a:solidFill>
                <a:latin typeface="+mn-lt"/>
              </a:rPr>
              <a:t>za katero je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rPr>
              <a:t>(</a:t>
            </a:r>
            <a:r>
              <a:rPr lang="sl-SI"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0</a:t>
            </a:r>
            <a:r>
              <a:rPr lang="sl-SI" dirty="0">
                <a:solidFill>
                  <a:schemeClr val="tx2">
                    <a:lumMod val="60000"/>
                    <a:lumOff val="40000"/>
                  </a:schemeClr>
                </a:solidFill>
              </a:rPr>
              <a:t>)</a:t>
            </a:r>
            <a:r>
              <a:rPr lang="en-US" dirty="0">
                <a:solidFill>
                  <a:schemeClr val="tx2">
                    <a:lumMod val="60000"/>
                    <a:lumOff val="40000"/>
                  </a:schemeClr>
                </a:solidFill>
              </a:rPr>
              <a:t>=</a:t>
            </a:r>
            <a:r>
              <a:rPr lang="en-US" i="1" dirty="0">
                <a:solidFill>
                  <a:schemeClr val="tx2">
                    <a:lumMod val="60000"/>
                    <a:lumOff val="40000"/>
                  </a:schemeClr>
                </a:solidFill>
                <a:latin typeface="Georgia" pitchFamily="18" charset="0"/>
              </a:rPr>
              <a:t>y</a:t>
            </a:r>
            <a:r>
              <a:rPr lang="sl-SI" baseline="-25000" dirty="0">
                <a:solidFill>
                  <a:schemeClr val="tx2">
                    <a:lumMod val="60000"/>
                    <a:lumOff val="40000"/>
                  </a:schemeClr>
                </a:solidFill>
                <a:latin typeface="Times New Roman" pitchFamily="18" charset="0"/>
              </a:rPr>
              <a:t>0</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Times New Roman" pitchFamily="18" charset="0"/>
              </a:rPr>
              <a:t>F</a:t>
            </a:r>
            <a:r>
              <a:rPr lang="en-US" dirty="0">
                <a:solidFill>
                  <a:schemeClr val="tx2">
                    <a:lumMod val="60000"/>
                    <a:lumOff val="40000"/>
                  </a:schemeClr>
                </a:solidFill>
              </a:rPr>
              <a:t>(</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rPr>
              <a:t>,</a:t>
            </a:r>
            <a:r>
              <a:rPr lang="en-US" sz="1400" dirty="0">
                <a:solidFill>
                  <a:schemeClr val="tx2">
                    <a:lumMod val="60000"/>
                    <a:lumOff val="40000"/>
                  </a:schemeClr>
                </a:solidFill>
              </a:rPr>
              <a:t> </a:t>
            </a:r>
            <a:r>
              <a:rPr lang="en-US" i="1" dirty="0">
                <a:solidFill>
                  <a:schemeClr val="tx2">
                    <a:lumMod val="60000"/>
                    <a:lumOff val="40000"/>
                  </a:schemeClr>
                </a:solidFill>
                <a:latin typeface="Georgia" pitchFamily="18" charset="0"/>
              </a:rPr>
              <a:t>f(x)</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en-US" dirty="0">
                <a:solidFill>
                  <a:schemeClr val="tx2">
                    <a:lumMod val="60000"/>
                    <a:lumOff val="40000"/>
                  </a:schemeClr>
                </a:solidFill>
              </a:rPr>
              <a:t>.</a:t>
            </a:r>
            <a:endParaRPr lang="en-GB" dirty="0">
              <a:solidFill>
                <a:schemeClr val="tx2">
                  <a:lumMod val="60000"/>
                  <a:lumOff val="40000"/>
                </a:schemeClr>
              </a:solidFill>
              <a:latin typeface="+mn-lt"/>
            </a:endParaRPr>
          </a:p>
        </p:txBody>
      </p:sp>
      <p:graphicFrame>
        <p:nvGraphicFramePr>
          <p:cNvPr id="39951" name="Object 2"/>
          <p:cNvGraphicFramePr>
            <a:graphicFrameLocks noChangeAspect="1"/>
          </p:cNvGraphicFramePr>
          <p:nvPr/>
        </p:nvGraphicFramePr>
        <p:xfrm>
          <a:off x="533400" y="2743200"/>
          <a:ext cx="2281238" cy="477838"/>
        </p:xfrm>
        <a:graphic>
          <a:graphicData uri="http://schemas.openxmlformats.org/presentationml/2006/ole">
            <p:oleObj spid="_x0000_s26626" name="Equation" r:id="rId3" imgW="1079280" imgH="228600" progId="Equation.DSMT4">
              <p:embed/>
            </p:oleObj>
          </a:graphicData>
        </a:graphic>
      </p:graphicFrame>
      <p:graphicFrame>
        <p:nvGraphicFramePr>
          <p:cNvPr id="39955" name="Object 3"/>
          <p:cNvGraphicFramePr>
            <a:graphicFrameLocks noChangeAspect="1"/>
          </p:cNvGraphicFramePr>
          <p:nvPr/>
        </p:nvGraphicFramePr>
        <p:xfrm>
          <a:off x="533400" y="3265488"/>
          <a:ext cx="3352800" cy="1501775"/>
        </p:xfrm>
        <a:graphic>
          <a:graphicData uri="http://schemas.openxmlformats.org/presentationml/2006/ole">
            <p:oleObj spid="_x0000_s26627" name="Equation" r:id="rId4" imgW="2133360" imgH="965160" progId="Equation.DSMT4">
              <p:embed/>
            </p:oleObj>
          </a:graphicData>
        </a:graphic>
      </p:graphicFrame>
      <p:graphicFrame>
        <p:nvGraphicFramePr>
          <p:cNvPr id="39956" name="Object 4"/>
          <p:cNvGraphicFramePr>
            <a:graphicFrameLocks noChangeAspect="1"/>
          </p:cNvGraphicFramePr>
          <p:nvPr/>
        </p:nvGraphicFramePr>
        <p:xfrm>
          <a:off x="557213" y="5627688"/>
          <a:ext cx="3328987" cy="620712"/>
        </p:xfrm>
        <a:graphic>
          <a:graphicData uri="http://schemas.openxmlformats.org/presentationml/2006/ole">
            <p:oleObj spid="_x0000_s26628" name="Equation" r:id="rId5" imgW="2133360" imgH="482400" progId="Equation.DSMT4">
              <p:embed/>
            </p:oleObj>
          </a:graphicData>
        </a:graphic>
      </p:graphicFrame>
      <p:sp>
        <p:nvSpPr>
          <p:cNvPr id="26633" name="Line 21"/>
          <p:cNvSpPr>
            <a:spLocks noChangeShapeType="1"/>
          </p:cNvSpPr>
          <p:nvPr/>
        </p:nvSpPr>
        <p:spPr bwMode="auto">
          <a:xfrm>
            <a:off x="2667000" y="6162675"/>
            <a:ext cx="304800" cy="9525"/>
          </a:xfrm>
          <a:prstGeom prst="line">
            <a:avLst/>
          </a:prstGeom>
          <a:noFill/>
          <a:ln w="25400">
            <a:solidFill>
              <a:schemeClr val="bg1"/>
            </a:solidFill>
            <a:round/>
            <a:headEnd/>
            <a:tailEnd type="triangle" w="med" len="med"/>
          </a:ln>
        </p:spPr>
        <p:txBody>
          <a:bodyPr>
            <a:spAutoFit/>
          </a:bodyPr>
          <a:lstStyle/>
          <a:p>
            <a:endParaRPr lang="sl-SI"/>
          </a:p>
        </p:txBody>
      </p:sp>
      <p:grpSp>
        <p:nvGrpSpPr>
          <p:cNvPr id="2" name="Group 44"/>
          <p:cNvGrpSpPr>
            <a:grpSpLocks/>
          </p:cNvGrpSpPr>
          <p:nvPr/>
        </p:nvGrpSpPr>
        <p:grpSpPr bwMode="auto">
          <a:xfrm>
            <a:off x="5770563" y="3429000"/>
            <a:ext cx="1871662" cy="2328863"/>
            <a:chOff x="5770524" y="3429000"/>
            <a:chExt cx="1871778" cy="2329209"/>
          </a:xfrm>
        </p:grpSpPr>
        <p:sp>
          <p:nvSpPr>
            <p:cNvPr id="39959" name="Line 23"/>
            <p:cNvSpPr>
              <a:spLocks noChangeShapeType="1"/>
            </p:cNvSpPr>
            <p:nvPr/>
          </p:nvSpPr>
          <p:spPr bwMode="auto">
            <a:xfrm>
              <a:off x="5770524" y="3429000"/>
              <a:ext cx="0" cy="1524226"/>
            </a:xfrm>
            <a:prstGeom prst="line">
              <a:avLst/>
            </a:prstGeom>
            <a:noFill/>
            <a:ln w="25400">
              <a:solidFill>
                <a:schemeClr val="tx2">
                  <a:lumMod val="60000"/>
                  <a:lumOff val="40000"/>
                </a:schemeClr>
              </a:solidFill>
              <a:round/>
              <a:headEnd/>
              <a:tailEnd/>
            </a:ln>
          </p:spPr>
          <p:txBody>
            <a:bodyPr>
              <a:spAutoFit/>
            </a:bodyPr>
            <a:lstStyle/>
            <a:p>
              <a:pPr>
                <a:defRPr/>
              </a:pPr>
              <a:endParaRPr lang="sl-SI"/>
            </a:p>
          </p:txBody>
        </p:sp>
        <p:sp>
          <p:nvSpPr>
            <p:cNvPr id="39960" name="Line 24"/>
            <p:cNvSpPr>
              <a:spLocks noChangeShapeType="1"/>
            </p:cNvSpPr>
            <p:nvPr/>
          </p:nvSpPr>
          <p:spPr bwMode="auto">
            <a:xfrm>
              <a:off x="7642302" y="4233983"/>
              <a:ext cx="0" cy="1524226"/>
            </a:xfrm>
            <a:prstGeom prst="line">
              <a:avLst/>
            </a:prstGeom>
            <a:noFill/>
            <a:ln w="25400">
              <a:solidFill>
                <a:schemeClr val="tx2">
                  <a:lumMod val="60000"/>
                  <a:lumOff val="40000"/>
                </a:schemeClr>
              </a:solidFill>
              <a:round/>
              <a:headEnd/>
              <a:tailEnd/>
            </a:ln>
          </p:spPr>
          <p:txBody>
            <a:bodyPr>
              <a:spAutoFit/>
            </a:bodyPr>
            <a:lstStyle/>
            <a:p>
              <a:pPr>
                <a:defRPr/>
              </a:pPr>
              <a:endParaRPr lang="sl-SI"/>
            </a:p>
          </p:txBody>
        </p:sp>
      </p:grpSp>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TextBox 1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IMPLICITNE  FUNKCIJE</a:t>
            </a: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2E891D7-8B81-48AB-8C02-D9AB3A2CD88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28</a:t>
            </a:fld>
            <a:endParaRPr lang="en-US" sz="1200" b="1">
              <a:solidFill>
                <a:schemeClr val="bg1"/>
              </a:solidFill>
              <a:effectLst>
                <a:outerShdw blurRad="38100" dist="38100" dir="2700000" algn="tl">
                  <a:srgbClr val="000000">
                    <a:alpha val="43137"/>
                  </a:srgbClr>
                </a:outerShdw>
              </a:effectLst>
              <a:latin typeface="+mn-lt"/>
            </a:endParaRPr>
          </a:p>
        </p:txBody>
      </p:sp>
      <p:sp>
        <p:nvSpPr>
          <p:cNvPr id="26646" name="Rectangle 21"/>
          <p:cNvSpPr>
            <a:spLocks noChangeArrowheads="1"/>
          </p:cNvSpPr>
          <p:nvPr/>
        </p:nvSpPr>
        <p:spPr bwMode="auto">
          <a:xfrm>
            <a:off x="304800" y="438150"/>
            <a:ext cx="4818063" cy="400050"/>
          </a:xfrm>
          <a:prstGeom prst="rect">
            <a:avLst/>
          </a:prstGeom>
          <a:noFill/>
          <a:ln w="9525">
            <a:noFill/>
            <a:miter lim="800000"/>
            <a:headEnd/>
            <a:tailEnd/>
          </a:ln>
        </p:spPr>
        <p:txBody>
          <a:bodyPr wrap="none">
            <a:spAutoFit/>
          </a:bodyPr>
          <a:lstStyle/>
          <a:p>
            <a:pPr>
              <a:spcAft>
                <a:spcPts val="600"/>
              </a:spcAft>
            </a:pPr>
            <a:r>
              <a:rPr lang="en-US" sz="2000" b="1">
                <a:solidFill>
                  <a:srgbClr val="558ED5"/>
                </a:solidFill>
                <a:latin typeface="Calibri" pitchFamily="34" charset="0"/>
              </a:rPr>
              <a:t>RE</a:t>
            </a:r>
            <a:r>
              <a:rPr lang="sl-SI" sz="2000" b="1">
                <a:solidFill>
                  <a:srgbClr val="558ED5"/>
                </a:solidFill>
                <a:latin typeface="Calibri" pitchFamily="34" charset="0"/>
              </a:rPr>
              <a:t>ŠEVANJE  FUNKCIJSKE ENAČBE  </a:t>
            </a:r>
            <a:r>
              <a:rPr lang="sl-SI" sz="2000" i="1">
                <a:solidFill>
                  <a:srgbClr val="558ED5"/>
                </a:solidFill>
                <a:latin typeface="Georgia" pitchFamily="18" charset="0"/>
              </a:rPr>
              <a:t>F(x,y)</a:t>
            </a:r>
            <a:r>
              <a:rPr lang="en-US" sz="2000" i="1">
                <a:solidFill>
                  <a:srgbClr val="558ED5"/>
                </a:solidFill>
                <a:latin typeface="Georgia" pitchFamily="18" charset="0"/>
              </a:rPr>
              <a:t>=</a:t>
            </a:r>
            <a:r>
              <a:rPr lang="en-US" sz="2000">
                <a:solidFill>
                  <a:srgbClr val="558ED5"/>
                </a:solidFill>
                <a:latin typeface="Times New Roman" pitchFamily="18" charset="0"/>
              </a:rPr>
              <a:t>0</a:t>
            </a:r>
            <a:r>
              <a:rPr lang="sl-SI" sz="2000" b="1">
                <a:solidFill>
                  <a:srgbClr val="558ED5"/>
                </a:solidFill>
                <a:latin typeface="Times New Roman" pitchFamily="18" charset="0"/>
              </a:rPr>
              <a:t>.</a:t>
            </a:r>
          </a:p>
        </p:txBody>
      </p:sp>
      <p:grpSp>
        <p:nvGrpSpPr>
          <p:cNvPr id="3" name="Group 31"/>
          <p:cNvGrpSpPr>
            <a:grpSpLocks/>
          </p:cNvGrpSpPr>
          <p:nvPr/>
        </p:nvGrpSpPr>
        <p:grpSpPr bwMode="auto">
          <a:xfrm>
            <a:off x="5257800" y="2897188"/>
            <a:ext cx="3048000" cy="3124200"/>
            <a:chOff x="5257800" y="2896394"/>
            <a:chExt cx="3048000" cy="3124200"/>
          </a:xfrm>
        </p:grpSpPr>
        <p:sp>
          <p:nvSpPr>
            <p:cNvPr id="24" name="Oval 23"/>
            <p:cNvSpPr/>
            <p:nvPr/>
          </p:nvSpPr>
          <p:spPr>
            <a:xfrm rot="20099320">
              <a:off x="5884863" y="3271044"/>
              <a:ext cx="1633537" cy="2606675"/>
            </a:xfrm>
            <a:prstGeom prst="ellips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26" name="Straight Arrow Connector 25"/>
            <p:cNvCxnSpPr/>
            <p:nvPr/>
          </p:nvCxnSpPr>
          <p:spPr>
            <a:xfrm>
              <a:off x="5257800" y="4571206"/>
              <a:ext cx="3048000" cy="3175"/>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143501" y="4456906"/>
              <a:ext cx="3124200" cy="3175"/>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9" name="Arc 28"/>
          <p:cNvSpPr/>
          <p:nvPr/>
        </p:nvSpPr>
        <p:spPr>
          <a:xfrm rot="20069478">
            <a:off x="5891213" y="3265488"/>
            <a:ext cx="1635125" cy="2605087"/>
          </a:xfrm>
          <a:prstGeom prst="arc">
            <a:avLst>
              <a:gd name="adj1" fmla="val 2992585"/>
              <a:gd name="adj2" fmla="val 13703129"/>
            </a:avLst>
          </a:prstGeom>
          <a:ln w="28575">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4" name="Group 43"/>
          <p:cNvGrpSpPr>
            <a:grpSpLocks/>
          </p:cNvGrpSpPr>
          <p:nvPr/>
        </p:nvGrpSpPr>
        <p:grpSpPr bwMode="auto">
          <a:xfrm>
            <a:off x="5891213" y="3265488"/>
            <a:ext cx="1635125" cy="2605087"/>
            <a:chOff x="5891760" y="3264710"/>
            <a:chExt cx="1634400" cy="2606400"/>
          </a:xfrm>
        </p:grpSpPr>
        <p:sp>
          <p:nvSpPr>
            <p:cNvPr id="35" name="Arc 34"/>
            <p:cNvSpPr/>
            <p:nvPr/>
          </p:nvSpPr>
          <p:spPr>
            <a:xfrm rot="20069478">
              <a:off x="5891760" y="3264710"/>
              <a:ext cx="1634400" cy="2606400"/>
            </a:xfrm>
            <a:prstGeom prst="arc">
              <a:avLst>
                <a:gd name="adj1" fmla="val 16353780"/>
                <a:gd name="adj2" fmla="val 19042493"/>
              </a:avLst>
            </a:prstGeom>
            <a:ln w="2857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37" name="Straight Connector 36"/>
            <p:cNvCxnSpPr/>
            <p:nvPr/>
          </p:nvCxnSpPr>
          <p:spPr>
            <a:xfrm rot="16200000" flipH="1">
              <a:off x="5605579" y="3993750"/>
              <a:ext cx="1178519" cy="22215"/>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5" idx="2"/>
            </p:cNvCxnSpPr>
            <p:nvPr/>
          </p:nvCxnSpPr>
          <p:spPr>
            <a:xfrm>
              <a:off x="7067575" y="3674491"/>
              <a:ext cx="19042" cy="897389"/>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30" name="Arc 29"/>
          <p:cNvSpPr/>
          <p:nvPr/>
        </p:nvSpPr>
        <p:spPr>
          <a:xfrm rot="20069478">
            <a:off x="5884863" y="3265488"/>
            <a:ext cx="1635125" cy="2605087"/>
          </a:xfrm>
          <a:prstGeom prst="arc">
            <a:avLst>
              <a:gd name="adj1" fmla="val 13797900"/>
              <a:gd name="adj2" fmla="val 2866867"/>
            </a:avLst>
          </a:prstGeom>
          <a:ln w="28575">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5" name="Group 33"/>
          <p:cNvGrpSpPr>
            <a:grpSpLocks/>
          </p:cNvGrpSpPr>
          <p:nvPr/>
        </p:nvGrpSpPr>
        <p:grpSpPr bwMode="auto">
          <a:xfrm>
            <a:off x="6670675" y="3162300"/>
            <a:ext cx="644525" cy="306388"/>
            <a:chOff x="6670752" y="3162300"/>
            <a:chExt cx="644448" cy="306426"/>
          </a:xfrm>
        </p:grpSpPr>
        <p:sp>
          <p:nvSpPr>
            <p:cNvPr id="26648" name="Oval 16"/>
            <p:cNvSpPr>
              <a:spLocks noChangeArrowheads="1"/>
            </p:cNvSpPr>
            <p:nvPr/>
          </p:nvSpPr>
          <p:spPr bwMode="auto">
            <a:xfrm>
              <a:off x="6670752" y="3392526"/>
              <a:ext cx="76200" cy="762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aphicFrame>
          <p:nvGraphicFramePr>
            <p:cNvPr id="38935" name="Object 188"/>
            <p:cNvGraphicFramePr>
              <a:graphicFrameLocks noChangeAspect="1"/>
            </p:cNvGraphicFramePr>
            <p:nvPr/>
          </p:nvGraphicFramePr>
          <p:xfrm>
            <a:off x="6851650" y="3162300"/>
            <a:ext cx="463550" cy="305365"/>
          </p:xfrm>
          <a:graphic>
            <a:graphicData uri="http://schemas.openxmlformats.org/presentationml/2006/ole">
              <p:oleObj spid="_x0000_s26629" name="Equation" r:id="rId6" imgW="342720" imgH="2286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95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9941" grpId="0"/>
      <p:bldP spid="39948" grpId="0" animBg="1"/>
      <p:bldP spid="266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457200"/>
            <a:ext cx="4100513" cy="400050"/>
          </a:xfrm>
          <a:prstGeom prst="rect">
            <a:avLst/>
          </a:prstGeom>
          <a:noFill/>
          <a:ln w="9525">
            <a:noFill/>
            <a:miter lim="800000"/>
            <a:headEnd/>
            <a:tailEnd/>
          </a:ln>
          <a:effectLst/>
        </p:spPr>
        <p:txBody>
          <a:bodyPr>
            <a:spAutoFit/>
          </a:bodyPr>
          <a:lstStyle/>
          <a:p>
            <a:pPr>
              <a:defRPr/>
            </a:pPr>
            <a:r>
              <a:rPr lang="sl-SI" sz="2000" b="1">
                <a:solidFill>
                  <a:schemeClr val="tx2">
                    <a:lumMod val="60000"/>
                    <a:lumOff val="40000"/>
                  </a:schemeClr>
                </a:solidFill>
                <a:latin typeface="+mn-lt"/>
              </a:rPr>
              <a:t>POVZETEK</a:t>
            </a:r>
            <a:endParaRPr lang="en-GB" sz="2000" b="1">
              <a:solidFill>
                <a:schemeClr val="tx2">
                  <a:lumMod val="60000"/>
                  <a:lumOff val="40000"/>
                </a:schemeClr>
              </a:solidFill>
              <a:latin typeface="+mn-lt"/>
            </a:endParaRPr>
          </a:p>
        </p:txBody>
      </p:sp>
      <p:sp>
        <p:nvSpPr>
          <p:cNvPr id="40963" name="Rectangle 3"/>
          <p:cNvSpPr>
            <a:spLocks noChangeArrowheads="1"/>
          </p:cNvSpPr>
          <p:nvPr/>
        </p:nvSpPr>
        <p:spPr bwMode="auto">
          <a:xfrm>
            <a:off x="381000" y="927100"/>
            <a:ext cx="6172200" cy="3140075"/>
          </a:xfrm>
          <a:prstGeom prst="rect">
            <a:avLst/>
          </a:prstGeom>
          <a:noFill/>
          <a:ln w="9525">
            <a:noFill/>
            <a:miter lim="800000"/>
            <a:headEnd/>
            <a:tailEnd/>
          </a:ln>
          <a:effectLst/>
        </p:spPr>
        <p:txBody>
          <a:bodyPr>
            <a:spAutoFit/>
          </a:bodyPr>
          <a:lstStyle/>
          <a:p>
            <a:pPr>
              <a:defRPr/>
            </a:pPr>
            <a:r>
              <a:rPr lang="sl-SI" dirty="0">
                <a:solidFill>
                  <a:schemeClr val="tx2">
                    <a:lumMod val="60000"/>
                    <a:lumOff val="40000"/>
                  </a:schemeClr>
                </a:solidFill>
                <a:latin typeface="+mn-lt"/>
              </a:rPr>
              <a:t>Odvod je limita diferenčnega količnika.</a:t>
            </a:r>
          </a:p>
          <a:p>
            <a:pPr>
              <a:defRPr/>
            </a:pPr>
            <a:r>
              <a:rPr lang="sl-SI" dirty="0">
                <a:solidFill>
                  <a:schemeClr val="tx2">
                    <a:lumMod val="60000"/>
                    <a:lumOff val="40000"/>
                  </a:schemeClr>
                </a:solidFill>
                <a:latin typeface="+mn-lt"/>
              </a:rPr>
              <a:t>Odvod meri spreminjanje funkcije, hitrost, smerni  koeficient,                                                            </a:t>
            </a:r>
            <a:r>
              <a:rPr lang="en-US" dirty="0">
                <a:solidFill>
                  <a:schemeClr val="tx2">
                    <a:lumMod val="60000"/>
                    <a:lumOff val="40000"/>
                  </a:schemeClr>
                </a:solidFill>
                <a:latin typeface="+mn-lt"/>
              </a:rPr>
              <a:t> je </a:t>
            </a:r>
            <a:r>
              <a:rPr lang="en-US" dirty="0" err="1">
                <a:solidFill>
                  <a:schemeClr val="tx2">
                    <a:lumMod val="60000"/>
                    <a:lumOff val="40000"/>
                  </a:schemeClr>
                </a:solidFill>
                <a:latin typeface="+mn-lt"/>
              </a:rPr>
              <a:t>najbolj</a:t>
            </a:r>
            <a:r>
              <a:rPr lang="sl-SI" dirty="0" err="1">
                <a:solidFill>
                  <a:schemeClr val="tx2">
                    <a:lumMod val="60000"/>
                    <a:lumOff val="40000"/>
                  </a:schemeClr>
                </a:solidFill>
                <a:latin typeface="+mn-lt"/>
              </a:rPr>
              <a:t>ši</a:t>
            </a:r>
            <a:r>
              <a:rPr lang="sl-SI" dirty="0">
                <a:solidFill>
                  <a:schemeClr val="tx2">
                    <a:lumMod val="60000"/>
                    <a:lumOff val="40000"/>
                  </a:schemeClr>
                </a:solidFill>
                <a:latin typeface="+mn-lt"/>
              </a:rPr>
              <a:t> linearni približek funkcije.</a:t>
            </a:r>
            <a:endParaRPr lang="en-US" dirty="0">
              <a:solidFill>
                <a:schemeClr val="tx2">
                  <a:lumMod val="60000"/>
                  <a:lumOff val="40000"/>
                </a:schemeClr>
              </a:solidFill>
              <a:latin typeface="+mn-lt"/>
            </a:endParaRPr>
          </a:p>
          <a:p>
            <a:pPr>
              <a:defRPr/>
            </a:pPr>
            <a:r>
              <a:rPr lang="sl-SI" dirty="0">
                <a:solidFill>
                  <a:schemeClr val="tx2">
                    <a:lumMod val="60000"/>
                    <a:lumOff val="40000"/>
                  </a:schemeClr>
                </a:solidFill>
                <a:latin typeface="+mn-lt"/>
              </a:rPr>
              <a:t>Funkcijo odvod računamo z uporabo računskih pravil</a:t>
            </a:r>
          </a:p>
          <a:p>
            <a:pPr>
              <a:defRPr/>
            </a:pPr>
            <a:r>
              <a:rPr lang="sl-SI" dirty="0">
                <a:solidFill>
                  <a:schemeClr val="tx2">
                    <a:lumMod val="60000"/>
                    <a:lumOff val="40000"/>
                  </a:schemeClr>
                </a:solidFill>
                <a:latin typeface="+mn-lt"/>
              </a:rPr>
              <a:t>Odvedljivost ima za posledico zveznost.</a:t>
            </a:r>
          </a:p>
          <a:p>
            <a:pPr>
              <a:defRPr/>
            </a:pPr>
            <a:r>
              <a:rPr lang="sl-SI" dirty="0">
                <a:solidFill>
                  <a:schemeClr val="tx2">
                    <a:lumMod val="60000"/>
                    <a:lumOff val="40000"/>
                  </a:schemeClr>
                </a:solidFill>
                <a:latin typeface="+mn-lt"/>
              </a:rPr>
              <a:t>Lokalni ekstremi so v stacionarnih točkah.</a:t>
            </a:r>
          </a:p>
          <a:p>
            <a:pPr>
              <a:defRPr/>
            </a:pPr>
            <a:r>
              <a:rPr lang="sl-SI" dirty="0" err="1">
                <a:solidFill>
                  <a:schemeClr val="tx2">
                    <a:lumMod val="60000"/>
                    <a:lumOff val="40000"/>
                  </a:schemeClr>
                </a:solidFill>
                <a:latin typeface="+mn-lt"/>
              </a:rPr>
              <a:t>Lagrangev</a:t>
            </a:r>
            <a:r>
              <a:rPr lang="sl-SI" dirty="0">
                <a:solidFill>
                  <a:schemeClr val="tx2">
                    <a:lumMod val="60000"/>
                    <a:lumOff val="40000"/>
                  </a:schemeClr>
                </a:solidFill>
                <a:latin typeface="+mn-lt"/>
              </a:rPr>
              <a:t> izrek.</a:t>
            </a:r>
          </a:p>
          <a:p>
            <a:pPr>
              <a:defRPr/>
            </a:pPr>
            <a:r>
              <a:rPr lang="sl-SI" dirty="0">
                <a:solidFill>
                  <a:schemeClr val="tx2">
                    <a:lumMod val="60000"/>
                    <a:lumOff val="40000"/>
                  </a:schemeClr>
                </a:solidFill>
                <a:latin typeface="+mn-lt"/>
              </a:rPr>
              <a:t>Če je odvod funkcije na intervalu negativen/nič/pozitiven, potem je funkcija padajoča/konstantna/naraščajoča.</a:t>
            </a:r>
          </a:p>
          <a:p>
            <a:pPr>
              <a:defRPr/>
            </a:pPr>
            <a:r>
              <a:rPr lang="sl-SI" dirty="0">
                <a:solidFill>
                  <a:schemeClr val="tx2">
                    <a:lumMod val="60000"/>
                    <a:lumOff val="40000"/>
                  </a:schemeClr>
                </a:solidFill>
                <a:latin typeface="+mn-lt"/>
              </a:rPr>
              <a:t>Posredno odvajanje funkcij več spremenljivk.</a:t>
            </a:r>
          </a:p>
          <a:p>
            <a:pPr>
              <a:defRPr/>
            </a:pPr>
            <a:r>
              <a:rPr lang="sl-SI" dirty="0">
                <a:solidFill>
                  <a:schemeClr val="tx2">
                    <a:lumMod val="60000"/>
                    <a:lumOff val="40000"/>
                  </a:schemeClr>
                </a:solidFill>
                <a:latin typeface="+mn-lt"/>
              </a:rPr>
              <a:t>Implicitno podane funkcije.  </a:t>
            </a:r>
            <a:endParaRPr lang="en-GB" dirty="0">
              <a:solidFill>
                <a:schemeClr val="tx2">
                  <a:lumMod val="60000"/>
                  <a:lumOff val="40000"/>
                </a:schemeClr>
              </a:solidFill>
              <a:latin typeface="+mn-lt"/>
            </a:endParaRPr>
          </a:p>
        </p:txBody>
      </p:sp>
      <p:sp>
        <p:nvSpPr>
          <p:cNvPr id="4" name="Rectangle 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Rectangle 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Rounded Rectangle 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 name="TextBox 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FB9157A-63B3-40B6-817F-6F64A9A32047}"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29</a:t>
            </a:fld>
            <a:endParaRPr lang="en-US" sz="1200" b="1">
              <a:solidFill>
                <a:schemeClr val="bg1"/>
              </a:solidFill>
              <a:effectLst>
                <a:outerShdw blurRad="38100" dist="38100" dir="2700000" algn="tl">
                  <a:srgbClr val="000000">
                    <a:alpha val="43137"/>
                  </a:srgbClr>
                </a:outerShdw>
              </a:effectLst>
              <a:latin typeface="+mn-lt"/>
            </a:endParaRPr>
          </a:p>
        </p:txBody>
      </p:sp>
      <p:sp>
        <p:nvSpPr>
          <p:cNvPr id="11" name="Rectangle 2"/>
          <p:cNvSpPr>
            <a:spLocks noChangeArrowheads="1"/>
          </p:cNvSpPr>
          <p:nvPr/>
        </p:nvSpPr>
        <p:spPr bwMode="auto">
          <a:xfrm>
            <a:off x="6508750" y="3733800"/>
            <a:ext cx="2278063" cy="400050"/>
          </a:xfrm>
          <a:prstGeom prst="rect">
            <a:avLst/>
          </a:prstGeom>
          <a:noFill/>
          <a:ln w="9525">
            <a:noFill/>
            <a:miter lim="800000"/>
            <a:headEnd/>
            <a:tailEnd/>
          </a:ln>
          <a:effectLst/>
        </p:spPr>
        <p:txBody>
          <a:bodyPr wrap="none">
            <a:spAutoFit/>
          </a:bodyPr>
          <a:lstStyle/>
          <a:p>
            <a:pPr algn="r">
              <a:defRPr/>
            </a:pPr>
            <a:r>
              <a:rPr lang="en-US" sz="2000" b="1" dirty="0">
                <a:solidFill>
                  <a:schemeClr val="tx2">
                    <a:lumMod val="60000"/>
                    <a:lumOff val="40000"/>
                  </a:schemeClr>
                </a:solidFill>
                <a:latin typeface="+mn-lt"/>
              </a:rPr>
              <a:t>UPORABA ODVODA</a:t>
            </a:r>
            <a:endParaRPr lang="en-GB" sz="2000" b="1" dirty="0">
              <a:solidFill>
                <a:schemeClr val="tx2">
                  <a:lumMod val="60000"/>
                  <a:lumOff val="40000"/>
                </a:schemeClr>
              </a:solidFill>
              <a:latin typeface="+mn-lt"/>
            </a:endParaRPr>
          </a:p>
        </p:txBody>
      </p:sp>
      <p:sp>
        <p:nvSpPr>
          <p:cNvPr id="12" name="Rectangle 3"/>
          <p:cNvSpPr>
            <a:spLocks noChangeArrowheads="1"/>
          </p:cNvSpPr>
          <p:nvPr/>
        </p:nvSpPr>
        <p:spPr bwMode="auto">
          <a:xfrm>
            <a:off x="4876800" y="4114800"/>
            <a:ext cx="3913188" cy="2308225"/>
          </a:xfrm>
          <a:prstGeom prst="rect">
            <a:avLst/>
          </a:prstGeom>
          <a:noFill/>
          <a:ln w="9525">
            <a:noFill/>
            <a:miter lim="800000"/>
            <a:headEnd/>
            <a:tailEnd/>
          </a:ln>
          <a:effectLst/>
        </p:spPr>
        <p:txBody>
          <a:bodyPr wrap="none">
            <a:spAutoFit/>
          </a:bodyPr>
          <a:lstStyle/>
          <a:p>
            <a:pPr algn="r">
              <a:defRPr/>
            </a:pPr>
            <a:r>
              <a:rPr lang="en-US" dirty="0">
                <a:solidFill>
                  <a:schemeClr val="tx2">
                    <a:lumMod val="60000"/>
                    <a:lumOff val="40000"/>
                  </a:schemeClr>
                </a:solidFill>
                <a:latin typeface="+mn-lt"/>
              </a:rPr>
              <a:t>Ra</a:t>
            </a:r>
            <a:r>
              <a:rPr lang="sl-SI" dirty="0" err="1">
                <a:solidFill>
                  <a:schemeClr val="tx2">
                    <a:lumMod val="60000"/>
                    <a:lumOff val="40000"/>
                  </a:schemeClr>
                </a:solidFill>
                <a:latin typeface="+mn-lt"/>
              </a:rPr>
              <a:t>čunanje</a:t>
            </a:r>
            <a:r>
              <a:rPr lang="sl-SI" dirty="0">
                <a:solidFill>
                  <a:schemeClr val="tx2">
                    <a:lumMod val="60000"/>
                    <a:lumOff val="40000"/>
                  </a:schemeClr>
                </a:solidFill>
                <a:latin typeface="+mn-lt"/>
              </a:rPr>
              <a:t> limit</a:t>
            </a:r>
          </a:p>
          <a:p>
            <a:pPr algn="r">
              <a:defRPr/>
            </a:pPr>
            <a:r>
              <a:rPr lang="sl-SI" dirty="0">
                <a:solidFill>
                  <a:schemeClr val="tx2">
                    <a:lumMod val="60000"/>
                    <a:lumOff val="40000"/>
                  </a:schemeClr>
                </a:solidFill>
                <a:latin typeface="+mn-lt"/>
              </a:rPr>
              <a:t>Natančno risanje grafov</a:t>
            </a:r>
          </a:p>
          <a:p>
            <a:pPr algn="r">
              <a:defRPr/>
            </a:pPr>
            <a:r>
              <a:rPr lang="sl-SI" dirty="0">
                <a:solidFill>
                  <a:schemeClr val="tx2">
                    <a:lumMod val="60000"/>
                    <a:lumOff val="40000"/>
                  </a:schemeClr>
                </a:solidFill>
                <a:latin typeface="+mn-lt"/>
              </a:rPr>
              <a:t>Ekstremi funkcij ene in več spremenljivk</a:t>
            </a:r>
          </a:p>
          <a:p>
            <a:pPr algn="r">
              <a:defRPr/>
            </a:pPr>
            <a:r>
              <a:rPr lang="sl-SI" dirty="0">
                <a:solidFill>
                  <a:schemeClr val="tx2">
                    <a:lumMod val="60000"/>
                    <a:lumOff val="40000"/>
                  </a:schemeClr>
                </a:solidFill>
                <a:latin typeface="+mn-lt"/>
              </a:rPr>
              <a:t>Vezani ekstremi</a:t>
            </a:r>
          </a:p>
          <a:p>
            <a:pPr algn="r">
              <a:defRPr/>
            </a:pPr>
            <a:r>
              <a:rPr lang="sl-SI" dirty="0" err="1">
                <a:solidFill>
                  <a:schemeClr val="tx2">
                    <a:lumMod val="60000"/>
                    <a:lumOff val="40000"/>
                  </a:schemeClr>
                </a:solidFill>
                <a:latin typeface="+mn-lt"/>
              </a:rPr>
              <a:t>Izravnananje</a:t>
            </a:r>
            <a:r>
              <a:rPr lang="sl-SI" dirty="0">
                <a:solidFill>
                  <a:schemeClr val="tx2">
                    <a:lumMod val="60000"/>
                    <a:lumOff val="40000"/>
                  </a:schemeClr>
                </a:solidFill>
                <a:latin typeface="+mn-lt"/>
              </a:rPr>
              <a:t> numeričnih podatkov</a:t>
            </a:r>
          </a:p>
          <a:p>
            <a:pPr algn="r">
              <a:defRPr/>
            </a:pPr>
            <a:r>
              <a:rPr lang="sl-SI" dirty="0">
                <a:solidFill>
                  <a:schemeClr val="tx2">
                    <a:lumMod val="60000"/>
                    <a:lumOff val="40000"/>
                  </a:schemeClr>
                </a:solidFill>
                <a:latin typeface="+mn-lt"/>
              </a:rPr>
              <a:t>Newtonova metoda za reševanje enačb</a:t>
            </a:r>
          </a:p>
          <a:p>
            <a:pPr algn="r">
              <a:defRPr/>
            </a:pPr>
            <a:r>
              <a:rPr lang="sl-SI" dirty="0">
                <a:solidFill>
                  <a:schemeClr val="tx2">
                    <a:lumMod val="60000"/>
                    <a:lumOff val="40000"/>
                  </a:schemeClr>
                </a:solidFill>
                <a:latin typeface="+mn-lt"/>
              </a:rPr>
              <a:t>Taylorjeva formula</a:t>
            </a:r>
          </a:p>
          <a:p>
            <a:pPr algn="r">
              <a:defRPr/>
            </a:pPr>
            <a:r>
              <a:rPr lang="sl-SI" dirty="0">
                <a:solidFill>
                  <a:schemeClr val="tx2">
                    <a:lumMod val="60000"/>
                    <a:lumOff val="40000"/>
                  </a:schemeClr>
                </a:solidFill>
                <a:latin typeface="+mn-lt"/>
              </a:rPr>
              <a:t>Numerično odvajanje</a:t>
            </a:r>
            <a:endParaRPr lang="en-GB" dirty="0">
              <a:solidFill>
                <a:schemeClr val="tx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utoUpdateAnimBg="0"/>
      <p:bldP spid="11" grpId="0" autoUpdateAnimBg="0"/>
      <p:bldP spid="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 Box 19"/>
          <p:cNvSpPr txBox="1">
            <a:spLocks noChangeArrowheads="1"/>
          </p:cNvSpPr>
          <p:nvPr/>
        </p:nvSpPr>
        <p:spPr bwMode="auto">
          <a:xfrm>
            <a:off x="457200" y="838200"/>
            <a:ext cx="3429000" cy="369888"/>
          </a:xfrm>
          <a:prstGeom prst="rect">
            <a:avLst/>
          </a:prstGeom>
          <a:noFill/>
          <a:ln w="9525">
            <a:noFill/>
            <a:miter lim="800000"/>
            <a:headEnd/>
            <a:tailEnd/>
          </a:ln>
          <a:effectLst/>
        </p:spPr>
        <p:txBody>
          <a:bodyPr>
            <a:spAutoFit/>
          </a:bodyPr>
          <a:lstStyle/>
          <a:p>
            <a:pPr>
              <a:defRPr/>
            </a:pPr>
            <a:r>
              <a:rPr lang="en-US" i="1">
                <a:solidFill>
                  <a:schemeClr val="tx2">
                    <a:lumMod val="60000"/>
                    <a:lumOff val="40000"/>
                  </a:schemeClr>
                </a:solidFill>
                <a:latin typeface="Georgia" pitchFamily="18" charset="0"/>
              </a:rPr>
              <a:t>x=x(t)</a:t>
            </a:r>
            <a:r>
              <a:rPr lang="en-US">
                <a:solidFill>
                  <a:schemeClr val="tx2">
                    <a:lumMod val="60000"/>
                    <a:lumOff val="40000"/>
                  </a:schemeClr>
                </a:solidFill>
              </a:rPr>
              <a:t> </a:t>
            </a:r>
            <a:r>
              <a:rPr lang="en-US">
                <a:solidFill>
                  <a:schemeClr val="tx2">
                    <a:lumMod val="60000"/>
                    <a:lumOff val="40000"/>
                  </a:schemeClr>
                </a:solidFill>
                <a:latin typeface="+mn-lt"/>
              </a:rPr>
              <a:t>pot v odvisnosti od </a:t>
            </a:r>
            <a:r>
              <a:rPr lang="sl-SI">
                <a:solidFill>
                  <a:schemeClr val="tx2">
                    <a:lumMod val="60000"/>
                    <a:lumOff val="40000"/>
                  </a:schemeClr>
                </a:solidFill>
                <a:latin typeface="+mn-lt"/>
              </a:rPr>
              <a:t>časa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graphicFrame>
        <p:nvGraphicFramePr>
          <p:cNvPr id="9236" name="Object 2"/>
          <p:cNvGraphicFramePr>
            <a:graphicFrameLocks noChangeAspect="1"/>
          </p:cNvGraphicFramePr>
          <p:nvPr/>
        </p:nvGraphicFramePr>
        <p:xfrm>
          <a:off x="914400" y="1219200"/>
          <a:ext cx="5387975" cy="685800"/>
        </p:xfrm>
        <a:graphic>
          <a:graphicData uri="http://schemas.openxmlformats.org/presentationml/2006/ole">
            <p:oleObj spid="_x0000_s2050" name="Equation" r:id="rId3" imgW="3390840" imgH="431640" progId="Equation.DSMT4">
              <p:embed/>
            </p:oleObj>
          </a:graphicData>
        </a:graphic>
      </p:graphicFrame>
      <p:graphicFrame>
        <p:nvGraphicFramePr>
          <p:cNvPr id="9238" name="Object 3"/>
          <p:cNvGraphicFramePr>
            <a:graphicFrameLocks noChangeAspect="1"/>
          </p:cNvGraphicFramePr>
          <p:nvPr/>
        </p:nvGraphicFramePr>
        <p:xfrm>
          <a:off x="914400" y="1905000"/>
          <a:ext cx="4572000" cy="671513"/>
        </p:xfrm>
        <a:graphic>
          <a:graphicData uri="http://schemas.openxmlformats.org/presentationml/2006/ole">
            <p:oleObj spid="_x0000_s2051" name="Equation" r:id="rId4" imgW="2946240" imgH="431640" progId="Equation.DSMT4">
              <p:embed/>
            </p:oleObj>
          </a:graphicData>
        </a:graphic>
      </p:graphicFrame>
      <p:sp>
        <p:nvSpPr>
          <p:cNvPr id="9240" name="Text Box 24"/>
          <p:cNvSpPr txBox="1">
            <a:spLocks noChangeArrowheads="1"/>
          </p:cNvSpPr>
          <p:nvPr/>
        </p:nvSpPr>
        <p:spPr bwMode="auto">
          <a:xfrm>
            <a:off x="609600" y="2678113"/>
            <a:ext cx="4495800" cy="369887"/>
          </a:xfrm>
          <a:prstGeom prst="rect">
            <a:avLst/>
          </a:prstGeom>
          <a:noFill/>
          <a:ln w="9525">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v(t)</a:t>
            </a:r>
            <a:r>
              <a:rPr lang="sl-SI">
                <a:solidFill>
                  <a:schemeClr val="tx2">
                    <a:lumMod val="60000"/>
                    <a:lumOff val="40000"/>
                  </a:schemeClr>
                </a:solidFill>
              </a:rPr>
              <a:t> </a:t>
            </a:r>
            <a:r>
              <a:rPr lang="sl-SI">
                <a:solidFill>
                  <a:schemeClr val="tx2">
                    <a:lumMod val="60000"/>
                    <a:lumOff val="40000"/>
                  </a:schemeClr>
                </a:solidFill>
                <a:latin typeface="+mn-lt"/>
              </a:rPr>
              <a:t>hitrost gibanja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1" name="Text Box 25"/>
          <p:cNvSpPr txBox="1">
            <a:spLocks noChangeArrowheads="1"/>
          </p:cNvSpPr>
          <p:nvPr/>
        </p:nvSpPr>
        <p:spPr bwMode="auto">
          <a:xfrm>
            <a:off x="6096000" y="2689225"/>
            <a:ext cx="2133600" cy="369888"/>
          </a:xfrm>
          <a:prstGeom prst="rect">
            <a:avLst/>
          </a:prstGeom>
          <a:noFill/>
          <a:ln w="9525">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dv(t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pospešek</a:t>
            </a:r>
            <a:endParaRPr lang="en-GB" i="1">
              <a:solidFill>
                <a:schemeClr val="tx2">
                  <a:lumMod val="60000"/>
                  <a:lumOff val="40000"/>
                </a:schemeClr>
              </a:solidFill>
              <a:latin typeface="+mn-lt"/>
            </a:endParaRPr>
          </a:p>
        </p:txBody>
      </p:sp>
      <p:sp>
        <p:nvSpPr>
          <p:cNvPr id="9245" name="Text Box 29"/>
          <p:cNvSpPr txBox="1">
            <a:spLocks noChangeArrowheads="1"/>
          </p:cNvSpPr>
          <p:nvPr/>
        </p:nvSpPr>
        <p:spPr bwMode="auto">
          <a:xfrm>
            <a:off x="609600" y="3124200"/>
            <a:ext cx="4648200" cy="369888"/>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W(t)</a:t>
            </a:r>
            <a:r>
              <a:rPr lang="sl-SI">
                <a:solidFill>
                  <a:schemeClr val="tx2">
                    <a:lumMod val="60000"/>
                    <a:lumOff val="40000"/>
                  </a:schemeClr>
                </a:solidFill>
              </a:rPr>
              <a:t> </a:t>
            </a:r>
            <a:r>
              <a:rPr lang="sl-SI">
                <a:solidFill>
                  <a:schemeClr val="tx2">
                    <a:lumMod val="60000"/>
                    <a:lumOff val="40000"/>
                  </a:schemeClr>
                </a:solidFill>
                <a:latin typeface="+mn-lt"/>
              </a:rPr>
              <a:t>toplotna energija telesa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6" name="Text Box 30"/>
          <p:cNvSpPr txBox="1">
            <a:spLocks noChangeArrowheads="1"/>
          </p:cNvSpPr>
          <p:nvPr/>
        </p:nvSpPr>
        <p:spPr bwMode="auto">
          <a:xfrm>
            <a:off x="6096000" y="3135313"/>
            <a:ext cx="2286000" cy="369887"/>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dW(t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toplotni tok</a:t>
            </a:r>
            <a:endParaRPr lang="en-GB">
              <a:solidFill>
                <a:schemeClr val="tx2">
                  <a:lumMod val="60000"/>
                  <a:lumOff val="40000"/>
                </a:schemeClr>
              </a:solidFill>
              <a:latin typeface="+mn-lt"/>
            </a:endParaRPr>
          </a:p>
        </p:txBody>
      </p:sp>
      <p:sp>
        <p:nvSpPr>
          <p:cNvPr id="9248" name="Text Box 32"/>
          <p:cNvSpPr txBox="1">
            <a:spLocks noChangeArrowheads="1"/>
          </p:cNvSpPr>
          <p:nvPr/>
        </p:nvSpPr>
        <p:spPr bwMode="auto">
          <a:xfrm>
            <a:off x="609600" y="3581400"/>
            <a:ext cx="4800600" cy="369888"/>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Q(t)</a:t>
            </a:r>
            <a:r>
              <a:rPr lang="sl-SI">
                <a:solidFill>
                  <a:schemeClr val="tx2">
                    <a:lumMod val="60000"/>
                    <a:lumOff val="40000"/>
                  </a:schemeClr>
                </a:solidFill>
              </a:rPr>
              <a:t> </a:t>
            </a:r>
            <a:r>
              <a:rPr lang="sl-SI">
                <a:solidFill>
                  <a:schemeClr val="tx2">
                    <a:lumMod val="60000"/>
                    <a:lumOff val="40000"/>
                  </a:schemeClr>
                </a:solidFill>
                <a:latin typeface="+mn-lt"/>
              </a:rPr>
              <a:t>električni naboj na prevodniku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9" name="Rectangle 33"/>
          <p:cNvSpPr>
            <a:spLocks noChangeArrowheads="1"/>
          </p:cNvSpPr>
          <p:nvPr/>
        </p:nvSpPr>
        <p:spPr bwMode="auto">
          <a:xfrm>
            <a:off x="6096000" y="3592513"/>
            <a:ext cx="2103438" cy="369887"/>
          </a:xfrm>
          <a:prstGeom prst="rect">
            <a:avLst/>
          </a:prstGeom>
          <a:noFill/>
          <a:ln w="25400">
            <a:noFill/>
            <a:miter lim="800000"/>
            <a:headEnd/>
            <a:tailEnd/>
          </a:ln>
          <a:effectLst/>
        </p:spPr>
        <p:txBody>
          <a:bodyPr wrap="none">
            <a:spAutoFit/>
          </a:bodyPr>
          <a:lstStyle/>
          <a:p>
            <a:pPr>
              <a:defRPr/>
            </a:pPr>
            <a:r>
              <a:rPr lang="sl-SI" i="1">
                <a:solidFill>
                  <a:schemeClr val="tx2">
                    <a:lumMod val="60000"/>
                    <a:lumOff val="40000"/>
                  </a:schemeClr>
                </a:solidFill>
                <a:latin typeface="Georgia" pitchFamily="18" charset="0"/>
              </a:rPr>
              <a:t>dQ(t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električni tok</a:t>
            </a:r>
            <a:endParaRPr lang="en-GB">
              <a:solidFill>
                <a:schemeClr val="tx2">
                  <a:lumMod val="60000"/>
                  <a:lumOff val="40000"/>
                </a:schemeClr>
              </a:solidFill>
              <a:latin typeface="+mn-lt"/>
            </a:endParaRPr>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C002FE06-AB4B-48A7-B567-9901AACB766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381000" y="457200"/>
            <a:ext cx="2438400" cy="369888"/>
          </a:xfrm>
          <a:prstGeom prst="rect">
            <a:avLst/>
          </a:prstGeom>
          <a:noFill/>
        </p:spPr>
        <p:txBody>
          <a:bodyPr>
            <a:spAutoFit/>
          </a:bodyPr>
          <a:lstStyle/>
          <a:p>
            <a:pPr>
              <a:defRPr/>
            </a:pPr>
            <a:r>
              <a:rPr lang="en-US" b="1">
                <a:solidFill>
                  <a:schemeClr val="tx2">
                    <a:lumMod val="60000"/>
                    <a:lumOff val="40000"/>
                  </a:schemeClr>
                </a:solidFill>
                <a:latin typeface="+mn-lt"/>
              </a:rPr>
              <a:t>FI</a:t>
            </a:r>
            <a:r>
              <a:rPr lang="sl-SI" b="1">
                <a:solidFill>
                  <a:schemeClr val="tx2">
                    <a:lumMod val="60000"/>
                    <a:lumOff val="40000"/>
                  </a:schemeClr>
                </a:solidFill>
                <a:latin typeface="+mn-lt"/>
              </a:rPr>
              <a:t>ZIKALNI POMEN</a:t>
            </a:r>
          </a:p>
        </p:txBody>
      </p:sp>
      <p:sp>
        <p:nvSpPr>
          <p:cNvPr id="27" name="Right Arrow 26"/>
          <p:cNvSpPr/>
          <p:nvPr/>
        </p:nvSpPr>
        <p:spPr>
          <a:xfrm>
            <a:off x="5029200" y="28194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8" name="Right Arrow 27"/>
          <p:cNvSpPr/>
          <p:nvPr/>
        </p:nvSpPr>
        <p:spPr>
          <a:xfrm>
            <a:off x="5029200" y="32004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9" name="Right Arrow 28"/>
          <p:cNvSpPr/>
          <p:nvPr/>
        </p:nvSpPr>
        <p:spPr>
          <a:xfrm>
            <a:off x="5029200" y="36576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30" name="Text Box 11"/>
          <p:cNvSpPr txBox="1">
            <a:spLocks noChangeArrowheads="1"/>
          </p:cNvSpPr>
          <p:nvPr/>
        </p:nvSpPr>
        <p:spPr bwMode="auto">
          <a:xfrm>
            <a:off x="533400" y="4702175"/>
            <a:ext cx="7924800" cy="369888"/>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Times New Roman"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naraščajoča na intervalu </a:t>
            </a:r>
            <a:r>
              <a:rPr lang="sl-SI" i="1">
                <a:solidFill>
                  <a:schemeClr val="tx2">
                    <a:lumMod val="60000"/>
                    <a:lumOff val="40000"/>
                  </a:schemeClr>
                </a:solidFill>
                <a:latin typeface="Georgia" pitchFamily="18" charset="0"/>
              </a:rPr>
              <a:t>I</a:t>
            </a:r>
            <a:r>
              <a:rPr lang="sl-SI">
                <a:solidFill>
                  <a:schemeClr val="tx2">
                    <a:lumMod val="60000"/>
                    <a:lumOff val="40000"/>
                  </a:schemeClr>
                </a:solidFill>
              </a:rPr>
              <a:t> </a:t>
            </a:r>
            <a:r>
              <a:rPr lang="sl-SI">
                <a:solidFill>
                  <a:schemeClr val="tx2">
                    <a:lumMod val="60000"/>
                    <a:lumOff val="40000"/>
                  </a:schemeClr>
                </a:solidFill>
                <a:latin typeface="+mn-lt"/>
              </a:rPr>
              <a:t>okoli točke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 </a:t>
            </a:r>
            <a:r>
              <a:rPr lang="sl-SI">
                <a:solidFill>
                  <a:srgbClr val="1F497D">
                    <a:lumMod val="60000"/>
                    <a:lumOff val="40000"/>
                  </a:srgbClr>
                </a:solidFill>
                <a:latin typeface="Calibri"/>
              </a:rPr>
              <a:t>(tj.  lokalno  naraščajoča pri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endParaRPr lang="en-GB">
              <a:solidFill>
                <a:schemeClr val="tx2">
                  <a:lumMod val="60000"/>
                  <a:lumOff val="40000"/>
                </a:schemeClr>
              </a:solidFill>
            </a:endParaRPr>
          </a:p>
        </p:txBody>
      </p:sp>
      <p:graphicFrame>
        <p:nvGraphicFramePr>
          <p:cNvPr id="31" name="Object 26"/>
          <p:cNvGraphicFramePr>
            <a:graphicFrameLocks noChangeAspect="1"/>
          </p:cNvGraphicFramePr>
          <p:nvPr/>
        </p:nvGraphicFramePr>
        <p:xfrm>
          <a:off x="1423988" y="5235575"/>
          <a:ext cx="3768725" cy="762000"/>
        </p:xfrm>
        <a:graphic>
          <a:graphicData uri="http://schemas.openxmlformats.org/presentationml/2006/ole">
            <p:oleObj spid="_x0000_s2052" name="Equation" r:id="rId5" imgW="2133360" imgH="431640" progId="Equation.DSMT4">
              <p:embed/>
            </p:oleObj>
          </a:graphicData>
        </a:graphic>
      </p:graphicFrame>
      <p:graphicFrame>
        <p:nvGraphicFramePr>
          <p:cNvPr id="32" name="Object 27"/>
          <p:cNvGraphicFramePr>
            <a:graphicFrameLocks noChangeAspect="1"/>
          </p:cNvGraphicFramePr>
          <p:nvPr/>
        </p:nvGraphicFramePr>
        <p:xfrm>
          <a:off x="6376988" y="5387975"/>
          <a:ext cx="1776412" cy="403225"/>
        </p:xfrm>
        <a:graphic>
          <a:graphicData uri="http://schemas.openxmlformats.org/presentationml/2006/ole">
            <p:oleObj spid="_x0000_s2053" name="Equation" r:id="rId6" imgW="1002960" imgH="228600" progId="Equation.DSMT4">
              <p:embed/>
            </p:oleObj>
          </a:graphicData>
        </a:graphic>
      </p:graphicFrame>
      <p:sp>
        <p:nvSpPr>
          <p:cNvPr id="33" name="TextBox 32"/>
          <p:cNvSpPr txBox="1"/>
          <p:nvPr/>
        </p:nvSpPr>
        <p:spPr>
          <a:xfrm>
            <a:off x="381000" y="4244975"/>
            <a:ext cx="2438400" cy="369888"/>
          </a:xfrm>
          <a:prstGeom prst="rect">
            <a:avLst/>
          </a:prstGeom>
          <a:noFill/>
        </p:spPr>
        <p:txBody>
          <a:bodyPr>
            <a:spAutoFit/>
          </a:bodyPr>
          <a:lstStyle/>
          <a:p>
            <a:pPr>
              <a:defRPr/>
            </a:pPr>
            <a:r>
              <a:rPr lang="sl-SI" b="1">
                <a:solidFill>
                  <a:schemeClr val="tx2">
                    <a:lumMod val="60000"/>
                    <a:lumOff val="40000"/>
                  </a:schemeClr>
                </a:solidFill>
                <a:latin typeface="+mn-lt"/>
              </a:rPr>
              <a:t>ANALITIČNI   POMEN</a:t>
            </a:r>
          </a:p>
        </p:txBody>
      </p:sp>
      <p:sp>
        <p:nvSpPr>
          <p:cNvPr id="34" name="Text Box 11"/>
          <p:cNvSpPr txBox="1">
            <a:spLocks noChangeArrowheads="1"/>
          </p:cNvSpPr>
          <p:nvPr/>
        </p:nvSpPr>
        <p:spPr bwMode="auto">
          <a:xfrm>
            <a:off x="533400" y="5972175"/>
            <a:ext cx="6400800" cy="369888"/>
          </a:xfrm>
          <a:prstGeom prst="rect">
            <a:avLst/>
          </a:prstGeom>
          <a:noFill/>
          <a:ln w="25400">
            <a:noFill/>
            <a:miter lim="800000"/>
            <a:headEnd/>
            <a:tailEnd/>
          </a:ln>
          <a:effectLst/>
        </p:spPr>
        <p:txBody>
          <a:bodyPr>
            <a:spAutoFit/>
          </a:bodyPr>
          <a:lstStyle/>
          <a:p>
            <a:pPr>
              <a:defRPr/>
            </a:pPr>
            <a:r>
              <a:rPr lang="sl-SI">
                <a:solidFill>
                  <a:srgbClr val="1F497D">
                    <a:lumMod val="60000"/>
                    <a:lumOff val="40000"/>
                  </a:srgbClr>
                </a:solidFill>
                <a:latin typeface="Calibri"/>
              </a:rPr>
              <a:t>Podobno,  če je  </a:t>
            </a:r>
            <a:r>
              <a:rPr lang="sl-SI" i="1">
                <a:solidFill>
                  <a:schemeClr val="tx2">
                    <a:lumMod val="60000"/>
                    <a:lumOff val="40000"/>
                  </a:schemeClr>
                </a:solidFill>
                <a:latin typeface="Times New Roman"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lokalno  padajoča  okoli točke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endParaRPr lang="en-GB">
              <a:solidFill>
                <a:schemeClr val="tx2">
                  <a:lumMod val="60000"/>
                  <a:lumOff val="40000"/>
                </a:schemeClr>
              </a:solidFill>
            </a:endParaRPr>
          </a:p>
        </p:txBody>
      </p:sp>
      <p:graphicFrame>
        <p:nvGraphicFramePr>
          <p:cNvPr id="35" name="Object 28"/>
          <p:cNvGraphicFramePr>
            <a:graphicFrameLocks noChangeAspect="1"/>
          </p:cNvGraphicFramePr>
          <p:nvPr/>
        </p:nvGraphicFramePr>
        <p:xfrm>
          <a:off x="6376988" y="5943600"/>
          <a:ext cx="1776412" cy="403225"/>
        </p:xfrm>
        <a:graphic>
          <a:graphicData uri="http://schemas.openxmlformats.org/presentationml/2006/ole">
            <p:oleObj spid="_x0000_s2054" name="Equation" r:id="rId7" imgW="1002960" imgH="228600" progId="Equation.DSMT4">
              <p:embed/>
            </p:oleObj>
          </a:graphicData>
        </a:graphic>
      </p:graphicFrame>
      <p:cxnSp>
        <p:nvCxnSpPr>
          <p:cNvPr id="37" name="Straight Connector 36"/>
          <p:cNvCxnSpPr/>
          <p:nvPr/>
        </p:nvCxnSpPr>
        <p:spPr>
          <a:xfrm>
            <a:off x="200025" y="4114800"/>
            <a:ext cx="8747125"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40" grpId="0"/>
      <p:bldP spid="9241" grpId="0"/>
      <p:bldP spid="9245" grpId="0"/>
      <p:bldP spid="9246" grpId="0"/>
      <p:bldP spid="9248" grpId="0"/>
      <p:bldP spid="9249" grpId="0"/>
      <p:bldP spid="26" grpId="0"/>
      <p:bldP spid="27" grpId="0" animBg="1"/>
      <p:bldP spid="28" grpId="0" animBg="1"/>
      <p:bldP spid="29" grpId="0" animBg="1"/>
      <p:bldP spid="30"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3962400" y="4038600"/>
            <a:ext cx="4800600" cy="914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3029" name="Rectangle 21"/>
          <p:cNvSpPr>
            <a:spLocks noChangeArrowheads="1"/>
          </p:cNvSpPr>
          <p:nvPr/>
        </p:nvSpPr>
        <p:spPr bwMode="auto">
          <a:xfrm>
            <a:off x="381000" y="381000"/>
            <a:ext cx="2200275"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L</a:t>
            </a:r>
            <a:r>
              <a:rPr lang="en-US" sz="2000" b="1">
                <a:solidFill>
                  <a:schemeClr val="tx2">
                    <a:lumMod val="60000"/>
                    <a:lumOff val="40000"/>
                  </a:schemeClr>
                </a:solidFill>
                <a:latin typeface="+mn-lt"/>
              </a:rPr>
              <a:t>IMIT </a:t>
            </a:r>
            <a:endParaRPr lang="en-GB" sz="2000" b="1">
              <a:solidFill>
                <a:schemeClr val="tx2">
                  <a:lumMod val="60000"/>
                  <a:lumOff val="40000"/>
                </a:schemeClr>
              </a:solidFill>
              <a:latin typeface="+mn-lt"/>
            </a:endParaRPr>
          </a:p>
        </p:txBody>
      </p:sp>
      <p:sp>
        <p:nvSpPr>
          <p:cNvPr id="43031" name="Rectangle 23"/>
          <p:cNvSpPr>
            <a:spLocks noChangeArrowheads="1"/>
          </p:cNvSpPr>
          <p:nvPr/>
        </p:nvSpPr>
        <p:spPr bwMode="auto">
          <a:xfrm>
            <a:off x="5943600" y="3352800"/>
            <a:ext cx="2125663" cy="369888"/>
          </a:xfrm>
          <a:prstGeom prst="rect">
            <a:avLst/>
          </a:prstGeom>
          <a:noFill/>
          <a:ln w="9525">
            <a:noFill/>
            <a:miter lim="800000"/>
            <a:headEnd/>
            <a:tailEnd/>
          </a:ln>
          <a:effectLst/>
        </p:spPr>
        <p:txBody>
          <a:bodyPr wrap="none">
            <a:spAutoFit/>
          </a:bodyPr>
          <a:lstStyle/>
          <a:p>
            <a:pPr>
              <a:defRPr/>
            </a:pPr>
            <a:r>
              <a:rPr lang="sl-SI">
                <a:solidFill>
                  <a:srgbClr val="FF0000"/>
                </a:solidFill>
                <a:latin typeface="+mn-lt"/>
              </a:rPr>
              <a:t>L</a:t>
            </a:r>
            <a:r>
              <a:rPr lang="en-US">
                <a:solidFill>
                  <a:srgbClr val="FF0000"/>
                </a:solidFill>
                <a:latin typeface="+mn-lt"/>
              </a:rPr>
              <a:t>’</a:t>
            </a:r>
            <a:r>
              <a:rPr lang="sl-SI">
                <a:solidFill>
                  <a:srgbClr val="FF0000"/>
                </a:solidFill>
                <a:latin typeface="+mn-lt"/>
              </a:rPr>
              <a:t>Hospitalovo pravilo</a:t>
            </a:r>
            <a:endParaRPr lang="en-GB">
              <a:solidFill>
                <a:srgbClr val="FF0000"/>
              </a:solidFill>
              <a:latin typeface="+mn-lt"/>
            </a:endParaRPr>
          </a:p>
        </p:txBody>
      </p:sp>
      <p:graphicFrame>
        <p:nvGraphicFramePr>
          <p:cNvPr id="43032" name="Object 2"/>
          <p:cNvGraphicFramePr>
            <a:graphicFrameLocks noChangeAspect="1"/>
          </p:cNvGraphicFramePr>
          <p:nvPr/>
        </p:nvGraphicFramePr>
        <p:xfrm>
          <a:off x="457200" y="1524000"/>
          <a:ext cx="6310313" cy="1219200"/>
        </p:xfrm>
        <a:graphic>
          <a:graphicData uri="http://schemas.openxmlformats.org/presentationml/2006/ole">
            <p:oleObj spid="_x0000_s27650" name="Equation" r:id="rId3" imgW="3886200" imgH="761760" progId="Equation.DSMT4">
              <p:embed/>
            </p:oleObj>
          </a:graphicData>
        </a:graphic>
      </p:graphicFrame>
      <p:graphicFrame>
        <p:nvGraphicFramePr>
          <p:cNvPr id="43042" name="Object 3"/>
          <p:cNvGraphicFramePr>
            <a:graphicFrameLocks noChangeAspect="1"/>
          </p:cNvGraphicFramePr>
          <p:nvPr/>
        </p:nvGraphicFramePr>
        <p:xfrm>
          <a:off x="2895600" y="3200400"/>
          <a:ext cx="2743200" cy="685800"/>
        </p:xfrm>
        <a:graphic>
          <a:graphicData uri="http://schemas.openxmlformats.org/presentationml/2006/ole">
            <p:oleObj spid="_x0000_s27651" name="Equation" r:id="rId4" imgW="1485720" imgH="419040" progId="Equation.DSMT4">
              <p:embed/>
            </p:oleObj>
          </a:graphicData>
        </a:graphic>
      </p:graphicFrame>
      <p:graphicFrame>
        <p:nvGraphicFramePr>
          <p:cNvPr id="27652" name="Object 5"/>
          <p:cNvGraphicFramePr>
            <a:graphicFrameLocks noChangeAspect="1"/>
          </p:cNvGraphicFramePr>
          <p:nvPr/>
        </p:nvGraphicFramePr>
        <p:xfrm>
          <a:off x="457200" y="762000"/>
          <a:ext cx="7315200" cy="655638"/>
        </p:xfrm>
        <a:graphic>
          <a:graphicData uri="http://schemas.openxmlformats.org/presentationml/2006/ole">
            <p:oleObj spid="_x0000_s27652" name="Equation" r:id="rId5" imgW="4572000" imgH="419040" progId="Equation.DSMT4">
              <p:embed/>
            </p:oleObj>
          </a:graphicData>
        </a:graphic>
      </p:graphicFrame>
      <p:sp>
        <p:nvSpPr>
          <p:cNvPr id="7" name="TextBox 6"/>
          <p:cNvSpPr txBox="1"/>
          <p:nvPr/>
        </p:nvSpPr>
        <p:spPr>
          <a:xfrm>
            <a:off x="381000" y="2743200"/>
            <a:ext cx="5715000" cy="369888"/>
          </a:xfrm>
          <a:prstGeom prst="rect">
            <a:avLst/>
          </a:prstGeom>
          <a:noFill/>
        </p:spPr>
        <p:txBody>
          <a:bodyPr>
            <a:spAutoFit/>
          </a:bodyPr>
          <a:lstStyle/>
          <a:p>
            <a:pPr>
              <a:defRPr/>
            </a:pPr>
            <a:r>
              <a:rPr lang="sl-SI">
                <a:solidFill>
                  <a:schemeClr val="tx2">
                    <a:lumMod val="60000"/>
                    <a:lumOff val="40000"/>
                  </a:schemeClr>
                </a:solidFill>
                <a:latin typeface="+mn-lt"/>
              </a:rPr>
              <a:t>Če pa kvocient odvodov ni definiran, potem velja:</a:t>
            </a:r>
          </a:p>
        </p:txBody>
      </p:sp>
      <p:sp>
        <p:nvSpPr>
          <p:cNvPr id="8" name="Rounded Rectangle 7"/>
          <p:cNvSpPr>
            <a:spLocks noChangeAspect="1"/>
          </p:cNvSpPr>
          <p:nvPr/>
        </p:nvSpPr>
        <p:spPr>
          <a:xfrm>
            <a:off x="304800" y="4038600"/>
            <a:ext cx="3505200" cy="914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44047" name="Object 7"/>
          <p:cNvGraphicFramePr>
            <a:graphicFrameLocks noChangeAspect="1"/>
          </p:cNvGraphicFramePr>
          <p:nvPr/>
        </p:nvGraphicFramePr>
        <p:xfrm>
          <a:off x="4114800" y="4191000"/>
          <a:ext cx="4038600" cy="530225"/>
        </p:xfrm>
        <a:graphic>
          <a:graphicData uri="http://schemas.openxmlformats.org/presentationml/2006/ole">
            <p:oleObj spid="_x0000_s27653" name="Equation" r:id="rId6" imgW="2438280" imgH="393480" progId="Equation.DSMT4">
              <p:embed/>
            </p:oleObj>
          </a:graphicData>
        </a:graphic>
      </p:graphicFrame>
      <p:graphicFrame>
        <p:nvGraphicFramePr>
          <p:cNvPr id="44048" name="Object 8"/>
          <p:cNvGraphicFramePr>
            <a:graphicFrameLocks noChangeAspect="1"/>
          </p:cNvGraphicFramePr>
          <p:nvPr/>
        </p:nvGraphicFramePr>
        <p:xfrm>
          <a:off x="457200" y="4114800"/>
          <a:ext cx="2895600" cy="652463"/>
        </p:xfrm>
        <a:graphic>
          <a:graphicData uri="http://schemas.openxmlformats.org/presentationml/2006/ole">
            <p:oleObj spid="_x0000_s27654" name="Equation" r:id="rId7" imgW="1701720" imgH="393480" progId="Equation.DSMT4">
              <p:embed/>
            </p:oleObj>
          </a:graphicData>
        </a:graphic>
      </p:graphicFrame>
      <p:graphicFrame>
        <p:nvGraphicFramePr>
          <p:cNvPr id="27655" name="Object 6"/>
          <p:cNvGraphicFramePr>
            <a:graphicFrameLocks noChangeAspect="1"/>
          </p:cNvGraphicFramePr>
          <p:nvPr/>
        </p:nvGraphicFramePr>
        <p:xfrm>
          <a:off x="1447800" y="5181600"/>
          <a:ext cx="6499225" cy="1143000"/>
        </p:xfrm>
        <a:graphic>
          <a:graphicData uri="http://schemas.openxmlformats.org/presentationml/2006/ole">
            <p:oleObj spid="_x0000_s27655" name="Equation" r:id="rId8" imgW="4228920" imgH="736560" progId="Equation.DSMT4">
              <p:embed/>
            </p:oleObj>
          </a:graphicData>
        </a:graphic>
      </p:graphicFrame>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t>
            </a:r>
            <a:r>
              <a:rPr lang="sl-SI" sz="1600" b="1">
                <a:solidFill>
                  <a:schemeClr val="bg1"/>
                </a:solidFill>
                <a:effectLst>
                  <a:outerShdw blurRad="38100" dist="38100" dir="2700000" algn="tl">
                    <a:srgbClr val="000000">
                      <a:alpha val="43137"/>
                    </a:srgbClr>
                  </a:outerShdw>
                </a:effectLst>
                <a:latin typeface="+mn-lt"/>
              </a:rPr>
              <a:t>HOSPITALOVO  PRAVILO</a:t>
            </a: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B0DC4EE-FDE0-49C2-B720-FB45E1DF25A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031"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ChangeArrowheads="1"/>
          </p:cNvSpPr>
          <p:nvPr/>
        </p:nvSpPr>
        <p:spPr bwMode="auto">
          <a:xfrm>
            <a:off x="304800" y="438150"/>
            <a:ext cx="2538413"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rPr>
              <a:t>RISANJE GRAFOV </a:t>
            </a:r>
            <a:endParaRPr lang="en-GB" sz="2000" b="1">
              <a:solidFill>
                <a:schemeClr val="tx2">
                  <a:lumMod val="60000"/>
                  <a:lumOff val="40000"/>
                </a:schemeClr>
              </a:solidFill>
            </a:endParaRPr>
          </a:p>
        </p:txBody>
      </p:sp>
      <p:sp>
        <p:nvSpPr>
          <p:cNvPr id="45065" name="Rectangle 9"/>
          <p:cNvSpPr>
            <a:spLocks noChangeArrowheads="1"/>
          </p:cNvSpPr>
          <p:nvPr/>
        </p:nvSpPr>
        <p:spPr bwMode="auto">
          <a:xfrm>
            <a:off x="381000" y="838200"/>
            <a:ext cx="7010400" cy="369888"/>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1. </a:t>
            </a:r>
            <a:r>
              <a:rPr lang="en-US" b="1" dirty="0" err="1">
                <a:solidFill>
                  <a:schemeClr val="tx2">
                    <a:lumMod val="60000"/>
                    <a:lumOff val="40000"/>
                  </a:schemeClr>
                </a:solidFill>
                <a:latin typeface="+mn-lt"/>
              </a:rPr>
              <a:t>Definicijsko</a:t>
            </a:r>
            <a:r>
              <a:rPr lang="en-US" b="1" dirty="0">
                <a:solidFill>
                  <a:schemeClr val="tx2">
                    <a:lumMod val="60000"/>
                    <a:lumOff val="40000"/>
                  </a:schemeClr>
                </a:solidFill>
                <a:latin typeface="+mn-lt"/>
              </a:rPr>
              <a:t> </a:t>
            </a:r>
            <a:r>
              <a:rPr lang="en-US" b="1" dirty="0" err="1">
                <a:solidFill>
                  <a:schemeClr val="tx2">
                    <a:lumMod val="60000"/>
                    <a:lumOff val="40000"/>
                  </a:schemeClr>
                </a:solidFill>
                <a:latin typeface="+mn-lt"/>
              </a:rPr>
              <a:t>obmo</a:t>
            </a:r>
            <a:r>
              <a:rPr lang="sl-SI" b="1" dirty="0">
                <a:solidFill>
                  <a:schemeClr val="tx2">
                    <a:lumMod val="60000"/>
                    <a:lumOff val="40000"/>
                  </a:schemeClr>
                </a:solidFill>
                <a:latin typeface="+mn-lt"/>
              </a:rPr>
              <a:t>č</a:t>
            </a:r>
            <a:r>
              <a:rPr lang="en-US" b="1" dirty="0">
                <a:solidFill>
                  <a:schemeClr val="tx2">
                    <a:lumMod val="60000"/>
                    <a:lumOff val="40000"/>
                  </a:schemeClr>
                </a:solidFill>
                <a:latin typeface="+mn-lt"/>
              </a:rPr>
              <a:t>je</a:t>
            </a:r>
            <a:r>
              <a:rPr lang="sl-SI" dirty="0">
                <a:solidFill>
                  <a:schemeClr val="tx2">
                    <a:lumMod val="60000"/>
                    <a:lumOff val="40000"/>
                  </a:schemeClr>
                </a:solidFill>
                <a:latin typeface="+mn-lt"/>
              </a:rPr>
              <a:t>:</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določimo na podlagi  lastnosti osnovnih funkcij.</a:t>
            </a:r>
          </a:p>
        </p:txBody>
      </p:sp>
      <p:sp>
        <p:nvSpPr>
          <p:cNvPr id="45066" name="Rectangle 10"/>
          <p:cNvSpPr>
            <a:spLocks noChangeArrowheads="1"/>
          </p:cNvSpPr>
          <p:nvPr/>
        </p:nvSpPr>
        <p:spPr bwMode="auto">
          <a:xfrm>
            <a:off x="381000" y="1219200"/>
            <a:ext cx="8458200" cy="646113"/>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2. </a:t>
            </a:r>
            <a:r>
              <a:rPr lang="sl-SI" b="1" dirty="0">
                <a:solidFill>
                  <a:schemeClr val="tx2">
                    <a:lumMod val="60000"/>
                    <a:lumOff val="40000"/>
                  </a:schemeClr>
                </a:solidFill>
                <a:latin typeface="+mn-lt"/>
              </a:rPr>
              <a:t>Obnašanje na robu</a:t>
            </a:r>
            <a:r>
              <a:rPr lang="sl-SI" dirty="0">
                <a:solidFill>
                  <a:schemeClr val="tx2">
                    <a:lumMod val="60000"/>
                    <a:lumOff val="40000"/>
                  </a:schemeClr>
                </a:solidFill>
                <a:latin typeface="+mn-lt"/>
              </a:rPr>
              <a:t>: trend (pole, asimptote) izrazimo s  pomočjo limit</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 pri računanju si pomagamo z  L</a:t>
            </a:r>
            <a:r>
              <a:rPr lang="en-US" dirty="0">
                <a:solidFill>
                  <a:schemeClr val="tx2">
                    <a:lumMod val="60000"/>
                    <a:lumOff val="40000"/>
                  </a:schemeClr>
                </a:solidFill>
                <a:latin typeface="+mn-lt"/>
              </a:rPr>
              <a:t>’</a:t>
            </a:r>
            <a:r>
              <a:rPr lang="sl-SI" dirty="0" err="1">
                <a:solidFill>
                  <a:schemeClr val="tx2">
                    <a:lumMod val="60000"/>
                    <a:lumOff val="40000"/>
                  </a:schemeClr>
                </a:solidFill>
                <a:latin typeface="+mn-lt"/>
              </a:rPr>
              <a:t>Hospitalovim</a:t>
            </a:r>
            <a:r>
              <a:rPr lang="sl-SI" dirty="0">
                <a:solidFill>
                  <a:schemeClr val="tx2">
                    <a:lumMod val="60000"/>
                    <a:lumOff val="40000"/>
                  </a:schemeClr>
                </a:solidFill>
                <a:latin typeface="+mn-lt"/>
              </a:rPr>
              <a:t> pravilom.</a:t>
            </a:r>
          </a:p>
        </p:txBody>
      </p:sp>
      <p:sp>
        <p:nvSpPr>
          <p:cNvPr id="45071" name="Rectangle 15"/>
          <p:cNvSpPr>
            <a:spLocks noChangeArrowheads="1"/>
          </p:cNvSpPr>
          <p:nvPr/>
        </p:nvSpPr>
        <p:spPr bwMode="auto">
          <a:xfrm>
            <a:off x="381000" y="1828800"/>
            <a:ext cx="8001000" cy="369888"/>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3. </a:t>
            </a:r>
            <a:r>
              <a:rPr lang="sl-SI" b="1" dirty="0">
                <a:solidFill>
                  <a:schemeClr val="tx2">
                    <a:lumMod val="60000"/>
                    <a:lumOff val="40000"/>
                  </a:schemeClr>
                </a:solidFill>
                <a:latin typeface="+mn-lt"/>
              </a:rPr>
              <a:t>Ničle</a:t>
            </a:r>
            <a:r>
              <a:rPr lang="sl-SI" dirty="0">
                <a:solidFill>
                  <a:schemeClr val="tx2">
                    <a:lumMod val="60000"/>
                    <a:lumOff val="40000"/>
                  </a:schemeClr>
                </a:solidFill>
                <a:latin typeface="+mn-lt"/>
              </a:rPr>
              <a:t>: določimo s pomočjo raznih (točnih ali približnih) metod za reševanje enačb.</a:t>
            </a:r>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RISANJE  GRAFOV</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50DBED7-567F-4C43-8C80-0BD33E1BA3B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31</a:t>
            </a:fld>
            <a:endParaRPr lang="en-US" sz="1200" b="1">
              <a:solidFill>
                <a:schemeClr val="bg1"/>
              </a:solidFill>
              <a:effectLst>
                <a:outerShdw blurRad="38100" dist="38100" dir="2700000" algn="tl">
                  <a:srgbClr val="000000">
                    <a:alpha val="43137"/>
                  </a:srgbClr>
                </a:outerShdw>
              </a:effectLst>
              <a:latin typeface="+mn-lt"/>
            </a:endParaRPr>
          </a:p>
        </p:txBody>
      </p:sp>
      <p:sp>
        <p:nvSpPr>
          <p:cNvPr id="80909" name="Rectangle 16"/>
          <p:cNvSpPr>
            <a:spLocks noChangeArrowheads="1"/>
          </p:cNvSpPr>
          <p:nvPr/>
        </p:nvSpPr>
        <p:spPr bwMode="auto">
          <a:xfrm>
            <a:off x="381000" y="2209800"/>
            <a:ext cx="8458200" cy="923925"/>
          </a:xfrm>
          <a:prstGeom prst="rect">
            <a:avLst/>
          </a:prstGeom>
          <a:noFill/>
          <a:ln w="9525">
            <a:noFill/>
            <a:miter lim="800000"/>
            <a:headEnd/>
            <a:tailEnd/>
          </a:ln>
        </p:spPr>
        <p:txBody>
          <a:bodyPr>
            <a:spAutoFit/>
          </a:bodyPr>
          <a:lstStyle/>
          <a:p>
            <a:r>
              <a:rPr lang="sl-SI">
                <a:solidFill>
                  <a:srgbClr val="558ED5"/>
                </a:solidFill>
                <a:latin typeface="Calibri" pitchFamily="34" charset="0"/>
              </a:rPr>
              <a:t>4. </a:t>
            </a:r>
            <a:r>
              <a:rPr lang="sl-SI" b="1">
                <a:solidFill>
                  <a:srgbClr val="558ED5"/>
                </a:solidFill>
                <a:latin typeface="Calibri" pitchFamily="34" charset="0"/>
              </a:rPr>
              <a:t>Naraščanje in padanje, ekstremi</a:t>
            </a:r>
            <a:r>
              <a:rPr lang="sl-SI">
                <a:solidFill>
                  <a:srgbClr val="558ED5"/>
                </a:solidFill>
                <a:latin typeface="Calibri" pitchFamily="34" charset="0"/>
              </a:rPr>
              <a:t>: funkcijo odvajamo; kjer je odvod pozitiven, funkcijske vrednosti naraščajo, kjer je negativen padajo. V ničlah odvoda so lokalni ekstremi ali prevoji.</a:t>
            </a:r>
            <a:endParaRPr lang="en-GB">
              <a:solidFill>
                <a:srgbClr val="558ED5"/>
              </a:solidFill>
              <a:latin typeface="Calibri" pitchFamily="34" charset="0"/>
            </a:endParaRPr>
          </a:p>
        </p:txBody>
      </p:sp>
      <p:grpSp>
        <p:nvGrpSpPr>
          <p:cNvPr id="2" name="Group 28"/>
          <p:cNvGrpSpPr>
            <a:grpSpLocks/>
          </p:cNvGrpSpPr>
          <p:nvPr/>
        </p:nvGrpSpPr>
        <p:grpSpPr bwMode="auto">
          <a:xfrm>
            <a:off x="1676400" y="3176588"/>
            <a:ext cx="627063" cy="777875"/>
            <a:chOff x="1733107" y="4267200"/>
            <a:chExt cx="627321" cy="776734"/>
          </a:xfrm>
        </p:grpSpPr>
        <p:sp>
          <p:nvSpPr>
            <p:cNvPr id="21" name="Freeform 20"/>
            <p:cNvSpPr/>
            <p:nvPr/>
          </p:nvSpPr>
          <p:spPr>
            <a:xfrm>
              <a:off x="1733107" y="4267200"/>
              <a:ext cx="627321" cy="768808"/>
            </a:xfrm>
            <a:custGeom>
              <a:avLst/>
              <a:gdLst>
                <a:gd name="connsiteX0" fmla="*/ 0 w 627321"/>
                <a:gd name="connsiteY0" fmla="*/ 21265 h 769088"/>
                <a:gd name="connsiteX1" fmla="*/ 308344 w 627321"/>
                <a:gd name="connsiteY1" fmla="*/ 765544 h 769088"/>
                <a:gd name="connsiteX2" fmla="*/ 627321 w 627321"/>
                <a:gd name="connsiteY2" fmla="*/ 0 h 769088"/>
              </a:gdLst>
              <a:ahLst/>
              <a:cxnLst>
                <a:cxn ang="0">
                  <a:pos x="connsiteX0" y="connsiteY0"/>
                </a:cxn>
                <a:cxn ang="0">
                  <a:pos x="connsiteX1" y="connsiteY1"/>
                </a:cxn>
                <a:cxn ang="0">
                  <a:pos x="connsiteX2" y="connsiteY2"/>
                </a:cxn>
              </a:cxnLst>
              <a:rect l="l" t="t" r="r" b="b"/>
              <a:pathLst>
                <a:path w="627321" h="769088">
                  <a:moveTo>
                    <a:pt x="0" y="21265"/>
                  </a:moveTo>
                  <a:cubicBezTo>
                    <a:pt x="101895" y="395176"/>
                    <a:pt x="203791" y="769088"/>
                    <a:pt x="308344" y="765544"/>
                  </a:cubicBezTo>
                  <a:cubicBezTo>
                    <a:pt x="412897" y="762000"/>
                    <a:pt x="520109" y="381000"/>
                    <a:pt x="627321" y="0"/>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12" name="Oval 16"/>
            <p:cNvSpPr>
              <a:spLocks noChangeAspect="1" noChangeArrowheads="1"/>
            </p:cNvSpPr>
            <p:nvPr/>
          </p:nvSpPr>
          <p:spPr bwMode="auto">
            <a:xfrm>
              <a:off x="2013099" y="5007934"/>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3" name="Group 29"/>
          <p:cNvGrpSpPr>
            <a:grpSpLocks/>
          </p:cNvGrpSpPr>
          <p:nvPr/>
        </p:nvGrpSpPr>
        <p:grpSpPr bwMode="auto">
          <a:xfrm>
            <a:off x="3124200" y="3124200"/>
            <a:ext cx="627063" cy="790575"/>
            <a:chOff x="3592033" y="4214035"/>
            <a:chExt cx="627321" cy="790354"/>
          </a:xfrm>
        </p:grpSpPr>
        <p:sp>
          <p:nvSpPr>
            <p:cNvPr id="22" name="Freeform 21"/>
            <p:cNvSpPr/>
            <p:nvPr/>
          </p:nvSpPr>
          <p:spPr>
            <a:xfrm rot="10800000">
              <a:off x="3592033" y="4234667"/>
              <a:ext cx="627321" cy="769722"/>
            </a:xfrm>
            <a:custGeom>
              <a:avLst/>
              <a:gdLst>
                <a:gd name="connsiteX0" fmla="*/ 0 w 627321"/>
                <a:gd name="connsiteY0" fmla="*/ 21265 h 769088"/>
                <a:gd name="connsiteX1" fmla="*/ 308344 w 627321"/>
                <a:gd name="connsiteY1" fmla="*/ 765544 h 769088"/>
                <a:gd name="connsiteX2" fmla="*/ 627321 w 627321"/>
                <a:gd name="connsiteY2" fmla="*/ 0 h 769088"/>
              </a:gdLst>
              <a:ahLst/>
              <a:cxnLst>
                <a:cxn ang="0">
                  <a:pos x="connsiteX0" y="connsiteY0"/>
                </a:cxn>
                <a:cxn ang="0">
                  <a:pos x="connsiteX1" y="connsiteY1"/>
                </a:cxn>
                <a:cxn ang="0">
                  <a:pos x="connsiteX2" y="connsiteY2"/>
                </a:cxn>
              </a:cxnLst>
              <a:rect l="l" t="t" r="r" b="b"/>
              <a:pathLst>
                <a:path w="627321" h="769088">
                  <a:moveTo>
                    <a:pt x="0" y="21265"/>
                  </a:moveTo>
                  <a:cubicBezTo>
                    <a:pt x="101895" y="395176"/>
                    <a:pt x="203791" y="769088"/>
                    <a:pt x="308344" y="765544"/>
                  </a:cubicBezTo>
                  <a:cubicBezTo>
                    <a:pt x="412897" y="762000"/>
                    <a:pt x="520109" y="381000"/>
                    <a:pt x="627321" y="0"/>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10" name="Oval 16"/>
            <p:cNvSpPr>
              <a:spLocks noChangeAspect="1" noChangeArrowheads="1"/>
            </p:cNvSpPr>
            <p:nvPr/>
          </p:nvSpPr>
          <p:spPr bwMode="auto">
            <a:xfrm>
              <a:off x="3896824" y="4214035"/>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4" name="Group 30"/>
          <p:cNvGrpSpPr>
            <a:grpSpLocks/>
          </p:cNvGrpSpPr>
          <p:nvPr/>
        </p:nvGrpSpPr>
        <p:grpSpPr bwMode="auto">
          <a:xfrm>
            <a:off x="4724400" y="3160713"/>
            <a:ext cx="647700" cy="757237"/>
            <a:chOff x="5624921" y="4250944"/>
            <a:chExt cx="648000" cy="757238"/>
          </a:xfrm>
        </p:grpSpPr>
        <p:sp>
          <p:nvSpPr>
            <p:cNvPr id="26" name="Freeform 25"/>
            <p:cNvSpPr/>
            <p:nvPr/>
          </p:nvSpPr>
          <p:spPr>
            <a:xfrm flipH="1">
              <a:off x="5624921" y="4250944"/>
              <a:ext cx="648000" cy="757238"/>
            </a:xfrm>
            <a:custGeom>
              <a:avLst/>
              <a:gdLst>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Lst>
              <a:ahLst/>
              <a:cxnLst>
                <a:cxn ang="0">
                  <a:pos x="connsiteX0" y="connsiteY0"/>
                </a:cxn>
                <a:cxn ang="0">
                  <a:pos x="connsiteX1" y="connsiteY1"/>
                </a:cxn>
                <a:cxn ang="0">
                  <a:pos x="connsiteX2" y="connsiteY2"/>
                </a:cxn>
              </a:cxnLst>
              <a:rect l="l" t="t" r="r" b="b"/>
              <a:pathLst>
                <a:path w="642938" h="757238">
                  <a:moveTo>
                    <a:pt x="0" y="0"/>
                  </a:moveTo>
                  <a:cubicBezTo>
                    <a:pt x="115779" y="304417"/>
                    <a:pt x="118159" y="375225"/>
                    <a:pt x="323850" y="376238"/>
                  </a:cubicBezTo>
                  <a:cubicBezTo>
                    <a:pt x="529541" y="377251"/>
                    <a:pt x="556022" y="482204"/>
                    <a:pt x="642938" y="757238"/>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08" name="Oval 16"/>
            <p:cNvSpPr>
              <a:spLocks noChangeAspect="1" noChangeArrowheads="1"/>
            </p:cNvSpPr>
            <p:nvPr/>
          </p:nvSpPr>
          <p:spPr bwMode="auto">
            <a:xfrm>
              <a:off x="5932958" y="4614532"/>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5" name="Group 31"/>
          <p:cNvGrpSpPr>
            <a:grpSpLocks/>
          </p:cNvGrpSpPr>
          <p:nvPr/>
        </p:nvGrpSpPr>
        <p:grpSpPr bwMode="auto">
          <a:xfrm>
            <a:off x="6172200" y="3157538"/>
            <a:ext cx="647700" cy="757237"/>
            <a:chOff x="7486650" y="4248150"/>
            <a:chExt cx="648000" cy="757238"/>
          </a:xfrm>
        </p:grpSpPr>
        <p:sp>
          <p:nvSpPr>
            <p:cNvPr id="25" name="Freeform 24"/>
            <p:cNvSpPr/>
            <p:nvPr/>
          </p:nvSpPr>
          <p:spPr>
            <a:xfrm>
              <a:off x="7486650" y="4248150"/>
              <a:ext cx="648000" cy="757238"/>
            </a:xfrm>
            <a:custGeom>
              <a:avLst/>
              <a:gdLst>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Lst>
              <a:ahLst/>
              <a:cxnLst>
                <a:cxn ang="0">
                  <a:pos x="connsiteX0" y="connsiteY0"/>
                </a:cxn>
                <a:cxn ang="0">
                  <a:pos x="connsiteX1" y="connsiteY1"/>
                </a:cxn>
                <a:cxn ang="0">
                  <a:pos x="connsiteX2" y="connsiteY2"/>
                </a:cxn>
              </a:cxnLst>
              <a:rect l="l" t="t" r="r" b="b"/>
              <a:pathLst>
                <a:path w="642938" h="757238">
                  <a:moveTo>
                    <a:pt x="0" y="0"/>
                  </a:moveTo>
                  <a:cubicBezTo>
                    <a:pt x="115779" y="304417"/>
                    <a:pt x="118159" y="375225"/>
                    <a:pt x="323850" y="376238"/>
                  </a:cubicBezTo>
                  <a:cubicBezTo>
                    <a:pt x="529541" y="377251"/>
                    <a:pt x="556022" y="482204"/>
                    <a:pt x="642938" y="757238"/>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06" name="Oval 16"/>
            <p:cNvSpPr>
              <a:spLocks noChangeAspect="1" noChangeArrowheads="1"/>
            </p:cNvSpPr>
            <p:nvPr/>
          </p:nvSpPr>
          <p:spPr bwMode="auto">
            <a:xfrm>
              <a:off x="7804290" y="4603908"/>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sp>
        <p:nvSpPr>
          <p:cNvPr id="33" name="Rectangle 10"/>
          <p:cNvSpPr>
            <a:spLocks noChangeArrowheads="1"/>
          </p:cNvSpPr>
          <p:nvPr/>
        </p:nvSpPr>
        <p:spPr bwMode="auto">
          <a:xfrm>
            <a:off x="762000" y="5754688"/>
            <a:ext cx="7696200" cy="646112"/>
          </a:xfrm>
          <a:prstGeom prst="rect">
            <a:avLst/>
          </a:prstGeom>
          <a:solidFill>
            <a:srgbClr val="FFFFCC"/>
          </a:solidFill>
          <a:ln w="9525">
            <a:solidFill>
              <a:schemeClr val="accent1"/>
            </a:solidFill>
            <a:miter lim="800000"/>
            <a:headEnd/>
            <a:tailEnd/>
          </a:ln>
        </p:spPr>
        <p:txBody>
          <a:bodyPr>
            <a:spAutoFit/>
          </a:bodyPr>
          <a:lstStyle/>
          <a:p>
            <a:pPr algn="ctr">
              <a:defRPr/>
            </a:pPr>
            <a:r>
              <a:rPr lang="sl-SI" dirty="0">
                <a:solidFill>
                  <a:schemeClr val="tx2">
                    <a:lumMod val="60000"/>
                    <a:lumOff val="40000"/>
                  </a:schemeClr>
                </a:solidFill>
                <a:latin typeface="+mn-lt"/>
              </a:rPr>
              <a:t>Če vrednosti odvoda pri prehodu čez ničlo spremenijo predznak, je v stacionarni točki lokalni ekstrem. Če se predznak ne spremeni, je v stacionarni točki prevoj.</a:t>
            </a:r>
            <a:endParaRPr lang="en-GB" dirty="0">
              <a:solidFill>
                <a:schemeClr val="tx2">
                  <a:lumMod val="60000"/>
                  <a:lumOff val="40000"/>
                </a:schemeClr>
              </a:solidFill>
              <a:latin typeface="+mn-lt"/>
            </a:endParaRPr>
          </a:p>
        </p:txBody>
      </p:sp>
      <p:sp>
        <p:nvSpPr>
          <p:cNvPr id="34" name="TextBox 33"/>
          <p:cNvSpPr txBox="1"/>
          <p:nvPr/>
        </p:nvSpPr>
        <p:spPr>
          <a:xfrm>
            <a:off x="533400" y="3352800"/>
            <a:ext cx="1143000" cy="369888"/>
          </a:xfrm>
          <a:prstGeom prst="rect">
            <a:avLst/>
          </a:prstGeom>
          <a:noFill/>
        </p:spPr>
        <p:txBody>
          <a:bodyPr>
            <a:spAutoFit/>
          </a:bodyPr>
          <a:lstStyle/>
          <a:p>
            <a:pPr>
              <a:defRPr/>
            </a:pPr>
            <a:r>
              <a:rPr lang="sl-SI" dirty="0">
                <a:solidFill>
                  <a:schemeClr val="tx2">
                    <a:lumMod val="60000"/>
                    <a:lumOff val="40000"/>
                  </a:schemeClr>
                </a:solidFill>
                <a:latin typeface="+mn-lt"/>
              </a:rPr>
              <a:t>funkcija</a:t>
            </a:r>
          </a:p>
        </p:txBody>
      </p:sp>
      <p:grpSp>
        <p:nvGrpSpPr>
          <p:cNvPr id="6" name="Group 34"/>
          <p:cNvGrpSpPr>
            <a:grpSpLocks/>
          </p:cNvGrpSpPr>
          <p:nvPr/>
        </p:nvGrpSpPr>
        <p:grpSpPr bwMode="auto">
          <a:xfrm>
            <a:off x="1595438" y="4343400"/>
            <a:ext cx="757237" cy="1187450"/>
            <a:chOff x="2366963" y="3505200"/>
            <a:chExt cx="757237" cy="1364512"/>
          </a:xfrm>
        </p:grpSpPr>
        <p:sp>
          <p:nvSpPr>
            <p:cNvPr id="36" name="Freeform 35"/>
            <p:cNvSpPr/>
            <p:nvPr/>
          </p:nvSpPr>
          <p:spPr>
            <a:xfrm>
              <a:off x="2463800" y="3505200"/>
              <a:ext cx="650875" cy="1364512"/>
            </a:xfrm>
            <a:custGeom>
              <a:avLst/>
              <a:gdLst>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Lst>
              <a:ahLst/>
              <a:cxnLst>
                <a:cxn ang="0">
                  <a:pos x="connsiteX0" y="connsiteY0"/>
                </a:cxn>
                <a:cxn ang="0">
                  <a:pos x="connsiteX1" y="connsiteY1"/>
                </a:cxn>
                <a:cxn ang="0">
                  <a:pos x="connsiteX2" y="connsiteY2"/>
                </a:cxn>
              </a:cxnLst>
              <a:rect l="l" t="t" r="r" b="b"/>
              <a:pathLst>
                <a:path w="650358" h="1364512">
                  <a:moveTo>
                    <a:pt x="0" y="1364512"/>
                  </a:moveTo>
                  <a:cubicBezTo>
                    <a:pt x="239233" y="1273249"/>
                    <a:pt x="273604" y="966050"/>
                    <a:pt x="329609" y="705293"/>
                  </a:cubicBezTo>
                  <a:cubicBezTo>
                    <a:pt x="385615" y="454062"/>
                    <a:pt x="471930" y="75868"/>
                    <a:pt x="650358"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37" name="Straight Connector 36"/>
            <p:cNvCxnSpPr/>
            <p:nvPr/>
          </p:nvCxnSpPr>
          <p:spPr>
            <a:xfrm>
              <a:off x="2438400" y="4216643"/>
              <a:ext cx="68580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43225" y="3966727"/>
              <a:ext cx="152400" cy="277281"/>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39" name="TextBox 38"/>
            <p:cNvSpPr txBox="1"/>
            <p:nvPr/>
          </p:nvSpPr>
          <p:spPr>
            <a:xfrm>
              <a:off x="2366963" y="4114487"/>
              <a:ext cx="152400" cy="262687"/>
            </a:xfrm>
            <a:prstGeom prst="rect">
              <a:avLst/>
            </a:prstGeom>
            <a:noFill/>
            <a:ln>
              <a:noFill/>
            </a:ln>
          </p:spPr>
          <p:txBody>
            <a:bodyPr>
              <a:spAutoFit/>
            </a:bodyPr>
            <a:lstStyle/>
            <a:p>
              <a:pPr>
                <a:defRPr/>
              </a:pPr>
              <a:r>
                <a:rPr lang="sl-SI" sz="1100" dirty="0">
                  <a:solidFill>
                    <a:srgbClr val="FF0000"/>
                  </a:solidFill>
                  <a:latin typeface="+mn-lt"/>
                </a:rPr>
                <a:t>_</a:t>
              </a:r>
            </a:p>
          </p:txBody>
        </p:sp>
      </p:grpSp>
      <p:grpSp>
        <p:nvGrpSpPr>
          <p:cNvPr id="7" name="Group 39"/>
          <p:cNvGrpSpPr>
            <a:grpSpLocks/>
          </p:cNvGrpSpPr>
          <p:nvPr/>
        </p:nvGrpSpPr>
        <p:grpSpPr bwMode="auto">
          <a:xfrm flipH="1">
            <a:off x="3057525" y="4343400"/>
            <a:ext cx="755650" cy="1189038"/>
            <a:chOff x="2366963" y="3505200"/>
            <a:chExt cx="757237" cy="1364512"/>
          </a:xfrm>
        </p:grpSpPr>
        <p:sp>
          <p:nvSpPr>
            <p:cNvPr id="41" name="Freeform 40"/>
            <p:cNvSpPr/>
            <p:nvPr/>
          </p:nvSpPr>
          <p:spPr>
            <a:xfrm>
              <a:off x="2464003" y="3505200"/>
              <a:ext cx="650652" cy="1364512"/>
            </a:xfrm>
            <a:custGeom>
              <a:avLst/>
              <a:gdLst>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Lst>
              <a:ahLst/>
              <a:cxnLst>
                <a:cxn ang="0">
                  <a:pos x="connsiteX0" y="connsiteY0"/>
                </a:cxn>
                <a:cxn ang="0">
                  <a:pos x="connsiteX1" y="connsiteY1"/>
                </a:cxn>
                <a:cxn ang="0">
                  <a:pos x="connsiteX2" y="connsiteY2"/>
                </a:cxn>
              </a:cxnLst>
              <a:rect l="l" t="t" r="r" b="b"/>
              <a:pathLst>
                <a:path w="650358" h="1364512">
                  <a:moveTo>
                    <a:pt x="0" y="1364512"/>
                  </a:moveTo>
                  <a:cubicBezTo>
                    <a:pt x="239233" y="1273249"/>
                    <a:pt x="273604" y="966050"/>
                    <a:pt x="329609" y="705293"/>
                  </a:cubicBezTo>
                  <a:cubicBezTo>
                    <a:pt x="385615" y="454062"/>
                    <a:pt x="471930" y="75868"/>
                    <a:pt x="650358"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2" name="Straight Connector 41"/>
            <p:cNvCxnSpPr/>
            <p:nvPr/>
          </p:nvCxnSpPr>
          <p:spPr>
            <a:xfrm>
              <a:off x="2438550" y="4217516"/>
              <a:ext cx="68565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42845" y="3967932"/>
              <a:ext cx="152720" cy="276910"/>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44" name="TextBox 43"/>
            <p:cNvSpPr txBox="1"/>
            <p:nvPr/>
          </p:nvSpPr>
          <p:spPr>
            <a:xfrm>
              <a:off x="2366963" y="4115496"/>
              <a:ext cx="152720" cy="260514"/>
            </a:xfrm>
            <a:prstGeom prst="rect">
              <a:avLst/>
            </a:prstGeom>
            <a:noFill/>
            <a:ln>
              <a:noFill/>
            </a:ln>
          </p:spPr>
          <p:txBody>
            <a:bodyPr>
              <a:spAutoFit/>
            </a:bodyPr>
            <a:lstStyle/>
            <a:p>
              <a:pPr>
                <a:defRPr/>
              </a:pPr>
              <a:r>
                <a:rPr lang="sl-SI" sz="1100" dirty="0">
                  <a:solidFill>
                    <a:srgbClr val="FF0000"/>
                  </a:solidFill>
                  <a:latin typeface="+mn-lt"/>
                </a:rPr>
                <a:t>_</a:t>
              </a:r>
            </a:p>
          </p:txBody>
        </p:sp>
      </p:grpSp>
      <p:sp>
        <p:nvSpPr>
          <p:cNvPr id="45" name="TextBox 44"/>
          <p:cNvSpPr txBox="1"/>
          <p:nvPr/>
        </p:nvSpPr>
        <p:spPr>
          <a:xfrm>
            <a:off x="533400" y="4800600"/>
            <a:ext cx="838200" cy="381000"/>
          </a:xfrm>
          <a:prstGeom prst="rect">
            <a:avLst/>
          </a:prstGeom>
          <a:noFill/>
        </p:spPr>
        <p:txBody>
          <a:bodyPr>
            <a:spAutoFit/>
          </a:bodyPr>
          <a:lstStyle/>
          <a:p>
            <a:pPr>
              <a:defRPr/>
            </a:pPr>
            <a:r>
              <a:rPr lang="sl-SI" dirty="0">
                <a:solidFill>
                  <a:srgbClr val="FF0000"/>
                </a:solidFill>
                <a:latin typeface="+mn-lt"/>
              </a:rPr>
              <a:t>odvod</a:t>
            </a:r>
          </a:p>
        </p:txBody>
      </p:sp>
      <p:grpSp>
        <p:nvGrpSpPr>
          <p:cNvPr id="8" name="Group 45"/>
          <p:cNvGrpSpPr>
            <a:grpSpLocks/>
          </p:cNvGrpSpPr>
          <p:nvPr/>
        </p:nvGrpSpPr>
        <p:grpSpPr bwMode="auto">
          <a:xfrm>
            <a:off x="4691063" y="4224338"/>
            <a:ext cx="719137" cy="752475"/>
            <a:chOff x="5562849" y="3487479"/>
            <a:chExt cx="719219" cy="751920"/>
          </a:xfrm>
        </p:grpSpPr>
        <p:sp>
          <p:nvSpPr>
            <p:cNvPr id="47" name="Freeform 46"/>
            <p:cNvSpPr/>
            <p:nvPr/>
          </p:nvSpPr>
          <p:spPr>
            <a:xfrm>
              <a:off x="5624768" y="3487479"/>
              <a:ext cx="647774" cy="745575"/>
            </a:xfrm>
            <a:custGeom>
              <a:avLst/>
              <a:gdLst>
                <a:gd name="connsiteX0" fmla="*/ 0 w 648586"/>
                <a:gd name="connsiteY0" fmla="*/ 10633 h 746051"/>
                <a:gd name="connsiteX1" fmla="*/ 318977 w 648586"/>
                <a:gd name="connsiteY1" fmla="*/ 744279 h 746051"/>
                <a:gd name="connsiteX2" fmla="*/ 648586 w 648586"/>
                <a:gd name="connsiteY2" fmla="*/ 0 h 746051"/>
              </a:gdLst>
              <a:ahLst/>
              <a:cxnLst>
                <a:cxn ang="0">
                  <a:pos x="connsiteX0" y="connsiteY0"/>
                </a:cxn>
                <a:cxn ang="0">
                  <a:pos x="connsiteX1" y="connsiteY1"/>
                </a:cxn>
                <a:cxn ang="0">
                  <a:pos x="connsiteX2" y="connsiteY2"/>
                </a:cxn>
              </a:cxnLst>
              <a:rect l="l" t="t" r="r" b="b"/>
              <a:pathLst>
                <a:path w="648586" h="746051">
                  <a:moveTo>
                    <a:pt x="0" y="10633"/>
                  </a:moveTo>
                  <a:cubicBezTo>
                    <a:pt x="105439" y="378342"/>
                    <a:pt x="210879" y="746051"/>
                    <a:pt x="318977" y="744279"/>
                  </a:cubicBezTo>
                  <a:cubicBezTo>
                    <a:pt x="427075" y="742507"/>
                    <a:pt x="537830" y="371253"/>
                    <a:pt x="648586"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8" name="Straight Connector 47"/>
            <p:cNvCxnSpPr/>
            <p:nvPr/>
          </p:nvCxnSpPr>
          <p:spPr>
            <a:xfrm flipH="1">
              <a:off x="5594603" y="4233054"/>
              <a:ext cx="68429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5562849" y="3961791"/>
              <a:ext cx="152417" cy="277608"/>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50" name="TextBox 49"/>
            <p:cNvSpPr txBox="1"/>
            <p:nvPr/>
          </p:nvSpPr>
          <p:spPr>
            <a:xfrm flipH="1">
              <a:off x="6129651" y="3952273"/>
              <a:ext cx="152417" cy="276021"/>
            </a:xfrm>
            <a:prstGeom prst="rect">
              <a:avLst/>
            </a:prstGeom>
            <a:noFill/>
            <a:ln>
              <a:noFill/>
            </a:ln>
          </p:spPr>
          <p:txBody>
            <a:bodyPr>
              <a:spAutoFit/>
            </a:bodyPr>
            <a:lstStyle/>
            <a:p>
              <a:pPr>
                <a:defRPr/>
              </a:pPr>
              <a:r>
                <a:rPr lang="sl-SI" sz="1200" dirty="0">
                  <a:solidFill>
                    <a:srgbClr val="FF0000"/>
                  </a:solidFill>
                  <a:latin typeface="+mn-lt"/>
                </a:rPr>
                <a:t>+</a:t>
              </a:r>
            </a:p>
          </p:txBody>
        </p:sp>
      </p:grpSp>
      <p:grpSp>
        <p:nvGrpSpPr>
          <p:cNvPr id="9" name="Group 50"/>
          <p:cNvGrpSpPr>
            <a:grpSpLocks/>
          </p:cNvGrpSpPr>
          <p:nvPr/>
        </p:nvGrpSpPr>
        <p:grpSpPr bwMode="auto">
          <a:xfrm>
            <a:off x="6096000" y="4927600"/>
            <a:ext cx="762000" cy="774700"/>
            <a:chOff x="7391400" y="4157990"/>
            <a:chExt cx="762000" cy="775517"/>
          </a:xfrm>
        </p:grpSpPr>
        <p:sp>
          <p:nvSpPr>
            <p:cNvPr id="52" name="Freeform 51"/>
            <p:cNvSpPr/>
            <p:nvPr/>
          </p:nvSpPr>
          <p:spPr>
            <a:xfrm>
              <a:off x="7496175" y="4210433"/>
              <a:ext cx="647700" cy="723074"/>
            </a:xfrm>
            <a:custGeom>
              <a:avLst/>
              <a:gdLst>
                <a:gd name="connsiteX0" fmla="*/ 0 w 648587"/>
                <a:gd name="connsiteY0" fmla="*/ 723014 h 723014"/>
                <a:gd name="connsiteX1" fmla="*/ 308345 w 648587"/>
                <a:gd name="connsiteY1" fmla="*/ 0 h 723014"/>
                <a:gd name="connsiteX2" fmla="*/ 648587 w 648587"/>
                <a:gd name="connsiteY2" fmla="*/ 723014 h 723014"/>
              </a:gdLst>
              <a:ahLst/>
              <a:cxnLst>
                <a:cxn ang="0">
                  <a:pos x="connsiteX0" y="connsiteY0"/>
                </a:cxn>
                <a:cxn ang="0">
                  <a:pos x="connsiteX1" y="connsiteY1"/>
                </a:cxn>
                <a:cxn ang="0">
                  <a:pos x="connsiteX2" y="connsiteY2"/>
                </a:cxn>
              </a:cxnLst>
              <a:rect l="l" t="t" r="r" b="b"/>
              <a:pathLst>
                <a:path w="648587" h="723014">
                  <a:moveTo>
                    <a:pt x="0" y="723014"/>
                  </a:moveTo>
                  <a:cubicBezTo>
                    <a:pt x="100123" y="361507"/>
                    <a:pt x="200247" y="0"/>
                    <a:pt x="308345" y="0"/>
                  </a:cubicBezTo>
                  <a:cubicBezTo>
                    <a:pt x="416443" y="0"/>
                    <a:pt x="532515" y="361507"/>
                    <a:pt x="648587" y="723014"/>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53" name="Straight Connector 52"/>
            <p:cNvCxnSpPr/>
            <p:nvPr/>
          </p:nvCxnSpPr>
          <p:spPr>
            <a:xfrm flipH="1">
              <a:off x="7458075" y="4192952"/>
              <a:ext cx="684213"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91400" y="4157990"/>
              <a:ext cx="152400" cy="262214"/>
            </a:xfrm>
            <a:prstGeom prst="rect">
              <a:avLst/>
            </a:prstGeom>
            <a:noFill/>
            <a:ln>
              <a:noFill/>
            </a:ln>
          </p:spPr>
          <p:txBody>
            <a:bodyPr>
              <a:spAutoFit/>
            </a:bodyPr>
            <a:lstStyle/>
            <a:p>
              <a:pPr>
                <a:defRPr/>
              </a:pPr>
              <a:r>
                <a:rPr lang="sl-SI" sz="1100" dirty="0">
                  <a:solidFill>
                    <a:srgbClr val="FF0000"/>
                  </a:solidFill>
                  <a:latin typeface="+mn-lt"/>
                </a:rPr>
                <a:t>_</a:t>
              </a:r>
            </a:p>
          </p:txBody>
        </p:sp>
        <p:sp>
          <p:nvSpPr>
            <p:cNvPr id="55" name="TextBox 54"/>
            <p:cNvSpPr txBox="1"/>
            <p:nvPr/>
          </p:nvSpPr>
          <p:spPr>
            <a:xfrm>
              <a:off x="8001000" y="4191363"/>
              <a:ext cx="152400" cy="260625"/>
            </a:xfrm>
            <a:prstGeom prst="rect">
              <a:avLst/>
            </a:prstGeom>
            <a:noFill/>
            <a:ln>
              <a:noFill/>
            </a:ln>
          </p:spPr>
          <p:txBody>
            <a:bodyPr>
              <a:spAutoFit/>
            </a:bodyPr>
            <a:lstStyle/>
            <a:p>
              <a:pPr>
                <a:defRPr/>
              </a:pPr>
              <a:r>
                <a:rPr lang="sl-SI" sz="1100" dirty="0">
                  <a:solidFill>
                    <a:srgbClr val="FF0000"/>
                  </a:solidFill>
                  <a:latin typeface="+mn-lt"/>
                </a:rPr>
                <a:t>_</a:t>
              </a:r>
            </a:p>
          </p:txBody>
        </p:sp>
      </p:grpSp>
      <p:cxnSp>
        <p:nvCxnSpPr>
          <p:cNvPr id="57" name="Straight Arrow Connector 56"/>
          <p:cNvCxnSpPr/>
          <p:nvPr/>
        </p:nvCxnSpPr>
        <p:spPr>
          <a:xfrm rot="5400000">
            <a:off x="1866901" y="4151312"/>
            <a:ext cx="228600" cy="3175"/>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315494" y="4152106"/>
            <a:ext cx="228600" cy="1588"/>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4914107" y="4152106"/>
            <a:ext cx="228600" cy="1587"/>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382544" y="4152106"/>
            <a:ext cx="228600" cy="1588"/>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5071" grpId="0"/>
      <p:bldP spid="80909" grpId="0"/>
      <p:bldP spid="33" grpId="0" animBg="1"/>
      <p:bldP spid="3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304800" y="523875"/>
            <a:ext cx="8229600" cy="923925"/>
          </a:xfrm>
          <a:prstGeom prst="rect">
            <a:avLst/>
          </a:prstGeom>
          <a:noFill/>
          <a:ln w="9525">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5. </a:t>
            </a:r>
            <a:r>
              <a:rPr lang="sl-SI" b="1" dirty="0">
                <a:solidFill>
                  <a:schemeClr val="tx2">
                    <a:lumMod val="60000"/>
                    <a:lumOff val="40000"/>
                  </a:schemeClr>
                </a:solidFill>
                <a:latin typeface="+mn-lt"/>
              </a:rPr>
              <a:t>Ukrivljenost</a:t>
            </a:r>
            <a:r>
              <a:rPr lang="sl-SI" dirty="0">
                <a:solidFill>
                  <a:schemeClr val="tx2">
                    <a:lumMod val="60000"/>
                    <a:lumOff val="40000"/>
                  </a:schemeClr>
                </a:solidFill>
                <a:latin typeface="+mn-lt"/>
              </a:rPr>
              <a:t>: kjer je drugi odvod pozitiven, je graf konveksen, kjer je negativen, je graf konkaven. Prevoji so točke, kjer graf spremeni ukrivljenost, torej ničle drugega odvoda, pri katerih drugi odvod spremeni predznak. </a:t>
            </a:r>
            <a:endParaRPr lang="en-GB" dirty="0">
              <a:solidFill>
                <a:schemeClr val="tx2">
                  <a:lumMod val="60000"/>
                  <a:lumOff val="40000"/>
                </a:schemeClr>
              </a:solidFill>
              <a:latin typeface="+mn-lt"/>
            </a:endParaRPr>
          </a:p>
        </p:txBody>
      </p:sp>
      <p:sp>
        <p:nvSpPr>
          <p:cNvPr id="50182" name="Rectangle 6"/>
          <p:cNvSpPr>
            <a:spLocks noChangeArrowheads="1"/>
          </p:cNvSpPr>
          <p:nvPr/>
        </p:nvSpPr>
        <p:spPr bwMode="auto">
          <a:xfrm>
            <a:off x="304800" y="3925888"/>
            <a:ext cx="8458200" cy="646112"/>
          </a:xfrm>
          <a:prstGeom prst="rect">
            <a:avLst/>
          </a:prstGeom>
          <a:noFill/>
          <a:ln w="9525">
            <a:noFill/>
            <a:miter lim="800000"/>
            <a:headEnd/>
            <a:tailEnd/>
          </a:ln>
        </p:spPr>
        <p:txBody>
          <a:bodyPr>
            <a:spAutoFit/>
          </a:bodyPr>
          <a:lstStyle/>
          <a:p>
            <a:pPr>
              <a:buFont typeface="Wingdings" pitchFamily="2" charset="2"/>
              <a:buNone/>
              <a:defRPr/>
            </a:pPr>
            <a:r>
              <a:rPr lang="sl-SI" dirty="0">
                <a:solidFill>
                  <a:schemeClr val="tx2">
                    <a:lumMod val="60000"/>
                    <a:lumOff val="40000"/>
                  </a:schemeClr>
                </a:solidFill>
                <a:latin typeface="+mn-lt"/>
              </a:rPr>
              <a:t>6. </a:t>
            </a:r>
            <a:r>
              <a:rPr lang="sl-SI" b="1" dirty="0">
                <a:solidFill>
                  <a:schemeClr val="tx2">
                    <a:lumMod val="60000"/>
                    <a:lumOff val="40000"/>
                  </a:schemeClr>
                </a:solidFill>
                <a:latin typeface="+mn-lt"/>
              </a:rPr>
              <a:t>Periodičnost in simetrije</a:t>
            </a:r>
            <a:r>
              <a:rPr lang="sl-SI" dirty="0">
                <a:solidFill>
                  <a:schemeClr val="tx2">
                    <a:lumMod val="60000"/>
                    <a:lumOff val="40000"/>
                  </a:schemeClr>
                </a:solidFill>
                <a:latin typeface="+mn-lt"/>
              </a:rPr>
              <a:t>: odvod periodične funkcije je periodičen; odvod sode funkcije je lih, odvod lihe pa sod.</a:t>
            </a:r>
            <a:endParaRPr lang="en-GB" dirty="0">
              <a:solidFill>
                <a:schemeClr val="tx2">
                  <a:lumMod val="60000"/>
                  <a:lumOff val="40000"/>
                </a:schemeClr>
              </a:solidFill>
              <a:latin typeface="+mn-lt"/>
            </a:endParaRPr>
          </a:p>
        </p:txBody>
      </p:sp>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7" name="TextBox 2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578597C-B643-43B6-930E-37F47B26D58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32</a:t>
            </a:fld>
            <a:endParaRPr lang="en-US" sz="1200" b="1">
              <a:solidFill>
                <a:schemeClr val="bg1"/>
              </a:solidFill>
              <a:effectLst>
                <a:outerShdw blurRad="38100" dist="38100" dir="2700000" algn="tl">
                  <a:srgbClr val="000000">
                    <a:alpha val="43137"/>
                  </a:srgbClr>
                </a:outerShdw>
              </a:effectLst>
              <a:latin typeface="+mn-lt"/>
            </a:endParaRPr>
          </a:p>
        </p:txBody>
      </p:sp>
      <p:sp>
        <p:nvSpPr>
          <p:cNvPr id="31" name="Freeform 30"/>
          <p:cNvSpPr/>
          <p:nvPr/>
        </p:nvSpPr>
        <p:spPr>
          <a:xfrm>
            <a:off x="2403475" y="1728788"/>
            <a:ext cx="4359275" cy="1852612"/>
          </a:xfrm>
          <a:custGeom>
            <a:avLst/>
            <a:gdLst>
              <a:gd name="connsiteX0" fmla="*/ 0 w 4359349"/>
              <a:gd name="connsiteY0" fmla="*/ 1818167 h 1818167"/>
              <a:gd name="connsiteX1" fmla="*/ 1456661 w 4359349"/>
              <a:gd name="connsiteY1" fmla="*/ 542260 h 1818167"/>
              <a:gd name="connsiteX2" fmla="*/ 2690037 w 4359349"/>
              <a:gd name="connsiteY2" fmla="*/ 1244009 h 1818167"/>
              <a:gd name="connsiteX3" fmla="*/ 4359349 w 4359349"/>
              <a:gd name="connsiteY3" fmla="*/ 0 h 1818167"/>
            </a:gdLst>
            <a:ahLst/>
            <a:cxnLst>
              <a:cxn ang="0">
                <a:pos x="connsiteX0" y="connsiteY0"/>
              </a:cxn>
              <a:cxn ang="0">
                <a:pos x="connsiteX1" y="connsiteY1"/>
              </a:cxn>
              <a:cxn ang="0">
                <a:pos x="connsiteX2" y="connsiteY2"/>
              </a:cxn>
              <a:cxn ang="0">
                <a:pos x="connsiteX3" y="connsiteY3"/>
              </a:cxn>
            </a:cxnLst>
            <a:rect l="l" t="t" r="r" b="b"/>
            <a:pathLst>
              <a:path w="4359349" h="1818167">
                <a:moveTo>
                  <a:pt x="0" y="1818167"/>
                </a:moveTo>
                <a:cubicBezTo>
                  <a:pt x="504161" y="1228060"/>
                  <a:pt x="1008322" y="637953"/>
                  <a:pt x="1456661" y="542260"/>
                </a:cubicBezTo>
                <a:cubicBezTo>
                  <a:pt x="1905001" y="446567"/>
                  <a:pt x="2206256" y="1334386"/>
                  <a:pt x="2690037" y="1244009"/>
                </a:cubicBezTo>
                <a:cubicBezTo>
                  <a:pt x="3173818" y="1153632"/>
                  <a:pt x="3766583" y="576816"/>
                  <a:pt x="4359349" y="0"/>
                </a:cubicBezTo>
              </a:path>
            </a:pathLst>
          </a:custGeom>
          <a:ln w="19050">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8686" name="Oval 16"/>
          <p:cNvSpPr>
            <a:spLocks noChangeAspect="1" noChangeArrowheads="1"/>
          </p:cNvSpPr>
          <p:nvPr/>
        </p:nvSpPr>
        <p:spPr bwMode="auto">
          <a:xfrm>
            <a:off x="4476750" y="2660650"/>
            <a:ext cx="71438"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aphicFrame>
        <p:nvGraphicFramePr>
          <p:cNvPr id="18445" name="Object 2"/>
          <p:cNvGraphicFramePr>
            <a:graphicFrameLocks noChangeAspect="1"/>
          </p:cNvGraphicFramePr>
          <p:nvPr/>
        </p:nvGraphicFramePr>
        <p:xfrm>
          <a:off x="3124200" y="2808288"/>
          <a:ext cx="954088" cy="609600"/>
        </p:xfrm>
        <a:graphic>
          <a:graphicData uri="http://schemas.openxmlformats.org/presentationml/2006/ole">
            <p:oleObj spid="_x0000_s28674" name="Equation" r:id="rId3" imgW="634680" imgH="406080" progId="Equation.DSMT4">
              <p:embed/>
            </p:oleObj>
          </a:graphicData>
        </a:graphic>
      </p:graphicFrame>
      <p:graphicFrame>
        <p:nvGraphicFramePr>
          <p:cNvPr id="2" name="Object 25"/>
          <p:cNvGraphicFramePr>
            <a:graphicFrameLocks noChangeAspect="1"/>
          </p:cNvGraphicFramePr>
          <p:nvPr/>
        </p:nvGraphicFramePr>
        <p:xfrm>
          <a:off x="4826000" y="1893888"/>
          <a:ext cx="1041400" cy="606425"/>
        </p:xfrm>
        <a:graphic>
          <a:graphicData uri="http://schemas.openxmlformats.org/presentationml/2006/ole">
            <p:oleObj spid="_x0000_s28675" name="Equation" r:id="rId4" imgW="698400" imgH="406080" progId="Equation.DSMT4">
              <p:embed/>
            </p:oleObj>
          </a:graphicData>
        </a:graphic>
      </p:graphicFrame>
      <p:sp>
        <p:nvSpPr>
          <p:cNvPr id="39" name="TextBox 38"/>
          <p:cNvSpPr txBox="1"/>
          <p:nvPr/>
        </p:nvSpPr>
        <p:spPr>
          <a:xfrm>
            <a:off x="4419600" y="3189288"/>
            <a:ext cx="838200" cy="339725"/>
          </a:xfrm>
          <a:prstGeom prst="rect">
            <a:avLst/>
          </a:prstGeom>
          <a:noFill/>
        </p:spPr>
        <p:txBody>
          <a:bodyPr>
            <a:spAutoFit/>
          </a:bodyPr>
          <a:lstStyle/>
          <a:p>
            <a:pPr>
              <a:defRPr/>
            </a:pPr>
            <a:r>
              <a:rPr lang="sl-SI" sz="1600" dirty="0">
                <a:solidFill>
                  <a:srgbClr val="FF0000"/>
                </a:solidFill>
                <a:latin typeface="+mn-lt"/>
              </a:rPr>
              <a:t>prevoj</a:t>
            </a:r>
          </a:p>
        </p:txBody>
      </p:sp>
      <p:cxnSp>
        <p:nvCxnSpPr>
          <p:cNvPr id="41" name="Straight Arrow Connector 40"/>
          <p:cNvCxnSpPr/>
          <p:nvPr/>
        </p:nvCxnSpPr>
        <p:spPr>
          <a:xfrm rot="16200000" flipV="1">
            <a:off x="4419600" y="2960688"/>
            <a:ext cx="457200" cy="152400"/>
          </a:xfrm>
          <a:prstGeom prst="straightConnector1">
            <a:avLst/>
          </a:prstGeom>
          <a:l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28686" grpId="0" animBg="1"/>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a:spLocks/>
          </p:cNvSpPr>
          <p:nvPr/>
        </p:nvSpPr>
        <p:spPr>
          <a:xfrm>
            <a:off x="304800" y="4572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7125" name="Rectangle 21"/>
          <p:cNvSpPr>
            <a:spLocks noChangeArrowheads="1"/>
          </p:cNvSpPr>
          <p:nvPr/>
        </p:nvSpPr>
        <p:spPr bwMode="auto">
          <a:xfrm>
            <a:off x="381000" y="3352800"/>
            <a:ext cx="2995613" cy="369888"/>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Ničle funkcije, 1. in 2. odvoda:</a:t>
            </a:r>
            <a:endParaRPr lang="en-GB" dirty="0">
              <a:solidFill>
                <a:schemeClr val="tx2">
                  <a:lumMod val="60000"/>
                  <a:lumOff val="40000"/>
                </a:schemeClr>
              </a:solidFill>
              <a:latin typeface="+mn-lt"/>
            </a:endParaRPr>
          </a:p>
        </p:txBody>
      </p:sp>
      <p:sp>
        <p:nvSpPr>
          <p:cNvPr id="29711" name="Line 23"/>
          <p:cNvSpPr>
            <a:spLocks noChangeShapeType="1"/>
          </p:cNvSpPr>
          <p:nvPr/>
        </p:nvSpPr>
        <p:spPr bwMode="auto">
          <a:xfrm>
            <a:off x="0" y="381000"/>
            <a:ext cx="9144000" cy="0"/>
          </a:xfrm>
          <a:prstGeom prst="line">
            <a:avLst/>
          </a:prstGeom>
          <a:noFill/>
          <a:ln w="19050">
            <a:solidFill>
              <a:schemeClr val="bg1"/>
            </a:solidFill>
            <a:round/>
            <a:headEnd/>
            <a:tailEnd/>
          </a:ln>
        </p:spPr>
        <p:txBody>
          <a:bodyPr/>
          <a:lstStyle/>
          <a:p>
            <a:endParaRPr lang="sl-SI"/>
          </a:p>
        </p:txBody>
      </p:sp>
      <p:graphicFrame>
        <p:nvGraphicFramePr>
          <p:cNvPr id="47128" name="Object 2"/>
          <p:cNvGraphicFramePr>
            <a:graphicFrameLocks noChangeAspect="1"/>
          </p:cNvGraphicFramePr>
          <p:nvPr/>
        </p:nvGraphicFramePr>
        <p:xfrm>
          <a:off x="381000" y="533400"/>
          <a:ext cx="3219450" cy="750888"/>
        </p:xfrm>
        <a:graphic>
          <a:graphicData uri="http://schemas.openxmlformats.org/presentationml/2006/ole">
            <p:oleObj spid="_x0000_s29698" name="Equation" r:id="rId3" imgW="2082600" imgH="419040" progId="Equation.DSMT4">
              <p:embed/>
            </p:oleObj>
          </a:graphicData>
        </a:graphic>
      </p:graphicFrame>
      <p:graphicFrame>
        <p:nvGraphicFramePr>
          <p:cNvPr id="47129" name="Object 3"/>
          <p:cNvGraphicFramePr>
            <a:graphicFrameLocks noChangeAspect="1"/>
          </p:cNvGraphicFramePr>
          <p:nvPr/>
        </p:nvGraphicFramePr>
        <p:xfrm>
          <a:off x="381000" y="1371600"/>
          <a:ext cx="2940050" cy="365125"/>
        </p:xfrm>
        <a:graphic>
          <a:graphicData uri="http://schemas.openxmlformats.org/presentationml/2006/ole">
            <p:oleObj spid="_x0000_s29699" name="Equation" r:id="rId4" imgW="1904760" imgH="203040" progId="Equation.DSMT4">
              <p:embed/>
            </p:oleObj>
          </a:graphicData>
        </a:graphic>
      </p:graphicFrame>
      <p:graphicFrame>
        <p:nvGraphicFramePr>
          <p:cNvPr id="47130" name="Object 4"/>
          <p:cNvGraphicFramePr>
            <a:graphicFrameLocks noChangeAspect="1"/>
          </p:cNvGraphicFramePr>
          <p:nvPr/>
        </p:nvGraphicFramePr>
        <p:xfrm>
          <a:off x="690563" y="1752600"/>
          <a:ext cx="7691437" cy="666750"/>
        </p:xfrm>
        <a:graphic>
          <a:graphicData uri="http://schemas.openxmlformats.org/presentationml/2006/ole">
            <p:oleObj spid="_x0000_s29700" name="Equation" r:id="rId5" imgW="4762440" imgH="419040" progId="Equation.DSMT4">
              <p:embed/>
            </p:oleObj>
          </a:graphicData>
        </a:graphic>
      </p:graphicFrame>
      <p:graphicFrame>
        <p:nvGraphicFramePr>
          <p:cNvPr id="47132" name="Object 5"/>
          <p:cNvGraphicFramePr>
            <a:graphicFrameLocks noChangeAspect="1"/>
          </p:cNvGraphicFramePr>
          <p:nvPr/>
        </p:nvGraphicFramePr>
        <p:xfrm>
          <a:off x="690563" y="2276475"/>
          <a:ext cx="7131050" cy="923925"/>
        </p:xfrm>
        <a:graphic>
          <a:graphicData uri="http://schemas.openxmlformats.org/presentationml/2006/ole">
            <p:oleObj spid="_x0000_s29701" name="Equation" r:id="rId6" imgW="5168880" imgH="571320" progId="Equation.DSMT4">
              <p:embed/>
            </p:oleObj>
          </a:graphicData>
        </a:graphic>
      </p:graphicFrame>
      <p:graphicFrame>
        <p:nvGraphicFramePr>
          <p:cNvPr id="47134" name="Object 6"/>
          <p:cNvGraphicFramePr>
            <a:graphicFrameLocks noChangeAspect="1"/>
          </p:cNvGraphicFramePr>
          <p:nvPr/>
        </p:nvGraphicFramePr>
        <p:xfrm>
          <a:off x="3657600" y="3733800"/>
          <a:ext cx="1689100" cy="363538"/>
        </p:xfrm>
        <a:graphic>
          <a:graphicData uri="http://schemas.openxmlformats.org/presentationml/2006/ole">
            <p:oleObj spid="_x0000_s29702" name="Equation" r:id="rId7" imgW="1091880" imgH="203040" progId="Equation.DSMT4">
              <p:embed/>
            </p:oleObj>
          </a:graphicData>
        </a:graphic>
      </p:graphicFrame>
      <p:graphicFrame>
        <p:nvGraphicFramePr>
          <p:cNvPr id="47135" name="Object 7"/>
          <p:cNvGraphicFramePr>
            <a:graphicFrameLocks noChangeAspect="1"/>
          </p:cNvGraphicFramePr>
          <p:nvPr/>
        </p:nvGraphicFramePr>
        <p:xfrm>
          <a:off x="1016000" y="4114800"/>
          <a:ext cx="1852613" cy="584200"/>
        </p:xfrm>
        <a:graphic>
          <a:graphicData uri="http://schemas.openxmlformats.org/presentationml/2006/ole">
            <p:oleObj spid="_x0000_s29703" name="Equation" r:id="rId8" imgW="1346040" imgH="393480" progId="Equation.DSMT4">
              <p:embed/>
            </p:oleObj>
          </a:graphicData>
        </a:graphic>
      </p:graphicFrame>
      <p:graphicFrame>
        <p:nvGraphicFramePr>
          <p:cNvPr id="47136" name="Object 8"/>
          <p:cNvGraphicFramePr>
            <a:graphicFrameLocks noChangeAspect="1"/>
          </p:cNvGraphicFramePr>
          <p:nvPr/>
        </p:nvGraphicFramePr>
        <p:xfrm>
          <a:off x="3629025" y="4179888"/>
          <a:ext cx="3257550" cy="392112"/>
        </p:xfrm>
        <a:graphic>
          <a:graphicData uri="http://schemas.openxmlformats.org/presentationml/2006/ole">
            <p:oleObj spid="_x0000_s29704" name="Equation" r:id="rId9" imgW="2197080" imgH="228600" progId="Equation.DSMT4">
              <p:embed/>
            </p:oleObj>
          </a:graphicData>
        </a:graphic>
      </p:graphicFrame>
      <p:graphicFrame>
        <p:nvGraphicFramePr>
          <p:cNvPr id="47137" name="Object 9"/>
          <p:cNvGraphicFramePr>
            <a:graphicFrameLocks noChangeAspect="1"/>
          </p:cNvGraphicFramePr>
          <p:nvPr/>
        </p:nvGraphicFramePr>
        <p:xfrm>
          <a:off x="998538" y="5375275"/>
          <a:ext cx="2271712" cy="622300"/>
        </p:xfrm>
        <a:graphic>
          <a:graphicData uri="http://schemas.openxmlformats.org/presentationml/2006/ole">
            <p:oleObj spid="_x0000_s29705" name="Equation" r:id="rId10" imgW="1650960" imgH="419040" progId="Equation.DSMT4">
              <p:embed/>
            </p:oleObj>
          </a:graphicData>
        </a:graphic>
      </p:graphicFrame>
      <p:graphicFrame>
        <p:nvGraphicFramePr>
          <p:cNvPr id="47139" name="Object 10"/>
          <p:cNvGraphicFramePr>
            <a:graphicFrameLocks noChangeAspect="1"/>
          </p:cNvGraphicFramePr>
          <p:nvPr/>
        </p:nvGraphicFramePr>
        <p:xfrm>
          <a:off x="3600450" y="5257800"/>
          <a:ext cx="4837113" cy="650875"/>
        </p:xfrm>
        <a:graphic>
          <a:graphicData uri="http://schemas.openxmlformats.org/presentationml/2006/ole">
            <p:oleObj spid="_x0000_s29706" name="Equation" r:id="rId11" imgW="3136680" imgH="431640" progId="Equation.DSMT4">
              <p:embed/>
            </p:oleObj>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2CDB452-68B7-4DD3-A82C-64B6B19BF04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33</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2" name="Object 18"/>
          <p:cNvGraphicFramePr>
            <a:graphicFrameLocks noChangeAspect="1"/>
          </p:cNvGraphicFramePr>
          <p:nvPr/>
        </p:nvGraphicFramePr>
        <p:xfrm>
          <a:off x="4870450" y="4756150"/>
          <a:ext cx="2673350" cy="349250"/>
        </p:xfrm>
        <a:graphic>
          <a:graphicData uri="http://schemas.openxmlformats.org/presentationml/2006/ole">
            <p:oleObj spid="_x0000_s29707" name="Equation" r:id="rId12" imgW="1803240" imgH="203040" progId="Equation.DSMT4">
              <p:embed/>
            </p:oleObj>
          </a:graphicData>
        </a:graphic>
      </p:graphicFrame>
      <p:graphicFrame>
        <p:nvGraphicFramePr>
          <p:cNvPr id="3" name="Object 19"/>
          <p:cNvGraphicFramePr>
            <a:graphicFrameLocks noChangeAspect="1"/>
          </p:cNvGraphicFramePr>
          <p:nvPr/>
        </p:nvGraphicFramePr>
        <p:xfrm>
          <a:off x="4737100" y="5899150"/>
          <a:ext cx="2954338" cy="349250"/>
        </p:xfrm>
        <a:graphic>
          <a:graphicData uri="http://schemas.openxmlformats.org/presentationml/2006/ole">
            <p:oleObj spid="_x0000_s29708" name="Equation" r:id="rId13" imgW="19936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a:spLocks/>
          </p:cNvSpPr>
          <p:nvPr/>
        </p:nvSpPr>
        <p:spPr>
          <a:xfrm>
            <a:off x="304800" y="457200"/>
            <a:ext cx="8534400" cy="4876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4" name="Group 24"/>
          <p:cNvGrpSpPr>
            <a:grpSpLocks/>
          </p:cNvGrpSpPr>
          <p:nvPr/>
        </p:nvGrpSpPr>
        <p:grpSpPr bwMode="auto">
          <a:xfrm>
            <a:off x="381000" y="990600"/>
            <a:ext cx="8382000" cy="3962400"/>
            <a:chOff x="381000" y="990600"/>
            <a:chExt cx="8382000" cy="3962400"/>
          </a:xfrm>
        </p:grpSpPr>
        <p:cxnSp>
          <p:nvCxnSpPr>
            <p:cNvPr id="5" name="Straight Arrow Connector 4"/>
            <p:cNvCxnSpPr/>
            <p:nvPr/>
          </p:nvCxnSpPr>
          <p:spPr>
            <a:xfrm flipV="1">
              <a:off x="381000" y="4540250"/>
              <a:ext cx="8382000" cy="11113"/>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359693" y="2971006"/>
              <a:ext cx="39624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709613" y="1035050"/>
            <a:ext cx="8007350" cy="3535363"/>
          </a:xfrm>
          <a:custGeom>
            <a:avLst/>
            <a:gdLst>
              <a:gd name="connsiteX0" fmla="*/ 0 w 8006576"/>
              <a:gd name="connsiteY0" fmla="*/ 0 h 4062761"/>
              <a:gd name="connsiteX1" fmla="*/ 312234 w 8006576"/>
              <a:gd name="connsiteY1" fmla="*/ 3516351 h 4062761"/>
              <a:gd name="connsiteX2" fmla="*/ 542693 w 8006576"/>
              <a:gd name="connsiteY2" fmla="*/ 3278458 h 4062761"/>
              <a:gd name="connsiteX3" fmla="*/ 1382751 w 8006576"/>
              <a:gd name="connsiteY3" fmla="*/ 2772936 h 4062761"/>
              <a:gd name="connsiteX4" fmla="*/ 2475571 w 8006576"/>
              <a:gd name="connsiteY4" fmla="*/ 2951356 h 4062761"/>
              <a:gd name="connsiteX5" fmla="*/ 8006576 w 8006576"/>
              <a:gd name="connsiteY5" fmla="*/ 3412273 h 4062761"/>
              <a:gd name="connsiteX0" fmla="*/ 0 w 8006576"/>
              <a:gd name="connsiteY0" fmla="*/ 0 h 4062761"/>
              <a:gd name="connsiteX1" fmla="*/ 312234 w 8006576"/>
              <a:gd name="connsiteY1" fmla="*/ 3516351 h 4062761"/>
              <a:gd name="connsiteX2" fmla="*/ 542693 w 8006576"/>
              <a:gd name="connsiteY2" fmla="*/ 3278458 h 4062761"/>
              <a:gd name="connsiteX3" fmla="*/ 1382751 w 8006576"/>
              <a:gd name="connsiteY3" fmla="*/ 2772936 h 4062761"/>
              <a:gd name="connsiteX4" fmla="*/ 2475571 w 8006576"/>
              <a:gd name="connsiteY4" fmla="*/ 2951356 h 4062761"/>
              <a:gd name="connsiteX5" fmla="*/ 8006576 w 8006576"/>
              <a:gd name="connsiteY5" fmla="*/ 3412273 h 4062761"/>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6576" h="3536795">
                <a:moveTo>
                  <a:pt x="0" y="0"/>
                </a:moveTo>
                <a:cubicBezTo>
                  <a:pt x="56994" y="1484970"/>
                  <a:pt x="69385" y="3536795"/>
                  <a:pt x="312234" y="3516351"/>
                </a:cubicBezTo>
                <a:cubicBezTo>
                  <a:pt x="374805" y="3520068"/>
                  <a:pt x="460918" y="3380058"/>
                  <a:pt x="542693" y="3278458"/>
                </a:cubicBezTo>
                <a:cubicBezTo>
                  <a:pt x="964581" y="2821878"/>
                  <a:pt x="1060605" y="2777273"/>
                  <a:pt x="1382751" y="2772936"/>
                </a:cubicBezTo>
                <a:cubicBezTo>
                  <a:pt x="1693746" y="2781609"/>
                  <a:pt x="1421780" y="2781610"/>
                  <a:pt x="2475571" y="2951356"/>
                </a:cubicBezTo>
                <a:cubicBezTo>
                  <a:pt x="5486401" y="3427761"/>
                  <a:pt x="5735444" y="3333594"/>
                  <a:pt x="8006576" y="3412273"/>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E3CFEEC-D248-42E4-9901-E87AFA459EB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34</a:t>
            </a:fld>
            <a:endParaRPr lang="en-US" sz="1200" b="1" dirty="0">
              <a:solidFill>
                <a:schemeClr val="bg1"/>
              </a:solidFill>
              <a:effectLst>
                <a:outerShdw blurRad="38100" dist="38100" dir="2700000" algn="tl">
                  <a:srgbClr val="000000">
                    <a:alpha val="43137"/>
                  </a:srgbClr>
                </a:outerShdw>
              </a:effectLst>
              <a:latin typeface="+mn-lt"/>
            </a:endParaRPr>
          </a:p>
        </p:txBody>
      </p:sp>
      <p:graphicFrame>
        <p:nvGraphicFramePr>
          <p:cNvPr id="47128" name="Object 2"/>
          <p:cNvGraphicFramePr>
            <a:graphicFrameLocks noChangeAspect="1"/>
          </p:cNvGraphicFramePr>
          <p:nvPr/>
        </p:nvGraphicFramePr>
        <p:xfrm>
          <a:off x="5086350" y="1066800"/>
          <a:ext cx="1276350" cy="750888"/>
        </p:xfrm>
        <a:graphic>
          <a:graphicData uri="http://schemas.openxmlformats.org/presentationml/2006/ole">
            <p:oleObj spid="_x0000_s30722" name="Equation" r:id="rId3" imgW="825480" imgH="419040" progId="Equation.DSMT4">
              <p:embed/>
            </p:oleObj>
          </a:graphicData>
        </a:graphic>
      </p:graphicFrame>
      <p:sp>
        <p:nvSpPr>
          <p:cNvPr id="30740" name="Oval 16"/>
          <p:cNvSpPr>
            <a:spLocks noChangeAspect="1" noChangeArrowheads="1"/>
          </p:cNvSpPr>
          <p:nvPr/>
        </p:nvSpPr>
        <p:spPr bwMode="auto">
          <a:xfrm>
            <a:off x="990600" y="4521200"/>
            <a:ext cx="71438"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1" name="Oval 16"/>
          <p:cNvSpPr>
            <a:spLocks noChangeAspect="1" noChangeArrowheads="1"/>
          </p:cNvSpPr>
          <p:nvPr/>
        </p:nvSpPr>
        <p:spPr bwMode="auto">
          <a:xfrm>
            <a:off x="1951038" y="3778250"/>
            <a:ext cx="73025"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2" name="Oval 16"/>
          <p:cNvSpPr>
            <a:spLocks noChangeAspect="1" noChangeArrowheads="1"/>
          </p:cNvSpPr>
          <p:nvPr/>
        </p:nvSpPr>
        <p:spPr bwMode="auto">
          <a:xfrm>
            <a:off x="1233488" y="4267200"/>
            <a:ext cx="73025"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3" name="Oval 16"/>
          <p:cNvSpPr>
            <a:spLocks noChangeAspect="1" noChangeArrowheads="1"/>
          </p:cNvSpPr>
          <p:nvPr/>
        </p:nvSpPr>
        <p:spPr bwMode="auto">
          <a:xfrm>
            <a:off x="3027363" y="3927475"/>
            <a:ext cx="71437"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aphicFrame>
        <p:nvGraphicFramePr>
          <p:cNvPr id="2" name="Object 6"/>
          <p:cNvGraphicFramePr>
            <a:graphicFrameLocks noChangeAspect="1"/>
          </p:cNvGraphicFramePr>
          <p:nvPr/>
        </p:nvGraphicFramePr>
        <p:xfrm>
          <a:off x="1447800" y="3451225"/>
          <a:ext cx="1282700" cy="282575"/>
        </p:xfrm>
        <a:graphic>
          <a:graphicData uri="http://schemas.openxmlformats.org/presentationml/2006/ole">
            <p:oleObj spid="_x0000_s30723" name="Equation" r:id="rId4" imgW="1066680" imgH="203040" progId="Equation.DSMT4">
              <p:embed/>
            </p:oleObj>
          </a:graphicData>
        </a:graphic>
      </p:graphicFrame>
      <p:graphicFrame>
        <p:nvGraphicFramePr>
          <p:cNvPr id="3" name="Object 7"/>
          <p:cNvGraphicFramePr>
            <a:graphicFrameLocks noChangeAspect="1"/>
          </p:cNvGraphicFramePr>
          <p:nvPr/>
        </p:nvGraphicFramePr>
        <p:xfrm>
          <a:off x="685800" y="4670425"/>
          <a:ext cx="763588" cy="282575"/>
        </p:xfrm>
        <a:graphic>
          <a:graphicData uri="http://schemas.openxmlformats.org/presentationml/2006/ole">
            <p:oleObj spid="_x0000_s30724" name="Equation" r:id="rId5" imgW="634680" imgH="203040" progId="Equation.DSMT4">
              <p:embed/>
            </p:oleObj>
          </a:graphicData>
        </a:graphic>
      </p:graphicFrame>
      <p:graphicFrame>
        <p:nvGraphicFramePr>
          <p:cNvPr id="19" name="Object 8"/>
          <p:cNvGraphicFramePr>
            <a:graphicFrameLocks noChangeAspect="1"/>
          </p:cNvGraphicFramePr>
          <p:nvPr/>
        </p:nvGraphicFramePr>
        <p:xfrm>
          <a:off x="3200400" y="3713163"/>
          <a:ext cx="1354138" cy="269875"/>
        </p:xfrm>
        <a:graphic>
          <a:graphicData uri="http://schemas.openxmlformats.org/presentationml/2006/ole">
            <p:oleObj spid="_x0000_s30725" name="Equation" r:id="rId6" imgW="1180800" imgH="203040" progId="Equation.DSMT4">
              <p:embed/>
            </p:oleObj>
          </a:graphicData>
        </a:graphic>
      </p:graphicFrame>
      <p:graphicFrame>
        <p:nvGraphicFramePr>
          <p:cNvPr id="24" name="Object 9"/>
          <p:cNvGraphicFramePr>
            <a:graphicFrameLocks noChangeAspect="1"/>
          </p:cNvGraphicFramePr>
          <p:nvPr/>
        </p:nvGraphicFramePr>
        <p:xfrm>
          <a:off x="1371600" y="4191000"/>
          <a:ext cx="1252538" cy="269875"/>
        </p:xfrm>
        <a:graphic>
          <a:graphicData uri="http://schemas.openxmlformats.org/presentationml/2006/ole">
            <p:oleObj spid="_x0000_s30726" name="Equation" r:id="rId7" imgW="1091880" imgH="203040" progId="Equation.DSMT4">
              <p:embed/>
            </p:oleObj>
          </a:graphicData>
        </a:graphic>
      </p:graphicFrame>
      <p:graphicFrame>
        <p:nvGraphicFramePr>
          <p:cNvPr id="47129" name="Object 3"/>
          <p:cNvGraphicFramePr>
            <a:graphicFrameLocks noChangeAspect="1"/>
          </p:cNvGraphicFramePr>
          <p:nvPr/>
        </p:nvGraphicFramePr>
        <p:xfrm>
          <a:off x="5114925" y="1828800"/>
          <a:ext cx="2919413" cy="365125"/>
        </p:xfrm>
        <a:graphic>
          <a:graphicData uri="http://schemas.openxmlformats.org/presentationml/2006/ole">
            <p:oleObj spid="_x0000_s30727" name="Equation" r:id="rId8" imgW="1892160" imgH="203040" progId="Equation.DSMT4">
              <p:embed/>
            </p:oleObj>
          </a:graphicData>
        </a:graphic>
      </p:graphicFrame>
      <p:graphicFrame>
        <p:nvGraphicFramePr>
          <p:cNvPr id="47130" name="Object 4"/>
          <p:cNvGraphicFramePr>
            <a:graphicFrameLocks noChangeAspect="1"/>
          </p:cNvGraphicFramePr>
          <p:nvPr/>
        </p:nvGraphicFramePr>
        <p:xfrm>
          <a:off x="5105400" y="2343150"/>
          <a:ext cx="2316163" cy="323850"/>
        </p:xfrm>
        <a:graphic>
          <a:graphicData uri="http://schemas.openxmlformats.org/presentationml/2006/ole">
            <p:oleObj spid="_x0000_s30728" name="Equation" r:id="rId9" imgW="1434960" imgH="203040" progId="Equation.DSMT4">
              <p:embed/>
            </p:oleObj>
          </a:graphicData>
        </a:graphic>
      </p:graphicFrame>
      <p:cxnSp>
        <p:nvCxnSpPr>
          <p:cNvPr id="26" name="Straight Arrow Connector 25"/>
          <p:cNvCxnSpPr/>
          <p:nvPr/>
        </p:nvCxnSpPr>
        <p:spPr>
          <a:xfrm rot="5400000" flipH="1" flipV="1">
            <a:off x="-1339056" y="2971006"/>
            <a:ext cx="3962400" cy="1588"/>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81000" y="4525963"/>
            <a:ext cx="8382000" cy="11112"/>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animBg="1"/>
      <p:bldP spid="30741" grpId="0" animBg="1"/>
      <p:bldP spid="30742" grpId="0" animBg="1"/>
      <p:bldP spid="307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438150"/>
            <a:ext cx="2400300" cy="400050"/>
          </a:xfrm>
          <a:prstGeom prst="rect">
            <a:avLst/>
          </a:prstGeom>
          <a:noFill/>
          <a:ln w="9525">
            <a:noFill/>
            <a:miter lim="800000"/>
            <a:headEnd/>
            <a:tailEnd/>
          </a:ln>
        </p:spPr>
        <p:txBody>
          <a:bodyPr wrap="none">
            <a:spAutoFit/>
          </a:bodyPr>
          <a:lstStyle/>
          <a:p>
            <a:pPr>
              <a:defRPr/>
            </a:pPr>
            <a:r>
              <a:rPr lang="sl-SI" sz="2000" b="1" dirty="0">
                <a:solidFill>
                  <a:schemeClr val="tx2">
                    <a:lumMod val="60000"/>
                    <a:lumOff val="40000"/>
                  </a:schemeClr>
                </a:solidFill>
                <a:latin typeface="+mn-lt"/>
              </a:rPr>
              <a:t>GLOBALNI EKSTREMI</a:t>
            </a:r>
            <a:endParaRPr lang="en-GB" sz="2000" b="1" dirty="0">
              <a:solidFill>
                <a:schemeClr val="tx2">
                  <a:lumMod val="60000"/>
                  <a:lumOff val="40000"/>
                </a:schemeClr>
              </a:solidFill>
              <a:latin typeface="+mn-lt"/>
            </a:endParaRPr>
          </a:p>
        </p:txBody>
      </p:sp>
      <p:sp>
        <p:nvSpPr>
          <p:cNvPr id="51203" name="Rectangle 3"/>
          <p:cNvSpPr>
            <a:spLocks noChangeArrowheads="1"/>
          </p:cNvSpPr>
          <p:nvPr/>
        </p:nvSpPr>
        <p:spPr bwMode="auto">
          <a:xfrm>
            <a:off x="381000" y="1447800"/>
            <a:ext cx="2743200" cy="369888"/>
          </a:xfrm>
          <a:prstGeom prst="rect">
            <a:avLst/>
          </a:prstGeom>
          <a:noFill/>
          <a:ln w="6350">
            <a:solidFill>
              <a:schemeClr val="tx2">
                <a:lumMod val="60000"/>
                <a:lumOff val="40000"/>
              </a:schemeClr>
            </a:solidFill>
            <a:miter lim="800000"/>
            <a:headEnd/>
            <a:tailEnd/>
          </a:ln>
        </p:spPr>
        <p:txBody>
          <a:bodyPr>
            <a:spAutoFit/>
          </a:bodyPr>
          <a:lstStyle/>
          <a:p>
            <a:pPr>
              <a:defRPr/>
            </a:pPr>
            <a:r>
              <a:rPr lang="sl-SI" dirty="0">
                <a:solidFill>
                  <a:schemeClr val="tx2">
                    <a:lumMod val="60000"/>
                    <a:lumOff val="40000"/>
                  </a:schemeClr>
                </a:solidFill>
                <a:latin typeface="+mn-lt"/>
              </a:rPr>
              <a:t>Globalni </a:t>
            </a:r>
            <a:r>
              <a:rPr lang="sl-SI">
                <a:solidFill>
                  <a:schemeClr val="tx2">
                    <a:lumMod val="60000"/>
                    <a:lumOff val="40000"/>
                  </a:schemeClr>
                </a:solidFill>
                <a:latin typeface="+mn-lt"/>
              </a:rPr>
              <a:t>ekstrem je lahko…</a:t>
            </a:r>
            <a:endParaRPr lang="en-GB" dirty="0">
              <a:solidFill>
                <a:schemeClr val="tx2">
                  <a:lumMod val="60000"/>
                  <a:lumOff val="40000"/>
                </a:schemeClr>
              </a:solidFill>
              <a:latin typeface="+mn-lt"/>
            </a:endParaRPr>
          </a:p>
        </p:txBody>
      </p:sp>
      <p:sp>
        <p:nvSpPr>
          <p:cNvPr id="51204" name="Rectangle 4"/>
          <p:cNvSpPr>
            <a:spLocks noChangeArrowheads="1"/>
          </p:cNvSpPr>
          <p:nvPr/>
        </p:nvSpPr>
        <p:spPr bwMode="auto">
          <a:xfrm>
            <a:off x="2895600" y="819150"/>
            <a:ext cx="2455863"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a:solidFill>
                  <a:schemeClr val="tx2">
                    <a:lumMod val="60000"/>
                    <a:lumOff val="40000"/>
                  </a:schemeClr>
                </a:solidFill>
                <a:latin typeface="+mn-lt"/>
              </a:rPr>
              <a:t>v notranjosti območja</a:t>
            </a:r>
            <a:endParaRPr lang="en-GB" sz="2000">
              <a:solidFill>
                <a:schemeClr val="tx2">
                  <a:lumMod val="60000"/>
                  <a:lumOff val="40000"/>
                </a:schemeClr>
              </a:solidFill>
              <a:latin typeface="+mn-lt"/>
            </a:endParaRPr>
          </a:p>
        </p:txBody>
      </p:sp>
      <p:sp>
        <p:nvSpPr>
          <p:cNvPr id="51205" name="Rectangle 5"/>
          <p:cNvSpPr>
            <a:spLocks noChangeArrowheads="1"/>
          </p:cNvSpPr>
          <p:nvPr/>
        </p:nvSpPr>
        <p:spPr bwMode="auto">
          <a:xfrm>
            <a:off x="2895600" y="2025650"/>
            <a:ext cx="1951038"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dirty="0">
                <a:solidFill>
                  <a:schemeClr val="tx2">
                    <a:lumMod val="60000"/>
                    <a:lumOff val="40000"/>
                  </a:schemeClr>
                </a:solidFill>
                <a:latin typeface="+mn-lt"/>
              </a:rPr>
              <a:t>na robu območja</a:t>
            </a:r>
            <a:endParaRPr lang="en-GB" sz="2000" dirty="0">
              <a:solidFill>
                <a:schemeClr val="tx2">
                  <a:lumMod val="60000"/>
                  <a:lumOff val="40000"/>
                </a:schemeClr>
              </a:solidFill>
              <a:latin typeface="+mn-lt"/>
            </a:endParaRPr>
          </a:p>
        </p:txBody>
      </p:sp>
      <p:sp>
        <p:nvSpPr>
          <p:cNvPr id="51206" name="Rectangle 6"/>
          <p:cNvSpPr>
            <a:spLocks noChangeArrowheads="1"/>
          </p:cNvSpPr>
          <p:nvPr/>
        </p:nvSpPr>
        <p:spPr bwMode="auto">
          <a:xfrm>
            <a:off x="6242050" y="1219200"/>
            <a:ext cx="1758950" cy="276225"/>
          </a:xfrm>
          <a:prstGeom prst="rect">
            <a:avLst/>
          </a:prstGeom>
          <a:noFill/>
          <a:ln w="9525">
            <a:noFill/>
            <a:miter lim="800000"/>
            <a:headEnd/>
            <a:tailEnd/>
          </a:ln>
        </p:spPr>
        <p:txBody>
          <a:bodyPr wrap="none">
            <a:spAutoFit/>
          </a:bodyPr>
          <a:lstStyle/>
          <a:p>
            <a:pPr>
              <a:defRPr/>
            </a:pPr>
            <a:r>
              <a:rPr lang="sl-SI" sz="1200" dirty="0">
                <a:solidFill>
                  <a:schemeClr val="tx2">
                    <a:lumMod val="60000"/>
                    <a:lumOff val="40000"/>
                  </a:schemeClr>
                </a:solidFill>
                <a:latin typeface="+mn-lt"/>
              </a:rPr>
              <a:t>(če je funkcija odvedljiva)</a:t>
            </a:r>
            <a:endParaRPr lang="en-GB" sz="1200" dirty="0">
              <a:solidFill>
                <a:schemeClr val="tx2">
                  <a:lumMod val="60000"/>
                  <a:lumOff val="40000"/>
                </a:schemeClr>
              </a:solidFill>
              <a:latin typeface="+mn-lt"/>
            </a:endParaRPr>
          </a:p>
        </p:txBody>
      </p:sp>
      <p:sp>
        <p:nvSpPr>
          <p:cNvPr id="51207" name="Rectangle 7"/>
          <p:cNvSpPr>
            <a:spLocks noChangeArrowheads="1"/>
          </p:cNvSpPr>
          <p:nvPr/>
        </p:nvSpPr>
        <p:spPr bwMode="auto">
          <a:xfrm>
            <a:off x="6172200" y="819150"/>
            <a:ext cx="2068513"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a:solidFill>
                  <a:schemeClr val="tx2">
                    <a:lumMod val="60000"/>
                    <a:lumOff val="40000"/>
                  </a:schemeClr>
                </a:solidFill>
                <a:latin typeface="+mn-lt"/>
              </a:rPr>
              <a:t>v stacionarni točki</a:t>
            </a:r>
            <a:endParaRPr lang="en-GB" sz="2000">
              <a:solidFill>
                <a:schemeClr val="tx2">
                  <a:lumMod val="60000"/>
                  <a:lumOff val="40000"/>
                </a:schemeClr>
              </a:solidFill>
              <a:latin typeface="+mn-lt"/>
            </a:endParaRPr>
          </a:p>
        </p:txBody>
      </p:sp>
      <p:sp>
        <p:nvSpPr>
          <p:cNvPr id="51212" name="Rectangle 12"/>
          <p:cNvSpPr>
            <a:spLocks noChangeArrowheads="1"/>
          </p:cNvSpPr>
          <p:nvPr/>
        </p:nvSpPr>
        <p:spPr bwMode="auto">
          <a:xfrm>
            <a:off x="381000" y="2757488"/>
            <a:ext cx="5486400" cy="366712"/>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Vedno premislimo, ali funkcija sploh zavzame ekstrem!  </a:t>
            </a:r>
            <a:endParaRPr lang="en-GB" dirty="0">
              <a:solidFill>
                <a:schemeClr val="tx2">
                  <a:lumMod val="60000"/>
                  <a:lumOff val="40000"/>
                </a:schemeClr>
              </a:solidFill>
              <a:latin typeface="+mn-lt"/>
            </a:endParaRPr>
          </a:p>
        </p:txBody>
      </p:sp>
      <p:sp>
        <p:nvSpPr>
          <p:cNvPr id="51213" name="Rectangle 13"/>
          <p:cNvSpPr>
            <a:spLocks noChangeArrowheads="1"/>
          </p:cNvSpPr>
          <p:nvPr/>
        </p:nvSpPr>
        <p:spPr bwMode="auto">
          <a:xfrm>
            <a:off x="6172200" y="1905000"/>
            <a:ext cx="2081213" cy="646113"/>
          </a:xfrm>
          <a:prstGeom prst="rect">
            <a:avLst/>
          </a:prstGeom>
          <a:noFill/>
          <a:ln w="6350">
            <a:solidFill>
              <a:schemeClr val="tx2">
                <a:lumMod val="60000"/>
                <a:lumOff val="40000"/>
              </a:schemeClr>
            </a:solidFill>
            <a:miter lim="800000"/>
            <a:headEnd/>
            <a:tailEnd/>
          </a:ln>
        </p:spPr>
        <p:txBody>
          <a:bodyPr>
            <a:spAutoFit/>
          </a:bodyPr>
          <a:lstStyle/>
          <a:p>
            <a:pPr>
              <a:defRPr/>
            </a:pPr>
            <a:r>
              <a:rPr lang="sl-SI" dirty="0">
                <a:solidFill>
                  <a:schemeClr val="tx2">
                    <a:lumMod val="60000"/>
                    <a:lumOff val="40000"/>
                  </a:schemeClr>
                </a:solidFill>
                <a:latin typeface="+mn-lt"/>
              </a:rPr>
              <a:t>funkcija odvisna od manj spremenljivk</a:t>
            </a:r>
            <a:endParaRPr lang="en-GB" dirty="0">
              <a:solidFill>
                <a:schemeClr val="tx2">
                  <a:lumMod val="60000"/>
                  <a:lumOff val="40000"/>
                </a:schemeClr>
              </a:solidFill>
              <a:latin typeface="+mn-lt"/>
            </a:endParaRPr>
          </a:p>
        </p:txBody>
      </p:sp>
      <p:sp>
        <p:nvSpPr>
          <p:cNvPr id="51211" name="Rectangle 11"/>
          <p:cNvSpPr>
            <a:spLocks noChangeArrowheads="1"/>
          </p:cNvSpPr>
          <p:nvPr/>
        </p:nvSpPr>
        <p:spPr bwMode="auto">
          <a:xfrm>
            <a:off x="6196013" y="2590800"/>
            <a:ext cx="2625725" cy="276225"/>
          </a:xfrm>
          <a:prstGeom prst="rect">
            <a:avLst/>
          </a:prstGeom>
          <a:noFill/>
          <a:ln w="9525">
            <a:noFill/>
            <a:miter lim="800000"/>
            <a:headEnd/>
            <a:tailEnd/>
          </a:ln>
        </p:spPr>
        <p:txBody>
          <a:bodyPr wrap="none">
            <a:spAutoFit/>
          </a:bodyPr>
          <a:lstStyle/>
          <a:p>
            <a:pPr>
              <a:defRPr/>
            </a:pPr>
            <a:r>
              <a:rPr lang="sl-SI" sz="1200" dirty="0">
                <a:solidFill>
                  <a:schemeClr val="tx2">
                    <a:lumMod val="60000"/>
                    <a:lumOff val="40000"/>
                  </a:schemeClr>
                </a:solidFill>
                <a:latin typeface="+mn-lt"/>
              </a:rPr>
              <a:t>(rob tvorijo točke/krivulje/ploskve/...)</a:t>
            </a:r>
            <a:endParaRPr lang="en-GB" sz="1200" dirty="0">
              <a:solidFill>
                <a:schemeClr val="tx2">
                  <a:lumMod val="60000"/>
                  <a:lumOff val="40000"/>
                </a:schemeClr>
              </a:solidFill>
              <a:latin typeface="+mn-lt"/>
            </a:endParaRPr>
          </a:p>
        </p:txBody>
      </p:sp>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TextBox 1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EKSTREMI</a:t>
            </a: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AA1DD5C-E48B-449A-AA3E-7C4DAFB83E6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35</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32" name="Shape 31"/>
          <p:cNvCxnSpPr>
            <a:stCxn id="51203" idx="2"/>
            <a:endCxn id="51205" idx="1"/>
          </p:cNvCxnSpPr>
          <p:nvPr/>
        </p:nvCxnSpPr>
        <p:spPr>
          <a:xfrm rot="16200000" flipH="1">
            <a:off x="2120106" y="1450182"/>
            <a:ext cx="407987" cy="1143000"/>
          </a:xfrm>
          <a:prstGeom prst="bentConnector2">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51203" idx="0"/>
            <a:endCxn id="51204" idx="1"/>
          </p:cNvCxnSpPr>
          <p:nvPr/>
        </p:nvCxnSpPr>
        <p:spPr>
          <a:xfrm rot="5400000" flipH="1" flipV="1">
            <a:off x="2109787" y="661988"/>
            <a:ext cx="428625" cy="1143000"/>
          </a:xfrm>
          <a:prstGeom prst="bentConnector2">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1204" idx="3"/>
            <a:endCxn id="51207" idx="1"/>
          </p:cNvCxnSpPr>
          <p:nvPr/>
        </p:nvCxnSpPr>
        <p:spPr>
          <a:xfrm>
            <a:off x="5351463" y="1019175"/>
            <a:ext cx="820737"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a:spLocks/>
          </p:cNvSpPr>
          <p:nvPr/>
        </p:nvSpPr>
        <p:spPr>
          <a:xfrm>
            <a:off x="304800" y="3276600"/>
            <a:ext cx="8534400" cy="3048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47128" name="Object 2"/>
          <p:cNvGraphicFramePr>
            <a:graphicFrameLocks noChangeAspect="1"/>
          </p:cNvGraphicFramePr>
          <p:nvPr/>
        </p:nvGraphicFramePr>
        <p:xfrm>
          <a:off x="768350" y="4191000"/>
          <a:ext cx="3575050" cy="819150"/>
        </p:xfrm>
        <a:graphic>
          <a:graphicData uri="http://schemas.openxmlformats.org/presentationml/2006/ole">
            <p:oleObj spid="_x0000_s31746" name="Equation" r:id="rId3" imgW="2311200" imgH="457200" progId="Equation.DSMT4">
              <p:embed/>
            </p:oleObj>
          </a:graphicData>
        </a:graphic>
      </p:graphicFrame>
      <p:graphicFrame>
        <p:nvGraphicFramePr>
          <p:cNvPr id="2" name="Object 16"/>
          <p:cNvGraphicFramePr>
            <a:graphicFrameLocks noChangeAspect="1"/>
          </p:cNvGraphicFramePr>
          <p:nvPr/>
        </p:nvGraphicFramePr>
        <p:xfrm>
          <a:off x="458788" y="3744913"/>
          <a:ext cx="8075612" cy="454025"/>
        </p:xfrm>
        <a:graphic>
          <a:graphicData uri="http://schemas.openxmlformats.org/presentationml/2006/ole">
            <p:oleObj spid="_x0000_s31747" name="Equation" r:id="rId4" imgW="5219640" imgH="253800" progId="Equation.DSMT4">
              <p:embed/>
            </p:oleObj>
          </a:graphicData>
        </a:graphic>
      </p:graphicFrame>
      <p:graphicFrame>
        <p:nvGraphicFramePr>
          <p:cNvPr id="3" name="Object 17"/>
          <p:cNvGraphicFramePr>
            <a:graphicFrameLocks noChangeAspect="1"/>
          </p:cNvGraphicFramePr>
          <p:nvPr/>
        </p:nvGraphicFramePr>
        <p:xfrm>
          <a:off x="457200" y="3276600"/>
          <a:ext cx="5029200" cy="477838"/>
        </p:xfrm>
        <a:graphic>
          <a:graphicData uri="http://schemas.openxmlformats.org/presentationml/2006/ole">
            <p:oleObj spid="_x0000_s31748" name="Equation" r:id="rId5" imgW="3251160" imgH="266400" progId="Equation.DSMT4">
              <p:embed/>
            </p:oleObj>
          </a:graphicData>
        </a:graphic>
      </p:graphicFrame>
      <p:graphicFrame>
        <p:nvGraphicFramePr>
          <p:cNvPr id="4" name="Object 18"/>
          <p:cNvGraphicFramePr>
            <a:graphicFrameLocks noChangeAspect="1"/>
          </p:cNvGraphicFramePr>
          <p:nvPr/>
        </p:nvGraphicFramePr>
        <p:xfrm>
          <a:off x="4951413" y="4191000"/>
          <a:ext cx="2592387" cy="773113"/>
        </p:xfrm>
        <a:graphic>
          <a:graphicData uri="http://schemas.openxmlformats.org/presentationml/2006/ole">
            <p:oleObj spid="_x0000_s31749" name="Equation" r:id="rId6" imgW="1676160" imgH="431640" progId="Equation.DSMT4">
              <p:embed/>
            </p:oleObj>
          </a:graphicData>
        </a:graphic>
      </p:graphicFrame>
      <p:graphicFrame>
        <p:nvGraphicFramePr>
          <p:cNvPr id="5" name="Object 19"/>
          <p:cNvGraphicFramePr>
            <a:graphicFrameLocks noChangeAspect="1"/>
          </p:cNvGraphicFramePr>
          <p:nvPr/>
        </p:nvGraphicFramePr>
        <p:xfrm>
          <a:off x="457200" y="5032375"/>
          <a:ext cx="6759575" cy="454025"/>
        </p:xfrm>
        <a:graphic>
          <a:graphicData uri="http://schemas.openxmlformats.org/presentationml/2006/ole">
            <p:oleObj spid="_x0000_s31750" name="Equation" r:id="rId7" imgW="4368600" imgH="253800" progId="Equation.DSMT4">
              <p:embed/>
            </p:oleObj>
          </a:graphicData>
        </a:graphic>
      </p:graphicFrame>
      <p:graphicFrame>
        <p:nvGraphicFramePr>
          <p:cNvPr id="6" name="Object 20"/>
          <p:cNvGraphicFramePr>
            <a:graphicFrameLocks noChangeAspect="1"/>
          </p:cNvGraphicFramePr>
          <p:nvPr/>
        </p:nvGraphicFramePr>
        <p:xfrm>
          <a:off x="457200" y="5486400"/>
          <a:ext cx="5264150" cy="454025"/>
        </p:xfrm>
        <a:graphic>
          <a:graphicData uri="http://schemas.openxmlformats.org/presentationml/2006/ole">
            <p:oleObj spid="_x0000_s31751" name="Equation" r:id="rId8" imgW="3403440" imgH="253800" progId="Equation.DSMT4">
              <p:embed/>
            </p:oleObj>
          </a:graphicData>
        </a:graphic>
      </p:graphicFrame>
      <p:sp>
        <p:nvSpPr>
          <p:cNvPr id="59" name="TextBox 58"/>
          <p:cNvSpPr txBox="1"/>
          <p:nvPr/>
        </p:nvSpPr>
        <p:spPr>
          <a:xfrm>
            <a:off x="3505200" y="5867400"/>
            <a:ext cx="1295400" cy="369888"/>
          </a:xfrm>
          <a:prstGeom prst="rect">
            <a:avLst/>
          </a:prstGeom>
          <a:noFill/>
        </p:spPr>
        <p:txBody>
          <a:bodyPr>
            <a:spAutoFit/>
          </a:bodyPr>
          <a:lstStyle/>
          <a:p>
            <a:pPr>
              <a:defRPr/>
            </a:pPr>
            <a:r>
              <a:rPr lang="sl-SI" dirty="0">
                <a:solidFill>
                  <a:srgbClr val="FF0000"/>
                </a:solidFill>
                <a:latin typeface="+mn-lt"/>
              </a:rPr>
              <a:t>minimum</a:t>
            </a:r>
          </a:p>
        </p:txBody>
      </p:sp>
      <p:sp>
        <p:nvSpPr>
          <p:cNvPr id="60" name="TextBox 59"/>
          <p:cNvSpPr txBox="1"/>
          <p:nvPr/>
        </p:nvSpPr>
        <p:spPr>
          <a:xfrm>
            <a:off x="5257800" y="5867400"/>
            <a:ext cx="1447800" cy="369888"/>
          </a:xfrm>
          <a:prstGeom prst="rect">
            <a:avLst/>
          </a:prstGeom>
          <a:noFill/>
        </p:spPr>
        <p:txBody>
          <a:bodyPr>
            <a:spAutoFit/>
          </a:bodyPr>
          <a:lstStyle/>
          <a:p>
            <a:pPr>
              <a:defRPr/>
            </a:pPr>
            <a:r>
              <a:rPr lang="sl-SI" dirty="0">
                <a:solidFill>
                  <a:srgbClr val="FF0000"/>
                </a:solidFill>
                <a:latin typeface="+mn-lt"/>
              </a:rPr>
              <a:t>maksimum</a:t>
            </a:r>
          </a:p>
        </p:txBody>
      </p:sp>
      <p:cxnSp>
        <p:nvCxnSpPr>
          <p:cNvPr id="34" name="Straight Arrow Connector 33"/>
          <p:cNvCxnSpPr>
            <a:stCxn id="51205" idx="3"/>
            <a:endCxn id="51213" idx="1"/>
          </p:cNvCxnSpPr>
          <p:nvPr/>
        </p:nvCxnSpPr>
        <p:spPr>
          <a:xfrm>
            <a:off x="4846638" y="2225675"/>
            <a:ext cx="1325562" cy="3175"/>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1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P spid="51205" grpId="0" animBg="1"/>
      <p:bldP spid="51206" grpId="0"/>
      <p:bldP spid="51207" grpId="0" animBg="1"/>
      <p:bldP spid="51212" grpId="0"/>
      <p:bldP spid="51213" grpId="0" animBg="1"/>
      <p:bldP spid="51211" grpId="0"/>
      <p:bldP spid="52" grpId="0" animBg="1"/>
      <p:bldP spid="59"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a:spLocks/>
          </p:cNvSpPr>
          <p:nvPr/>
        </p:nvSpPr>
        <p:spPr>
          <a:xfrm>
            <a:off x="304800" y="4572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53343" name="Freeform 95"/>
          <p:cNvSpPr>
            <a:spLocks/>
          </p:cNvSpPr>
          <p:nvPr/>
        </p:nvSpPr>
        <p:spPr bwMode="auto">
          <a:xfrm>
            <a:off x="6097588" y="3775075"/>
            <a:ext cx="2133600" cy="1600200"/>
          </a:xfrm>
          <a:custGeom>
            <a:avLst/>
            <a:gdLst>
              <a:gd name="T0" fmla="*/ 0 w 1344"/>
              <a:gd name="T1" fmla="*/ 0 h 1008"/>
              <a:gd name="T2" fmla="*/ 2147483647 w 1344"/>
              <a:gd name="T3" fmla="*/ 2147483647 h 1008"/>
              <a:gd name="T4" fmla="*/ 2147483647 w 1344"/>
              <a:gd name="T5" fmla="*/ 0 h 1008"/>
              <a:gd name="T6" fmla="*/ 0 w 1344"/>
              <a:gd name="T7" fmla="*/ 0 h 1008"/>
              <a:gd name="T8" fmla="*/ 0 60000 65536"/>
              <a:gd name="T9" fmla="*/ 0 60000 65536"/>
              <a:gd name="T10" fmla="*/ 0 60000 65536"/>
              <a:gd name="T11" fmla="*/ 0 60000 65536"/>
              <a:gd name="T12" fmla="*/ 0 w 1344"/>
              <a:gd name="T13" fmla="*/ 0 h 1008"/>
              <a:gd name="T14" fmla="*/ 1344 w 1344"/>
              <a:gd name="T15" fmla="*/ 1008 h 1008"/>
            </a:gdLst>
            <a:ahLst/>
            <a:cxnLst>
              <a:cxn ang="T8">
                <a:pos x="T0" y="T1"/>
              </a:cxn>
              <a:cxn ang="T9">
                <a:pos x="T2" y="T3"/>
              </a:cxn>
              <a:cxn ang="T10">
                <a:pos x="T4" y="T5"/>
              </a:cxn>
              <a:cxn ang="T11">
                <a:pos x="T6" y="T7"/>
              </a:cxn>
            </a:cxnLst>
            <a:rect l="T12" t="T13" r="T14" b="T15"/>
            <a:pathLst>
              <a:path w="1344" h="1008">
                <a:moveTo>
                  <a:pt x="0" y="0"/>
                </a:moveTo>
                <a:lnTo>
                  <a:pt x="336" y="1008"/>
                </a:lnTo>
                <a:lnTo>
                  <a:pt x="1344" y="0"/>
                </a:lnTo>
                <a:lnTo>
                  <a:pt x="0" y="0"/>
                </a:lnTo>
                <a:close/>
              </a:path>
            </a:pathLst>
          </a:custGeom>
          <a:solidFill>
            <a:srgbClr val="FFFFCC"/>
          </a:solidFill>
          <a:ln w="9525">
            <a:solidFill>
              <a:schemeClr val="tx2">
                <a:lumMod val="60000"/>
                <a:lumOff val="40000"/>
              </a:schemeClr>
            </a:solidFill>
            <a:round/>
            <a:headEnd/>
            <a:tailEnd/>
          </a:ln>
        </p:spPr>
        <p:txBody>
          <a:bodyPr>
            <a:spAutoFit/>
          </a:bodyPr>
          <a:lstStyle/>
          <a:p>
            <a:pPr>
              <a:defRPr/>
            </a:pPr>
            <a:endParaRPr lang="sl-SI"/>
          </a:p>
        </p:txBody>
      </p:sp>
      <p:grpSp>
        <p:nvGrpSpPr>
          <p:cNvPr id="2" name="Group 124"/>
          <p:cNvGrpSpPr>
            <a:grpSpLocks/>
          </p:cNvGrpSpPr>
          <p:nvPr/>
        </p:nvGrpSpPr>
        <p:grpSpPr bwMode="auto">
          <a:xfrm>
            <a:off x="5791200" y="3179763"/>
            <a:ext cx="2971800" cy="2955925"/>
            <a:chOff x="3648" y="2112"/>
            <a:chExt cx="1872" cy="1862"/>
          </a:xfrm>
        </p:grpSpPr>
        <p:sp>
          <p:nvSpPr>
            <p:cNvPr id="32833" name="Line 90"/>
            <p:cNvSpPr>
              <a:spLocks noChangeShapeType="1"/>
            </p:cNvSpPr>
            <p:nvPr/>
          </p:nvSpPr>
          <p:spPr bwMode="auto">
            <a:xfrm>
              <a:off x="4128" y="2488"/>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grpSp>
          <p:nvGrpSpPr>
            <p:cNvPr id="32834" name="Group 123"/>
            <p:cNvGrpSpPr>
              <a:grpSpLocks/>
            </p:cNvGrpSpPr>
            <p:nvPr/>
          </p:nvGrpSpPr>
          <p:grpSpPr bwMode="auto">
            <a:xfrm>
              <a:off x="3648" y="2112"/>
              <a:ext cx="1872" cy="1862"/>
              <a:chOff x="3648" y="2112"/>
              <a:chExt cx="1872" cy="1862"/>
            </a:xfrm>
          </p:grpSpPr>
          <p:sp>
            <p:nvSpPr>
              <p:cNvPr id="31804" name="Line 55"/>
              <p:cNvSpPr>
                <a:spLocks noChangeShapeType="1"/>
              </p:cNvSpPr>
              <p:nvPr/>
            </p:nvSpPr>
            <p:spPr bwMode="auto">
              <a:xfrm flipV="1">
                <a:off x="3648" y="3840"/>
                <a:ext cx="1872" cy="0"/>
              </a:xfrm>
              <a:prstGeom prst="line">
                <a:avLst/>
              </a:prstGeom>
              <a:noFill/>
              <a:ln w="12700">
                <a:solidFill>
                  <a:schemeClr val="tx2">
                    <a:lumMod val="60000"/>
                    <a:lumOff val="40000"/>
                  </a:schemeClr>
                </a:solidFill>
                <a:round/>
                <a:headEnd/>
                <a:tailEnd type="arrow" w="med" len="med"/>
              </a:ln>
            </p:spPr>
            <p:txBody>
              <a:bodyPr anchor="ctr">
                <a:spAutoFit/>
              </a:bodyPr>
              <a:lstStyle/>
              <a:p>
                <a:pPr>
                  <a:defRPr/>
                </a:pPr>
                <a:endParaRPr lang="sl-SI"/>
              </a:p>
            </p:txBody>
          </p:sp>
          <p:sp>
            <p:nvSpPr>
              <p:cNvPr id="31805" name="Line 56"/>
              <p:cNvSpPr>
                <a:spLocks noChangeShapeType="1"/>
              </p:cNvSpPr>
              <p:nvPr/>
            </p:nvSpPr>
            <p:spPr bwMode="auto">
              <a:xfrm flipV="1">
                <a:off x="4176" y="2112"/>
                <a:ext cx="0" cy="1862"/>
              </a:xfrm>
              <a:prstGeom prst="line">
                <a:avLst/>
              </a:prstGeom>
              <a:noFill/>
              <a:ln w="12700">
                <a:solidFill>
                  <a:schemeClr val="tx2">
                    <a:lumMod val="60000"/>
                    <a:lumOff val="40000"/>
                  </a:schemeClr>
                </a:solidFill>
                <a:round/>
                <a:headEnd/>
                <a:tailEnd type="arrow" w="med" len="med"/>
              </a:ln>
            </p:spPr>
            <p:txBody>
              <a:bodyPr anchor="ctr">
                <a:spAutoFit/>
              </a:bodyPr>
              <a:lstStyle/>
              <a:p>
                <a:pPr>
                  <a:defRPr/>
                </a:pPr>
                <a:endParaRPr lang="sl-SI"/>
              </a:p>
            </p:txBody>
          </p:sp>
          <p:sp>
            <p:nvSpPr>
              <p:cNvPr id="31806" name="Line 57"/>
              <p:cNvSpPr>
                <a:spLocks noChangeShapeType="1"/>
              </p:cNvSpPr>
              <p:nvPr/>
            </p:nvSpPr>
            <p:spPr bwMode="auto">
              <a:xfrm>
                <a:off x="4515"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7" name="Line 58"/>
              <p:cNvSpPr>
                <a:spLocks noChangeShapeType="1"/>
              </p:cNvSpPr>
              <p:nvPr/>
            </p:nvSpPr>
            <p:spPr bwMode="auto">
              <a:xfrm>
                <a:off x="4856"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8" name="Line 59"/>
              <p:cNvSpPr>
                <a:spLocks noChangeShapeType="1"/>
              </p:cNvSpPr>
              <p:nvPr/>
            </p:nvSpPr>
            <p:spPr bwMode="auto">
              <a:xfrm>
                <a:off x="5196" y="378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9" name="Line 60"/>
              <p:cNvSpPr>
                <a:spLocks noChangeShapeType="1"/>
              </p:cNvSpPr>
              <p:nvPr/>
            </p:nvSpPr>
            <p:spPr bwMode="auto">
              <a:xfrm>
                <a:off x="4128" y="348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0" name="Line 61"/>
              <p:cNvSpPr>
                <a:spLocks noChangeShapeType="1"/>
              </p:cNvSpPr>
              <p:nvPr/>
            </p:nvSpPr>
            <p:spPr bwMode="auto">
              <a:xfrm>
                <a:off x="4128" y="314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1" name="Line 62"/>
              <p:cNvSpPr>
                <a:spLocks noChangeShapeType="1"/>
              </p:cNvSpPr>
              <p:nvPr/>
            </p:nvSpPr>
            <p:spPr bwMode="auto">
              <a:xfrm>
                <a:off x="4128" y="280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2" name="Line 91"/>
              <p:cNvSpPr>
                <a:spLocks noChangeShapeType="1"/>
              </p:cNvSpPr>
              <p:nvPr/>
            </p:nvSpPr>
            <p:spPr bwMode="auto">
              <a:xfrm>
                <a:off x="3835"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grpSp>
      </p:grpSp>
      <p:sp>
        <p:nvSpPr>
          <p:cNvPr id="53274" name="Line 26"/>
          <p:cNvSpPr>
            <a:spLocks noChangeShapeType="1"/>
          </p:cNvSpPr>
          <p:nvPr/>
        </p:nvSpPr>
        <p:spPr bwMode="auto">
          <a:xfrm>
            <a:off x="381000" y="2286000"/>
            <a:ext cx="7315200" cy="0"/>
          </a:xfrm>
          <a:prstGeom prst="line">
            <a:avLst/>
          </a:prstGeom>
          <a:noFill/>
          <a:ln w="9525">
            <a:solidFill>
              <a:schemeClr val="bg1"/>
            </a:solidFill>
            <a:round/>
            <a:headEnd/>
            <a:tailEnd/>
          </a:ln>
        </p:spPr>
        <p:txBody>
          <a:bodyPr/>
          <a:lstStyle/>
          <a:p>
            <a:endParaRPr lang="sl-SI"/>
          </a:p>
        </p:txBody>
      </p:sp>
      <p:sp>
        <p:nvSpPr>
          <p:cNvPr id="53275" name="Line 27"/>
          <p:cNvSpPr>
            <a:spLocks noChangeShapeType="1"/>
          </p:cNvSpPr>
          <p:nvPr/>
        </p:nvSpPr>
        <p:spPr bwMode="auto">
          <a:xfrm>
            <a:off x="381000" y="2895600"/>
            <a:ext cx="5181600" cy="0"/>
          </a:xfrm>
          <a:prstGeom prst="line">
            <a:avLst/>
          </a:prstGeom>
          <a:noFill/>
          <a:ln w="9525">
            <a:solidFill>
              <a:schemeClr val="bg1"/>
            </a:solidFill>
            <a:round/>
            <a:headEnd/>
            <a:tailEnd/>
          </a:ln>
        </p:spPr>
        <p:txBody>
          <a:bodyPr/>
          <a:lstStyle/>
          <a:p>
            <a:endParaRPr lang="sl-SI"/>
          </a:p>
        </p:txBody>
      </p:sp>
      <p:sp>
        <p:nvSpPr>
          <p:cNvPr id="53276" name="Line 28"/>
          <p:cNvSpPr>
            <a:spLocks noChangeShapeType="1"/>
          </p:cNvSpPr>
          <p:nvPr/>
        </p:nvSpPr>
        <p:spPr bwMode="auto">
          <a:xfrm>
            <a:off x="457200" y="3733800"/>
            <a:ext cx="5029200" cy="0"/>
          </a:xfrm>
          <a:prstGeom prst="line">
            <a:avLst/>
          </a:prstGeom>
          <a:noFill/>
          <a:ln w="9525">
            <a:solidFill>
              <a:schemeClr val="bg1"/>
            </a:solidFill>
            <a:round/>
            <a:headEnd/>
            <a:tailEnd/>
          </a:ln>
        </p:spPr>
        <p:txBody>
          <a:bodyPr/>
          <a:lstStyle/>
          <a:p>
            <a:endParaRPr lang="sl-SI"/>
          </a:p>
        </p:txBody>
      </p:sp>
      <p:sp>
        <p:nvSpPr>
          <p:cNvPr id="53284" name="Line 36"/>
          <p:cNvSpPr>
            <a:spLocks noChangeShapeType="1"/>
          </p:cNvSpPr>
          <p:nvPr/>
        </p:nvSpPr>
        <p:spPr bwMode="auto">
          <a:xfrm>
            <a:off x="517525" y="4876800"/>
            <a:ext cx="4953000" cy="0"/>
          </a:xfrm>
          <a:prstGeom prst="line">
            <a:avLst/>
          </a:prstGeom>
          <a:noFill/>
          <a:ln w="9525">
            <a:solidFill>
              <a:schemeClr val="bg1"/>
            </a:solidFill>
            <a:round/>
            <a:headEnd/>
            <a:tailEnd/>
          </a:ln>
        </p:spPr>
        <p:txBody>
          <a:bodyPr/>
          <a:lstStyle/>
          <a:p>
            <a:endParaRPr lang="sl-SI"/>
          </a:p>
        </p:txBody>
      </p:sp>
      <p:sp>
        <p:nvSpPr>
          <p:cNvPr id="53294" name="Text Box 46"/>
          <p:cNvSpPr txBox="1">
            <a:spLocks noChangeArrowheads="1"/>
          </p:cNvSpPr>
          <p:nvPr/>
        </p:nvSpPr>
        <p:spPr bwMode="auto">
          <a:xfrm>
            <a:off x="457200" y="533400"/>
            <a:ext cx="4953000" cy="646113"/>
          </a:xfrm>
          <a:prstGeom prst="rect">
            <a:avLst/>
          </a:prstGeom>
          <a:noFill/>
          <a:ln w="25400">
            <a:noFill/>
            <a:miter lim="800000"/>
            <a:headEnd/>
            <a:tailEnd/>
          </a:ln>
        </p:spPr>
        <p:txBody>
          <a:bodyPr>
            <a:spAutoFit/>
          </a:bodyPr>
          <a:lstStyle/>
          <a:p>
            <a:pPr>
              <a:defRPr/>
            </a:pPr>
            <a:r>
              <a:rPr lang="sl-SI" dirty="0">
                <a:solidFill>
                  <a:schemeClr val="tx2">
                    <a:lumMod val="60000"/>
                    <a:lumOff val="40000"/>
                  </a:schemeClr>
                </a:solidFill>
                <a:latin typeface="+mn-lt"/>
              </a:rPr>
              <a:t>Poišči ekstreme funkcije </a:t>
            </a:r>
            <a:r>
              <a:rPr lang="sl-SI" i="1" dirty="0">
                <a:solidFill>
                  <a:schemeClr val="tx2">
                    <a:lumMod val="60000"/>
                    <a:lumOff val="40000"/>
                  </a:schemeClr>
                </a:solidFill>
                <a:latin typeface="Georgia" pitchFamily="18" charset="0"/>
              </a:rPr>
              <a:t>f(x,y)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a:t>
            </a:r>
            <a:r>
              <a:rPr lang="en-US" baseline="30000"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+xy-y</a:t>
            </a:r>
            <a:r>
              <a:rPr lang="en-US" baseline="30000"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Times New Roman" pitchFamily="18" charset="0"/>
              </a:rPr>
              <a:t>4</a:t>
            </a:r>
            <a:r>
              <a:rPr lang="en-US" i="1" dirty="0">
                <a:solidFill>
                  <a:schemeClr val="tx2">
                    <a:lumMod val="60000"/>
                    <a:lumOff val="40000"/>
                  </a:schemeClr>
                </a:solidFill>
                <a:latin typeface="Georgia" pitchFamily="18" charset="0"/>
              </a:rPr>
              <a:t>y </a:t>
            </a:r>
            <a:r>
              <a:rPr lang="en-US" dirty="0" err="1">
                <a:solidFill>
                  <a:schemeClr val="tx2">
                    <a:lumMod val="60000"/>
                    <a:lumOff val="40000"/>
                  </a:schemeClr>
                </a:solidFill>
                <a:latin typeface="+mn-lt"/>
              </a:rPr>
              <a:t>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trikotniku</a:t>
            </a:r>
            <a:r>
              <a:rPr lang="en-US" dirty="0">
                <a:solidFill>
                  <a:schemeClr val="tx2">
                    <a:lumMod val="60000"/>
                    <a:lumOff val="40000"/>
                  </a:schemeClr>
                </a:solidFill>
                <a:latin typeface="+mn-lt"/>
              </a:rPr>
              <a:t> z </a:t>
            </a:r>
            <a:r>
              <a:rPr lang="sl-SI" dirty="0">
                <a:solidFill>
                  <a:schemeClr val="tx2">
                    <a:lumMod val="60000"/>
                    <a:lumOff val="40000"/>
                  </a:schemeClr>
                </a:solidFill>
                <a:latin typeface="+mn-lt"/>
              </a:rPr>
              <a:t>oglišči </a:t>
            </a:r>
            <a:r>
              <a:rPr lang="sl-SI" i="1" dirty="0">
                <a:solidFill>
                  <a:schemeClr val="tx2">
                    <a:lumMod val="60000"/>
                    <a:lumOff val="40000"/>
                  </a:schemeClr>
                </a:solidFill>
                <a:latin typeface="Georgia" pitchFamily="18" charset="0"/>
              </a:rPr>
              <a:t>A</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0,1</a:t>
            </a:r>
            <a:r>
              <a:rPr lang="en-US" i="1" dirty="0">
                <a:solidFill>
                  <a:schemeClr val="tx2">
                    <a:lumMod val="60000"/>
                    <a:lumOff val="40000"/>
                  </a:schemeClr>
                </a:solidFill>
                <a:latin typeface="Georgia" pitchFamily="18" charset="0"/>
              </a:rPr>
              <a:t>), B(</a:t>
            </a:r>
            <a:r>
              <a:rPr lang="en-US" dirty="0">
                <a:solidFill>
                  <a:schemeClr val="tx2">
                    <a:lumMod val="60000"/>
                    <a:lumOff val="40000"/>
                  </a:schemeClr>
                </a:solidFill>
                <a:latin typeface="Times New Roman" pitchFamily="18" charset="0"/>
              </a:rPr>
              <a:t>3,4</a:t>
            </a:r>
            <a:r>
              <a:rPr lang="en-US" i="1" dirty="0">
                <a:solidFill>
                  <a:schemeClr val="tx2">
                    <a:lumMod val="60000"/>
                    <a:lumOff val="40000"/>
                  </a:schemeClr>
                </a:solidFill>
                <a:latin typeface="Georgia" pitchFamily="18" charset="0"/>
              </a:rPr>
              <a:t>), C</a:t>
            </a:r>
            <a:r>
              <a:rPr lang="en-US" dirty="0">
                <a:solidFill>
                  <a:schemeClr val="tx2">
                    <a:lumMod val="60000"/>
                    <a:lumOff val="40000"/>
                  </a:schemeClr>
                </a:solidFill>
                <a:latin typeface="Times New Roman" pitchFamily="18" charset="0"/>
              </a:rPr>
              <a:t>(-1,4</a:t>
            </a:r>
            <a:r>
              <a:rPr lang="en-US" i="1" dirty="0">
                <a:solidFill>
                  <a:schemeClr val="tx2">
                    <a:lumMod val="60000"/>
                    <a:lumOff val="40000"/>
                  </a:schemeClr>
                </a:solidFill>
                <a:latin typeface="Georgia" pitchFamily="18" charset="0"/>
              </a:rPr>
              <a:t>).</a:t>
            </a:r>
            <a:endParaRPr lang="en-GB" dirty="0">
              <a:solidFill>
                <a:schemeClr val="tx2">
                  <a:lumMod val="60000"/>
                  <a:lumOff val="40000"/>
                </a:schemeClr>
              </a:solidFill>
            </a:endParaRPr>
          </a:p>
        </p:txBody>
      </p:sp>
      <p:graphicFrame>
        <p:nvGraphicFramePr>
          <p:cNvPr id="53296" name="Object 2"/>
          <p:cNvGraphicFramePr>
            <a:graphicFrameLocks noChangeAspect="1"/>
          </p:cNvGraphicFramePr>
          <p:nvPr/>
        </p:nvGraphicFramePr>
        <p:xfrm>
          <a:off x="2193925" y="1371600"/>
          <a:ext cx="1392238" cy="658813"/>
        </p:xfrm>
        <a:graphic>
          <a:graphicData uri="http://schemas.openxmlformats.org/presentationml/2006/ole">
            <p:oleObj spid="_x0000_s32770" name="Equation" r:id="rId3" imgW="952200" imgH="457200" progId="Equation.DSMT4">
              <p:embed/>
            </p:oleObj>
          </a:graphicData>
        </a:graphic>
      </p:graphicFrame>
      <p:graphicFrame>
        <p:nvGraphicFramePr>
          <p:cNvPr id="53297" name="Object 3"/>
          <p:cNvGraphicFramePr>
            <a:graphicFrameLocks noChangeAspect="1"/>
          </p:cNvGraphicFramePr>
          <p:nvPr/>
        </p:nvGraphicFramePr>
        <p:xfrm>
          <a:off x="382588" y="1371600"/>
          <a:ext cx="1336675" cy="665163"/>
        </p:xfrm>
        <a:graphic>
          <a:graphicData uri="http://schemas.openxmlformats.org/presentationml/2006/ole">
            <p:oleObj spid="_x0000_s32771" name="Equation" r:id="rId4" imgW="952200" imgH="482400" progId="Equation.DSMT4">
              <p:embed/>
            </p:oleObj>
          </a:graphicData>
        </a:graphic>
      </p:graphicFrame>
      <p:sp>
        <p:nvSpPr>
          <p:cNvPr id="53298" name="AutoShape 50"/>
          <p:cNvSpPr>
            <a:spLocks noChangeArrowheads="1"/>
          </p:cNvSpPr>
          <p:nvPr/>
        </p:nvSpPr>
        <p:spPr bwMode="auto">
          <a:xfrm>
            <a:off x="1812925" y="16764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sp>
        <p:nvSpPr>
          <p:cNvPr id="53299" name="AutoShape 51"/>
          <p:cNvSpPr>
            <a:spLocks noChangeArrowheads="1"/>
          </p:cNvSpPr>
          <p:nvPr/>
        </p:nvSpPr>
        <p:spPr bwMode="auto">
          <a:xfrm>
            <a:off x="3641725" y="16764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00" name="Object 4"/>
          <p:cNvGraphicFramePr>
            <a:graphicFrameLocks noChangeAspect="1"/>
          </p:cNvGraphicFramePr>
          <p:nvPr/>
        </p:nvGraphicFramePr>
        <p:xfrm>
          <a:off x="3941763" y="1447800"/>
          <a:ext cx="538162" cy="622300"/>
        </p:xfrm>
        <a:graphic>
          <a:graphicData uri="http://schemas.openxmlformats.org/presentationml/2006/ole">
            <p:oleObj spid="_x0000_s32772" name="Equation" r:id="rId5" imgW="368280" imgH="431640" progId="Equation.DSMT4">
              <p:embed/>
            </p:oleObj>
          </a:graphicData>
        </a:graphic>
      </p:graphicFrame>
      <p:sp>
        <p:nvSpPr>
          <p:cNvPr id="53301" name="Text Box 53"/>
          <p:cNvSpPr txBox="1">
            <a:spLocks noChangeArrowheads="1"/>
          </p:cNvSpPr>
          <p:nvPr/>
        </p:nvSpPr>
        <p:spPr bwMode="auto">
          <a:xfrm>
            <a:off x="4708525" y="1447800"/>
            <a:ext cx="1981200" cy="581025"/>
          </a:xfrm>
          <a:prstGeom prst="rect">
            <a:avLst/>
          </a:prstGeom>
          <a:noFill/>
          <a:ln w="25400">
            <a:noFill/>
            <a:miter lim="800000"/>
            <a:headEnd/>
            <a:tailEnd/>
          </a:ln>
        </p:spPr>
        <p:txBody>
          <a:bodyPr>
            <a:spAutoFit/>
          </a:bodyPr>
          <a:lstStyle/>
          <a:p>
            <a:pPr>
              <a:defRPr/>
            </a:pPr>
            <a:r>
              <a:rPr lang="en-US" sz="1600" dirty="0" err="1">
                <a:solidFill>
                  <a:schemeClr val="tx2">
                    <a:lumMod val="60000"/>
                    <a:lumOff val="40000"/>
                  </a:schemeClr>
                </a:solidFill>
                <a:latin typeface="+mn-lt"/>
              </a:rPr>
              <a:t>stacionarna</a:t>
            </a:r>
            <a:r>
              <a:rPr lang="en-US" sz="1600" dirty="0">
                <a:solidFill>
                  <a:schemeClr val="tx2">
                    <a:lumMod val="60000"/>
                    <a:lumOff val="40000"/>
                  </a:schemeClr>
                </a:solidFill>
                <a:latin typeface="+mn-lt"/>
              </a:rPr>
              <a:t> to</a:t>
            </a:r>
            <a:r>
              <a:rPr lang="sl-SI" sz="1600" dirty="0" err="1">
                <a:solidFill>
                  <a:schemeClr val="tx2">
                    <a:lumMod val="60000"/>
                    <a:lumOff val="40000"/>
                  </a:schemeClr>
                </a:solidFill>
                <a:latin typeface="+mn-lt"/>
              </a:rPr>
              <a:t>čka</a:t>
            </a:r>
            <a:r>
              <a:rPr lang="sl-SI" sz="1600" dirty="0">
                <a:solidFill>
                  <a:schemeClr val="tx2">
                    <a:lumMod val="60000"/>
                    <a:lumOff val="40000"/>
                  </a:schemeClr>
                </a:solidFill>
                <a:latin typeface="+mn-lt"/>
              </a:rPr>
              <a:t> </a:t>
            </a:r>
            <a:r>
              <a:rPr lang="sl-SI" sz="1600" i="1" dirty="0">
                <a:solidFill>
                  <a:schemeClr val="tx2">
                    <a:lumMod val="60000"/>
                    <a:lumOff val="40000"/>
                  </a:schemeClr>
                </a:solidFill>
                <a:latin typeface="Georgia" pitchFamily="18" charset="0"/>
              </a:rPr>
              <a:t>T</a:t>
            </a:r>
            <a:r>
              <a:rPr lang="sl-SI" sz="1600" baseline="-25000" dirty="0">
                <a:solidFill>
                  <a:schemeClr val="tx2">
                    <a:lumMod val="60000"/>
                    <a:lumOff val="40000"/>
                  </a:schemeClr>
                </a:solidFill>
                <a:latin typeface="Times New Roman" pitchFamily="18" charset="0"/>
              </a:rPr>
              <a:t>1</a:t>
            </a:r>
            <a:r>
              <a:rPr lang="sl-SI" sz="1600" dirty="0">
                <a:solidFill>
                  <a:schemeClr val="tx2">
                    <a:lumMod val="60000"/>
                    <a:lumOff val="40000"/>
                  </a:schemeClr>
                </a:solidFill>
                <a:latin typeface="Times New Roman" pitchFamily="18" charset="0"/>
              </a:rPr>
              <a:t>(0,2)</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f</a:t>
            </a:r>
            <a:r>
              <a:rPr lang="sl-SI" sz="1600" dirty="0">
                <a:solidFill>
                  <a:schemeClr val="tx2">
                    <a:lumMod val="60000"/>
                    <a:lumOff val="40000"/>
                  </a:schemeClr>
                </a:solidFill>
                <a:latin typeface="Times New Roman" pitchFamily="18" charset="0"/>
              </a:rPr>
              <a:t>(0,2)</a:t>
            </a:r>
            <a:r>
              <a:rPr lang="en-US" sz="1600" dirty="0">
                <a:solidFill>
                  <a:schemeClr val="tx2">
                    <a:lumMod val="60000"/>
                    <a:lumOff val="40000"/>
                  </a:schemeClr>
                </a:solidFill>
                <a:latin typeface="Times New Roman" pitchFamily="18" charset="0"/>
              </a:rPr>
              <a:t>=4.</a:t>
            </a:r>
            <a:endParaRPr lang="en-GB" sz="1600" dirty="0">
              <a:solidFill>
                <a:schemeClr val="tx2">
                  <a:lumMod val="60000"/>
                  <a:lumOff val="40000"/>
                </a:schemeClr>
              </a:solidFill>
              <a:latin typeface="Times New Roman" pitchFamily="18" charset="0"/>
            </a:endParaRPr>
          </a:p>
        </p:txBody>
      </p:sp>
      <p:sp>
        <p:nvSpPr>
          <p:cNvPr id="53311" name="Line 63"/>
          <p:cNvSpPr>
            <a:spLocks noChangeShapeType="1"/>
          </p:cNvSpPr>
          <p:nvPr/>
        </p:nvSpPr>
        <p:spPr bwMode="auto">
          <a:xfrm>
            <a:off x="6096000" y="3757613"/>
            <a:ext cx="533400" cy="1638300"/>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grpSp>
        <p:nvGrpSpPr>
          <p:cNvPr id="4" name="Group 129"/>
          <p:cNvGrpSpPr>
            <a:grpSpLocks/>
          </p:cNvGrpSpPr>
          <p:nvPr/>
        </p:nvGrpSpPr>
        <p:grpSpPr bwMode="auto">
          <a:xfrm>
            <a:off x="5708650" y="3567113"/>
            <a:ext cx="2895600" cy="2195512"/>
            <a:chOff x="3600" y="2352"/>
            <a:chExt cx="1824" cy="1383"/>
          </a:xfrm>
        </p:grpSpPr>
        <p:sp>
          <p:nvSpPr>
            <p:cNvPr id="32829" name="Freeform 122"/>
            <p:cNvSpPr>
              <a:spLocks/>
            </p:cNvSpPr>
            <p:nvPr/>
          </p:nvSpPr>
          <p:spPr bwMode="auto">
            <a:xfrm>
              <a:off x="3846" y="2478"/>
              <a:ext cx="1344" cy="1008"/>
            </a:xfrm>
            <a:custGeom>
              <a:avLst/>
              <a:gdLst>
                <a:gd name="T0" fmla="*/ 0 w 1344"/>
                <a:gd name="T1" fmla="*/ 0 h 1008"/>
                <a:gd name="T2" fmla="*/ 336 w 1344"/>
                <a:gd name="T3" fmla="*/ 1008 h 1008"/>
                <a:gd name="T4" fmla="*/ 1344 w 1344"/>
                <a:gd name="T5" fmla="*/ 0 h 1008"/>
                <a:gd name="T6" fmla="*/ 0 w 1344"/>
                <a:gd name="T7" fmla="*/ 0 h 1008"/>
                <a:gd name="T8" fmla="*/ 0 60000 65536"/>
                <a:gd name="T9" fmla="*/ 0 60000 65536"/>
                <a:gd name="T10" fmla="*/ 0 60000 65536"/>
                <a:gd name="T11" fmla="*/ 0 60000 65536"/>
                <a:gd name="T12" fmla="*/ 0 w 1344"/>
                <a:gd name="T13" fmla="*/ 0 h 1008"/>
                <a:gd name="T14" fmla="*/ 1344 w 1344"/>
                <a:gd name="T15" fmla="*/ 1008 h 1008"/>
              </a:gdLst>
              <a:ahLst/>
              <a:cxnLst>
                <a:cxn ang="T8">
                  <a:pos x="T0" y="T1"/>
                </a:cxn>
                <a:cxn ang="T9">
                  <a:pos x="T2" y="T3"/>
                </a:cxn>
                <a:cxn ang="T10">
                  <a:pos x="T4" y="T5"/>
                </a:cxn>
                <a:cxn ang="T11">
                  <a:pos x="T6" y="T7"/>
                </a:cxn>
              </a:cxnLst>
              <a:rect l="T12" t="T13" r="T14" b="T15"/>
              <a:pathLst>
                <a:path w="1344" h="1008">
                  <a:moveTo>
                    <a:pt x="0" y="0"/>
                  </a:moveTo>
                  <a:lnTo>
                    <a:pt x="336" y="1008"/>
                  </a:lnTo>
                  <a:lnTo>
                    <a:pt x="1344" y="0"/>
                  </a:lnTo>
                  <a:lnTo>
                    <a:pt x="0" y="0"/>
                  </a:lnTo>
                  <a:close/>
                </a:path>
              </a:pathLst>
            </a:custGeom>
            <a:noFill/>
            <a:ln w="9525">
              <a:solidFill>
                <a:schemeClr val="bg1"/>
              </a:solidFill>
              <a:round/>
              <a:headEnd/>
              <a:tailEnd/>
            </a:ln>
          </p:spPr>
          <p:txBody>
            <a:bodyPr>
              <a:spAutoFit/>
            </a:bodyPr>
            <a:lstStyle/>
            <a:p>
              <a:endParaRPr lang="sl-SI"/>
            </a:p>
          </p:txBody>
        </p:sp>
        <p:sp>
          <p:nvSpPr>
            <p:cNvPr id="31799" name="Text Box 66"/>
            <p:cNvSpPr txBox="1">
              <a:spLocks noChangeArrowheads="1"/>
            </p:cNvSpPr>
            <p:nvPr/>
          </p:nvSpPr>
          <p:spPr bwMode="auto">
            <a:xfrm>
              <a:off x="3936" y="3504"/>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A</a:t>
              </a:r>
              <a:endParaRPr lang="en-GB" i="1" dirty="0">
                <a:solidFill>
                  <a:schemeClr val="tx2">
                    <a:lumMod val="60000"/>
                    <a:lumOff val="40000"/>
                  </a:schemeClr>
                </a:solidFill>
                <a:latin typeface="Georgia" pitchFamily="18" charset="0"/>
              </a:endParaRPr>
            </a:p>
          </p:txBody>
        </p:sp>
        <p:sp>
          <p:nvSpPr>
            <p:cNvPr id="31800" name="Text Box 67"/>
            <p:cNvSpPr txBox="1">
              <a:spLocks noChangeArrowheads="1"/>
            </p:cNvSpPr>
            <p:nvPr/>
          </p:nvSpPr>
          <p:spPr bwMode="auto">
            <a:xfrm>
              <a:off x="5184" y="2352"/>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B</a:t>
              </a:r>
              <a:endParaRPr lang="en-GB" i="1" dirty="0">
                <a:solidFill>
                  <a:schemeClr val="tx2">
                    <a:lumMod val="60000"/>
                    <a:lumOff val="40000"/>
                  </a:schemeClr>
                </a:solidFill>
                <a:latin typeface="Georgia" pitchFamily="18" charset="0"/>
              </a:endParaRPr>
            </a:p>
          </p:txBody>
        </p:sp>
        <p:sp>
          <p:nvSpPr>
            <p:cNvPr id="31801" name="Text Box 68"/>
            <p:cNvSpPr txBox="1">
              <a:spLocks noChangeArrowheads="1"/>
            </p:cNvSpPr>
            <p:nvPr/>
          </p:nvSpPr>
          <p:spPr bwMode="auto">
            <a:xfrm>
              <a:off x="3600" y="2352"/>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C</a:t>
              </a:r>
              <a:endParaRPr lang="en-GB" i="1" dirty="0">
                <a:solidFill>
                  <a:schemeClr val="tx2">
                    <a:lumMod val="60000"/>
                    <a:lumOff val="40000"/>
                  </a:schemeClr>
                </a:solidFill>
                <a:latin typeface="Georgia" pitchFamily="18" charset="0"/>
              </a:endParaRPr>
            </a:p>
          </p:txBody>
        </p:sp>
      </p:grpSp>
      <p:grpSp>
        <p:nvGrpSpPr>
          <p:cNvPr id="5" name="Group 126"/>
          <p:cNvGrpSpPr>
            <a:grpSpLocks/>
          </p:cNvGrpSpPr>
          <p:nvPr/>
        </p:nvGrpSpPr>
        <p:grpSpPr bwMode="auto">
          <a:xfrm>
            <a:off x="6597650" y="4578350"/>
            <a:ext cx="284163" cy="285750"/>
            <a:chOff x="4151" y="2990"/>
            <a:chExt cx="179" cy="180"/>
          </a:xfrm>
        </p:grpSpPr>
        <p:sp>
          <p:nvSpPr>
            <p:cNvPr id="32828" name="Oval 85"/>
            <p:cNvSpPr>
              <a:spLocks noChangeArrowheads="1"/>
            </p:cNvSpPr>
            <p:nvPr/>
          </p:nvSpPr>
          <p:spPr bwMode="auto">
            <a:xfrm>
              <a:off x="4151" y="3122"/>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7" name="Object 19"/>
            <p:cNvGraphicFramePr>
              <a:graphicFrameLocks noChangeAspect="1"/>
            </p:cNvGraphicFramePr>
            <p:nvPr/>
          </p:nvGraphicFramePr>
          <p:xfrm>
            <a:off x="4219" y="2990"/>
            <a:ext cx="111" cy="120"/>
          </p:xfrm>
          <a:graphic>
            <a:graphicData uri="http://schemas.openxmlformats.org/presentationml/2006/ole">
              <p:oleObj spid="_x0000_s32787" name="Equation" r:id="rId6" imgW="126720" imgH="164880" progId="Equation.3">
                <p:embed/>
              </p:oleObj>
            </a:graphicData>
          </a:graphic>
        </p:graphicFrame>
      </p:grpSp>
      <p:sp>
        <p:nvSpPr>
          <p:cNvPr id="53335" name="Freeform 87"/>
          <p:cNvSpPr>
            <a:spLocks/>
          </p:cNvSpPr>
          <p:nvPr/>
        </p:nvSpPr>
        <p:spPr bwMode="auto">
          <a:xfrm>
            <a:off x="5875338" y="4618038"/>
            <a:ext cx="661987" cy="533400"/>
          </a:xfrm>
          <a:custGeom>
            <a:avLst/>
            <a:gdLst>
              <a:gd name="T0" fmla="*/ 2147483647 w 321"/>
              <a:gd name="T1" fmla="*/ 2147483647 h 321"/>
              <a:gd name="T2" fmla="*/ 2147483647 w 321"/>
              <a:gd name="T3" fmla="*/ 2147483647 h 321"/>
              <a:gd name="T4" fmla="*/ 2147483647 w 321"/>
              <a:gd name="T5" fmla="*/ 2147483647 h 321"/>
              <a:gd name="T6" fmla="*/ 2147483647 w 321"/>
              <a:gd name="T7" fmla="*/ 2147483647 h 321"/>
              <a:gd name="T8" fmla="*/ 2147483647 w 321"/>
              <a:gd name="T9" fmla="*/ 2147483647 h 321"/>
              <a:gd name="T10" fmla="*/ 2147483647 w 321"/>
              <a:gd name="T11" fmla="*/ 2147483647 h 321"/>
              <a:gd name="T12" fmla="*/ 2147483647 w 321"/>
              <a:gd name="T13" fmla="*/ 2147483647 h 321"/>
              <a:gd name="T14" fmla="*/ 2147483647 w 321"/>
              <a:gd name="T15" fmla="*/ 2147483647 h 321"/>
              <a:gd name="T16" fmla="*/ 2147483647 w 321"/>
              <a:gd name="T17" fmla="*/ 2147483647 h 321"/>
              <a:gd name="T18" fmla="*/ 2147483647 w 321"/>
              <a:gd name="T19" fmla="*/ 2147483647 h 321"/>
              <a:gd name="T20" fmla="*/ 2147483647 w 321"/>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1"/>
              <a:gd name="T34" fmla="*/ 0 h 321"/>
              <a:gd name="T35" fmla="*/ 321 w 321"/>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1" h="321">
                <a:moveTo>
                  <a:pt x="177" y="6"/>
                </a:moveTo>
                <a:cubicBezTo>
                  <a:pt x="149" y="0"/>
                  <a:pt x="125" y="2"/>
                  <a:pt x="97" y="11"/>
                </a:cubicBezTo>
                <a:cubicBezTo>
                  <a:pt x="73" y="28"/>
                  <a:pt x="47" y="43"/>
                  <a:pt x="22" y="59"/>
                </a:cubicBezTo>
                <a:cubicBezTo>
                  <a:pt x="12" y="73"/>
                  <a:pt x="1" y="107"/>
                  <a:pt x="1" y="107"/>
                </a:cubicBezTo>
                <a:cubicBezTo>
                  <a:pt x="2" y="119"/>
                  <a:pt x="0" y="197"/>
                  <a:pt x="17" y="214"/>
                </a:cubicBezTo>
                <a:cubicBezTo>
                  <a:pt x="55" y="251"/>
                  <a:pt x="113" y="263"/>
                  <a:pt x="161" y="278"/>
                </a:cubicBezTo>
                <a:cubicBezTo>
                  <a:pt x="225" y="321"/>
                  <a:pt x="210" y="316"/>
                  <a:pt x="289" y="310"/>
                </a:cubicBezTo>
                <a:cubicBezTo>
                  <a:pt x="306" y="283"/>
                  <a:pt x="311" y="274"/>
                  <a:pt x="321" y="246"/>
                </a:cubicBezTo>
                <a:cubicBezTo>
                  <a:pt x="313" y="157"/>
                  <a:pt x="310" y="140"/>
                  <a:pt x="262" y="70"/>
                </a:cubicBezTo>
                <a:cubicBezTo>
                  <a:pt x="249" y="51"/>
                  <a:pt x="224" y="25"/>
                  <a:pt x="203" y="17"/>
                </a:cubicBezTo>
                <a:cubicBezTo>
                  <a:pt x="194" y="14"/>
                  <a:pt x="168" y="6"/>
                  <a:pt x="177" y="6"/>
                </a:cubicBezTo>
                <a:close/>
              </a:path>
            </a:pathLst>
          </a:custGeom>
          <a:noFill/>
          <a:ln w="25400">
            <a:solidFill>
              <a:srgbClr val="FF9900"/>
            </a:solidFill>
            <a:round/>
            <a:headEnd/>
            <a:tailEnd/>
          </a:ln>
        </p:spPr>
        <p:txBody>
          <a:bodyPr anchor="ctr">
            <a:spAutoFit/>
          </a:bodyPr>
          <a:lstStyle/>
          <a:p>
            <a:endParaRPr lang="sl-SI"/>
          </a:p>
        </p:txBody>
      </p:sp>
      <p:sp>
        <p:nvSpPr>
          <p:cNvPr id="53336" name="Freeform 88"/>
          <p:cNvSpPr>
            <a:spLocks/>
          </p:cNvSpPr>
          <p:nvPr/>
        </p:nvSpPr>
        <p:spPr bwMode="auto">
          <a:xfrm>
            <a:off x="8024813" y="3398838"/>
            <a:ext cx="509587" cy="509587"/>
          </a:xfrm>
          <a:custGeom>
            <a:avLst/>
            <a:gdLst>
              <a:gd name="T0" fmla="*/ 2147483647 w 321"/>
              <a:gd name="T1" fmla="*/ 2147483647 h 321"/>
              <a:gd name="T2" fmla="*/ 2147483647 w 321"/>
              <a:gd name="T3" fmla="*/ 2147483647 h 321"/>
              <a:gd name="T4" fmla="*/ 2147483647 w 321"/>
              <a:gd name="T5" fmla="*/ 2147483647 h 321"/>
              <a:gd name="T6" fmla="*/ 2147483647 w 321"/>
              <a:gd name="T7" fmla="*/ 2147483647 h 321"/>
              <a:gd name="T8" fmla="*/ 2147483647 w 321"/>
              <a:gd name="T9" fmla="*/ 2147483647 h 321"/>
              <a:gd name="T10" fmla="*/ 2147483647 w 321"/>
              <a:gd name="T11" fmla="*/ 2147483647 h 321"/>
              <a:gd name="T12" fmla="*/ 2147483647 w 321"/>
              <a:gd name="T13" fmla="*/ 2147483647 h 321"/>
              <a:gd name="T14" fmla="*/ 2147483647 w 321"/>
              <a:gd name="T15" fmla="*/ 2147483647 h 321"/>
              <a:gd name="T16" fmla="*/ 2147483647 w 321"/>
              <a:gd name="T17" fmla="*/ 2147483647 h 321"/>
              <a:gd name="T18" fmla="*/ 2147483647 w 321"/>
              <a:gd name="T19" fmla="*/ 2147483647 h 321"/>
              <a:gd name="T20" fmla="*/ 2147483647 w 321"/>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1"/>
              <a:gd name="T34" fmla="*/ 0 h 321"/>
              <a:gd name="T35" fmla="*/ 321 w 321"/>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1" h="321">
                <a:moveTo>
                  <a:pt x="177" y="6"/>
                </a:moveTo>
                <a:cubicBezTo>
                  <a:pt x="149" y="0"/>
                  <a:pt x="125" y="2"/>
                  <a:pt x="97" y="11"/>
                </a:cubicBezTo>
                <a:cubicBezTo>
                  <a:pt x="73" y="28"/>
                  <a:pt x="47" y="43"/>
                  <a:pt x="22" y="59"/>
                </a:cubicBezTo>
                <a:cubicBezTo>
                  <a:pt x="12" y="73"/>
                  <a:pt x="1" y="107"/>
                  <a:pt x="1" y="107"/>
                </a:cubicBezTo>
                <a:cubicBezTo>
                  <a:pt x="2" y="119"/>
                  <a:pt x="0" y="197"/>
                  <a:pt x="17" y="214"/>
                </a:cubicBezTo>
                <a:cubicBezTo>
                  <a:pt x="55" y="251"/>
                  <a:pt x="113" y="263"/>
                  <a:pt x="161" y="278"/>
                </a:cubicBezTo>
                <a:cubicBezTo>
                  <a:pt x="225" y="321"/>
                  <a:pt x="210" y="316"/>
                  <a:pt x="289" y="310"/>
                </a:cubicBezTo>
                <a:cubicBezTo>
                  <a:pt x="306" y="283"/>
                  <a:pt x="311" y="274"/>
                  <a:pt x="321" y="246"/>
                </a:cubicBezTo>
                <a:cubicBezTo>
                  <a:pt x="313" y="157"/>
                  <a:pt x="310" y="140"/>
                  <a:pt x="262" y="70"/>
                </a:cubicBezTo>
                <a:cubicBezTo>
                  <a:pt x="249" y="51"/>
                  <a:pt x="224" y="25"/>
                  <a:pt x="203" y="17"/>
                </a:cubicBezTo>
                <a:cubicBezTo>
                  <a:pt x="194" y="14"/>
                  <a:pt x="168" y="6"/>
                  <a:pt x="177" y="6"/>
                </a:cubicBezTo>
                <a:close/>
              </a:path>
            </a:pathLst>
          </a:custGeom>
          <a:noFill/>
          <a:ln w="25400">
            <a:solidFill>
              <a:srgbClr val="FF9900"/>
            </a:solidFill>
            <a:round/>
            <a:headEnd/>
            <a:tailEnd/>
          </a:ln>
        </p:spPr>
        <p:txBody>
          <a:bodyPr wrap="none" anchor="ctr">
            <a:spAutoFit/>
          </a:bodyPr>
          <a:lstStyle/>
          <a:p>
            <a:endParaRPr lang="sl-SI"/>
          </a:p>
        </p:txBody>
      </p:sp>
      <p:sp>
        <p:nvSpPr>
          <p:cNvPr id="53342" name="Line 94"/>
          <p:cNvSpPr>
            <a:spLocks noChangeShapeType="1"/>
          </p:cNvSpPr>
          <p:nvPr/>
        </p:nvSpPr>
        <p:spPr bwMode="auto">
          <a:xfrm flipV="1">
            <a:off x="6629400" y="3786188"/>
            <a:ext cx="1600200" cy="1571625"/>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sp>
        <p:nvSpPr>
          <p:cNvPr id="53341" name="Line 93"/>
          <p:cNvSpPr>
            <a:spLocks noChangeShapeType="1"/>
          </p:cNvSpPr>
          <p:nvPr/>
        </p:nvSpPr>
        <p:spPr bwMode="auto">
          <a:xfrm>
            <a:off x="6096000" y="3776663"/>
            <a:ext cx="2133600" cy="0"/>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grpSp>
        <p:nvGrpSpPr>
          <p:cNvPr id="6" name="Group 125"/>
          <p:cNvGrpSpPr>
            <a:grpSpLocks/>
          </p:cNvGrpSpPr>
          <p:nvPr/>
        </p:nvGrpSpPr>
        <p:grpSpPr bwMode="auto">
          <a:xfrm>
            <a:off x="6308725" y="3436938"/>
            <a:ext cx="334963" cy="361950"/>
            <a:chOff x="3936" y="2264"/>
            <a:chExt cx="211" cy="228"/>
          </a:xfrm>
        </p:grpSpPr>
        <p:sp>
          <p:nvSpPr>
            <p:cNvPr id="32827" name="Oval 97"/>
            <p:cNvSpPr>
              <a:spLocks noChangeArrowheads="1"/>
            </p:cNvSpPr>
            <p:nvPr/>
          </p:nvSpPr>
          <p:spPr bwMode="auto">
            <a:xfrm>
              <a:off x="3984" y="2444"/>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6" name="Object 18"/>
            <p:cNvGraphicFramePr>
              <a:graphicFrameLocks noChangeAspect="1"/>
            </p:cNvGraphicFramePr>
            <p:nvPr/>
          </p:nvGraphicFramePr>
          <p:xfrm>
            <a:off x="3936" y="2264"/>
            <a:ext cx="211" cy="203"/>
          </p:xfrm>
          <a:graphic>
            <a:graphicData uri="http://schemas.openxmlformats.org/presentationml/2006/ole">
              <p:oleObj spid="_x0000_s32786" name="Equation" r:id="rId7" imgW="241200" imgH="279360" progId="Equation.3">
                <p:embed/>
              </p:oleObj>
            </a:graphicData>
          </a:graphic>
        </p:graphicFrame>
      </p:grpSp>
      <p:grpSp>
        <p:nvGrpSpPr>
          <p:cNvPr id="7" name="Group 130"/>
          <p:cNvGrpSpPr>
            <a:grpSpLocks/>
          </p:cNvGrpSpPr>
          <p:nvPr/>
        </p:nvGrpSpPr>
        <p:grpSpPr bwMode="auto">
          <a:xfrm>
            <a:off x="8153400" y="3446463"/>
            <a:ext cx="282575" cy="358775"/>
            <a:chOff x="5136" y="2270"/>
            <a:chExt cx="178" cy="226"/>
          </a:xfrm>
        </p:grpSpPr>
        <p:sp>
          <p:nvSpPr>
            <p:cNvPr id="32826" name="Oval 82"/>
            <p:cNvSpPr>
              <a:spLocks noChangeArrowheads="1"/>
            </p:cNvSpPr>
            <p:nvPr/>
          </p:nvSpPr>
          <p:spPr bwMode="auto">
            <a:xfrm>
              <a:off x="5160" y="2448"/>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5" name="Object 17"/>
            <p:cNvGraphicFramePr>
              <a:graphicFrameLocks noChangeAspect="1"/>
            </p:cNvGraphicFramePr>
            <p:nvPr/>
          </p:nvGraphicFramePr>
          <p:xfrm>
            <a:off x="5136" y="2270"/>
            <a:ext cx="178" cy="120"/>
          </p:xfrm>
          <a:graphic>
            <a:graphicData uri="http://schemas.openxmlformats.org/presentationml/2006/ole">
              <p:oleObj spid="_x0000_s32785" name="Equation" r:id="rId8" imgW="203040" imgH="164880" progId="Equation.3">
                <p:embed/>
              </p:oleObj>
            </a:graphicData>
          </a:graphic>
        </p:graphicFrame>
      </p:grpSp>
      <p:grpSp>
        <p:nvGrpSpPr>
          <p:cNvPr id="8" name="Group 128"/>
          <p:cNvGrpSpPr>
            <a:grpSpLocks/>
          </p:cNvGrpSpPr>
          <p:nvPr/>
        </p:nvGrpSpPr>
        <p:grpSpPr bwMode="auto">
          <a:xfrm>
            <a:off x="5943600" y="3484563"/>
            <a:ext cx="190500" cy="320675"/>
            <a:chOff x="3744" y="2294"/>
            <a:chExt cx="120" cy="202"/>
          </a:xfrm>
        </p:grpSpPr>
        <p:sp>
          <p:nvSpPr>
            <p:cNvPr id="32825" name="Oval 76"/>
            <p:cNvSpPr>
              <a:spLocks noChangeArrowheads="1"/>
            </p:cNvSpPr>
            <p:nvPr/>
          </p:nvSpPr>
          <p:spPr bwMode="auto">
            <a:xfrm>
              <a:off x="3816" y="2448"/>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4" name="Object 16"/>
            <p:cNvGraphicFramePr>
              <a:graphicFrameLocks noChangeAspect="1"/>
            </p:cNvGraphicFramePr>
            <p:nvPr/>
          </p:nvGraphicFramePr>
          <p:xfrm>
            <a:off x="3744" y="2294"/>
            <a:ext cx="100" cy="129"/>
          </p:xfrm>
          <a:graphic>
            <a:graphicData uri="http://schemas.openxmlformats.org/presentationml/2006/ole">
              <p:oleObj spid="_x0000_s32784" name="Equation" r:id="rId9" imgW="114120" imgH="177480" progId="Equation.3">
                <p:embed/>
              </p:oleObj>
            </a:graphicData>
          </a:graphic>
        </p:graphicFrame>
      </p:grpSp>
      <p:grpSp>
        <p:nvGrpSpPr>
          <p:cNvPr id="9" name="Group 127"/>
          <p:cNvGrpSpPr>
            <a:grpSpLocks/>
          </p:cNvGrpSpPr>
          <p:nvPr/>
        </p:nvGrpSpPr>
        <p:grpSpPr bwMode="auto">
          <a:xfrm>
            <a:off x="6589713" y="5319713"/>
            <a:ext cx="198437" cy="279400"/>
            <a:chOff x="4151" y="3462"/>
            <a:chExt cx="125" cy="176"/>
          </a:xfrm>
        </p:grpSpPr>
        <p:sp>
          <p:nvSpPr>
            <p:cNvPr id="32824" name="Oval 73"/>
            <p:cNvSpPr>
              <a:spLocks noChangeArrowheads="1"/>
            </p:cNvSpPr>
            <p:nvPr/>
          </p:nvSpPr>
          <p:spPr bwMode="auto">
            <a:xfrm>
              <a:off x="4151" y="3462"/>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3" name="Object 15"/>
            <p:cNvGraphicFramePr>
              <a:graphicFrameLocks noChangeAspect="1"/>
            </p:cNvGraphicFramePr>
            <p:nvPr/>
          </p:nvGraphicFramePr>
          <p:xfrm>
            <a:off x="4176" y="3509"/>
            <a:ext cx="100" cy="129"/>
          </p:xfrm>
          <a:graphic>
            <a:graphicData uri="http://schemas.openxmlformats.org/presentationml/2006/ole">
              <p:oleObj spid="_x0000_s32783" name="Equation" r:id="rId10" imgW="114120" imgH="177480" progId="Equation.3">
                <p:embed/>
              </p:oleObj>
            </a:graphicData>
          </a:graphic>
        </p:graphicFrame>
      </p:grpSp>
      <p:grpSp>
        <p:nvGrpSpPr>
          <p:cNvPr id="10" name="Group 131"/>
          <p:cNvGrpSpPr>
            <a:grpSpLocks/>
          </p:cNvGrpSpPr>
          <p:nvPr/>
        </p:nvGrpSpPr>
        <p:grpSpPr bwMode="auto">
          <a:xfrm>
            <a:off x="5951538" y="4752975"/>
            <a:ext cx="533400" cy="322263"/>
            <a:chOff x="3744" y="3099"/>
            <a:chExt cx="336" cy="203"/>
          </a:xfrm>
        </p:grpSpPr>
        <p:sp>
          <p:nvSpPr>
            <p:cNvPr id="32823" name="Oval 98"/>
            <p:cNvSpPr>
              <a:spLocks noChangeArrowheads="1"/>
            </p:cNvSpPr>
            <p:nvPr/>
          </p:nvSpPr>
          <p:spPr bwMode="auto">
            <a:xfrm>
              <a:off x="4032" y="3110"/>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2" name="Object 14"/>
            <p:cNvGraphicFramePr>
              <a:graphicFrameLocks noChangeAspect="1"/>
            </p:cNvGraphicFramePr>
            <p:nvPr/>
          </p:nvGraphicFramePr>
          <p:xfrm>
            <a:off x="3744" y="3099"/>
            <a:ext cx="300" cy="203"/>
          </p:xfrm>
          <a:graphic>
            <a:graphicData uri="http://schemas.openxmlformats.org/presentationml/2006/ole">
              <p:oleObj spid="_x0000_s32782" name="Equation" r:id="rId11" imgW="342720" imgH="279360" progId="Equation.3">
                <p:embed/>
              </p:oleObj>
            </a:graphicData>
          </a:graphic>
        </p:graphicFrame>
      </p:grpSp>
      <p:graphicFrame>
        <p:nvGraphicFramePr>
          <p:cNvPr id="53352" name="Object 5"/>
          <p:cNvGraphicFramePr>
            <a:graphicFrameLocks noChangeAspect="1"/>
          </p:cNvGraphicFramePr>
          <p:nvPr/>
        </p:nvGraphicFramePr>
        <p:xfrm>
          <a:off x="457200" y="2278063"/>
          <a:ext cx="1284288" cy="627062"/>
        </p:xfrm>
        <a:graphic>
          <a:graphicData uri="http://schemas.openxmlformats.org/presentationml/2006/ole">
            <p:oleObj spid="_x0000_s32773" name="Equation" r:id="rId12" imgW="977760" imgH="457200" progId="Equation.DSMT4">
              <p:embed/>
            </p:oleObj>
          </a:graphicData>
        </a:graphic>
      </p:graphicFrame>
      <p:graphicFrame>
        <p:nvGraphicFramePr>
          <p:cNvPr id="53353" name="Object 6"/>
          <p:cNvGraphicFramePr>
            <a:graphicFrameLocks noChangeAspect="1"/>
          </p:cNvGraphicFramePr>
          <p:nvPr/>
        </p:nvGraphicFramePr>
        <p:xfrm>
          <a:off x="2276475" y="2300288"/>
          <a:ext cx="2698750" cy="523875"/>
        </p:xfrm>
        <a:graphic>
          <a:graphicData uri="http://schemas.openxmlformats.org/presentationml/2006/ole">
            <p:oleObj spid="_x0000_s32774" name="Equation" r:id="rId13" imgW="2323800" imgH="457200" progId="Equation.DSMT4">
              <p:embed/>
            </p:oleObj>
          </a:graphicData>
        </a:graphic>
      </p:graphicFrame>
      <p:graphicFrame>
        <p:nvGraphicFramePr>
          <p:cNvPr id="53354" name="Object 7"/>
          <p:cNvGraphicFramePr>
            <a:graphicFrameLocks noChangeAspect="1"/>
          </p:cNvGraphicFramePr>
          <p:nvPr/>
        </p:nvGraphicFramePr>
        <p:xfrm>
          <a:off x="474663" y="2887663"/>
          <a:ext cx="1184275" cy="608012"/>
        </p:xfrm>
        <a:graphic>
          <a:graphicData uri="http://schemas.openxmlformats.org/presentationml/2006/ole">
            <p:oleObj spid="_x0000_s32775" name="Equation" r:id="rId14" imgW="876240" imgH="457200" progId="Equation.DSMT4">
              <p:embed/>
            </p:oleObj>
          </a:graphicData>
        </a:graphic>
      </p:graphicFrame>
      <p:sp>
        <p:nvSpPr>
          <p:cNvPr id="53355" name="AutoShape 107"/>
          <p:cNvSpPr>
            <a:spLocks noChangeArrowheads="1"/>
          </p:cNvSpPr>
          <p:nvPr/>
        </p:nvSpPr>
        <p:spPr bwMode="auto">
          <a:xfrm>
            <a:off x="1836738" y="25908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sp>
        <p:nvSpPr>
          <p:cNvPr id="53356" name="AutoShape 108"/>
          <p:cNvSpPr>
            <a:spLocks noChangeArrowheads="1"/>
          </p:cNvSpPr>
          <p:nvPr/>
        </p:nvSpPr>
        <p:spPr bwMode="auto">
          <a:xfrm>
            <a:off x="1828800" y="31242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57" name="Object 8"/>
          <p:cNvGraphicFramePr>
            <a:graphicFrameLocks noChangeAspect="1"/>
          </p:cNvGraphicFramePr>
          <p:nvPr/>
        </p:nvGraphicFramePr>
        <p:xfrm>
          <a:off x="2217738" y="2938463"/>
          <a:ext cx="3665537" cy="642937"/>
        </p:xfrm>
        <a:graphic>
          <a:graphicData uri="http://schemas.openxmlformats.org/presentationml/2006/ole">
            <p:oleObj spid="_x0000_s32776" name="Equation" r:id="rId15" imgW="2793960" imgH="482400" progId="Equation.DSMT4">
              <p:embed/>
            </p:oleObj>
          </a:graphicData>
        </a:graphic>
      </p:graphicFrame>
      <p:graphicFrame>
        <p:nvGraphicFramePr>
          <p:cNvPr id="53359" name="Object 9"/>
          <p:cNvGraphicFramePr>
            <a:graphicFrameLocks noChangeAspect="1"/>
          </p:cNvGraphicFramePr>
          <p:nvPr/>
        </p:nvGraphicFramePr>
        <p:xfrm>
          <a:off x="452438" y="3878263"/>
          <a:ext cx="1492250" cy="608012"/>
        </p:xfrm>
        <a:graphic>
          <a:graphicData uri="http://schemas.openxmlformats.org/presentationml/2006/ole">
            <p:oleObj spid="_x0000_s32777" name="Equation" r:id="rId16" imgW="1104840" imgH="457200" progId="Equation.DSMT4">
              <p:embed/>
            </p:oleObj>
          </a:graphicData>
        </a:graphic>
      </p:graphicFrame>
      <p:sp>
        <p:nvSpPr>
          <p:cNvPr id="53360" name="AutoShape 112"/>
          <p:cNvSpPr>
            <a:spLocks noChangeArrowheads="1"/>
          </p:cNvSpPr>
          <p:nvPr/>
        </p:nvSpPr>
        <p:spPr bwMode="auto">
          <a:xfrm>
            <a:off x="1884363" y="41148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61" name="Object 10"/>
          <p:cNvGraphicFramePr>
            <a:graphicFrameLocks noChangeAspect="1"/>
          </p:cNvGraphicFramePr>
          <p:nvPr/>
        </p:nvGraphicFramePr>
        <p:xfrm>
          <a:off x="2332038" y="3929063"/>
          <a:ext cx="3687762" cy="601662"/>
        </p:xfrm>
        <a:graphic>
          <a:graphicData uri="http://schemas.openxmlformats.org/presentationml/2006/ole">
            <p:oleObj spid="_x0000_s32778" name="Equation" r:id="rId17" imgW="2997000" imgH="482400" progId="Equation.DSMT4">
              <p:embed/>
            </p:oleObj>
          </a:graphicData>
        </a:graphic>
      </p:graphicFrame>
      <p:graphicFrame>
        <p:nvGraphicFramePr>
          <p:cNvPr id="53363" name="Object 11"/>
          <p:cNvGraphicFramePr>
            <a:graphicFrameLocks noChangeAspect="1"/>
          </p:cNvGraphicFramePr>
          <p:nvPr/>
        </p:nvGraphicFramePr>
        <p:xfrm>
          <a:off x="441325" y="5029200"/>
          <a:ext cx="1235075" cy="269875"/>
        </p:xfrm>
        <a:graphic>
          <a:graphicData uri="http://schemas.openxmlformats.org/presentationml/2006/ole">
            <p:oleObj spid="_x0000_s32779" name="Equation" r:id="rId18" imgW="914400" imgH="203040" progId="Equation.DSMT4">
              <p:embed/>
            </p:oleObj>
          </a:graphicData>
        </a:graphic>
      </p:graphicFrame>
      <p:graphicFrame>
        <p:nvGraphicFramePr>
          <p:cNvPr id="53364" name="Object 12"/>
          <p:cNvGraphicFramePr>
            <a:graphicFrameLocks noChangeAspect="1"/>
          </p:cNvGraphicFramePr>
          <p:nvPr/>
        </p:nvGraphicFramePr>
        <p:xfrm>
          <a:off x="1889125" y="5029200"/>
          <a:ext cx="1355725" cy="269875"/>
        </p:xfrm>
        <a:graphic>
          <a:graphicData uri="http://schemas.openxmlformats.org/presentationml/2006/ole">
            <p:oleObj spid="_x0000_s32780" name="Equation" r:id="rId19" imgW="1002960" imgH="203040" progId="Equation.DSMT4">
              <p:embed/>
            </p:oleObj>
          </a:graphicData>
        </a:graphic>
      </p:graphicFrame>
      <p:graphicFrame>
        <p:nvGraphicFramePr>
          <p:cNvPr id="53365" name="Object 13"/>
          <p:cNvGraphicFramePr>
            <a:graphicFrameLocks noChangeAspect="1"/>
          </p:cNvGraphicFramePr>
          <p:nvPr/>
        </p:nvGraphicFramePr>
        <p:xfrm>
          <a:off x="3421063" y="5029200"/>
          <a:ext cx="1355725" cy="269875"/>
        </p:xfrm>
        <a:graphic>
          <a:graphicData uri="http://schemas.openxmlformats.org/presentationml/2006/ole">
            <p:oleObj spid="_x0000_s32781" name="Equation" r:id="rId20" imgW="1002960" imgH="203040" progId="Equation.DSMT4">
              <p:embed/>
            </p:oleObj>
          </a:graphicData>
        </a:graphic>
      </p:graphicFrame>
      <p:sp>
        <p:nvSpPr>
          <p:cNvPr id="53368" name="Text Box 120"/>
          <p:cNvSpPr txBox="1">
            <a:spLocks noChangeArrowheads="1"/>
          </p:cNvSpPr>
          <p:nvPr/>
        </p:nvSpPr>
        <p:spPr bwMode="auto">
          <a:xfrm>
            <a:off x="5715000" y="5105400"/>
            <a:ext cx="685800" cy="366713"/>
          </a:xfrm>
          <a:prstGeom prst="rect">
            <a:avLst/>
          </a:prstGeom>
          <a:noFill/>
          <a:ln w="25400">
            <a:noFill/>
            <a:miter lim="800000"/>
            <a:headEnd/>
            <a:tailEnd/>
          </a:ln>
        </p:spPr>
        <p:txBody>
          <a:bodyPr>
            <a:spAutoFit/>
          </a:bodyPr>
          <a:lstStyle/>
          <a:p>
            <a:pPr>
              <a:defRPr/>
            </a:pPr>
            <a:r>
              <a:rPr lang="en-US" dirty="0">
                <a:solidFill>
                  <a:srgbClr val="FF0000"/>
                </a:solidFill>
                <a:latin typeface="+mn-lt"/>
              </a:rPr>
              <a:t>min</a:t>
            </a:r>
            <a:endParaRPr lang="en-GB" dirty="0">
              <a:solidFill>
                <a:srgbClr val="FF0000"/>
              </a:solidFill>
              <a:latin typeface="+mn-lt"/>
            </a:endParaRPr>
          </a:p>
        </p:txBody>
      </p:sp>
      <p:sp>
        <p:nvSpPr>
          <p:cNvPr id="53369" name="Text Box 121"/>
          <p:cNvSpPr txBox="1">
            <a:spLocks noChangeArrowheads="1"/>
          </p:cNvSpPr>
          <p:nvPr/>
        </p:nvSpPr>
        <p:spPr bwMode="auto">
          <a:xfrm>
            <a:off x="8001000" y="3048000"/>
            <a:ext cx="685800" cy="366713"/>
          </a:xfrm>
          <a:prstGeom prst="rect">
            <a:avLst/>
          </a:prstGeom>
          <a:noFill/>
          <a:ln w="25400">
            <a:noFill/>
            <a:miter lim="800000"/>
            <a:headEnd/>
            <a:tailEnd/>
          </a:ln>
        </p:spPr>
        <p:txBody>
          <a:bodyPr>
            <a:spAutoFit/>
          </a:bodyPr>
          <a:lstStyle/>
          <a:p>
            <a:pPr>
              <a:defRPr/>
            </a:pPr>
            <a:r>
              <a:rPr lang="en-US" dirty="0">
                <a:solidFill>
                  <a:srgbClr val="FF0000"/>
                </a:solidFill>
                <a:latin typeface="+mn-lt"/>
              </a:rPr>
              <a:t>max</a:t>
            </a:r>
            <a:endParaRPr lang="en-GB" dirty="0">
              <a:solidFill>
                <a:srgbClr val="FF0000"/>
              </a:solidFill>
              <a:latin typeface="+mn-lt"/>
            </a:endParaRPr>
          </a:p>
        </p:txBody>
      </p:sp>
      <p:sp>
        <p:nvSpPr>
          <p:cNvPr id="70" name="Rectangle 6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1" name="Rectangle 7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2" name="Rounded Rectangle 7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3" name="TextBox 7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74" name="TextBox 7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5" name="TextBox 7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EKSTREMI</a:t>
            </a:r>
          </a:p>
        </p:txBody>
      </p:sp>
      <p:sp>
        <p:nvSpPr>
          <p:cNvPr id="7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4AD906B-BCB7-4783-BE93-35C2FE2FA8F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36</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499"/>
                                          </p:stCondLst>
                                        </p:cTn>
                                        <p:tgtEl>
                                          <p:spTgt spid="533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5329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9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53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9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53300"/>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53301"/>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nodeType="afterEffect">
                                  <p:stCondLst>
                                    <p:cond delay="0"/>
                                  </p:stCondLst>
                                  <p:childTnLst>
                                    <p:set>
                                      <p:cBhvr>
                                        <p:cTn id="35" dur="1" fill="hold">
                                          <p:stCondLst>
                                            <p:cond delay="499"/>
                                          </p:stCondLst>
                                        </p:cTn>
                                        <p:tgtEl>
                                          <p:spTgt spid="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53274"/>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nodeType="afterEffect">
                                  <p:stCondLst>
                                    <p:cond delay="0"/>
                                  </p:stCondLst>
                                  <p:childTnLst>
                                    <p:set>
                                      <p:cBhvr>
                                        <p:cTn id="41" dur="1" fill="hold">
                                          <p:stCondLst>
                                            <p:cond delay="499"/>
                                          </p:stCondLst>
                                        </p:cTn>
                                        <p:tgtEl>
                                          <p:spTgt spid="533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533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53355"/>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499"/>
                                          </p:stCondLst>
                                        </p:cTn>
                                        <p:tgtEl>
                                          <p:spTgt spid="53353"/>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499"/>
                                          </p:stCondLst>
                                        </p:cTn>
                                        <p:tgtEl>
                                          <p:spTgt spid="5327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499"/>
                                          </p:stCondLst>
                                        </p:cTn>
                                        <p:tgtEl>
                                          <p:spTgt spid="5334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533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53356"/>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499"/>
                                          </p:stCondLst>
                                        </p:cTn>
                                        <p:tgtEl>
                                          <p:spTgt spid="53357"/>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499"/>
                                          </p:stCondLst>
                                        </p:cTn>
                                        <p:tgtEl>
                                          <p:spTgt spid="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499"/>
                                          </p:stCondLst>
                                        </p:cTn>
                                        <p:tgtEl>
                                          <p:spTgt spid="532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533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5335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53360"/>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499"/>
                                          </p:stCondLst>
                                        </p:cTn>
                                        <p:tgtEl>
                                          <p:spTgt spid="53361"/>
                                        </p:tgtEl>
                                        <p:attrNameLst>
                                          <p:attrName>style.visibility</p:attrName>
                                        </p:attrNameLst>
                                      </p:cBhvr>
                                      <p:to>
                                        <p:strVal val="visible"/>
                                      </p:to>
                                    </p:set>
                                  </p:childTnLst>
                                </p:cTn>
                              </p:par>
                            </p:childTnLst>
                          </p:cTn>
                        </p:par>
                        <p:par>
                          <p:cTn id="92" fill="hold">
                            <p:stCondLst>
                              <p:cond delay="1000"/>
                            </p:stCondLst>
                            <p:childTnLst>
                              <p:par>
                                <p:cTn id="93" presetID="1" presetClass="entr" presetSubtype="0" fill="hold" nodeType="afterEffect">
                                  <p:stCondLst>
                                    <p:cond delay="0"/>
                                  </p:stCondLst>
                                  <p:childTnLst>
                                    <p:set>
                                      <p:cBhvr>
                                        <p:cTn id="94" dur="1" fill="hold">
                                          <p:stCondLst>
                                            <p:cond delay="499"/>
                                          </p:stCondLst>
                                        </p:cTn>
                                        <p:tgtEl>
                                          <p:spTgt spid="10"/>
                                        </p:tgtEl>
                                        <p:attrNameLst>
                                          <p:attrName>style.visibility</p:attrName>
                                        </p:attrNameLst>
                                      </p:cBhvr>
                                      <p:to>
                                        <p:strVal val="visible"/>
                                      </p:to>
                                    </p:set>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499"/>
                                          </p:stCondLst>
                                        </p:cTn>
                                        <p:tgtEl>
                                          <p:spTgt spid="5328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499"/>
                                          </p:stCondLst>
                                        </p:cTn>
                                        <p:tgtEl>
                                          <p:spTgt spid="53363"/>
                                        </p:tgtEl>
                                        <p:attrNameLst>
                                          <p:attrName>style.visibility</p:attrName>
                                        </p:attrNameLst>
                                      </p:cBhvr>
                                      <p:to>
                                        <p:strVal val="visible"/>
                                      </p:to>
                                    </p:set>
                                  </p:childTnLst>
                                </p:cTn>
                              </p:par>
                            </p:childTnLst>
                          </p:cTn>
                        </p:par>
                        <p:par>
                          <p:cTn id="102" fill="hold">
                            <p:stCondLst>
                              <p:cond delay="500"/>
                            </p:stCondLst>
                            <p:childTnLst>
                              <p:par>
                                <p:cTn id="103" presetID="1" presetClass="entr" presetSubtype="0" fill="hold" nodeType="afterEffect">
                                  <p:stCondLst>
                                    <p:cond delay="0"/>
                                  </p:stCondLst>
                                  <p:childTnLst>
                                    <p:set>
                                      <p:cBhvr>
                                        <p:cTn id="104" dur="1" fill="hold">
                                          <p:stCondLst>
                                            <p:cond delay="499"/>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499"/>
                                          </p:stCondLst>
                                        </p:cTn>
                                        <p:tgtEl>
                                          <p:spTgt spid="53364"/>
                                        </p:tgtEl>
                                        <p:attrNameLst>
                                          <p:attrName>style.visibility</p:attrName>
                                        </p:attrNameLst>
                                      </p:cBhvr>
                                      <p:to>
                                        <p:strVal val="visible"/>
                                      </p:to>
                                    </p:set>
                                  </p:childTnLst>
                                </p:cTn>
                              </p:par>
                            </p:childTnLst>
                          </p:cTn>
                        </p:par>
                        <p:par>
                          <p:cTn id="109" fill="hold">
                            <p:stCondLst>
                              <p:cond delay="500"/>
                            </p:stCondLst>
                            <p:childTnLst>
                              <p:par>
                                <p:cTn id="110" presetID="1" presetClass="entr" presetSubtype="0" fill="hold" nodeType="afterEffect">
                                  <p:stCondLst>
                                    <p:cond delay="0"/>
                                  </p:stCondLst>
                                  <p:childTnLst>
                                    <p:set>
                                      <p:cBhvr>
                                        <p:cTn id="111" dur="1" fill="hold">
                                          <p:stCondLst>
                                            <p:cond delay="499"/>
                                          </p:stCondLst>
                                        </p:cTn>
                                        <p:tgtEl>
                                          <p:spTgt spid="7"/>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499"/>
                                          </p:stCondLst>
                                        </p:cTn>
                                        <p:tgtEl>
                                          <p:spTgt spid="53365"/>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nodeType="afterEffect">
                                  <p:stCondLst>
                                    <p:cond delay="0"/>
                                  </p:stCondLst>
                                  <p:childTnLst>
                                    <p:set>
                                      <p:cBhvr>
                                        <p:cTn id="118" dur="1" fill="hold">
                                          <p:stCondLst>
                                            <p:cond delay="499"/>
                                          </p:stCondLst>
                                        </p:cTn>
                                        <p:tgtEl>
                                          <p:spTgt spid="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53335"/>
                                        </p:tgtEl>
                                        <p:attrNameLst>
                                          <p:attrName>style.visibility</p:attrName>
                                        </p:attrNameLst>
                                      </p:cBhvr>
                                      <p:to>
                                        <p:strVal val="visible"/>
                                      </p:to>
                                    </p:set>
                                  </p:childTnLst>
                                </p:cTn>
                              </p:par>
                            </p:childTnLst>
                          </p:cTn>
                        </p:par>
                        <p:par>
                          <p:cTn id="123" fill="hold">
                            <p:stCondLst>
                              <p:cond delay="500"/>
                            </p:stCondLst>
                            <p:childTnLst>
                              <p:par>
                                <p:cTn id="124" presetID="1" presetClass="entr" presetSubtype="0" fill="hold" grpId="0" nodeType="afterEffect">
                                  <p:stCondLst>
                                    <p:cond delay="0"/>
                                  </p:stCondLst>
                                  <p:childTnLst>
                                    <p:set>
                                      <p:cBhvr>
                                        <p:cTn id="125" dur="1" fill="hold">
                                          <p:stCondLst>
                                            <p:cond delay="499"/>
                                          </p:stCondLst>
                                        </p:cTn>
                                        <p:tgtEl>
                                          <p:spTgt spid="5336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499"/>
                                          </p:stCondLst>
                                        </p:cTn>
                                        <p:tgtEl>
                                          <p:spTgt spid="53336"/>
                                        </p:tgtEl>
                                        <p:attrNameLst>
                                          <p:attrName>style.visibility</p:attrName>
                                        </p:attrNameLst>
                                      </p:cBhvr>
                                      <p:to>
                                        <p:strVal val="visible"/>
                                      </p:to>
                                    </p:set>
                                  </p:childTnLst>
                                </p:cTn>
                              </p:par>
                            </p:childTnLst>
                          </p:cTn>
                        </p:par>
                        <p:par>
                          <p:cTn id="130" fill="hold">
                            <p:stCondLst>
                              <p:cond delay="500"/>
                            </p:stCondLst>
                            <p:childTnLst>
                              <p:par>
                                <p:cTn id="131" presetID="1" presetClass="entr" presetSubtype="0" fill="hold" grpId="0" nodeType="afterEffect">
                                  <p:stCondLst>
                                    <p:cond delay="0"/>
                                  </p:stCondLst>
                                  <p:childTnLst>
                                    <p:set>
                                      <p:cBhvr>
                                        <p:cTn id="132" dur="1" fill="hold">
                                          <p:stCondLst>
                                            <p:cond delay="499"/>
                                          </p:stCondLst>
                                        </p:cTn>
                                        <p:tgtEl>
                                          <p:spTgt spid="53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4" grpId="0" animBg="1"/>
      <p:bldP spid="53275" grpId="0" animBg="1"/>
      <p:bldP spid="53276" grpId="0" animBg="1"/>
      <p:bldP spid="53284" grpId="0" animBg="1"/>
      <p:bldP spid="53298" grpId="0" animBg="1"/>
      <p:bldP spid="53299" grpId="0" animBg="1"/>
      <p:bldP spid="53301" grpId="0" autoUpdateAnimBg="0"/>
      <p:bldP spid="53335" grpId="0" animBg="1"/>
      <p:bldP spid="53336" grpId="0" animBg="1"/>
      <p:bldP spid="53355" grpId="0" animBg="1"/>
      <p:bldP spid="53356" grpId="0" animBg="1"/>
      <p:bldP spid="53360" grpId="0" animBg="1"/>
      <p:bldP spid="53368" grpId="0" autoUpdateAnimBg="0"/>
      <p:bldP spid="5336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p:cNvSpPr>
          <p:nvPr/>
        </p:nvSpPr>
        <p:spPr>
          <a:xfrm>
            <a:off x="304800" y="1371600"/>
            <a:ext cx="8534400" cy="5029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54274" name="Rectangle 2"/>
          <p:cNvSpPr>
            <a:spLocks noChangeArrowheads="1"/>
          </p:cNvSpPr>
          <p:nvPr/>
        </p:nvSpPr>
        <p:spPr bwMode="auto">
          <a:xfrm>
            <a:off x="381000" y="438150"/>
            <a:ext cx="2103438" cy="400050"/>
          </a:xfrm>
          <a:prstGeom prst="rect">
            <a:avLst/>
          </a:prstGeom>
          <a:noFill/>
          <a:ln w="9525">
            <a:noFill/>
            <a:miter lim="800000"/>
            <a:headEnd/>
            <a:tailEnd/>
          </a:ln>
        </p:spPr>
        <p:txBody>
          <a:bodyPr wrap="none">
            <a:spAutoFit/>
          </a:bodyPr>
          <a:lstStyle/>
          <a:p>
            <a:pPr>
              <a:defRPr/>
            </a:pPr>
            <a:r>
              <a:rPr lang="en-US" sz="2000" b="1" dirty="0">
                <a:solidFill>
                  <a:schemeClr val="tx2">
                    <a:lumMod val="60000"/>
                    <a:lumOff val="40000"/>
                  </a:schemeClr>
                </a:solidFill>
                <a:latin typeface="+mn-lt"/>
              </a:rPr>
              <a:t>VEZANI EKSTREMI</a:t>
            </a:r>
            <a:endParaRPr lang="en-GB" sz="2000" b="1" dirty="0">
              <a:solidFill>
                <a:schemeClr val="tx2">
                  <a:lumMod val="60000"/>
                  <a:lumOff val="40000"/>
                </a:schemeClr>
              </a:solidFill>
              <a:latin typeface="+mn-lt"/>
            </a:endParaRPr>
          </a:p>
        </p:txBody>
      </p:sp>
      <p:sp>
        <p:nvSpPr>
          <p:cNvPr id="54275" name="Rectangle 3"/>
          <p:cNvSpPr>
            <a:spLocks noChangeArrowheads="1"/>
          </p:cNvSpPr>
          <p:nvPr/>
        </p:nvSpPr>
        <p:spPr bwMode="auto">
          <a:xfrm>
            <a:off x="381000" y="849313"/>
            <a:ext cx="8077200" cy="369887"/>
          </a:xfrm>
          <a:prstGeom prst="rect">
            <a:avLst/>
          </a:prstGeom>
          <a:noFill/>
          <a:ln w="9525">
            <a:noFill/>
            <a:miter lim="800000"/>
            <a:headEnd/>
            <a:tailEnd/>
          </a:ln>
        </p:spPr>
        <p:txBody>
          <a:bodyPr>
            <a:spAutoFit/>
          </a:bodyPr>
          <a:lstStyle/>
          <a:p>
            <a:pPr>
              <a:defRPr/>
            </a:pPr>
            <a:r>
              <a:rPr lang="en-US" dirty="0">
                <a:solidFill>
                  <a:schemeClr val="tx2">
                    <a:lumMod val="60000"/>
                    <a:lumOff val="40000"/>
                  </a:schemeClr>
                </a:solidFill>
              </a:rPr>
              <a:t>I</a:t>
            </a:r>
            <a:r>
              <a:rPr lang="sl-SI" dirty="0" err="1">
                <a:solidFill>
                  <a:schemeClr val="tx2">
                    <a:lumMod val="60000"/>
                    <a:lumOff val="40000"/>
                  </a:schemeClr>
                </a:solidFill>
                <a:latin typeface="+mn-lt"/>
              </a:rPr>
              <a:t>ščemo</a:t>
            </a:r>
            <a:r>
              <a:rPr lang="sl-SI" dirty="0">
                <a:solidFill>
                  <a:schemeClr val="tx2">
                    <a:lumMod val="60000"/>
                    <a:lumOff val="40000"/>
                  </a:schemeClr>
                </a:solidFill>
                <a:latin typeface="+mn-lt"/>
              </a:rPr>
              <a:t> ekstreme funkcije </a:t>
            </a:r>
            <a:r>
              <a:rPr lang="en-US" i="1" dirty="0">
                <a:solidFill>
                  <a:schemeClr val="tx2">
                    <a:lumMod val="60000"/>
                    <a:lumOff val="40000"/>
                  </a:schemeClr>
                </a:solidFill>
                <a:latin typeface="Georgia" pitchFamily="18" charset="0"/>
              </a:rPr>
              <a:t>f(</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en-US" dirty="0">
                <a:solidFill>
                  <a:schemeClr val="tx2">
                    <a:lumMod val="60000"/>
                    <a:lumOff val="40000"/>
                  </a:schemeClr>
                </a:solidFill>
                <a:latin typeface="+mn-lt"/>
              </a:rPr>
              <a:t>med</a:t>
            </a:r>
            <a:r>
              <a:rPr lang="sl-SI" dirty="0">
                <a:solidFill>
                  <a:schemeClr val="tx2">
                    <a:lumMod val="60000"/>
                    <a:lumOff val="40000"/>
                  </a:schemeClr>
                </a:solidFill>
                <a:latin typeface="+mn-lt"/>
              </a:rPr>
              <a:t> točkami</a:t>
            </a:r>
            <a:r>
              <a:rPr lang="en-US" i="1" dirty="0">
                <a:solidFill>
                  <a:schemeClr val="tx2">
                    <a:lumMod val="60000"/>
                    <a:lumOff val="40000"/>
                  </a:schemeClr>
                </a:solidFill>
                <a:latin typeface="Georgia" pitchFamily="18" charset="0"/>
              </a:rPr>
              <a:t>(</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 </a:t>
            </a:r>
            <a:r>
              <a:rPr lang="sl-SI" dirty="0">
                <a:solidFill>
                  <a:schemeClr val="tx2">
                    <a:lumMod val="60000"/>
                    <a:lumOff val="40000"/>
                  </a:schemeClr>
                </a:solidFill>
              </a:rPr>
              <a:t> </a:t>
            </a:r>
            <a:r>
              <a:rPr lang="en-US" dirty="0" err="1">
                <a:solidFill>
                  <a:schemeClr val="tx2">
                    <a:lumMod val="60000"/>
                    <a:lumOff val="40000"/>
                  </a:schemeClr>
                </a:solidFill>
                <a:latin typeface="+mn-lt"/>
              </a:rPr>
              <a:t>ki</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zadoščajo pogoju</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G(</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endParaRPr lang="en-GB" dirty="0">
              <a:solidFill>
                <a:schemeClr val="tx2">
                  <a:lumMod val="60000"/>
                  <a:lumOff val="40000"/>
                </a:schemeClr>
              </a:solidFill>
              <a:latin typeface="Times New Roman" pitchFamily="18" charset="0"/>
            </a:endParaRPr>
          </a:p>
        </p:txBody>
      </p:sp>
      <p:sp>
        <p:nvSpPr>
          <p:cNvPr id="54279" name="Rectangle 7"/>
          <p:cNvSpPr>
            <a:spLocks noChangeArrowheads="1"/>
          </p:cNvSpPr>
          <p:nvPr/>
        </p:nvSpPr>
        <p:spPr bwMode="auto">
          <a:xfrm>
            <a:off x="533400" y="1524000"/>
            <a:ext cx="4953000" cy="646113"/>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Na elipsi, določeni z enačbo</a:t>
            </a:r>
            <a:r>
              <a:rPr lang="en-US" dirty="0">
                <a:solidFill>
                  <a:schemeClr val="tx2">
                    <a:lumMod val="60000"/>
                    <a:lumOff val="40000"/>
                  </a:schemeClr>
                </a:solidFill>
                <a:latin typeface="+mn-lt"/>
              </a:rPr>
              <a:t> </a:t>
            </a:r>
            <a:r>
              <a:rPr lang="en-US" dirty="0">
                <a:solidFill>
                  <a:schemeClr val="tx2">
                    <a:lumMod val="60000"/>
                    <a:lumOff val="40000"/>
                  </a:schemeClr>
                </a:solidFill>
                <a:latin typeface="Times New Roman" pitchFamily="18" charset="0"/>
              </a:rPr>
              <a:t>(</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Times New Roman" pitchFamily="18" charset="0"/>
              </a:rPr>
              <a:t>-2)</a:t>
            </a:r>
            <a:r>
              <a:rPr lang="en-US" baseline="30000" dirty="0">
                <a:solidFill>
                  <a:schemeClr val="tx2">
                    <a:lumMod val="60000"/>
                    <a:lumOff val="40000"/>
                  </a:schemeClr>
                </a:solidFill>
                <a:latin typeface="Times New Roman" pitchFamily="18" charset="0"/>
              </a:rPr>
              <a:t>2</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y</a:t>
            </a:r>
            <a:r>
              <a:rPr lang="en-US" dirty="0">
                <a:solidFill>
                  <a:schemeClr val="tx2">
                    <a:lumMod val="60000"/>
                    <a:lumOff val="40000"/>
                  </a:schemeClr>
                </a:solidFill>
                <a:latin typeface="Times New Roman" pitchFamily="18" charset="0"/>
              </a:rPr>
              <a:t>-3)</a:t>
            </a:r>
            <a:r>
              <a:rPr lang="en-US" baseline="30000" dirty="0">
                <a:solidFill>
                  <a:schemeClr val="tx2">
                    <a:lumMod val="60000"/>
                    <a:lumOff val="40000"/>
                  </a:schemeClr>
                </a:solidFill>
                <a:latin typeface="Times New Roman" pitchFamily="18" charset="0"/>
              </a:rPr>
              <a:t>2</a:t>
            </a:r>
            <a:r>
              <a:rPr lang="en-US" dirty="0">
                <a:solidFill>
                  <a:schemeClr val="tx2">
                    <a:lumMod val="60000"/>
                    <a:lumOff val="40000"/>
                  </a:schemeClr>
                </a:solidFill>
                <a:latin typeface="Times New Roman" pitchFamily="18" charset="0"/>
              </a:rPr>
              <a:t>=1</a:t>
            </a:r>
            <a:r>
              <a:rPr lang="sl-SI" dirty="0">
                <a:solidFill>
                  <a:schemeClr val="tx2">
                    <a:lumMod val="60000"/>
                    <a:lumOff val="40000"/>
                  </a:schemeClr>
                </a:solidFill>
                <a:latin typeface="Times New Roman" pitchFamily="18" charset="0"/>
              </a:rPr>
              <a:t>, </a:t>
            </a:r>
            <a:r>
              <a:rPr lang="sl-SI" dirty="0">
                <a:solidFill>
                  <a:schemeClr val="tx2">
                    <a:lumMod val="60000"/>
                    <a:lumOff val="40000"/>
                  </a:schemeClr>
                </a:solidFill>
                <a:latin typeface="+mn-lt"/>
              </a:rPr>
              <a:t>poišči točko, ki je najbližja izhodišču.</a:t>
            </a:r>
            <a:endParaRPr lang="en-GB" dirty="0">
              <a:solidFill>
                <a:schemeClr val="tx2">
                  <a:lumMod val="60000"/>
                  <a:lumOff val="40000"/>
                </a:schemeClr>
              </a:solidFill>
              <a:latin typeface="+mn-lt"/>
            </a:endParaRPr>
          </a:p>
        </p:txBody>
      </p:sp>
      <p:sp>
        <p:nvSpPr>
          <p:cNvPr id="54284" name="Rectangle 12"/>
          <p:cNvSpPr>
            <a:spLocks noChangeArrowheads="1"/>
          </p:cNvSpPr>
          <p:nvPr/>
        </p:nvSpPr>
        <p:spPr bwMode="auto">
          <a:xfrm>
            <a:off x="533400" y="2362200"/>
            <a:ext cx="4572000" cy="1200150"/>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Drugače povedano: poišči minimum funkcije</a:t>
            </a:r>
            <a:r>
              <a:rPr lang="en-US" dirty="0">
                <a:solidFill>
                  <a:schemeClr val="tx2">
                    <a:lumMod val="60000"/>
                    <a:lumOff val="40000"/>
                  </a:schemeClr>
                </a:solidFill>
                <a:latin typeface="+mn-lt"/>
              </a:rPr>
              <a:t> </a:t>
            </a:r>
          </a:p>
          <a:p>
            <a:pPr>
              <a:defRPr/>
            </a:pPr>
            <a:r>
              <a:rPr lang="en-US" dirty="0">
                <a:solidFill>
                  <a:schemeClr val="tx2">
                    <a:lumMod val="60000"/>
                    <a:lumOff val="40000"/>
                  </a:schemeClr>
                </a:solidFill>
              </a:rPr>
              <a:t>        </a:t>
            </a:r>
            <a:r>
              <a:rPr lang="sl-SI" dirty="0">
                <a:solidFill>
                  <a:schemeClr val="tx2">
                    <a:lumMod val="60000"/>
                    <a:lumOff val="40000"/>
                  </a:schemeClr>
                </a:solidFill>
              </a:rPr>
              <a:t>         </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f(</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en-US" dirty="0">
                <a:solidFill>
                  <a:schemeClr val="tx2">
                    <a:lumMod val="60000"/>
                    <a:lumOff val="40000"/>
                  </a:schemeClr>
                </a:solidFill>
              </a:rPr>
              <a:t>=</a:t>
            </a:r>
            <a:r>
              <a:rPr lang="en-US" i="1" dirty="0">
                <a:solidFill>
                  <a:schemeClr val="tx2">
                    <a:lumMod val="60000"/>
                    <a:lumOff val="40000"/>
                  </a:schemeClr>
                </a:solidFill>
                <a:latin typeface="Georgia" pitchFamily="18" charset="0"/>
              </a:rPr>
              <a:t>x</a:t>
            </a:r>
            <a:r>
              <a:rPr lang="en-US" baseline="30000" dirty="0">
                <a:solidFill>
                  <a:schemeClr val="tx2">
                    <a:lumMod val="60000"/>
                    <a:lumOff val="40000"/>
                  </a:schemeClr>
                </a:solidFill>
                <a:latin typeface="Times New Roman" pitchFamily="18" charset="0"/>
              </a:rPr>
              <a:t>2</a:t>
            </a:r>
            <a:r>
              <a:rPr lang="en-US" dirty="0">
                <a:solidFill>
                  <a:schemeClr val="tx2">
                    <a:lumMod val="60000"/>
                    <a:lumOff val="40000"/>
                  </a:schemeClr>
                </a:solidFill>
              </a:rPr>
              <a:t>+</a:t>
            </a:r>
            <a:r>
              <a:rPr lang="en-US" i="1" dirty="0">
                <a:solidFill>
                  <a:schemeClr val="tx2">
                    <a:lumMod val="60000"/>
                    <a:lumOff val="40000"/>
                  </a:schemeClr>
                </a:solidFill>
                <a:latin typeface="Georgia" pitchFamily="18" charset="0"/>
              </a:rPr>
              <a:t>y</a:t>
            </a:r>
            <a:r>
              <a:rPr lang="en-US" baseline="30000" dirty="0">
                <a:solidFill>
                  <a:schemeClr val="tx2">
                    <a:lumMod val="60000"/>
                    <a:lumOff val="40000"/>
                  </a:schemeClr>
                </a:solidFill>
                <a:latin typeface="Times New Roman" pitchFamily="18" charset="0"/>
              </a:rPr>
              <a:t>2</a:t>
            </a:r>
            <a:endParaRPr lang="sl-SI" baseline="30000" dirty="0">
              <a:solidFill>
                <a:schemeClr val="tx2">
                  <a:lumMod val="60000"/>
                  <a:lumOff val="40000"/>
                </a:schemeClr>
              </a:solidFill>
              <a:latin typeface="Times New Roman" pitchFamily="18" charset="0"/>
            </a:endParaRPr>
          </a:p>
          <a:p>
            <a:pPr>
              <a:defRPr/>
            </a:pPr>
            <a:r>
              <a:rPr lang="sl-SI" dirty="0">
                <a:solidFill>
                  <a:schemeClr val="tx2">
                    <a:lumMod val="60000"/>
                    <a:lumOff val="40000"/>
                  </a:schemeClr>
                </a:solidFill>
                <a:latin typeface="+mn-lt"/>
              </a:rPr>
              <a:t>pri pogoju</a:t>
            </a:r>
            <a:endParaRPr lang="en-US" dirty="0">
              <a:solidFill>
                <a:schemeClr val="tx2">
                  <a:lumMod val="60000"/>
                  <a:lumOff val="40000"/>
                </a:schemeClr>
              </a:solidFill>
              <a:latin typeface="+mn-lt"/>
            </a:endParaRPr>
          </a:p>
          <a:p>
            <a:pPr algn="ctr">
              <a:defRPr/>
            </a:pPr>
            <a:r>
              <a:rPr lang="sl-SI" i="1" dirty="0">
                <a:solidFill>
                  <a:schemeClr val="tx2">
                    <a:lumMod val="60000"/>
                    <a:lumOff val="40000"/>
                  </a:schemeClr>
                </a:solidFill>
                <a:latin typeface="Georgia" pitchFamily="18" charset="0"/>
              </a:rPr>
              <a:t>         </a:t>
            </a:r>
            <a:r>
              <a:rPr lang="en-US" i="1" dirty="0">
                <a:solidFill>
                  <a:schemeClr val="tx2">
                    <a:lumMod val="60000"/>
                    <a:lumOff val="40000"/>
                  </a:schemeClr>
                </a:solidFill>
                <a:latin typeface="Georgia" pitchFamily="18" charset="0"/>
              </a:rPr>
              <a:t>G(</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Times New Roman" pitchFamily="18" charset="0"/>
              </a:rPr>
              <a:t>-2)</a:t>
            </a:r>
            <a:r>
              <a:rPr lang="en-US" baseline="30000" dirty="0">
                <a:solidFill>
                  <a:schemeClr val="tx2">
                    <a:lumMod val="60000"/>
                    <a:lumOff val="40000"/>
                  </a:schemeClr>
                </a:solidFill>
                <a:latin typeface="Times New Roman" pitchFamily="18" charset="0"/>
              </a:rPr>
              <a:t>2</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y</a:t>
            </a:r>
            <a:r>
              <a:rPr lang="en-US" dirty="0">
                <a:solidFill>
                  <a:schemeClr val="tx2">
                    <a:lumMod val="60000"/>
                    <a:lumOff val="40000"/>
                  </a:schemeClr>
                </a:solidFill>
                <a:latin typeface="Times New Roman" pitchFamily="18" charset="0"/>
              </a:rPr>
              <a:t>-3)</a:t>
            </a:r>
            <a:r>
              <a:rPr lang="en-US" baseline="30000" dirty="0">
                <a:solidFill>
                  <a:schemeClr val="tx2">
                    <a:lumMod val="60000"/>
                    <a:lumOff val="40000"/>
                  </a:schemeClr>
                </a:solidFill>
                <a:latin typeface="Times New Roman" pitchFamily="18" charset="0"/>
              </a:rPr>
              <a:t>2</a:t>
            </a:r>
            <a:r>
              <a:rPr lang="en-US" dirty="0">
                <a:solidFill>
                  <a:schemeClr val="tx2">
                    <a:lumMod val="60000"/>
                    <a:lumOff val="40000"/>
                  </a:schemeClr>
                </a:solidFill>
                <a:latin typeface="Times New Roman" pitchFamily="18" charset="0"/>
              </a:rPr>
              <a:t>-1=0</a:t>
            </a:r>
            <a:endParaRPr lang="en-GB" baseline="30000" dirty="0">
              <a:solidFill>
                <a:schemeClr val="tx2">
                  <a:lumMod val="60000"/>
                  <a:lumOff val="40000"/>
                </a:schemeClr>
              </a:solidFill>
              <a:latin typeface="Times New Roman" pitchFamily="18" charset="0"/>
            </a:endParaRPr>
          </a:p>
        </p:txBody>
      </p:sp>
      <p:grpSp>
        <p:nvGrpSpPr>
          <p:cNvPr id="2" name="Group 53"/>
          <p:cNvGrpSpPr>
            <a:grpSpLocks/>
          </p:cNvGrpSpPr>
          <p:nvPr/>
        </p:nvGrpSpPr>
        <p:grpSpPr bwMode="auto">
          <a:xfrm>
            <a:off x="5753100" y="1600200"/>
            <a:ext cx="2171700" cy="2114550"/>
            <a:chOff x="5753100" y="1543050"/>
            <a:chExt cx="2171700" cy="2114550"/>
          </a:xfrm>
        </p:grpSpPr>
        <p:grpSp>
          <p:nvGrpSpPr>
            <p:cNvPr id="33813" name="Group 15"/>
            <p:cNvGrpSpPr>
              <a:grpSpLocks noChangeAspect="1"/>
            </p:cNvGrpSpPr>
            <p:nvPr/>
          </p:nvGrpSpPr>
          <p:grpSpPr bwMode="auto">
            <a:xfrm>
              <a:off x="5753100" y="1543050"/>
              <a:ext cx="2171700" cy="2114550"/>
              <a:chOff x="5715000" y="1676400"/>
              <a:chExt cx="2895600" cy="2819400"/>
            </a:xfrm>
          </p:grpSpPr>
          <p:cxnSp>
            <p:nvCxnSpPr>
              <p:cNvPr id="13" name="Straight Arrow Connector 12"/>
              <p:cNvCxnSpPr/>
              <p:nvPr/>
            </p:nvCxnSpPr>
            <p:spPr>
              <a:xfrm rot="5400000" flipH="1" flipV="1">
                <a:off x="4533900" y="3086100"/>
                <a:ext cx="2819400" cy="0"/>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3822" name="Group 14"/>
              <p:cNvGrpSpPr>
                <a:grpSpLocks/>
              </p:cNvGrpSpPr>
              <p:nvPr/>
            </p:nvGrpSpPr>
            <p:grpSpPr bwMode="auto">
              <a:xfrm>
                <a:off x="5715000" y="1882940"/>
                <a:ext cx="2895600" cy="2450621"/>
                <a:chOff x="5715000" y="3788734"/>
                <a:chExt cx="2895600" cy="2450621"/>
              </a:xfrm>
            </p:grpSpPr>
            <p:cxnSp>
              <p:nvCxnSpPr>
                <p:cNvPr id="11" name="Straight Arrow Connector 10"/>
                <p:cNvCxnSpPr/>
                <p:nvPr/>
              </p:nvCxnSpPr>
              <p:spPr>
                <a:xfrm>
                  <a:off x="5715000" y="6236494"/>
                  <a:ext cx="2895600" cy="2117"/>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716184" y="3789627"/>
                  <a:ext cx="1547283" cy="914400"/>
                </a:xfrm>
                <a:prstGeom prst="ellipse">
                  <a:avLst/>
                </a:pr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cxnSp>
          <p:nvCxnSpPr>
            <p:cNvPr id="41" name="Straight Connector 40"/>
            <p:cNvCxnSpPr/>
            <p:nvPr/>
          </p:nvCxnSpPr>
          <p:spPr>
            <a:xfrm rot="5400000" flipH="1" flipV="1">
              <a:off x="5791200" y="2514600"/>
              <a:ext cx="1143000" cy="8382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4" idx="3"/>
            </p:cNvCxnSpPr>
            <p:nvPr/>
          </p:nvCxnSpPr>
          <p:spPr>
            <a:xfrm rot="5400000" flipH="1" flipV="1">
              <a:off x="5697537" y="2528888"/>
              <a:ext cx="1222375" cy="73025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867400" y="2438400"/>
              <a:ext cx="1143000" cy="9906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5600700" y="2552700"/>
              <a:ext cx="1295400" cy="6096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4" idx="4"/>
            </p:cNvCxnSpPr>
            <p:nvPr/>
          </p:nvCxnSpPr>
          <p:spPr>
            <a:xfrm flipV="1">
              <a:off x="5943600" y="2384425"/>
              <a:ext cx="1141413" cy="1120775"/>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943600" y="2362200"/>
              <a:ext cx="1371600" cy="11430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4" idx="2"/>
            </p:cNvCxnSpPr>
            <p:nvPr/>
          </p:nvCxnSpPr>
          <p:spPr>
            <a:xfrm rot="5400000" flipH="1" flipV="1">
              <a:off x="5491956" y="2493169"/>
              <a:ext cx="1463675" cy="560388"/>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55" name="Rectangle 2"/>
          <p:cNvSpPr>
            <a:spLocks noChangeArrowheads="1"/>
          </p:cNvSpPr>
          <p:nvPr/>
        </p:nvSpPr>
        <p:spPr bwMode="auto">
          <a:xfrm>
            <a:off x="457200" y="3810000"/>
            <a:ext cx="8305800" cy="369888"/>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Običajni postopek</a:t>
            </a:r>
            <a:r>
              <a:rPr lang="sl-SI">
                <a:solidFill>
                  <a:schemeClr val="tx2">
                    <a:lumMod val="60000"/>
                    <a:lumOff val="40000"/>
                  </a:schemeClr>
                </a:solidFill>
                <a:latin typeface="+mn-lt"/>
              </a:rPr>
              <a:t>: iz </a:t>
            </a:r>
            <a:r>
              <a:rPr lang="en-US" dirty="0" err="1">
                <a:solidFill>
                  <a:schemeClr val="tx2">
                    <a:lumMod val="60000"/>
                    <a:lumOff val="40000"/>
                  </a:schemeClr>
                </a:solidFill>
                <a:latin typeface="+mn-lt"/>
              </a:rPr>
              <a:t>ena</a:t>
            </a:r>
            <a:r>
              <a:rPr lang="sl-SI" err="1">
                <a:solidFill>
                  <a:schemeClr val="tx2">
                    <a:lumMod val="60000"/>
                    <a:lumOff val="40000"/>
                  </a:schemeClr>
                </a:solidFill>
                <a:latin typeface="+mn-lt"/>
              </a:rPr>
              <a:t>čbe</a:t>
            </a:r>
            <a:r>
              <a:rPr lang="sl-SI">
                <a:solidFill>
                  <a:schemeClr val="tx2">
                    <a:lumMod val="60000"/>
                    <a:lumOff val="40000"/>
                  </a:schemeClr>
                </a:solidFill>
                <a:latin typeface="+mn-lt"/>
              </a:rPr>
              <a:t> </a:t>
            </a:r>
            <a:r>
              <a:rPr lang="en-US" i="1">
                <a:solidFill>
                  <a:schemeClr val="tx2">
                    <a:lumMod val="60000"/>
                    <a:lumOff val="40000"/>
                  </a:schemeClr>
                </a:solidFill>
                <a:latin typeface="Georgia" pitchFamily="18" charset="0"/>
              </a:rPr>
              <a:t>G</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x,y</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sl-SI" dirty="0">
                <a:solidFill>
                  <a:schemeClr val="tx2">
                    <a:lumMod val="60000"/>
                    <a:lumOff val="40000"/>
                  </a:schemeClr>
                </a:solidFill>
              </a:rPr>
              <a:t> </a:t>
            </a:r>
            <a:r>
              <a:rPr lang="sl-SI" dirty="0">
                <a:solidFill>
                  <a:schemeClr val="tx2">
                    <a:lumMod val="60000"/>
                    <a:lumOff val="40000"/>
                  </a:schemeClr>
                </a:solidFill>
                <a:latin typeface="+mn-lt"/>
              </a:rPr>
              <a:t>izrazimo</a:t>
            </a:r>
            <a:r>
              <a:rPr lang="sl-SI" dirty="0">
                <a:solidFill>
                  <a:schemeClr val="tx2">
                    <a:lumMod val="60000"/>
                    <a:lumOff val="40000"/>
                  </a:schemeClr>
                </a:solidFill>
              </a:rPr>
              <a:t> </a:t>
            </a:r>
            <a:r>
              <a:rPr lang="en-US" i="1">
                <a:solidFill>
                  <a:schemeClr val="tx2">
                    <a:lumMod val="60000"/>
                    <a:lumOff val="40000"/>
                  </a:schemeClr>
                </a:solidFill>
                <a:latin typeface="Georgia" pitchFamily="18" charset="0"/>
              </a:rPr>
              <a:t>y</a:t>
            </a:r>
            <a:r>
              <a:rPr lang="sl-SI" i="1">
                <a:solidFill>
                  <a:schemeClr val="tx2">
                    <a:lumMod val="60000"/>
                    <a:lumOff val="40000"/>
                  </a:schemeClr>
                </a:solidFill>
                <a:latin typeface="Georgia" pitchFamily="18" charset="0"/>
              </a:rPr>
              <a:t>, </a:t>
            </a:r>
            <a:r>
              <a:rPr lang="sl-SI">
                <a:solidFill>
                  <a:schemeClr val="tx2">
                    <a:lumMod val="60000"/>
                    <a:lumOff val="40000"/>
                  </a:schemeClr>
                </a:solidFill>
                <a:latin typeface="+mn-lt"/>
              </a:rPr>
              <a:t>vstavimo v </a:t>
            </a:r>
            <a:r>
              <a:rPr lang="en-US" i="1">
                <a:solidFill>
                  <a:schemeClr val="tx2">
                    <a:lumMod val="60000"/>
                    <a:lumOff val="40000"/>
                  </a:schemeClr>
                </a:solidFill>
                <a:latin typeface="Georgia" pitchFamily="18" charset="0"/>
              </a:rPr>
              <a:t>f(x,y</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in odvajamo na</a:t>
            </a:r>
            <a:r>
              <a:rPr lang="sl-SI" dirty="0">
                <a:solidFill>
                  <a:schemeClr val="tx2">
                    <a:lumMod val="60000"/>
                    <a:lumOff val="40000"/>
                  </a:schemeClr>
                </a:solidFill>
              </a:rPr>
              <a:t> </a:t>
            </a:r>
            <a:r>
              <a:rPr lang="en-US" i="1" dirty="0">
                <a:solidFill>
                  <a:schemeClr val="tx2">
                    <a:lumMod val="60000"/>
                    <a:lumOff val="40000"/>
                  </a:schemeClr>
                </a:solidFill>
                <a:latin typeface="Georgia" pitchFamily="18" charset="0"/>
              </a:rPr>
              <a:t>x</a:t>
            </a:r>
            <a:r>
              <a:rPr lang="sl-SI" dirty="0">
                <a:solidFill>
                  <a:schemeClr val="tx2">
                    <a:lumMod val="60000"/>
                    <a:lumOff val="40000"/>
                  </a:schemeClr>
                </a:solidFill>
              </a:rPr>
              <a:t>.</a:t>
            </a:r>
            <a:endParaRPr lang="en-GB" dirty="0">
              <a:solidFill>
                <a:schemeClr val="tx2">
                  <a:lumMod val="60000"/>
                  <a:lumOff val="40000"/>
                </a:schemeClr>
              </a:solidFill>
            </a:endParaRPr>
          </a:p>
        </p:txBody>
      </p:sp>
      <p:sp>
        <p:nvSpPr>
          <p:cNvPr id="56" name="Rectangle 5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7" name="Rectangle 5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8" name="Rounded Rectangle 5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9" name="TextBox 5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0" name="TextBox 5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61" name="TextBox 60"/>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VEZANI  EKSTREMI</a:t>
            </a:r>
          </a:p>
        </p:txBody>
      </p:sp>
      <p:sp>
        <p:nvSpPr>
          <p:cNvPr id="6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31E6BE0-8DC5-440C-AD45-9E74E6F3CFE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37</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55313" name="Object 2"/>
          <p:cNvGraphicFramePr>
            <a:graphicFrameLocks noChangeAspect="1"/>
          </p:cNvGraphicFramePr>
          <p:nvPr/>
        </p:nvGraphicFramePr>
        <p:xfrm>
          <a:off x="762000" y="4267200"/>
          <a:ext cx="4322763" cy="628650"/>
        </p:xfrm>
        <a:graphic>
          <a:graphicData uri="http://schemas.openxmlformats.org/presentationml/2006/ole">
            <p:oleObj spid="_x0000_s33794" name="Equation" r:id="rId3" imgW="3288960" imgH="457200" progId="Equation.DSMT4">
              <p:embed/>
            </p:oleObj>
          </a:graphicData>
        </a:graphic>
      </p:graphicFrame>
      <p:graphicFrame>
        <p:nvGraphicFramePr>
          <p:cNvPr id="55314" name="Object 3"/>
          <p:cNvGraphicFramePr>
            <a:graphicFrameLocks noChangeAspect="1"/>
          </p:cNvGraphicFramePr>
          <p:nvPr/>
        </p:nvGraphicFramePr>
        <p:xfrm>
          <a:off x="762000" y="4876800"/>
          <a:ext cx="3054350" cy="785813"/>
        </p:xfrm>
        <a:graphic>
          <a:graphicData uri="http://schemas.openxmlformats.org/presentationml/2006/ole">
            <p:oleObj spid="_x0000_s33795" name="Equation" r:id="rId4" imgW="2323800" imgH="571320" progId="Equation.DSMT4">
              <p:embed/>
            </p:oleObj>
          </a:graphicData>
        </a:graphic>
      </p:graphicFrame>
      <p:graphicFrame>
        <p:nvGraphicFramePr>
          <p:cNvPr id="55315" name="Object 4"/>
          <p:cNvGraphicFramePr>
            <a:graphicFrameLocks noChangeAspect="1"/>
          </p:cNvGraphicFramePr>
          <p:nvPr/>
        </p:nvGraphicFramePr>
        <p:xfrm>
          <a:off x="4194175" y="4953000"/>
          <a:ext cx="4035425" cy="892175"/>
        </p:xfrm>
        <a:graphic>
          <a:graphicData uri="http://schemas.openxmlformats.org/presentationml/2006/ole">
            <p:oleObj spid="_x0000_s33796" name="Equation" r:id="rId5" imgW="3238200" imgH="711000" progId="Equation.DSMT4">
              <p:embed/>
            </p:oleObj>
          </a:graphicData>
        </a:graphic>
      </p:graphicFrame>
      <p:sp>
        <p:nvSpPr>
          <p:cNvPr id="66" name="Rectangle 16"/>
          <p:cNvSpPr>
            <a:spLocks noChangeArrowheads="1"/>
          </p:cNvSpPr>
          <p:nvPr/>
        </p:nvSpPr>
        <p:spPr bwMode="auto">
          <a:xfrm>
            <a:off x="2667000" y="5802313"/>
            <a:ext cx="1149350" cy="369887"/>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brezupno!</a:t>
            </a:r>
            <a:endParaRPr lang="en-GB" dirty="0">
              <a:solidFill>
                <a:schemeClr val="tx2">
                  <a:lumMod val="60000"/>
                  <a:lumOff val="40000"/>
                </a:schemeClr>
              </a:solidFill>
              <a:latin typeface="+mn-lt"/>
            </a:endParaRPr>
          </a:p>
        </p:txBody>
      </p:sp>
      <p:graphicFrame>
        <p:nvGraphicFramePr>
          <p:cNvPr id="67" name="Object 5"/>
          <p:cNvGraphicFramePr>
            <a:graphicFrameLocks noChangeAspect="1"/>
          </p:cNvGraphicFramePr>
          <p:nvPr/>
        </p:nvGraphicFramePr>
        <p:xfrm>
          <a:off x="838200" y="5865813"/>
          <a:ext cx="1425575" cy="306387"/>
        </p:xfrm>
        <a:graphic>
          <a:graphicData uri="http://schemas.openxmlformats.org/presentationml/2006/ole">
            <p:oleObj spid="_x0000_s33797" name="Equation" r:id="rId6" imgW="9522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3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3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3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4275" grpId="0"/>
      <p:bldP spid="54279" grpId="0"/>
      <p:bldP spid="54284" grpId="0"/>
      <p:bldP spid="55"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rc 28"/>
          <p:cNvSpPr>
            <a:spLocks noChangeAspect="1"/>
          </p:cNvSpPr>
          <p:nvPr/>
        </p:nvSpPr>
        <p:spPr bwMode="auto">
          <a:xfrm>
            <a:off x="2209800" y="1208088"/>
            <a:ext cx="6119813" cy="6119812"/>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2" name="Group 15"/>
          <p:cNvGrpSpPr>
            <a:grpSpLocks noChangeAspect="1"/>
          </p:cNvGrpSpPr>
          <p:nvPr/>
        </p:nvGrpSpPr>
        <p:grpSpPr bwMode="auto">
          <a:xfrm>
            <a:off x="5029200" y="609600"/>
            <a:ext cx="3810000" cy="3798888"/>
            <a:chOff x="5714999" y="878124"/>
            <a:chExt cx="3628603" cy="3617676"/>
          </a:xfrm>
        </p:grpSpPr>
        <p:cxnSp>
          <p:nvCxnSpPr>
            <p:cNvPr id="11" name="Straight Arrow Connector 10"/>
            <p:cNvCxnSpPr/>
            <p:nvPr/>
          </p:nvCxnSpPr>
          <p:spPr>
            <a:xfrm rot="16200000" flipV="1">
              <a:off x="4123877" y="2686962"/>
              <a:ext cx="3617676" cy="0"/>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4859" name="Group 14"/>
            <p:cNvGrpSpPr>
              <a:grpSpLocks/>
            </p:cNvGrpSpPr>
            <p:nvPr/>
          </p:nvGrpSpPr>
          <p:grpSpPr bwMode="auto">
            <a:xfrm>
              <a:off x="5714999" y="1882940"/>
              <a:ext cx="3628603" cy="2478611"/>
              <a:chOff x="5714999" y="3788734"/>
              <a:chExt cx="3628603" cy="2478611"/>
            </a:xfrm>
          </p:grpSpPr>
          <p:cxnSp>
            <p:nvCxnSpPr>
              <p:cNvPr id="13" name="Straight Arrow Connector 12"/>
              <p:cNvCxnSpPr/>
              <p:nvPr/>
            </p:nvCxnSpPr>
            <p:spPr>
              <a:xfrm>
                <a:off x="5714999" y="6236810"/>
                <a:ext cx="3628603" cy="30235"/>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715889" y="3789248"/>
                <a:ext cx="1548204" cy="914623"/>
              </a:xfrm>
              <a:prstGeom prst="ellipse">
                <a:avLst/>
              </a:prstGeom>
              <a:ln w="2857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sp>
        <p:nvSpPr>
          <p:cNvPr id="15" name="Arc 14"/>
          <p:cNvSpPr>
            <a:spLocks noChangeAspect="1"/>
          </p:cNvSpPr>
          <p:nvPr/>
        </p:nvSpPr>
        <p:spPr bwMode="auto">
          <a:xfrm>
            <a:off x="3832225" y="2808288"/>
            <a:ext cx="2881313" cy="2879725"/>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6" name="Arc 15"/>
          <p:cNvSpPr>
            <a:spLocks noChangeAspect="1"/>
          </p:cNvSpPr>
          <p:nvPr/>
        </p:nvSpPr>
        <p:spPr bwMode="auto">
          <a:xfrm>
            <a:off x="3475038" y="2446338"/>
            <a:ext cx="3600450" cy="3600450"/>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7" name="Arc 16"/>
          <p:cNvSpPr>
            <a:spLocks noChangeAspect="1"/>
          </p:cNvSpPr>
          <p:nvPr/>
        </p:nvSpPr>
        <p:spPr bwMode="auto">
          <a:xfrm>
            <a:off x="3114675" y="2076450"/>
            <a:ext cx="4321175" cy="4319588"/>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8" name="Arc 17"/>
          <p:cNvSpPr>
            <a:spLocks noChangeAspect="1"/>
          </p:cNvSpPr>
          <p:nvPr/>
        </p:nvSpPr>
        <p:spPr bwMode="auto">
          <a:xfrm>
            <a:off x="2752725" y="1720850"/>
            <a:ext cx="5040313" cy="5038725"/>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9" name="Arc 18"/>
          <p:cNvSpPr>
            <a:spLocks noChangeAspect="1"/>
          </p:cNvSpPr>
          <p:nvPr/>
        </p:nvSpPr>
        <p:spPr bwMode="auto">
          <a:xfrm>
            <a:off x="2392363" y="1368425"/>
            <a:ext cx="5761037" cy="5759450"/>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2" name="Arc 21"/>
          <p:cNvSpPr>
            <a:spLocks noChangeAspect="1"/>
          </p:cNvSpPr>
          <p:nvPr/>
        </p:nvSpPr>
        <p:spPr bwMode="auto">
          <a:xfrm>
            <a:off x="3230563" y="2198688"/>
            <a:ext cx="4064000" cy="4064000"/>
          </a:xfrm>
          <a:prstGeom prst="arc">
            <a:avLst/>
          </a:prstGeom>
          <a:ln w="1905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3" name="Arc 22"/>
          <p:cNvSpPr>
            <a:spLocks noChangeAspect="1"/>
          </p:cNvSpPr>
          <p:nvPr/>
        </p:nvSpPr>
        <p:spPr bwMode="auto">
          <a:xfrm>
            <a:off x="3646488" y="2622550"/>
            <a:ext cx="3240087" cy="3240088"/>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4" name="Arc 23"/>
          <p:cNvSpPr>
            <a:spLocks noChangeAspect="1"/>
          </p:cNvSpPr>
          <p:nvPr/>
        </p:nvSpPr>
        <p:spPr bwMode="auto">
          <a:xfrm>
            <a:off x="3286125" y="2254250"/>
            <a:ext cx="3960813" cy="3959225"/>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5" name="Arc 24"/>
          <p:cNvSpPr>
            <a:spLocks noChangeAspect="1"/>
          </p:cNvSpPr>
          <p:nvPr/>
        </p:nvSpPr>
        <p:spPr bwMode="auto">
          <a:xfrm>
            <a:off x="2928938" y="1905000"/>
            <a:ext cx="4679950" cy="4679950"/>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6" name="Arc 25"/>
          <p:cNvSpPr>
            <a:spLocks noChangeAspect="1"/>
          </p:cNvSpPr>
          <p:nvPr/>
        </p:nvSpPr>
        <p:spPr bwMode="auto">
          <a:xfrm>
            <a:off x="2568575" y="1544638"/>
            <a:ext cx="5400675" cy="5400675"/>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0" name="Arc 29"/>
          <p:cNvSpPr>
            <a:spLocks noChangeAspect="1"/>
          </p:cNvSpPr>
          <p:nvPr/>
        </p:nvSpPr>
        <p:spPr bwMode="auto">
          <a:xfrm>
            <a:off x="2025650" y="1023938"/>
            <a:ext cx="6480175" cy="6480175"/>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1" name="Arc 30"/>
          <p:cNvSpPr>
            <a:spLocks noChangeAspect="1"/>
          </p:cNvSpPr>
          <p:nvPr/>
        </p:nvSpPr>
        <p:spPr bwMode="auto">
          <a:xfrm>
            <a:off x="1849438" y="849313"/>
            <a:ext cx="6840537" cy="6838950"/>
          </a:xfrm>
          <a:prstGeom prst="arc">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2" name="Arc 31"/>
          <p:cNvSpPr>
            <a:spLocks noChangeAspect="1"/>
          </p:cNvSpPr>
          <p:nvPr/>
        </p:nvSpPr>
        <p:spPr bwMode="auto">
          <a:xfrm>
            <a:off x="1936750" y="939800"/>
            <a:ext cx="6661150" cy="6659563"/>
          </a:xfrm>
          <a:prstGeom prst="arc">
            <a:avLst/>
          </a:prstGeom>
          <a:ln w="1905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3" name="Rectangle 2"/>
          <p:cNvSpPr>
            <a:spLocks noChangeArrowheads="1"/>
          </p:cNvSpPr>
          <p:nvPr/>
        </p:nvSpPr>
        <p:spPr bwMode="auto">
          <a:xfrm>
            <a:off x="304800" y="533400"/>
            <a:ext cx="4648200" cy="646113"/>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Alternativni pristop: ogledamo si lego krivulje  </a:t>
            </a:r>
            <a:r>
              <a:rPr lang="en-US" i="1" dirty="0">
                <a:solidFill>
                  <a:schemeClr val="tx2">
                    <a:lumMod val="60000"/>
                    <a:lumOff val="40000"/>
                  </a:schemeClr>
                </a:solidFill>
                <a:latin typeface="Georgia" pitchFamily="18" charset="0"/>
              </a:rPr>
              <a:t>G(</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sl-SI" dirty="0">
                <a:solidFill>
                  <a:schemeClr val="tx2">
                    <a:lumMod val="60000"/>
                    <a:lumOff val="40000"/>
                  </a:schemeClr>
                </a:solidFill>
                <a:latin typeface="+mn-lt"/>
              </a:rPr>
              <a:t> </a:t>
            </a:r>
            <a:r>
              <a:rPr lang="sl-SI" dirty="0">
                <a:solidFill>
                  <a:srgbClr val="1F497D">
                    <a:lumMod val="60000"/>
                    <a:lumOff val="40000"/>
                  </a:srgbClr>
                </a:solidFill>
                <a:latin typeface="Calibri"/>
              </a:rPr>
              <a:t>glede na </a:t>
            </a:r>
            <a:r>
              <a:rPr lang="sl-SI" dirty="0" err="1">
                <a:solidFill>
                  <a:srgbClr val="1F497D">
                    <a:lumMod val="60000"/>
                    <a:lumOff val="40000"/>
                  </a:srgbClr>
                </a:solidFill>
                <a:latin typeface="Calibri"/>
              </a:rPr>
              <a:t>nivojnice</a:t>
            </a:r>
            <a:r>
              <a:rPr lang="sl-SI" dirty="0">
                <a:solidFill>
                  <a:srgbClr val="1F497D">
                    <a:lumMod val="60000"/>
                    <a:lumOff val="40000"/>
                  </a:srgbClr>
                </a:solidFill>
                <a:latin typeface="Calibri"/>
              </a:rPr>
              <a:t> funkcije </a:t>
            </a:r>
            <a:r>
              <a:rPr lang="en-US" i="1" dirty="0">
                <a:solidFill>
                  <a:schemeClr val="tx2">
                    <a:lumMod val="60000"/>
                    <a:lumOff val="40000"/>
                  </a:schemeClr>
                </a:solidFill>
                <a:latin typeface="Georgia" pitchFamily="18" charset="0"/>
              </a:rPr>
              <a:t>f(</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endParaRPr lang="en-GB" dirty="0">
              <a:solidFill>
                <a:schemeClr val="tx2">
                  <a:lumMod val="60000"/>
                  <a:lumOff val="40000"/>
                </a:schemeClr>
              </a:solidFill>
              <a:latin typeface="+mn-lt"/>
            </a:endParaRPr>
          </a:p>
        </p:txBody>
      </p:sp>
      <p:sp>
        <p:nvSpPr>
          <p:cNvPr id="34" name="Rectangle 3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ectangle 3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Rounded Rectangle 3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7" name="TextBox 3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9" name="TextBox 38"/>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VEZANI  EKSTREMI</a:t>
            </a:r>
          </a:p>
        </p:txBody>
      </p:sp>
      <p:sp>
        <p:nvSpPr>
          <p:cNvPr id="4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86AA78D-F1BD-45EF-98BA-336E2AE28E6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38</a:t>
            </a:fld>
            <a:endParaRPr lang="en-US" sz="1200" b="1">
              <a:solidFill>
                <a:schemeClr val="bg1"/>
              </a:solidFill>
              <a:effectLst>
                <a:outerShdw blurRad="38100" dist="38100" dir="2700000" algn="tl">
                  <a:srgbClr val="000000">
                    <a:alpha val="43137"/>
                  </a:srgbClr>
                </a:outerShdw>
              </a:effectLst>
              <a:latin typeface="+mn-lt"/>
            </a:endParaRPr>
          </a:p>
        </p:txBody>
      </p:sp>
      <p:sp>
        <p:nvSpPr>
          <p:cNvPr id="44" name="TextBox 43"/>
          <p:cNvSpPr txBox="1"/>
          <p:nvPr/>
        </p:nvSpPr>
        <p:spPr>
          <a:xfrm>
            <a:off x="304800" y="1371600"/>
            <a:ext cx="4876800" cy="923925"/>
          </a:xfrm>
          <a:prstGeom prst="rect">
            <a:avLst/>
          </a:prstGeom>
          <a:noFill/>
        </p:spPr>
        <p:txBody>
          <a:bodyPr>
            <a:spAutoFit/>
          </a:bodyPr>
          <a:lstStyle/>
          <a:p>
            <a:pPr>
              <a:defRPr/>
            </a:pPr>
            <a:r>
              <a:rPr lang="sl-SI" dirty="0">
                <a:solidFill>
                  <a:schemeClr val="tx2">
                    <a:lumMod val="60000"/>
                    <a:lumOff val="40000"/>
                  </a:schemeClr>
                </a:solidFill>
                <a:latin typeface="+mn-lt"/>
              </a:rPr>
              <a:t>Če v skupni točki krivulja </a:t>
            </a:r>
            <a:r>
              <a:rPr lang="sl-SI" dirty="0">
                <a:solidFill>
                  <a:srgbClr val="FF0000"/>
                </a:solidFill>
                <a:latin typeface="+mn-lt"/>
              </a:rPr>
              <a:t>seka</a:t>
            </a:r>
            <a:r>
              <a:rPr lang="sl-SI" dirty="0">
                <a:solidFill>
                  <a:schemeClr val="tx2">
                    <a:lumMod val="60000"/>
                    <a:lumOff val="40000"/>
                  </a:schemeClr>
                </a:solidFill>
                <a:latin typeface="+mn-lt"/>
              </a:rPr>
              <a:t> </a:t>
            </a:r>
            <a:r>
              <a:rPr lang="sl-SI" dirty="0" err="1">
                <a:solidFill>
                  <a:schemeClr val="tx2">
                    <a:lumMod val="60000"/>
                    <a:lumOff val="40000"/>
                  </a:schemeClr>
                </a:solidFill>
                <a:latin typeface="+mn-lt"/>
              </a:rPr>
              <a:t>nivojnico</a:t>
            </a:r>
            <a:r>
              <a:rPr lang="sl-SI" dirty="0">
                <a:solidFill>
                  <a:schemeClr val="tx2">
                    <a:lumMod val="60000"/>
                    <a:lumOff val="40000"/>
                  </a:schemeClr>
                </a:solidFill>
                <a:latin typeface="+mn-lt"/>
              </a:rPr>
              <a:t>, potem so v njeni bližini točke na krivulji, kjer </a:t>
            </a:r>
            <a:r>
              <a:rPr lang="en-US" i="1" dirty="0">
                <a:solidFill>
                  <a:schemeClr val="tx2">
                    <a:lumMod val="60000"/>
                    <a:lumOff val="40000"/>
                  </a:schemeClr>
                </a:solidFill>
                <a:latin typeface="Georgia" pitchFamily="18" charset="0"/>
              </a:rPr>
              <a:t>f</a:t>
            </a:r>
            <a:r>
              <a:rPr lang="sl-SI" dirty="0">
                <a:solidFill>
                  <a:schemeClr val="tx2">
                    <a:lumMod val="60000"/>
                    <a:lumOff val="40000"/>
                  </a:schemeClr>
                </a:solidFill>
              </a:rPr>
              <a:t> </a:t>
            </a:r>
            <a:r>
              <a:rPr lang="sl-SI" dirty="0">
                <a:solidFill>
                  <a:schemeClr val="tx2">
                    <a:lumMod val="60000"/>
                    <a:lumOff val="40000"/>
                  </a:schemeClr>
                </a:solidFill>
                <a:latin typeface="+mn-lt"/>
              </a:rPr>
              <a:t>zavzame večje in manjše vrednosti.  </a:t>
            </a:r>
          </a:p>
        </p:txBody>
      </p:sp>
      <p:sp>
        <p:nvSpPr>
          <p:cNvPr id="48" name="Arc 47"/>
          <p:cNvSpPr>
            <a:spLocks noChangeAspect="1"/>
          </p:cNvSpPr>
          <p:nvPr/>
        </p:nvSpPr>
        <p:spPr>
          <a:xfrm>
            <a:off x="2754313" y="1720850"/>
            <a:ext cx="5038725" cy="5040313"/>
          </a:xfrm>
          <a:prstGeom prst="arc">
            <a:avLst>
              <a:gd name="adj1" fmla="val 18910184"/>
              <a:gd name="adj2" fmla="val 19413939"/>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4" name="Group 51"/>
          <p:cNvGrpSpPr>
            <a:grpSpLocks/>
          </p:cNvGrpSpPr>
          <p:nvPr/>
        </p:nvGrpSpPr>
        <p:grpSpPr bwMode="auto">
          <a:xfrm>
            <a:off x="7021513" y="2514600"/>
            <a:ext cx="522287" cy="390525"/>
            <a:chOff x="7021513" y="2514600"/>
            <a:chExt cx="522287" cy="390525"/>
          </a:xfrm>
        </p:grpSpPr>
        <p:cxnSp>
          <p:nvCxnSpPr>
            <p:cNvPr id="47" name="Straight Arrow Connector 46"/>
            <p:cNvCxnSpPr/>
            <p:nvPr/>
          </p:nvCxnSpPr>
          <p:spPr>
            <a:xfrm flipV="1">
              <a:off x="7054850" y="2579688"/>
              <a:ext cx="304800" cy="76200"/>
            </a:xfrm>
            <a:prstGeom prst="straightConnector1">
              <a:avLst/>
            </a:prstGeom>
            <a:ln>
              <a:solidFill>
                <a:schemeClr val="accent1"/>
              </a:solidFill>
              <a:prstDash val="solid"/>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39000" y="2514600"/>
              <a:ext cx="304800" cy="307975"/>
            </a:xfrm>
            <a:prstGeom prst="rect">
              <a:avLst/>
            </a:prstGeom>
            <a:noFill/>
          </p:spPr>
          <p:txBody>
            <a:bodyPr>
              <a:spAutoFit/>
            </a:bodyPr>
            <a:lstStyle/>
            <a:p>
              <a:pPr>
                <a:defRPr/>
              </a:pPr>
              <a:r>
                <a:rPr lang="sl-SI" sz="1400" b="1" dirty="0">
                  <a:solidFill>
                    <a:schemeClr val="tx2">
                      <a:lumMod val="60000"/>
                      <a:lumOff val="40000"/>
                    </a:schemeClr>
                  </a:solidFill>
                  <a:latin typeface="+mn-lt"/>
                </a:rPr>
                <a:t>+</a:t>
              </a:r>
            </a:p>
          </p:txBody>
        </p:sp>
        <p:sp>
          <p:nvSpPr>
            <p:cNvPr id="51" name="TextBox 50"/>
            <p:cNvSpPr txBox="1"/>
            <p:nvPr/>
          </p:nvSpPr>
          <p:spPr>
            <a:xfrm>
              <a:off x="7021513" y="2535238"/>
              <a:ext cx="304800" cy="369887"/>
            </a:xfrm>
            <a:prstGeom prst="rect">
              <a:avLst/>
            </a:prstGeom>
            <a:noFill/>
          </p:spPr>
          <p:txBody>
            <a:bodyPr>
              <a:spAutoFit/>
            </a:bodyPr>
            <a:lstStyle/>
            <a:p>
              <a:pPr>
                <a:defRPr/>
              </a:pPr>
              <a:r>
                <a:rPr lang="sl-SI" b="1" dirty="0">
                  <a:solidFill>
                    <a:schemeClr val="tx2">
                      <a:lumMod val="60000"/>
                      <a:lumOff val="40000"/>
                    </a:schemeClr>
                  </a:solidFill>
                  <a:latin typeface="+mn-lt"/>
                </a:rPr>
                <a:t>-</a:t>
              </a:r>
            </a:p>
          </p:txBody>
        </p:sp>
      </p:grpSp>
      <p:sp>
        <p:nvSpPr>
          <p:cNvPr id="53" name="TextBox 52"/>
          <p:cNvSpPr txBox="1"/>
          <p:nvPr/>
        </p:nvSpPr>
        <p:spPr>
          <a:xfrm>
            <a:off x="304800" y="2438400"/>
            <a:ext cx="4648200" cy="646113"/>
          </a:xfrm>
          <a:prstGeom prst="rect">
            <a:avLst/>
          </a:prstGeom>
          <a:noFill/>
        </p:spPr>
        <p:txBody>
          <a:bodyPr>
            <a:spAutoFit/>
          </a:bodyPr>
          <a:lstStyle/>
          <a:p>
            <a:pPr>
              <a:defRPr/>
            </a:pPr>
            <a:r>
              <a:rPr lang="sl-SI" dirty="0">
                <a:solidFill>
                  <a:schemeClr val="tx2">
                    <a:lumMod val="60000"/>
                    <a:lumOff val="40000"/>
                  </a:schemeClr>
                </a:solidFill>
                <a:latin typeface="+mn-lt"/>
              </a:rPr>
              <a:t>V točki na krivulji, kjer </a:t>
            </a:r>
            <a:r>
              <a:rPr lang="en-US" i="1" dirty="0">
                <a:solidFill>
                  <a:schemeClr val="tx2">
                    <a:lumMod val="60000"/>
                    <a:lumOff val="40000"/>
                  </a:schemeClr>
                </a:solidFill>
                <a:latin typeface="Georgia" pitchFamily="18" charset="0"/>
              </a:rPr>
              <a:t>f</a:t>
            </a:r>
            <a:r>
              <a:rPr lang="sl-SI" dirty="0">
                <a:solidFill>
                  <a:schemeClr val="tx2">
                    <a:lumMod val="60000"/>
                    <a:lumOff val="40000"/>
                  </a:schemeClr>
                </a:solidFill>
                <a:latin typeface="+mn-lt"/>
              </a:rPr>
              <a:t> zavzame ekstremno vrednost se morata krivulja in </a:t>
            </a:r>
            <a:r>
              <a:rPr lang="sl-SI" dirty="0" err="1">
                <a:solidFill>
                  <a:schemeClr val="tx2">
                    <a:lumMod val="60000"/>
                    <a:lumOff val="40000"/>
                  </a:schemeClr>
                </a:solidFill>
                <a:latin typeface="+mn-lt"/>
              </a:rPr>
              <a:t>nivojnica</a:t>
            </a:r>
            <a:r>
              <a:rPr lang="sl-SI" dirty="0">
                <a:solidFill>
                  <a:schemeClr val="tx2">
                    <a:lumMod val="60000"/>
                    <a:lumOff val="40000"/>
                  </a:schemeClr>
                </a:solidFill>
                <a:latin typeface="+mn-lt"/>
              </a:rPr>
              <a:t> </a:t>
            </a:r>
            <a:r>
              <a:rPr lang="sl-SI" dirty="0">
                <a:solidFill>
                  <a:srgbClr val="FF0000"/>
                </a:solidFill>
                <a:latin typeface="+mn-lt"/>
              </a:rPr>
              <a:t>dotikati</a:t>
            </a:r>
            <a:r>
              <a:rPr lang="sl-SI" dirty="0">
                <a:solidFill>
                  <a:schemeClr val="tx2">
                    <a:lumMod val="60000"/>
                    <a:lumOff val="40000"/>
                  </a:schemeClr>
                </a:solidFill>
                <a:latin typeface="+mn-lt"/>
              </a:rPr>
              <a:t>.</a:t>
            </a:r>
          </a:p>
        </p:txBody>
      </p:sp>
      <p:sp>
        <p:nvSpPr>
          <p:cNvPr id="54" name="TextBox 53"/>
          <p:cNvSpPr txBox="1"/>
          <p:nvPr/>
        </p:nvSpPr>
        <p:spPr>
          <a:xfrm>
            <a:off x="304800" y="3343275"/>
            <a:ext cx="4648200" cy="923925"/>
          </a:xfrm>
          <a:prstGeom prst="rect">
            <a:avLst/>
          </a:prstGeom>
          <a:noFill/>
        </p:spPr>
        <p:txBody>
          <a:bodyPr>
            <a:spAutoFit/>
          </a:bodyPr>
          <a:lstStyle/>
          <a:p>
            <a:pPr>
              <a:defRPr/>
            </a:pPr>
            <a:r>
              <a:rPr lang="sl-SI" dirty="0">
                <a:solidFill>
                  <a:schemeClr val="tx2">
                    <a:lumMod val="60000"/>
                    <a:lumOff val="40000"/>
                  </a:schemeClr>
                </a:solidFill>
                <a:latin typeface="+mn-lt"/>
              </a:rPr>
              <a:t>Krivulji </a:t>
            </a:r>
            <a:r>
              <a:rPr lang="en-US" i="1" dirty="0">
                <a:solidFill>
                  <a:schemeClr val="tx2">
                    <a:lumMod val="60000"/>
                    <a:lumOff val="40000"/>
                  </a:schemeClr>
                </a:solidFill>
                <a:latin typeface="Georgia" pitchFamily="18" charset="0"/>
              </a:rPr>
              <a:t>G(</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sl-SI" dirty="0">
                <a:solidFill>
                  <a:schemeClr val="tx2">
                    <a:lumMod val="60000"/>
                    <a:lumOff val="40000"/>
                  </a:schemeClr>
                </a:solidFill>
              </a:rPr>
              <a:t> </a:t>
            </a:r>
            <a:r>
              <a:rPr lang="sl-SI" dirty="0">
                <a:solidFill>
                  <a:schemeClr val="tx2">
                    <a:lumMod val="60000"/>
                    <a:lumOff val="40000"/>
                  </a:schemeClr>
                </a:solidFill>
                <a:latin typeface="+mn-lt"/>
              </a:rPr>
              <a:t>in </a:t>
            </a:r>
            <a:r>
              <a:rPr lang="en-US" i="1" dirty="0">
                <a:solidFill>
                  <a:schemeClr val="tx2">
                    <a:lumMod val="60000"/>
                    <a:lumOff val="40000"/>
                  </a:schemeClr>
                </a:solidFill>
                <a:latin typeface="Georgia" pitchFamily="18" charset="0"/>
              </a:rPr>
              <a:t>f(</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 </a:t>
            </a:r>
            <a:r>
              <a:rPr lang="sl-SI" i="1" dirty="0">
                <a:solidFill>
                  <a:schemeClr val="tx2">
                    <a:lumMod val="60000"/>
                    <a:lumOff val="40000"/>
                  </a:schemeClr>
                </a:solidFill>
                <a:latin typeface="Georgia" pitchFamily="18" charset="0"/>
              </a:rPr>
              <a:t>=C </a:t>
            </a:r>
            <a:r>
              <a:rPr lang="sl-SI" dirty="0">
                <a:solidFill>
                  <a:schemeClr val="tx2">
                    <a:lumMod val="60000"/>
                    <a:lumOff val="40000"/>
                  </a:schemeClr>
                </a:solidFill>
                <a:latin typeface="+mn-lt"/>
              </a:rPr>
              <a:t>se v skupni točki dotikata, če sta v tej točki njuna gradienta  </a:t>
            </a:r>
            <a:r>
              <a:rPr lang="sl-SI" i="1" dirty="0" err="1">
                <a:solidFill>
                  <a:schemeClr val="tx2">
                    <a:lumMod val="60000"/>
                    <a:lumOff val="40000"/>
                  </a:schemeClr>
                </a:solidFill>
                <a:latin typeface="Georgia" pitchFamily="18" charset="0"/>
              </a:rPr>
              <a:t>dG</a:t>
            </a:r>
            <a:r>
              <a:rPr lang="sl-SI"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in </a:t>
            </a:r>
            <a:r>
              <a:rPr lang="sl-SI" i="1" err="1">
                <a:solidFill>
                  <a:schemeClr val="tx2">
                    <a:lumMod val="60000"/>
                    <a:lumOff val="40000"/>
                  </a:schemeClr>
                </a:solidFill>
                <a:latin typeface="Georgia" pitchFamily="18" charset="0"/>
              </a:rPr>
              <a:t>df</a:t>
            </a:r>
            <a:r>
              <a:rPr lang="sl-SI" i="1">
                <a:solidFill>
                  <a:schemeClr val="tx2">
                    <a:lumMod val="60000"/>
                    <a:lumOff val="40000"/>
                  </a:schemeClr>
                </a:solidFill>
                <a:latin typeface="Georgia" pitchFamily="18" charset="0"/>
              </a:rPr>
              <a:t> </a:t>
            </a:r>
            <a:r>
              <a:rPr lang="sl-SI">
                <a:solidFill>
                  <a:schemeClr val="tx2">
                    <a:lumMod val="60000"/>
                    <a:lumOff val="40000"/>
                  </a:schemeClr>
                </a:solidFill>
                <a:latin typeface="+mn-lt"/>
              </a:rPr>
              <a:t>na isti premici (tj. vzporedna).</a:t>
            </a:r>
            <a:endParaRPr lang="sl-SI" dirty="0">
              <a:solidFill>
                <a:schemeClr val="tx2">
                  <a:lumMod val="60000"/>
                  <a:lumOff val="40000"/>
                </a:schemeClr>
              </a:solidFill>
              <a:latin typeface="+mn-lt"/>
            </a:endParaRPr>
          </a:p>
        </p:txBody>
      </p:sp>
      <p:cxnSp>
        <p:nvCxnSpPr>
          <p:cNvPr id="56" name="Straight Arrow Connector 55"/>
          <p:cNvCxnSpPr/>
          <p:nvPr/>
        </p:nvCxnSpPr>
        <p:spPr>
          <a:xfrm rot="5400000" flipH="1" flipV="1">
            <a:off x="6286500" y="2247900"/>
            <a:ext cx="304800" cy="228600"/>
          </a:xfrm>
          <a:prstGeom prst="straightConnector1">
            <a:avLst/>
          </a:prstGeom>
          <a:ln w="127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noChangeAspect="1"/>
          </p:cNvCxnSpPr>
          <p:nvPr/>
        </p:nvCxnSpPr>
        <p:spPr>
          <a:xfrm rot="5400000" flipH="1" flipV="1">
            <a:off x="6115844" y="2537619"/>
            <a:ext cx="234950" cy="176212"/>
          </a:xfrm>
          <a:prstGeom prst="straightConnector1">
            <a:avLst/>
          </a:prstGeom>
          <a:ln w="12700">
            <a:solidFill>
              <a:srgbClr val="00B05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4800" y="4419600"/>
            <a:ext cx="8610600" cy="369888"/>
          </a:xfrm>
          <a:prstGeom prst="rect">
            <a:avLst/>
          </a:prstGeom>
          <a:noFill/>
        </p:spPr>
        <p:txBody>
          <a:bodyPr>
            <a:spAutoFit/>
          </a:bodyPr>
          <a:lstStyle/>
          <a:p>
            <a:pPr>
              <a:defRPr/>
            </a:pPr>
            <a:r>
              <a:rPr lang="sl-SI">
                <a:solidFill>
                  <a:schemeClr val="tx2">
                    <a:lumMod val="60000"/>
                    <a:lumOff val="40000"/>
                  </a:schemeClr>
                </a:solidFill>
                <a:latin typeface="+mn-lt"/>
              </a:rPr>
              <a:t>Da bo </a:t>
            </a:r>
            <a:r>
              <a:rPr lang="sl-SI" dirty="0">
                <a:solidFill>
                  <a:schemeClr val="tx2">
                    <a:lumMod val="60000"/>
                    <a:lumOff val="40000"/>
                  </a:schemeClr>
                </a:solidFill>
                <a:latin typeface="+mn-lt"/>
              </a:rPr>
              <a:t>v točki </a:t>
            </a:r>
            <a:r>
              <a:rPr lang="en-US" i="1" dirty="0">
                <a:solidFill>
                  <a:schemeClr val="tx2">
                    <a:lumMod val="60000"/>
                    <a:lumOff val="40000"/>
                  </a:schemeClr>
                </a:solidFill>
                <a:latin typeface="Georgia" pitchFamily="18" charset="0"/>
              </a:rPr>
              <a:t>(</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ekstrem morata biti izpolnjena pogoja </a:t>
            </a:r>
            <a:r>
              <a:rPr lang="en-US" i="1" dirty="0">
                <a:solidFill>
                  <a:srgbClr val="FF0000"/>
                </a:solidFill>
                <a:latin typeface="Georgia" pitchFamily="18" charset="0"/>
              </a:rPr>
              <a:t>G(</a:t>
            </a:r>
            <a:r>
              <a:rPr lang="en-US" i="1" dirty="0" err="1">
                <a:solidFill>
                  <a:srgbClr val="FF0000"/>
                </a:solidFill>
                <a:latin typeface="Georgia" pitchFamily="18" charset="0"/>
              </a:rPr>
              <a:t>x,y</a:t>
            </a:r>
            <a:r>
              <a:rPr lang="en-US" i="1" dirty="0">
                <a:solidFill>
                  <a:srgbClr val="FF0000"/>
                </a:solidFill>
                <a:latin typeface="Georgia" pitchFamily="18" charset="0"/>
              </a:rPr>
              <a:t>)</a:t>
            </a:r>
            <a:r>
              <a:rPr lang="en-US" dirty="0">
                <a:solidFill>
                  <a:srgbClr val="FF0000"/>
                </a:solidFill>
              </a:rPr>
              <a:t>=</a:t>
            </a:r>
            <a:r>
              <a:rPr lang="en-US" dirty="0">
                <a:solidFill>
                  <a:srgbClr val="FF0000"/>
                </a:solidFill>
                <a:latin typeface="Times New Roman" pitchFamily="18" charset="0"/>
              </a:rPr>
              <a:t>0 </a:t>
            </a:r>
            <a:r>
              <a:rPr lang="sl-SI" dirty="0">
                <a:solidFill>
                  <a:schemeClr val="tx2">
                    <a:lumMod val="60000"/>
                    <a:lumOff val="40000"/>
                  </a:schemeClr>
                </a:solidFill>
                <a:latin typeface="+mn-lt"/>
              </a:rPr>
              <a:t>in </a:t>
            </a:r>
            <a:r>
              <a:rPr lang="sl-SI" i="1" dirty="0" err="1">
                <a:solidFill>
                  <a:srgbClr val="FF0000"/>
                </a:solidFill>
                <a:latin typeface="Georgia" pitchFamily="18" charset="0"/>
              </a:rPr>
              <a:t>df</a:t>
            </a:r>
            <a:r>
              <a:rPr lang="en-US" i="1" dirty="0">
                <a:solidFill>
                  <a:srgbClr val="FF0000"/>
                </a:solidFill>
                <a:latin typeface="Georgia" pitchFamily="18" charset="0"/>
              </a:rPr>
              <a:t> (</a:t>
            </a:r>
            <a:r>
              <a:rPr lang="en-US" i="1" dirty="0" err="1">
                <a:solidFill>
                  <a:srgbClr val="FF0000"/>
                </a:solidFill>
                <a:latin typeface="Georgia" pitchFamily="18" charset="0"/>
              </a:rPr>
              <a:t>x,y</a:t>
            </a:r>
            <a:r>
              <a:rPr lang="en-US" i="1" dirty="0">
                <a:solidFill>
                  <a:srgbClr val="FF0000"/>
                </a:solidFill>
                <a:latin typeface="Georgia" pitchFamily="18" charset="0"/>
              </a:rPr>
              <a:t>)</a:t>
            </a:r>
            <a:r>
              <a:rPr lang="sl-SI" i="1">
                <a:solidFill>
                  <a:srgbClr val="FF0000"/>
                </a:solidFill>
                <a:latin typeface="Georgia" pitchFamily="18" charset="0"/>
              </a:rPr>
              <a:t>=k·d</a:t>
            </a:r>
            <a:r>
              <a:rPr lang="en-US" i="1">
                <a:solidFill>
                  <a:srgbClr val="FF0000"/>
                </a:solidFill>
                <a:latin typeface="Georgia" pitchFamily="18" charset="0"/>
              </a:rPr>
              <a:t>G(x,y</a:t>
            </a:r>
            <a:r>
              <a:rPr lang="en-US" i="1" dirty="0">
                <a:solidFill>
                  <a:srgbClr val="FF0000"/>
                </a:solidFill>
                <a:latin typeface="Georgia" pitchFamily="18" charset="0"/>
              </a:rPr>
              <a:t>)</a:t>
            </a:r>
            <a:r>
              <a:rPr lang="sl-SI" dirty="0">
                <a:solidFill>
                  <a:schemeClr val="tx2">
                    <a:lumMod val="60000"/>
                    <a:lumOff val="40000"/>
                  </a:schemeClr>
                </a:solidFill>
                <a:latin typeface="+mn-lt"/>
              </a:rPr>
              <a:t>.   </a:t>
            </a:r>
          </a:p>
        </p:txBody>
      </p:sp>
      <p:sp>
        <p:nvSpPr>
          <p:cNvPr id="59" name="TextBox 58"/>
          <p:cNvSpPr txBox="1"/>
          <p:nvPr/>
        </p:nvSpPr>
        <p:spPr>
          <a:xfrm>
            <a:off x="304800" y="5029200"/>
            <a:ext cx="5867400" cy="369888"/>
          </a:xfrm>
          <a:prstGeom prst="rect">
            <a:avLst/>
          </a:prstGeom>
          <a:noFill/>
        </p:spPr>
        <p:txBody>
          <a:bodyPr>
            <a:spAutoFit/>
          </a:bodyPr>
          <a:lstStyle/>
          <a:p>
            <a:pPr>
              <a:defRPr/>
            </a:pPr>
            <a:r>
              <a:rPr lang="sl-SI" dirty="0">
                <a:solidFill>
                  <a:schemeClr val="tx2">
                    <a:lumMod val="60000"/>
                    <a:lumOff val="40000"/>
                  </a:schemeClr>
                </a:solidFill>
                <a:latin typeface="+mn-lt"/>
              </a:rPr>
              <a:t>Pogoja lahko združimo tako, da vpeljemo pomožno funkcijo</a:t>
            </a:r>
          </a:p>
        </p:txBody>
      </p:sp>
      <p:sp>
        <p:nvSpPr>
          <p:cNvPr id="61" name="TextBox 60"/>
          <p:cNvSpPr txBox="1"/>
          <p:nvPr/>
        </p:nvSpPr>
        <p:spPr>
          <a:xfrm>
            <a:off x="304800" y="5878513"/>
            <a:ext cx="4267200" cy="369887"/>
          </a:xfrm>
          <a:prstGeom prst="rect">
            <a:avLst/>
          </a:prstGeom>
          <a:noFill/>
        </p:spPr>
        <p:txBody>
          <a:bodyPr>
            <a:spAutoFit/>
          </a:bodyPr>
          <a:lstStyle/>
          <a:p>
            <a:pPr>
              <a:defRPr/>
            </a:pPr>
            <a:r>
              <a:rPr lang="sl-SI" dirty="0">
                <a:solidFill>
                  <a:schemeClr val="tx2">
                    <a:lumMod val="60000"/>
                    <a:lumOff val="40000"/>
                  </a:schemeClr>
                </a:solidFill>
                <a:latin typeface="+mn-lt"/>
              </a:rPr>
              <a:t>in zahtevamo </a:t>
            </a:r>
            <a:r>
              <a:rPr lang="sl-SI" i="1" dirty="0" err="1">
                <a:solidFill>
                  <a:srgbClr val="FF0000"/>
                </a:solidFill>
                <a:latin typeface="Georgia" pitchFamily="18" charset="0"/>
              </a:rPr>
              <a:t>dF</a:t>
            </a:r>
            <a:r>
              <a:rPr lang="en-US" i="1" dirty="0">
                <a:solidFill>
                  <a:srgbClr val="FF0000"/>
                </a:solidFill>
                <a:latin typeface="Georgia" pitchFamily="18" charset="0"/>
              </a:rPr>
              <a:t>(</a:t>
            </a:r>
            <a:r>
              <a:rPr lang="en-US" i="1" dirty="0" err="1">
                <a:solidFill>
                  <a:srgbClr val="FF0000"/>
                </a:solidFill>
                <a:latin typeface="Georgia" pitchFamily="18" charset="0"/>
              </a:rPr>
              <a:t>x,y</a:t>
            </a:r>
            <a:r>
              <a:rPr lang="sl-SI" i="1" dirty="0">
                <a:solidFill>
                  <a:srgbClr val="FF0000"/>
                </a:solidFill>
                <a:latin typeface="Georgia" pitchFamily="18" charset="0"/>
              </a:rPr>
              <a:t>,t</a:t>
            </a:r>
            <a:r>
              <a:rPr lang="en-US" i="1" dirty="0">
                <a:solidFill>
                  <a:srgbClr val="FF0000"/>
                </a:solidFill>
                <a:latin typeface="Georgia" pitchFamily="18" charset="0"/>
              </a:rPr>
              <a:t>)</a:t>
            </a:r>
            <a:r>
              <a:rPr lang="sl-SI" i="1" dirty="0">
                <a:solidFill>
                  <a:srgbClr val="FF0000"/>
                </a:solidFill>
                <a:latin typeface="Georgia" pitchFamily="18" charset="0"/>
              </a:rPr>
              <a:t>=</a:t>
            </a:r>
            <a:r>
              <a:rPr lang="sl-SI" dirty="0">
                <a:solidFill>
                  <a:srgbClr val="FF0000"/>
                </a:solidFill>
                <a:latin typeface="+mn-lt"/>
              </a:rPr>
              <a:t>0</a:t>
            </a:r>
            <a:r>
              <a:rPr lang="sl-SI" dirty="0">
                <a:solidFill>
                  <a:schemeClr val="tx2">
                    <a:lumMod val="60000"/>
                    <a:lumOff val="40000"/>
                  </a:schemeClr>
                </a:solidFill>
                <a:latin typeface="+mn-lt"/>
              </a:rPr>
              <a:t> </a:t>
            </a:r>
          </a:p>
        </p:txBody>
      </p:sp>
      <p:sp>
        <p:nvSpPr>
          <p:cNvPr id="45" name="TextBox 44"/>
          <p:cNvSpPr txBox="1"/>
          <p:nvPr/>
        </p:nvSpPr>
        <p:spPr>
          <a:xfrm>
            <a:off x="5334000" y="6019800"/>
            <a:ext cx="533400" cy="369888"/>
          </a:xfrm>
          <a:prstGeom prst="rect">
            <a:avLst/>
          </a:prstGeom>
          <a:noFill/>
        </p:spPr>
        <p:txBody>
          <a:bodyPr>
            <a:spAutoFit/>
          </a:bodyPr>
          <a:lstStyle/>
          <a:p>
            <a:pPr>
              <a:defRPr/>
            </a:pPr>
            <a:endParaRPr lang="sl-SI">
              <a:solidFill>
                <a:schemeClr val="tx2">
                  <a:lumMod val="60000"/>
                  <a:lumOff val="40000"/>
                </a:schemeClr>
              </a:solidFill>
              <a:latin typeface="+mn-lt"/>
            </a:endParaRPr>
          </a:p>
        </p:txBody>
      </p:sp>
      <p:grpSp>
        <p:nvGrpSpPr>
          <p:cNvPr id="5" name="Group 49"/>
          <p:cNvGrpSpPr>
            <a:grpSpLocks/>
          </p:cNvGrpSpPr>
          <p:nvPr/>
        </p:nvGrpSpPr>
        <p:grpSpPr bwMode="auto">
          <a:xfrm>
            <a:off x="2362200" y="5467350"/>
            <a:ext cx="6005513" cy="400050"/>
            <a:chOff x="2362200" y="5467290"/>
            <a:chExt cx="6005512" cy="400110"/>
          </a:xfrm>
        </p:grpSpPr>
        <p:graphicFrame>
          <p:nvGraphicFramePr>
            <p:cNvPr id="57356" name="Object 2"/>
            <p:cNvGraphicFramePr>
              <a:graphicFrameLocks noChangeAspect="1"/>
            </p:cNvGraphicFramePr>
            <p:nvPr/>
          </p:nvGraphicFramePr>
          <p:xfrm>
            <a:off x="2362200" y="5478403"/>
            <a:ext cx="3587750" cy="366712"/>
          </p:xfrm>
          <a:graphic>
            <a:graphicData uri="http://schemas.openxmlformats.org/presentationml/2006/ole">
              <p:oleObj spid="_x0000_s34818" name="Equation" r:id="rId3" imgW="1993680" imgH="203040" progId="Equation.DSMT4">
                <p:embed/>
              </p:oleObj>
            </a:graphicData>
          </a:graphic>
        </p:graphicFrame>
        <p:sp>
          <p:nvSpPr>
            <p:cNvPr id="46" name="TextBox 45"/>
            <p:cNvSpPr txBox="1"/>
            <p:nvPr/>
          </p:nvSpPr>
          <p:spPr>
            <a:xfrm>
              <a:off x="6005512" y="5467290"/>
              <a:ext cx="2362200" cy="400110"/>
            </a:xfrm>
            <a:prstGeom prst="rect">
              <a:avLst/>
            </a:prstGeom>
            <a:noFill/>
          </p:spPr>
          <p:txBody>
            <a:bodyPr>
              <a:spAutoFit/>
            </a:bodyPr>
            <a:lstStyle/>
            <a:p>
              <a:pPr>
                <a:defRPr/>
              </a:pPr>
              <a:r>
                <a:rPr lang="sl-SI" sz="2000">
                  <a:solidFill>
                    <a:srgbClr val="FF0000"/>
                  </a:solidFill>
                  <a:latin typeface="+mn-lt"/>
                </a:rPr>
                <a:t>Lagrangeva funkcija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3" grpId="0"/>
      <p:bldP spid="54" grpId="0"/>
      <p:bldP spid="58" grpId="0"/>
      <p:bldP spid="59"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1" name="Text Box 17"/>
          <p:cNvSpPr txBox="1">
            <a:spLocks noChangeArrowheads="1"/>
          </p:cNvSpPr>
          <p:nvPr/>
        </p:nvSpPr>
        <p:spPr bwMode="auto">
          <a:xfrm>
            <a:off x="609600" y="533400"/>
            <a:ext cx="7848600" cy="646113"/>
          </a:xfrm>
          <a:prstGeom prst="rect">
            <a:avLst/>
          </a:prstGeom>
          <a:solidFill>
            <a:srgbClr val="FFFFCC"/>
          </a:solidFill>
          <a:ln w="9525">
            <a:solidFill>
              <a:schemeClr val="tx2">
                <a:lumMod val="60000"/>
                <a:lumOff val="40000"/>
              </a:schemeClr>
            </a:solidFill>
            <a:miter lim="800000"/>
            <a:headEnd/>
            <a:tailEnd/>
          </a:ln>
        </p:spPr>
        <p:txBody>
          <a:bodyPr>
            <a:spAutoFit/>
          </a:bodyPr>
          <a:lstStyle/>
          <a:p>
            <a:pPr algn="ctr">
              <a:defRPr/>
            </a:pPr>
            <a:r>
              <a:rPr lang="sl-SI" dirty="0">
                <a:solidFill>
                  <a:schemeClr val="tx2">
                    <a:lumMod val="60000"/>
                    <a:lumOff val="40000"/>
                  </a:schemeClr>
                </a:solidFill>
                <a:latin typeface="+mn-lt"/>
              </a:rPr>
              <a:t>Kandidati za lokalne ekstreme funkcije  </a:t>
            </a:r>
            <a:r>
              <a:rPr lang="en-US" i="1" dirty="0">
                <a:solidFill>
                  <a:schemeClr val="tx2">
                    <a:lumMod val="60000"/>
                    <a:lumOff val="40000"/>
                  </a:schemeClr>
                </a:solidFill>
                <a:latin typeface="Georgia" pitchFamily="18" charset="0"/>
              </a:rPr>
              <a:t>f(</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sl-SI" dirty="0">
                <a:solidFill>
                  <a:schemeClr val="tx2">
                    <a:lumMod val="60000"/>
                    <a:lumOff val="40000"/>
                  </a:schemeClr>
                </a:solidFill>
                <a:latin typeface="+mn-lt"/>
              </a:rPr>
              <a:t>vzdolž krivulje z enačbo</a:t>
            </a:r>
            <a:r>
              <a:rPr lang="sl-SI" dirty="0">
                <a:solidFill>
                  <a:schemeClr val="tx2">
                    <a:lumMod val="60000"/>
                    <a:lumOff val="40000"/>
                  </a:schemeClr>
                </a:solidFill>
              </a:rPr>
              <a:t> </a:t>
            </a:r>
            <a:r>
              <a:rPr lang="en-US" i="1" dirty="0">
                <a:solidFill>
                  <a:schemeClr val="tx2">
                    <a:lumMod val="60000"/>
                    <a:lumOff val="40000"/>
                  </a:schemeClr>
                </a:solidFill>
                <a:latin typeface="Georgia" pitchFamily="18" charset="0"/>
              </a:rPr>
              <a:t>G(</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sl-SI" dirty="0">
                <a:solidFill>
                  <a:schemeClr val="tx2">
                    <a:lumMod val="60000"/>
                    <a:lumOff val="40000"/>
                  </a:schemeClr>
                </a:solidFill>
                <a:latin typeface="Times New Roman" pitchFamily="18" charset="0"/>
              </a:rPr>
              <a:t> </a:t>
            </a:r>
            <a:r>
              <a:rPr lang="sl-SI" dirty="0">
                <a:solidFill>
                  <a:schemeClr val="tx2">
                    <a:lumMod val="60000"/>
                    <a:lumOff val="40000"/>
                  </a:schemeClr>
                </a:solidFill>
                <a:latin typeface="+mn-lt"/>
              </a:rPr>
              <a:t>so stacionarne točke </a:t>
            </a:r>
            <a:r>
              <a:rPr lang="sl-SI" dirty="0" err="1">
                <a:solidFill>
                  <a:schemeClr val="tx2">
                    <a:lumMod val="60000"/>
                    <a:lumOff val="40000"/>
                  </a:schemeClr>
                </a:solidFill>
                <a:latin typeface="+mn-lt"/>
              </a:rPr>
              <a:t>Lagrangeve</a:t>
            </a:r>
            <a:r>
              <a:rPr lang="sl-SI" dirty="0">
                <a:solidFill>
                  <a:schemeClr val="tx2">
                    <a:lumMod val="60000"/>
                    <a:lumOff val="40000"/>
                  </a:schemeClr>
                </a:solidFill>
                <a:latin typeface="+mn-lt"/>
              </a:rPr>
              <a:t> funkcije </a:t>
            </a:r>
            <a:r>
              <a:rPr lang="sl-SI" i="1" dirty="0">
                <a:solidFill>
                  <a:schemeClr val="tx2">
                    <a:lumMod val="60000"/>
                    <a:lumOff val="40000"/>
                  </a:schemeClr>
                </a:solidFill>
                <a:latin typeface="Georgia" pitchFamily="18" charset="0"/>
              </a:rPr>
              <a:t>F</a:t>
            </a:r>
            <a:r>
              <a:rPr lang="en-US" i="1" dirty="0">
                <a:solidFill>
                  <a:schemeClr val="tx2">
                    <a:lumMod val="60000"/>
                    <a:lumOff val="40000"/>
                  </a:schemeClr>
                </a:solidFill>
                <a:latin typeface="Georgia" pitchFamily="18" charset="0"/>
              </a:rPr>
              <a:t> (</a:t>
            </a:r>
            <a:r>
              <a:rPr lang="en-US" i="1" dirty="0" err="1">
                <a:solidFill>
                  <a:schemeClr val="tx2">
                    <a:lumMod val="60000"/>
                    <a:lumOff val="40000"/>
                  </a:schemeClr>
                </a:solidFill>
                <a:latin typeface="Georgia" pitchFamily="18" charset="0"/>
              </a:rPr>
              <a:t>x,y</a:t>
            </a:r>
            <a:r>
              <a:rPr lang="sl-SI" i="1" dirty="0">
                <a:solidFill>
                  <a:schemeClr val="tx2">
                    <a:lumMod val="60000"/>
                    <a:lumOff val="40000"/>
                  </a:schemeClr>
                </a:solidFill>
                <a:latin typeface="Georgia" pitchFamily="18" charset="0"/>
              </a:rPr>
              <a:t>,t</a:t>
            </a:r>
            <a:r>
              <a:rPr lang="en-US" i="1" dirty="0">
                <a:solidFill>
                  <a:schemeClr val="tx2">
                    <a:lumMod val="60000"/>
                    <a:lumOff val="40000"/>
                  </a:schemeClr>
                </a:solidFill>
                <a:latin typeface="Georgia" pitchFamily="18" charset="0"/>
              </a:rPr>
              <a:t>) =</a:t>
            </a:r>
            <a:r>
              <a:rPr lang="sl-SI" i="1" dirty="0">
                <a:solidFill>
                  <a:schemeClr val="tx2">
                    <a:lumMod val="60000"/>
                    <a:lumOff val="40000"/>
                  </a:schemeClr>
                </a:solidFill>
                <a:latin typeface="Georgia" pitchFamily="18" charset="0"/>
              </a:rPr>
              <a:t>f</a:t>
            </a:r>
            <a:r>
              <a:rPr lang="en-US" i="1" dirty="0">
                <a:solidFill>
                  <a:schemeClr val="tx2">
                    <a:lumMod val="60000"/>
                    <a:lumOff val="40000"/>
                  </a:schemeClr>
                </a:solidFill>
                <a:latin typeface="Georgia" pitchFamily="18" charset="0"/>
              </a:rPr>
              <a:t> (</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 +</a:t>
            </a:r>
            <a:r>
              <a:rPr lang="en-US" i="1" dirty="0" err="1">
                <a:solidFill>
                  <a:schemeClr val="tx2">
                    <a:lumMod val="60000"/>
                    <a:lumOff val="40000"/>
                  </a:schemeClr>
                </a:solidFill>
                <a:latin typeface="Georgia" pitchFamily="18" charset="0"/>
              </a:rPr>
              <a:t>tG</a:t>
            </a:r>
            <a:r>
              <a:rPr lang="en-US" i="1" dirty="0">
                <a:solidFill>
                  <a:schemeClr val="tx2">
                    <a:lumMod val="60000"/>
                    <a:lumOff val="40000"/>
                  </a:schemeClr>
                </a:solidFill>
                <a:latin typeface="Georgia" pitchFamily="18" charset="0"/>
              </a:rPr>
              <a:t> (</a:t>
            </a:r>
            <a:r>
              <a:rPr lang="en-US" i="1" dirty="0" err="1">
                <a:solidFill>
                  <a:schemeClr val="tx2">
                    <a:lumMod val="60000"/>
                    <a:lumOff val="40000"/>
                  </a:schemeClr>
                </a:solidFill>
                <a:latin typeface="Georgia" pitchFamily="18" charset="0"/>
              </a:rPr>
              <a:t>x,y</a:t>
            </a:r>
            <a:r>
              <a:rPr lang="en-US" i="1" dirty="0">
                <a:solidFill>
                  <a:schemeClr val="tx2">
                    <a:lumMod val="60000"/>
                    <a:lumOff val="40000"/>
                  </a:schemeClr>
                </a:solidFill>
                <a:latin typeface="Georgia" pitchFamily="18" charset="0"/>
              </a:rPr>
              <a:t>)</a:t>
            </a:r>
            <a:endParaRPr lang="en-GB" i="1" dirty="0">
              <a:solidFill>
                <a:schemeClr val="tx2">
                  <a:lumMod val="60000"/>
                  <a:lumOff val="40000"/>
                </a:schemeClr>
              </a:solidFill>
              <a:latin typeface="Georgia" pitchFamily="18" charset="0"/>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VEZANI  EKSTREMI</a:t>
            </a: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FABCBD6-8D9E-41D1-ADC1-DB9F5BD07D1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39</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Rounded Rectangle 15"/>
          <p:cNvSpPr>
            <a:spLocks/>
          </p:cNvSpPr>
          <p:nvPr/>
        </p:nvSpPr>
        <p:spPr>
          <a:xfrm>
            <a:off x="304800" y="1295400"/>
            <a:ext cx="8534400" cy="5029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17" name="Object 2"/>
          <p:cNvGraphicFramePr>
            <a:graphicFrameLocks noChangeAspect="1"/>
          </p:cNvGraphicFramePr>
          <p:nvPr/>
        </p:nvGraphicFramePr>
        <p:xfrm>
          <a:off x="609600" y="1524000"/>
          <a:ext cx="4530725" cy="373063"/>
        </p:xfrm>
        <a:graphic>
          <a:graphicData uri="http://schemas.openxmlformats.org/presentationml/2006/ole">
            <p:oleObj spid="_x0000_s35842" name="Equation" r:id="rId3" imgW="2908080" imgH="228600" progId="Equation.DSMT4">
              <p:embed/>
            </p:oleObj>
          </a:graphicData>
        </a:graphic>
      </p:graphicFrame>
      <p:graphicFrame>
        <p:nvGraphicFramePr>
          <p:cNvPr id="18" name="Object 3"/>
          <p:cNvGraphicFramePr>
            <a:graphicFrameLocks noChangeAspect="1"/>
          </p:cNvGraphicFramePr>
          <p:nvPr/>
        </p:nvGraphicFramePr>
        <p:xfrm>
          <a:off x="838200" y="1981200"/>
          <a:ext cx="3360738" cy="1074738"/>
        </p:xfrm>
        <a:graphic>
          <a:graphicData uri="http://schemas.openxmlformats.org/presentationml/2006/ole">
            <p:oleObj spid="_x0000_s35843" name="Equation" r:id="rId4" imgW="2273040" imgH="723600" progId="Equation.DSMT4">
              <p:embed/>
            </p:oleObj>
          </a:graphicData>
        </a:graphic>
      </p:graphicFrame>
      <p:sp>
        <p:nvSpPr>
          <p:cNvPr id="19" name="Text Box 18"/>
          <p:cNvSpPr txBox="1">
            <a:spLocks noChangeArrowheads="1"/>
          </p:cNvSpPr>
          <p:nvPr/>
        </p:nvSpPr>
        <p:spPr bwMode="auto">
          <a:xfrm>
            <a:off x="533400" y="3200400"/>
            <a:ext cx="2286000" cy="369888"/>
          </a:xfrm>
          <a:prstGeom prst="rect">
            <a:avLst/>
          </a:prstGeom>
          <a:noFill/>
          <a:ln w="25400">
            <a:noFill/>
            <a:miter lim="800000"/>
            <a:headEnd/>
            <a:tailEnd/>
          </a:ln>
        </p:spPr>
        <p:txBody>
          <a:bodyPr>
            <a:spAutoFit/>
          </a:bodyPr>
          <a:lstStyle/>
          <a:p>
            <a:pPr>
              <a:defRPr/>
            </a:pPr>
            <a:r>
              <a:rPr lang="en-US" dirty="0">
                <a:solidFill>
                  <a:schemeClr val="tx2">
                    <a:lumMod val="60000"/>
                    <a:lumOff val="40000"/>
                  </a:schemeClr>
                </a:solidFill>
                <a:latin typeface="+mn-lt"/>
              </a:rPr>
              <a:t>V </a:t>
            </a:r>
            <a:r>
              <a:rPr lang="en-US" dirty="0" err="1">
                <a:solidFill>
                  <a:schemeClr val="tx2">
                    <a:lumMod val="60000"/>
                    <a:lumOff val="40000"/>
                  </a:schemeClr>
                </a:solidFill>
                <a:latin typeface="+mn-lt"/>
              </a:rPr>
              <a:t>stacionarni</a:t>
            </a:r>
            <a:r>
              <a:rPr lang="en-US" dirty="0">
                <a:solidFill>
                  <a:schemeClr val="tx2">
                    <a:lumMod val="60000"/>
                    <a:lumOff val="40000"/>
                  </a:schemeClr>
                </a:solidFill>
                <a:latin typeface="+mn-lt"/>
              </a:rPr>
              <a:t> to</a:t>
            </a:r>
            <a:r>
              <a:rPr lang="sl-SI" dirty="0">
                <a:solidFill>
                  <a:schemeClr val="tx2">
                    <a:lumMod val="60000"/>
                    <a:lumOff val="40000"/>
                  </a:schemeClr>
                </a:solidFill>
                <a:latin typeface="+mn-lt"/>
              </a:rPr>
              <a:t>č</a:t>
            </a:r>
            <a:r>
              <a:rPr lang="en-US" dirty="0" err="1">
                <a:solidFill>
                  <a:schemeClr val="tx2">
                    <a:lumMod val="60000"/>
                    <a:lumOff val="40000"/>
                  </a:schemeClr>
                </a:solidFill>
                <a:latin typeface="+mn-lt"/>
              </a:rPr>
              <a:t>ki</a:t>
            </a:r>
            <a:r>
              <a:rPr lang="en-US" dirty="0">
                <a:solidFill>
                  <a:schemeClr val="tx2">
                    <a:lumMod val="60000"/>
                    <a:lumOff val="40000"/>
                  </a:schemeClr>
                </a:solidFill>
                <a:latin typeface="+mn-lt"/>
              </a:rPr>
              <a:t> je</a:t>
            </a:r>
            <a:endParaRPr lang="en-GB" dirty="0">
              <a:solidFill>
                <a:schemeClr val="tx2">
                  <a:lumMod val="60000"/>
                  <a:lumOff val="40000"/>
                </a:schemeClr>
              </a:solidFill>
              <a:latin typeface="+mn-lt"/>
            </a:endParaRPr>
          </a:p>
        </p:txBody>
      </p:sp>
      <p:graphicFrame>
        <p:nvGraphicFramePr>
          <p:cNvPr id="20" name="Object 4"/>
          <p:cNvGraphicFramePr>
            <a:graphicFrameLocks noChangeAspect="1"/>
          </p:cNvGraphicFramePr>
          <p:nvPr/>
        </p:nvGraphicFramePr>
        <p:xfrm>
          <a:off x="1219200" y="3505200"/>
          <a:ext cx="844550" cy="1082675"/>
        </p:xfrm>
        <a:graphic>
          <a:graphicData uri="http://schemas.openxmlformats.org/presentationml/2006/ole">
            <p:oleObj spid="_x0000_s35844" name="Equation" r:id="rId5" imgW="634680" imgH="812520" progId="Equation.DSMT4">
              <p:embed/>
            </p:oleObj>
          </a:graphicData>
        </a:graphic>
      </p:graphicFrame>
      <p:graphicFrame>
        <p:nvGraphicFramePr>
          <p:cNvPr id="21" name="Object 5"/>
          <p:cNvGraphicFramePr>
            <a:graphicFrameLocks noChangeAspect="1"/>
          </p:cNvGraphicFramePr>
          <p:nvPr/>
        </p:nvGraphicFramePr>
        <p:xfrm>
          <a:off x="2667000" y="3759200"/>
          <a:ext cx="3006725" cy="625475"/>
        </p:xfrm>
        <a:graphic>
          <a:graphicData uri="http://schemas.openxmlformats.org/presentationml/2006/ole">
            <p:oleObj spid="_x0000_s35845" name="Equation" r:id="rId6" imgW="2260440" imgH="469800" progId="Equation.DSMT4">
              <p:embed/>
            </p:oleObj>
          </a:graphicData>
        </a:graphic>
      </p:graphicFrame>
      <p:sp>
        <p:nvSpPr>
          <p:cNvPr id="22" name="Text Box 21"/>
          <p:cNvSpPr txBox="1">
            <a:spLocks noChangeArrowheads="1"/>
          </p:cNvSpPr>
          <p:nvPr/>
        </p:nvSpPr>
        <p:spPr bwMode="auto">
          <a:xfrm>
            <a:off x="533400" y="4800600"/>
            <a:ext cx="4724400" cy="369888"/>
          </a:xfrm>
          <a:prstGeom prst="rect">
            <a:avLst/>
          </a:prstGeom>
          <a:noFill/>
          <a:ln w="25400">
            <a:noFill/>
            <a:miter lim="800000"/>
            <a:headEnd/>
            <a:tailEnd/>
          </a:ln>
        </p:spPr>
        <p:txBody>
          <a:bodyPr>
            <a:spAutoFit/>
          </a:bodyPr>
          <a:lstStyle/>
          <a:p>
            <a:pPr>
              <a:defRPr/>
            </a:pPr>
            <a:r>
              <a:rPr lang="sl-SI" dirty="0">
                <a:solidFill>
                  <a:schemeClr val="tx2">
                    <a:lumMod val="60000"/>
                    <a:lumOff val="40000"/>
                  </a:schemeClr>
                </a:solidFill>
                <a:latin typeface="+mn-lt"/>
              </a:rPr>
              <a:t>Enačba je 4. stopnje, rešujemo jo numerično:</a:t>
            </a:r>
            <a:endParaRPr lang="en-GB" dirty="0">
              <a:solidFill>
                <a:schemeClr val="tx2">
                  <a:lumMod val="60000"/>
                  <a:lumOff val="40000"/>
                </a:schemeClr>
              </a:solidFill>
              <a:latin typeface="+mn-lt"/>
            </a:endParaRPr>
          </a:p>
        </p:txBody>
      </p:sp>
      <p:graphicFrame>
        <p:nvGraphicFramePr>
          <p:cNvPr id="23" name="Object 6"/>
          <p:cNvGraphicFramePr>
            <a:graphicFrameLocks noChangeAspect="1"/>
          </p:cNvGraphicFramePr>
          <p:nvPr/>
        </p:nvGraphicFramePr>
        <p:xfrm>
          <a:off x="1230313" y="5334000"/>
          <a:ext cx="4713287" cy="609600"/>
        </p:xfrm>
        <a:graphic>
          <a:graphicData uri="http://schemas.openxmlformats.org/presentationml/2006/ole">
            <p:oleObj spid="_x0000_s35846" name="Equation" r:id="rId7" imgW="3543120" imgH="457200" progId="Equation.DSMT4">
              <p:embed/>
            </p:oleObj>
          </a:graphicData>
        </a:graphic>
      </p:graphicFrame>
      <p:grpSp>
        <p:nvGrpSpPr>
          <p:cNvPr id="2" name="Group 15"/>
          <p:cNvGrpSpPr>
            <a:grpSpLocks noChangeAspect="1"/>
          </p:cNvGrpSpPr>
          <p:nvPr/>
        </p:nvGrpSpPr>
        <p:grpSpPr bwMode="auto">
          <a:xfrm>
            <a:off x="6286500" y="3829050"/>
            <a:ext cx="2171700" cy="2114550"/>
            <a:chOff x="5715000" y="1676400"/>
            <a:chExt cx="2895600" cy="2819400"/>
          </a:xfrm>
        </p:grpSpPr>
        <p:cxnSp>
          <p:nvCxnSpPr>
            <p:cNvPr id="33" name="Straight Arrow Connector 32"/>
            <p:cNvCxnSpPr/>
            <p:nvPr/>
          </p:nvCxnSpPr>
          <p:spPr>
            <a:xfrm rot="5400000" flipH="1" flipV="1">
              <a:off x="4533900" y="3086100"/>
              <a:ext cx="2819400" cy="0"/>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5862" name="Group 14"/>
            <p:cNvGrpSpPr>
              <a:grpSpLocks/>
            </p:cNvGrpSpPr>
            <p:nvPr/>
          </p:nvGrpSpPr>
          <p:grpSpPr bwMode="auto">
            <a:xfrm>
              <a:off x="5715000" y="1882940"/>
              <a:ext cx="2895600" cy="2450621"/>
              <a:chOff x="5715000" y="3788734"/>
              <a:chExt cx="2895600" cy="2450621"/>
            </a:xfrm>
          </p:grpSpPr>
          <p:cxnSp>
            <p:nvCxnSpPr>
              <p:cNvPr id="35" name="Straight Arrow Connector 34"/>
              <p:cNvCxnSpPr/>
              <p:nvPr/>
            </p:nvCxnSpPr>
            <p:spPr>
              <a:xfrm>
                <a:off x="5715000" y="6236494"/>
                <a:ext cx="2895600" cy="2117"/>
              </a:xfrm>
              <a:prstGeom prst="straightConnector1">
                <a:avLst/>
              </a:prstGeom>
              <a:ln>
                <a:solidFill>
                  <a:schemeClr val="tx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716184" y="3789627"/>
                <a:ext cx="1547283" cy="914400"/>
              </a:xfrm>
              <a:prstGeom prst="ellipse">
                <a:avLst/>
              </a:pr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cxnSp>
        <p:nvCxnSpPr>
          <p:cNvPr id="38" name="Straight Connector 37"/>
          <p:cNvCxnSpPr>
            <a:cxnSpLocks noChangeAspect="1"/>
          </p:cNvCxnSpPr>
          <p:nvPr/>
        </p:nvCxnSpPr>
        <p:spPr>
          <a:xfrm rot="5400000" flipH="1" flipV="1">
            <a:off x="6210301" y="4806950"/>
            <a:ext cx="1262062" cy="76993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ChangeAspect="1"/>
          </p:cNvCxnSpPr>
          <p:nvPr/>
        </p:nvCxnSpPr>
        <p:spPr>
          <a:xfrm rot="5400000" flipH="1" flipV="1">
            <a:off x="6434138" y="4159250"/>
            <a:ext cx="1689100" cy="162242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animBg="1"/>
      <p:bldP spid="16" grpId="0" animBg="1"/>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685800" y="1893888"/>
            <a:ext cx="4953000" cy="3811587"/>
            <a:chOff x="685800" y="1893888"/>
            <a:chExt cx="4953000" cy="3811587"/>
          </a:xfrm>
        </p:grpSpPr>
        <p:cxnSp>
          <p:nvCxnSpPr>
            <p:cNvPr id="43" name="Straight Arrow Connector 42"/>
            <p:cNvCxnSpPr/>
            <p:nvPr/>
          </p:nvCxnSpPr>
          <p:spPr>
            <a:xfrm>
              <a:off x="685800" y="4381500"/>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912813" y="1893888"/>
              <a:ext cx="4629150" cy="3811587"/>
            </a:xfrm>
            <a:custGeom>
              <a:avLst/>
              <a:gdLst>
                <a:gd name="connsiteX0" fmla="*/ 0 w 4629751"/>
                <a:gd name="connsiteY0" fmla="*/ 3811605 h 3811605"/>
                <a:gd name="connsiteX1" fmla="*/ 1434164 w 4629751"/>
                <a:gd name="connsiteY1" fmla="*/ 1126156 h 3811605"/>
                <a:gd name="connsiteX2" fmla="*/ 33110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3110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Lst>
              <a:ahLst/>
              <a:cxnLst>
                <a:cxn ang="0">
                  <a:pos x="connsiteX0" y="connsiteY0"/>
                </a:cxn>
                <a:cxn ang="0">
                  <a:pos x="connsiteX1" y="connsiteY1"/>
                </a:cxn>
                <a:cxn ang="0">
                  <a:pos x="connsiteX2" y="connsiteY2"/>
                </a:cxn>
                <a:cxn ang="0">
                  <a:pos x="connsiteX3" y="connsiteY3"/>
                </a:cxn>
              </a:cxnLst>
              <a:rect l="l" t="t" r="r" b="b"/>
              <a:pathLst>
                <a:path w="4629751" h="3811605">
                  <a:moveTo>
                    <a:pt x="0" y="3811605"/>
                  </a:moveTo>
                  <a:cubicBezTo>
                    <a:pt x="290362" y="2559519"/>
                    <a:pt x="704516" y="1405289"/>
                    <a:pt x="1281764" y="1126156"/>
                  </a:cubicBezTo>
                  <a:cubicBezTo>
                    <a:pt x="1859012" y="847023"/>
                    <a:pt x="2905492" y="2324502"/>
                    <a:pt x="3463490" y="2136809"/>
                  </a:cubicBezTo>
                  <a:cubicBezTo>
                    <a:pt x="4021488" y="1949116"/>
                    <a:pt x="4318534" y="966537"/>
                    <a:pt x="4629751" y="0"/>
                  </a:cubicBezTo>
                </a:path>
              </a:pathLst>
            </a:cu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20485" name="Oval 5"/>
          <p:cNvSpPr>
            <a:spLocks noChangeAspect="1" noChangeArrowheads="1"/>
          </p:cNvSpPr>
          <p:nvPr/>
        </p:nvSpPr>
        <p:spPr bwMode="auto">
          <a:xfrm>
            <a:off x="2847975" y="435292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87" name="Oval 7"/>
          <p:cNvSpPr>
            <a:spLocks noChangeAspect="1" noChangeArrowheads="1"/>
          </p:cNvSpPr>
          <p:nvPr/>
        </p:nvSpPr>
        <p:spPr bwMode="auto">
          <a:xfrm>
            <a:off x="1600200" y="4357688"/>
            <a:ext cx="53975" cy="53975"/>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0488" name="Line 8"/>
          <p:cNvSpPr>
            <a:spLocks noChangeShapeType="1"/>
          </p:cNvSpPr>
          <p:nvPr/>
        </p:nvSpPr>
        <p:spPr bwMode="auto">
          <a:xfrm flipV="1">
            <a:off x="1631950" y="3659188"/>
            <a:ext cx="0" cy="685800"/>
          </a:xfrm>
          <a:prstGeom prst="line">
            <a:avLst/>
          </a:prstGeom>
          <a:noFill/>
          <a:ln w="6350">
            <a:solidFill>
              <a:schemeClr val="folHlink"/>
            </a:solidFill>
            <a:prstDash val="dash"/>
            <a:round/>
            <a:headEnd/>
            <a:tailEnd/>
          </a:ln>
        </p:spPr>
        <p:txBody>
          <a:bodyPr>
            <a:spAutoFit/>
          </a:bodyPr>
          <a:lstStyle/>
          <a:p>
            <a:endParaRPr lang="sl-SI"/>
          </a:p>
        </p:txBody>
      </p:sp>
      <p:sp>
        <p:nvSpPr>
          <p:cNvPr id="20492" name="Line 12"/>
          <p:cNvSpPr>
            <a:spLocks noChangeShapeType="1"/>
          </p:cNvSpPr>
          <p:nvPr/>
        </p:nvSpPr>
        <p:spPr bwMode="auto">
          <a:xfrm flipV="1">
            <a:off x="685800" y="2286000"/>
            <a:ext cx="4953000" cy="1624013"/>
          </a:xfrm>
          <a:prstGeom prst="line">
            <a:avLst/>
          </a:prstGeom>
          <a:noFill/>
          <a:ln w="6350">
            <a:solidFill>
              <a:srgbClr val="00FF00"/>
            </a:solidFill>
            <a:round/>
            <a:headEnd/>
            <a:tailEnd/>
          </a:ln>
        </p:spPr>
        <p:txBody>
          <a:bodyPr>
            <a:spAutoFit/>
          </a:bodyPr>
          <a:lstStyle/>
          <a:p>
            <a:endParaRPr lang="sl-SI"/>
          </a:p>
        </p:txBody>
      </p:sp>
      <p:sp>
        <p:nvSpPr>
          <p:cNvPr id="20491" name="Line 11"/>
          <p:cNvSpPr>
            <a:spLocks noChangeShapeType="1"/>
          </p:cNvSpPr>
          <p:nvPr/>
        </p:nvSpPr>
        <p:spPr bwMode="auto">
          <a:xfrm flipH="1" flipV="1">
            <a:off x="2878138" y="3214688"/>
            <a:ext cx="0" cy="1143000"/>
          </a:xfrm>
          <a:prstGeom prst="line">
            <a:avLst/>
          </a:prstGeom>
          <a:noFill/>
          <a:ln w="6350">
            <a:solidFill>
              <a:schemeClr val="folHlink"/>
            </a:solidFill>
            <a:prstDash val="dash"/>
            <a:round/>
            <a:headEnd/>
            <a:tailEnd/>
          </a:ln>
        </p:spPr>
        <p:txBody>
          <a:bodyPr>
            <a:spAutoFit/>
          </a:bodyPr>
          <a:lstStyle/>
          <a:p>
            <a:endParaRPr lang="sl-SI"/>
          </a:p>
        </p:txBody>
      </p:sp>
      <p:sp>
        <p:nvSpPr>
          <p:cNvPr id="20490" name="Oval 10"/>
          <p:cNvSpPr>
            <a:spLocks noChangeAspect="1" noChangeArrowheads="1"/>
          </p:cNvSpPr>
          <p:nvPr/>
        </p:nvSpPr>
        <p:spPr bwMode="auto">
          <a:xfrm>
            <a:off x="2847975" y="3162300"/>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93" name="Text Box 13"/>
          <p:cNvSpPr txBox="1">
            <a:spLocks noChangeArrowheads="1"/>
          </p:cNvSpPr>
          <p:nvPr/>
        </p:nvSpPr>
        <p:spPr bwMode="auto">
          <a:xfrm>
            <a:off x="1295400" y="3290888"/>
            <a:ext cx="381000" cy="304800"/>
          </a:xfrm>
          <a:prstGeom prst="rect">
            <a:avLst/>
          </a:prstGeom>
          <a:noFill/>
          <a:ln w="25400">
            <a:noFill/>
            <a:miter lim="800000"/>
            <a:headEnd/>
            <a:tailEnd/>
          </a:ln>
        </p:spPr>
        <p:txBody>
          <a:bodyPr>
            <a:spAutoFit/>
          </a:bodyPr>
          <a:lstStyle/>
          <a:p>
            <a:pPr>
              <a:defRPr/>
            </a:pPr>
            <a:r>
              <a:rPr lang="en-US" sz="1400" i="1">
                <a:solidFill>
                  <a:schemeClr val="tx2">
                    <a:lumMod val="60000"/>
                    <a:lumOff val="40000"/>
                  </a:schemeClr>
                </a:solidFill>
                <a:latin typeface="Georgia" pitchFamily="18" charset="0"/>
              </a:rPr>
              <a:t>T</a:t>
            </a:r>
            <a:r>
              <a:rPr lang="en-US" sz="1400" baseline="-25000">
                <a:solidFill>
                  <a:schemeClr val="tx2">
                    <a:lumMod val="60000"/>
                    <a:lumOff val="40000"/>
                  </a:schemeClr>
                </a:solidFill>
                <a:latin typeface="Times New Roman" pitchFamily="18" charset="0"/>
              </a:rPr>
              <a:t>0</a:t>
            </a:r>
            <a:endParaRPr lang="en-GB" sz="1400" baseline="-25000">
              <a:solidFill>
                <a:schemeClr val="tx2">
                  <a:lumMod val="60000"/>
                  <a:lumOff val="40000"/>
                </a:schemeClr>
              </a:solidFill>
              <a:latin typeface="Times New Roman" pitchFamily="18" charset="0"/>
            </a:endParaRPr>
          </a:p>
        </p:txBody>
      </p:sp>
      <p:sp>
        <p:nvSpPr>
          <p:cNvPr id="20494" name="Text Box 14"/>
          <p:cNvSpPr txBox="1">
            <a:spLocks noChangeArrowheads="1"/>
          </p:cNvSpPr>
          <p:nvPr/>
        </p:nvSpPr>
        <p:spPr bwMode="auto">
          <a:xfrm>
            <a:off x="2743200" y="2833688"/>
            <a:ext cx="381000" cy="304800"/>
          </a:xfrm>
          <a:prstGeom prst="rect">
            <a:avLst/>
          </a:prstGeom>
          <a:noFill/>
          <a:ln w="25400">
            <a:noFill/>
            <a:miter lim="800000"/>
            <a:headEnd/>
            <a:tailEnd/>
          </a:ln>
        </p:spPr>
        <p:txBody>
          <a:bodyPr>
            <a:spAutoFit/>
          </a:bodyPr>
          <a:lstStyle/>
          <a:p>
            <a:pPr>
              <a:defRPr/>
            </a:pPr>
            <a:r>
              <a:rPr lang="en-US" sz="1400" i="1">
                <a:solidFill>
                  <a:schemeClr val="tx2">
                    <a:lumMod val="60000"/>
                    <a:lumOff val="40000"/>
                  </a:schemeClr>
                </a:solidFill>
                <a:latin typeface="Georgia" pitchFamily="18" charset="0"/>
              </a:rPr>
              <a:t>T</a:t>
            </a:r>
            <a:r>
              <a:rPr lang="en-US" sz="1400" baseline="-25000">
                <a:solidFill>
                  <a:schemeClr val="tx2">
                    <a:lumMod val="60000"/>
                    <a:lumOff val="40000"/>
                  </a:schemeClr>
                </a:solidFill>
                <a:latin typeface="Times New Roman" pitchFamily="18" charset="0"/>
              </a:rPr>
              <a:t>1</a:t>
            </a:r>
            <a:endParaRPr lang="en-GB" sz="1400" baseline="-25000">
              <a:solidFill>
                <a:schemeClr val="tx2">
                  <a:lumMod val="60000"/>
                  <a:lumOff val="40000"/>
                </a:schemeClr>
              </a:solidFill>
              <a:latin typeface="Times New Roman" pitchFamily="18" charset="0"/>
            </a:endParaRPr>
          </a:p>
        </p:txBody>
      </p:sp>
      <p:sp>
        <p:nvSpPr>
          <p:cNvPr id="20495" name="Oval 15"/>
          <p:cNvSpPr>
            <a:spLocks noChangeAspect="1" noChangeArrowheads="1"/>
          </p:cNvSpPr>
          <p:nvPr/>
        </p:nvSpPr>
        <p:spPr bwMode="auto">
          <a:xfrm>
            <a:off x="2525713" y="4352925"/>
            <a:ext cx="53975" cy="53975"/>
          </a:xfrm>
          <a:prstGeom prst="ellipse">
            <a:avLst/>
          </a:prstGeom>
          <a:solidFill>
            <a:srgbClr val="FF0000"/>
          </a:solidFill>
          <a:ln w="3175">
            <a:solidFill>
              <a:schemeClr val="accent2"/>
            </a:solidFill>
            <a:round/>
            <a:headEnd/>
            <a:tailEnd/>
          </a:ln>
        </p:spPr>
        <p:txBody>
          <a:bodyPr anchor="ctr">
            <a:spAutoFit/>
          </a:bodyPr>
          <a:lstStyle/>
          <a:p>
            <a:endParaRPr lang="sl-SI"/>
          </a:p>
        </p:txBody>
      </p:sp>
      <p:sp>
        <p:nvSpPr>
          <p:cNvPr id="20496" name="Line 16"/>
          <p:cNvSpPr>
            <a:spLocks noChangeShapeType="1"/>
          </p:cNvSpPr>
          <p:nvPr/>
        </p:nvSpPr>
        <p:spPr bwMode="auto">
          <a:xfrm flipH="1" flipV="1">
            <a:off x="2554288" y="3051175"/>
            <a:ext cx="0" cy="1300163"/>
          </a:xfrm>
          <a:prstGeom prst="line">
            <a:avLst/>
          </a:prstGeom>
          <a:noFill/>
          <a:ln w="6350">
            <a:solidFill>
              <a:schemeClr val="folHlink"/>
            </a:solidFill>
            <a:prstDash val="dash"/>
            <a:round/>
            <a:headEnd/>
            <a:tailEnd/>
          </a:ln>
        </p:spPr>
        <p:txBody>
          <a:bodyPr>
            <a:spAutoFit/>
          </a:bodyPr>
          <a:lstStyle/>
          <a:p>
            <a:endParaRPr lang="sl-SI"/>
          </a:p>
        </p:txBody>
      </p:sp>
      <p:sp>
        <p:nvSpPr>
          <p:cNvPr id="20498" name="Oval 18"/>
          <p:cNvSpPr>
            <a:spLocks noChangeAspect="1" noChangeArrowheads="1"/>
          </p:cNvSpPr>
          <p:nvPr/>
        </p:nvSpPr>
        <p:spPr bwMode="auto">
          <a:xfrm>
            <a:off x="2209800" y="435292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99" name="Line 19"/>
          <p:cNvSpPr>
            <a:spLocks noChangeShapeType="1"/>
          </p:cNvSpPr>
          <p:nvPr/>
        </p:nvSpPr>
        <p:spPr bwMode="auto">
          <a:xfrm flipH="1" flipV="1">
            <a:off x="2241550" y="3048000"/>
            <a:ext cx="0" cy="1279525"/>
          </a:xfrm>
          <a:prstGeom prst="line">
            <a:avLst/>
          </a:prstGeom>
          <a:noFill/>
          <a:ln w="6350">
            <a:solidFill>
              <a:schemeClr val="folHlink"/>
            </a:solidFill>
            <a:prstDash val="dash"/>
            <a:round/>
            <a:headEnd/>
            <a:tailEnd/>
          </a:ln>
        </p:spPr>
        <p:txBody>
          <a:bodyPr>
            <a:spAutoFit/>
          </a:bodyPr>
          <a:lstStyle/>
          <a:p>
            <a:endParaRPr lang="sl-SI"/>
          </a:p>
        </p:txBody>
      </p:sp>
      <p:sp>
        <p:nvSpPr>
          <p:cNvPr id="20501" name="Oval 21"/>
          <p:cNvSpPr>
            <a:spLocks noChangeAspect="1" noChangeArrowheads="1"/>
          </p:cNvSpPr>
          <p:nvPr/>
        </p:nvSpPr>
        <p:spPr bwMode="auto">
          <a:xfrm>
            <a:off x="1901825" y="4357688"/>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2" name="Line 22"/>
          <p:cNvSpPr>
            <a:spLocks noChangeShapeType="1"/>
          </p:cNvSpPr>
          <p:nvPr/>
        </p:nvSpPr>
        <p:spPr bwMode="auto">
          <a:xfrm flipH="1" flipV="1">
            <a:off x="1930400" y="3214688"/>
            <a:ext cx="0" cy="1143000"/>
          </a:xfrm>
          <a:prstGeom prst="line">
            <a:avLst/>
          </a:prstGeom>
          <a:noFill/>
          <a:ln w="6350">
            <a:solidFill>
              <a:schemeClr val="folHlink"/>
            </a:solidFill>
            <a:prstDash val="dash"/>
            <a:round/>
            <a:headEnd/>
            <a:tailEnd/>
          </a:ln>
        </p:spPr>
        <p:txBody>
          <a:bodyPr>
            <a:spAutoFit/>
          </a:bodyPr>
          <a:lstStyle/>
          <a:p>
            <a:endParaRPr lang="sl-SI"/>
          </a:p>
        </p:txBody>
      </p:sp>
      <p:sp>
        <p:nvSpPr>
          <p:cNvPr id="20504" name="Rectangle 24"/>
          <p:cNvSpPr>
            <a:spLocks noChangeArrowheads="1"/>
          </p:cNvSpPr>
          <p:nvPr/>
        </p:nvSpPr>
        <p:spPr bwMode="auto">
          <a:xfrm>
            <a:off x="1471613" y="4362450"/>
            <a:ext cx="333375" cy="307975"/>
          </a:xfrm>
          <a:prstGeom prst="rect">
            <a:avLst/>
          </a:prstGeom>
          <a:noFill/>
          <a:ln w="25400">
            <a:noFill/>
            <a:miter lim="800000"/>
            <a:headEnd/>
            <a:tailEnd/>
          </a:ln>
        </p:spPr>
        <p:txBody>
          <a:bodyPr wrap="none">
            <a:spAutoFit/>
          </a:bodyPr>
          <a:lstStyle/>
          <a:p>
            <a:pPr>
              <a:defRPr/>
            </a:pPr>
            <a:r>
              <a:rPr lang="en-US" sz="1400" i="1">
                <a:solidFill>
                  <a:schemeClr val="tx2">
                    <a:lumMod val="60000"/>
                    <a:lumOff val="40000"/>
                  </a:schemeClr>
                </a:solidFill>
                <a:latin typeface="Georgia" pitchFamily="18" charset="0"/>
              </a:rPr>
              <a:t>x</a:t>
            </a:r>
            <a:r>
              <a:rPr lang="en-US" sz="1400" baseline="-25000">
                <a:solidFill>
                  <a:schemeClr val="tx2">
                    <a:lumMod val="60000"/>
                    <a:lumOff val="40000"/>
                  </a:schemeClr>
                </a:solidFill>
                <a:latin typeface="Times New Roman" pitchFamily="18" charset="0"/>
              </a:rPr>
              <a:t>0</a:t>
            </a:r>
            <a:endParaRPr lang="en-GB" sz="1400" baseline="-25000">
              <a:solidFill>
                <a:schemeClr val="tx2">
                  <a:lumMod val="60000"/>
                  <a:lumOff val="40000"/>
                </a:schemeClr>
              </a:solidFill>
              <a:latin typeface="Times New Roman" pitchFamily="18" charset="0"/>
            </a:endParaRPr>
          </a:p>
        </p:txBody>
      </p:sp>
      <p:sp>
        <p:nvSpPr>
          <p:cNvPr id="20505" name="Rectangle 25"/>
          <p:cNvSpPr>
            <a:spLocks noChangeArrowheads="1"/>
          </p:cNvSpPr>
          <p:nvPr/>
        </p:nvSpPr>
        <p:spPr bwMode="auto">
          <a:xfrm>
            <a:off x="2717800" y="4357688"/>
            <a:ext cx="333375" cy="307975"/>
          </a:xfrm>
          <a:prstGeom prst="rect">
            <a:avLst/>
          </a:prstGeom>
          <a:noFill/>
          <a:ln w="25400">
            <a:noFill/>
            <a:miter lim="800000"/>
            <a:headEnd/>
            <a:tailEnd/>
          </a:ln>
        </p:spPr>
        <p:txBody>
          <a:bodyPr wrap="none">
            <a:spAutoFit/>
          </a:bodyPr>
          <a:lstStyle/>
          <a:p>
            <a:pPr>
              <a:defRPr/>
            </a:pPr>
            <a:r>
              <a:rPr lang="en-US" sz="1400" i="1">
                <a:solidFill>
                  <a:schemeClr val="tx2">
                    <a:lumMod val="60000"/>
                    <a:lumOff val="40000"/>
                  </a:schemeClr>
                </a:solidFill>
                <a:latin typeface="Georgia" pitchFamily="18" charset="0"/>
              </a:rPr>
              <a:t>x</a:t>
            </a:r>
            <a:r>
              <a:rPr lang="en-US" sz="1400" baseline="-25000">
                <a:solidFill>
                  <a:schemeClr val="tx2">
                    <a:lumMod val="60000"/>
                    <a:lumOff val="40000"/>
                  </a:schemeClr>
                </a:solidFill>
                <a:latin typeface="Times New Roman" pitchFamily="18" charset="0"/>
              </a:rPr>
              <a:t>1</a:t>
            </a:r>
            <a:endParaRPr lang="en-GB" sz="1400" baseline="-25000">
              <a:solidFill>
                <a:schemeClr val="tx2">
                  <a:lumMod val="60000"/>
                  <a:lumOff val="40000"/>
                </a:schemeClr>
              </a:solidFill>
              <a:latin typeface="Times New Roman" pitchFamily="18" charset="0"/>
            </a:endParaRPr>
          </a:p>
        </p:txBody>
      </p:sp>
      <p:sp>
        <p:nvSpPr>
          <p:cNvPr id="20507" name="Line 27"/>
          <p:cNvSpPr>
            <a:spLocks noChangeShapeType="1"/>
          </p:cNvSpPr>
          <p:nvPr/>
        </p:nvSpPr>
        <p:spPr bwMode="auto">
          <a:xfrm flipV="1">
            <a:off x="685800" y="1828800"/>
            <a:ext cx="2819400" cy="2652713"/>
          </a:xfrm>
          <a:prstGeom prst="line">
            <a:avLst/>
          </a:prstGeom>
          <a:noFill/>
          <a:ln w="6350">
            <a:solidFill>
              <a:srgbClr val="00FF00"/>
            </a:solidFill>
            <a:round/>
            <a:headEnd/>
            <a:tailEnd/>
          </a:ln>
        </p:spPr>
        <p:txBody>
          <a:bodyPr>
            <a:spAutoFit/>
          </a:bodyPr>
          <a:lstStyle/>
          <a:p>
            <a:endParaRPr lang="sl-SI"/>
          </a:p>
        </p:txBody>
      </p:sp>
      <p:sp>
        <p:nvSpPr>
          <p:cNvPr id="20508" name="Line 28"/>
          <p:cNvSpPr>
            <a:spLocks noChangeShapeType="1"/>
          </p:cNvSpPr>
          <p:nvPr/>
        </p:nvSpPr>
        <p:spPr bwMode="auto">
          <a:xfrm flipV="1">
            <a:off x="685800" y="1905000"/>
            <a:ext cx="2209800" cy="3024188"/>
          </a:xfrm>
          <a:prstGeom prst="line">
            <a:avLst/>
          </a:prstGeom>
          <a:noFill/>
          <a:ln w="6350">
            <a:solidFill>
              <a:srgbClr val="00FF00"/>
            </a:solidFill>
            <a:round/>
            <a:headEnd/>
            <a:tailEnd/>
          </a:ln>
        </p:spPr>
        <p:txBody>
          <a:bodyPr>
            <a:spAutoFit/>
          </a:bodyPr>
          <a:lstStyle/>
          <a:p>
            <a:endParaRPr lang="sl-SI"/>
          </a:p>
        </p:txBody>
      </p:sp>
      <p:sp>
        <p:nvSpPr>
          <p:cNvPr id="20506" name="Line 26"/>
          <p:cNvSpPr>
            <a:spLocks noChangeShapeType="1"/>
          </p:cNvSpPr>
          <p:nvPr/>
        </p:nvSpPr>
        <p:spPr bwMode="auto">
          <a:xfrm flipV="1">
            <a:off x="685800" y="1981200"/>
            <a:ext cx="3657600" cy="2166938"/>
          </a:xfrm>
          <a:prstGeom prst="line">
            <a:avLst/>
          </a:prstGeom>
          <a:noFill/>
          <a:ln w="6350">
            <a:solidFill>
              <a:srgbClr val="00FF00"/>
            </a:solidFill>
            <a:round/>
            <a:headEnd/>
            <a:tailEnd/>
          </a:ln>
        </p:spPr>
        <p:txBody>
          <a:bodyPr>
            <a:spAutoFit/>
          </a:bodyPr>
          <a:lstStyle/>
          <a:p>
            <a:endParaRPr lang="sl-SI"/>
          </a:p>
        </p:txBody>
      </p:sp>
      <p:sp>
        <p:nvSpPr>
          <p:cNvPr id="20497" name="Oval 17"/>
          <p:cNvSpPr>
            <a:spLocks noChangeAspect="1" noChangeArrowheads="1"/>
          </p:cNvSpPr>
          <p:nvPr/>
        </p:nvSpPr>
        <p:spPr bwMode="auto">
          <a:xfrm>
            <a:off x="2528888" y="3003550"/>
            <a:ext cx="53975" cy="53975"/>
          </a:xfrm>
          <a:prstGeom prst="ellipse">
            <a:avLst/>
          </a:prstGeom>
          <a:solidFill>
            <a:srgbClr val="FF0000"/>
          </a:solidFill>
          <a:ln w="3175">
            <a:solidFill>
              <a:schemeClr val="accent2"/>
            </a:solidFill>
            <a:round/>
            <a:headEnd/>
            <a:tailEnd/>
          </a:ln>
        </p:spPr>
        <p:txBody>
          <a:bodyPr anchor="ctr">
            <a:spAutoFit/>
          </a:bodyPr>
          <a:lstStyle/>
          <a:p>
            <a:endParaRPr lang="sl-SI"/>
          </a:p>
        </p:txBody>
      </p:sp>
      <p:sp>
        <p:nvSpPr>
          <p:cNvPr id="20500" name="Oval 20"/>
          <p:cNvSpPr>
            <a:spLocks noChangeAspect="1" noChangeArrowheads="1"/>
          </p:cNvSpPr>
          <p:nvPr/>
        </p:nvSpPr>
        <p:spPr bwMode="auto">
          <a:xfrm>
            <a:off x="2209800" y="297497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3" name="Oval 23"/>
          <p:cNvSpPr>
            <a:spLocks noChangeAspect="1" noChangeArrowheads="1"/>
          </p:cNvSpPr>
          <p:nvPr/>
        </p:nvSpPr>
        <p:spPr bwMode="auto">
          <a:xfrm>
            <a:off x="1905000" y="3195638"/>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9" name="Line 29"/>
          <p:cNvSpPr>
            <a:spLocks noChangeShapeType="1"/>
          </p:cNvSpPr>
          <p:nvPr/>
        </p:nvSpPr>
        <p:spPr bwMode="auto">
          <a:xfrm flipV="1">
            <a:off x="695325" y="1976438"/>
            <a:ext cx="1905000" cy="3200400"/>
          </a:xfrm>
          <a:prstGeom prst="line">
            <a:avLst/>
          </a:prstGeom>
          <a:noFill/>
          <a:ln w="9525">
            <a:solidFill>
              <a:srgbClr val="FF0000"/>
            </a:solidFill>
            <a:round/>
            <a:headEnd/>
            <a:tailEnd/>
          </a:ln>
        </p:spPr>
        <p:txBody>
          <a:bodyPr>
            <a:spAutoFit/>
          </a:bodyPr>
          <a:lstStyle/>
          <a:p>
            <a:endParaRPr lang="sl-SI"/>
          </a:p>
        </p:txBody>
      </p:sp>
      <p:sp>
        <p:nvSpPr>
          <p:cNvPr id="20489" name="Oval 9"/>
          <p:cNvSpPr>
            <a:spLocks noChangeAspect="1" noChangeArrowheads="1"/>
          </p:cNvSpPr>
          <p:nvPr/>
        </p:nvSpPr>
        <p:spPr bwMode="auto">
          <a:xfrm>
            <a:off x="1612900" y="3575050"/>
            <a:ext cx="53975" cy="53975"/>
          </a:xfrm>
          <a:prstGeom prst="ellipse">
            <a:avLst/>
          </a:prstGeom>
          <a:solidFill>
            <a:srgbClr val="FF0000"/>
          </a:solidFill>
          <a:ln w="3175">
            <a:solidFill>
              <a:srgbClr val="FF0000"/>
            </a:solidFill>
            <a:round/>
            <a:headEnd/>
            <a:tailEnd/>
          </a:ln>
        </p:spPr>
        <p:txBody>
          <a:bodyPr wrap="none" anchor="ctr">
            <a:spAutoFit/>
          </a:bodyPr>
          <a:lstStyle/>
          <a:p>
            <a:endParaRPr lang="sl-SI"/>
          </a:p>
        </p:txBody>
      </p:sp>
      <p:graphicFrame>
        <p:nvGraphicFramePr>
          <p:cNvPr id="20510" name="Object 2"/>
          <p:cNvGraphicFramePr>
            <a:graphicFrameLocks noChangeAspect="1"/>
          </p:cNvGraphicFramePr>
          <p:nvPr/>
        </p:nvGraphicFramePr>
        <p:xfrm>
          <a:off x="457200" y="990600"/>
          <a:ext cx="1609725" cy="749300"/>
        </p:xfrm>
        <a:graphic>
          <a:graphicData uri="http://schemas.openxmlformats.org/presentationml/2006/ole">
            <p:oleObj spid="_x0000_s3074" name="Equation" r:id="rId3" imgW="927000" imgH="431640" progId="Equation.DSMT4">
              <p:embed/>
            </p:oleObj>
          </a:graphicData>
        </a:graphic>
      </p:graphicFrame>
      <p:sp>
        <p:nvSpPr>
          <p:cNvPr id="20511" name="Text Box 31"/>
          <p:cNvSpPr txBox="1">
            <a:spLocks noChangeArrowheads="1"/>
          </p:cNvSpPr>
          <p:nvPr/>
        </p:nvSpPr>
        <p:spPr bwMode="auto">
          <a:xfrm>
            <a:off x="2209800" y="990600"/>
            <a:ext cx="4724400" cy="646113"/>
          </a:xfrm>
          <a:prstGeom prst="rect">
            <a:avLst/>
          </a:prstGeom>
          <a:noFill/>
          <a:ln w="25400">
            <a:noFill/>
            <a:miter lim="800000"/>
            <a:headEnd/>
            <a:tailEnd/>
          </a:ln>
          <a:effectLst/>
        </p:spPr>
        <p:txBody>
          <a:bodyPr>
            <a:spAutoFit/>
          </a:bodyPr>
          <a:lstStyle/>
          <a:p>
            <a:pPr>
              <a:defRPr/>
            </a:pPr>
            <a:r>
              <a:rPr lang="en-US">
                <a:solidFill>
                  <a:schemeClr val="tx2">
                    <a:lumMod val="60000"/>
                    <a:lumOff val="40000"/>
                  </a:schemeClr>
                </a:solidFill>
                <a:latin typeface="+mn-lt"/>
              </a:rPr>
              <a:t>je  smerni koeficient premice, ki seka graf </a:t>
            </a:r>
            <a:r>
              <a:rPr lang="sl-SI">
                <a:solidFill>
                  <a:schemeClr val="tx2">
                    <a:lumMod val="60000"/>
                    <a:lumOff val="40000"/>
                  </a:schemeClr>
                </a:solidFill>
                <a:latin typeface="+mn-lt"/>
              </a:rPr>
              <a:t>funkcije </a:t>
            </a:r>
            <a:r>
              <a:rPr lang="sl-SI" sz="900">
                <a:solidFill>
                  <a:schemeClr val="tx2">
                    <a:lumMod val="60000"/>
                    <a:lumOff val="40000"/>
                  </a:schemeClr>
                </a:solidFill>
                <a:latin typeface="+mn-lt"/>
              </a:rPr>
              <a:t> </a:t>
            </a:r>
            <a:r>
              <a:rPr lang="sl-SI" i="1">
                <a:solidFill>
                  <a:schemeClr val="tx2">
                    <a:lumMod val="60000"/>
                    <a:lumOff val="40000"/>
                  </a:schemeClr>
                </a:solidFill>
                <a:latin typeface="Georgia" pitchFamily="18" charset="0"/>
              </a:rPr>
              <a:t>f </a:t>
            </a:r>
            <a:r>
              <a:rPr lang="sl-SI" sz="800" i="1">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 </a:t>
            </a:r>
            <a:r>
              <a:rPr lang="en-US">
                <a:solidFill>
                  <a:schemeClr val="tx2">
                    <a:lumMod val="60000"/>
                    <a:lumOff val="40000"/>
                  </a:schemeClr>
                </a:solidFill>
                <a:latin typeface="+mn-lt"/>
              </a:rPr>
              <a:t>v </a:t>
            </a:r>
            <a:r>
              <a:rPr lang="sl-SI">
                <a:solidFill>
                  <a:schemeClr val="tx2">
                    <a:lumMod val="60000"/>
                    <a:lumOff val="40000"/>
                  </a:schemeClr>
                </a:solidFill>
                <a:latin typeface="+mn-lt"/>
              </a:rPr>
              <a:t>točkah</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T</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Times New Roman" pitchFamily="18" charset="0"/>
              </a:rPr>
              <a:t>, </a:t>
            </a:r>
            <a:r>
              <a:rPr lang="sl-SI" i="1">
                <a:solidFill>
                  <a:schemeClr val="tx2">
                    <a:lumMod val="60000"/>
                    <a:lumOff val="40000"/>
                  </a:schemeClr>
                </a:solidFill>
                <a:latin typeface="Georgia" pitchFamily="18" charset="0"/>
              </a:rPr>
              <a:t>f</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latin typeface="Georgia" pitchFamily="18" charset="0"/>
              </a:rPr>
              <a:t>))</a:t>
            </a:r>
            <a:r>
              <a:rPr lang="sl-SI">
                <a:solidFill>
                  <a:schemeClr val="tx2">
                    <a:lumMod val="60000"/>
                    <a:lumOff val="40000"/>
                  </a:schemeClr>
                </a:solidFill>
              </a:rPr>
              <a:t> in </a:t>
            </a:r>
            <a:r>
              <a:rPr lang="sl-SI" i="1">
                <a:solidFill>
                  <a:schemeClr val="tx2">
                    <a:lumMod val="60000"/>
                    <a:lumOff val="40000"/>
                  </a:schemeClr>
                </a:solidFill>
                <a:latin typeface="Georgia" pitchFamily="18" charset="0"/>
              </a:rPr>
              <a:t>T</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i="1">
                <a:solidFill>
                  <a:schemeClr val="tx2">
                    <a:lumMod val="60000"/>
                    <a:lumOff val="40000"/>
                  </a:schemeClr>
                </a:solidFill>
                <a:latin typeface="Times New Roman" pitchFamily="18" charset="0"/>
              </a:rPr>
              <a:t>, </a:t>
            </a:r>
            <a:r>
              <a:rPr lang="sl-SI" i="1">
                <a:solidFill>
                  <a:schemeClr val="tx2">
                    <a:lumMod val="60000"/>
                    <a:lumOff val="40000"/>
                  </a:schemeClr>
                </a:solidFill>
                <a:latin typeface="Georgia" pitchFamily="18" charset="0"/>
              </a:rPr>
              <a:t>f</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latin typeface="Georgia" pitchFamily="18" charset="0"/>
              </a:rPr>
              <a:t>))</a:t>
            </a:r>
            <a:r>
              <a:rPr lang="sl-SI">
                <a:solidFill>
                  <a:schemeClr val="tx2">
                    <a:lumMod val="60000"/>
                    <a:lumOff val="40000"/>
                  </a:schemeClr>
                </a:solidFill>
              </a:rPr>
              <a:t>.</a:t>
            </a:r>
            <a:endParaRPr lang="en-GB">
              <a:solidFill>
                <a:schemeClr val="tx2">
                  <a:lumMod val="60000"/>
                  <a:lumOff val="40000"/>
                </a:schemeClr>
              </a:solidFill>
            </a:endParaRPr>
          </a:p>
        </p:txBody>
      </p:sp>
      <p:sp>
        <p:nvSpPr>
          <p:cNvPr id="20513" name="Text Box 33"/>
          <p:cNvSpPr txBox="1">
            <a:spLocks noChangeArrowheads="1"/>
          </p:cNvSpPr>
          <p:nvPr/>
        </p:nvSpPr>
        <p:spPr bwMode="auto">
          <a:xfrm>
            <a:off x="6096000" y="3343275"/>
            <a:ext cx="2590800" cy="923925"/>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df(x</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je smerni koeficient  tangente na graf funkcije </a:t>
            </a:r>
            <a:r>
              <a:rPr lang="sl-SI" sz="1600">
                <a:solidFill>
                  <a:schemeClr val="tx2">
                    <a:lumMod val="60000"/>
                    <a:lumOff val="40000"/>
                  </a:schemeClr>
                </a:solidFill>
                <a:latin typeface="+mn-lt"/>
              </a:rPr>
              <a:t> </a:t>
            </a:r>
            <a:r>
              <a:rPr lang="sl-SI" i="1">
                <a:solidFill>
                  <a:schemeClr val="tx2">
                    <a:lumMod val="60000"/>
                    <a:lumOff val="40000"/>
                  </a:schemeClr>
                </a:solidFill>
                <a:latin typeface="Georgia" pitchFamily="18" charset="0"/>
              </a:rPr>
              <a:t>f </a:t>
            </a:r>
            <a:r>
              <a:rPr lang="sl-SI" sz="1600">
                <a:solidFill>
                  <a:schemeClr val="tx2">
                    <a:lumMod val="60000"/>
                    <a:lumOff val="40000"/>
                  </a:schemeClr>
                </a:solidFill>
              </a:rPr>
              <a:t> </a:t>
            </a:r>
            <a:r>
              <a:rPr lang="sl-SI">
                <a:solidFill>
                  <a:schemeClr val="tx2">
                    <a:lumMod val="60000"/>
                    <a:lumOff val="40000"/>
                  </a:schemeClr>
                </a:solidFill>
                <a:latin typeface="+mn-lt"/>
              </a:rPr>
              <a:t>v točki</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T</a:t>
            </a:r>
            <a:r>
              <a:rPr lang="sl-SI" i="1"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endParaRPr lang="en-GB">
              <a:solidFill>
                <a:schemeClr val="tx2">
                  <a:lumMod val="60000"/>
                  <a:lumOff val="40000"/>
                </a:schemeClr>
              </a:solidFill>
            </a:endParaRPr>
          </a:p>
        </p:txBody>
      </p:sp>
      <p:graphicFrame>
        <p:nvGraphicFramePr>
          <p:cNvPr id="20515" name="Object 3"/>
          <p:cNvGraphicFramePr>
            <a:graphicFrameLocks noChangeAspect="1"/>
          </p:cNvGraphicFramePr>
          <p:nvPr/>
        </p:nvGraphicFramePr>
        <p:xfrm>
          <a:off x="4114800" y="5181600"/>
          <a:ext cx="4424363" cy="765175"/>
        </p:xfrm>
        <a:graphic>
          <a:graphicData uri="http://schemas.openxmlformats.org/presentationml/2006/ole">
            <p:oleObj spid="_x0000_s3075" name="Equation" r:id="rId4" imgW="2641320" imgH="457200" progId="Equation.DSMT4">
              <p:embed/>
            </p:oleObj>
          </a:graphicData>
        </a:graphic>
      </p:graphicFrame>
      <p:sp>
        <p:nvSpPr>
          <p:cNvPr id="34" name="Rectangle 3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ectangle 3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Rounded Rectangle 3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7" name="TextBox 3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9" name="TextBox 38"/>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4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0FFCE1D-EAA8-49E9-BBE6-F57F18A774B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a:t>
            </a:fld>
            <a:endParaRPr lang="en-US" sz="1200" b="1">
              <a:solidFill>
                <a:schemeClr val="bg1"/>
              </a:solidFill>
              <a:effectLst>
                <a:outerShdw blurRad="38100" dist="38100" dir="2700000" algn="tl">
                  <a:srgbClr val="000000">
                    <a:alpha val="43137"/>
                  </a:srgbClr>
                </a:outerShdw>
              </a:effectLst>
              <a:latin typeface="+mn-lt"/>
            </a:endParaRPr>
          </a:p>
        </p:txBody>
      </p:sp>
      <p:sp>
        <p:nvSpPr>
          <p:cNvPr id="41" name="TextBox 40"/>
          <p:cNvSpPr txBox="1"/>
          <p:nvPr/>
        </p:nvSpPr>
        <p:spPr>
          <a:xfrm>
            <a:off x="381000" y="457200"/>
            <a:ext cx="2438400" cy="369888"/>
          </a:xfrm>
          <a:prstGeom prst="rect">
            <a:avLst/>
          </a:prstGeom>
          <a:noFill/>
        </p:spPr>
        <p:txBody>
          <a:bodyPr>
            <a:spAutoFit/>
          </a:bodyPr>
          <a:lstStyle/>
          <a:p>
            <a:pPr>
              <a:defRPr/>
            </a:pPr>
            <a:r>
              <a:rPr lang="sl-SI" b="1">
                <a:solidFill>
                  <a:schemeClr val="tx2">
                    <a:lumMod val="60000"/>
                    <a:lumOff val="40000"/>
                  </a:schemeClr>
                </a:solidFill>
                <a:latin typeface="+mn-lt"/>
              </a:rPr>
              <a:t>GEOMETRIJSKI  POMEN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499"/>
                                          </p:stCondLst>
                                        </p:cTn>
                                        <p:tgtEl>
                                          <p:spTgt spid="2050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20487"/>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20488"/>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489"/>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20493"/>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500"/>
                                  </p:stCondLst>
                                  <p:childTnLst>
                                    <p:set>
                                      <p:cBhvr>
                                        <p:cTn id="28" dur="1" fill="hold">
                                          <p:stCondLst>
                                            <p:cond delay="499"/>
                                          </p:stCondLst>
                                        </p:cTn>
                                        <p:tgtEl>
                                          <p:spTgt spid="20505"/>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499"/>
                                          </p:stCondLst>
                                        </p:cTn>
                                        <p:tgtEl>
                                          <p:spTgt spid="20485"/>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499"/>
                                          </p:stCondLst>
                                        </p:cTn>
                                        <p:tgtEl>
                                          <p:spTgt spid="20491"/>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grpId="0" nodeType="afterEffect">
                                  <p:stCondLst>
                                    <p:cond delay="0"/>
                                  </p:stCondLst>
                                  <p:childTnLst>
                                    <p:set>
                                      <p:cBhvr>
                                        <p:cTn id="37" dur="1" fill="hold">
                                          <p:stCondLst>
                                            <p:cond delay="499"/>
                                          </p:stCondLst>
                                        </p:cTn>
                                        <p:tgtEl>
                                          <p:spTgt spid="20490"/>
                                        </p:tgtEl>
                                        <p:attrNameLst>
                                          <p:attrName>style.visibility</p:attrName>
                                        </p:attrNameLst>
                                      </p:cBhvr>
                                      <p:to>
                                        <p:strVal val="visible"/>
                                      </p:to>
                                    </p:set>
                                  </p:childTnLst>
                                </p:cTn>
                              </p:par>
                            </p:childTnLst>
                          </p:cTn>
                        </p:par>
                        <p:par>
                          <p:cTn id="38" fill="hold">
                            <p:stCondLst>
                              <p:cond delay="5500"/>
                            </p:stCondLst>
                            <p:childTnLst>
                              <p:par>
                                <p:cTn id="39" presetID="1" presetClass="entr" presetSubtype="0" fill="hold" grpId="0" nodeType="afterEffect">
                                  <p:stCondLst>
                                    <p:cond delay="0"/>
                                  </p:stCondLst>
                                  <p:childTnLst>
                                    <p:set>
                                      <p:cBhvr>
                                        <p:cTn id="40" dur="1" fill="hold">
                                          <p:stCondLst>
                                            <p:cond delay="499"/>
                                          </p:stCondLst>
                                        </p:cTn>
                                        <p:tgtEl>
                                          <p:spTgt spid="204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492"/>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05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0495"/>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499"/>
                                          </p:stCondLst>
                                        </p:cTn>
                                        <p:tgtEl>
                                          <p:spTgt spid="20496"/>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499"/>
                                          </p:stCondLst>
                                        </p:cTn>
                                        <p:tgtEl>
                                          <p:spTgt spid="20497"/>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499"/>
                                          </p:stCondLst>
                                        </p:cTn>
                                        <p:tgtEl>
                                          <p:spTgt spid="205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0498"/>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20499"/>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20500"/>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2050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20501"/>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499"/>
                                          </p:stCondLst>
                                        </p:cTn>
                                        <p:tgtEl>
                                          <p:spTgt spid="20502"/>
                                        </p:tgtEl>
                                        <p:attrNameLst>
                                          <p:attrName>style.visibility</p:attrName>
                                        </p:attrNameLst>
                                      </p:cBhvr>
                                      <p:to>
                                        <p:strVal val="visible"/>
                                      </p:to>
                                    </p:set>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499"/>
                                          </p:stCondLst>
                                        </p:cTn>
                                        <p:tgtEl>
                                          <p:spTgt spid="20503"/>
                                        </p:tgtEl>
                                        <p:attrNameLst>
                                          <p:attrName>style.visibility</p:attrName>
                                        </p:attrNameLst>
                                      </p:cBhvr>
                                      <p:to>
                                        <p:strVal val="visible"/>
                                      </p:to>
                                    </p:set>
                                  </p:childTnLst>
                                </p:cTn>
                              </p:par>
                            </p:childTnLst>
                          </p:cTn>
                        </p:par>
                        <p:par>
                          <p:cTn id="84" fill="hold">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205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2050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205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P spid="20488" grpId="0" animBg="1"/>
      <p:bldP spid="20492" grpId="0" animBg="1"/>
      <p:bldP spid="20491" grpId="0" animBg="1"/>
      <p:bldP spid="20490" grpId="0" animBg="1"/>
      <p:bldP spid="20493" grpId="0" autoUpdateAnimBg="0"/>
      <p:bldP spid="20494" grpId="0" autoUpdateAnimBg="0"/>
      <p:bldP spid="20495" grpId="0" animBg="1"/>
      <p:bldP spid="20496" grpId="0" animBg="1"/>
      <p:bldP spid="20498" grpId="0" animBg="1"/>
      <p:bldP spid="20499" grpId="0" animBg="1"/>
      <p:bldP spid="20501" grpId="0" animBg="1"/>
      <p:bldP spid="20502" grpId="0" animBg="1"/>
      <p:bldP spid="20504" grpId="0" autoUpdateAnimBg="0"/>
      <p:bldP spid="20505" grpId="0" autoUpdateAnimBg="0"/>
      <p:bldP spid="20507" grpId="0" animBg="1"/>
      <p:bldP spid="20508" grpId="0" animBg="1"/>
      <p:bldP spid="20506" grpId="0" animBg="1"/>
      <p:bldP spid="20497" grpId="0" animBg="1"/>
      <p:bldP spid="20500" grpId="0" animBg="1"/>
      <p:bldP spid="20503" grpId="0" animBg="1"/>
      <p:bldP spid="20509" grpId="0" animBg="1"/>
      <p:bldP spid="20489" grpId="0" animBg="1"/>
      <p:bldP spid="20511" grpId="0" autoUpdateAnimBg="0"/>
      <p:bldP spid="2051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57200" y="701675"/>
            <a:ext cx="1671638" cy="369888"/>
          </a:xfrm>
          <a:prstGeom prst="rect">
            <a:avLst/>
          </a:prstGeom>
          <a:noFill/>
          <a:ln w="9525">
            <a:noFill/>
            <a:miter lim="800000"/>
            <a:headEnd/>
            <a:tailEnd/>
          </a:ln>
        </p:spPr>
        <p:txBody>
          <a:bodyPr wrap="none">
            <a:spAutoFit/>
          </a:bodyPr>
          <a:lstStyle/>
          <a:p>
            <a:pPr>
              <a:defRPr/>
            </a:pPr>
            <a:r>
              <a:rPr lang="en-US" dirty="0" err="1">
                <a:solidFill>
                  <a:schemeClr val="tx2">
                    <a:lumMod val="60000"/>
                    <a:lumOff val="40000"/>
                  </a:schemeClr>
                </a:solidFill>
                <a:latin typeface="+mn-lt"/>
              </a:rPr>
              <a:t>Splo</a:t>
            </a:r>
            <a:r>
              <a:rPr lang="sl-SI" dirty="0" err="1">
                <a:solidFill>
                  <a:schemeClr val="tx2">
                    <a:lumMod val="60000"/>
                    <a:lumOff val="40000"/>
                  </a:schemeClr>
                </a:solidFill>
                <a:latin typeface="+mn-lt"/>
              </a:rPr>
              <a:t>šno</a:t>
            </a:r>
            <a:r>
              <a:rPr lang="sl-SI" dirty="0">
                <a:solidFill>
                  <a:schemeClr val="tx2">
                    <a:lumMod val="60000"/>
                    <a:lumOff val="40000"/>
                  </a:schemeClr>
                </a:solidFill>
                <a:latin typeface="+mn-lt"/>
              </a:rPr>
              <a:t> pravilo:</a:t>
            </a:r>
            <a:endParaRPr lang="en-GB" dirty="0">
              <a:solidFill>
                <a:schemeClr val="tx2">
                  <a:lumMod val="60000"/>
                  <a:lumOff val="40000"/>
                </a:schemeClr>
              </a:solidFill>
              <a:latin typeface="+mn-lt"/>
            </a:endParaRPr>
          </a:p>
        </p:txBody>
      </p:sp>
      <p:sp>
        <p:nvSpPr>
          <p:cNvPr id="60425" name="Rectangle 9"/>
          <p:cNvSpPr>
            <a:spLocks noChangeArrowheads="1"/>
          </p:cNvSpPr>
          <p:nvPr/>
        </p:nvSpPr>
        <p:spPr bwMode="auto">
          <a:xfrm>
            <a:off x="457200" y="1295400"/>
            <a:ext cx="6172200" cy="2108200"/>
          </a:xfrm>
          <a:prstGeom prst="rect">
            <a:avLst/>
          </a:prstGeom>
          <a:noFill/>
          <a:ln w="9525">
            <a:noFill/>
            <a:miter lim="800000"/>
            <a:headEnd/>
            <a:tailEnd/>
          </a:ln>
        </p:spPr>
        <p:txBody>
          <a:bodyPr>
            <a:spAutoFit/>
          </a:bodyPr>
          <a:lstStyle/>
          <a:p>
            <a:pPr>
              <a:spcAft>
                <a:spcPts val="600"/>
              </a:spcAft>
              <a:defRPr/>
            </a:pPr>
            <a:r>
              <a:rPr lang="sl-SI" dirty="0">
                <a:solidFill>
                  <a:schemeClr val="tx2">
                    <a:lumMod val="60000"/>
                    <a:lumOff val="40000"/>
                  </a:schemeClr>
                </a:solidFill>
                <a:latin typeface="+mn-lt"/>
              </a:rPr>
              <a:t>Če iščemo ekstreme funkcije 	</a:t>
            </a:r>
            <a:r>
              <a:rPr lang="en-US" i="1" dirty="0">
                <a:solidFill>
                  <a:schemeClr val="tx2">
                    <a:lumMod val="60000"/>
                    <a:lumOff val="40000"/>
                  </a:schemeClr>
                </a:solidFill>
                <a:latin typeface="Georgia" pitchFamily="18" charset="0"/>
              </a:rPr>
              <a:t>f(x</a:t>
            </a:r>
            <a:r>
              <a:rPr lang="sl-SI" baseline="-25000" dirty="0">
                <a:solidFill>
                  <a:schemeClr val="tx2">
                    <a:lumMod val="60000"/>
                    <a:lumOff val="40000"/>
                  </a:schemeClr>
                </a:solidFill>
                <a:latin typeface="Times New Roman" pitchFamily="18" charset="0"/>
              </a:rPr>
              <a:t>1</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x</a:t>
            </a:r>
            <a:r>
              <a:rPr lang="sl-SI" i="1" baseline="-25000" dirty="0">
                <a:solidFill>
                  <a:schemeClr val="tx2">
                    <a:lumMod val="60000"/>
                    <a:lumOff val="40000"/>
                  </a:schemeClr>
                </a:solidFill>
                <a:latin typeface="Georgia" pitchFamily="18" charset="0"/>
              </a:rPr>
              <a:t>n</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p>
          <a:p>
            <a:pPr>
              <a:defRPr/>
            </a:pPr>
            <a:r>
              <a:rPr lang="sl-SI" dirty="0">
                <a:solidFill>
                  <a:schemeClr val="tx2">
                    <a:lumMod val="60000"/>
                    <a:lumOff val="40000"/>
                  </a:schemeClr>
                </a:solidFill>
                <a:latin typeface="+mn-lt"/>
              </a:rPr>
              <a:t>pri pogojih 		</a:t>
            </a:r>
            <a:r>
              <a:rPr lang="en-US" i="1" dirty="0">
                <a:solidFill>
                  <a:schemeClr val="tx2">
                    <a:lumMod val="60000"/>
                    <a:lumOff val="40000"/>
                  </a:schemeClr>
                </a:solidFill>
                <a:latin typeface="Georgia" pitchFamily="18" charset="0"/>
              </a:rPr>
              <a:t>G</a:t>
            </a:r>
            <a:r>
              <a:rPr lang="sl-SI" baseline="-25000" dirty="0">
                <a:solidFill>
                  <a:schemeClr val="tx2">
                    <a:lumMod val="60000"/>
                    <a:lumOff val="40000"/>
                  </a:schemeClr>
                </a:solidFill>
                <a:latin typeface="+mn-lt"/>
              </a:rPr>
              <a:t>1</a:t>
            </a:r>
            <a:r>
              <a:rPr lang="en-US"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1</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x</a:t>
            </a:r>
            <a:r>
              <a:rPr lang="sl-SI" i="1" baseline="-25000" dirty="0">
                <a:solidFill>
                  <a:schemeClr val="tx2">
                    <a:lumMod val="60000"/>
                    <a:lumOff val="40000"/>
                  </a:schemeClr>
                </a:solidFill>
                <a:latin typeface="Georgia" pitchFamily="18" charset="0"/>
              </a:rPr>
              <a:t>n</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endParaRPr lang="sl-SI" dirty="0">
              <a:solidFill>
                <a:schemeClr val="tx2">
                  <a:lumMod val="60000"/>
                  <a:lumOff val="40000"/>
                </a:schemeClr>
              </a:solidFill>
              <a:latin typeface="Times New Roman" pitchFamily="18" charset="0"/>
            </a:endParaRPr>
          </a:p>
          <a:p>
            <a:pPr>
              <a:defRPr/>
            </a:pPr>
            <a:r>
              <a:rPr lang="sl-SI" dirty="0">
                <a:solidFill>
                  <a:schemeClr val="tx2">
                    <a:lumMod val="60000"/>
                    <a:lumOff val="40000"/>
                  </a:schemeClr>
                </a:solidFill>
                <a:latin typeface="Times New Roman" pitchFamily="18" charset="0"/>
              </a:rPr>
              <a:t>			</a:t>
            </a:r>
            <a:r>
              <a:rPr lang="en-US" i="1" dirty="0">
                <a:solidFill>
                  <a:schemeClr val="tx2">
                    <a:lumMod val="60000"/>
                    <a:lumOff val="40000"/>
                  </a:schemeClr>
                </a:solidFill>
                <a:latin typeface="Georgia" pitchFamily="18" charset="0"/>
              </a:rPr>
              <a:t>G</a:t>
            </a:r>
            <a:r>
              <a:rPr lang="sl-SI" baseline="-25000" dirty="0">
                <a:solidFill>
                  <a:schemeClr val="tx2">
                    <a:lumMod val="60000"/>
                    <a:lumOff val="40000"/>
                  </a:schemeClr>
                </a:solidFill>
                <a:latin typeface="+mn-lt"/>
              </a:rPr>
              <a:t>2</a:t>
            </a:r>
            <a:r>
              <a:rPr lang="en-US"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1</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x</a:t>
            </a:r>
            <a:r>
              <a:rPr lang="sl-SI" i="1" baseline="-25000" dirty="0">
                <a:solidFill>
                  <a:schemeClr val="tx2">
                    <a:lumMod val="60000"/>
                    <a:lumOff val="40000"/>
                  </a:schemeClr>
                </a:solidFill>
                <a:latin typeface="Georgia" pitchFamily="18" charset="0"/>
              </a:rPr>
              <a:t>n</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endParaRPr lang="sl-SI" dirty="0">
              <a:solidFill>
                <a:schemeClr val="tx2">
                  <a:lumMod val="60000"/>
                  <a:lumOff val="40000"/>
                </a:schemeClr>
              </a:solidFill>
              <a:latin typeface="Times New Roman" pitchFamily="18" charset="0"/>
            </a:endParaRPr>
          </a:p>
          <a:p>
            <a:pPr>
              <a:defRPr/>
            </a:pPr>
            <a:r>
              <a:rPr lang="sl-SI" dirty="0">
                <a:solidFill>
                  <a:schemeClr val="tx2">
                    <a:lumMod val="60000"/>
                    <a:lumOff val="40000"/>
                  </a:schemeClr>
                </a:solidFill>
                <a:latin typeface="Times New Roman" pitchFamily="18" charset="0"/>
              </a:rPr>
              <a:t>			          …</a:t>
            </a:r>
          </a:p>
          <a:p>
            <a:pPr>
              <a:defRPr/>
            </a:pPr>
            <a:r>
              <a:rPr lang="sl-SI" i="1" dirty="0">
                <a:solidFill>
                  <a:schemeClr val="tx2">
                    <a:lumMod val="60000"/>
                    <a:lumOff val="40000"/>
                  </a:schemeClr>
                </a:solidFill>
                <a:latin typeface="Georgia" pitchFamily="18" charset="0"/>
              </a:rPr>
              <a:t>			</a:t>
            </a:r>
            <a:r>
              <a:rPr lang="en-US" i="1" dirty="0">
                <a:solidFill>
                  <a:schemeClr val="tx2">
                    <a:lumMod val="60000"/>
                    <a:lumOff val="40000"/>
                  </a:schemeClr>
                </a:solidFill>
                <a:latin typeface="Georgia" pitchFamily="18" charset="0"/>
              </a:rPr>
              <a:t>G</a:t>
            </a:r>
            <a:r>
              <a:rPr lang="sl-SI" i="1" baseline="-25000" dirty="0">
                <a:solidFill>
                  <a:schemeClr val="tx2">
                    <a:lumMod val="60000"/>
                    <a:lumOff val="40000"/>
                  </a:schemeClr>
                </a:solidFill>
                <a:latin typeface="Georgia" pitchFamily="18" charset="0"/>
              </a:rPr>
              <a:t>m</a:t>
            </a:r>
            <a:r>
              <a:rPr lang="en-US"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rPr>
              <a:t>1</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x</a:t>
            </a:r>
            <a:r>
              <a:rPr lang="sl-SI" i="1" baseline="-25000" dirty="0">
                <a:solidFill>
                  <a:schemeClr val="tx2">
                    <a:lumMod val="60000"/>
                    <a:lumOff val="40000"/>
                  </a:schemeClr>
                </a:solidFill>
                <a:latin typeface="Georgia" pitchFamily="18" charset="0"/>
              </a:rPr>
              <a:t>n</a:t>
            </a:r>
            <a:r>
              <a:rPr lang="en-US"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en-US" dirty="0">
                <a:solidFill>
                  <a:schemeClr val="tx2">
                    <a:lumMod val="60000"/>
                    <a:lumOff val="40000"/>
                  </a:schemeClr>
                </a:solidFill>
              </a:rPr>
              <a:t>=</a:t>
            </a:r>
            <a:r>
              <a:rPr lang="en-US" dirty="0">
                <a:solidFill>
                  <a:schemeClr val="tx2">
                    <a:lumMod val="60000"/>
                    <a:lumOff val="40000"/>
                  </a:schemeClr>
                </a:solidFill>
                <a:latin typeface="Times New Roman" pitchFamily="18" charset="0"/>
              </a:rPr>
              <a:t>0</a:t>
            </a:r>
            <a:r>
              <a:rPr lang="sl-SI" dirty="0">
                <a:solidFill>
                  <a:schemeClr val="tx2">
                    <a:lumMod val="60000"/>
                    <a:lumOff val="40000"/>
                  </a:schemeClr>
                </a:solidFill>
                <a:latin typeface="Times New Roman" pitchFamily="18" charset="0"/>
              </a:rPr>
              <a:t>,</a:t>
            </a:r>
          </a:p>
          <a:p>
            <a:pPr>
              <a:defRPr/>
            </a:pPr>
            <a:r>
              <a:rPr lang="en-US" dirty="0" err="1">
                <a:solidFill>
                  <a:srgbClr val="1F497D">
                    <a:lumMod val="60000"/>
                    <a:lumOff val="40000"/>
                  </a:srgbClr>
                </a:solidFill>
                <a:latin typeface="Calibri"/>
              </a:rPr>
              <a:t>vpeljemo</a:t>
            </a:r>
            <a:r>
              <a:rPr lang="en-US" dirty="0">
                <a:solidFill>
                  <a:srgbClr val="1F497D">
                    <a:lumMod val="60000"/>
                    <a:lumOff val="40000"/>
                  </a:srgbClr>
                </a:solidFill>
                <a:latin typeface="Calibri"/>
              </a:rPr>
              <a:t> </a:t>
            </a:r>
            <a:r>
              <a:rPr lang="en-US" dirty="0" err="1">
                <a:solidFill>
                  <a:srgbClr val="1F497D">
                    <a:lumMod val="60000"/>
                    <a:lumOff val="40000"/>
                  </a:srgbClr>
                </a:solidFill>
                <a:latin typeface="Calibri"/>
              </a:rPr>
              <a:t>Lagrangevo</a:t>
            </a:r>
            <a:r>
              <a:rPr lang="en-US" dirty="0">
                <a:solidFill>
                  <a:srgbClr val="1F497D">
                    <a:lumMod val="60000"/>
                    <a:lumOff val="40000"/>
                  </a:srgbClr>
                </a:solidFill>
                <a:latin typeface="Calibri"/>
              </a:rPr>
              <a:t> </a:t>
            </a:r>
            <a:r>
              <a:rPr lang="en-US" dirty="0" err="1">
                <a:solidFill>
                  <a:srgbClr val="1F497D">
                    <a:lumMod val="60000"/>
                    <a:lumOff val="40000"/>
                  </a:srgbClr>
                </a:solidFill>
                <a:latin typeface="Calibri"/>
              </a:rPr>
              <a:t>funkcijo</a:t>
            </a:r>
            <a:endParaRPr lang="en-GB" dirty="0">
              <a:solidFill>
                <a:srgbClr val="1F497D">
                  <a:lumMod val="60000"/>
                  <a:lumOff val="40000"/>
                </a:srgbClr>
              </a:solidFill>
              <a:latin typeface="Calibri"/>
            </a:endParaRPr>
          </a:p>
          <a:p>
            <a:pPr>
              <a:defRPr/>
            </a:pPr>
            <a:endParaRPr lang="en-GB" dirty="0">
              <a:solidFill>
                <a:schemeClr val="tx2">
                  <a:lumMod val="60000"/>
                  <a:lumOff val="40000"/>
                </a:schemeClr>
              </a:solidFill>
            </a:endParaRPr>
          </a:p>
        </p:txBody>
      </p:sp>
      <p:graphicFrame>
        <p:nvGraphicFramePr>
          <p:cNvPr id="60427" name="Object 2"/>
          <p:cNvGraphicFramePr>
            <a:graphicFrameLocks noChangeAspect="1"/>
          </p:cNvGraphicFramePr>
          <p:nvPr/>
        </p:nvGraphicFramePr>
        <p:xfrm>
          <a:off x="944563" y="3444875"/>
          <a:ext cx="7270750" cy="700088"/>
        </p:xfrm>
        <a:graphic>
          <a:graphicData uri="http://schemas.openxmlformats.org/presentationml/2006/ole">
            <p:oleObj spid="_x0000_s36866" name="Equation" r:id="rId3" imgW="4762440" imgH="457200" progId="Equation.DSMT4">
              <p:embed/>
            </p:oleObj>
          </a:graphicData>
        </a:graphic>
      </p:graphicFrame>
      <p:sp>
        <p:nvSpPr>
          <p:cNvPr id="60428" name="Text Box 12"/>
          <p:cNvSpPr txBox="1">
            <a:spLocks noChangeArrowheads="1"/>
          </p:cNvSpPr>
          <p:nvPr/>
        </p:nvSpPr>
        <p:spPr bwMode="auto">
          <a:xfrm>
            <a:off x="533400" y="4648200"/>
            <a:ext cx="7620000" cy="369888"/>
          </a:xfrm>
          <a:prstGeom prst="rect">
            <a:avLst/>
          </a:prstGeom>
          <a:noFill/>
          <a:ln w="25400">
            <a:noFill/>
            <a:miter lim="800000"/>
            <a:headEnd/>
            <a:tailEnd/>
          </a:ln>
        </p:spPr>
        <p:txBody>
          <a:bodyPr>
            <a:spAutoFit/>
          </a:bodyPr>
          <a:lstStyle/>
          <a:p>
            <a:pPr>
              <a:defRPr/>
            </a:pPr>
            <a:r>
              <a:rPr lang="en-US" dirty="0" err="1">
                <a:solidFill>
                  <a:schemeClr val="tx2">
                    <a:lumMod val="60000"/>
                    <a:lumOff val="40000"/>
                  </a:schemeClr>
                </a:solidFill>
                <a:latin typeface="+mn-lt"/>
              </a:rPr>
              <a:t>Vezani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ekstremi</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f</a:t>
            </a:r>
            <a:r>
              <a:rPr lang="en-US" dirty="0">
                <a:solidFill>
                  <a:schemeClr val="tx2">
                    <a:lumMod val="60000"/>
                    <a:lumOff val="40000"/>
                  </a:schemeClr>
                </a:solidFill>
              </a:rPr>
              <a:t> </a:t>
            </a:r>
            <a:r>
              <a:rPr lang="en-US" dirty="0">
                <a:solidFill>
                  <a:schemeClr val="tx2">
                    <a:lumMod val="60000"/>
                    <a:lumOff val="40000"/>
                  </a:schemeClr>
                </a:solidFill>
                <a:latin typeface="+mn-lt"/>
              </a:rPr>
              <a:t>so v </a:t>
            </a:r>
            <a:r>
              <a:rPr lang="en-US" dirty="0" err="1">
                <a:solidFill>
                  <a:schemeClr val="tx2">
                    <a:lumMod val="60000"/>
                    <a:lumOff val="40000"/>
                  </a:schemeClr>
                </a:solidFill>
                <a:latin typeface="+mn-lt"/>
              </a:rPr>
              <a:t>stacionarnih</a:t>
            </a:r>
            <a:r>
              <a:rPr lang="en-US" dirty="0">
                <a:solidFill>
                  <a:schemeClr val="tx2">
                    <a:lumMod val="60000"/>
                    <a:lumOff val="40000"/>
                  </a:schemeClr>
                </a:solidFill>
                <a:latin typeface="+mn-lt"/>
              </a:rPr>
              <a:t> to</a:t>
            </a:r>
            <a:r>
              <a:rPr lang="sl-SI" dirty="0" err="1">
                <a:solidFill>
                  <a:schemeClr val="tx2">
                    <a:lumMod val="60000"/>
                    <a:lumOff val="40000"/>
                  </a:schemeClr>
                </a:solidFill>
                <a:latin typeface="+mn-lt"/>
              </a:rPr>
              <a:t>čkah</a:t>
            </a:r>
            <a:r>
              <a:rPr lang="sl-SI" dirty="0">
                <a:solidFill>
                  <a:schemeClr val="tx2">
                    <a:lumMod val="60000"/>
                    <a:lumOff val="40000"/>
                  </a:schemeClr>
                </a:solidFill>
                <a:latin typeface="+mn-lt"/>
              </a:rPr>
              <a:t> </a:t>
            </a:r>
            <a:r>
              <a:rPr lang="sl-SI" dirty="0" err="1">
                <a:solidFill>
                  <a:schemeClr val="tx2">
                    <a:lumMod val="60000"/>
                    <a:lumOff val="40000"/>
                  </a:schemeClr>
                </a:solidFill>
                <a:latin typeface="+mn-lt"/>
              </a:rPr>
              <a:t>Lagrangeve</a:t>
            </a:r>
            <a:r>
              <a:rPr lang="sl-SI" dirty="0">
                <a:solidFill>
                  <a:schemeClr val="tx2">
                    <a:lumMod val="60000"/>
                    <a:lumOff val="40000"/>
                  </a:schemeClr>
                </a:solidFill>
                <a:latin typeface="+mn-lt"/>
              </a:rPr>
              <a:t> funkcije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rPr>
              <a:t>.</a:t>
            </a:r>
            <a:endParaRPr lang="en-GB" dirty="0">
              <a:solidFill>
                <a:schemeClr val="tx2">
                  <a:lumMod val="60000"/>
                  <a:lumOff val="40000"/>
                </a:schemeClr>
              </a:solidFill>
            </a:endParaRPr>
          </a:p>
        </p:txBody>
      </p:sp>
      <p:sp>
        <p:nvSpPr>
          <p:cNvPr id="7" name="Rectangle 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ectangle 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ounded Rectangle 8"/>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TextBox 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VEZANI  EKSTREMI</a:t>
            </a:r>
          </a:p>
        </p:txBody>
      </p:sp>
      <p:sp>
        <p:nvSpPr>
          <p:cNvPr id="1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5719099-A789-48E9-A23F-E6B92DDAD03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604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25" grpId="0" autoUpdateAnimBg="0"/>
      <p:bldP spid="6042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p:cNvSpPr>
          <p:nvPr/>
        </p:nvSpPr>
        <p:spPr>
          <a:xfrm>
            <a:off x="304800" y="1524000"/>
            <a:ext cx="8534400" cy="4800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61442" name="Rectangle 2"/>
          <p:cNvSpPr>
            <a:spLocks noChangeArrowheads="1"/>
          </p:cNvSpPr>
          <p:nvPr/>
        </p:nvSpPr>
        <p:spPr bwMode="auto">
          <a:xfrm>
            <a:off x="381000" y="438150"/>
            <a:ext cx="4581525" cy="400050"/>
          </a:xfrm>
          <a:prstGeom prst="rect">
            <a:avLst/>
          </a:prstGeom>
          <a:noFill/>
          <a:ln w="9525">
            <a:noFill/>
            <a:miter lim="800000"/>
            <a:headEnd/>
            <a:tailEnd/>
          </a:ln>
        </p:spPr>
        <p:txBody>
          <a:bodyPr wrap="none">
            <a:spAutoFit/>
          </a:bodyPr>
          <a:lstStyle/>
          <a:p>
            <a:pPr>
              <a:defRPr/>
            </a:pPr>
            <a:r>
              <a:rPr lang="sl-SI" sz="2000" b="1" dirty="0">
                <a:solidFill>
                  <a:schemeClr val="tx2">
                    <a:lumMod val="60000"/>
                    <a:lumOff val="40000"/>
                  </a:schemeClr>
                </a:solidFill>
                <a:latin typeface="+mn-lt"/>
              </a:rPr>
              <a:t>IZRAVNAVANJE NUMERIČNIH PODATKOV</a:t>
            </a:r>
            <a:r>
              <a:rPr lang="en-US" sz="2000" b="1" dirty="0">
                <a:solidFill>
                  <a:schemeClr val="tx2">
                    <a:lumMod val="60000"/>
                    <a:lumOff val="40000"/>
                  </a:schemeClr>
                </a:solidFill>
                <a:latin typeface="+mn-lt"/>
              </a:rPr>
              <a:t> </a:t>
            </a:r>
            <a:endParaRPr lang="en-GB" sz="2000" b="1" dirty="0">
              <a:solidFill>
                <a:schemeClr val="tx2">
                  <a:lumMod val="60000"/>
                  <a:lumOff val="40000"/>
                </a:schemeClr>
              </a:solidFill>
              <a:latin typeface="+mn-lt"/>
            </a:endParaRPr>
          </a:p>
        </p:txBody>
      </p:sp>
      <p:sp>
        <p:nvSpPr>
          <p:cNvPr id="61443" name="Rectangle 3"/>
          <p:cNvSpPr>
            <a:spLocks noChangeArrowheads="1"/>
          </p:cNvSpPr>
          <p:nvPr/>
        </p:nvSpPr>
        <p:spPr bwMode="auto">
          <a:xfrm>
            <a:off x="381000" y="838200"/>
            <a:ext cx="7391400" cy="646113"/>
          </a:xfrm>
          <a:prstGeom prst="rect">
            <a:avLst/>
          </a:prstGeom>
          <a:noFill/>
          <a:ln w="9525">
            <a:noFill/>
            <a:miter lim="800000"/>
            <a:headEnd/>
            <a:tailEnd/>
          </a:ln>
        </p:spPr>
        <p:txBody>
          <a:bodyPr>
            <a:spAutoFit/>
          </a:bodyPr>
          <a:lstStyle/>
          <a:p>
            <a:pPr>
              <a:defRPr/>
            </a:pPr>
            <a:r>
              <a:rPr lang="en-US" dirty="0" err="1">
                <a:solidFill>
                  <a:schemeClr val="tx2">
                    <a:lumMod val="60000"/>
                    <a:lumOff val="40000"/>
                  </a:schemeClr>
                </a:solidFill>
                <a:latin typeface="+mn-lt"/>
              </a:rPr>
              <a:t>Naloga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iz</a:t>
            </a:r>
            <a:r>
              <a:rPr lang="sl-SI" dirty="0">
                <a:solidFill>
                  <a:schemeClr val="tx2">
                    <a:lumMod val="60000"/>
                    <a:lumOff val="40000"/>
                  </a:schemeClr>
                </a:solidFill>
                <a:latin typeface="+mn-lt"/>
              </a:rPr>
              <a:t> tabele numeričnih podatkov </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x</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y</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a:solidFill>
                  <a:schemeClr val="tx2">
                    <a:lumMod val="60000"/>
                    <a:lumOff val="40000"/>
                  </a:schemeClr>
                </a:solidFill>
              </a:rPr>
              <a:t> </a:t>
            </a:r>
            <a:r>
              <a:rPr lang="sl-SI" dirty="0">
                <a:solidFill>
                  <a:schemeClr val="tx2">
                    <a:lumMod val="60000"/>
                    <a:lumOff val="40000"/>
                  </a:schemeClr>
                </a:solidFill>
                <a:latin typeface="+mn-lt"/>
              </a:rPr>
              <a:t>določi funkcijsko zvezo </a:t>
            </a:r>
            <a:r>
              <a:rPr lang="sl-SI" i="1" dirty="0">
                <a:solidFill>
                  <a:schemeClr val="tx2">
                    <a:lumMod val="60000"/>
                    <a:lumOff val="40000"/>
                  </a:schemeClr>
                </a:solidFill>
                <a:latin typeface="Georgia" pitchFamily="18" charset="0"/>
              </a:rPr>
              <a:t>y</a:t>
            </a:r>
            <a:r>
              <a:rPr lang="en-US" i="1" dirty="0">
                <a:solidFill>
                  <a:schemeClr val="tx2">
                    <a:lumMod val="60000"/>
                    <a:lumOff val="40000"/>
                  </a:schemeClr>
                </a:solidFill>
                <a:latin typeface="Georgia" pitchFamily="18" charset="0"/>
              </a:rPr>
              <a:t>=f(x)</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rPr>
              <a:t> </a:t>
            </a:r>
            <a:r>
              <a:rPr lang="en-US" dirty="0" err="1">
                <a:solidFill>
                  <a:schemeClr val="tx2">
                    <a:lumMod val="60000"/>
                    <a:lumOff val="40000"/>
                  </a:schemeClr>
                </a:solidFill>
                <a:latin typeface="+mn-lt"/>
              </a:rPr>
              <a:t>ki</a:t>
            </a:r>
            <a:r>
              <a:rPr lang="en-US" dirty="0">
                <a:solidFill>
                  <a:schemeClr val="tx2">
                    <a:lumMod val="60000"/>
                    <a:lumOff val="40000"/>
                  </a:schemeClr>
                </a:solidFill>
                <a:latin typeface="+mn-lt"/>
              </a:rPr>
              <a:t> se s </a:t>
            </a:r>
            <a:r>
              <a:rPr lang="en-US" dirty="0" err="1">
                <a:solidFill>
                  <a:schemeClr val="tx2">
                    <a:lumMod val="60000"/>
                    <a:lumOff val="40000"/>
                  </a:schemeClr>
                </a:solidFill>
                <a:latin typeface="+mn-lt"/>
              </a:rPr>
              <a:t>temi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podatki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najbolje</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ujema</a:t>
            </a:r>
            <a:r>
              <a:rPr lang="en-US" dirty="0">
                <a:solidFill>
                  <a:schemeClr val="tx2">
                    <a:lumMod val="60000"/>
                    <a:lumOff val="40000"/>
                  </a:schemeClr>
                </a:solidFill>
                <a:latin typeface="+mn-lt"/>
              </a:rPr>
              <a:t>.</a:t>
            </a:r>
            <a:endParaRPr lang="en-GB" i="1" dirty="0">
              <a:solidFill>
                <a:schemeClr val="tx2">
                  <a:lumMod val="60000"/>
                  <a:lumOff val="40000"/>
                </a:schemeClr>
              </a:solidFill>
              <a:latin typeface="+mn-lt"/>
            </a:endParaRPr>
          </a:p>
        </p:txBody>
      </p:sp>
      <p:sp>
        <p:nvSpPr>
          <p:cNvPr id="61444" name="Rectangle 4"/>
          <p:cNvSpPr>
            <a:spLocks noChangeArrowheads="1"/>
          </p:cNvSpPr>
          <p:nvPr/>
        </p:nvSpPr>
        <p:spPr bwMode="auto">
          <a:xfrm>
            <a:off x="2590800" y="1600200"/>
            <a:ext cx="5562600" cy="1200150"/>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V</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tabeli</a:t>
            </a:r>
            <a:r>
              <a:rPr lang="en-US" dirty="0">
                <a:solidFill>
                  <a:schemeClr val="tx2">
                    <a:lumMod val="60000"/>
                    <a:lumOff val="40000"/>
                  </a:schemeClr>
                </a:solidFill>
                <a:latin typeface="+mn-lt"/>
              </a:rPr>
              <a:t> so </a:t>
            </a:r>
            <a:r>
              <a:rPr lang="en-US" dirty="0" err="1">
                <a:solidFill>
                  <a:schemeClr val="tx2">
                    <a:lumMod val="60000"/>
                    <a:lumOff val="40000"/>
                  </a:schemeClr>
                </a:solidFill>
                <a:latin typeface="+mn-lt"/>
              </a:rPr>
              <a:t>podane</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koli</a:t>
            </a:r>
            <a:r>
              <a:rPr lang="sl-SI" dirty="0">
                <a:solidFill>
                  <a:schemeClr val="tx2">
                    <a:lumMod val="60000"/>
                    <a:lumOff val="40000"/>
                  </a:schemeClr>
                </a:solidFill>
                <a:latin typeface="+mn-lt"/>
              </a:rPr>
              <a:t>čine</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y</a:t>
            </a:r>
            <a:r>
              <a:rPr lang="sl-SI" dirty="0">
                <a:solidFill>
                  <a:schemeClr val="tx2">
                    <a:lumMod val="60000"/>
                    <a:lumOff val="40000"/>
                  </a:schemeClr>
                </a:solidFill>
              </a:rPr>
              <a:t> </a:t>
            </a:r>
            <a:r>
              <a:rPr lang="sl-SI" dirty="0">
                <a:solidFill>
                  <a:schemeClr val="tx2">
                    <a:lumMod val="60000"/>
                    <a:lumOff val="40000"/>
                  </a:schemeClr>
                </a:solidFill>
                <a:latin typeface="+mn-lt"/>
              </a:rPr>
              <a:t>v odvisnosti od </a:t>
            </a:r>
            <a:r>
              <a:rPr lang="sl-SI" i="1" dirty="0">
                <a:solidFill>
                  <a:schemeClr val="tx2">
                    <a:lumMod val="60000"/>
                    <a:lumOff val="40000"/>
                  </a:schemeClr>
                </a:solidFill>
                <a:latin typeface="Georgia" pitchFamily="18" charset="0"/>
              </a:rPr>
              <a:t>x</a:t>
            </a:r>
            <a:r>
              <a:rPr lang="sl-SI" dirty="0">
                <a:solidFill>
                  <a:schemeClr val="tx2">
                    <a:lumMod val="60000"/>
                    <a:lumOff val="40000"/>
                  </a:schemeClr>
                </a:solidFill>
              </a:rPr>
              <a:t>. </a:t>
            </a:r>
          </a:p>
          <a:p>
            <a:pPr marL="342900" indent="-342900">
              <a:buFont typeface="+mj-lt"/>
              <a:buAutoNum type="alphaLcPeriod"/>
              <a:defRPr/>
            </a:pPr>
            <a:r>
              <a:rPr lang="sl-SI" dirty="0">
                <a:solidFill>
                  <a:schemeClr val="tx2">
                    <a:lumMod val="60000"/>
                    <a:lumOff val="40000"/>
                  </a:schemeClr>
                </a:solidFill>
                <a:latin typeface="+mn-lt"/>
              </a:rPr>
              <a:t>Določi ustrezno funkcijsko </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zvezo </a:t>
            </a:r>
            <a:r>
              <a:rPr lang="sl-SI" i="1" dirty="0">
                <a:solidFill>
                  <a:schemeClr val="tx2">
                    <a:lumMod val="60000"/>
                    <a:lumOff val="40000"/>
                  </a:schemeClr>
                </a:solidFill>
                <a:latin typeface="Georgia" pitchFamily="18" charset="0"/>
              </a:rPr>
              <a:t>y</a:t>
            </a:r>
            <a:r>
              <a:rPr lang="en-US" i="1" dirty="0">
                <a:solidFill>
                  <a:schemeClr val="tx2">
                    <a:lumMod val="60000"/>
                    <a:lumOff val="40000"/>
                  </a:schemeClr>
                </a:solidFill>
                <a:latin typeface="Georgia" pitchFamily="18" charset="0"/>
              </a:rPr>
              <a:t>=f(</a:t>
            </a:r>
            <a:r>
              <a:rPr lang="sl-SI" i="1" dirty="0">
                <a:solidFill>
                  <a:schemeClr val="tx2">
                    <a:lumMod val="60000"/>
                    <a:lumOff val="40000"/>
                  </a:schemeClr>
                </a:solidFill>
                <a:latin typeface="Georgia" pitchFamily="18" charset="0"/>
              </a:rPr>
              <a:t>x</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 </a:t>
            </a:r>
            <a:endParaRPr lang="sl-SI" i="1" dirty="0">
              <a:solidFill>
                <a:schemeClr val="tx2">
                  <a:lumMod val="60000"/>
                  <a:lumOff val="40000"/>
                </a:schemeClr>
              </a:solidFill>
              <a:latin typeface="Georgia" pitchFamily="18" charset="0"/>
            </a:endParaRPr>
          </a:p>
          <a:p>
            <a:pPr marL="342900" indent="-342900">
              <a:buFont typeface="+mj-lt"/>
              <a:buAutoNum type="alphaLcPeriod"/>
              <a:defRPr/>
            </a:pPr>
            <a:r>
              <a:rPr lang="en-US" dirty="0" err="1">
                <a:solidFill>
                  <a:schemeClr val="tx2">
                    <a:lumMod val="60000"/>
                    <a:lumOff val="40000"/>
                  </a:schemeClr>
                </a:solidFill>
                <a:latin typeface="+mn-lt"/>
              </a:rPr>
              <a:t>Oceni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a:t>
            </a:r>
            <a:r>
              <a:rPr lang="en-US" i="1" dirty="0">
                <a:solidFill>
                  <a:schemeClr val="tx2">
                    <a:lumMod val="60000"/>
                    <a:lumOff val="40000"/>
                  </a:schemeClr>
                </a:solidFill>
                <a:latin typeface="+mn-lt"/>
              </a:rPr>
              <a:t> </a:t>
            </a:r>
            <a:r>
              <a:rPr lang="sl-SI" i="1" dirty="0">
                <a:solidFill>
                  <a:schemeClr val="tx2">
                    <a:lumMod val="60000"/>
                    <a:lumOff val="40000"/>
                  </a:schemeClr>
                </a:solidFill>
                <a:latin typeface="+mn-lt"/>
              </a:rPr>
              <a:t> </a:t>
            </a:r>
            <a:r>
              <a:rPr lang="en-US" i="1" dirty="0">
                <a:solidFill>
                  <a:schemeClr val="tx2">
                    <a:lumMod val="60000"/>
                    <a:lumOff val="40000"/>
                  </a:schemeClr>
                </a:solidFill>
                <a:latin typeface="Times New Roman" pitchFamily="18" charset="0"/>
              </a:rPr>
              <a:t>y</a:t>
            </a:r>
            <a:r>
              <a:rPr lang="en-US" i="1" dirty="0">
                <a:solidFill>
                  <a:schemeClr val="tx2">
                    <a:lumMod val="60000"/>
                    <a:lumOff val="40000"/>
                  </a:schemeClr>
                </a:solidFill>
              </a:rPr>
              <a:t> </a:t>
            </a:r>
            <a:r>
              <a:rPr lang="en-US" dirty="0" err="1">
                <a:solidFill>
                  <a:schemeClr val="tx2">
                    <a:lumMod val="60000"/>
                    <a:lumOff val="40000"/>
                  </a:schemeClr>
                </a:solidFill>
                <a:latin typeface="+mn-lt"/>
              </a:rPr>
              <a:t>pri</a:t>
            </a:r>
            <a:r>
              <a:rPr lang="en-US" i="1" dirty="0">
                <a:solidFill>
                  <a:schemeClr val="tx2">
                    <a:lumMod val="60000"/>
                    <a:lumOff val="40000"/>
                  </a:schemeClr>
                </a:solidFill>
              </a:rPr>
              <a:t> </a:t>
            </a:r>
            <a:r>
              <a:rPr lang="en-US" i="1" dirty="0">
                <a:solidFill>
                  <a:schemeClr val="tx2">
                    <a:lumMod val="60000"/>
                    <a:lumOff val="40000"/>
                  </a:schemeClr>
                </a:solidFill>
                <a:latin typeface="Georgia" pitchFamily="18" charset="0"/>
              </a:rPr>
              <a:t>x </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1.5</a:t>
            </a:r>
            <a:r>
              <a:rPr lang="en-US" i="1" dirty="0">
                <a:solidFill>
                  <a:schemeClr val="tx2">
                    <a:lumMod val="60000"/>
                    <a:lumOff val="40000"/>
                  </a:schemeClr>
                </a:solidFill>
              </a:rPr>
              <a:t> </a:t>
            </a:r>
            <a:r>
              <a:rPr lang="en-US" dirty="0">
                <a:solidFill>
                  <a:schemeClr val="tx2">
                    <a:lumMod val="60000"/>
                    <a:lumOff val="40000"/>
                  </a:schemeClr>
                </a:solidFill>
                <a:latin typeface="+mn-lt"/>
              </a:rPr>
              <a:t>(</a:t>
            </a:r>
            <a:r>
              <a:rPr lang="en-US" dirty="0" err="1">
                <a:solidFill>
                  <a:schemeClr val="tx2">
                    <a:lumMod val="60000"/>
                    <a:lumOff val="40000"/>
                  </a:schemeClr>
                </a:solidFill>
                <a:latin typeface="+mn-lt"/>
              </a:rPr>
              <a:t>interpolacija</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a:t>
            </a:r>
            <a:r>
              <a:rPr lang="en-US" dirty="0">
                <a:solidFill>
                  <a:schemeClr val="tx2">
                    <a:lumMod val="60000"/>
                    <a:lumOff val="40000"/>
                  </a:schemeClr>
                </a:solidFill>
                <a:latin typeface="+mn-lt"/>
              </a:rPr>
              <a:t> </a:t>
            </a:r>
            <a:endParaRPr lang="sl-SI" dirty="0">
              <a:solidFill>
                <a:schemeClr val="tx2">
                  <a:lumMod val="60000"/>
                  <a:lumOff val="40000"/>
                </a:schemeClr>
              </a:solidFill>
              <a:latin typeface="+mn-lt"/>
            </a:endParaRPr>
          </a:p>
          <a:p>
            <a:pPr marL="342900" indent="-342900">
              <a:buFont typeface="+mj-lt"/>
              <a:buAutoNum type="alphaLcPeriod"/>
              <a:defRPr/>
            </a:pPr>
            <a:r>
              <a:rPr lang="en-US" dirty="0" err="1">
                <a:solidFill>
                  <a:schemeClr val="tx2">
                    <a:lumMod val="60000"/>
                    <a:lumOff val="40000"/>
                  </a:schemeClr>
                </a:solidFill>
                <a:latin typeface="+mn-lt"/>
              </a:rPr>
              <a:t>Oceni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a:t>
            </a:r>
            <a:r>
              <a:rPr lang="en-US" i="1" dirty="0">
                <a:solidFill>
                  <a:schemeClr val="tx2">
                    <a:lumMod val="60000"/>
                    <a:lumOff val="40000"/>
                  </a:schemeClr>
                </a:solidFill>
                <a:latin typeface="+mn-lt"/>
              </a:rPr>
              <a:t> </a:t>
            </a:r>
            <a:r>
              <a:rPr lang="sl-SI" i="1" dirty="0">
                <a:solidFill>
                  <a:schemeClr val="tx2">
                    <a:lumMod val="60000"/>
                    <a:lumOff val="40000"/>
                  </a:schemeClr>
                </a:solidFill>
                <a:latin typeface="+mn-lt"/>
              </a:rPr>
              <a:t> </a:t>
            </a:r>
            <a:r>
              <a:rPr lang="en-US" i="1" dirty="0">
                <a:solidFill>
                  <a:schemeClr val="tx2">
                    <a:lumMod val="60000"/>
                    <a:lumOff val="40000"/>
                  </a:schemeClr>
                </a:solidFill>
                <a:latin typeface="Times New Roman" pitchFamily="18" charset="0"/>
              </a:rPr>
              <a:t>y</a:t>
            </a:r>
            <a:r>
              <a:rPr lang="en-US" i="1" dirty="0">
                <a:solidFill>
                  <a:schemeClr val="tx2">
                    <a:lumMod val="60000"/>
                    <a:lumOff val="40000"/>
                  </a:schemeClr>
                </a:solidFill>
              </a:rPr>
              <a:t> </a:t>
            </a:r>
            <a:r>
              <a:rPr lang="en-US" dirty="0" err="1">
                <a:solidFill>
                  <a:schemeClr val="tx2">
                    <a:lumMod val="60000"/>
                    <a:lumOff val="40000"/>
                  </a:schemeClr>
                </a:solidFill>
                <a:latin typeface="+mn-lt"/>
              </a:rPr>
              <a:t>pri</a:t>
            </a:r>
            <a:r>
              <a:rPr lang="en-US" i="1"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rPr>
              <a:t> </a:t>
            </a:r>
            <a:r>
              <a:rPr lang="en-US" dirty="0">
                <a:solidFill>
                  <a:schemeClr val="tx2">
                    <a:lumMod val="60000"/>
                    <a:lumOff val="40000"/>
                  </a:schemeClr>
                </a:solidFill>
                <a:latin typeface="+mn-lt"/>
              </a:rPr>
              <a:t>(</a:t>
            </a:r>
            <a:r>
              <a:rPr lang="en-US" dirty="0" err="1">
                <a:solidFill>
                  <a:schemeClr val="tx2">
                    <a:lumMod val="60000"/>
                    <a:lumOff val="40000"/>
                  </a:schemeClr>
                </a:solidFill>
                <a:latin typeface="+mn-lt"/>
              </a:rPr>
              <a:t>ekstrapolacija</a:t>
            </a:r>
            <a:r>
              <a:rPr lang="en-US" dirty="0">
                <a:solidFill>
                  <a:schemeClr val="tx2">
                    <a:lumMod val="60000"/>
                    <a:lumOff val="40000"/>
                  </a:schemeClr>
                </a:solidFill>
                <a:latin typeface="+mn-lt"/>
              </a:rPr>
              <a:t>).</a:t>
            </a:r>
            <a:endParaRPr lang="en-GB" dirty="0">
              <a:solidFill>
                <a:schemeClr val="tx2">
                  <a:lumMod val="60000"/>
                  <a:lumOff val="40000"/>
                </a:schemeClr>
              </a:solidFill>
              <a:latin typeface="+mn-lt"/>
            </a:endParaRPr>
          </a:p>
        </p:txBody>
      </p:sp>
      <p:graphicFrame>
        <p:nvGraphicFramePr>
          <p:cNvPr id="61446" name="Object 2"/>
          <p:cNvGraphicFramePr>
            <a:graphicFrameLocks noChangeAspect="1"/>
          </p:cNvGraphicFramePr>
          <p:nvPr/>
        </p:nvGraphicFramePr>
        <p:xfrm>
          <a:off x="685800" y="1666875"/>
          <a:ext cx="1524000" cy="3743325"/>
        </p:xfrm>
        <a:graphic>
          <a:graphicData uri="http://schemas.openxmlformats.org/presentationml/2006/ole">
            <p:oleObj spid="_x0000_s37890" name="Worksheet" r:id="rId3" imgW="1228654" imgH="3457575" progId="Excel.Sheet.8">
              <p:embed/>
            </p:oleObj>
          </a:graphicData>
        </a:graphic>
      </p:graphicFrame>
      <p:sp>
        <p:nvSpPr>
          <p:cNvPr id="7" name="Rectangle 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ectangle 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ounded Rectangle 8"/>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TextBox 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IZRAVNAVANJE  NUMERIČNIH  PODATKOV</a:t>
            </a:r>
          </a:p>
        </p:txBody>
      </p:sp>
      <p:sp>
        <p:nvSpPr>
          <p:cNvPr id="1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FD4C8E6-9FD5-4062-92A9-07A31B35BD2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41</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5" name="Object 4"/>
          <p:cNvGraphicFramePr>
            <a:graphicFrameLocks noChangeAspect="1"/>
          </p:cNvGraphicFramePr>
          <p:nvPr/>
        </p:nvGraphicFramePr>
        <p:xfrm>
          <a:off x="3195638" y="3048000"/>
          <a:ext cx="4729162" cy="2736850"/>
        </p:xfrm>
        <a:graphic>
          <a:graphicData uri="http://schemas.openxmlformats.org/presentationml/2006/ole">
            <p:oleObj spid="_x0000_s37891" name="Chart" r:id="rId4" imgW="9487330" imgH="5486581" progId="Excel.Chart.8">
              <p:embed/>
            </p:oleObj>
          </a:graphicData>
        </a:graphic>
      </p:graphicFrame>
      <p:sp>
        <p:nvSpPr>
          <p:cNvPr id="16" name="Line 5"/>
          <p:cNvSpPr>
            <a:spLocks noChangeShapeType="1"/>
          </p:cNvSpPr>
          <p:nvPr/>
        </p:nvSpPr>
        <p:spPr bwMode="auto">
          <a:xfrm flipV="1">
            <a:off x="3581400" y="3282950"/>
            <a:ext cx="4191000" cy="1981200"/>
          </a:xfrm>
          <a:prstGeom prst="line">
            <a:avLst/>
          </a:prstGeom>
          <a:noFill/>
          <a:ln w="9525">
            <a:solidFill>
              <a:schemeClr val="accent2"/>
            </a:solidFill>
            <a:round/>
            <a:headEnd/>
            <a:tailEnd/>
          </a:ln>
        </p:spPr>
        <p:txBody>
          <a:bodyPr anchor="ctr">
            <a:spAutoFit/>
          </a:bodyPr>
          <a:lstStyle/>
          <a:p>
            <a:pPr>
              <a:defRPr/>
            </a:pPr>
            <a:endParaRPr lang="sl-SI">
              <a:solidFill>
                <a:schemeClr val="tx2">
                  <a:lumMod val="60000"/>
                  <a:lumOff val="40000"/>
                </a:schemeClr>
              </a:solidFill>
            </a:endParaRPr>
          </a:p>
        </p:txBody>
      </p:sp>
      <p:sp>
        <p:nvSpPr>
          <p:cNvPr id="17" name="Line 6"/>
          <p:cNvSpPr>
            <a:spLocks noChangeShapeType="1"/>
          </p:cNvSpPr>
          <p:nvPr/>
        </p:nvSpPr>
        <p:spPr bwMode="auto">
          <a:xfrm flipV="1">
            <a:off x="3657600" y="3206750"/>
            <a:ext cx="4114800" cy="2073275"/>
          </a:xfrm>
          <a:prstGeom prst="line">
            <a:avLst/>
          </a:prstGeom>
          <a:noFill/>
          <a:ln w="9525">
            <a:solidFill>
              <a:srgbClr val="FF0000"/>
            </a:solidFill>
            <a:round/>
            <a:headEnd/>
            <a:tailEnd/>
          </a:ln>
        </p:spPr>
        <p:txBody>
          <a:bodyPr anchor="ctr">
            <a:spAutoFit/>
          </a:bodyPr>
          <a:lstStyle/>
          <a:p>
            <a:pPr>
              <a:defRPr/>
            </a:pPr>
            <a:endParaRPr lang="sl-SI">
              <a:solidFill>
                <a:schemeClr val="tx2">
                  <a:lumMod val="60000"/>
                  <a:lumOff val="40000"/>
                </a:schemeClr>
              </a:solidFill>
            </a:endParaRPr>
          </a:p>
        </p:txBody>
      </p:sp>
      <p:sp>
        <p:nvSpPr>
          <p:cNvPr id="18" name="Line 7"/>
          <p:cNvSpPr>
            <a:spLocks noChangeShapeType="1"/>
          </p:cNvSpPr>
          <p:nvPr/>
        </p:nvSpPr>
        <p:spPr bwMode="auto">
          <a:xfrm flipV="1">
            <a:off x="3576638" y="3276600"/>
            <a:ext cx="4271962" cy="1828800"/>
          </a:xfrm>
          <a:prstGeom prst="line">
            <a:avLst/>
          </a:prstGeom>
          <a:noFill/>
          <a:ln w="9525">
            <a:solidFill>
              <a:srgbClr val="00FF00"/>
            </a:solidFill>
            <a:round/>
            <a:headEnd/>
            <a:tailEnd/>
          </a:ln>
        </p:spPr>
        <p:txBody>
          <a:bodyPr anchor="ctr">
            <a:spAutoFit/>
          </a:bodyPr>
          <a:lstStyle/>
          <a:p>
            <a:pPr>
              <a:defRPr/>
            </a:pPr>
            <a:endParaRPr lang="sl-SI">
              <a:solidFill>
                <a:schemeClr val="tx2">
                  <a:lumMod val="60000"/>
                  <a:lumOff val="40000"/>
                </a:schemeClr>
              </a:solidFill>
            </a:endParaRPr>
          </a:p>
        </p:txBody>
      </p:sp>
      <p:sp>
        <p:nvSpPr>
          <p:cNvPr id="19" name="Line 8"/>
          <p:cNvSpPr>
            <a:spLocks noChangeShapeType="1"/>
          </p:cNvSpPr>
          <p:nvPr/>
        </p:nvSpPr>
        <p:spPr bwMode="auto">
          <a:xfrm flipV="1">
            <a:off x="3657600" y="3663950"/>
            <a:ext cx="3987800" cy="1285875"/>
          </a:xfrm>
          <a:prstGeom prst="line">
            <a:avLst/>
          </a:prstGeom>
          <a:noFill/>
          <a:ln w="9525">
            <a:solidFill>
              <a:srgbClr val="FFCC00"/>
            </a:solidFill>
            <a:round/>
            <a:headEnd/>
            <a:tailEnd/>
          </a:ln>
        </p:spPr>
        <p:txBody>
          <a:bodyPr anchor="ctr">
            <a:spAutoFit/>
          </a:bodyPr>
          <a:lstStyle/>
          <a:p>
            <a:pPr>
              <a:defRPr/>
            </a:pPr>
            <a:endParaRPr lang="sl-SI">
              <a:solidFill>
                <a:schemeClr val="tx2">
                  <a:lumMod val="60000"/>
                  <a:lumOff val="40000"/>
                </a:schemeClr>
              </a:solidFill>
            </a:endParaRPr>
          </a:p>
        </p:txBody>
      </p:sp>
      <p:sp>
        <p:nvSpPr>
          <p:cNvPr id="20" name="Line 9"/>
          <p:cNvSpPr>
            <a:spLocks noChangeShapeType="1"/>
          </p:cNvSpPr>
          <p:nvPr/>
        </p:nvSpPr>
        <p:spPr bwMode="auto">
          <a:xfrm flipV="1">
            <a:off x="3810000" y="4121150"/>
            <a:ext cx="3902075" cy="1285875"/>
          </a:xfrm>
          <a:prstGeom prst="line">
            <a:avLst/>
          </a:prstGeom>
          <a:noFill/>
          <a:ln w="9525">
            <a:solidFill>
              <a:srgbClr val="CC99FF"/>
            </a:solidFill>
            <a:round/>
            <a:headEnd/>
            <a:tailEnd/>
          </a:ln>
        </p:spPr>
        <p:txBody>
          <a:bodyPr anchor="ctr">
            <a:spAutoFit/>
          </a:bodyPr>
          <a:lstStyle/>
          <a:p>
            <a:pPr>
              <a:defRPr/>
            </a:pPr>
            <a:endParaRPr lang="sl-SI">
              <a:solidFill>
                <a:schemeClr val="tx2">
                  <a:lumMod val="60000"/>
                  <a:lumOff val="40000"/>
                </a:schemeClr>
              </a:solidFill>
            </a:endParaRPr>
          </a:p>
        </p:txBody>
      </p:sp>
      <p:sp>
        <p:nvSpPr>
          <p:cNvPr id="21" name="Rectangle 2"/>
          <p:cNvSpPr>
            <a:spLocks noChangeArrowheads="1"/>
          </p:cNvSpPr>
          <p:nvPr/>
        </p:nvSpPr>
        <p:spPr bwMode="auto">
          <a:xfrm>
            <a:off x="2590800" y="2819400"/>
            <a:ext cx="4800600" cy="369888"/>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Podatke predstavimo v koordinatnem sistemu: </a:t>
            </a:r>
            <a:endParaRPr lang="en-GB" i="1" dirty="0">
              <a:solidFill>
                <a:schemeClr val="tx2">
                  <a:lumMod val="60000"/>
                  <a:lumOff val="40000"/>
                </a:schemeClr>
              </a:solidFill>
              <a:latin typeface="+mn-lt"/>
            </a:endParaRPr>
          </a:p>
        </p:txBody>
      </p:sp>
      <p:sp>
        <p:nvSpPr>
          <p:cNvPr id="22" name="Rectangle 3"/>
          <p:cNvSpPr>
            <a:spLocks noChangeArrowheads="1"/>
          </p:cNvSpPr>
          <p:nvPr/>
        </p:nvSpPr>
        <p:spPr bwMode="auto">
          <a:xfrm>
            <a:off x="2667000" y="5694363"/>
            <a:ext cx="4953000" cy="584200"/>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Zveza med </a:t>
            </a:r>
            <a:r>
              <a:rPr lang="sl-SI" sz="1600" i="1" dirty="0">
                <a:solidFill>
                  <a:schemeClr val="tx2">
                    <a:lumMod val="60000"/>
                    <a:lumOff val="40000"/>
                  </a:schemeClr>
                </a:solidFill>
                <a:latin typeface="Georgia" pitchFamily="18" charset="0"/>
              </a:rPr>
              <a:t>x</a:t>
            </a:r>
            <a:r>
              <a:rPr lang="sl-SI" sz="1600" dirty="0">
                <a:solidFill>
                  <a:schemeClr val="tx2">
                    <a:lumMod val="60000"/>
                    <a:lumOff val="40000"/>
                  </a:schemeClr>
                </a:solidFill>
              </a:rPr>
              <a:t> </a:t>
            </a:r>
            <a:r>
              <a:rPr lang="sl-SI" sz="1600" dirty="0">
                <a:solidFill>
                  <a:schemeClr val="tx2">
                    <a:lumMod val="60000"/>
                    <a:lumOff val="40000"/>
                  </a:schemeClr>
                </a:solidFill>
                <a:latin typeface="+mn-lt"/>
              </a:rPr>
              <a:t>in</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y</a:t>
            </a:r>
            <a:r>
              <a:rPr lang="sl-SI" sz="1600" dirty="0">
                <a:solidFill>
                  <a:schemeClr val="tx2">
                    <a:lumMod val="60000"/>
                    <a:lumOff val="40000"/>
                  </a:schemeClr>
                </a:solidFill>
              </a:rPr>
              <a:t> </a:t>
            </a:r>
            <a:r>
              <a:rPr lang="sl-SI" sz="1600" dirty="0">
                <a:solidFill>
                  <a:schemeClr val="tx2">
                    <a:lumMod val="60000"/>
                    <a:lumOff val="40000"/>
                  </a:schemeClr>
                </a:solidFill>
                <a:latin typeface="+mn-lt"/>
              </a:rPr>
              <a:t>je približno linearna. Kako bi dobili enačbo premice, ki se tem podatkom najbolje prilega</a:t>
            </a:r>
            <a:r>
              <a:rPr lang="en-US" sz="1600" dirty="0">
                <a:solidFill>
                  <a:schemeClr val="tx2">
                    <a:lumMod val="60000"/>
                    <a:lumOff val="40000"/>
                  </a:schemeClr>
                </a:solidFill>
                <a:latin typeface="+mn-lt"/>
              </a:rPr>
              <a:t>?</a:t>
            </a:r>
            <a:endParaRPr lang="en-GB" sz="1600" dirty="0">
              <a:solidFill>
                <a:schemeClr val="tx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1443" grpId="0"/>
      <p:bldP spid="61444" grpId="0"/>
      <p:bldOleChart spid="15"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496888"/>
            <a:ext cx="8229600" cy="646112"/>
          </a:xfrm>
          <a:prstGeom prst="rect">
            <a:avLst/>
          </a:prstGeom>
          <a:noFill/>
          <a:ln w="25400">
            <a:noFill/>
            <a:miter lim="800000"/>
            <a:headEnd/>
            <a:tailEnd/>
          </a:ln>
        </p:spPr>
        <p:txBody>
          <a:bodyPr>
            <a:spAutoFit/>
          </a:bodyPr>
          <a:lstStyle/>
          <a:p>
            <a:pPr>
              <a:defRPr/>
            </a:pPr>
            <a:r>
              <a:rPr lang="en-US" dirty="0" err="1">
                <a:solidFill>
                  <a:schemeClr val="tx2">
                    <a:lumMod val="60000"/>
                    <a:lumOff val="40000"/>
                  </a:schemeClr>
                </a:solidFill>
                <a:latin typeface="+mn-lt"/>
              </a:rPr>
              <a:t>Ena</a:t>
            </a:r>
            <a:r>
              <a:rPr lang="sl-SI" dirty="0" err="1">
                <a:solidFill>
                  <a:schemeClr val="tx2">
                    <a:lumMod val="60000"/>
                    <a:lumOff val="40000"/>
                  </a:schemeClr>
                </a:solidFill>
                <a:latin typeface="+mn-lt"/>
              </a:rPr>
              <a:t>čba</a:t>
            </a:r>
            <a:r>
              <a:rPr lang="sl-SI" dirty="0">
                <a:solidFill>
                  <a:schemeClr val="tx2">
                    <a:lumMod val="60000"/>
                    <a:lumOff val="40000"/>
                  </a:schemeClr>
                </a:solidFill>
                <a:latin typeface="+mn-lt"/>
              </a:rPr>
              <a:t> premice </a:t>
            </a:r>
            <a:r>
              <a:rPr lang="en-US" i="1" dirty="0">
                <a:solidFill>
                  <a:schemeClr val="tx2">
                    <a:lumMod val="60000"/>
                    <a:lumOff val="40000"/>
                  </a:schemeClr>
                </a:solidFill>
                <a:latin typeface="Georgia" pitchFamily="18" charset="0"/>
              </a:rPr>
              <a:t>y=</a:t>
            </a:r>
            <a:r>
              <a:rPr lang="en-US" i="1" dirty="0" err="1">
                <a:solidFill>
                  <a:schemeClr val="tx2">
                    <a:lumMod val="60000"/>
                    <a:lumOff val="40000"/>
                  </a:schemeClr>
                </a:solidFill>
                <a:latin typeface="Georgia" pitchFamily="18" charset="0"/>
              </a:rPr>
              <a:t>A+Bx</a:t>
            </a:r>
            <a:r>
              <a:rPr lang="en-US" dirty="0">
                <a:solidFill>
                  <a:schemeClr val="tx2">
                    <a:lumMod val="60000"/>
                    <a:lumOff val="40000"/>
                  </a:schemeClr>
                </a:solidFill>
              </a:rPr>
              <a:t> </a:t>
            </a:r>
            <a:r>
              <a:rPr lang="en-US" dirty="0">
                <a:solidFill>
                  <a:schemeClr val="tx2">
                    <a:lumMod val="60000"/>
                    <a:lumOff val="40000"/>
                  </a:schemeClr>
                </a:solidFill>
                <a:latin typeface="+mn-lt"/>
              </a:rPr>
              <a:t>je </a:t>
            </a:r>
            <a:r>
              <a:rPr lang="en-US" dirty="0" err="1">
                <a:solidFill>
                  <a:schemeClr val="tx2">
                    <a:lumMod val="60000"/>
                    <a:lumOff val="40000"/>
                  </a:schemeClr>
                </a:solidFill>
                <a:latin typeface="+mn-lt"/>
              </a:rPr>
              <a:t>odvisna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od</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parametrov</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B</a:t>
            </a:r>
            <a:r>
              <a:rPr lang="en-US" dirty="0">
                <a:solidFill>
                  <a:schemeClr val="tx2">
                    <a:lumMod val="60000"/>
                    <a:lumOff val="40000"/>
                  </a:schemeClr>
                </a:solidFill>
              </a:rPr>
              <a:t>. </a:t>
            </a:r>
            <a:r>
              <a:rPr lang="en-US" dirty="0" err="1">
                <a:solidFill>
                  <a:schemeClr val="tx2">
                    <a:lumMod val="60000"/>
                    <a:lumOff val="40000"/>
                  </a:schemeClr>
                </a:solidFill>
                <a:latin typeface="+mn-lt"/>
              </a:rPr>
              <a:t>Ustreznost</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parametrov</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preskusimo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mno</a:t>
            </a:r>
            <a:r>
              <a:rPr lang="sl-SI" dirty="0">
                <a:solidFill>
                  <a:schemeClr val="tx2">
                    <a:lumMod val="60000"/>
                    <a:lumOff val="40000"/>
                  </a:schemeClr>
                </a:solidFill>
                <a:latin typeface="+mn-lt"/>
              </a:rPr>
              <a:t>žici podatkov</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x</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y</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i</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1,2,...,</a:t>
            </a:r>
            <a:r>
              <a:rPr lang="en-US" i="1" dirty="0">
                <a:solidFill>
                  <a:schemeClr val="tx2">
                    <a:lumMod val="60000"/>
                    <a:lumOff val="40000"/>
                  </a:schemeClr>
                </a:solidFill>
                <a:latin typeface="Georgia" pitchFamily="18" charset="0"/>
              </a:rPr>
              <a:t>n</a:t>
            </a:r>
            <a:r>
              <a:rPr lang="en-US" dirty="0">
                <a:solidFill>
                  <a:schemeClr val="tx2">
                    <a:lumMod val="60000"/>
                    <a:lumOff val="40000"/>
                  </a:schemeClr>
                </a:solidFill>
              </a:rPr>
              <a:t>, </a:t>
            </a:r>
            <a:r>
              <a:rPr lang="en-US" dirty="0">
                <a:solidFill>
                  <a:schemeClr val="tx2">
                    <a:lumMod val="60000"/>
                    <a:lumOff val="40000"/>
                  </a:schemeClr>
                </a:solidFill>
                <a:latin typeface="+mn-lt"/>
              </a:rPr>
              <a:t>s </a:t>
            </a:r>
            <a:r>
              <a:rPr lang="en-US" dirty="0" err="1">
                <a:solidFill>
                  <a:schemeClr val="tx2">
                    <a:lumMod val="60000"/>
                    <a:lumOff val="40000"/>
                  </a:schemeClr>
                </a:solidFill>
                <a:latin typeface="+mn-lt"/>
              </a:rPr>
              <a:t>pomo</a:t>
            </a:r>
            <a:r>
              <a:rPr lang="sl-SI" dirty="0" err="1">
                <a:solidFill>
                  <a:schemeClr val="tx2">
                    <a:lumMod val="60000"/>
                    <a:lumOff val="40000"/>
                  </a:schemeClr>
                </a:solidFill>
                <a:latin typeface="+mn-lt"/>
              </a:rPr>
              <a:t>čjo</a:t>
            </a:r>
            <a:r>
              <a:rPr lang="sl-SI" dirty="0">
                <a:solidFill>
                  <a:schemeClr val="tx2">
                    <a:lumMod val="60000"/>
                    <a:lumOff val="40000"/>
                  </a:schemeClr>
                </a:solidFill>
                <a:latin typeface="+mn-lt"/>
              </a:rPr>
              <a:t> testne funkcije</a:t>
            </a:r>
            <a:endParaRPr lang="en-GB" dirty="0">
              <a:solidFill>
                <a:schemeClr val="tx2">
                  <a:lumMod val="60000"/>
                  <a:lumOff val="40000"/>
                </a:schemeClr>
              </a:solidFill>
              <a:latin typeface="+mn-lt"/>
            </a:endParaRPr>
          </a:p>
        </p:txBody>
      </p:sp>
      <p:graphicFrame>
        <p:nvGraphicFramePr>
          <p:cNvPr id="63491" name="Object 2"/>
          <p:cNvGraphicFramePr>
            <a:graphicFrameLocks noChangeAspect="1"/>
          </p:cNvGraphicFramePr>
          <p:nvPr/>
        </p:nvGraphicFramePr>
        <p:xfrm>
          <a:off x="976313" y="1339850"/>
          <a:ext cx="6567487" cy="1168400"/>
        </p:xfrm>
        <a:graphic>
          <a:graphicData uri="http://schemas.openxmlformats.org/presentationml/2006/ole">
            <p:oleObj spid="_x0000_s38914" name="Equation" r:id="rId3" imgW="4394160" imgH="711000" progId="Equation.DSMT4">
              <p:embed/>
            </p:oleObj>
          </a:graphicData>
        </a:graphic>
      </p:graphicFrame>
      <p:sp>
        <p:nvSpPr>
          <p:cNvPr id="63492" name="Text Box 4"/>
          <p:cNvSpPr txBox="1">
            <a:spLocks noChangeArrowheads="1"/>
          </p:cNvSpPr>
          <p:nvPr/>
        </p:nvSpPr>
        <p:spPr bwMode="auto">
          <a:xfrm>
            <a:off x="304800" y="2667000"/>
            <a:ext cx="8153400" cy="646113"/>
          </a:xfrm>
          <a:prstGeom prst="rect">
            <a:avLst/>
          </a:prstGeom>
          <a:noFill/>
          <a:ln w="25400">
            <a:noFill/>
            <a:miter lim="800000"/>
            <a:headEnd/>
            <a:tailEnd/>
          </a:ln>
        </p:spPr>
        <p:txBody>
          <a:bodyPr>
            <a:spAutoFit/>
          </a:bodyPr>
          <a:lstStyle/>
          <a:p>
            <a:pPr>
              <a:defRPr/>
            </a:pPr>
            <a:r>
              <a:rPr lang="sl-SI">
                <a:solidFill>
                  <a:schemeClr val="tx2">
                    <a:lumMod val="60000"/>
                    <a:lumOff val="40000"/>
                  </a:schemeClr>
                </a:solidFill>
                <a:latin typeface="+mn-lt"/>
              </a:rPr>
              <a:t>Če so </a:t>
            </a:r>
            <a:r>
              <a:rPr lang="sl-SI" dirty="0">
                <a:solidFill>
                  <a:schemeClr val="tx2">
                    <a:lumMod val="60000"/>
                    <a:lumOff val="40000"/>
                  </a:schemeClr>
                </a:solidFill>
                <a:latin typeface="+mn-lt"/>
              </a:rPr>
              <a:t>vsi podatki na premici </a:t>
            </a:r>
            <a:r>
              <a:rPr lang="en-US" i="1" dirty="0">
                <a:solidFill>
                  <a:schemeClr val="tx2">
                    <a:lumMod val="60000"/>
                    <a:lumOff val="40000"/>
                  </a:schemeClr>
                </a:solidFill>
                <a:latin typeface="Georgia" pitchFamily="18" charset="0"/>
              </a:rPr>
              <a:t>y=</a:t>
            </a:r>
            <a:r>
              <a:rPr lang="en-US" i="1" dirty="0" err="1">
                <a:solidFill>
                  <a:schemeClr val="tx2">
                    <a:lumMod val="60000"/>
                    <a:lumOff val="40000"/>
                  </a:schemeClr>
                </a:solidFill>
                <a:latin typeface="Georgia" pitchFamily="18" charset="0"/>
              </a:rPr>
              <a:t>A+Bx</a:t>
            </a:r>
            <a:r>
              <a:rPr lang="sl-SI" i="1">
                <a:solidFill>
                  <a:schemeClr val="tx2">
                    <a:lumMod val="60000"/>
                    <a:lumOff val="40000"/>
                  </a:schemeClr>
                </a:solidFill>
                <a:latin typeface="Georgia" pitchFamily="18" charset="0"/>
              </a:rPr>
              <a:t>,</a:t>
            </a:r>
            <a:r>
              <a:rPr lang="en-US">
                <a:solidFill>
                  <a:schemeClr val="tx2">
                    <a:lumMod val="60000"/>
                    <a:lumOff val="40000"/>
                  </a:schemeClr>
                </a:solidFill>
              </a:rPr>
              <a:t> </a:t>
            </a:r>
            <a:r>
              <a:rPr lang="sl-SI">
                <a:solidFill>
                  <a:schemeClr val="tx2">
                    <a:lumMod val="60000"/>
                    <a:lumOff val="40000"/>
                  </a:schemeClr>
                </a:solidFill>
                <a:latin typeface="+mn-lt"/>
              </a:rPr>
              <a:t>potem</a:t>
            </a:r>
            <a:r>
              <a:rPr lang="sl-SI">
                <a:solidFill>
                  <a:schemeClr val="tx2">
                    <a:lumMod val="60000"/>
                    <a:lumOff val="40000"/>
                  </a:schemeClr>
                </a:solidFill>
              </a:rPr>
              <a:t> </a:t>
            </a:r>
            <a:r>
              <a:rPr lang="en-US">
                <a:solidFill>
                  <a:schemeClr val="tx2">
                    <a:lumMod val="60000"/>
                    <a:lumOff val="40000"/>
                  </a:schemeClr>
                </a:solidFill>
                <a:latin typeface="+mn-lt"/>
              </a:rPr>
              <a:t>je</a:t>
            </a:r>
            <a:r>
              <a:rPr lang="en-US">
                <a:solidFill>
                  <a:schemeClr val="tx2">
                    <a:lumMod val="60000"/>
                    <a:lumOff val="40000"/>
                  </a:schemeClr>
                </a:solidFill>
              </a:rPr>
              <a:t> </a:t>
            </a:r>
            <a:r>
              <a:rPr lang="sl-SI" i="1" dirty="0">
                <a:solidFill>
                  <a:schemeClr val="tx2">
                    <a:lumMod val="60000"/>
                    <a:lumOff val="40000"/>
                  </a:schemeClr>
                </a:solidFill>
                <a:latin typeface="Georgia" pitchFamily="18" charset="0"/>
              </a:rPr>
              <a:t>F(A,B)</a:t>
            </a:r>
            <a:r>
              <a:rPr lang="en-US" i="1">
                <a:solidFill>
                  <a:schemeClr val="tx2">
                    <a:lumMod val="60000"/>
                    <a:lumOff val="40000"/>
                  </a:schemeClr>
                </a:solidFill>
                <a:latin typeface="Georgia" pitchFamily="18" charset="0"/>
              </a:rPr>
              <a:t>=</a:t>
            </a:r>
            <a:r>
              <a:rPr lang="sl-SI">
                <a:solidFill>
                  <a:schemeClr val="tx2">
                    <a:lumMod val="60000"/>
                    <a:lumOff val="40000"/>
                  </a:schemeClr>
                </a:solidFill>
              </a:rPr>
              <a:t>0.</a:t>
            </a:r>
            <a:r>
              <a:rPr lang="sl-SI">
                <a:solidFill>
                  <a:schemeClr val="tx2">
                    <a:lumMod val="60000"/>
                    <a:lumOff val="40000"/>
                  </a:schemeClr>
                </a:solidFill>
                <a:latin typeface="+mn-lt"/>
              </a:rPr>
              <a:t> </a:t>
            </a:r>
            <a:r>
              <a:rPr lang="sl-SI" dirty="0">
                <a:solidFill>
                  <a:schemeClr val="tx2">
                    <a:lumMod val="60000"/>
                    <a:lumOff val="40000"/>
                  </a:schemeClr>
                </a:solidFill>
                <a:latin typeface="+mn-lt"/>
              </a:rPr>
              <a:t>V splošnem primeru iščemo  vrednosti </a:t>
            </a:r>
            <a:r>
              <a:rPr lang="en-US" i="1" dirty="0">
                <a:solidFill>
                  <a:schemeClr val="tx2">
                    <a:lumMod val="60000"/>
                    <a:lumOff val="40000"/>
                  </a:schemeClr>
                </a:solidFill>
                <a:latin typeface="Georgia" pitchFamily="18" charset="0"/>
              </a:rPr>
              <a:t>A</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B</a:t>
            </a:r>
            <a:r>
              <a:rPr lang="sl-SI"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pri katerih testna funkcija zavzame minimum.</a:t>
            </a:r>
            <a:endParaRPr lang="en-GB" dirty="0">
              <a:solidFill>
                <a:schemeClr val="tx2">
                  <a:lumMod val="60000"/>
                  <a:lumOff val="40000"/>
                </a:schemeClr>
              </a:solidFill>
              <a:latin typeface="+mn-lt"/>
            </a:endParaRPr>
          </a:p>
        </p:txBody>
      </p:sp>
      <p:sp>
        <p:nvSpPr>
          <p:cNvPr id="63497" name="Rectangle 9"/>
          <p:cNvSpPr>
            <a:spLocks noChangeArrowheads="1"/>
          </p:cNvSpPr>
          <p:nvPr/>
        </p:nvSpPr>
        <p:spPr bwMode="auto">
          <a:xfrm>
            <a:off x="304800" y="3657600"/>
            <a:ext cx="2124075" cy="369888"/>
          </a:xfrm>
          <a:prstGeom prst="rect">
            <a:avLst/>
          </a:prstGeom>
          <a:noFill/>
          <a:ln w="25400">
            <a:noFill/>
            <a:miter lim="800000"/>
            <a:headEnd/>
            <a:tailEnd/>
          </a:ln>
        </p:spPr>
        <p:txBody>
          <a:bodyPr wrap="none">
            <a:spAutoFit/>
          </a:bodyPr>
          <a:lstStyle/>
          <a:p>
            <a:pPr>
              <a:defRPr/>
            </a:pPr>
            <a:r>
              <a:rPr lang="en-US" dirty="0" err="1">
                <a:solidFill>
                  <a:schemeClr val="tx2">
                    <a:lumMod val="60000"/>
                    <a:lumOff val="40000"/>
                  </a:schemeClr>
                </a:solidFill>
                <a:latin typeface="+mn-lt"/>
              </a:rPr>
              <a:t>Lastnosti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funkcije</a:t>
            </a:r>
            <a:r>
              <a:rPr lang="en-US" dirty="0">
                <a:solidFill>
                  <a:schemeClr val="tx2">
                    <a:lumMod val="60000"/>
                    <a:lumOff val="40000"/>
                  </a:schemeClr>
                </a:solidFill>
                <a:latin typeface="+mn-lt"/>
              </a:rPr>
              <a:t> </a:t>
            </a:r>
            <a:r>
              <a:rPr lang="sl-SI" i="1" dirty="0">
                <a:solidFill>
                  <a:schemeClr val="tx2">
                    <a:lumMod val="60000"/>
                    <a:lumOff val="40000"/>
                  </a:schemeClr>
                </a:solidFill>
                <a:latin typeface="Georgia" pitchFamily="18" charset="0"/>
              </a:rPr>
              <a:t>F</a:t>
            </a:r>
            <a:r>
              <a:rPr lang="en-US" dirty="0">
                <a:solidFill>
                  <a:schemeClr val="tx2">
                    <a:lumMod val="60000"/>
                    <a:lumOff val="40000"/>
                  </a:schemeClr>
                </a:solidFill>
              </a:rPr>
              <a:t>:</a:t>
            </a:r>
            <a:r>
              <a:rPr lang="sl-SI" dirty="0">
                <a:solidFill>
                  <a:schemeClr val="tx2">
                    <a:lumMod val="60000"/>
                    <a:lumOff val="40000"/>
                  </a:schemeClr>
                </a:solidFill>
              </a:rPr>
              <a:t> </a:t>
            </a:r>
            <a:endParaRPr lang="en-GB" dirty="0">
              <a:solidFill>
                <a:schemeClr val="tx2">
                  <a:lumMod val="60000"/>
                  <a:lumOff val="40000"/>
                </a:schemeClr>
              </a:solidFill>
            </a:endParaRPr>
          </a:p>
        </p:txBody>
      </p:sp>
      <p:sp>
        <p:nvSpPr>
          <p:cNvPr id="63498" name="Rectangle 10"/>
          <p:cNvSpPr>
            <a:spLocks noChangeArrowheads="1"/>
          </p:cNvSpPr>
          <p:nvPr/>
        </p:nvSpPr>
        <p:spPr bwMode="auto">
          <a:xfrm>
            <a:off x="1066800" y="4202113"/>
            <a:ext cx="4044950" cy="369887"/>
          </a:xfrm>
          <a:prstGeom prst="rect">
            <a:avLst/>
          </a:prstGeom>
          <a:noFill/>
          <a:ln w="25400">
            <a:noFill/>
            <a:miter lim="800000"/>
            <a:headEnd/>
            <a:tailEnd/>
          </a:ln>
        </p:spPr>
        <p:txBody>
          <a:bodyPr wrap="none">
            <a:spAutoFit/>
          </a:bodyPr>
          <a:lstStyle/>
          <a:p>
            <a:pPr>
              <a:defRPr/>
            </a:pPr>
            <a:r>
              <a:rPr lang="sl-SI" i="1" dirty="0">
                <a:solidFill>
                  <a:schemeClr val="tx2">
                    <a:lumMod val="60000"/>
                    <a:lumOff val="40000"/>
                  </a:schemeClr>
                </a:solidFill>
                <a:latin typeface="Georgia" pitchFamily="18" charset="0"/>
              </a:rPr>
              <a:t>F</a:t>
            </a:r>
            <a:r>
              <a:rPr lang="en-US" i="1" dirty="0">
                <a:solidFill>
                  <a:schemeClr val="tx2">
                    <a:lumMod val="60000"/>
                    <a:lumOff val="40000"/>
                  </a:schemeClr>
                </a:solidFill>
                <a:latin typeface="+mn-lt"/>
              </a:rPr>
              <a:t> </a:t>
            </a:r>
            <a:r>
              <a:rPr lang="en-US" dirty="0">
                <a:solidFill>
                  <a:schemeClr val="tx2">
                    <a:lumMod val="60000"/>
                    <a:lumOff val="40000"/>
                  </a:schemeClr>
                </a:solidFill>
                <a:latin typeface="+mn-lt"/>
              </a:rPr>
              <a:t>je </a:t>
            </a:r>
            <a:r>
              <a:rPr lang="en-US" dirty="0" err="1">
                <a:solidFill>
                  <a:schemeClr val="tx2">
                    <a:lumMod val="60000"/>
                    <a:lumOff val="40000"/>
                  </a:schemeClr>
                </a:solidFill>
                <a:latin typeface="+mn-lt"/>
              </a:rPr>
              <a:t>zvezna</a:t>
            </a:r>
            <a:r>
              <a:rPr lang="en-US" dirty="0">
                <a:solidFill>
                  <a:schemeClr val="tx2">
                    <a:lumMod val="60000"/>
                    <a:lumOff val="40000"/>
                  </a:schemeClr>
                </a:solidFill>
                <a:latin typeface="+mn-lt"/>
              </a:rPr>
              <a:t> in </a:t>
            </a:r>
            <a:r>
              <a:rPr lang="en-US" dirty="0" err="1">
                <a:solidFill>
                  <a:schemeClr val="tx2">
                    <a:lumMod val="60000"/>
                    <a:lumOff val="40000"/>
                  </a:schemeClr>
                </a:solidFill>
                <a:latin typeface="+mn-lt"/>
              </a:rPr>
              <a:t>odvedljiva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za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vse</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(A,B)</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endParaRPr lang="en-GB" baseline="30000" dirty="0">
              <a:solidFill>
                <a:schemeClr val="tx2">
                  <a:lumMod val="60000"/>
                  <a:lumOff val="40000"/>
                </a:schemeClr>
              </a:solidFill>
              <a:latin typeface="Times New Roman" pitchFamily="18" charset="0"/>
            </a:endParaRPr>
          </a:p>
        </p:txBody>
      </p:sp>
      <p:sp>
        <p:nvSpPr>
          <p:cNvPr id="63499" name="Rectangle 11"/>
          <p:cNvSpPr>
            <a:spLocks noChangeArrowheads="1"/>
          </p:cNvSpPr>
          <p:nvPr/>
        </p:nvSpPr>
        <p:spPr bwMode="auto">
          <a:xfrm>
            <a:off x="1066800" y="4724400"/>
            <a:ext cx="7315200" cy="369888"/>
          </a:xfrm>
          <a:prstGeom prst="rect">
            <a:avLst/>
          </a:prstGeom>
          <a:noFill/>
          <a:ln w="25400">
            <a:noFill/>
            <a:miter lim="800000"/>
            <a:headEnd/>
            <a:tailEnd/>
          </a:ln>
        </p:spPr>
        <p:txBody>
          <a:bodyPr>
            <a:spAutoFit/>
          </a:bodyPr>
          <a:lstStyle/>
          <a:p>
            <a:pPr>
              <a:defRPr/>
            </a:pPr>
            <a:r>
              <a:rPr lang="en-US" dirty="0" err="1">
                <a:solidFill>
                  <a:schemeClr val="tx2">
                    <a:lumMod val="60000"/>
                    <a:lumOff val="40000"/>
                  </a:schemeClr>
                </a:solidFill>
                <a:latin typeface="+mn-lt"/>
              </a:rPr>
              <a:t>Ko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gre</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A,B </a:t>
            </a:r>
            <a:r>
              <a:rPr lang="en-US" dirty="0">
                <a:solidFill>
                  <a:schemeClr val="tx2">
                    <a:lumMod val="60000"/>
                    <a:lumOff val="40000"/>
                  </a:schemeClr>
                </a:solidFill>
                <a:latin typeface="Georgia" pitchFamily="18" charset="0"/>
                <a:ea typeface="Arial Unicode MS" pitchFamily="34" charset="-128"/>
                <a:cs typeface="Arial Unicode MS" pitchFamily="34" charset="-128"/>
              </a:rPr>
              <a:t>→ ∞ </a:t>
            </a:r>
            <a:r>
              <a:rPr lang="en-US" dirty="0" err="1">
                <a:solidFill>
                  <a:schemeClr val="tx2">
                    <a:lumMod val="60000"/>
                    <a:lumOff val="40000"/>
                  </a:schemeClr>
                </a:solidFill>
                <a:latin typeface="+mn-lt"/>
                <a:ea typeface="Arial Unicode MS" pitchFamily="34" charset="-128"/>
                <a:cs typeface="Arial Unicode MS" pitchFamily="34" charset="-128"/>
              </a:rPr>
              <a:t>nara</a:t>
            </a:r>
            <a:r>
              <a:rPr lang="sl-SI" dirty="0" err="1">
                <a:solidFill>
                  <a:schemeClr val="tx2">
                    <a:lumMod val="60000"/>
                    <a:lumOff val="40000"/>
                  </a:schemeClr>
                </a:solidFill>
                <a:latin typeface="+mn-lt"/>
              </a:rPr>
              <a:t>šča</a:t>
            </a:r>
            <a:r>
              <a:rPr lang="sl-SI" dirty="0">
                <a:solidFill>
                  <a:schemeClr val="tx2">
                    <a:lumMod val="60000"/>
                    <a:lumOff val="40000"/>
                  </a:schemeClr>
                </a:solidFill>
                <a:latin typeface="+mn-lt"/>
              </a:rPr>
              <a: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rPr>
              <a:t> </a:t>
            </a:r>
            <a:r>
              <a:rPr lang="sl-SI" dirty="0">
                <a:solidFill>
                  <a:schemeClr val="tx2">
                    <a:lumMod val="60000"/>
                    <a:lumOff val="40000"/>
                  </a:schemeClr>
                </a:solidFill>
                <a:latin typeface="+mn-lt"/>
              </a:rPr>
              <a:t>čez vsako mejo, zato </a:t>
            </a:r>
            <a:r>
              <a:rPr lang="sl-SI" i="1" dirty="0">
                <a:solidFill>
                  <a:schemeClr val="tx2">
                    <a:lumMod val="60000"/>
                    <a:lumOff val="40000"/>
                  </a:schemeClr>
                </a:solidFill>
                <a:latin typeface="Georgia" pitchFamily="18" charset="0"/>
              </a:rPr>
              <a:t>F </a:t>
            </a:r>
            <a:r>
              <a:rPr lang="sl-SI" dirty="0">
                <a:solidFill>
                  <a:schemeClr val="tx2">
                    <a:lumMod val="60000"/>
                    <a:lumOff val="40000"/>
                  </a:schemeClr>
                </a:solidFill>
                <a:latin typeface="+mn-lt"/>
              </a:rPr>
              <a:t>zavzame minimum na </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endParaRPr lang="en-GB" baseline="30000" dirty="0">
              <a:solidFill>
                <a:schemeClr val="tx2">
                  <a:lumMod val="60000"/>
                  <a:lumOff val="40000"/>
                </a:schemeClr>
              </a:solidFill>
              <a:latin typeface="Times New Roman" pitchFamily="18" charset="0"/>
              <a:ea typeface="Arial Unicode MS" pitchFamily="34" charset="-128"/>
              <a:cs typeface="Arial Unicode MS" pitchFamily="34" charset="-128"/>
            </a:endParaRPr>
          </a:p>
        </p:txBody>
      </p:sp>
      <p:sp>
        <p:nvSpPr>
          <p:cNvPr id="63500" name="Rectangle 12"/>
          <p:cNvSpPr>
            <a:spLocks noChangeArrowheads="1"/>
          </p:cNvSpPr>
          <p:nvPr/>
        </p:nvSpPr>
        <p:spPr bwMode="auto">
          <a:xfrm>
            <a:off x="1066800" y="5181600"/>
            <a:ext cx="7467600" cy="369888"/>
          </a:xfrm>
          <a:prstGeom prst="rect">
            <a:avLst/>
          </a:prstGeom>
          <a:noFill/>
          <a:ln w="25400">
            <a:noFill/>
            <a:miter lim="800000"/>
            <a:headEnd/>
            <a:tailEnd/>
          </a:ln>
        </p:spPr>
        <p:txBody>
          <a:bodyPr>
            <a:spAutoFit/>
          </a:bodyPr>
          <a:lstStyle/>
          <a:p>
            <a:pPr>
              <a:defRPr/>
            </a:pPr>
            <a:r>
              <a:rPr lang="en-US" dirty="0">
                <a:solidFill>
                  <a:schemeClr val="tx2">
                    <a:lumMod val="60000"/>
                    <a:lumOff val="40000"/>
                  </a:schemeClr>
                </a:solidFill>
                <a:latin typeface="+mn-lt"/>
              </a:rPr>
              <a:t>K</a:t>
            </a:r>
            <a:r>
              <a:rPr lang="sl-SI" dirty="0">
                <a:solidFill>
                  <a:schemeClr val="tx2">
                    <a:lumMod val="60000"/>
                    <a:lumOff val="40000"/>
                  </a:schemeClr>
                </a:solidFill>
                <a:latin typeface="+mn-lt"/>
              </a:rPr>
              <a:t>er </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r>
              <a:rPr lang="sl-SI" baseline="30000" dirty="0">
                <a:solidFill>
                  <a:schemeClr val="tx2">
                    <a:lumMod val="60000"/>
                    <a:lumOff val="40000"/>
                  </a:schemeClr>
                </a:solidFill>
                <a:latin typeface="Times New Roman" pitchFamily="18" charset="0"/>
              </a:rPr>
              <a:t> </a:t>
            </a:r>
            <a:r>
              <a:rPr lang="en-US" dirty="0">
                <a:solidFill>
                  <a:schemeClr val="tx2">
                    <a:lumMod val="60000"/>
                    <a:lumOff val="40000"/>
                  </a:schemeClr>
                </a:solidFill>
              </a:rPr>
              <a:t> </a:t>
            </a:r>
            <a:r>
              <a:rPr lang="sl-SI" dirty="0">
                <a:solidFill>
                  <a:schemeClr val="tx2">
                    <a:lumMod val="60000"/>
                    <a:lumOff val="40000"/>
                  </a:schemeClr>
                </a:solidFill>
                <a:latin typeface="+mn-lt"/>
              </a:rPr>
              <a:t>nima </a:t>
            </a:r>
            <a:r>
              <a:rPr lang="en-US" dirty="0">
                <a:solidFill>
                  <a:schemeClr val="tx2">
                    <a:lumMod val="60000"/>
                    <a:lumOff val="40000"/>
                  </a:schemeClr>
                </a:solidFill>
                <a:latin typeface="+mn-lt"/>
              </a:rPr>
              <a:t>r</a:t>
            </a:r>
            <a:r>
              <a:rPr lang="sl-SI" dirty="0" err="1">
                <a:solidFill>
                  <a:schemeClr val="tx2">
                    <a:lumMod val="60000"/>
                    <a:lumOff val="40000"/>
                  </a:schemeClr>
                </a:solidFill>
                <a:latin typeface="+mn-lt"/>
              </a:rPr>
              <a:t>obnih</a:t>
            </a:r>
            <a:r>
              <a:rPr lang="sl-SI" dirty="0">
                <a:solidFill>
                  <a:schemeClr val="tx2">
                    <a:lumMod val="60000"/>
                    <a:lumOff val="40000"/>
                  </a:schemeClr>
                </a:solidFill>
                <a:latin typeface="+mn-lt"/>
              </a:rPr>
              <a:t> točk, je minimum </a:t>
            </a:r>
            <a:r>
              <a:rPr lang="sl-SI" i="1" dirty="0">
                <a:solidFill>
                  <a:schemeClr val="tx2">
                    <a:lumMod val="60000"/>
                    <a:lumOff val="40000"/>
                  </a:schemeClr>
                </a:solidFill>
                <a:latin typeface="Georgia" pitchFamily="18" charset="0"/>
              </a:rPr>
              <a:t>F </a:t>
            </a:r>
            <a:r>
              <a:rPr lang="sl-SI" dirty="0">
                <a:solidFill>
                  <a:schemeClr val="tx2">
                    <a:lumMod val="60000"/>
                    <a:lumOff val="40000"/>
                  </a:schemeClr>
                </a:solidFill>
                <a:latin typeface="+mn-lt"/>
              </a:rPr>
              <a:t>v stacionarni točki.</a:t>
            </a:r>
            <a:endParaRPr lang="en-GB" baseline="30000" dirty="0">
              <a:solidFill>
                <a:schemeClr val="tx2">
                  <a:lumMod val="60000"/>
                  <a:lumOff val="40000"/>
                </a:schemeClr>
              </a:solidFill>
              <a:latin typeface="+mn-lt"/>
              <a:ea typeface="Arial Unicode MS" pitchFamily="34" charset="-128"/>
              <a:cs typeface="Arial Unicode MS" pitchFamily="34" charset="-128"/>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20347B9-A1BA-44D1-A929-434E50BA313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42</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34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349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349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34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34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34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3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autoUpdateAnimBg="0"/>
      <p:bldP spid="63497" grpId="0" autoUpdateAnimBg="0"/>
      <p:bldP spid="63498" grpId="0" autoUpdateAnimBg="0"/>
      <p:bldP spid="63499" grpId="0" autoUpdateAnimBg="0"/>
      <p:bldP spid="6350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ChangeArrowheads="1"/>
          </p:cNvSpPr>
          <p:nvPr/>
        </p:nvSpPr>
        <p:spPr bwMode="auto">
          <a:xfrm>
            <a:off x="4605338" y="3221038"/>
            <a:ext cx="3505200" cy="1584325"/>
          </a:xfrm>
          <a:prstGeom prst="rect">
            <a:avLst/>
          </a:prstGeom>
          <a:solidFill>
            <a:srgbClr val="FFFFCC"/>
          </a:solidFill>
          <a:ln w="12700">
            <a:solidFill>
              <a:schemeClr val="tx2">
                <a:lumMod val="60000"/>
                <a:lumOff val="40000"/>
              </a:schemeClr>
            </a:solidFill>
            <a:miter lim="800000"/>
            <a:headEnd/>
            <a:tailEnd/>
          </a:ln>
        </p:spPr>
        <p:txBody>
          <a:bodyPr anchor="ctr">
            <a:spAutoFit/>
          </a:bodyPr>
          <a:lstStyle/>
          <a:p>
            <a:pPr>
              <a:defRPr/>
            </a:pPr>
            <a:endParaRPr lang="sl-SI" sz="2000" i="1"/>
          </a:p>
        </p:txBody>
      </p:sp>
      <p:sp>
        <p:nvSpPr>
          <p:cNvPr id="39939" name="Rectangle 3"/>
          <p:cNvSpPr>
            <a:spLocks noChangeArrowheads="1"/>
          </p:cNvSpPr>
          <p:nvPr/>
        </p:nvSpPr>
        <p:spPr bwMode="auto">
          <a:xfrm>
            <a:off x="4038600" y="762000"/>
            <a:ext cx="4876800" cy="369888"/>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Testna funkcija po kriteriju najmanjših kvadratov</a:t>
            </a:r>
            <a:endParaRPr lang="en-GB" dirty="0">
              <a:solidFill>
                <a:schemeClr val="tx2">
                  <a:lumMod val="60000"/>
                  <a:lumOff val="40000"/>
                </a:schemeClr>
              </a:solidFill>
              <a:latin typeface="+mn-lt"/>
            </a:endParaRPr>
          </a:p>
        </p:txBody>
      </p:sp>
      <p:sp>
        <p:nvSpPr>
          <p:cNvPr id="39945" name="AutoShape 9"/>
          <p:cNvSpPr>
            <a:spLocks noChangeArrowheads="1"/>
          </p:cNvSpPr>
          <p:nvPr/>
        </p:nvSpPr>
        <p:spPr bwMode="auto">
          <a:xfrm>
            <a:off x="3505200" y="3962400"/>
            <a:ext cx="838200" cy="228600"/>
          </a:xfrm>
          <a:prstGeom prst="notchedRightArrow">
            <a:avLst>
              <a:gd name="adj1" fmla="val 50000"/>
              <a:gd name="adj2" fmla="val 91667"/>
            </a:avLst>
          </a:prstGeom>
          <a:noFill/>
          <a:ln w="19050">
            <a:solidFill>
              <a:schemeClr val="tx2">
                <a:lumMod val="60000"/>
                <a:lumOff val="40000"/>
              </a:schemeClr>
            </a:solidFill>
            <a:miter lim="800000"/>
            <a:headEnd/>
            <a:tailEnd/>
          </a:ln>
        </p:spPr>
        <p:txBody>
          <a:bodyPr wrap="none" anchor="ctr"/>
          <a:lstStyle/>
          <a:p>
            <a:pPr>
              <a:defRPr/>
            </a:pPr>
            <a:endParaRPr lang="sl-SI" sz="2000" i="1"/>
          </a:p>
        </p:txBody>
      </p:sp>
      <p:sp>
        <p:nvSpPr>
          <p:cNvPr id="39946" name="Rectangle 10"/>
          <p:cNvSpPr>
            <a:spLocks noChangeArrowheads="1"/>
          </p:cNvSpPr>
          <p:nvPr/>
        </p:nvSpPr>
        <p:spPr bwMode="auto">
          <a:xfrm>
            <a:off x="2209800" y="5334000"/>
            <a:ext cx="6477000" cy="646113"/>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Dobljeni sistem dveh linearnih enačb in dveh neznank ima natanko eno rešitev, ki ustreza globalnemu minimumu testne funkcije.</a:t>
            </a:r>
            <a:endParaRPr lang="en-GB" dirty="0">
              <a:solidFill>
                <a:schemeClr val="tx2">
                  <a:lumMod val="60000"/>
                  <a:lumOff val="40000"/>
                </a:schemeClr>
              </a:solidFill>
              <a:latin typeface="+mn-lt"/>
            </a:endParaRPr>
          </a:p>
        </p:txBody>
      </p:sp>
      <p:graphicFrame>
        <p:nvGraphicFramePr>
          <p:cNvPr id="39947" name="Object 11"/>
          <p:cNvGraphicFramePr>
            <a:graphicFrameLocks noChangeAspect="1"/>
          </p:cNvGraphicFramePr>
          <p:nvPr/>
        </p:nvGraphicFramePr>
        <p:xfrm>
          <a:off x="533400" y="504825"/>
          <a:ext cx="3352800" cy="822325"/>
        </p:xfrm>
        <a:graphic>
          <a:graphicData uri="http://schemas.openxmlformats.org/presentationml/2006/ole">
            <p:oleObj spid="_x0000_s39938" name="Equation" r:id="rId3" imgW="1930320" imgH="431640" progId="Equation.DSMT4">
              <p:embed/>
            </p:oleObj>
          </a:graphicData>
        </a:graphic>
      </p:graphicFrame>
      <p:graphicFrame>
        <p:nvGraphicFramePr>
          <p:cNvPr id="39948" name="Object 12"/>
          <p:cNvGraphicFramePr>
            <a:graphicFrameLocks noChangeAspect="1"/>
          </p:cNvGraphicFramePr>
          <p:nvPr/>
        </p:nvGraphicFramePr>
        <p:xfrm>
          <a:off x="533400" y="1485900"/>
          <a:ext cx="3006725" cy="673100"/>
        </p:xfrm>
        <a:graphic>
          <a:graphicData uri="http://schemas.openxmlformats.org/presentationml/2006/ole">
            <p:oleObj spid="_x0000_s39939" name="Equation" r:id="rId4" imgW="2120760" imgH="431640" progId="Equation.DSMT4">
              <p:embed/>
            </p:oleObj>
          </a:graphicData>
        </a:graphic>
      </p:graphicFrame>
      <p:graphicFrame>
        <p:nvGraphicFramePr>
          <p:cNvPr id="39949" name="Object 13"/>
          <p:cNvGraphicFramePr>
            <a:graphicFrameLocks noChangeAspect="1"/>
          </p:cNvGraphicFramePr>
          <p:nvPr/>
        </p:nvGraphicFramePr>
        <p:xfrm>
          <a:off x="533400" y="2325688"/>
          <a:ext cx="3200400" cy="655637"/>
        </p:xfrm>
        <a:graphic>
          <a:graphicData uri="http://schemas.openxmlformats.org/presentationml/2006/ole">
            <p:oleObj spid="_x0000_s39940" name="Equation" r:id="rId5" imgW="2311200" imgH="431640" progId="Equation.DSMT4">
              <p:embed/>
            </p:oleObj>
          </a:graphicData>
        </a:graphic>
      </p:graphicFrame>
      <p:graphicFrame>
        <p:nvGraphicFramePr>
          <p:cNvPr id="39950" name="Object 14"/>
          <p:cNvGraphicFramePr>
            <a:graphicFrameLocks noChangeAspect="1"/>
          </p:cNvGraphicFramePr>
          <p:nvPr/>
        </p:nvGraphicFramePr>
        <p:xfrm>
          <a:off x="609600" y="3321050"/>
          <a:ext cx="2735263" cy="1395413"/>
        </p:xfrm>
        <a:graphic>
          <a:graphicData uri="http://schemas.openxmlformats.org/presentationml/2006/ole">
            <p:oleObj spid="_x0000_s39941" name="Equation" r:id="rId6" imgW="1917360" imgH="888840" progId="Equation.DSMT4">
              <p:embed/>
            </p:oleObj>
          </a:graphicData>
        </a:graphic>
      </p:graphicFrame>
      <p:graphicFrame>
        <p:nvGraphicFramePr>
          <p:cNvPr id="39951" name="Object 15"/>
          <p:cNvGraphicFramePr>
            <a:graphicFrameLocks noChangeAspect="1"/>
          </p:cNvGraphicFramePr>
          <p:nvPr/>
        </p:nvGraphicFramePr>
        <p:xfrm>
          <a:off x="4818063" y="3332163"/>
          <a:ext cx="3246437" cy="1382712"/>
        </p:xfrm>
        <a:graphic>
          <a:graphicData uri="http://schemas.openxmlformats.org/presentationml/2006/ole">
            <p:oleObj spid="_x0000_s39942" name="Equation" r:id="rId7" imgW="2425680" imgH="939600" progId="Equation.DSMT4">
              <p:embed/>
            </p:oleObj>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96C432D-8C07-40AB-9667-92D9DCB8CA8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43</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994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9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399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399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99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994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39951"/>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2000"/>
                                  </p:stCondLst>
                                  <p:childTnLst>
                                    <p:set>
                                      <p:cBhvr>
                                        <p:cTn id="31" dur="1" fill="hold">
                                          <p:stCondLst>
                                            <p:cond delay="499"/>
                                          </p:stCondLst>
                                        </p:cTn>
                                        <p:tgtEl>
                                          <p:spTgt spid="399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animBg="1"/>
      <p:bldP spid="39939" grpId="0" autoUpdateAnimBg="0"/>
      <p:bldP spid="39945" grpId="0" animBg="1"/>
      <p:bldP spid="3994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838200" y="754063"/>
          <a:ext cx="1228725" cy="3514725"/>
        </p:xfrm>
        <a:graphic>
          <a:graphicData uri="http://schemas.openxmlformats.org/presentationml/2006/ole">
            <p:oleObj spid="_x0000_s40962" name="Worksheet" r:id="rId3" imgW="1228654" imgH="3514725" progId="Excel.Sheet.8">
              <p:embed/>
            </p:oleObj>
          </a:graphicData>
        </a:graphic>
      </p:graphicFrame>
      <p:graphicFrame>
        <p:nvGraphicFramePr>
          <p:cNvPr id="40963" name="Object 3"/>
          <p:cNvGraphicFramePr>
            <a:graphicFrameLocks noChangeAspect="1"/>
          </p:cNvGraphicFramePr>
          <p:nvPr/>
        </p:nvGraphicFramePr>
        <p:xfrm>
          <a:off x="4040188" y="4337050"/>
          <a:ext cx="3284537" cy="233363"/>
        </p:xfrm>
        <a:graphic>
          <a:graphicData uri="http://schemas.openxmlformats.org/presentationml/2006/ole">
            <p:oleObj spid="_x0000_s40963" name="Worksheet" r:id="rId4" imgW="3057525" imgH="3705225" progId="Excel.Sheet.8">
              <p:embed/>
            </p:oleObj>
          </a:graphicData>
        </a:graphic>
      </p:graphicFrame>
      <p:sp>
        <p:nvSpPr>
          <p:cNvPr id="40965" name="AutoShape 5"/>
          <p:cNvSpPr>
            <a:spLocks noChangeArrowheads="1"/>
          </p:cNvSpPr>
          <p:nvPr/>
        </p:nvSpPr>
        <p:spPr bwMode="auto">
          <a:xfrm>
            <a:off x="2438400" y="25066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sz="2000" i="1"/>
          </a:p>
        </p:txBody>
      </p:sp>
      <p:graphicFrame>
        <p:nvGraphicFramePr>
          <p:cNvPr id="40972" name="Object 12"/>
          <p:cNvGraphicFramePr>
            <a:graphicFrameLocks/>
          </p:cNvGraphicFramePr>
          <p:nvPr/>
        </p:nvGraphicFramePr>
        <p:xfrm>
          <a:off x="4038600" y="677863"/>
          <a:ext cx="665163" cy="3644900"/>
        </p:xfrm>
        <a:graphic>
          <a:graphicData uri="http://schemas.openxmlformats.org/presentationml/2006/ole">
            <p:oleObj spid="_x0000_s40964" name="Worksheet" r:id="rId5" imgW="3057681" imgH="3705225" progId="Excel.Sheet.8">
              <p:embed/>
            </p:oleObj>
          </a:graphicData>
        </a:graphic>
      </p:graphicFrame>
      <p:graphicFrame>
        <p:nvGraphicFramePr>
          <p:cNvPr id="40973" name="Object 13"/>
          <p:cNvGraphicFramePr>
            <a:graphicFrameLocks/>
          </p:cNvGraphicFramePr>
          <p:nvPr/>
        </p:nvGraphicFramePr>
        <p:xfrm>
          <a:off x="4703763" y="677863"/>
          <a:ext cx="1306512" cy="3644900"/>
        </p:xfrm>
        <a:graphic>
          <a:graphicData uri="http://schemas.openxmlformats.org/presentationml/2006/ole">
            <p:oleObj spid="_x0000_s40965" name="Worksheet" r:id="rId6" imgW="3057681" imgH="3705225" progId="Excel.Sheet.8">
              <p:embed/>
            </p:oleObj>
          </a:graphicData>
        </a:graphic>
      </p:graphicFrame>
      <p:graphicFrame>
        <p:nvGraphicFramePr>
          <p:cNvPr id="40974" name="Object 14"/>
          <p:cNvGraphicFramePr>
            <a:graphicFrameLocks/>
          </p:cNvGraphicFramePr>
          <p:nvPr/>
        </p:nvGraphicFramePr>
        <p:xfrm>
          <a:off x="6019800" y="677863"/>
          <a:ext cx="625475" cy="3644900"/>
        </p:xfrm>
        <a:graphic>
          <a:graphicData uri="http://schemas.openxmlformats.org/presentationml/2006/ole">
            <p:oleObj spid="_x0000_s40966" name="Worksheet" r:id="rId7" imgW="3057681" imgH="3705225" progId="Excel.Sheet.8">
              <p:embed/>
            </p:oleObj>
          </a:graphicData>
        </a:graphic>
      </p:graphicFrame>
      <p:graphicFrame>
        <p:nvGraphicFramePr>
          <p:cNvPr id="40975" name="Object 15"/>
          <p:cNvGraphicFramePr>
            <a:graphicFrameLocks/>
          </p:cNvGraphicFramePr>
          <p:nvPr/>
        </p:nvGraphicFramePr>
        <p:xfrm>
          <a:off x="6646863" y="677863"/>
          <a:ext cx="684212" cy="3644900"/>
        </p:xfrm>
        <a:graphic>
          <a:graphicData uri="http://schemas.openxmlformats.org/presentationml/2006/ole">
            <p:oleObj spid="_x0000_s40967" name="Worksheet" r:id="rId8" imgW="3057681" imgH="3705225" progId="Excel.Sheet.8">
              <p:embed/>
            </p:oleObj>
          </a:graphicData>
        </a:graphic>
      </p:graphicFrame>
      <p:sp>
        <p:nvSpPr>
          <p:cNvPr id="65541" name="AutoShape 5"/>
          <p:cNvSpPr>
            <a:spLocks noChangeArrowheads="1"/>
          </p:cNvSpPr>
          <p:nvPr/>
        </p:nvSpPr>
        <p:spPr bwMode="auto">
          <a:xfrm>
            <a:off x="533400" y="54784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a:p>
        </p:txBody>
      </p:sp>
      <p:sp>
        <p:nvSpPr>
          <p:cNvPr id="65545" name="AutoShape 9"/>
          <p:cNvSpPr>
            <a:spLocks noChangeArrowheads="1"/>
          </p:cNvSpPr>
          <p:nvPr/>
        </p:nvSpPr>
        <p:spPr bwMode="auto">
          <a:xfrm>
            <a:off x="5867400" y="54784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a:p>
        </p:txBody>
      </p:sp>
      <p:sp>
        <p:nvSpPr>
          <p:cNvPr id="65551" name="Oval 15"/>
          <p:cNvSpPr>
            <a:spLocks noChangeArrowheads="1"/>
          </p:cNvSpPr>
          <p:nvPr/>
        </p:nvSpPr>
        <p:spPr bwMode="auto">
          <a:xfrm>
            <a:off x="4202113" y="4106863"/>
            <a:ext cx="304800" cy="228600"/>
          </a:xfrm>
          <a:prstGeom prst="ellipse">
            <a:avLst/>
          </a:prstGeom>
          <a:noFill/>
          <a:ln w="19050">
            <a:solidFill>
              <a:srgbClr val="FF0000"/>
            </a:solidFill>
            <a:round/>
            <a:headEnd/>
            <a:tailEnd/>
          </a:ln>
        </p:spPr>
        <p:txBody>
          <a:bodyPr wrap="none" anchor="ctr">
            <a:spAutoFit/>
          </a:bodyPr>
          <a:lstStyle/>
          <a:p>
            <a:endParaRPr lang="sl-SI"/>
          </a:p>
        </p:txBody>
      </p:sp>
      <p:sp>
        <p:nvSpPr>
          <p:cNvPr id="65552" name="Line 16"/>
          <p:cNvSpPr>
            <a:spLocks noChangeShapeType="1"/>
          </p:cNvSpPr>
          <p:nvPr/>
        </p:nvSpPr>
        <p:spPr bwMode="auto">
          <a:xfrm flipH="1">
            <a:off x="2895600" y="4335463"/>
            <a:ext cx="1295400" cy="8382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3" name="Oval 17"/>
          <p:cNvSpPr>
            <a:spLocks noChangeArrowheads="1"/>
          </p:cNvSpPr>
          <p:nvPr/>
        </p:nvSpPr>
        <p:spPr bwMode="auto">
          <a:xfrm>
            <a:off x="4800600" y="4335463"/>
            <a:ext cx="457200" cy="228600"/>
          </a:xfrm>
          <a:prstGeom prst="ellipse">
            <a:avLst/>
          </a:prstGeom>
          <a:noFill/>
          <a:ln w="19050">
            <a:solidFill>
              <a:srgbClr val="FF0000"/>
            </a:solidFill>
            <a:round/>
            <a:headEnd/>
            <a:tailEnd/>
          </a:ln>
        </p:spPr>
        <p:txBody>
          <a:bodyPr anchor="ctr">
            <a:spAutoFit/>
          </a:bodyPr>
          <a:lstStyle/>
          <a:p>
            <a:endParaRPr lang="sl-SI"/>
          </a:p>
        </p:txBody>
      </p:sp>
      <p:sp>
        <p:nvSpPr>
          <p:cNvPr id="65554" name="Line 18"/>
          <p:cNvSpPr>
            <a:spLocks noChangeShapeType="1"/>
          </p:cNvSpPr>
          <p:nvPr/>
        </p:nvSpPr>
        <p:spPr bwMode="auto">
          <a:xfrm flipH="1">
            <a:off x="2667000" y="4640263"/>
            <a:ext cx="2209800" cy="990600"/>
          </a:xfrm>
          <a:prstGeom prst="line">
            <a:avLst/>
          </a:prstGeom>
          <a:noFill/>
          <a:ln w="12700">
            <a:solidFill>
              <a:srgbClr val="CC99FF"/>
            </a:solidFill>
            <a:round/>
            <a:headEnd/>
            <a:tailEnd type="triangle" w="med" len="med"/>
          </a:ln>
        </p:spPr>
        <p:txBody>
          <a:bodyPr anchor="ctr">
            <a:spAutoFit/>
          </a:bodyPr>
          <a:lstStyle/>
          <a:p>
            <a:endParaRPr lang="sl-SI"/>
          </a:p>
        </p:txBody>
      </p:sp>
      <p:sp>
        <p:nvSpPr>
          <p:cNvPr id="65555" name="Line 19"/>
          <p:cNvSpPr>
            <a:spLocks noChangeShapeType="1"/>
          </p:cNvSpPr>
          <p:nvPr/>
        </p:nvSpPr>
        <p:spPr bwMode="auto">
          <a:xfrm flipH="1">
            <a:off x="3886200" y="4640263"/>
            <a:ext cx="1066800" cy="6096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6" name="Oval 20"/>
          <p:cNvSpPr>
            <a:spLocks noChangeArrowheads="1"/>
          </p:cNvSpPr>
          <p:nvPr/>
        </p:nvSpPr>
        <p:spPr bwMode="auto">
          <a:xfrm>
            <a:off x="5410200" y="4335463"/>
            <a:ext cx="533400" cy="228600"/>
          </a:xfrm>
          <a:prstGeom prst="ellipse">
            <a:avLst/>
          </a:prstGeom>
          <a:noFill/>
          <a:ln w="19050">
            <a:solidFill>
              <a:srgbClr val="FF0000"/>
            </a:solidFill>
            <a:round/>
            <a:headEnd/>
            <a:tailEnd/>
          </a:ln>
        </p:spPr>
        <p:txBody>
          <a:bodyPr anchor="ctr">
            <a:spAutoFit/>
          </a:bodyPr>
          <a:lstStyle/>
          <a:p>
            <a:endParaRPr lang="sl-SI"/>
          </a:p>
        </p:txBody>
      </p:sp>
      <p:sp>
        <p:nvSpPr>
          <p:cNvPr id="65557" name="Line 21"/>
          <p:cNvSpPr>
            <a:spLocks noChangeShapeType="1"/>
          </p:cNvSpPr>
          <p:nvPr/>
        </p:nvSpPr>
        <p:spPr bwMode="auto">
          <a:xfrm flipH="1">
            <a:off x="4724400" y="4640263"/>
            <a:ext cx="838200" cy="6096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8" name="Oval 22"/>
          <p:cNvSpPr>
            <a:spLocks noChangeArrowheads="1"/>
          </p:cNvSpPr>
          <p:nvPr/>
        </p:nvSpPr>
        <p:spPr bwMode="auto">
          <a:xfrm>
            <a:off x="6019800" y="4335463"/>
            <a:ext cx="609600" cy="228600"/>
          </a:xfrm>
          <a:prstGeom prst="ellipse">
            <a:avLst/>
          </a:prstGeom>
          <a:noFill/>
          <a:ln w="19050">
            <a:solidFill>
              <a:srgbClr val="FF0000"/>
            </a:solidFill>
            <a:round/>
            <a:headEnd/>
            <a:tailEnd/>
          </a:ln>
        </p:spPr>
        <p:txBody>
          <a:bodyPr anchor="ctr">
            <a:spAutoFit/>
          </a:bodyPr>
          <a:lstStyle/>
          <a:p>
            <a:endParaRPr lang="sl-SI"/>
          </a:p>
        </p:txBody>
      </p:sp>
      <p:sp>
        <p:nvSpPr>
          <p:cNvPr id="65559" name="Line 23"/>
          <p:cNvSpPr>
            <a:spLocks noChangeShapeType="1"/>
          </p:cNvSpPr>
          <p:nvPr/>
        </p:nvSpPr>
        <p:spPr bwMode="auto">
          <a:xfrm flipH="1">
            <a:off x="3886200" y="4564063"/>
            <a:ext cx="2286000" cy="1143000"/>
          </a:xfrm>
          <a:prstGeom prst="line">
            <a:avLst/>
          </a:prstGeom>
          <a:noFill/>
          <a:ln w="12700">
            <a:solidFill>
              <a:srgbClr val="CC99FF"/>
            </a:solidFill>
            <a:round/>
            <a:headEnd/>
            <a:tailEnd type="triangle" w="med" len="med"/>
          </a:ln>
        </p:spPr>
        <p:txBody>
          <a:bodyPr anchor="ctr">
            <a:spAutoFit/>
          </a:bodyPr>
          <a:lstStyle/>
          <a:p>
            <a:endParaRPr lang="sl-SI"/>
          </a:p>
        </p:txBody>
      </p:sp>
      <p:sp>
        <p:nvSpPr>
          <p:cNvPr id="65560" name="Oval 24"/>
          <p:cNvSpPr>
            <a:spLocks noChangeArrowheads="1"/>
          </p:cNvSpPr>
          <p:nvPr/>
        </p:nvSpPr>
        <p:spPr bwMode="auto">
          <a:xfrm>
            <a:off x="6629400" y="4335463"/>
            <a:ext cx="685800" cy="228600"/>
          </a:xfrm>
          <a:prstGeom prst="ellipse">
            <a:avLst/>
          </a:prstGeom>
          <a:noFill/>
          <a:ln w="19050">
            <a:solidFill>
              <a:srgbClr val="FF0000"/>
            </a:solidFill>
            <a:round/>
            <a:headEnd/>
            <a:tailEnd/>
          </a:ln>
        </p:spPr>
        <p:txBody>
          <a:bodyPr anchor="ctr">
            <a:spAutoFit/>
          </a:bodyPr>
          <a:lstStyle/>
          <a:p>
            <a:endParaRPr lang="sl-SI"/>
          </a:p>
        </p:txBody>
      </p:sp>
      <p:sp>
        <p:nvSpPr>
          <p:cNvPr id="65561" name="Line 25"/>
          <p:cNvSpPr>
            <a:spLocks noChangeShapeType="1"/>
          </p:cNvSpPr>
          <p:nvPr/>
        </p:nvSpPr>
        <p:spPr bwMode="auto">
          <a:xfrm flipH="1">
            <a:off x="5029200" y="4640263"/>
            <a:ext cx="1828800" cy="990600"/>
          </a:xfrm>
          <a:prstGeom prst="line">
            <a:avLst/>
          </a:prstGeom>
          <a:noFill/>
          <a:ln w="12700">
            <a:solidFill>
              <a:srgbClr val="CC99FF"/>
            </a:solidFill>
            <a:round/>
            <a:headEnd/>
            <a:tailEnd type="triangle" w="med" len="med"/>
          </a:ln>
        </p:spPr>
        <p:txBody>
          <a:bodyPr anchor="ctr">
            <a:spAutoFit/>
          </a:bodyPr>
          <a:lstStyle/>
          <a:p>
            <a:endParaRPr lang="sl-SI"/>
          </a:p>
        </p:txBody>
      </p:sp>
      <p:graphicFrame>
        <p:nvGraphicFramePr>
          <p:cNvPr id="65562" name="Object 8"/>
          <p:cNvGraphicFramePr>
            <a:graphicFrameLocks noChangeAspect="1"/>
          </p:cNvGraphicFramePr>
          <p:nvPr/>
        </p:nvGraphicFramePr>
        <p:xfrm>
          <a:off x="2057400" y="5195888"/>
          <a:ext cx="3200400" cy="823912"/>
        </p:xfrm>
        <a:graphic>
          <a:graphicData uri="http://schemas.openxmlformats.org/presentationml/2006/ole">
            <p:oleObj spid="_x0000_s40968" name="Equation" r:id="rId9" imgW="1726920" imgH="457200" progId="Equation.DSMT4">
              <p:embed/>
            </p:oleObj>
          </a:graphicData>
        </a:graphic>
      </p:graphicFrame>
      <p:graphicFrame>
        <p:nvGraphicFramePr>
          <p:cNvPr id="65563" name="Object 9"/>
          <p:cNvGraphicFramePr>
            <a:graphicFrameLocks noChangeAspect="1"/>
          </p:cNvGraphicFramePr>
          <p:nvPr/>
        </p:nvGraphicFramePr>
        <p:xfrm>
          <a:off x="7162800" y="5173663"/>
          <a:ext cx="1200150" cy="731837"/>
        </p:xfrm>
        <a:graphic>
          <a:graphicData uri="http://schemas.openxmlformats.org/presentationml/2006/ole">
            <p:oleObj spid="_x0000_s40969" name="Equation" r:id="rId10" imgW="647640" imgH="406080" progId="Equation.DSMT4">
              <p:embed/>
            </p:oleObj>
          </a:graphicData>
        </a:graphic>
      </p:graphicFrame>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7" name="TextBox 2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65862FAE-949F-49D8-8DDB-60E5E31B228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44</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097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409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409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409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09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5541"/>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655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65551"/>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655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5553"/>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499"/>
                                          </p:stCondLst>
                                        </p:cTn>
                                        <p:tgtEl>
                                          <p:spTgt spid="655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65556"/>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655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655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65558"/>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655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65560"/>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655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65545"/>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nodeType="afterEffect">
                                  <p:stCondLst>
                                    <p:cond delay="0"/>
                                  </p:stCondLst>
                                  <p:childTnLst>
                                    <p:set>
                                      <p:cBhvr>
                                        <p:cTn id="81" dur="1" fill="hold">
                                          <p:stCondLst>
                                            <p:cond delay="499"/>
                                          </p:stCondLst>
                                        </p:cTn>
                                        <p:tgtEl>
                                          <p:spTgt spid="65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65541" grpId="0" animBg="1"/>
      <p:bldP spid="65545" grpId="0" animBg="1"/>
      <p:bldP spid="65551" grpId="0" animBg="1"/>
      <p:bldP spid="65552" grpId="0" animBg="1"/>
      <p:bldP spid="65553" grpId="0" animBg="1"/>
      <p:bldP spid="65554" grpId="0" animBg="1"/>
      <p:bldP spid="65555" grpId="0" animBg="1"/>
      <p:bldP spid="65556" grpId="0" animBg="1"/>
      <p:bldP spid="65557" grpId="0" animBg="1"/>
      <p:bldP spid="65558" grpId="0" animBg="1"/>
      <p:bldP spid="65559" grpId="0" animBg="1"/>
      <p:bldP spid="65560" grpId="0" animBg="1"/>
      <p:bldP spid="655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612775" y="1362075"/>
          <a:ext cx="6550025" cy="4124325"/>
        </p:xfrm>
        <a:graphic>
          <a:graphicData uri="http://schemas.openxmlformats.org/presentationml/2006/ole">
            <p:oleObj spid="_x0000_s41986" name="Chart" r:id="rId3" imgW="9487330" imgH="5486581" progId="Excel.Chart.8">
              <p:embed/>
            </p:oleObj>
          </a:graphicData>
        </a:graphic>
      </p:graphicFrame>
      <p:sp>
        <p:nvSpPr>
          <p:cNvPr id="41988" name="Text Box 4"/>
          <p:cNvSpPr txBox="1">
            <a:spLocks noChangeArrowheads="1"/>
          </p:cNvSpPr>
          <p:nvPr/>
        </p:nvSpPr>
        <p:spPr bwMode="auto">
          <a:xfrm>
            <a:off x="381000" y="5867400"/>
            <a:ext cx="4800600" cy="369888"/>
          </a:xfrm>
          <a:prstGeom prst="rect">
            <a:avLst/>
          </a:prstGeom>
          <a:noFill/>
          <a:ln w="25400">
            <a:noFill/>
            <a:miter lim="800000"/>
            <a:headEnd/>
            <a:tailEnd/>
          </a:ln>
        </p:spPr>
        <p:txBody>
          <a:bodyPr>
            <a:spAutoFit/>
          </a:bodyPr>
          <a:lstStyle/>
          <a:p>
            <a:pPr>
              <a:defRPr/>
            </a:pPr>
            <a:r>
              <a:rPr lang="sl-SI" dirty="0">
                <a:solidFill>
                  <a:schemeClr val="tx2">
                    <a:lumMod val="60000"/>
                    <a:lumOff val="40000"/>
                  </a:schemeClr>
                </a:solidFill>
                <a:latin typeface="+mn-lt"/>
              </a:rPr>
              <a:t>interpolirana vrednost: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latin typeface="Georgia" pitchFamily="18" charset="0"/>
              </a:rPr>
              <a:t>(</a:t>
            </a:r>
            <a:r>
              <a:rPr lang="sl-SI" dirty="0">
                <a:solidFill>
                  <a:schemeClr val="tx2">
                    <a:lumMod val="60000"/>
                    <a:lumOff val="40000"/>
                  </a:schemeClr>
                </a:solidFill>
                <a:latin typeface="Times New Roman" pitchFamily="18" charset="0"/>
              </a:rPr>
              <a:t>1.5</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4.303</a:t>
            </a:r>
            <a:endParaRPr lang="en-GB" dirty="0">
              <a:solidFill>
                <a:schemeClr val="tx2">
                  <a:lumMod val="60000"/>
                  <a:lumOff val="40000"/>
                </a:schemeClr>
              </a:solidFill>
              <a:latin typeface="Times New Roman" pitchFamily="18" charset="0"/>
            </a:endParaRPr>
          </a:p>
        </p:txBody>
      </p:sp>
      <p:sp>
        <p:nvSpPr>
          <p:cNvPr id="41989" name="Oval 5"/>
          <p:cNvSpPr>
            <a:spLocks noChangeArrowheads="1"/>
          </p:cNvSpPr>
          <p:nvPr/>
        </p:nvSpPr>
        <p:spPr bwMode="auto">
          <a:xfrm>
            <a:off x="4867275" y="2716213"/>
            <a:ext cx="76200" cy="76200"/>
          </a:xfrm>
          <a:prstGeom prst="ellipse">
            <a:avLst/>
          </a:prstGeom>
          <a:solidFill>
            <a:schemeClr val="accent2"/>
          </a:solidFill>
          <a:ln w="12700">
            <a:solidFill>
              <a:schemeClr val="accent2"/>
            </a:solidFill>
            <a:round/>
            <a:headEnd/>
            <a:tailEnd/>
          </a:ln>
        </p:spPr>
        <p:txBody>
          <a:bodyPr wrap="none" anchor="ctr">
            <a:spAutoFit/>
          </a:bodyPr>
          <a:lstStyle/>
          <a:p>
            <a:endParaRPr lang="sl-SI" sz="2000" i="1"/>
          </a:p>
        </p:txBody>
      </p:sp>
      <p:sp>
        <p:nvSpPr>
          <p:cNvPr id="41993" name="Line 9"/>
          <p:cNvSpPr>
            <a:spLocks noChangeAspect="1" noChangeShapeType="1"/>
          </p:cNvSpPr>
          <p:nvPr/>
        </p:nvSpPr>
        <p:spPr bwMode="auto">
          <a:xfrm flipV="1">
            <a:off x="6973888" y="735013"/>
            <a:ext cx="1687512" cy="935037"/>
          </a:xfrm>
          <a:prstGeom prst="line">
            <a:avLst/>
          </a:prstGeom>
          <a:noFill/>
          <a:ln w="12700">
            <a:solidFill>
              <a:srgbClr val="00FF00"/>
            </a:solidFill>
            <a:prstDash val="dash"/>
            <a:round/>
            <a:headEnd/>
            <a:tailEnd/>
          </a:ln>
        </p:spPr>
        <p:txBody>
          <a:bodyPr wrap="none" anchor="ctr">
            <a:spAutoFit/>
          </a:bodyPr>
          <a:lstStyle/>
          <a:p>
            <a:endParaRPr lang="sl-SI"/>
          </a:p>
        </p:txBody>
      </p:sp>
      <p:sp>
        <p:nvSpPr>
          <p:cNvPr id="41995" name="Rectangle 11"/>
          <p:cNvSpPr>
            <a:spLocks noChangeArrowheads="1"/>
          </p:cNvSpPr>
          <p:nvPr/>
        </p:nvSpPr>
        <p:spPr bwMode="auto">
          <a:xfrm>
            <a:off x="5181600" y="5791200"/>
            <a:ext cx="3546475" cy="369888"/>
          </a:xfrm>
          <a:prstGeom prst="rect">
            <a:avLst/>
          </a:prstGeom>
          <a:noFill/>
          <a:ln w="25400">
            <a:noFill/>
            <a:miter lim="800000"/>
            <a:headEnd/>
            <a:tailEnd/>
          </a:ln>
        </p:spPr>
        <p:txBody>
          <a:bodyPr wrap="none">
            <a:spAutoFit/>
          </a:bodyPr>
          <a:lstStyle/>
          <a:p>
            <a:pPr algn="ctr">
              <a:defRPr/>
            </a:pPr>
            <a:r>
              <a:rPr lang="en-US" dirty="0" err="1">
                <a:solidFill>
                  <a:schemeClr val="tx2">
                    <a:lumMod val="60000"/>
                    <a:lumOff val="40000"/>
                  </a:schemeClr>
                </a:solidFill>
                <a:latin typeface="+mn-lt"/>
              </a:rPr>
              <a:t>ekstrap</a:t>
            </a:r>
            <a:r>
              <a:rPr lang="sl-SI" dirty="0" err="1">
                <a:solidFill>
                  <a:schemeClr val="tx2">
                    <a:lumMod val="60000"/>
                    <a:lumOff val="40000"/>
                  </a:schemeClr>
                </a:solidFill>
                <a:latin typeface="+mn-lt"/>
              </a:rPr>
              <a:t>olirana</a:t>
            </a:r>
            <a:r>
              <a:rPr lang="sl-SI" dirty="0">
                <a:solidFill>
                  <a:schemeClr val="tx2">
                    <a:lumMod val="60000"/>
                    <a:lumOff val="40000"/>
                  </a:schemeClr>
                </a:solidFill>
                <a:latin typeface="+mn-lt"/>
              </a:rPr>
              <a:t> vrednost: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5.354</a:t>
            </a:r>
            <a:endParaRPr lang="en-GB" dirty="0">
              <a:solidFill>
                <a:schemeClr val="tx2">
                  <a:lumMod val="60000"/>
                  <a:lumOff val="40000"/>
                </a:schemeClr>
              </a:solidFill>
              <a:latin typeface="Times New Roman" pitchFamily="18" charset="0"/>
            </a:endParaRPr>
          </a:p>
        </p:txBody>
      </p:sp>
      <p:sp>
        <p:nvSpPr>
          <p:cNvPr id="41996" name="Line 12"/>
          <p:cNvSpPr>
            <a:spLocks noChangeShapeType="1"/>
          </p:cNvSpPr>
          <p:nvPr/>
        </p:nvSpPr>
        <p:spPr bwMode="auto">
          <a:xfrm flipV="1">
            <a:off x="2667000" y="2971800"/>
            <a:ext cx="2133600" cy="2895600"/>
          </a:xfrm>
          <a:prstGeom prst="line">
            <a:avLst/>
          </a:prstGeom>
          <a:noFill/>
          <a:ln w="9525">
            <a:solidFill>
              <a:srgbClr val="00FF00"/>
            </a:solidFill>
            <a:round/>
            <a:headEnd/>
            <a:tailEnd type="arrow" w="med" len="med"/>
          </a:ln>
        </p:spPr>
        <p:txBody>
          <a:bodyPr anchor="ctr">
            <a:spAutoFit/>
          </a:bodyPr>
          <a:lstStyle/>
          <a:p>
            <a:endParaRPr lang="sl-SI"/>
          </a:p>
        </p:txBody>
      </p:sp>
      <p:sp>
        <p:nvSpPr>
          <p:cNvPr id="41997" name="Line 13"/>
          <p:cNvSpPr>
            <a:spLocks noChangeShapeType="1"/>
          </p:cNvSpPr>
          <p:nvPr/>
        </p:nvSpPr>
        <p:spPr bwMode="auto">
          <a:xfrm flipV="1">
            <a:off x="7467600" y="1219200"/>
            <a:ext cx="914400" cy="4419600"/>
          </a:xfrm>
          <a:prstGeom prst="line">
            <a:avLst/>
          </a:prstGeom>
          <a:noFill/>
          <a:ln w="9525">
            <a:solidFill>
              <a:srgbClr val="00FF00"/>
            </a:solidFill>
            <a:round/>
            <a:headEnd/>
            <a:tailEnd type="arrow" w="med" len="med"/>
          </a:ln>
        </p:spPr>
        <p:txBody>
          <a:bodyPr anchor="ctr">
            <a:spAutoFit/>
          </a:bodyPr>
          <a:lstStyle/>
          <a:p>
            <a:endParaRPr lang="sl-SI"/>
          </a:p>
        </p:txBody>
      </p:sp>
      <p:graphicFrame>
        <p:nvGraphicFramePr>
          <p:cNvPr id="66582" name="Object 3"/>
          <p:cNvGraphicFramePr>
            <a:graphicFrameLocks noChangeAspect="1"/>
          </p:cNvGraphicFramePr>
          <p:nvPr/>
        </p:nvGraphicFramePr>
        <p:xfrm>
          <a:off x="609600" y="838200"/>
          <a:ext cx="2235200" cy="366713"/>
        </p:xfrm>
        <a:graphic>
          <a:graphicData uri="http://schemas.openxmlformats.org/presentationml/2006/ole">
            <p:oleObj spid="_x0000_s41987" name="Equation" r:id="rId4" imgW="1206360" imgH="203040" progId="Equation.DSMT4">
              <p:embed/>
            </p:oleObj>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268288" y="5334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4C03F99-2709-4C46-87F4-129F2E92EF8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45</a:t>
            </a:fld>
            <a:endParaRPr lang="en-US" sz="1200" b="1">
              <a:solidFill>
                <a:schemeClr val="bg1"/>
              </a:solidFill>
              <a:effectLst>
                <a:outerShdw blurRad="38100" dist="38100" dir="2700000" algn="tl">
                  <a:srgbClr val="000000">
                    <a:alpha val="43137"/>
                  </a:srgbClr>
                </a:outerShdw>
              </a:effectLst>
              <a:latin typeface="+mn-lt"/>
            </a:endParaRPr>
          </a:p>
        </p:txBody>
      </p:sp>
      <p:sp>
        <p:nvSpPr>
          <p:cNvPr id="18" name="Oval 5"/>
          <p:cNvSpPr>
            <a:spLocks noChangeArrowheads="1"/>
          </p:cNvSpPr>
          <p:nvPr/>
        </p:nvSpPr>
        <p:spPr bwMode="auto">
          <a:xfrm>
            <a:off x="8382000" y="842963"/>
            <a:ext cx="76200" cy="76200"/>
          </a:xfrm>
          <a:prstGeom prst="ellipse">
            <a:avLst/>
          </a:prstGeom>
          <a:solidFill>
            <a:schemeClr val="accent2"/>
          </a:solidFill>
          <a:ln w="12700">
            <a:solidFill>
              <a:schemeClr val="accent2"/>
            </a:solidFill>
            <a:round/>
            <a:headEnd/>
            <a:tailEnd/>
          </a:ln>
        </p:spPr>
        <p:txBody>
          <a:bodyPr wrap="none" anchor="ctr">
            <a:spAutoFit/>
          </a:bodyPr>
          <a:lstStyle/>
          <a:p>
            <a:endParaRPr lang="sl-SI" sz="20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65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8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198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199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419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1995"/>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4199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41997"/>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6" grpId="0"/>
      <p:bldP spid="41988" grpId="0" autoUpdateAnimBg="0"/>
      <p:bldP spid="41989" grpId="0" animBg="1"/>
      <p:bldP spid="41993" grpId="0" animBg="1"/>
      <p:bldP spid="41995" grpId="0" autoUpdateAnimBg="0"/>
      <p:bldP spid="41996" grpId="0" animBg="1"/>
      <p:bldP spid="4199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457200" y="2520950"/>
            <a:ext cx="4186238"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Obe enačbi delimo z </a:t>
            </a:r>
            <a:r>
              <a:rPr lang="sl-SI" i="1">
                <a:solidFill>
                  <a:schemeClr val="tx2">
                    <a:lumMod val="60000"/>
                    <a:lumOff val="40000"/>
                  </a:schemeClr>
                </a:solidFill>
                <a:latin typeface="Georgia" pitchFamily="18" charset="0"/>
              </a:rPr>
              <a:t>n</a:t>
            </a:r>
            <a:r>
              <a:rPr lang="sl-SI">
                <a:solidFill>
                  <a:schemeClr val="tx2">
                    <a:lumMod val="60000"/>
                    <a:lumOff val="40000"/>
                  </a:schemeClr>
                </a:solidFill>
                <a:latin typeface="+mn-lt"/>
              </a:rPr>
              <a:t> in vpeljemo oznake:</a:t>
            </a:r>
            <a:endParaRPr lang="en-GB">
              <a:solidFill>
                <a:schemeClr val="tx2">
                  <a:lumMod val="60000"/>
                  <a:lumOff val="40000"/>
                </a:schemeClr>
              </a:solidFill>
              <a:latin typeface="+mn-lt"/>
            </a:endParaRPr>
          </a:p>
        </p:txBody>
      </p:sp>
      <p:grpSp>
        <p:nvGrpSpPr>
          <p:cNvPr id="2" name="Group 30"/>
          <p:cNvGrpSpPr>
            <a:grpSpLocks/>
          </p:cNvGrpSpPr>
          <p:nvPr/>
        </p:nvGrpSpPr>
        <p:grpSpPr bwMode="auto">
          <a:xfrm>
            <a:off x="533400" y="520700"/>
            <a:ext cx="6932613" cy="1384300"/>
            <a:chOff x="336" y="130"/>
            <a:chExt cx="4367" cy="872"/>
          </a:xfrm>
        </p:grpSpPr>
        <p:sp>
          <p:nvSpPr>
            <p:cNvPr id="43030" name="Rectangle 2"/>
            <p:cNvSpPr>
              <a:spLocks noChangeArrowheads="1"/>
            </p:cNvSpPr>
            <p:nvPr/>
          </p:nvSpPr>
          <p:spPr bwMode="auto">
            <a:xfrm>
              <a:off x="336" y="432"/>
              <a:ext cx="1392" cy="233"/>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V praksi sistem</a:t>
              </a:r>
              <a:endParaRPr lang="en-GB">
                <a:solidFill>
                  <a:schemeClr val="tx2">
                    <a:lumMod val="60000"/>
                    <a:lumOff val="40000"/>
                  </a:schemeClr>
                </a:solidFill>
                <a:latin typeface="+mn-lt"/>
              </a:endParaRPr>
            </a:p>
          </p:txBody>
        </p:sp>
        <p:sp>
          <p:nvSpPr>
            <p:cNvPr id="43031" name="Rectangle 5"/>
            <p:cNvSpPr>
              <a:spLocks noChangeArrowheads="1"/>
            </p:cNvSpPr>
            <p:nvPr/>
          </p:nvSpPr>
          <p:spPr bwMode="auto">
            <a:xfrm>
              <a:off x="3600" y="433"/>
              <a:ext cx="1103" cy="233"/>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rešujemo takole:</a:t>
              </a:r>
              <a:endParaRPr lang="en-GB">
                <a:solidFill>
                  <a:schemeClr val="tx2">
                    <a:lumMod val="60000"/>
                    <a:lumOff val="40000"/>
                  </a:schemeClr>
                </a:solidFill>
                <a:latin typeface="+mn-lt"/>
              </a:endParaRPr>
            </a:p>
          </p:txBody>
        </p:sp>
        <p:graphicFrame>
          <p:nvGraphicFramePr>
            <p:cNvPr id="43016" name="Object 15"/>
            <p:cNvGraphicFramePr>
              <a:graphicFrameLocks noChangeAspect="1"/>
            </p:cNvGraphicFramePr>
            <p:nvPr/>
          </p:nvGraphicFramePr>
          <p:xfrm>
            <a:off x="1392" y="130"/>
            <a:ext cx="2045" cy="872"/>
          </p:xfrm>
          <a:graphic>
            <a:graphicData uri="http://schemas.openxmlformats.org/presentationml/2006/ole">
              <p:oleObj spid="_x0000_s43016" name="Equation" r:id="rId3" imgW="2425680" imgH="939600" progId="Equation.DSMT4">
                <p:embed/>
              </p:oleObj>
            </a:graphicData>
          </a:graphic>
        </p:graphicFrame>
      </p:grpSp>
      <p:grpSp>
        <p:nvGrpSpPr>
          <p:cNvPr id="3" name="Group 31"/>
          <p:cNvGrpSpPr>
            <a:grpSpLocks/>
          </p:cNvGrpSpPr>
          <p:nvPr/>
        </p:nvGrpSpPr>
        <p:grpSpPr bwMode="auto">
          <a:xfrm>
            <a:off x="609600" y="3087688"/>
            <a:ext cx="3276600" cy="563562"/>
            <a:chOff x="384" y="1605"/>
            <a:chExt cx="2064" cy="355"/>
          </a:xfrm>
        </p:grpSpPr>
        <p:graphicFrame>
          <p:nvGraphicFramePr>
            <p:cNvPr id="43015" name="Object 16"/>
            <p:cNvGraphicFramePr>
              <a:graphicFrameLocks noChangeAspect="1"/>
            </p:cNvGraphicFramePr>
            <p:nvPr/>
          </p:nvGraphicFramePr>
          <p:xfrm>
            <a:off x="384" y="1605"/>
            <a:ext cx="607" cy="355"/>
          </p:xfrm>
          <a:graphic>
            <a:graphicData uri="http://schemas.openxmlformats.org/presentationml/2006/ole">
              <p:oleObj spid="_x0000_s43015" name="Equation" r:id="rId4" imgW="812520" imgH="431640" progId="Equation.DSMT4">
                <p:embed/>
              </p:oleObj>
            </a:graphicData>
          </a:graphic>
        </p:graphicFrame>
        <p:sp>
          <p:nvSpPr>
            <p:cNvPr id="43029" name="Text Box 17"/>
            <p:cNvSpPr txBox="1">
              <a:spLocks noChangeArrowheads="1"/>
            </p:cNvSpPr>
            <p:nvPr/>
          </p:nvSpPr>
          <p:spPr bwMode="auto">
            <a:xfrm>
              <a:off x="1104" y="1680"/>
              <a:ext cx="1344"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argumentov</a:t>
              </a:r>
              <a:endParaRPr lang="en-GB" sz="1200">
                <a:solidFill>
                  <a:schemeClr val="tx2">
                    <a:lumMod val="60000"/>
                    <a:lumOff val="40000"/>
                  </a:schemeClr>
                </a:solidFill>
                <a:latin typeface="+mn-lt"/>
              </a:endParaRPr>
            </a:p>
          </p:txBody>
        </p:sp>
      </p:grpSp>
      <p:grpSp>
        <p:nvGrpSpPr>
          <p:cNvPr id="4" name="Group 32"/>
          <p:cNvGrpSpPr>
            <a:grpSpLocks/>
          </p:cNvGrpSpPr>
          <p:nvPr/>
        </p:nvGrpSpPr>
        <p:grpSpPr bwMode="auto">
          <a:xfrm>
            <a:off x="593725" y="3775075"/>
            <a:ext cx="3749675" cy="592138"/>
            <a:chOff x="374" y="2038"/>
            <a:chExt cx="2362" cy="373"/>
          </a:xfrm>
        </p:grpSpPr>
        <p:graphicFrame>
          <p:nvGraphicFramePr>
            <p:cNvPr id="7" name="Object 18"/>
            <p:cNvGraphicFramePr>
              <a:graphicFrameLocks noChangeAspect="1"/>
            </p:cNvGraphicFramePr>
            <p:nvPr/>
          </p:nvGraphicFramePr>
          <p:xfrm>
            <a:off x="374" y="2038"/>
            <a:ext cx="649" cy="373"/>
          </p:xfrm>
          <a:graphic>
            <a:graphicData uri="http://schemas.openxmlformats.org/presentationml/2006/ole">
              <p:oleObj spid="_x0000_s43014" name="Equation" r:id="rId5" imgW="825480" imgH="431640" progId="Equation.DSMT4">
                <p:embed/>
              </p:oleObj>
            </a:graphicData>
          </a:graphic>
        </p:graphicFrame>
        <p:sp>
          <p:nvSpPr>
            <p:cNvPr id="43028" name="Text Box 19"/>
            <p:cNvSpPr txBox="1">
              <a:spLocks noChangeArrowheads="1"/>
            </p:cNvSpPr>
            <p:nvPr/>
          </p:nvSpPr>
          <p:spPr bwMode="auto">
            <a:xfrm>
              <a:off x="1104" y="2160"/>
              <a:ext cx="1632"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funkcijskih vrednosti</a:t>
              </a:r>
              <a:endParaRPr lang="en-GB" sz="1200">
                <a:solidFill>
                  <a:schemeClr val="tx2">
                    <a:lumMod val="60000"/>
                    <a:lumOff val="40000"/>
                  </a:schemeClr>
                </a:solidFill>
                <a:latin typeface="+mn-lt"/>
              </a:endParaRPr>
            </a:p>
          </p:txBody>
        </p:sp>
      </p:grpSp>
      <p:grpSp>
        <p:nvGrpSpPr>
          <p:cNvPr id="5" name="Group 33"/>
          <p:cNvGrpSpPr>
            <a:grpSpLocks/>
          </p:cNvGrpSpPr>
          <p:nvPr/>
        </p:nvGrpSpPr>
        <p:grpSpPr bwMode="auto">
          <a:xfrm>
            <a:off x="617538" y="4533900"/>
            <a:ext cx="3878262" cy="563563"/>
            <a:chOff x="389" y="2516"/>
            <a:chExt cx="2443" cy="355"/>
          </a:xfrm>
        </p:grpSpPr>
        <p:graphicFrame>
          <p:nvGraphicFramePr>
            <p:cNvPr id="43013" name="Object 20"/>
            <p:cNvGraphicFramePr>
              <a:graphicFrameLocks noChangeAspect="1"/>
            </p:cNvGraphicFramePr>
            <p:nvPr/>
          </p:nvGraphicFramePr>
          <p:xfrm>
            <a:off x="389" y="2516"/>
            <a:ext cx="672" cy="355"/>
          </p:xfrm>
          <a:graphic>
            <a:graphicData uri="http://schemas.openxmlformats.org/presentationml/2006/ole">
              <p:oleObj spid="_x0000_s43013" name="Equation" r:id="rId6" imgW="901440" imgH="431640" progId="Equation.DSMT4">
                <p:embed/>
              </p:oleObj>
            </a:graphicData>
          </a:graphic>
        </p:graphicFrame>
        <p:sp>
          <p:nvSpPr>
            <p:cNvPr id="43027" name="Text Box 22"/>
            <p:cNvSpPr txBox="1">
              <a:spLocks noChangeArrowheads="1"/>
            </p:cNvSpPr>
            <p:nvPr/>
          </p:nvSpPr>
          <p:spPr bwMode="auto">
            <a:xfrm>
              <a:off x="1104" y="2592"/>
              <a:ext cx="1728"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kvadratov argumentov</a:t>
              </a:r>
              <a:endParaRPr lang="en-GB" sz="1200">
                <a:solidFill>
                  <a:schemeClr val="tx2">
                    <a:lumMod val="60000"/>
                    <a:lumOff val="40000"/>
                  </a:schemeClr>
                </a:solidFill>
                <a:latin typeface="+mn-lt"/>
              </a:endParaRPr>
            </a:p>
          </p:txBody>
        </p:sp>
      </p:grpSp>
      <p:grpSp>
        <p:nvGrpSpPr>
          <p:cNvPr id="6" name="Group 34"/>
          <p:cNvGrpSpPr>
            <a:grpSpLocks/>
          </p:cNvGrpSpPr>
          <p:nvPr/>
        </p:nvGrpSpPr>
        <p:grpSpPr bwMode="auto">
          <a:xfrm>
            <a:off x="533400" y="5221288"/>
            <a:ext cx="3124200" cy="569912"/>
            <a:chOff x="336" y="2949"/>
            <a:chExt cx="1968" cy="359"/>
          </a:xfrm>
        </p:grpSpPr>
        <p:graphicFrame>
          <p:nvGraphicFramePr>
            <p:cNvPr id="43012" name="Object 21"/>
            <p:cNvGraphicFramePr>
              <a:graphicFrameLocks noChangeAspect="1"/>
            </p:cNvGraphicFramePr>
            <p:nvPr/>
          </p:nvGraphicFramePr>
          <p:xfrm>
            <a:off x="336" y="2949"/>
            <a:ext cx="768" cy="359"/>
          </p:xfrm>
          <a:graphic>
            <a:graphicData uri="http://schemas.openxmlformats.org/presentationml/2006/ole">
              <p:oleObj spid="_x0000_s43012" name="Equation" r:id="rId7" imgW="1015920" imgH="431640" progId="Equation.DSMT4">
                <p:embed/>
              </p:oleObj>
            </a:graphicData>
          </a:graphic>
        </p:graphicFrame>
        <p:sp>
          <p:nvSpPr>
            <p:cNvPr id="43026" name="Text Box 23"/>
            <p:cNvSpPr txBox="1">
              <a:spLocks noChangeArrowheads="1"/>
            </p:cNvSpPr>
            <p:nvPr/>
          </p:nvSpPr>
          <p:spPr bwMode="auto">
            <a:xfrm>
              <a:off x="1104" y="3024"/>
              <a:ext cx="1200"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produktov</a:t>
              </a:r>
              <a:endParaRPr lang="en-GB" sz="1200">
                <a:solidFill>
                  <a:schemeClr val="tx2">
                    <a:lumMod val="60000"/>
                    <a:lumOff val="40000"/>
                  </a:schemeClr>
                </a:solidFill>
                <a:latin typeface="+mn-lt"/>
              </a:endParaRPr>
            </a:p>
          </p:txBody>
        </p:sp>
      </p:grpSp>
      <p:graphicFrame>
        <p:nvGraphicFramePr>
          <p:cNvPr id="43032" name="Object 24"/>
          <p:cNvGraphicFramePr>
            <a:graphicFrameLocks noChangeAspect="1"/>
          </p:cNvGraphicFramePr>
          <p:nvPr/>
        </p:nvGraphicFramePr>
        <p:xfrm>
          <a:off x="5410200" y="2819400"/>
          <a:ext cx="1847850" cy="838200"/>
        </p:xfrm>
        <a:graphic>
          <a:graphicData uri="http://schemas.openxmlformats.org/presentationml/2006/ole">
            <p:oleObj spid="_x0000_s43010" name="Equation" r:id="rId8" imgW="1295280" imgH="533160" progId="Equation.DSMT4">
              <p:embed/>
            </p:oleObj>
          </a:graphicData>
        </a:graphic>
      </p:graphicFrame>
      <p:graphicFrame>
        <p:nvGraphicFramePr>
          <p:cNvPr id="43036" name="Object 28"/>
          <p:cNvGraphicFramePr>
            <a:graphicFrameLocks noChangeAspect="1"/>
          </p:cNvGraphicFramePr>
          <p:nvPr/>
        </p:nvGraphicFramePr>
        <p:xfrm>
          <a:off x="5410200" y="4495800"/>
          <a:ext cx="2078038" cy="1273175"/>
        </p:xfrm>
        <a:graphic>
          <a:graphicData uri="http://schemas.openxmlformats.org/presentationml/2006/ole">
            <p:oleObj spid="_x0000_s43011" name="Equation" r:id="rId9" imgW="1054080" imgH="711000" progId="Equation.DSMT4">
              <p:embed/>
            </p:oleObj>
          </a:graphicData>
        </a:graphic>
      </p:graphicFrame>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7" name="TextBox 2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6807BC7-4343-4B67-B94E-6366BA2A798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46</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40" name="Straight Arrow Connector 39"/>
          <p:cNvCxnSpPr/>
          <p:nvPr/>
        </p:nvCxnSpPr>
        <p:spPr>
          <a:xfrm>
            <a:off x="5029200" y="1905000"/>
            <a:ext cx="990600" cy="83820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499"/>
                                          </p:stCondLst>
                                        </p:cTn>
                                        <p:tgtEl>
                                          <p:spTgt spid="430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43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4800" y="457200"/>
            <a:ext cx="2241550" cy="400050"/>
          </a:xfrm>
          <a:prstGeom prst="rect">
            <a:avLst/>
          </a:prstGeom>
          <a:noFill/>
          <a:ln w="9525">
            <a:noFill/>
            <a:miter lim="800000"/>
            <a:headEnd/>
            <a:tailEnd/>
          </a:ln>
        </p:spPr>
        <p:txBody>
          <a:bodyPr wrap="none">
            <a:spAutoFit/>
          </a:bodyPr>
          <a:lstStyle/>
          <a:p>
            <a:pPr>
              <a:defRPr/>
            </a:pPr>
            <a:r>
              <a:rPr lang="sl-SI" sz="2000" b="1">
                <a:solidFill>
                  <a:schemeClr val="tx2">
                    <a:lumMod val="60000"/>
                    <a:lumOff val="40000"/>
                  </a:schemeClr>
                </a:solidFill>
                <a:latin typeface="+mn-lt"/>
              </a:rPr>
              <a:t>NELINEARNE ZVEZE</a:t>
            </a:r>
            <a:endParaRPr lang="en-GB" sz="2000" b="1">
              <a:solidFill>
                <a:schemeClr val="tx2">
                  <a:lumMod val="60000"/>
                  <a:lumOff val="40000"/>
                </a:schemeClr>
              </a:solidFill>
              <a:latin typeface="+mn-lt"/>
            </a:endParaRPr>
          </a:p>
        </p:txBody>
      </p:sp>
      <p:graphicFrame>
        <p:nvGraphicFramePr>
          <p:cNvPr id="44035" name="Object 3"/>
          <p:cNvGraphicFramePr>
            <a:graphicFrameLocks noChangeAspect="1"/>
          </p:cNvGraphicFramePr>
          <p:nvPr/>
        </p:nvGraphicFramePr>
        <p:xfrm>
          <a:off x="4953000" y="533400"/>
          <a:ext cx="2790825" cy="2657475"/>
        </p:xfrm>
        <a:graphic>
          <a:graphicData uri="http://schemas.openxmlformats.org/presentationml/2006/ole">
            <p:oleObj spid="_x0000_s44034" name="Worksheet" r:id="rId3" imgW="2790825" imgH="2657475" progId="Excel.Sheet.8">
              <p:embed/>
            </p:oleObj>
          </a:graphicData>
        </a:graphic>
      </p:graphicFrame>
      <p:sp>
        <p:nvSpPr>
          <p:cNvPr id="44036" name="Rectangle 4"/>
          <p:cNvSpPr>
            <a:spLocks noChangeArrowheads="1"/>
          </p:cNvSpPr>
          <p:nvPr/>
        </p:nvSpPr>
        <p:spPr bwMode="auto">
          <a:xfrm>
            <a:off x="533400" y="1143000"/>
            <a:ext cx="4191000" cy="923925"/>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V tabeli je predstavljena kinetika razpada </a:t>
            </a:r>
            <a:r>
              <a:rPr lang="sl-SI">
                <a:solidFill>
                  <a:schemeClr val="tx2">
                    <a:lumMod val="60000"/>
                    <a:lumOff val="40000"/>
                  </a:schemeClr>
                </a:solidFill>
              </a:rPr>
              <a:t>N</a:t>
            </a:r>
            <a:r>
              <a:rPr lang="sl-SI" baseline="-25000">
                <a:solidFill>
                  <a:schemeClr val="tx2">
                    <a:lumMod val="60000"/>
                    <a:lumOff val="40000"/>
                  </a:schemeClr>
                </a:solidFill>
              </a:rPr>
              <a:t>2</a:t>
            </a:r>
            <a:r>
              <a:rPr lang="sl-SI">
                <a:solidFill>
                  <a:schemeClr val="tx2">
                    <a:lumMod val="60000"/>
                    <a:lumOff val="40000"/>
                  </a:schemeClr>
                </a:solidFill>
              </a:rPr>
              <a:t>O</a:t>
            </a:r>
            <a:r>
              <a:rPr lang="sl-SI" baseline="-25000">
                <a:solidFill>
                  <a:schemeClr val="tx2">
                    <a:lumMod val="60000"/>
                    <a:lumOff val="40000"/>
                  </a:schemeClr>
                </a:solidFill>
              </a:rPr>
              <a:t>5 </a:t>
            </a:r>
            <a:r>
              <a:rPr lang="sl-SI">
                <a:solidFill>
                  <a:schemeClr val="tx2">
                    <a:lumMod val="60000"/>
                    <a:lumOff val="40000"/>
                  </a:schemeClr>
                </a:solidFill>
                <a:latin typeface="+mn-lt"/>
              </a:rPr>
              <a:t>v raztopini </a:t>
            </a:r>
            <a:r>
              <a:rPr lang="sl-SI">
                <a:solidFill>
                  <a:schemeClr val="tx2">
                    <a:lumMod val="60000"/>
                    <a:lumOff val="40000"/>
                  </a:schemeClr>
                </a:solidFill>
              </a:rPr>
              <a:t>CCl</a:t>
            </a:r>
            <a:r>
              <a:rPr lang="sl-SI" baseline="-25000">
                <a:solidFill>
                  <a:schemeClr val="tx2">
                    <a:lumMod val="60000"/>
                    <a:lumOff val="40000"/>
                  </a:schemeClr>
                </a:solidFill>
              </a:rPr>
              <a:t>4</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c</a:t>
            </a:r>
            <a:r>
              <a:rPr lang="sl-SI" baseline="-25000">
                <a:solidFill>
                  <a:schemeClr val="tx2">
                    <a:lumMod val="60000"/>
                    <a:lumOff val="40000"/>
                  </a:schemeClr>
                </a:solidFill>
              </a:rPr>
              <a:t> </a:t>
            </a:r>
            <a:r>
              <a:rPr lang="sl-SI">
                <a:solidFill>
                  <a:schemeClr val="tx2">
                    <a:lumMod val="60000"/>
                    <a:lumOff val="40000"/>
                  </a:schemeClr>
                </a:solidFill>
                <a:latin typeface="+mn-lt"/>
              </a:rPr>
              <a:t>je koncentracija </a:t>
            </a:r>
            <a:r>
              <a:rPr lang="sl-SI">
                <a:solidFill>
                  <a:schemeClr val="tx2">
                    <a:lumMod val="60000"/>
                    <a:lumOff val="40000"/>
                  </a:schemeClr>
                </a:solidFill>
              </a:rPr>
              <a:t>N</a:t>
            </a:r>
            <a:r>
              <a:rPr lang="sl-SI" baseline="-25000">
                <a:solidFill>
                  <a:schemeClr val="tx2">
                    <a:lumMod val="60000"/>
                    <a:lumOff val="40000"/>
                  </a:schemeClr>
                </a:solidFill>
              </a:rPr>
              <a:t>2</a:t>
            </a:r>
            <a:r>
              <a:rPr lang="sl-SI">
                <a:solidFill>
                  <a:schemeClr val="tx2">
                    <a:lumMod val="60000"/>
                    <a:lumOff val="40000"/>
                  </a:schemeClr>
                </a:solidFill>
              </a:rPr>
              <a:t>O</a:t>
            </a:r>
            <a:r>
              <a:rPr lang="sl-SI" baseline="-25000">
                <a:solidFill>
                  <a:schemeClr val="tx2">
                    <a:lumMod val="60000"/>
                    <a:lumOff val="40000"/>
                  </a:schemeClr>
                </a:solidFill>
              </a:rPr>
              <a:t>5</a:t>
            </a:r>
            <a:r>
              <a:rPr lang="sl-SI">
                <a:solidFill>
                  <a:schemeClr val="tx2">
                    <a:lumMod val="60000"/>
                    <a:lumOff val="40000"/>
                  </a:schemeClr>
                </a:solidFill>
              </a:rPr>
              <a:t>  </a:t>
            </a:r>
            <a:r>
              <a:rPr lang="sl-SI">
                <a:solidFill>
                  <a:schemeClr val="tx2">
                    <a:lumMod val="60000"/>
                    <a:lumOff val="40000"/>
                  </a:schemeClr>
                </a:solidFill>
                <a:latin typeface="+mn-lt"/>
              </a:rPr>
              <a:t>po preteku </a:t>
            </a:r>
            <a:r>
              <a:rPr lang="sl-SI" i="1">
                <a:solidFill>
                  <a:schemeClr val="tx2">
                    <a:lumMod val="60000"/>
                    <a:lumOff val="40000"/>
                  </a:schemeClr>
                </a:solidFill>
                <a:latin typeface="Georgia" pitchFamily="18" charset="0"/>
              </a:rPr>
              <a:t>t</a:t>
            </a:r>
            <a:r>
              <a:rPr lang="sl-SI">
                <a:solidFill>
                  <a:schemeClr val="tx2">
                    <a:lumMod val="60000"/>
                    <a:lumOff val="40000"/>
                  </a:schemeClr>
                </a:solidFill>
              </a:rPr>
              <a:t> </a:t>
            </a:r>
            <a:r>
              <a:rPr lang="sl-SI">
                <a:solidFill>
                  <a:schemeClr val="tx2">
                    <a:lumMod val="60000"/>
                    <a:lumOff val="40000"/>
                  </a:schemeClr>
                </a:solidFill>
                <a:latin typeface="+mn-lt"/>
              </a:rPr>
              <a:t>sekund.</a:t>
            </a:r>
            <a:endParaRPr lang="en-GB">
              <a:solidFill>
                <a:schemeClr val="tx2">
                  <a:lumMod val="60000"/>
                  <a:lumOff val="40000"/>
                </a:schemeClr>
              </a:solidFill>
              <a:latin typeface="+mn-lt"/>
            </a:endParaRPr>
          </a:p>
        </p:txBody>
      </p:sp>
      <p:graphicFrame>
        <p:nvGraphicFramePr>
          <p:cNvPr id="44037" name="Object 5"/>
          <p:cNvGraphicFramePr>
            <a:graphicFrameLocks noChangeAspect="1"/>
          </p:cNvGraphicFramePr>
          <p:nvPr/>
        </p:nvGraphicFramePr>
        <p:xfrm>
          <a:off x="2057400" y="3505200"/>
          <a:ext cx="4741863" cy="2743200"/>
        </p:xfrm>
        <a:graphic>
          <a:graphicData uri="http://schemas.openxmlformats.org/presentationml/2006/ole">
            <p:oleObj spid="_x0000_s44035" name="Chart" r:id="rId4" imgW="9487330" imgH="5486581" progId="Excel.Chart.8">
              <p:embed/>
            </p:oleObj>
          </a:graphicData>
        </a:graphic>
      </p:graphicFrame>
      <p:sp>
        <p:nvSpPr>
          <p:cNvPr id="6" name="Rectangle 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 name="Rectangle 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ounded Rectangle 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TextBox 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0" name="TextBox 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BF9C765-D416-485C-A0D9-61B5C3FA8C2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47</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40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autoUpdateAnimBg="0"/>
      <p:bldOleChart spid="440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2743200" y="2117725"/>
            <a:ext cx="4648200" cy="701675"/>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(zveza med logaritmom koncentracije in časom je  linearna) </a:t>
            </a:r>
            <a:endParaRPr lang="en-GB" sz="2000">
              <a:solidFill>
                <a:schemeClr val="tx2">
                  <a:lumMod val="60000"/>
                  <a:lumOff val="40000"/>
                </a:schemeClr>
              </a:solidFill>
              <a:latin typeface="+mn-lt"/>
            </a:endParaRPr>
          </a:p>
        </p:txBody>
      </p:sp>
      <p:sp>
        <p:nvSpPr>
          <p:cNvPr id="45064" name="AutoShape 8"/>
          <p:cNvSpPr>
            <a:spLocks noChangeArrowheads="1"/>
          </p:cNvSpPr>
          <p:nvPr/>
        </p:nvSpPr>
        <p:spPr bwMode="auto">
          <a:xfrm>
            <a:off x="7696200" y="2286000"/>
            <a:ext cx="685800" cy="228600"/>
          </a:xfrm>
          <a:prstGeom prst="notchedRightArrow">
            <a:avLst>
              <a:gd name="adj1" fmla="val 50000"/>
              <a:gd name="adj2" fmla="val 75000"/>
            </a:avLst>
          </a:prstGeom>
          <a:noFill/>
          <a:ln w="19050">
            <a:solidFill>
              <a:schemeClr val="bg1"/>
            </a:solidFill>
            <a:miter lim="800000"/>
            <a:headEnd/>
            <a:tailEnd/>
          </a:ln>
        </p:spPr>
        <p:txBody>
          <a:bodyPr wrap="none" anchor="ctr"/>
          <a:lstStyle/>
          <a:p>
            <a:endParaRPr lang="sl-SI" sz="2000" i="1"/>
          </a:p>
        </p:txBody>
      </p:sp>
      <p:sp>
        <p:nvSpPr>
          <p:cNvPr id="45067" name="Rectangle 11"/>
          <p:cNvSpPr>
            <a:spLocks noChangeArrowheads="1"/>
          </p:cNvSpPr>
          <p:nvPr/>
        </p:nvSpPr>
        <p:spPr bwMode="auto">
          <a:xfrm>
            <a:off x="533400" y="3606800"/>
            <a:ext cx="1079500" cy="400050"/>
          </a:xfrm>
          <a:prstGeom prst="rect">
            <a:avLst/>
          </a:prstGeom>
          <a:noFill/>
          <a:ln w="9525">
            <a:noFill/>
            <a:miter lim="800000"/>
            <a:headEnd/>
            <a:tailEnd/>
          </a:ln>
        </p:spPr>
        <p:txBody>
          <a:bodyPr wrap="none">
            <a:spAutoFit/>
          </a:bodyPr>
          <a:lstStyle/>
          <a:p>
            <a:pPr>
              <a:defRPr/>
            </a:pPr>
            <a:r>
              <a:rPr lang="sl-SI" sz="2000">
                <a:solidFill>
                  <a:schemeClr val="tx2">
                    <a:lumMod val="60000"/>
                    <a:lumOff val="40000"/>
                  </a:schemeClr>
                </a:solidFill>
                <a:latin typeface="+mn-lt"/>
              </a:rPr>
              <a:t>Dobimo:</a:t>
            </a:r>
            <a:endParaRPr lang="en-GB" sz="2000">
              <a:solidFill>
                <a:schemeClr val="tx2">
                  <a:lumMod val="60000"/>
                  <a:lumOff val="40000"/>
                </a:schemeClr>
              </a:solidFill>
              <a:latin typeface="+mn-lt"/>
            </a:endParaRPr>
          </a:p>
        </p:txBody>
      </p:sp>
      <p:graphicFrame>
        <p:nvGraphicFramePr>
          <p:cNvPr id="45068" name="Object 12"/>
          <p:cNvGraphicFramePr>
            <a:graphicFrameLocks noChangeAspect="1"/>
          </p:cNvGraphicFramePr>
          <p:nvPr/>
        </p:nvGraphicFramePr>
        <p:xfrm>
          <a:off x="1905000" y="3459163"/>
          <a:ext cx="4953000" cy="2865437"/>
        </p:xfrm>
        <a:graphic>
          <a:graphicData uri="http://schemas.openxmlformats.org/presentationml/2006/ole">
            <p:oleObj spid="_x0000_s45058" name="Chart" r:id="rId3" imgW="9487330" imgH="5486581" progId="Excel.Chart.8">
              <p:embed/>
            </p:oleObj>
          </a:graphicData>
        </a:graphic>
      </p:graphicFrame>
      <p:grpSp>
        <p:nvGrpSpPr>
          <p:cNvPr id="2" name="Group 18"/>
          <p:cNvGrpSpPr>
            <a:grpSpLocks/>
          </p:cNvGrpSpPr>
          <p:nvPr/>
        </p:nvGrpSpPr>
        <p:grpSpPr bwMode="auto">
          <a:xfrm>
            <a:off x="533400" y="542925"/>
            <a:ext cx="6553200" cy="447675"/>
            <a:chOff x="336" y="177"/>
            <a:chExt cx="4013" cy="282"/>
          </a:xfrm>
        </p:grpSpPr>
        <p:sp>
          <p:nvSpPr>
            <p:cNvPr id="45073" name="Rectangle 2"/>
            <p:cNvSpPr>
              <a:spLocks noChangeArrowheads="1"/>
            </p:cNvSpPr>
            <p:nvPr/>
          </p:nvSpPr>
          <p:spPr bwMode="auto">
            <a:xfrm>
              <a:off x="336" y="207"/>
              <a:ext cx="3433" cy="252"/>
            </a:xfrm>
            <a:prstGeom prst="rect">
              <a:avLst/>
            </a:prstGeom>
            <a:noFill/>
            <a:ln w="9525">
              <a:noFill/>
              <a:miter lim="800000"/>
              <a:headEnd/>
              <a:tailEnd/>
            </a:ln>
          </p:spPr>
          <p:txBody>
            <a:bodyPr wrap="none">
              <a:spAutoFit/>
            </a:bodyPr>
            <a:lstStyle/>
            <a:p>
              <a:pPr>
                <a:defRPr/>
              </a:pPr>
              <a:r>
                <a:rPr lang="sl-SI" sz="2000">
                  <a:solidFill>
                    <a:schemeClr val="tx2">
                      <a:lumMod val="60000"/>
                      <a:lumOff val="40000"/>
                    </a:schemeClr>
                  </a:solidFill>
                  <a:latin typeface="+mn-lt"/>
                </a:rPr>
                <a:t>Funkcijska zveza ni linearna, temveč eksponentna: </a:t>
              </a:r>
              <a:endParaRPr lang="en-GB" sz="2000">
                <a:solidFill>
                  <a:schemeClr val="tx2">
                    <a:lumMod val="60000"/>
                    <a:lumOff val="40000"/>
                  </a:schemeClr>
                </a:solidFill>
                <a:latin typeface="+mn-lt"/>
              </a:endParaRPr>
            </a:p>
          </p:txBody>
        </p:sp>
        <p:graphicFrame>
          <p:nvGraphicFramePr>
            <p:cNvPr id="5" name="Object 15"/>
            <p:cNvGraphicFramePr>
              <a:graphicFrameLocks noChangeAspect="1"/>
            </p:cNvGraphicFramePr>
            <p:nvPr/>
          </p:nvGraphicFramePr>
          <p:xfrm>
            <a:off x="3696" y="177"/>
            <a:ext cx="653" cy="238"/>
          </p:xfrm>
          <a:graphic>
            <a:graphicData uri="http://schemas.openxmlformats.org/presentationml/2006/ole">
              <p:oleObj spid="_x0000_s45064" name="Equation" r:id="rId4" imgW="571320" imgH="203040" progId="Equation.DSMT4">
                <p:embed/>
              </p:oleObj>
            </a:graphicData>
          </a:graphic>
        </p:graphicFrame>
      </p:grpSp>
      <p:grpSp>
        <p:nvGrpSpPr>
          <p:cNvPr id="3" name="Group 17"/>
          <p:cNvGrpSpPr>
            <a:grpSpLocks/>
          </p:cNvGrpSpPr>
          <p:nvPr/>
        </p:nvGrpSpPr>
        <p:grpSpPr bwMode="auto">
          <a:xfrm>
            <a:off x="533400" y="1143000"/>
            <a:ext cx="7315200" cy="835025"/>
            <a:chOff x="336" y="496"/>
            <a:chExt cx="4608" cy="526"/>
          </a:xfrm>
        </p:grpSpPr>
        <p:sp>
          <p:nvSpPr>
            <p:cNvPr id="45072" name="Rectangle 5"/>
            <p:cNvSpPr>
              <a:spLocks noChangeArrowheads="1"/>
            </p:cNvSpPr>
            <p:nvPr/>
          </p:nvSpPr>
          <p:spPr bwMode="auto">
            <a:xfrm>
              <a:off x="336" y="576"/>
              <a:ext cx="4608" cy="446"/>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Računanje s testno funkcijo</a:t>
              </a:r>
            </a:p>
            <a:p>
              <a:pPr>
                <a:defRPr/>
              </a:pPr>
              <a:r>
                <a:rPr lang="sl-SI" sz="2000">
                  <a:solidFill>
                    <a:schemeClr val="tx2">
                      <a:lumMod val="60000"/>
                      <a:lumOff val="40000"/>
                    </a:schemeClr>
                  </a:solidFill>
                  <a:latin typeface="+mn-lt"/>
                </a:rPr>
                <a:t>bi bilo zamudno, zato raje lineariziramo.</a:t>
              </a:r>
              <a:endParaRPr lang="en-GB" sz="2000">
                <a:solidFill>
                  <a:schemeClr val="tx2">
                    <a:lumMod val="60000"/>
                    <a:lumOff val="40000"/>
                  </a:schemeClr>
                </a:solidFill>
                <a:latin typeface="+mn-lt"/>
              </a:endParaRPr>
            </a:p>
          </p:txBody>
        </p:sp>
        <p:graphicFrame>
          <p:nvGraphicFramePr>
            <p:cNvPr id="6" name="Object 16"/>
            <p:cNvGraphicFramePr>
              <a:graphicFrameLocks noChangeAspect="1"/>
            </p:cNvGraphicFramePr>
            <p:nvPr/>
          </p:nvGraphicFramePr>
          <p:xfrm>
            <a:off x="2598" y="496"/>
            <a:ext cx="1482" cy="394"/>
          </p:xfrm>
          <a:graphic>
            <a:graphicData uri="http://schemas.openxmlformats.org/presentationml/2006/ole">
              <p:oleObj spid="_x0000_s45063" name="Equation" r:id="rId5" imgW="1676160" imgH="431640" progId="Equation.DSMT4">
                <p:embed/>
              </p:oleObj>
            </a:graphicData>
          </a:graphic>
        </p:graphicFrame>
      </p:grpSp>
      <p:graphicFrame>
        <p:nvGraphicFramePr>
          <p:cNvPr id="45076" name="Object 20"/>
          <p:cNvGraphicFramePr>
            <a:graphicFrameLocks noChangeAspect="1"/>
          </p:cNvGraphicFramePr>
          <p:nvPr/>
        </p:nvGraphicFramePr>
        <p:xfrm>
          <a:off x="762000" y="2286000"/>
          <a:ext cx="1892300" cy="338138"/>
        </p:xfrm>
        <a:graphic>
          <a:graphicData uri="http://schemas.openxmlformats.org/presentationml/2006/ole">
            <p:oleObj spid="_x0000_s45059" name="Equation" r:id="rId6" imgW="1041120" imgH="177480" progId="Equation.DSMT4">
              <p:embed/>
            </p:oleObj>
          </a:graphicData>
        </a:graphic>
      </p:graphicFrame>
      <p:grpSp>
        <p:nvGrpSpPr>
          <p:cNvPr id="4" name="Group 27"/>
          <p:cNvGrpSpPr>
            <a:grpSpLocks/>
          </p:cNvGrpSpPr>
          <p:nvPr/>
        </p:nvGrpSpPr>
        <p:grpSpPr bwMode="auto">
          <a:xfrm>
            <a:off x="533400" y="2879725"/>
            <a:ext cx="8382000" cy="396875"/>
            <a:chOff x="336" y="1728"/>
            <a:chExt cx="5280" cy="250"/>
          </a:xfrm>
        </p:grpSpPr>
        <p:sp>
          <p:nvSpPr>
            <p:cNvPr id="45071" name="Rectangle 9"/>
            <p:cNvSpPr>
              <a:spLocks noChangeArrowheads="1"/>
            </p:cNvSpPr>
            <p:nvPr/>
          </p:nvSpPr>
          <p:spPr bwMode="auto">
            <a:xfrm>
              <a:off x="336" y="1728"/>
              <a:ext cx="5280" cy="250"/>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Vpeljemo novo količino                    in uporabimo prejšnje formule.</a:t>
              </a:r>
              <a:endParaRPr lang="en-GB" sz="2000">
                <a:solidFill>
                  <a:schemeClr val="tx2">
                    <a:lumMod val="60000"/>
                    <a:lumOff val="40000"/>
                  </a:schemeClr>
                </a:solidFill>
                <a:latin typeface="+mn-lt"/>
              </a:endParaRPr>
            </a:p>
          </p:txBody>
        </p:sp>
        <p:graphicFrame>
          <p:nvGraphicFramePr>
            <p:cNvPr id="45062" name="Object 21"/>
            <p:cNvGraphicFramePr>
              <a:graphicFrameLocks noChangeAspect="1"/>
            </p:cNvGraphicFramePr>
            <p:nvPr/>
          </p:nvGraphicFramePr>
          <p:xfrm>
            <a:off x="1968" y="1763"/>
            <a:ext cx="576" cy="183"/>
          </p:xfrm>
          <a:graphic>
            <a:graphicData uri="http://schemas.openxmlformats.org/presentationml/2006/ole">
              <p:oleObj spid="_x0000_s45062" name="Equation" r:id="rId7" imgW="558720" imgH="177480" progId="Equation.DSMT4">
                <p:embed/>
              </p:oleObj>
            </a:graphicData>
          </a:graphic>
        </p:graphicFrame>
      </p:grpSp>
      <p:graphicFrame>
        <p:nvGraphicFramePr>
          <p:cNvPr id="45081" name="Object 25"/>
          <p:cNvGraphicFramePr>
            <a:graphicFrameLocks noChangeAspect="1"/>
          </p:cNvGraphicFramePr>
          <p:nvPr/>
        </p:nvGraphicFramePr>
        <p:xfrm>
          <a:off x="2667000" y="3759200"/>
          <a:ext cx="1728788" cy="300038"/>
        </p:xfrm>
        <a:graphic>
          <a:graphicData uri="http://schemas.openxmlformats.org/presentationml/2006/ole">
            <p:oleObj spid="_x0000_s45060" name="Equation" r:id="rId8" imgW="1155600" imgH="228600" progId="Equation.3">
              <p:embed/>
            </p:oleObj>
          </a:graphicData>
        </a:graphic>
      </p:graphicFrame>
      <p:graphicFrame>
        <p:nvGraphicFramePr>
          <p:cNvPr id="45082" name="Object 26"/>
          <p:cNvGraphicFramePr>
            <a:graphicFrameLocks noChangeAspect="1"/>
          </p:cNvGraphicFramePr>
          <p:nvPr/>
        </p:nvGraphicFramePr>
        <p:xfrm>
          <a:off x="6781800" y="5892800"/>
          <a:ext cx="1819275" cy="211138"/>
        </p:xfrm>
        <a:graphic>
          <a:graphicData uri="http://schemas.openxmlformats.org/presentationml/2006/ole">
            <p:oleObj spid="_x0000_s45061" name="Equation" r:id="rId9" imgW="1346040" imgH="177480" progId="Equation.3">
              <p:embed/>
            </p:oleObj>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85574E4-FF5F-43EC-B01F-CA5E34354B1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48</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507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2000"/>
                                  </p:stCondLst>
                                  <p:childTnLst>
                                    <p:set>
                                      <p:cBhvr>
                                        <p:cTn id="17" dur="1" fill="hold">
                                          <p:stCondLst>
                                            <p:cond delay="499"/>
                                          </p:stCondLst>
                                        </p:cTn>
                                        <p:tgtEl>
                                          <p:spTgt spid="450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5064"/>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506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450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450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45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nimBg="1"/>
      <p:bldP spid="45067" grpId="0" autoUpdateAnimBg="0"/>
      <p:bldOleChart spid="4506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1000" y="457200"/>
            <a:ext cx="3587750" cy="400050"/>
          </a:xfrm>
          <a:prstGeom prst="rect">
            <a:avLst/>
          </a:prstGeom>
          <a:noFill/>
          <a:ln w="9525">
            <a:noFill/>
            <a:miter lim="800000"/>
            <a:headEnd/>
            <a:tailEnd/>
          </a:ln>
        </p:spPr>
        <p:txBody>
          <a:bodyPr wrap="none">
            <a:spAutoFit/>
          </a:bodyPr>
          <a:lstStyle/>
          <a:p>
            <a:pPr>
              <a:defRPr/>
            </a:pPr>
            <a:r>
              <a:rPr lang="en-US" sz="2000" b="1">
                <a:solidFill>
                  <a:schemeClr val="tx2">
                    <a:lumMod val="60000"/>
                    <a:lumOff val="40000"/>
                  </a:schemeClr>
                </a:solidFill>
                <a:latin typeface="+mn-lt"/>
              </a:rPr>
              <a:t>NUMERI</a:t>
            </a:r>
            <a:r>
              <a:rPr lang="sl-SI" sz="2000" b="1">
                <a:solidFill>
                  <a:schemeClr val="tx2">
                    <a:lumMod val="60000"/>
                    <a:lumOff val="40000"/>
                  </a:schemeClr>
                </a:solidFill>
                <a:latin typeface="+mn-lt"/>
              </a:rPr>
              <a:t>ČNO REŠEVANJE ENAČB</a:t>
            </a:r>
            <a:endParaRPr lang="en-GB" sz="2000" b="1">
              <a:solidFill>
                <a:schemeClr val="tx2">
                  <a:lumMod val="60000"/>
                  <a:lumOff val="40000"/>
                </a:schemeClr>
              </a:solidFill>
              <a:latin typeface="+mn-lt"/>
            </a:endParaRPr>
          </a:p>
        </p:txBody>
      </p:sp>
      <p:sp>
        <p:nvSpPr>
          <p:cNvPr id="81936" name="Rectangle 8"/>
          <p:cNvSpPr>
            <a:spLocks noChangeArrowheads="1"/>
          </p:cNvSpPr>
          <p:nvPr/>
        </p:nvSpPr>
        <p:spPr bwMode="auto">
          <a:xfrm>
            <a:off x="381000" y="914400"/>
            <a:ext cx="4953000" cy="369888"/>
          </a:xfrm>
          <a:prstGeom prst="rect">
            <a:avLst/>
          </a:prstGeom>
          <a:noFill/>
          <a:ln w="25400">
            <a:noFill/>
            <a:miter lim="800000"/>
            <a:headEnd/>
            <a:tailEnd/>
          </a:ln>
        </p:spPr>
        <p:txBody>
          <a:bodyPr>
            <a:spAutoFit/>
          </a:bodyPr>
          <a:lstStyle/>
          <a:p>
            <a:pPr>
              <a:defRPr/>
            </a:pPr>
            <a:r>
              <a:rPr lang="sl-SI" i="1">
                <a:solidFill>
                  <a:schemeClr val="tx2">
                    <a:lumMod val="60000"/>
                    <a:lumOff val="40000"/>
                  </a:schemeClr>
                </a:solidFill>
                <a:latin typeface="Georgia" pitchFamily="18" charset="0"/>
              </a:rPr>
              <a:t>x</a:t>
            </a:r>
            <a:r>
              <a:rPr lang="sl-SI">
                <a:solidFill>
                  <a:schemeClr val="tx2">
                    <a:lumMod val="60000"/>
                    <a:lumOff val="40000"/>
                  </a:schemeClr>
                </a:solidFill>
              </a:rPr>
              <a:t> </a:t>
            </a:r>
            <a:r>
              <a:rPr lang="sl-SI">
                <a:solidFill>
                  <a:schemeClr val="tx2">
                    <a:lumMod val="60000"/>
                    <a:lumOff val="40000"/>
                  </a:schemeClr>
                </a:solidFill>
                <a:latin typeface="+mn-lt"/>
              </a:rPr>
              <a:t>je </a:t>
            </a:r>
            <a:r>
              <a:rPr lang="sl-SI" i="1">
                <a:solidFill>
                  <a:schemeClr val="tx2">
                    <a:lumMod val="60000"/>
                    <a:lumOff val="40000"/>
                  </a:schemeClr>
                </a:solidFill>
                <a:latin typeface="+mn-lt"/>
              </a:rPr>
              <a:t>negibna</a:t>
            </a:r>
            <a:r>
              <a:rPr lang="sl-SI">
                <a:solidFill>
                  <a:schemeClr val="tx2">
                    <a:lumMod val="60000"/>
                    <a:lumOff val="40000"/>
                  </a:schemeClr>
                </a:solidFill>
                <a:latin typeface="+mn-lt"/>
              </a:rPr>
              <a:t> točka funkcije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če velja </a:t>
            </a:r>
            <a:r>
              <a:rPr lang="sl-SI" i="1">
                <a:solidFill>
                  <a:schemeClr val="tx2">
                    <a:lumMod val="60000"/>
                    <a:lumOff val="40000"/>
                  </a:schemeClr>
                </a:solidFill>
                <a:latin typeface="Georgia" pitchFamily="18" charset="0"/>
              </a:rPr>
              <a:t>f(x)</a:t>
            </a:r>
            <a:r>
              <a:rPr lang="en-US" i="1">
                <a:solidFill>
                  <a:schemeClr val="tx2">
                    <a:lumMod val="60000"/>
                    <a:lumOff val="40000"/>
                  </a:schemeClr>
                </a:solidFill>
                <a:latin typeface="Georgia" pitchFamily="18" charset="0"/>
              </a:rPr>
              <a:t>=x</a:t>
            </a:r>
            <a:r>
              <a:rPr lang="en-US">
                <a:solidFill>
                  <a:schemeClr val="tx2">
                    <a:lumMod val="60000"/>
                    <a:lumOff val="40000"/>
                  </a:schemeClr>
                </a:solidFill>
              </a:rPr>
              <a:t>.</a:t>
            </a:r>
            <a:endParaRPr lang="en-GB">
              <a:solidFill>
                <a:schemeClr val="tx2">
                  <a:lumMod val="60000"/>
                  <a:lumOff val="40000"/>
                </a:schemeClr>
              </a:solidFill>
            </a:endParaRPr>
          </a:p>
        </p:txBody>
      </p:sp>
      <p:sp>
        <p:nvSpPr>
          <p:cNvPr id="81933" name="Rectangle 12"/>
          <p:cNvSpPr>
            <a:spLocks noChangeArrowheads="1"/>
          </p:cNvSpPr>
          <p:nvPr/>
        </p:nvSpPr>
        <p:spPr bwMode="auto">
          <a:xfrm>
            <a:off x="381000" y="1295400"/>
            <a:ext cx="4953000" cy="646113"/>
          </a:xfrm>
          <a:prstGeom prst="rect">
            <a:avLst/>
          </a:prstGeom>
          <a:noFill/>
          <a:ln w="25400">
            <a:noFill/>
            <a:miter lim="800000"/>
            <a:headEnd/>
            <a:tailEnd/>
          </a:ln>
        </p:spPr>
        <p:txBody>
          <a:bodyPr>
            <a:spAutoFit/>
          </a:bodyPr>
          <a:lstStyle/>
          <a:p>
            <a:pPr>
              <a:defRPr/>
            </a:pPr>
            <a:r>
              <a:rPr lang="sl-SI">
                <a:solidFill>
                  <a:schemeClr val="tx2">
                    <a:lumMod val="60000"/>
                    <a:lumOff val="40000"/>
                  </a:schemeClr>
                </a:solidFill>
                <a:latin typeface="+mn-lt"/>
              </a:rPr>
              <a:t>Če je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zvezno odvedljiva in če za negibno točko velja </a:t>
            </a:r>
            <a:r>
              <a:rPr lang="sl-SI" i="1">
                <a:solidFill>
                  <a:schemeClr val="tx2">
                    <a:lumMod val="60000"/>
                    <a:lumOff val="40000"/>
                  </a:schemeClr>
                </a:solidFill>
                <a:latin typeface="Georgia" pitchFamily="18" charset="0"/>
              </a:rPr>
              <a:t>f</a:t>
            </a:r>
            <a:r>
              <a:rPr lang="en-US" i="1">
                <a:solidFill>
                  <a:schemeClr val="tx2">
                    <a:lumMod val="60000"/>
                    <a:lumOff val="40000"/>
                  </a:schemeClr>
                </a:solidFill>
                <a:latin typeface="Georgia" pitchFamily="18" charset="0"/>
              </a:rPr>
              <a:t> </a:t>
            </a:r>
            <a:r>
              <a:rPr lang="en-US">
                <a:solidFill>
                  <a:schemeClr val="tx2">
                    <a:lumMod val="60000"/>
                    <a:lumOff val="40000"/>
                  </a:schemeClr>
                </a:solidFill>
                <a:latin typeface="Comic Sans MS" pitchFamily="66" charset="0"/>
              </a:rPr>
              <a:t>’</a:t>
            </a:r>
            <a:r>
              <a:rPr lang="sl-SI" i="1">
                <a:solidFill>
                  <a:schemeClr val="tx2">
                    <a:lumMod val="60000"/>
                    <a:lumOff val="40000"/>
                  </a:schemeClr>
                </a:solidFill>
                <a:latin typeface="Georgia" pitchFamily="18" charset="0"/>
              </a:rPr>
              <a:t>(x)</a:t>
            </a:r>
            <a:r>
              <a:rPr lang="en-US" i="1">
                <a:solidFill>
                  <a:schemeClr val="tx2">
                    <a:lumMod val="60000"/>
                    <a:lumOff val="40000"/>
                  </a:schemeClr>
                </a:solidFill>
                <a:latin typeface="Georgia" pitchFamily="18" charset="0"/>
              </a:rPr>
              <a:t>&lt;</a:t>
            </a:r>
            <a:r>
              <a:rPr lang="en-US">
                <a:solidFill>
                  <a:schemeClr val="tx2">
                    <a:lumMod val="60000"/>
                    <a:lumOff val="40000"/>
                  </a:schemeClr>
                </a:solidFill>
                <a:latin typeface="Times New Roman" pitchFamily="18" charset="0"/>
              </a:rPr>
              <a:t>1, </a:t>
            </a:r>
            <a:r>
              <a:rPr lang="en-US">
                <a:solidFill>
                  <a:schemeClr val="tx2">
                    <a:lumMod val="60000"/>
                    <a:lumOff val="40000"/>
                  </a:schemeClr>
                </a:solidFill>
                <a:latin typeface="+mn-lt"/>
              </a:rPr>
              <a:t>potem je </a:t>
            </a:r>
            <a:r>
              <a:rPr lang="en-US" i="1">
                <a:solidFill>
                  <a:schemeClr val="tx2">
                    <a:lumMod val="60000"/>
                    <a:lumOff val="40000"/>
                  </a:schemeClr>
                </a:solidFill>
                <a:latin typeface="Georgia" pitchFamily="18" charset="0"/>
              </a:rPr>
              <a:t>x </a:t>
            </a:r>
            <a:r>
              <a:rPr lang="en-US" i="1">
                <a:solidFill>
                  <a:schemeClr val="tx2">
                    <a:lumMod val="60000"/>
                    <a:lumOff val="40000"/>
                  </a:schemeClr>
                </a:solidFill>
                <a:latin typeface="+mn-lt"/>
              </a:rPr>
              <a:t>privla</a:t>
            </a:r>
            <a:r>
              <a:rPr lang="sl-SI" i="1">
                <a:solidFill>
                  <a:schemeClr val="tx2">
                    <a:lumMod val="60000"/>
                    <a:lumOff val="40000"/>
                  </a:schemeClr>
                </a:solidFill>
                <a:latin typeface="+mn-lt"/>
              </a:rPr>
              <a:t>čna</a:t>
            </a:r>
            <a:r>
              <a:rPr lang="sl-SI">
                <a:solidFill>
                  <a:schemeClr val="tx2">
                    <a:lumMod val="60000"/>
                    <a:lumOff val="40000"/>
                  </a:schemeClr>
                </a:solidFill>
                <a:latin typeface="+mn-lt"/>
              </a:rPr>
              <a:t> negibna točka</a:t>
            </a:r>
            <a:r>
              <a:rPr lang="sl-SI">
                <a:solidFill>
                  <a:schemeClr val="tx2">
                    <a:lumMod val="60000"/>
                    <a:lumOff val="40000"/>
                  </a:schemeClr>
                </a:solidFill>
              </a:rPr>
              <a:t>.</a:t>
            </a:r>
            <a:endParaRPr lang="en-GB">
              <a:solidFill>
                <a:schemeClr val="tx2">
                  <a:lumMod val="60000"/>
                  <a:lumOff val="40000"/>
                </a:schemeClr>
              </a:solidFill>
            </a:endParaRPr>
          </a:p>
        </p:txBody>
      </p:sp>
      <p:sp>
        <p:nvSpPr>
          <p:cNvPr id="81930" name="Rectangle 14"/>
          <p:cNvSpPr>
            <a:spLocks noChangeArrowheads="1"/>
          </p:cNvSpPr>
          <p:nvPr/>
        </p:nvSpPr>
        <p:spPr bwMode="auto">
          <a:xfrm>
            <a:off x="381000" y="1981200"/>
            <a:ext cx="8305800" cy="677863"/>
          </a:xfrm>
          <a:prstGeom prst="rect">
            <a:avLst/>
          </a:prstGeom>
          <a:noFill/>
          <a:ln w="25400">
            <a:noFill/>
            <a:miter lim="800000"/>
            <a:headEnd/>
            <a:tailEnd/>
          </a:ln>
        </p:spPr>
        <p:txBody>
          <a:bodyPr>
            <a:spAutoFit/>
          </a:bodyPr>
          <a:lstStyle/>
          <a:p>
            <a:pPr>
              <a:defRPr/>
            </a:pPr>
            <a:r>
              <a:rPr lang="sl-SI">
                <a:solidFill>
                  <a:schemeClr val="tx2">
                    <a:lumMod val="60000"/>
                    <a:lumOff val="40000"/>
                  </a:schemeClr>
                </a:solidFill>
                <a:latin typeface="+mn-lt"/>
              </a:rPr>
              <a:t>Če začetni člen izberemo blizu privlačne negibne točke </a:t>
            </a:r>
            <a:r>
              <a:rPr lang="sl-SI" i="1">
                <a:solidFill>
                  <a:schemeClr val="tx2">
                    <a:lumMod val="60000"/>
                    <a:lumOff val="40000"/>
                  </a:schemeClr>
                </a:solidFill>
                <a:latin typeface="Georgia" pitchFamily="18" charset="0"/>
              </a:rPr>
              <a:t>x</a:t>
            </a:r>
            <a:r>
              <a:rPr lang="sl-SI">
                <a:solidFill>
                  <a:schemeClr val="tx2">
                    <a:lumMod val="60000"/>
                    <a:lumOff val="40000"/>
                  </a:schemeClr>
                </a:solidFill>
              </a:rPr>
              <a:t>, </a:t>
            </a:r>
            <a:r>
              <a:rPr lang="sl-SI">
                <a:solidFill>
                  <a:schemeClr val="tx2">
                    <a:lumMod val="60000"/>
                    <a:lumOff val="40000"/>
                  </a:schemeClr>
                </a:solidFill>
                <a:latin typeface="+mn-lt"/>
              </a:rPr>
              <a:t>potem  rekurzivno zaporedje </a:t>
            </a:r>
            <a:r>
              <a:rPr lang="sl-SI" i="1">
                <a:solidFill>
                  <a:schemeClr val="tx2">
                    <a:lumMod val="60000"/>
                    <a:lumOff val="40000"/>
                  </a:schemeClr>
                </a:solidFill>
                <a:latin typeface="Georgia" pitchFamily="18" charset="0"/>
              </a:rPr>
              <a:t>x</a:t>
            </a:r>
            <a:r>
              <a:rPr lang="sl-SI" i="1" baseline="-25000">
                <a:solidFill>
                  <a:schemeClr val="tx2">
                    <a:lumMod val="60000"/>
                    <a:lumOff val="40000"/>
                  </a:schemeClr>
                </a:solidFill>
                <a:latin typeface="Georgia" pitchFamily="18" charset="0"/>
              </a:rPr>
              <a:t>n</a:t>
            </a:r>
            <a:r>
              <a:rPr lang="en-US" i="1">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f(x</a:t>
            </a:r>
            <a:r>
              <a:rPr lang="sl-SI" i="1" baseline="-25000">
                <a:solidFill>
                  <a:schemeClr val="tx2">
                    <a:lumMod val="60000"/>
                    <a:lumOff val="40000"/>
                  </a:schemeClr>
                </a:solidFill>
                <a:latin typeface="Georgia" pitchFamily="18" charset="0"/>
              </a:rPr>
              <a:t>n-</a:t>
            </a:r>
            <a:r>
              <a:rPr lang="sl-SI" baseline="-25000">
                <a:solidFill>
                  <a:schemeClr val="tx2">
                    <a:lumMod val="60000"/>
                    <a:lumOff val="40000"/>
                  </a:schemeClr>
                </a:solidFill>
                <a:latin typeface="Times New Roman" pitchFamily="18" charset="0"/>
              </a:rPr>
              <a:t>1</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konvergira proti </a:t>
            </a:r>
            <a:r>
              <a:rPr lang="sl-SI" i="1">
                <a:solidFill>
                  <a:schemeClr val="tx2">
                    <a:lumMod val="60000"/>
                    <a:lumOff val="40000"/>
                  </a:schemeClr>
                </a:solidFill>
                <a:latin typeface="Georgia" pitchFamily="18" charset="0"/>
              </a:rPr>
              <a:t>x. </a:t>
            </a:r>
            <a:r>
              <a:rPr lang="en-US">
                <a:solidFill>
                  <a:schemeClr val="tx2">
                    <a:lumMod val="60000"/>
                    <a:lumOff val="40000"/>
                  </a:schemeClr>
                </a:solidFill>
                <a:latin typeface="+mn-lt"/>
              </a:rPr>
              <a:t>Hitrost konvergence je ve</a:t>
            </a:r>
            <a:r>
              <a:rPr lang="sl-SI">
                <a:solidFill>
                  <a:schemeClr val="tx2">
                    <a:lumMod val="60000"/>
                    <a:lumOff val="40000"/>
                  </a:schemeClr>
                </a:solidFill>
                <a:latin typeface="+mn-lt"/>
              </a:rPr>
              <a:t>čja, če je </a:t>
            </a:r>
            <a:r>
              <a:rPr lang="sl-SI" sz="2000" i="1">
                <a:solidFill>
                  <a:schemeClr val="tx2">
                    <a:lumMod val="60000"/>
                    <a:lumOff val="40000"/>
                  </a:schemeClr>
                </a:solidFill>
                <a:latin typeface="Georgia" pitchFamily="18" charset="0"/>
              </a:rPr>
              <a:t>f</a:t>
            </a:r>
            <a:r>
              <a:rPr lang="en-US" sz="2000" i="1">
                <a:solidFill>
                  <a:schemeClr val="tx2">
                    <a:lumMod val="60000"/>
                    <a:lumOff val="40000"/>
                  </a:schemeClr>
                </a:solidFill>
                <a:latin typeface="Georgia" pitchFamily="18" charset="0"/>
              </a:rPr>
              <a:t> </a:t>
            </a:r>
            <a:r>
              <a:rPr lang="en-US" sz="2000">
                <a:solidFill>
                  <a:schemeClr val="tx2">
                    <a:lumMod val="60000"/>
                    <a:lumOff val="40000"/>
                  </a:schemeClr>
                </a:solidFill>
                <a:latin typeface="Comic Sans MS" pitchFamily="66" charset="0"/>
              </a:rPr>
              <a:t>’</a:t>
            </a:r>
            <a:r>
              <a:rPr lang="sl-SI" sz="2000" i="1">
                <a:solidFill>
                  <a:schemeClr val="tx2">
                    <a:lumMod val="60000"/>
                    <a:lumOff val="40000"/>
                  </a:schemeClr>
                </a:solidFill>
                <a:latin typeface="Georgia" pitchFamily="18" charset="0"/>
              </a:rPr>
              <a:t>(x)</a:t>
            </a:r>
            <a:r>
              <a:rPr lang="sl-SI" sz="2000">
                <a:solidFill>
                  <a:schemeClr val="tx2">
                    <a:lumMod val="60000"/>
                    <a:lumOff val="40000"/>
                  </a:schemeClr>
                </a:solidFill>
                <a:latin typeface="Georgia" pitchFamily="18" charset="0"/>
                <a:sym typeface="Euclid Symbol"/>
              </a:rPr>
              <a:t></a:t>
            </a:r>
            <a:r>
              <a:rPr lang="sl-SI" sz="2000" i="1">
                <a:solidFill>
                  <a:schemeClr val="tx2">
                    <a:lumMod val="60000"/>
                    <a:lumOff val="40000"/>
                  </a:schemeClr>
                </a:solidFill>
                <a:latin typeface="Georgia" pitchFamily="18" charset="0"/>
                <a:sym typeface="Euclid Symbol"/>
              </a:rPr>
              <a:t> </a:t>
            </a:r>
            <a:r>
              <a:rPr lang="sl-SI">
                <a:solidFill>
                  <a:schemeClr val="tx2">
                    <a:lumMod val="60000"/>
                    <a:lumOff val="40000"/>
                  </a:schemeClr>
                </a:solidFill>
              </a:rPr>
              <a:t>0.</a:t>
            </a:r>
            <a:endParaRPr lang="en-GB" i="1">
              <a:solidFill>
                <a:schemeClr val="tx2">
                  <a:lumMod val="60000"/>
                  <a:lumOff val="40000"/>
                </a:schemeClr>
              </a:solidFill>
              <a:latin typeface="Georgia" pitchFamily="18" charset="0"/>
            </a:endParaRPr>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NEWTONOVA  METODA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E8F29AB-56FC-4873-A083-E031EEBEC4D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49</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Rectangle 12"/>
          <p:cNvSpPr>
            <a:spLocks noChangeArrowheads="1"/>
          </p:cNvSpPr>
          <p:nvPr/>
        </p:nvSpPr>
        <p:spPr bwMode="auto">
          <a:xfrm>
            <a:off x="381000" y="2895600"/>
            <a:ext cx="8305800" cy="646113"/>
          </a:xfrm>
          <a:prstGeom prst="rect">
            <a:avLst/>
          </a:prstGeom>
          <a:noFill/>
          <a:ln w="25400">
            <a:noFill/>
            <a:miter lim="800000"/>
            <a:headEnd/>
            <a:tailEnd/>
          </a:ln>
        </p:spPr>
        <p:txBody>
          <a:bodyPr>
            <a:spAutoFit/>
          </a:bodyPr>
          <a:lstStyle/>
          <a:p>
            <a:pPr>
              <a:defRPr/>
            </a:pPr>
            <a:r>
              <a:rPr lang="sl-SI" b="1">
                <a:solidFill>
                  <a:srgbClr val="1F497D">
                    <a:lumMod val="60000"/>
                    <a:lumOff val="40000"/>
                  </a:srgbClr>
                </a:solidFill>
                <a:latin typeface="Calibri"/>
              </a:rPr>
              <a:t>Newtonova  iteracijska metoda: </a:t>
            </a:r>
            <a:r>
              <a:rPr lang="sl-SI">
                <a:solidFill>
                  <a:schemeClr val="tx2">
                    <a:lumMod val="60000"/>
                    <a:lumOff val="40000"/>
                  </a:schemeClr>
                </a:solidFill>
                <a:latin typeface="+mn-lt"/>
              </a:rPr>
              <a:t>enačbo</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g(x)</a:t>
            </a:r>
            <a:r>
              <a:rPr lang="en-US" i="1">
                <a:solidFill>
                  <a:schemeClr val="tx2">
                    <a:lumMod val="60000"/>
                    <a:lumOff val="40000"/>
                  </a:schemeClr>
                </a:solidFill>
                <a:latin typeface="Georgia" pitchFamily="18" charset="0"/>
              </a:rPr>
              <a:t>=</a:t>
            </a:r>
            <a:r>
              <a:rPr lang="en-US">
                <a:solidFill>
                  <a:schemeClr val="tx2">
                    <a:lumMod val="60000"/>
                    <a:lumOff val="40000"/>
                  </a:schemeClr>
                </a:solidFill>
              </a:rPr>
              <a:t>0 </a:t>
            </a:r>
            <a:r>
              <a:rPr lang="sl-SI">
                <a:solidFill>
                  <a:schemeClr val="tx2">
                    <a:lumMod val="60000"/>
                    <a:lumOff val="40000"/>
                  </a:schemeClr>
                </a:solidFill>
                <a:latin typeface="+mn-lt"/>
              </a:rPr>
              <a:t>preoblikujemo v ekvivalentno enačbo oblike </a:t>
            </a:r>
            <a:r>
              <a:rPr lang="sl-SI" i="1">
                <a:solidFill>
                  <a:schemeClr val="tx2">
                    <a:lumMod val="60000"/>
                    <a:lumOff val="40000"/>
                  </a:schemeClr>
                </a:solidFill>
                <a:latin typeface="Georgia" pitchFamily="18" charset="0"/>
              </a:rPr>
              <a:t>f(x)</a:t>
            </a:r>
            <a:r>
              <a:rPr lang="en-US" i="1">
                <a:solidFill>
                  <a:schemeClr val="tx2">
                    <a:lumMod val="60000"/>
                    <a:lumOff val="40000"/>
                  </a:schemeClr>
                </a:solidFill>
                <a:latin typeface="Georgia" pitchFamily="18" charset="0"/>
              </a:rPr>
              <a:t>=x</a:t>
            </a:r>
            <a:r>
              <a:rPr lang="sl-SI">
                <a:solidFill>
                  <a:schemeClr val="tx2">
                    <a:lumMod val="60000"/>
                    <a:lumOff val="40000"/>
                  </a:schemeClr>
                </a:solidFill>
              </a:rPr>
              <a:t>, </a:t>
            </a:r>
            <a:r>
              <a:rPr lang="sl-SI">
                <a:solidFill>
                  <a:schemeClr val="tx2">
                    <a:lumMod val="60000"/>
                    <a:lumOff val="40000"/>
                  </a:schemeClr>
                </a:solidFill>
                <a:latin typeface="+mn-lt"/>
              </a:rPr>
              <a:t>kjer ima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čim bolj privlačne negibne točke.</a:t>
            </a:r>
            <a:endParaRPr lang="en-GB">
              <a:solidFill>
                <a:schemeClr val="tx2">
                  <a:lumMod val="60000"/>
                  <a:lumOff val="40000"/>
                </a:schemeClr>
              </a:solidFill>
              <a:latin typeface="+mn-lt"/>
            </a:endParaRPr>
          </a:p>
        </p:txBody>
      </p:sp>
      <p:graphicFrame>
        <p:nvGraphicFramePr>
          <p:cNvPr id="28" name="Object 2"/>
          <p:cNvGraphicFramePr>
            <a:graphicFrameLocks noChangeAspect="1"/>
          </p:cNvGraphicFramePr>
          <p:nvPr/>
        </p:nvGraphicFramePr>
        <p:xfrm>
          <a:off x="2335213" y="3886200"/>
          <a:ext cx="558800" cy="377825"/>
        </p:xfrm>
        <a:graphic>
          <a:graphicData uri="http://schemas.openxmlformats.org/presentationml/2006/ole">
            <p:oleObj spid="_x0000_s46082" name="Equation" r:id="rId3" imgW="330120" imgH="203040" progId="Equation.DSMT4">
              <p:embed/>
            </p:oleObj>
          </a:graphicData>
        </a:graphic>
      </p:graphicFrame>
      <p:graphicFrame>
        <p:nvGraphicFramePr>
          <p:cNvPr id="29" name="Object 3"/>
          <p:cNvGraphicFramePr>
            <a:graphicFrameLocks noChangeAspect="1"/>
          </p:cNvGraphicFramePr>
          <p:nvPr/>
        </p:nvGraphicFramePr>
        <p:xfrm>
          <a:off x="3786188" y="3703638"/>
          <a:ext cx="1928812" cy="762000"/>
        </p:xfrm>
        <a:graphic>
          <a:graphicData uri="http://schemas.openxmlformats.org/presentationml/2006/ole">
            <p:oleObj spid="_x0000_s46083" name="Equation" r:id="rId4" imgW="1168200" imgH="419040" progId="Equation.DSMT4">
              <p:embed/>
            </p:oleObj>
          </a:graphicData>
        </a:graphic>
      </p:graphicFrame>
      <p:sp>
        <p:nvSpPr>
          <p:cNvPr id="30" name="Line 15"/>
          <p:cNvSpPr>
            <a:spLocks noChangeShapeType="1"/>
          </p:cNvSpPr>
          <p:nvPr/>
        </p:nvSpPr>
        <p:spPr bwMode="auto">
          <a:xfrm>
            <a:off x="2981325" y="4078288"/>
            <a:ext cx="685800" cy="0"/>
          </a:xfrm>
          <a:prstGeom prst="line">
            <a:avLst/>
          </a:prstGeom>
          <a:noFill/>
          <a:ln w="19050">
            <a:solidFill>
              <a:schemeClr val="accent1"/>
            </a:solidFill>
            <a:round/>
            <a:headEnd/>
            <a:tailEnd type="triangle" w="med" len="med"/>
          </a:ln>
        </p:spPr>
        <p:txBody>
          <a:bodyPr>
            <a:spAutoFit/>
          </a:bodyPr>
          <a:lstStyle/>
          <a:p>
            <a:pPr>
              <a:defRPr/>
            </a:pPr>
            <a:endParaRPr lang="sl-SI">
              <a:solidFill>
                <a:schemeClr val="tx2">
                  <a:lumMod val="60000"/>
                  <a:lumOff val="40000"/>
                </a:schemeClr>
              </a:solidFill>
            </a:endParaRPr>
          </a:p>
        </p:txBody>
      </p:sp>
      <p:graphicFrame>
        <p:nvGraphicFramePr>
          <p:cNvPr id="72720" name="Object 4"/>
          <p:cNvGraphicFramePr>
            <a:graphicFrameLocks/>
          </p:cNvGraphicFramePr>
          <p:nvPr/>
        </p:nvGraphicFramePr>
        <p:xfrm>
          <a:off x="457200" y="4724400"/>
          <a:ext cx="5562600" cy="301625"/>
        </p:xfrm>
        <a:graphic>
          <a:graphicData uri="http://schemas.openxmlformats.org/presentationml/2006/ole">
            <p:oleObj spid="_x0000_s46084" name="Equation" r:id="rId5" imgW="3543120" imgH="203040" progId="Equation.DSMT4">
              <p:embed/>
            </p:oleObj>
          </a:graphicData>
        </a:graphic>
      </p:graphicFrame>
      <p:graphicFrame>
        <p:nvGraphicFramePr>
          <p:cNvPr id="72721" name="Object 5"/>
          <p:cNvGraphicFramePr>
            <a:graphicFrameLocks/>
          </p:cNvGraphicFramePr>
          <p:nvPr/>
        </p:nvGraphicFramePr>
        <p:xfrm>
          <a:off x="457200" y="5229225"/>
          <a:ext cx="8021638" cy="1019175"/>
        </p:xfrm>
        <a:graphic>
          <a:graphicData uri="http://schemas.openxmlformats.org/presentationml/2006/ole">
            <p:oleObj spid="_x0000_s46085" name="Equation" r:id="rId6" imgW="5333760" imgH="660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7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6" grpId="0"/>
      <p:bldP spid="81933" grpId="0"/>
      <p:bldP spid="8193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4800" y="1828800"/>
            <a:ext cx="41910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7EE5350-F46B-4C4D-9C57-7F092FFB97F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304800" y="457200"/>
            <a:ext cx="2438400" cy="369888"/>
          </a:xfrm>
          <a:prstGeom prst="rect">
            <a:avLst/>
          </a:prstGeom>
          <a:noFill/>
        </p:spPr>
        <p:txBody>
          <a:bodyPr>
            <a:spAutoFit/>
          </a:bodyPr>
          <a:lstStyle/>
          <a:p>
            <a:pPr>
              <a:defRPr/>
            </a:pPr>
            <a:r>
              <a:rPr lang="sl-SI" b="1">
                <a:solidFill>
                  <a:schemeClr val="tx2">
                    <a:lumMod val="60000"/>
                    <a:lumOff val="40000"/>
                  </a:schemeClr>
                </a:solidFill>
                <a:latin typeface="+mn-lt"/>
              </a:rPr>
              <a:t>ODVEDLJIVOST </a:t>
            </a:r>
          </a:p>
        </p:txBody>
      </p:sp>
      <p:graphicFrame>
        <p:nvGraphicFramePr>
          <p:cNvPr id="19464" name="Object 3"/>
          <p:cNvGraphicFramePr>
            <a:graphicFrameLocks noChangeAspect="1"/>
          </p:cNvGraphicFramePr>
          <p:nvPr/>
        </p:nvGraphicFramePr>
        <p:xfrm>
          <a:off x="381000" y="838200"/>
          <a:ext cx="8350250" cy="533400"/>
        </p:xfrm>
        <a:graphic>
          <a:graphicData uri="http://schemas.openxmlformats.org/presentationml/2006/ole">
            <p:oleObj spid="_x0000_s4098" name="Equation" r:id="rId3" imgW="5956200" imgH="431640" progId="Equation.DSMT4">
              <p:embed/>
            </p:oleObj>
          </a:graphicData>
        </a:graphic>
      </p:graphicFrame>
      <p:sp>
        <p:nvSpPr>
          <p:cNvPr id="28" name="TextBox 27"/>
          <p:cNvSpPr txBox="1"/>
          <p:nvPr/>
        </p:nvSpPr>
        <p:spPr>
          <a:xfrm>
            <a:off x="304800" y="1371600"/>
            <a:ext cx="8305800" cy="338138"/>
          </a:xfrm>
          <a:prstGeom prst="rect">
            <a:avLst/>
          </a:prstGeom>
          <a:noFill/>
        </p:spPr>
        <p:txBody>
          <a:bodyPr>
            <a:spAutoFit/>
          </a:bodyPr>
          <a:lstStyle/>
          <a:p>
            <a:pPr>
              <a:defRPr/>
            </a:pPr>
            <a:r>
              <a:rPr lang="sl-SI" sz="1600">
                <a:solidFill>
                  <a:schemeClr val="tx2">
                    <a:lumMod val="60000"/>
                    <a:lumOff val="40000"/>
                  </a:schemeClr>
                </a:solidFill>
                <a:latin typeface="+mn-lt"/>
              </a:rPr>
              <a:t>Kjer je funkcija  </a:t>
            </a:r>
            <a:r>
              <a:rPr lang="sl-SI" sz="1600" i="1">
                <a:solidFill>
                  <a:schemeClr val="tx2">
                    <a:lumMod val="60000"/>
                    <a:lumOff val="40000"/>
                  </a:schemeClr>
                </a:solidFill>
                <a:latin typeface="Georgia" pitchFamily="18" charset="0"/>
              </a:rPr>
              <a:t>f</a:t>
            </a:r>
            <a:r>
              <a:rPr lang="sl-SI" sz="1600">
                <a:solidFill>
                  <a:schemeClr val="tx2">
                    <a:lumMod val="60000"/>
                    <a:lumOff val="40000"/>
                  </a:schemeClr>
                </a:solidFill>
                <a:latin typeface="+mn-lt"/>
              </a:rPr>
              <a:t>  odvedljiva, je njen graf gladek. V teh točkah ima natančno določeno tangento.</a:t>
            </a:r>
          </a:p>
        </p:txBody>
      </p:sp>
      <p:grpSp>
        <p:nvGrpSpPr>
          <p:cNvPr id="2" name="Group 38"/>
          <p:cNvGrpSpPr>
            <a:grpSpLocks/>
          </p:cNvGrpSpPr>
          <p:nvPr/>
        </p:nvGrpSpPr>
        <p:grpSpPr bwMode="auto">
          <a:xfrm>
            <a:off x="762000" y="1906588"/>
            <a:ext cx="1676400" cy="1293812"/>
            <a:chOff x="762000" y="2058194"/>
            <a:chExt cx="1676400" cy="1294606"/>
          </a:xfrm>
        </p:grpSpPr>
        <p:cxnSp>
          <p:nvCxnSpPr>
            <p:cNvPr id="30" name="Straight Arrow Connector 29"/>
            <p:cNvCxnSpPr/>
            <p:nvPr/>
          </p:nvCxnSpPr>
          <p:spPr>
            <a:xfrm>
              <a:off x="762000" y="3047813"/>
              <a:ext cx="1676400" cy="1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953691" y="2704703"/>
              <a:ext cx="1294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10176" y="2265732"/>
              <a:ext cx="791060" cy="7921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00200" y="2256753"/>
              <a:ext cx="792163" cy="7926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0510" name="Object 2"/>
          <p:cNvGraphicFramePr>
            <a:graphicFrameLocks noChangeAspect="1"/>
          </p:cNvGraphicFramePr>
          <p:nvPr/>
        </p:nvGraphicFramePr>
        <p:xfrm>
          <a:off x="2733675" y="1905000"/>
          <a:ext cx="1533525" cy="1531938"/>
        </p:xfrm>
        <a:graphic>
          <a:graphicData uri="http://schemas.openxmlformats.org/presentationml/2006/ole">
            <p:oleObj spid="_x0000_s4099" name="Equation" r:id="rId4" imgW="1066680" imgH="1066680" progId="Equation.DSMT4">
              <p:embed/>
            </p:oleObj>
          </a:graphicData>
        </a:graphic>
      </p:graphicFrame>
      <p:sp>
        <p:nvSpPr>
          <p:cNvPr id="41" name="TextBox 40"/>
          <p:cNvSpPr txBox="1"/>
          <p:nvPr/>
        </p:nvSpPr>
        <p:spPr>
          <a:xfrm>
            <a:off x="533400" y="3581400"/>
            <a:ext cx="3581400" cy="338138"/>
          </a:xfrm>
          <a:prstGeom prst="rect">
            <a:avLst/>
          </a:prstGeom>
          <a:noFill/>
        </p:spPr>
        <p:txBody>
          <a:bodyPr>
            <a:spAutoFit/>
          </a:bodyPr>
          <a:lstStyle/>
          <a:p>
            <a:pPr>
              <a:defRPr/>
            </a:pPr>
            <a:r>
              <a:rPr lang="sl-SI" sz="1600">
                <a:solidFill>
                  <a:schemeClr val="tx2">
                    <a:lumMod val="60000"/>
                    <a:lumOff val="40000"/>
                  </a:schemeClr>
                </a:solidFill>
                <a:latin typeface="+mn-lt"/>
              </a:rPr>
              <a:t>Leva limita se razlikuje od desne limite.</a:t>
            </a:r>
          </a:p>
        </p:txBody>
      </p:sp>
      <p:sp>
        <p:nvSpPr>
          <p:cNvPr id="43" name="Rounded Rectangle 42"/>
          <p:cNvSpPr/>
          <p:nvPr/>
        </p:nvSpPr>
        <p:spPr>
          <a:xfrm>
            <a:off x="4648200" y="1828800"/>
            <a:ext cx="41910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3" name="Group 54"/>
          <p:cNvGrpSpPr>
            <a:grpSpLocks/>
          </p:cNvGrpSpPr>
          <p:nvPr/>
        </p:nvGrpSpPr>
        <p:grpSpPr bwMode="auto">
          <a:xfrm>
            <a:off x="4724400" y="1905000"/>
            <a:ext cx="1676400" cy="1293813"/>
            <a:chOff x="3657600" y="4953794"/>
            <a:chExt cx="1676400" cy="1294606"/>
          </a:xfrm>
        </p:grpSpPr>
        <p:grpSp>
          <p:nvGrpSpPr>
            <p:cNvPr id="4128" name="Group 44"/>
            <p:cNvGrpSpPr>
              <a:grpSpLocks/>
            </p:cNvGrpSpPr>
            <p:nvPr/>
          </p:nvGrpSpPr>
          <p:grpSpPr bwMode="auto">
            <a:xfrm>
              <a:off x="3657600" y="4953794"/>
              <a:ext cx="1676400" cy="1294606"/>
              <a:chOff x="762000" y="2362994"/>
              <a:chExt cx="1676400" cy="1294606"/>
            </a:xfrm>
          </p:grpSpPr>
          <p:cxnSp>
            <p:nvCxnSpPr>
              <p:cNvPr id="46" name="Straight Arrow Connector 45"/>
              <p:cNvCxnSpPr/>
              <p:nvPr/>
            </p:nvCxnSpPr>
            <p:spPr>
              <a:xfrm>
                <a:off x="762000" y="304762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933847" y="3010298"/>
                <a:ext cx="1294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3" name="Freeform 52"/>
            <p:cNvSpPr/>
            <p:nvPr/>
          </p:nvSpPr>
          <p:spPr>
            <a:xfrm>
              <a:off x="4478338" y="5152354"/>
              <a:ext cx="788987" cy="486073"/>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4" name="Freeform 53"/>
            <p:cNvSpPr/>
            <p:nvPr/>
          </p:nvSpPr>
          <p:spPr>
            <a:xfrm rot="10800000">
              <a:off x="3690938" y="5638426"/>
              <a:ext cx="788987" cy="486073"/>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4" name="Object 26"/>
          <p:cNvGraphicFramePr>
            <a:graphicFrameLocks noChangeAspect="1"/>
          </p:cNvGraphicFramePr>
          <p:nvPr/>
        </p:nvGraphicFramePr>
        <p:xfrm>
          <a:off x="6324600" y="2100263"/>
          <a:ext cx="2438400" cy="1023937"/>
        </p:xfrm>
        <a:graphic>
          <a:graphicData uri="http://schemas.openxmlformats.org/presentationml/2006/ole">
            <p:oleObj spid="_x0000_s4100" name="Equation" r:id="rId5" imgW="1752480" imgH="736560" progId="Equation.DSMT4">
              <p:embed/>
            </p:oleObj>
          </a:graphicData>
        </a:graphic>
      </p:graphicFrame>
      <p:sp>
        <p:nvSpPr>
          <p:cNvPr id="57" name="TextBox 56"/>
          <p:cNvSpPr txBox="1"/>
          <p:nvPr/>
        </p:nvSpPr>
        <p:spPr>
          <a:xfrm>
            <a:off x="4800600" y="3581400"/>
            <a:ext cx="3886200" cy="338138"/>
          </a:xfrm>
          <a:prstGeom prst="rect">
            <a:avLst/>
          </a:prstGeom>
          <a:noFill/>
        </p:spPr>
        <p:txBody>
          <a:bodyPr>
            <a:spAutoFit/>
          </a:bodyPr>
          <a:lstStyle/>
          <a:p>
            <a:pPr>
              <a:defRPr/>
            </a:pPr>
            <a:r>
              <a:rPr lang="sl-SI" sz="1600">
                <a:solidFill>
                  <a:schemeClr val="tx2">
                    <a:lumMod val="60000"/>
                    <a:lumOff val="40000"/>
                  </a:schemeClr>
                </a:solidFill>
                <a:latin typeface="+mn-lt"/>
              </a:rPr>
              <a:t>Diferenčni količnik gre proti neskončnosti.</a:t>
            </a:r>
          </a:p>
        </p:txBody>
      </p:sp>
      <p:sp>
        <p:nvSpPr>
          <p:cNvPr id="58" name="Rounded Rectangle 57"/>
          <p:cNvSpPr/>
          <p:nvPr/>
        </p:nvSpPr>
        <p:spPr>
          <a:xfrm>
            <a:off x="1752600" y="4191000"/>
            <a:ext cx="56388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7" name="Group 72"/>
          <p:cNvGrpSpPr>
            <a:grpSpLocks/>
          </p:cNvGrpSpPr>
          <p:nvPr/>
        </p:nvGrpSpPr>
        <p:grpSpPr bwMode="auto">
          <a:xfrm>
            <a:off x="1924050" y="4419600"/>
            <a:ext cx="2209800" cy="1736725"/>
            <a:chOff x="1219200" y="4495800"/>
            <a:chExt cx="2209800" cy="1736499"/>
          </a:xfrm>
        </p:grpSpPr>
        <p:grpSp>
          <p:nvGrpSpPr>
            <p:cNvPr id="4121" name="Group 44"/>
            <p:cNvGrpSpPr>
              <a:grpSpLocks/>
            </p:cNvGrpSpPr>
            <p:nvPr/>
          </p:nvGrpSpPr>
          <p:grpSpPr bwMode="auto">
            <a:xfrm>
              <a:off x="1219200" y="4495800"/>
              <a:ext cx="2209800" cy="1676400"/>
              <a:chOff x="762000" y="2362994"/>
              <a:chExt cx="2209800" cy="1676400"/>
            </a:xfrm>
          </p:grpSpPr>
          <p:cxnSp>
            <p:nvCxnSpPr>
              <p:cNvPr id="63" name="Straight Arrow Connector 62"/>
              <p:cNvCxnSpPr/>
              <p:nvPr/>
            </p:nvCxnSpPr>
            <p:spPr>
              <a:xfrm>
                <a:off x="762000" y="3275688"/>
                <a:ext cx="2209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V="1">
                <a:off x="1066909" y="3201085"/>
                <a:ext cx="16761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flipV="1">
              <a:off x="1590675" y="4600561"/>
              <a:ext cx="1584325" cy="1584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00200" y="4648180"/>
              <a:ext cx="1584325" cy="1584119"/>
            </a:xfrm>
            <a:prstGeom prst="line">
              <a:avLst/>
            </a:prstGeom>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1524000" y="5006908"/>
              <a:ext cx="833438" cy="1107931"/>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2" name="Freeform 71"/>
            <p:cNvSpPr>
              <a:spLocks noChangeAspect="1"/>
            </p:cNvSpPr>
            <p:nvPr/>
          </p:nvSpPr>
          <p:spPr>
            <a:xfrm flipH="1">
              <a:off x="2362200" y="5010083"/>
              <a:ext cx="842963" cy="1107931"/>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5" name="Object 27"/>
          <p:cNvGraphicFramePr>
            <a:graphicFrameLocks noChangeAspect="1"/>
          </p:cNvGraphicFramePr>
          <p:nvPr/>
        </p:nvGraphicFramePr>
        <p:xfrm>
          <a:off x="4419600" y="4343400"/>
          <a:ext cx="2244725" cy="1376363"/>
        </p:xfrm>
        <a:graphic>
          <a:graphicData uri="http://schemas.openxmlformats.org/presentationml/2006/ole">
            <p:oleObj spid="_x0000_s4101" name="Equation" r:id="rId6" imgW="1612800" imgH="990360" progId="Equation.DSMT4">
              <p:embed/>
            </p:oleObj>
          </a:graphicData>
        </a:graphic>
      </p:graphicFrame>
      <p:sp>
        <p:nvSpPr>
          <p:cNvPr id="75" name="TextBox 74"/>
          <p:cNvSpPr txBox="1"/>
          <p:nvPr/>
        </p:nvSpPr>
        <p:spPr>
          <a:xfrm>
            <a:off x="4343400" y="5867400"/>
            <a:ext cx="1981200" cy="338138"/>
          </a:xfrm>
          <a:prstGeom prst="rect">
            <a:avLst/>
          </a:prstGeom>
          <a:noFill/>
        </p:spPr>
        <p:txBody>
          <a:bodyPr>
            <a:spAutoFit/>
          </a:bodyPr>
          <a:lstStyle/>
          <a:p>
            <a:pPr>
              <a:defRPr/>
            </a:pPr>
            <a:r>
              <a:rPr lang="sl-SI" sz="1600">
                <a:solidFill>
                  <a:schemeClr val="tx2">
                    <a:lumMod val="60000"/>
                    <a:lumOff val="40000"/>
                  </a:schemeClr>
                </a:solidFill>
                <a:latin typeface="+mn-lt"/>
              </a:rPr>
              <a:t>Limita ne obstaja.</a:t>
            </a:r>
          </a:p>
        </p:txBody>
      </p:sp>
      <p:sp>
        <p:nvSpPr>
          <p:cNvPr id="4120" name="Rectangle 75"/>
          <p:cNvSpPr>
            <a:spLocks noChangeArrowheads="1"/>
          </p:cNvSpPr>
          <p:nvPr/>
        </p:nvSpPr>
        <p:spPr bwMode="auto">
          <a:xfrm>
            <a:off x="5308600" y="3276600"/>
            <a:ext cx="2387600" cy="307975"/>
          </a:xfrm>
          <a:prstGeom prst="rect">
            <a:avLst/>
          </a:prstGeom>
          <a:noFill/>
          <a:ln w="9525">
            <a:noFill/>
            <a:miter lim="800000"/>
            <a:headEnd/>
            <a:tailEnd/>
          </a:ln>
        </p:spPr>
        <p:txBody>
          <a:bodyPr wrap="none">
            <a:spAutoFit/>
          </a:bodyPr>
          <a:lstStyle/>
          <a:p>
            <a:r>
              <a:rPr lang="sl-SI" sz="1400">
                <a:solidFill>
                  <a:srgbClr val="558ED5"/>
                </a:solidFill>
                <a:latin typeface="Calibri" pitchFamily="34" charset="0"/>
              </a:rPr>
              <a:t>tangenta v  točki 0 je navpična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p:bldP spid="28" grpId="0"/>
      <p:bldP spid="41" grpId="0"/>
      <p:bldP spid="43" grpId="0" animBg="1"/>
      <p:bldP spid="57" grpId="0"/>
      <p:bldP spid="58" grpId="0" animBg="1"/>
      <p:bldP spid="75" grpId="0"/>
      <p:bldP spid="41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a:spLocks/>
          </p:cNvSpPr>
          <p:nvPr/>
        </p:nvSpPr>
        <p:spPr>
          <a:xfrm>
            <a:off x="304800" y="3657600"/>
            <a:ext cx="8534400" cy="2667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0" name="Rounded Rectangle 39"/>
          <p:cNvSpPr>
            <a:spLocks/>
          </p:cNvSpPr>
          <p:nvPr/>
        </p:nvSpPr>
        <p:spPr>
          <a:xfrm>
            <a:off x="304800" y="762000"/>
            <a:ext cx="85344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73732" name="Rectangle 4"/>
          <p:cNvSpPr>
            <a:spLocks noChangeArrowheads="1"/>
          </p:cNvSpPr>
          <p:nvPr/>
        </p:nvSpPr>
        <p:spPr bwMode="auto">
          <a:xfrm>
            <a:off x="304800" y="381000"/>
            <a:ext cx="2668588" cy="400050"/>
          </a:xfrm>
          <a:prstGeom prst="rect">
            <a:avLst/>
          </a:prstGeom>
          <a:noFill/>
          <a:ln w="9525">
            <a:noFill/>
            <a:miter lim="800000"/>
            <a:headEnd/>
            <a:tailEnd/>
          </a:ln>
        </p:spPr>
        <p:txBody>
          <a:bodyPr wrap="none">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KORENOV</a:t>
            </a:r>
            <a:endParaRPr lang="en-GB" sz="2000" b="1">
              <a:solidFill>
                <a:schemeClr val="tx2">
                  <a:lumMod val="60000"/>
                  <a:lumOff val="40000"/>
                </a:schemeClr>
              </a:solidFill>
              <a:latin typeface="+mn-lt"/>
            </a:endParaRPr>
          </a:p>
        </p:txBody>
      </p:sp>
      <p:sp>
        <p:nvSpPr>
          <p:cNvPr id="73738" name="Rectangle 10"/>
          <p:cNvSpPr>
            <a:spLocks noChangeArrowheads="1"/>
          </p:cNvSpPr>
          <p:nvPr/>
        </p:nvSpPr>
        <p:spPr bwMode="auto">
          <a:xfrm>
            <a:off x="533400" y="2667000"/>
            <a:ext cx="4876800" cy="366713"/>
          </a:xfrm>
          <a:prstGeom prst="rect">
            <a:avLst/>
          </a:prstGeom>
          <a:noFill/>
          <a:ln w="9525">
            <a:noFill/>
            <a:miter lim="800000"/>
            <a:headEnd/>
            <a:tailEnd/>
          </a:ln>
        </p:spPr>
        <p:txBody>
          <a:bodyPr>
            <a:spAutoFit/>
          </a:bodyPr>
          <a:lstStyle/>
          <a:p>
            <a:pPr>
              <a:defRPr/>
            </a:pPr>
            <a:r>
              <a:rPr lang="en-GB">
                <a:solidFill>
                  <a:schemeClr val="tx2">
                    <a:lumMod val="60000"/>
                    <a:lumOff val="40000"/>
                  </a:schemeClr>
                </a:solidFill>
                <a:latin typeface="Times New Roman" pitchFamily="18" charset="0"/>
              </a:rPr>
              <a:t>1, </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5.5,</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 3.659090, </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3.196005,</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 3.162455, </a:t>
            </a:r>
            <a:r>
              <a:rPr lang="sl-SI">
                <a:solidFill>
                  <a:schemeClr val="tx2">
                    <a:lumMod val="60000"/>
                    <a:lumOff val="40000"/>
                  </a:schemeClr>
                </a:solidFill>
                <a:latin typeface="Times New Roman" pitchFamily="18" charset="0"/>
              </a:rPr>
              <a:t> </a:t>
            </a:r>
            <a:r>
              <a:rPr lang="en-GB">
                <a:solidFill>
                  <a:srgbClr val="FF0000"/>
                </a:solidFill>
                <a:latin typeface="Times New Roman" pitchFamily="18" charset="0"/>
              </a:rPr>
              <a:t>3.162277</a:t>
            </a:r>
          </a:p>
        </p:txBody>
      </p:sp>
      <p:cxnSp>
        <p:nvCxnSpPr>
          <p:cNvPr id="47118" name="AutoShape 11"/>
          <p:cNvCxnSpPr>
            <a:cxnSpLocks noChangeShapeType="1"/>
            <a:endCxn id="73738" idx="1"/>
          </p:cNvCxnSpPr>
          <p:nvPr/>
        </p:nvCxnSpPr>
        <p:spPr bwMode="auto">
          <a:xfrm flipH="1">
            <a:off x="533400" y="2200275"/>
            <a:ext cx="2005013" cy="650875"/>
          </a:xfrm>
          <a:prstGeom prst="curvedConnector5">
            <a:avLst>
              <a:gd name="adj1" fmla="val -11403"/>
              <a:gd name="adj2" fmla="val 51282"/>
              <a:gd name="adj3" fmla="val 111403"/>
            </a:avLst>
          </a:prstGeom>
          <a:noFill/>
          <a:ln w="9525">
            <a:solidFill>
              <a:schemeClr val="bg1"/>
            </a:solidFill>
            <a:round/>
            <a:headEnd/>
            <a:tailEnd type="triangle" w="med" len="med"/>
          </a:ln>
        </p:spPr>
      </p:cxnSp>
      <p:sp>
        <p:nvSpPr>
          <p:cNvPr id="73746" name="Rectangle 18"/>
          <p:cNvSpPr>
            <a:spLocks noChangeArrowheads="1"/>
          </p:cNvSpPr>
          <p:nvPr/>
        </p:nvSpPr>
        <p:spPr bwMode="auto">
          <a:xfrm>
            <a:off x="762000" y="5257800"/>
            <a:ext cx="6705600" cy="336550"/>
          </a:xfrm>
          <a:prstGeom prst="rect">
            <a:avLst/>
          </a:prstGeom>
          <a:noFill/>
          <a:ln w="9525">
            <a:noFill/>
            <a:miter lim="800000"/>
            <a:headEnd/>
            <a:tailEnd/>
          </a:ln>
        </p:spPr>
        <p:txBody>
          <a:bodyPr>
            <a:spAutoFit/>
          </a:bodyPr>
          <a:lstStyle/>
          <a:p>
            <a:pPr>
              <a:defRPr/>
            </a:pPr>
            <a:r>
              <a:rPr lang="en-GB" sz="1600">
                <a:solidFill>
                  <a:schemeClr val="tx2">
                    <a:lumMod val="60000"/>
                    <a:lumOff val="40000"/>
                  </a:schemeClr>
                </a:solidFill>
                <a:latin typeface="Times New Roman" pitchFamily="18" charset="0"/>
              </a:rPr>
              <a:t>1,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5,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3.784,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2.916439,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2.358658,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2.092880,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2.033273,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2.030548, </a:t>
            </a:r>
            <a:r>
              <a:rPr lang="sl-SI" sz="1600">
                <a:solidFill>
                  <a:schemeClr val="tx2">
                    <a:lumMod val="60000"/>
                    <a:lumOff val="40000"/>
                  </a:schemeClr>
                </a:solidFill>
                <a:latin typeface="Times New Roman" pitchFamily="18" charset="0"/>
              </a:rPr>
              <a:t> </a:t>
            </a:r>
            <a:r>
              <a:rPr lang="en-GB" sz="1600">
                <a:solidFill>
                  <a:srgbClr val="FF0000"/>
                </a:solidFill>
                <a:latin typeface="Times New Roman" pitchFamily="18" charset="0"/>
              </a:rPr>
              <a:t>2.030543</a:t>
            </a:r>
          </a:p>
        </p:txBody>
      </p:sp>
      <p:sp>
        <p:nvSpPr>
          <p:cNvPr id="73747" name="Rectangle 19"/>
          <p:cNvSpPr>
            <a:spLocks noChangeArrowheads="1"/>
          </p:cNvSpPr>
          <p:nvPr/>
        </p:nvSpPr>
        <p:spPr bwMode="auto">
          <a:xfrm>
            <a:off x="762000" y="5867400"/>
            <a:ext cx="2063750" cy="336550"/>
          </a:xfrm>
          <a:prstGeom prst="rect">
            <a:avLst/>
          </a:prstGeom>
          <a:noFill/>
          <a:ln w="9525">
            <a:noFill/>
            <a:miter lim="800000"/>
            <a:headEnd/>
            <a:tailEnd/>
          </a:ln>
        </p:spPr>
        <p:txBody>
          <a:bodyPr wrap="none">
            <a:spAutoFit/>
          </a:bodyPr>
          <a:lstStyle/>
          <a:p>
            <a:pPr>
              <a:defRPr/>
            </a:pPr>
            <a:r>
              <a:rPr lang="en-GB" sz="1600">
                <a:solidFill>
                  <a:schemeClr val="tx2">
                    <a:lumMod val="60000"/>
                    <a:lumOff val="40000"/>
                  </a:schemeClr>
                </a:solidFill>
                <a:latin typeface="Times New Roman" pitchFamily="18" charset="0"/>
              </a:rPr>
              <a:t>2,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2.03125, </a:t>
            </a:r>
            <a:r>
              <a:rPr lang="sl-SI" sz="1600">
                <a:solidFill>
                  <a:schemeClr val="tx2">
                    <a:lumMod val="60000"/>
                    <a:lumOff val="40000"/>
                  </a:schemeClr>
                </a:solidFill>
                <a:latin typeface="Times New Roman" pitchFamily="18" charset="0"/>
              </a:rPr>
              <a:t> </a:t>
            </a:r>
            <a:r>
              <a:rPr lang="en-GB" sz="1600">
                <a:solidFill>
                  <a:srgbClr val="FF0000"/>
                </a:solidFill>
                <a:latin typeface="Times New Roman" pitchFamily="18" charset="0"/>
              </a:rPr>
              <a:t>2.030543</a:t>
            </a:r>
          </a:p>
        </p:txBody>
      </p:sp>
      <p:sp>
        <p:nvSpPr>
          <p:cNvPr id="73748" name="Rectangle 20"/>
          <p:cNvSpPr>
            <a:spLocks noChangeArrowheads="1"/>
          </p:cNvSpPr>
          <p:nvPr/>
        </p:nvSpPr>
        <p:spPr bwMode="auto">
          <a:xfrm>
            <a:off x="2971800" y="5867400"/>
            <a:ext cx="3021013"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Dober začetek je zlata vreden!</a:t>
            </a:r>
            <a:endParaRPr lang="en-GB">
              <a:solidFill>
                <a:schemeClr val="tx2">
                  <a:lumMod val="60000"/>
                  <a:lumOff val="40000"/>
                </a:schemeClr>
              </a:solidFill>
              <a:latin typeface="+mn-lt"/>
            </a:endParaRPr>
          </a:p>
        </p:txBody>
      </p:sp>
      <p:cxnSp>
        <p:nvCxnSpPr>
          <p:cNvPr id="47122" name="AutoShape 23"/>
          <p:cNvCxnSpPr>
            <a:cxnSpLocks noChangeShapeType="1"/>
            <a:endCxn id="73746" idx="1"/>
          </p:cNvCxnSpPr>
          <p:nvPr/>
        </p:nvCxnSpPr>
        <p:spPr bwMode="auto">
          <a:xfrm flipV="1">
            <a:off x="304800" y="5426075"/>
            <a:ext cx="457200" cy="1588"/>
          </a:xfrm>
          <a:prstGeom prst="curvedConnector3">
            <a:avLst>
              <a:gd name="adj1" fmla="val 50000"/>
            </a:avLst>
          </a:prstGeom>
          <a:noFill/>
          <a:ln w="9525">
            <a:solidFill>
              <a:schemeClr val="bg1"/>
            </a:solidFill>
            <a:round/>
            <a:headEnd/>
            <a:tailEnd type="triangle" w="med" len="med"/>
          </a:ln>
        </p:spPr>
      </p:cxnSp>
      <p:cxnSp>
        <p:nvCxnSpPr>
          <p:cNvPr id="47123" name="AutoShape 24"/>
          <p:cNvCxnSpPr>
            <a:cxnSpLocks noChangeShapeType="1"/>
            <a:endCxn id="73747" idx="1"/>
          </p:cNvCxnSpPr>
          <p:nvPr/>
        </p:nvCxnSpPr>
        <p:spPr bwMode="auto">
          <a:xfrm>
            <a:off x="304800" y="5434013"/>
            <a:ext cx="457200" cy="601662"/>
          </a:xfrm>
          <a:prstGeom prst="curvedConnector3">
            <a:avLst>
              <a:gd name="adj1" fmla="val 50000"/>
            </a:avLst>
          </a:prstGeom>
          <a:noFill/>
          <a:ln w="9525">
            <a:solidFill>
              <a:schemeClr val="bg1"/>
            </a:solidFill>
            <a:round/>
            <a:headEnd/>
            <a:tailEnd type="triangle" w="med" len="med"/>
          </a:ln>
        </p:spPr>
      </p:cxnSp>
      <p:graphicFrame>
        <p:nvGraphicFramePr>
          <p:cNvPr id="47106" name="Object 10"/>
          <p:cNvGraphicFramePr>
            <a:graphicFrameLocks noChangeAspect="1"/>
          </p:cNvGraphicFramePr>
          <p:nvPr/>
        </p:nvGraphicFramePr>
        <p:xfrm>
          <a:off x="533400" y="914400"/>
          <a:ext cx="3048000" cy="390525"/>
        </p:xfrm>
        <a:graphic>
          <a:graphicData uri="http://schemas.openxmlformats.org/presentationml/2006/ole">
            <p:oleObj spid="_x0000_s47106" name="Equation" r:id="rId3" imgW="2031840" imgH="241200" progId="Equation.DSMT4">
              <p:embed/>
            </p:oleObj>
          </a:graphicData>
        </a:graphic>
      </p:graphicFrame>
      <p:graphicFrame>
        <p:nvGraphicFramePr>
          <p:cNvPr id="73757" name="Object 2"/>
          <p:cNvGraphicFramePr>
            <a:graphicFrameLocks noChangeAspect="1"/>
          </p:cNvGraphicFramePr>
          <p:nvPr/>
        </p:nvGraphicFramePr>
        <p:xfrm>
          <a:off x="1524000" y="1371600"/>
          <a:ext cx="1371600" cy="401638"/>
        </p:xfrm>
        <a:graphic>
          <a:graphicData uri="http://schemas.openxmlformats.org/presentationml/2006/ole">
            <p:oleObj spid="_x0000_s47107" name="Equation" r:id="rId4" imgW="863280" imgH="228600" progId="Equation.DSMT4">
              <p:embed/>
            </p:oleObj>
          </a:graphicData>
        </a:graphic>
      </p:graphicFrame>
      <p:graphicFrame>
        <p:nvGraphicFramePr>
          <p:cNvPr id="73758" name="Object 3"/>
          <p:cNvGraphicFramePr>
            <a:graphicFrameLocks noChangeAspect="1"/>
          </p:cNvGraphicFramePr>
          <p:nvPr/>
        </p:nvGraphicFramePr>
        <p:xfrm>
          <a:off x="4373563" y="1216025"/>
          <a:ext cx="2560637" cy="701675"/>
        </p:xfrm>
        <a:graphic>
          <a:graphicData uri="http://schemas.openxmlformats.org/presentationml/2006/ole">
            <p:oleObj spid="_x0000_s47108" name="Equation" r:id="rId5" imgW="1688760" imgH="419040" progId="Equation.DSMT4">
              <p:embed/>
            </p:oleObj>
          </a:graphicData>
        </a:graphic>
      </p:graphicFrame>
      <p:sp>
        <p:nvSpPr>
          <p:cNvPr id="73759" name="Line 31"/>
          <p:cNvSpPr>
            <a:spLocks noChangeShapeType="1"/>
          </p:cNvSpPr>
          <p:nvPr/>
        </p:nvSpPr>
        <p:spPr bwMode="auto">
          <a:xfrm>
            <a:off x="3122613" y="1600200"/>
            <a:ext cx="990600" cy="0"/>
          </a:xfrm>
          <a:prstGeom prst="line">
            <a:avLst/>
          </a:prstGeom>
          <a:noFill/>
          <a:ln w="25400">
            <a:solidFill>
              <a:schemeClr val="accent1"/>
            </a:solidFill>
            <a:round/>
            <a:headEnd/>
            <a:tailEnd type="triangle" w="med" len="med"/>
          </a:ln>
        </p:spPr>
        <p:txBody>
          <a:bodyPr>
            <a:spAutoFit/>
          </a:bodyPr>
          <a:lstStyle/>
          <a:p>
            <a:pPr>
              <a:defRPr/>
            </a:pPr>
            <a:endParaRPr lang="sl-SI">
              <a:solidFill>
                <a:schemeClr val="tx2">
                  <a:lumMod val="60000"/>
                  <a:lumOff val="40000"/>
                </a:schemeClr>
              </a:solidFill>
            </a:endParaRPr>
          </a:p>
        </p:txBody>
      </p:sp>
      <p:graphicFrame>
        <p:nvGraphicFramePr>
          <p:cNvPr id="47109" name="Object 9"/>
          <p:cNvGraphicFramePr>
            <a:graphicFrameLocks noChangeAspect="1"/>
          </p:cNvGraphicFramePr>
          <p:nvPr/>
        </p:nvGraphicFramePr>
        <p:xfrm>
          <a:off x="503238" y="1828800"/>
          <a:ext cx="7143750" cy="755650"/>
        </p:xfrm>
        <a:graphic>
          <a:graphicData uri="http://schemas.openxmlformats.org/presentationml/2006/ole">
            <p:oleObj spid="_x0000_s47109" name="Equation" r:id="rId6" imgW="4368600" imgH="419040" progId="Equation.DSMT4">
              <p:embed/>
            </p:oleObj>
          </a:graphicData>
        </a:graphic>
      </p:graphicFrame>
      <p:sp>
        <p:nvSpPr>
          <p:cNvPr id="73765" name="Rectangle 37"/>
          <p:cNvSpPr>
            <a:spLocks noChangeArrowheads="1"/>
          </p:cNvSpPr>
          <p:nvPr/>
        </p:nvSpPr>
        <p:spPr bwMode="auto">
          <a:xfrm>
            <a:off x="4343400" y="3124200"/>
            <a:ext cx="2011363" cy="307975"/>
          </a:xfrm>
          <a:prstGeom prst="rect">
            <a:avLst/>
          </a:prstGeom>
          <a:noFill/>
          <a:ln w="25400">
            <a:noFill/>
            <a:miter lim="800000"/>
            <a:headEnd/>
            <a:tailEnd/>
          </a:ln>
        </p:spPr>
        <p:txBody>
          <a:bodyPr wrap="none">
            <a:spAutoFit/>
          </a:bodyPr>
          <a:lstStyle/>
          <a:p>
            <a:pPr>
              <a:defRPr/>
            </a:pPr>
            <a:r>
              <a:rPr lang="en-US" sz="1400">
                <a:solidFill>
                  <a:schemeClr val="tx2">
                    <a:lumMod val="60000"/>
                    <a:lumOff val="40000"/>
                  </a:schemeClr>
                </a:solidFill>
                <a:latin typeface="Times New Roman" pitchFamily="18" charset="0"/>
              </a:rPr>
              <a:t>(</a:t>
            </a:r>
            <a:r>
              <a:rPr lang="en-GB" sz="1400">
                <a:solidFill>
                  <a:schemeClr val="tx2">
                    <a:lumMod val="60000"/>
                    <a:lumOff val="40000"/>
                  </a:schemeClr>
                </a:solidFill>
                <a:latin typeface="Times New Roman" pitchFamily="18" charset="0"/>
              </a:rPr>
              <a:t>3.162277</a:t>
            </a:r>
            <a:r>
              <a:rPr lang="en-US" sz="700">
                <a:solidFill>
                  <a:schemeClr val="tx2">
                    <a:lumMod val="60000"/>
                    <a:lumOff val="40000"/>
                  </a:schemeClr>
                </a:solidFill>
                <a:latin typeface="Times New Roman" pitchFamily="18" charset="0"/>
              </a:rPr>
              <a:t> </a:t>
            </a:r>
            <a:r>
              <a:rPr lang="en-US" sz="1400" baseline="30000">
                <a:solidFill>
                  <a:schemeClr val="tx2">
                    <a:lumMod val="60000"/>
                    <a:lumOff val="40000"/>
                  </a:schemeClr>
                </a:solidFill>
                <a:latin typeface="Times New Roman" pitchFamily="18" charset="0"/>
              </a:rPr>
              <a:t>2</a:t>
            </a:r>
            <a:r>
              <a:rPr lang="en-US" sz="1400">
                <a:solidFill>
                  <a:schemeClr val="tx2">
                    <a:lumMod val="60000"/>
                    <a:lumOff val="40000"/>
                  </a:schemeClr>
                </a:solidFill>
                <a:latin typeface="Times New Roman" pitchFamily="18" charset="0"/>
              </a:rPr>
              <a:t>=9.99999582)</a:t>
            </a:r>
            <a:endParaRPr lang="en-GB" sz="1400">
              <a:solidFill>
                <a:schemeClr val="tx2">
                  <a:lumMod val="60000"/>
                  <a:lumOff val="40000"/>
                </a:schemeClr>
              </a:solidFill>
              <a:latin typeface="Times New Roman" pitchFamily="18" charset="0"/>
            </a:endParaRPr>
          </a:p>
        </p:txBody>
      </p:sp>
      <p:graphicFrame>
        <p:nvGraphicFramePr>
          <p:cNvPr id="73770" name="Object 4"/>
          <p:cNvGraphicFramePr>
            <a:graphicFrameLocks noChangeAspect="1"/>
          </p:cNvGraphicFramePr>
          <p:nvPr/>
        </p:nvGraphicFramePr>
        <p:xfrm>
          <a:off x="1304925" y="4137025"/>
          <a:ext cx="1449388" cy="417513"/>
        </p:xfrm>
        <a:graphic>
          <a:graphicData uri="http://schemas.openxmlformats.org/presentationml/2006/ole">
            <p:oleObj spid="_x0000_s47110" name="Equation" r:id="rId7" imgW="876240" imgH="228600" progId="Equation.DSMT4">
              <p:embed/>
            </p:oleObj>
          </a:graphicData>
        </a:graphic>
      </p:graphicFrame>
      <p:sp>
        <p:nvSpPr>
          <p:cNvPr id="73771" name="Line 43"/>
          <p:cNvSpPr>
            <a:spLocks noChangeShapeType="1"/>
          </p:cNvSpPr>
          <p:nvPr/>
        </p:nvSpPr>
        <p:spPr bwMode="auto">
          <a:xfrm>
            <a:off x="3048000" y="4391025"/>
            <a:ext cx="1066800" cy="0"/>
          </a:xfrm>
          <a:prstGeom prst="line">
            <a:avLst/>
          </a:prstGeom>
          <a:noFill/>
          <a:ln w="25400">
            <a:solidFill>
              <a:schemeClr val="accent1"/>
            </a:solidFill>
            <a:round/>
            <a:headEnd/>
            <a:tailEnd type="triangle" w="med" len="med"/>
          </a:ln>
        </p:spPr>
        <p:txBody>
          <a:bodyPr>
            <a:spAutoFit/>
          </a:bodyPr>
          <a:lstStyle/>
          <a:p>
            <a:pPr>
              <a:defRPr/>
            </a:pPr>
            <a:endParaRPr lang="sl-SI">
              <a:solidFill>
                <a:schemeClr val="tx2">
                  <a:lumMod val="60000"/>
                  <a:lumOff val="40000"/>
                </a:schemeClr>
              </a:solidFill>
            </a:endParaRPr>
          </a:p>
        </p:txBody>
      </p:sp>
      <p:graphicFrame>
        <p:nvGraphicFramePr>
          <p:cNvPr id="73772" name="Object 5"/>
          <p:cNvGraphicFramePr>
            <a:graphicFrameLocks noChangeAspect="1"/>
          </p:cNvGraphicFramePr>
          <p:nvPr/>
        </p:nvGraphicFramePr>
        <p:xfrm>
          <a:off x="4354513" y="3997325"/>
          <a:ext cx="2122487" cy="750888"/>
        </p:xfrm>
        <a:graphic>
          <a:graphicData uri="http://schemas.openxmlformats.org/presentationml/2006/ole">
            <p:oleObj spid="_x0000_s47111" name="Equation" r:id="rId8" imgW="1307880" imgH="419040" progId="Equation.DSMT4">
              <p:embed/>
            </p:oleObj>
          </a:graphicData>
        </a:graphic>
      </p:graphicFrame>
      <p:sp>
        <p:nvSpPr>
          <p:cNvPr id="73775" name="Rectangle 47"/>
          <p:cNvSpPr>
            <a:spLocks noChangeArrowheads="1"/>
          </p:cNvSpPr>
          <p:nvPr/>
        </p:nvSpPr>
        <p:spPr bwMode="auto">
          <a:xfrm>
            <a:off x="6400800" y="5483225"/>
            <a:ext cx="2101850" cy="307975"/>
          </a:xfrm>
          <a:prstGeom prst="rect">
            <a:avLst/>
          </a:prstGeom>
          <a:noFill/>
          <a:ln w="25400">
            <a:noFill/>
            <a:miter lim="800000"/>
            <a:headEnd/>
            <a:tailEnd/>
          </a:ln>
        </p:spPr>
        <p:txBody>
          <a:bodyPr wrap="none">
            <a:spAutoFit/>
          </a:bodyPr>
          <a:lstStyle/>
          <a:p>
            <a:pPr>
              <a:defRPr/>
            </a:pPr>
            <a:r>
              <a:rPr lang="en-US" sz="1400">
                <a:solidFill>
                  <a:schemeClr val="tx2">
                    <a:lumMod val="60000"/>
                    <a:lumOff val="40000"/>
                  </a:schemeClr>
                </a:solidFill>
                <a:latin typeface="Times New Roman" pitchFamily="18" charset="0"/>
              </a:rPr>
              <a:t>(2.030543</a:t>
            </a:r>
            <a:r>
              <a:rPr lang="en-US" sz="700">
                <a:solidFill>
                  <a:schemeClr val="tx2">
                    <a:lumMod val="60000"/>
                    <a:lumOff val="40000"/>
                  </a:schemeClr>
                </a:solidFill>
                <a:latin typeface="Times New Roman" pitchFamily="18" charset="0"/>
              </a:rPr>
              <a:t> </a:t>
            </a:r>
            <a:r>
              <a:rPr lang="sl-SI" sz="1400" baseline="30000">
                <a:solidFill>
                  <a:schemeClr val="tx2">
                    <a:lumMod val="60000"/>
                    <a:lumOff val="40000"/>
                  </a:schemeClr>
                </a:solidFill>
                <a:latin typeface="Times New Roman" pitchFamily="18" charset="0"/>
              </a:rPr>
              <a:t>4</a:t>
            </a:r>
            <a:r>
              <a:rPr lang="en-US" sz="1400">
                <a:solidFill>
                  <a:schemeClr val="tx2">
                    <a:lumMod val="60000"/>
                    <a:lumOff val="40000"/>
                  </a:schemeClr>
                </a:solidFill>
                <a:latin typeface="Times New Roman" pitchFamily="18" charset="0"/>
              </a:rPr>
              <a:t>=16.99999380)</a:t>
            </a:r>
            <a:endParaRPr lang="en-GB" sz="1400">
              <a:solidFill>
                <a:schemeClr val="tx2">
                  <a:lumMod val="60000"/>
                  <a:lumOff val="40000"/>
                </a:schemeClr>
              </a:solidFill>
              <a:latin typeface="Times New Roman" pitchFamily="18" charset="0"/>
            </a:endParaRPr>
          </a:p>
        </p:txBody>
      </p:sp>
      <p:sp>
        <p:nvSpPr>
          <p:cNvPr id="33" name="Rectangle 3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4" name="Rectangle 3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ounded Rectangle 3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TextBox 3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7" name="TextBox 3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NEWTONOVA  METODA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3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6E8919F-32D0-4F6B-9704-7557CE3A214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50</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47112" name="Object 33"/>
          <p:cNvGraphicFramePr>
            <a:graphicFrameLocks noChangeAspect="1"/>
          </p:cNvGraphicFramePr>
          <p:nvPr/>
        </p:nvGraphicFramePr>
        <p:xfrm>
          <a:off x="457200" y="3733800"/>
          <a:ext cx="3067050" cy="390525"/>
        </p:xfrm>
        <a:graphic>
          <a:graphicData uri="http://schemas.openxmlformats.org/presentationml/2006/ole">
            <p:oleObj spid="_x0000_s47112" name="Equation" r:id="rId9" imgW="2044440" imgH="241200" progId="Equation.DSMT4">
              <p:embed/>
            </p:oleObj>
          </a:graphicData>
        </a:graphic>
      </p:graphicFrame>
      <p:graphicFrame>
        <p:nvGraphicFramePr>
          <p:cNvPr id="47113" name="Object 34"/>
          <p:cNvGraphicFramePr>
            <a:graphicFrameLocks noChangeAspect="1"/>
          </p:cNvGraphicFramePr>
          <p:nvPr/>
        </p:nvGraphicFramePr>
        <p:xfrm>
          <a:off x="457200" y="4648200"/>
          <a:ext cx="3581400" cy="609600"/>
        </p:xfrm>
        <a:graphic>
          <a:graphicData uri="http://schemas.openxmlformats.org/presentationml/2006/ole">
            <p:oleObj spid="_x0000_s47113" name="Equation" r:id="rId10" imgW="237456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7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7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1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7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37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7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1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7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7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7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3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73738" grpId="0"/>
      <p:bldP spid="73746" grpId="0"/>
      <p:bldP spid="73747" grpId="0"/>
      <p:bldP spid="73748" grpId="0"/>
      <p:bldP spid="73765" grpId="0"/>
      <p:bldP spid="7377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a:spLocks/>
          </p:cNvSpPr>
          <p:nvPr/>
        </p:nvSpPr>
        <p:spPr>
          <a:xfrm>
            <a:off x="304800" y="457200"/>
            <a:ext cx="8534400" cy="594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9160" name="Rectangle 2"/>
          <p:cNvSpPr>
            <a:spLocks noChangeArrowheads="1"/>
          </p:cNvSpPr>
          <p:nvPr/>
        </p:nvSpPr>
        <p:spPr bwMode="auto">
          <a:xfrm>
            <a:off x="428625" y="576263"/>
            <a:ext cx="7650163" cy="369887"/>
          </a:xfrm>
          <a:prstGeom prst="rect">
            <a:avLst/>
          </a:prstGeom>
          <a:noFill/>
          <a:ln w="19050">
            <a:noFill/>
            <a:miter lim="800000"/>
            <a:headEnd/>
            <a:tailEnd/>
          </a:ln>
        </p:spPr>
        <p:txBody>
          <a:bodyPr wrap="none">
            <a:spAutoFit/>
          </a:bodyPr>
          <a:lstStyle/>
          <a:p>
            <a:pPr>
              <a:defRPr/>
            </a:pPr>
            <a:r>
              <a:rPr lang="sl-SI" dirty="0">
                <a:solidFill>
                  <a:schemeClr val="tx2">
                    <a:lumMod val="60000"/>
                    <a:lumOff val="40000"/>
                  </a:schemeClr>
                </a:solidFill>
                <a:latin typeface="+mn-lt"/>
              </a:rPr>
              <a:t>Določi prostornino enega mola CO</a:t>
            </a:r>
            <a:r>
              <a:rPr lang="sl-SI" baseline="-25000" dirty="0">
                <a:solidFill>
                  <a:schemeClr val="tx2">
                    <a:lumMod val="60000"/>
                    <a:lumOff val="40000"/>
                  </a:schemeClr>
                </a:solidFill>
                <a:latin typeface="+mn-lt"/>
              </a:rPr>
              <a:t>2</a:t>
            </a:r>
            <a:r>
              <a:rPr lang="sl-SI" dirty="0">
                <a:solidFill>
                  <a:schemeClr val="tx2">
                    <a:lumMod val="60000"/>
                    <a:lumOff val="40000"/>
                  </a:schemeClr>
                </a:solidFill>
                <a:latin typeface="+mn-lt"/>
              </a:rPr>
              <a:t> pri temperaturi 50</a:t>
            </a:r>
            <a:r>
              <a:rPr lang="sl-SI" baseline="50000" dirty="0">
                <a:solidFill>
                  <a:schemeClr val="tx2">
                    <a:lumMod val="60000"/>
                    <a:lumOff val="40000"/>
                  </a:schemeClr>
                </a:solidFill>
                <a:latin typeface="+mn-lt"/>
              </a:rPr>
              <a:t>o</a:t>
            </a:r>
            <a:r>
              <a:rPr lang="sl-SI" dirty="0">
                <a:solidFill>
                  <a:schemeClr val="tx2">
                    <a:lumMod val="60000"/>
                    <a:lumOff val="40000"/>
                  </a:schemeClr>
                </a:solidFill>
                <a:latin typeface="+mn-lt"/>
              </a:rPr>
              <a:t>C in pritisku 20 atmosfer.</a:t>
            </a:r>
            <a:endParaRPr lang="en-GB" dirty="0">
              <a:solidFill>
                <a:schemeClr val="tx2">
                  <a:lumMod val="60000"/>
                  <a:lumOff val="40000"/>
                </a:schemeClr>
              </a:solidFill>
              <a:latin typeface="+mn-lt"/>
            </a:endParaRPr>
          </a:p>
        </p:txBody>
      </p:sp>
      <p:sp>
        <p:nvSpPr>
          <p:cNvPr id="49161" name="Rectangle 3"/>
          <p:cNvSpPr>
            <a:spLocks noChangeArrowheads="1"/>
          </p:cNvSpPr>
          <p:nvPr/>
        </p:nvSpPr>
        <p:spPr bwMode="auto">
          <a:xfrm>
            <a:off x="457200" y="1019175"/>
            <a:ext cx="4648200" cy="581025"/>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Pri teh pogojih se CO</a:t>
            </a:r>
            <a:r>
              <a:rPr lang="sl-SI" sz="1600" baseline="-25000" dirty="0">
                <a:solidFill>
                  <a:schemeClr val="tx2">
                    <a:lumMod val="60000"/>
                    <a:lumOff val="40000"/>
                  </a:schemeClr>
                </a:solidFill>
                <a:latin typeface="+mn-lt"/>
              </a:rPr>
              <a:t>2</a:t>
            </a:r>
            <a:r>
              <a:rPr lang="sl-SI" sz="1600" dirty="0">
                <a:solidFill>
                  <a:schemeClr val="tx2">
                    <a:lumMod val="60000"/>
                    <a:lumOff val="40000"/>
                  </a:schemeClr>
                </a:solidFill>
                <a:latin typeface="+mn-lt"/>
              </a:rPr>
              <a:t> ne obnaša kot idealni </a:t>
            </a:r>
            <a:r>
              <a:rPr lang="en-US" sz="1600" dirty="0">
                <a:solidFill>
                  <a:schemeClr val="tx2">
                    <a:lumMod val="60000"/>
                    <a:lumOff val="40000"/>
                  </a:schemeClr>
                </a:solidFill>
                <a:latin typeface="+mn-lt"/>
              </a:rPr>
              <a:t> </a:t>
            </a:r>
            <a:r>
              <a:rPr lang="sl-SI" sz="1600" dirty="0">
                <a:solidFill>
                  <a:schemeClr val="tx2">
                    <a:lumMod val="60000"/>
                    <a:lumOff val="40000"/>
                  </a:schemeClr>
                </a:solidFill>
                <a:latin typeface="+mn-lt"/>
              </a:rPr>
              <a:t>plin, zato uporabimo Van </a:t>
            </a:r>
            <a:r>
              <a:rPr lang="sl-SI" sz="1600" dirty="0" err="1">
                <a:solidFill>
                  <a:schemeClr val="tx2">
                    <a:lumMod val="60000"/>
                    <a:lumOff val="40000"/>
                  </a:schemeClr>
                </a:solidFill>
                <a:latin typeface="+mn-lt"/>
              </a:rPr>
              <a:t>der</a:t>
            </a:r>
            <a:r>
              <a:rPr lang="sl-SI" sz="1600" dirty="0">
                <a:solidFill>
                  <a:schemeClr val="tx2">
                    <a:lumMod val="60000"/>
                    <a:lumOff val="40000"/>
                  </a:schemeClr>
                </a:solidFill>
                <a:latin typeface="+mn-lt"/>
              </a:rPr>
              <a:t> </a:t>
            </a:r>
            <a:r>
              <a:rPr lang="sl-SI" sz="1600" dirty="0" err="1">
                <a:solidFill>
                  <a:schemeClr val="tx2">
                    <a:lumMod val="60000"/>
                    <a:lumOff val="40000"/>
                  </a:schemeClr>
                </a:solidFill>
                <a:latin typeface="+mn-lt"/>
              </a:rPr>
              <a:t>Waalsovo</a:t>
            </a:r>
            <a:r>
              <a:rPr lang="sl-SI" sz="1600" dirty="0">
                <a:solidFill>
                  <a:schemeClr val="tx2">
                    <a:lumMod val="60000"/>
                    <a:lumOff val="40000"/>
                  </a:schemeClr>
                </a:solidFill>
                <a:latin typeface="+mn-lt"/>
              </a:rPr>
              <a:t> enačbo:</a:t>
            </a:r>
            <a:endParaRPr lang="en-GB" sz="1600" dirty="0">
              <a:solidFill>
                <a:schemeClr val="tx2">
                  <a:lumMod val="60000"/>
                  <a:lumOff val="40000"/>
                </a:schemeClr>
              </a:solidFill>
              <a:latin typeface="+mn-lt"/>
            </a:endParaRPr>
          </a:p>
        </p:txBody>
      </p:sp>
      <p:sp>
        <p:nvSpPr>
          <p:cNvPr id="49162" name="AutoShape 16"/>
          <p:cNvSpPr>
            <a:spLocks noChangeArrowheads="1"/>
          </p:cNvSpPr>
          <p:nvPr/>
        </p:nvSpPr>
        <p:spPr bwMode="auto">
          <a:xfrm>
            <a:off x="3429000" y="3581400"/>
            <a:ext cx="457200" cy="152400"/>
          </a:xfrm>
          <a:prstGeom prst="notchedRightArrow">
            <a:avLst>
              <a:gd name="adj1" fmla="val 50000"/>
              <a:gd name="adj2" fmla="val 75000"/>
            </a:avLst>
          </a:prstGeom>
          <a:noFill/>
          <a:ln w="12700">
            <a:solidFill>
              <a:schemeClr val="accent1"/>
            </a:solidFill>
            <a:miter lim="800000"/>
            <a:headEnd/>
            <a:tailEnd/>
          </a:ln>
        </p:spPr>
        <p:txBody>
          <a:bodyPr wrap="none" anchor="ctr"/>
          <a:lstStyle/>
          <a:p>
            <a:pPr>
              <a:defRPr/>
            </a:pPr>
            <a:endParaRPr lang="sl-SI">
              <a:solidFill>
                <a:schemeClr val="tx2">
                  <a:lumMod val="60000"/>
                  <a:lumOff val="40000"/>
                </a:schemeClr>
              </a:solidFill>
              <a:latin typeface="+mn-lt"/>
            </a:endParaRPr>
          </a:p>
        </p:txBody>
      </p:sp>
      <p:sp>
        <p:nvSpPr>
          <p:cNvPr id="49163" name="Rectangle 21"/>
          <p:cNvSpPr>
            <a:spLocks noChangeArrowheads="1"/>
          </p:cNvSpPr>
          <p:nvPr/>
        </p:nvSpPr>
        <p:spPr bwMode="auto">
          <a:xfrm>
            <a:off x="1889125" y="5867400"/>
            <a:ext cx="2682875" cy="307975"/>
          </a:xfrm>
          <a:prstGeom prst="rect">
            <a:avLst/>
          </a:prstGeom>
          <a:noFill/>
          <a:ln w="9525">
            <a:noFill/>
            <a:miter lim="800000"/>
            <a:headEnd/>
            <a:tailEnd/>
          </a:ln>
        </p:spPr>
        <p:txBody>
          <a:bodyPr wrap="none">
            <a:spAutoFit/>
          </a:bodyPr>
          <a:lstStyle/>
          <a:p>
            <a:pPr>
              <a:defRPr/>
            </a:pPr>
            <a:r>
              <a:rPr lang="en-GB" sz="1400" dirty="0">
                <a:solidFill>
                  <a:schemeClr val="tx2">
                    <a:lumMod val="60000"/>
                    <a:lumOff val="40000"/>
                  </a:schemeClr>
                </a:solidFill>
                <a:latin typeface="+mn-lt"/>
              </a:rPr>
              <a:t>0.0013254, 0.0012274, </a:t>
            </a:r>
            <a:r>
              <a:rPr lang="en-GB" sz="1400" u="sng" dirty="0">
                <a:solidFill>
                  <a:schemeClr val="tx2">
                    <a:lumMod val="60000"/>
                    <a:lumOff val="40000"/>
                  </a:schemeClr>
                </a:solidFill>
                <a:latin typeface="+mn-lt"/>
              </a:rPr>
              <a:t>0.0012266</a:t>
            </a:r>
          </a:p>
        </p:txBody>
      </p:sp>
      <p:cxnSp>
        <p:nvCxnSpPr>
          <p:cNvPr id="48141" name="AutoShape 22"/>
          <p:cNvCxnSpPr>
            <a:cxnSpLocks noChangeShapeType="1"/>
            <a:endCxn id="49163" idx="1"/>
          </p:cNvCxnSpPr>
          <p:nvPr/>
        </p:nvCxnSpPr>
        <p:spPr bwMode="auto">
          <a:xfrm rot="16200000" flipH="1">
            <a:off x="1410494" y="5542757"/>
            <a:ext cx="606425" cy="350837"/>
          </a:xfrm>
          <a:prstGeom prst="curvedConnector2">
            <a:avLst/>
          </a:prstGeom>
          <a:noFill/>
          <a:ln w="9525">
            <a:solidFill>
              <a:schemeClr val="bg1"/>
            </a:solidFill>
            <a:round/>
            <a:headEnd/>
            <a:tailEnd type="triangle" w="med" len="med"/>
          </a:ln>
        </p:spPr>
      </p:cxnSp>
      <p:sp>
        <p:nvSpPr>
          <p:cNvPr id="49165" name="Rectangle 23"/>
          <p:cNvSpPr>
            <a:spLocks noChangeArrowheads="1"/>
          </p:cNvSpPr>
          <p:nvPr/>
        </p:nvSpPr>
        <p:spPr bwMode="auto">
          <a:xfrm>
            <a:off x="5334000" y="5867400"/>
            <a:ext cx="2187575" cy="338138"/>
          </a:xfrm>
          <a:prstGeom prst="rect">
            <a:avLst/>
          </a:prstGeom>
          <a:noFill/>
          <a:ln w="12700">
            <a:solidFill>
              <a:schemeClr val="accent1"/>
            </a:solidFill>
            <a:miter lim="800000"/>
            <a:headEnd/>
            <a:tailEnd/>
          </a:ln>
        </p:spPr>
        <p:txBody>
          <a:bodyPr wrap="none">
            <a:spAutoFit/>
          </a:bodyPr>
          <a:lstStyle/>
          <a:p>
            <a:pPr>
              <a:defRPr/>
            </a:pPr>
            <a:r>
              <a:rPr lang="en-US" sz="1600">
                <a:solidFill>
                  <a:schemeClr val="tx2">
                    <a:lumMod val="60000"/>
                    <a:lumOff val="40000"/>
                  </a:schemeClr>
                </a:solidFill>
                <a:latin typeface="+mn-lt"/>
              </a:rPr>
              <a:t>Prostornina je 1.2</a:t>
            </a:r>
            <a:r>
              <a:rPr lang="sl-SI" sz="1600">
                <a:solidFill>
                  <a:schemeClr val="tx2">
                    <a:lumMod val="60000"/>
                    <a:lumOff val="40000"/>
                  </a:schemeClr>
                </a:solidFill>
                <a:latin typeface="+mn-lt"/>
              </a:rPr>
              <a:t>3</a:t>
            </a:r>
            <a:r>
              <a:rPr lang="en-US" sz="1600">
                <a:solidFill>
                  <a:schemeClr val="tx2">
                    <a:lumMod val="60000"/>
                    <a:lumOff val="40000"/>
                  </a:schemeClr>
                </a:solidFill>
                <a:latin typeface="+mn-lt"/>
              </a:rPr>
              <a:t> litra</a:t>
            </a:r>
            <a:r>
              <a:rPr lang="sl-SI" sz="1600">
                <a:solidFill>
                  <a:schemeClr val="tx2">
                    <a:lumMod val="60000"/>
                    <a:lumOff val="40000"/>
                  </a:schemeClr>
                </a:solidFill>
                <a:latin typeface="+mn-lt"/>
              </a:rPr>
              <a:t>.</a:t>
            </a:r>
            <a:endParaRPr lang="en-GB" sz="1600">
              <a:solidFill>
                <a:schemeClr val="tx2">
                  <a:lumMod val="60000"/>
                  <a:lumOff val="40000"/>
                </a:schemeClr>
              </a:solidFill>
              <a:latin typeface="+mn-lt"/>
            </a:endParaRPr>
          </a:p>
        </p:txBody>
      </p:sp>
      <p:cxnSp>
        <p:nvCxnSpPr>
          <p:cNvPr id="48143" name="AutoShape 25"/>
          <p:cNvCxnSpPr>
            <a:cxnSpLocks noChangeShapeType="1"/>
          </p:cNvCxnSpPr>
          <p:nvPr/>
        </p:nvCxnSpPr>
        <p:spPr bwMode="auto">
          <a:xfrm flipH="1">
            <a:off x="5257800" y="3698875"/>
            <a:ext cx="3476625" cy="561975"/>
          </a:xfrm>
          <a:prstGeom prst="curvedConnector5">
            <a:avLst>
              <a:gd name="adj1" fmla="val -5755"/>
              <a:gd name="adj2" fmla="val 45477"/>
              <a:gd name="adj3" fmla="val 106574"/>
            </a:avLst>
          </a:prstGeom>
          <a:noFill/>
          <a:ln w="9525">
            <a:solidFill>
              <a:schemeClr val="bg1"/>
            </a:solidFill>
            <a:round/>
            <a:headEnd/>
            <a:tailEnd type="triangle" w="med" len="med"/>
          </a:ln>
        </p:spPr>
      </p:cxnSp>
      <p:graphicFrame>
        <p:nvGraphicFramePr>
          <p:cNvPr id="75804" name="Object 2"/>
          <p:cNvGraphicFramePr>
            <a:graphicFrameLocks noChangeAspect="1"/>
          </p:cNvGraphicFramePr>
          <p:nvPr/>
        </p:nvGraphicFramePr>
        <p:xfrm>
          <a:off x="5257800" y="990600"/>
          <a:ext cx="2590800" cy="671513"/>
        </p:xfrm>
        <a:graphic>
          <a:graphicData uri="http://schemas.openxmlformats.org/presentationml/2006/ole">
            <p:oleObj spid="_x0000_s48130" name="Equation" r:id="rId3" imgW="1828800" imgH="482400" progId="Equation.DSMT4">
              <p:embed/>
            </p:oleObj>
          </a:graphicData>
        </a:graphic>
      </p:graphicFrame>
      <p:sp>
        <p:nvSpPr>
          <p:cNvPr id="49167" name="Text Box 29"/>
          <p:cNvSpPr txBox="1">
            <a:spLocks noChangeArrowheads="1"/>
          </p:cNvSpPr>
          <p:nvPr/>
        </p:nvSpPr>
        <p:spPr bwMode="auto">
          <a:xfrm>
            <a:off x="5181600" y="1600200"/>
            <a:ext cx="3581400" cy="276225"/>
          </a:xfrm>
          <a:prstGeom prst="rect">
            <a:avLst/>
          </a:prstGeom>
          <a:noFill/>
          <a:ln w="25400">
            <a:noFill/>
            <a:miter lim="800000"/>
            <a:headEnd/>
            <a:tailEnd/>
          </a:ln>
        </p:spPr>
        <p:txBody>
          <a:bodyPr>
            <a:spAutoFit/>
          </a:bodyPr>
          <a:lstStyle/>
          <a:p>
            <a:pPr>
              <a:defRPr/>
            </a:pPr>
            <a:r>
              <a:rPr lang="en-US" sz="1200" i="1" dirty="0">
                <a:solidFill>
                  <a:schemeClr val="tx2">
                    <a:lumMod val="60000"/>
                    <a:lumOff val="40000"/>
                  </a:schemeClr>
                </a:solidFill>
                <a:latin typeface="+mn-lt"/>
              </a:rPr>
              <a:t>a</a:t>
            </a:r>
            <a:r>
              <a:rPr lang="en-US" sz="1200" dirty="0">
                <a:solidFill>
                  <a:schemeClr val="tx2">
                    <a:lumMod val="60000"/>
                    <a:lumOff val="40000"/>
                  </a:schemeClr>
                </a:solidFill>
                <a:latin typeface="+mn-lt"/>
              </a:rPr>
              <a:t> </a:t>
            </a:r>
            <a:r>
              <a:rPr lang="en-US" sz="1200" dirty="0">
                <a:solidFill>
                  <a:schemeClr val="tx2">
                    <a:lumMod val="60000"/>
                    <a:lumOff val="40000"/>
                  </a:schemeClr>
                </a:solidFill>
                <a:latin typeface="+mn-lt"/>
                <a:ea typeface="Arial Unicode MS" pitchFamily="34" charset="-128"/>
                <a:cs typeface="Arial Unicode MS" pitchFamily="34" charset="-128"/>
              </a:rPr>
              <a:t>∼</a:t>
            </a:r>
            <a:r>
              <a:rPr lang="en-US" sz="1200" dirty="0">
                <a:solidFill>
                  <a:schemeClr val="tx2">
                    <a:lumMod val="60000"/>
                    <a:lumOff val="40000"/>
                  </a:schemeClr>
                </a:solidFill>
                <a:latin typeface="+mn-lt"/>
              </a:rPr>
              <a:t> </a:t>
            </a:r>
            <a:r>
              <a:rPr lang="en-US" sz="1200" dirty="0" err="1">
                <a:solidFill>
                  <a:schemeClr val="tx2">
                    <a:lumMod val="60000"/>
                    <a:lumOff val="40000"/>
                  </a:schemeClr>
                </a:solidFill>
                <a:latin typeface="+mn-lt"/>
              </a:rPr>
              <a:t>interakcija</a:t>
            </a:r>
            <a:r>
              <a:rPr lang="en-US" sz="1200" dirty="0">
                <a:solidFill>
                  <a:schemeClr val="tx2">
                    <a:lumMod val="60000"/>
                    <a:lumOff val="40000"/>
                  </a:schemeClr>
                </a:solidFill>
                <a:latin typeface="+mn-lt"/>
              </a:rPr>
              <a:t> med </a:t>
            </a:r>
            <a:r>
              <a:rPr lang="en-US" sz="1200" dirty="0" err="1">
                <a:solidFill>
                  <a:schemeClr val="tx2">
                    <a:lumMod val="60000"/>
                    <a:lumOff val="40000"/>
                  </a:schemeClr>
                </a:solidFill>
                <a:latin typeface="+mn-lt"/>
              </a:rPr>
              <a:t>molekulami</a:t>
            </a:r>
            <a:r>
              <a:rPr lang="sl-SI" sz="1200" dirty="0">
                <a:solidFill>
                  <a:schemeClr val="tx2">
                    <a:lumMod val="60000"/>
                    <a:lumOff val="40000"/>
                  </a:schemeClr>
                </a:solidFill>
                <a:latin typeface="+mn-lt"/>
              </a:rPr>
              <a:t>, </a:t>
            </a:r>
            <a:r>
              <a:rPr lang="en-US" sz="1200" i="1" dirty="0">
                <a:solidFill>
                  <a:schemeClr val="tx2">
                    <a:lumMod val="60000"/>
                    <a:lumOff val="40000"/>
                  </a:schemeClr>
                </a:solidFill>
                <a:latin typeface="+mn-lt"/>
              </a:rPr>
              <a:t>b</a:t>
            </a:r>
            <a:r>
              <a:rPr lang="en-US" sz="1200" dirty="0">
                <a:solidFill>
                  <a:schemeClr val="tx2">
                    <a:lumMod val="60000"/>
                    <a:lumOff val="40000"/>
                  </a:schemeClr>
                </a:solidFill>
                <a:latin typeface="+mn-lt"/>
              </a:rPr>
              <a:t> </a:t>
            </a:r>
            <a:r>
              <a:rPr lang="en-US" sz="1200" dirty="0">
                <a:solidFill>
                  <a:schemeClr val="tx2">
                    <a:lumMod val="60000"/>
                    <a:lumOff val="40000"/>
                  </a:schemeClr>
                </a:solidFill>
                <a:latin typeface="+mn-lt"/>
                <a:ea typeface="Arial Unicode MS" pitchFamily="34" charset="-128"/>
                <a:cs typeface="Arial Unicode MS" pitchFamily="34" charset="-128"/>
              </a:rPr>
              <a:t>∼ </a:t>
            </a:r>
            <a:r>
              <a:rPr lang="en-US" sz="1200" dirty="0" err="1">
                <a:solidFill>
                  <a:schemeClr val="tx2">
                    <a:lumMod val="60000"/>
                    <a:lumOff val="40000"/>
                  </a:schemeClr>
                </a:solidFill>
                <a:latin typeface="+mn-lt"/>
                <a:ea typeface="Arial Unicode MS" pitchFamily="34" charset="-128"/>
                <a:cs typeface="Arial Unicode MS" pitchFamily="34" charset="-128"/>
              </a:rPr>
              <a:t>velikost</a:t>
            </a:r>
            <a:r>
              <a:rPr lang="en-US" sz="1200" dirty="0">
                <a:solidFill>
                  <a:schemeClr val="tx2">
                    <a:lumMod val="60000"/>
                    <a:lumOff val="40000"/>
                  </a:schemeClr>
                </a:solidFill>
                <a:latin typeface="+mn-lt"/>
                <a:ea typeface="Arial Unicode MS" pitchFamily="34" charset="-128"/>
                <a:cs typeface="Arial Unicode MS" pitchFamily="34" charset="-128"/>
              </a:rPr>
              <a:t> </a:t>
            </a:r>
            <a:r>
              <a:rPr lang="en-US" sz="1200" dirty="0" err="1">
                <a:solidFill>
                  <a:schemeClr val="tx2">
                    <a:lumMod val="60000"/>
                    <a:lumOff val="40000"/>
                  </a:schemeClr>
                </a:solidFill>
                <a:latin typeface="+mn-lt"/>
                <a:ea typeface="Arial Unicode MS" pitchFamily="34" charset="-128"/>
                <a:cs typeface="Arial Unicode MS" pitchFamily="34" charset="-128"/>
              </a:rPr>
              <a:t>molekule</a:t>
            </a:r>
            <a:endParaRPr lang="en-GB" sz="1200" dirty="0">
              <a:solidFill>
                <a:schemeClr val="tx2">
                  <a:lumMod val="60000"/>
                  <a:lumOff val="40000"/>
                </a:schemeClr>
              </a:solidFill>
              <a:latin typeface="+mn-lt"/>
              <a:ea typeface="Arial Unicode MS" pitchFamily="34" charset="-128"/>
              <a:cs typeface="Arial Unicode MS" pitchFamily="34" charset="-128"/>
            </a:endParaRPr>
          </a:p>
        </p:txBody>
      </p:sp>
      <p:sp>
        <p:nvSpPr>
          <p:cNvPr id="49168" name="Text Box 30"/>
          <p:cNvSpPr txBox="1">
            <a:spLocks noChangeArrowheads="1"/>
          </p:cNvSpPr>
          <p:nvPr/>
        </p:nvSpPr>
        <p:spPr bwMode="auto">
          <a:xfrm>
            <a:off x="533400" y="2057400"/>
            <a:ext cx="1981200" cy="338138"/>
          </a:xfrm>
          <a:prstGeom prst="rect">
            <a:avLst/>
          </a:prstGeom>
          <a:noFill/>
          <a:ln w="25400">
            <a:noFill/>
            <a:miter lim="800000"/>
            <a:headEnd/>
            <a:tailEnd/>
          </a:ln>
        </p:spPr>
        <p:txBody>
          <a:bodyPr>
            <a:spAutoFit/>
          </a:bodyPr>
          <a:lstStyle/>
          <a:p>
            <a:pPr>
              <a:defRPr/>
            </a:pPr>
            <a:r>
              <a:rPr lang="en-US" sz="1600" dirty="0">
                <a:solidFill>
                  <a:schemeClr val="tx2">
                    <a:lumMod val="60000"/>
                    <a:lumOff val="40000"/>
                  </a:schemeClr>
                </a:solidFill>
                <a:latin typeface="+mn-lt"/>
              </a:rPr>
              <a:t>Nova </a:t>
            </a:r>
            <a:r>
              <a:rPr lang="en-US" sz="1600" dirty="0" err="1">
                <a:solidFill>
                  <a:schemeClr val="tx2">
                    <a:lumMod val="60000"/>
                    <a:lumOff val="40000"/>
                  </a:schemeClr>
                </a:solidFill>
                <a:latin typeface="+mn-lt"/>
              </a:rPr>
              <a:t>spremenljivka</a:t>
            </a:r>
            <a:r>
              <a:rPr lang="en-US" sz="1600" dirty="0">
                <a:solidFill>
                  <a:schemeClr val="tx2">
                    <a:lumMod val="60000"/>
                    <a:lumOff val="40000"/>
                  </a:schemeClr>
                </a:solidFill>
                <a:latin typeface="+mn-lt"/>
              </a:rPr>
              <a:t>:</a:t>
            </a:r>
            <a:endParaRPr lang="en-GB" sz="1600" dirty="0">
              <a:solidFill>
                <a:schemeClr val="tx2">
                  <a:lumMod val="60000"/>
                  <a:lumOff val="40000"/>
                </a:schemeClr>
              </a:solidFill>
              <a:latin typeface="+mn-lt"/>
            </a:endParaRPr>
          </a:p>
        </p:txBody>
      </p:sp>
      <p:graphicFrame>
        <p:nvGraphicFramePr>
          <p:cNvPr id="75807" name="Object 3"/>
          <p:cNvGraphicFramePr>
            <a:graphicFrameLocks noChangeAspect="1"/>
          </p:cNvGraphicFramePr>
          <p:nvPr/>
        </p:nvGraphicFramePr>
        <p:xfrm>
          <a:off x="2438400" y="2057400"/>
          <a:ext cx="3684588" cy="631825"/>
        </p:xfrm>
        <a:graphic>
          <a:graphicData uri="http://schemas.openxmlformats.org/presentationml/2006/ole">
            <p:oleObj spid="_x0000_s48131" name="Equation" r:id="rId4" imgW="2476440" imgH="431640" progId="Equation.DSMT4">
              <p:embed/>
            </p:oleObj>
          </a:graphicData>
        </a:graphic>
      </p:graphicFrame>
      <p:graphicFrame>
        <p:nvGraphicFramePr>
          <p:cNvPr id="75810" name="Object 4"/>
          <p:cNvGraphicFramePr>
            <a:graphicFrameLocks noChangeAspect="1"/>
          </p:cNvGraphicFramePr>
          <p:nvPr/>
        </p:nvGraphicFramePr>
        <p:xfrm>
          <a:off x="4397375" y="3429000"/>
          <a:ext cx="4213225" cy="482600"/>
        </p:xfrm>
        <a:graphic>
          <a:graphicData uri="http://schemas.openxmlformats.org/presentationml/2006/ole">
            <p:oleObj spid="_x0000_s48132" name="Equation" r:id="rId5" imgW="3695400" imgH="431640" progId="Equation.DSMT4">
              <p:embed/>
            </p:oleObj>
          </a:graphicData>
        </a:graphic>
      </p:graphicFrame>
      <p:graphicFrame>
        <p:nvGraphicFramePr>
          <p:cNvPr id="75812" name="Object 5"/>
          <p:cNvGraphicFramePr>
            <a:graphicFrameLocks noChangeAspect="1"/>
          </p:cNvGraphicFramePr>
          <p:nvPr/>
        </p:nvGraphicFramePr>
        <p:xfrm>
          <a:off x="4397375" y="4038600"/>
          <a:ext cx="3195638" cy="481013"/>
        </p:xfrm>
        <a:graphic>
          <a:graphicData uri="http://schemas.openxmlformats.org/presentationml/2006/ole">
            <p:oleObj spid="_x0000_s48133" name="Equation" r:id="rId6" imgW="2730240" imgH="419040" progId="Equation.DSMT4">
              <p:embed/>
            </p:oleObj>
          </a:graphicData>
        </a:graphic>
      </p:graphicFrame>
      <p:grpSp>
        <p:nvGrpSpPr>
          <p:cNvPr id="2" name="Group 39"/>
          <p:cNvGrpSpPr>
            <a:grpSpLocks/>
          </p:cNvGrpSpPr>
          <p:nvPr/>
        </p:nvGrpSpPr>
        <p:grpSpPr bwMode="auto">
          <a:xfrm>
            <a:off x="533400" y="4876800"/>
            <a:ext cx="6553200" cy="417513"/>
            <a:chOff x="247" y="2953"/>
            <a:chExt cx="4128" cy="263"/>
          </a:xfrm>
        </p:grpSpPr>
        <p:sp>
          <p:nvSpPr>
            <p:cNvPr id="49171" name="Rectangle 37"/>
            <p:cNvSpPr>
              <a:spLocks noChangeArrowheads="1"/>
            </p:cNvSpPr>
            <p:nvPr/>
          </p:nvSpPr>
          <p:spPr bwMode="auto">
            <a:xfrm>
              <a:off x="247" y="2976"/>
              <a:ext cx="3739" cy="213"/>
            </a:xfrm>
            <a:prstGeom prst="rect">
              <a:avLst/>
            </a:prstGeom>
            <a:noFill/>
            <a:ln w="25400">
              <a:noFill/>
              <a:miter lim="800000"/>
              <a:headEnd/>
              <a:tailEnd/>
            </a:ln>
          </p:spPr>
          <p:txBody>
            <a:bodyPr wrap="none">
              <a:spAutoFit/>
            </a:bodyPr>
            <a:lstStyle/>
            <a:p>
              <a:pPr>
                <a:defRPr/>
              </a:pPr>
              <a:r>
                <a:rPr lang="en-US" sz="1600" dirty="0" err="1">
                  <a:solidFill>
                    <a:schemeClr val="tx2">
                      <a:lumMod val="60000"/>
                      <a:lumOff val="40000"/>
                    </a:schemeClr>
                  </a:solidFill>
                  <a:latin typeface="+mn-lt"/>
                </a:rPr>
                <a:t>Kot</a:t>
              </a:r>
              <a:r>
                <a:rPr lang="en-US" sz="1600" dirty="0">
                  <a:solidFill>
                    <a:schemeClr val="tx2">
                      <a:lumMod val="60000"/>
                      <a:lumOff val="40000"/>
                    </a:schemeClr>
                  </a:solidFill>
                  <a:latin typeface="+mn-lt"/>
                </a:rPr>
                <a:t> </a:t>
              </a:r>
              <a:r>
                <a:rPr lang="sl-SI" sz="1600" dirty="0">
                  <a:solidFill>
                    <a:schemeClr val="tx2">
                      <a:lumMod val="60000"/>
                      <a:lumOff val="40000"/>
                    </a:schemeClr>
                  </a:solidFill>
                  <a:latin typeface="+mn-lt"/>
                </a:rPr>
                <a:t>začetni približek vzamemo prostornino po enačbi idealnega plina:</a:t>
              </a:r>
              <a:endParaRPr lang="en-GB" sz="1600" dirty="0">
                <a:solidFill>
                  <a:schemeClr val="tx2">
                    <a:lumMod val="60000"/>
                    <a:lumOff val="40000"/>
                  </a:schemeClr>
                </a:solidFill>
                <a:latin typeface="+mn-lt"/>
              </a:endParaRPr>
            </a:p>
          </p:txBody>
        </p:sp>
        <p:graphicFrame>
          <p:nvGraphicFramePr>
            <p:cNvPr id="48135" name="Object 7"/>
            <p:cNvGraphicFramePr>
              <a:graphicFrameLocks noChangeAspect="1"/>
            </p:cNvGraphicFramePr>
            <p:nvPr/>
          </p:nvGraphicFramePr>
          <p:xfrm>
            <a:off x="3943" y="2953"/>
            <a:ext cx="432" cy="263"/>
          </p:xfrm>
          <a:graphic>
            <a:graphicData uri="http://schemas.openxmlformats.org/presentationml/2006/ole">
              <p:oleObj spid="_x0000_s48135" name="Equation" r:id="rId7" imgW="736560" imgH="457200" progId="Equation.DSMT4">
                <p:embed/>
              </p:oleObj>
            </a:graphicData>
          </a:graphic>
        </p:graphicFrame>
      </p:grpSp>
      <p:graphicFrame>
        <p:nvGraphicFramePr>
          <p:cNvPr id="75816" name="Object 6"/>
          <p:cNvGraphicFramePr>
            <a:graphicFrameLocks noChangeAspect="1"/>
          </p:cNvGraphicFramePr>
          <p:nvPr/>
        </p:nvGraphicFramePr>
        <p:xfrm>
          <a:off x="685800" y="5410200"/>
          <a:ext cx="2057400" cy="444500"/>
        </p:xfrm>
        <a:graphic>
          <a:graphicData uri="http://schemas.openxmlformats.org/presentationml/2006/ole">
            <p:oleObj spid="_x0000_s48134" name="Equation" r:id="rId8" imgW="1790640" imgH="393480" progId="Equation.DSMT4">
              <p:embed/>
            </p:oleObj>
          </a:graphicData>
        </a:graphic>
      </p:graphicFrame>
      <p:sp>
        <p:nvSpPr>
          <p:cNvPr id="22" name="Rectangle 2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Rectangle 2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4" name="Rounded Rectangle 2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TextBox 2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7" name="TextBox 2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2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BC2BF30-CBFF-4055-9904-858F38367A23}"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51</a:t>
            </a:fld>
            <a:endParaRPr lang="en-US" sz="1200" b="1">
              <a:solidFill>
                <a:schemeClr val="bg1"/>
              </a:solidFill>
              <a:effectLst>
                <a:outerShdw blurRad="38100" dist="38100" dir="2700000" algn="tl">
                  <a:srgbClr val="000000">
                    <a:alpha val="43137"/>
                  </a:srgbClr>
                </a:outerShdw>
              </a:effectLst>
              <a:latin typeface="+mn-lt"/>
            </a:endParaRPr>
          </a:p>
        </p:txBody>
      </p:sp>
      <p:sp>
        <p:nvSpPr>
          <p:cNvPr id="30" name="Rectangle 32"/>
          <p:cNvSpPr>
            <a:spLocks noChangeArrowheads="1"/>
          </p:cNvSpPr>
          <p:nvPr/>
        </p:nvSpPr>
        <p:spPr bwMode="auto">
          <a:xfrm>
            <a:off x="533400" y="2941638"/>
            <a:ext cx="2819400" cy="1477962"/>
          </a:xfrm>
          <a:prstGeom prst="rect">
            <a:avLst/>
          </a:prstGeom>
          <a:noFill/>
          <a:ln w="25400">
            <a:noFill/>
            <a:miter lim="800000"/>
            <a:headEnd/>
            <a:tailEnd/>
          </a:ln>
        </p:spPr>
        <p:txBody>
          <a:bodyPr>
            <a:spAutoFit/>
          </a:bodyPr>
          <a:lstStyle/>
          <a:p>
            <a:pPr>
              <a:spcBef>
                <a:spcPts val="600"/>
              </a:spcBef>
              <a:defRPr/>
            </a:pPr>
            <a:r>
              <a:rPr lang="en-US" sz="1400" i="1" dirty="0">
                <a:solidFill>
                  <a:schemeClr val="tx2">
                    <a:lumMod val="60000"/>
                    <a:lumOff val="40000"/>
                  </a:schemeClr>
                </a:solidFill>
                <a:latin typeface="Georgia" pitchFamily="18" charset="0"/>
              </a:rPr>
              <a:t>p</a:t>
            </a:r>
            <a:r>
              <a:rPr lang="en-US" sz="1400" dirty="0">
                <a:solidFill>
                  <a:schemeClr val="tx2">
                    <a:lumMod val="60000"/>
                    <a:lumOff val="40000"/>
                  </a:schemeClr>
                </a:solidFill>
                <a:latin typeface="+mn-lt"/>
              </a:rPr>
              <a:t>=20 </a:t>
            </a:r>
            <a:r>
              <a:rPr lang="en-US" sz="1400" dirty="0">
                <a:solidFill>
                  <a:schemeClr val="tx2">
                    <a:lumMod val="60000"/>
                    <a:lumOff val="40000"/>
                  </a:schemeClr>
                </a:solidFill>
                <a:latin typeface="Arial"/>
                <a:cs typeface="Arial"/>
              </a:rPr>
              <a:t>·</a:t>
            </a:r>
            <a:r>
              <a:rPr lang="en-US" sz="1000" dirty="0">
                <a:solidFill>
                  <a:schemeClr val="tx2">
                    <a:lumMod val="60000"/>
                    <a:lumOff val="40000"/>
                  </a:schemeClr>
                </a:solidFill>
                <a:latin typeface="+mn-lt"/>
                <a:cs typeface="Lucida Sans Unicode" pitchFamily="34" charset="0"/>
              </a:rPr>
              <a:t> </a:t>
            </a:r>
            <a:r>
              <a:rPr lang="en-US" sz="1400" dirty="0">
                <a:solidFill>
                  <a:schemeClr val="tx2">
                    <a:lumMod val="60000"/>
                    <a:lumOff val="40000"/>
                  </a:schemeClr>
                </a:solidFill>
                <a:latin typeface="+mn-lt"/>
                <a:cs typeface="Lucida Sans Unicode" pitchFamily="34" charset="0"/>
              </a:rPr>
              <a:t>1.013 </a:t>
            </a:r>
            <a:r>
              <a:rPr lang="en-US" sz="1400" dirty="0">
                <a:solidFill>
                  <a:schemeClr val="tx2">
                    <a:lumMod val="60000"/>
                    <a:lumOff val="40000"/>
                  </a:schemeClr>
                </a:solidFill>
                <a:latin typeface="Arial"/>
                <a:cs typeface="Arial"/>
              </a:rPr>
              <a:t>·</a:t>
            </a:r>
            <a:r>
              <a:rPr lang="en-US" sz="1000" dirty="0">
                <a:solidFill>
                  <a:schemeClr val="tx2">
                    <a:lumMod val="60000"/>
                    <a:lumOff val="40000"/>
                  </a:schemeClr>
                </a:solidFill>
                <a:latin typeface="+mn-lt"/>
                <a:cs typeface="Lucida Sans Unicode" pitchFamily="34" charset="0"/>
              </a:rPr>
              <a:t> </a:t>
            </a:r>
            <a:r>
              <a:rPr lang="en-US" sz="1400" dirty="0">
                <a:solidFill>
                  <a:schemeClr val="tx2">
                    <a:lumMod val="60000"/>
                    <a:lumOff val="40000"/>
                  </a:schemeClr>
                </a:solidFill>
                <a:latin typeface="+mn-lt"/>
                <a:cs typeface="Lucida Sans Unicode" pitchFamily="34" charset="0"/>
              </a:rPr>
              <a:t>10</a:t>
            </a:r>
            <a:r>
              <a:rPr lang="en-US" sz="1400" baseline="30000" dirty="0">
                <a:solidFill>
                  <a:schemeClr val="tx2">
                    <a:lumMod val="60000"/>
                    <a:lumOff val="40000"/>
                  </a:schemeClr>
                </a:solidFill>
                <a:latin typeface="+mn-lt"/>
                <a:cs typeface="Lucida Sans Unicode" pitchFamily="34" charset="0"/>
              </a:rPr>
              <a:t>5</a:t>
            </a:r>
            <a:r>
              <a:rPr lang="en-US" sz="1400" dirty="0">
                <a:solidFill>
                  <a:schemeClr val="tx2">
                    <a:lumMod val="60000"/>
                    <a:lumOff val="40000"/>
                  </a:schemeClr>
                </a:solidFill>
                <a:latin typeface="+mn-lt"/>
                <a:cs typeface="Lucida Sans Unicode" pitchFamily="34" charset="0"/>
              </a:rPr>
              <a:t> Pa = 2</a:t>
            </a:r>
            <a:r>
              <a:rPr lang="en-US" sz="1000" dirty="0">
                <a:solidFill>
                  <a:schemeClr val="tx2">
                    <a:lumMod val="60000"/>
                    <a:lumOff val="40000"/>
                  </a:schemeClr>
                </a:solidFill>
                <a:latin typeface="+mn-lt"/>
                <a:cs typeface="Lucida Sans Unicode" pitchFamily="34" charset="0"/>
              </a:rPr>
              <a:t> </a:t>
            </a:r>
            <a:r>
              <a:rPr lang="en-US" sz="1400" dirty="0">
                <a:solidFill>
                  <a:schemeClr val="tx2">
                    <a:lumMod val="60000"/>
                    <a:lumOff val="40000"/>
                  </a:schemeClr>
                </a:solidFill>
                <a:latin typeface="+mn-lt"/>
                <a:cs typeface="Lucida Sans Unicode" pitchFamily="34" charset="0"/>
              </a:rPr>
              <a:t>026</a:t>
            </a:r>
            <a:r>
              <a:rPr lang="en-US" sz="1000" dirty="0">
                <a:solidFill>
                  <a:schemeClr val="tx2">
                    <a:lumMod val="60000"/>
                    <a:lumOff val="40000"/>
                  </a:schemeClr>
                </a:solidFill>
                <a:latin typeface="+mn-lt"/>
                <a:cs typeface="Lucida Sans Unicode" pitchFamily="34" charset="0"/>
              </a:rPr>
              <a:t> </a:t>
            </a:r>
            <a:r>
              <a:rPr lang="en-US" sz="1400" dirty="0">
                <a:solidFill>
                  <a:schemeClr val="tx2">
                    <a:lumMod val="60000"/>
                    <a:lumOff val="40000"/>
                  </a:schemeClr>
                </a:solidFill>
                <a:latin typeface="+mn-lt"/>
                <a:cs typeface="Lucida Sans Unicode" pitchFamily="34" charset="0"/>
              </a:rPr>
              <a:t>000 Pa</a:t>
            </a:r>
          </a:p>
          <a:p>
            <a:pPr>
              <a:spcBef>
                <a:spcPts val="600"/>
              </a:spcBef>
              <a:defRPr/>
            </a:pPr>
            <a:r>
              <a:rPr lang="en-US" sz="1400" i="1" dirty="0">
                <a:solidFill>
                  <a:schemeClr val="tx2">
                    <a:lumMod val="60000"/>
                    <a:lumOff val="40000"/>
                  </a:schemeClr>
                </a:solidFill>
                <a:latin typeface="Georgia" pitchFamily="18" charset="0"/>
              </a:rPr>
              <a:t>T</a:t>
            </a:r>
            <a:r>
              <a:rPr lang="en-US" sz="1400" dirty="0">
                <a:solidFill>
                  <a:schemeClr val="tx2">
                    <a:lumMod val="60000"/>
                    <a:lumOff val="40000"/>
                  </a:schemeClr>
                </a:solidFill>
                <a:latin typeface="+mn-lt"/>
              </a:rPr>
              <a:t>=323 K</a:t>
            </a:r>
          </a:p>
          <a:p>
            <a:pPr>
              <a:spcBef>
                <a:spcPts val="600"/>
              </a:spcBef>
              <a:defRPr/>
            </a:pPr>
            <a:r>
              <a:rPr lang="en-US" sz="1400" i="1" dirty="0">
                <a:solidFill>
                  <a:schemeClr val="tx2">
                    <a:lumMod val="60000"/>
                    <a:lumOff val="40000"/>
                  </a:schemeClr>
                </a:solidFill>
                <a:latin typeface="Georgia" pitchFamily="18" charset="0"/>
              </a:rPr>
              <a:t>a</a:t>
            </a:r>
            <a:r>
              <a:rPr lang="en-US" sz="1400" baseline="-25000" dirty="0">
                <a:solidFill>
                  <a:schemeClr val="tx2">
                    <a:lumMod val="60000"/>
                    <a:lumOff val="40000"/>
                  </a:schemeClr>
                </a:solidFill>
                <a:latin typeface="+mn-lt"/>
              </a:rPr>
              <a:t>CO</a:t>
            </a:r>
            <a:r>
              <a:rPr lang="en-US" sz="1400" baseline="-50000" dirty="0">
                <a:solidFill>
                  <a:schemeClr val="tx2">
                    <a:lumMod val="60000"/>
                    <a:lumOff val="40000"/>
                  </a:schemeClr>
                </a:solidFill>
                <a:latin typeface="+mn-lt"/>
              </a:rPr>
              <a:t>2</a:t>
            </a:r>
            <a:r>
              <a:rPr lang="en-US" sz="1400" dirty="0">
                <a:solidFill>
                  <a:schemeClr val="tx2">
                    <a:lumMod val="60000"/>
                    <a:lumOff val="40000"/>
                  </a:schemeClr>
                </a:solidFill>
                <a:latin typeface="+mn-lt"/>
              </a:rPr>
              <a:t>=0.3643 Jm</a:t>
            </a:r>
            <a:r>
              <a:rPr lang="en-US" sz="1400" baseline="30000" dirty="0">
                <a:solidFill>
                  <a:schemeClr val="tx2">
                    <a:lumMod val="60000"/>
                    <a:lumOff val="40000"/>
                  </a:schemeClr>
                </a:solidFill>
                <a:latin typeface="+mn-lt"/>
              </a:rPr>
              <a:t>3</a:t>
            </a:r>
            <a:r>
              <a:rPr lang="en-US" sz="1400" dirty="0">
                <a:solidFill>
                  <a:schemeClr val="tx2">
                    <a:lumMod val="60000"/>
                    <a:lumOff val="40000"/>
                  </a:schemeClr>
                </a:solidFill>
                <a:latin typeface="+mn-lt"/>
              </a:rPr>
              <a:t>/mol</a:t>
            </a:r>
            <a:r>
              <a:rPr lang="en-US" sz="1400" baseline="30000" dirty="0">
                <a:solidFill>
                  <a:schemeClr val="tx2">
                    <a:lumMod val="60000"/>
                    <a:lumOff val="40000"/>
                  </a:schemeClr>
                </a:solidFill>
                <a:latin typeface="+mn-lt"/>
              </a:rPr>
              <a:t>2</a:t>
            </a:r>
            <a:endParaRPr lang="sl-SI" sz="1400" i="1" baseline="30000" dirty="0">
              <a:solidFill>
                <a:schemeClr val="tx2">
                  <a:lumMod val="60000"/>
                  <a:lumOff val="40000"/>
                </a:schemeClr>
              </a:solidFill>
              <a:latin typeface="Georgia" pitchFamily="18" charset="0"/>
            </a:endParaRPr>
          </a:p>
          <a:p>
            <a:pPr>
              <a:spcBef>
                <a:spcPts val="600"/>
              </a:spcBef>
              <a:defRPr/>
            </a:pPr>
            <a:r>
              <a:rPr lang="sl-SI" sz="1400" i="1" dirty="0">
                <a:solidFill>
                  <a:schemeClr val="tx2">
                    <a:lumMod val="60000"/>
                    <a:lumOff val="40000"/>
                  </a:schemeClr>
                </a:solidFill>
                <a:latin typeface="Georgia" pitchFamily="18" charset="0"/>
              </a:rPr>
              <a:t>b</a:t>
            </a:r>
            <a:r>
              <a:rPr lang="en-US" sz="1400" baseline="-25000" dirty="0">
                <a:solidFill>
                  <a:schemeClr val="tx2">
                    <a:lumMod val="60000"/>
                    <a:lumOff val="40000"/>
                  </a:schemeClr>
                </a:solidFill>
                <a:latin typeface="+mn-lt"/>
              </a:rPr>
              <a:t>CO</a:t>
            </a:r>
            <a:r>
              <a:rPr lang="en-US" sz="1400" baseline="-50000" dirty="0">
                <a:solidFill>
                  <a:schemeClr val="tx2">
                    <a:lumMod val="60000"/>
                    <a:lumOff val="40000"/>
                  </a:schemeClr>
                </a:solidFill>
                <a:latin typeface="+mn-lt"/>
              </a:rPr>
              <a:t>2</a:t>
            </a:r>
            <a:r>
              <a:rPr lang="en-US" sz="1400" dirty="0">
                <a:solidFill>
                  <a:schemeClr val="tx2">
                    <a:lumMod val="60000"/>
                    <a:lumOff val="40000"/>
                  </a:schemeClr>
                </a:solidFill>
                <a:latin typeface="+mn-lt"/>
              </a:rPr>
              <a:t>=4.269 </a:t>
            </a:r>
            <a:r>
              <a:rPr lang="en-US" sz="1000" dirty="0">
                <a:solidFill>
                  <a:schemeClr val="tx2">
                    <a:lumMod val="60000"/>
                    <a:lumOff val="40000"/>
                  </a:schemeClr>
                </a:solidFill>
                <a:latin typeface="Arial"/>
                <a:cs typeface="Arial"/>
              </a:rPr>
              <a:t>·</a:t>
            </a:r>
            <a:r>
              <a:rPr lang="en-US" sz="1000" dirty="0">
                <a:solidFill>
                  <a:schemeClr val="tx2">
                    <a:lumMod val="60000"/>
                    <a:lumOff val="40000"/>
                  </a:schemeClr>
                </a:solidFill>
                <a:latin typeface="+mn-lt"/>
                <a:cs typeface="Lucida Sans Unicode" pitchFamily="34" charset="0"/>
              </a:rPr>
              <a:t> </a:t>
            </a:r>
            <a:r>
              <a:rPr lang="en-US" sz="1400" dirty="0">
                <a:solidFill>
                  <a:schemeClr val="tx2">
                    <a:lumMod val="60000"/>
                    <a:lumOff val="40000"/>
                  </a:schemeClr>
                </a:solidFill>
                <a:latin typeface="+mn-lt"/>
                <a:cs typeface="Lucida Sans Unicode" pitchFamily="34" charset="0"/>
              </a:rPr>
              <a:t>10</a:t>
            </a:r>
            <a:r>
              <a:rPr lang="en-US" sz="900" dirty="0">
                <a:solidFill>
                  <a:schemeClr val="tx2">
                    <a:lumMod val="60000"/>
                    <a:lumOff val="40000"/>
                  </a:schemeClr>
                </a:solidFill>
                <a:latin typeface="+mn-lt"/>
                <a:cs typeface="Lucida Sans Unicode" pitchFamily="34" charset="0"/>
              </a:rPr>
              <a:t> </a:t>
            </a:r>
            <a:r>
              <a:rPr lang="en-US" sz="1400" baseline="30000" dirty="0">
                <a:solidFill>
                  <a:schemeClr val="tx2">
                    <a:lumMod val="60000"/>
                    <a:lumOff val="40000"/>
                  </a:schemeClr>
                </a:solidFill>
                <a:latin typeface="+mn-lt"/>
                <a:cs typeface="Lucida Sans Unicode" pitchFamily="34" charset="0"/>
              </a:rPr>
              <a:t>-5 </a:t>
            </a:r>
            <a:r>
              <a:rPr lang="en-US" sz="1400" dirty="0">
                <a:solidFill>
                  <a:schemeClr val="tx2">
                    <a:lumMod val="60000"/>
                    <a:lumOff val="40000"/>
                  </a:schemeClr>
                </a:solidFill>
                <a:latin typeface="+mn-lt"/>
              </a:rPr>
              <a:t>m</a:t>
            </a:r>
            <a:r>
              <a:rPr lang="en-US" sz="1400" baseline="30000" dirty="0">
                <a:solidFill>
                  <a:schemeClr val="tx2">
                    <a:lumMod val="60000"/>
                    <a:lumOff val="40000"/>
                  </a:schemeClr>
                </a:solidFill>
                <a:latin typeface="+mn-lt"/>
              </a:rPr>
              <a:t>3</a:t>
            </a:r>
            <a:r>
              <a:rPr lang="en-US" sz="1400" dirty="0">
                <a:solidFill>
                  <a:schemeClr val="tx2">
                    <a:lumMod val="60000"/>
                    <a:lumOff val="40000"/>
                  </a:schemeClr>
                </a:solidFill>
                <a:latin typeface="+mn-lt"/>
              </a:rPr>
              <a:t>/mol</a:t>
            </a:r>
          </a:p>
          <a:p>
            <a:pPr>
              <a:spcBef>
                <a:spcPts val="600"/>
              </a:spcBef>
              <a:defRPr/>
            </a:pPr>
            <a:r>
              <a:rPr lang="en-US" sz="1400" i="1" dirty="0">
                <a:solidFill>
                  <a:schemeClr val="tx2">
                    <a:lumMod val="60000"/>
                    <a:lumOff val="40000"/>
                  </a:schemeClr>
                </a:solidFill>
                <a:latin typeface="Georgia" pitchFamily="18" charset="0"/>
              </a:rPr>
              <a:t>R</a:t>
            </a:r>
            <a:r>
              <a:rPr lang="en-US" sz="1400" dirty="0">
                <a:solidFill>
                  <a:schemeClr val="tx2">
                    <a:lumMod val="60000"/>
                    <a:lumOff val="40000"/>
                  </a:schemeClr>
                </a:solidFill>
                <a:latin typeface="+mn-lt"/>
              </a:rPr>
              <a:t>=8.314 J/mol K</a:t>
            </a:r>
            <a:endParaRPr lang="en-GB" sz="1400" dirty="0">
              <a:solidFill>
                <a:schemeClr val="tx2">
                  <a:lumMod val="60000"/>
                  <a:lumOff val="40000"/>
                </a:schemeClr>
              </a:solidFill>
              <a:latin typeface="+mn-lt"/>
            </a:endParaRPr>
          </a:p>
        </p:txBody>
      </p:sp>
      <p:sp>
        <p:nvSpPr>
          <p:cNvPr id="31" name="TextBox 30"/>
          <p:cNvSpPr txBox="1"/>
          <p:nvPr/>
        </p:nvSpPr>
        <p:spPr>
          <a:xfrm>
            <a:off x="6400800" y="2209800"/>
            <a:ext cx="2057400" cy="307975"/>
          </a:xfrm>
          <a:prstGeom prst="rect">
            <a:avLst/>
          </a:prstGeom>
          <a:noFill/>
        </p:spPr>
        <p:txBody>
          <a:bodyPr>
            <a:spAutoFit/>
          </a:bodyPr>
          <a:lstStyle/>
          <a:p>
            <a:pPr>
              <a:defRPr/>
            </a:pPr>
            <a:r>
              <a:rPr lang="sl-SI" sz="1400" dirty="0">
                <a:solidFill>
                  <a:schemeClr val="tx2">
                    <a:lumMod val="60000"/>
                    <a:lumOff val="40000"/>
                  </a:schemeClr>
                </a:solidFill>
                <a:latin typeface="+mn-lt"/>
              </a:rPr>
              <a:t>(Enačba 3. stopnje za </a:t>
            </a:r>
            <a:r>
              <a:rPr lang="sl-SI" sz="1400" i="1" dirty="0">
                <a:solidFill>
                  <a:schemeClr val="tx2">
                    <a:lumMod val="60000"/>
                    <a:lumOff val="40000"/>
                  </a:schemeClr>
                </a:solidFill>
                <a:latin typeface="Georgia" pitchFamily="18" charset="0"/>
              </a:rPr>
              <a:t>x.</a:t>
            </a:r>
            <a:r>
              <a:rPr lang="sl-SI" sz="1400" dirty="0">
                <a:solidFill>
                  <a:schemeClr val="tx2">
                    <a:lumMod val="60000"/>
                    <a:lumOff val="40000"/>
                  </a:schemeClr>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80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91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16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580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916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8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58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58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91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P spid="49162" grpId="0" animBg="1"/>
      <p:bldP spid="49163" grpId="0"/>
      <p:bldP spid="49165" grpId="0" animBg="1"/>
      <p:bldP spid="49167" grpId="0"/>
      <p:bldP spid="49168" grpId="0"/>
      <p:bldP spid="30" grpId="0"/>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A2E936B-7FBC-4897-8E43-A06DA67FAA5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52</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381000" y="457200"/>
            <a:ext cx="2743200" cy="400050"/>
          </a:xfrm>
          <a:prstGeom prst="rect">
            <a:avLst/>
          </a:prstGeom>
          <a:noFill/>
        </p:spPr>
        <p:txBody>
          <a:bodyPr>
            <a:spAutoFit/>
          </a:bodyPr>
          <a:lstStyle/>
          <a:p>
            <a:pPr>
              <a:defRPr/>
            </a:pPr>
            <a:r>
              <a:rPr lang="sl-SI" sz="2000" b="1">
                <a:solidFill>
                  <a:schemeClr val="tx2">
                    <a:lumMod val="60000"/>
                    <a:lumOff val="40000"/>
                  </a:schemeClr>
                </a:solidFill>
                <a:latin typeface="+mn-lt"/>
              </a:rPr>
              <a:t>TAYLORJEVA  FORMULA</a:t>
            </a:r>
          </a:p>
        </p:txBody>
      </p:sp>
      <p:sp>
        <p:nvSpPr>
          <p:cNvPr id="10" name="TextBox 9"/>
          <p:cNvSpPr txBox="1"/>
          <p:nvPr/>
        </p:nvSpPr>
        <p:spPr>
          <a:xfrm>
            <a:off x="457200" y="990600"/>
            <a:ext cx="3352800" cy="338138"/>
          </a:xfrm>
          <a:prstGeom prst="rect">
            <a:avLst/>
          </a:prstGeom>
          <a:noFill/>
        </p:spPr>
        <p:txBody>
          <a:bodyPr>
            <a:spAutoFit/>
          </a:bodyPr>
          <a:lstStyle/>
          <a:p>
            <a:pPr>
              <a:defRPr/>
            </a:pPr>
            <a:r>
              <a:rPr lang="sl-SI" sz="1600">
                <a:solidFill>
                  <a:schemeClr val="tx2">
                    <a:lumMod val="60000"/>
                    <a:lumOff val="40000"/>
                  </a:schemeClr>
                </a:solidFill>
                <a:latin typeface="+mn-lt"/>
              </a:rPr>
              <a:t>Pomen vrednosti funkcije in odvodov:</a:t>
            </a:r>
          </a:p>
        </p:txBody>
      </p:sp>
      <p:grpSp>
        <p:nvGrpSpPr>
          <p:cNvPr id="11" name="Group 17"/>
          <p:cNvGrpSpPr>
            <a:grpSpLocks/>
          </p:cNvGrpSpPr>
          <p:nvPr/>
        </p:nvGrpSpPr>
        <p:grpSpPr bwMode="auto">
          <a:xfrm>
            <a:off x="5486400" y="1066800"/>
            <a:ext cx="2133600" cy="1600200"/>
            <a:chOff x="5257800" y="1143794"/>
            <a:chExt cx="2133600" cy="1600200"/>
          </a:xfrm>
        </p:grpSpPr>
        <p:cxnSp>
          <p:nvCxnSpPr>
            <p:cNvPr id="12" name="Straight Arrow Connector 11"/>
            <p:cNvCxnSpPr/>
            <p:nvPr/>
          </p:nvCxnSpPr>
          <p:spPr>
            <a:xfrm>
              <a:off x="5257800" y="2590007"/>
              <a:ext cx="2133600" cy="3175"/>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610101" y="1942306"/>
              <a:ext cx="1600200" cy="3175"/>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5807" name="Object 3"/>
          <p:cNvGraphicFramePr>
            <a:graphicFrameLocks noChangeAspect="1"/>
          </p:cNvGraphicFramePr>
          <p:nvPr/>
        </p:nvGraphicFramePr>
        <p:xfrm>
          <a:off x="914400" y="1447800"/>
          <a:ext cx="2957513" cy="247650"/>
        </p:xfrm>
        <a:graphic>
          <a:graphicData uri="http://schemas.openxmlformats.org/presentationml/2006/ole">
            <p:oleObj spid="_x0000_s49154" name="Equation" r:id="rId3" imgW="2692080" imgH="228600" progId="Equation.DSMT4">
              <p:embed/>
            </p:oleObj>
          </a:graphicData>
        </a:graphic>
      </p:graphicFrame>
      <p:graphicFrame>
        <p:nvGraphicFramePr>
          <p:cNvPr id="15" name="Object 10"/>
          <p:cNvGraphicFramePr>
            <a:graphicFrameLocks noChangeAspect="1"/>
          </p:cNvGraphicFramePr>
          <p:nvPr/>
        </p:nvGraphicFramePr>
        <p:xfrm>
          <a:off x="906463" y="2057400"/>
          <a:ext cx="4198937" cy="247650"/>
        </p:xfrm>
        <a:graphic>
          <a:graphicData uri="http://schemas.openxmlformats.org/presentationml/2006/ole">
            <p:oleObj spid="_x0000_s49155" name="Equation" r:id="rId4" imgW="3822480" imgH="228600" progId="Equation.DSMT4">
              <p:embed/>
            </p:oleObj>
          </a:graphicData>
        </a:graphic>
      </p:graphicFrame>
      <p:graphicFrame>
        <p:nvGraphicFramePr>
          <p:cNvPr id="16" name="Object 11"/>
          <p:cNvGraphicFramePr>
            <a:graphicFrameLocks noChangeAspect="1"/>
          </p:cNvGraphicFramePr>
          <p:nvPr/>
        </p:nvGraphicFramePr>
        <p:xfrm>
          <a:off x="908050" y="1752600"/>
          <a:ext cx="3292475" cy="247650"/>
        </p:xfrm>
        <a:graphic>
          <a:graphicData uri="http://schemas.openxmlformats.org/presentationml/2006/ole">
            <p:oleObj spid="_x0000_s49156" name="Equation" r:id="rId5" imgW="2997000" imgH="228600" progId="Equation.DSMT4">
              <p:embed/>
            </p:oleObj>
          </a:graphicData>
        </a:graphic>
      </p:graphicFrame>
      <p:cxnSp>
        <p:nvCxnSpPr>
          <p:cNvPr id="20" name="Straight Connector 19"/>
          <p:cNvCxnSpPr/>
          <p:nvPr/>
        </p:nvCxnSpPr>
        <p:spPr>
          <a:xfrm rot="5400000" flipH="1" flipV="1">
            <a:off x="6210300" y="2247900"/>
            <a:ext cx="533400"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1981200"/>
            <a:ext cx="838200"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91200" y="1600200"/>
            <a:ext cx="1752600" cy="6096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Oval 5"/>
          <p:cNvSpPr>
            <a:spLocks noChangeArrowheads="1"/>
          </p:cNvSpPr>
          <p:nvPr/>
        </p:nvSpPr>
        <p:spPr bwMode="auto">
          <a:xfrm>
            <a:off x="6450013" y="1954213"/>
            <a:ext cx="53975" cy="53975"/>
          </a:xfrm>
          <a:prstGeom prst="ellipse">
            <a:avLst/>
          </a:prstGeom>
          <a:solidFill>
            <a:srgbClr val="FF0000"/>
          </a:solidFill>
          <a:ln w="12700">
            <a:solidFill>
              <a:srgbClr val="FF0000"/>
            </a:solidFill>
            <a:round/>
            <a:headEnd/>
            <a:tailEnd/>
          </a:ln>
        </p:spPr>
        <p:txBody>
          <a:bodyPr wrap="none" anchor="ctr">
            <a:spAutoFit/>
          </a:bodyPr>
          <a:lstStyle/>
          <a:p>
            <a:endParaRPr lang="sl-SI" sz="2000" i="1"/>
          </a:p>
        </p:txBody>
      </p:sp>
      <p:sp>
        <p:nvSpPr>
          <p:cNvPr id="27" name="Freeform 26"/>
          <p:cNvSpPr/>
          <p:nvPr/>
        </p:nvSpPr>
        <p:spPr>
          <a:xfrm>
            <a:off x="5934075" y="1768475"/>
            <a:ext cx="1638300" cy="625475"/>
          </a:xfrm>
          <a:custGeom>
            <a:avLst/>
            <a:gdLst>
              <a:gd name="connsiteX0" fmla="*/ 0 w 1638677"/>
              <a:gd name="connsiteY0" fmla="*/ 624689 h 624689"/>
              <a:gd name="connsiteX1" fmla="*/ 552261 w 1638677"/>
              <a:gd name="connsiteY1" fmla="*/ 208229 h 624689"/>
              <a:gd name="connsiteX2" fmla="*/ 1638677 w 1638677"/>
              <a:gd name="connsiteY2" fmla="*/ 0 h 624689"/>
            </a:gdLst>
            <a:ahLst/>
            <a:cxnLst>
              <a:cxn ang="0">
                <a:pos x="connsiteX0" y="connsiteY0"/>
              </a:cxn>
              <a:cxn ang="0">
                <a:pos x="connsiteX1" y="connsiteY1"/>
              </a:cxn>
              <a:cxn ang="0">
                <a:pos x="connsiteX2" y="connsiteY2"/>
              </a:cxn>
            </a:cxnLst>
            <a:rect l="l" t="t" r="r" b="b"/>
            <a:pathLst>
              <a:path w="1638677" h="624689">
                <a:moveTo>
                  <a:pt x="0" y="624689"/>
                </a:moveTo>
                <a:cubicBezTo>
                  <a:pt x="139574" y="468516"/>
                  <a:pt x="279148" y="312344"/>
                  <a:pt x="552261" y="208229"/>
                </a:cubicBezTo>
                <a:cubicBezTo>
                  <a:pt x="825374" y="104114"/>
                  <a:pt x="1232025" y="52057"/>
                  <a:pt x="1638677"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8" name="TextBox 27"/>
          <p:cNvSpPr txBox="1"/>
          <p:nvPr/>
        </p:nvSpPr>
        <p:spPr>
          <a:xfrm>
            <a:off x="533400" y="2438400"/>
            <a:ext cx="2743200" cy="338138"/>
          </a:xfrm>
          <a:prstGeom prst="rect">
            <a:avLst/>
          </a:prstGeom>
          <a:noFill/>
        </p:spPr>
        <p:txBody>
          <a:bodyPr>
            <a:spAutoFit/>
          </a:bodyPr>
          <a:lstStyle/>
          <a:p>
            <a:pPr>
              <a:defRPr/>
            </a:pPr>
            <a:r>
              <a:rPr lang="sl-SI" sz="1600">
                <a:solidFill>
                  <a:schemeClr val="tx2">
                    <a:lumMod val="60000"/>
                    <a:lumOff val="40000"/>
                  </a:schemeClr>
                </a:solidFill>
                <a:latin typeface="+mn-lt"/>
              </a:rPr>
              <a:t>Kaj pomenijo višji odvodi?</a:t>
            </a:r>
          </a:p>
        </p:txBody>
      </p:sp>
      <p:cxnSp>
        <p:nvCxnSpPr>
          <p:cNvPr id="30" name="Straight Connector 29"/>
          <p:cNvCxnSpPr/>
          <p:nvPr/>
        </p:nvCxnSpPr>
        <p:spPr>
          <a:xfrm flipV="1">
            <a:off x="188913" y="2895600"/>
            <a:ext cx="8763000" cy="76200"/>
          </a:xfrm>
          <a:prstGeom prst="line">
            <a:avLst/>
          </a:prstGeom>
          <a:ln w="6350">
            <a:solidFill>
              <a:schemeClr val="tx2">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graphicFrame>
        <p:nvGraphicFramePr>
          <p:cNvPr id="17" name="Object 12"/>
          <p:cNvGraphicFramePr>
            <a:graphicFrameLocks noChangeAspect="1"/>
          </p:cNvGraphicFramePr>
          <p:nvPr/>
        </p:nvGraphicFramePr>
        <p:xfrm>
          <a:off x="639763" y="3048000"/>
          <a:ext cx="3802062" cy="360363"/>
        </p:xfrm>
        <a:graphic>
          <a:graphicData uri="http://schemas.openxmlformats.org/presentationml/2006/ole">
            <p:oleObj spid="_x0000_s49157" name="Equation" r:id="rId6" imgW="2501640" imgH="241200" progId="Equation.DSMT4">
              <p:embed/>
            </p:oleObj>
          </a:graphicData>
        </a:graphic>
      </p:graphicFrame>
      <p:graphicFrame>
        <p:nvGraphicFramePr>
          <p:cNvPr id="31" name="Object 13"/>
          <p:cNvGraphicFramePr>
            <a:graphicFrameLocks noChangeAspect="1"/>
          </p:cNvGraphicFramePr>
          <p:nvPr/>
        </p:nvGraphicFramePr>
        <p:xfrm>
          <a:off x="639763" y="3660775"/>
          <a:ext cx="4400550" cy="1839913"/>
        </p:xfrm>
        <a:graphic>
          <a:graphicData uri="http://schemas.openxmlformats.org/presentationml/2006/ole">
            <p:oleObj spid="_x0000_s49158" name="Equation" r:id="rId7" imgW="2895480" imgH="1231560" progId="Equation.DSMT4">
              <p:embed/>
            </p:oleObj>
          </a:graphicData>
        </a:graphic>
      </p:graphicFrame>
      <p:graphicFrame>
        <p:nvGraphicFramePr>
          <p:cNvPr id="75776" name="Object 14"/>
          <p:cNvGraphicFramePr>
            <a:graphicFrameLocks noChangeAspect="1"/>
          </p:cNvGraphicFramePr>
          <p:nvPr/>
        </p:nvGraphicFramePr>
        <p:xfrm>
          <a:off x="6440488" y="3116263"/>
          <a:ext cx="1408112" cy="2274887"/>
        </p:xfrm>
        <a:graphic>
          <a:graphicData uri="http://schemas.openxmlformats.org/presentationml/2006/ole">
            <p:oleObj spid="_x0000_s49159" name="Equation" r:id="rId8" imgW="927000" imgH="1523880" progId="Equation.DSMT4">
              <p:embed/>
            </p:oleObj>
          </a:graphicData>
        </a:graphic>
      </p:graphicFrame>
      <p:sp>
        <p:nvSpPr>
          <p:cNvPr id="34" name="AutoShape 16"/>
          <p:cNvSpPr>
            <a:spLocks noChangeArrowheads="1"/>
          </p:cNvSpPr>
          <p:nvPr/>
        </p:nvSpPr>
        <p:spPr bwMode="auto">
          <a:xfrm>
            <a:off x="5486400" y="4191000"/>
            <a:ext cx="457200" cy="152400"/>
          </a:xfrm>
          <a:prstGeom prst="notchedRightArrow">
            <a:avLst>
              <a:gd name="adj1" fmla="val 50000"/>
              <a:gd name="adj2" fmla="val 75000"/>
            </a:avLst>
          </a:prstGeom>
          <a:noFill/>
          <a:ln w="12700">
            <a:solidFill>
              <a:schemeClr val="accent1"/>
            </a:solidFill>
            <a:miter lim="800000"/>
            <a:headEnd/>
            <a:tailEnd/>
          </a:ln>
        </p:spPr>
        <p:txBody>
          <a:bodyPr wrap="none" anchor="ctr"/>
          <a:lstStyle/>
          <a:p>
            <a:pPr>
              <a:defRPr/>
            </a:pPr>
            <a:endParaRPr lang="sl-SI">
              <a:solidFill>
                <a:schemeClr val="tx2">
                  <a:lumMod val="60000"/>
                  <a:lumOff val="40000"/>
                </a:schemeClr>
              </a:solidFill>
              <a:latin typeface="+mn-lt"/>
            </a:endParaRPr>
          </a:p>
        </p:txBody>
      </p:sp>
      <p:graphicFrame>
        <p:nvGraphicFramePr>
          <p:cNvPr id="75777" name="Object 15"/>
          <p:cNvGraphicFramePr>
            <a:graphicFrameLocks noChangeAspect="1"/>
          </p:cNvGraphicFramePr>
          <p:nvPr/>
        </p:nvGraphicFramePr>
        <p:xfrm>
          <a:off x="1600200" y="5715000"/>
          <a:ext cx="5973763" cy="635000"/>
        </p:xfrm>
        <a:graphic>
          <a:graphicData uri="http://schemas.openxmlformats.org/presentationml/2006/ole">
            <p:oleObj spid="_x0000_s49160" name="Equation" r:id="rId9" imgW="387324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8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7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5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8" grpId="0"/>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D7E9312-A28A-496D-BC12-F54F5068037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53</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381000" y="533400"/>
            <a:ext cx="7924800" cy="369888"/>
          </a:xfrm>
          <a:prstGeom prst="rect">
            <a:avLst/>
          </a:prstGeom>
          <a:noFill/>
        </p:spPr>
        <p:txBody>
          <a:bodyPr>
            <a:spAutoFit/>
          </a:bodyPr>
          <a:lstStyle/>
          <a:p>
            <a:pPr>
              <a:defRPr/>
            </a:pPr>
            <a:r>
              <a:rPr lang="sl-SI">
                <a:solidFill>
                  <a:schemeClr val="tx2">
                    <a:lumMod val="60000"/>
                    <a:lumOff val="40000"/>
                  </a:schemeClr>
                </a:solidFill>
                <a:latin typeface="+mn-lt"/>
              </a:rPr>
              <a:t>Funkciji  </a:t>
            </a:r>
            <a:r>
              <a:rPr lang="sl-SI" i="1">
                <a:solidFill>
                  <a:schemeClr val="tx2">
                    <a:lumMod val="60000"/>
                    <a:lumOff val="40000"/>
                  </a:schemeClr>
                </a:solidFill>
                <a:latin typeface="Georgia" pitchFamily="18" charset="0"/>
              </a:rPr>
              <a:t>f(x)</a:t>
            </a:r>
            <a:r>
              <a:rPr lang="sl-SI">
                <a:solidFill>
                  <a:schemeClr val="tx2">
                    <a:lumMod val="60000"/>
                    <a:lumOff val="40000"/>
                  </a:schemeClr>
                </a:solidFill>
                <a:latin typeface="+mn-lt"/>
              </a:rPr>
              <a:t>, ki je vsaj </a:t>
            </a:r>
            <a:r>
              <a:rPr lang="sl-SI" i="1">
                <a:solidFill>
                  <a:schemeClr val="tx2">
                    <a:lumMod val="60000"/>
                    <a:lumOff val="40000"/>
                  </a:schemeClr>
                </a:solidFill>
                <a:latin typeface="Georgia" pitchFamily="18" charset="0"/>
              </a:rPr>
              <a:t>n</a:t>
            </a:r>
            <a:r>
              <a:rPr lang="sl-SI">
                <a:solidFill>
                  <a:schemeClr val="tx2">
                    <a:lumMod val="60000"/>
                    <a:lumOff val="40000"/>
                  </a:schemeClr>
                </a:solidFill>
                <a:latin typeface="+mn-lt"/>
              </a:rPr>
              <a:t>-krat odvedljiva pri 0 lahko priredimo Taylorjev polinom</a:t>
            </a:r>
          </a:p>
        </p:txBody>
      </p:sp>
      <p:graphicFrame>
        <p:nvGraphicFramePr>
          <p:cNvPr id="75807" name="Object 2"/>
          <p:cNvGraphicFramePr>
            <a:graphicFrameLocks noChangeAspect="1"/>
          </p:cNvGraphicFramePr>
          <p:nvPr/>
        </p:nvGraphicFramePr>
        <p:xfrm>
          <a:off x="838200" y="990600"/>
          <a:ext cx="7315200" cy="604838"/>
        </p:xfrm>
        <a:graphic>
          <a:graphicData uri="http://schemas.openxmlformats.org/presentationml/2006/ole">
            <p:oleObj spid="_x0000_s50178" name="Equation" r:id="rId3" imgW="4978080" imgH="419040" progId="Equation.DSMT4">
              <p:embed/>
            </p:oleObj>
          </a:graphicData>
        </a:graphic>
      </p:graphicFrame>
      <p:sp>
        <p:nvSpPr>
          <p:cNvPr id="11" name="TextBox 10"/>
          <p:cNvSpPr txBox="1"/>
          <p:nvPr/>
        </p:nvSpPr>
        <p:spPr>
          <a:xfrm>
            <a:off x="457200" y="1752600"/>
            <a:ext cx="7467600" cy="369888"/>
          </a:xfrm>
          <a:prstGeom prst="rect">
            <a:avLst/>
          </a:prstGeom>
          <a:noFill/>
        </p:spPr>
        <p:txBody>
          <a:bodyPr>
            <a:spAutoFit/>
          </a:bodyPr>
          <a:lstStyle/>
          <a:p>
            <a:pPr>
              <a:spcBef>
                <a:spcPts val="600"/>
              </a:spcBef>
              <a:spcAft>
                <a:spcPts val="600"/>
              </a:spcAft>
              <a:defRPr/>
            </a:pPr>
            <a:r>
              <a:rPr lang="sl-SI">
                <a:solidFill>
                  <a:schemeClr val="tx2">
                    <a:lumMod val="60000"/>
                    <a:lumOff val="40000"/>
                  </a:schemeClr>
                </a:solidFill>
                <a:latin typeface="+mn-lt"/>
              </a:rPr>
              <a:t>Pričakujemo, da bo ostanek </a:t>
            </a:r>
            <a:r>
              <a:rPr lang="sl-SI" i="1">
                <a:solidFill>
                  <a:schemeClr val="tx2">
                    <a:lumMod val="60000"/>
                    <a:lumOff val="40000"/>
                  </a:schemeClr>
                </a:solidFill>
                <a:latin typeface="Georgia" pitchFamily="18" charset="0"/>
              </a:rPr>
              <a:t>R</a:t>
            </a:r>
            <a:r>
              <a:rPr lang="sl-SI" i="1" baseline="-25000">
                <a:solidFill>
                  <a:schemeClr val="tx2">
                    <a:lumMod val="60000"/>
                    <a:lumOff val="40000"/>
                  </a:schemeClr>
                </a:solidFill>
                <a:latin typeface="Georgia" pitchFamily="18" charset="0"/>
              </a:rPr>
              <a:t>n</a:t>
            </a:r>
            <a:r>
              <a:rPr lang="sl-SI" i="1">
                <a:solidFill>
                  <a:schemeClr val="tx2">
                    <a:lumMod val="60000"/>
                    <a:lumOff val="40000"/>
                  </a:schemeClr>
                </a:solidFill>
                <a:latin typeface="Georgia" pitchFamily="18" charset="0"/>
              </a:rPr>
              <a:t>(x)= f(x)</a:t>
            </a:r>
            <a:r>
              <a:rPr lang="sl-SI" i="1">
                <a:solidFill>
                  <a:schemeClr val="tx2">
                    <a:lumMod val="60000"/>
                    <a:lumOff val="40000"/>
                  </a:schemeClr>
                </a:solidFill>
                <a:latin typeface="Georgia" pitchFamily="18" charset="0"/>
                <a:sym typeface="Euclid Symbol"/>
              </a:rPr>
              <a:t></a:t>
            </a:r>
            <a:r>
              <a:rPr lang="sl-SI" i="1">
                <a:solidFill>
                  <a:schemeClr val="tx2">
                    <a:lumMod val="60000"/>
                    <a:lumOff val="40000"/>
                  </a:schemeClr>
                </a:solidFill>
                <a:latin typeface="Georgia" pitchFamily="18" charset="0"/>
              </a:rPr>
              <a:t>T</a:t>
            </a:r>
            <a:r>
              <a:rPr lang="sl-SI" i="1" baseline="-25000">
                <a:solidFill>
                  <a:schemeClr val="tx2">
                    <a:lumMod val="60000"/>
                    <a:lumOff val="40000"/>
                  </a:schemeClr>
                </a:solidFill>
                <a:latin typeface="Georgia" pitchFamily="18" charset="0"/>
              </a:rPr>
              <a:t>n</a:t>
            </a:r>
            <a:r>
              <a:rPr lang="sl-SI" i="1">
                <a:solidFill>
                  <a:schemeClr val="tx2">
                    <a:lumMod val="60000"/>
                    <a:lumOff val="40000"/>
                  </a:schemeClr>
                </a:solidFill>
                <a:latin typeface="Georgia" pitchFamily="18" charset="0"/>
              </a:rPr>
              <a:t>(x)</a:t>
            </a:r>
            <a:r>
              <a:rPr lang="sl-SI">
                <a:solidFill>
                  <a:schemeClr val="tx2">
                    <a:lumMod val="60000"/>
                    <a:lumOff val="40000"/>
                  </a:schemeClr>
                </a:solidFill>
                <a:latin typeface="+mn-lt"/>
              </a:rPr>
              <a:t> velikostnega reda </a:t>
            </a:r>
            <a:r>
              <a:rPr lang="sl-SI" i="1">
                <a:solidFill>
                  <a:schemeClr val="tx2">
                    <a:lumMod val="60000"/>
                    <a:lumOff val="40000"/>
                  </a:schemeClr>
                </a:solidFill>
                <a:latin typeface="Georgia" pitchFamily="18" charset="0"/>
              </a:rPr>
              <a:t>x</a:t>
            </a:r>
            <a:r>
              <a:rPr lang="sl-SI" i="1" baseline="30000">
                <a:solidFill>
                  <a:schemeClr val="tx2">
                    <a:lumMod val="60000"/>
                    <a:lumOff val="40000"/>
                  </a:schemeClr>
                </a:solidFill>
                <a:latin typeface="Georgia" pitchFamily="18" charset="0"/>
              </a:rPr>
              <a:t>n+</a:t>
            </a:r>
            <a:r>
              <a:rPr lang="sl-SI" baseline="30000">
                <a:solidFill>
                  <a:schemeClr val="tx2">
                    <a:lumMod val="60000"/>
                    <a:lumOff val="40000"/>
                  </a:schemeClr>
                </a:solidFill>
                <a:latin typeface="+mn-lt"/>
              </a:rPr>
              <a:t>1</a:t>
            </a:r>
            <a:r>
              <a:rPr lang="sl-SI">
                <a:solidFill>
                  <a:schemeClr val="tx2">
                    <a:lumMod val="60000"/>
                    <a:lumOff val="40000"/>
                  </a:schemeClr>
                </a:solidFill>
                <a:latin typeface="+mn-lt"/>
              </a:rPr>
              <a:t>.  </a:t>
            </a:r>
          </a:p>
        </p:txBody>
      </p:sp>
      <p:graphicFrame>
        <p:nvGraphicFramePr>
          <p:cNvPr id="10" name="Object 3"/>
          <p:cNvGraphicFramePr>
            <a:graphicFrameLocks noChangeAspect="1"/>
          </p:cNvGraphicFramePr>
          <p:nvPr/>
        </p:nvGraphicFramePr>
        <p:xfrm>
          <a:off x="990600" y="2362200"/>
          <a:ext cx="7340600" cy="1200150"/>
        </p:xfrm>
        <a:graphic>
          <a:graphicData uri="http://schemas.openxmlformats.org/presentationml/2006/ole">
            <p:oleObj spid="_x0000_s50179" name="Equation" r:id="rId4" imgW="5867280" imgH="977760" progId="Equation.DSMT4">
              <p:embed/>
            </p:oleObj>
          </a:graphicData>
        </a:graphic>
      </p:graphicFrame>
      <p:graphicFrame>
        <p:nvGraphicFramePr>
          <p:cNvPr id="12" name="Object 4"/>
          <p:cNvGraphicFramePr>
            <a:graphicFrameLocks noChangeAspect="1"/>
          </p:cNvGraphicFramePr>
          <p:nvPr/>
        </p:nvGraphicFramePr>
        <p:xfrm>
          <a:off x="982663" y="3754438"/>
          <a:ext cx="5688012" cy="1122362"/>
        </p:xfrm>
        <a:graphic>
          <a:graphicData uri="http://schemas.openxmlformats.org/presentationml/2006/ole">
            <p:oleObj spid="_x0000_s50180" name="Equation" r:id="rId5" imgW="4546440" imgH="914400" progId="Equation.DSMT4">
              <p:embed/>
            </p:oleObj>
          </a:graphicData>
        </a:graphic>
      </p:graphicFrame>
      <p:graphicFrame>
        <p:nvGraphicFramePr>
          <p:cNvPr id="13" name="Object 5"/>
          <p:cNvGraphicFramePr>
            <a:graphicFrameLocks noChangeAspect="1"/>
          </p:cNvGraphicFramePr>
          <p:nvPr/>
        </p:nvGraphicFramePr>
        <p:xfrm>
          <a:off x="609600" y="5114925"/>
          <a:ext cx="7315200" cy="881063"/>
        </p:xfrm>
        <a:graphic>
          <a:graphicData uri="http://schemas.openxmlformats.org/presentationml/2006/ole">
            <p:oleObj spid="_x0000_s50181" name="Equation" r:id="rId6" imgW="4978080" imgH="609480" progId="Equation.DSMT4">
              <p:embed/>
            </p:oleObj>
          </a:graphicData>
        </a:graphic>
      </p:graphicFrame>
      <p:sp>
        <p:nvSpPr>
          <p:cNvPr id="15" name="TextBox 14"/>
          <p:cNvSpPr txBox="1"/>
          <p:nvPr/>
        </p:nvSpPr>
        <p:spPr>
          <a:xfrm>
            <a:off x="6400800" y="6019800"/>
            <a:ext cx="2057400" cy="381000"/>
          </a:xfrm>
          <a:prstGeom prst="rect">
            <a:avLst/>
          </a:prstGeom>
          <a:noFill/>
        </p:spPr>
        <p:txBody>
          <a:bodyPr>
            <a:spAutoFit/>
          </a:bodyPr>
          <a:lstStyle/>
          <a:p>
            <a:pPr>
              <a:defRPr/>
            </a:pPr>
            <a:r>
              <a:rPr lang="sl-SI">
                <a:solidFill>
                  <a:srgbClr val="FF0000"/>
                </a:solidFill>
                <a:latin typeface="+mn-lt"/>
              </a:rPr>
              <a:t>Taylorjeva formula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9CD8518-1B74-48B3-8C34-3FA7C8C74F9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54</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ounded Rectangle 8"/>
          <p:cNvSpPr>
            <a:spLocks/>
          </p:cNvSpPr>
          <p:nvPr/>
        </p:nvSpPr>
        <p:spPr>
          <a:xfrm>
            <a:off x="304800" y="457200"/>
            <a:ext cx="8534400" cy="594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2" name="TextBox 11"/>
          <p:cNvSpPr txBox="1"/>
          <p:nvPr/>
        </p:nvSpPr>
        <p:spPr>
          <a:xfrm>
            <a:off x="533400" y="533400"/>
            <a:ext cx="2362200" cy="369888"/>
          </a:xfrm>
          <a:prstGeom prst="rect">
            <a:avLst/>
          </a:prstGeom>
          <a:noFill/>
        </p:spPr>
        <p:txBody>
          <a:bodyPr>
            <a:spAutoFit/>
          </a:bodyPr>
          <a:lstStyle/>
          <a:p>
            <a:pPr>
              <a:defRPr/>
            </a:pPr>
            <a:r>
              <a:rPr lang="sl-SI" b="1">
                <a:solidFill>
                  <a:schemeClr val="tx2">
                    <a:lumMod val="60000"/>
                    <a:lumOff val="40000"/>
                  </a:schemeClr>
                </a:solidFill>
                <a:latin typeface="+mn-lt"/>
              </a:rPr>
              <a:t>Eksponentna funkcija</a:t>
            </a:r>
          </a:p>
        </p:txBody>
      </p:sp>
      <p:grpSp>
        <p:nvGrpSpPr>
          <p:cNvPr id="11" name="Group 28"/>
          <p:cNvGrpSpPr>
            <a:grpSpLocks/>
          </p:cNvGrpSpPr>
          <p:nvPr/>
        </p:nvGrpSpPr>
        <p:grpSpPr bwMode="auto">
          <a:xfrm>
            <a:off x="609600" y="1219200"/>
            <a:ext cx="3048000" cy="2743200"/>
            <a:chOff x="609600" y="1219200"/>
            <a:chExt cx="3048000" cy="2743200"/>
          </a:xfrm>
        </p:grpSpPr>
        <p:graphicFrame>
          <p:nvGraphicFramePr>
            <p:cNvPr id="75789" name="Object 13"/>
            <p:cNvGraphicFramePr>
              <a:graphicFrameLocks noChangeAspect="1"/>
            </p:cNvGraphicFramePr>
            <p:nvPr/>
          </p:nvGraphicFramePr>
          <p:xfrm>
            <a:off x="685800" y="1295400"/>
            <a:ext cx="2901245" cy="2590800"/>
          </p:xfrm>
          <a:graphic>
            <a:graphicData uri="http://schemas.openxmlformats.org/presentationml/2006/ole">
              <p:oleObj spid="_x0000_s51204" name="Equation" r:id="rId3" imgW="1701720" imgH="1625400" progId="Equation.DSMT4">
                <p:embed/>
              </p:oleObj>
            </a:graphicData>
          </a:graphic>
        </p:graphicFrame>
        <p:cxnSp>
          <p:nvCxnSpPr>
            <p:cNvPr id="16" name="Straight Connector 15"/>
            <p:cNvCxnSpPr/>
            <p:nvPr/>
          </p:nvCxnSpPr>
          <p:spPr>
            <a:xfrm>
              <a:off x="609600" y="121920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286000" y="2590800"/>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62000" y="2590800"/>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0" y="2590800"/>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92138" y="2590800"/>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514475" y="2590800"/>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1722438"/>
              <a:ext cx="3048000" cy="0"/>
            </a:xfrm>
            <a:prstGeom prst="line">
              <a:avLst/>
            </a:prstGeom>
            <a:ln w="12700" cmpd="dbl">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 y="2066925"/>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 y="2398713"/>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 y="281940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160713"/>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53218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aphicFrame>
        <p:nvGraphicFramePr>
          <p:cNvPr id="14" name="Object 11"/>
          <p:cNvGraphicFramePr>
            <a:graphicFrameLocks noChangeAspect="1"/>
          </p:cNvGraphicFramePr>
          <p:nvPr/>
        </p:nvGraphicFramePr>
        <p:xfrm>
          <a:off x="609600" y="4244975"/>
          <a:ext cx="3962400" cy="936625"/>
        </p:xfrm>
        <a:graphic>
          <a:graphicData uri="http://schemas.openxmlformats.org/presentationml/2006/ole">
            <p:oleObj spid="_x0000_s51202" name="Equation" r:id="rId4" imgW="2412720" imgH="609480" progId="Equation.DSMT4">
              <p:embed/>
            </p:oleObj>
          </a:graphicData>
        </a:graphic>
      </p:graphicFrame>
      <p:sp>
        <p:nvSpPr>
          <p:cNvPr id="35" name="Freeform 34"/>
          <p:cNvSpPr/>
          <p:nvPr/>
        </p:nvSpPr>
        <p:spPr>
          <a:xfrm>
            <a:off x="5053013" y="695325"/>
            <a:ext cx="3052762" cy="3459163"/>
          </a:xfrm>
          <a:custGeom>
            <a:avLst/>
            <a:gdLst>
              <a:gd name="connsiteX0" fmla="*/ 0 w 3052762"/>
              <a:gd name="connsiteY0" fmla="*/ 9525 h 3459163"/>
              <a:gd name="connsiteX1" fmla="*/ 1557337 w 3052762"/>
              <a:gd name="connsiteY1" fmla="*/ 3457575 h 3459163"/>
              <a:gd name="connsiteX2" fmla="*/ 3052762 w 3052762"/>
              <a:gd name="connsiteY2" fmla="*/ 0 h 3459163"/>
              <a:gd name="connsiteX0" fmla="*/ 0 w 3052762"/>
              <a:gd name="connsiteY0" fmla="*/ 9525 h 3459163"/>
              <a:gd name="connsiteX1" fmla="*/ 1557337 w 3052762"/>
              <a:gd name="connsiteY1" fmla="*/ 3457575 h 3459163"/>
              <a:gd name="connsiteX2" fmla="*/ 3052762 w 3052762"/>
              <a:gd name="connsiteY2" fmla="*/ 0 h 3459163"/>
              <a:gd name="connsiteX0" fmla="*/ 0 w 3052762"/>
              <a:gd name="connsiteY0" fmla="*/ 9525 h 3459163"/>
              <a:gd name="connsiteX1" fmla="*/ 1557337 w 3052762"/>
              <a:gd name="connsiteY1" fmla="*/ 3457575 h 3459163"/>
              <a:gd name="connsiteX2" fmla="*/ 3052762 w 3052762"/>
              <a:gd name="connsiteY2" fmla="*/ 0 h 3459163"/>
            </a:gdLst>
            <a:ahLst/>
            <a:cxnLst>
              <a:cxn ang="0">
                <a:pos x="connsiteX0" y="connsiteY0"/>
              </a:cxn>
              <a:cxn ang="0">
                <a:pos x="connsiteX1" y="connsiteY1"/>
              </a:cxn>
              <a:cxn ang="0">
                <a:pos x="connsiteX2" y="connsiteY2"/>
              </a:cxn>
            </a:cxnLst>
            <a:rect l="l" t="t" r="r" b="b"/>
            <a:pathLst>
              <a:path w="3052762" h="3459163">
                <a:moveTo>
                  <a:pt x="0" y="9525"/>
                </a:moveTo>
                <a:cubicBezTo>
                  <a:pt x="562371" y="2434432"/>
                  <a:pt x="1048543" y="3459163"/>
                  <a:pt x="1557337" y="3457575"/>
                </a:cubicBezTo>
                <a:cubicBezTo>
                  <a:pt x="2066131" y="3455988"/>
                  <a:pt x="2568971" y="2128044"/>
                  <a:pt x="3052762" y="0"/>
                </a:cubicBezTo>
              </a:path>
            </a:pathLst>
          </a:cu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6" name="Freeform 35"/>
          <p:cNvSpPr/>
          <p:nvPr/>
        </p:nvSpPr>
        <p:spPr>
          <a:xfrm>
            <a:off x="5314950" y="695325"/>
            <a:ext cx="2443163" cy="3719513"/>
          </a:xfrm>
          <a:custGeom>
            <a:avLst/>
            <a:gdLst>
              <a:gd name="connsiteX0" fmla="*/ 0 w 2443163"/>
              <a:gd name="connsiteY0" fmla="*/ 0 h 3525044"/>
              <a:gd name="connsiteX1" fmla="*/ 1190625 w 2443163"/>
              <a:gd name="connsiteY1" fmla="*/ 3524250 h 3525044"/>
              <a:gd name="connsiteX2" fmla="*/ 2443163 w 2443163"/>
              <a:gd name="connsiteY2" fmla="*/ 4763 h 3525044"/>
              <a:gd name="connsiteX0" fmla="*/ 0 w 2443163"/>
              <a:gd name="connsiteY0" fmla="*/ 0 h 3719116"/>
              <a:gd name="connsiteX1" fmla="*/ 1190625 w 2443163"/>
              <a:gd name="connsiteY1" fmla="*/ 3524250 h 3719116"/>
              <a:gd name="connsiteX2" fmla="*/ 2443163 w 2443163"/>
              <a:gd name="connsiteY2" fmla="*/ 4763 h 3719116"/>
              <a:gd name="connsiteX0" fmla="*/ 0 w 2443163"/>
              <a:gd name="connsiteY0" fmla="*/ 0 h 3719116"/>
              <a:gd name="connsiteX1" fmla="*/ 1190625 w 2443163"/>
              <a:gd name="connsiteY1" fmla="*/ 3524250 h 3719116"/>
              <a:gd name="connsiteX2" fmla="*/ 2443163 w 2443163"/>
              <a:gd name="connsiteY2" fmla="*/ 4763 h 3719116"/>
              <a:gd name="connsiteX0" fmla="*/ 0 w 2443163"/>
              <a:gd name="connsiteY0" fmla="*/ 0 h 3719116"/>
              <a:gd name="connsiteX1" fmla="*/ 1190625 w 2443163"/>
              <a:gd name="connsiteY1" fmla="*/ 3524250 h 3719116"/>
              <a:gd name="connsiteX2" fmla="*/ 2443163 w 2443163"/>
              <a:gd name="connsiteY2" fmla="*/ 4763 h 3719116"/>
              <a:gd name="connsiteX0" fmla="*/ 0 w 2443163"/>
              <a:gd name="connsiteY0" fmla="*/ 0 h 3719116"/>
              <a:gd name="connsiteX1" fmla="*/ 1190625 w 2443163"/>
              <a:gd name="connsiteY1" fmla="*/ 3524250 h 3719116"/>
              <a:gd name="connsiteX2" fmla="*/ 2443163 w 2443163"/>
              <a:gd name="connsiteY2" fmla="*/ 4763 h 3719116"/>
              <a:gd name="connsiteX0" fmla="*/ 0 w 2443163"/>
              <a:gd name="connsiteY0" fmla="*/ 0 h 3719116"/>
              <a:gd name="connsiteX1" fmla="*/ 1190625 w 2443163"/>
              <a:gd name="connsiteY1" fmla="*/ 3524250 h 3719116"/>
              <a:gd name="connsiteX2" fmla="*/ 2443163 w 2443163"/>
              <a:gd name="connsiteY2" fmla="*/ 4763 h 3719116"/>
            </a:gdLst>
            <a:ahLst/>
            <a:cxnLst>
              <a:cxn ang="0">
                <a:pos x="connsiteX0" y="connsiteY0"/>
              </a:cxn>
              <a:cxn ang="0">
                <a:pos x="connsiteX1" y="connsiteY1"/>
              </a:cxn>
              <a:cxn ang="0">
                <a:pos x="connsiteX2" y="connsiteY2"/>
              </a:cxn>
            </a:cxnLst>
            <a:rect l="l" t="t" r="r" b="b"/>
            <a:pathLst>
              <a:path w="2443163" h="3719116">
                <a:moveTo>
                  <a:pt x="0" y="0"/>
                </a:moveTo>
                <a:cubicBezTo>
                  <a:pt x="396478" y="3719116"/>
                  <a:pt x="783431" y="3523456"/>
                  <a:pt x="1190625" y="3524250"/>
                </a:cubicBezTo>
                <a:cubicBezTo>
                  <a:pt x="1564482" y="3505994"/>
                  <a:pt x="2144317" y="2969817"/>
                  <a:pt x="2443163" y="4763"/>
                </a:cubicBezTo>
              </a:path>
            </a:pathLst>
          </a:custGeom>
          <a:ln>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7" name="Freeform 36"/>
          <p:cNvSpPr/>
          <p:nvPr/>
        </p:nvSpPr>
        <p:spPr>
          <a:xfrm>
            <a:off x="5200650" y="695325"/>
            <a:ext cx="2524125" cy="3592513"/>
          </a:xfrm>
          <a:custGeom>
            <a:avLst/>
            <a:gdLst>
              <a:gd name="connsiteX0" fmla="*/ 0 w 2524125"/>
              <a:gd name="connsiteY0" fmla="*/ 0 h 3584575"/>
              <a:gd name="connsiteX1" fmla="*/ 952500 w 2524125"/>
              <a:gd name="connsiteY1" fmla="*/ 3581400 h 3584575"/>
              <a:gd name="connsiteX2" fmla="*/ 2524125 w 2524125"/>
              <a:gd name="connsiteY2" fmla="*/ 19050 h 3584575"/>
              <a:gd name="connsiteX0" fmla="*/ 0 w 2524125"/>
              <a:gd name="connsiteY0" fmla="*/ 0 h 3584575"/>
              <a:gd name="connsiteX1" fmla="*/ 952500 w 2524125"/>
              <a:gd name="connsiteY1" fmla="*/ 3581400 h 3584575"/>
              <a:gd name="connsiteX2" fmla="*/ 2524125 w 2524125"/>
              <a:gd name="connsiteY2" fmla="*/ 19050 h 3584575"/>
              <a:gd name="connsiteX0" fmla="*/ 0 w 2524125"/>
              <a:gd name="connsiteY0" fmla="*/ 0 h 3592512"/>
              <a:gd name="connsiteX1" fmla="*/ 952500 w 2524125"/>
              <a:gd name="connsiteY1" fmla="*/ 3581400 h 3592512"/>
              <a:gd name="connsiteX2" fmla="*/ 2524125 w 2524125"/>
              <a:gd name="connsiteY2" fmla="*/ 19050 h 3592512"/>
              <a:gd name="connsiteX0" fmla="*/ 0 w 2524125"/>
              <a:gd name="connsiteY0" fmla="*/ 0 h 3592512"/>
              <a:gd name="connsiteX1" fmla="*/ 952500 w 2524125"/>
              <a:gd name="connsiteY1" fmla="*/ 3581400 h 3592512"/>
              <a:gd name="connsiteX2" fmla="*/ 2524125 w 2524125"/>
              <a:gd name="connsiteY2" fmla="*/ 19050 h 3592512"/>
            </a:gdLst>
            <a:ahLst/>
            <a:cxnLst>
              <a:cxn ang="0">
                <a:pos x="connsiteX0" y="connsiteY0"/>
              </a:cxn>
              <a:cxn ang="0">
                <a:pos x="connsiteX1" y="connsiteY1"/>
              </a:cxn>
              <a:cxn ang="0">
                <a:pos x="connsiteX2" y="connsiteY2"/>
              </a:cxn>
            </a:cxnLst>
            <a:rect l="l" t="t" r="r" b="b"/>
            <a:pathLst>
              <a:path w="2524125" h="3592512">
                <a:moveTo>
                  <a:pt x="0" y="0"/>
                </a:moveTo>
                <a:cubicBezTo>
                  <a:pt x="232569" y="3117850"/>
                  <a:pt x="531813" y="3578225"/>
                  <a:pt x="952500" y="3581400"/>
                </a:cubicBezTo>
                <a:cubicBezTo>
                  <a:pt x="1428350" y="3558396"/>
                  <a:pt x="2324894" y="3592512"/>
                  <a:pt x="2524125" y="19050"/>
                </a:cubicBezTo>
              </a:path>
            </a:pathLst>
          </a:custGeom>
          <a:ln>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8" name="Freeform 37"/>
          <p:cNvSpPr/>
          <p:nvPr/>
        </p:nvSpPr>
        <p:spPr>
          <a:xfrm>
            <a:off x="5014913" y="712788"/>
            <a:ext cx="2698750" cy="3868737"/>
          </a:xfrm>
          <a:custGeom>
            <a:avLst/>
            <a:gdLst>
              <a:gd name="connsiteX0" fmla="*/ 0 w 2698322"/>
              <a:gd name="connsiteY0" fmla="*/ 0 h 3596827"/>
              <a:gd name="connsiteX1" fmla="*/ 897571 w 2698322"/>
              <a:gd name="connsiteY1" fmla="*/ 3595892 h 3596827"/>
              <a:gd name="connsiteX2" fmla="*/ 2698322 w 2698322"/>
              <a:gd name="connsiteY2" fmla="*/ 5609 h 3596827"/>
              <a:gd name="connsiteX0" fmla="*/ 0 w 2698322"/>
              <a:gd name="connsiteY0" fmla="*/ 0 h 3596827"/>
              <a:gd name="connsiteX1" fmla="*/ 897571 w 2698322"/>
              <a:gd name="connsiteY1" fmla="*/ 3595892 h 3596827"/>
              <a:gd name="connsiteX2" fmla="*/ 2698322 w 2698322"/>
              <a:gd name="connsiteY2" fmla="*/ 5609 h 3596827"/>
              <a:gd name="connsiteX0" fmla="*/ 0 w 2698322"/>
              <a:gd name="connsiteY0" fmla="*/ 0 h 3847398"/>
              <a:gd name="connsiteX1" fmla="*/ 897571 w 2698322"/>
              <a:gd name="connsiteY1" fmla="*/ 3595892 h 3847398"/>
              <a:gd name="connsiteX2" fmla="*/ 2698322 w 2698322"/>
              <a:gd name="connsiteY2" fmla="*/ 5609 h 3847398"/>
              <a:gd name="connsiteX0" fmla="*/ 0 w 2698322"/>
              <a:gd name="connsiteY0" fmla="*/ 0 h 3847398"/>
              <a:gd name="connsiteX1" fmla="*/ 897571 w 2698322"/>
              <a:gd name="connsiteY1" fmla="*/ 3595892 h 3847398"/>
              <a:gd name="connsiteX2" fmla="*/ 2698322 w 2698322"/>
              <a:gd name="connsiteY2" fmla="*/ 5609 h 3847398"/>
              <a:gd name="connsiteX0" fmla="*/ 0 w 2698322"/>
              <a:gd name="connsiteY0" fmla="*/ 0 h 3869837"/>
              <a:gd name="connsiteX1" fmla="*/ 897571 w 2698322"/>
              <a:gd name="connsiteY1" fmla="*/ 3595892 h 3869837"/>
              <a:gd name="connsiteX2" fmla="*/ 2698322 w 2698322"/>
              <a:gd name="connsiteY2" fmla="*/ 5609 h 3869837"/>
            </a:gdLst>
            <a:ahLst/>
            <a:cxnLst>
              <a:cxn ang="0">
                <a:pos x="connsiteX0" y="connsiteY0"/>
              </a:cxn>
              <a:cxn ang="0">
                <a:pos x="connsiteX1" y="connsiteY1"/>
              </a:cxn>
              <a:cxn ang="0">
                <a:pos x="connsiteX2" y="connsiteY2"/>
              </a:cxn>
            </a:cxnLst>
            <a:rect l="l" t="t" r="r" b="b"/>
            <a:pathLst>
              <a:path w="2698322" h="3869837">
                <a:moveTo>
                  <a:pt x="0" y="0"/>
                </a:moveTo>
                <a:cubicBezTo>
                  <a:pt x="200083" y="3075114"/>
                  <a:pt x="447851" y="3594957"/>
                  <a:pt x="897571" y="3595892"/>
                </a:cubicBezTo>
                <a:cubicBezTo>
                  <a:pt x="1384222" y="3522497"/>
                  <a:pt x="2553401" y="3869837"/>
                  <a:pt x="2698322" y="5609"/>
                </a:cubicBezTo>
              </a:path>
            </a:pathLst>
          </a:custGeom>
          <a:ln>
            <a:solidFill>
              <a:schemeClr val="accent4">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13" name="Group 38"/>
          <p:cNvGrpSpPr>
            <a:grpSpLocks/>
          </p:cNvGrpSpPr>
          <p:nvPr/>
        </p:nvGrpSpPr>
        <p:grpSpPr bwMode="auto">
          <a:xfrm>
            <a:off x="4953000" y="687388"/>
            <a:ext cx="3505200" cy="3962400"/>
            <a:chOff x="4953000" y="687388"/>
            <a:chExt cx="3505200" cy="3962400"/>
          </a:xfrm>
        </p:grpSpPr>
        <p:cxnSp>
          <p:nvCxnSpPr>
            <p:cNvPr id="30" name="Straight Arrow Connector 29"/>
            <p:cNvCxnSpPr/>
            <p:nvPr/>
          </p:nvCxnSpPr>
          <p:spPr>
            <a:xfrm>
              <a:off x="4953000" y="4313238"/>
              <a:ext cx="35052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4936332" y="2667794"/>
              <a:ext cx="39624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972050" y="722313"/>
              <a:ext cx="2725738" cy="3638550"/>
            </a:xfrm>
            <a:custGeom>
              <a:avLst/>
              <a:gdLst>
                <a:gd name="connsiteX0" fmla="*/ 0 w 2725783"/>
                <a:gd name="connsiteY0" fmla="*/ 3561806 h 3859349"/>
                <a:gd name="connsiteX1" fmla="*/ 1942012 w 2725783"/>
                <a:gd name="connsiteY1" fmla="*/ 3265715 h 3859349"/>
                <a:gd name="connsiteX2" fmla="*/ 2725783 w 2725783"/>
                <a:gd name="connsiteY2" fmla="*/ 0 h 3859349"/>
                <a:gd name="connsiteX0" fmla="*/ 0 w 2725783"/>
                <a:gd name="connsiteY0" fmla="*/ 3561806 h 3859349"/>
                <a:gd name="connsiteX1" fmla="*/ 1942012 w 2725783"/>
                <a:gd name="connsiteY1" fmla="*/ 3265715 h 3859349"/>
                <a:gd name="connsiteX2" fmla="*/ 2725783 w 2725783"/>
                <a:gd name="connsiteY2" fmla="*/ 0 h 385934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737429"/>
                <a:gd name="connsiteX1" fmla="*/ 1942012 w 2725783"/>
                <a:gd name="connsiteY1" fmla="*/ 3265715 h 3737429"/>
                <a:gd name="connsiteX2" fmla="*/ 2725783 w 2725783"/>
                <a:gd name="connsiteY2" fmla="*/ 0 h 3737429"/>
                <a:gd name="connsiteX0" fmla="*/ 0 w 2725783"/>
                <a:gd name="connsiteY0" fmla="*/ 3561806 h 3651704"/>
                <a:gd name="connsiteX1" fmla="*/ 1942012 w 2725783"/>
                <a:gd name="connsiteY1" fmla="*/ 3265715 h 3651704"/>
                <a:gd name="connsiteX2" fmla="*/ 2725783 w 2725783"/>
                <a:gd name="connsiteY2" fmla="*/ 0 h 3651704"/>
                <a:gd name="connsiteX0" fmla="*/ 0 w 2725783"/>
                <a:gd name="connsiteY0" fmla="*/ 3561806 h 3651704"/>
                <a:gd name="connsiteX1" fmla="*/ 1942012 w 2725783"/>
                <a:gd name="connsiteY1" fmla="*/ 3265715 h 3651704"/>
                <a:gd name="connsiteX2" fmla="*/ 2725783 w 2725783"/>
                <a:gd name="connsiteY2" fmla="*/ 0 h 3651704"/>
                <a:gd name="connsiteX0" fmla="*/ 0 w 2725783"/>
                <a:gd name="connsiteY0" fmla="*/ 3561806 h 3651704"/>
                <a:gd name="connsiteX1" fmla="*/ 1942012 w 2725783"/>
                <a:gd name="connsiteY1" fmla="*/ 3265715 h 3651704"/>
                <a:gd name="connsiteX2" fmla="*/ 2725783 w 2725783"/>
                <a:gd name="connsiteY2" fmla="*/ 0 h 3651704"/>
                <a:gd name="connsiteX0" fmla="*/ 0 w 2725783"/>
                <a:gd name="connsiteY0" fmla="*/ 3561806 h 3580267"/>
                <a:gd name="connsiteX1" fmla="*/ 1942012 w 2725783"/>
                <a:gd name="connsiteY1" fmla="*/ 3265715 h 3580267"/>
                <a:gd name="connsiteX2" fmla="*/ 2725783 w 2725783"/>
                <a:gd name="connsiteY2" fmla="*/ 0 h 3580267"/>
                <a:gd name="connsiteX0" fmla="*/ 0 w 2725783"/>
                <a:gd name="connsiteY0" fmla="*/ 3561806 h 3637417"/>
                <a:gd name="connsiteX1" fmla="*/ 1942012 w 2725783"/>
                <a:gd name="connsiteY1" fmla="*/ 3265715 h 3637417"/>
                <a:gd name="connsiteX2" fmla="*/ 2725783 w 2725783"/>
                <a:gd name="connsiteY2" fmla="*/ 0 h 3637417"/>
              </a:gdLst>
              <a:ahLst/>
              <a:cxnLst>
                <a:cxn ang="0">
                  <a:pos x="connsiteX0" y="connsiteY0"/>
                </a:cxn>
                <a:cxn ang="0">
                  <a:pos x="connsiteX1" y="connsiteY1"/>
                </a:cxn>
                <a:cxn ang="0">
                  <a:pos x="connsiteX2" y="connsiteY2"/>
                </a:cxn>
              </a:cxnLst>
              <a:rect l="l" t="t" r="r" b="b"/>
              <a:pathLst>
                <a:path w="2725783" h="3637417">
                  <a:moveTo>
                    <a:pt x="0" y="3561806"/>
                  </a:moveTo>
                  <a:cubicBezTo>
                    <a:pt x="606424" y="3561987"/>
                    <a:pt x="1672909" y="3637417"/>
                    <a:pt x="1942012" y="3265715"/>
                  </a:cubicBezTo>
                  <a:cubicBezTo>
                    <a:pt x="2563949" y="2439127"/>
                    <a:pt x="2574109" y="1340394"/>
                    <a:pt x="2725783"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10" name="Object 4"/>
          <p:cNvGraphicFramePr>
            <a:graphicFrameLocks noChangeAspect="1"/>
          </p:cNvGraphicFramePr>
          <p:nvPr/>
        </p:nvGraphicFramePr>
        <p:xfrm>
          <a:off x="5029200" y="4392613"/>
          <a:ext cx="2192338" cy="1495425"/>
        </p:xfrm>
        <a:graphic>
          <a:graphicData uri="http://schemas.openxmlformats.org/presentationml/2006/ole">
            <p:oleObj spid="_x0000_s51203" name="Equation" r:id="rId5" imgW="2019240" imgH="1473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3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37"/>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1000"/>
                                  </p:stCondLst>
                                  <p:childTnLst>
                                    <p:set>
                                      <p:cBhvr>
                                        <p:cTn id="26" dur="1" fill="hold">
                                          <p:stCondLst>
                                            <p:cond delay="0"/>
                                          </p:stCondLst>
                                        </p:cTn>
                                        <p:tgtEl>
                                          <p:spTgt spid="38"/>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a:spLocks/>
          </p:cNvSpPr>
          <p:nvPr/>
        </p:nvSpPr>
        <p:spPr>
          <a:xfrm>
            <a:off x="304800" y="3505200"/>
            <a:ext cx="8534400" cy="2895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69C9343-DBE5-4959-B498-9C35847CA26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55</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ounded Rectangle 8"/>
          <p:cNvSpPr>
            <a:spLocks/>
          </p:cNvSpPr>
          <p:nvPr/>
        </p:nvSpPr>
        <p:spPr>
          <a:xfrm>
            <a:off x="304800" y="457200"/>
            <a:ext cx="8534400" cy="2895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0" name="TextBox 9"/>
          <p:cNvSpPr txBox="1"/>
          <p:nvPr/>
        </p:nvSpPr>
        <p:spPr>
          <a:xfrm>
            <a:off x="533400" y="533400"/>
            <a:ext cx="2362200" cy="369888"/>
          </a:xfrm>
          <a:prstGeom prst="rect">
            <a:avLst/>
          </a:prstGeom>
          <a:noFill/>
        </p:spPr>
        <p:txBody>
          <a:bodyPr>
            <a:spAutoFit/>
          </a:bodyPr>
          <a:lstStyle/>
          <a:p>
            <a:pPr>
              <a:defRPr/>
            </a:pPr>
            <a:r>
              <a:rPr lang="sl-SI" b="1" dirty="0">
                <a:solidFill>
                  <a:schemeClr val="tx2">
                    <a:lumMod val="60000"/>
                    <a:lumOff val="40000"/>
                  </a:schemeClr>
                </a:solidFill>
                <a:latin typeface="+mn-lt"/>
              </a:rPr>
              <a:t>Sinus</a:t>
            </a:r>
          </a:p>
        </p:txBody>
      </p:sp>
      <p:grpSp>
        <p:nvGrpSpPr>
          <p:cNvPr id="52240" name="Group 28"/>
          <p:cNvGrpSpPr>
            <a:grpSpLocks noChangeAspect="1"/>
          </p:cNvGrpSpPr>
          <p:nvPr/>
        </p:nvGrpSpPr>
        <p:grpSpPr bwMode="auto">
          <a:xfrm>
            <a:off x="549275" y="1057275"/>
            <a:ext cx="2041525" cy="1838325"/>
            <a:chOff x="609600" y="1219200"/>
            <a:chExt cx="3048000" cy="2743200"/>
          </a:xfrm>
        </p:grpSpPr>
        <p:graphicFrame>
          <p:nvGraphicFramePr>
            <p:cNvPr id="11" name="Object 13"/>
            <p:cNvGraphicFramePr>
              <a:graphicFrameLocks noChangeAspect="1"/>
            </p:cNvGraphicFramePr>
            <p:nvPr/>
          </p:nvGraphicFramePr>
          <p:xfrm>
            <a:off x="685800" y="1295400"/>
            <a:ext cx="2901245" cy="2590800"/>
          </p:xfrm>
          <a:graphic>
            <a:graphicData uri="http://schemas.openxmlformats.org/presentationml/2006/ole">
              <p:oleObj spid="_x0000_s52229" name="Equation" r:id="rId3" imgW="1701720" imgH="1625400" progId="Equation.DSMT4">
                <p:embed/>
              </p:oleObj>
            </a:graphicData>
          </a:graphic>
        </p:graphicFrame>
        <p:cxnSp>
          <p:nvCxnSpPr>
            <p:cNvPr id="13" name="Straight Connector 12"/>
            <p:cNvCxnSpPr/>
            <p:nvPr/>
          </p:nvCxnSpPr>
          <p:spPr>
            <a:xfrm>
              <a:off x="609600" y="121920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999"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62001"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0407"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91350"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513334"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1721409"/>
              <a:ext cx="3048000" cy="0"/>
            </a:xfrm>
            <a:prstGeom prst="line">
              <a:avLst/>
            </a:prstGeom>
            <a:ln w="12700" cmpd="dbl">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 y="206727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 y="239891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20584"/>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316170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 y="353125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aphicFrame>
        <p:nvGraphicFramePr>
          <p:cNvPr id="25" name="Object 11"/>
          <p:cNvGraphicFramePr>
            <a:graphicFrameLocks noChangeAspect="1"/>
          </p:cNvGraphicFramePr>
          <p:nvPr/>
        </p:nvGraphicFramePr>
        <p:xfrm>
          <a:off x="3352800" y="533400"/>
          <a:ext cx="4014788" cy="688975"/>
        </p:xfrm>
        <a:graphic>
          <a:graphicData uri="http://schemas.openxmlformats.org/presentationml/2006/ole">
            <p:oleObj spid="_x0000_s52226" name="Equation" r:id="rId4" imgW="3327120" imgH="609480" progId="Equation.DSMT4">
              <p:embed/>
            </p:oleObj>
          </a:graphicData>
        </a:graphic>
      </p:graphicFrame>
      <p:sp>
        <p:nvSpPr>
          <p:cNvPr id="39" name="Freeform 38"/>
          <p:cNvSpPr/>
          <p:nvPr/>
        </p:nvSpPr>
        <p:spPr>
          <a:xfrm>
            <a:off x="4916488" y="1228725"/>
            <a:ext cx="1139825" cy="1965325"/>
          </a:xfrm>
          <a:custGeom>
            <a:avLst/>
            <a:gdLst>
              <a:gd name="connsiteX0" fmla="*/ 0 w 1139810"/>
              <a:gd name="connsiteY0" fmla="*/ 0 h 1964896"/>
              <a:gd name="connsiteX1" fmla="*/ 361507 w 1139810"/>
              <a:gd name="connsiteY1" fmla="*/ 1144063 h 1964896"/>
              <a:gd name="connsiteX2" fmla="*/ 7612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7612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 name="connsiteX0" fmla="*/ 0 w 1139810"/>
              <a:gd name="connsiteY0" fmla="*/ 0 h 1964896"/>
              <a:gd name="connsiteX1" fmla="*/ 285307 w 1139810"/>
              <a:gd name="connsiteY1" fmla="*/ 1144063 h 1964896"/>
              <a:gd name="connsiteX2" fmla="*/ 837491 w 1139810"/>
              <a:gd name="connsiteY2" fmla="*/ 820833 h 1964896"/>
              <a:gd name="connsiteX3" fmla="*/ 1139810 w 1139810"/>
              <a:gd name="connsiteY3" fmla="*/ 1964896 h 1964896"/>
            </a:gdLst>
            <a:ahLst/>
            <a:cxnLst>
              <a:cxn ang="0">
                <a:pos x="connsiteX0" y="connsiteY0"/>
              </a:cxn>
              <a:cxn ang="0">
                <a:pos x="connsiteX1" y="connsiteY1"/>
              </a:cxn>
              <a:cxn ang="0">
                <a:pos x="connsiteX2" y="connsiteY2"/>
              </a:cxn>
              <a:cxn ang="0">
                <a:pos x="connsiteX3" y="connsiteY3"/>
              </a:cxn>
            </a:cxnLst>
            <a:rect l="l" t="t" r="r" b="b"/>
            <a:pathLst>
              <a:path w="1139810" h="1964896">
                <a:moveTo>
                  <a:pt x="0" y="0"/>
                </a:moveTo>
                <a:cubicBezTo>
                  <a:pt x="85414" y="507528"/>
                  <a:pt x="160611" y="1000524"/>
                  <a:pt x="285307" y="1144063"/>
                </a:cubicBezTo>
                <a:cubicBezTo>
                  <a:pt x="470963" y="1245781"/>
                  <a:pt x="614975" y="748178"/>
                  <a:pt x="837491" y="820833"/>
                </a:cubicBezTo>
                <a:cubicBezTo>
                  <a:pt x="979908" y="957638"/>
                  <a:pt x="1051560" y="1456660"/>
                  <a:pt x="1139810" y="1964896"/>
                </a:cubicBezTo>
              </a:path>
            </a:pathLst>
          </a:cu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0" name="Freeform 39"/>
          <p:cNvSpPr/>
          <p:nvPr/>
        </p:nvSpPr>
        <p:spPr>
          <a:xfrm>
            <a:off x="4814888" y="1225550"/>
            <a:ext cx="1355725" cy="1973263"/>
          </a:xfrm>
          <a:custGeom>
            <a:avLst/>
            <a:gdLst>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 name="connsiteX0" fmla="*/ 0 w 1356715"/>
              <a:gd name="connsiteY0" fmla="*/ 1973402 h 1973402"/>
              <a:gd name="connsiteX1" fmla="*/ 199892 w 1356715"/>
              <a:gd name="connsiteY1" fmla="*/ 1071762 h 1973402"/>
              <a:gd name="connsiteX2" fmla="*/ 450821 w 1356715"/>
              <a:gd name="connsiteY2" fmla="*/ 1156822 h 1973402"/>
              <a:gd name="connsiteX3" fmla="*/ 897388 w 1356715"/>
              <a:gd name="connsiteY3" fmla="*/ 816580 h 1973402"/>
              <a:gd name="connsiteX4" fmla="*/ 1131305 w 1356715"/>
              <a:gd name="connsiteY4" fmla="*/ 901641 h 1973402"/>
              <a:gd name="connsiteX5" fmla="*/ 1356715 w 1356715"/>
              <a:gd name="connsiteY5" fmla="*/ 0 h 197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15" h="1973402">
                <a:moveTo>
                  <a:pt x="0" y="1973402"/>
                </a:moveTo>
                <a:cubicBezTo>
                  <a:pt x="62377" y="1590630"/>
                  <a:pt x="62732" y="1168164"/>
                  <a:pt x="199892" y="1071762"/>
                </a:cubicBezTo>
                <a:cubicBezTo>
                  <a:pt x="311534" y="1051914"/>
                  <a:pt x="334572" y="1199352"/>
                  <a:pt x="450821" y="1156822"/>
                </a:cubicBezTo>
                <a:cubicBezTo>
                  <a:pt x="567070" y="1114292"/>
                  <a:pt x="783974" y="859110"/>
                  <a:pt x="897388" y="816580"/>
                </a:cubicBezTo>
                <a:cubicBezTo>
                  <a:pt x="1046244" y="821542"/>
                  <a:pt x="1035258" y="946298"/>
                  <a:pt x="1131305" y="901641"/>
                </a:cubicBezTo>
                <a:cubicBezTo>
                  <a:pt x="1218847" y="821542"/>
                  <a:pt x="1238339" y="926096"/>
                  <a:pt x="1356715" y="0"/>
                </a:cubicBezTo>
              </a:path>
            </a:pathLst>
          </a:custGeom>
          <a:ln>
            <a:solidFill>
              <a:srgbClr val="339933"/>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2" name="Freeform 41"/>
          <p:cNvSpPr/>
          <p:nvPr/>
        </p:nvSpPr>
        <p:spPr>
          <a:xfrm>
            <a:off x="4511675" y="1238250"/>
            <a:ext cx="1944688" cy="1955800"/>
          </a:xfrm>
          <a:custGeom>
            <a:avLst/>
            <a:gdLst>
              <a:gd name="connsiteX0" fmla="*/ 0 w 1943631"/>
              <a:gd name="connsiteY0" fmla="*/ 0 h 1956390"/>
              <a:gd name="connsiteX1" fmla="*/ 250928 w 1943631"/>
              <a:gd name="connsiteY1" fmla="*/ 791062 h 1956390"/>
              <a:gd name="connsiteX2" fmla="*/ 710255 w 1943631"/>
              <a:gd name="connsiteY2" fmla="*/ 1144063 h 1956390"/>
              <a:gd name="connsiteX3" fmla="*/ 1169581 w 1943631"/>
              <a:gd name="connsiteY3" fmla="*/ 808074 h 1956390"/>
              <a:gd name="connsiteX4" fmla="*/ 1628908 w 1943631"/>
              <a:gd name="connsiteY4" fmla="*/ 1148316 h 1956390"/>
              <a:gd name="connsiteX5" fmla="*/ 1943631 w 1943631"/>
              <a:gd name="connsiteY5" fmla="*/ 1956390 h 1956390"/>
              <a:gd name="connsiteX0" fmla="*/ 0 w 1943631"/>
              <a:gd name="connsiteY0" fmla="*/ 0 h 1956390"/>
              <a:gd name="connsiteX1" fmla="*/ 250928 w 1943631"/>
              <a:gd name="connsiteY1" fmla="*/ 791062 h 1956390"/>
              <a:gd name="connsiteX2" fmla="*/ 710255 w 1943631"/>
              <a:gd name="connsiteY2" fmla="*/ 1144063 h 1956390"/>
              <a:gd name="connsiteX3" fmla="*/ 1169581 w 1943631"/>
              <a:gd name="connsiteY3" fmla="*/ 808074 h 1956390"/>
              <a:gd name="connsiteX4" fmla="*/ 1628908 w 1943631"/>
              <a:gd name="connsiteY4" fmla="*/ 1148316 h 1956390"/>
              <a:gd name="connsiteX5" fmla="*/ 1943631 w 1943631"/>
              <a:gd name="connsiteY5" fmla="*/ 1956390 h 1956390"/>
              <a:gd name="connsiteX0" fmla="*/ 0 w 1943631"/>
              <a:gd name="connsiteY0" fmla="*/ 0 h 1956390"/>
              <a:gd name="connsiteX1" fmla="*/ 250928 w 1943631"/>
              <a:gd name="connsiteY1" fmla="*/ 791062 h 1956390"/>
              <a:gd name="connsiteX2" fmla="*/ 710255 w 1943631"/>
              <a:gd name="connsiteY2" fmla="*/ 1144063 h 1956390"/>
              <a:gd name="connsiteX3" fmla="*/ 1169581 w 1943631"/>
              <a:gd name="connsiteY3" fmla="*/ 808074 h 1956390"/>
              <a:gd name="connsiteX4" fmla="*/ 1628908 w 1943631"/>
              <a:gd name="connsiteY4" fmla="*/ 1148316 h 1956390"/>
              <a:gd name="connsiteX5" fmla="*/ 1943631 w 1943631"/>
              <a:gd name="connsiteY5" fmla="*/ 1956390 h 1956390"/>
              <a:gd name="connsiteX0" fmla="*/ 0 w 1944340"/>
              <a:gd name="connsiteY0" fmla="*/ 0 h 1956390"/>
              <a:gd name="connsiteX1" fmla="*/ 250928 w 1944340"/>
              <a:gd name="connsiteY1" fmla="*/ 791062 h 1956390"/>
              <a:gd name="connsiteX2" fmla="*/ 710255 w 1944340"/>
              <a:gd name="connsiteY2" fmla="*/ 1144063 h 1956390"/>
              <a:gd name="connsiteX3" fmla="*/ 1169581 w 1944340"/>
              <a:gd name="connsiteY3" fmla="*/ 808074 h 1956390"/>
              <a:gd name="connsiteX4" fmla="*/ 1628908 w 1944340"/>
              <a:gd name="connsiteY4" fmla="*/ 1148316 h 1956390"/>
              <a:gd name="connsiteX5" fmla="*/ 1943631 w 1944340"/>
              <a:gd name="connsiteY5" fmla="*/ 1956390 h 1956390"/>
              <a:gd name="connsiteX0" fmla="*/ 0 w 1944340"/>
              <a:gd name="connsiteY0" fmla="*/ 0 h 1956390"/>
              <a:gd name="connsiteX1" fmla="*/ 250928 w 1944340"/>
              <a:gd name="connsiteY1" fmla="*/ 791062 h 1956390"/>
              <a:gd name="connsiteX2" fmla="*/ 710255 w 1944340"/>
              <a:gd name="connsiteY2" fmla="*/ 1144063 h 1956390"/>
              <a:gd name="connsiteX3" fmla="*/ 1169581 w 1944340"/>
              <a:gd name="connsiteY3" fmla="*/ 808074 h 1956390"/>
              <a:gd name="connsiteX4" fmla="*/ 1628908 w 1944340"/>
              <a:gd name="connsiteY4" fmla="*/ 1148316 h 1956390"/>
              <a:gd name="connsiteX5" fmla="*/ 1943631 w 1944340"/>
              <a:gd name="connsiteY5" fmla="*/ 1956390 h 1956390"/>
              <a:gd name="connsiteX0" fmla="*/ 0 w 1944340"/>
              <a:gd name="connsiteY0" fmla="*/ 0 h 1956390"/>
              <a:gd name="connsiteX1" fmla="*/ 250928 w 1944340"/>
              <a:gd name="connsiteY1" fmla="*/ 791062 h 1956390"/>
              <a:gd name="connsiteX2" fmla="*/ 710255 w 1944340"/>
              <a:gd name="connsiteY2" fmla="*/ 1144063 h 1956390"/>
              <a:gd name="connsiteX3" fmla="*/ 1169581 w 1944340"/>
              <a:gd name="connsiteY3" fmla="*/ 808074 h 1956390"/>
              <a:gd name="connsiteX4" fmla="*/ 1628908 w 1944340"/>
              <a:gd name="connsiteY4" fmla="*/ 1148316 h 1956390"/>
              <a:gd name="connsiteX5" fmla="*/ 1943631 w 1944340"/>
              <a:gd name="connsiteY5" fmla="*/ 1956390 h 19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340" h="1956390">
                <a:moveTo>
                  <a:pt x="0" y="0"/>
                </a:moveTo>
                <a:cubicBezTo>
                  <a:pt x="66276" y="300192"/>
                  <a:pt x="39340" y="749241"/>
                  <a:pt x="250928" y="791062"/>
                </a:cubicBezTo>
                <a:cubicBezTo>
                  <a:pt x="477047" y="821896"/>
                  <a:pt x="557146" y="1141228"/>
                  <a:pt x="710255" y="1144063"/>
                </a:cubicBezTo>
                <a:cubicBezTo>
                  <a:pt x="863364" y="1146898"/>
                  <a:pt x="1016472" y="807365"/>
                  <a:pt x="1169581" y="808074"/>
                </a:cubicBezTo>
                <a:cubicBezTo>
                  <a:pt x="1322690" y="808783"/>
                  <a:pt x="1404561" y="1035257"/>
                  <a:pt x="1628908" y="1148316"/>
                </a:cubicBezTo>
                <a:cubicBezTo>
                  <a:pt x="1944340" y="1134848"/>
                  <a:pt x="1901455" y="1610478"/>
                  <a:pt x="1943631" y="1956390"/>
                </a:cubicBezTo>
              </a:path>
            </a:pathLst>
          </a:custGeom>
          <a:ln>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3" name="Freeform 42"/>
          <p:cNvSpPr/>
          <p:nvPr/>
        </p:nvSpPr>
        <p:spPr>
          <a:xfrm>
            <a:off x="3768725" y="1233488"/>
            <a:ext cx="3444875" cy="1960562"/>
          </a:xfrm>
          <a:custGeom>
            <a:avLst/>
            <a:gdLst>
              <a:gd name="connsiteX0" fmla="*/ 0 w 3444948"/>
              <a:gd name="connsiteY0" fmla="*/ 1960643 h 1960643"/>
              <a:gd name="connsiteX1" fmla="*/ 178627 w 3444948"/>
              <a:gd name="connsiteY1" fmla="*/ 880376 h 1960643"/>
              <a:gd name="connsiteX2" fmla="*/ 548640 w 3444948"/>
              <a:gd name="connsiteY2" fmla="*/ 1152569 h 1960643"/>
              <a:gd name="connsiteX3" fmla="*/ 1029231 w 3444948"/>
              <a:gd name="connsiteY3" fmla="*/ 808074 h 1960643"/>
              <a:gd name="connsiteX4" fmla="*/ 1458787 w 3444948"/>
              <a:gd name="connsiteY4" fmla="*/ 1156822 h 1960643"/>
              <a:gd name="connsiteX5" fmla="*/ 1943631 w 3444948"/>
              <a:gd name="connsiteY5" fmla="*/ 803821 h 1960643"/>
              <a:gd name="connsiteX6" fmla="*/ 2411464 w 3444948"/>
              <a:gd name="connsiteY6" fmla="*/ 1144063 h 1960643"/>
              <a:gd name="connsiteX7" fmla="*/ 2841019 w 3444948"/>
              <a:gd name="connsiteY7" fmla="*/ 808074 h 1960643"/>
              <a:gd name="connsiteX8" fmla="*/ 3245056 w 3444948"/>
              <a:gd name="connsiteY8" fmla="*/ 1076015 h 1960643"/>
              <a:gd name="connsiteX9" fmla="*/ 3444948 w 3444948"/>
              <a:gd name="connsiteY9" fmla="*/ 0 h 1960643"/>
              <a:gd name="connsiteX0" fmla="*/ 0 w 3444948"/>
              <a:gd name="connsiteY0" fmla="*/ 1960643 h 1960643"/>
              <a:gd name="connsiteX1" fmla="*/ 178627 w 3444948"/>
              <a:gd name="connsiteY1" fmla="*/ 880376 h 1960643"/>
              <a:gd name="connsiteX2" fmla="*/ 548640 w 3444948"/>
              <a:gd name="connsiteY2" fmla="*/ 1152569 h 1960643"/>
              <a:gd name="connsiteX3" fmla="*/ 1029231 w 3444948"/>
              <a:gd name="connsiteY3" fmla="*/ 808074 h 1960643"/>
              <a:gd name="connsiteX4" fmla="*/ 1458787 w 3444948"/>
              <a:gd name="connsiteY4" fmla="*/ 1156822 h 1960643"/>
              <a:gd name="connsiteX5" fmla="*/ 1943631 w 3444948"/>
              <a:gd name="connsiteY5" fmla="*/ 803821 h 1960643"/>
              <a:gd name="connsiteX6" fmla="*/ 2411464 w 3444948"/>
              <a:gd name="connsiteY6" fmla="*/ 1144063 h 1960643"/>
              <a:gd name="connsiteX7" fmla="*/ 2841019 w 3444948"/>
              <a:gd name="connsiteY7" fmla="*/ 808074 h 1960643"/>
              <a:gd name="connsiteX8" fmla="*/ 3245056 w 3444948"/>
              <a:gd name="connsiteY8" fmla="*/ 1076015 h 1960643"/>
              <a:gd name="connsiteX9" fmla="*/ 3444948 w 3444948"/>
              <a:gd name="connsiteY9" fmla="*/ 0 h 1960643"/>
              <a:gd name="connsiteX0" fmla="*/ 0 w 3444948"/>
              <a:gd name="connsiteY0" fmla="*/ 1960643 h 1960643"/>
              <a:gd name="connsiteX1" fmla="*/ 178627 w 3444948"/>
              <a:gd name="connsiteY1" fmla="*/ 880376 h 1960643"/>
              <a:gd name="connsiteX2" fmla="*/ 548640 w 3444948"/>
              <a:gd name="connsiteY2" fmla="*/ 1152569 h 1960643"/>
              <a:gd name="connsiteX3" fmla="*/ 1029231 w 3444948"/>
              <a:gd name="connsiteY3" fmla="*/ 808074 h 1960643"/>
              <a:gd name="connsiteX4" fmla="*/ 1458787 w 3444948"/>
              <a:gd name="connsiteY4" fmla="*/ 1156822 h 1960643"/>
              <a:gd name="connsiteX5" fmla="*/ 1943631 w 3444948"/>
              <a:gd name="connsiteY5" fmla="*/ 803821 h 1960643"/>
              <a:gd name="connsiteX6" fmla="*/ 2411464 w 3444948"/>
              <a:gd name="connsiteY6" fmla="*/ 1144063 h 1960643"/>
              <a:gd name="connsiteX7" fmla="*/ 2841019 w 3444948"/>
              <a:gd name="connsiteY7" fmla="*/ 808074 h 1960643"/>
              <a:gd name="connsiteX8" fmla="*/ 3245056 w 3444948"/>
              <a:gd name="connsiteY8" fmla="*/ 1076015 h 1960643"/>
              <a:gd name="connsiteX9" fmla="*/ 3444948 w 3444948"/>
              <a:gd name="connsiteY9" fmla="*/ 0 h 1960643"/>
              <a:gd name="connsiteX0" fmla="*/ 0 w 3444948"/>
              <a:gd name="connsiteY0" fmla="*/ 1960643 h 1960643"/>
              <a:gd name="connsiteX1" fmla="*/ 178627 w 3444948"/>
              <a:gd name="connsiteY1" fmla="*/ 880376 h 1960643"/>
              <a:gd name="connsiteX2" fmla="*/ 548640 w 3444948"/>
              <a:gd name="connsiteY2" fmla="*/ 1152569 h 1960643"/>
              <a:gd name="connsiteX3" fmla="*/ 1029231 w 3444948"/>
              <a:gd name="connsiteY3" fmla="*/ 808074 h 1960643"/>
              <a:gd name="connsiteX4" fmla="*/ 1458787 w 3444948"/>
              <a:gd name="connsiteY4" fmla="*/ 1156822 h 1960643"/>
              <a:gd name="connsiteX5" fmla="*/ 1943631 w 3444948"/>
              <a:gd name="connsiteY5" fmla="*/ 803821 h 1960643"/>
              <a:gd name="connsiteX6" fmla="*/ 2411464 w 3444948"/>
              <a:gd name="connsiteY6" fmla="*/ 1144063 h 1960643"/>
              <a:gd name="connsiteX7" fmla="*/ 2841019 w 3444948"/>
              <a:gd name="connsiteY7" fmla="*/ 808074 h 1960643"/>
              <a:gd name="connsiteX8" fmla="*/ 3245056 w 3444948"/>
              <a:gd name="connsiteY8" fmla="*/ 1076015 h 1960643"/>
              <a:gd name="connsiteX9" fmla="*/ 3444948 w 3444948"/>
              <a:gd name="connsiteY9" fmla="*/ 0 h 1960643"/>
              <a:gd name="connsiteX0" fmla="*/ 0 w 3444948"/>
              <a:gd name="connsiteY0" fmla="*/ 1960643 h 1960643"/>
              <a:gd name="connsiteX1" fmla="*/ 178627 w 3444948"/>
              <a:gd name="connsiteY1" fmla="*/ 880376 h 1960643"/>
              <a:gd name="connsiteX2" fmla="*/ 548640 w 3444948"/>
              <a:gd name="connsiteY2" fmla="*/ 1152569 h 1960643"/>
              <a:gd name="connsiteX3" fmla="*/ 1029231 w 3444948"/>
              <a:gd name="connsiteY3" fmla="*/ 808074 h 1960643"/>
              <a:gd name="connsiteX4" fmla="*/ 1458787 w 3444948"/>
              <a:gd name="connsiteY4" fmla="*/ 1156822 h 1960643"/>
              <a:gd name="connsiteX5" fmla="*/ 1943631 w 3444948"/>
              <a:gd name="connsiteY5" fmla="*/ 803821 h 1960643"/>
              <a:gd name="connsiteX6" fmla="*/ 2411464 w 3444948"/>
              <a:gd name="connsiteY6" fmla="*/ 1144063 h 1960643"/>
              <a:gd name="connsiteX7" fmla="*/ 2841019 w 3444948"/>
              <a:gd name="connsiteY7" fmla="*/ 808074 h 1960643"/>
              <a:gd name="connsiteX8" fmla="*/ 3245056 w 3444948"/>
              <a:gd name="connsiteY8" fmla="*/ 1076015 h 1960643"/>
              <a:gd name="connsiteX9" fmla="*/ 3444948 w 3444948"/>
              <a:gd name="connsiteY9" fmla="*/ 0 h 19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4948" h="1960643">
                <a:moveTo>
                  <a:pt x="0" y="1960643"/>
                </a:moveTo>
                <a:cubicBezTo>
                  <a:pt x="43593" y="1487849"/>
                  <a:pt x="32961" y="1038092"/>
                  <a:pt x="178627" y="880376"/>
                </a:cubicBezTo>
                <a:cubicBezTo>
                  <a:pt x="310116" y="856984"/>
                  <a:pt x="406873" y="1164619"/>
                  <a:pt x="548640" y="1152569"/>
                </a:cubicBezTo>
                <a:cubicBezTo>
                  <a:pt x="690407" y="1140519"/>
                  <a:pt x="877540" y="807365"/>
                  <a:pt x="1029231" y="808074"/>
                </a:cubicBezTo>
                <a:cubicBezTo>
                  <a:pt x="1180922" y="808783"/>
                  <a:pt x="1306387" y="1157531"/>
                  <a:pt x="1458787" y="1156822"/>
                </a:cubicBezTo>
                <a:cubicBezTo>
                  <a:pt x="1611187" y="1156113"/>
                  <a:pt x="1784852" y="805947"/>
                  <a:pt x="1943631" y="803821"/>
                </a:cubicBezTo>
                <a:cubicBezTo>
                  <a:pt x="2102410" y="801695"/>
                  <a:pt x="2261899" y="1143354"/>
                  <a:pt x="2411464" y="1144063"/>
                </a:cubicBezTo>
                <a:cubicBezTo>
                  <a:pt x="2561029" y="1144772"/>
                  <a:pt x="2702087" y="819415"/>
                  <a:pt x="2841019" y="808074"/>
                </a:cubicBezTo>
                <a:cubicBezTo>
                  <a:pt x="2979951" y="796733"/>
                  <a:pt x="3078834" y="1073180"/>
                  <a:pt x="3245056" y="1076015"/>
                </a:cubicBezTo>
                <a:cubicBezTo>
                  <a:pt x="3374419" y="994144"/>
                  <a:pt x="3395329" y="470668"/>
                  <a:pt x="3444948" y="0"/>
                </a:cubicBezTo>
              </a:path>
            </a:pathLst>
          </a:custGeom>
          <a:ln>
            <a:solidFill>
              <a:schemeClr val="accent4">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4" name="TextBox 43"/>
          <p:cNvSpPr txBox="1"/>
          <p:nvPr/>
        </p:nvSpPr>
        <p:spPr>
          <a:xfrm>
            <a:off x="533400" y="3581400"/>
            <a:ext cx="2362200" cy="369888"/>
          </a:xfrm>
          <a:prstGeom prst="rect">
            <a:avLst/>
          </a:prstGeom>
          <a:noFill/>
        </p:spPr>
        <p:txBody>
          <a:bodyPr>
            <a:spAutoFit/>
          </a:bodyPr>
          <a:lstStyle/>
          <a:p>
            <a:pPr>
              <a:defRPr/>
            </a:pPr>
            <a:r>
              <a:rPr lang="sl-SI" b="1" dirty="0">
                <a:solidFill>
                  <a:schemeClr val="tx2">
                    <a:lumMod val="60000"/>
                    <a:lumOff val="40000"/>
                  </a:schemeClr>
                </a:solidFill>
                <a:latin typeface="+mn-lt"/>
              </a:rPr>
              <a:t>Kosinus</a:t>
            </a:r>
          </a:p>
        </p:txBody>
      </p:sp>
      <p:grpSp>
        <p:nvGrpSpPr>
          <p:cNvPr id="26" name="Group 28"/>
          <p:cNvGrpSpPr>
            <a:grpSpLocks noChangeAspect="1"/>
          </p:cNvGrpSpPr>
          <p:nvPr/>
        </p:nvGrpSpPr>
        <p:grpSpPr bwMode="auto">
          <a:xfrm>
            <a:off x="549275" y="4105275"/>
            <a:ext cx="2041525" cy="1838325"/>
            <a:chOff x="609600" y="1219200"/>
            <a:chExt cx="3048000" cy="2743200"/>
          </a:xfrm>
        </p:grpSpPr>
        <p:graphicFrame>
          <p:nvGraphicFramePr>
            <p:cNvPr id="75789" name="Object 5"/>
            <p:cNvGraphicFramePr>
              <a:graphicFrameLocks noChangeAspect="1"/>
            </p:cNvGraphicFramePr>
            <p:nvPr/>
          </p:nvGraphicFramePr>
          <p:xfrm>
            <a:off x="685800" y="1295400"/>
            <a:ext cx="2901245" cy="2590800"/>
          </p:xfrm>
          <a:graphic>
            <a:graphicData uri="http://schemas.openxmlformats.org/presentationml/2006/ole">
              <p:oleObj spid="_x0000_s52228" name="Equation" r:id="rId5" imgW="1701720" imgH="1625400" progId="Equation.DSMT4">
                <p:embed/>
              </p:oleObj>
            </a:graphicData>
          </a:graphic>
        </p:graphicFrame>
        <p:cxnSp>
          <p:nvCxnSpPr>
            <p:cNvPr id="47" name="Straight Connector 46"/>
            <p:cNvCxnSpPr/>
            <p:nvPr/>
          </p:nvCxnSpPr>
          <p:spPr>
            <a:xfrm>
              <a:off x="609600" y="121920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285999"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62001"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80407"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91350"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513334" y="2590801"/>
              <a:ext cx="27432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721409"/>
              <a:ext cx="3048000" cy="0"/>
            </a:xfrm>
            <a:prstGeom prst="line">
              <a:avLst/>
            </a:prstGeom>
            <a:ln w="12700" cmpd="dbl">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9600" y="2067270"/>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9600" y="239891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820584"/>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316170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3531258"/>
              <a:ext cx="3048000"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aphicFrame>
        <p:nvGraphicFramePr>
          <p:cNvPr id="59" name="Object 6"/>
          <p:cNvGraphicFramePr>
            <a:graphicFrameLocks noChangeAspect="1"/>
          </p:cNvGraphicFramePr>
          <p:nvPr/>
        </p:nvGraphicFramePr>
        <p:xfrm>
          <a:off x="3513138" y="3654425"/>
          <a:ext cx="3692525" cy="688975"/>
        </p:xfrm>
        <a:graphic>
          <a:graphicData uri="http://schemas.openxmlformats.org/presentationml/2006/ole">
            <p:oleObj spid="_x0000_s52227" name="Equation" r:id="rId6" imgW="3060360" imgH="609480" progId="Equation.DSMT4">
              <p:embed/>
            </p:oleObj>
          </a:graphicData>
        </a:graphic>
      </p:graphicFrame>
      <p:grpSp>
        <p:nvGrpSpPr>
          <p:cNvPr id="27" name="Group 60"/>
          <p:cNvGrpSpPr>
            <a:grpSpLocks/>
          </p:cNvGrpSpPr>
          <p:nvPr/>
        </p:nvGrpSpPr>
        <p:grpSpPr bwMode="auto">
          <a:xfrm>
            <a:off x="3200400" y="1144588"/>
            <a:ext cx="4800600" cy="2057400"/>
            <a:chOff x="3200400" y="1144588"/>
            <a:chExt cx="4800600" cy="2057400"/>
          </a:xfrm>
        </p:grpSpPr>
        <p:sp>
          <p:nvSpPr>
            <p:cNvPr id="38" name="Freeform 37"/>
            <p:cNvSpPr/>
            <p:nvPr/>
          </p:nvSpPr>
          <p:spPr>
            <a:xfrm>
              <a:off x="3282950" y="2041525"/>
              <a:ext cx="4397375" cy="347663"/>
            </a:xfrm>
            <a:custGeom>
              <a:avLst/>
              <a:gdLst>
                <a:gd name="connsiteX0" fmla="*/ 0 w 4397626"/>
                <a:gd name="connsiteY0" fmla="*/ 305509 h 425302"/>
                <a:gd name="connsiteX1" fmla="*/ 136097 w 4397626"/>
                <a:gd name="connsiteY1" fmla="*/ 382063 h 425302"/>
                <a:gd name="connsiteX2" fmla="*/ 599676 w 4397626"/>
                <a:gd name="connsiteY2" fmla="*/ 46074 h 425302"/>
                <a:gd name="connsiteX3" fmla="*/ 1041991 w 4397626"/>
                <a:gd name="connsiteY3" fmla="*/ 377810 h 425302"/>
                <a:gd name="connsiteX4" fmla="*/ 1518329 w 4397626"/>
                <a:gd name="connsiteY4" fmla="*/ 41821 h 425302"/>
                <a:gd name="connsiteX5" fmla="*/ 1956391 w 4397626"/>
                <a:gd name="connsiteY5" fmla="*/ 382063 h 425302"/>
                <a:gd name="connsiteX6" fmla="*/ 2424223 w 4397626"/>
                <a:gd name="connsiteY6" fmla="*/ 50327 h 425302"/>
                <a:gd name="connsiteX7" fmla="*/ 2887803 w 4397626"/>
                <a:gd name="connsiteY7" fmla="*/ 377810 h 425302"/>
                <a:gd name="connsiteX8" fmla="*/ 3342876 w 4397626"/>
                <a:gd name="connsiteY8" fmla="*/ 46074 h 425302"/>
                <a:gd name="connsiteX9" fmla="*/ 3802203 w 4397626"/>
                <a:gd name="connsiteY9" fmla="*/ 382063 h 425302"/>
                <a:gd name="connsiteX10" fmla="*/ 4253023 w 4397626"/>
                <a:gd name="connsiteY10" fmla="*/ 46074 h 425302"/>
                <a:gd name="connsiteX11" fmla="*/ 4397626 w 4397626"/>
                <a:gd name="connsiteY11" fmla="*/ 105617 h 425302"/>
                <a:gd name="connsiteX0" fmla="*/ 0 w 4397626"/>
                <a:gd name="connsiteY0" fmla="*/ 305509 h 425302"/>
                <a:gd name="connsiteX1" fmla="*/ 136097 w 4397626"/>
                <a:gd name="connsiteY1" fmla="*/ 382063 h 425302"/>
                <a:gd name="connsiteX2" fmla="*/ 599676 w 4397626"/>
                <a:gd name="connsiteY2" fmla="*/ 46074 h 425302"/>
                <a:gd name="connsiteX3" fmla="*/ 1041991 w 4397626"/>
                <a:gd name="connsiteY3" fmla="*/ 377810 h 425302"/>
                <a:gd name="connsiteX4" fmla="*/ 1518329 w 4397626"/>
                <a:gd name="connsiteY4" fmla="*/ 41821 h 425302"/>
                <a:gd name="connsiteX5" fmla="*/ 1956391 w 4397626"/>
                <a:gd name="connsiteY5" fmla="*/ 382063 h 425302"/>
                <a:gd name="connsiteX6" fmla="*/ 2424223 w 4397626"/>
                <a:gd name="connsiteY6" fmla="*/ 50327 h 425302"/>
                <a:gd name="connsiteX7" fmla="*/ 2887803 w 4397626"/>
                <a:gd name="connsiteY7" fmla="*/ 377810 h 425302"/>
                <a:gd name="connsiteX8" fmla="*/ 3342876 w 4397626"/>
                <a:gd name="connsiteY8" fmla="*/ 46074 h 425302"/>
                <a:gd name="connsiteX9" fmla="*/ 3802203 w 4397626"/>
                <a:gd name="connsiteY9" fmla="*/ 382063 h 425302"/>
                <a:gd name="connsiteX10" fmla="*/ 4253023 w 4397626"/>
                <a:gd name="connsiteY10" fmla="*/ 46074 h 425302"/>
                <a:gd name="connsiteX11" fmla="*/ 4397626 w 4397626"/>
                <a:gd name="connsiteY11" fmla="*/ 105617 h 425302"/>
                <a:gd name="connsiteX0" fmla="*/ 7797 w 4405423"/>
                <a:gd name="connsiteY0" fmla="*/ 305509 h 383481"/>
                <a:gd name="connsiteX1" fmla="*/ 143894 w 4405423"/>
                <a:gd name="connsiteY1" fmla="*/ 382063 h 383481"/>
                <a:gd name="connsiteX2" fmla="*/ 607473 w 4405423"/>
                <a:gd name="connsiteY2" fmla="*/ 46074 h 383481"/>
                <a:gd name="connsiteX3" fmla="*/ 1049788 w 4405423"/>
                <a:gd name="connsiteY3" fmla="*/ 377810 h 383481"/>
                <a:gd name="connsiteX4" fmla="*/ 1526126 w 4405423"/>
                <a:gd name="connsiteY4" fmla="*/ 41821 h 383481"/>
                <a:gd name="connsiteX5" fmla="*/ 1964188 w 4405423"/>
                <a:gd name="connsiteY5" fmla="*/ 382063 h 383481"/>
                <a:gd name="connsiteX6" fmla="*/ 2432020 w 4405423"/>
                <a:gd name="connsiteY6" fmla="*/ 50327 h 383481"/>
                <a:gd name="connsiteX7" fmla="*/ 2895600 w 4405423"/>
                <a:gd name="connsiteY7" fmla="*/ 377810 h 383481"/>
                <a:gd name="connsiteX8" fmla="*/ 3350673 w 4405423"/>
                <a:gd name="connsiteY8" fmla="*/ 46074 h 383481"/>
                <a:gd name="connsiteX9" fmla="*/ 3810000 w 4405423"/>
                <a:gd name="connsiteY9" fmla="*/ 382063 h 383481"/>
                <a:gd name="connsiteX10" fmla="*/ 4260820 w 4405423"/>
                <a:gd name="connsiteY10" fmla="*/ 46074 h 383481"/>
                <a:gd name="connsiteX11" fmla="*/ 4405423 w 4405423"/>
                <a:gd name="connsiteY11" fmla="*/ 105617 h 383481"/>
                <a:gd name="connsiteX0" fmla="*/ 7797 w 4405423"/>
                <a:gd name="connsiteY0" fmla="*/ 305509 h 383481"/>
                <a:gd name="connsiteX1" fmla="*/ 143894 w 4405423"/>
                <a:gd name="connsiteY1" fmla="*/ 382063 h 383481"/>
                <a:gd name="connsiteX2" fmla="*/ 607473 w 4405423"/>
                <a:gd name="connsiteY2" fmla="*/ 46074 h 383481"/>
                <a:gd name="connsiteX3" fmla="*/ 1049788 w 4405423"/>
                <a:gd name="connsiteY3" fmla="*/ 377810 h 383481"/>
                <a:gd name="connsiteX4" fmla="*/ 1526126 w 4405423"/>
                <a:gd name="connsiteY4" fmla="*/ 41821 h 383481"/>
                <a:gd name="connsiteX5" fmla="*/ 1964188 w 4405423"/>
                <a:gd name="connsiteY5" fmla="*/ 382063 h 383481"/>
                <a:gd name="connsiteX6" fmla="*/ 2432020 w 4405423"/>
                <a:gd name="connsiteY6" fmla="*/ 50327 h 383481"/>
                <a:gd name="connsiteX7" fmla="*/ 2895600 w 4405423"/>
                <a:gd name="connsiteY7" fmla="*/ 377810 h 383481"/>
                <a:gd name="connsiteX8" fmla="*/ 3350673 w 4405423"/>
                <a:gd name="connsiteY8" fmla="*/ 46074 h 383481"/>
                <a:gd name="connsiteX9" fmla="*/ 3810000 w 4405423"/>
                <a:gd name="connsiteY9" fmla="*/ 382063 h 383481"/>
                <a:gd name="connsiteX10" fmla="*/ 4260820 w 4405423"/>
                <a:gd name="connsiteY10" fmla="*/ 46074 h 383481"/>
                <a:gd name="connsiteX11" fmla="*/ 4405423 w 4405423"/>
                <a:gd name="connsiteY11" fmla="*/ 105617 h 383481"/>
                <a:gd name="connsiteX0" fmla="*/ 0 w 4397626"/>
                <a:gd name="connsiteY0" fmla="*/ 305509 h 388088"/>
                <a:gd name="connsiteX1" fmla="*/ 136097 w 4397626"/>
                <a:gd name="connsiteY1" fmla="*/ 382063 h 388088"/>
                <a:gd name="connsiteX2" fmla="*/ 599676 w 4397626"/>
                <a:gd name="connsiteY2" fmla="*/ 46074 h 388088"/>
                <a:gd name="connsiteX3" fmla="*/ 1041991 w 4397626"/>
                <a:gd name="connsiteY3" fmla="*/ 377810 h 388088"/>
                <a:gd name="connsiteX4" fmla="*/ 1518329 w 4397626"/>
                <a:gd name="connsiteY4" fmla="*/ 41821 h 388088"/>
                <a:gd name="connsiteX5" fmla="*/ 1956391 w 4397626"/>
                <a:gd name="connsiteY5" fmla="*/ 382063 h 388088"/>
                <a:gd name="connsiteX6" fmla="*/ 2424223 w 4397626"/>
                <a:gd name="connsiteY6" fmla="*/ 50327 h 388088"/>
                <a:gd name="connsiteX7" fmla="*/ 2887803 w 4397626"/>
                <a:gd name="connsiteY7" fmla="*/ 377810 h 388088"/>
                <a:gd name="connsiteX8" fmla="*/ 3342876 w 4397626"/>
                <a:gd name="connsiteY8" fmla="*/ 46074 h 388088"/>
                <a:gd name="connsiteX9" fmla="*/ 3802203 w 4397626"/>
                <a:gd name="connsiteY9" fmla="*/ 382063 h 388088"/>
                <a:gd name="connsiteX10" fmla="*/ 4253023 w 4397626"/>
                <a:gd name="connsiteY10" fmla="*/ 46074 h 388088"/>
                <a:gd name="connsiteX11" fmla="*/ 4397626 w 4397626"/>
                <a:gd name="connsiteY11" fmla="*/ 105617 h 388088"/>
                <a:gd name="connsiteX0" fmla="*/ 0 w 4397626"/>
                <a:gd name="connsiteY0" fmla="*/ 305509 h 399075"/>
                <a:gd name="connsiteX1" fmla="*/ 136097 w 4397626"/>
                <a:gd name="connsiteY1" fmla="*/ 382063 h 399075"/>
                <a:gd name="connsiteX2" fmla="*/ 599676 w 4397626"/>
                <a:gd name="connsiteY2" fmla="*/ 46074 h 399075"/>
                <a:gd name="connsiteX3" fmla="*/ 1041991 w 4397626"/>
                <a:gd name="connsiteY3" fmla="*/ 377810 h 399075"/>
                <a:gd name="connsiteX4" fmla="*/ 1518329 w 4397626"/>
                <a:gd name="connsiteY4" fmla="*/ 41821 h 399075"/>
                <a:gd name="connsiteX5" fmla="*/ 1956391 w 4397626"/>
                <a:gd name="connsiteY5" fmla="*/ 382063 h 399075"/>
                <a:gd name="connsiteX6" fmla="*/ 2424223 w 4397626"/>
                <a:gd name="connsiteY6" fmla="*/ 50327 h 399075"/>
                <a:gd name="connsiteX7" fmla="*/ 2887803 w 4397626"/>
                <a:gd name="connsiteY7" fmla="*/ 377810 h 399075"/>
                <a:gd name="connsiteX8" fmla="*/ 3342876 w 4397626"/>
                <a:gd name="connsiteY8" fmla="*/ 46074 h 399075"/>
                <a:gd name="connsiteX9" fmla="*/ 3802203 w 4397626"/>
                <a:gd name="connsiteY9" fmla="*/ 382063 h 399075"/>
                <a:gd name="connsiteX10" fmla="*/ 4253023 w 4397626"/>
                <a:gd name="connsiteY10" fmla="*/ 46074 h 399075"/>
                <a:gd name="connsiteX11" fmla="*/ 4397626 w 4397626"/>
                <a:gd name="connsiteY11" fmla="*/ 105617 h 399075"/>
                <a:gd name="connsiteX0" fmla="*/ 0 w 4397626"/>
                <a:gd name="connsiteY0" fmla="*/ 305509 h 383481"/>
                <a:gd name="connsiteX1" fmla="*/ 136097 w 4397626"/>
                <a:gd name="connsiteY1" fmla="*/ 382063 h 383481"/>
                <a:gd name="connsiteX2" fmla="*/ 599676 w 4397626"/>
                <a:gd name="connsiteY2" fmla="*/ 46074 h 383481"/>
                <a:gd name="connsiteX3" fmla="*/ 1041991 w 4397626"/>
                <a:gd name="connsiteY3" fmla="*/ 377810 h 383481"/>
                <a:gd name="connsiteX4" fmla="*/ 1518329 w 4397626"/>
                <a:gd name="connsiteY4" fmla="*/ 41821 h 383481"/>
                <a:gd name="connsiteX5" fmla="*/ 1956391 w 4397626"/>
                <a:gd name="connsiteY5" fmla="*/ 382063 h 383481"/>
                <a:gd name="connsiteX6" fmla="*/ 2424223 w 4397626"/>
                <a:gd name="connsiteY6" fmla="*/ 50327 h 383481"/>
                <a:gd name="connsiteX7" fmla="*/ 2887803 w 4397626"/>
                <a:gd name="connsiteY7" fmla="*/ 377810 h 383481"/>
                <a:gd name="connsiteX8" fmla="*/ 3342876 w 4397626"/>
                <a:gd name="connsiteY8" fmla="*/ 46074 h 383481"/>
                <a:gd name="connsiteX9" fmla="*/ 3802203 w 4397626"/>
                <a:gd name="connsiteY9" fmla="*/ 382063 h 383481"/>
                <a:gd name="connsiteX10" fmla="*/ 4253023 w 4397626"/>
                <a:gd name="connsiteY10" fmla="*/ 46074 h 383481"/>
                <a:gd name="connsiteX11" fmla="*/ 4397626 w 4397626"/>
                <a:gd name="connsiteY11" fmla="*/ 105617 h 383481"/>
                <a:gd name="connsiteX0" fmla="*/ 0 w 4397626"/>
                <a:gd name="connsiteY0" fmla="*/ 305509 h 390569"/>
                <a:gd name="connsiteX1" fmla="*/ 136097 w 4397626"/>
                <a:gd name="connsiteY1" fmla="*/ 382063 h 390569"/>
                <a:gd name="connsiteX2" fmla="*/ 599676 w 4397626"/>
                <a:gd name="connsiteY2" fmla="*/ 46074 h 390569"/>
                <a:gd name="connsiteX3" fmla="*/ 1041991 w 4397626"/>
                <a:gd name="connsiteY3" fmla="*/ 377810 h 390569"/>
                <a:gd name="connsiteX4" fmla="*/ 1518329 w 4397626"/>
                <a:gd name="connsiteY4" fmla="*/ 41821 h 390569"/>
                <a:gd name="connsiteX5" fmla="*/ 1956391 w 4397626"/>
                <a:gd name="connsiteY5" fmla="*/ 382063 h 390569"/>
                <a:gd name="connsiteX6" fmla="*/ 2424223 w 4397626"/>
                <a:gd name="connsiteY6" fmla="*/ 50327 h 390569"/>
                <a:gd name="connsiteX7" fmla="*/ 2887803 w 4397626"/>
                <a:gd name="connsiteY7" fmla="*/ 377810 h 390569"/>
                <a:gd name="connsiteX8" fmla="*/ 3342876 w 4397626"/>
                <a:gd name="connsiteY8" fmla="*/ 46074 h 390569"/>
                <a:gd name="connsiteX9" fmla="*/ 3802203 w 4397626"/>
                <a:gd name="connsiteY9" fmla="*/ 382063 h 390569"/>
                <a:gd name="connsiteX10" fmla="*/ 4253023 w 4397626"/>
                <a:gd name="connsiteY10" fmla="*/ 46074 h 390569"/>
                <a:gd name="connsiteX11" fmla="*/ 4397626 w 4397626"/>
                <a:gd name="connsiteY11" fmla="*/ 105617 h 390569"/>
                <a:gd name="connsiteX0" fmla="*/ 0 w 4397626"/>
                <a:gd name="connsiteY0" fmla="*/ 305509 h 390569"/>
                <a:gd name="connsiteX1" fmla="*/ 136097 w 4397626"/>
                <a:gd name="connsiteY1" fmla="*/ 382063 h 390569"/>
                <a:gd name="connsiteX2" fmla="*/ 599676 w 4397626"/>
                <a:gd name="connsiteY2" fmla="*/ 46074 h 390569"/>
                <a:gd name="connsiteX3" fmla="*/ 1041991 w 4397626"/>
                <a:gd name="connsiteY3" fmla="*/ 377810 h 390569"/>
                <a:gd name="connsiteX4" fmla="*/ 1518329 w 4397626"/>
                <a:gd name="connsiteY4" fmla="*/ 41821 h 390569"/>
                <a:gd name="connsiteX5" fmla="*/ 1956391 w 4397626"/>
                <a:gd name="connsiteY5" fmla="*/ 382063 h 390569"/>
                <a:gd name="connsiteX6" fmla="*/ 2424223 w 4397626"/>
                <a:gd name="connsiteY6" fmla="*/ 50327 h 390569"/>
                <a:gd name="connsiteX7" fmla="*/ 2887803 w 4397626"/>
                <a:gd name="connsiteY7" fmla="*/ 377810 h 390569"/>
                <a:gd name="connsiteX8" fmla="*/ 3342876 w 4397626"/>
                <a:gd name="connsiteY8" fmla="*/ 46074 h 390569"/>
                <a:gd name="connsiteX9" fmla="*/ 3802203 w 4397626"/>
                <a:gd name="connsiteY9" fmla="*/ 382063 h 390569"/>
                <a:gd name="connsiteX10" fmla="*/ 4253023 w 4397626"/>
                <a:gd name="connsiteY10" fmla="*/ 46074 h 390569"/>
                <a:gd name="connsiteX11" fmla="*/ 4397626 w 4397626"/>
                <a:gd name="connsiteY11" fmla="*/ 105617 h 390569"/>
                <a:gd name="connsiteX0" fmla="*/ 0 w 4397626"/>
                <a:gd name="connsiteY0" fmla="*/ 305509 h 390569"/>
                <a:gd name="connsiteX1" fmla="*/ 136097 w 4397626"/>
                <a:gd name="connsiteY1" fmla="*/ 382063 h 390569"/>
                <a:gd name="connsiteX2" fmla="*/ 599676 w 4397626"/>
                <a:gd name="connsiteY2" fmla="*/ 46074 h 390569"/>
                <a:gd name="connsiteX3" fmla="*/ 1041991 w 4397626"/>
                <a:gd name="connsiteY3" fmla="*/ 377810 h 390569"/>
                <a:gd name="connsiteX4" fmla="*/ 1518329 w 4397626"/>
                <a:gd name="connsiteY4" fmla="*/ 41821 h 390569"/>
                <a:gd name="connsiteX5" fmla="*/ 1956391 w 4397626"/>
                <a:gd name="connsiteY5" fmla="*/ 382063 h 390569"/>
                <a:gd name="connsiteX6" fmla="*/ 2424223 w 4397626"/>
                <a:gd name="connsiteY6" fmla="*/ 50327 h 390569"/>
                <a:gd name="connsiteX7" fmla="*/ 2887803 w 4397626"/>
                <a:gd name="connsiteY7" fmla="*/ 377810 h 390569"/>
                <a:gd name="connsiteX8" fmla="*/ 3342876 w 4397626"/>
                <a:gd name="connsiteY8" fmla="*/ 46074 h 390569"/>
                <a:gd name="connsiteX9" fmla="*/ 3802203 w 4397626"/>
                <a:gd name="connsiteY9" fmla="*/ 382063 h 390569"/>
                <a:gd name="connsiteX10" fmla="*/ 4253023 w 4397626"/>
                <a:gd name="connsiteY10" fmla="*/ 46074 h 390569"/>
                <a:gd name="connsiteX11" fmla="*/ 4397626 w 4397626"/>
                <a:gd name="connsiteY11" fmla="*/ 105617 h 390569"/>
                <a:gd name="connsiteX0" fmla="*/ 0 w 4397626"/>
                <a:gd name="connsiteY0" fmla="*/ 305509 h 388797"/>
                <a:gd name="connsiteX1" fmla="*/ 136097 w 4397626"/>
                <a:gd name="connsiteY1" fmla="*/ 382063 h 388797"/>
                <a:gd name="connsiteX2" fmla="*/ 599676 w 4397626"/>
                <a:gd name="connsiteY2" fmla="*/ 46074 h 388797"/>
                <a:gd name="connsiteX3" fmla="*/ 1041991 w 4397626"/>
                <a:gd name="connsiteY3" fmla="*/ 377810 h 388797"/>
                <a:gd name="connsiteX4" fmla="*/ 1518329 w 4397626"/>
                <a:gd name="connsiteY4" fmla="*/ 41821 h 388797"/>
                <a:gd name="connsiteX5" fmla="*/ 1956391 w 4397626"/>
                <a:gd name="connsiteY5" fmla="*/ 382063 h 388797"/>
                <a:gd name="connsiteX6" fmla="*/ 2424223 w 4397626"/>
                <a:gd name="connsiteY6" fmla="*/ 50327 h 388797"/>
                <a:gd name="connsiteX7" fmla="*/ 2887803 w 4397626"/>
                <a:gd name="connsiteY7" fmla="*/ 377810 h 388797"/>
                <a:gd name="connsiteX8" fmla="*/ 3342876 w 4397626"/>
                <a:gd name="connsiteY8" fmla="*/ 46074 h 388797"/>
                <a:gd name="connsiteX9" fmla="*/ 3802203 w 4397626"/>
                <a:gd name="connsiteY9" fmla="*/ 382063 h 388797"/>
                <a:gd name="connsiteX10" fmla="*/ 4253023 w 4397626"/>
                <a:gd name="connsiteY10" fmla="*/ 46074 h 388797"/>
                <a:gd name="connsiteX11" fmla="*/ 4397626 w 4397626"/>
                <a:gd name="connsiteY11" fmla="*/ 105617 h 388797"/>
                <a:gd name="connsiteX0" fmla="*/ 0 w 4397626"/>
                <a:gd name="connsiteY0" fmla="*/ 305509 h 388797"/>
                <a:gd name="connsiteX1" fmla="*/ 136097 w 4397626"/>
                <a:gd name="connsiteY1" fmla="*/ 382063 h 388797"/>
                <a:gd name="connsiteX2" fmla="*/ 599676 w 4397626"/>
                <a:gd name="connsiteY2" fmla="*/ 46074 h 388797"/>
                <a:gd name="connsiteX3" fmla="*/ 1041991 w 4397626"/>
                <a:gd name="connsiteY3" fmla="*/ 377810 h 388797"/>
                <a:gd name="connsiteX4" fmla="*/ 1518329 w 4397626"/>
                <a:gd name="connsiteY4" fmla="*/ 41821 h 388797"/>
                <a:gd name="connsiteX5" fmla="*/ 1956391 w 4397626"/>
                <a:gd name="connsiteY5" fmla="*/ 382063 h 388797"/>
                <a:gd name="connsiteX6" fmla="*/ 2424223 w 4397626"/>
                <a:gd name="connsiteY6" fmla="*/ 50327 h 388797"/>
                <a:gd name="connsiteX7" fmla="*/ 2887803 w 4397626"/>
                <a:gd name="connsiteY7" fmla="*/ 377810 h 388797"/>
                <a:gd name="connsiteX8" fmla="*/ 3342876 w 4397626"/>
                <a:gd name="connsiteY8" fmla="*/ 46074 h 388797"/>
                <a:gd name="connsiteX9" fmla="*/ 3802203 w 4397626"/>
                <a:gd name="connsiteY9" fmla="*/ 382063 h 388797"/>
                <a:gd name="connsiteX10" fmla="*/ 4253023 w 4397626"/>
                <a:gd name="connsiteY10" fmla="*/ 46074 h 388797"/>
                <a:gd name="connsiteX11" fmla="*/ 4397626 w 4397626"/>
                <a:gd name="connsiteY11" fmla="*/ 105617 h 388797"/>
                <a:gd name="connsiteX0" fmla="*/ 0 w 4397626"/>
                <a:gd name="connsiteY0" fmla="*/ 264397 h 347685"/>
                <a:gd name="connsiteX1" fmla="*/ 136097 w 4397626"/>
                <a:gd name="connsiteY1" fmla="*/ 340951 h 347685"/>
                <a:gd name="connsiteX2" fmla="*/ 599676 w 4397626"/>
                <a:gd name="connsiteY2" fmla="*/ 4962 h 347685"/>
                <a:gd name="connsiteX3" fmla="*/ 1041991 w 4397626"/>
                <a:gd name="connsiteY3" fmla="*/ 336698 h 347685"/>
                <a:gd name="connsiteX4" fmla="*/ 1518329 w 4397626"/>
                <a:gd name="connsiteY4" fmla="*/ 709 h 347685"/>
                <a:gd name="connsiteX5" fmla="*/ 1956391 w 4397626"/>
                <a:gd name="connsiteY5" fmla="*/ 340951 h 347685"/>
                <a:gd name="connsiteX6" fmla="*/ 2424223 w 4397626"/>
                <a:gd name="connsiteY6" fmla="*/ 9215 h 347685"/>
                <a:gd name="connsiteX7" fmla="*/ 2887803 w 4397626"/>
                <a:gd name="connsiteY7" fmla="*/ 336698 h 347685"/>
                <a:gd name="connsiteX8" fmla="*/ 3342876 w 4397626"/>
                <a:gd name="connsiteY8" fmla="*/ 4962 h 347685"/>
                <a:gd name="connsiteX9" fmla="*/ 3802203 w 4397626"/>
                <a:gd name="connsiteY9" fmla="*/ 340951 h 347685"/>
                <a:gd name="connsiteX10" fmla="*/ 4253023 w 4397626"/>
                <a:gd name="connsiteY10" fmla="*/ 4962 h 347685"/>
                <a:gd name="connsiteX11" fmla="*/ 4397626 w 4397626"/>
                <a:gd name="connsiteY11" fmla="*/ 64505 h 347685"/>
                <a:gd name="connsiteX0" fmla="*/ 0 w 4397626"/>
                <a:gd name="connsiteY0" fmla="*/ 264397 h 347685"/>
                <a:gd name="connsiteX1" fmla="*/ 136097 w 4397626"/>
                <a:gd name="connsiteY1" fmla="*/ 340951 h 347685"/>
                <a:gd name="connsiteX2" fmla="*/ 599676 w 4397626"/>
                <a:gd name="connsiteY2" fmla="*/ 4962 h 347685"/>
                <a:gd name="connsiteX3" fmla="*/ 1041991 w 4397626"/>
                <a:gd name="connsiteY3" fmla="*/ 336698 h 347685"/>
                <a:gd name="connsiteX4" fmla="*/ 1518329 w 4397626"/>
                <a:gd name="connsiteY4" fmla="*/ 709 h 347685"/>
                <a:gd name="connsiteX5" fmla="*/ 1956391 w 4397626"/>
                <a:gd name="connsiteY5" fmla="*/ 340951 h 347685"/>
                <a:gd name="connsiteX6" fmla="*/ 2424223 w 4397626"/>
                <a:gd name="connsiteY6" fmla="*/ 9215 h 347685"/>
                <a:gd name="connsiteX7" fmla="*/ 2887803 w 4397626"/>
                <a:gd name="connsiteY7" fmla="*/ 336698 h 347685"/>
                <a:gd name="connsiteX8" fmla="*/ 3342876 w 4397626"/>
                <a:gd name="connsiteY8" fmla="*/ 4962 h 347685"/>
                <a:gd name="connsiteX9" fmla="*/ 3802203 w 4397626"/>
                <a:gd name="connsiteY9" fmla="*/ 340951 h 347685"/>
                <a:gd name="connsiteX10" fmla="*/ 4253023 w 4397626"/>
                <a:gd name="connsiteY10" fmla="*/ 4962 h 347685"/>
                <a:gd name="connsiteX11" fmla="*/ 4397626 w 4397626"/>
                <a:gd name="connsiteY11" fmla="*/ 64505 h 347685"/>
                <a:gd name="connsiteX0" fmla="*/ 0 w 4397626"/>
                <a:gd name="connsiteY0" fmla="*/ 264397 h 347685"/>
                <a:gd name="connsiteX1" fmla="*/ 136097 w 4397626"/>
                <a:gd name="connsiteY1" fmla="*/ 340951 h 347685"/>
                <a:gd name="connsiteX2" fmla="*/ 599676 w 4397626"/>
                <a:gd name="connsiteY2" fmla="*/ 4962 h 347685"/>
                <a:gd name="connsiteX3" fmla="*/ 1041991 w 4397626"/>
                <a:gd name="connsiteY3" fmla="*/ 336698 h 347685"/>
                <a:gd name="connsiteX4" fmla="*/ 1518329 w 4397626"/>
                <a:gd name="connsiteY4" fmla="*/ 709 h 347685"/>
                <a:gd name="connsiteX5" fmla="*/ 1956391 w 4397626"/>
                <a:gd name="connsiteY5" fmla="*/ 340951 h 347685"/>
                <a:gd name="connsiteX6" fmla="*/ 2424223 w 4397626"/>
                <a:gd name="connsiteY6" fmla="*/ 9215 h 347685"/>
                <a:gd name="connsiteX7" fmla="*/ 2887803 w 4397626"/>
                <a:gd name="connsiteY7" fmla="*/ 336698 h 347685"/>
                <a:gd name="connsiteX8" fmla="*/ 3342876 w 4397626"/>
                <a:gd name="connsiteY8" fmla="*/ 4962 h 347685"/>
                <a:gd name="connsiteX9" fmla="*/ 3802203 w 4397626"/>
                <a:gd name="connsiteY9" fmla="*/ 340951 h 347685"/>
                <a:gd name="connsiteX10" fmla="*/ 4253023 w 4397626"/>
                <a:gd name="connsiteY10" fmla="*/ 4962 h 347685"/>
                <a:gd name="connsiteX11" fmla="*/ 4397626 w 4397626"/>
                <a:gd name="connsiteY11" fmla="*/ 64505 h 3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7626" h="347685">
                  <a:moveTo>
                    <a:pt x="0" y="264397"/>
                  </a:moveTo>
                  <a:cubicBezTo>
                    <a:pt x="44656" y="286725"/>
                    <a:pt x="29771" y="339533"/>
                    <a:pt x="136097" y="340951"/>
                  </a:cubicBezTo>
                  <a:cubicBezTo>
                    <a:pt x="280699" y="347685"/>
                    <a:pt x="448694" y="5671"/>
                    <a:pt x="599676" y="4962"/>
                  </a:cubicBezTo>
                  <a:cubicBezTo>
                    <a:pt x="750658" y="4253"/>
                    <a:pt x="888882" y="337407"/>
                    <a:pt x="1041991" y="336698"/>
                  </a:cubicBezTo>
                  <a:cubicBezTo>
                    <a:pt x="1195100" y="335989"/>
                    <a:pt x="1365929" y="0"/>
                    <a:pt x="1518329" y="709"/>
                  </a:cubicBezTo>
                  <a:cubicBezTo>
                    <a:pt x="1670729" y="1418"/>
                    <a:pt x="1805409" y="339533"/>
                    <a:pt x="1956391" y="340951"/>
                  </a:cubicBezTo>
                  <a:cubicBezTo>
                    <a:pt x="2107373" y="342369"/>
                    <a:pt x="2268988" y="9924"/>
                    <a:pt x="2424223" y="9215"/>
                  </a:cubicBezTo>
                  <a:cubicBezTo>
                    <a:pt x="2579458" y="8506"/>
                    <a:pt x="2734694" y="337407"/>
                    <a:pt x="2887803" y="336698"/>
                  </a:cubicBezTo>
                  <a:cubicBezTo>
                    <a:pt x="3040912" y="335989"/>
                    <a:pt x="3190476" y="4253"/>
                    <a:pt x="3342876" y="4962"/>
                  </a:cubicBezTo>
                  <a:cubicBezTo>
                    <a:pt x="3495276" y="5671"/>
                    <a:pt x="3650512" y="340951"/>
                    <a:pt x="3802203" y="340951"/>
                  </a:cubicBezTo>
                  <a:cubicBezTo>
                    <a:pt x="3953894" y="340951"/>
                    <a:pt x="4111965" y="39340"/>
                    <a:pt x="4253023" y="4962"/>
                  </a:cubicBezTo>
                  <a:cubicBezTo>
                    <a:pt x="4312920" y="7443"/>
                    <a:pt x="4374943" y="11696"/>
                    <a:pt x="4397626" y="64505"/>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64" name="Straight Arrow Connector 63"/>
            <p:cNvCxnSpPr/>
            <p:nvPr/>
          </p:nvCxnSpPr>
          <p:spPr>
            <a:xfrm>
              <a:off x="3200400" y="2209800"/>
              <a:ext cx="4800600"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448969" y="2172494"/>
              <a:ext cx="2057400"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72" name="Freeform 71"/>
          <p:cNvSpPr/>
          <p:nvPr/>
        </p:nvSpPr>
        <p:spPr>
          <a:xfrm>
            <a:off x="5070475" y="5146675"/>
            <a:ext cx="1368425" cy="1100138"/>
          </a:xfrm>
          <a:custGeom>
            <a:avLst/>
            <a:gdLst>
              <a:gd name="connsiteX0" fmla="*/ 0 w 1369206"/>
              <a:gd name="connsiteY0" fmla="*/ 1101908 h 1101908"/>
              <a:gd name="connsiteX1" fmla="*/ 684603 w 1369206"/>
              <a:gd name="connsiteY1" fmla="*/ 798 h 1101908"/>
              <a:gd name="connsiteX2" fmla="*/ 1369206 w 1369206"/>
              <a:gd name="connsiteY2" fmla="*/ 1097121 h 1101908"/>
              <a:gd name="connsiteX0" fmla="*/ 0 w 1369206"/>
              <a:gd name="connsiteY0" fmla="*/ 1101110 h 1101110"/>
              <a:gd name="connsiteX1" fmla="*/ 684603 w 1369206"/>
              <a:gd name="connsiteY1" fmla="*/ 0 h 1101110"/>
              <a:gd name="connsiteX2" fmla="*/ 1369206 w 1369206"/>
              <a:gd name="connsiteY2" fmla="*/ 1096323 h 1101110"/>
              <a:gd name="connsiteX0" fmla="*/ 0 w 1369206"/>
              <a:gd name="connsiteY0" fmla="*/ 1101110 h 1101110"/>
              <a:gd name="connsiteX1" fmla="*/ 684603 w 1369206"/>
              <a:gd name="connsiteY1" fmla="*/ 0 h 1101110"/>
              <a:gd name="connsiteX2" fmla="*/ 1369206 w 1369206"/>
              <a:gd name="connsiteY2" fmla="*/ 1096323 h 1101110"/>
              <a:gd name="connsiteX0" fmla="*/ 0 w 1369206"/>
              <a:gd name="connsiteY0" fmla="*/ 1101110 h 1101110"/>
              <a:gd name="connsiteX1" fmla="*/ 684603 w 1369206"/>
              <a:gd name="connsiteY1" fmla="*/ 0 h 1101110"/>
              <a:gd name="connsiteX2" fmla="*/ 1369206 w 1369206"/>
              <a:gd name="connsiteY2" fmla="*/ 1096323 h 1101110"/>
              <a:gd name="connsiteX0" fmla="*/ 0 w 1369206"/>
              <a:gd name="connsiteY0" fmla="*/ 1101110 h 1101110"/>
              <a:gd name="connsiteX1" fmla="*/ 684603 w 1369206"/>
              <a:gd name="connsiteY1" fmla="*/ 0 h 1101110"/>
              <a:gd name="connsiteX2" fmla="*/ 1369206 w 1369206"/>
              <a:gd name="connsiteY2" fmla="*/ 1096323 h 1101110"/>
              <a:gd name="connsiteX0" fmla="*/ 0 w 1369206"/>
              <a:gd name="connsiteY0" fmla="*/ 1101110 h 1101110"/>
              <a:gd name="connsiteX1" fmla="*/ 684603 w 1369206"/>
              <a:gd name="connsiteY1" fmla="*/ 0 h 1101110"/>
              <a:gd name="connsiteX2" fmla="*/ 1369206 w 1369206"/>
              <a:gd name="connsiteY2" fmla="*/ 1096323 h 1101110"/>
              <a:gd name="connsiteX0" fmla="*/ 0 w 1369206"/>
              <a:gd name="connsiteY0" fmla="*/ 1101110 h 1101110"/>
              <a:gd name="connsiteX1" fmla="*/ 684603 w 1369206"/>
              <a:gd name="connsiteY1" fmla="*/ 0 h 1101110"/>
              <a:gd name="connsiteX2" fmla="*/ 1369206 w 1369206"/>
              <a:gd name="connsiteY2" fmla="*/ 1096323 h 1101110"/>
            </a:gdLst>
            <a:ahLst/>
            <a:cxnLst>
              <a:cxn ang="0">
                <a:pos x="connsiteX0" y="connsiteY0"/>
              </a:cxn>
              <a:cxn ang="0">
                <a:pos x="connsiteX1" y="connsiteY1"/>
              </a:cxn>
              <a:cxn ang="0">
                <a:pos x="connsiteX2" y="connsiteY2"/>
              </a:cxn>
            </a:cxnLst>
            <a:rect l="l" t="t" r="r" b="b"/>
            <a:pathLst>
              <a:path w="1369206" h="1101110">
                <a:moveTo>
                  <a:pt x="0" y="1101110"/>
                </a:moveTo>
                <a:cubicBezTo>
                  <a:pt x="217429" y="509064"/>
                  <a:pt x="355467" y="40295"/>
                  <a:pt x="684603" y="0"/>
                </a:cubicBezTo>
                <a:cubicBezTo>
                  <a:pt x="1034884" y="40294"/>
                  <a:pt x="1186885" y="540182"/>
                  <a:pt x="1369206" y="1096323"/>
                </a:cubicBezTo>
              </a:path>
            </a:pathLst>
          </a:cu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3" name="Freeform 72"/>
          <p:cNvSpPr/>
          <p:nvPr/>
        </p:nvSpPr>
        <p:spPr>
          <a:xfrm>
            <a:off x="4968875" y="4346575"/>
            <a:ext cx="1574800" cy="1087438"/>
          </a:xfrm>
          <a:custGeom>
            <a:avLst/>
            <a:gdLst>
              <a:gd name="connsiteX0" fmla="*/ 0 w 1575066"/>
              <a:gd name="connsiteY0" fmla="*/ 0 h 1168932"/>
              <a:gd name="connsiteX1" fmla="*/ 301608 w 1575066"/>
              <a:gd name="connsiteY1" fmla="*/ 1034085 h 1168932"/>
              <a:gd name="connsiteX2" fmla="*/ 785139 w 1575066"/>
              <a:gd name="connsiteY2" fmla="*/ 789926 h 1168932"/>
              <a:gd name="connsiteX3" fmla="*/ 1239946 w 1575066"/>
              <a:gd name="connsiteY3" fmla="*/ 1038873 h 1168932"/>
              <a:gd name="connsiteX4" fmla="*/ 1575066 w 1575066"/>
              <a:gd name="connsiteY4" fmla="*/ 9574 h 1168932"/>
              <a:gd name="connsiteX0" fmla="*/ 0 w 1575066"/>
              <a:gd name="connsiteY0" fmla="*/ 0 h 1168932"/>
              <a:gd name="connsiteX1" fmla="*/ 301608 w 1575066"/>
              <a:gd name="connsiteY1" fmla="*/ 1034085 h 1168932"/>
              <a:gd name="connsiteX2" fmla="*/ 785139 w 1575066"/>
              <a:gd name="connsiteY2" fmla="*/ 789926 h 1168932"/>
              <a:gd name="connsiteX3" fmla="*/ 1239946 w 1575066"/>
              <a:gd name="connsiteY3" fmla="*/ 1038873 h 1168932"/>
              <a:gd name="connsiteX4" fmla="*/ 1575066 w 1575066"/>
              <a:gd name="connsiteY4" fmla="*/ 9574 h 1168932"/>
              <a:gd name="connsiteX0" fmla="*/ 0 w 1575066"/>
              <a:gd name="connsiteY0" fmla="*/ 0 h 1168932"/>
              <a:gd name="connsiteX1" fmla="*/ 301608 w 1575066"/>
              <a:gd name="connsiteY1" fmla="*/ 1034085 h 1168932"/>
              <a:gd name="connsiteX2" fmla="*/ 785139 w 1575066"/>
              <a:gd name="connsiteY2" fmla="*/ 789926 h 1168932"/>
              <a:gd name="connsiteX3" fmla="*/ 1239946 w 1575066"/>
              <a:gd name="connsiteY3" fmla="*/ 1038873 h 1168932"/>
              <a:gd name="connsiteX4" fmla="*/ 1575066 w 1575066"/>
              <a:gd name="connsiteY4" fmla="*/ 9574 h 1168932"/>
              <a:gd name="connsiteX0" fmla="*/ 0 w 1575066"/>
              <a:gd name="connsiteY0" fmla="*/ 0 h 1168932"/>
              <a:gd name="connsiteX1" fmla="*/ 301608 w 1575066"/>
              <a:gd name="connsiteY1" fmla="*/ 1034085 h 1168932"/>
              <a:gd name="connsiteX2" fmla="*/ 785139 w 1575066"/>
              <a:gd name="connsiteY2" fmla="*/ 789926 h 1168932"/>
              <a:gd name="connsiteX3" fmla="*/ 1239946 w 1575066"/>
              <a:gd name="connsiteY3" fmla="*/ 1038873 h 1168932"/>
              <a:gd name="connsiteX4" fmla="*/ 1575066 w 1575066"/>
              <a:gd name="connsiteY4" fmla="*/ 9574 h 1168932"/>
              <a:gd name="connsiteX0" fmla="*/ 0 w 1575066"/>
              <a:gd name="connsiteY0" fmla="*/ 0 h 1168932"/>
              <a:gd name="connsiteX1" fmla="*/ 301608 w 1575066"/>
              <a:gd name="connsiteY1" fmla="*/ 1034085 h 1168932"/>
              <a:gd name="connsiteX2" fmla="*/ 785139 w 1575066"/>
              <a:gd name="connsiteY2" fmla="*/ 789926 h 1168932"/>
              <a:gd name="connsiteX3" fmla="*/ 1239946 w 1575066"/>
              <a:gd name="connsiteY3" fmla="*/ 1038873 h 1168932"/>
              <a:gd name="connsiteX4" fmla="*/ 1575066 w 1575066"/>
              <a:gd name="connsiteY4" fmla="*/ 9574 h 1168932"/>
              <a:gd name="connsiteX0" fmla="*/ 0 w 1575066"/>
              <a:gd name="connsiteY0" fmla="*/ 0 h 1101908"/>
              <a:gd name="connsiteX1" fmla="*/ 301608 w 1575066"/>
              <a:gd name="connsiteY1" fmla="*/ 1034085 h 1101908"/>
              <a:gd name="connsiteX2" fmla="*/ 785139 w 1575066"/>
              <a:gd name="connsiteY2" fmla="*/ 789926 h 1101908"/>
              <a:gd name="connsiteX3" fmla="*/ 1239946 w 1575066"/>
              <a:gd name="connsiteY3" fmla="*/ 1038873 h 1101908"/>
              <a:gd name="connsiteX4" fmla="*/ 1575066 w 1575066"/>
              <a:gd name="connsiteY4" fmla="*/ 9574 h 1101908"/>
              <a:gd name="connsiteX0" fmla="*/ 0 w 1575066"/>
              <a:gd name="connsiteY0" fmla="*/ 0 h 1087147"/>
              <a:gd name="connsiteX1" fmla="*/ 301608 w 1575066"/>
              <a:gd name="connsiteY1" fmla="*/ 1034085 h 1087147"/>
              <a:gd name="connsiteX2" fmla="*/ 785139 w 1575066"/>
              <a:gd name="connsiteY2" fmla="*/ 789926 h 1087147"/>
              <a:gd name="connsiteX3" fmla="*/ 1239946 w 1575066"/>
              <a:gd name="connsiteY3" fmla="*/ 1038873 h 1087147"/>
              <a:gd name="connsiteX4" fmla="*/ 1575066 w 1575066"/>
              <a:gd name="connsiteY4" fmla="*/ 9574 h 1087147"/>
              <a:gd name="connsiteX0" fmla="*/ 0 w 1575066"/>
              <a:gd name="connsiteY0" fmla="*/ 0 h 1087147"/>
              <a:gd name="connsiteX1" fmla="*/ 301608 w 1575066"/>
              <a:gd name="connsiteY1" fmla="*/ 1034085 h 1087147"/>
              <a:gd name="connsiteX2" fmla="*/ 785139 w 1575066"/>
              <a:gd name="connsiteY2" fmla="*/ 789926 h 1087147"/>
              <a:gd name="connsiteX3" fmla="*/ 1239946 w 1575066"/>
              <a:gd name="connsiteY3" fmla="*/ 1038873 h 1087147"/>
              <a:gd name="connsiteX4" fmla="*/ 1575066 w 1575066"/>
              <a:gd name="connsiteY4" fmla="*/ 9574 h 1087147"/>
              <a:gd name="connsiteX0" fmla="*/ 0 w 1575066"/>
              <a:gd name="connsiteY0" fmla="*/ 0 h 1087147"/>
              <a:gd name="connsiteX1" fmla="*/ 301608 w 1575066"/>
              <a:gd name="connsiteY1" fmla="*/ 1034085 h 1087147"/>
              <a:gd name="connsiteX2" fmla="*/ 785139 w 1575066"/>
              <a:gd name="connsiteY2" fmla="*/ 789926 h 1087147"/>
              <a:gd name="connsiteX3" fmla="*/ 1239946 w 1575066"/>
              <a:gd name="connsiteY3" fmla="*/ 1038873 h 1087147"/>
              <a:gd name="connsiteX4" fmla="*/ 1575066 w 1575066"/>
              <a:gd name="connsiteY4" fmla="*/ 9574 h 108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66" h="1087147">
                <a:moveTo>
                  <a:pt x="0" y="0"/>
                </a:moveTo>
                <a:cubicBezTo>
                  <a:pt x="68620" y="461987"/>
                  <a:pt x="135245" y="939534"/>
                  <a:pt x="301608" y="1034085"/>
                </a:cubicBezTo>
                <a:cubicBezTo>
                  <a:pt x="403740" y="1073980"/>
                  <a:pt x="628749" y="789128"/>
                  <a:pt x="785139" y="789926"/>
                </a:cubicBezTo>
                <a:cubicBezTo>
                  <a:pt x="941529" y="790724"/>
                  <a:pt x="1123851" y="1087147"/>
                  <a:pt x="1239946" y="1038873"/>
                </a:cubicBezTo>
                <a:cubicBezTo>
                  <a:pt x="1447800" y="969854"/>
                  <a:pt x="1492882" y="493903"/>
                  <a:pt x="1575066" y="9574"/>
                </a:cubicBezTo>
              </a:path>
            </a:pathLst>
          </a:custGeom>
          <a:ln>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4" name="Freeform 73"/>
          <p:cNvSpPr/>
          <p:nvPr/>
        </p:nvSpPr>
        <p:spPr>
          <a:xfrm>
            <a:off x="4591050" y="5135563"/>
            <a:ext cx="2332038" cy="1122362"/>
          </a:xfrm>
          <a:custGeom>
            <a:avLst/>
            <a:gdLst>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 name="connsiteX0" fmla="*/ 0 w 2331480"/>
              <a:gd name="connsiteY0" fmla="*/ 1111483 h 1121058"/>
              <a:gd name="connsiteX1" fmla="*/ 205859 w 2331480"/>
              <a:gd name="connsiteY1" fmla="*/ 197083 h 1121058"/>
              <a:gd name="connsiteX2" fmla="*/ 579279 w 2331480"/>
              <a:gd name="connsiteY2" fmla="*/ 321556 h 1121058"/>
              <a:gd name="connsiteX3" fmla="*/ 1163346 w 2331480"/>
              <a:gd name="connsiteY3" fmla="*/ 798 h 1121058"/>
              <a:gd name="connsiteX4" fmla="*/ 1742626 w 2331480"/>
              <a:gd name="connsiteY4" fmla="*/ 326344 h 1121058"/>
              <a:gd name="connsiteX5" fmla="*/ 2058597 w 2331480"/>
              <a:gd name="connsiteY5" fmla="*/ 173146 h 1121058"/>
              <a:gd name="connsiteX6" fmla="*/ 2331480 w 2331480"/>
              <a:gd name="connsiteY6" fmla="*/ 1121058 h 11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480" h="1121058">
                <a:moveTo>
                  <a:pt x="0" y="1111483"/>
                </a:moveTo>
                <a:cubicBezTo>
                  <a:pt x="54656" y="720110"/>
                  <a:pt x="62237" y="343099"/>
                  <a:pt x="205859" y="197083"/>
                </a:cubicBezTo>
                <a:cubicBezTo>
                  <a:pt x="356663" y="121282"/>
                  <a:pt x="419698" y="354270"/>
                  <a:pt x="579279" y="321556"/>
                </a:cubicBezTo>
                <a:cubicBezTo>
                  <a:pt x="738860" y="288842"/>
                  <a:pt x="969455" y="0"/>
                  <a:pt x="1163346" y="798"/>
                </a:cubicBezTo>
                <a:cubicBezTo>
                  <a:pt x="1357237" y="1596"/>
                  <a:pt x="1635308" y="335520"/>
                  <a:pt x="1742626" y="326344"/>
                </a:cubicBezTo>
                <a:cubicBezTo>
                  <a:pt x="1906596" y="331132"/>
                  <a:pt x="1928140" y="152800"/>
                  <a:pt x="2058597" y="173146"/>
                </a:cubicBezTo>
                <a:cubicBezTo>
                  <a:pt x="2278420" y="262112"/>
                  <a:pt x="2244109" y="713328"/>
                  <a:pt x="2331480" y="1121058"/>
                </a:cubicBezTo>
              </a:path>
            </a:pathLst>
          </a:custGeom>
          <a:ln>
            <a:solidFill>
              <a:srgbClr val="339933"/>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5" name="Freeform 74"/>
          <p:cNvSpPr/>
          <p:nvPr/>
        </p:nvSpPr>
        <p:spPr>
          <a:xfrm>
            <a:off x="3921125" y="4351338"/>
            <a:ext cx="3667125" cy="1106487"/>
          </a:xfrm>
          <a:custGeom>
            <a:avLst/>
            <a:gdLst>
              <a:gd name="connsiteX0" fmla="*/ 0 w 3667175"/>
              <a:gd name="connsiteY0" fmla="*/ 0 h 1141803"/>
              <a:gd name="connsiteX1" fmla="*/ 234584 w 3667175"/>
              <a:gd name="connsiteY1" fmla="*/ 1010149 h 1141803"/>
              <a:gd name="connsiteX2" fmla="*/ 646304 w 3667175"/>
              <a:gd name="connsiteY2" fmla="*/ 789927 h 1141803"/>
              <a:gd name="connsiteX3" fmla="*/ 1235158 w 3667175"/>
              <a:gd name="connsiteY3" fmla="*/ 1105897 h 1141803"/>
              <a:gd name="connsiteX4" fmla="*/ 1833587 w 3667175"/>
              <a:gd name="connsiteY4" fmla="*/ 789927 h 1141803"/>
              <a:gd name="connsiteX5" fmla="*/ 2427229 w 3667175"/>
              <a:gd name="connsiteY5" fmla="*/ 1101110 h 1141803"/>
              <a:gd name="connsiteX6" fmla="*/ 2972997 w 3667175"/>
              <a:gd name="connsiteY6" fmla="*/ 785139 h 1141803"/>
              <a:gd name="connsiteX7" fmla="*/ 3427803 w 3667175"/>
              <a:gd name="connsiteY7" fmla="*/ 1000574 h 1141803"/>
              <a:gd name="connsiteX8" fmla="*/ 3667175 w 3667175"/>
              <a:gd name="connsiteY8" fmla="*/ 0 h 1141803"/>
              <a:gd name="connsiteX0" fmla="*/ 0 w 3667175"/>
              <a:gd name="connsiteY0" fmla="*/ 0 h 1141803"/>
              <a:gd name="connsiteX1" fmla="*/ 234584 w 3667175"/>
              <a:gd name="connsiteY1" fmla="*/ 1010149 h 1141803"/>
              <a:gd name="connsiteX2" fmla="*/ 646304 w 3667175"/>
              <a:gd name="connsiteY2" fmla="*/ 789927 h 1141803"/>
              <a:gd name="connsiteX3" fmla="*/ 1235158 w 3667175"/>
              <a:gd name="connsiteY3" fmla="*/ 1105897 h 1141803"/>
              <a:gd name="connsiteX4" fmla="*/ 1833587 w 3667175"/>
              <a:gd name="connsiteY4" fmla="*/ 789927 h 1141803"/>
              <a:gd name="connsiteX5" fmla="*/ 2427229 w 3667175"/>
              <a:gd name="connsiteY5" fmla="*/ 1101110 h 1141803"/>
              <a:gd name="connsiteX6" fmla="*/ 2972997 w 3667175"/>
              <a:gd name="connsiteY6" fmla="*/ 785139 h 1141803"/>
              <a:gd name="connsiteX7" fmla="*/ 3427803 w 3667175"/>
              <a:gd name="connsiteY7" fmla="*/ 1000574 h 1141803"/>
              <a:gd name="connsiteX8" fmla="*/ 3667175 w 3667175"/>
              <a:gd name="connsiteY8" fmla="*/ 0 h 1141803"/>
              <a:gd name="connsiteX0" fmla="*/ 0 w 3667175"/>
              <a:gd name="connsiteY0" fmla="*/ 0 h 1141803"/>
              <a:gd name="connsiteX1" fmla="*/ 234584 w 3667175"/>
              <a:gd name="connsiteY1" fmla="*/ 1010149 h 1141803"/>
              <a:gd name="connsiteX2" fmla="*/ 646304 w 3667175"/>
              <a:gd name="connsiteY2" fmla="*/ 789927 h 1141803"/>
              <a:gd name="connsiteX3" fmla="*/ 1235158 w 3667175"/>
              <a:gd name="connsiteY3" fmla="*/ 1105897 h 1141803"/>
              <a:gd name="connsiteX4" fmla="*/ 1833587 w 3667175"/>
              <a:gd name="connsiteY4" fmla="*/ 789927 h 1141803"/>
              <a:gd name="connsiteX5" fmla="*/ 2427229 w 3667175"/>
              <a:gd name="connsiteY5" fmla="*/ 1101110 h 1141803"/>
              <a:gd name="connsiteX6" fmla="*/ 2972997 w 3667175"/>
              <a:gd name="connsiteY6" fmla="*/ 785139 h 1141803"/>
              <a:gd name="connsiteX7" fmla="*/ 3427803 w 3667175"/>
              <a:gd name="connsiteY7" fmla="*/ 1000574 h 1141803"/>
              <a:gd name="connsiteX8" fmla="*/ 3667175 w 3667175"/>
              <a:gd name="connsiteY8" fmla="*/ 0 h 1141803"/>
              <a:gd name="connsiteX0" fmla="*/ 0 w 3667175"/>
              <a:gd name="connsiteY0" fmla="*/ 0 h 1105897"/>
              <a:gd name="connsiteX1" fmla="*/ 234584 w 3667175"/>
              <a:gd name="connsiteY1" fmla="*/ 1010149 h 1105897"/>
              <a:gd name="connsiteX2" fmla="*/ 646304 w 3667175"/>
              <a:gd name="connsiteY2" fmla="*/ 789927 h 1105897"/>
              <a:gd name="connsiteX3" fmla="*/ 1235158 w 3667175"/>
              <a:gd name="connsiteY3" fmla="*/ 1105897 h 1105897"/>
              <a:gd name="connsiteX4" fmla="*/ 1833587 w 3667175"/>
              <a:gd name="connsiteY4" fmla="*/ 789927 h 1105897"/>
              <a:gd name="connsiteX5" fmla="*/ 2427229 w 3667175"/>
              <a:gd name="connsiteY5" fmla="*/ 1101110 h 1105897"/>
              <a:gd name="connsiteX6" fmla="*/ 2972997 w 3667175"/>
              <a:gd name="connsiteY6" fmla="*/ 785139 h 1105897"/>
              <a:gd name="connsiteX7" fmla="*/ 3427803 w 3667175"/>
              <a:gd name="connsiteY7" fmla="*/ 1000574 h 1105897"/>
              <a:gd name="connsiteX8" fmla="*/ 3667175 w 3667175"/>
              <a:gd name="connsiteY8" fmla="*/ 0 h 1105897"/>
              <a:gd name="connsiteX0" fmla="*/ 0 w 3667175"/>
              <a:gd name="connsiteY0" fmla="*/ 0 h 1105897"/>
              <a:gd name="connsiteX1" fmla="*/ 234584 w 3667175"/>
              <a:gd name="connsiteY1" fmla="*/ 1010149 h 1105897"/>
              <a:gd name="connsiteX2" fmla="*/ 646304 w 3667175"/>
              <a:gd name="connsiteY2" fmla="*/ 789927 h 1105897"/>
              <a:gd name="connsiteX3" fmla="*/ 1235158 w 3667175"/>
              <a:gd name="connsiteY3" fmla="*/ 1105897 h 1105897"/>
              <a:gd name="connsiteX4" fmla="*/ 1833587 w 3667175"/>
              <a:gd name="connsiteY4" fmla="*/ 789927 h 1105897"/>
              <a:gd name="connsiteX5" fmla="*/ 2427229 w 3667175"/>
              <a:gd name="connsiteY5" fmla="*/ 1101110 h 1105897"/>
              <a:gd name="connsiteX6" fmla="*/ 2972997 w 3667175"/>
              <a:gd name="connsiteY6" fmla="*/ 785139 h 1105897"/>
              <a:gd name="connsiteX7" fmla="*/ 3427803 w 3667175"/>
              <a:gd name="connsiteY7" fmla="*/ 1000574 h 1105897"/>
              <a:gd name="connsiteX8" fmla="*/ 3667175 w 3667175"/>
              <a:gd name="connsiteY8" fmla="*/ 0 h 1105897"/>
              <a:gd name="connsiteX0" fmla="*/ 0 w 3667175"/>
              <a:gd name="connsiteY0" fmla="*/ 0 h 1105897"/>
              <a:gd name="connsiteX1" fmla="*/ 234584 w 3667175"/>
              <a:gd name="connsiteY1" fmla="*/ 1010149 h 1105897"/>
              <a:gd name="connsiteX2" fmla="*/ 646304 w 3667175"/>
              <a:gd name="connsiteY2" fmla="*/ 789927 h 1105897"/>
              <a:gd name="connsiteX3" fmla="*/ 1235158 w 3667175"/>
              <a:gd name="connsiteY3" fmla="*/ 1105897 h 1105897"/>
              <a:gd name="connsiteX4" fmla="*/ 1833587 w 3667175"/>
              <a:gd name="connsiteY4" fmla="*/ 789927 h 1105897"/>
              <a:gd name="connsiteX5" fmla="*/ 2427229 w 3667175"/>
              <a:gd name="connsiteY5" fmla="*/ 1101110 h 1105897"/>
              <a:gd name="connsiteX6" fmla="*/ 2972997 w 3667175"/>
              <a:gd name="connsiteY6" fmla="*/ 785139 h 1105897"/>
              <a:gd name="connsiteX7" fmla="*/ 3427803 w 3667175"/>
              <a:gd name="connsiteY7" fmla="*/ 1000574 h 1105897"/>
              <a:gd name="connsiteX8" fmla="*/ 3667175 w 3667175"/>
              <a:gd name="connsiteY8" fmla="*/ 0 h 1105897"/>
              <a:gd name="connsiteX0" fmla="*/ 0 w 3667175"/>
              <a:gd name="connsiteY0" fmla="*/ 0 h 1105897"/>
              <a:gd name="connsiteX1" fmla="*/ 234584 w 3667175"/>
              <a:gd name="connsiteY1" fmla="*/ 1010149 h 1105897"/>
              <a:gd name="connsiteX2" fmla="*/ 646304 w 3667175"/>
              <a:gd name="connsiteY2" fmla="*/ 789927 h 1105897"/>
              <a:gd name="connsiteX3" fmla="*/ 1235158 w 3667175"/>
              <a:gd name="connsiteY3" fmla="*/ 1105897 h 1105897"/>
              <a:gd name="connsiteX4" fmla="*/ 1833587 w 3667175"/>
              <a:gd name="connsiteY4" fmla="*/ 789927 h 1105897"/>
              <a:gd name="connsiteX5" fmla="*/ 2427229 w 3667175"/>
              <a:gd name="connsiteY5" fmla="*/ 1101110 h 1105897"/>
              <a:gd name="connsiteX6" fmla="*/ 2972997 w 3667175"/>
              <a:gd name="connsiteY6" fmla="*/ 785139 h 1105897"/>
              <a:gd name="connsiteX7" fmla="*/ 3427803 w 3667175"/>
              <a:gd name="connsiteY7" fmla="*/ 1000574 h 1105897"/>
              <a:gd name="connsiteX8" fmla="*/ 3667175 w 3667175"/>
              <a:gd name="connsiteY8" fmla="*/ 0 h 110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7175" h="1105897">
                <a:moveTo>
                  <a:pt x="0" y="0"/>
                </a:moveTo>
                <a:cubicBezTo>
                  <a:pt x="63433" y="439247"/>
                  <a:pt x="71413" y="915598"/>
                  <a:pt x="234584" y="1010149"/>
                </a:cubicBezTo>
                <a:cubicBezTo>
                  <a:pt x="349083" y="1098317"/>
                  <a:pt x="479542" y="773969"/>
                  <a:pt x="646304" y="789927"/>
                </a:cubicBezTo>
                <a:cubicBezTo>
                  <a:pt x="847376" y="785139"/>
                  <a:pt x="1037278" y="1105897"/>
                  <a:pt x="1235158" y="1105897"/>
                </a:cubicBezTo>
                <a:cubicBezTo>
                  <a:pt x="1433038" y="1105897"/>
                  <a:pt x="1634909" y="790725"/>
                  <a:pt x="1833587" y="789927"/>
                </a:cubicBezTo>
                <a:cubicBezTo>
                  <a:pt x="2032265" y="789129"/>
                  <a:pt x="2237327" y="1101908"/>
                  <a:pt x="2427229" y="1101110"/>
                </a:cubicBezTo>
                <a:cubicBezTo>
                  <a:pt x="2617131" y="1100312"/>
                  <a:pt x="2806235" y="801895"/>
                  <a:pt x="2972997" y="785139"/>
                </a:cubicBezTo>
                <a:cubicBezTo>
                  <a:pt x="3139759" y="768383"/>
                  <a:pt x="3302133" y="1073981"/>
                  <a:pt x="3427803" y="1000574"/>
                </a:cubicBezTo>
                <a:cubicBezTo>
                  <a:pt x="3611321" y="902033"/>
                  <a:pt x="3605337" y="434859"/>
                  <a:pt x="3667175" y="0"/>
                </a:cubicBezTo>
              </a:path>
            </a:pathLst>
          </a:custGeom>
          <a:ln>
            <a:solidFill>
              <a:schemeClr val="accent4">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28" name="Group 61"/>
          <p:cNvGrpSpPr>
            <a:grpSpLocks/>
          </p:cNvGrpSpPr>
          <p:nvPr/>
        </p:nvGrpSpPr>
        <p:grpSpPr bwMode="auto">
          <a:xfrm>
            <a:off x="2971800" y="4344988"/>
            <a:ext cx="5562600" cy="1908175"/>
            <a:chOff x="2971800" y="4344988"/>
            <a:chExt cx="5562600" cy="1908175"/>
          </a:xfrm>
        </p:grpSpPr>
        <p:cxnSp>
          <p:nvCxnSpPr>
            <p:cNvPr id="68" name="Straight Arrow Connector 67"/>
            <p:cNvCxnSpPr>
              <a:endCxn id="61" idx="3"/>
            </p:cNvCxnSpPr>
            <p:nvPr/>
          </p:nvCxnSpPr>
          <p:spPr>
            <a:xfrm rot="10800000" flipH="1">
              <a:off x="2971800" y="5297488"/>
              <a:ext cx="55626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1" idx="0"/>
            </p:cNvCxnSpPr>
            <p:nvPr/>
          </p:nvCxnSpPr>
          <p:spPr>
            <a:xfrm rot="5400000" flipH="1">
              <a:off x="4799013" y="5297488"/>
              <a:ext cx="1908175" cy="3175"/>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2992438" y="5132388"/>
              <a:ext cx="5491162" cy="327025"/>
            </a:xfrm>
            <a:custGeom>
              <a:avLst/>
              <a:gdLst>
                <a:gd name="connsiteX0" fmla="*/ 0 w 5491187"/>
                <a:gd name="connsiteY0" fmla="*/ 293629 h 333524"/>
                <a:gd name="connsiteX1" fmla="*/ 435656 w 5491187"/>
                <a:gd name="connsiteY1" fmla="*/ 6383 h 333524"/>
                <a:gd name="connsiteX2" fmla="*/ 1019723 w 5491187"/>
                <a:gd name="connsiteY2" fmla="*/ 331928 h 333524"/>
                <a:gd name="connsiteX3" fmla="*/ 1594215 w 5491187"/>
                <a:gd name="connsiteY3" fmla="*/ 15958 h 333524"/>
                <a:gd name="connsiteX4" fmla="*/ 2173495 w 5491187"/>
                <a:gd name="connsiteY4" fmla="*/ 327141 h 333524"/>
                <a:gd name="connsiteX5" fmla="*/ 2762349 w 5491187"/>
                <a:gd name="connsiteY5" fmla="*/ 15958 h 333524"/>
                <a:gd name="connsiteX6" fmla="*/ 3341629 w 5491187"/>
                <a:gd name="connsiteY6" fmla="*/ 327141 h 333524"/>
                <a:gd name="connsiteX7" fmla="*/ 3906546 w 5491187"/>
                <a:gd name="connsiteY7" fmla="*/ 11170 h 333524"/>
                <a:gd name="connsiteX8" fmla="*/ 4490613 w 5491187"/>
                <a:gd name="connsiteY8" fmla="*/ 327141 h 333524"/>
                <a:gd name="connsiteX9" fmla="*/ 5055530 w 5491187"/>
                <a:gd name="connsiteY9" fmla="*/ 15958 h 333524"/>
                <a:gd name="connsiteX10" fmla="*/ 5491187 w 5491187"/>
                <a:gd name="connsiteY10" fmla="*/ 284054 h 333524"/>
                <a:gd name="connsiteX0" fmla="*/ 0 w 5491187"/>
                <a:gd name="connsiteY0" fmla="*/ 287246 h 327141"/>
                <a:gd name="connsiteX1" fmla="*/ 435656 w 5491187"/>
                <a:gd name="connsiteY1" fmla="*/ 0 h 327141"/>
                <a:gd name="connsiteX2" fmla="*/ 1019723 w 5491187"/>
                <a:gd name="connsiteY2" fmla="*/ 325545 h 327141"/>
                <a:gd name="connsiteX3" fmla="*/ 1594215 w 5491187"/>
                <a:gd name="connsiteY3" fmla="*/ 9575 h 327141"/>
                <a:gd name="connsiteX4" fmla="*/ 2173495 w 5491187"/>
                <a:gd name="connsiteY4" fmla="*/ 320758 h 327141"/>
                <a:gd name="connsiteX5" fmla="*/ 2762349 w 5491187"/>
                <a:gd name="connsiteY5" fmla="*/ 9575 h 327141"/>
                <a:gd name="connsiteX6" fmla="*/ 3341629 w 5491187"/>
                <a:gd name="connsiteY6" fmla="*/ 320758 h 327141"/>
                <a:gd name="connsiteX7" fmla="*/ 3906546 w 5491187"/>
                <a:gd name="connsiteY7" fmla="*/ 4787 h 327141"/>
                <a:gd name="connsiteX8" fmla="*/ 4490613 w 5491187"/>
                <a:gd name="connsiteY8" fmla="*/ 320758 h 327141"/>
                <a:gd name="connsiteX9" fmla="*/ 5055530 w 5491187"/>
                <a:gd name="connsiteY9" fmla="*/ 9575 h 327141"/>
                <a:gd name="connsiteX10" fmla="*/ 5491187 w 5491187"/>
                <a:gd name="connsiteY10" fmla="*/ 277671 h 327141"/>
                <a:gd name="connsiteX0" fmla="*/ 0 w 5491187"/>
                <a:gd name="connsiteY0" fmla="*/ 287246 h 327141"/>
                <a:gd name="connsiteX1" fmla="*/ 435656 w 5491187"/>
                <a:gd name="connsiteY1" fmla="*/ 0 h 327141"/>
                <a:gd name="connsiteX2" fmla="*/ 1019723 w 5491187"/>
                <a:gd name="connsiteY2" fmla="*/ 325545 h 327141"/>
                <a:gd name="connsiteX3" fmla="*/ 1594215 w 5491187"/>
                <a:gd name="connsiteY3" fmla="*/ 9575 h 327141"/>
                <a:gd name="connsiteX4" fmla="*/ 2173495 w 5491187"/>
                <a:gd name="connsiteY4" fmla="*/ 320758 h 327141"/>
                <a:gd name="connsiteX5" fmla="*/ 2762349 w 5491187"/>
                <a:gd name="connsiteY5" fmla="*/ 9575 h 327141"/>
                <a:gd name="connsiteX6" fmla="*/ 3341629 w 5491187"/>
                <a:gd name="connsiteY6" fmla="*/ 320758 h 327141"/>
                <a:gd name="connsiteX7" fmla="*/ 3906546 w 5491187"/>
                <a:gd name="connsiteY7" fmla="*/ 4787 h 327141"/>
                <a:gd name="connsiteX8" fmla="*/ 4490613 w 5491187"/>
                <a:gd name="connsiteY8" fmla="*/ 320758 h 327141"/>
                <a:gd name="connsiteX9" fmla="*/ 5055530 w 5491187"/>
                <a:gd name="connsiteY9" fmla="*/ 9575 h 327141"/>
                <a:gd name="connsiteX10" fmla="*/ 5491187 w 5491187"/>
                <a:gd name="connsiteY10" fmla="*/ 277671 h 327141"/>
                <a:gd name="connsiteX0" fmla="*/ 0 w 5491187"/>
                <a:gd name="connsiteY0" fmla="*/ 287246 h 327141"/>
                <a:gd name="connsiteX1" fmla="*/ 435656 w 5491187"/>
                <a:gd name="connsiteY1" fmla="*/ 0 h 327141"/>
                <a:gd name="connsiteX2" fmla="*/ 1019723 w 5491187"/>
                <a:gd name="connsiteY2" fmla="*/ 325545 h 327141"/>
                <a:gd name="connsiteX3" fmla="*/ 1594215 w 5491187"/>
                <a:gd name="connsiteY3" fmla="*/ 9575 h 327141"/>
                <a:gd name="connsiteX4" fmla="*/ 2173495 w 5491187"/>
                <a:gd name="connsiteY4" fmla="*/ 320758 h 327141"/>
                <a:gd name="connsiteX5" fmla="*/ 2762349 w 5491187"/>
                <a:gd name="connsiteY5" fmla="*/ 9575 h 327141"/>
                <a:gd name="connsiteX6" fmla="*/ 3341629 w 5491187"/>
                <a:gd name="connsiteY6" fmla="*/ 320758 h 327141"/>
                <a:gd name="connsiteX7" fmla="*/ 3906546 w 5491187"/>
                <a:gd name="connsiteY7" fmla="*/ 4787 h 327141"/>
                <a:gd name="connsiteX8" fmla="*/ 4490613 w 5491187"/>
                <a:gd name="connsiteY8" fmla="*/ 320758 h 327141"/>
                <a:gd name="connsiteX9" fmla="*/ 5055530 w 5491187"/>
                <a:gd name="connsiteY9" fmla="*/ 9575 h 327141"/>
                <a:gd name="connsiteX10" fmla="*/ 5491187 w 5491187"/>
                <a:gd name="connsiteY10" fmla="*/ 277671 h 327141"/>
                <a:gd name="connsiteX0" fmla="*/ 0 w 5491187"/>
                <a:gd name="connsiteY0" fmla="*/ 287246 h 327141"/>
                <a:gd name="connsiteX1" fmla="*/ 435656 w 5491187"/>
                <a:gd name="connsiteY1" fmla="*/ 0 h 327141"/>
                <a:gd name="connsiteX2" fmla="*/ 1019723 w 5491187"/>
                <a:gd name="connsiteY2" fmla="*/ 325545 h 327141"/>
                <a:gd name="connsiteX3" fmla="*/ 1594215 w 5491187"/>
                <a:gd name="connsiteY3" fmla="*/ 9575 h 327141"/>
                <a:gd name="connsiteX4" fmla="*/ 2173495 w 5491187"/>
                <a:gd name="connsiteY4" fmla="*/ 320758 h 327141"/>
                <a:gd name="connsiteX5" fmla="*/ 2762349 w 5491187"/>
                <a:gd name="connsiteY5" fmla="*/ 9575 h 327141"/>
                <a:gd name="connsiteX6" fmla="*/ 3341629 w 5491187"/>
                <a:gd name="connsiteY6" fmla="*/ 320758 h 327141"/>
                <a:gd name="connsiteX7" fmla="*/ 3906546 w 5491187"/>
                <a:gd name="connsiteY7" fmla="*/ 4787 h 327141"/>
                <a:gd name="connsiteX8" fmla="*/ 4490613 w 5491187"/>
                <a:gd name="connsiteY8" fmla="*/ 320758 h 327141"/>
                <a:gd name="connsiteX9" fmla="*/ 5055530 w 5491187"/>
                <a:gd name="connsiteY9" fmla="*/ 9575 h 327141"/>
                <a:gd name="connsiteX10" fmla="*/ 5491187 w 5491187"/>
                <a:gd name="connsiteY10" fmla="*/ 277671 h 3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1187" h="327141">
                  <a:moveTo>
                    <a:pt x="0" y="287246"/>
                  </a:moveTo>
                  <a:cubicBezTo>
                    <a:pt x="158783" y="153596"/>
                    <a:pt x="323550" y="13963"/>
                    <a:pt x="435656" y="0"/>
                  </a:cubicBezTo>
                  <a:cubicBezTo>
                    <a:pt x="653085" y="23538"/>
                    <a:pt x="826630" y="323949"/>
                    <a:pt x="1019723" y="325545"/>
                  </a:cubicBezTo>
                  <a:cubicBezTo>
                    <a:pt x="1212816" y="327141"/>
                    <a:pt x="1401920" y="10373"/>
                    <a:pt x="1594215" y="9575"/>
                  </a:cubicBezTo>
                  <a:cubicBezTo>
                    <a:pt x="1786510" y="8777"/>
                    <a:pt x="1978806" y="320758"/>
                    <a:pt x="2173495" y="320758"/>
                  </a:cubicBezTo>
                  <a:cubicBezTo>
                    <a:pt x="2368184" y="320758"/>
                    <a:pt x="2567660" y="9575"/>
                    <a:pt x="2762349" y="9575"/>
                  </a:cubicBezTo>
                  <a:cubicBezTo>
                    <a:pt x="2957038" y="9575"/>
                    <a:pt x="3150930" y="321556"/>
                    <a:pt x="3341629" y="320758"/>
                  </a:cubicBezTo>
                  <a:cubicBezTo>
                    <a:pt x="3532328" y="319960"/>
                    <a:pt x="3715049" y="4787"/>
                    <a:pt x="3906546" y="4787"/>
                  </a:cubicBezTo>
                  <a:cubicBezTo>
                    <a:pt x="4098043" y="4787"/>
                    <a:pt x="4299116" y="319960"/>
                    <a:pt x="4490613" y="320758"/>
                  </a:cubicBezTo>
                  <a:cubicBezTo>
                    <a:pt x="4682110" y="321556"/>
                    <a:pt x="4888768" y="16756"/>
                    <a:pt x="5055530" y="9575"/>
                  </a:cubicBezTo>
                  <a:cubicBezTo>
                    <a:pt x="5222292" y="2394"/>
                    <a:pt x="5356739" y="140032"/>
                    <a:pt x="5491187" y="277671"/>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1000"/>
                                  </p:stCondLst>
                                  <p:childTnLst>
                                    <p:set>
                                      <p:cBhvr>
                                        <p:cTn id="42" dur="1" fill="hold">
                                          <p:stCondLst>
                                            <p:cond delay="0"/>
                                          </p:stCondLst>
                                        </p:cTn>
                                        <p:tgtEl>
                                          <p:spTgt spid="72"/>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nodeType="afterEffect">
                                  <p:stCondLst>
                                    <p:cond delay="1000"/>
                                  </p:stCondLst>
                                  <p:childTnLst>
                                    <p:set>
                                      <p:cBhvr>
                                        <p:cTn id="45" dur="1" fill="hold">
                                          <p:stCondLst>
                                            <p:cond delay="0"/>
                                          </p:stCondLst>
                                        </p:cTn>
                                        <p:tgtEl>
                                          <p:spTgt spid="73"/>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74"/>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a:spLocks/>
          </p:cNvSpPr>
          <p:nvPr/>
        </p:nvSpPr>
        <p:spPr>
          <a:xfrm>
            <a:off x="304800" y="5029200"/>
            <a:ext cx="8534400" cy="1295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81C02294-60DF-4184-AF23-4318DEF7955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56</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381000" y="457200"/>
            <a:ext cx="7543800" cy="369888"/>
          </a:xfrm>
          <a:prstGeom prst="rect">
            <a:avLst/>
          </a:prstGeom>
          <a:noFill/>
        </p:spPr>
        <p:txBody>
          <a:bodyPr>
            <a:spAutoFit/>
          </a:bodyPr>
          <a:lstStyle/>
          <a:p>
            <a:pPr>
              <a:defRPr/>
            </a:pPr>
            <a:r>
              <a:rPr lang="sl-SI">
                <a:solidFill>
                  <a:schemeClr val="tx2">
                    <a:lumMod val="60000"/>
                    <a:lumOff val="40000"/>
                  </a:schemeClr>
                </a:solidFill>
                <a:latin typeface="+mn-lt"/>
              </a:rPr>
              <a:t>Pogosto lahko  </a:t>
            </a:r>
            <a:r>
              <a:rPr lang="en-US">
                <a:solidFill>
                  <a:schemeClr val="tx2">
                    <a:lumMod val="60000"/>
                    <a:lumOff val="40000"/>
                  </a:schemeClr>
                </a:solidFill>
                <a:latin typeface="+mn-lt"/>
              </a:rPr>
              <a:t>‘uganemo’</a:t>
            </a:r>
            <a:r>
              <a:rPr lang="sl-SI">
                <a:solidFill>
                  <a:schemeClr val="tx2">
                    <a:lumMod val="60000"/>
                    <a:lumOff val="40000"/>
                  </a:schemeClr>
                </a:solidFill>
                <a:latin typeface="+mn-lt"/>
              </a:rPr>
              <a:t>  Taylorjevo formulo </a:t>
            </a:r>
            <a:r>
              <a:rPr lang="en-US">
                <a:solidFill>
                  <a:schemeClr val="tx2">
                    <a:lumMod val="60000"/>
                    <a:lumOff val="40000"/>
                  </a:schemeClr>
                </a:solidFill>
                <a:latin typeface="+mn-lt"/>
              </a:rPr>
              <a:t>dane </a:t>
            </a:r>
            <a:r>
              <a:rPr lang="sl-SI">
                <a:solidFill>
                  <a:schemeClr val="tx2">
                    <a:lumMod val="60000"/>
                    <a:lumOff val="40000"/>
                  </a:schemeClr>
                </a:solidFill>
                <a:latin typeface="+mn-lt"/>
              </a:rPr>
              <a:t>funkcij</a:t>
            </a:r>
            <a:r>
              <a:rPr lang="en-US">
                <a:solidFill>
                  <a:schemeClr val="tx2">
                    <a:lumMod val="60000"/>
                    <a:lumOff val="40000"/>
                  </a:schemeClr>
                </a:solidFill>
                <a:latin typeface="+mn-lt"/>
              </a:rPr>
              <a:t>e:</a:t>
            </a:r>
            <a:endParaRPr lang="sl-SI">
              <a:solidFill>
                <a:schemeClr val="tx2">
                  <a:lumMod val="60000"/>
                  <a:lumOff val="40000"/>
                </a:schemeClr>
              </a:solidFill>
              <a:latin typeface="+mn-lt"/>
            </a:endParaRPr>
          </a:p>
        </p:txBody>
      </p:sp>
      <p:graphicFrame>
        <p:nvGraphicFramePr>
          <p:cNvPr id="74767" name="Object 15"/>
          <p:cNvGraphicFramePr>
            <a:graphicFrameLocks noChangeAspect="1"/>
          </p:cNvGraphicFramePr>
          <p:nvPr/>
        </p:nvGraphicFramePr>
        <p:xfrm>
          <a:off x="685800" y="914400"/>
          <a:ext cx="7510463" cy="914400"/>
        </p:xfrm>
        <a:graphic>
          <a:graphicData uri="http://schemas.openxmlformats.org/presentationml/2006/ole">
            <p:oleObj spid="_x0000_s53250" name="Equation" r:id="rId3" imgW="4863960" imgH="685800" progId="Equation.DSMT4">
              <p:embed/>
            </p:oleObj>
          </a:graphicData>
        </a:graphic>
      </p:graphicFrame>
      <p:sp>
        <p:nvSpPr>
          <p:cNvPr id="12" name="Rounded Rectangle 11"/>
          <p:cNvSpPr>
            <a:spLocks/>
          </p:cNvSpPr>
          <p:nvPr/>
        </p:nvSpPr>
        <p:spPr>
          <a:xfrm>
            <a:off x="304800" y="1981200"/>
            <a:ext cx="8534400" cy="1295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20" name="Object 11"/>
          <p:cNvGraphicFramePr>
            <a:graphicFrameLocks noChangeAspect="1"/>
          </p:cNvGraphicFramePr>
          <p:nvPr/>
        </p:nvGraphicFramePr>
        <p:xfrm>
          <a:off x="457200" y="2133600"/>
          <a:ext cx="7050088" cy="995363"/>
        </p:xfrm>
        <a:graphic>
          <a:graphicData uri="http://schemas.openxmlformats.org/presentationml/2006/ole">
            <p:oleObj spid="_x0000_s53251" name="Equation" r:id="rId4" imgW="4292280" imgH="647640" progId="Equation.DSMT4">
              <p:embed/>
            </p:oleObj>
          </a:graphicData>
        </a:graphic>
      </p:graphicFrame>
      <p:sp>
        <p:nvSpPr>
          <p:cNvPr id="15" name="Rounded Rectangle 14"/>
          <p:cNvSpPr>
            <a:spLocks/>
          </p:cNvSpPr>
          <p:nvPr/>
        </p:nvSpPr>
        <p:spPr>
          <a:xfrm>
            <a:off x="304800" y="3505200"/>
            <a:ext cx="8534400" cy="1295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10" name="Object 24"/>
          <p:cNvGraphicFramePr>
            <a:graphicFrameLocks noChangeAspect="1"/>
          </p:cNvGraphicFramePr>
          <p:nvPr/>
        </p:nvGraphicFramePr>
        <p:xfrm>
          <a:off x="1322388" y="3733800"/>
          <a:ext cx="7440612" cy="838200"/>
        </p:xfrm>
        <a:graphic>
          <a:graphicData uri="http://schemas.openxmlformats.org/presentationml/2006/ole">
            <p:oleObj spid="_x0000_s53252" name="Equation" r:id="rId5" imgW="4851360" imgH="583920" progId="Equation.DSMT4">
              <p:embed/>
            </p:oleObj>
          </a:graphicData>
        </a:graphic>
      </p:graphicFrame>
      <p:graphicFrame>
        <p:nvGraphicFramePr>
          <p:cNvPr id="78871" name="Object 23"/>
          <p:cNvGraphicFramePr>
            <a:graphicFrameLocks noChangeAspect="1"/>
          </p:cNvGraphicFramePr>
          <p:nvPr/>
        </p:nvGraphicFramePr>
        <p:xfrm>
          <a:off x="466725" y="3733800"/>
          <a:ext cx="855663" cy="565150"/>
        </p:xfrm>
        <a:graphic>
          <a:graphicData uri="http://schemas.openxmlformats.org/presentationml/2006/ole">
            <p:oleObj spid="_x0000_s53253" name="Equation" r:id="rId6" imgW="558720" imgH="393480" progId="Equation.DSMT4">
              <p:embed/>
            </p:oleObj>
          </a:graphicData>
        </a:graphic>
      </p:graphicFrame>
      <p:graphicFrame>
        <p:nvGraphicFramePr>
          <p:cNvPr id="78873" name="Object 25"/>
          <p:cNvGraphicFramePr>
            <a:graphicFrameLocks noChangeAspect="1"/>
          </p:cNvGraphicFramePr>
          <p:nvPr/>
        </p:nvGraphicFramePr>
        <p:xfrm>
          <a:off x="647700" y="5165725"/>
          <a:ext cx="4686300" cy="1006475"/>
        </p:xfrm>
        <a:graphic>
          <a:graphicData uri="http://schemas.openxmlformats.org/presentationml/2006/ole">
            <p:oleObj spid="_x0000_s53254" name="Equation" r:id="rId7" imgW="2603160" imgH="596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12938" y="1912938"/>
            <a:ext cx="3657600" cy="6858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79368F2-69CA-4710-8110-B13C3AF9185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57</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6" name="Object 15"/>
          <p:cNvGraphicFramePr>
            <a:graphicFrameLocks noChangeAspect="1"/>
          </p:cNvGraphicFramePr>
          <p:nvPr/>
        </p:nvGraphicFramePr>
        <p:xfrm>
          <a:off x="430213" y="527050"/>
          <a:ext cx="8375650" cy="1981200"/>
        </p:xfrm>
        <a:graphic>
          <a:graphicData uri="http://schemas.openxmlformats.org/presentationml/2006/ole">
            <p:oleObj spid="_x0000_s54274" name="Equation" r:id="rId3" imgW="5511600" imgH="1396800" progId="Equation.DSMT4">
              <p:embed/>
            </p:oleObj>
          </a:graphicData>
        </a:graphic>
      </p:graphicFrame>
      <p:graphicFrame>
        <p:nvGraphicFramePr>
          <p:cNvPr id="54275" name="Object 44"/>
          <p:cNvGraphicFramePr>
            <a:graphicFrameLocks noChangeAspect="1"/>
          </p:cNvGraphicFramePr>
          <p:nvPr/>
        </p:nvGraphicFramePr>
        <p:xfrm>
          <a:off x="381000" y="3124200"/>
          <a:ext cx="5791200" cy="395288"/>
        </p:xfrm>
        <a:graphic>
          <a:graphicData uri="http://schemas.openxmlformats.org/presentationml/2006/ole">
            <p:oleObj spid="_x0000_s54275" name="Equation" r:id="rId4" imgW="3403440" imgH="241200" progId="Equation.DSMT4">
              <p:embed/>
            </p:oleObj>
          </a:graphicData>
        </a:graphic>
      </p:graphicFrame>
      <p:graphicFrame>
        <p:nvGraphicFramePr>
          <p:cNvPr id="33" name="Object 50"/>
          <p:cNvGraphicFramePr>
            <a:graphicFrameLocks noChangeAspect="1"/>
          </p:cNvGraphicFramePr>
          <p:nvPr/>
        </p:nvGraphicFramePr>
        <p:xfrm>
          <a:off x="381000" y="3587750"/>
          <a:ext cx="8458200" cy="1136650"/>
        </p:xfrm>
        <a:graphic>
          <a:graphicData uri="http://schemas.openxmlformats.org/presentationml/2006/ole">
            <p:oleObj spid="_x0000_s54276" name="Equation" r:id="rId5" imgW="5181480" imgH="685800" progId="Equation.DSMT4">
              <p:embed/>
            </p:oleObj>
          </a:graphicData>
        </a:graphic>
      </p:graphicFrame>
      <p:graphicFrame>
        <p:nvGraphicFramePr>
          <p:cNvPr id="54277" name="Object 54"/>
          <p:cNvGraphicFramePr>
            <a:graphicFrameLocks noChangeAspect="1"/>
          </p:cNvGraphicFramePr>
          <p:nvPr/>
        </p:nvGraphicFramePr>
        <p:xfrm>
          <a:off x="381000" y="4724400"/>
          <a:ext cx="6172200" cy="609600"/>
        </p:xfrm>
        <a:graphic>
          <a:graphicData uri="http://schemas.openxmlformats.org/presentationml/2006/ole">
            <p:oleObj spid="_x0000_s54277" name="Equation" r:id="rId6" imgW="3695400" imgH="380880" progId="Equation.DSMT4">
              <p:embed/>
            </p:oleObj>
          </a:graphicData>
        </a:graphic>
      </p:graphicFrame>
      <p:sp>
        <p:nvSpPr>
          <p:cNvPr id="38" name="TextBox 37"/>
          <p:cNvSpPr txBox="1"/>
          <p:nvPr/>
        </p:nvSpPr>
        <p:spPr>
          <a:xfrm>
            <a:off x="762000" y="5562600"/>
            <a:ext cx="7467600" cy="646113"/>
          </a:xfrm>
          <a:prstGeom prst="rect">
            <a:avLst/>
          </a:prstGeom>
          <a:solidFill>
            <a:srgbClr val="FFFFCC"/>
          </a:solidFill>
          <a:ln>
            <a:solidFill>
              <a:schemeClr val="accent1"/>
            </a:solidFill>
          </a:ln>
        </p:spPr>
        <p:txBody>
          <a:bodyPr>
            <a:spAutoFit/>
          </a:bodyPr>
          <a:lstStyle/>
          <a:p>
            <a:pPr>
              <a:defRPr/>
            </a:pPr>
            <a:r>
              <a:rPr lang="en-US">
                <a:solidFill>
                  <a:schemeClr val="tx2">
                    <a:lumMod val="60000"/>
                    <a:lumOff val="40000"/>
                  </a:schemeClr>
                </a:solidFill>
                <a:latin typeface="+mn-lt"/>
              </a:rPr>
              <a:t>Obmo</a:t>
            </a:r>
            <a:r>
              <a:rPr lang="sl-SI">
                <a:solidFill>
                  <a:schemeClr val="tx2">
                    <a:lumMod val="60000"/>
                    <a:lumOff val="40000"/>
                  </a:schemeClr>
                </a:solidFill>
                <a:latin typeface="+mn-lt"/>
              </a:rPr>
              <a:t>čje veljavnosti Taylorjeve vrste neke funkcije </a:t>
            </a:r>
            <a:r>
              <a:rPr lang="sl-SI" i="1">
                <a:solidFill>
                  <a:schemeClr val="tx2">
                    <a:lumMod val="60000"/>
                    <a:lumOff val="40000"/>
                  </a:schemeClr>
                </a:solidFill>
                <a:latin typeface="Georgia" pitchFamily="18" charset="0"/>
              </a:rPr>
              <a:t>f(x)</a:t>
            </a:r>
            <a:r>
              <a:rPr lang="sl-SI">
                <a:solidFill>
                  <a:schemeClr val="tx2">
                    <a:lumMod val="60000"/>
                    <a:lumOff val="40000"/>
                  </a:schemeClr>
                </a:solidFill>
                <a:latin typeface="+mn-lt"/>
              </a:rPr>
              <a:t> je vedno simetričen interval oblike (</a:t>
            </a:r>
            <a:r>
              <a:rPr lang="sl-SI" i="1">
                <a:solidFill>
                  <a:schemeClr val="tx2">
                    <a:lumMod val="60000"/>
                    <a:lumOff val="40000"/>
                  </a:schemeClr>
                </a:solidFill>
                <a:latin typeface="Georgia" pitchFamily="18" charset="0"/>
              </a:rPr>
              <a:t>-R,R</a:t>
            </a:r>
            <a:r>
              <a:rPr lang="sl-SI">
                <a:solidFill>
                  <a:schemeClr val="tx2">
                    <a:lumMod val="60000"/>
                    <a:lumOff val="40000"/>
                  </a:schemeClr>
                </a:solidFill>
                <a:latin typeface="+mn-lt"/>
              </a:rPr>
              <a:t>). Število </a:t>
            </a:r>
            <a:r>
              <a:rPr lang="sl-SI" i="1">
                <a:solidFill>
                  <a:schemeClr val="tx2">
                    <a:lumMod val="60000"/>
                    <a:lumOff val="40000"/>
                  </a:schemeClr>
                </a:solidFill>
                <a:latin typeface="Georgia" pitchFamily="18" charset="0"/>
              </a:rPr>
              <a:t>R</a:t>
            </a:r>
            <a:r>
              <a:rPr lang="sl-SI">
                <a:solidFill>
                  <a:schemeClr val="tx2">
                    <a:lumMod val="60000"/>
                    <a:lumOff val="40000"/>
                  </a:schemeClr>
                </a:solidFill>
                <a:latin typeface="+mn-lt"/>
              </a:rPr>
              <a:t> imenujemo </a:t>
            </a:r>
            <a:r>
              <a:rPr lang="sl-SI">
                <a:solidFill>
                  <a:srgbClr val="FF0000"/>
                </a:solidFill>
                <a:latin typeface="+mn-lt"/>
              </a:rPr>
              <a:t>konvergenčni polmer </a:t>
            </a:r>
            <a:r>
              <a:rPr lang="sl-SI">
                <a:solidFill>
                  <a:schemeClr val="tx2">
                    <a:lumMod val="60000"/>
                    <a:lumOff val="40000"/>
                  </a:schemeClr>
                </a:solidFill>
                <a:latin typeface="+mn-lt"/>
              </a:rPr>
              <a:t>vrste za </a:t>
            </a:r>
            <a:r>
              <a:rPr lang="sl-SI" i="1">
                <a:solidFill>
                  <a:schemeClr val="tx2">
                    <a:lumMod val="60000"/>
                    <a:lumOff val="40000"/>
                  </a:schemeClr>
                </a:solidFill>
                <a:latin typeface="Georgia" pitchFamily="18" charset="0"/>
              </a:rPr>
              <a:t>f(x)</a:t>
            </a:r>
            <a:r>
              <a:rPr lang="sl-SI">
                <a:solidFill>
                  <a:schemeClr val="tx2">
                    <a:lumMod val="60000"/>
                    <a:lumOff val="40000"/>
                  </a:schemeClr>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spect="1"/>
          </p:cNvSpPr>
          <p:nvPr/>
        </p:nvSpPr>
        <p:spPr>
          <a:xfrm>
            <a:off x="1752600" y="2827338"/>
            <a:ext cx="3579813" cy="5969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B29CDB6-EF08-4AB3-8DF5-DDBD215B9A0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58</a:t>
            </a:fld>
            <a:endParaRPr lang="en-US" sz="1200" b="1">
              <a:solidFill>
                <a:schemeClr val="bg1"/>
              </a:solidFill>
              <a:effectLst>
                <a:outerShdw blurRad="38100" dist="38100" dir="2700000" algn="tl">
                  <a:srgbClr val="000000">
                    <a:alpha val="43137"/>
                  </a:srgbClr>
                </a:outerShdw>
              </a:effectLst>
              <a:latin typeface="+mn-lt"/>
            </a:endParaRPr>
          </a:p>
        </p:txBody>
      </p:sp>
      <p:sp>
        <p:nvSpPr>
          <p:cNvPr id="10" name="Rectangle 9"/>
          <p:cNvSpPr>
            <a:spLocks noChangeAspect="1"/>
          </p:cNvSpPr>
          <p:nvPr/>
        </p:nvSpPr>
        <p:spPr>
          <a:xfrm>
            <a:off x="1752600" y="1828800"/>
            <a:ext cx="5767388" cy="5969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1" name="Rectangle 10"/>
          <p:cNvSpPr>
            <a:spLocks noChangeAspect="1"/>
          </p:cNvSpPr>
          <p:nvPr/>
        </p:nvSpPr>
        <p:spPr>
          <a:xfrm>
            <a:off x="1676400" y="914400"/>
            <a:ext cx="3579813" cy="5969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aphicFrame>
        <p:nvGraphicFramePr>
          <p:cNvPr id="12" name="Object 11"/>
          <p:cNvGraphicFramePr>
            <a:graphicFrameLocks noChangeAspect="1"/>
          </p:cNvGraphicFramePr>
          <p:nvPr/>
        </p:nvGraphicFramePr>
        <p:xfrm>
          <a:off x="381000" y="381000"/>
          <a:ext cx="6994525" cy="1087438"/>
        </p:xfrm>
        <a:graphic>
          <a:graphicData uri="http://schemas.openxmlformats.org/presentationml/2006/ole">
            <p:oleObj spid="_x0000_s55298" name="Equation" r:id="rId3" imgW="4902120" imgH="787320" progId="Equation.DSMT4">
              <p:embed/>
            </p:oleObj>
          </a:graphicData>
        </a:graphic>
      </p:graphicFrame>
      <p:graphicFrame>
        <p:nvGraphicFramePr>
          <p:cNvPr id="13" name="Object 10"/>
          <p:cNvGraphicFramePr>
            <a:graphicFrameLocks noChangeAspect="1"/>
          </p:cNvGraphicFramePr>
          <p:nvPr/>
        </p:nvGraphicFramePr>
        <p:xfrm>
          <a:off x="381000" y="1524000"/>
          <a:ext cx="7089775" cy="879475"/>
        </p:xfrm>
        <a:graphic>
          <a:graphicData uri="http://schemas.openxmlformats.org/presentationml/2006/ole">
            <p:oleObj spid="_x0000_s55299" name="Equation" r:id="rId4" imgW="4825800" imgH="634680" progId="Equation.DSMT4">
              <p:embed/>
            </p:oleObj>
          </a:graphicData>
        </a:graphic>
      </p:graphicFrame>
      <p:graphicFrame>
        <p:nvGraphicFramePr>
          <p:cNvPr id="20" name="Object 4"/>
          <p:cNvGraphicFramePr>
            <a:graphicFrameLocks noChangeAspect="1"/>
          </p:cNvGraphicFramePr>
          <p:nvPr/>
        </p:nvGraphicFramePr>
        <p:xfrm>
          <a:off x="401638" y="2514600"/>
          <a:ext cx="5033962" cy="914400"/>
        </p:xfrm>
        <a:graphic>
          <a:graphicData uri="http://schemas.openxmlformats.org/presentationml/2006/ole">
            <p:oleObj spid="_x0000_s55300" name="Equation" r:id="rId5" imgW="3403440" imgH="660240" progId="Equation.DSMT4">
              <p:embed/>
            </p:oleObj>
          </a:graphicData>
        </a:graphic>
      </p:graphicFrame>
      <p:sp>
        <p:nvSpPr>
          <p:cNvPr id="16" name="Rectangle 10"/>
          <p:cNvSpPr>
            <a:spLocks noChangeArrowheads="1"/>
          </p:cNvSpPr>
          <p:nvPr/>
        </p:nvSpPr>
        <p:spPr bwMode="auto">
          <a:xfrm>
            <a:off x="304800" y="4648200"/>
            <a:ext cx="7315200" cy="646113"/>
          </a:xfrm>
          <a:prstGeom prst="rect">
            <a:avLst/>
          </a:prstGeom>
          <a:noFill/>
          <a:ln w="9525">
            <a:noFill/>
            <a:miter lim="800000"/>
            <a:headEnd/>
            <a:tailEnd/>
          </a:ln>
        </p:spPr>
        <p:txBody>
          <a:bodyPr>
            <a:spAutoFit/>
          </a:bodyPr>
          <a:lstStyle/>
          <a:p>
            <a:pPr>
              <a:buSzPct val="120000"/>
              <a:defRPr/>
            </a:pPr>
            <a:r>
              <a:rPr lang="sl-SI" dirty="0">
                <a:solidFill>
                  <a:schemeClr val="tx2">
                    <a:lumMod val="60000"/>
                    <a:lumOff val="40000"/>
                  </a:schemeClr>
                </a:solidFill>
                <a:latin typeface="+mn-lt"/>
              </a:rPr>
              <a:t>Konvergenčni p</a:t>
            </a:r>
            <a:r>
              <a:rPr lang="en-US" dirty="0" err="1">
                <a:solidFill>
                  <a:schemeClr val="tx2">
                    <a:lumMod val="60000"/>
                    <a:lumOff val="40000"/>
                  </a:schemeClr>
                </a:solidFill>
                <a:latin typeface="+mn-lt"/>
              </a:rPr>
              <a:t>olmer</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konvergence</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vsote</a:t>
            </a:r>
            <a:r>
              <a:rPr lang="sl-SI" dirty="0">
                <a:solidFill>
                  <a:schemeClr val="tx2">
                    <a:lumMod val="60000"/>
                    <a:lumOff val="40000"/>
                  </a:schemeClr>
                </a:solidFill>
                <a:latin typeface="+mn-lt"/>
              </a:rPr>
              <a:t> </a:t>
            </a:r>
            <a:r>
              <a:rPr lang="en-US" dirty="0" err="1">
                <a:solidFill>
                  <a:schemeClr val="tx2">
                    <a:lumMod val="60000"/>
                    <a:lumOff val="40000"/>
                  </a:schemeClr>
                </a:solidFill>
                <a:latin typeface="+mn-lt"/>
              </a:rPr>
              <a:t>dveh</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vrst</a:t>
            </a:r>
            <a:r>
              <a:rPr lang="en-US" dirty="0">
                <a:solidFill>
                  <a:schemeClr val="tx2">
                    <a:lumMod val="60000"/>
                    <a:lumOff val="40000"/>
                  </a:schemeClr>
                </a:solidFill>
                <a:latin typeface="+mn-lt"/>
              </a:rPr>
              <a:t> je </a:t>
            </a:r>
            <a:r>
              <a:rPr lang="en-US" dirty="0" err="1">
                <a:solidFill>
                  <a:schemeClr val="tx2">
                    <a:lumMod val="60000"/>
                    <a:lumOff val="40000"/>
                  </a:schemeClr>
                </a:solidFill>
                <a:latin typeface="+mn-lt"/>
              </a:rPr>
              <a:t>enak</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manj</a:t>
            </a:r>
            <a:r>
              <a:rPr lang="sl-SI" dirty="0" err="1">
                <a:solidFill>
                  <a:schemeClr val="tx2">
                    <a:lumMod val="60000"/>
                    <a:lumOff val="40000"/>
                  </a:schemeClr>
                </a:solidFill>
                <a:latin typeface="+mn-lt"/>
              </a:rPr>
              <a:t>šemu</a:t>
            </a:r>
            <a:r>
              <a:rPr lang="sl-SI" dirty="0">
                <a:solidFill>
                  <a:schemeClr val="tx2">
                    <a:lumMod val="60000"/>
                    <a:lumOff val="40000"/>
                  </a:schemeClr>
                </a:solidFill>
                <a:latin typeface="+mn-lt"/>
              </a:rPr>
              <a:t> izmed polmerov konvergence sumandov. Podobno velja za razlike in produkte vrst.</a:t>
            </a:r>
            <a:endParaRPr lang="en-GB" dirty="0">
              <a:solidFill>
                <a:schemeClr val="tx2">
                  <a:lumMod val="60000"/>
                  <a:lumOff val="40000"/>
                </a:schemeClr>
              </a:solidFill>
              <a:latin typeface="+mn-lt"/>
            </a:endParaRPr>
          </a:p>
        </p:txBody>
      </p:sp>
      <p:sp>
        <p:nvSpPr>
          <p:cNvPr id="17" name="Rounded Rectangle 16"/>
          <p:cNvSpPr>
            <a:spLocks/>
          </p:cNvSpPr>
          <p:nvPr/>
        </p:nvSpPr>
        <p:spPr>
          <a:xfrm>
            <a:off x="304800" y="5410200"/>
            <a:ext cx="8534400" cy="990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18" name="Object 24"/>
          <p:cNvGraphicFramePr>
            <a:graphicFrameLocks noChangeAspect="1"/>
          </p:cNvGraphicFramePr>
          <p:nvPr/>
        </p:nvGraphicFramePr>
        <p:xfrm>
          <a:off x="381000" y="5486400"/>
          <a:ext cx="8305800" cy="877888"/>
        </p:xfrm>
        <a:graphic>
          <a:graphicData uri="http://schemas.openxmlformats.org/presentationml/2006/ole">
            <p:oleObj spid="_x0000_s55301" name="Equation" r:id="rId6" imgW="5626080" imgH="634680" progId="Equation.DSMT4">
              <p:embed/>
            </p:oleObj>
          </a:graphicData>
        </a:graphic>
      </p:graphicFrame>
      <p:sp>
        <p:nvSpPr>
          <p:cNvPr id="19" name="Rectangle 14"/>
          <p:cNvSpPr>
            <a:spLocks noChangeArrowheads="1"/>
          </p:cNvSpPr>
          <p:nvPr/>
        </p:nvSpPr>
        <p:spPr bwMode="auto">
          <a:xfrm>
            <a:off x="381000" y="3648075"/>
            <a:ext cx="6477000" cy="923925"/>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Ta</a:t>
            </a:r>
            <a:r>
              <a:rPr lang="en-US" dirty="0" err="1">
                <a:solidFill>
                  <a:schemeClr val="tx2">
                    <a:lumMod val="60000"/>
                    <a:lumOff val="40000"/>
                  </a:schemeClr>
                </a:solidFill>
                <a:latin typeface="+mn-lt"/>
              </a:rPr>
              <a:t>ylorjev</a:t>
            </a:r>
            <a:r>
              <a:rPr lang="sl-SI" dirty="0">
                <a:solidFill>
                  <a:schemeClr val="tx2">
                    <a:lumMod val="60000"/>
                    <a:lumOff val="40000"/>
                  </a:schemeClr>
                </a:solidFill>
                <a:latin typeface="+mn-lt"/>
              </a:rPr>
              <a:t>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vrst</a:t>
            </a:r>
            <a:r>
              <a:rPr lang="sl-SI" dirty="0">
                <a:solidFill>
                  <a:schemeClr val="tx2">
                    <a:lumMod val="60000"/>
                    <a:lumOff val="40000"/>
                  </a:schemeClr>
                </a:solidFill>
                <a:latin typeface="+mn-lt"/>
              </a:rPr>
              <a:t>o določamo: </a:t>
            </a:r>
          </a:p>
          <a:p>
            <a:pPr lvl="1">
              <a:buFontTx/>
              <a:buChar char="•"/>
              <a:defRPr/>
            </a:pP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po definiciji (za osnovne funkcije);</a:t>
            </a:r>
          </a:p>
          <a:p>
            <a:pPr lvl="1">
              <a:buFontTx/>
              <a:buChar char="•"/>
              <a:defRPr/>
            </a:pP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z uporabo računskih pravil (za sestavljene funkcije).</a:t>
            </a:r>
            <a:endParaRPr lang="en-GB" dirty="0">
              <a:solidFill>
                <a:schemeClr val="tx2">
                  <a:lumMod val="60000"/>
                  <a:lumOff val="40000"/>
                </a:schemeClr>
              </a:solidFill>
              <a:latin typeface="+mn-lt"/>
            </a:endParaRPr>
          </a:p>
        </p:txBody>
      </p:sp>
      <p:cxnSp>
        <p:nvCxnSpPr>
          <p:cNvPr id="22" name="Straight Connector 21"/>
          <p:cNvCxnSpPr/>
          <p:nvPr/>
        </p:nvCxnSpPr>
        <p:spPr>
          <a:xfrm>
            <a:off x="203200" y="3529013"/>
            <a:ext cx="8747125" cy="1587"/>
          </a:xfrm>
          <a:prstGeom prst="line">
            <a:avLst/>
          </a:prstGeom>
          <a:ln>
            <a:solidFill>
              <a:schemeClr val="tx2">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1" grpId="0" animBg="1"/>
      <p:bldP spid="16" grpId="0"/>
      <p:bldP spid="17" grpId="0" animBg="1"/>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a:spLocks/>
          </p:cNvSpPr>
          <p:nvPr/>
        </p:nvSpPr>
        <p:spPr>
          <a:xfrm>
            <a:off x="304800" y="5181600"/>
            <a:ext cx="8534400" cy="1143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96" name="Rounded Rectangle 95"/>
          <p:cNvSpPr>
            <a:spLocks/>
          </p:cNvSpPr>
          <p:nvPr/>
        </p:nvSpPr>
        <p:spPr>
          <a:xfrm>
            <a:off x="304800" y="3505200"/>
            <a:ext cx="8534400" cy="1524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88" name="Rounded Rectangle 87"/>
          <p:cNvSpPr>
            <a:spLocks/>
          </p:cNvSpPr>
          <p:nvPr/>
        </p:nvSpPr>
        <p:spPr>
          <a:xfrm>
            <a:off x="304800" y="457200"/>
            <a:ext cx="8534400" cy="2895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5D6BC57-FA9F-42B7-ACFA-D3F24B51298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59</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ectangle 2"/>
          <p:cNvSpPr>
            <a:spLocks noChangeArrowheads="1"/>
          </p:cNvSpPr>
          <p:nvPr/>
        </p:nvSpPr>
        <p:spPr bwMode="auto">
          <a:xfrm>
            <a:off x="381000" y="544513"/>
            <a:ext cx="2438400" cy="369887"/>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A</a:t>
            </a:r>
            <a:r>
              <a:rPr lang="en-US">
                <a:solidFill>
                  <a:schemeClr val="tx2">
                    <a:lumMod val="60000"/>
                    <a:lumOff val="40000"/>
                  </a:schemeClr>
                </a:solidFill>
                <a:latin typeface="+mn-lt"/>
              </a:rPr>
              <a:t>lgebrajske funkcije</a:t>
            </a:r>
            <a:endParaRPr lang="en-GB">
              <a:solidFill>
                <a:schemeClr val="tx2">
                  <a:lumMod val="60000"/>
                  <a:lumOff val="40000"/>
                </a:schemeClr>
              </a:solidFill>
              <a:latin typeface="+mn-lt"/>
            </a:endParaRPr>
          </a:p>
        </p:txBody>
      </p:sp>
      <p:sp>
        <p:nvSpPr>
          <p:cNvPr id="11" name="Rectangle 7"/>
          <p:cNvSpPr>
            <a:spLocks noChangeArrowheads="1"/>
          </p:cNvSpPr>
          <p:nvPr/>
        </p:nvSpPr>
        <p:spPr bwMode="auto">
          <a:xfrm>
            <a:off x="7162800" y="2895600"/>
            <a:ext cx="1593850" cy="369888"/>
          </a:xfrm>
          <a:prstGeom prst="rect">
            <a:avLst/>
          </a:prstGeom>
          <a:noFill/>
          <a:ln w="9525">
            <a:noFill/>
            <a:miter lim="800000"/>
            <a:headEnd/>
            <a:tailEnd/>
          </a:ln>
        </p:spPr>
        <p:txBody>
          <a:bodyPr wrap="none">
            <a:spAutoFit/>
          </a:bodyPr>
          <a:lstStyle/>
          <a:p>
            <a:pPr>
              <a:defRPr/>
            </a:pPr>
            <a:r>
              <a:rPr lang="en-US">
                <a:solidFill>
                  <a:schemeClr val="tx2">
                    <a:lumMod val="60000"/>
                    <a:lumOff val="40000"/>
                  </a:schemeClr>
                </a:solidFill>
                <a:latin typeface="+mn-lt"/>
              </a:rPr>
              <a:t>binomska vrsta</a:t>
            </a:r>
            <a:endParaRPr lang="en-GB">
              <a:solidFill>
                <a:schemeClr val="tx2">
                  <a:lumMod val="60000"/>
                  <a:lumOff val="40000"/>
                </a:schemeClr>
              </a:solidFill>
              <a:latin typeface="+mn-lt"/>
            </a:endParaRPr>
          </a:p>
        </p:txBody>
      </p:sp>
      <p:graphicFrame>
        <p:nvGraphicFramePr>
          <p:cNvPr id="56322" name="Object 10"/>
          <p:cNvGraphicFramePr>
            <a:graphicFrameLocks noChangeAspect="1"/>
          </p:cNvGraphicFramePr>
          <p:nvPr/>
        </p:nvGraphicFramePr>
        <p:xfrm>
          <a:off x="457200" y="914400"/>
          <a:ext cx="2667000" cy="377825"/>
        </p:xfrm>
        <a:graphic>
          <a:graphicData uri="http://schemas.openxmlformats.org/presentationml/2006/ole">
            <p:oleObj spid="_x0000_s56322" name="Equation" r:id="rId3" imgW="1396800" imgH="228600" progId="Equation.DSMT4">
              <p:embed/>
            </p:oleObj>
          </a:graphicData>
        </a:graphic>
      </p:graphicFrame>
      <p:graphicFrame>
        <p:nvGraphicFramePr>
          <p:cNvPr id="56323" name="Object 13"/>
          <p:cNvGraphicFramePr>
            <a:graphicFrameLocks noChangeAspect="1"/>
          </p:cNvGraphicFramePr>
          <p:nvPr/>
        </p:nvGraphicFramePr>
        <p:xfrm>
          <a:off x="4495800" y="1447800"/>
          <a:ext cx="3960813" cy="649288"/>
        </p:xfrm>
        <a:graphic>
          <a:graphicData uri="http://schemas.openxmlformats.org/presentationml/2006/ole">
            <p:oleObj spid="_x0000_s56323" name="Equation" r:id="rId4" imgW="2412720" imgH="457200" progId="Equation.DSMT4">
              <p:embed/>
            </p:oleObj>
          </a:graphicData>
        </a:graphic>
      </p:graphicFrame>
      <p:graphicFrame>
        <p:nvGraphicFramePr>
          <p:cNvPr id="18" name="Object 14"/>
          <p:cNvGraphicFramePr>
            <a:graphicFrameLocks noChangeAspect="1"/>
          </p:cNvGraphicFramePr>
          <p:nvPr/>
        </p:nvGraphicFramePr>
        <p:xfrm>
          <a:off x="4495800" y="2222500"/>
          <a:ext cx="4248150" cy="596900"/>
        </p:xfrm>
        <a:graphic>
          <a:graphicData uri="http://schemas.openxmlformats.org/presentationml/2006/ole">
            <p:oleObj spid="_x0000_s56324" name="Equation" r:id="rId5" imgW="3022560" imgH="457200" progId="Equation.DSMT4">
              <p:embed/>
            </p:oleObj>
          </a:graphicData>
        </a:graphic>
      </p:graphicFrame>
      <p:grpSp>
        <p:nvGrpSpPr>
          <p:cNvPr id="10" name="Group 28"/>
          <p:cNvGrpSpPr>
            <a:grpSpLocks noChangeAspect="1"/>
          </p:cNvGrpSpPr>
          <p:nvPr/>
        </p:nvGrpSpPr>
        <p:grpSpPr bwMode="auto">
          <a:xfrm>
            <a:off x="457200" y="1371600"/>
            <a:ext cx="3962400" cy="1981200"/>
            <a:chOff x="-779301" y="1219200"/>
            <a:chExt cx="5730999" cy="2667395"/>
          </a:xfrm>
        </p:grpSpPr>
        <p:graphicFrame>
          <p:nvGraphicFramePr>
            <p:cNvPr id="75789" name="Object 5"/>
            <p:cNvGraphicFramePr>
              <a:graphicFrameLocks noChangeAspect="1"/>
            </p:cNvGraphicFramePr>
            <p:nvPr/>
          </p:nvGraphicFramePr>
          <p:xfrm>
            <a:off x="-677385" y="1295005"/>
            <a:ext cx="5629083" cy="2591590"/>
          </p:xfrm>
          <a:graphic>
            <a:graphicData uri="http://schemas.openxmlformats.org/presentationml/2006/ole">
              <p:oleObj spid="_x0000_s56332" name="Equation" r:id="rId6" imgW="3301920" imgH="1625400" progId="Equation.DSMT4">
                <p:embed/>
              </p:oleObj>
            </a:graphicData>
          </a:graphic>
        </p:graphicFrame>
        <p:cxnSp>
          <p:nvCxnSpPr>
            <p:cNvPr id="23" name="Straight Connector 22"/>
            <p:cNvCxnSpPr/>
            <p:nvPr/>
          </p:nvCxnSpPr>
          <p:spPr>
            <a:xfrm>
              <a:off x="-779301" y="1219200"/>
              <a:ext cx="5687374"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767688" y="2373361"/>
              <a:ext cx="230832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933462" y="2373361"/>
              <a:ext cx="230832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517872" y="2388323"/>
              <a:ext cx="230832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91735" y="2388323"/>
              <a:ext cx="230832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702310" y="2388323"/>
              <a:ext cx="230832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79301" y="1687277"/>
              <a:ext cx="5687374" cy="0"/>
            </a:xfrm>
            <a:prstGeom prst="line">
              <a:avLst/>
            </a:prstGeom>
            <a:ln w="12700" cmpd="dbl">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79301" y="2029251"/>
              <a:ext cx="5687374"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79301" y="2369087"/>
              <a:ext cx="5687374" cy="29923"/>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9301" y="2798692"/>
              <a:ext cx="5687374"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9301" y="3159901"/>
              <a:ext cx="5687374"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aphicFrame>
        <p:nvGraphicFramePr>
          <p:cNvPr id="85004" name="Object 12"/>
          <p:cNvGraphicFramePr>
            <a:graphicFrameLocks noChangeAspect="1"/>
          </p:cNvGraphicFramePr>
          <p:nvPr/>
        </p:nvGraphicFramePr>
        <p:xfrm>
          <a:off x="400050" y="3733800"/>
          <a:ext cx="5619750" cy="642938"/>
        </p:xfrm>
        <a:graphic>
          <a:graphicData uri="http://schemas.openxmlformats.org/presentationml/2006/ole">
            <p:oleObj spid="_x0000_s56325" name="Equation" r:id="rId7" imgW="3644640" imgH="482400" progId="Equation.DSMT4">
              <p:embed/>
            </p:oleObj>
          </a:graphicData>
        </a:graphic>
      </p:graphicFrame>
      <p:graphicFrame>
        <p:nvGraphicFramePr>
          <p:cNvPr id="85005" name="Object 15"/>
          <p:cNvGraphicFramePr>
            <a:graphicFrameLocks noChangeAspect="1"/>
          </p:cNvGraphicFramePr>
          <p:nvPr/>
        </p:nvGraphicFramePr>
        <p:xfrm>
          <a:off x="2370138" y="4578350"/>
          <a:ext cx="447675" cy="387350"/>
        </p:xfrm>
        <a:graphic>
          <a:graphicData uri="http://schemas.openxmlformats.org/presentationml/2006/ole">
            <p:oleObj spid="_x0000_s56326" name="Equation" r:id="rId8" imgW="393480" imgH="393480" progId="Equation.DSMT4">
              <p:embed/>
            </p:oleObj>
          </a:graphicData>
        </a:graphic>
      </p:graphicFrame>
      <p:graphicFrame>
        <p:nvGraphicFramePr>
          <p:cNvPr id="85006" name="Object 16"/>
          <p:cNvGraphicFramePr>
            <a:graphicFrameLocks noChangeAspect="1"/>
          </p:cNvGraphicFramePr>
          <p:nvPr/>
        </p:nvGraphicFramePr>
        <p:xfrm>
          <a:off x="3136900" y="4578350"/>
          <a:ext cx="969963" cy="387350"/>
        </p:xfrm>
        <a:graphic>
          <a:graphicData uri="http://schemas.openxmlformats.org/presentationml/2006/ole">
            <p:oleObj spid="_x0000_s56327" name="Equation" r:id="rId9" imgW="850680" imgH="393480" progId="Equation.DSMT4">
              <p:embed/>
            </p:oleObj>
          </a:graphicData>
        </a:graphic>
      </p:graphicFrame>
      <p:graphicFrame>
        <p:nvGraphicFramePr>
          <p:cNvPr id="85007" name="Object 9"/>
          <p:cNvGraphicFramePr>
            <a:graphicFrameLocks noChangeAspect="1"/>
          </p:cNvGraphicFramePr>
          <p:nvPr/>
        </p:nvGraphicFramePr>
        <p:xfrm>
          <a:off x="4521200" y="4572000"/>
          <a:ext cx="1330325" cy="400050"/>
        </p:xfrm>
        <a:graphic>
          <a:graphicData uri="http://schemas.openxmlformats.org/presentationml/2006/ole">
            <p:oleObj spid="_x0000_s56328" name="Equation" r:id="rId10" imgW="1168200" imgH="406080" progId="Equation.DSMT4">
              <p:embed/>
            </p:oleObj>
          </a:graphicData>
        </a:graphic>
      </p:graphicFrame>
      <p:graphicFrame>
        <p:nvGraphicFramePr>
          <p:cNvPr id="85008" name="Object 10"/>
          <p:cNvGraphicFramePr>
            <a:graphicFrameLocks noChangeAspect="1"/>
          </p:cNvGraphicFramePr>
          <p:nvPr/>
        </p:nvGraphicFramePr>
        <p:xfrm>
          <a:off x="6124575" y="4572000"/>
          <a:ext cx="1938338" cy="400050"/>
        </p:xfrm>
        <a:graphic>
          <a:graphicData uri="http://schemas.openxmlformats.org/presentationml/2006/ole">
            <p:oleObj spid="_x0000_s56329" name="Equation" r:id="rId11" imgW="1701720" imgH="406080" progId="Equation.DSMT4">
              <p:embed/>
            </p:oleObj>
          </a:graphicData>
        </a:graphic>
      </p:graphicFrame>
      <p:graphicFrame>
        <p:nvGraphicFramePr>
          <p:cNvPr id="85010" name="Object 18"/>
          <p:cNvGraphicFramePr>
            <a:graphicFrameLocks noChangeAspect="1"/>
          </p:cNvGraphicFramePr>
          <p:nvPr/>
        </p:nvGraphicFramePr>
        <p:xfrm>
          <a:off x="512763" y="5410200"/>
          <a:ext cx="8042275" cy="646113"/>
        </p:xfrm>
        <a:graphic>
          <a:graphicData uri="http://schemas.openxmlformats.org/presentationml/2006/ole">
            <p:oleObj spid="_x0000_s56330" name="Equation" r:id="rId12" imgW="5473440" imgH="482400" progId="Equation.DSMT4">
              <p:embed/>
            </p:oleObj>
          </a:graphicData>
        </a:graphic>
      </p:graphicFrame>
      <p:graphicFrame>
        <p:nvGraphicFramePr>
          <p:cNvPr id="85009" name="Object 17"/>
          <p:cNvGraphicFramePr>
            <a:graphicFrameLocks noChangeAspect="1"/>
          </p:cNvGraphicFramePr>
          <p:nvPr/>
        </p:nvGraphicFramePr>
        <p:xfrm>
          <a:off x="6096000" y="3733800"/>
          <a:ext cx="2362200" cy="558800"/>
        </p:xfrm>
        <a:graphic>
          <a:graphicData uri="http://schemas.openxmlformats.org/presentationml/2006/ole">
            <p:oleObj spid="_x0000_s56331" name="Equation" r:id="rId13" imgW="158724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0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0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0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0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0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0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6"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3" name="Object 4"/>
          <p:cNvGraphicFramePr>
            <a:graphicFrameLocks noChangeAspect="1"/>
          </p:cNvGraphicFramePr>
          <p:nvPr/>
        </p:nvGraphicFramePr>
        <p:xfrm>
          <a:off x="523875" y="1393825"/>
          <a:ext cx="8174038" cy="663575"/>
        </p:xfrm>
        <a:graphic>
          <a:graphicData uri="http://schemas.openxmlformats.org/presentationml/2006/ole">
            <p:oleObj spid="_x0000_s5122" name="Equation" r:id="rId3" imgW="4851360" imgH="393480" progId="Equation.DSMT4">
              <p:embed/>
            </p:oleObj>
          </a:graphicData>
        </a:graphic>
      </p:graphicFrame>
      <p:sp>
        <p:nvSpPr>
          <p:cNvPr id="8" name="Rectangle 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ectangle 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ounded Rectangle 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TextBox 1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A7CB2AA-8458-4DDC-9859-B71B5044AF1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a:t>
            </a:fld>
            <a:endParaRPr lang="en-US" sz="12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381000" y="533400"/>
            <a:ext cx="2362200" cy="400050"/>
          </a:xfrm>
          <a:prstGeom prst="rect">
            <a:avLst/>
          </a:prstGeom>
          <a:noFill/>
        </p:spPr>
        <p:txBody>
          <a:bodyPr>
            <a:spAutoFit/>
          </a:bodyPr>
          <a:lstStyle/>
          <a:p>
            <a:pPr>
              <a:defRPr/>
            </a:pPr>
            <a:r>
              <a:rPr lang="sl-SI" sz="2000" b="1">
                <a:solidFill>
                  <a:schemeClr val="tx2">
                    <a:lumMod val="60000"/>
                    <a:lumOff val="40000"/>
                  </a:schemeClr>
                </a:solidFill>
                <a:latin typeface="+mn-lt"/>
              </a:rPr>
              <a:t>ALTERNATIVNI OPIS </a:t>
            </a:r>
          </a:p>
        </p:txBody>
      </p:sp>
      <p:graphicFrame>
        <p:nvGraphicFramePr>
          <p:cNvPr id="2" name="Object 15"/>
          <p:cNvGraphicFramePr>
            <a:graphicFrameLocks noChangeAspect="1"/>
          </p:cNvGraphicFramePr>
          <p:nvPr/>
        </p:nvGraphicFramePr>
        <p:xfrm>
          <a:off x="533400" y="2765425"/>
          <a:ext cx="7767638" cy="663575"/>
        </p:xfrm>
        <a:graphic>
          <a:graphicData uri="http://schemas.openxmlformats.org/presentationml/2006/ole">
            <p:oleObj spid="_x0000_s5123" name="Equation" r:id="rId4" imgW="4609800" imgH="393480" progId="Equation.DSMT4">
              <p:embed/>
            </p:oleObj>
          </a:graphicData>
        </a:graphic>
      </p:graphicFrame>
      <p:graphicFrame>
        <p:nvGraphicFramePr>
          <p:cNvPr id="3" name="Object 16"/>
          <p:cNvGraphicFramePr>
            <a:graphicFrameLocks noChangeAspect="1"/>
          </p:cNvGraphicFramePr>
          <p:nvPr/>
        </p:nvGraphicFramePr>
        <p:xfrm>
          <a:off x="552450" y="3810000"/>
          <a:ext cx="6762750" cy="1066800"/>
        </p:xfrm>
        <a:graphic>
          <a:graphicData uri="http://schemas.openxmlformats.org/presentationml/2006/ole">
            <p:oleObj spid="_x0000_s5124" name="Equation" r:id="rId5" imgW="4012920" imgH="634680" progId="Equation.DSMT4">
              <p:embed/>
            </p:oleObj>
          </a:graphicData>
        </a:graphic>
      </p:graphicFrame>
      <p:graphicFrame>
        <p:nvGraphicFramePr>
          <p:cNvPr id="4" name="Object 17"/>
          <p:cNvGraphicFramePr>
            <a:graphicFrameLocks noChangeAspect="1"/>
          </p:cNvGraphicFramePr>
          <p:nvPr/>
        </p:nvGraphicFramePr>
        <p:xfrm>
          <a:off x="1139825" y="5257800"/>
          <a:ext cx="7623175" cy="609600"/>
        </p:xfrm>
        <a:graphic>
          <a:graphicData uri="http://schemas.openxmlformats.org/presentationml/2006/ole">
            <p:oleObj spid="_x0000_s5125" name="Equation" r:id="rId6" imgW="537192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a:spLocks/>
          </p:cNvSpPr>
          <p:nvPr/>
        </p:nvSpPr>
        <p:spPr>
          <a:xfrm>
            <a:off x="304800" y="5470525"/>
            <a:ext cx="8534400" cy="533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0" name="Rounded Rectangle 19"/>
          <p:cNvSpPr>
            <a:spLocks/>
          </p:cNvSpPr>
          <p:nvPr/>
        </p:nvSpPr>
        <p:spPr>
          <a:xfrm>
            <a:off x="304800" y="2743200"/>
            <a:ext cx="8534400" cy="533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UPORABA  TAYLORJEVE  FORMULE</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1BF1335-9696-472D-9F9E-F02E5242041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60</a:t>
            </a:fld>
            <a:endParaRPr lang="en-US" sz="1200" b="1">
              <a:solidFill>
                <a:schemeClr val="bg1"/>
              </a:solidFill>
              <a:effectLst>
                <a:outerShdw blurRad="38100" dist="38100" dir="2700000" algn="tl">
                  <a:srgbClr val="000000">
                    <a:alpha val="43137"/>
                  </a:srgbClr>
                </a:outerShdw>
              </a:effectLst>
              <a:latin typeface="+mn-lt"/>
            </a:endParaRPr>
          </a:p>
        </p:txBody>
      </p:sp>
      <p:sp>
        <p:nvSpPr>
          <p:cNvPr id="10" name="Rectangle 4"/>
          <p:cNvSpPr>
            <a:spLocks noChangeArrowheads="1"/>
          </p:cNvSpPr>
          <p:nvPr/>
        </p:nvSpPr>
        <p:spPr bwMode="auto">
          <a:xfrm>
            <a:off x="304800" y="457200"/>
            <a:ext cx="2457450" cy="400050"/>
          </a:xfrm>
          <a:prstGeom prst="rect">
            <a:avLst/>
          </a:prstGeom>
          <a:noFill/>
          <a:ln w="9525">
            <a:noFill/>
            <a:miter lim="800000"/>
            <a:headEnd/>
            <a:tailEnd/>
          </a:ln>
        </p:spPr>
        <p:txBody>
          <a:bodyPr wrap="none">
            <a:spAutoFit/>
          </a:bodyPr>
          <a:lstStyle/>
          <a:p>
            <a:pPr>
              <a:defRPr/>
            </a:pPr>
            <a:r>
              <a:rPr lang="en-US" sz="2000" b="1">
                <a:solidFill>
                  <a:schemeClr val="tx2">
                    <a:lumMod val="60000"/>
                    <a:lumOff val="40000"/>
                  </a:schemeClr>
                </a:solidFill>
                <a:latin typeface="+mn-lt"/>
              </a:rPr>
              <a:t>PRIBLI</a:t>
            </a:r>
            <a:r>
              <a:rPr lang="sl-SI" sz="2000" b="1">
                <a:solidFill>
                  <a:schemeClr val="tx2">
                    <a:lumMod val="60000"/>
                    <a:lumOff val="40000"/>
                  </a:schemeClr>
                </a:solidFill>
                <a:latin typeface="+mn-lt"/>
              </a:rPr>
              <a:t>ŽNE FORMULE</a:t>
            </a:r>
            <a:endParaRPr lang="en-GB" sz="2000" b="1">
              <a:solidFill>
                <a:schemeClr val="tx2">
                  <a:lumMod val="60000"/>
                  <a:lumOff val="40000"/>
                </a:schemeClr>
              </a:solidFill>
              <a:latin typeface="+mn-lt"/>
            </a:endParaRPr>
          </a:p>
        </p:txBody>
      </p:sp>
      <p:sp>
        <p:nvSpPr>
          <p:cNvPr id="11" name="Rectangle 11"/>
          <p:cNvSpPr>
            <a:spLocks noChangeArrowheads="1"/>
          </p:cNvSpPr>
          <p:nvPr/>
        </p:nvSpPr>
        <p:spPr bwMode="auto">
          <a:xfrm>
            <a:off x="381000" y="3700463"/>
            <a:ext cx="1465263" cy="338137"/>
          </a:xfrm>
          <a:prstGeom prst="rect">
            <a:avLst/>
          </a:prstGeom>
          <a:noFill/>
          <a:ln w="9525">
            <a:noFill/>
            <a:miter lim="800000"/>
            <a:headEnd/>
            <a:tailEnd/>
          </a:ln>
        </p:spPr>
        <p:txBody>
          <a:bodyPr wrap="none">
            <a:spAutoFit/>
          </a:bodyPr>
          <a:lstStyle/>
          <a:p>
            <a:pPr>
              <a:defRPr/>
            </a:pPr>
            <a:r>
              <a:rPr lang="sl-SI" sz="1600" b="1">
                <a:solidFill>
                  <a:schemeClr val="tx2">
                    <a:lumMod val="60000"/>
                    <a:lumOff val="40000"/>
                  </a:schemeClr>
                </a:solidFill>
                <a:latin typeface="+mn-lt"/>
              </a:rPr>
              <a:t>boljši približek:</a:t>
            </a:r>
            <a:endParaRPr lang="en-GB" sz="1600" b="1">
              <a:solidFill>
                <a:schemeClr val="tx2">
                  <a:lumMod val="60000"/>
                  <a:lumOff val="40000"/>
                </a:schemeClr>
              </a:solidFill>
              <a:latin typeface="+mn-lt"/>
            </a:endParaRPr>
          </a:p>
        </p:txBody>
      </p:sp>
      <p:graphicFrame>
        <p:nvGraphicFramePr>
          <p:cNvPr id="12" name="Object 15"/>
          <p:cNvGraphicFramePr>
            <a:graphicFrameLocks noChangeAspect="1"/>
          </p:cNvGraphicFramePr>
          <p:nvPr/>
        </p:nvGraphicFramePr>
        <p:xfrm>
          <a:off x="762000" y="990600"/>
          <a:ext cx="4778375" cy="563563"/>
        </p:xfrm>
        <a:graphic>
          <a:graphicData uri="http://schemas.openxmlformats.org/presentationml/2006/ole">
            <p:oleObj spid="_x0000_s57346" name="Equation" r:id="rId3" imgW="2882880" imgH="393480" progId="Equation.DSMT4">
              <p:embed/>
            </p:oleObj>
          </a:graphicData>
        </a:graphic>
      </p:graphicFrame>
      <p:graphicFrame>
        <p:nvGraphicFramePr>
          <p:cNvPr id="13" name="Object 17"/>
          <p:cNvGraphicFramePr>
            <a:graphicFrameLocks noChangeAspect="1"/>
          </p:cNvGraphicFramePr>
          <p:nvPr/>
        </p:nvGraphicFramePr>
        <p:xfrm>
          <a:off x="762000" y="1765300"/>
          <a:ext cx="1609725" cy="719138"/>
        </p:xfrm>
        <a:graphic>
          <a:graphicData uri="http://schemas.openxmlformats.org/presentationml/2006/ole">
            <p:oleObj spid="_x0000_s57347" name="Equation" r:id="rId4" imgW="888840" imgH="393480" progId="Equation.DSMT4">
              <p:embed/>
            </p:oleObj>
          </a:graphicData>
        </a:graphic>
      </p:graphicFrame>
      <p:graphicFrame>
        <p:nvGraphicFramePr>
          <p:cNvPr id="14" name="Object 19"/>
          <p:cNvGraphicFramePr>
            <a:graphicFrameLocks noChangeAspect="1"/>
          </p:cNvGraphicFramePr>
          <p:nvPr/>
        </p:nvGraphicFramePr>
        <p:xfrm>
          <a:off x="2743200" y="1841500"/>
          <a:ext cx="2233613" cy="673100"/>
        </p:xfrm>
        <a:graphic>
          <a:graphicData uri="http://schemas.openxmlformats.org/presentationml/2006/ole">
            <p:oleObj spid="_x0000_s57348" name="Equation" r:id="rId5" imgW="1434960" imgH="469800" progId="Equation.DSMT4">
              <p:embed/>
            </p:oleObj>
          </a:graphicData>
        </a:graphic>
      </p:graphicFrame>
      <p:graphicFrame>
        <p:nvGraphicFramePr>
          <p:cNvPr id="15" name="Object 20"/>
          <p:cNvGraphicFramePr>
            <a:graphicFrameLocks noChangeAspect="1"/>
          </p:cNvGraphicFramePr>
          <p:nvPr/>
        </p:nvGraphicFramePr>
        <p:xfrm>
          <a:off x="609600" y="2819400"/>
          <a:ext cx="4387850" cy="400050"/>
        </p:xfrm>
        <a:graphic>
          <a:graphicData uri="http://schemas.openxmlformats.org/presentationml/2006/ole">
            <p:oleObj spid="_x0000_s57349" name="Equation" r:id="rId6" imgW="2819160" imgH="279360" progId="Equation.DSMT4">
              <p:embed/>
            </p:oleObj>
          </a:graphicData>
        </a:graphic>
      </p:graphicFrame>
      <p:graphicFrame>
        <p:nvGraphicFramePr>
          <p:cNvPr id="16" name="Object 22"/>
          <p:cNvGraphicFramePr>
            <a:graphicFrameLocks noChangeAspect="1"/>
          </p:cNvGraphicFramePr>
          <p:nvPr/>
        </p:nvGraphicFramePr>
        <p:xfrm>
          <a:off x="6172200" y="2881313"/>
          <a:ext cx="2527300" cy="319087"/>
        </p:xfrm>
        <a:graphic>
          <a:graphicData uri="http://schemas.openxmlformats.org/presentationml/2006/ole">
            <p:oleObj spid="_x0000_s57350" name="Equation" r:id="rId7" imgW="1752480" imgH="241200" progId="Equation.DSMT4">
              <p:embed/>
            </p:oleObj>
          </a:graphicData>
        </a:graphic>
      </p:graphicFrame>
      <p:graphicFrame>
        <p:nvGraphicFramePr>
          <p:cNvPr id="17" name="Object 23"/>
          <p:cNvGraphicFramePr>
            <a:graphicFrameLocks noChangeAspect="1"/>
          </p:cNvGraphicFramePr>
          <p:nvPr/>
        </p:nvGraphicFramePr>
        <p:xfrm>
          <a:off x="685800" y="4175125"/>
          <a:ext cx="2989263" cy="858838"/>
        </p:xfrm>
        <a:graphic>
          <a:graphicData uri="http://schemas.openxmlformats.org/presentationml/2006/ole">
            <p:oleObj spid="_x0000_s57351" name="Equation" r:id="rId8" imgW="1650960" imgH="469800" progId="Equation.DSMT4">
              <p:embed/>
            </p:oleObj>
          </a:graphicData>
        </a:graphic>
      </p:graphicFrame>
      <p:graphicFrame>
        <p:nvGraphicFramePr>
          <p:cNvPr id="18" name="Object 24"/>
          <p:cNvGraphicFramePr>
            <a:graphicFrameLocks noChangeAspect="1"/>
          </p:cNvGraphicFramePr>
          <p:nvPr/>
        </p:nvGraphicFramePr>
        <p:xfrm>
          <a:off x="4114800" y="4403725"/>
          <a:ext cx="3084513" cy="673100"/>
        </p:xfrm>
        <a:graphic>
          <a:graphicData uri="http://schemas.openxmlformats.org/presentationml/2006/ole">
            <p:oleObj spid="_x0000_s57352" name="Equation" r:id="rId9" imgW="1981080" imgH="469800" progId="Equation.DSMT4">
              <p:embed/>
            </p:oleObj>
          </a:graphicData>
        </a:graphic>
      </p:graphicFrame>
      <p:graphicFrame>
        <p:nvGraphicFramePr>
          <p:cNvPr id="19" name="Object 25"/>
          <p:cNvGraphicFramePr>
            <a:graphicFrameLocks noChangeAspect="1"/>
          </p:cNvGraphicFramePr>
          <p:nvPr/>
        </p:nvGraphicFramePr>
        <p:xfrm>
          <a:off x="533400" y="5546725"/>
          <a:ext cx="5159375" cy="473075"/>
        </p:xfrm>
        <a:graphic>
          <a:graphicData uri="http://schemas.openxmlformats.org/presentationml/2006/ole">
            <p:oleObj spid="_x0000_s57353" name="Equation" r:id="rId10" imgW="3314520" imgH="330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UPORABA  TAYLORJEVE  FORMULE</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6BC0B94-75E0-4BA2-A620-F9535A875DE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61</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3" name="Object 23"/>
          <p:cNvGraphicFramePr>
            <a:graphicFrameLocks noChangeAspect="1"/>
          </p:cNvGraphicFramePr>
          <p:nvPr/>
        </p:nvGraphicFramePr>
        <p:xfrm>
          <a:off x="420688" y="1193800"/>
          <a:ext cx="1139825" cy="317500"/>
        </p:xfrm>
        <a:graphic>
          <a:graphicData uri="http://schemas.openxmlformats.org/presentationml/2006/ole">
            <p:oleObj spid="_x0000_s58370" name="Equation" r:id="rId3" imgW="583920" imgH="177480" progId="Equation.DSMT4">
              <p:embed/>
            </p:oleObj>
          </a:graphicData>
        </a:graphic>
      </p:graphicFrame>
      <p:graphicFrame>
        <p:nvGraphicFramePr>
          <p:cNvPr id="14" name="Object 24"/>
          <p:cNvGraphicFramePr>
            <a:graphicFrameLocks noChangeAspect="1"/>
          </p:cNvGraphicFramePr>
          <p:nvPr/>
        </p:nvGraphicFramePr>
        <p:xfrm>
          <a:off x="2017713" y="1117600"/>
          <a:ext cx="1143000" cy="482600"/>
        </p:xfrm>
        <a:graphic>
          <a:graphicData uri="http://schemas.openxmlformats.org/presentationml/2006/ole">
            <p:oleObj spid="_x0000_s58371" name="Equation" r:id="rId4" imgW="914400" imgH="419040" progId="Equation.DSMT4">
              <p:embed/>
            </p:oleObj>
          </a:graphicData>
        </a:graphic>
      </p:graphicFrame>
      <p:graphicFrame>
        <p:nvGraphicFramePr>
          <p:cNvPr id="15" name="Object 26"/>
          <p:cNvGraphicFramePr>
            <a:graphicFrameLocks noChangeAspect="1"/>
          </p:cNvGraphicFramePr>
          <p:nvPr/>
        </p:nvGraphicFramePr>
        <p:xfrm>
          <a:off x="417513" y="457200"/>
          <a:ext cx="3055937" cy="609600"/>
        </p:xfrm>
        <a:graphic>
          <a:graphicData uri="http://schemas.openxmlformats.org/presentationml/2006/ole">
            <p:oleObj spid="_x0000_s58372" name="Equation" r:id="rId5" imgW="1955520" imgH="419040" progId="Equation.DSMT4">
              <p:embed/>
            </p:oleObj>
          </a:graphicData>
        </a:graphic>
      </p:graphicFrame>
      <p:sp>
        <p:nvSpPr>
          <p:cNvPr id="16" name="Text Box 27"/>
          <p:cNvSpPr txBox="1">
            <a:spLocks noChangeArrowheads="1"/>
          </p:cNvSpPr>
          <p:nvPr/>
        </p:nvSpPr>
        <p:spPr bwMode="auto">
          <a:xfrm>
            <a:off x="341313" y="1905000"/>
            <a:ext cx="4267200" cy="341313"/>
          </a:xfrm>
          <a:prstGeom prst="rect">
            <a:avLst/>
          </a:prstGeom>
          <a:noFill/>
          <a:ln w="19050">
            <a:noFill/>
            <a:miter lim="800000"/>
            <a:headEnd/>
            <a:tailEnd/>
          </a:ln>
        </p:spPr>
        <p:txBody>
          <a:bodyPr lIns="90000" tIns="46800" rIns="90000" bIns="46800">
            <a:spAutoFit/>
          </a:bodyPr>
          <a:lstStyle/>
          <a:p>
            <a:pPr>
              <a:spcBef>
                <a:spcPct val="50000"/>
              </a:spcBef>
              <a:defRPr/>
            </a:pPr>
            <a:r>
              <a:rPr lang="en-US" sz="1600" dirty="0" err="1">
                <a:solidFill>
                  <a:schemeClr val="tx2">
                    <a:lumMod val="60000"/>
                    <a:lumOff val="40000"/>
                  </a:schemeClr>
                </a:solidFill>
                <a:latin typeface="+mn-lt"/>
              </a:rPr>
              <a:t>Za</a:t>
            </a:r>
            <a:r>
              <a:rPr lang="en-US" sz="1600" dirty="0">
                <a:solidFill>
                  <a:schemeClr val="tx2">
                    <a:lumMod val="60000"/>
                    <a:lumOff val="40000"/>
                  </a:schemeClr>
                </a:solidFill>
                <a:latin typeface="+mn-lt"/>
              </a:rPr>
              <a:t> </a:t>
            </a:r>
            <a:r>
              <a:rPr lang="en-US" sz="1600" dirty="0" err="1">
                <a:solidFill>
                  <a:schemeClr val="tx2">
                    <a:lumMod val="60000"/>
                    <a:lumOff val="40000"/>
                  </a:schemeClr>
                </a:solidFill>
                <a:latin typeface="+mn-lt"/>
              </a:rPr>
              <a:t>katere</a:t>
            </a:r>
            <a:r>
              <a:rPr lang="en-US" sz="1600" dirty="0">
                <a:solidFill>
                  <a:schemeClr val="tx2">
                    <a:lumMod val="60000"/>
                    <a:lumOff val="40000"/>
                  </a:schemeClr>
                </a:solidFill>
                <a:latin typeface="+mn-lt"/>
              </a:rPr>
              <a:t> </a:t>
            </a:r>
            <a:r>
              <a:rPr lang="en-US" sz="1600" i="1" dirty="0">
                <a:solidFill>
                  <a:schemeClr val="tx2">
                    <a:lumMod val="60000"/>
                    <a:lumOff val="40000"/>
                  </a:schemeClr>
                </a:solidFill>
                <a:latin typeface="Georgia" pitchFamily="18" charset="0"/>
              </a:rPr>
              <a:t>x</a:t>
            </a:r>
            <a:r>
              <a:rPr lang="en-US" sz="1600" dirty="0">
                <a:solidFill>
                  <a:schemeClr val="tx2">
                    <a:lumMod val="60000"/>
                    <a:lumOff val="40000"/>
                  </a:schemeClr>
                </a:solidFill>
                <a:latin typeface="+mn-lt"/>
              </a:rPr>
              <a:t> </a:t>
            </a:r>
            <a:r>
              <a:rPr lang="sl-SI" sz="1600" dirty="0">
                <a:solidFill>
                  <a:schemeClr val="tx2">
                    <a:lumMod val="60000"/>
                    <a:lumOff val="40000"/>
                  </a:schemeClr>
                </a:solidFill>
                <a:latin typeface="+mn-lt"/>
              </a:rPr>
              <a:t>sta pravilni dve decimalki približka?</a:t>
            </a:r>
            <a:endParaRPr lang="sl-SI" sz="1600" dirty="0">
              <a:solidFill>
                <a:schemeClr val="tx2">
                  <a:lumMod val="60000"/>
                  <a:lumOff val="40000"/>
                </a:schemeClr>
              </a:solidFill>
              <a:latin typeface="+mn-lt"/>
            </a:endParaRPr>
          </a:p>
        </p:txBody>
      </p:sp>
      <p:graphicFrame>
        <p:nvGraphicFramePr>
          <p:cNvPr id="17" name="Object 28"/>
          <p:cNvGraphicFramePr>
            <a:graphicFrameLocks noChangeAspect="1"/>
          </p:cNvGraphicFramePr>
          <p:nvPr/>
        </p:nvGraphicFramePr>
        <p:xfrm>
          <a:off x="1119188" y="2228850"/>
          <a:ext cx="2297112" cy="376238"/>
        </p:xfrm>
        <a:graphic>
          <a:graphicData uri="http://schemas.openxmlformats.org/presentationml/2006/ole">
            <p:oleObj spid="_x0000_s58373" name="Equation" r:id="rId6" imgW="1854000" imgH="330120" progId="Equation.DSMT4">
              <p:embed/>
            </p:oleObj>
          </a:graphicData>
        </a:graphic>
      </p:graphicFrame>
      <p:sp>
        <p:nvSpPr>
          <p:cNvPr id="18" name="Text Box 29"/>
          <p:cNvSpPr txBox="1">
            <a:spLocks noChangeArrowheads="1"/>
          </p:cNvSpPr>
          <p:nvPr/>
        </p:nvSpPr>
        <p:spPr bwMode="auto">
          <a:xfrm>
            <a:off x="341313" y="2630488"/>
            <a:ext cx="5486400" cy="341312"/>
          </a:xfrm>
          <a:prstGeom prst="rect">
            <a:avLst/>
          </a:prstGeom>
          <a:noFill/>
          <a:ln w="19050">
            <a:noFill/>
            <a:miter lim="800000"/>
            <a:headEnd/>
            <a:tailEnd/>
          </a:ln>
        </p:spPr>
        <p:txBody>
          <a:bodyPr lIns="90000" tIns="46800" rIns="90000" bIns="46800">
            <a:spAutoFit/>
          </a:bodyPr>
          <a:lstStyle/>
          <a:p>
            <a:pPr>
              <a:spcBef>
                <a:spcPct val="50000"/>
              </a:spcBef>
            </a:pPr>
            <a:r>
              <a:rPr lang="en-US" sz="1600">
                <a:solidFill>
                  <a:srgbClr val="558ED5"/>
                </a:solidFill>
                <a:latin typeface="Calibri" pitchFamily="34" charset="0"/>
                <a:cs typeface="Lucida Sans Unicode" pitchFamily="34" charset="0"/>
              </a:rPr>
              <a:t>Za</a:t>
            </a:r>
            <a:r>
              <a:rPr lang="en-US" sz="1600">
                <a:solidFill>
                  <a:srgbClr val="558ED5"/>
                </a:solidFill>
                <a:latin typeface="Lucida Sans Unicode" pitchFamily="34" charset="0"/>
              </a:rPr>
              <a:t> |</a:t>
            </a:r>
            <a:r>
              <a:rPr lang="en-US" sz="1600" i="1">
                <a:solidFill>
                  <a:srgbClr val="558ED5"/>
                </a:solidFill>
                <a:latin typeface="Georgia" pitchFamily="18" charset="0"/>
              </a:rPr>
              <a:t>x</a:t>
            </a:r>
            <a:r>
              <a:rPr lang="en-US" sz="1600">
                <a:solidFill>
                  <a:srgbClr val="558ED5"/>
                </a:solidFill>
                <a:latin typeface="Lucida Sans Unicode" pitchFamily="34" charset="0"/>
              </a:rPr>
              <a:t>|</a:t>
            </a:r>
            <a:r>
              <a:rPr lang="en-US" sz="1600">
                <a:solidFill>
                  <a:srgbClr val="558ED5"/>
                </a:solidFill>
                <a:latin typeface="Lucida Sans Unicode" pitchFamily="34" charset="0"/>
                <a:cs typeface="Lucida Sans Unicode" pitchFamily="34" charset="0"/>
              </a:rPr>
              <a:t>≤</a:t>
            </a:r>
            <a:r>
              <a:rPr lang="en-US" sz="1600">
                <a:solidFill>
                  <a:srgbClr val="558ED5"/>
                </a:solidFill>
                <a:latin typeface="Times New Roman" pitchFamily="18" charset="0"/>
                <a:cs typeface="Lucida Sans Unicode" pitchFamily="34" charset="0"/>
              </a:rPr>
              <a:t>1</a:t>
            </a:r>
            <a:r>
              <a:rPr lang="sl-SI" sz="1600">
                <a:solidFill>
                  <a:srgbClr val="558ED5"/>
                </a:solidFill>
                <a:latin typeface="Times New Roman" pitchFamily="18" charset="0"/>
                <a:cs typeface="Lucida Sans Unicode" pitchFamily="34" charset="0"/>
              </a:rPr>
              <a:t>8</a:t>
            </a:r>
            <a:r>
              <a:rPr lang="en-US" sz="1400" baseline="46000">
                <a:solidFill>
                  <a:srgbClr val="558ED5"/>
                </a:solidFill>
                <a:latin typeface="Lucida Sans Unicode" pitchFamily="34" charset="0"/>
                <a:cs typeface="Lucida Sans Unicode" pitchFamily="34" charset="0"/>
              </a:rPr>
              <a:t>o</a:t>
            </a:r>
            <a:r>
              <a:rPr lang="en-US" sz="1600">
                <a:solidFill>
                  <a:srgbClr val="558ED5"/>
                </a:solidFill>
                <a:latin typeface="Lucida Sans Unicode" pitchFamily="34" charset="0"/>
                <a:cs typeface="Lucida Sans Unicode" pitchFamily="34" charset="0"/>
              </a:rPr>
              <a:t> </a:t>
            </a:r>
            <a:r>
              <a:rPr lang="en-US" sz="1600">
                <a:solidFill>
                  <a:srgbClr val="558ED5"/>
                </a:solidFill>
                <a:latin typeface="Calibri" pitchFamily="34" charset="0"/>
                <a:cs typeface="Lucida Sans Unicode" pitchFamily="34" charset="0"/>
              </a:rPr>
              <a:t>je pribli</a:t>
            </a:r>
            <a:r>
              <a:rPr lang="sl-SI" sz="1600">
                <a:solidFill>
                  <a:srgbClr val="558ED5"/>
                </a:solidFill>
                <a:latin typeface="Calibri" pitchFamily="34" charset="0"/>
                <a:cs typeface="Lucida Sans Unicode" pitchFamily="34" charset="0"/>
              </a:rPr>
              <a:t>žek  </a:t>
            </a:r>
            <a:r>
              <a:rPr lang="sl-SI" sz="1600">
                <a:solidFill>
                  <a:srgbClr val="558ED5"/>
                </a:solidFill>
                <a:latin typeface="Times New Roman" pitchFamily="18" charset="0"/>
                <a:cs typeface="Times New Roman" pitchFamily="18" charset="0"/>
              </a:rPr>
              <a:t>sin</a:t>
            </a:r>
            <a:r>
              <a:rPr lang="sl-SI" sz="1100">
                <a:solidFill>
                  <a:srgbClr val="558ED5"/>
                </a:solidFill>
                <a:latin typeface="Times New Roman" pitchFamily="18" charset="0"/>
                <a:cs typeface="Times New Roman" pitchFamily="18" charset="0"/>
              </a:rPr>
              <a:t> </a:t>
            </a:r>
            <a:r>
              <a:rPr lang="sl-SI" sz="1600" i="1">
                <a:solidFill>
                  <a:srgbClr val="558ED5"/>
                </a:solidFill>
                <a:latin typeface="Georgia" pitchFamily="18" charset="0"/>
                <a:cs typeface="Lucida Sans Unicode" pitchFamily="34" charset="0"/>
              </a:rPr>
              <a:t>x</a:t>
            </a:r>
            <a:r>
              <a:rPr lang="en-US" sz="1600">
                <a:solidFill>
                  <a:srgbClr val="558ED5"/>
                </a:solidFill>
                <a:latin typeface="Lucida Sans Unicode" pitchFamily="34" charset="0"/>
                <a:cs typeface="Lucida Sans Unicode" pitchFamily="34" charset="0"/>
              </a:rPr>
              <a:t>=</a:t>
            </a:r>
            <a:r>
              <a:rPr lang="en-US" sz="1600" i="1">
                <a:solidFill>
                  <a:srgbClr val="558ED5"/>
                </a:solidFill>
                <a:latin typeface="Georgia" pitchFamily="18" charset="0"/>
                <a:cs typeface="Lucida Sans Unicode" pitchFamily="34" charset="0"/>
              </a:rPr>
              <a:t>x</a:t>
            </a:r>
            <a:r>
              <a:rPr lang="sl-SI" sz="1600">
                <a:solidFill>
                  <a:srgbClr val="558ED5"/>
                </a:solidFill>
                <a:latin typeface="Lucida Sans Unicode" pitchFamily="34" charset="0"/>
                <a:cs typeface="Lucida Sans Unicode" pitchFamily="34" charset="0"/>
              </a:rPr>
              <a:t> </a:t>
            </a:r>
            <a:r>
              <a:rPr lang="sl-SI" sz="1600">
                <a:solidFill>
                  <a:srgbClr val="558ED5"/>
                </a:solidFill>
                <a:latin typeface="Calibri" pitchFamily="34" charset="0"/>
                <a:cs typeface="Lucida Sans Unicode" pitchFamily="34" charset="0"/>
              </a:rPr>
              <a:t>pravilen na dve decimalki.</a:t>
            </a:r>
            <a:endParaRPr lang="en-US" sz="1600">
              <a:solidFill>
                <a:srgbClr val="558ED5"/>
              </a:solidFill>
              <a:latin typeface="Lucida Sans Unicode" pitchFamily="34" charset="0"/>
              <a:cs typeface="Lucida Sans Unicode" pitchFamily="34" charset="0"/>
            </a:endParaRPr>
          </a:p>
        </p:txBody>
      </p:sp>
      <p:graphicFrame>
        <p:nvGraphicFramePr>
          <p:cNvPr id="20" name="Object 31"/>
          <p:cNvGraphicFramePr>
            <a:graphicFrameLocks noChangeAspect="1"/>
          </p:cNvGraphicFramePr>
          <p:nvPr/>
        </p:nvGraphicFramePr>
        <p:xfrm>
          <a:off x="341313" y="3276600"/>
          <a:ext cx="1600200" cy="685800"/>
        </p:xfrm>
        <a:graphic>
          <a:graphicData uri="http://schemas.openxmlformats.org/presentationml/2006/ole">
            <p:oleObj spid="_x0000_s58374" name="Equation" r:id="rId7" imgW="888840" imgH="419040" progId="Equation.DSMT4">
              <p:embed/>
            </p:oleObj>
          </a:graphicData>
        </a:graphic>
      </p:graphicFrame>
      <p:graphicFrame>
        <p:nvGraphicFramePr>
          <p:cNvPr id="21" name="Object 32"/>
          <p:cNvGraphicFramePr>
            <a:graphicFrameLocks noChangeAspect="1"/>
          </p:cNvGraphicFramePr>
          <p:nvPr/>
        </p:nvGraphicFramePr>
        <p:xfrm>
          <a:off x="2246313" y="3352800"/>
          <a:ext cx="1354137" cy="533400"/>
        </p:xfrm>
        <a:graphic>
          <a:graphicData uri="http://schemas.openxmlformats.org/presentationml/2006/ole">
            <p:oleObj spid="_x0000_s58375" name="Equation" r:id="rId8" imgW="977760" imgH="419040" progId="Equation.DSMT4">
              <p:embed/>
            </p:oleObj>
          </a:graphicData>
        </a:graphic>
      </p:graphicFrame>
      <p:sp>
        <p:nvSpPr>
          <p:cNvPr id="22" name="Text Box 33"/>
          <p:cNvSpPr txBox="1">
            <a:spLocks noChangeArrowheads="1"/>
          </p:cNvSpPr>
          <p:nvPr/>
        </p:nvSpPr>
        <p:spPr bwMode="auto">
          <a:xfrm>
            <a:off x="3998913" y="3505200"/>
            <a:ext cx="4432300" cy="341313"/>
          </a:xfrm>
          <a:prstGeom prst="rect">
            <a:avLst/>
          </a:prstGeom>
          <a:noFill/>
          <a:ln w="19050">
            <a:noFill/>
            <a:miter lim="800000"/>
            <a:headEnd/>
            <a:tailEnd/>
          </a:ln>
        </p:spPr>
        <p:txBody>
          <a:bodyPr lIns="90000" tIns="46800" rIns="90000" bIns="46800">
            <a:spAutoFit/>
          </a:bodyPr>
          <a:lstStyle/>
          <a:p>
            <a:pPr>
              <a:spcBef>
                <a:spcPct val="50000"/>
              </a:spcBef>
            </a:pPr>
            <a:r>
              <a:rPr lang="en-US" sz="1600">
                <a:solidFill>
                  <a:srgbClr val="558ED5"/>
                </a:solidFill>
                <a:latin typeface="Calibri" pitchFamily="34" charset="0"/>
              </a:rPr>
              <a:t>Za</a:t>
            </a:r>
            <a:r>
              <a:rPr lang="en-US" sz="1600">
                <a:solidFill>
                  <a:srgbClr val="558ED5"/>
                </a:solidFill>
                <a:latin typeface="Lucida Sans Unicode" pitchFamily="34" charset="0"/>
              </a:rPr>
              <a:t> |</a:t>
            </a:r>
            <a:r>
              <a:rPr lang="en-US" sz="1600" i="1">
                <a:solidFill>
                  <a:srgbClr val="558ED5"/>
                </a:solidFill>
                <a:latin typeface="Georgia" pitchFamily="18" charset="0"/>
              </a:rPr>
              <a:t>x</a:t>
            </a:r>
            <a:r>
              <a:rPr lang="en-US" sz="1600">
                <a:solidFill>
                  <a:srgbClr val="558ED5"/>
                </a:solidFill>
                <a:latin typeface="Lucida Sans Unicode" pitchFamily="34" charset="0"/>
              </a:rPr>
              <a:t>|</a:t>
            </a:r>
            <a:r>
              <a:rPr lang="en-US" sz="1600">
                <a:solidFill>
                  <a:srgbClr val="558ED5"/>
                </a:solidFill>
                <a:latin typeface="Lucida Sans Unicode" pitchFamily="34" charset="0"/>
                <a:cs typeface="Lucida Sans Unicode" pitchFamily="34" charset="0"/>
              </a:rPr>
              <a:t>≤</a:t>
            </a:r>
            <a:r>
              <a:rPr lang="sl-SI" sz="1600">
                <a:solidFill>
                  <a:srgbClr val="558ED5"/>
                </a:solidFill>
                <a:latin typeface="Times New Roman" pitchFamily="18" charset="0"/>
                <a:cs typeface="Lucida Sans Unicode" pitchFamily="34" charset="0"/>
              </a:rPr>
              <a:t>50</a:t>
            </a:r>
            <a:r>
              <a:rPr lang="en-US" sz="1400" baseline="46000">
                <a:solidFill>
                  <a:srgbClr val="558ED5"/>
                </a:solidFill>
                <a:latin typeface="Lucida Sans Unicode" pitchFamily="34" charset="0"/>
                <a:cs typeface="Lucida Sans Unicode" pitchFamily="34" charset="0"/>
              </a:rPr>
              <a:t>o</a:t>
            </a:r>
            <a:r>
              <a:rPr lang="en-US" sz="1600">
                <a:solidFill>
                  <a:srgbClr val="558ED5"/>
                </a:solidFill>
                <a:latin typeface="Lucida Sans Unicode" pitchFamily="34" charset="0"/>
                <a:cs typeface="Lucida Sans Unicode" pitchFamily="34" charset="0"/>
              </a:rPr>
              <a:t> </a:t>
            </a:r>
            <a:r>
              <a:rPr lang="en-US" sz="1600">
                <a:solidFill>
                  <a:srgbClr val="558ED5"/>
                </a:solidFill>
                <a:latin typeface="Calibri" pitchFamily="34" charset="0"/>
                <a:cs typeface="Lucida Sans Unicode" pitchFamily="34" charset="0"/>
              </a:rPr>
              <a:t>je pribli</a:t>
            </a:r>
            <a:r>
              <a:rPr lang="sl-SI" sz="1600">
                <a:solidFill>
                  <a:srgbClr val="558ED5"/>
                </a:solidFill>
                <a:latin typeface="Calibri" pitchFamily="34" charset="0"/>
                <a:cs typeface="Lucida Sans Unicode" pitchFamily="34" charset="0"/>
              </a:rPr>
              <a:t>žek pravilen na dve decimalki.</a:t>
            </a:r>
            <a:endParaRPr lang="en-US" sz="1600">
              <a:solidFill>
                <a:srgbClr val="558ED5"/>
              </a:solidFill>
              <a:latin typeface="Calibri" pitchFamily="34" charset="0"/>
              <a:cs typeface="Lucida Sans Unicode" pitchFamily="34" charset="0"/>
            </a:endParaRPr>
          </a:p>
        </p:txBody>
      </p:sp>
      <p:cxnSp>
        <p:nvCxnSpPr>
          <p:cNvPr id="25" name="Straight Connector 24"/>
          <p:cNvCxnSpPr/>
          <p:nvPr/>
        </p:nvCxnSpPr>
        <p:spPr>
          <a:xfrm>
            <a:off x="228600" y="4114800"/>
            <a:ext cx="8763000" cy="0"/>
          </a:xfrm>
          <a:prstGeom prst="line">
            <a:avLst/>
          </a:prstGeom>
          <a:ln>
            <a:solidFill>
              <a:schemeClr val="tx2">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graphicFrame>
        <p:nvGraphicFramePr>
          <p:cNvPr id="28" name="Object 10"/>
          <p:cNvGraphicFramePr>
            <a:graphicFrameLocks noChangeAspect="1"/>
          </p:cNvGraphicFramePr>
          <p:nvPr/>
        </p:nvGraphicFramePr>
        <p:xfrm>
          <a:off x="341313" y="5127625"/>
          <a:ext cx="1524000" cy="663575"/>
        </p:xfrm>
        <a:graphic>
          <a:graphicData uri="http://schemas.openxmlformats.org/presentationml/2006/ole">
            <p:oleObj spid="_x0000_s58376" name="Equation" r:id="rId9" imgW="876240" imgH="419040" progId="Equation.DSMT4">
              <p:embed/>
            </p:oleObj>
          </a:graphicData>
        </a:graphic>
      </p:graphicFrame>
      <p:graphicFrame>
        <p:nvGraphicFramePr>
          <p:cNvPr id="29" name="Object 11"/>
          <p:cNvGraphicFramePr>
            <a:graphicFrameLocks noChangeAspect="1"/>
          </p:cNvGraphicFramePr>
          <p:nvPr/>
        </p:nvGraphicFramePr>
        <p:xfrm>
          <a:off x="2170113" y="5238750"/>
          <a:ext cx="1295400" cy="539750"/>
        </p:xfrm>
        <a:graphic>
          <a:graphicData uri="http://schemas.openxmlformats.org/presentationml/2006/ole">
            <p:oleObj spid="_x0000_s58377" name="Equation" r:id="rId10" imgW="927000" imgH="419040" progId="Equation.DSMT4">
              <p:embed/>
            </p:oleObj>
          </a:graphicData>
        </a:graphic>
      </p:graphicFrame>
      <p:graphicFrame>
        <p:nvGraphicFramePr>
          <p:cNvPr id="30" name="Object 12"/>
          <p:cNvGraphicFramePr>
            <a:graphicFrameLocks noChangeAspect="1"/>
          </p:cNvGraphicFramePr>
          <p:nvPr/>
        </p:nvGraphicFramePr>
        <p:xfrm>
          <a:off x="341313" y="4330700"/>
          <a:ext cx="2265362" cy="622300"/>
        </p:xfrm>
        <a:graphic>
          <a:graphicData uri="http://schemas.openxmlformats.org/presentationml/2006/ole">
            <p:oleObj spid="_x0000_s58378" name="Equation" r:id="rId11" imgW="1422360" imgH="419040" progId="Equation.DSMT4">
              <p:embed/>
            </p:oleObj>
          </a:graphicData>
        </a:graphic>
      </p:graphicFrame>
      <p:sp>
        <p:nvSpPr>
          <p:cNvPr id="31" name="Text Box 13"/>
          <p:cNvSpPr txBox="1">
            <a:spLocks noChangeArrowheads="1"/>
          </p:cNvSpPr>
          <p:nvPr/>
        </p:nvSpPr>
        <p:spPr bwMode="auto">
          <a:xfrm>
            <a:off x="341313" y="5983288"/>
            <a:ext cx="4419600" cy="341312"/>
          </a:xfrm>
          <a:prstGeom prst="rect">
            <a:avLst/>
          </a:prstGeom>
          <a:noFill/>
          <a:ln w="19050">
            <a:noFill/>
            <a:miter lim="800000"/>
            <a:headEnd/>
            <a:tailEnd/>
          </a:ln>
        </p:spPr>
        <p:txBody>
          <a:bodyPr lIns="90000" tIns="46800" rIns="90000" bIns="46800">
            <a:spAutoFit/>
          </a:bodyPr>
          <a:lstStyle/>
          <a:p>
            <a:pPr>
              <a:spcBef>
                <a:spcPct val="50000"/>
              </a:spcBef>
            </a:pPr>
            <a:r>
              <a:rPr lang="en-US" sz="1600">
                <a:solidFill>
                  <a:srgbClr val="558ED5"/>
                </a:solidFill>
                <a:latin typeface="Calibri" pitchFamily="34" charset="0"/>
              </a:rPr>
              <a:t>Za </a:t>
            </a:r>
            <a:r>
              <a:rPr lang="en-US" sz="1600">
                <a:solidFill>
                  <a:srgbClr val="558ED5"/>
                </a:solidFill>
                <a:latin typeface="Lucida Sans Unicode" pitchFamily="34" charset="0"/>
              </a:rPr>
              <a:t>|</a:t>
            </a:r>
            <a:r>
              <a:rPr lang="en-US" sz="1600" i="1">
                <a:solidFill>
                  <a:srgbClr val="558ED5"/>
                </a:solidFill>
                <a:latin typeface="Georgia" pitchFamily="18" charset="0"/>
              </a:rPr>
              <a:t>x</a:t>
            </a:r>
            <a:r>
              <a:rPr lang="en-US" sz="1600">
                <a:solidFill>
                  <a:srgbClr val="558ED5"/>
                </a:solidFill>
                <a:latin typeface="Lucida Sans Unicode" pitchFamily="34" charset="0"/>
              </a:rPr>
              <a:t>|</a:t>
            </a:r>
            <a:r>
              <a:rPr lang="en-US" sz="1600">
                <a:solidFill>
                  <a:srgbClr val="558ED5"/>
                </a:solidFill>
                <a:latin typeface="Lucida Sans Unicode" pitchFamily="34" charset="0"/>
                <a:cs typeface="Lucida Sans Unicode" pitchFamily="34" charset="0"/>
              </a:rPr>
              <a:t>≤</a:t>
            </a:r>
            <a:r>
              <a:rPr lang="sl-SI" sz="1600">
                <a:solidFill>
                  <a:srgbClr val="558ED5"/>
                </a:solidFill>
                <a:latin typeface="Times New Roman" pitchFamily="18" charset="0"/>
                <a:ea typeface="Lucida Sans Unicode" pitchFamily="34" charset="0"/>
                <a:cs typeface="Lucida Sans Unicode" pitchFamily="34" charset="0"/>
              </a:rPr>
              <a:t>34</a:t>
            </a:r>
            <a:r>
              <a:rPr lang="en-US" sz="1400" baseline="46000">
                <a:solidFill>
                  <a:srgbClr val="558ED5"/>
                </a:solidFill>
                <a:latin typeface="Lucida Sans Unicode" pitchFamily="34" charset="0"/>
                <a:cs typeface="Lucida Sans Unicode" pitchFamily="34" charset="0"/>
              </a:rPr>
              <a:t>o</a:t>
            </a:r>
            <a:r>
              <a:rPr lang="en-US" sz="1600">
                <a:solidFill>
                  <a:srgbClr val="558ED5"/>
                </a:solidFill>
                <a:latin typeface="Lucida Sans Unicode" pitchFamily="34" charset="0"/>
                <a:cs typeface="Lucida Sans Unicode" pitchFamily="34" charset="0"/>
              </a:rPr>
              <a:t> </a:t>
            </a:r>
            <a:r>
              <a:rPr lang="en-US" sz="1600">
                <a:solidFill>
                  <a:srgbClr val="558ED5"/>
                </a:solidFill>
                <a:latin typeface="Calibri" pitchFamily="34" charset="0"/>
                <a:cs typeface="Lucida Sans Unicode" pitchFamily="34" charset="0"/>
              </a:rPr>
              <a:t>je pribli</a:t>
            </a:r>
            <a:r>
              <a:rPr lang="sl-SI" sz="1600">
                <a:solidFill>
                  <a:srgbClr val="558ED5"/>
                </a:solidFill>
                <a:latin typeface="Calibri" pitchFamily="34" charset="0"/>
                <a:cs typeface="Lucida Sans Unicode" pitchFamily="34" charset="0"/>
              </a:rPr>
              <a:t>žek pravilen na dve decimalki.</a:t>
            </a:r>
            <a:endParaRPr lang="en-US" sz="1600">
              <a:solidFill>
                <a:srgbClr val="558ED5"/>
              </a:solidFill>
              <a:latin typeface="Lucida Sans Unicode" pitchFamily="34" charset="0"/>
              <a:cs typeface="Lucida Sans Unicode" pitchFamily="34" charset="0"/>
            </a:endParaRPr>
          </a:p>
        </p:txBody>
      </p:sp>
      <p:cxnSp>
        <p:nvCxnSpPr>
          <p:cNvPr id="34" name="Straight Connector 33"/>
          <p:cNvCxnSpPr>
            <a:cxnSpLocks noChangeAspect="1"/>
          </p:cNvCxnSpPr>
          <p:nvPr/>
        </p:nvCxnSpPr>
        <p:spPr>
          <a:xfrm flipV="1">
            <a:off x="5505450" y="609600"/>
            <a:ext cx="2516188" cy="25177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4727575" y="898525"/>
            <a:ext cx="3983038" cy="1979613"/>
          </a:xfrm>
          <a:custGeom>
            <a:avLst/>
            <a:gdLst>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 name="connsiteX0" fmla="*/ 0 w 4329953"/>
              <a:gd name="connsiteY0" fmla="*/ 0 h 2151529"/>
              <a:gd name="connsiteX1" fmla="*/ 1057835 w 4329953"/>
              <a:gd name="connsiteY1" fmla="*/ 1766047 h 2151529"/>
              <a:gd name="connsiteX2" fmla="*/ 2160494 w 4329953"/>
              <a:gd name="connsiteY2" fmla="*/ 1102659 h 2151529"/>
              <a:gd name="connsiteX3" fmla="*/ 3218329 w 4329953"/>
              <a:gd name="connsiteY3" fmla="*/ 430306 h 2151529"/>
              <a:gd name="connsiteX4" fmla="*/ 4329953 w 4329953"/>
              <a:gd name="connsiteY4" fmla="*/ 2151529 h 21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953" h="2151529">
                <a:moveTo>
                  <a:pt x="0" y="0"/>
                </a:moveTo>
                <a:cubicBezTo>
                  <a:pt x="263711" y="844923"/>
                  <a:pt x="603623" y="1739153"/>
                  <a:pt x="1057835" y="1766047"/>
                </a:cubicBezTo>
                <a:cubicBezTo>
                  <a:pt x="1503082" y="1743635"/>
                  <a:pt x="1854200" y="1437342"/>
                  <a:pt x="2160494" y="1102659"/>
                </a:cubicBezTo>
                <a:cubicBezTo>
                  <a:pt x="2507129" y="754530"/>
                  <a:pt x="2726765" y="434788"/>
                  <a:pt x="3218329" y="430306"/>
                </a:cubicBezTo>
                <a:cubicBezTo>
                  <a:pt x="3723340" y="452718"/>
                  <a:pt x="4017682" y="1172135"/>
                  <a:pt x="4329953" y="2151529"/>
                </a:cubicBezTo>
              </a:path>
            </a:pathLst>
          </a:custGeom>
          <a:ln>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nvGrpSpPr>
          <p:cNvPr id="9" name="Group 28"/>
          <p:cNvGrpSpPr>
            <a:grpSpLocks/>
          </p:cNvGrpSpPr>
          <p:nvPr/>
        </p:nvGrpSpPr>
        <p:grpSpPr bwMode="auto">
          <a:xfrm>
            <a:off x="4637088" y="679450"/>
            <a:ext cx="4238625" cy="2384425"/>
            <a:chOff x="672210" y="1447803"/>
            <a:chExt cx="4608000" cy="2590797"/>
          </a:xfrm>
        </p:grpSpPr>
        <p:cxnSp>
          <p:nvCxnSpPr>
            <p:cNvPr id="37" name="Straight Arrow Connector 36"/>
            <p:cNvCxnSpPr/>
            <p:nvPr/>
          </p:nvCxnSpPr>
          <p:spPr>
            <a:xfrm rot="10800000" flipH="1">
              <a:off x="672210" y="2784600"/>
              <a:ext cx="4608000" cy="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1635939" y="2743202"/>
              <a:ext cx="2590797" cy="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717082" y="2061867"/>
              <a:ext cx="4473384" cy="1445465"/>
            </a:xfrm>
            <a:custGeom>
              <a:avLst/>
              <a:gdLst>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 name="connsiteX0" fmla="*/ 0 w 4473389"/>
                <a:gd name="connsiteY0" fmla="*/ 717177 h 1444812"/>
                <a:gd name="connsiteX1" fmla="*/ 1039906 w 4473389"/>
                <a:gd name="connsiteY1" fmla="*/ 1443318 h 1444812"/>
                <a:gd name="connsiteX2" fmla="*/ 2223248 w 4473389"/>
                <a:gd name="connsiteY2" fmla="*/ 726142 h 1444812"/>
                <a:gd name="connsiteX3" fmla="*/ 3299012 w 4473389"/>
                <a:gd name="connsiteY3" fmla="*/ 0 h 1444812"/>
                <a:gd name="connsiteX4" fmla="*/ 4473389 w 4473389"/>
                <a:gd name="connsiteY4" fmla="*/ 726142 h 144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389" h="1444812">
                  <a:moveTo>
                    <a:pt x="0" y="717177"/>
                  </a:moveTo>
                  <a:cubicBezTo>
                    <a:pt x="339164" y="1061570"/>
                    <a:pt x="669365" y="1441824"/>
                    <a:pt x="1039906" y="1443318"/>
                  </a:cubicBezTo>
                  <a:cubicBezTo>
                    <a:pt x="1410447" y="1444812"/>
                    <a:pt x="1900518" y="1065307"/>
                    <a:pt x="2223248" y="726142"/>
                  </a:cubicBezTo>
                  <a:cubicBezTo>
                    <a:pt x="2545978" y="386977"/>
                    <a:pt x="2923989" y="0"/>
                    <a:pt x="3299012" y="0"/>
                  </a:cubicBezTo>
                  <a:cubicBezTo>
                    <a:pt x="3674035" y="0"/>
                    <a:pt x="4078194" y="309283"/>
                    <a:pt x="4473389" y="726142"/>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0" name="Straight Connector 39"/>
            <p:cNvCxnSpPr/>
            <p:nvPr/>
          </p:nvCxnSpPr>
          <p:spPr>
            <a:xfrm rot="5400000">
              <a:off x="3999656" y="2781149"/>
              <a:ext cx="77620" cy="172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755197" y="2780287"/>
              <a:ext cx="75896" cy="1726"/>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aphicFrame>
          <p:nvGraphicFramePr>
            <p:cNvPr id="11" name="Object 2"/>
            <p:cNvGraphicFramePr>
              <a:graphicFrameLocks noChangeAspect="1"/>
            </p:cNvGraphicFramePr>
            <p:nvPr/>
          </p:nvGraphicFramePr>
          <p:xfrm>
            <a:off x="1687000" y="2828375"/>
            <a:ext cx="193993" cy="300689"/>
          </p:xfrm>
          <a:graphic>
            <a:graphicData uri="http://schemas.openxmlformats.org/presentationml/2006/ole">
              <p:oleObj spid="_x0000_s58379" name="Equation" r:id="rId12" imgW="279360" imgH="393480" progId="Equation.DSMT4">
                <p:embed/>
              </p:oleObj>
            </a:graphicData>
          </a:graphic>
        </p:graphicFrame>
        <p:graphicFrame>
          <p:nvGraphicFramePr>
            <p:cNvPr id="12" name="Object 30"/>
            <p:cNvGraphicFramePr>
              <a:graphicFrameLocks noChangeAspect="1"/>
            </p:cNvGraphicFramePr>
            <p:nvPr/>
          </p:nvGraphicFramePr>
          <p:xfrm>
            <a:off x="3973010" y="2828375"/>
            <a:ext cx="114895" cy="300689"/>
          </p:xfrm>
          <a:graphic>
            <a:graphicData uri="http://schemas.openxmlformats.org/presentationml/2006/ole">
              <p:oleObj spid="_x0000_s58380" name="Equation" r:id="rId13" imgW="164880" imgH="393480" progId="Equation.DSMT4">
                <p:embed/>
              </p:oleObj>
            </a:graphicData>
          </a:graphic>
        </p:graphicFrame>
      </p:grpSp>
      <p:grpSp>
        <p:nvGrpSpPr>
          <p:cNvPr id="10" name="Group 45"/>
          <p:cNvGrpSpPr>
            <a:grpSpLocks/>
          </p:cNvGrpSpPr>
          <p:nvPr/>
        </p:nvGrpSpPr>
        <p:grpSpPr bwMode="auto">
          <a:xfrm>
            <a:off x="4648200" y="4270375"/>
            <a:ext cx="4167188" cy="2130425"/>
            <a:chOff x="1600200" y="1136908"/>
            <a:chExt cx="3168000" cy="1620000"/>
          </a:xfrm>
        </p:grpSpPr>
        <p:cxnSp>
          <p:nvCxnSpPr>
            <p:cNvPr id="47" name="Straight Arrow Connector 46"/>
            <p:cNvCxnSpPr/>
            <p:nvPr/>
          </p:nvCxnSpPr>
          <p:spPr>
            <a:xfrm rot="10800000" flipH="1">
              <a:off x="1600200" y="2365790"/>
              <a:ext cx="3168000" cy="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2326529" y="1946908"/>
              <a:ext cx="1620000" cy="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129160" y="2363980"/>
              <a:ext cx="70015" cy="120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063624" y="2362169"/>
              <a:ext cx="70015" cy="2414"/>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aphicFrame>
          <p:nvGraphicFramePr>
            <p:cNvPr id="78858" name="Object 31"/>
            <p:cNvGraphicFramePr>
              <a:graphicFrameLocks noChangeAspect="1"/>
            </p:cNvGraphicFramePr>
            <p:nvPr/>
          </p:nvGraphicFramePr>
          <p:xfrm>
            <a:off x="2000407" y="2407033"/>
            <a:ext cx="178474" cy="276634"/>
          </p:xfrm>
          <a:graphic>
            <a:graphicData uri="http://schemas.openxmlformats.org/presentationml/2006/ole">
              <p:oleObj spid="_x0000_s58381" name="Equation" r:id="rId14" imgW="279360" imgH="393480" progId="Equation.DSMT4">
                <p:embed/>
              </p:oleObj>
            </a:graphicData>
          </a:graphic>
        </p:graphicFrame>
        <p:graphicFrame>
          <p:nvGraphicFramePr>
            <p:cNvPr id="19" name="Object 32"/>
            <p:cNvGraphicFramePr>
              <a:graphicFrameLocks noChangeAspect="1"/>
            </p:cNvGraphicFramePr>
            <p:nvPr/>
          </p:nvGraphicFramePr>
          <p:xfrm>
            <a:off x="4103536" y="2407033"/>
            <a:ext cx="105703" cy="276634"/>
          </p:xfrm>
          <a:graphic>
            <a:graphicData uri="http://schemas.openxmlformats.org/presentationml/2006/ole">
              <p:oleObj spid="_x0000_s58382" name="Equation" r:id="rId15" imgW="164880" imgH="393480" progId="Equation.DSMT4">
                <p:embed/>
              </p:oleObj>
            </a:graphicData>
          </a:graphic>
        </p:graphicFrame>
        <p:sp>
          <p:nvSpPr>
            <p:cNvPr id="53" name="Freeform 52"/>
            <p:cNvSpPr/>
            <p:nvPr/>
          </p:nvSpPr>
          <p:spPr>
            <a:xfrm>
              <a:off x="2090184" y="1706684"/>
              <a:ext cx="2072174" cy="661520"/>
            </a:xfrm>
            <a:custGeom>
              <a:avLst/>
              <a:gdLst>
                <a:gd name="connsiteX0" fmla="*/ 0 w 2072640"/>
                <a:gd name="connsiteY0" fmla="*/ 661851 h 661851"/>
                <a:gd name="connsiteX1" fmla="*/ 1053737 w 2072640"/>
                <a:gd name="connsiteY1" fmla="*/ 0 h 661851"/>
                <a:gd name="connsiteX2" fmla="*/ 2072640 w 2072640"/>
                <a:gd name="connsiteY2" fmla="*/ 661851 h 661851"/>
              </a:gdLst>
              <a:ahLst/>
              <a:cxnLst>
                <a:cxn ang="0">
                  <a:pos x="connsiteX0" y="connsiteY0"/>
                </a:cxn>
                <a:cxn ang="0">
                  <a:pos x="connsiteX1" y="connsiteY1"/>
                </a:cxn>
                <a:cxn ang="0">
                  <a:pos x="connsiteX2" y="connsiteY2"/>
                </a:cxn>
              </a:cxnLst>
              <a:rect l="l" t="t" r="r" b="b"/>
              <a:pathLst>
                <a:path w="2072640" h="661851">
                  <a:moveTo>
                    <a:pt x="0" y="661851"/>
                  </a:moveTo>
                  <a:cubicBezTo>
                    <a:pt x="354148" y="330925"/>
                    <a:pt x="708297" y="0"/>
                    <a:pt x="1053737" y="0"/>
                  </a:cubicBezTo>
                  <a:cubicBezTo>
                    <a:pt x="1399177" y="0"/>
                    <a:pt x="1735908" y="330925"/>
                    <a:pt x="2072640" y="661851"/>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46" name="Freeform 45"/>
          <p:cNvSpPr/>
          <p:nvPr/>
        </p:nvSpPr>
        <p:spPr>
          <a:xfrm>
            <a:off x="5384800" y="5005388"/>
            <a:ext cx="2530475" cy="906462"/>
          </a:xfrm>
          <a:custGeom>
            <a:avLst/>
            <a:gdLst>
              <a:gd name="connsiteX0" fmla="*/ 0 w 1924594"/>
              <a:gd name="connsiteY0" fmla="*/ 680719 h 689428"/>
              <a:gd name="connsiteX1" fmla="*/ 984068 w 1924594"/>
              <a:gd name="connsiteY1" fmla="*/ 1451 h 689428"/>
              <a:gd name="connsiteX2" fmla="*/ 1924594 w 1924594"/>
              <a:gd name="connsiteY2" fmla="*/ 689428 h 689428"/>
            </a:gdLst>
            <a:ahLst/>
            <a:cxnLst>
              <a:cxn ang="0">
                <a:pos x="connsiteX0" y="connsiteY0"/>
              </a:cxn>
              <a:cxn ang="0">
                <a:pos x="connsiteX1" y="connsiteY1"/>
              </a:cxn>
              <a:cxn ang="0">
                <a:pos x="connsiteX2" y="connsiteY2"/>
              </a:cxn>
            </a:cxnLst>
            <a:rect l="l" t="t" r="r" b="b"/>
            <a:pathLst>
              <a:path w="1924594" h="689428">
                <a:moveTo>
                  <a:pt x="0" y="680719"/>
                </a:moveTo>
                <a:cubicBezTo>
                  <a:pt x="331651" y="340359"/>
                  <a:pt x="663302" y="0"/>
                  <a:pt x="984068" y="1451"/>
                </a:cubicBezTo>
                <a:cubicBezTo>
                  <a:pt x="1304834" y="2902"/>
                  <a:pt x="1614714" y="346165"/>
                  <a:pt x="1924594" y="689428"/>
                </a:cubicBezTo>
              </a:path>
            </a:pathLst>
          </a:cu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P spid="31" grpId="0"/>
      <p:bldP spid="35" grpId="0" animBg="1"/>
      <p:bldP spid="4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a:spLocks/>
          </p:cNvSpPr>
          <p:nvPr/>
        </p:nvSpPr>
        <p:spPr>
          <a:xfrm>
            <a:off x="304800" y="2743200"/>
            <a:ext cx="8534400" cy="3657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10" name="Group 55"/>
          <p:cNvGrpSpPr>
            <a:grpSpLocks/>
          </p:cNvGrpSpPr>
          <p:nvPr/>
        </p:nvGrpSpPr>
        <p:grpSpPr bwMode="auto">
          <a:xfrm>
            <a:off x="5391150" y="2895600"/>
            <a:ext cx="1171575" cy="911225"/>
            <a:chOff x="5390606" y="2895600"/>
            <a:chExt cx="1172119" cy="911497"/>
          </a:xfrm>
        </p:grpSpPr>
        <p:sp>
          <p:nvSpPr>
            <p:cNvPr id="35" name="Freeform 34"/>
            <p:cNvSpPr/>
            <p:nvPr/>
          </p:nvSpPr>
          <p:spPr>
            <a:xfrm>
              <a:off x="5390606" y="2900364"/>
              <a:ext cx="382766" cy="906733"/>
            </a:xfrm>
            <a:custGeom>
              <a:avLst/>
              <a:gdLst>
                <a:gd name="connsiteX0" fmla="*/ 0 w 383177"/>
                <a:gd name="connsiteY0" fmla="*/ 0 h 907143"/>
                <a:gd name="connsiteX1" fmla="*/ 191588 w 383177"/>
                <a:gd name="connsiteY1" fmla="*/ 905692 h 907143"/>
                <a:gd name="connsiteX2" fmla="*/ 383177 w 383177"/>
                <a:gd name="connsiteY2" fmla="*/ 8709 h 907143"/>
                <a:gd name="connsiteX0" fmla="*/ 0 w 383177"/>
                <a:gd name="connsiteY0" fmla="*/ 0 h 907143"/>
                <a:gd name="connsiteX1" fmla="*/ 191588 w 383177"/>
                <a:gd name="connsiteY1" fmla="*/ 905692 h 907143"/>
                <a:gd name="connsiteX2" fmla="*/ 383177 w 383177"/>
                <a:gd name="connsiteY2" fmla="*/ 8709 h 907143"/>
                <a:gd name="connsiteX0" fmla="*/ 0 w 383177"/>
                <a:gd name="connsiteY0" fmla="*/ 0 h 907143"/>
                <a:gd name="connsiteX1" fmla="*/ 191588 w 383177"/>
                <a:gd name="connsiteY1" fmla="*/ 905692 h 907143"/>
                <a:gd name="connsiteX2" fmla="*/ 383177 w 383177"/>
                <a:gd name="connsiteY2" fmla="*/ 8709 h 907143"/>
              </a:gdLst>
              <a:ahLst/>
              <a:cxnLst>
                <a:cxn ang="0">
                  <a:pos x="connsiteX0" y="connsiteY0"/>
                </a:cxn>
                <a:cxn ang="0">
                  <a:pos x="connsiteX1" y="connsiteY1"/>
                </a:cxn>
                <a:cxn ang="0">
                  <a:pos x="connsiteX2" y="connsiteY2"/>
                </a:cxn>
              </a:cxnLst>
              <a:rect l="l" t="t" r="r" b="b"/>
              <a:pathLst>
                <a:path w="383177" h="907143">
                  <a:moveTo>
                    <a:pt x="0" y="0"/>
                  </a:moveTo>
                  <a:cubicBezTo>
                    <a:pt x="44268" y="469537"/>
                    <a:pt x="127725" y="904241"/>
                    <a:pt x="191588" y="905692"/>
                  </a:cubicBezTo>
                  <a:cubicBezTo>
                    <a:pt x="255451" y="907143"/>
                    <a:pt x="360680" y="475343"/>
                    <a:pt x="383177" y="8709"/>
                  </a:cubicBezTo>
                </a:path>
              </a:pathLst>
            </a:custGeom>
            <a:ln>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aphicFrame>
          <p:nvGraphicFramePr>
            <p:cNvPr id="59407" name="Object 19"/>
            <p:cNvGraphicFramePr>
              <a:graphicFrameLocks noChangeAspect="1"/>
            </p:cNvGraphicFramePr>
            <p:nvPr/>
          </p:nvGraphicFramePr>
          <p:xfrm>
            <a:off x="5791200" y="2895600"/>
            <a:ext cx="771525" cy="279400"/>
          </p:xfrm>
          <a:graphic>
            <a:graphicData uri="http://schemas.openxmlformats.org/presentationml/2006/ole">
              <p:oleObj spid="_x0000_s59407" name="Equation" r:id="rId3" imgW="571320" imgH="203040" progId="Equation.DSMT4">
                <p:embed/>
              </p:oleObj>
            </a:graphicData>
          </a:graphic>
        </p:graphicFrame>
      </p:grpSp>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TextBox 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TAYLORJEVA  FORMULA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8EA3261-9AC4-4D29-AA14-A47D39D84B0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62</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ectangle 2"/>
          <p:cNvSpPr>
            <a:spLocks noChangeArrowheads="1"/>
          </p:cNvSpPr>
          <p:nvPr/>
        </p:nvSpPr>
        <p:spPr bwMode="auto">
          <a:xfrm>
            <a:off x="304800" y="457200"/>
            <a:ext cx="8534400" cy="584200"/>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Taylorjeva formula </a:t>
            </a:r>
            <a:r>
              <a:rPr lang="en-US" sz="1600" dirty="0">
                <a:solidFill>
                  <a:schemeClr val="tx2">
                    <a:lumMod val="60000"/>
                    <a:lumOff val="40000"/>
                  </a:schemeClr>
                </a:solidFill>
                <a:latin typeface="+mn-lt"/>
              </a:rPr>
              <a:t>je </a:t>
            </a:r>
            <a:r>
              <a:rPr lang="en-US" sz="1600" dirty="0" err="1">
                <a:solidFill>
                  <a:schemeClr val="tx2">
                    <a:lumMod val="60000"/>
                    <a:lumOff val="40000"/>
                  </a:schemeClr>
                </a:solidFill>
                <a:latin typeface="+mn-lt"/>
              </a:rPr>
              <a:t>najbolj</a:t>
            </a:r>
            <a:r>
              <a:rPr lang="sl-SI" sz="1600" dirty="0" err="1">
                <a:solidFill>
                  <a:schemeClr val="tx2">
                    <a:lumMod val="60000"/>
                    <a:lumOff val="40000"/>
                  </a:schemeClr>
                </a:solidFill>
                <a:latin typeface="+mn-lt"/>
              </a:rPr>
              <a:t>ši</a:t>
            </a:r>
            <a:r>
              <a:rPr lang="sl-SI" sz="1600" dirty="0">
                <a:solidFill>
                  <a:schemeClr val="tx2">
                    <a:lumMod val="60000"/>
                    <a:lumOff val="40000"/>
                  </a:schemeClr>
                </a:solidFill>
                <a:latin typeface="+mn-lt"/>
              </a:rPr>
              <a:t> polinomski približek za</a:t>
            </a:r>
            <a:r>
              <a:rPr lang="sl-SI" sz="1600" i="1" dirty="0">
                <a:solidFill>
                  <a:schemeClr val="tx2">
                    <a:lumMod val="60000"/>
                    <a:lumOff val="40000"/>
                  </a:schemeClr>
                </a:solidFill>
                <a:latin typeface="+mn-lt"/>
              </a:rPr>
              <a:t> </a:t>
            </a:r>
            <a:r>
              <a:rPr lang="sl-SI" sz="1600" i="1" dirty="0">
                <a:solidFill>
                  <a:schemeClr val="tx2">
                    <a:lumMod val="60000"/>
                    <a:lumOff val="40000"/>
                  </a:schemeClr>
                </a:solidFill>
                <a:latin typeface="Georgia" pitchFamily="18" charset="0"/>
              </a:rPr>
              <a:t>f(x)</a:t>
            </a:r>
            <a:r>
              <a:rPr lang="sl-SI" sz="1600" dirty="0">
                <a:solidFill>
                  <a:schemeClr val="tx2">
                    <a:lumMod val="60000"/>
                    <a:lumOff val="40000"/>
                  </a:schemeClr>
                </a:solidFill>
                <a:latin typeface="+mn-lt"/>
              </a:rPr>
              <a:t> blizu </a:t>
            </a:r>
            <a:r>
              <a:rPr lang="sl-SI" sz="1600" i="1" dirty="0">
                <a:solidFill>
                  <a:schemeClr val="tx2">
                    <a:lumMod val="60000"/>
                    <a:lumOff val="40000"/>
                  </a:schemeClr>
                </a:solidFill>
                <a:latin typeface="Georgia" pitchFamily="18" charset="0"/>
              </a:rPr>
              <a:t>x</a:t>
            </a:r>
            <a:r>
              <a:rPr lang="en-US" sz="1600" dirty="0">
                <a:solidFill>
                  <a:schemeClr val="tx2">
                    <a:lumMod val="60000"/>
                    <a:lumOff val="40000"/>
                  </a:schemeClr>
                </a:solidFill>
                <a:latin typeface="+mn-lt"/>
              </a:rPr>
              <a:t>=</a:t>
            </a:r>
            <a:r>
              <a:rPr lang="sl-SI" sz="1600" dirty="0">
                <a:solidFill>
                  <a:schemeClr val="tx2">
                    <a:lumMod val="60000"/>
                    <a:lumOff val="40000"/>
                  </a:schemeClr>
                </a:solidFill>
                <a:latin typeface="+mn-lt"/>
              </a:rPr>
              <a:t>0. Podoben približek blizu kakšne druge točke </a:t>
            </a:r>
            <a:r>
              <a:rPr lang="sl-SI" sz="1600" i="1" dirty="0">
                <a:solidFill>
                  <a:schemeClr val="tx2">
                    <a:lumMod val="60000"/>
                    <a:lumOff val="40000"/>
                  </a:schemeClr>
                </a:solidFill>
                <a:latin typeface="Georgia" pitchFamily="18" charset="0"/>
              </a:rPr>
              <a:t>a</a:t>
            </a:r>
            <a:r>
              <a:rPr lang="sl-SI" sz="1600" dirty="0">
                <a:solidFill>
                  <a:schemeClr val="tx2">
                    <a:lumMod val="60000"/>
                    <a:lumOff val="40000"/>
                  </a:schemeClr>
                </a:solidFill>
                <a:latin typeface="+mn-lt"/>
              </a:rPr>
              <a:t> dobimo takole: vpeljemo novo spremenljivko </a:t>
            </a:r>
            <a:r>
              <a:rPr lang="sl-SI" sz="1600" i="1" dirty="0">
                <a:solidFill>
                  <a:schemeClr val="tx2">
                    <a:lumMod val="60000"/>
                    <a:lumOff val="40000"/>
                  </a:schemeClr>
                </a:solidFill>
                <a:latin typeface="Georgia" pitchFamily="18" charset="0"/>
              </a:rPr>
              <a:t>t=x-a </a:t>
            </a:r>
            <a:r>
              <a:rPr lang="sl-SI" sz="1600" dirty="0">
                <a:solidFill>
                  <a:schemeClr val="tx2">
                    <a:lumMod val="60000"/>
                    <a:lumOff val="40000"/>
                  </a:schemeClr>
                </a:solidFill>
                <a:latin typeface="+mn-lt"/>
              </a:rPr>
              <a:t>in novo funkcijo </a:t>
            </a:r>
            <a:r>
              <a:rPr lang="sl-SI" sz="1600" i="1" dirty="0">
                <a:solidFill>
                  <a:schemeClr val="tx2">
                    <a:lumMod val="60000"/>
                    <a:lumOff val="40000"/>
                  </a:schemeClr>
                </a:solidFill>
                <a:latin typeface="Georgia" pitchFamily="18" charset="0"/>
              </a:rPr>
              <a:t>g(t)</a:t>
            </a:r>
            <a:r>
              <a:rPr lang="en-US" sz="1600" i="1" dirty="0">
                <a:solidFill>
                  <a:schemeClr val="tx2">
                    <a:lumMod val="60000"/>
                    <a:lumOff val="40000"/>
                  </a:schemeClr>
                </a:solidFill>
                <a:latin typeface="Georgia" pitchFamily="18" charset="0"/>
              </a:rPr>
              <a:t>=f(</a:t>
            </a:r>
            <a:r>
              <a:rPr lang="en-US" sz="1600" i="1" dirty="0" err="1">
                <a:solidFill>
                  <a:schemeClr val="tx2">
                    <a:lumMod val="60000"/>
                    <a:lumOff val="40000"/>
                  </a:schemeClr>
                </a:solidFill>
                <a:latin typeface="Georgia" pitchFamily="18" charset="0"/>
              </a:rPr>
              <a:t>a+t</a:t>
            </a:r>
            <a:r>
              <a:rPr lang="en-US" sz="1600" i="1" dirty="0">
                <a:solidFill>
                  <a:schemeClr val="tx2">
                    <a:lumMod val="60000"/>
                    <a:lumOff val="40000"/>
                  </a:schemeClr>
                </a:solidFill>
                <a:latin typeface="Georgia" pitchFamily="18" charset="0"/>
              </a:rPr>
              <a:t>)=f(x).</a:t>
            </a:r>
            <a:endParaRPr lang="en-GB" sz="1600" dirty="0">
              <a:solidFill>
                <a:schemeClr val="tx2">
                  <a:lumMod val="60000"/>
                  <a:lumOff val="40000"/>
                </a:schemeClr>
              </a:solidFill>
              <a:latin typeface="+mn-lt"/>
            </a:endParaRPr>
          </a:p>
        </p:txBody>
      </p:sp>
      <p:sp>
        <p:nvSpPr>
          <p:cNvPr id="11" name="Rectangle 5"/>
          <p:cNvSpPr>
            <a:spLocks noChangeArrowheads="1"/>
          </p:cNvSpPr>
          <p:nvPr/>
        </p:nvSpPr>
        <p:spPr bwMode="auto">
          <a:xfrm>
            <a:off x="5029200" y="1905000"/>
            <a:ext cx="3657600" cy="366713"/>
          </a:xfrm>
          <a:prstGeom prst="rect">
            <a:avLst/>
          </a:prstGeom>
          <a:noFill/>
          <a:ln w="9525">
            <a:noFill/>
            <a:miter lim="800000"/>
            <a:headEnd/>
            <a:tailEnd/>
          </a:ln>
        </p:spPr>
        <p:txBody>
          <a:bodyPr>
            <a:spAutoFit/>
          </a:bodyPr>
          <a:lstStyle/>
          <a:p>
            <a:pPr>
              <a:defRPr/>
            </a:pPr>
            <a:r>
              <a:rPr lang="sl-SI" dirty="0">
                <a:solidFill>
                  <a:srgbClr val="FF0000"/>
                </a:solidFill>
                <a:latin typeface="+mn-lt"/>
              </a:rPr>
              <a:t>Taylorjeva vrsta za </a:t>
            </a:r>
            <a:r>
              <a:rPr lang="sl-SI" i="1" dirty="0">
                <a:solidFill>
                  <a:srgbClr val="FF0000"/>
                </a:solidFill>
                <a:latin typeface="Georgia" pitchFamily="18" charset="0"/>
              </a:rPr>
              <a:t>f(x)</a:t>
            </a:r>
            <a:r>
              <a:rPr lang="sl-SI" dirty="0">
                <a:solidFill>
                  <a:srgbClr val="FF0000"/>
                </a:solidFill>
                <a:latin typeface="Lucida Sans Unicode" pitchFamily="34" charset="0"/>
              </a:rPr>
              <a:t> </a:t>
            </a:r>
            <a:r>
              <a:rPr lang="sl-SI" dirty="0">
                <a:solidFill>
                  <a:srgbClr val="FF0000"/>
                </a:solidFill>
                <a:latin typeface="+mn-lt"/>
              </a:rPr>
              <a:t>okoli točke </a:t>
            </a:r>
            <a:r>
              <a:rPr lang="sl-SI" i="1" dirty="0">
                <a:solidFill>
                  <a:srgbClr val="FF0000"/>
                </a:solidFill>
                <a:latin typeface="Georgia" pitchFamily="18" charset="0"/>
              </a:rPr>
              <a:t>a</a:t>
            </a:r>
            <a:r>
              <a:rPr lang="sl-SI" dirty="0">
                <a:solidFill>
                  <a:srgbClr val="FF0000"/>
                </a:solidFill>
                <a:latin typeface="Lucida Sans Unicode" pitchFamily="34" charset="0"/>
              </a:rPr>
              <a:t>.</a:t>
            </a:r>
            <a:endParaRPr lang="en-GB" dirty="0">
              <a:solidFill>
                <a:srgbClr val="FF0000"/>
              </a:solidFill>
              <a:latin typeface="Lucida Sans Unicode" pitchFamily="34" charset="0"/>
            </a:endParaRPr>
          </a:p>
        </p:txBody>
      </p:sp>
      <p:graphicFrame>
        <p:nvGraphicFramePr>
          <p:cNvPr id="16" name="Object 19"/>
          <p:cNvGraphicFramePr>
            <a:graphicFrameLocks noChangeAspect="1"/>
          </p:cNvGraphicFramePr>
          <p:nvPr/>
        </p:nvGraphicFramePr>
        <p:xfrm>
          <a:off x="914400" y="990600"/>
          <a:ext cx="1727200" cy="663575"/>
        </p:xfrm>
        <a:graphic>
          <a:graphicData uri="http://schemas.openxmlformats.org/presentationml/2006/ole">
            <p:oleObj spid="_x0000_s59394" name="Equation" r:id="rId4" imgW="1155600" imgH="482400" progId="Equation.DSMT4">
              <p:embed/>
            </p:oleObj>
          </a:graphicData>
        </a:graphic>
      </p:graphicFrame>
      <p:graphicFrame>
        <p:nvGraphicFramePr>
          <p:cNvPr id="17" name="Object 20"/>
          <p:cNvGraphicFramePr>
            <a:graphicFrameLocks noChangeAspect="1"/>
          </p:cNvGraphicFramePr>
          <p:nvPr/>
        </p:nvGraphicFramePr>
        <p:xfrm>
          <a:off x="3200400" y="1143000"/>
          <a:ext cx="3721100" cy="331788"/>
        </p:xfrm>
        <a:graphic>
          <a:graphicData uri="http://schemas.openxmlformats.org/presentationml/2006/ole">
            <p:oleObj spid="_x0000_s59395" name="Equation" r:id="rId5" imgW="2489040" imgH="241200" progId="Equation.DSMT4">
              <p:embed/>
            </p:oleObj>
          </a:graphicData>
        </a:graphic>
      </p:graphicFrame>
      <p:graphicFrame>
        <p:nvGraphicFramePr>
          <p:cNvPr id="21" name="Object 23"/>
          <p:cNvGraphicFramePr>
            <a:graphicFrameLocks noChangeAspect="1"/>
          </p:cNvGraphicFramePr>
          <p:nvPr/>
        </p:nvGraphicFramePr>
        <p:xfrm>
          <a:off x="2192338" y="1676400"/>
          <a:ext cx="2620962" cy="838200"/>
        </p:xfrm>
        <a:graphic>
          <a:graphicData uri="http://schemas.openxmlformats.org/presentationml/2006/ole">
            <p:oleObj spid="_x0000_s59396" name="Equation" r:id="rId6" imgW="1562040" imgH="482400" progId="Equation.DSMT4">
              <p:embed/>
            </p:oleObj>
          </a:graphicData>
        </a:graphic>
      </p:graphicFrame>
      <p:graphicFrame>
        <p:nvGraphicFramePr>
          <p:cNvPr id="24" name="Object 9"/>
          <p:cNvGraphicFramePr>
            <a:graphicFrameLocks noChangeAspect="1"/>
          </p:cNvGraphicFramePr>
          <p:nvPr/>
        </p:nvGraphicFramePr>
        <p:xfrm>
          <a:off x="381000" y="2819400"/>
          <a:ext cx="3962400" cy="685800"/>
        </p:xfrm>
        <a:graphic>
          <a:graphicData uri="http://schemas.openxmlformats.org/presentationml/2006/ole">
            <p:oleObj spid="_x0000_s59397" name="Equation" r:id="rId7" imgW="2603160" imgH="444240" progId="Equation.DSMT4">
              <p:embed/>
            </p:oleObj>
          </a:graphicData>
        </a:graphic>
      </p:graphicFrame>
      <p:graphicFrame>
        <p:nvGraphicFramePr>
          <p:cNvPr id="26" name="Object 11"/>
          <p:cNvGraphicFramePr>
            <a:graphicFrameLocks noChangeAspect="1"/>
          </p:cNvGraphicFramePr>
          <p:nvPr/>
        </p:nvGraphicFramePr>
        <p:xfrm>
          <a:off x="457200" y="5621338"/>
          <a:ext cx="3944938" cy="636587"/>
        </p:xfrm>
        <a:graphic>
          <a:graphicData uri="http://schemas.openxmlformats.org/presentationml/2006/ole">
            <p:oleObj spid="_x0000_s59398" name="Equation" r:id="rId8" imgW="3187440" imgH="507960" progId="Equation.DSMT4">
              <p:embed/>
            </p:oleObj>
          </a:graphicData>
        </a:graphic>
      </p:graphicFrame>
      <p:grpSp>
        <p:nvGrpSpPr>
          <p:cNvPr id="12" name="Group 56"/>
          <p:cNvGrpSpPr>
            <a:grpSpLocks/>
          </p:cNvGrpSpPr>
          <p:nvPr/>
        </p:nvGrpSpPr>
        <p:grpSpPr bwMode="auto">
          <a:xfrm>
            <a:off x="4824413" y="4684713"/>
            <a:ext cx="3440112" cy="1350962"/>
            <a:chOff x="4824549" y="4685213"/>
            <a:chExt cx="3439885" cy="1349828"/>
          </a:xfrm>
        </p:grpSpPr>
        <p:graphicFrame>
          <p:nvGraphicFramePr>
            <p:cNvPr id="14" name="Object 13"/>
            <p:cNvGraphicFramePr>
              <a:graphicFrameLocks noChangeAspect="1"/>
            </p:cNvGraphicFramePr>
            <p:nvPr/>
          </p:nvGraphicFramePr>
          <p:xfrm>
            <a:off x="6553200" y="5029200"/>
            <a:ext cx="1600200" cy="492257"/>
          </p:xfrm>
          <a:graphic>
            <a:graphicData uri="http://schemas.openxmlformats.org/presentationml/2006/ole">
              <p:oleObj spid="_x0000_s59399" name="Equation" r:id="rId9" imgW="1307880" imgH="469800" progId="Equation.DSMT4">
                <p:embed/>
              </p:oleObj>
            </a:graphicData>
          </a:graphic>
        </p:graphicFrame>
        <p:sp>
          <p:nvSpPr>
            <p:cNvPr id="38" name="Freeform 37"/>
            <p:cNvSpPr/>
            <p:nvPr/>
          </p:nvSpPr>
          <p:spPr>
            <a:xfrm>
              <a:off x="4824549" y="4685213"/>
              <a:ext cx="3439885" cy="1349828"/>
            </a:xfrm>
            <a:custGeom>
              <a:avLst/>
              <a:gdLst>
                <a:gd name="connsiteX0" fmla="*/ 0 w 3439885"/>
                <a:gd name="connsiteY0" fmla="*/ 1454331 h 1454331"/>
                <a:gd name="connsiteX1" fmla="*/ 2151017 w 3439885"/>
                <a:gd name="connsiteY1" fmla="*/ 200297 h 1454331"/>
                <a:gd name="connsiteX2" fmla="*/ 3439885 w 3439885"/>
                <a:gd name="connsiteY2" fmla="*/ 252548 h 1454331"/>
                <a:gd name="connsiteX0" fmla="*/ 0 w 3439885"/>
                <a:gd name="connsiteY0" fmla="*/ 1454331 h 1454331"/>
                <a:gd name="connsiteX1" fmla="*/ 2151017 w 3439885"/>
                <a:gd name="connsiteY1" fmla="*/ 200297 h 1454331"/>
                <a:gd name="connsiteX2" fmla="*/ 3439885 w 3439885"/>
                <a:gd name="connsiteY2" fmla="*/ 252548 h 1454331"/>
                <a:gd name="connsiteX0" fmla="*/ 0 w 3439885"/>
                <a:gd name="connsiteY0" fmla="*/ 1454331 h 1454331"/>
                <a:gd name="connsiteX1" fmla="*/ 2151017 w 3439885"/>
                <a:gd name="connsiteY1" fmla="*/ 200297 h 1454331"/>
                <a:gd name="connsiteX2" fmla="*/ 3439885 w 3439885"/>
                <a:gd name="connsiteY2" fmla="*/ 252548 h 1454331"/>
                <a:gd name="connsiteX0" fmla="*/ 0 w 3439885"/>
                <a:gd name="connsiteY0" fmla="*/ 1349828 h 1349828"/>
                <a:gd name="connsiteX1" fmla="*/ 2151017 w 3439885"/>
                <a:gd name="connsiteY1" fmla="*/ 95794 h 1349828"/>
                <a:gd name="connsiteX2" fmla="*/ 3439885 w 3439885"/>
                <a:gd name="connsiteY2" fmla="*/ 148045 h 1349828"/>
                <a:gd name="connsiteX0" fmla="*/ 0 w 3439885"/>
                <a:gd name="connsiteY0" fmla="*/ 1349828 h 1349828"/>
                <a:gd name="connsiteX1" fmla="*/ 2151017 w 3439885"/>
                <a:gd name="connsiteY1" fmla="*/ 95794 h 1349828"/>
                <a:gd name="connsiteX2" fmla="*/ 3439885 w 3439885"/>
                <a:gd name="connsiteY2" fmla="*/ 148045 h 1349828"/>
                <a:gd name="connsiteX0" fmla="*/ 0 w 3439885"/>
                <a:gd name="connsiteY0" fmla="*/ 1349828 h 1349828"/>
                <a:gd name="connsiteX1" fmla="*/ 2151017 w 3439885"/>
                <a:gd name="connsiteY1" fmla="*/ 95794 h 1349828"/>
                <a:gd name="connsiteX2" fmla="*/ 3439885 w 3439885"/>
                <a:gd name="connsiteY2" fmla="*/ 148045 h 1349828"/>
                <a:gd name="connsiteX0" fmla="*/ 0 w 3439885"/>
                <a:gd name="connsiteY0" fmla="*/ 1349828 h 1349828"/>
                <a:gd name="connsiteX1" fmla="*/ 2151017 w 3439885"/>
                <a:gd name="connsiteY1" fmla="*/ 95794 h 1349828"/>
                <a:gd name="connsiteX2" fmla="*/ 3439885 w 3439885"/>
                <a:gd name="connsiteY2" fmla="*/ 148045 h 1349828"/>
                <a:gd name="connsiteX0" fmla="*/ 0 w 3439885"/>
                <a:gd name="connsiteY0" fmla="*/ 1349828 h 1349828"/>
                <a:gd name="connsiteX1" fmla="*/ 2151017 w 3439885"/>
                <a:gd name="connsiteY1" fmla="*/ 95794 h 1349828"/>
                <a:gd name="connsiteX2" fmla="*/ 3439885 w 3439885"/>
                <a:gd name="connsiteY2" fmla="*/ 148045 h 1349828"/>
              </a:gdLst>
              <a:ahLst/>
              <a:cxnLst>
                <a:cxn ang="0">
                  <a:pos x="connsiteX0" y="connsiteY0"/>
                </a:cxn>
                <a:cxn ang="0">
                  <a:pos x="connsiteX1" y="connsiteY1"/>
                </a:cxn>
                <a:cxn ang="0">
                  <a:pos x="connsiteX2" y="connsiteY2"/>
                </a:cxn>
              </a:cxnLst>
              <a:rect l="l" t="t" r="r" b="b"/>
              <a:pathLst>
                <a:path w="3439885" h="1349828">
                  <a:moveTo>
                    <a:pt x="0" y="1349828"/>
                  </a:moveTo>
                  <a:cubicBezTo>
                    <a:pt x="706120" y="653142"/>
                    <a:pt x="1510212" y="191588"/>
                    <a:pt x="2151017" y="95794"/>
                  </a:cubicBezTo>
                  <a:cubicBezTo>
                    <a:pt x="2791822" y="0"/>
                    <a:pt x="2931886" y="37011"/>
                    <a:pt x="3439885" y="148045"/>
                  </a:cubicBezTo>
                </a:path>
              </a:pathLst>
            </a:cu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nvGrpSpPr>
          <p:cNvPr id="13" name="Group 58"/>
          <p:cNvGrpSpPr>
            <a:grpSpLocks/>
          </p:cNvGrpSpPr>
          <p:nvPr/>
        </p:nvGrpSpPr>
        <p:grpSpPr bwMode="auto">
          <a:xfrm>
            <a:off x="4806950" y="2897188"/>
            <a:ext cx="3454400" cy="3429000"/>
            <a:chOff x="4807131" y="2896394"/>
            <a:chExt cx="3454412" cy="3429000"/>
          </a:xfrm>
        </p:grpSpPr>
        <p:cxnSp>
          <p:nvCxnSpPr>
            <p:cNvPr id="30" name="Straight Arrow Connector 29"/>
            <p:cNvCxnSpPr/>
            <p:nvPr/>
          </p:nvCxnSpPr>
          <p:spPr>
            <a:xfrm rot="10800000" flipH="1">
              <a:off x="4832531" y="4566444"/>
              <a:ext cx="3429012"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974491" y="4610100"/>
              <a:ext cx="34290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043798" y="4668044"/>
              <a:ext cx="2211395" cy="1654175"/>
            </a:xfrm>
            <a:custGeom>
              <a:avLst/>
              <a:gdLst>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19594 w 2231571"/>
                <a:gd name="connsiteY0" fmla="*/ 1654629 h 1654629"/>
                <a:gd name="connsiteX1" fmla="*/ 341811 w 2231571"/>
                <a:gd name="connsiteY1" fmla="*/ 374469 h 1654629"/>
                <a:gd name="connsiteX2" fmla="*/ 960119 w 2231571"/>
                <a:gd name="connsiteY2" fmla="*/ 113212 h 1654629"/>
                <a:gd name="connsiteX3" fmla="*/ 2231571 w 2231571"/>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 name="connsiteX0" fmla="*/ 0 w 2211977"/>
                <a:gd name="connsiteY0" fmla="*/ 1654629 h 1654629"/>
                <a:gd name="connsiteX1" fmla="*/ 322217 w 2211977"/>
                <a:gd name="connsiteY1" fmla="*/ 374469 h 1654629"/>
                <a:gd name="connsiteX2" fmla="*/ 940525 w 2211977"/>
                <a:gd name="connsiteY2" fmla="*/ 113212 h 1654629"/>
                <a:gd name="connsiteX3" fmla="*/ 2211977 w 2211977"/>
                <a:gd name="connsiteY3" fmla="*/ 0 h 1654629"/>
              </a:gdLst>
              <a:ahLst/>
              <a:cxnLst>
                <a:cxn ang="0">
                  <a:pos x="connsiteX0" y="connsiteY0"/>
                </a:cxn>
                <a:cxn ang="0">
                  <a:pos x="connsiteX1" y="connsiteY1"/>
                </a:cxn>
                <a:cxn ang="0">
                  <a:pos x="connsiteX2" y="connsiteY2"/>
                </a:cxn>
                <a:cxn ang="0">
                  <a:pos x="connsiteX3" y="connsiteY3"/>
                </a:cxn>
              </a:cxnLst>
              <a:rect l="l" t="t" r="r" b="b"/>
              <a:pathLst>
                <a:path w="2211977" h="1654629">
                  <a:moveTo>
                    <a:pt x="0" y="1654629"/>
                  </a:moveTo>
                  <a:cubicBezTo>
                    <a:pt x="47897" y="1151709"/>
                    <a:pt x="65315" y="618309"/>
                    <a:pt x="322217" y="374469"/>
                  </a:cubicBezTo>
                  <a:cubicBezTo>
                    <a:pt x="620485" y="156755"/>
                    <a:pt x="625565" y="175623"/>
                    <a:pt x="940525" y="113212"/>
                  </a:cubicBezTo>
                  <a:cubicBezTo>
                    <a:pt x="1255485" y="50801"/>
                    <a:pt x="1733731" y="25400"/>
                    <a:pt x="2211977"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6" name="Oval 35"/>
            <p:cNvSpPr>
              <a:spLocks noChangeAspect="1"/>
            </p:cNvSpPr>
            <p:nvPr/>
          </p:nvSpPr>
          <p:spPr>
            <a:xfrm>
              <a:off x="5680259" y="3528219"/>
              <a:ext cx="36513" cy="36512"/>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7" name="Oval 36"/>
            <p:cNvSpPr>
              <a:spLocks noChangeAspect="1"/>
            </p:cNvSpPr>
            <p:nvPr/>
          </p:nvSpPr>
          <p:spPr>
            <a:xfrm>
              <a:off x="6958201" y="476488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0" name="Straight Connector 39"/>
            <p:cNvCxnSpPr/>
            <p:nvPr/>
          </p:nvCxnSpPr>
          <p:spPr>
            <a:xfrm rot="5400000">
              <a:off x="6074755" y="4568825"/>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514494" y="45751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938358" y="4576762"/>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370159" y="4565650"/>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00374" y="45751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220677" y="4567237"/>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aphicFrame>
          <p:nvGraphicFramePr>
            <p:cNvPr id="91156" name="Object 12"/>
            <p:cNvGraphicFramePr>
              <a:graphicFrameLocks noChangeAspect="1"/>
            </p:cNvGraphicFramePr>
            <p:nvPr/>
          </p:nvGraphicFramePr>
          <p:xfrm>
            <a:off x="6061164" y="4400494"/>
            <a:ext cx="123825" cy="147560"/>
          </p:xfrm>
          <a:graphic>
            <a:graphicData uri="http://schemas.openxmlformats.org/presentationml/2006/ole">
              <p:oleObj spid="_x0000_s59400" name="Equation" r:id="rId10" imgW="126720" imgH="164880" progId="Equation.DSMT4">
                <p:embed/>
              </p:oleObj>
            </a:graphicData>
          </a:graphic>
        </p:graphicFrame>
        <p:graphicFrame>
          <p:nvGraphicFramePr>
            <p:cNvPr id="15" name="Object 13"/>
            <p:cNvGraphicFramePr>
              <a:graphicFrameLocks noChangeAspect="1"/>
            </p:cNvGraphicFramePr>
            <p:nvPr/>
          </p:nvGraphicFramePr>
          <p:xfrm>
            <a:off x="6489716" y="4407022"/>
            <a:ext cx="123825" cy="147560"/>
          </p:xfrm>
          <a:graphic>
            <a:graphicData uri="http://schemas.openxmlformats.org/presentationml/2006/ole">
              <p:oleObj spid="_x0000_s59401" name="Equation" r:id="rId11" imgW="126720" imgH="164880" progId="Equation.DSMT4">
                <p:embed/>
              </p:oleObj>
            </a:graphicData>
          </a:graphic>
        </p:graphicFrame>
        <p:graphicFrame>
          <p:nvGraphicFramePr>
            <p:cNvPr id="18" name="Object 14"/>
            <p:cNvGraphicFramePr>
              <a:graphicFrameLocks noChangeAspect="1"/>
            </p:cNvGraphicFramePr>
            <p:nvPr/>
          </p:nvGraphicFramePr>
          <p:xfrm>
            <a:off x="6921411" y="4404541"/>
            <a:ext cx="123825" cy="158750"/>
          </p:xfrm>
          <a:graphic>
            <a:graphicData uri="http://schemas.openxmlformats.org/presentationml/2006/ole">
              <p:oleObj spid="_x0000_s59402" name="Equation" r:id="rId12" imgW="126720" imgH="177480" progId="Equation.DSMT4">
                <p:embed/>
              </p:oleObj>
            </a:graphicData>
          </a:graphic>
        </p:graphicFrame>
        <p:graphicFrame>
          <p:nvGraphicFramePr>
            <p:cNvPr id="19" name="Object 15"/>
            <p:cNvGraphicFramePr>
              <a:graphicFrameLocks noChangeAspect="1"/>
            </p:cNvGraphicFramePr>
            <p:nvPr/>
          </p:nvGraphicFramePr>
          <p:xfrm>
            <a:off x="7358656" y="4404541"/>
            <a:ext cx="111125" cy="158750"/>
          </p:xfrm>
          <a:graphic>
            <a:graphicData uri="http://schemas.openxmlformats.org/presentationml/2006/ole">
              <p:oleObj spid="_x0000_s59403" name="Equation" r:id="rId13" imgW="114120" imgH="177480" progId="Equation.DSMT4">
                <p:embed/>
              </p:oleObj>
            </a:graphicData>
          </a:graphic>
        </p:graphicFrame>
        <p:graphicFrame>
          <p:nvGraphicFramePr>
            <p:cNvPr id="20" name="Object 16"/>
            <p:cNvGraphicFramePr>
              <a:graphicFrameLocks noChangeAspect="1"/>
            </p:cNvGraphicFramePr>
            <p:nvPr/>
          </p:nvGraphicFramePr>
          <p:xfrm>
            <a:off x="7758884" y="4404541"/>
            <a:ext cx="174625" cy="158750"/>
          </p:xfrm>
          <a:graphic>
            <a:graphicData uri="http://schemas.openxmlformats.org/presentationml/2006/ole">
              <p:oleObj spid="_x0000_s59404" name="Equation" r:id="rId14" imgW="177480" imgH="177480" progId="Equation.DSMT4">
                <p:embed/>
              </p:oleObj>
            </a:graphicData>
          </a:graphic>
        </p:graphicFrame>
        <p:graphicFrame>
          <p:nvGraphicFramePr>
            <p:cNvPr id="22" name="Object 17"/>
            <p:cNvGraphicFramePr>
              <a:graphicFrameLocks noChangeAspect="1"/>
            </p:cNvGraphicFramePr>
            <p:nvPr/>
          </p:nvGraphicFramePr>
          <p:xfrm>
            <a:off x="5181600" y="4400417"/>
            <a:ext cx="198437" cy="147637"/>
          </p:xfrm>
          <a:graphic>
            <a:graphicData uri="http://schemas.openxmlformats.org/presentationml/2006/ole">
              <p:oleObj spid="_x0000_s59405" name="Equation" r:id="rId15" imgW="203040" imgH="164880" progId="Equation.DSMT4">
                <p:embed/>
              </p:oleObj>
            </a:graphicData>
          </a:graphic>
        </p:graphicFrame>
        <p:graphicFrame>
          <p:nvGraphicFramePr>
            <p:cNvPr id="59406" name="Object 18"/>
            <p:cNvGraphicFramePr>
              <a:graphicFrameLocks noChangeAspect="1"/>
            </p:cNvGraphicFramePr>
            <p:nvPr/>
          </p:nvGraphicFramePr>
          <p:xfrm>
            <a:off x="6705600" y="3429000"/>
            <a:ext cx="445911" cy="609600"/>
          </p:xfrm>
          <a:graphic>
            <a:graphicData uri="http://schemas.openxmlformats.org/presentationml/2006/ole">
              <p:oleObj spid="_x0000_s59406" name="Equation" r:id="rId16" imgW="330120" imgH="444240" progId="Equation.DSMT4">
                <p:embed/>
              </p:oleObj>
            </a:graphicData>
          </a:graphic>
        </p:graphicFrame>
        <p:sp>
          <p:nvSpPr>
            <p:cNvPr id="34" name="Freeform 33"/>
            <p:cNvSpPr/>
            <p:nvPr/>
          </p:nvSpPr>
          <p:spPr>
            <a:xfrm>
              <a:off x="4807131" y="2909094"/>
              <a:ext cx="966791" cy="1454150"/>
            </a:xfrm>
            <a:custGeom>
              <a:avLst/>
              <a:gdLst>
                <a:gd name="connsiteX0" fmla="*/ 0 w 966652"/>
                <a:gd name="connsiteY0" fmla="*/ 1454331 h 1454331"/>
                <a:gd name="connsiteX1" fmla="*/ 627018 w 966652"/>
                <a:gd name="connsiteY1" fmla="*/ 1210491 h 1454331"/>
                <a:gd name="connsiteX2" fmla="*/ 888275 w 966652"/>
                <a:gd name="connsiteY2" fmla="*/ 600891 h 1454331"/>
                <a:gd name="connsiteX3" fmla="*/ 966652 w 966652"/>
                <a:gd name="connsiteY3" fmla="*/ 0 h 1454331"/>
                <a:gd name="connsiteX0" fmla="*/ 0 w 966652"/>
                <a:gd name="connsiteY0" fmla="*/ 1454331 h 1454331"/>
                <a:gd name="connsiteX1" fmla="*/ 627018 w 966652"/>
                <a:gd name="connsiteY1" fmla="*/ 1210491 h 1454331"/>
                <a:gd name="connsiteX2" fmla="*/ 888275 w 966652"/>
                <a:gd name="connsiteY2" fmla="*/ 600891 h 1454331"/>
                <a:gd name="connsiteX3" fmla="*/ 966652 w 966652"/>
                <a:gd name="connsiteY3" fmla="*/ 0 h 1454331"/>
                <a:gd name="connsiteX0" fmla="*/ 0 w 966652"/>
                <a:gd name="connsiteY0" fmla="*/ 1454331 h 1454331"/>
                <a:gd name="connsiteX1" fmla="*/ 627018 w 966652"/>
                <a:gd name="connsiteY1" fmla="*/ 1210491 h 1454331"/>
                <a:gd name="connsiteX2" fmla="*/ 888275 w 966652"/>
                <a:gd name="connsiteY2" fmla="*/ 600891 h 1454331"/>
                <a:gd name="connsiteX3" fmla="*/ 966652 w 966652"/>
                <a:gd name="connsiteY3" fmla="*/ 0 h 1454331"/>
              </a:gdLst>
              <a:ahLst/>
              <a:cxnLst>
                <a:cxn ang="0">
                  <a:pos x="connsiteX0" y="connsiteY0"/>
                </a:cxn>
                <a:cxn ang="0">
                  <a:pos x="connsiteX1" y="connsiteY1"/>
                </a:cxn>
                <a:cxn ang="0">
                  <a:pos x="connsiteX2" y="connsiteY2"/>
                </a:cxn>
                <a:cxn ang="0">
                  <a:pos x="connsiteX3" y="connsiteY3"/>
                </a:cxn>
              </a:cxnLst>
              <a:rect l="l" t="t" r="r" b="b"/>
              <a:pathLst>
                <a:path w="966652" h="1454331">
                  <a:moveTo>
                    <a:pt x="0" y="1454331"/>
                  </a:moveTo>
                  <a:cubicBezTo>
                    <a:pt x="239486" y="1403531"/>
                    <a:pt x="478972" y="1352731"/>
                    <a:pt x="627018" y="1210491"/>
                  </a:cubicBezTo>
                  <a:cubicBezTo>
                    <a:pt x="775064" y="1068251"/>
                    <a:pt x="831669" y="802639"/>
                    <a:pt x="888275" y="600891"/>
                  </a:cubicBezTo>
                  <a:cubicBezTo>
                    <a:pt x="944881" y="399143"/>
                    <a:pt x="955766" y="199571"/>
                    <a:pt x="966652"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92173" name="Object 20"/>
          <p:cNvGraphicFramePr>
            <a:graphicFrameLocks noChangeAspect="1"/>
          </p:cNvGraphicFramePr>
          <p:nvPr/>
        </p:nvGraphicFramePr>
        <p:xfrm>
          <a:off x="458788" y="3548063"/>
          <a:ext cx="3703637" cy="1938337"/>
        </p:xfrm>
        <a:graphic>
          <a:graphicData uri="http://schemas.openxmlformats.org/presentationml/2006/ole">
            <p:oleObj spid="_x0000_s59408" name="Equation" r:id="rId17" imgW="2997000" imgH="1549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a:spLocks/>
          </p:cNvSpPr>
          <p:nvPr/>
        </p:nvSpPr>
        <p:spPr>
          <a:xfrm>
            <a:off x="4191000" y="457200"/>
            <a:ext cx="4648200" cy="2971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76802" name="Rectangle 2"/>
          <p:cNvSpPr>
            <a:spLocks noChangeArrowheads="1"/>
          </p:cNvSpPr>
          <p:nvPr/>
        </p:nvSpPr>
        <p:spPr bwMode="auto">
          <a:xfrm>
            <a:off x="381000" y="457200"/>
            <a:ext cx="2859088" cy="400050"/>
          </a:xfrm>
          <a:prstGeom prst="rect">
            <a:avLst/>
          </a:prstGeom>
          <a:noFill/>
          <a:ln w="9525">
            <a:noFill/>
            <a:miter lim="800000"/>
            <a:headEnd/>
            <a:tailEnd/>
          </a:ln>
        </p:spPr>
        <p:txBody>
          <a:bodyPr wrap="none">
            <a:spAutoFit/>
          </a:bodyPr>
          <a:lstStyle/>
          <a:p>
            <a:pPr>
              <a:defRPr/>
            </a:pPr>
            <a:r>
              <a:rPr lang="en-US" sz="2000" b="1" dirty="0">
                <a:solidFill>
                  <a:schemeClr val="tx2">
                    <a:lumMod val="60000"/>
                    <a:lumOff val="40000"/>
                  </a:schemeClr>
                </a:solidFill>
                <a:latin typeface="+mn-lt"/>
              </a:rPr>
              <a:t>NUMERI</a:t>
            </a:r>
            <a:r>
              <a:rPr lang="sl-SI" sz="2000" b="1" dirty="0">
                <a:solidFill>
                  <a:schemeClr val="tx2">
                    <a:lumMod val="60000"/>
                    <a:lumOff val="40000"/>
                  </a:schemeClr>
                </a:solidFill>
                <a:latin typeface="+mn-lt"/>
              </a:rPr>
              <a:t>ČNO </a:t>
            </a:r>
            <a:r>
              <a:rPr lang="en-US" sz="2000" b="1" dirty="0">
                <a:solidFill>
                  <a:schemeClr val="tx2">
                    <a:lumMod val="60000"/>
                    <a:lumOff val="40000"/>
                  </a:schemeClr>
                </a:solidFill>
                <a:latin typeface="+mn-lt"/>
              </a:rPr>
              <a:t>ODVAJANJE</a:t>
            </a:r>
            <a:endParaRPr lang="en-GB" sz="2000" b="1" dirty="0">
              <a:solidFill>
                <a:schemeClr val="tx2">
                  <a:lumMod val="60000"/>
                  <a:lumOff val="40000"/>
                </a:schemeClr>
              </a:solidFill>
              <a:latin typeface="+mn-lt"/>
            </a:endParaRPr>
          </a:p>
        </p:txBody>
      </p:sp>
      <p:sp>
        <p:nvSpPr>
          <p:cNvPr id="76803" name="Rectangle 3"/>
          <p:cNvSpPr>
            <a:spLocks noChangeArrowheads="1"/>
          </p:cNvSpPr>
          <p:nvPr/>
        </p:nvSpPr>
        <p:spPr bwMode="auto">
          <a:xfrm>
            <a:off x="457200" y="1905000"/>
            <a:ext cx="3451225" cy="584200"/>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Kako bi i</a:t>
            </a:r>
            <a:r>
              <a:rPr lang="en-US" sz="1600" dirty="0">
                <a:solidFill>
                  <a:schemeClr val="tx2">
                    <a:lumMod val="60000"/>
                    <a:lumOff val="40000"/>
                  </a:schemeClr>
                </a:solidFill>
                <a:latin typeface="+mn-lt"/>
              </a:rPr>
              <a:t>z</a:t>
            </a:r>
            <a:r>
              <a:rPr lang="sl-SI" sz="1600" dirty="0">
                <a:solidFill>
                  <a:schemeClr val="tx2">
                    <a:lumMod val="60000"/>
                    <a:lumOff val="40000"/>
                  </a:schemeClr>
                </a:solidFill>
                <a:latin typeface="+mn-lt"/>
              </a:rPr>
              <a:t> izmerjenih vrednosti funkcije </a:t>
            </a:r>
            <a:r>
              <a:rPr lang="sl-SI" sz="1600" i="1" dirty="0">
                <a:solidFill>
                  <a:schemeClr val="tx2">
                    <a:lumMod val="60000"/>
                    <a:lumOff val="40000"/>
                  </a:schemeClr>
                </a:solidFill>
              </a:rPr>
              <a:t>(</a:t>
            </a:r>
            <a:r>
              <a:rPr lang="sl-SI" sz="1600" i="1" dirty="0" err="1">
                <a:solidFill>
                  <a:schemeClr val="tx2">
                    <a:lumMod val="60000"/>
                    <a:lumOff val="40000"/>
                  </a:schemeClr>
                </a:solidFill>
                <a:latin typeface="Georgia" pitchFamily="18" charset="0"/>
              </a:rPr>
              <a:t>x</a:t>
            </a:r>
            <a:r>
              <a:rPr lang="sl-SI" sz="1600" i="1" baseline="-25000" dirty="0" err="1">
                <a:solidFill>
                  <a:schemeClr val="tx2">
                    <a:lumMod val="60000"/>
                    <a:lumOff val="40000"/>
                  </a:schemeClr>
                </a:solidFill>
                <a:latin typeface="Georgia" pitchFamily="18" charset="0"/>
              </a:rPr>
              <a:t>i</a:t>
            </a:r>
            <a:r>
              <a:rPr lang="en-US" sz="1100" i="1" baseline="-25000" dirty="0">
                <a:solidFill>
                  <a:schemeClr val="tx2">
                    <a:lumMod val="60000"/>
                    <a:lumOff val="40000"/>
                  </a:schemeClr>
                </a:solidFill>
                <a:latin typeface="Georgia" pitchFamily="18" charset="0"/>
              </a:rPr>
              <a:t> </a:t>
            </a:r>
            <a:r>
              <a:rPr lang="sl-SI" sz="1600" i="1" dirty="0">
                <a:solidFill>
                  <a:schemeClr val="tx2">
                    <a:lumMod val="60000"/>
                    <a:lumOff val="40000"/>
                  </a:schemeClr>
                </a:solidFill>
                <a:latin typeface="Georgia" pitchFamily="18" charset="0"/>
              </a:rPr>
              <a:t>,</a:t>
            </a:r>
            <a:r>
              <a:rPr lang="sl-SI" sz="1600" i="1" dirty="0" err="1">
                <a:solidFill>
                  <a:schemeClr val="tx2">
                    <a:lumMod val="60000"/>
                    <a:lumOff val="40000"/>
                  </a:schemeClr>
                </a:solidFill>
                <a:latin typeface="Georgia" pitchFamily="18" charset="0"/>
              </a:rPr>
              <a:t>y</a:t>
            </a:r>
            <a:r>
              <a:rPr lang="sl-SI" sz="1600" i="1" baseline="-25000" dirty="0" err="1">
                <a:solidFill>
                  <a:schemeClr val="tx2">
                    <a:lumMod val="60000"/>
                    <a:lumOff val="40000"/>
                  </a:schemeClr>
                </a:solidFill>
                <a:latin typeface="Georgia" pitchFamily="18" charset="0"/>
              </a:rPr>
              <a:t>i</a:t>
            </a:r>
            <a:r>
              <a:rPr lang="en-US" sz="1100" i="1" baseline="-25000" dirty="0">
                <a:solidFill>
                  <a:schemeClr val="tx2">
                    <a:lumMod val="60000"/>
                    <a:lumOff val="40000"/>
                  </a:schemeClr>
                </a:solidFill>
                <a:latin typeface="Georgia" pitchFamily="18" charset="0"/>
              </a:rPr>
              <a:t> </a:t>
            </a:r>
            <a:r>
              <a:rPr lang="sl-SI" sz="1600" i="1" dirty="0">
                <a:solidFill>
                  <a:schemeClr val="tx2">
                    <a:lumMod val="60000"/>
                    <a:lumOff val="40000"/>
                  </a:schemeClr>
                </a:solidFill>
                <a:latin typeface="Georgia" pitchFamily="18" charset="0"/>
              </a:rPr>
              <a:t>)</a:t>
            </a:r>
            <a:r>
              <a:rPr lang="sl-SI" sz="1600" dirty="0">
                <a:solidFill>
                  <a:schemeClr val="tx2">
                    <a:lumMod val="60000"/>
                    <a:lumOff val="40000"/>
                  </a:schemeClr>
                </a:solidFill>
              </a:rPr>
              <a:t> </a:t>
            </a:r>
            <a:r>
              <a:rPr lang="sl-SI" sz="1600" dirty="0">
                <a:solidFill>
                  <a:schemeClr val="tx2">
                    <a:lumMod val="60000"/>
                    <a:lumOff val="40000"/>
                  </a:schemeClr>
                </a:solidFill>
                <a:latin typeface="+mn-lt"/>
              </a:rPr>
              <a:t>določili točke prevoja</a:t>
            </a:r>
            <a:r>
              <a:rPr lang="en-US" sz="1600" dirty="0">
                <a:solidFill>
                  <a:schemeClr val="tx2">
                    <a:lumMod val="60000"/>
                    <a:lumOff val="40000"/>
                  </a:schemeClr>
                </a:solidFill>
                <a:latin typeface="+mn-lt"/>
              </a:rPr>
              <a:t>?</a:t>
            </a:r>
            <a:r>
              <a:rPr lang="sl-SI" sz="1600" dirty="0">
                <a:solidFill>
                  <a:schemeClr val="tx2">
                    <a:lumMod val="60000"/>
                    <a:lumOff val="40000"/>
                  </a:schemeClr>
                </a:solidFill>
                <a:latin typeface="+mn-lt"/>
              </a:rPr>
              <a:t> </a:t>
            </a:r>
            <a:endParaRPr lang="en-GB" sz="1600" dirty="0">
              <a:solidFill>
                <a:schemeClr val="tx2">
                  <a:lumMod val="60000"/>
                  <a:lumOff val="40000"/>
                </a:schemeClr>
              </a:solidFill>
              <a:latin typeface="+mn-lt"/>
            </a:endParaRPr>
          </a:p>
        </p:txBody>
      </p:sp>
      <p:sp>
        <p:nvSpPr>
          <p:cNvPr id="76805" name="Rectangle 5"/>
          <p:cNvSpPr>
            <a:spLocks noChangeArrowheads="1"/>
          </p:cNvSpPr>
          <p:nvPr/>
        </p:nvSpPr>
        <p:spPr bwMode="auto">
          <a:xfrm>
            <a:off x="457200" y="914400"/>
            <a:ext cx="3657600" cy="830263"/>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Koncentracijo</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c</a:t>
            </a:r>
            <a:r>
              <a:rPr lang="sl-SI" sz="1600" dirty="0">
                <a:solidFill>
                  <a:schemeClr val="tx2">
                    <a:lumMod val="60000"/>
                    <a:lumOff val="40000"/>
                  </a:schemeClr>
                </a:solidFill>
              </a:rPr>
              <a:t> </a:t>
            </a:r>
            <a:r>
              <a:rPr lang="sl-SI" sz="1600" dirty="0">
                <a:solidFill>
                  <a:schemeClr val="tx2">
                    <a:lumMod val="60000"/>
                    <a:lumOff val="40000"/>
                  </a:schemeClr>
                </a:solidFill>
                <a:latin typeface="+mn-lt"/>
              </a:rPr>
              <a:t>merimo v odvisnosti od temperature </a:t>
            </a:r>
            <a:r>
              <a:rPr lang="sl-SI" sz="1600" i="1" dirty="0">
                <a:solidFill>
                  <a:schemeClr val="tx2">
                    <a:lumMod val="60000"/>
                    <a:lumOff val="40000"/>
                  </a:schemeClr>
                </a:solidFill>
                <a:latin typeface="Georgia" pitchFamily="18" charset="0"/>
              </a:rPr>
              <a:t>T</a:t>
            </a:r>
            <a:r>
              <a:rPr lang="sl-SI" sz="1600" dirty="0">
                <a:solidFill>
                  <a:schemeClr val="tx2">
                    <a:lumMod val="60000"/>
                    <a:lumOff val="40000"/>
                  </a:schemeClr>
                </a:solidFill>
              </a:rPr>
              <a:t>. </a:t>
            </a:r>
            <a:r>
              <a:rPr lang="sl-SI" sz="1600" dirty="0">
                <a:solidFill>
                  <a:schemeClr val="tx2">
                    <a:lumMod val="60000"/>
                    <a:lumOff val="40000"/>
                  </a:schemeClr>
                </a:solidFill>
                <a:latin typeface="+mn-lt"/>
              </a:rPr>
              <a:t>Prevojna točka ustreza temperaturi, pri kateri pride do reakcije.</a:t>
            </a:r>
            <a:endParaRPr lang="en-GB" sz="1600" dirty="0">
              <a:solidFill>
                <a:schemeClr val="tx2">
                  <a:lumMod val="60000"/>
                  <a:lumOff val="40000"/>
                </a:schemeClr>
              </a:solidFill>
              <a:latin typeface="+mn-lt"/>
            </a:endParaRPr>
          </a:p>
        </p:txBody>
      </p:sp>
      <p:sp>
        <p:nvSpPr>
          <p:cNvPr id="76809" name="Rectangle 9"/>
          <p:cNvSpPr>
            <a:spLocks noChangeArrowheads="1"/>
          </p:cNvSpPr>
          <p:nvPr/>
        </p:nvSpPr>
        <p:spPr bwMode="auto">
          <a:xfrm>
            <a:off x="457200" y="2667000"/>
            <a:ext cx="3519488" cy="830263"/>
          </a:xfrm>
          <a:prstGeom prst="rect">
            <a:avLst/>
          </a:prstGeom>
          <a:noFill/>
          <a:ln w="25400">
            <a:noFill/>
            <a:miter lim="800000"/>
            <a:headEnd/>
            <a:tailEnd/>
          </a:ln>
        </p:spPr>
        <p:txBody>
          <a:bodyPr>
            <a:spAutoFit/>
          </a:bodyPr>
          <a:lstStyle/>
          <a:p>
            <a:pPr>
              <a:defRPr/>
            </a:pPr>
            <a:r>
              <a:rPr lang="sl-SI" sz="1600" dirty="0">
                <a:solidFill>
                  <a:schemeClr val="tx2">
                    <a:lumMod val="60000"/>
                    <a:lumOff val="40000"/>
                  </a:schemeClr>
                </a:solidFill>
                <a:latin typeface="+mn-lt"/>
              </a:rPr>
              <a:t>Prevoji so točke, v katerih drugi odvod spremeni predznak, zato potreb</a:t>
            </a:r>
            <a:r>
              <a:rPr lang="en-US" sz="1600" dirty="0">
                <a:solidFill>
                  <a:schemeClr val="tx2">
                    <a:lumMod val="60000"/>
                    <a:lumOff val="40000"/>
                  </a:schemeClr>
                </a:solidFill>
                <a:latin typeface="+mn-lt"/>
              </a:rPr>
              <a:t>u</a:t>
            </a:r>
            <a:r>
              <a:rPr lang="sl-SI" sz="1600" dirty="0">
                <a:solidFill>
                  <a:schemeClr val="tx2">
                    <a:lumMod val="60000"/>
                    <a:lumOff val="40000"/>
                  </a:schemeClr>
                </a:solidFill>
                <a:latin typeface="+mn-lt"/>
              </a:rPr>
              <a:t>jemo neko oceno za odvod.  </a:t>
            </a:r>
            <a:endParaRPr lang="en-GB" sz="1600" dirty="0">
              <a:solidFill>
                <a:schemeClr val="tx2">
                  <a:lumMod val="60000"/>
                  <a:lumOff val="40000"/>
                </a:schemeClr>
              </a:solidFill>
              <a:latin typeface="+mn-lt"/>
            </a:endParaRPr>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NUMERIČNO  ODVAJANJE</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EC99CAB-E0BD-4386-8878-7B021DD6699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63</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17" name="Straight Connector 16"/>
          <p:cNvCxnSpPr/>
          <p:nvPr/>
        </p:nvCxnSpPr>
        <p:spPr>
          <a:xfrm flipV="1">
            <a:off x="188913" y="3505200"/>
            <a:ext cx="8763000" cy="76200"/>
          </a:xfrm>
          <a:prstGeom prst="line">
            <a:avLst/>
          </a:prstGeom>
          <a:ln w="6350">
            <a:solidFill>
              <a:schemeClr val="tx2">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457200" y="3581400"/>
            <a:ext cx="3810000" cy="830263"/>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Če poznamo obliko funkcije, jo določimo s pomočjo metode najmanjših kvadratov in dobljeno funkcijo odvajamo analitično.</a:t>
            </a:r>
          </a:p>
        </p:txBody>
      </p:sp>
      <p:sp>
        <p:nvSpPr>
          <p:cNvPr id="19" name="Rectangle 11"/>
          <p:cNvSpPr>
            <a:spLocks noChangeArrowheads="1"/>
          </p:cNvSpPr>
          <p:nvPr/>
        </p:nvSpPr>
        <p:spPr bwMode="auto">
          <a:xfrm>
            <a:off x="4267200" y="3581400"/>
            <a:ext cx="4481513" cy="830263"/>
          </a:xfrm>
          <a:prstGeom prst="rect">
            <a:avLst/>
          </a:prstGeom>
          <a:noFill/>
          <a:ln w="25400">
            <a:noFill/>
            <a:miter lim="800000"/>
            <a:headEnd/>
            <a:tailEnd/>
          </a:ln>
        </p:spPr>
        <p:txBody>
          <a:bodyPr>
            <a:spAutoFit/>
          </a:bodyPr>
          <a:lstStyle/>
          <a:p>
            <a:pPr>
              <a:defRPr/>
            </a:pPr>
            <a:r>
              <a:rPr lang="sl-SI" sz="1600" dirty="0">
                <a:solidFill>
                  <a:schemeClr val="tx2">
                    <a:lumMod val="60000"/>
                    <a:lumOff val="40000"/>
                  </a:schemeClr>
                </a:solidFill>
                <a:latin typeface="+mn-lt"/>
              </a:rPr>
              <a:t>V splošnem poiščemo polinom, ki gre skozi nekaj zaporednih točk in ga potem odvajamo. Vrednosti odvoda lahko izračunamo neposredno iz podatkov.</a:t>
            </a:r>
            <a:endParaRPr lang="en-GB" sz="1600" dirty="0">
              <a:solidFill>
                <a:schemeClr val="tx2">
                  <a:lumMod val="60000"/>
                  <a:lumOff val="40000"/>
                </a:schemeClr>
              </a:solidFill>
              <a:latin typeface="+mn-lt"/>
            </a:endParaRPr>
          </a:p>
        </p:txBody>
      </p:sp>
      <p:pic>
        <p:nvPicPr>
          <p:cNvPr id="20" name="Picture 3" descr="interp1"/>
          <p:cNvPicPr>
            <a:picLocks noChangeAspect="1" noChangeArrowheads="1"/>
          </p:cNvPicPr>
          <p:nvPr/>
        </p:nvPicPr>
        <p:blipFill>
          <a:blip r:embed="rId2" cstate="print"/>
          <a:srcRect/>
          <a:stretch>
            <a:fillRect/>
          </a:stretch>
        </p:blipFill>
        <p:spPr bwMode="auto">
          <a:xfrm>
            <a:off x="3478213" y="4419600"/>
            <a:ext cx="2228850" cy="1468438"/>
          </a:xfrm>
          <a:prstGeom prst="rect">
            <a:avLst/>
          </a:prstGeom>
          <a:noFill/>
          <a:ln w="9525">
            <a:noFill/>
            <a:miter lim="800000"/>
            <a:headEnd/>
            <a:tailEnd/>
          </a:ln>
        </p:spPr>
      </p:pic>
      <p:pic>
        <p:nvPicPr>
          <p:cNvPr id="21" name="Picture 4" descr="interp2"/>
          <p:cNvPicPr>
            <a:picLocks noChangeAspect="1" noChangeArrowheads="1"/>
          </p:cNvPicPr>
          <p:nvPr/>
        </p:nvPicPr>
        <p:blipFill>
          <a:blip r:embed="rId3" cstate="print"/>
          <a:srcRect/>
          <a:stretch>
            <a:fillRect/>
          </a:stretch>
        </p:blipFill>
        <p:spPr bwMode="auto">
          <a:xfrm>
            <a:off x="533400" y="4724400"/>
            <a:ext cx="2173288" cy="1427163"/>
          </a:xfrm>
          <a:prstGeom prst="rect">
            <a:avLst/>
          </a:prstGeom>
          <a:noFill/>
          <a:ln w="9525">
            <a:noFill/>
            <a:miter lim="800000"/>
            <a:headEnd/>
            <a:tailEnd/>
          </a:ln>
        </p:spPr>
      </p:pic>
      <p:pic>
        <p:nvPicPr>
          <p:cNvPr id="22" name="Picture 5" descr="interp3"/>
          <p:cNvPicPr>
            <a:picLocks noChangeAspect="1" noChangeArrowheads="1"/>
          </p:cNvPicPr>
          <p:nvPr/>
        </p:nvPicPr>
        <p:blipFill>
          <a:blip r:embed="rId4" cstate="print"/>
          <a:srcRect/>
          <a:stretch>
            <a:fillRect/>
          </a:stretch>
        </p:blipFill>
        <p:spPr bwMode="auto">
          <a:xfrm>
            <a:off x="6553200" y="4724400"/>
            <a:ext cx="2173288" cy="1427163"/>
          </a:xfrm>
          <a:prstGeom prst="rect">
            <a:avLst/>
          </a:prstGeom>
          <a:noFill/>
          <a:ln w="9525">
            <a:noFill/>
            <a:miter lim="800000"/>
            <a:headEnd/>
            <a:tailEnd/>
          </a:ln>
        </p:spPr>
      </p:pic>
      <p:cxnSp>
        <p:nvCxnSpPr>
          <p:cNvPr id="23" name="AutoShape 6"/>
          <p:cNvCxnSpPr>
            <a:cxnSpLocks noChangeShapeType="1"/>
            <a:stCxn id="20" idx="3"/>
            <a:endCxn id="22" idx="1"/>
          </p:cNvCxnSpPr>
          <p:nvPr/>
        </p:nvCxnSpPr>
        <p:spPr bwMode="auto">
          <a:xfrm>
            <a:off x="5707063" y="5153025"/>
            <a:ext cx="846137" cy="285750"/>
          </a:xfrm>
          <a:prstGeom prst="curvedConnector3">
            <a:avLst>
              <a:gd name="adj1" fmla="val 50000"/>
            </a:avLst>
          </a:prstGeom>
          <a:noFill/>
          <a:ln w="9525">
            <a:solidFill>
              <a:schemeClr val="tx2">
                <a:lumMod val="60000"/>
                <a:lumOff val="40000"/>
              </a:schemeClr>
            </a:solidFill>
            <a:round/>
            <a:headEnd/>
            <a:tailEnd type="triangle" w="med" len="med"/>
          </a:ln>
        </p:spPr>
      </p:cxnSp>
      <p:cxnSp>
        <p:nvCxnSpPr>
          <p:cNvPr id="24" name="AutoShape 7"/>
          <p:cNvCxnSpPr>
            <a:cxnSpLocks noChangeShapeType="1"/>
            <a:stCxn id="20" idx="1"/>
            <a:endCxn id="21" idx="3"/>
          </p:cNvCxnSpPr>
          <p:nvPr/>
        </p:nvCxnSpPr>
        <p:spPr bwMode="auto">
          <a:xfrm rot="10800000" flipV="1">
            <a:off x="2706688" y="5153025"/>
            <a:ext cx="771525" cy="285750"/>
          </a:xfrm>
          <a:prstGeom prst="curvedConnector3">
            <a:avLst>
              <a:gd name="adj1" fmla="val 50000"/>
            </a:avLst>
          </a:prstGeom>
          <a:noFill/>
          <a:ln w="9525">
            <a:solidFill>
              <a:schemeClr val="tx2">
                <a:lumMod val="60000"/>
                <a:lumOff val="40000"/>
              </a:schemeClr>
            </a:solidFill>
            <a:round/>
            <a:headEnd/>
            <a:tailEnd type="triangle" w="med" len="med"/>
          </a:ln>
        </p:spPr>
      </p:cxnSp>
      <p:sp>
        <p:nvSpPr>
          <p:cNvPr id="29" name="Rectangle 8"/>
          <p:cNvSpPr>
            <a:spLocks noChangeArrowheads="1"/>
          </p:cNvSpPr>
          <p:nvPr/>
        </p:nvSpPr>
        <p:spPr bwMode="auto">
          <a:xfrm>
            <a:off x="685800" y="6096000"/>
            <a:ext cx="2057400" cy="338138"/>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o</a:t>
            </a:r>
            <a:r>
              <a:rPr lang="en-US" sz="1600" dirty="0" err="1">
                <a:solidFill>
                  <a:schemeClr val="tx2">
                    <a:lumMod val="60000"/>
                    <a:lumOff val="40000"/>
                  </a:schemeClr>
                </a:solidFill>
                <a:latin typeface="+mn-lt"/>
              </a:rPr>
              <a:t>dsekoma</a:t>
            </a:r>
            <a:r>
              <a:rPr lang="en-US" sz="1600" dirty="0">
                <a:solidFill>
                  <a:schemeClr val="tx2">
                    <a:lumMod val="60000"/>
                    <a:lumOff val="40000"/>
                  </a:schemeClr>
                </a:solidFill>
                <a:latin typeface="+mn-lt"/>
              </a:rPr>
              <a:t> </a:t>
            </a:r>
            <a:r>
              <a:rPr lang="en-US" sz="1600" dirty="0" err="1">
                <a:solidFill>
                  <a:schemeClr val="tx2">
                    <a:lumMod val="60000"/>
                    <a:lumOff val="40000"/>
                  </a:schemeClr>
                </a:solidFill>
                <a:latin typeface="+mn-lt"/>
              </a:rPr>
              <a:t>linearna</a:t>
            </a:r>
            <a:endParaRPr lang="en-GB" sz="1600" dirty="0">
              <a:solidFill>
                <a:schemeClr val="tx2">
                  <a:lumMod val="60000"/>
                  <a:lumOff val="40000"/>
                </a:schemeClr>
              </a:solidFill>
              <a:latin typeface="+mn-lt"/>
            </a:endParaRPr>
          </a:p>
        </p:txBody>
      </p:sp>
      <p:sp>
        <p:nvSpPr>
          <p:cNvPr id="30" name="Rectangle 9"/>
          <p:cNvSpPr>
            <a:spLocks noChangeArrowheads="1"/>
          </p:cNvSpPr>
          <p:nvPr/>
        </p:nvSpPr>
        <p:spPr bwMode="auto">
          <a:xfrm>
            <a:off x="6629400" y="6096000"/>
            <a:ext cx="2209800" cy="338138"/>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o</a:t>
            </a:r>
            <a:r>
              <a:rPr lang="en-US" sz="1600" dirty="0" err="1">
                <a:solidFill>
                  <a:schemeClr val="tx2">
                    <a:lumMod val="60000"/>
                    <a:lumOff val="40000"/>
                  </a:schemeClr>
                </a:solidFill>
                <a:latin typeface="+mn-lt"/>
              </a:rPr>
              <a:t>dsekoma</a:t>
            </a:r>
            <a:r>
              <a:rPr lang="en-US" sz="1600" dirty="0">
                <a:solidFill>
                  <a:schemeClr val="tx2">
                    <a:lumMod val="60000"/>
                    <a:lumOff val="40000"/>
                  </a:schemeClr>
                </a:solidFill>
                <a:latin typeface="+mn-lt"/>
              </a:rPr>
              <a:t> </a:t>
            </a:r>
            <a:r>
              <a:rPr lang="en-US" sz="1600" dirty="0" err="1">
                <a:solidFill>
                  <a:schemeClr val="tx2">
                    <a:lumMod val="60000"/>
                    <a:lumOff val="40000"/>
                  </a:schemeClr>
                </a:solidFill>
                <a:latin typeface="+mn-lt"/>
              </a:rPr>
              <a:t>kvadrati</a:t>
            </a:r>
            <a:r>
              <a:rPr lang="sl-SI" sz="1600" dirty="0">
                <a:solidFill>
                  <a:schemeClr val="tx2">
                    <a:lumMod val="60000"/>
                    <a:lumOff val="40000"/>
                  </a:schemeClr>
                </a:solidFill>
                <a:latin typeface="+mn-lt"/>
              </a:rPr>
              <a:t>č</a:t>
            </a:r>
            <a:r>
              <a:rPr lang="en-US" sz="1600" dirty="0" err="1">
                <a:solidFill>
                  <a:schemeClr val="tx2">
                    <a:lumMod val="60000"/>
                    <a:lumOff val="40000"/>
                  </a:schemeClr>
                </a:solidFill>
                <a:latin typeface="+mn-lt"/>
              </a:rPr>
              <a:t>na</a:t>
            </a:r>
            <a:endParaRPr lang="en-GB" sz="1600" dirty="0">
              <a:solidFill>
                <a:schemeClr val="tx2">
                  <a:lumMod val="60000"/>
                  <a:lumOff val="40000"/>
                </a:schemeClr>
              </a:solidFill>
              <a:latin typeface="+mn-lt"/>
            </a:endParaRPr>
          </a:p>
        </p:txBody>
      </p:sp>
      <p:sp>
        <p:nvSpPr>
          <p:cNvPr id="66" name="Rectangle 8"/>
          <p:cNvSpPr>
            <a:spLocks noChangeArrowheads="1"/>
          </p:cNvSpPr>
          <p:nvPr/>
        </p:nvSpPr>
        <p:spPr bwMode="auto">
          <a:xfrm>
            <a:off x="4343400" y="533400"/>
            <a:ext cx="685800" cy="2816225"/>
          </a:xfrm>
          <a:prstGeom prst="rect">
            <a:avLst/>
          </a:prstGeom>
          <a:noFill/>
          <a:ln w="9525">
            <a:noFill/>
            <a:miter lim="800000"/>
            <a:headEnd/>
            <a:tailEnd/>
          </a:ln>
        </p:spPr>
        <p:txBody>
          <a:bodyPr>
            <a:spAutoFit/>
          </a:bodyPr>
          <a:lstStyle/>
          <a:p>
            <a:pPr>
              <a:defRPr/>
            </a:pPr>
            <a:r>
              <a:rPr lang="sl-SI" sz="900" i="1" dirty="0">
                <a:solidFill>
                  <a:schemeClr val="tx2">
                    <a:lumMod val="60000"/>
                    <a:lumOff val="40000"/>
                  </a:schemeClr>
                </a:solidFill>
                <a:latin typeface="Georgia" pitchFamily="18" charset="0"/>
              </a:rPr>
              <a:t>T</a:t>
            </a:r>
            <a:r>
              <a:rPr lang="sl-SI" sz="900" i="1" dirty="0">
                <a:solidFill>
                  <a:schemeClr val="tx2">
                    <a:lumMod val="60000"/>
                    <a:lumOff val="40000"/>
                  </a:schemeClr>
                </a:solidFill>
                <a:latin typeface="Times New Roman" pitchFamily="18" charset="0"/>
              </a:rPr>
              <a:t>         </a:t>
            </a:r>
            <a:r>
              <a:rPr lang="en-US" sz="900" i="1" dirty="0">
                <a:solidFill>
                  <a:schemeClr val="tx2">
                    <a:lumMod val="60000"/>
                    <a:lumOff val="40000"/>
                  </a:schemeClr>
                </a:solidFill>
                <a:latin typeface="Georgia" pitchFamily="18" charset="0"/>
              </a:rPr>
              <a:t>c</a:t>
            </a:r>
            <a:r>
              <a:rPr lang="sl-SI" sz="900" i="1" dirty="0">
                <a:solidFill>
                  <a:schemeClr val="tx2">
                    <a:lumMod val="60000"/>
                    <a:lumOff val="40000"/>
                  </a:schemeClr>
                </a:solidFill>
                <a:latin typeface="Georgia" pitchFamily="18" charset="0"/>
              </a:rPr>
              <a:t> </a:t>
            </a:r>
            <a:endParaRPr lang="en-US" sz="900" i="1" dirty="0">
              <a:solidFill>
                <a:schemeClr val="tx2">
                  <a:lumMod val="60000"/>
                  <a:lumOff val="40000"/>
                </a:schemeClr>
              </a:solidFill>
              <a:latin typeface="Georgia" pitchFamily="18" charset="0"/>
            </a:endParaRPr>
          </a:p>
          <a:p>
            <a:pPr>
              <a:defRPr/>
            </a:pPr>
            <a:r>
              <a:rPr lang="en-GB" sz="800" dirty="0">
                <a:solidFill>
                  <a:schemeClr val="tx2">
                    <a:lumMod val="60000"/>
                    <a:lumOff val="40000"/>
                  </a:schemeClr>
                </a:solidFill>
                <a:latin typeface="Times New Roman" pitchFamily="18" charset="0"/>
              </a:rPr>
              <a:t>1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US"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0.145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1.5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0.15</a:t>
            </a:r>
            <a:r>
              <a:rPr lang="sl-SI" sz="800" dirty="0">
                <a:solidFill>
                  <a:schemeClr val="tx2">
                    <a:lumMod val="60000"/>
                    <a:lumOff val="40000"/>
                  </a:schemeClr>
                </a:solidFill>
                <a:latin typeface="Times New Roman" pitchFamily="18" charset="0"/>
              </a:rPr>
              <a:t>0</a:t>
            </a:r>
            <a:r>
              <a:rPr lang="en-US"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0.16</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2.5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0.175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0.21</a:t>
            </a:r>
            <a:r>
              <a:rPr lang="sl-SI" sz="800" dirty="0">
                <a:solidFill>
                  <a:schemeClr val="tx2">
                    <a:lumMod val="60000"/>
                    <a:lumOff val="40000"/>
                  </a:schemeClr>
                </a:solidFill>
                <a:latin typeface="Times New Roman" pitchFamily="18" charset="0"/>
              </a:rPr>
              <a:t>0   </a:t>
            </a:r>
            <a:r>
              <a:rPr lang="en-GB" sz="800" dirty="0">
                <a:solidFill>
                  <a:schemeClr val="tx2">
                    <a:lumMod val="60000"/>
                    <a:lumOff val="40000"/>
                  </a:schemeClr>
                </a:solidFill>
                <a:latin typeface="Times New Roman" pitchFamily="18" charset="0"/>
              </a:rPr>
              <a:t>4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0.232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0.276</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0.342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5.5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0.502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6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1.217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6.5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2.405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7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2.99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7.5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3.4</a:t>
            </a:r>
            <a:r>
              <a:rPr lang="sl-SI" sz="800" dirty="0">
                <a:solidFill>
                  <a:schemeClr val="tx2">
                    <a:lumMod val="60000"/>
                    <a:lumOff val="40000"/>
                  </a:schemeClr>
                </a:solidFill>
                <a:latin typeface="Times New Roman" pitchFamily="18" charset="0"/>
              </a:rPr>
              <a:t>00 </a:t>
            </a:r>
            <a:r>
              <a:rPr lang="en-GB" sz="800" dirty="0">
                <a:solidFill>
                  <a:schemeClr val="tx2">
                    <a:lumMod val="60000"/>
                    <a:lumOff val="40000"/>
                  </a:schemeClr>
                </a:solidFill>
                <a:latin typeface="Times New Roman" pitchFamily="18" charset="0"/>
              </a:rPr>
              <a:t>  8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3.664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8.5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3.856</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9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3.99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9.5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4.11</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10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4.2</a:t>
            </a:r>
            <a:r>
              <a:rPr lang="sl-SI" sz="800" dirty="0">
                <a:solidFill>
                  <a:schemeClr val="tx2">
                    <a:lumMod val="60000"/>
                    <a:lumOff val="40000"/>
                  </a:schemeClr>
                </a:solidFill>
                <a:latin typeface="Times New Roman" pitchFamily="18" charset="0"/>
              </a:rPr>
              <a:t>00  </a:t>
            </a:r>
            <a:r>
              <a:rPr lang="en-GB" sz="800" dirty="0">
                <a:solidFill>
                  <a:schemeClr val="tx2">
                    <a:lumMod val="60000"/>
                    <a:lumOff val="40000"/>
                  </a:schemeClr>
                </a:solidFill>
                <a:latin typeface="Times New Roman" pitchFamily="18" charset="0"/>
              </a:rPr>
              <a:t> 10.5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4.27</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11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4.33</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p>
        </p:txBody>
      </p:sp>
      <p:grpSp>
        <p:nvGrpSpPr>
          <p:cNvPr id="2" name="Group 68"/>
          <p:cNvGrpSpPr>
            <a:grpSpLocks/>
          </p:cNvGrpSpPr>
          <p:nvPr/>
        </p:nvGrpSpPr>
        <p:grpSpPr bwMode="auto">
          <a:xfrm>
            <a:off x="5154613" y="609600"/>
            <a:ext cx="3540125" cy="2782888"/>
            <a:chOff x="5155002" y="609600"/>
            <a:chExt cx="3540507" cy="2782890"/>
          </a:xfrm>
        </p:grpSpPr>
        <p:grpSp>
          <p:nvGrpSpPr>
            <p:cNvPr id="67610" name="Group 24"/>
            <p:cNvGrpSpPr>
              <a:grpSpLocks noChangeAspect="1"/>
            </p:cNvGrpSpPr>
            <p:nvPr/>
          </p:nvGrpSpPr>
          <p:grpSpPr bwMode="auto">
            <a:xfrm>
              <a:off x="5292091" y="609600"/>
              <a:ext cx="3394709" cy="2530602"/>
              <a:chOff x="1371600" y="2820194"/>
              <a:chExt cx="4191000" cy="3124200"/>
            </a:xfrm>
          </p:grpSpPr>
          <p:cxnSp>
            <p:nvCxnSpPr>
              <p:cNvPr id="26" name="Straight Arrow Connector 25"/>
              <p:cNvCxnSpPr/>
              <p:nvPr/>
            </p:nvCxnSpPr>
            <p:spPr>
              <a:xfrm>
                <a:off x="1370922" y="5858005"/>
                <a:ext cx="4192629" cy="196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88196" y="4381237"/>
                <a:ext cx="3124046" cy="1959"/>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80584" y="586388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29480" y="585996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475435" y="5860946"/>
                <a:ext cx="76436"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824331" y="5862905"/>
                <a:ext cx="74475"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78127" y="5859965"/>
                <a:ext cx="76436"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542704" y="5869764"/>
                <a:ext cx="76435"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881800" y="5869764"/>
                <a:ext cx="76435"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236576" y="5869764"/>
                <a:ext cx="76435"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583511" y="585996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32406" y="587172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287182" y="5859965"/>
                <a:ext cx="76436"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37565" y="5258282"/>
                <a:ext cx="76443" cy="196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37565" y="4648761"/>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37565" y="4039238"/>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37565" y="3429717"/>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Oval 44"/>
              <p:cNvSpPr>
                <a:spLocks noChangeAspect="1"/>
              </p:cNvSpPr>
              <p:nvPr/>
            </p:nvSpPr>
            <p:spPr>
              <a:xfrm>
                <a:off x="1809982" y="5767851"/>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6" name="Oval 45"/>
              <p:cNvSpPr>
                <a:spLocks noChangeAspect="1"/>
              </p:cNvSpPr>
              <p:nvPr/>
            </p:nvSpPr>
            <p:spPr>
              <a:xfrm>
                <a:off x="1980509" y="5756091"/>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7" name="Oval 46"/>
              <p:cNvSpPr>
                <a:spLocks noChangeAspect="1"/>
              </p:cNvSpPr>
              <p:nvPr/>
            </p:nvSpPr>
            <p:spPr>
              <a:xfrm>
                <a:off x="2158878" y="5750212"/>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8" name="Oval 47"/>
              <p:cNvSpPr>
                <a:spLocks noChangeAspect="1"/>
              </p:cNvSpPr>
              <p:nvPr/>
            </p:nvSpPr>
            <p:spPr>
              <a:xfrm>
                <a:off x="2503853" y="5730614"/>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9" name="Oval 48"/>
              <p:cNvSpPr>
                <a:spLocks noChangeAspect="1"/>
              </p:cNvSpPr>
              <p:nvPr/>
            </p:nvSpPr>
            <p:spPr>
              <a:xfrm>
                <a:off x="2319605" y="5740412"/>
                <a:ext cx="37241"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0" name="Oval 49"/>
              <p:cNvSpPr>
                <a:spLocks noChangeAspect="1"/>
              </p:cNvSpPr>
              <p:nvPr/>
            </p:nvSpPr>
            <p:spPr>
              <a:xfrm>
                <a:off x="2676341" y="5722774"/>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1" name="Oval 50"/>
              <p:cNvSpPr>
                <a:spLocks noChangeAspect="1"/>
              </p:cNvSpPr>
              <p:nvPr/>
            </p:nvSpPr>
            <p:spPr>
              <a:xfrm>
                <a:off x="2850788" y="5714935"/>
                <a:ext cx="3528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2" name="Oval 51"/>
              <p:cNvSpPr>
                <a:spLocks noChangeAspect="1"/>
              </p:cNvSpPr>
              <p:nvPr/>
            </p:nvSpPr>
            <p:spPr>
              <a:xfrm>
                <a:off x="3021317" y="5679657"/>
                <a:ext cx="37241"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3" name="Oval 52"/>
              <p:cNvSpPr>
                <a:spLocks noChangeAspect="1"/>
              </p:cNvSpPr>
              <p:nvPr/>
            </p:nvSpPr>
            <p:spPr>
              <a:xfrm>
                <a:off x="3199684" y="5638499"/>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4" name="Oval 53"/>
              <p:cNvSpPr>
                <a:spLocks noChangeAspect="1"/>
              </p:cNvSpPr>
              <p:nvPr/>
            </p:nvSpPr>
            <p:spPr>
              <a:xfrm>
                <a:off x="3366292" y="5544425"/>
                <a:ext cx="37241"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5" name="Oval 54"/>
              <p:cNvSpPr>
                <a:spLocks noChangeAspect="1"/>
              </p:cNvSpPr>
              <p:nvPr/>
            </p:nvSpPr>
            <p:spPr>
              <a:xfrm>
                <a:off x="3544660" y="5105412"/>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6" name="Oval 55"/>
              <p:cNvSpPr>
                <a:spLocks noChangeAspect="1"/>
              </p:cNvSpPr>
              <p:nvPr/>
            </p:nvSpPr>
            <p:spPr>
              <a:xfrm>
                <a:off x="3721068" y="4384177"/>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7" name="Oval 56"/>
              <p:cNvSpPr>
                <a:spLocks noChangeAspect="1"/>
              </p:cNvSpPr>
              <p:nvPr/>
            </p:nvSpPr>
            <p:spPr>
              <a:xfrm>
                <a:off x="3885715" y="4011800"/>
                <a:ext cx="3724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8" name="Oval 57"/>
              <p:cNvSpPr>
                <a:spLocks noChangeAspect="1"/>
              </p:cNvSpPr>
              <p:nvPr/>
            </p:nvSpPr>
            <p:spPr>
              <a:xfrm>
                <a:off x="4048403" y="3774655"/>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9" name="Oval 58"/>
              <p:cNvSpPr>
                <a:spLocks noChangeAspect="1"/>
              </p:cNvSpPr>
              <p:nvPr/>
            </p:nvSpPr>
            <p:spPr>
              <a:xfrm>
                <a:off x="4238531" y="3615905"/>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0" name="Oval 59"/>
              <p:cNvSpPr>
                <a:spLocks noChangeAspect="1"/>
              </p:cNvSpPr>
              <p:nvPr/>
            </p:nvSpPr>
            <p:spPr>
              <a:xfrm>
                <a:off x="4424740" y="3488513"/>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1" name="Oval 60"/>
              <p:cNvSpPr>
                <a:spLocks noChangeAspect="1"/>
              </p:cNvSpPr>
              <p:nvPr/>
            </p:nvSpPr>
            <p:spPr>
              <a:xfrm>
                <a:off x="4587427" y="3402278"/>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2" name="Oval 61"/>
              <p:cNvSpPr>
                <a:spLocks noChangeAspect="1"/>
              </p:cNvSpPr>
              <p:nvPr/>
            </p:nvSpPr>
            <p:spPr>
              <a:xfrm>
                <a:off x="4765795" y="3335643"/>
                <a:ext cx="3528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3" name="Oval 62"/>
              <p:cNvSpPr>
                <a:spLocks noChangeAspect="1"/>
              </p:cNvSpPr>
              <p:nvPr/>
            </p:nvSpPr>
            <p:spPr>
              <a:xfrm>
                <a:off x="4936322" y="3284686"/>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4" name="Oval 63"/>
              <p:cNvSpPr>
                <a:spLocks noChangeAspect="1"/>
              </p:cNvSpPr>
              <p:nvPr/>
            </p:nvSpPr>
            <p:spPr>
              <a:xfrm>
                <a:off x="5106851" y="3243528"/>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5" name="Oval 64"/>
              <p:cNvSpPr>
                <a:spLocks noChangeAspect="1"/>
              </p:cNvSpPr>
              <p:nvPr/>
            </p:nvSpPr>
            <p:spPr>
              <a:xfrm>
                <a:off x="5281298" y="3208250"/>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67611" name="Rectangle 66"/>
            <p:cNvSpPr>
              <a:spLocks noChangeArrowheads="1"/>
            </p:cNvSpPr>
            <p:nvPr/>
          </p:nvSpPr>
          <p:spPr bwMode="auto">
            <a:xfrm>
              <a:off x="8416265" y="3115491"/>
              <a:ext cx="279244" cy="276999"/>
            </a:xfrm>
            <a:prstGeom prst="rect">
              <a:avLst/>
            </a:prstGeom>
            <a:noFill/>
            <a:ln w="9525">
              <a:noFill/>
              <a:miter lim="800000"/>
              <a:headEnd/>
              <a:tailEnd/>
            </a:ln>
          </p:spPr>
          <p:txBody>
            <a:bodyPr wrap="none">
              <a:spAutoFit/>
            </a:bodyPr>
            <a:lstStyle/>
            <a:p>
              <a:r>
                <a:rPr lang="sl-SI" sz="1200" i="1">
                  <a:solidFill>
                    <a:srgbClr val="558ED5"/>
                  </a:solidFill>
                  <a:latin typeface="Georgia" pitchFamily="18" charset="0"/>
                </a:rPr>
                <a:t>T</a:t>
              </a:r>
              <a:endParaRPr lang="sl-SI" sz="1400"/>
            </a:p>
          </p:txBody>
        </p:sp>
        <p:sp>
          <p:nvSpPr>
            <p:cNvPr id="67612" name="Rectangle 67"/>
            <p:cNvSpPr>
              <a:spLocks noChangeArrowheads="1"/>
            </p:cNvSpPr>
            <p:nvPr/>
          </p:nvSpPr>
          <p:spPr bwMode="auto">
            <a:xfrm>
              <a:off x="5155002" y="637401"/>
              <a:ext cx="255198" cy="276999"/>
            </a:xfrm>
            <a:prstGeom prst="rect">
              <a:avLst/>
            </a:prstGeom>
            <a:noFill/>
            <a:ln w="9525">
              <a:noFill/>
              <a:miter lim="800000"/>
              <a:headEnd/>
              <a:tailEnd/>
            </a:ln>
          </p:spPr>
          <p:txBody>
            <a:bodyPr wrap="none">
              <a:spAutoFit/>
            </a:bodyPr>
            <a:lstStyle/>
            <a:p>
              <a:r>
                <a:rPr lang="en-US" sz="1200" i="1">
                  <a:solidFill>
                    <a:srgbClr val="558ED5"/>
                  </a:solidFill>
                  <a:latin typeface="Georgia" pitchFamily="18" charset="0"/>
                </a:rPr>
                <a:t>c</a:t>
              </a:r>
              <a:endParaRPr lang="sl-SI"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6803" grpId="0"/>
      <p:bldP spid="76805" grpId="0"/>
      <p:bldP spid="76809" grpId="0"/>
      <p:bldP spid="18" grpId="0"/>
      <p:bldP spid="19" grpId="0"/>
      <p:bldP spid="29" grpId="0"/>
      <p:bldP spid="30" grpId="0"/>
      <p:bldP spid="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a:spLocks/>
          </p:cNvSpPr>
          <p:nvPr/>
        </p:nvSpPr>
        <p:spPr>
          <a:xfrm>
            <a:off x="304800" y="2286000"/>
            <a:ext cx="8534400" cy="4114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9" name="Rectangle 18"/>
          <p:cNvSpPr/>
          <p:nvPr/>
        </p:nvSpPr>
        <p:spPr>
          <a:xfrm>
            <a:off x="3429000" y="1166813"/>
            <a:ext cx="1524000" cy="6858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8850" name="Rectangle 2"/>
          <p:cNvSpPr>
            <a:spLocks noChangeArrowheads="1"/>
          </p:cNvSpPr>
          <p:nvPr/>
        </p:nvSpPr>
        <p:spPr bwMode="auto">
          <a:xfrm>
            <a:off x="381000" y="381000"/>
            <a:ext cx="6905625" cy="369888"/>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Formule se poenostavijo, če so točke na enakomernih razdaljah</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npr</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h</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a:t>
            </a:r>
            <a:endParaRPr lang="en-GB" dirty="0">
              <a:solidFill>
                <a:schemeClr val="tx2">
                  <a:lumMod val="60000"/>
                  <a:lumOff val="40000"/>
                </a:schemeClr>
              </a:solidFill>
              <a:latin typeface="+mn-lt"/>
            </a:endParaRPr>
          </a:p>
        </p:txBody>
      </p:sp>
      <p:sp>
        <p:nvSpPr>
          <p:cNvPr id="78851" name="Rectangle 3"/>
          <p:cNvSpPr>
            <a:spLocks noChangeArrowheads="1"/>
          </p:cNvSpPr>
          <p:nvPr/>
        </p:nvSpPr>
        <p:spPr bwMode="auto">
          <a:xfrm>
            <a:off x="609600" y="838200"/>
            <a:ext cx="2028825"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dve zaporedni točki</a:t>
            </a:r>
            <a:endParaRPr lang="en-GB" sz="1600" dirty="0">
              <a:solidFill>
                <a:schemeClr val="tx2">
                  <a:lumMod val="60000"/>
                  <a:lumOff val="40000"/>
                </a:schemeClr>
              </a:solidFill>
              <a:latin typeface="+mn-lt"/>
            </a:endParaRPr>
          </a:p>
        </p:txBody>
      </p:sp>
      <p:sp>
        <p:nvSpPr>
          <p:cNvPr id="78853" name="Rectangle 5"/>
          <p:cNvSpPr>
            <a:spLocks noChangeArrowheads="1"/>
          </p:cNvSpPr>
          <p:nvPr/>
        </p:nvSpPr>
        <p:spPr bwMode="auto">
          <a:xfrm>
            <a:off x="3276600" y="838200"/>
            <a:ext cx="2020888"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tri zaporedne točke</a:t>
            </a:r>
            <a:endParaRPr lang="en-GB" sz="1600" dirty="0">
              <a:solidFill>
                <a:schemeClr val="tx2">
                  <a:lumMod val="60000"/>
                  <a:lumOff val="40000"/>
                </a:schemeClr>
              </a:solidFill>
              <a:latin typeface="+mn-lt"/>
            </a:endParaRPr>
          </a:p>
        </p:txBody>
      </p:sp>
      <p:sp>
        <p:nvSpPr>
          <p:cNvPr id="78855" name="Rectangle 7"/>
          <p:cNvSpPr>
            <a:spLocks noChangeArrowheads="1"/>
          </p:cNvSpPr>
          <p:nvPr/>
        </p:nvSpPr>
        <p:spPr bwMode="auto">
          <a:xfrm>
            <a:off x="6248400" y="838200"/>
            <a:ext cx="2066925"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pet zaporednih točk</a:t>
            </a:r>
            <a:endParaRPr lang="en-GB" sz="1600" dirty="0">
              <a:solidFill>
                <a:schemeClr val="tx2">
                  <a:lumMod val="60000"/>
                  <a:lumOff val="40000"/>
                </a:schemeClr>
              </a:solidFill>
              <a:latin typeface="+mn-lt"/>
            </a:endParaRPr>
          </a:p>
        </p:txBody>
      </p:sp>
      <p:sp>
        <p:nvSpPr>
          <p:cNvPr id="78857" name="Rectangle 9"/>
          <p:cNvSpPr>
            <a:spLocks noChangeArrowheads="1"/>
          </p:cNvSpPr>
          <p:nvPr/>
        </p:nvSpPr>
        <p:spPr bwMode="auto">
          <a:xfrm>
            <a:off x="1600200" y="1852613"/>
            <a:ext cx="5937250" cy="369887"/>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Numerično odvajanje je zelo občutljivo na napake v podatkih.</a:t>
            </a:r>
            <a:endParaRPr lang="en-GB" dirty="0">
              <a:solidFill>
                <a:schemeClr val="tx2">
                  <a:lumMod val="60000"/>
                  <a:lumOff val="40000"/>
                </a:schemeClr>
              </a:solidFill>
              <a:latin typeface="+mn-lt"/>
            </a:endParaRPr>
          </a:p>
        </p:txBody>
      </p:sp>
      <p:graphicFrame>
        <p:nvGraphicFramePr>
          <p:cNvPr id="78858" name="Object 2"/>
          <p:cNvGraphicFramePr>
            <a:graphicFrameLocks noChangeAspect="1"/>
          </p:cNvGraphicFramePr>
          <p:nvPr/>
        </p:nvGraphicFramePr>
        <p:xfrm>
          <a:off x="914400" y="1143000"/>
          <a:ext cx="1144588" cy="639763"/>
        </p:xfrm>
        <a:graphic>
          <a:graphicData uri="http://schemas.openxmlformats.org/presentationml/2006/ole">
            <p:oleObj spid="_x0000_s60418" name="Equation" r:id="rId3" imgW="774360" imgH="393480" progId="Equation.DSMT4">
              <p:embed/>
            </p:oleObj>
          </a:graphicData>
        </a:graphic>
      </p:graphicFrame>
      <p:graphicFrame>
        <p:nvGraphicFramePr>
          <p:cNvPr id="78859" name="Object 3"/>
          <p:cNvGraphicFramePr>
            <a:graphicFrameLocks noChangeAspect="1"/>
          </p:cNvGraphicFramePr>
          <p:nvPr/>
        </p:nvGraphicFramePr>
        <p:xfrm>
          <a:off x="3581400" y="1166813"/>
          <a:ext cx="1182688" cy="661987"/>
        </p:xfrm>
        <a:graphic>
          <a:graphicData uri="http://schemas.openxmlformats.org/presentationml/2006/ole">
            <p:oleObj spid="_x0000_s60419" name="Equation" r:id="rId4" imgW="774360" imgH="393480" progId="Equation.DSMT4">
              <p:embed/>
            </p:oleObj>
          </a:graphicData>
        </a:graphic>
      </p:graphicFrame>
      <p:graphicFrame>
        <p:nvGraphicFramePr>
          <p:cNvPr id="78860" name="Object 4"/>
          <p:cNvGraphicFramePr>
            <a:graphicFrameLocks noChangeAspect="1"/>
          </p:cNvGraphicFramePr>
          <p:nvPr/>
        </p:nvGraphicFramePr>
        <p:xfrm>
          <a:off x="6172200" y="1143000"/>
          <a:ext cx="2009775" cy="596900"/>
        </p:xfrm>
        <a:graphic>
          <a:graphicData uri="http://schemas.openxmlformats.org/presentationml/2006/ole">
            <p:oleObj spid="_x0000_s60420" name="Equation" r:id="rId5" imgW="1460160" imgH="393480" progId="Equation.DSMT4">
              <p:embed/>
            </p:oleObj>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NUMERIČNO  ODVAJANJE</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52BDB67-E4CA-4A17-9B10-4A288DE5AED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64</a:t>
            </a:fld>
            <a:endParaRPr lang="en-US" sz="1200" b="1">
              <a:solidFill>
                <a:schemeClr val="bg1"/>
              </a:solidFill>
              <a:effectLst>
                <a:outerShdw blurRad="38100" dist="38100" dir="2700000" algn="tl">
                  <a:srgbClr val="000000">
                    <a:alpha val="43137"/>
                  </a:srgbClr>
                </a:outerShdw>
              </a:effectLst>
              <a:latin typeface="+mn-lt"/>
            </a:endParaRPr>
          </a:p>
        </p:txBody>
      </p:sp>
      <p:sp>
        <p:nvSpPr>
          <p:cNvPr id="20" name="Rectangle 8"/>
          <p:cNvSpPr>
            <a:spLocks noChangeArrowheads="1"/>
          </p:cNvSpPr>
          <p:nvPr/>
        </p:nvSpPr>
        <p:spPr bwMode="auto">
          <a:xfrm>
            <a:off x="5486400" y="2438400"/>
            <a:ext cx="1008063" cy="3832225"/>
          </a:xfrm>
          <a:prstGeom prst="rect">
            <a:avLst/>
          </a:prstGeom>
          <a:noFill/>
          <a:ln w="9525">
            <a:noFill/>
            <a:miter lim="800000"/>
            <a:headEnd/>
            <a:tailEnd/>
          </a:ln>
        </p:spPr>
        <p:txBody>
          <a:bodyPr>
            <a:spAutoFit/>
          </a:bodyPr>
          <a:lstStyle/>
          <a:p>
            <a:pPr>
              <a:defRPr/>
            </a:pPr>
            <a:r>
              <a:rPr lang="sl-SI" sz="1200" i="1" dirty="0">
                <a:solidFill>
                  <a:schemeClr val="tx2">
                    <a:lumMod val="60000"/>
                    <a:lumOff val="40000"/>
                  </a:schemeClr>
                </a:solidFill>
                <a:latin typeface="Georgia" pitchFamily="18" charset="0"/>
              </a:rPr>
              <a:t>T</a:t>
            </a:r>
            <a:r>
              <a:rPr lang="sl-SI" sz="1200" i="1" dirty="0">
                <a:solidFill>
                  <a:schemeClr val="tx2">
                    <a:lumMod val="60000"/>
                    <a:lumOff val="40000"/>
                  </a:schemeClr>
                </a:solidFill>
                <a:latin typeface="Times New Roman" pitchFamily="18" charset="0"/>
              </a:rPr>
              <a:t>         </a:t>
            </a:r>
            <a:r>
              <a:rPr lang="sl-SI" sz="1200" i="1" dirty="0">
                <a:solidFill>
                  <a:schemeClr val="tx2">
                    <a:lumMod val="60000"/>
                    <a:lumOff val="40000"/>
                  </a:schemeClr>
                </a:solidFill>
                <a:latin typeface="Georgia" pitchFamily="18" charset="0"/>
              </a:rPr>
              <a:t>y </a:t>
            </a:r>
            <a:endParaRPr lang="en-US" sz="1200" i="1" dirty="0">
              <a:solidFill>
                <a:schemeClr val="tx2">
                  <a:lumMod val="60000"/>
                  <a:lumOff val="40000"/>
                </a:schemeClr>
              </a:solidFill>
              <a:latin typeface="Georgia" pitchFamily="18" charset="0"/>
            </a:endParaRPr>
          </a:p>
          <a:p>
            <a:pPr>
              <a:defRPr/>
            </a:pPr>
            <a:r>
              <a:rPr lang="en-GB" sz="1100" dirty="0">
                <a:solidFill>
                  <a:schemeClr val="tx2">
                    <a:lumMod val="60000"/>
                    <a:lumOff val="40000"/>
                  </a:schemeClr>
                </a:solidFill>
                <a:latin typeface="Times New Roman" pitchFamily="18" charset="0"/>
              </a:rPr>
              <a:t>1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0.145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1.5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0.15</a:t>
            </a:r>
            <a:r>
              <a:rPr lang="sl-SI" sz="1100" dirty="0">
                <a:solidFill>
                  <a:schemeClr val="tx2">
                    <a:lumMod val="60000"/>
                    <a:lumOff val="40000"/>
                  </a:schemeClr>
                </a:solidFill>
                <a:latin typeface="Times New Roman" pitchFamily="18" charset="0"/>
              </a:rPr>
              <a:t>0</a:t>
            </a:r>
            <a:r>
              <a:rPr lang="en-US"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0.16</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2.5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0.175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0.21</a:t>
            </a:r>
            <a:r>
              <a:rPr lang="sl-SI" sz="1100" dirty="0">
                <a:solidFill>
                  <a:schemeClr val="tx2">
                    <a:lumMod val="60000"/>
                    <a:lumOff val="40000"/>
                  </a:schemeClr>
                </a:solidFill>
                <a:latin typeface="Times New Roman" pitchFamily="18" charset="0"/>
              </a:rPr>
              <a:t>0   </a:t>
            </a:r>
            <a:r>
              <a:rPr lang="en-GB" sz="1100" dirty="0">
                <a:solidFill>
                  <a:schemeClr val="tx2">
                    <a:lumMod val="60000"/>
                    <a:lumOff val="40000"/>
                  </a:schemeClr>
                </a:solidFill>
                <a:latin typeface="Times New Roman" pitchFamily="18" charset="0"/>
              </a:rPr>
              <a:t>4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0.232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0.276</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0.342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5.5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0.502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6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1.217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6.5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2.405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7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2.99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7.5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3.4</a:t>
            </a:r>
            <a:r>
              <a:rPr lang="sl-SI" sz="1100" dirty="0">
                <a:solidFill>
                  <a:schemeClr val="tx2">
                    <a:lumMod val="60000"/>
                    <a:lumOff val="40000"/>
                  </a:schemeClr>
                </a:solidFill>
                <a:latin typeface="Times New Roman" pitchFamily="18" charset="0"/>
              </a:rPr>
              <a:t>00 </a:t>
            </a:r>
            <a:r>
              <a:rPr lang="en-GB" sz="1100" dirty="0">
                <a:solidFill>
                  <a:schemeClr val="tx2">
                    <a:lumMod val="60000"/>
                    <a:lumOff val="40000"/>
                  </a:schemeClr>
                </a:solidFill>
                <a:latin typeface="Times New Roman" pitchFamily="18" charset="0"/>
              </a:rPr>
              <a:t>  8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3.664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8.5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3.856</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9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3.99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9.5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4.11</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10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4.2</a:t>
            </a:r>
            <a:r>
              <a:rPr lang="sl-SI" sz="1100" dirty="0">
                <a:solidFill>
                  <a:schemeClr val="tx2">
                    <a:lumMod val="60000"/>
                    <a:lumOff val="40000"/>
                  </a:schemeClr>
                </a:solidFill>
                <a:latin typeface="Times New Roman" pitchFamily="18" charset="0"/>
              </a:rPr>
              <a:t>00  </a:t>
            </a:r>
            <a:r>
              <a:rPr lang="en-GB" sz="1100" dirty="0">
                <a:solidFill>
                  <a:schemeClr val="tx2">
                    <a:lumMod val="60000"/>
                    <a:lumOff val="40000"/>
                  </a:schemeClr>
                </a:solidFill>
                <a:latin typeface="Times New Roman" pitchFamily="18" charset="0"/>
              </a:rPr>
              <a:t> 10.5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4.27</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11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4.33</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p>
        </p:txBody>
      </p:sp>
      <p:sp>
        <p:nvSpPr>
          <p:cNvPr id="21" name="Rectangle 9"/>
          <p:cNvSpPr>
            <a:spLocks noChangeArrowheads="1"/>
          </p:cNvSpPr>
          <p:nvPr/>
        </p:nvSpPr>
        <p:spPr bwMode="auto">
          <a:xfrm>
            <a:off x="6629400" y="2738438"/>
            <a:ext cx="576263" cy="3308350"/>
          </a:xfrm>
          <a:prstGeom prst="rect">
            <a:avLst/>
          </a:prstGeom>
          <a:noFill/>
          <a:ln w="9525">
            <a:noFill/>
            <a:miter lim="800000"/>
            <a:headEnd/>
            <a:tailEnd/>
          </a:ln>
        </p:spPr>
        <p:txBody>
          <a:bodyPr>
            <a:spAutoFit/>
          </a:bodyPr>
          <a:lstStyle/>
          <a:p>
            <a:pPr>
              <a:defRPr/>
            </a:pPr>
            <a:r>
              <a:rPr lang="sl-SI" sz="1100" dirty="0">
                <a:solidFill>
                  <a:schemeClr val="tx2">
                    <a:lumMod val="60000"/>
                    <a:lumOff val="40000"/>
                  </a:schemeClr>
                </a:solidFill>
                <a:latin typeface="Times New Roman" pitchFamily="18" charset="0"/>
              </a:rPr>
              <a:t>0.015</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0.015    0.030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0.035    0.042    0.066    0.110    0.226</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0.875</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1.903</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1.773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0.995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0.674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0.456</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0.326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0.244</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0.210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0.160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0.130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endParaRPr lang="en-GB" sz="1100" dirty="0">
              <a:solidFill>
                <a:schemeClr val="tx2">
                  <a:lumMod val="60000"/>
                  <a:lumOff val="40000"/>
                </a:schemeClr>
              </a:solidFill>
              <a:latin typeface="Times New Roman" pitchFamily="18" charset="0"/>
            </a:endParaRPr>
          </a:p>
        </p:txBody>
      </p:sp>
      <p:graphicFrame>
        <p:nvGraphicFramePr>
          <p:cNvPr id="22" name="Object 18"/>
          <p:cNvGraphicFramePr>
            <a:graphicFrameLocks noChangeAspect="1"/>
          </p:cNvGraphicFramePr>
          <p:nvPr/>
        </p:nvGraphicFramePr>
        <p:xfrm>
          <a:off x="6400800" y="2362200"/>
          <a:ext cx="820738" cy="393700"/>
        </p:xfrm>
        <a:graphic>
          <a:graphicData uri="http://schemas.openxmlformats.org/presentationml/2006/ole">
            <p:oleObj spid="_x0000_s60421" name="Equation" r:id="rId6" imgW="901440" imgH="393480" progId="Equation.DSMT4">
              <p:embed/>
            </p:oleObj>
          </a:graphicData>
        </a:graphic>
      </p:graphicFrame>
      <p:sp>
        <p:nvSpPr>
          <p:cNvPr id="23" name="Rectangle 11"/>
          <p:cNvSpPr>
            <a:spLocks noChangeArrowheads="1"/>
          </p:cNvSpPr>
          <p:nvPr/>
        </p:nvSpPr>
        <p:spPr bwMode="auto">
          <a:xfrm>
            <a:off x="7620000" y="2820988"/>
            <a:ext cx="792163" cy="2970212"/>
          </a:xfrm>
          <a:prstGeom prst="rect">
            <a:avLst/>
          </a:prstGeom>
          <a:noFill/>
          <a:ln w="9525">
            <a:noFill/>
            <a:miter lim="800000"/>
            <a:headEnd/>
            <a:tailEnd/>
          </a:ln>
        </p:spPr>
        <p:txBody>
          <a:bodyPr>
            <a:spAutoFit/>
          </a:bodyPr>
          <a:lstStyle/>
          <a:p>
            <a:pPr>
              <a:defRPr/>
            </a:pPr>
            <a:r>
              <a:rPr lang="sl-SI" sz="1100" dirty="0">
                <a:solidFill>
                  <a:schemeClr val="tx2">
                    <a:lumMod val="60000"/>
                    <a:lumOff val="40000"/>
                  </a:schemeClr>
                </a:solidFill>
                <a:latin typeface="Times New Roman" pitchFamily="18" charset="0"/>
              </a:rPr>
              <a:t>0.015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0.020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0.012                0.031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0.068                 0.160                   0.765                     1.677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0.898                     -0.908                      -1.099                      -0.539                      -0.348                     -0.212                      -0.116                     -0.084                     -0.080                    </a:t>
            </a:r>
            <a:endParaRPr lang="en-GB" sz="1100" dirty="0">
              <a:solidFill>
                <a:schemeClr val="tx2">
                  <a:lumMod val="60000"/>
                  <a:lumOff val="40000"/>
                </a:schemeClr>
              </a:solidFill>
              <a:latin typeface="Times New Roman" pitchFamily="18" charset="0"/>
            </a:endParaRPr>
          </a:p>
        </p:txBody>
      </p:sp>
      <p:graphicFrame>
        <p:nvGraphicFramePr>
          <p:cNvPr id="24" name="Object 19"/>
          <p:cNvGraphicFramePr>
            <a:graphicFrameLocks noChangeAspect="1"/>
          </p:cNvGraphicFramePr>
          <p:nvPr/>
        </p:nvGraphicFramePr>
        <p:xfrm>
          <a:off x="7410450" y="2362200"/>
          <a:ext cx="819150" cy="393700"/>
        </p:xfrm>
        <a:graphic>
          <a:graphicData uri="http://schemas.openxmlformats.org/presentationml/2006/ole">
            <p:oleObj spid="_x0000_s60422" name="Equation" r:id="rId7" imgW="901440" imgH="393480" progId="Equation.DSMT4">
              <p:embed/>
            </p:oleObj>
          </a:graphicData>
        </a:graphic>
      </p:graphicFrame>
      <p:sp>
        <p:nvSpPr>
          <p:cNvPr id="25" name="Line 4"/>
          <p:cNvSpPr>
            <a:spLocks noChangeShapeType="1"/>
          </p:cNvSpPr>
          <p:nvPr/>
        </p:nvSpPr>
        <p:spPr bwMode="auto">
          <a:xfrm flipV="1">
            <a:off x="5410200" y="4376738"/>
            <a:ext cx="2951163" cy="12700"/>
          </a:xfrm>
          <a:prstGeom prst="line">
            <a:avLst/>
          </a:prstGeom>
          <a:noFill/>
          <a:ln w="19050">
            <a:solidFill>
              <a:srgbClr val="FF3300"/>
            </a:solidFill>
            <a:round/>
            <a:headEnd/>
            <a:tailEnd/>
          </a:ln>
        </p:spPr>
        <p:txBody>
          <a:bodyPr/>
          <a:lstStyle/>
          <a:p>
            <a:pPr>
              <a:defRPr/>
            </a:pPr>
            <a:endParaRPr lang="sl-SI">
              <a:solidFill>
                <a:schemeClr val="tx2">
                  <a:lumMod val="60000"/>
                  <a:lumOff val="40000"/>
                </a:schemeClr>
              </a:solidFill>
            </a:endParaRPr>
          </a:p>
        </p:txBody>
      </p:sp>
      <p:sp>
        <p:nvSpPr>
          <p:cNvPr id="26" name="Line 5"/>
          <p:cNvSpPr>
            <a:spLocks noChangeShapeType="1"/>
          </p:cNvSpPr>
          <p:nvPr/>
        </p:nvSpPr>
        <p:spPr bwMode="auto">
          <a:xfrm flipH="1">
            <a:off x="3276600" y="2667000"/>
            <a:ext cx="0" cy="3579813"/>
          </a:xfrm>
          <a:prstGeom prst="line">
            <a:avLst/>
          </a:prstGeom>
          <a:noFill/>
          <a:ln w="9525">
            <a:solidFill>
              <a:srgbClr val="FF3300"/>
            </a:solidFill>
            <a:round/>
            <a:headEnd/>
            <a:tailEnd/>
          </a:ln>
        </p:spPr>
        <p:txBody>
          <a:bodyPr/>
          <a:lstStyle/>
          <a:p>
            <a:pPr>
              <a:defRPr/>
            </a:pPr>
            <a:endParaRPr lang="sl-SI">
              <a:solidFill>
                <a:schemeClr val="tx2">
                  <a:lumMod val="60000"/>
                  <a:lumOff val="40000"/>
                </a:schemeClr>
              </a:solidFill>
            </a:endParaRPr>
          </a:p>
        </p:txBody>
      </p:sp>
      <p:cxnSp>
        <p:nvCxnSpPr>
          <p:cNvPr id="27" name="AutoShape 7"/>
          <p:cNvCxnSpPr>
            <a:cxnSpLocks noChangeShapeType="1"/>
            <a:stCxn id="25" idx="1"/>
            <a:endCxn id="26" idx="1"/>
          </p:cNvCxnSpPr>
          <p:nvPr/>
        </p:nvCxnSpPr>
        <p:spPr bwMode="auto">
          <a:xfrm rot="5400000">
            <a:off x="4883944" y="2769394"/>
            <a:ext cx="1870075" cy="5084763"/>
          </a:xfrm>
          <a:prstGeom prst="curvedConnector5">
            <a:avLst>
              <a:gd name="adj1" fmla="val 98831"/>
              <a:gd name="adj2" fmla="val 17642"/>
              <a:gd name="adj3" fmla="val 100531"/>
            </a:avLst>
          </a:prstGeom>
          <a:noFill/>
          <a:ln w="9525">
            <a:solidFill>
              <a:schemeClr val="tx2">
                <a:lumMod val="60000"/>
                <a:lumOff val="40000"/>
              </a:schemeClr>
            </a:solidFill>
            <a:prstDash val="dash"/>
            <a:round/>
            <a:headEnd/>
            <a:tailEnd type="triangle" w="med" len="med"/>
          </a:ln>
        </p:spPr>
      </p:cxnSp>
      <p:grpSp>
        <p:nvGrpSpPr>
          <p:cNvPr id="2" name="Group 76"/>
          <p:cNvGrpSpPr>
            <a:grpSpLocks/>
          </p:cNvGrpSpPr>
          <p:nvPr/>
        </p:nvGrpSpPr>
        <p:grpSpPr bwMode="auto">
          <a:xfrm>
            <a:off x="990600" y="2820988"/>
            <a:ext cx="4191000" cy="3124200"/>
            <a:chOff x="1371600" y="2820194"/>
            <a:chExt cx="4191000" cy="3124200"/>
          </a:xfrm>
        </p:grpSpPr>
        <p:cxnSp>
          <p:nvCxnSpPr>
            <p:cNvPr id="29" name="Straight Arrow Connector 28"/>
            <p:cNvCxnSpPr/>
            <p:nvPr/>
          </p:nvCxnSpPr>
          <p:spPr>
            <a:xfrm>
              <a:off x="1371600" y="5858669"/>
              <a:ext cx="41910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88106" y="4381500"/>
              <a:ext cx="3124200"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781969" y="5864225"/>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129632"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475707"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823369" y="5862637"/>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178969" y="5861050"/>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542507" y="58705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882232" y="58705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36244" y="5870575"/>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83907"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31569" y="5872162"/>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287169" y="5861050"/>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39863" y="52570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39863" y="46474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39863" y="40378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439863" y="34282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Oval 55"/>
            <p:cNvSpPr>
              <a:spLocks noChangeAspect="1"/>
            </p:cNvSpPr>
            <p:nvPr/>
          </p:nvSpPr>
          <p:spPr>
            <a:xfrm>
              <a:off x="1811338" y="5766594"/>
              <a:ext cx="36512" cy="36512"/>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7" name="Oval 56"/>
            <p:cNvSpPr>
              <a:spLocks noChangeAspect="1"/>
            </p:cNvSpPr>
            <p:nvPr/>
          </p:nvSpPr>
          <p:spPr>
            <a:xfrm>
              <a:off x="1981200" y="5757069"/>
              <a:ext cx="36513"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8" name="Oval 57"/>
            <p:cNvSpPr>
              <a:spLocks noChangeAspect="1"/>
            </p:cNvSpPr>
            <p:nvPr/>
          </p:nvSpPr>
          <p:spPr>
            <a:xfrm>
              <a:off x="2159000" y="5749131"/>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9" name="Oval 58"/>
            <p:cNvSpPr>
              <a:spLocks noChangeAspect="1"/>
            </p:cNvSpPr>
            <p:nvPr/>
          </p:nvSpPr>
          <p:spPr>
            <a:xfrm>
              <a:off x="2505075" y="5730081"/>
              <a:ext cx="34925"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0" name="Oval 59"/>
            <p:cNvSpPr>
              <a:spLocks noChangeAspect="1"/>
            </p:cNvSpPr>
            <p:nvPr/>
          </p:nvSpPr>
          <p:spPr>
            <a:xfrm>
              <a:off x="2320925" y="5741194"/>
              <a:ext cx="36513" cy="36512"/>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1" name="Oval 60"/>
            <p:cNvSpPr>
              <a:spLocks noChangeAspect="1"/>
            </p:cNvSpPr>
            <p:nvPr/>
          </p:nvSpPr>
          <p:spPr>
            <a:xfrm>
              <a:off x="2674938" y="57237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2" name="Oval 61"/>
            <p:cNvSpPr>
              <a:spLocks noChangeAspect="1"/>
            </p:cNvSpPr>
            <p:nvPr/>
          </p:nvSpPr>
          <p:spPr>
            <a:xfrm>
              <a:off x="2851150" y="57142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3" name="Oval 62"/>
            <p:cNvSpPr>
              <a:spLocks noChangeAspect="1"/>
            </p:cNvSpPr>
            <p:nvPr/>
          </p:nvSpPr>
          <p:spPr>
            <a:xfrm>
              <a:off x="3022600" y="5680869"/>
              <a:ext cx="34925"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4" name="Oval 63"/>
            <p:cNvSpPr>
              <a:spLocks noChangeAspect="1"/>
            </p:cNvSpPr>
            <p:nvPr/>
          </p:nvSpPr>
          <p:spPr>
            <a:xfrm>
              <a:off x="3200400" y="56380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5" name="Oval 64"/>
            <p:cNvSpPr>
              <a:spLocks noChangeAspect="1"/>
            </p:cNvSpPr>
            <p:nvPr/>
          </p:nvSpPr>
          <p:spPr>
            <a:xfrm>
              <a:off x="3367088" y="55459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 name="Oval 65"/>
            <p:cNvSpPr>
              <a:spLocks noChangeAspect="1"/>
            </p:cNvSpPr>
            <p:nvPr/>
          </p:nvSpPr>
          <p:spPr>
            <a:xfrm>
              <a:off x="3544888" y="5104606"/>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7" name="Oval 66"/>
            <p:cNvSpPr>
              <a:spLocks noChangeAspect="1"/>
            </p:cNvSpPr>
            <p:nvPr/>
          </p:nvSpPr>
          <p:spPr>
            <a:xfrm>
              <a:off x="3721100" y="4383881"/>
              <a:ext cx="36513"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8" name="Oval 67"/>
            <p:cNvSpPr>
              <a:spLocks noChangeAspect="1"/>
            </p:cNvSpPr>
            <p:nvPr/>
          </p:nvSpPr>
          <p:spPr>
            <a:xfrm>
              <a:off x="3886200" y="40124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9" name="Oval 68"/>
            <p:cNvSpPr>
              <a:spLocks noChangeAspect="1"/>
            </p:cNvSpPr>
            <p:nvPr/>
          </p:nvSpPr>
          <p:spPr>
            <a:xfrm>
              <a:off x="4046538" y="3775869"/>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0" name="Oval 69"/>
            <p:cNvSpPr>
              <a:spLocks noChangeAspect="1"/>
            </p:cNvSpPr>
            <p:nvPr/>
          </p:nvSpPr>
          <p:spPr>
            <a:xfrm>
              <a:off x="4237038" y="36155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1" name="Oval 70"/>
            <p:cNvSpPr>
              <a:spLocks noChangeAspect="1"/>
            </p:cNvSpPr>
            <p:nvPr/>
          </p:nvSpPr>
          <p:spPr>
            <a:xfrm>
              <a:off x="4424363" y="34885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2" name="Oval 71"/>
            <p:cNvSpPr>
              <a:spLocks noChangeAspect="1"/>
            </p:cNvSpPr>
            <p:nvPr/>
          </p:nvSpPr>
          <p:spPr>
            <a:xfrm>
              <a:off x="4586288" y="3402806"/>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3" name="Oval 72"/>
            <p:cNvSpPr>
              <a:spLocks noChangeAspect="1"/>
            </p:cNvSpPr>
            <p:nvPr/>
          </p:nvSpPr>
          <p:spPr>
            <a:xfrm>
              <a:off x="4764088" y="33361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4" name="Oval 73"/>
            <p:cNvSpPr>
              <a:spLocks noChangeAspect="1"/>
            </p:cNvSpPr>
            <p:nvPr/>
          </p:nvSpPr>
          <p:spPr>
            <a:xfrm>
              <a:off x="4935538" y="32853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5" name="Oval 74"/>
            <p:cNvSpPr>
              <a:spLocks noChangeAspect="1"/>
            </p:cNvSpPr>
            <p:nvPr/>
          </p:nvSpPr>
          <p:spPr>
            <a:xfrm>
              <a:off x="5105400" y="324405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6" name="Oval 75"/>
            <p:cNvSpPr>
              <a:spLocks noChangeAspect="1"/>
            </p:cNvSpPr>
            <p:nvPr/>
          </p:nvSpPr>
          <p:spPr>
            <a:xfrm>
              <a:off x="5280025" y="3209131"/>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8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P spid="78851" grpId="0"/>
      <p:bldP spid="78853" grpId="0"/>
      <p:bldP spid="78855" grpId="0"/>
      <p:bldP spid="78857"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04800" y="3429000"/>
            <a:ext cx="8458200" cy="190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2290" name="Rectangle 2"/>
          <p:cNvSpPr>
            <a:spLocks noChangeArrowheads="1"/>
          </p:cNvSpPr>
          <p:nvPr/>
        </p:nvSpPr>
        <p:spPr bwMode="auto">
          <a:xfrm>
            <a:off x="457200" y="457200"/>
            <a:ext cx="3548063" cy="400050"/>
          </a:xfrm>
          <a:prstGeom prst="rect">
            <a:avLst/>
          </a:prstGeom>
          <a:noFill/>
          <a:ln w="9525">
            <a:noFill/>
            <a:miter lim="800000"/>
            <a:headEnd/>
            <a:tailEnd/>
          </a:ln>
          <a:effectLst/>
        </p:spPr>
        <p:txBody>
          <a:bodyPr>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ODVODOV</a:t>
            </a:r>
            <a:endParaRPr lang="en-GB" sz="2000" b="1">
              <a:solidFill>
                <a:schemeClr val="tx2">
                  <a:lumMod val="60000"/>
                  <a:lumOff val="40000"/>
                </a:schemeClr>
              </a:solidFill>
              <a:latin typeface="+mn-lt"/>
            </a:endParaRPr>
          </a:p>
        </p:txBody>
      </p:sp>
      <p:sp>
        <p:nvSpPr>
          <p:cNvPr id="12291" name="Rectangle 3"/>
          <p:cNvSpPr>
            <a:spLocks noChangeArrowheads="1"/>
          </p:cNvSpPr>
          <p:nvPr/>
        </p:nvSpPr>
        <p:spPr bwMode="auto">
          <a:xfrm>
            <a:off x="533400" y="990600"/>
            <a:ext cx="4038600"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I. korak: funkcija odvod</a:t>
            </a:r>
            <a:endParaRPr lang="en-GB">
              <a:solidFill>
                <a:schemeClr val="tx2">
                  <a:lumMod val="60000"/>
                  <a:lumOff val="40000"/>
                </a:schemeClr>
              </a:solidFill>
              <a:latin typeface="+mn-lt"/>
            </a:endParaRPr>
          </a:p>
        </p:txBody>
      </p:sp>
      <p:sp>
        <p:nvSpPr>
          <p:cNvPr id="12298" name="Rectangle 10"/>
          <p:cNvSpPr>
            <a:spLocks noChangeArrowheads="1"/>
          </p:cNvSpPr>
          <p:nvPr/>
        </p:nvSpPr>
        <p:spPr bwMode="auto">
          <a:xfrm>
            <a:off x="5408613" y="2590800"/>
            <a:ext cx="2668587"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odvod funkcije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endParaRPr lang="en-GB">
              <a:solidFill>
                <a:schemeClr val="tx2">
                  <a:lumMod val="60000"/>
                  <a:lumOff val="40000"/>
                </a:schemeClr>
              </a:solidFill>
            </a:endParaRPr>
          </a:p>
        </p:txBody>
      </p:sp>
      <p:sp>
        <p:nvSpPr>
          <p:cNvPr id="12303" name="Text Box 15"/>
          <p:cNvSpPr txBox="1">
            <a:spLocks noChangeArrowheads="1"/>
          </p:cNvSpPr>
          <p:nvPr/>
        </p:nvSpPr>
        <p:spPr bwMode="auto">
          <a:xfrm>
            <a:off x="685800" y="1524000"/>
            <a:ext cx="6934200" cy="369888"/>
          </a:xfrm>
          <a:prstGeom prst="rect">
            <a:avLst/>
          </a:prstGeom>
          <a:noFill/>
          <a:ln w="25400">
            <a:noFill/>
            <a:miter lim="800000"/>
            <a:headEnd/>
            <a:tailEnd/>
          </a:ln>
          <a:effectLst/>
        </p:spPr>
        <p:txBody>
          <a:bodyPr>
            <a:spAutoFit/>
          </a:bodyPr>
          <a:lstStyle/>
          <a:p>
            <a:pPr>
              <a:defRPr/>
            </a:pPr>
            <a:r>
              <a:rPr lang="sl-SI">
                <a:solidFill>
                  <a:schemeClr val="tx2">
                    <a:lumMod val="60000"/>
                    <a:lumOff val="40000"/>
                  </a:schemeClr>
                </a:solidFill>
                <a:latin typeface="+mn-lt"/>
              </a:rPr>
              <a:t>Predpis</a:t>
            </a:r>
            <a:r>
              <a:rPr lang="sl-SI">
                <a:solidFill>
                  <a:schemeClr val="tx2">
                    <a:lumMod val="60000"/>
                    <a:lumOff val="40000"/>
                  </a:schemeClr>
                </a:solidFill>
              </a:rPr>
              <a:t> </a:t>
            </a:r>
            <a:r>
              <a:rPr lang="en-US">
                <a:solidFill>
                  <a:schemeClr val="tx2">
                    <a:lumMod val="60000"/>
                    <a:lumOff val="40000"/>
                  </a:schemeClr>
                </a:solidFill>
              </a:rPr>
              <a:t> </a:t>
            </a:r>
            <a:r>
              <a:rPr lang="sl-SI" i="1">
                <a:solidFill>
                  <a:schemeClr val="tx2">
                    <a:lumMod val="60000"/>
                    <a:lumOff val="40000"/>
                  </a:schemeClr>
                </a:solidFill>
                <a:latin typeface="Georgia" pitchFamily="18" charset="0"/>
              </a:rPr>
              <a:t>x </a:t>
            </a:r>
            <a:r>
              <a:rPr lang="sl-SI">
                <a:solidFill>
                  <a:schemeClr val="tx2">
                    <a:lumMod val="60000"/>
                    <a:lumOff val="40000"/>
                  </a:schemeClr>
                </a:solidFill>
                <a:ea typeface="Arial Unicode MS" pitchFamily="34" charset="-128"/>
                <a:cs typeface="Arial Unicode MS" pitchFamily="34" charset="-128"/>
              </a:rPr>
              <a:t>↦</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df(x) </a:t>
            </a:r>
            <a:r>
              <a:rPr lang="en-US" i="1">
                <a:solidFill>
                  <a:schemeClr val="tx2">
                    <a:lumMod val="60000"/>
                    <a:lumOff val="40000"/>
                  </a:schemeClr>
                </a:solidFill>
                <a:latin typeface="Georgia" pitchFamily="18" charset="0"/>
              </a:rPr>
              <a:t> </a:t>
            </a:r>
            <a:r>
              <a:rPr lang="sl-SI">
                <a:solidFill>
                  <a:schemeClr val="tx2">
                    <a:lumMod val="60000"/>
                    <a:lumOff val="40000"/>
                  </a:schemeClr>
                </a:solidFill>
                <a:latin typeface="+mn-lt"/>
              </a:rPr>
              <a:t>določa funkcijo  </a:t>
            </a:r>
            <a:r>
              <a:rPr lang="sl-SI" i="1">
                <a:solidFill>
                  <a:schemeClr val="tx2">
                    <a:lumMod val="60000"/>
                    <a:lumOff val="40000"/>
                  </a:schemeClr>
                </a:solidFill>
                <a:latin typeface="Georgia" pitchFamily="18" charset="0"/>
              </a:rPr>
              <a:t>f</a:t>
            </a:r>
            <a:r>
              <a:rPr lang="en-US" i="1">
                <a:solidFill>
                  <a:schemeClr val="tx2">
                    <a:lumMod val="60000"/>
                    <a:lumOff val="40000"/>
                  </a:schemeClr>
                </a:solidFill>
                <a:latin typeface="Georgia" pitchFamily="18" charset="0"/>
              </a:rPr>
              <a:t> </a:t>
            </a:r>
            <a:r>
              <a:rPr lang="en-US">
                <a:solidFill>
                  <a:schemeClr val="tx2">
                    <a:lumMod val="60000"/>
                    <a:lumOff val="40000"/>
                  </a:schemeClr>
                </a:solidFill>
                <a:latin typeface="Comic Sans MS" pitchFamily="66" charset="0"/>
              </a:rPr>
              <a:t>’</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A</a:t>
            </a:r>
            <a:r>
              <a:rPr lang="sl-SI">
                <a:solidFill>
                  <a:schemeClr val="tx2">
                    <a:lumMod val="60000"/>
                    <a:lumOff val="40000"/>
                  </a:schemeClr>
                </a:solidFill>
              </a:rPr>
              <a:t> </a:t>
            </a:r>
            <a:r>
              <a:rPr lang="sl-SI">
                <a:solidFill>
                  <a:schemeClr val="tx2">
                    <a:lumMod val="60000"/>
                    <a:lumOff val="40000"/>
                  </a:schemeClr>
                </a:solidFill>
                <a:ea typeface="Arial Unicode MS" pitchFamily="34" charset="-128"/>
                <a:cs typeface="Arial Unicode MS" pitchFamily="34" charset="-128"/>
              </a:rPr>
              <a:t>→</a:t>
            </a:r>
            <a:r>
              <a:rPr lang="sl-SI">
                <a:solidFill>
                  <a:schemeClr val="tx2">
                    <a:lumMod val="60000"/>
                    <a:lumOff val="40000"/>
                  </a:schemeClr>
                </a:solidFill>
              </a:rPr>
              <a:t> </a:t>
            </a:r>
            <a:r>
              <a:rPr lang="sl-SI">
                <a:solidFill>
                  <a:schemeClr val="tx2">
                    <a:lumMod val="60000"/>
                    <a:lumOff val="40000"/>
                  </a:schemeClr>
                </a:solidFill>
                <a:ea typeface="Arial Unicode MS" pitchFamily="34" charset="-128"/>
                <a:cs typeface="Arial Unicode MS" pitchFamily="34" charset="-128"/>
              </a:rPr>
              <a:t>ℝ</a:t>
            </a:r>
            <a:endParaRPr lang="en-GB">
              <a:solidFill>
                <a:schemeClr val="tx2">
                  <a:lumMod val="60000"/>
                  <a:lumOff val="40000"/>
                </a:schemeClr>
              </a:solidFill>
              <a:ea typeface="Arial Unicode MS" pitchFamily="34" charset="-128"/>
              <a:cs typeface="Arial Unicode MS" pitchFamily="34" charset="-128"/>
            </a:endParaRPr>
          </a:p>
        </p:txBody>
      </p:sp>
      <p:graphicFrame>
        <p:nvGraphicFramePr>
          <p:cNvPr id="12307" name="Object 2"/>
          <p:cNvGraphicFramePr>
            <a:graphicFrameLocks noChangeAspect="1"/>
          </p:cNvGraphicFramePr>
          <p:nvPr/>
        </p:nvGraphicFramePr>
        <p:xfrm>
          <a:off x="1522413" y="2362200"/>
          <a:ext cx="3673475" cy="819150"/>
        </p:xfrm>
        <a:graphic>
          <a:graphicData uri="http://schemas.openxmlformats.org/presentationml/2006/ole">
            <p:oleObj spid="_x0000_s6146" name="Equation" r:id="rId3" imgW="1765080" imgH="393480" progId="Equation.DSMT4">
              <p:embed/>
            </p:oleObj>
          </a:graphicData>
        </a:graphic>
      </p:graphicFrame>
      <p:graphicFrame>
        <p:nvGraphicFramePr>
          <p:cNvPr id="12310" name="Object 3"/>
          <p:cNvGraphicFramePr>
            <a:graphicFrameLocks noChangeAspect="1"/>
          </p:cNvGraphicFramePr>
          <p:nvPr/>
        </p:nvGraphicFramePr>
        <p:xfrm>
          <a:off x="493713" y="3733800"/>
          <a:ext cx="1266825" cy="406400"/>
        </p:xfrm>
        <a:graphic>
          <a:graphicData uri="http://schemas.openxmlformats.org/presentationml/2006/ole">
            <p:oleObj spid="_x0000_s6147" name="Equation" r:id="rId4" imgW="711000" imgH="241200" progId="Equation.DSMT4">
              <p:embed/>
            </p:oleObj>
          </a:graphicData>
        </a:graphic>
      </p:graphicFrame>
      <p:graphicFrame>
        <p:nvGraphicFramePr>
          <p:cNvPr id="12311" name="Object 4"/>
          <p:cNvGraphicFramePr>
            <a:graphicFrameLocks noChangeAspect="1"/>
          </p:cNvGraphicFramePr>
          <p:nvPr/>
        </p:nvGraphicFramePr>
        <p:xfrm>
          <a:off x="2576513" y="3581400"/>
          <a:ext cx="5653087" cy="1524000"/>
        </p:xfrm>
        <a:graphic>
          <a:graphicData uri="http://schemas.openxmlformats.org/presentationml/2006/ole">
            <p:oleObj spid="_x0000_s6148" name="Equation" r:id="rId5" imgW="3213000" imgH="914400" progId="Equation.DSMT4">
              <p:embed/>
            </p:oleObj>
          </a:graphicData>
        </a:graphic>
      </p:graphicFrame>
      <p:sp>
        <p:nvSpPr>
          <p:cNvPr id="12" name="Rectangle 1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ectangle 1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ounded Rectangle 1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D09F82A-AF7E-4407-9571-400FC6BB109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7</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2" name="Group 25"/>
          <p:cNvGrpSpPr>
            <a:grpSpLocks/>
          </p:cNvGrpSpPr>
          <p:nvPr/>
        </p:nvGrpSpPr>
        <p:grpSpPr bwMode="auto">
          <a:xfrm>
            <a:off x="4494213" y="1906588"/>
            <a:ext cx="3089275" cy="379412"/>
            <a:chOff x="4571206" y="2058194"/>
            <a:chExt cx="3088050" cy="379448"/>
          </a:xfrm>
        </p:grpSpPr>
        <p:sp>
          <p:nvSpPr>
            <p:cNvPr id="12306" name="Text Box 18"/>
            <p:cNvSpPr txBox="1">
              <a:spLocks noChangeArrowheads="1"/>
            </p:cNvSpPr>
            <p:nvPr/>
          </p:nvSpPr>
          <p:spPr bwMode="auto">
            <a:xfrm>
              <a:off x="4991726" y="2099473"/>
              <a:ext cx="2667530" cy="338169"/>
            </a:xfrm>
            <a:prstGeom prst="rect">
              <a:avLst/>
            </a:prstGeom>
            <a:noFill/>
            <a:ln w="25400">
              <a:noFill/>
              <a:miter lim="800000"/>
              <a:headEnd/>
              <a:tailEnd/>
            </a:ln>
            <a:effectLst/>
          </p:spPr>
          <p:txBody>
            <a:bodyPr>
              <a:spAutoFit/>
            </a:bodyPr>
            <a:lstStyle/>
            <a:p>
              <a:pPr>
                <a:defRPr/>
              </a:pPr>
              <a:r>
                <a:rPr lang="en-US" sz="1600">
                  <a:solidFill>
                    <a:schemeClr val="tx2">
                      <a:lumMod val="60000"/>
                      <a:lumOff val="40000"/>
                    </a:schemeClr>
                  </a:solidFill>
                  <a:latin typeface="+mn-lt"/>
                </a:rPr>
                <a:t>to</a:t>
              </a:r>
              <a:r>
                <a:rPr lang="sl-SI" sz="1600">
                  <a:solidFill>
                    <a:schemeClr val="tx2">
                      <a:lumMod val="60000"/>
                      <a:lumOff val="40000"/>
                    </a:schemeClr>
                  </a:solidFill>
                  <a:latin typeface="+mn-lt"/>
                </a:rPr>
                <a:t>čke, kjer je </a:t>
              </a:r>
              <a:r>
                <a:rPr lang="sl-SI" sz="1600" i="1">
                  <a:solidFill>
                    <a:schemeClr val="tx2">
                      <a:lumMod val="60000"/>
                      <a:lumOff val="40000"/>
                    </a:schemeClr>
                  </a:solidFill>
                  <a:latin typeface="Georgia" pitchFamily="18" charset="0"/>
                </a:rPr>
                <a:t>f</a:t>
              </a:r>
              <a:r>
                <a:rPr lang="sl-SI" sz="1600">
                  <a:solidFill>
                    <a:schemeClr val="tx2">
                      <a:lumMod val="60000"/>
                      <a:lumOff val="40000"/>
                    </a:schemeClr>
                  </a:solidFill>
                </a:rPr>
                <a:t> </a:t>
              </a:r>
              <a:r>
                <a:rPr lang="sl-SI" sz="1600">
                  <a:solidFill>
                    <a:schemeClr val="tx2">
                      <a:lumMod val="60000"/>
                      <a:lumOff val="40000"/>
                    </a:schemeClr>
                  </a:solidFill>
                  <a:latin typeface="+mn-lt"/>
                </a:rPr>
                <a:t>odvedljiva</a:t>
              </a:r>
              <a:endParaRPr lang="en-GB" sz="1600">
                <a:solidFill>
                  <a:schemeClr val="tx2">
                    <a:lumMod val="60000"/>
                    <a:lumOff val="40000"/>
                  </a:schemeClr>
                </a:solidFill>
                <a:latin typeface="+mn-lt"/>
              </a:endParaRPr>
            </a:p>
          </p:txBody>
        </p:sp>
        <p:grpSp>
          <p:nvGrpSpPr>
            <p:cNvPr id="6164" name="Group 24"/>
            <p:cNvGrpSpPr>
              <a:grpSpLocks/>
            </p:cNvGrpSpPr>
            <p:nvPr/>
          </p:nvGrpSpPr>
          <p:grpSpPr bwMode="auto">
            <a:xfrm>
              <a:off x="4571206" y="2058194"/>
              <a:ext cx="381794" cy="229394"/>
              <a:chOff x="4571206" y="2058194"/>
              <a:chExt cx="381794" cy="229394"/>
            </a:xfrm>
          </p:grpSpPr>
          <p:cxnSp>
            <p:nvCxnSpPr>
              <p:cNvPr id="22" name="Straight Connector 21"/>
              <p:cNvCxnSpPr/>
              <p:nvPr/>
            </p:nvCxnSpPr>
            <p:spPr>
              <a:xfrm rot="5400000">
                <a:off x="4457689" y="2171711"/>
                <a:ext cx="228622"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792" y="2285228"/>
                <a:ext cx="3808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8203" name="Object 19"/>
          <p:cNvGraphicFramePr>
            <a:graphicFrameLocks noChangeAspect="1"/>
          </p:cNvGraphicFramePr>
          <p:nvPr/>
        </p:nvGraphicFramePr>
        <p:xfrm>
          <a:off x="1676400" y="5715000"/>
          <a:ext cx="3532188" cy="341313"/>
        </p:xfrm>
        <a:graphic>
          <a:graphicData uri="http://schemas.openxmlformats.org/presentationml/2006/ole">
            <p:oleObj spid="_x0000_s6149" name="Equation" r:id="rId6" imgW="20952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291" grpId="0"/>
      <p:bldP spid="12298" grpId="0"/>
      <p:bldP spid="12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41325" y="609600"/>
            <a:ext cx="4511675"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II. korak: računske operacije in sestavljanje</a:t>
            </a:r>
            <a:endParaRPr lang="en-GB">
              <a:solidFill>
                <a:schemeClr val="tx2">
                  <a:lumMod val="60000"/>
                  <a:lumOff val="40000"/>
                </a:schemeClr>
              </a:solidFill>
              <a:latin typeface="+mn-lt"/>
            </a:endParaRPr>
          </a:p>
        </p:txBody>
      </p:sp>
      <p:graphicFrame>
        <p:nvGraphicFramePr>
          <p:cNvPr id="80896" name="Object 2"/>
          <p:cNvGraphicFramePr>
            <a:graphicFrameLocks noChangeAspect="1"/>
          </p:cNvGraphicFramePr>
          <p:nvPr/>
        </p:nvGraphicFramePr>
        <p:xfrm>
          <a:off x="749300" y="1323975"/>
          <a:ext cx="1809750" cy="341313"/>
        </p:xfrm>
        <a:graphic>
          <a:graphicData uri="http://schemas.openxmlformats.org/presentationml/2006/ole">
            <p:oleObj spid="_x0000_s7170" name="Equation" r:id="rId3" imgW="1079280" imgH="203040" progId="Equation.DSMT4">
              <p:embed/>
            </p:oleObj>
          </a:graphicData>
        </a:graphic>
      </p:graphicFrame>
      <p:graphicFrame>
        <p:nvGraphicFramePr>
          <p:cNvPr id="80897" name="Object 3"/>
          <p:cNvGraphicFramePr>
            <a:graphicFrameLocks noChangeAspect="1"/>
          </p:cNvGraphicFramePr>
          <p:nvPr/>
        </p:nvGraphicFramePr>
        <p:xfrm>
          <a:off x="673100" y="2330450"/>
          <a:ext cx="2301875" cy="339725"/>
        </p:xfrm>
        <a:graphic>
          <a:graphicData uri="http://schemas.openxmlformats.org/presentationml/2006/ole">
            <p:oleObj spid="_x0000_s7171" name="Equation" r:id="rId4" imgW="1371600" imgH="203040" progId="Equation.DSMT4">
              <p:embed/>
            </p:oleObj>
          </a:graphicData>
        </a:graphic>
      </p:graphicFrame>
      <p:graphicFrame>
        <p:nvGraphicFramePr>
          <p:cNvPr id="80898" name="Object 4"/>
          <p:cNvGraphicFramePr>
            <a:graphicFrameLocks noChangeAspect="1"/>
          </p:cNvGraphicFramePr>
          <p:nvPr/>
        </p:nvGraphicFramePr>
        <p:xfrm>
          <a:off x="673100" y="3473450"/>
          <a:ext cx="2085975" cy="850900"/>
        </p:xfrm>
        <a:graphic>
          <a:graphicData uri="http://schemas.openxmlformats.org/presentationml/2006/ole">
            <p:oleObj spid="_x0000_s7172" name="Equation" r:id="rId5" imgW="1307880" imgH="533160" progId="Equation.DSMT4">
              <p:embed/>
            </p:oleObj>
          </a:graphicData>
        </a:graphic>
      </p:graphicFrame>
      <p:graphicFrame>
        <p:nvGraphicFramePr>
          <p:cNvPr id="80899" name="Object 5"/>
          <p:cNvGraphicFramePr>
            <a:graphicFrameLocks noChangeAspect="1"/>
          </p:cNvGraphicFramePr>
          <p:nvPr/>
        </p:nvGraphicFramePr>
        <p:xfrm>
          <a:off x="658813" y="5140325"/>
          <a:ext cx="2846387" cy="800100"/>
        </p:xfrm>
        <a:graphic>
          <a:graphicData uri="http://schemas.openxmlformats.org/presentationml/2006/ole">
            <p:oleObj spid="_x0000_s7173" name="Equation" r:id="rId6" imgW="1676160" imgH="431640" progId="Equation.DSMT4">
              <p:embed/>
            </p:oleObj>
          </a:graphicData>
        </a:graphic>
      </p:graphicFrame>
      <p:graphicFrame>
        <p:nvGraphicFramePr>
          <p:cNvPr id="80900" name="Object 6"/>
          <p:cNvGraphicFramePr>
            <a:graphicFrameLocks noChangeAspect="1"/>
          </p:cNvGraphicFramePr>
          <p:nvPr/>
        </p:nvGraphicFramePr>
        <p:xfrm>
          <a:off x="4495800" y="5102225"/>
          <a:ext cx="4275138" cy="917575"/>
        </p:xfrm>
        <a:graphic>
          <a:graphicData uri="http://schemas.openxmlformats.org/presentationml/2006/ole">
            <p:oleObj spid="_x0000_s7174" name="Equation" r:id="rId7" imgW="3695400" imgH="749160" progId="Equation.DSMT4">
              <p:embed/>
            </p:oleObj>
          </a:graphicData>
        </a:graphic>
      </p:graphicFrame>
      <p:sp>
        <p:nvSpPr>
          <p:cNvPr id="8" name="Rectangle 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ectangle 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ounded Rectangle 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TextBox 1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9F462E7-C92B-46C0-9587-E7C5485547C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8</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2" name="Object 15"/>
          <p:cNvGraphicFramePr>
            <a:graphicFrameLocks noChangeAspect="1"/>
          </p:cNvGraphicFramePr>
          <p:nvPr/>
        </p:nvGraphicFramePr>
        <p:xfrm>
          <a:off x="3810000" y="1295400"/>
          <a:ext cx="4940300" cy="538163"/>
        </p:xfrm>
        <a:graphic>
          <a:graphicData uri="http://schemas.openxmlformats.org/presentationml/2006/ole">
            <p:oleObj spid="_x0000_s7175" name="Equation" r:id="rId8" imgW="4203360" imgH="457200" progId="Equation.DSMT4">
              <p:embed/>
            </p:oleObj>
          </a:graphicData>
        </a:graphic>
      </p:graphicFrame>
      <p:graphicFrame>
        <p:nvGraphicFramePr>
          <p:cNvPr id="4" name="Object 17"/>
          <p:cNvGraphicFramePr>
            <a:graphicFrameLocks noChangeAspect="1"/>
          </p:cNvGraphicFramePr>
          <p:nvPr/>
        </p:nvGraphicFramePr>
        <p:xfrm>
          <a:off x="3740150" y="2347913"/>
          <a:ext cx="5119688" cy="598487"/>
        </p:xfrm>
        <a:graphic>
          <a:graphicData uri="http://schemas.openxmlformats.org/presentationml/2006/ole">
            <p:oleObj spid="_x0000_s7176" name="Equation" r:id="rId9" imgW="4356000" imgH="507960" progId="Equation.DSMT4">
              <p:embed/>
            </p:oleObj>
          </a:graphicData>
        </a:graphic>
      </p:graphicFrame>
      <p:graphicFrame>
        <p:nvGraphicFramePr>
          <p:cNvPr id="5" name="Object 18"/>
          <p:cNvGraphicFramePr>
            <a:graphicFrameLocks noChangeAspect="1"/>
          </p:cNvGraphicFramePr>
          <p:nvPr/>
        </p:nvGraphicFramePr>
        <p:xfrm>
          <a:off x="4192588" y="3494088"/>
          <a:ext cx="4570412" cy="668337"/>
        </p:xfrm>
        <a:graphic>
          <a:graphicData uri="http://schemas.openxmlformats.org/presentationml/2006/ole">
            <p:oleObj spid="_x0000_s7177" name="Equation" r:id="rId10" imgW="3644640" imgH="533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08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08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08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08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544513"/>
            <a:ext cx="3313113" cy="369887"/>
          </a:xfrm>
          <a:prstGeom prst="rect">
            <a:avLst/>
          </a:prstGeom>
          <a:noFill/>
          <a:ln w="9525">
            <a:noFill/>
            <a:miter lim="800000"/>
            <a:headEnd/>
            <a:tailEnd/>
          </a:ln>
          <a:effectLst/>
        </p:spPr>
        <p:txBody>
          <a:bodyPr wrap="none">
            <a:spAutoFit/>
          </a:bodyPr>
          <a:lstStyle/>
          <a:p>
            <a:pPr algn="ctr">
              <a:defRPr/>
            </a:pPr>
            <a:r>
              <a:rPr lang="sl-SI">
                <a:solidFill>
                  <a:schemeClr val="tx2">
                    <a:lumMod val="60000"/>
                    <a:lumOff val="40000"/>
                  </a:schemeClr>
                </a:solidFill>
                <a:latin typeface="+mn-lt"/>
              </a:rPr>
              <a:t>III. korak: odvodi osnovnih funkcij</a:t>
            </a:r>
            <a:endParaRPr lang="en-GB">
              <a:solidFill>
                <a:schemeClr val="tx2">
                  <a:lumMod val="60000"/>
                  <a:lumOff val="40000"/>
                </a:schemeClr>
              </a:solidFill>
              <a:latin typeface="+mn-lt"/>
            </a:endParaRPr>
          </a:p>
        </p:txBody>
      </p:sp>
      <p:graphicFrame>
        <p:nvGraphicFramePr>
          <p:cNvPr id="81920" name="Object 2"/>
          <p:cNvGraphicFramePr>
            <a:graphicFrameLocks noChangeAspect="1"/>
          </p:cNvGraphicFramePr>
          <p:nvPr/>
        </p:nvGraphicFramePr>
        <p:xfrm>
          <a:off x="1371600" y="1676400"/>
          <a:ext cx="1174750" cy="433388"/>
        </p:xfrm>
        <a:graphic>
          <a:graphicData uri="http://schemas.openxmlformats.org/presentationml/2006/ole">
            <p:oleObj spid="_x0000_s8194" name="Equation" r:id="rId3" imgW="622080" imgH="228600" progId="Equation.DSMT4">
              <p:embed/>
            </p:oleObj>
          </a:graphicData>
        </a:graphic>
      </p:graphicFrame>
      <p:graphicFrame>
        <p:nvGraphicFramePr>
          <p:cNvPr id="81921" name="Object 3"/>
          <p:cNvGraphicFramePr>
            <a:graphicFrameLocks noChangeAspect="1"/>
          </p:cNvGraphicFramePr>
          <p:nvPr/>
        </p:nvGraphicFramePr>
        <p:xfrm>
          <a:off x="1371600" y="990600"/>
          <a:ext cx="1373188" cy="404813"/>
        </p:xfrm>
        <a:graphic>
          <a:graphicData uri="http://schemas.openxmlformats.org/presentationml/2006/ole">
            <p:oleObj spid="_x0000_s8195" name="Equation" r:id="rId4" imgW="774360" imgH="228600" progId="Equation.DSMT4">
              <p:embed/>
            </p:oleObj>
          </a:graphicData>
        </a:graphic>
      </p:graphicFrame>
      <p:graphicFrame>
        <p:nvGraphicFramePr>
          <p:cNvPr id="81922" name="Object 4"/>
          <p:cNvGraphicFramePr>
            <a:graphicFrameLocks noChangeAspect="1"/>
          </p:cNvGraphicFramePr>
          <p:nvPr/>
        </p:nvGraphicFramePr>
        <p:xfrm>
          <a:off x="1371600" y="2305050"/>
          <a:ext cx="1160463" cy="666750"/>
        </p:xfrm>
        <a:graphic>
          <a:graphicData uri="http://schemas.openxmlformats.org/presentationml/2006/ole">
            <p:oleObj spid="_x0000_s8196" name="Equation" r:id="rId5" imgW="685800" imgH="393480" progId="Equation.DSMT4">
              <p:embed/>
            </p:oleObj>
          </a:graphicData>
        </a:graphic>
      </p:graphicFrame>
      <p:graphicFrame>
        <p:nvGraphicFramePr>
          <p:cNvPr id="81923" name="Object 5"/>
          <p:cNvGraphicFramePr>
            <a:graphicFrameLocks noChangeAspect="1"/>
          </p:cNvGraphicFramePr>
          <p:nvPr/>
        </p:nvGraphicFramePr>
        <p:xfrm>
          <a:off x="4267200" y="990600"/>
          <a:ext cx="1677988" cy="363538"/>
        </p:xfrm>
        <a:graphic>
          <a:graphicData uri="http://schemas.openxmlformats.org/presentationml/2006/ole">
            <p:oleObj spid="_x0000_s8197" name="Equation" r:id="rId6" imgW="939600" imgH="203040" progId="Equation.DSMT4">
              <p:embed/>
            </p:oleObj>
          </a:graphicData>
        </a:graphic>
      </p:graphicFrame>
      <p:graphicFrame>
        <p:nvGraphicFramePr>
          <p:cNvPr id="81924" name="Object 6"/>
          <p:cNvGraphicFramePr>
            <a:graphicFrameLocks noChangeAspect="1"/>
          </p:cNvGraphicFramePr>
          <p:nvPr/>
        </p:nvGraphicFramePr>
        <p:xfrm>
          <a:off x="2154238" y="4649788"/>
          <a:ext cx="1524000" cy="285750"/>
        </p:xfrm>
        <a:graphic>
          <a:graphicData uri="http://schemas.openxmlformats.org/presentationml/2006/ole">
            <p:oleObj spid="_x0000_s8198" name="Equation" r:id="rId7" imgW="1041120" imgH="203040" progId="Equation.DSMT4">
              <p:embed/>
            </p:oleObj>
          </a:graphicData>
        </a:graphic>
      </p:graphicFrame>
      <p:graphicFrame>
        <p:nvGraphicFramePr>
          <p:cNvPr id="81925" name="Object 7"/>
          <p:cNvGraphicFramePr>
            <a:graphicFrameLocks noChangeAspect="1"/>
          </p:cNvGraphicFramePr>
          <p:nvPr/>
        </p:nvGraphicFramePr>
        <p:xfrm>
          <a:off x="4679950" y="4451350"/>
          <a:ext cx="1416050" cy="577850"/>
        </p:xfrm>
        <a:graphic>
          <a:graphicData uri="http://schemas.openxmlformats.org/presentationml/2006/ole">
            <p:oleObj spid="_x0000_s8199" name="Equation" r:id="rId8" imgW="965160" imgH="393480" progId="Equation.DSMT4">
              <p:embed/>
            </p:oleObj>
          </a:graphicData>
        </a:graphic>
      </p:graphicFrame>
      <p:graphicFrame>
        <p:nvGraphicFramePr>
          <p:cNvPr id="81926" name="Object 8"/>
          <p:cNvGraphicFramePr>
            <a:graphicFrameLocks noChangeAspect="1"/>
          </p:cNvGraphicFramePr>
          <p:nvPr/>
        </p:nvGraphicFramePr>
        <p:xfrm>
          <a:off x="4267200" y="1446213"/>
          <a:ext cx="2322513" cy="796925"/>
        </p:xfrm>
        <a:graphic>
          <a:graphicData uri="http://schemas.openxmlformats.org/presentationml/2006/ole">
            <p:oleObj spid="_x0000_s8200" name="Equation" r:id="rId9" imgW="1295280" imgH="444240" progId="Equation.DSMT4">
              <p:embed/>
            </p:oleObj>
          </a:graphicData>
        </a:graphic>
      </p:graphicFrame>
      <p:graphicFrame>
        <p:nvGraphicFramePr>
          <p:cNvPr id="81927" name="Object 9"/>
          <p:cNvGraphicFramePr>
            <a:graphicFrameLocks noChangeAspect="1"/>
          </p:cNvGraphicFramePr>
          <p:nvPr/>
        </p:nvGraphicFramePr>
        <p:xfrm>
          <a:off x="4267200" y="2362200"/>
          <a:ext cx="2117725" cy="746125"/>
        </p:xfrm>
        <a:graphic>
          <a:graphicData uri="http://schemas.openxmlformats.org/presentationml/2006/ole">
            <p:oleObj spid="_x0000_s8201" name="Equation" r:id="rId10" imgW="1117440" imgH="393480" progId="Equation.DSMT4">
              <p:embed/>
            </p:oleObj>
          </a:graphicData>
        </a:graphic>
      </p:graphicFrame>
      <p:graphicFrame>
        <p:nvGraphicFramePr>
          <p:cNvPr id="81928" name="Object 10"/>
          <p:cNvGraphicFramePr>
            <a:graphicFrameLocks noChangeAspect="1"/>
          </p:cNvGraphicFramePr>
          <p:nvPr/>
        </p:nvGraphicFramePr>
        <p:xfrm>
          <a:off x="1533525" y="3613150"/>
          <a:ext cx="1133475" cy="703263"/>
        </p:xfrm>
        <a:graphic>
          <a:graphicData uri="http://schemas.openxmlformats.org/presentationml/2006/ole">
            <p:oleObj spid="_x0000_s8202" name="Equation" r:id="rId11" imgW="799920" imgH="495000" progId="Equation.DSMT4">
              <p:embed/>
            </p:oleObj>
          </a:graphicData>
        </a:graphic>
      </p:graphicFrame>
      <p:graphicFrame>
        <p:nvGraphicFramePr>
          <p:cNvPr id="81929" name="Object 11"/>
          <p:cNvGraphicFramePr>
            <a:graphicFrameLocks noChangeAspect="1"/>
          </p:cNvGraphicFramePr>
          <p:nvPr/>
        </p:nvGraphicFramePr>
        <p:xfrm>
          <a:off x="3438525" y="3689350"/>
          <a:ext cx="1231900" cy="608013"/>
        </p:xfrm>
        <a:graphic>
          <a:graphicData uri="http://schemas.openxmlformats.org/presentationml/2006/ole">
            <p:oleObj spid="_x0000_s8203" name="Equation" r:id="rId12" imgW="850680" imgH="419040" progId="Equation.DSMT4">
              <p:embed/>
            </p:oleObj>
          </a:graphicData>
        </a:graphic>
      </p:graphicFrame>
      <p:graphicFrame>
        <p:nvGraphicFramePr>
          <p:cNvPr id="81930" name="Object 12"/>
          <p:cNvGraphicFramePr>
            <a:graphicFrameLocks noChangeAspect="1"/>
          </p:cNvGraphicFramePr>
          <p:nvPr/>
        </p:nvGraphicFramePr>
        <p:xfrm>
          <a:off x="5635625" y="3775075"/>
          <a:ext cx="1414463" cy="336550"/>
        </p:xfrm>
        <a:graphic>
          <a:graphicData uri="http://schemas.openxmlformats.org/presentationml/2006/ole">
            <p:oleObj spid="_x0000_s8204" name="Equation" r:id="rId13" imgW="965160" imgH="228600" progId="Equation.DSMT4">
              <p:embed/>
            </p:oleObj>
          </a:graphicData>
        </a:graphic>
      </p:graphicFrame>
      <p:sp>
        <p:nvSpPr>
          <p:cNvPr id="14364" name="Text Box 28"/>
          <p:cNvSpPr txBox="1">
            <a:spLocks noChangeArrowheads="1"/>
          </p:cNvSpPr>
          <p:nvPr/>
        </p:nvSpPr>
        <p:spPr bwMode="auto">
          <a:xfrm>
            <a:off x="685800" y="3232150"/>
            <a:ext cx="1676400" cy="369888"/>
          </a:xfrm>
          <a:prstGeom prst="rect">
            <a:avLst/>
          </a:prstGeom>
          <a:noFill/>
          <a:ln w="25400">
            <a:noFill/>
            <a:miter lim="800000"/>
            <a:headEnd/>
            <a:tailEnd/>
          </a:ln>
          <a:effectLst/>
        </p:spPr>
        <p:txBody>
          <a:bodyPr>
            <a:spAutoFit/>
          </a:bodyPr>
          <a:lstStyle/>
          <a:p>
            <a:pPr>
              <a:defRPr/>
            </a:pPr>
            <a:r>
              <a:rPr lang="sl-SI">
                <a:solidFill>
                  <a:schemeClr val="tx2">
                    <a:lumMod val="60000"/>
                    <a:lumOff val="40000"/>
                  </a:schemeClr>
                </a:solidFill>
                <a:latin typeface="+mn-lt"/>
              </a:rPr>
              <a:t>In še...</a:t>
            </a:r>
            <a:endParaRPr lang="en-GB">
              <a:solidFill>
                <a:schemeClr val="tx2">
                  <a:lumMod val="60000"/>
                  <a:lumOff val="40000"/>
                </a:schemeClr>
              </a:solidFill>
              <a:latin typeface="+mn-lt"/>
            </a:endParaRPr>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B3DE41B-5062-4AAE-BD46-5845813C7B9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9</a:t>
            </a:fld>
            <a:endParaRPr lang="en-US" sz="12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1371600" y="5562600"/>
            <a:ext cx="6248400" cy="646113"/>
          </a:xfrm>
          <a:prstGeom prst="rect">
            <a:avLst/>
          </a:prstGeom>
          <a:noFill/>
        </p:spPr>
        <p:txBody>
          <a:bodyPr>
            <a:spAutoFit/>
          </a:bodyPr>
          <a:lstStyle/>
          <a:p>
            <a:pPr>
              <a:defRPr/>
            </a:pPr>
            <a:r>
              <a:rPr lang="sl-SI">
                <a:solidFill>
                  <a:schemeClr val="tx2">
                    <a:lumMod val="60000"/>
                    <a:lumOff val="40000"/>
                  </a:schemeClr>
                </a:solidFill>
                <a:latin typeface="+mn-lt"/>
              </a:rPr>
              <a:t>Na podlagi odvodov osnovnih funkcij in računskih pravil lahko rutinsko izračunamo odvod poljubne elementarne funkcije.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19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1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19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19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19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19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819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819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819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819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819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64" grpId="0" autoUpdateAnimBg="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2">
              <a:lumMod val="60000"/>
              <a:lumOff val="40000"/>
            </a:schemeClr>
          </a:solidFill>
          <a:prstDash val="solid"/>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accent1"/>
          </a:solidFill>
          <a:prstDash val="soli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a:spAutoFit/>
      </a:bodyPr>
      <a:lstStyle>
        <a:defPPr>
          <a:defRPr smtClean="0">
            <a:solidFill>
              <a:schemeClr val="tx2">
                <a:lumMod val="60000"/>
                <a:lumOff val="40000"/>
              </a:schemeClr>
            </a:solidFill>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7887</TotalTime>
  <Words>3272</Words>
  <Application>Microsoft Office PowerPoint</Application>
  <PresentationFormat>On-screen Show (4:3)</PresentationFormat>
  <Paragraphs>550</Paragraphs>
  <Slides>64</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4</vt:i4>
      </vt:variant>
      <vt:variant>
        <vt:lpstr>Slide Titles</vt:lpstr>
      </vt:variant>
      <vt:variant>
        <vt:i4>64</vt:i4>
      </vt:variant>
    </vt:vector>
  </HeadingPairs>
  <TitlesOfParts>
    <vt:vector size="84" baseType="lpstr">
      <vt:lpstr>Arial</vt:lpstr>
      <vt:lpstr>Calibri</vt:lpstr>
      <vt:lpstr>Euclid Math One</vt:lpstr>
      <vt:lpstr>Euclid Math Two</vt:lpstr>
      <vt:lpstr>MT Extra</vt:lpstr>
      <vt:lpstr>Symbol</vt:lpstr>
      <vt:lpstr>Georgia</vt:lpstr>
      <vt:lpstr>Times New Roman</vt:lpstr>
      <vt:lpstr>Arial Unicode MS</vt:lpstr>
      <vt:lpstr>Comic Sans MS</vt:lpstr>
      <vt:lpstr>Euclid Extra</vt:lpstr>
      <vt:lpstr>Euclid Symbol</vt:lpstr>
      <vt:lpstr>Wingdings</vt:lpstr>
      <vt:lpstr>Lucida Sans Unicode</vt:lpstr>
      <vt:lpstr>Office Theme</vt:lpstr>
      <vt:lpstr>1_Office Theme</vt:lpstr>
      <vt:lpstr>MathType 6.0 Equation</vt:lpstr>
      <vt:lpstr>Microsoft Equation 3.0</vt:lpstr>
      <vt:lpstr>Microsoft Office Excel 97-2003 Worksheet</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pavesic</cp:lastModifiedBy>
  <cp:revision>685</cp:revision>
  <dcterms:created xsi:type="dcterms:W3CDTF">2006-08-16T00:00:00Z</dcterms:created>
  <dcterms:modified xsi:type="dcterms:W3CDTF">2010-12-02T11:59:57Z</dcterms:modified>
</cp:coreProperties>
</file>