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44"/>
  </p:notesMasterIdLst>
  <p:handoutMasterIdLst>
    <p:handoutMasterId r:id="rId45"/>
  </p:handoutMasterIdLst>
  <p:sldIdLst>
    <p:sldId id="293" r:id="rId3"/>
    <p:sldId id="270" r:id="rId4"/>
    <p:sldId id="257" r:id="rId5"/>
    <p:sldId id="256" r:id="rId6"/>
    <p:sldId id="261" r:id="rId7"/>
    <p:sldId id="291" r:id="rId8"/>
    <p:sldId id="260" r:id="rId9"/>
    <p:sldId id="271" r:id="rId10"/>
    <p:sldId id="259" r:id="rId11"/>
    <p:sldId id="273" r:id="rId12"/>
    <p:sldId id="262" r:id="rId13"/>
    <p:sldId id="274" r:id="rId14"/>
    <p:sldId id="263" r:id="rId15"/>
    <p:sldId id="275" r:id="rId16"/>
    <p:sldId id="276" r:id="rId17"/>
    <p:sldId id="264" r:id="rId18"/>
    <p:sldId id="277" r:id="rId19"/>
    <p:sldId id="265" r:id="rId20"/>
    <p:sldId id="267" r:id="rId21"/>
    <p:sldId id="268" r:id="rId22"/>
    <p:sldId id="278" r:id="rId23"/>
    <p:sldId id="294" r:id="rId24"/>
    <p:sldId id="295" r:id="rId25"/>
    <p:sldId id="296" r:id="rId26"/>
    <p:sldId id="297" r:id="rId27"/>
    <p:sldId id="300" r:id="rId28"/>
    <p:sldId id="307" r:id="rId29"/>
    <p:sldId id="308" r:id="rId30"/>
    <p:sldId id="310" r:id="rId31"/>
    <p:sldId id="314" r:id="rId32"/>
    <p:sldId id="316" r:id="rId33"/>
    <p:sldId id="317" r:id="rId34"/>
    <p:sldId id="318" r:id="rId35"/>
    <p:sldId id="322" r:id="rId36"/>
    <p:sldId id="323" r:id="rId37"/>
    <p:sldId id="324" r:id="rId38"/>
    <p:sldId id="326" r:id="rId39"/>
    <p:sldId id="329" r:id="rId40"/>
    <p:sldId id="330" r:id="rId41"/>
    <p:sldId id="337" r:id="rId42"/>
    <p:sldId id="338" r:id="rId43"/>
  </p:sldIdLst>
  <p:sldSz cx="9144000" cy="6858000" type="screen4x3"/>
  <p:notesSz cx="6811963" cy="99425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6600"/>
    <a:srgbClr val="FF66FF"/>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6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908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0" tIns="45935" rIns="91870" bIns="45935" numCol="1" anchor="t" anchorCtr="0" compatLnSpc="1">
            <a:prstTxWarp prst="textNoShape">
              <a:avLst/>
            </a:prstTxWarp>
          </a:bodyPr>
          <a:lstStyle>
            <a:lvl1pPr defTabSz="919163">
              <a:defRPr sz="1200"/>
            </a:lvl1pPr>
          </a:lstStyle>
          <a:p>
            <a:endParaRPr lang="en-GB"/>
          </a:p>
        </p:txBody>
      </p:sp>
      <p:sp>
        <p:nvSpPr>
          <p:cNvPr id="15363" name="Rectangle 3"/>
          <p:cNvSpPr>
            <a:spLocks noGrp="1" noChangeArrowheads="1"/>
          </p:cNvSpPr>
          <p:nvPr>
            <p:ph type="dt" sz="quarter" idx="1"/>
          </p:nvPr>
        </p:nvSpPr>
        <p:spPr bwMode="auto">
          <a:xfrm>
            <a:off x="3833813" y="0"/>
            <a:ext cx="29908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0" tIns="45935" rIns="91870" bIns="45935" numCol="1" anchor="t" anchorCtr="0" compatLnSpc="1">
            <a:prstTxWarp prst="textNoShape">
              <a:avLst/>
            </a:prstTxWarp>
          </a:bodyPr>
          <a:lstStyle>
            <a:lvl1pPr algn="r" defTabSz="919163">
              <a:defRPr sz="1200"/>
            </a:lvl1pPr>
          </a:lstStyle>
          <a:p>
            <a:endParaRPr lang="en-GB"/>
          </a:p>
        </p:txBody>
      </p:sp>
      <p:sp>
        <p:nvSpPr>
          <p:cNvPr id="15364" name="Rectangle 4"/>
          <p:cNvSpPr>
            <a:spLocks noGrp="1" noChangeArrowheads="1"/>
          </p:cNvSpPr>
          <p:nvPr>
            <p:ph type="ftr" sz="quarter" idx="2"/>
          </p:nvPr>
        </p:nvSpPr>
        <p:spPr bwMode="auto">
          <a:xfrm>
            <a:off x="0" y="9407525"/>
            <a:ext cx="29908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0" tIns="45935" rIns="91870" bIns="45935" numCol="1" anchor="b" anchorCtr="0" compatLnSpc="1">
            <a:prstTxWarp prst="textNoShape">
              <a:avLst/>
            </a:prstTxWarp>
          </a:bodyPr>
          <a:lstStyle>
            <a:lvl1pPr defTabSz="919163">
              <a:defRPr sz="1200"/>
            </a:lvl1pPr>
          </a:lstStyle>
          <a:p>
            <a:endParaRPr lang="en-GB"/>
          </a:p>
        </p:txBody>
      </p:sp>
      <p:sp>
        <p:nvSpPr>
          <p:cNvPr id="15365" name="Rectangle 5"/>
          <p:cNvSpPr>
            <a:spLocks noGrp="1" noChangeArrowheads="1"/>
          </p:cNvSpPr>
          <p:nvPr>
            <p:ph type="sldNum" sz="quarter" idx="3"/>
          </p:nvPr>
        </p:nvSpPr>
        <p:spPr bwMode="auto">
          <a:xfrm>
            <a:off x="3833813" y="9407525"/>
            <a:ext cx="29908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0" tIns="45935" rIns="91870" bIns="45935" numCol="1" anchor="b" anchorCtr="0" compatLnSpc="1">
            <a:prstTxWarp prst="textNoShape">
              <a:avLst/>
            </a:prstTxWarp>
          </a:bodyPr>
          <a:lstStyle>
            <a:lvl1pPr algn="r" defTabSz="919163">
              <a:defRPr sz="1200"/>
            </a:lvl1pPr>
          </a:lstStyle>
          <a:p>
            <a:fld id="{2D5601B7-9548-475D-A2EA-86F9835281B3}" type="slidenum">
              <a:rPr lang="en-GB"/>
              <a:pPr/>
              <a:t>‹#›</a:t>
            </a:fld>
            <a:endParaRPr lang="en-GB"/>
          </a:p>
        </p:txBody>
      </p:sp>
    </p:spTree>
    <p:extLst>
      <p:ext uri="{BB962C8B-B14F-4D97-AF65-F5344CB8AC3E}">
        <p14:creationId xmlns:p14="http://schemas.microsoft.com/office/powerpoint/2010/main" val="127820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fld id="{2F2C8467-3CD4-4D49-BF0F-D1D9E378FB58}" type="datetimeFigureOut">
              <a:rPr lang="sl-SI" smtClean="0"/>
              <a:t>6.12.2013</a:t>
            </a:fld>
            <a:endParaRPr lang="sl-SI"/>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vl1pPr>
          </a:lstStyle>
          <a:p>
            <a:fld id="{99B489F4-15F2-4B42-94C8-812EE432949E}" type="slidenum">
              <a:rPr lang="sl-SI" smtClean="0"/>
              <a:t>‹#›</a:t>
            </a:fld>
            <a:endParaRPr lang="sl-SI"/>
          </a:p>
        </p:txBody>
      </p:sp>
    </p:spTree>
    <p:extLst>
      <p:ext uri="{BB962C8B-B14F-4D97-AF65-F5344CB8AC3E}">
        <p14:creationId xmlns:p14="http://schemas.microsoft.com/office/powerpoint/2010/main" val="209543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7C8E1-B1C4-4E71-9391-13256E8CBA24}"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sl-SI" sz="1000">
              <a:solidFill>
                <a:schemeClr val="bg1"/>
              </a:solidFill>
              <a:latin typeface="Arial" pitchFamily="34" charset="0"/>
            </a:endParaRPr>
          </a:p>
        </p:txBody>
      </p:sp>
    </p:spTree>
    <p:extLst>
      <p:ext uri="{BB962C8B-B14F-4D97-AF65-F5344CB8AC3E}">
        <p14:creationId xmlns:p14="http://schemas.microsoft.com/office/powerpoint/2010/main" val="207722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pelB</a:t>
            </a:r>
            <a:r>
              <a:rPr lang="sl-SI" dirty="0" smtClean="0"/>
              <a:t> = </a:t>
            </a:r>
            <a:r>
              <a:rPr lang="sl-SI" dirty="0" err="1" smtClean="0"/>
              <a:t>pektat</a:t>
            </a:r>
            <a:r>
              <a:rPr lang="sl-SI" dirty="0" smtClean="0"/>
              <a:t>-</a:t>
            </a:r>
            <a:r>
              <a:rPr lang="sl-SI" dirty="0" err="1" smtClean="0"/>
              <a:t>liaza</a:t>
            </a:r>
            <a:r>
              <a:rPr lang="sl-SI" dirty="0" smtClean="0"/>
              <a:t> B bakterije </a:t>
            </a:r>
            <a:r>
              <a:rPr lang="sl-SI" dirty="0" err="1" smtClean="0"/>
              <a:t>Erwinia</a:t>
            </a:r>
            <a:r>
              <a:rPr lang="sl-SI" baseline="0" dirty="0" smtClean="0"/>
              <a:t> </a:t>
            </a:r>
            <a:r>
              <a:rPr lang="sl-SI" baseline="0" dirty="0" err="1" smtClean="0"/>
              <a:t>carotovora</a:t>
            </a:r>
            <a:r>
              <a:rPr lang="sl-SI" baseline="0" dirty="0" smtClean="0"/>
              <a:t> (=</a:t>
            </a:r>
            <a:r>
              <a:rPr lang="sl-SI" baseline="0" dirty="0" err="1" smtClean="0"/>
              <a:t>Pectobacterium</a:t>
            </a:r>
            <a:r>
              <a:rPr lang="sl-SI" baseline="0" dirty="0" smtClean="0"/>
              <a:t> </a:t>
            </a:r>
            <a:r>
              <a:rPr lang="sl-SI" baseline="0" dirty="0" err="1" smtClean="0"/>
              <a:t>carotovorum</a:t>
            </a:r>
            <a:r>
              <a:rPr lang="sl-SI" baseline="0" dirty="0" smtClean="0"/>
              <a:t>)</a:t>
            </a:r>
          </a:p>
          <a:p>
            <a:r>
              <a:rPr lang="sl-SI" baseline="0" dirty="0" smtClean="0"/>
              <a:t>c-</a:t>
            </a:r>
            <a:r>
              <a:rPr lang="sl-SI" baseline="0" dirty="0" err="1" smtClean="0"/>
              <a:t>myc</a:t>
            </a:r>
            <a:r>
              <a:rPr lang="sl-SI" baseline="0" dirty="0" smtClean="0"/>
              <a:t> = transkripcijski faktor, </a:t>
            </a:r>
            <a:r>
              <a:rPr lang="sl-SI" baseline="0" dirty="0" err="1" smtClean="0"/>
              <a:t>protoonkogen</a:t>
            </a:r>
            <a:r>
              <a:rPr lang="sl-SI" baseline="0" dirty="0" smtClean="0"/>
              <a:t>, ki uravnava izražanje ~15 % vseh genov in </a:t>
            </a:r>
            <a:r>
              <a:rPr lang="sl-SI" baseline="0" dirty="0" err="1" smtClean="0"/>
              <a:t>acetiliranje</a:t>
            </a:r>
            <a:r>
              <a:rPr lang="sl-SI" baseline="0" dirty="0" smtClean="0"/>
              <a:t> histonov</a:t>
            </a:r>
            <a:r>
              <a:rPr lang="sl-SI" dirty="0" smtClean="0"/>
              <a:t> </a:t>
            </a:r>
          </a:p>
          <a:p>
            <a:r>
              <a:rPr lang="sl-SI" dirty="0" smtClean="0"/>
              <a:t>FLAG = DYKDDDDK</a:t>
            </a:r>
          </a:p>
          <a:p>
            <a:r>
              <a:rPr lang="sl-SI" dirty="0" smtClean="0"/>
              <a:t>S-</a:t>
            </a:r>
            <a:r>
              <a:rPr lang="sl-SI" dirty="0" err="1" smtClean="0"/>
              <a:t>tag</a:t>
            </a:r>
            <a:r>
              <a:rPr lang="sl-SI" dirty="0" smtClean="0"/>
              <a:t> = KETAAAKFERQHMDS iz N-končnega zaporedja</a:t>
            </a:r>
            <a:r>
              <a:rPr lang="sl-SI" baseline="0" dirty="0" smtClean="0"/>
              <a:t> pankreasne RNaze A</a:t>
            </a:r>
          </a:p>
          <a:p>
            <a:endParaRPr lang="sl-SI" dirty="0"/>
          </a:p>
        </p:txBody>
      </p:sp>
      <p:sp>
        <p:nvSpPr>
          <p:cNvPr id="4" name="Slide Number Placeholder 3"/>
          <p:cNvSpPr>
            <a:spLocks noGrp="1"/>
          </p:cNvSpPr>
          <p:nvPr>
            <p:ph type="sldNum" sz="quarter" idx="10"/>
          </p:nvPr>
        </p:nvSpPr>
        <p:spPr/>
        <p:txBody>
          <a:bodyPr/>
          <a:lstStyle/>
          <a:p>
            <a:fld id="{15E5E32A-13EE-4C1A-B3DF-185B874BC28E}" type="slidenum">
              <a:rPr lang="sl-SI" smtClean="0">
                <a:solidFill>
                  <a:prstClr val="black"/>
                </a:solidFill>
              </a:rPr>
              <a:pPr/>
              <a:t>23</a:t>
            </a:fld>
            <a:endParaRPr lang="sl-SI">
              <a:solidFill>
                <a:prstClr val="black"/>
              </a:solidFill>
            </a:endParaRPr>
          </a:p>
        </p:txBody>
      </p:sp>
    </p:spTree>
    <p:extLst>
      <p:ext uri="{BB962C8B-B14F-4D97-AF65-F5344CB8AC3E}">
        <p14:creationId xmlns:p14="http://schemas.microsoft.com/office/powerpoint/2010/main" val="349275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9D410-4E33-4163-A0D2-B5BE85386270}" type="slidenum">
              <a:rPr lang="sl-SI">
                <a:solidFill>
                  <a:prstClr val="black"/>
                </a:solidFill>
              </a:rPr>
              <a:pPr/>
              <a:t>24</a:t>
            </a:fld>
            <a:endParaRPr lang="sl-SI">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sl-SI"/>
              <a:t>Sequence logos of a set of Sec-targeting signal peptides frm Gram-negative bacteria. Position -1 is the last residue before the signal peptidase I cleavage site. Only signal peptides longer than 24 residues were included from the data set described in Materials and methods. The height of each stack represents the degree of sequence conservation (information content) and the size of each letter is proportional to the frequency of the corresponding amino acid in that position. Amino acids are colour coded as follows: black, hydrophobic; green, polar; red, acidic; blue, basic. </a:t>
            </a:r>
          </a:p>
        </p:txBody>
      </p:sp>
    </p:spTree>
    <p:extLst>
      <p:ext uri="{BB962C8B-B14F-4D97-AF65-F5344CB8AC3E}">
        <p14:creationId xmlns:p14="http://schemas.microsoft.com/office/powerpoint/2010/main" val="163368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96244-E58E-49F4-9BAE-204A232E594A}" type="slidenum">
              <a:rPr lang="sl-SI">
                <a:solidFill>
                  <a:prstClr val="black"/>
                </a:solidFill>
              </a:rPr>
              <a:pPr/>
              <a:t>29</a:t>
            </a:fld>
            <a:endParaRPr lang="sl-SI">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sl-SI"/>
              <a:t>Pri mikroorganizmih, vklj. arhejah, evbakterijah in nekaterih glivah (kvasovke). </a:t>
            </a:r>
          </a:p>
        </p:txBody>
      </p:sp>
    </p:spTree>
    <p:extLst>
      <p:ext uri="{BB962C8B-B14F-4D97-AF65-F5344CB8AC3E}">
        <p14:creationId xmlns:p14="http://schemas.microsoft.com/office/powerpoint/2010/main" val="407967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9AB37F-851F-46CC-8254-BD7A041354CF}" type="slidenum">
              <a:rPr lang="en-US"/>
              <a:pPr/>
              <a:t>‹#›</a:t>
            </a:fld>
            <a:endParaRPr lang="en-US"/>
          </a:p>
        </p:txBody>
      </p:sp>
    </p:spTree>
    <p:extLst>
      <p:ext uri="{BB962C8B-B14F-4D97-AF65-F5344CB8AC3E}">
        <p14:creationId xmlns:p14="http://schemas.microsoft.com/office/powerpoint/2010/main" val="124854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8895C7-1BC5-4FCC-93B7-2507CD4BC1E6}" type="slidenum">
              <a:rPr lang="en-US"/>
              <a:pPr/>
              <a:t>‹#›</a:t>
            </a:fld>
            <a:endParaRPr lang="en-US"/>
          </a:p>
        </p:txBody>
      </p:sp>
    </p:spTree>
    <p:extLst>
      <p:ext uri="{BB962C8B-B14F-4D97-AF65-F5344CB8AC3E}">
        <p14:creationId xmlns:p14="http://schemas.microsoft.com/office/powerpoint/2010/main" val="310965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4C16D0-0195-44DB-994E-2CF6BF25523C}" type="slidenum">
              <a:rPr lang="en-US"/>
              <a:pPr/>
              <a:t>‹#›</a:t>
            </a:fld>
            <a:endParaRPr lang="en-US"/>
          </a:p>
        </p:txBody>
      </p:sp>
    </p:spTree>
    <p:extLst>
      <p:ext uri="{BB962C8B-B14F-4D97-AF65-F5344CB8AC3E}">
        <p14:creationId xmlns:p14="http://schemas.microsoft.com/office/powerpoint/2010/main" val="38018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825632-D9FA-49A3-B66E-D8C0CC154D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993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915203-50DE-4118-AA44-38D7047A8D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1257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0D6ECA-FB89-4886-9AD6-80987AF67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943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AF883B-635D-4480-8D94-34567BE1D1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64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0DD40E-5FE2-466F-894B-9BC676C3C6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540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6421DD-5156-4E47-8961-8ABD9B8B3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837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65699C-EF71-4D48-A807-A7A3550133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1845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E612CC7-4958-4F40-9202-2C2992099D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02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7C607-AA48-4E28-BF6D-6875F295551E}" type="slidenum">
              <a:rPr lang="en-US"/>
              <a:pPr/>
              <a:t>‹#›</a:t>
            </a:fld>
            <a:endParaRPr lang="en-US"/>
          </a:p>
        </p:txBody>
      </p:sp>
    </p:spTree>
    <p:extLst>
      <p:ext uri="{BB962C8B-B14F-4D97-AF65-F5344CB8AC3E}">
        <p14:creationId xmlns:p14="http://schemas.microsoft.com/office/powerpoint/2010/main" val="80518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4B7202-EFE6-4E1A-99F0-5C272AC2DB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4091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FFE3D9-26A8-484B-A80C-188E51EA00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856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0B9E7-C570-49D3-BFC1-12AB862821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108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6E1480-2E0D-4DE8-9118-4F468418F8FD}" type="slidenum">
              <a:rPr lang="en-US"/>
              <a:pPr/>
              <a:t>‹#›</a:t>
            </a:fld>
            <a:endParaRPr lang="en-US"/>
          </a:p>
        </p:txBody>
      </p:sp>
    </p:spTree>
    <p:extLst>
      <p:ext uri="{BB962C8B-B14F-4D97-AF65-F5344CB8AC3E}">
        <p14:creationId xmlns:p14="http://schemas.microsoft.com/office/powerpoint/2010/main" val="216846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9B7139-F2E4-43D0-9694-8B4BDF09191E}" type="slidenum">
              <a:rPr lang="en-US"/>
              <a:pPr/>
              <a:t>‹#›</a:t>
            </a:fld>
            <a:endParaRPr lang="en-US"/>
          </a:p>
        </p:txBody>
      </p:sp>
    </p:spTree>
    <p:extLst>
      <p:ext uri="{BB962C8B-B14F-4D97-AF65-F5344CB8AC3E}">
        <p14:creationId xmlns:p14="http://schemas.microsoft.com/office/powerpoint/2010/main" val="357336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5FD07E4-E8EA-4608-82C2-DDCB3FAAEA9C}" type="slidenum">
              <a:rPr lang="en-US"/>
              <a:pPr/>
              <a:t>‹#›</a:t>
            </a:fld>
            <a:endParaRPr lang="en-US"/>
          </a:p>
        </p:txBody>
      </p:sp>
    </p:spTree>
    <p:extLst>
      <p:ext uri="{BB962C8B-B14F-4D97-AF65-F5344CB8AC3E}">
        <p14:creationId xmlns:p14="http://schemas.microsoft.com/office/powerpoint/2010/main" val="266317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533DD33-E769-4F7F-8D2F-06995C115630}" type="slidenum">
              <a:rPr lang="en-US"/>
              <a:pPr/>
              <a:t>‹#›</a:t>
            </a:fld>
            <a:endParaRPr lang="en-US"/>
          </a:p>
        </p:txBody>
      </p:sp>
    </p:spTree>
    <p:extLst>
      <p:ext uri="{BB962C8B-B14F-4D97-AF65-F5344CB8AC3E}">
        <p14:creationId xmlns:p14="http://schemas.microsoft.com/office/powerpoint/2010/main" val="210815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D2356F-F049-4D07-95DA-D9A51EB3FA21}" type="slidenum">
              <a:rPr lang="en-US"/>
              <a:pPr/>
              <a:t>‹#›</a:t>
            </a:fld>
            <a:endParaRPr lang="en-US"/>
          </a:p>
        </p:txBody>
      </p:sp>
    </p:spTree>
    <p:extLst>
      <p:ext uri="{BB962C8B-B14F-4D97-AF65-F5344CB8AC3E}">
        <p14:creationId xmlns:p14="http://schemas.microsoft.com/office/powerpoint/2010/main" val="154288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5E71D2-49C2-469F-A2E0-6E90EA43E67D}" type="slidenum">
              <a:rPr lang="en-US"/>
              <a:pPr/>
              <a:t>‹#›</a:t>
            </a:fld>
            <a:endParaRPr lang="en-US"/>
          </a:p>
        </p:txBody>
      </p:sp>
    </p:spTree>
    <p:extLst>
      <p:ext uri="{BB962C8B-B14F-4D97-AF65-F5344CB8AC3E}">
        <p14:creationId xmlns:p14="http://schemas.microsoft.com/office/powerpoint/2010/main" val="299479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9BEACB-1451-4EB2-9BD3-7D0E2A9E93C8}" type="slidenum">
              <a:rPr lang="en-US"/>
              <a:pPr/>
              <a:t>‹#›</a:t>
            </a:fld>
            <a:endParaRPr lang="en-US"/>
          </a:p>
        </p:txBody>
      </p:sp>
    </p:spTree>
    <p:extLst>
      <p:ext uri="{BB962C8B-B14F-4D97-AF65-F5344CB8AC3E}">
        <p14:creationId xmlns:p14="http://schemas.microsoft.com/office/powerpoint/2010/main" val="247725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E0F22B2-BD4D-4D51-A324-BB410FA297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AD7DBE-2476-4DB2-8C92-A9A93FF97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8736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994792" y="1196752"/>
            <a:ext cx="6934200" cy="47244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r>
              <a:rPr lang="sl-SI" sz="3200" dirty="0" smtClean="0">
                <a:latin typeface="Arial" charset="0"/>
              </a:rPr>
              <a:t>Ekspresijski </a:t>
            </a:r>
            <a:r>
              <a:rPr lang="sl-SI" sz="3200" dirty="0">
                <a:latin typeface="Arial" charset="0"/>
              </a:rPr>
              <a:t>sistemi</a:t>
            </a:r>
          </a:p>
          <a:p>
            <a:pPr>
              <a:spcBef>
                <a:spcPct val="20000"/>
              </a:spcBef>
            </a:pPr>
            <a:r>
              <a:rPr lang="sl-SI" sz="3200" dirty="0">
                <a:latin typeface="Arial" charset="0"/>
              </a:rPr>
              <a:t>Kriteriji za izbor sistema</a:t>
            </a:r>
          </a:p>
          <a:p>
            <a:pPr>
              <a:spcBef>
                <a:spcPct val="45000"/>
              </a:spcBef>
            </a:pPr>
            <a:r>
              <a:rPr lang="sl-SI" sz="3200" dirty="0">
                <a:latin typeface="Arial" charset="0"/>
              </a:rPr>
              <a:t>Prokariontski ekspresijski sistemi</a:t>
            </a:r>
            <a:br>
              <a:rPr lang="sl-SI" sz="3200" dirty="0">
                <a:latin typeface="Arial" charset="0"/>
              </a:rPr>
            </a:br>
            <a:r>
              <a:rPr lang="sl-SI" sz="2800" dirty="0">
                <a:latin typeface="Arial" charset="0"/>
              </a:rPr>
              <a:t>- vektorji</a:t>
            </a:r>
          </a:p>
          <a:p>
            <a:pPr>
              <a:spcBef>
                <a:spcPct val="20000"/>
              </a:spcBef>
            </a:pPr>
            <a:r>
              <a:rPr lang="sl-SI" sz="2800" dirty="0">
                <a:latin typeface="Arial" charset="0"/>
              </a:rPr>
              <a:t>- fuzije</a:t>
            </a:r>
          </a:p>
          <a:p>
            <a:pPr>
              <a:spcBef>
                <a:spcPct val="20000"/>
              </a:spcBef>
            </a:pPr>
            <a:r>
              <a:rPr lang="sl-SI" sz="2800" dirty="0">
                <a:latin typeface="Arial" charset="0"/>
              </a:rPr>
              <a:t>- optimizacija proizvodnje</a:t>
            </a:r>
          </a:p>
          <a:p>
            <a:pPr>
              <a:spcBef>
                <a:spcPct val="20000"/>
              </a:spcBef>
            </a:pPr>
            <a:r>
              <a:rPr lang="sl-SI" sz="2800" dirty="0">
                <a:latin typeface="Arial" charset="0"/>
              </a:rPr>
              <a:t>- topnost, stabilnost, renaturacija</a:t>
            </a:r>
            <a:endParaRPr lang="sl-SI" sz="3200" dirty="0">
              <a:latin typeface="Arial" charset="0"/>
            </a:endParaRPr>
          </a:p>
        </p:txBody>
      </p:sp>
    </p:spTree>
    <p:extLst>
      <p:ext uri="{BB962C8B-B14F-4D97-AF65-F5344CB8AC3E}">
        <p14:creationId xmlns:p14="http://schemas.microsoft.com/office/powerpoint/2010/main" val="1163575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08000" y="317500"/>
            <a:ext cx="81280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Kriteriji za izbor /2</a:t>
            </a:r>
            <a:endParaRPr lang="sl-SI" sz="4400">
              <a:solidFill>
                <a:schemeClr val="tx2"/>
              </a:solidFill>
              <a:latin typeface="Arial" charset="0"/>
            </a:endParaRPr>
          </a:p>
        </p:txBody>
      </p:sp>
      <p:sp>
        <p:nvSpPr>
          <p:cNvPr id="21507" name="Rectangle 3"/>
          <p:cNvSpPr>
            <a:spLocks noChangeArrowheads="1"/>
          </p:cNvSpPr>
          <p:nvPr/>
        </p:nvSpPr>
        <p:spPr bwMode="auto">
          <a:xfrm>
            <a:off x="152400" y="1212850"/>
            <a:ext cx="8839200" cy="51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lvl="1" indent="-342900">
              <a:spcBef>
                <a:spcPct val="20000"/>
              </a:spcBef>
            </a:pPr>
            <a:r>
              <a:rPr lang="sl-SI" sz="1800" dirty="0">
                <a:latin typeface="Arial" charset="0"/>
              </a:rPr>
              <a:t>Splošni napotki za izbor sistema</a:t>
            </a:r>
            <a:r>
              <a:rPr lang="sl-SI" sz="1400" dirty="0">
                <a:latin typeface="Arial" charset="0"/>
              </a:rPr>
              <a:t> [</a:t>
            </a:r>
            <a:r>
              <a:rPr lang="sl-SI" sz="1400" dirty="0" err="1">
                <a:latin typeface="Arial" charset="0"/>
              </a:rPr>
              <a:t>Goeddel</a:t>
            </a:r>
            <a:r>
              <a:rPr lang="sl-SI" sz="1400" dirty="0">
                <a:latin typeface="Arial" charset="0"/>
              </a:rPr>
              <a:t>, 1990, </a:t>
            </a:r>
            <a:r>
              <a:rPr lang="sl-SI" sz="1400" dirty="0" err="1">
                <a:latin typeface="Arial" charset="0"/>
              </a:rPr>
              <a:t>Meth</a:t>
            </a:r>
            <a:r>
              <a:rPr lang="sl-SI" sz="1400" dirty="0">
                <a:latin typeface="Arial" charset="0"/>
              </a:rPr>
              <a:t>. </a:t>
            </a:r>
            <a:r>
              <a:rPr lang="sl-SI" sz="1400" dirty="0" err="1">
                <a:latin typeface="Arial" charset="0"/>
              </a:rPr>
              <a:t>Enzymol</a:t>
            </a:r>
            <a:r>
              <a:rPr lang="sl-SI" sz="1400" dirty="0">
                <a:latin typeface="Arial" charset="0"/>
              </a:rPr>
              <a:t>. 185]</a:t>
            </a:r>
          </a:p>
          <a:p>
            <a:pPr marL="228600" indent="-228600">
              <a:spcBef>
                <a:spcPct val="20000"/>
              </a:spcBef>
            </a:pPr>
            <a:endParaRPr lang="sl-SI" sz="2000" dirty="0">
              <a:latin typeface="Arial" charset="0"/>
            </a:endParaRPr>
          </a:p>
          <a:p>
            <a:pPr marL="228600" indent="-228600">
              <a:spcBef>
                <a:spcPct val="20000"/>
              </a:spcBef>
            </a:pPr>
            <a:endParaRPr lang="sl-SI" sz="2000" dirty="0">
              <a:latin typeface="Arial" charset="0"/>
            </a:endParaRPr>
          </a:p>
          <a:p>
            <a:pPr marL="228600" indent="-228600">
              <a:spcBef>
                <a:spcPct val="20000"/>
              </a:spcBef>
            </a:pPr>
            <a:endParaRPr lang="sl-SI" sz="2000" dirty="0">
              <a:latin typeface="Arial" charset="0"/>
            </a:endParaRPr>
          </a:p>
          <a:p>
            <a:pPr marL="228600" indent="-228600">
              <a:spcBef>
                <a:spcPct val="20000"/>
              </a:spcBef>
            </a:pPr>
            <a:endParaRPr lang="sl-SI" sz="2000" dirty="0">
              <a:latin typeface="Arial" charset="0"/>
            </a:endParaRPr>
          </a:p>
          <a:p>
            <a:pPr marL="228600" indent="-228600">
              <a:spcBef>
                <a:spcPct val="20000"/>
              </a:spcBef>
            </a:pPr>
            <a:endParaRPr lang="sl-SI" sz="2000" dirty="0">
              <a:latin typeface="Arial" charset="0"/>
            </a:endParaRPr>
          </a:p>
          <a:p>
            <a:pPr marL="228600" indent="-228600">
              <a:spcBef>
                <a:spcPct val="20000"/>
              </a:spcBef>
            </a:pPr>
            <a:r>
              <a:rPr lang="sl-SI" sz="1400" dirty="0">
                <a:latin typeface="Arial" charset="0"/>
              </a:rPr>
              <a:t>	</a:t>
            </a:r>
          </a:p>
          <a:p>
            <a:pPr marL="228600" indent="-228600">
              <a:spcBef>
                <a:spcPct val="20000"/>
              </a:spcBef>
            </a:pPr>
            <a:endParaRPr lang="sl-SI" sz="1800" dirty="0" smtClean="0">
              <a:latin typeface="Arial" charset="0"/>
            </a:endParaRPr>
          </a:p>
          <a:p>
            <a:pPr marL="228600" indent="-228600">
              <a:spcBef>
                <a:spcPct val="20000"/>
              </a:spcBef>
            </a:pPr>
            <a:r>
              <a:rPr lang="sl-SI" sz="1800" dirty="0" smtClean="0">
                <a:latin typeface="Arial" charset="0"/>
              </a:rPr>
              <a:t>Rekombinantni </a:t>
            </a:r>
            <a:r>
              <a:rPr lang="sl-SI" sz="1800" dirty="0">
                <a:latin typeface="Arial" charset="0"/>
              </a:rPr>
              <a:t>proteini: namen dela</a:t>
            </a:r>
            <a:r>
              <a:rPr lang="sl-SI" sz="1600" dirty="0">
                <a:latin typeface="Arial" charset="0"/>
              </a:rPr>
              <a:t> </a:t>
            </a:r>
            <a:r>
              <a:rPr lang="sl-SI" sz="1400" dirty="0">
                <a:latin typeface="Arial" charset="0"/>
              </a:rPr>
              <a:t>[</a:t>
            </a:r>
            <a:r>
              <a:rPr lang="sl-SI" sz="1400" dirty="0" err="1">
                <a:latin typeface="Arial" charset="0"/>
              </a:rPr>
              <a:t>Goeddel</a:t>
            </a:r>
            <a:r>
              <a:rPr lang="sl-SI" sz="1400" dirty="0">
                <a:latin typeface="Arial" charset="0"/>
              </a:rPr>
              <a:t>, 1990, </a:t>
            </a:r>
            <a:r>
              <a:rPr lang="sl-SI" sz="1400" dirty="0" err="1">
                <a:latin typeface="Arial" charset="0"/>
              </a:rPr>
              <a:t>Meth</a:t>
            </a:r>
            <a:r>
              <a:rPr lang="sl-SI" sz="1400" dirty="0">
                <a:latin typeface="Arial" charset="0"/>
              </a:rPr>
              <a:t>. </a:t>
            </a:r>
            <a:r>
              <a:rPr lang="sl-SI" sz="1400" dirty="0" err="1">
                <a:latin typeface="Arial" charset="0"/>
              </a:rPr>
              <a:t>Enzymol</a:t>
            </a:r>
            <a:r>
              <a:rPr lang="sl-SI" sz="1400" dirty="0">
                <a:latin typeface="Arial" charset="0"/>
              </a:rPr>
              <a:t>. 185]</a:t>
            </a:r>
            <a:r>
              <a:rPr lang="sl-SI" sz="1600" dirty="0">
                <a:latin typeface="Arial" charset="0"/>
              </a:rPr>
              <a:t> </a:t>
            </a:r>
            <a:br>
              <a:rPr lang="sl-SI" sz="1600" dirty="0">
                <a:latin typeface="Arial" charset="0"/>
              </a:rPr>
            </a:br>
            <a:r>
              <a:rPr lang="sl-SI" sz="1600" dirty="0">
                <a:latin typeface="Arial" charset="0"/>
              </a:rPr>
              <a:t>- potrditev identitete </a:t>
            </a:r>
            <a:r>
              <a:rPr lang="sl-SI" sz="1600" dirty="0" err="1">
                <a:latin typeface="Arial" charset="0"/>
              </a:rPr>
              <a:t>evkariontskega</a:t>
            </a:r>
            <a:r>
              <a:rPr lang="sl-SI" sz="1600" dirty="0">
                <a:latin typeface="Arial" charset="0"/>
              </a:rPr>
              <a:t> gena/</a:t>
            </a:r>
            <a:r>
              <a:rPr lang="sl-SI" sz="1600" dirty="0" err="1">
                <a:latin typeface="Arial" charset="0"/>
              </a:rPr>
              <a:t>cDNA</a:t>
            </a:r>
            <a:r>
              <a:rPr lang="sl-SI" sz="1600" dirty="0">
                <a:latin typeface="Arial" charset="0"/>
              </a:rPr>
              <a:t> preko </a:t>
            </a:r>
            <a:r>
              <a:rPr lang="sl-SI" sz="1600" u="sng" dirty="0">
                <a:latin typeface="Arial" charset="0"/>
              </a:rPr>
              <a:t>funkcije</a:t>
            </a:r>
            <a:r>
              <a:rPr lang="sl-SI" sz="1600" dirty="0">
                <a:latin typeface="Arial" charset="0"/>
              </a:rPr>
              <a:t> </a:t>
            </a:r>
            <a:r>
              <a:rPr lang="sl-SI" sz="1600" dirty="0">
                <a:latin typeface="Arial" charset="0"/>
                <a:sym typeface="Symbol" pitchFamily="18" charset="2"/>
              </a:rPr>
              <a:t> </a:t>
            </a:r>
            <a:br>
              <a:rPr lang="sl-SI" sz="1600" dirty="0">
                <a:latin typeface="Arial" charset="0"/>
                <a:sym typeface="Symbol" pitchFamily="18" charset="2"/>
              </a:rPr>
            </a:br>
            <a:r>
              <a:rPr lang="sl-SI" sz="1600" dirty="0">
                <a:latin typeface="Arial" charset="0"/>
                <a:sym typeface="Symbol" pitchFamily="18" charset="2"/>
              </a:rPr>
              <a:t>						</a:t>
            </a:r>
            <a:r>
              <a:rPr lang="sl-SI" sz="1600" dirty="0">
                <a:solidFill>
                  <a:srgbClr val="008000"/>
                </a:solidFill>
                <a:latin typeface="Arial" charset="0"/>
              </a:rPr>
              <a:t>prehodno izražanje v sesalskih cel.</a:t>
            </a:r>
            <a:r>
              <a:rPr lang="sl-SI" sz="1600" dirty="0">
                <a:latin typeface="Arial" charset="0"/>
              </a:rPr>
              <a:t> </a:t>
            </a:r>
            <a:br>
              <a:rPr lang="sl-SI" sz="1600" dirty="0">
                <a:latin typeface="Arial" charset="0"/>
              </a:rPr>
            </a:br>
            <a:r>
              <a:rPr lang="sl-SI" sz="1600" dirty="0">
                <a:latin typeface="Arial" charset="0"/>
              </a:rPr>
              <a:t>- potrditev identitete s</a:t>
            </a:r>
            <a:r>
              <a:rPr lang="sl-SI" sz="1600" u="sng" dirty="0">
                <a:latin typeface="Arial" charset="0"/>
              </a:rPr>
              <a:t> protitelesi</a:t>
            </a:r>
            <a:r>
              <a:rPr lang="sl-SI" sz="1600" dirty="0">
                <a:latin typeface="Arial" charset="0"/>
              </a:rPr>
              <a:t> </a:t>
            </a:r>
            <a:r>
              <a:rPr lang="sl-SI" sz="1600" dirty="0">
                <a:latin typeface="Arial" charset="0"/>
                <a:sym typeface="Symbol" pitchFamily="18" charset="2"/>
              </a:rPr>
              <a:t></a:t>
            </a:r>
            <a:r>
              <a:rPr lang="sl-SI" sz="1600" dirty="0">
                <a:latin typeface="Arial" charset="0"/>
              </a:rPr>
              <a:t>  </a:t>
            </a:r>
            <a:r>
              <a:rPr lang="sl-SI" sz="1600" dirty="0">
                <a:solidFill>
                  <a:srgbClr val="008000"/>
                </a:solidFill>
                <a:latin typeface="Arial" charset="0"/>
              </a:rPr>
              <a:t>izražanje v </a:t>
            </a:r>
            <a:r>
              <a:rPr lang="sl-SI" sz="1600" i="1" dirty="0">
                <a:solidFill>
                  <a:srgbClr val="008000"/>
                </a:solidFill>
                <a:latin typeface="Arial" charset="0"/>
              </a:rPr>
              <a:t>E. coli</a:t>
            </a:r>
            <a:r>
              <a:rPr lang="sl-SI" sz="1600" dirty="0">
                <a:solidFill>
                  <a:srgbClr val="008000"/>
                </a:solidFill>
                <a:latin typeface="Arial" charset="0"/>
              </a:rPr>
              <a:t/>
            </a:r>
            <a:br>
              <a:rPr lang="sl-SI" sz="1600" dirty="0">
                <a:solidFill>
                  <a:srgbClr val="008000"/>
                </a:solidFill>
                <a:latin typeface="Arial" charset="0"/>
              </a:rPr>
            </a:br>
            <a:r>
              <a:rPr lang="sl-SI" sz="1600" dirty="0">
                <a:latin typeface="Arial" charset="0"/>
              </a:rPr>
              <a:t>- potrditev identitete DNA </a:t>
            </a:r>
            <a:r>
              <a:rPr lang="sl-SI" sz="1600" u="sng" dirty="0">
                <a:latin typeface="Arial" charset="0"/>
              </a:rPr>
              <a:t>mikrobnega izvora</a:t>
            </a:r>
            <a:r>
              <a:rPr lang="sl-SI" sz="1600" dirty="0">
                <a:latin typeface="Arial" charset="0"/>
              </a:rPr>
              <a:t> </a:t>
            </a:r>
            <a:r>
              <a:rPr lang="sl-SI" sz="1600" dirty="0">
                <a:latin typeface="Arial" charset="0"/>
                <a:sym typeface="Symbol" pitchFamily="18" charset="2"/>
              </a:rPr>
              <a:t></a:t>
            </a:r>
            <a:r>
              <a:rPr lang="sl-SI" sz="1600" dirty="0">
                <a:latin typeface="Arial" charset="0"/>
              </a:rPr>
              <a:t> </a:t>
            </a:r>
            <a:r>
              <a:rPr lang="sl-SI" sz="1600" dirty="0">
                <a:solidFill>
                  <a:srgbClr val="008000"/>
                </a:solidFill>
                <a:latin typeface="Arial" charset="0"/>
              </a:rPr>
              <a:t>homologni sistemi</a:t>
            </a:r>
            <a:br>
              <a:rPr lang="sl-SI" sz="1600" dirty="0">
                <a:solidFill>
                  <a:srgbClr val="008000"/>
                </a:solidFill>
                <a:latin typeface="Arial" charset="0"/>
              </a:rPr>
            </a:br>
            <a:r>
              <a:rPr lang="sl-SI" sz="1600" dirty="0">
                <a:latin typeface="Arial" charset="0"/>
              </a:rPr>
              <a:t>- priprava materiala za </a:t>
            </a:r>
            <a:r>
              <a:rPr lang="sl-SI" sz="1600" u="sng" dirty="0">
                <a:latin typeface="Arial" charset="0"/>
              </a:rPr>
              <a:t>strukturne študije</a:t>
            </a:r>
            <a:r>
              <a:rPr lang="sl-SI" sz="1600" dirty="0">
                <a:latin typeface="Arial" charset="0"/>
              </a:rPr>
              <a:t> </a:t>
            </a:r>
            <a:r>
              <a:rPr lang="sl-SI" sz="1600" dirty="0">
                <a:latin typeface="Arial" charset="0"/>
                <a:sym typeface="Symbol" pitchFamily="18" charset="2"/>
              </a:rPr>
              <a:t></a:t>
            </a:r>
            <a:r>
              <a:rPr lang="sl-SI" sz="1600" dirty="0">
                <a:latin typeface="Arial" charset="0"/>
              </a:rPr>
              <a:t> </a:t>
            </a:r>
            <a:r>
              <a:rPr lang="sl-SI" sz="1600" dirty="0">
                <a:solidFill>
                  <a:srgbClr val="008000"/>
                </a:solidFill>
                <a:latin typeface="Arial" charset="0"/>
              </a:rPr>
              <a:t>preizkusi več sistemov</a:t>
            </a:r>
            <a:br>
              <a:rPr lang="sl-SI" sz="1600" dirty="0">
                <a:solidFill>
                  <a:srgbClr val="008000"/>
                </a:solidFill>
                <a:latin typeface="Arial" charset="0"/>
              </a:rPr>
            </a:br>
            <a:r>
              <a:rPr lang="sl-SI" sz="1600" dirty="0">
                <a:latin typeface="Arial" charset="0"/>
              </a:rPr>
              <a:t>- priprava materiala za</a:t>
            </a:r>
            <a:r>
              <a:rPr lang="sl-SI" sz="1600" u="sng" dirty="0">
                <a:latin typeface="Arial" charset="0"/>
              </a:rPr>
              <a:t> imunizacijo</a:t>
            </a:r>
            <a:r>
              <a:rPr lang="sl-SI" sz="1600" dirty="0">
                <a:latin typeface="Arial" charset="0"/>
              </a:rPr>
              <a:t> </a:t>
            </a:r>
            <a:r>
              <a:rPr lang="sl-SI" sz="1600" dirty="0">
                <a:latin typeface="Arial" charset="0"/>
                <a:sym typeface="Symbol" pitchFamily="18" charset="2"/>
              </a:rPr>
              <a:t></a:t>
            </a:r>
            <a:r>
              <a:rPr lang="sl-SI" sz="1600" dirty="0">
                <a:latin typeface="Arial" charset="0"/>
              </a:rPr>
              <a:t> </a:t>
            </a:r>
            <a:r>
              <a:rPr lang="sl-SI" sz="1600" i="1" dirty="0">
                <a:solidFill>
                  <a:srgbClr val="008000"/>
                </a:solidFill>
                <a:latin typeface="Arial" charset="0"/>
              </a:rPr>
              <a:t>E. coli</a:t>
            </a:r>
            <a:r>
              <a:rPr lang="sl-SI" sz="1600" dirty="0">
                <a:solidFill>
                  <a:srgbClr val="008000"/>
                </a:solidFill>
                <a:latin typeface="Arial" charset="0"/>
              </a:rPr>
              <a:t/>
            </a:r>
            <a:br>
              <a:rPr lang="sl-SI" sz="1600" dirty="0">
                <a:solidFill>
                  <a:srgbClr val="008000"/>
                </a:solidFill>
                <a:latin typeface="Arial" charset="0"/>
              </a:rPr>
            </a:br>
            <a:r>
              <a:rPr lang="sl-SI" sz="1600" dirty="0">
                <a:latin typeface="Arial" charset="0"/>
              </a:rPr>
              <a:t>- priprava</a:t>
            </a:r>
            <a:r>
              <a:rPr lang="sl-SI" sz="1600" u="sng" dirty="0">
                <a:latin typeface="Arial" charset="0"/>
              </a:rPr>
              <a:t> mutant</a:t>
            </a:r>
            <a:r>
              <a:rPr lang="sl-SI" sz="1600" dirty="0">
                <a:latin typeface="Arial" charset="0"/>
              </a:rPr>
              <a:t> za študij strukture/funkcije </a:t>
            </a:r>
            <a:r>
              <a:rPr lang="sl-SI" sz="1600" dirty="0">
                <a:latin typeface="Arial" charset="0"/>
                <a:sym typeface="Symbol" pitchFamily="18" charset="2"/>
              </a:rPr>
              <a:t></a:t>
            </a:r>
            <a:r>
              <a:rPr lang="sl-SI" sz="1600" dirty="0">
                <a:latin typeface="Arial" charset="0"/>
              </a:rPr>
              <a:t> </a:t>
            </a:r>
            <a:r>
              <a:rPr lang="sl-SI" sz="1600" i="1" dirty="0">
                <a:solidFill>
                  <a:srgbClr val="008000"/>
                </a:solidFill>
                <a:latin typeface="Arial" charset="0"/>
              </a:rPr>
              <a:t>E. coli</a:t>
            </a:r>
            <a:r>
              <a:rPr lang="sl-SI" sz="1600" dirty="0">
                <a:solidFill>
                  <a:srgbClr val="008000"/>
                </a:solidFill>
                <a:latin typeface="Arial" charset="0"/>
              </a:rPr>
              <a:t> ali alternativni sistemi</a:t>
            </a:r>
            <a:endParaRPr lang="sl-SI" sz="1600" dirty="0">
              <a:latin typeface="Arial" charset="0"/>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4117666844"/>
              </p:ext>
            </p:extLst>
          </p:nvPr>
        </p:nvGraphicFramePr>
        <p:xfrm>
          <a:off x="505950" y="1772816"/>
          <a:ext cx="6548437" cy="1763712"/>
        </p:xfrm>
        <a:graphic>
          <a:graphicData uri="http://schemas.openxmlformats.org/presentationml/2006/ole">
            <mc:AlternateContent xmlns:mc="http://schemas.openxmlformats.org/markup-compatibility/2006">
              <mc:Choice xmlns:v="urn:schemas-microsoft-com:vml" Requires="v">
                <p:oleObj spid="_x0000_s21541" name="Document" r:id="rId3" imgW="6438771" imgH="1740892" progId="Word.Document.8">
                  <p:embed/>
                </p:oleObj>
              </mc:Choice>
              <mc:Fallback>
                <p:oleObj name="Document" r:id="rId3" imgW="6438771" imgH="1740892" progId="Word.Document.8">
                  <p:embed/>
                  <p:pic>
                    <p:nvPicPr>
                      <p:cNvPr id="0" name="Object 4"/>
                      <p:cNvPicPr>
                        <a:picLocks noChangeAspect="1" noChangeArrowheads="1"/>
                      </p:cNvPicPr>
                      <p:nvPr/>
                    </p:nvPicPr>
                    <p:blipFill>
                      <a:blip r:embed="rId4"/>
                      <a:srcRect b="16484"/>
                      <a:stretch>
                        <a:fillRect/>
                      </a:stretch>
                    </p:blipFill>
                    <p:spPr bwMode="auto">
                      <a:xfrm>
                        <a:off x="505950" y="1772816"/>
                        <a:ext cx="6548437" cy="176371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27200" y="422275"/>
            <a:ext cx="5829300" cy="6334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Ekspresijski vektorji</a:t>
            </a:r>
            <a:endParaRPr lang="sl-SI" sz="4400">
              <a:solidFill>
                <a:schemeClr val="tx2"/>
              </a:solidFill>
              <a:latin typeface="Arial" charset="0"/>
            </a:endParaRPr>
          </a:p>
        </p:txBody>
      </p:sp>
      <p:sp>
        <p:nvSpPr>
          <p:cNvPr id="8195" name="Rectangle 3"/>
          <p:cNvSpPr>
            <a:spLocks noChangeArrowheads="1"/>
          </p:cNvSpPr>
          <p:nvPr/>
        </p:nvSpPr>
        <p:spPr bwMode="auto">
          <a:xfrm>
            <a:off x="406400" y="1266825"/>
            <a:ext cx="85344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sl-SI" sz="1800" i="1">
                <a:latin typeface="Arial" charset="0"/>
              </a:rPr>
              <a:t>posredujejo pri prenosu zapisa za želeni protein v gostiteljsko celico </a:t>
            </a:r>
            <a:br>
              <a:rPr lang="sl-SI" sz="1800" i="1">
                <a:latin typeface="Arial" charset="0"/>
              </a:rPr>
            </a:br>
            <a:r>
              <a:rPr lang="sl-SI" sz="1800" i="1">
                <a:latin typeface="Arial" charset="0"/>
              </a:rPr>
              <a:t>in vplivajo na način izražanja</a:t>
            </a:r>
            <a:endParaRPr lang="sl-SI" sz="1800">
              <a:latin typeface="Arial" charset="0"/>
            </a:endParaRPr>
          </a:p>
          <a:p>
            <a:pPr>
              <a:spcBef>
                <a:spcPct val="20000"/>
              </a:spcBef>
            </a:pPr>
            <a:endParaRPr lang="sl-SI" sz="1600">
              <a:latin typeface="Arial" charset="0"/>
            </a:endParaRPr>
          </a:p>
          <a:p>
            <a:pPr>
              <a:spcBef>
                <a:spcPct val="20000"/>
              </a:spcBef>
            </a:pPr>
            <a:r>
              <a:rPr lang="sl-SI" sz="1600">
                <a:latin typeface="Arial" charset="0"/>
              </a:rPr>
              <a:t>prokariontski / evkariontski / dualni / prenosljivi </a:t>
            </a:r>
            <a:r>
              <a:rPr lang="sl-SI" sz="1200" i="1">
                <a:latin typeface="Arial" charset="0"/>
              </a:rPr>
              <a:t>(shuttle)</a:t>
            </a:r>
            <a:endParaRPr lang="sl-SI" sz="1600">
              <a:latin typeface="Arial" charset="0"/>
            </a:endParaRPr>
          </a:p>
          <a:p>
            <a:pPr>
              <a:spcBef>
                <a:spcPct val="20000"/>
              </a:spcBef>
            </a:pPr>
            <a:r>
              <a:rPr lang="sl-SI" sz="1600">
                <a:solidFill>
                  <a:srgbClr val="008000"/>
                </a:solidFill>
                <a:latin typeface="Arial" charset="0"/>
              </a:rPr>
              <a:t>konstitutivni / inducibilni</a:t>
            </a:r>
          </a:p>
        </p:txBody>
      </p:sp>
      <p:pic>
        <p:nvPicPr>
          <p:cNvPr id="8198" name="Picture 6" descr="Shuttle_vect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29000"/>
            <a:ext cx="3200400" cy="24272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ual_vector_pBK-C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49600"/>
            <a:ext cx="4114800" cy="3017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27200" y="422275"/>
            <a:ext cx="5829300" cy="6334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Ekspresijski vektorji /2</a:t>
            </a:r>
            <a:endParaRPr lang="sl-SI" sz="4400">
              <a:solidFill>
                <a:schemeClr val="tx2"/>
              </a:solidFill>
              <a:latin typeface="Arial" charset="0"/>
            </a:endParaRPr>
          </a:p>
        </p:txBody>
      </p:sp>
      <p:sp>
        <p:nvSpPr>
          <p:cNvPr id="22531" name="Rectangle 3"/>
          <p:cNvSpPr>
            <a:spLocks noChangeArrowheads="1"/>
          </p:cNvSpPr>
          <p:nvPr/>
        </p:nvSpPr>
        <p:spPr bwMode="auto">
          <a:xfrm>
            <a:off x="406400" y="1266825"/>
            <a:ext cx="8534400"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sl-SI" sz="1800">
              <a:latin typeface="Arial" charset="0"/>
            </a:endParaRPr>
          </a:p>
          <a:p>
            <a:pPr>
              <a:spcBef>
                <a:spcPct val="20000"/>
              </a:spcBef>
            </a:pPr>
            <a:r>
              <a:rPr lang="sl-SI" sz="2000">
                <a:solidFill>
                  <a:srgbClr val="FF3300"/>
                </a:solidFill>
                <a:latin typeface="Arial" charset="0"/>
              </a:rPr>
              <a:t>Minimalne zahteve za ekspresijski vektor:</a:t>
            </a:r>
            <a:r>
              <a:rPr lang="sl-SI" sz="2000">
                <a:latin typeface="Arial" charset="0"/>
              </a:rPr>
              <a:t/>
            </a:r>
            <a:br>
              <a:rPr lang="sl-SI" sz="2000">
                <a:latin typeface="Arial" charset="0"/>
              </a:rPr>
            </a:br>
            <a:r>
              <a:rPr lang="sl-SI" sz="1800">
                <a:latin typeface="Arial" charset="0"/>
              </a:rPr>
              <a:t>- klonirno mesto</a:t>
            </a:r>
            <a:br>
              <a:rPr lang="sl-SI" sz="1800">
                <a:latin typeface="Arial" charset="0"/>
              </a:rPr>
            </a:br>
            <a:r>
              <a:rPr lang="sl-SI" sz="1800">
                <a:latin typeface="Arial" charset="0"/>
              </a:rPr>
              <a:t>- </a:t>
            </a:r>
            <a:r>
              <a:rPr lang="sl-SI" sz="1800" i="1">
                <a:latin typeface="Arial" charset="0"/>
              </a:rPr>
              <a:t>ori</a:t>
            </a:r>
            <a:r>
              <a:rPr lang="sl-SI" sz="1800">
                <a:latin typeface="Arial" charset="0"/>
              </a:rPr>
              <a:t>, kompatibilen z gostiteljsko celico</a:t>
            </a:r>
            <a:br>
              <a:rPr lang="sl-SI" sz="1800">
                <a:latin typeface="Arial" charset="0"/>
              </a:rPr>
            </a:br>
            <a:r>
              <a:rPr lang="sl-SI" sz="1800">
                <a:latin typeface="Arial" charset="0"/>
              </a:rPr>
              <a:t>- selekcijski marker</a:t>
            </a:r>
            <a:br>
              <a:rPr lang="sl-SI" sz="1800">
                <a:latin typeface="Arial" charset="0"/>
              </a:rPr>
            </a:br>
            <a:r>
              <a:rPr lang="sl-SI" sz="1800">
                <a:latin typeface="Arial" charset="0"/>
              </a:rPr>
              <a:t>- promotor (če ga ni na insertu)</a:t>
            </a:r>
            <a:br>
              <a:rPr lang="sl-SI" sz="1800">
                <a:latin typeface="Arial" charset="0"/>
              </a:rPr>
            </a:br>
            <a:r>
              <a:rPr lang="sl-SI" sz="1800">
                <a:latin typeface="Arial" charset="0"/>
              </a:rPr>
              <a:t>- mesto za vezavo ribosoma (če ni na insertu)</a:t>
            </a:r>
          </a:p>
          <a:p>
            <a:pPr>
              <a:spcBef>
                <a:spcPct val="20000"/>
              </a:spcBef>
            </a:pPr>
            <a:endParaRPr lang="sl-SI" sz="2000">
              <a:latin typeface="Arial" charset="0"/>
            </a:endParaRPr>
          </a:p>
          <a:p>
            <a:pPr>
              <a:spcBef>
                <a:spcPct val="20000"/>
              </a:spcBef>
            </a:pPr>
            <a:r>
              <a:rPr lang="sl-SI" sz="2000">
                <a:solidFill>
                  <a:schemeClr val="accent2"/>
                </a:solidFill>
                <a:latin typeface="Arial" charset="0"/>
              </a:rPr>
              <a:t>Minimalne zahteve za insert:</a:t>
            </a:r>
            <a:br>
              <a:rPr lang="sl-SI" sz="2000">
                <a:solidFill>
                  <a:schemeClr val="accent2"/>
                </a:solidFill>
                <a:latin typeface="Arial" charset="0"/>
              </a:rPr>
            </a:br>
            <a:r>
              <a:rPr lang="sl-SI" sz="1800">
                <a:latin typeface="Arial" charset="0"/>
              </a:rPr>
              <a:t>- klonirna mesta na obeh koncih (ali topi konci)</a:t>
            </a:r>
            <a:br>
              <a:rPr lang="sl-SI" sz="1800">
                <a:latin typeface="Arial" charset="0"/>
              </a:rPr>
            </a:br>
            <a:r>
              <a:rPr lang="sl-SI" sz="1800">
                <a:latin typeface="Arial" charset="0"/>
              </a:rPr>
              <a:t>- kodona za start in stop (če nista na vektorju)</a:t>
            </a:r>
            <a:endParaRPr lang="sl-SI" sz="1600">
              <a:latin typeface="Arial" charset="0"/>
            </a:endParaRPr>
          </a:p>
          <a:p>
            <a:pPr>
              <a:spcBef>
                <a:spcPct val="20000"/>
              </a:spcBef>
            </a:pPr>
            <a:endParaRPr lang="sl-SI" sz="1600">
              <a:latin typeface="Arial" charset="0"/>
            </a:endParaRPr>
          </a:p>
        </p:txBody>
      </p:sp>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400"/>
            <a:ext cx="28479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52600" y="304800"/>
            <a:ext cx="5829300" cy="6334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Ekspresijski vektorji /3</a:t>
            </a:r>
            <a:endParaRPr lang="sl-SI" sz="4400">
              <a:solidFill>
                <a:schemeClr val="tx2"/>
              </a:solidFill>
              <a:latin typeface="Arial" charset="0"/>
            </a:endParaRPr>
          </a:p>
        </p:txBody>
      </p:sp>
      <p:sp>
        <p:nvSpPr>
          <p:cNvPr id="9219" name="Rectangle 3"/>
          <p:cNvSpPr>
            <a:spLocks noChangeArrowheads="1"/>
          </p:cNvSpPr>
          <p:nvPr/>
        </p:nvSpPr>
        <p:spPr bwMode="auto">
          <a:xfrm>
            <a:off x="152400" y="1143000"/>
            <a:ext cx="87884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3838" indent="-223838">
              <a:spcBef>
                <a:spcPct val="20000"/>
              </a:spcBef>
            </a:pPr>
            <a:r>
              <a:rPr lang="sl-SI" sz="2000" dirty="0">
                <a:latin typeface="Arial" charset="0"/>
              </a:rPr>
              <a:t>Modifikacije vektorja / inserta:</a:t>
            </a:r>
          </a:p>
          <a:p>
            <a:pPr marL="223838" indent="-223838">
              <a:spcBef>
                <a:spcPct val="20000"/>
              </a:spcBef>
            </a:pPr>
            <a:r>
              <a:rPr lang="sl-SI" sz="1800" dirty="0">
                <a:solidFill>
                  <a:srgbClr val="008000"/>
                </a:solidFill>
                <a:latin typeface="Arial" charset="0"/>
              </a:rPr>
              <a:t>- insert ima podvojen </a:t>
            </a:r>
            <a:r>
              <a:rPr lang="sl-SI" sz="1800" dirty="0" smtClean="0">
                <a:solidFill>
                  <a:srgbClr val="008000"/>
                </a:solidFill>
                <a:latin typeface="Arial" charset="0"/>
              </a:rPr>
              <a:t>stop kodon </a:t>
            </a:r>
            <a:r>
              <a:rPr lang="sl-SI" sz="1800" dirty="0">
                <a:solidFill>
                  <a:srgbClr val="008000"/>
                </a:solidFill>
                <a:latin typeface="Arial" charset="0"/>
              </a:rPr>
              <a:t>ali stop kodone v 3 bralnih okvirih</a:t>
            </a:r>
            <a:endParaRPr lang="sl-SI" sz="1800" dirty="0">
              <a:latin typeface="Arial" charset="0"/>
            </a:endParaRPr>
          </a:p>
          <a:p>
            <a:pPr marL="223838" indent="-223838">
              <a:spcBef>
                <a:spcPct val="20000"/>
              </a:spcBef>
            </a:pPr>
            <a:r>
              <a:rPr lang="sl-SI" sz="1800" dirty="0">
                <a:latin typeface="Arial" charset="0"/>
              </a:rPr>
              <a:t>- insert ima različni klonirni mesti na 5’- in 3’-koncu</a:t>
            </a:r>
          </a:p>
          <a:p>
            <a:pPr marL="223838" indent="-223838">
              <a:spcBef>
                <a:spcPct val="20000"/>
              </a:spcBef>
            </a:pPr>
            <a:r>
              <a:rPr lang="sl-SI" sz="1800" dirty="0">
                <a:solidFill>
                  <a:srgbClr val="FF66FF"/>
                </a:solidFill>
                <a:latin typeface="Arial" charset="0"/>
              </a:rPr>
              <a:t>- insert ima optimizirano rabo kodona (glede na gostitelja)</a:t>
            </a:r>
            <a:endParaRPr lang="sl-SI" sz="1800" dirty="0">
              <a:latin typeface="Arial" charset="0"/>
            </a:endParaRPr>
          </a:p>
          <a:p>
            <a:pPr marL="223838" indent="-223838">
              <a:spcBef>
                <a:spcPct val="20000"/>
              </a:spcBef>
            </a:pPr>
            <a:r>
              <a:rPr lang="sl-SI" sz="1800" dirty="0">
                <a:latin typeface="Arial" charset="0"/>
              </a:rPr>
              <a:t>- vektor ima polilinkersko regijo - omogoča vnos preko različnih restrikcijskih mest</a:t>
            </a:r>
          </a:p>
          <a:p>
            <a:pPr marL="223838" indent="-223838">
              <a:spcBef>
                <a:spcPct val="20000"/>
              </a:spcBef>
            </a:pPr>
            <a:r>
              <a:rPr lang="sl-SI" sz="1800" dirty="0">
                <a:solidFill>
                  <a:schemeClr val="accent2"/>
                </a:solidFill>
                <a:latin typeface="Arial" charset="0"/>
              </a:rPr>
              <a:t>- vektor omogoča fenotipsko razlikovanje celic, ki imajo v vektor vključen insert</a:t>
            </a:r>
            <a:endParaRPr lang="sl-SI" sz="1800" dirty="0">
              <a:latin typeface="Arial" charset="0"/>
            </a:endParaRPr>
          </a:p>
          <a:p>
            <a:pPr marL="223838" indent="-223838">
              <a:spcBef>
                <a:spcPct val="20000"/>
              </a:spcBef>
            </a:pPr>
            <a:r>
              <a:rPr lang="sl-SI" sz="1800" dirty="0">
                <a:latin typeface="Arial" charset="0"/>
              </a:rPr>
              <a:t>- več mest </a:t>
            </a:r>
            <a:r>
              <a:rPr lang="sl-SI" sz="1800" i="1" dirty="0">
                <a:latin typeface="Arial" charset="0"/>
              </a:rPr>
              <a:t>ori</a:t>
            </a:r>
            <a:r>
              <a:rPr lang="sl-SI" sz="1800" dirty="0">
                <a:latin typeface="Arial" charset="0"/>
              </a:rPr>
              <a:t> (prenosljivi vektorji)</a:t>
            </a:r>
          </a:p>
          <a:p>
            <a:pPr marL="223838" indent="-223838">
              <a:spcBef>
                <a:spcPct val="20000"/>
              </a:spcBef>
            </a:pPr>
            <a:r>
              <a:rPr lang="sl-SI" sz="1800" dirty="0">
                <a:latin typeface="Arial" charset="0"/>
              </a:rPr>
              <a:t>- </a:t>
            </a:r>
            <a:r>
              <a:rPr lang="sl-SI" sz="1800" dirty="0">
                <a:solidFill>
                  <a:srgbClr val="996600"/>
                </a:solidFill>
                <a:latin typeface="Arial" charset="0"/>
              </a:rPr>
              <a:t>mesto </a:t>
            </a:r>
            <a:r>
              <a:rPr lang="sl-SI" sz="1800" i="1" dirty="0">
                <a:solidFill>
                  <a:srgbClr val="996600"/>
                </a:solidFill>
                <a:latin typeface="Arial" charset="0"/>
              </a:rPr>
              <a:t>ori</a:t>
            </a:r>
            <a:r>
              <a:rPr lang="sl-SI" sz="1800" dirty="0">
                <a:solidFill>
                  <a:srgbClr val="996600"/>
                </a:solidFill>
                <a:latin typeface="Arial" charset="0"/>
              </a:rPr>
              <a:t>, ki omogoča prisotnost večjega števila kopij vektorja v celici</a:t>
            </a:r>
            <a:endParaRPr lang="sl-SI" sz="1800" dirty="0">
              <a:latin typeface="Arial" charset="0"/>
            </a:endParaRPr>
          </a:p>
          <a:p>
            <a:pPr marL="223838" indent="-223838">
              <a:spcBef>
                <a:spcPct val="20000"/>
              </a:spcBef>
            </a:pPr>
            <a:r>
              <a:rPr lang="sl-SI" sz="1800" dirty="0">
                <a:latin typeface="Arial" charset="0"/>
              </a:rPr>
              <a:t>- več selekcijskih markerjev (prenosljivi vektorji)</a:t>
            </a:r>
          </a:p>
          <a:p>
            <a:pPr marL="223838" indent="-223838">
              <a:spcBef>
                <a:spcPct val="20000"/>
              </a:spcBef>
            </a:pPr>
            <a:r>
              <a:rPr lang="sl-SI" sz="1800" dirty="0">
                <a:solidFill>
                  <a:schemeClr val="accent2"/>
                </a:solidFill>
                <a:latin typeface="Arial" charset="0"/>
              </a:rPr>
              <a:t>- promotorji s posebnimi lastnostmi: možnost uravnavanja izražanja (pri tem lahko sodelujejo zapisi na dodatnih vektorjih ali na gostiteljskem kromosomu)</a:t>
            </a:r>
            <a:endParaRPr lang="sl-SI" sz="1800" dirty="0">
              <a:latin typeface="Arial" charset="0"/>
            </a:endParaRPr>
          </a:p>
          <a:p>
            <a:pPr marL="223838" indent="-223838">
              <a:spcBef>
                <a:spcPct val="20000"/>
              </a:spcBef>
            </a:pPr>
            <a:r>
              <a:rPr lang="sl-SI" sz="1800" dirty="0">
                <a:latin typeface="Arial" charset="0"/>
              </a:rPr>
              <a:t>- optimizirana razdalja med promotorjem / RBS / start</a:t>
            </a:r>
          </a:p>
          <a:p>
            <a:pPr marL="223838" indent="-223838">
              <a:spcBef>
                <a:spcPct val="20000"/>
              </a:spcBef>
            </a:pPr>
            <a:r>
              <a:rPr lang="sl-SI" sz="1800" dirty="0">
                <a:solidFill>
                  <a:srgbClr val="FF66FF"/>
                </a:solidFill>
                <a:latin typeface="Arial" charset="0"/>
              </a:rPr>
              <a:t>- vektor ima zapis za afinitetno ali reportersko oznako</a:t>
            </a:r>
            <a:endParaRPr lang="sl-SI" sz="1800" dirty="0">
              <a:latin typeface="Arial" charset="0"/>
            </a:endParaRPr>
          </a:p>
          <a:p>
            <a:pPr marL="223838" indent="-223838">
              <a:spcBef>
                <a:spcPct val="20000"/>
              </a:spcBef>
            </a:pPr>
            <a:r>
              <a:rPr lang="sl-SI" sz="1800" dirty="0">
                <a:latin typeface="Arial" charset="0"/>
              </a:rPr>
              <a:t>- vektorji, ki posredujejo vgradnjo v kromosom, imajo homologne regije za rekombinacijo</a:t>
            </a:r>
          </a:p>
          <a:p>
            <a:pPr marL="223838" indent="-223838">
              <a:spcBef>
                <a:spcPct val="20000"/>
              </a:spcBef>
            </a:pPr>
            <a:r>
              <a:rPr lang="sl-SI" sz="1800" dirty="0">
                <a:solidFill>
                  <a:srgbClr val="008000"/>
                </a:solidFill>
                <a:latin typeface="Arial" charset="0"/>
              </a:rPr>
              <a:t>- vektorji, ki usmerjajo produkt izven citoplazme, imajo ustrezna zaporedja (npr. signalna zaporedja - lahko na insertu)</a:t>
            </a:r>
            <a:r>
              <a:rPr lang="sl-SI" sz="1800" dirty="0">
                <a:latin typeface="Arial"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781800"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27200" y="422275"/>
            <a:ext cx="5829300" cy="6334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Ekspresijski vektorji /4</a:t>
            </a:r>
            <a:endParaRPr lang="sl-SI" sz="4400">
              <a:solidFill>
                <a:schemeClr val="tx2"/>
              </a:solidFill>
              <a:latin typeface="Arial" charset="0"/>
            </a:endParaRPr>
          </a:p>
        </p:txBody>
      </p:sp>
      <p:sp>
        <p:nvSpPr>
          <p:cNvPr id="24579" name="Rectangle 3"/>
          <p:cNvSpPr>
            <a:spLocks noChangeArrowheads="1"/>
          </p:cNvSpPr>
          <p:nvPr/>
        </p:nvSpPr>
        <p:spPr bwMode="auto">
          <a:xfrm>
            <a:off x="1042988" y="1524000"/>
            <a:ext cx="718661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3838" indent="-223838">
              <a:spcBef>
                <a:spcPct val="20000"/>
              </a:spcBef>
            </a:pPr>
            <a:r>
              <a:rPr lang="sl-SI" dirty="0">
                <a:solidFill>
                  <a:srgbClr val="FF3300"/>
                </a:solidFill>
                <a:latin typeface="Arial" charset="0"/>
              </a:rPr>
              <a:t>Problemi pri delu:</a:t>
            </a:r>
            <a:endParaRPr lang="sl-SI" sz="2000" dirty="0">
              <a:solidFill>
                <a:srgbClr val="FF3300"/>
              </a:solidFill>
              <a:latin typeface="Arial" charset="0"/>
            </a:endParaRPr>
          </a:p>
          <a:p>
            <a:pPr marL="223838" indent="-223838">
              <a:spcBef>
                <a:spcPct val="20000"/>
              </a:spcBef>
              <a:spcAft>
                <a:spcPct val="20000"/>
              </a:spcAft>
            </a:pPr>
            <a:r>
              <a:rPr lang="sl-SI" sz="2000" dirty="0">
                <a:latin typeface="Arial" charset="0"/>
              </a:rPr>
              <a:t>- težave pri kloniranju, uvedba mutacij, premik bralnega okvira</a:t>
            </a:r>
          </a:p>
          <a:p>
            <a:pPr marL="223838" indent="-223838">
              <a:spcBef>
                <a:spcPct val="20000"/>
              </a:spcBef>
              <a:spcAft>
                <a:spcPct val="20000"/>
              </a:spcAft>
            </a:pPr>
            <a:r>
              <a:rPr lang="sl-SI" sz="2000" dirty="0">
                <a:latin typeface="Arial" charset="0"/>
              </a:rPr>
              <a:t>- citotoksičnost </a:t>
            </a:r>
            <a:r>
              <a:rPr lang="sl-SI" sz="1800" dirty="0">
                <a:latin typeface="Arial" charset="0"/>
              </a:rPr>
              <a:t>(zapisa ali)</a:t>
            </a:r>
            <a:r>
              <a:rPr lang="sl-SI" sz="2000" dirty="0">
                <a:latin typeface="Arial" charset="0"/>
              </a:rPr>
              <a:t> rekombinantnega proteina </a:t>
            </a:r>
          </a:p>
          <a:p>
            <a:pPr marL="223838" indent="-223838">
              <a:spcBef>
                <a:spcPct val="20000"/>
              </a:spcBef>
              <a:spcAft>
                <a:spcPct val="20000"/>
              </a:spcAft>
            </a:pPr>
            <a:r>
              <a:rPr lang="sl-SI" sz="2000" dirty="0">
                <a:latin typeface="Arial" charset="0"/>
              </a:rPr>
              <a:t>- izgubljanje </a:t>
            </a:r>
            <a:r>
              <a:rPr lang="sl-SI" sz="2000" dirty="0" err="1">
                <a:latin typeface="Arial" charset="0"/>
              </a:rPr>
              <a:t>rekomb</a:t>
            </a:r>
            <a:r>
              <a:rPr lang="sl-SI" sz="2000" dirty="0">
                <a:latin typeface="Arial" charset="0"/>
              </a:rPr>
              <a:t>. </a:t>
            </a:r>
            <a:r>
              <a:rPr lang="sl-SI" sz="2000" dirty="0" err="1">
                <a:latin typeface="Arial" charset="0"/>
              </a:rPr>
              <a:t>ekspresijskega</a:t>
            </a:r>
            <a:r>
              <a:rPr lang="sl-SI" sz="2000" dirty="0">
                <a:latin typeface="Arial" charset="0"/>
              </a:rPr>
              <a:t> vektorja/zapisa iz kulture</a:t>
            </a:r>
          </a:p>
          <a:p>
            <a:pPr marL="223838" indent="-223838">
              <a:spcBef>
                <a:spcPct val="20000"/>
              </a:spcBef>
              <a:spcAft>
                <a:spcPct val="20000"/>
              </a:spcAft>
            </a:pPr>
            <a:r>
              <a:rPr lang="sl-SI" sz="2000" dirty="0">
                <a:latin typeface="Arial" charset="0"/>
              </a:rPr>
              <a:t>- nizke ravni proizvodnje in/ali </a:t>
            </a:r>
            <a:r>
              <a:rPr lang="sl-SI" sz="2000" dirty="0" err="1">
                <a:latin typeface="Arial" charset="0"/>
              </a:rPr>
              <a:t>proteoliza</a:t>
            </a:r>
            <a:endParaRPr lang="sl-SI" sz="2000" dirty="0">
              <a:latin typeface="Arial" charset="0"/>
            </a:endParaRPr>
          </a:p>
          <a:p>
            <a:pPr marL="223838" indent="-223838">
              <a:spcBef>
                <a:spcPct val="20000"/>
              </a:spcBef>
              <a:spcAft>
                <a:spcPct val="20000"/>
              </a:spcAft>
            </a:pPr>
            <a:r>
              <a:rPr lang="sl-SI" sz="2000" dirty="0">
                <a:latin typeface="Arial" charset="0"/>
              </a:rPr>
              <a:t>- nepravilno zvitje in agregacija</a:t>
            </a:r>
          </a:p>
          <a:p>
            <a:pPr marL="223838" indent="-223838">
              <a:spcBef>
                <a:spcPct val="20000"/>
              </a:spcBef>
              <a:spcAft>
                <a:spcPct val="20000"/>
              </a:spcAft>
            </a:pPr>
            <a:r>
              <a:rPr lang="sl-SI" sz="2000" dirty="0">
                <a:solidFill>
                  <a:schemeClr val="bg2">
                    <a:lumMod val="75000"/>
                  </a:schemeClr>
                </a:solidFill>
                <a:latin typeface="Arial" charset="0"/>
              </a:rPr>
              <a:t>- težave pri čiščenju</a:t>
            </a:r>
          </a:p>
          <a:p>
            <a:pPr marL="223838" indent="-223838">
              <a:spcBef>
                <a:spcPct val="20000"/>
              </a:spcBef>
              <a:spcAft>
                <a:spcPct val="20000"/>
              </a:spcAft>
            </a:pPr>
            <a:r>
              <a:rPr lang="sl-SI" sz="2000" dirty="0">
                <a:solidFill>
                  <a:schemeClr val="bg2">
                    <a:lumMod val="75000"/>
                  </a:schemeClr>
                </a:solidFill>
                <a:latin typeface="Arial" charset="0"/>
              </a:rPr>
              <a:t>- nizke aktivnosti rekombinantnih proteinov</a:t>
            </a:r>
          </a:p>
          <a:p>
            <a:pPr marL="223838" indent="-223838">
              <a:spcBef>
                <a:spcPct val="20000"/>
              </a:spcBef>
              <a:spcAft>
                <a:spcPct val="20000"/>
              </a:spcAft>
            </a:pPr>
            <a:r>
              <a:rPr lang="sl-SI" sz="2000" dirty="0">
                <a:latin typeface="Arial" charset="0"/>
              </a:rPr>
              <a:t>- </a:t>
            </a:r>
            <a:r>
              <a:rPr lang="sl-SI" sz="2000" dirty="0" smtClean="0">
                <a:latin typeface="Arial" charset="0"/>
              </a:rPr>
              <a:t>mutanti </a:t>
            </a:r>
            <a:r>
              <a:rPr lang="sl-SI" sz="2000" dirty="0">
                <a:latin typeface="Arial" charset="0"/>
              </a:rPr>
              <a:t>se obnašajo drugače kot </a:t>
            </a:r>
            <a:r>
              <a:rPr lang="sl-SI" sz="2000" dirty="0" smtClean="0">
                <a:latin typeface="Arial" charset="0"/>
              </a:rPr>
              <a:t>izhodiščni </a:t>
            </a:r>
            <a:r>
              <a:rPr lang="sl-SI" sz="2000" dirty="0">
                <a:latin typeface="Arial" charset="0"/>
              </a:rPr>
              <a:t>protein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369888"/>
            <a:ext cx="7772400" cy="657225"/>
          </a:xfrm>
          <a:solidFill>
            <a:srgbClr val="FFFF99">
              <a:alpha val="50000"/>
            </a:srgbClr>
          </a:solidFill>
        </p:spPr>
        <p:txBody>
          <a:bodyPr/>
          <a:lstStyle/>
          <a:p>
            <a:r>
              <a:rPr lang="en-US" sz="3200">
                <a:latin typeface="Arial" charset="0"/>
              </a:rPr>
              <a:t>Prokariontski ekspresijski sistemi</a:t>
            </a:r>
            <a:endParaRPr lang="en-US">
              <a:latin typeface="Arial" charset="0"/>
            </a:endParaRPr>
          </a:p>
        </p:txBody>
      </p:sp>
      <p:sp>
        <p:nvSpPr>
          <p:cNvPr id="10243" name="Rectangle 3"/>
          <p:cNvSpPr>
            <a:spLocks noGrp="1" noChangeArrowheads="1"/>
          </p:cNvSpPr>
          <p:nvPr>
            <p:ph type="body" idx="1"/>
          </p:nvPr>
        </p:nvSpPr>
        <p:spPr>
          <a:xfrm>
            <a:off x="228600" y="1212850"/>
            <a:ext cx="8610600" cy="5383213"/>
          </a:xfrm>
        </p:spPr>
        <p:txBody>
          <a:bodyPr/>
          <a:lstStyle/>
          <a:p>
            <a:pPr marL="0" indent="0"/>
            <a:r>
              <a:rPr lang="sl-SI" sz="1600" i="1">
                <a:latin typeface="Arial" charset="0"/>
              </a:rPr>
              <a:t> </a:t>
            </a:r>
            <a:r>
              <a:rPr lang="en-US" sz="1600" i="1">
                <a:latin typeface="Arial" charset="0"/>
              </a:rPr>
              <a:t>Escherichia coli</a:t>
            </a:r>
          </a:p>
          <a:p>
            <a:pPr marL="0" indent="0"/>
            <a:r>
              <a:rPr lang="sl-SI" sz="1600" i="1">
                <a:latin typeface="Arial" charset="0"/>
              </a:rPr>
              <a:t> </a:t>
            </a:r>
            <a:r>
              <a:rPr lang="en-US" sz="1600" i="1">
                <a:latin typeface="Arial" charset="0"/>
              </a:rPr>
              <a:t>Bacillus subtilis</a:t>
            </a:r>
          </a:p>
          <a:p>
            <a:pPr marL="0" indent="0"/>
            <a:endParaRPr lang="sl-SI" sz="1600">
              <a:latin typeface="Arial" charset="0"/>
            </a:endParaRPr>
          </a:p>
          <a:p>
            <a:pPr marL="0" indent="0"/>
            <a:endParaRPr lang="sl-SI" sz="1600">
              <a:latin typeface="Arial" charset="0"/>
            </a:endParaRPr>
          </a:p>
          <a:p>
            <a:pPr marL="0" indent="0">
              <a:buFontTx/>
              <a:buNone/>
            </a:pPr>
            <a:endParaRPr lang="sl-SI" sz="2000">
              <a:latin typeface="Arial" charset="0"/>
            </a:endParaRPr>
          </a:p>
          <a:p>
            <a:pPr marL="0" indent="0">
              <a:buFontTx/>
              <a:buNone/>
            </a:pPr>
            <a:r>
              <a:rPr lang="sl-SI" sz="2000" b="1" i="1">
                <a:latin typeface="Arial" charset="0"/>
              </a:rPr>
              <a:t/>
            </a:r>
            <a:br>
              <a:rPr lang="sl-SI" sz="2000" b="1" i="1">
                <a:latin typeface="Arial" charset="0"/>
              </a:rPr>
            </a:br>
            <a:r>
              <a:rPr lang="sl-SI" sz="2000" b="1" i="1">
                <a:latin typeface="Arial" charset="0"/>
              </a:rPr>
              <a:t/>
            </a:r>
            <a:br>
              <a:rPr lang="sl-SI" sz="2000" b="1" i="1">
                <a:latin typeface="Arial" charset="0"/>
              </a:rPr>
            </a:br>
            <a:r>
              <a:rPr lang="sl-SI" sz="2000" b="1" i="1">
                <a:latin typeface="Arial" charset="0"/>
              </a:rPr>
              <a:t>E. coli:</a:t>
            </a:r>
          </a:p>
          <a:p>
            <a:pPr marL="0" indent="0">
              <a:buFontTx/>
              <a:buNone/>
            </a:pPr>
            <a:r>
              <a:rPr lang="sl-SI" sz="1800">
                <a:latin typeface="Arial" charset="0"/>
              </a:rPr>
              <a:t>najpogosteje uporabljan sistem, zelo veliko število vektorjev in sevov. </a:t>
            </a:r>
          </a:p>
          <a:p>
            <a:pPr marL="0" indent="0">
              <a:buFontTx/>
              <a:buNone/>
            </a:pPr>
            <a:r>
              <a:rPr lang="sl-SI" sz="1800">
                <a:latin typeface="Arial" charset="0"/>
              </a:rPr>
              <a:t>Izražanje je lahko </a:t>
            </a:r>
            <a:r>
              <a:rPr lang="sl-SI" sz="1800">
                <a:solidFill>
                  <a:srgbClr val="008000"/>
                </a:solidFill>
                <a:latin typeface="Arial" charset="0"/>
              </a:rPr>
              <a:t>direktno</a:t>
            </a:r>
            <a:r>
              <a:rPr lang="sl-SI" sz="1800">
                <a:latin typeface="Arial" charset="0"/>
              </a:rPr>
              <a:t> ali </a:t>
            </a:r>
            <a:r>
              <a:rPr lang="sl-SI" sz="1800">
                <a:solidFill>
                  <a:srgbClr val="FF3300"/>
                </a:solidFill>
                <a:latin typeface="Arial" charset="0"/>
              </a:rPr>
              <a:t>fuzijsko</a:t>
            </a:r>
            <a:r>
              <a:rPr lang="sl-SI" sz="1800">
                <a:latin typeface="Arial" charset="0"/>
              </a:rPr>
              <a:t>. </a:t>
            </a:r>
          </a:p>
          <a:p>
            <a:pPr marL="0" indent="0">
              <a:spcBef>
                <a:spcPct val="45000"/>
              </a:spcBef>
              <a:buFontTx/>
              <a:buNone/>
            </a:pPr>
            <a:r>
              <a:rPr lang="sl-SI" sz="1800" b="1">
                <a:latin typeface="Arial" charset="0"/>
              </a:rPr>
              <a:t>Fuzijski sistemi:</a:t>
            </a:r>
            <a:r>
              <a:rPr lang="sl-SI" sz="1800">
                <a:latin typeface="Arial" charset="0"/>
              </a:rPr>
              <a:t> </a:t>
            </a:r>
            <a:r>
              <a:rPr lang="sl-SI" sz="1800">
                <a:solidFill>
                  <a:srgbClr val="FF66FF"/>
                </a:solidFill>
                <a:latin typeface="Arial" charset="0"/>
              </a:rPr>
              <a:t>mini-fuzije</a:t>
            </a:r>
            <a:r>
              <a:rPr lang="sl-SI" sz="1800">
                <a:latin typeface="Arial" charset="0"/>
              </a:rPr>
              <a:t> (signalna zaporedja </a:t>
            </a:r>
            <a:r>
              <a:rPr lang="sl-SI" sz="1800">
                <a:latin typeface="Arial" charset="0"/>
                <a:sym typeface="Symbol" pitchFamily="18" charset="2"/>
              </a:rPr>
              <a:t></a:t>
            </a:r>
            <a:r>
              <a:rPr lang="sl-SI" sz="1800">
                <a:latin typeface="Arial" charset="0"/>
              </a:rPr>
              <a:t> periplazma; oznake – npr. His</a:t>
            </a:r>
            <a:r>
              <a:rPr lang="sl-SI" sz="1800" baseline="-25000">
                <a:latin typeface="Arial" charset="0"/>
              </a:rPr>
              <a:t>6</a:t>
            </a:r>
            <a:r>
              <a:rPr lang="sl-SI" sz="1800">
                <a:latin typeface="Arial" charset="0"/>
              </a:rPr>
              <a:t>), </a:t>
            </a:r>
            <a:r>
              <a:rPr lang="sl-SI" sz="1800">
                <a:solidFill>
                  <a:srgbClr val="FF66FF"/>
                </a:solidFill>
                <a:latin typeface="Arial" charset="0"/>
              </a:rPr>
              <a:t>dolge fuzije</a:t>
            </a:r>
            <a:r>
              <a:rPr lang="sl-SI" sz="1800">
                <a:latin typeface="Arial" charset="0"/>
              </a:rPr>
              <a:t> (celotne domene ali aktivni proteini – npr. GST).</a:t>
            </a:r>
          </a:p>
          <a:p>
            <a:pPr marL="0" indent="0">
              <a:spcBef>
                <a:spcPct val="45000"/>
              </a:spcBef>
              <a:buFontTx/>
              <a:buNone/>
            </a:pPr>
            <a:r>
              <a:rPr lang="sl-SI" sz="1800" b="1">
                <a:latin typeface="Arial" charset="0"/>
              </a:rPr>
              <a:t>Izražanje v citoplazmi:</a:t>
            </a:r>
            <a:r>
              <a:rPr lang="sl-SI" sz="1800">
                <a:latin typeface="Arial" charset="0"/>
              </a:rPr>
              <a:t> rekombinantni protein lahko predstavlja do ~30 % celotne količine proteinov, pogosto je netopen </a:t>
            </a:r>
            <a:r>
              <a:rPr lang="sl-SI" sz="1600">
                <a:latin typeface="Arial" charset="0"/>
              </a:rPr>
              <a:t>(reducirajoče okolje).</a:t>
            </a:r>
          </a:p>
          <a:p>
            <a:pPr marL="0" indent="0">
              <a:spcBef>
                <a:spcPct val="45000"/>
              </a:spcBef>
              <a:buFontTx/>
              <a:buNone/>
            </a:pPr>
            <a:r>
              <a:rPr lang="sl-SI" sz="1800" b="1">
                <a:latin typeface="Arial" charset="0"/>
              </a:rPr>
              <a:t>Izražanje v periplazmi:</a:t>
            </a:r>
            <a:r>
              <a:rPr lang="sl-SI" sz="1800">
                <a:latin typeface="Arial" charset="0"/>
              </a:rPr>
              <a:t> običajno do 0,2 % vseh proteinov, rekombinantni protein je topen.</a:t>
            </a:r>
            <a:endParaRPr lang="en-US" sz="1800">
              <a:latin typeface="Arial" charset="0"/>
            </a:endParaRP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412875"/>
            <a:ext cx="272415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11200" y="369888"/>
            <a:ext cx="7772400" cy="657225"/>
          </a:xfrm>
          <a:solidFill>
            <a:srgbClr val="FFFF99">
              <a:alpha val="50000"/>
            </a:srgbClr>
          </a:solidFill>
        </p:spPr>
        <p:txBody>
          <a:bodyPr/>
          <a:lstStyle/>
          <a:p>
            <a:r>
              <a:rPr lang="sl-SI" sz="3200">
                <a:latin typeface="Arial" charset="0"/>
              </a:rPr>
              <a:t>Prokariontski ekspresijski sistemi /2</a:t>
            </a:r>
            <a:endParaRPr lang="sl-SI">
              <a:latin typeface="Arial" charset="0"/>
            </a:endParaRPr>
          </a:p>
        </p:txBody>
      </p:sp>
      <p:sp>
        <p:nvSpPr>
          <p:cNvPr id="25603" name="Rectangle 3"/>
          <p:cNvSpPr>
            <a:spLocks noGrp="1" noChangeArrowheads="1"/>
          </p:cNvSpPr>
          <p:nvPr>
            <p:ph type="body" idx="1"/>
          </p:nvPr>
        </p:nvSpPr>
        <p:spPr>
          <a:xfrm>
            <a:off x="406400" y="1212850"/>
            <a:ext cx="4775200" cy="5383213"/>
          </a:xfrm>
        </p:spPr>
        <p:txBody>
          <a:bodyPr/>
          <a:lstStyle/>
          <a:p>
            <a:pPr marL="0" indent="0">
              <a:buFontTx/>
              <a:buNone/>
            </a:pPr>
            <a:r>
              <a:rPr lang="sl-SI" sz="1800" b="1" i="1">
                <a:latin typeface="Arial" charset="0"/>
              </a:rPr>
              <a:t>B. subtilis</a:t>
            </a:r>
            <a:r>
              <a:rPr lang="sl-SI" sz="1800">
                <a:latin typeface="Arial" charset="0"/>
              </a:rPr>
              <a:t> uporabljamo predvsem, kadar želimo pridobiti rekombinantni protein v gojišču.</a:t>
            </a:r>
          </a:p>
          <a:p>
            <a:pPr marL="0" indent="0">
              <a:buFontTx/>
              <a:buNone/>
            </a:pPr>
            <a:r>
              <a:rPr lang="sl-SI" sz="1800">
                <a:latin typeface="Arial" charset="0"/>
              </a:rPr>
              <a:t>Tako izraženi proteini so pogosto pravilno zviti in imajo S-S vezi na pravih mestih.</a:t>
            </a:r>
          </a:p>
          <a:p>
            <a:pPr marL="0" indent="0">
              <a:buFontTx/>
              <a:buNone/>
            </a:pPr>
            <a:r>
              <a:rPr lang="sl-SI" sz="1800">
                <a:latin typeface="Arial" charset="0"/>
              </a:rPr>
              <a:t>Problem: proteaze, stabilnost</a:t>
            </a:r>
          </a:p>
          <a:p>
            <a:pPr marL="0" indent="0">
              <a:buFontTx/>
              <a:buNone/>
            </a:pPr>
            <a:endParaRPr lang="sl-SI" sz="1600">
              <a:latin typeface="Arial" charset="0"/>
            </a:endParaRP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41947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Rectangle 7"/>
          <p:cNvSpPr>
            <a:spLocks noChangeArrowheads="1"/>
          </p:cNvSpPr>
          <p:nvPr/>
        </p:nvSpPr>
        <p:spPr bwMode="auto">
          <a:xfrm>
            <a:off x="5029200" y="6400800"/>
            <a:ext cx="2173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http://www.ncl.ac.uk/ebsg/EBSG2.htm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11200" y="265113"/>
            <a:ext cx="7772400" cy="579437"/>
          </a:xfrm>
          <a:solidFill>
            <a:srgbClr val="FFFF99">
              <a:alpha val="50000"/>
            </a:srgbClr>
          </a:solidFill>
        </p:spPr>
        <p:txBody>
          <a:bodyPr/>
          <a:lstStyle/>
          <a:p>
            <a:r>
              <a:rPr lang="sl-SI" sz="3200">
                <a:latin typeface="Arial" charset="0"/>
              </a:rPr>
              <a:t>Promotorji za izražanje v </a:t>
            </a:r>
            <a:r>
              <a:rPr lang="sl-SI" sz="3200" i="1">
                <a:latin typeface="Arial" charset="0"/>
              </a:rPr>
              <a:t>E. coli</a:t>
            </a:r>
            <a:endParaRPr lang="en-US" sz="3200" i="1">
              <a:latin typeface="Arial" charset="0"/>
            </a:endParaRPr>
          </a:p>
        </p:txBody>
      </p:sp>
      <p:sp>
        <p:nvSpPr>
          <p:cNvPr id="11267" name="Rectangle 3"/>
          <p:cNvSpPr>
            <a:spLocks noGrp="1" noChangeArrowheads="1"/>
          </p:cNvSpPr>
          <p:nvPr>
            <p:ph type="body" idx="1"/>
          </p:nvPr>
        </p:nvSpPr>
        <p:spPr>
          <a:xfrm>
            <a:off x="203200" y="914400"/>
            <a:ext cx="8761413" cy="5681663"/>
          </a:xfrm>
        </p:spPr>
        <p:txBody>
          <a:bodyPr/>
          <a:lstStyle/>
          <a:p>
            <a:pPr marL="0" indent="0">
              <a:buFontTx/>
              <a:buNone/>
            </a:pPr>
            <a:r>
              <a:rPr lang="sl-SI" sz="1800" dirty="0">
                <a:latin typeface="Arial" charset="0"/>
              </a:rPr>
              <a:t>Večina vektorjev ima enega od standardnih promotorjev</a:t>
            </a:r>
            <a:r>
              <a:rPr lang="sl-SI" sz="1400" dirty="0">
                <a:latin typeface="Arial" charset="0"/>
              </a:rPr>
              <a:t>:</a:t>
            </a:r>
          </a:p>
          <a:p>
            <a:pPr marL="0" indent="0">
              <a:buFontTx/>
              <a:buNone/>
            </a:pPr>
            <a:r>
              <a:rPr lang="en-US" sz="2400" dirty="0" err="1">
                <a:solidFill>
                  <a:schemeClr val="accent2"/>
                </a:solidFill>
                <a:latin typeface="Arial" charset="0"/>
              </a:rPr>
              <a:t>P</a:t>
            </a:r>
            <a:r>
              <a:rPr lang="en-US" sz="2400" i="1" baseline="-25000" dirty="0" err="1">
                <a:solidFill>
                  <a:schemeClr val="accent2"/>
                </a:solidFill>
                <a:latin typeface="Arial" charset="0"/>
              </a:rPr>
              <a:t>lac</a:t>
            </a:r>
            <a:r>
              <a:rPr lang="en-US" sz="2400" i="1" baseline="-25000" dirty="0">
                <a:solidFill>
                  <a:schemeClr val="accent2"/>
                </a:solidFill>
                <a:latin typeface="Arial" charset="0"/>
              </a:rPr>
              <a:t> </a:t>
            </a:r>
            <a:r>
              <a:rPr lang="sl-SI" sz="1400" dirty="0">
                <a:solidFill>
                  <a:schemeClr val="accent2"/>
                </a:solidFill>
                <a:latin typeface="Arial" charset="0"/>
              </a:rPr>
              <a:t>Omogoča regulacijo preko</a:t>
            </a:r>
            <a:r>
              <a:rPr lang="sl-SI" sz="1400" i="1" dirty="0">
                <a:solidFill>
                  <a:schemeClr val="accent2"/>
                </a:solidFill>
                <a:latin typeface="Arial" charset="0"/>
              </a:rPr>
              <a:t> </a:t>
            </a:r>
            <a:r>
              <a:rPr lang="en-US" sz="1400" i="1" dirty="0" err="1">
                <a:solidFill>
                  <a:schemeClr val="accent2"/>
                </a:solidFill>
                <a:latin typeface="Arial" charset="0"/>
              </a:rPr>
              <a:t>lac</a:t>
            </a:r>
            <a:r>
              <a:rPr lang="en-US" sz="1400" dirty="0" err="1">
                <a:solidFill>
                  <a:schemeClr val="accent2"/>
                </a:solidFill>
                <a:latin typeface="Arial" charset="0"/>
              </a:rPr>
              <a:t>I</a:t>
            </a:r>
            <a:r>
              <a:rPr lang="sl-SI" sz="1400" dirty="0">
                <a:solidFill>
                  <a:schemeClr val="accent2"/>
                </a:solidFill>
                <a:latin typeface="Arial" charset="0"/>
              </a:rPr>
              <a:t> (</a:t>
            </a:r>
            <a:r>
              <a:rPr lang="sl-SI" sz="1400" i="1" dirty="0">
                <a:solidFill>
                  <a:schemeClr val="accent2"/>
                </a:solidFill>
                <a:latin typeface="Arial" charset="0"/>
              </a:rPr>
              <a:t>lac</a:t>
            </a:r>
            <a:r>
              <a:rPr lang="sl-SI" sz="1400" dirty="0">
                <a:solidFill>
                  <a:schemeClr val="accent2"/>
                </a:solidFill>
                <a:latin typeface="Arial" charset="0"/>
              </a:rPr>
              <a:t>Iq na vektorju ali kromosomu) – negativna regulacija; induciramo z IPTG (sintetični analog substrata)</a:t>
            </a:r>
            <a:r>
              <a:rPr lang="en-US" sz="1400" dirty="0">
                <a:solidFill>
                  <a:schemeClr val="accent2"/>
                </a:solidFill>
                <a:latin typeface="Arial" charset="0"/>
              </a:rPr>
              <a:t>.</a:t>
            </a:r>
            <a:r>
              <a:rPr lang="sl-SI" sz="1400" dirty="0">
                <a:solidFill>
                  <a:schemeClr val="accent2"/>
                </a:solidFill>
                <a:latin typeface="Arial" charset="0"/>
              </a:rPr>
              <a:t> Pogosto uporabljamo varianto </a:t>
            </a:r>
            <a:r>
              <a:rPr lang="en-US" sz="1400" dirty="0">
                <a:solidFill>
                  <a:schemeClr val="accent2"/>
                </a:solidFill>
                <a:latin typeface="Arial" charset="0"/>
              </a:rPr>
              <a:t>P</a:t>
            </a:r>
            <a:r>
              <a:rPr lang="en-US" sz="1400" i="1" dirty="0">
                <a:solidFill>
                  <a:schemeClr val="accent2"/>
                </a:solidFill>
                <a:latin typeface="Arial" charset="0"/>
              </a:rPr>
              <a:t>lac</a:t>
            </a:r>
            <a:r>
              <a:rPr lang="en-US" sz="1400" baseline="-25000" dirty="0">
                <a:solidFill>
                  <a:schemeClr val="accent2"/>
                </a:solidFill>
                <a:latin typeface="Arial" charset="0"/>
              </a:rPr>
              <a:t>UV5</a:t>
            </a:r>
            <a:r>
              <a:rPr lang="sl-SI" sz="1400" dirty="0">
                <a:solidFill>
                  <a:schemeClr val="accent2"/>
                </a:solidFill>
                <a:latin typeface="Arial" charset="0"/>
              </a:rPr>
              <a:t>, ker je v  tem primeru regulacija neodvisna od CAP</a:t>
            </a:r>
            <a:r>
              <a:rPr lang="en-US" sz="1400" dirty="0">
                <a:solidFill>
                  <a:schemeClr val="accent2"/>
                </a:solidFill>
                <a:latin typeface="Arial" charset="0"/>
              </a:rPr>
              <a:t>.</a:t>
            </a:r>
            <a:endParaRPr lang="sl-SI" sz="1400" dirty="0">
              <a:solidFill>
                <a:schemeClr val="accent2"/>
              </a:solidFill>
              <a:latin typeface="Arial" charset="0"/>
            </a:endParaRPr>
          </a:p>
          <a:p>
            <a:pPr marL="0" indent="0">
              <a:buFontTx/>
              <a:buNone/>
            </a:pPr>
            <a:r>
              <a:rPr lang="en-US" sz="2400" dirty="0" err="1">
                <a:latin typeface="Arial" charset="0"/>
              </a:rPr>
              <a:t>P</a:t>
            </a:r>
            <a:r>
              <a:rPr lang="en-US" sz="2400" i="1" baseline="-25000" dirty="0" err="1">
                <a:latin typeface="Arial" charset="0"/>
              </a:rPr>
              <a:t>trp</a:t>
            </a:r>
            <a:r>
              <a:rPr lang="en-US" sz="2400" i="1" baseline="-25000" dirty="0">
                <a:latin typeface="Arial" charset="0"/>
              </a:rPr>
              <a:t> </a:t>
            </a:r>
            <a:r>
              <a:rPr lang="sl-SI" sz="1400" dirty="0">
                <a:latin typeface="Arial" charset="0"/>
              </a:rPr>
              <a:t>Negativna regulacija preko </a:t>
            </a:r>
            <a:r>
              <a:rPr lang="en-US" sz="1400" i="1" dirty="0" err="1">
                <a:latin typeface="Arial" charset="0"/>
              </a:rPr>
              <a:t>trp</a:t>
            </a:r>
            <a:r>
              <a:rPr lang="en-US" sz="1400" dirty="0" err="1">
                <a:latin typeface="Arial" charset="0"/>
              </a:rPr>
              <a:t>R</a:t>
            </a:r>
            <a:r>
              <a:rPr lang="sl-SI" sz="1400" dirty="0">
                <a:latin typeface="Arial" charset="0"/>
              </a:rPr>
              <a:t> – indukcija preko odvzema triptofana iz medija (zato lahko izvajamo poskus v kateremkoli sevu)</a:t>
            </a:r>
            <a:r>
              <a:rPr lang="en-US" sz="1400" dirty="0">
                <a:latin typeface="Arial" charset="0"/>
              </a:rPr>
              <a:t>.</a:t>
            </a:r>
            <a:r>
              <a:rPr lang="sl-SI" sz="1400" dirty="0">
                <a:latin typeface="Arial" charset="0"/>
              </a:rPr>
              <a:t> Ni uporabno, če ima rekombinantni protein veliko Trp.</a:t>
            </a:r>
          </a:p>
          <a:p>
            <a:pPr marL="0" indent="0">
              <a:buFontTx/>
              <a:buNone/>
            </a:pPr>
            <a:r>
              <a:rPr lang="en-US" sz="2400" dirty="0" err="1">
                <a:latin typeface="Arial" charset="0"/>
              </a:rPr>
              <a:t>P</a:t>
            </a:r>
            <a:r>
              <a:rPr lang="en-US" sz="2400" i="1" baseline="-25000" dirty="0" err="1">
                <a:latin typeface="Arial" charset="0"/>
              </a:rPr>
              <a:t>tac</a:t>
            </a:r>
            <a:r>
              <a:rPr lang="sl-SI" sz="2400" dirty="0">
                <a:latin typeface="Arial" charset="0"/>
              </a:rPr>
              <a:t>, </a:t>
            </a:r>
            <a:r>
              <a:rPr lang="en-US" sz="2400" dirty="0" err="1">
                <a:latin typeface="Arial" charset="0"/>
              </a:rPr>
              <a:t>P</a:t>
            </a:r>
            <a:r>
              <a:rPr lang="en-US" sz="2400" i="1" baseline="-25000" dirty="0" err="1">
                <a:latin typeface="Arial" charset="0"/>
              </a:rPr>
              <a:t>trc</a:t>
            </a:r>
            <a:r>
              <a:rPr lang="en-US" sz="2400" i="1" baseline="-25000" dirty="0">
                <a:latin typeface="Arial" charset="0"/>
              </a:rPr>
              <a:t> </a:t>
            </a:r>
            <a:r>
              <a:rPr lang="sl-SI" sz="1400" dirty="0">
                <a:latin typeface="Arial" charset="0"/>
              </a:rPr>
              <a:t>Hibridna promotorja na osnovi P</a:t>
            </a:r>
            <a:r>
              <a:rPr lang="en-US" sz="1400" i="1" baseline="-25000" dirty="0">
                <a:latin typeface="Arial" charset="0"/>
              </a:rPr>
              <a:t>lac</a:t>
            </a:r>
            <a:r>
              <a:rPr lang="en-US" sz="1400" dirty="0">
                <a:latin typeface="Arial" charset="0"/>
              </a:rPr>
              <a:t> </a:t>
            </a:r>
            <a:r>
              <a:rPr lang="sl-SI" sz="1400" dirty="0">
                <a:latin typeface="Arial" charset="0"/>
              </a:rPr>
              <a:t>in</a:t>
            </a:r>
            <a:r>
              <a:rPr lang="en-US" sz="1400" dirty="0">
                <a:latin typeface="Arial" charset="0"/>
              </a:rPr>
              <a:t> </a:t>
            </a:r>
            <a:r>
              <a:rPr lang="en-US" sz="1400" dirty="0" err="1">
                <a:latin typeface="Arial" charset="0"/>
              </a:rPr>
              <a:t>P</a:t>
            </a:r>
            <a:r>
              <a:rPr lang="en-US" sz="1400" i="1" baseline="-25000" dirty="0" err="1">
                <a:latin typeface="Arial" charset="0"/>
              </a:rPr>
              <a:t>trp</a:t>
            </a:r>
            <a:r>
              <a:rPr lang="sl-SI" sz="1400" dirty="0">
                <a:latin typeface="Arial" charset="0"/>
              </a:rPr>
              <a:t>: regiji (-35) in (-10) sta vzeti od enega od obeh izvornih promotorjev, kombinacija pa zagotavlja, da je promotor močnejši. </a:t>
            </a:r>
            <a:r>
              <a:rPr lang="en-US" sz="1400" dirty="0">
                <a:latin typeface="Arial" charset="0"/>
              </a:rPr>
              <a:t> </a:t>
            </a:r>
            <a:r>
              <a:rPr lang="en-US" sz="1400" dirty="0" err="1">
                <a:latin typeface="Arial" charset="0"/>
              </a:rPr>
              <a:t>Indu</a:t>
            </a:r>
            <a:r>
              <a:rPr lang="sl-SI" sz="1400" dirty="0">
                <a:latin typeface="Arial" charset="0"/>
              </a:rPr>
              <a:t>kcija z IPTG.</a:t>
            </a:r>
            <a:r>
              <a:rPr lang="en-US" sz="1400" dirty="0">
                <a:latin typeface="Arial" charset="0"/>
              </a:rPr>
              <a:t> </a:t>
            </a:r>
            <a:endParaRPr lang="sl-SI" sz="1400" dirty="0">
              <a:latin typeface="Arial" charset="0"/>
            </a:endParaRPr>
          </a:p>
          <a:p>
            <a:pPr marL="0" indent="0">
              <a:buFontTx/>
              <a:buNone/>
            </a:pPr>
            <a:r>
              <a:rPr lang="sl-SI" sz="2400" dirty="0">
                <a:latin typeface="Arial" charset="0"/>
              </a:rPr>
              <a:t>P</a:t>
            </a:r>
            <a:r>
              <a:rPr lang="sl-SI" sz="2400" baseline="-25000" dirty="0">
                <a:latin typeface="Arial" charset="0"/>
              </a:rPr>
              <a:t>L</a:t>
            </a:r>
            <a:r>
              <a:rPr lang="sl-SI" sz="2400" dirty="0">
                <a:latin typeface="Arial" charset="0"/>
              </a:rPr>
              <a:t>, P</a:t>
            </a:r>
            <a:r>
              <a:rPr lang="sl-SI" sz="2400" baseline="-25000" dirty="0">
                <a:latin typeface="Arial" charset="0"/>
              </a:rPr>
              <a:t>R </a:t>
            </a:r>
            <a:r>
              <a:rPr lang="sl-SI" sz="1400" dirty="0">
                <a:latin typeface="Arial" charset="0"/>
              </a:rPr>
              <a:t>Izhajata iz bakteriofaga </a:t>
            </a:r>
            <a:r>
              <a:rPr lang="sl-SI" sz="1400" dirty="0">
                <a:latin typeface="Symbol" pitchFamily="18" charset="2"/>
              </a:rPr>
              <a:t>l</a:t>
            </a:r>
            <a:r>
              <a:rPr lang="sl-SI" sz="1400" dirty="0">
                <a:latin typeface="Arial" charset="0"/>
              </a:rPr>
              <a:t>; kontrola preko termolabilnega represorja cI</a:t>
            </a:r>
            <a:r>
              <a:rPr lang="sl-SI" sz="1400" baseline="-25000" dirty="0">
                <a:latin typeface="Arial" charset="0"/>
              </a:rPr>
              <a:t>ts857</a:t>
            </a:r>
            <a:r>
              <a:rPr lang="sl-SI" sz="1400" dirty="0">
                <a:latin typeface="Arial" charset="0"/>
              </a:rPr>
              <a:t> (na vektorju ali kromosomu); če ni ts, je lahko pod inducibilnim nadzorom (npr. preko Trp).</a:t>
            </a:r>
          </a:p>
          <a:p>
            <a:pPr marL="0" indent="0">
              <a:buFontTx/>
              <a:buNone/>
            </a:pPr>
            <a:r>
              <a:rPr lang="en-US" sz="2400" dirty="0">
                <a:latin typeface="Arial" charset="0"/>
              </a:rPr>
              <a:t>P</a:t>
            </a:r>
            <a:r>
              <a:rPr lang="en-US" sz="2400" baseline="-25000" dirty="0">
                <a:latin typeface="Arial" charset="0"/>
              </a:rPr>
              <a:t>BAD </a:t>
            </a:r>
            <a:r>
              <a:rPr lang="sl-SI" sz="1400" dirty="0">
                <a:latin typeface="Arial" charset="0"/>
              </a:rPr>
              <a:t>I</a:t>
            </a:r>
            <a:r>
              <a:rPr lang="en-US" sz="1400" dirty="0" err="1">
                <a:latin typeface="Arial" charset="0"/>
              </a:rPr>
              <a:t>ndu</a:t>
            </a:r>
            <a:r>
              <a:rPr lang="sl-SI" sz="1400" dirty="0">
                <a:latin typeface="Arial" charset="0"/>
              </a:rPr>
              <a:t>kcija z arabinozo je odvisna od koncentracije induktorja.</a:t>
            </a:r>
          </a:p>
          <a:p>
            <a:pPr marL="0" indent="0">
              <a:buFontTx/>
              <a:buNone/>
            </a:pPr>
            <a:r>
              <a:rPr lang="sl-SI" sz="2400" dirty="0">
                <a:solidFill>
                  <a:srgbClr val="FF66FF"/>
                </a:solidFill>
                <a:latin typeface="Arial" charset="0"/>
              </a:rPr>
              <a:t>P</a:t>
            </a:r>
            <a:r>
              <a:rPr lang="sl-SI" sz="2400" baseline="-25000" dirty="0">
                <a:solidFill>
                  <a:srgbClr val="FF66FF"/>
                </a:solidFill>
                <a:latin typeface="Arial" charset="0"/>
              </a:rPr>
              <a:t>T7 </a:t>
            </a:r>
            <a:r>
              <a:rPr lang="sl-SI" sz="1400" dirty="0">
                <a:solidFill>
                  <a:srgbClr val="FF66FF"/>
                </a:solidFill>
                <a:latin typeface="Arial" charset="0"/>
              </a:rPr>
              <a:t>Zelo močan promotor; potrebuje RNA-polimerazo T7, ki je običajno kodirana na kromosomu (vnos preko profaga </a:t>
            </a:r>
            <a:r>
              <a:rPr lang="sl-SI" sz="1400" dirty="0">
                <a:solidFill>
                  <a:srgbClr val="FF66FF"/>
                </a:solidFill>
                <a:latin typeface="Symbol" panose="05050102010706020507" pitchFamily="18" charset="2"/>
              </a:rPr>
              <a:t>l</a:t>
            </a:r>
            <a:r>
              <a:rPr lang="sl-SI" sz="1400" dirty="0">
                <a:solidFill>
                  <a:srgbClr val="FF66FF"/>
                </a:solidFill>
                <a:latin typeface="Arial" charset="0"/>
              </a:rPr>
              <a:t>). Regulacija najpogosteje preko P</a:t>
            </a:r>
            <a:r>
              <a:rPr lang="sl-SI" sz="1400" i="1" baseline="-25000" dirty="0">
                <a:solidFill>
                  <a:srgbClr val="FF66FF"/>
                </a:solidFill>
                <a:latin typeface="Arial" charset="0"/>
              </a:rPr>
              <a:t>lac</a:t>
            </a:r>
            <a:r>
              <a:rPr lang="sl-SI" sz="1400" dirty="0">
                <a:solidFill>
                  <a:srgbClr val="FF66FF"/>
                </a:solidFill>
                <a:latin typeface="Arial" charset="0"/>
              </a:rPr>
              <a:t>.</a:t>
            </a:r>
          </a:p>
          <a:p>
            <a:pPr marL="0" indent="0">
              <a:buFontTx/>
              <a:buNone/>
            </a:pPr>
            <a:r>
              <a:rPr lang="sl-SI" sz="2400" dirty="0">
                <a:latin typeface="Arial" charset="0"/>
              </a:rPr>
              <a:t>P</a:t>
            </a:r>
            <a:r>
              <a:rPr lang="sl-SI" sz="2400" baseline="-25000" dirty="0">
                <a:latin typeface="Arial" charset="0"/>
              </a:rPr>
              <a:t>lpp</a:t>
            </a:r>
            <a:r>
              <a:rPr lang="sl-SI" sz="1600" baseline="-25000" dirty="0">
                <a:latin typeface="Arial" charset="0"/>
              </a:rPr>
              <a:t> </a:t>
            </a:r>
            <a:r>
              <a:rPr lang="sl-SI" sz="1400" dirty="0">
                <a:latin typeface="Arial" charset="0"/>
              </a:rPr>
              <a:t>konstitutivni promotor; v nekaterih verzijah izboljšan z vstavitvijo operatorja </a:t>
            </a:r>
            <a:r>
              <a:rPr lang="sl-SI" sz="1400" i="1" dirty="0">
                <a:latin typeface="Arial" charset="0"/>
              </a:rPr>
              <a:t>lac</a:t>
            </a:r>
          </a:p>
          <a:p>
            <a:pPr marL="0" indent="0">
              <a:buFontTx/>
              <a:buNone/>
            </a:pPr>
            <a:r>
              <a:rPr lang="sl-SI" sz="2400" dirty="0">
                <a:latin typeface="Arial" charset="0"/>
              </a:rPr>
              <a:t>P</a:t>
            </a:r>
            <a:r>
              <a:rPr lang="sl-SI" sz="2400" baseline="-25000" dirty="0">
                <a:latin typeface="Arial" charset="0"/>
              </a:rPr>
              <a:t>T5</a:t>
            </a:r>
            <a:r>
              <a:rPr lang="sl-SI" sz="1600" baseline="-25000" dirty="0">
                <a:latin typeface="Arial" charset="0"/>
              </a:rPr>
              <a:t> </a:t>
            </a:r>
            <a:r>
              <a:rPr lang="sl-SI" sz="1400" dirty="0">
                <a:latin typeface="Arial" charset="0"/>
              </a:rPr>
              <a:t>močan fagni promotor, regulacija lahko preko operatorja </a:t>
            </a:r>
            <a:r>
              <a:rPr lang="sl-SI" sz="1400" i="1" dirty="0">
                <a:latin typeface="Arial" charset="0"/>
              </a:rPr>
              <a:t>lac</a:t>
            </a:r>
          </a:p>
          <a:p>
            <a:pPr marL="0" indent="0">
              <a:buFontTx/>
              <a:buNone/>
            </a:pPr>
            <a:r>
              <a:rPr lang="sl-SI" sz="2400" dirty="0">
                <a:latin typeface="Arial" charset="0"/>
              </a:rPr>
              <a:t>P</a:t>
            </a:r>
            <a:r>
              <a:rPr lang="sl-SI" sz="2400" baseline="-25000" dirty="0">
                <a:latin typeface="Arial" charset="0"/>
              </a:rPr>
              <a:t>tetA</a:t>
            </a:r>
            <a:r>
              <a:rPr lang="sl-SI" sz="1600" baseline="-25000" dirty="0">
                <a:latin typeface="Arial" charset="0"/>
              </a:rPr>
              <a:t> </a:t>
            </a:r>
            <a:r>
              <a:rPr lang="sl-SI" sz="1400" dirty="0">
                <a:latin typeface="Arial" charset="0"/>
              </a:rPr>
              <a:t>indukcija z </a:t>
            </a:r>
            <a:r>
              <a:rPr lang="sl-SI" sz="1400" dirty="0" err="1" smtClean="0">
                <a:latin typeface="Arial" charset="0"/>
              </a:rPr>
              <a:t>anhidrotetraciklinom</a:t>
            </a:r>
            <a:r>
              <a:rPr lang="sl-SI" sz="1400" dirty="0" smtClean="0">
                <a:latin typeface="Arial" charset="0"/>
              </a:rPr>
              <a:t> </a:t>
            </a:r>
            <a:r>
              <a:rPr lang="sl-SI" sz="1400" dirty="0">
                <a:latin typeface="Arial" charset="0"/>
              </a:rPr>
              <a:t>v dozah, ki ne delujejo antibiotično</a:t>
            </a:r>
            <a:endParaRPr lang="sl-SI" sz="12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1200" y="265113"/>
            <a:ext cx="7772400" cy="657225"/>
          </a:xfrm>
          <a:solidFill>
            <a:srgbClr val="FFFF99">
              <a:alpha val="50000"/>
            </a:srgbClr>
          </a:solidFill>
        </p:spPr>
        <p:txBody>
          <a:bodyPr/>
          <a:lstStyle/>
          <a:p>
            <a:r>
              <a:rPr lang="sl-SI" sz="3200">
                <a:latin typeface="Arial" charset="0"/>
              </a:rPr>
              <a:t>Promotor/operator </a:t>
            </a:r>
            <a:r>
              <a:rPr lang="sl-SI" sz="3200" i="1">
                <a:latin typeface="Arial" charset="0"/>
              </a:rPr>
              <a:t>lac: </a:t>
            </a:r>
            <a:r>
              <a:rPr lang="sl-SI" sz="3200">
                <a:latin typeface="Arial" charset="0"/>
              </a:rPr>
              <a:t>indukcija</a:t>
            </a:r>
            <a:endParaRPr lang="en-US" sz="3200">
              <a:latin typeface="Arial" charset="0"/>
            </a:endParaRPr>
          </a:p>
        </p:txBody>
      </p:sp>
      <p:sp>
        <p:nvSpPr>
          <p:cNvPr id="13315" name="Rectangle 3"/>
          <p:cNvSpPr>
            <a:spLocks noGrp="1" noChangeArrowheads="1"/>
          </p:cNvSpPr>
          <p:nvPr>
            <p:ph type="body" idx="1"/>
          </p:nvPr>
        </p:nvSpPr>
        <p:spPr>
          <a:xfrm>
            <a:off x="203200" y="5445125"/>
            <a:ext cx="8636000" cy="1150938"/>
          </a:xfrm>
        </p:spPr>
        <p:txBody>
          <a:bodyPr/>
          <a:lstStyle/>
          <a:p>
            <a:pPr marL="0" indent="0">
              <a:spcBef>
                <a:spcPct val="10000"/>
              </a:spcBef>
              <a:buFontTx/>
              <a:buNone/>
            </a:pPr>
            <a:r>
              <a:rPr lang="sl-SI" sz="1600">
                <a:latin typeface="Arial" charset="0"/>
              </a:rPr>
              <a:t>Problem: ‘puščanje’ promotorja – težko je doseči, da rekombinantni protein sploh ne bi nastajal. </a:t>
            </a:r>
            <a:br>
              <a:rPr lang="sl-SI" sz="1600">
                <a:latin typeface="Arial" charset="0"/>
              </a:rPr>
            </a:br>
            <a:r>
              <a:rPr lang="sl-SI" sz="1600">
                <a:latin typeface="Arial" charset="0"/>
              </a:rPr>
              <a:t>Za boljšo regulacijo uporabljamo minimalna gojišča z glukozo ali uvedemo dodatno stopnjo kontrole (primer pri sistemu s promotorjem T7).</a:t>
            </a:r>
          </a:p>
        </p:txBody>
      </p:sp>
      <p:pic>
        <p:nvPicPr>
          <p:cNvPr id="1332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3000"/>
            <a:ext cx="32750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30400" y="265113"/>
            <a:ext cx="5829300" cy="71561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Izražanje genov</a:t>
            </a:r>
            <a:endParaRPr lang="sl-SI" sz="4000">
              <a:solidFill>
                <a:schemeClr val="tx2"/>
              </a:solidFill>
              <a:latin typeface="Arial" charset="0"/>
            </a:endParaRPr>
          </a:p>
        </p:txBody>
      </p:sp>
      <p:sp>
        <p:nvSpPr>
          <p:cNvPr id="18435" name="Rectangle 3"/>
          <p:cNvSpPr>
            <a:spLocks noChangeArrowheads="1"/>
          </p:cNvSpPr>
          <p:nvPr/>
        </p:nvSpPr>
        <p:spPr bwMode="auto">
          <a:xfrm>
            <a:off x="228600" y="2057400"/>
            <a:ext cx="86868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indent="-168275">
              <a:spcBef>
                <a:spcPct val="20000"/>
              </a:spcBef>
            </a:pPr>
            <a:r>
              <a:rPr lang="sl-SI">
                <a:latin typeface="Arial" charset="0"/>
              </a:rPr>
              <a:t>Izražanje gena v obliki proteina.</a:t>
            </a:r>
          </a:p>
          <a:p>
            <a:pPr marL="168275" indent="-168275">
              <a:spcBef>
                <a:spcPct val="20000"/>
              </a:spcBef>
            </a:pPr>
            <a:r>
              <a:rPr lang="sl-SI">
                <a:latin typeface="Arial" charset="0"/>
              </a:rPr>
              <a:t>Potreben je učinkovit proces transkripcije in translacije.</a:t>
            </a:r>
          </a:p>
          <a:p>
            <a:pPr marL="168275" indent="-168275">
              <a:spcBef>
                <a:spcPct val="20000"/>
              </a:spcBef>
            </a:pPr>
            <a:endParaRPr lang="sl-SI" sz="1000">
              <a:latin typeface="Arial" charset="0"/>
            </a:endParaRPr>
          </a:p>
          <a:p>
            <a:pPr marL="168275" indent="-168275">
              <a:spcBef>
                <a:spcPct val="20000"/>
              </a:spcBef>
            </a:pPr>
            <a:endParaRPr lang="sl-SI" sz="1000">
              <a:latin typeface="Arial" charset="0"/>
            </a:endParaRPr>
          </a:p>
          <a:p>
            <a:pPr marL="168275" indent="-168275">
              <a:spcBef>
                <a:spcPct val="20000"/>
              </a:spcBef>
            </a:pPr>
            <a:r>
              <a:rPr lang="sl-SI" sz="3200">
                <a:latin typeface="Arial" charset="0"/>
                <a:sym typeface="Wingdings" pitchFamily="2" charset="2"/>
              </a:rPr>
              <a:t> </a:t>
            </a:r>
            <a:r>
              <a:rPr lang="sl-SI">
                <a:solidFill>
                  <a:srgbClr val="FF3300"/>
                </a:solidFill>
                <a:latin typeface="Arial" charset="0"/>
              </a:rPr>
              <a:t>ekspresija proteina (?)</a:t>
            </a:r>
            <a:endParaRPr lang="sl-SI" sz="2800">
              <a:latin typeface="Arial" charset="0"/>
            </a:endParaRPr>
          </a:p>
          <a:p>
            <a:pPr marL="168275" indent="-168275">
              <a:spcBef>
                <a:spcPct val="20000"/>
              </a:spcBef>
            </a:pPr>
            <a:endParaRPr lang="sl-SI" sz="1000">
              <a:latin typeface="Arial" charset="0"/>
            </a:endParaRPr>
          </a:p>
          <a:p>
            <a:pPr marL="168275" indent="-168275">
              <a:spcBef>
                <a:spcPct val="20000"/>
              </a:spcBef>
            </a:pPr>
            <a:r>
              <a:rPr lang="sl-SI">
                <a:solidFill>
                  <a:srgbClr val="00CC00"/>
                </a:solidFill>
                <a:latin typeface="Arial" charset="0"/>
              </a:rPr>
              <a:t>Zakaj je potrebno pripravljati rekombinantne proteine?</a:t>
            </a:r>
            <a:br>
              <a:rPr lang="sl-SI">
                <a:solidFill>
                  <a:srgbClr val="00CC00"/>
                </a:solidFill>
                <a:latin typeface="Arial" charset="0"/>
              </a:rPr>
            </a:br>
            <a:r>
              <a:rPr lang="sl-SI">
                <a:latin typeface="Arial" charset="0"/>
              </a:rPr>
              <a:t>- količine</a:t>
            </a:r>
            <a:br>
              <a:rPr lang="sl-SI">
                <a:latin typeface="Arial" charset="0"/>
              </a:rPr>
            </a:br>
            <a:r>
              <a:rPr lang="sl-SI">
                <a:latin typeface="Arial" charset="0"/>
              </a:rPr>
              <a:t>- etika </a:t>
            </a:r>
            <a:br>
              <a:rPr lang="sl-SI">
                <a:latin typeface="Arial" charset="0"/>
              </a:rPr>
            </a:br>
            <a:r>
              <a:rPr lang="sl-SI">
                <a:latin typeface="Arial" charset="0"/>
              </a:rPr>
              <a:t>- modifikacije</a:t>
            </a:r>
            <a:br>
              <a:rPr lang="sl-SI">
                <a:latin typeface="Arial" charset="0"/>
              </a:rPr>
            </a:br>
            <a:r>
              <a:rPr lang="sl-SI">
                <a:latin typeface="Arial" charset="0"/>
              </a:rPr>
              <a:t>- postopki</a:t>
            </a:r>
            <a:br>
              <a:rPr lang="sl-SI">
                <a:latin typeface="Arial" charset="0"/>
              </a:rPr>
            </a:br>
            <a:endParaRPr lang="sl-SI" sz="1000">
              <a:latin typeface="Arial" charset="0"/>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276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152400"/>
            <a:ext cx="7721600" cy="528638"/>
          </a:xfrm>
          <a:solidFill>
            <a:srgbClr val="CCFFCC">
              <a:alpha val="50000"/>
            </a:srgbClr>
          </a:solidFill>
        </p:spPr>
        <p:txBody>
          <a:bodyPr/>
          <a:lstStyle/>
          <a:p>
            <a:r>
              <a:rPr lang="sl-SI" sz="3200">
                <a:latin typeface="Arial" charset="0"/>
              </a:rPr>
              <a:t>Vrstni red dela - cilj: rekomb. protein</a:t>
            </a:r>
            <a:endParaRPr lang="en-GB" sz="4000">
              <a:latin typeface="Arial" charset="0"/>
            </a:endParaRPr>
          </a:p>
        </p:txBody>
      </p:sp>
      <p:sp>
        <p:nvSpPr>
          <p:cNvPr id="16387" name="Rectangle 3"/>
          <p:cNvSpPr>
            <a:spLocks noGrp="1" noChangeArrowheads="1"/>
          </p:cNvSpPr>
          <p:nvPr>
            <p:ph type="subTitle" idx="1"/>
          </p:nvPr>
        </p:nvSpPr>
        <p:spPr>
          <a:xfrm>
            <a:off x="914400" y="914400"/>
            <a:ext cx="7543800" cy="5715000"/>
          </a:xfrm>
        </p:spPr>
        <p:txBody>
          <a:bodyPr/>
          <a:lstStyle/>
          <a:p>
            <a:pPr marL="342900" indent="-342900" algn="l">
              <a:buFontTx/>
              <a:buChar char="•"/>
            </a:pPr>
            <a:r>
              <a:rPr lang="sl-SI" sz="1800">
                <a:latin typeface="Arial" charset="0"/>
              </a:rPr>
              <a:t>študij podatkov o proteinu</a:t>
            </a:r>
          </a:p>
          <a:p>
            <a:pPr marL="342900" indent="-342900" algn="l">
              <a:buFontTx/>
              <a:buChar char="•"/>
            </a:pPr>
            <a:r>
              <a:rPr lang="sl-SI" sz="1800">
                <a:latin typeface="Arial" charset="0"/>
              </a:rPr>
              <a:t>izbor vira zapisa (mRNA; klon)</a:t>
            </a:r>
          </a:p>
          <a:p>
            <a:pPr marL="342900" indent="-342900" algn="l">
              <a:buFontTx/>
              <a:buChar char="•"/>
            </a:pPr>
            <a:r>
              <a:rPr lang="sl-SI" sz="1800">
                <a:latin typeface="Arial" charset="0"/>
              </a:rPr>
              <a:t>nakup ali priprava vira zapisa</a:t>
            </a:r>
          </a:p>
          <a:p>
            <a:pPr marL="342900" indent="-342900" algn="l">
              <a:buFontTx/>
              <a:buChar char="•"/>
            </a:pPr>
            <a:r>
              <a:rPr lang="sl-SI" sz="1800">
                <a:latin typeface="Arial" charset="0"/>
              </a:rPr>
              <a:t>analiza zapisa (interna RE mesta)</a:t>
            </a:r>
          </a:p>
          <a:p>
            <a:pPr marL="342900" indent="-342900" algn="l">
              <a:buFontTx/>
              <a:buChar char="•"/>
            </a:pPr>
            <a:r>
              <a:rPr lang="sl-SI" sz="1800">
                <a:latin typeface="Arial" charset="0"/>
              </a:rPr>
              <a:t>izbor ekspresijskega sistema</a:t>
            </a:r>
          </a:p>
          <a:p>
            <a:pPr marL="342900" indent="-342900" algn="l">
              <a:buFontTx/>
              <a:buChar char="•"/>
            </a:pPr>
            <a:r>
              <a:rPr lang="sl-SI" sz="1800">
                <a:latin typeface="Arial" charset="0"/>
              </a:rPr>
              <a:t>shema kloniranja</a:t>
            </a:r>
          </a:p>
          <a:p>
            <a:pPr marL="342900" indent="-342900" algn="l">
              <a:buFontTx/>
              <a:buChar char="•"/>
            </a:pPr>
            <a:r>
              <a:rPr lang="sl-SI" sz="1800">
                <a:latin typeface="Arial" charset="0"/>
              </a:rPr>
              <a:t>načrtovanje oligonukleotidov in naročilo</a:t>
            </a:r>
          </a:p>
          <a:p>
            <a:pPr marL="342900" indent="-342900" algn="l">
              <a:buFontTx/>
              <a:buChar char="•"/>
            </a:pPr>
            <a:r>
              <a:rPr lang="sl-SI" sz="1800">
                <a:solidFill>
                  <a:srgbClr val="FF66FF"/>
                </a:solidFill>
                <a:latin typeface="Arial" charset="0"/>
              </a:rPr>
              <a:t>dodajanje restrikcijskih mest, vnos v vektor in kloniranje</a:t>
            </a:r>
          </a:p>
          <a:p>
            <a:pPr marL="342900" indent="-342900" algn="l">
              <a:buFontTx/>
              <a:buChar char="•"/>
            </a:pPr>
            <a:r>
              <a:rPr lang="sl-SI" sz="1800">
                <a:solidFill>
                  <a:srgbClr val="FF66FF"/>
                </a:solidFill>
                <a:latin typeface="Arial" charset="0"/>
              </a:rPr>
              <a:t>kontrola nukleotidnega zaporedja</a:t>
            </a:r>
          </a:p>
          <a:p>
            <a:pPr marL="342900" indent="-342900" algn="l">
              <a:buFontTx/>
              <a:buChar char="•"/>
            </a:pPr>
            <a:r>
              <a:rPr lang="sl-SI" sz="1800">
                <a:solidFill>
                  <a:srgbClr val="FF66FF"/>
                </a:solidFill>
                <a:latin typeface="Arial" charset="0"/>
              </a:rPr>
              <a:t>prenos v ekspresijski vektor in kloniranje</a:t>
            </a:r>
          </a:p>
          <a:p>
            <a:pPr marL="342900" indent="-342900" algn="l">
              <a:buFontTx/>
              <a:buChar char="•"/>
            </a:pPr>
            <a:r>
              <a:rPr lang="sl-SI" sz="1800">
                <a:solidFill>
                  <a:schemeClr val="accent2"/>
                </a:solidFill>
                <a:latin typeface="Arial" charset="0"/>
              </a:rPr>
              <a:t>kontrola ravni izražanja in lokalizacija</a:t>
            </a:r>
          </a:p>
          <a:p>
            <a:pPr marL="342900" indent="-342900" algn="l">
              <a:buFontTx/>
              <a:buChar char="•"/>
            </a:pPr>
            <a:r>
              <a:rPr lang="sl-SI" sz="1800">
                <a:solidFill>
                  <a:schemeClr val="accent2"/>
                </a:solidFill>
                <a:latin typeface="Arial" charset="0"/>
              </a:rPr>
              <a:t>poskus čiščenja</a:t>
            </a:r>
          </a:p>
          <a:p>
            <a:pPr marL="342900" indent="-342900" algn="l">
              <a:buFontTx/>
              <a:buChar char="•"/>
            </a:pPr>
            <a:r>
              <a:rPr lang="sl-SI" sz="1800">
                <a:solidFill>
                  <a:schemeClr val="accent2"/>
                </a:solidFill>
                <a:latin typeface="Arial" charset="0"/>
              </a:rPr>
              <a:t>optimiziranje izražanja in/ali čiščenja</a:t>
            </a:r>
          </a:p>
          <a:p>
            <a:pPr marL="342900" indent="-342900" algn="l">
              <a:buFontTx/>
              <a:buChar char="•"/>
            </a:pPr>
            <a:r>
              <a:rPr lang="sl-SI" sz="1800">
                <a:solidFill>
                  <a:schemeClr val="accent2"/>
                </a:solidFill>
                <a:latin typeface="Arial" charset="0"/>
              </a:rPr>
              <a:t>izolacija večjih količin rekomb. proteina</a:t>
            </a:r>
          </a:p>
          <a:p>
            <a:pPr marL="342900" indent="-342900" algn="l">
              <a:buFontTx/>
              <a:buChar char="•"/>
            </a:pPr>
            <a:r>
              <a:rPr lang="sl-SI" sz="1800">
                <a:solidFill>
                  <a:schemeClr val="accent2"/>
                </a:solidFill>
                <a:latin typeface="Arial" charset="0"/>
              </a:rPr>
              <a:t>biokemijska analiza rekombinantnega proteina</a:t>
            </a:r>
            <a:endParaRPr lang="sl-SI" sz="1800">
              <a:latin typeface="Arial" charset="0"/>
            </a:endParaRPr>
          </a:p>
          <a:p>
            <a:pPr marL="342900" indent="-342900" algn="l">
              <a:buFontTx/>
              <a:buChar char="•"/>
            </a:pPr>
            <a:r>
              <a:rPr lang="sl-SI" sz="1800">
                <a:latin typeface="Arial" charset="0"/>
              </a:rPr>
              <a:t>načrtovanje in izvedba mutageneze</a:t>
            </a:r>
          </a:p>
          <a:p>
            <a:pPr marL="342900" indent="-342900" algn="l">
              <a:buFontTx/>
              <a:buChar char="•"/>
            </a:pPr>
            <a:r>
              <a:rPr lang="sl-SI" sz="1800">
                <a:latin typeface="Arial" charset="0"/>
              </a:rPr>
              <a:t>…</a:t>
            </a:r>
            <a:endParaRPr lang="en-GB" sz="180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12807" y="4365104"/>
            <a:ext cx="69502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l-SI" sz="900" dirty="0" smtClean="0">
                <a:solidFill>
                  <a:schemeClr val="bg2">
                    <a:lumMod val="75000"/>
                  </a:schemeClr>
                </a:solidFill>
                <a:latin typeface="Arial Narrow" panose="020B0606020202030204" pitchFamily="34" charset="0"/>
              </a:rPr>
              <a:t>Prot. </a:t>
            </a:r>
            <a:r>
              <a:rPr lang="sl-SI" sz="900" dirty="0" err="1" smtClean="0">
                <a:solidFill>
                  <a:schemeClr val="bg2">
                    <a:lumMod val="75000"/>
                  </a:schemeClr>
                </a:solidFill>
                <a:latin typeface="Arial Narrow" panose="020B0606020202030204" pitchFamily="34" charset="0"/>
              </a:rPr>
              <a:t>Expr</a:t>
            </a:r>
            <a:r>
              <a:rPr lang="sl-SI" sz="900" dirty="0" smtClean="0">
                <a:solidFill>
                  <a:schemeClr val="bg2">
                    <a:lumMod val="75000"/>
                  </a:schemeClr>
                </a:solidFill>
                <a:latin typeface="Arial Narrow" panose="020B0606020202030204" pitchFamily="34" charset="0"/>
              </a:rPr>
              <a:t>. </a:t>
            </a:r>
            <a:r>
              <a:rPr lang="sl-SI" sz="900" dirty="0" err="1" smtClean="0">
                <a:solidFill>
                  <a:schemeClr val="bg2">
                    <a:lumMod val="75000"/>
                  </a:schemeClr>
                </a:solidFill>
                <a:latin typeface="Arial Narrow" panose="020B0606020202030204" pitchFamily="34" charset="0"/>
              </a:rPr>
              <a:t>Purif</a:t>
            </a:r>
            <a:r>
              <a:rPr lang="sl-SI" sz="900" dirty="0" smtClean="0">
                <a:solidFill>
                  <a:schemeClr val="bg2">
                    <a:lumMod val="75000"/>
                  </a:schemeClr>
                </a:solidFill>
                <a:latin typeface="Arial Narrow" panose="020B0606020202030204" pitchFamily="34" charset="0"/>
              </a:rPr>
              <a:t>. </a:t>
            </a:r>
            <a:r>
              <a:rPr lang="en-US" sz="900" dirty="0" smtClean="0">
                <a:solidFill>
                  <a:schemeClr val="bg2">
                    <a:lumMod val="75000"/>
                  </a:schemeClr>
                </a:solidFill>
                <a:latin typeface="Arial Narrow" panose="020B0606020202030204" pitchFamily="34" charset="0"/>
              </a:rPr>
              <a:t>21</a:t>
            </a:r>
            <a:r>
              <a:rPr lang="en-US" sz="900" dirty="0">
                <a:solidFill>
                  <a:schemeClr val="bg2">
                    <a:lumMod val="75000"/>
                  </a:schemeClr>
                </a:solidFill>
                <a:latin typeface="Arial Narrow" panose="020B0606020202030204" pitchFamily="34" charset="0"/>
              </a:rPr>
              <a:t>: </a:t>
            </a:r>
            <a:r>
              <a:rPr lang="en-US" sz="900" dirty="0" smtClean="0">
                <a:solidFill>
                  <a:schemeClr val="bg2">
                    <a:lumMod val="75000"/>
                  </a:schemeClr>
                </a:solidFill>
                <a:latin typeface="Arial Narrow" panose="020B0606020202030204" pitchFamily="34" charset="0"/>
              </a:rPr>
              <a:t>224-234</a:t>
            </a:r>
            <a:r>
              <a:rPr lang="sl-SI" sz="900" dirty="0" smtClean="0">
                <a:solidFill>
                  <a:schemeClr val="bg2">
                    <a:lumMod val="75000"/>
                  </a:schemeClr>
                </a:solidFill>
                <a:latin typeface="Arial Narrow" panose="020B0606020202030204" pitchFamily="34" charset="0"/>
              </a:rPr>
              <a:t> (2001)</a:t>
            </a:r>
            <a:endParaRPr lang="en-US" sz="900" dirty="0">
              <a:solidFill>
                <a:schemeClr val="bg2">
                  <a:lumMod val="75000"/>
                </a:schemeClr>
              </a:solidFill>
              <a:latin typeface="Arial Narrow" panose="020B0606020202030204" pitchFamily="34" charset="0"/>
            </a:endParaRPr>
          </a:p>
        </p:txBody>
      </p:sp>
      <p:pic>
        <p:nvPicPr>
          <p:cNvPr id="2" name="Picture 1"/>
          <p:cNvPicPr>
            <a:picLocks noChangeAspect="1"/>
          </p:cNvPicPr>
          <p:nvPr/>
        </p:nvPicPr>
        <p:blipFill>
          <a:blip r:embed="rId2"/>
          <a:stretch>
            <a:fillRect/>
          </a:stretch>
        </p:blipFill>
        <p:spPr>
          <a:xfrm>
            <a:off x="2267744" y="1556792"/>
            <a:ext cx="5581650" cy="2743200"/>
          </a:xfrm>
          <a:prstGeom prst="rect">
            <a:avLst/>
          </a:prstGeom>
        </p:spPr>
      </p:pic>
      <p:sp>
        <p:nvSpPr>
          <p:cNvPr id="3" name="TextBox 2"/>
          <p:cNvSpPr txBox="1"/>
          <p:nvPr/>
        </p:nvSpPr>
        <p:spPr>
          <a:xfrm>
            <a:off x="2267744" y="620688"/>
            <a:ext cx="4636206" cy="461665"/>
          </a:xfrm>
          <a:prstGeom prst="rect">
            <a:avLst/>
          </a:prstGeom>
          <a:noFill/>
        </p:spPr>
        <p:txBody>
          <a:bodyPr wrap="none" rtlCol="0">
            <a:spAutoFit/>
          </a:bodyPr>
          <a:lstStyle/>
          <a:p>
            <a:r>
              <a:rPr lang="sl-SI" dirty="0" err="1" smtClean="0">
                <a:solidFill>
                  <a:schemeClr val="accent6">
                    <a:lumMod val="75000"/>
                  </a:schemeClr>
                </a:solidFill>
                <a:latin typeface="Arial" panose="020B0604020202020204" pitchFamily="34" charset="0"/>
                <a:cs typeface="Arial" panose="020B0604020202020204" pitchFamily="34" charset="0"/>
              </a:rPr>
              <a:t>Mono</a:t>
            </a:r>
            <a:r>
              <a:rPr lang="sl-SI" dirty="0" smtClean="0">
                <a:solidFill>
                  <a:schemeClr val="accent6">
                    <a:lumMod val="75000"/>
                  </a:schemeClr>
                </a:solidFill>
                <a:latin typeface="Arial" panose="020B0604020202020204" pitchFamily="34" charset="0"/>
                <a:cs typeface="Arial" panose="020B0604020202020204" pitchFamily="34" charset="0"/>
              </a:rPr>
              <a:t>- in </a:t>
            </a:r>
            <a:r>
              <a:rPr lang="sl-SI" dirty="0" err="1" smtClean="0">
                <a:solidFill>
                  <a:schemeClr val="accent6">
                    <a:lumMod val="75000"/>
                  </a:schemeClr>
                </a:solidFill>
                <a:latin typeface="Arial" panose="020B0604020202020204" pitchFamily="34" charset="0"/>
                <a:cs typeface="Arial" panose="020B0604020202020204" pitchFamily="34" charset="0"/>
              </a:rPr>
              <a:t>policistronski</a:t>
            </a:r>
            <a:r>
              <a:rPr lang="sl-SI" dirty="0" smtClean="0">
                <a:solidFill>
                  <a:schemeClr val="accent6">
                    <a:lumMod val="75000"/>
                  </a:schemeClr>
                </a:solidFill>
                <a:latin typeface="Arial" panose="020B0604020202020204" pitchFamily="34" charset="0"/>
                <a:cs typeface="Arial" panose="020B0604020202020204" pitchFamily="34" charset="0"/>
              </a:rPr>
              <a:t> konstrukti</a:t>
            </a:r>
            <a:endParaRPr lang="sl-SI" dirty="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828800" y="369888"/>
            <a:ext cx="58293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rgbClr val="000000"/>
                </a:solidFill>
                <a:latin typeface="Arial" pitchFamily="34" charset="0"/>
              </a:rPr>
              <a:t>Fuzijski partnerji</a:t>
            </a:r>
          </a:p>
        </p:txBody>
      </p:sp>
      <p:sp>
        <p:nvSpPr>
          <p:cNvPr id="5123" name="Rectangle 3"/>
          <p:cNvSpPr>
            <a:spLocks noChangeArrowheads="1"/>
          </p:cNvSpPr>
          <p:nvPr/>
        </p:nvSpPr>
        <p:spPr bwMode="auto">
          <a:xfrm>
            <a:off x="228600" y="1214438"/>
            <a:ext cx="8686800" cy="51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2000" dirty="0">
                <a:solidFill>
                  <a:srgbClr val="3333CC"/>
                </a:solidFill>
                <a:latin typeface="Arial" pitchFamily="34" charset="0"/>
              </a:rPr>
              <a:t>Fuzijski partnerji predstavljajo elemente, zapisane na vektorju, ki se prevajajo in pomagajo pri detekciji ali čiščenju rekombinantega proteina.</a:t>
            </a:r>
          </a:p>
          <a:p>
            <a:pPr>
              <a:spcBef>
                <a:spcPct val="20000"/>
              </a:spcBef>
            </a:pPr>
            <a:r>
              <a:rPr lang="sl-SI" sz="2000" dirty="0">
                <a:solidFill>
                  <a:srgbClr val="000000"/>
                </a:solidFill>
                <a:latin typeface="Arial" pitchFamily="34" charset="0"/>
              </a:rPr>
              <a:t>Lahko so na N- ali C- koncu proteina.</a:t>
            </a:r>
          </a:p>
          <a:p>
            <a:pPr>
              <a:spcBef>
                <a:spcPct val="20000"/>
              </a:spcBef>
            </a:pPr>
            <a:r>
              <a:rPr lang="sl-SI" sz="2000" dirty="0">
                <a:solidFill>
                  <a:srgbClr val="000000"/>
                </a:solidFill>
                <a:latin typeface="Arial" pitchFamily="34" charset="0"/>
              </a:rPr>
              <a:t>Odcep fuzijskega dela ni vedno mogoč.</a:t>
            </a:r>
          </a:p>
          <a:p>
            <a:pPr>
              <a:spcBef>
                <a:spcPct val="20000"/>
              </a:spcBef>
            </a:pPr>
            <a:endParaRPr lang="sl-SI" sz="900" dirty="0">
              <a:solidFill>
                <a:srgbClr val="000000"/>
              </a:solidFill>
              <a:latin typeface="Arial" pitchFamily="34" charset="0"/>
            </a:endParaRPr>
          </a:p>
          <a:p>
            <a:pPr>
              <a:spcBef>
                <a:spcPct val="20000"/>
              </a:spcBef>
            </a:pPr>
            <a:r>
              <a:rPr lang="sl-SI" sz="2000" dirty="0">
                <a:solidFill>
                  <a:srgbClr val="000000"/>
                </a:solidFill>
                <a:latin typeface="Arial" pitchFamily="34" charset="0"/>
              </a:rPr>
              <a:t>Fuzijski partner omogoča (vsaj 1 od naštetega):</a:t>
            </a:r>
          </a:p>
          <a:p>
            <a:pPr>
              <a:spcBef>
                <a:spcPct val="20000"/>
              </a:spcBef>
            </a:pPr>
            <a:r>
              <a:rPr lang="sl-SI" sz="2000" dirty="0">
                <a:solidFill>
                  <a:srgbClr val="009900"/>
                </a:solidFill>
                <a:latin typeface="Arial" pitchFamily="34" charset="0"/>
              </a:rPr>
              <a:t>- prenos proteina </a:t>
            </a:r>
            <a:r>
              <a:rPr lang="sl-SI" sz="2000" dirty="0" smtClean="0">
                <a:solidFill>
                  <a:srgbClr val="009900"/>
                </a:solidFill>
                <a:latin typeface="Arial" pitchFamily="34" charset="0"/>
              </a:rPr>
              <a:t>skozi celično membrano</a:t>
            </a:r>
            <a:r>
              <a:rPr lang="sl-SI" sz="2000" dirty="0" smtClean="0">
                <a:solidFill>
                  <a:srgbClr val="000000"/>
                </a:solidFill>
                <a:latin typeface="Arial" pitchFamily="34" charset="0"/>
              </a:rPr>
              <a:t> </a:t>
            </a:r>
            <a:r>
              <a:rPr lang="sl-SI" sz="1800" dirty="0">
                <a:solidFill>
                  <a:srgbClr val="000000"/>
                </a:solidFill>
                <a:latin typeface="Arial" pitchFamily="34" charset="0"/>
              </a:rPr>
              <a:t>(signalna zaporedja)</a:t>
            </a:r>
            <a:endParaRPr lang="sl-SI" sz="2000" dirty="0">
              <a:solidFill>
                <a:srgbClr val="000000"/>
              </a:solidFill>
              <a:latin typeface="Arial" pitchFamily="34" charset="0"/>
            </a:endParaRPr>
          </a:p>
          <a:p>
            <a:pPr>
              <a:spcBef>
                <a:spcPct val="20000"/>
              </a:spcBef>
            </a:pPr>
            <a:r>
              <a:rPr lang="sl-SI" sz="2000" dirty="0">
                <a:solidFill>
                  <a:srgbClr val="009900"/>
                </a:solidFill>
                <a:latin typeface="Arial" pitchFamily="34" charset="0"/>
              </a:rPr>
              <a:t>- detekcijo fuzijskega proteina s pomočjo </a:t>
            </a:r>
            <a:r>
              <a:rPr lang="sl-SI" sz="1800" dirty="0">
                <a:solidFill>
                  <a:srgbClr val="009900"/>
                </a:solidFill>
                <a:latin typeface="Arial" pitchFamily="34" charset="0"/>
              </a:rPr>
              <a:t>(komercialnih)</a:t>
            </a:r>
            <a:r>
              <a:rPr lang="sl-SI" sz="2000" dirty="0">
                <a:solidFill>
                  <a:srgbClr val="009900"/>
                </a:solidFill>
                <a:latin typeface="Arial" pitchFamily="34" charset="0"/>
              </a:rPr>
              <a:t> </a:t>
            </a:r>
            <a:r>
              <a:rPr lang="sl-SI" sz="2000" dirty="0" smtClean="0">
                <a:solidFill>
                  <a:srgbClr val="009900"/>
                </a:solidFill>
                <a:latin typeface="Arial" pitchFamily="34" charset="0"/>
              </a:rPr>
              <a:t>Ab, </a:t>
            </a:r>
            <a:r>
              <a:rPr lang="sl-SI" sz="2000" dirty="0">
                <a:solidFill>
                  <a:srgbClr val="009900"/>
                </a:solidFill>
                <a:latin typeface="Arial" pitchFamily="34" charset="0"/>
              </a:rPr>
              <a:t>luminiscence, aktivnosti na substrate</a:t>
            </a:r>
            <a:r>
              <a:rPr lang="sl-SI" sz="2000" dirty="0">
                <a:solidFill>
                  <a:srgbClr val="000000"/>
                </a:solidFill>
                <a:latin typeface="Arial" pitchFamily="34" charset="0"/>
              </a:rPr>
              <a:t> [reporterske fuzije]</a:t>
            </a:r>
          </a:p>
          <a:p>
            <a:pPr>
              <a:spcBef>
                <a:spcPct val="20000"/>
              </a:spcBef>
            </a:pPr>
            <a:r>
              <a:rPr lang="sl-SI" sz="2000" dirty="0">
                <a:solidFill>
                  <a:srgbClr val="009900"/>
                </a:solidFill>
                <a:latin typeface="Arial" pitchFamily="34" charset="0"/>
              </a:rPr>
              <a:t>- čiščenje fuzijskega proteina na afinitetnih nosilcih</a:t>
            </a:r>
            <a:endParaRPr lang="sl-SI" sz="2000" dirty="0">
              <a:solidFill>
                <a:srgbClr val="000000"/>
              </a:solidFill>
              <a:latin typeface="Arial" pitchFamily="34" charset="0"/>
            </a:endParaRPr>
          </a:p>
          <a:p>
            <a:pPr>
              <a:spcBef>
                <a:spcPct val="20000"/>
              </a:spcBef>
            </a:pPr>
            <a:r>
              <a:rPr lang="sl-SI" sz="2000" dirty="0">
                <a:solidFill>
                  <a:srgbClr val="009900"/>
                </a:solidFill>
                <a:latin typeface="Arial" pitchFamily="34" charset="0"/>
              </a:rPr>
              <a:t>- večjo topnost, stabilnost ali hitrejše zvitje proteina</a:t>
            </a:r>
          </a:p>
          <a:p>
            <a:pPr>
              <a:spcBef>
                <a:spcPct val="20000"/>
              </a:spcBef>
            </a:pPr>
            <a:endParaRPr lang="sl-SI" sz="900" dirty="0">
              <a:solidFill>
                <a:srgbClr val="000000"/>
              </a:solidFill>
              <a:latin typeface="Arial" pitchFamily="34" charset="0"/>
            </a:endParaRPr>
          </a:p>
          <a:p>
            <a:pPr>
              <a:spcBef>
                <a:spcPct val="20000"/>
              </a:spcBef>
            </a:pPr>
            <a:endParaRPr lang="sl-SI" sz="900" dirty="0">
              <a:solidFill>
                <a:srgbClr val="000000"/>
              </a:solidFill>
              <a:latin typeface="Arial" pitchFamily="34" charset="0"/>
            </a:endParaRPr>
          </a:p>
          <a:p>
            <a:pPr>
              <a:spcBef>
                <a:spcPct val="20000"/>
              </a:spcBef>
            </a:pPr>
            <a:endParaRPr lang="sl-SI" sz="900" dirty="0">
              <a:solidFill>
                <a:srgbClr val="000000"/>
              </a:solidFill>
              <a:latin typeface="Arial" pitchFamily="34" charset="0"/>
            </a:endParaRPr>
          </a:p>
          <a:p>
            <a:pPr>
              <a:spcBef>
                <a:spcPct val="20000"/>
              </a:spcBef>
            </a:pPr>
            <a:r>
              <a:rPr lang="sl-SI" sz="2800" dirty="0">
                <a:solidFill>
                  <a:srgbClr val="000000"/>
                </a:solidFill>
                <a:latin typeface="Arial" pitchFamily="34" charset="0"/>
                <a:sym typeface="Wingdings" pitchFamily="2" charset="2"/>
              </a:rPr>
              <a:t></a:t>
            </a:r>
            <a:r>
              <a:rPr lang="sl-SI" sz="2000" dirty="0">
                <a:solidFill>
                  <a:srgbClr val="000000"/>
                </a:solidFill>
                <a:latin typeface="Arial" pitchFamily="34" charset="0"/>
              </a:rPr>
              <a:t> bralni okvir se mora nadaljevati!</a:t>
            </a:r>
          </a:p>
        </p:txBody>
      </p:sp>
    </p:spTree>
    <p:extLst>
      <p:ext uri="{BB962C8B-B14F-4D97-AF65-F5344CB8AC3E}">
        <p14:creationId xmlns:p14="http://schemas.microsoft.com/office/powerpoint/2010/main" val="3109063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828800" y="369888"/>
            <a:ext cx="58293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rgbClr val="000000"/>
                </a:solidFill>
                <a:latin typeface="Arial" pitchFamily="34" charset="0"/>
              </a:rPr>
              <a:t>Fuzijski partnerji</a:t>
            </a:r>
          </a:p>
        </p:txBody>
      </p:sp>
      <p:sp>
        <p:nvSpPr>
          <p:cNvPr id="26627" name="Rectangle 3"/>
          <p:cNvSpPr>
            <a:spLocks noChangeArrowheads="1"/>
          </p:cNvSpPr>
          <p:nvPr/>
        </p:nvSpPr>
        <p:spPr bwMode="auto">
          <a:xfrm>
            <a:off x="152400" y="1214438"/>
            <a:ext cx="8763000" cy="51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sl-SI" u="sng" dirty="0">
                <a:solidFill>
                  <a:srgbClr val="000000"/>
                </a:solidFill>
                <a:latin typeface="Arial" pitchFamily="34" charset="0"/>
              </a:rPr>
              <a:t>Primeri fuzij:</a:t>
            </a:r>
          </a:p>
          <a:p>
            <a:pPr algn="ctr">
              <a:spcBef>
                <a:spcPct val="20000"/>
              </a:spcBef>
            </a:pPr>
            <a:endParaRPr lang="sl-SI" sz="1200" u="sng" dirty="0">
              <a:solidFill>
                <a:srgbClr val="000000"/>
              </a:solidFill>
              <a:latin typeface="Arial" pitchFamily="34" charset="0"/>
            </a:endParaRPr>
          </a:p>
          <a:p>
            <a:pPr>
              <a:spcBef>
                <a:spcPct val="20000"/>
              </a:spcBef>
            </a:pPr>
            <a:r>
              <a:rPr lang="sl-SI" sz="2000" dirty="0">
                <a:solidFill>
                  <a:srgbClr val="000000"/>
                </a:solidFill>
                <a:latin typeface="Arial" pitchFamily="34" charset="0"/>
              </a:rPr>
              <a:t>signalna zaporedja: </a:t>
            </a:r>
            <a:r>
              <a:rPr lang="sl-SI" sz="2000" i="1" dirty="0">
                <a:solidFill>
                  <a:srgbClr val="000000"/>
                </a:solidFill>
                <a:latin typeface="Arial" pitchFamily="34" charset="0"/>
              </a:rPr>
              <a:t>omp</a:t>
            </a:r>
            <a:r>
              <a:rPr lang="sl-SI" sz="2000" dirty="0">
                <a:solidFill>
                  <a:srgbClr val="000000"/>
                </a:solidFill>
                <a:latin typeface="Arial" pitchFamily="34" charset="0"/>
              </a:rPr>
              <a:t>A, </a:t>
            </a:r>
            <a:r>
              <a:rPr lang="sl-SI" sz="2000" i="1" dirty="0" err="1">
                <a:solidFill>
                  <a:srgbClr val="000000"/>
                </a:solidFill>
                <a:latin typeface="Arial" pitchFamily="34" charset="0"/>
              </a:rPr>
              <a:t>pel</a:t>
            </a:r>
            <a:r>
              <a:rPr lang="sl-SI" sz="2000" dirty="0" err="1">
                <a:solidFill>
                  <a:srgbClr val="000000"/>
                </a:solidFill>
                <a:latin typeface="Arial" pitchFamily="34" charset="0"/>
              </a:rPr>
              <a:t>B</a:t>
            </a:r>
            <a:endParaRPr lang="sl-SI" sz="2000" dirty="0">
              <a:solidFill>
                <a:srgbClr val="000000"/>
              </a:solidFill>
              <a:latin typeface="Arial" pitchFamily="34" charset="0"/>
            </a:endParaRPr>
          </a:p>
          <a:p>
            <a:pPr>
              <a:spcBef>
                <a:spcPct val="20000"/>
              </a:spcBef>
            </a:pPr>
            <a:r>
              <a:rPr lang="sl-SI" sz="2000" dirty="0">
                <a:solidFill>
                  <a:srgbClr val="000000"/>
                </a:solidFill>
                <a:latin typeface="Arial" pitchFamily="34" charset="0"/>
              </a:rPr>
              <a:t>detekcija: GFP, S-</a:t>
            </a:r>
            <a:r>
              <a:rPr lang="sl-SI" sz="2000" dirty="0" err="1">
                <a:solidFill>
                  <a:srgbClr val="000000"/>
                </a:solidFill>
                <a:latin typeface="Arial" pitchFamily="34" charset="0"/>
              </a:rPr>
              <a:t>tag</a:t>
            </a:r>
            <a:r>
              <a:rPr lang="sl-SI" sz="2000" dirty="0">
                <a:solidFill>
                  <a:srgbClr val="000000"/>
                </a:solidFill>
                <a:latin typeface="Arial" pitchFamily="34" charset="0"/>
              </a:rPr>
              <a:t>, </a:t>
            </a:r>
            <a:r>
              <a:rPr lang="sl-SI" sz="2000" dirty="0" err="1">
                <a:solidFill>
                  <a:srgbClr val="000000"/>
                </a:solidFill>
                <a:latin typeface="Arial" pitchFamily="34" charset="0"/>
              </a:rPr>
              <a:t>His</a:t>
            </a:r>
            <a:r>
              <a:rPr lang="sl-SI" sz="2000" dirty="0">
                <a:solidFill>
                  <a:srgbClr val="000000"/>
                </a:solidFill>
                <a:latin typeface="Arial" pitchFamily="34" charset="0"/>
              </a:rPr>
              <a:t>-</a:t>
            </a:r>
            <a:r>
              <a:rPr lang="sl-SI" sz="2000" dirty="0" err="1">
                <a:solidFill>
                  <a:srgbClr val="000000"/>
                </a:solidFill>
                <a:latin typeface="Arial" pitchFamily="34" charset="0"/>
              </a:rPr>
              <a:t>tag</a:t>
            </a:r>
            <a:r>
              <a:rPr lang="sl-SI" sz="2000" dirty="0">
                <a:solidFill>
                  <a:srgbClr val="000000"/>
                </a:solidFill>
                <a:latin typeface="Arial" pitchFamily="34" charset="0"/>
              </a:rPr>
              <a:t>, </a:t>
            </a:r>
            <a:br>
              <a:rPr lang="sl-SI" sz="2000" dirty="0">
                <a:solidFill>
                  <a:srgbClr val="000000"/>
                </a:solidFill>
                <a:latin typeface="Arial" pitchFamily="34" charset="0"/>
              </a:rPr>
            </a:br>
            <a:r>
              <a:rPr lang="sl-SI" sz="2000" dirty="0">
                <a:solidFill>
                  <a:srgbClr val="000000"/>
                </a:solidFill>
                <a:latin typeface="Arial" pitchFamily="34" charset="0"/>
              </a:rPr>
              <a:t>                 FLAG, </a:t>
            </a:r>
            <a:r>
              <a:rPr lang="sl-SI" sz="2000" i="1" dirty="0">
                <a:solidFill>
                  <a:srgbClr val="000000"/>
                </a:solidFill>
                <a:latin typeface="Arial" pitchFamily="34" charset="0"/>
              </a:rPr>
              <a:t>c-</a:t>
            </a:r>
            <a:r>
              <a:rPr lang="sl-SI" sz="2000" i="1" dirty="0" err="1">
                <a:solidFill>
                  <a:srgbClr val="000000"/>
                </a:solidFill>
                <a:latin typeface="Arial" pitchFamily="34" charset="0"/>
              </a:rPr>
              <a:t>myc</a:t>
            </a:r>
            <a:endParaRPr lang="sl-SI" sz="2000" dirty="0">
              <a:solidFill>
                <a:srgbClr val="000000"/>
              </a:solidFill>
              <a:latin typeface="Arial" pitchFamily="34" charset="0"/>
            </a:endParaRPr>
          </a:p>
          <a:p>
            <a:pPr>
              <a:spcBef>
                <a:spcPct val="20000"/>
              </a:spcBef>
            </a:pPr>
            <a:r>
              <a:rPr lang="sl-SI" sz="2000" dirty="0">
                <a:solidFill>
                  <a:srgbClr val="000000"/>
                </a:solidFill>
                <a:latin typeface="Arial" pitchFamily="34" charset="0"/>
              </a:rPr>
              <a:t>čiščenje: GST, </a:t>
            </a:r>
            <a:r>
              <a:rPr lang="sl-SI" sz="2000" dirty="0" err="1">
                <a:solidFill>
                  <a:srgbClr val="000000"/>
                </a:solidFill>
                <a:latin typeface="Arial" pitchFamily="34" charset="0"/>
              </a:rPr>
              <a:t>His</a:t>
            </a:r>
            <a:r>
              <a:rPr lang="sl-SI" sz="2000" dirty="0">
                <a:solidFill>
                  <a:srgbClr val="000000"/>
                </a:solidFill>
                <a:latin typeface="Arial" pitchFamily="34" charset="0"/>
              </a:rPr>
              <a:t>-</a:t>
            </a:r>
            <a:r>
              <a:rPr lang="sl-SI" sz="2000" dirty="0" err="1">
                <a:solidFill>
                  <a:srgbClr val="000000"/>
                </a:solidFill>
                <a:latin typeface="Arial" pitchFamily="34" charset="0"/>
              </a:rPr>
              <a:t>tag</a:t>
            </a:r>
            <a:r>
              <a:rPr lang="sl-SI" sz="2000" dirty="0">
                <a:solidFill>
                  <a:srgbClr val="000000"/>
                </a:solidFill>
                <a:latin typeface="Arial" pitchFamily="34" charset="0"/>
              </a:rPr>
              <a:t>, MBP</a:t>
            </a:r>
          </a:p>
          <a:p>
            <a:pPr>
              <a:spcBef>
                <a:spcPct val="20000"/>
              </a:spcBef>
            </a:pPr>
            <a:r>
              <a:rPr lang="sl-SI" sz="2000" dirty="0">
                <a:solidFill>
                  <a:srgbClr val="000000"/>
                </a:solidFill>
                <a:latin typeface="Arial" pitchFamily="34" charset="0"/>
              </a:rPr>
              <a:t>stabilnost: </a:t>
            </a:r>
            <a:r>
              <a:rPr lang="sl-SI" sz="2000" dirty="0">
                <a:solidFill>
                  <a:srgbClr val="000000"/>
                </a:solidFill>
                <a:latin typeface="Symbol" pitchFamily="18" charset="2"/>
              </a:rPr>
              <a:t>b</a:t>
            </a:r>
            <a:r>
              <a:rPr lang="sl-SI" sz="2000" dirty="0">
                <a:solidFill>
                  <a:srgbClr val="000000"/>
                </a:solidFill>
                <a:latin typeface="Arial" pitchFamily="34" charset="0"/>
              </a:rPr>
              <a:t>-</a:t>
            </a:r>
            <a:r>
              <a:rPr lang="sl-SI" sz="2000" i="1" dirty="0" err="1">
                <a:solidFill>
                  <a:srgbClr val="000000"/>
                </a:solidFill>
                <a:latin typeface="Arial" pitchFamily="34" charset="0"/>
              </a:rPr>
              <a:t>gal</a:t>
            </a:r>
            <a:endParaRPr lang="sl-SI" sz="2000" i="1" dirty="0">
              <a:solidFill>
                <a:srgbClr val="000000"/>
              </a:solidFill>
              <a:latin typeface="Arial" pitchFamily="34" charset="0"/>
            </a:endParaRPr>
          </a:p>
          <a:p>
            <a:pPr>
              <a:spcBef>
                <a:spcPct val="20000"/>
              </a:spcBef>
            </a:pPr>
            <a:r>
              <a:rPr lang="sl-SI" sz="2000" dirty="0">
                <a:solidFill>
                  <a:srgbClr val="000000"/>
                </a:solidFill>
                <a:latin typeface="Arial" pitchFamily="34" charset="0"/>
              </a:rPr>
              <a:t>topnost: GST, MBP</a:t>
            </a:r>
          </a:p>
          <a:p>
            <a:pPr>
              <a:spcBef>
                <a:spcPct val="20000"/>
              </a:spcBef>
            </a:pPr>
            <a:r>
              <a:rPr lang="sl-SI" sz="2000" dirty="0">
                <a:solidFill>
                  <a:srgbClr val="000000"/>
                </a:solidFill>
                <a:latin typeface="Arial" pitchFamily="34" charset="0"/>
              </a:rPr>
              <a:t>zvitje: tioredoksin</a:t>
            </a:r>
          </a:p>
          <a:p>
            <a:pPr algn="ctr">
              <a:spcBef>
                <a:spcPct val="20000"/>
              </a:spcBef>
            </a:pPr>
            <a:endParaRPr lang="sl-SI" sz="1000" dirty="0">
              <a:solidFill>
                <a:srgbClr val="000000"/>
              </a:solidFill>
              <a:latin typeface="Arial" pitchFamily="34" charset="0"/>
            </a:endParaRPr>
          </a:p>
          <a:p>
            <a:pPr>
              <a:spcBef>
                <a:spcPct val="20000"/>
              </a:spcBef>
            </a:pPr>
            <a:endParaRPr lang="sl-SI" sz="2000" dirty="0">
              <a:solidFill>
                <a:srgbClr val="000000"/>
              </a:solidFill>
              <a:latin typeface="Arial" pitchFamily="34" charset="0"/>
            </a:endParaRPr>
          </a:p>
          <a:p>
            <a:pPr>
              <a:spcBef>
                <a:spcPct val="20000"/>
              </a:spcBef>
            </a:pPr>
            <a:r>
              <a:rPr lang="sl-SI" sz="2000" dirty="0">
                <a:solidFill>
                  <a:srgbClr val="000000"/>
                </a:solidFill>
                <a:latin typeface="Arial" pitchFamily="34" charset="0"/>
              </a:rPr>
              <a:t>Nekateri vektorji omogočajo samo N- ali samo C- končno fuzijo, nekateri drugi pa katerokoli - izbrati moramo ustrezna mesta za kloniranje in paziti na stop-signal.</a:t>
            </a:r>
            <a:endParaRPr lang="sl-SI" sz="900" dirty="0">
              <a:solidFill>
                <a:srgbClr val="000000"/>
              </a:solidFill>
              <a:latin typeface="Arial" pitchFamily="34" charset="0"/>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l="2136" t="32237" r="4407" b="8371"/>
          <a:stretch>
            <a:fillRect/>
          </a:stretch>
        </p:blipFill>
        <p:spPr bwMode="auto">
          <a:xfrm>
            <a:off x="4211638" y="1989138"/>
            <a:ext cx="4678362" cy="2228850"/>
          </a:xfrm>
          <a:prstGeom prst="rect">
            <a:avLst/>
          </a:prstGeom>
          <a:noFill/>
          <a:ln w="3175" cap="rnd">
            <a:solidFill>
              <a:srgbClr val="FFCC99"/>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44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828800" y="369888"/>
            <a:ext cx="58293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rgbClr val="000000"/>
                </a:solidFill>
                <a:latin typeface="Arial" pitchFamily="34" charset="0"/>
              </a:rPr>
              <a:t>Signalna zaporedja</a:t>
            </a:r>
          </a:p>
        </p:txBody>
      </p:sp>
      <p:sp>
        <p:nvSpPr>
          <p:cNvPr id="47107" name="Rectangle 3"/>
          <p:cNvSpPr>
            <a:spLocks noChangeArrowheads="1"/>
          </p:cNvSpPr>
          <p:nvPr/>
        </p:nvSpPr>
        <p:spPr bwMode="auto">
          <a:xfrm>
            <a:off x="152400" y="1214438"/>
            <a:ext cx="5715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sl-SI" sz="1200" u="sng">
              <a:solidFill>
                <a:srgbClr val="000000"/>
              </a:solidFill>
              <a:latin typeface="Arial" pitchFamily="34" charset="0"/>
            </a:endParaRPr>
          </a:p>
          <a:p>
            <a:pPr>
              <a:spcBef>
                <a:spcPct val="20000"/>
              </a:spcBef>
            </a:pPr>
            <a:r>
              <a:rPr lang="sl-SI" sz="2000" i="1">
                <a:solidFill>
                  <a:srgbClr val="000000"/>
                </a:solidFill>
                <a:latin typeface="Arial" pitchFamily="34" charset="0"/>
              </a:rPr>
              <a:t>omp</a:t>
            </a:r>
            <a:r>
              <a:rPr lang="sl-SI" sz="2000">
                <a:solidFill>
                  <a:srgbClr val="000000"/>
                </a:solidFill>
                <a:latin typeface="Arial" pitchFamily="34" charset="0"/>
              </a:rPr>
              <a:t>A … ‘outer membrane protein A’ (</a:t>
            </a:r>
            <a:r>
              <a:rPr lang="sl-SI" sz="2000" i="1">
                <a:solidFill>
                  <a:srgbClr val="000000"/>
                </a:solidFill>
                <a:latin typeface="Arial" pitchFamily="34" charset="0"/>
              </a:rPr>
              <a:t>E. coli</a:t>
            </a:r>
            <a:r>
              <a:rPr lang="sl-SI" sz="2000">
                <a:solidFill>
                  <a:srgbClr val="000000"/>
                </a:solidFill>
                <a:latin typeface="Arial" pitchFamily="34" charset="0"/>
              </a:rPr>
              <a:t>)</a:t>
            </a:r>
          </a:p>
          <a:p>
            <a:pPr>
              <a:spcBef>
                <a:spcPct val="20000"/>
              </a:spcBef>
            </a:pPr>
            <a:r>
              <a:rPr lang="sl-SI" sz="2000" i="1">
                <a:solidFill>
                  <a:srgbClr val="000000"/>
                </a:solidFill>
                <a:latin typeface="Arial" pitchFamily="34" charset="0"/>
              </a:rPr>
              <a:t>pel</a:t>
            </a:r>
            <a:r>
              <a:rPr lang="sl-SI" sz="2000">
                <a:solidFill>
                  <a:srgbClr val="000000"/>
                </a:solidFill>
                <a:latin typeface="Arial" pitchFamily="34" charset="0"/>
              </a:rPr>
              <a:t>B … pektat-liaza (</a:t>
            </a:r>
            <a:r>
              <a:rPr lang="sl-SI" sz="2000" i="1">
                <a:solidFill>
                  <a:srgbClr val="000000"/>
                </a:solidFill>
                <a:latin typeface="Arial" pitchFamily="34" charset="0"/>
              </a:rPr>
              <a:t>Erwinia carotovora</a:t>
            </a:r>
            <a:r>
              <a:rPr lang="sl-SI" sz="2000">
                <a:solidFill>
                  <a:srgbClr val="000000"/>
                </a:solidFill>
                <a:latin typeface="Arial" pitchFamily="34" charset="0"/>
              </a:rPr>
              <a:t>)</a:t>
            </a:r>
          </a:p>
          <a:p>
            <a:pPr>
              <a:spcBef>
                <a:spcPct val="20000"/>
              </a:spcBef>
            </a:pPr>
            <a:r>
              <a:rPr lang="sl-SI" sz="2000" i="1">
                <a:solidFill>
                  <a:srgbClr val="000000"/>
                </a:solidFill>
                <a:latin typeface="Arial" pitchFamily="34" charset="0"/>
              </a:rPr>
              <a:t>pho</a:t>
            </a:r>
            <a:r>
              <a:rPr lang="sl-SI" sz="2000">
                <a:solidFill>
                  <a:srgbClr val="000000"/>
                </a:solidFill>
                <a:latin typeface="Arial" pitchFamily="34" charset="0"/>
              </a:rPr>
              <a:t>A … akalna fosfataza (</a:t>
            </a:r>
            <a:r>
              <a:rPr lang="sl-SI" sz="2000" i="1">
                <a:solidFill>
                  <a:srgbClr val="000000"/>
                </a:solidFill>
                <a:latin typeface="Arial" pitchFamily="34" charset="0"/>
              </a:rPr>
              <a:t>E. coli</a:t>
            </a:r>
            <a:r>
              <a:rPr lang="sl-SI" sz="2000">
                <a:solidFill>
                  <a:srgbClr val="000000"/>
                </a:solidFill>
                <a:latin typeface="Arial" pitchFamily="34" charset="0"/>
              </a:rPr>
              <a:t>)</a:t>
            </a:r>
          </a:p>
          <a:p>
            <a:pPr algn="ctr">
              <a:spcBef>
                <a:spcPct val="20000"/>
              </a:spcBef>
            </a:pPr>
            <a:endParaRPr lang="sl-SI" sz="1000">
              <a:solidFill>
                <a:srgbClr val="000000"/>
              </a:solidFill>
              <a:latin typeface="Arial" pitchFamily="34" charset="0"/>
            </a:endParaRPr>
          </a:p>
          <a:p>
            <a:pPr>
              <a:spcBef>
                <a:spcPct val="20000"/>
              </a:spcBef>
            </a:pPr>
            <a:endParaRPr lang="sl-SI" sz="2000">
              <a:solidFill>
                <a:srgbClr val="000000"/>
              </a:solidFill>
              <a:latin typeface="Arial" pitchFamily="34" charset="0"/>
            </a:endParaRPr>
          </a:p>
          <a:p>
            <a:pPr algn="ctr">
              <a:spcBef>
                <a:spcPct val="20000"/>
              </a:spcBef>
            </a:pPr>
            <a:endParaRPr lang="sl-SI" sz="2800">
              <a:solidFill>
                <a:srgbClr val="009900"/>
              </a:solidFill>
              <a:latin typeface="Arial" pitchFamily="34" charset="0"/>
            </a:endParaRPr>
          </a:p>
          <a:p>
            <a:pPr algn="ctr">
              <a:spcBef>
                <a:spcPct val="20000"/>
              </a:spcBef>
            </a:pPr>
            <a:endParaRPr lang="sl-SI" sz="900">
              <a:solidFill>
                <a:srgbClr val="000000"/>
              </a:solidFill>
              <a:latin typeface="Arial" pitchFamily="34" charset="0"/>
            </a:endParaRP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33600"/>
            <a:ext cx="24765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5013325"/>
            <a:ext cx="29146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068638"/>
            <a:ext cx="4176713"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3" name="Rectangle 9"/>
          <p:cNvSpPr>
            <a:spLocks noChangeArrowheads="1"/>
          </p:cNvSpPr>
          <p:nvPr/>
        </p:nvSpPr>
        <p:spPr bwMode="auto">
          <a:xfrm>
            <a:off x="611188" y="5407025"/>
            <a:ext cx="238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i="1">
                <a:solidFill>
                  <a:srgbClr val="000000"/>
                </a:solidFill>
              </a:rPr>
              <a:t>The EMBO Journal</a:t>
            </a:r>
            <a:r>
              <a:rPr lang="en-US" sz="1000">
                <a:solidFill>
                  <a:srgbClr val="000000"/>
                </a:solidFill>
              </a:rPr>
              <a:t> (1999) </a:t>
            </a:r>
            <a:r>
              <a:rPr lang="en-US" sz="1000" b="1">
                <a:solidFill>
                  <a:srgbClr val="000000"/>
                </a:solidFill>
              </a:rPr>
              <a:t>18,</a:t>
            </a:r>
            <a:r>
              <a:rPr lang="en-US" sz="1000">
                <a:solidFill>
                  <a:srgbClr val="000000"/>
                </a:solidFill>
              </a:rPr>
              <a:t> 2982–2990 </a:t>
            </a:r>
          </a:p>
        </p:txBody>
      </p:sp>
    </p:spTree>
    <p:extLst>
      <p:ext uri="{BB962C8B-B14F-4D97-AF65-F5344CB8AC3E}">
        <p14:creationId xmlns:p14="http://schemas.microsoft.com/office/powerpoint/2010/main" val="1553686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400" y="3573463"/>
            <a:ext cx="5435600"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Rectangle 3"/>
          <p:cNvSpPr>
            <a:spLocks noChangeArrowheads="1"/>
          </p:cNvSpPr>
          <p:nvPr/>
        </p:nvSpPr>
        <p:spPr bwMode="auto">
          <a:xfrm>
            <a:off x="539750" y="188913"/>
            <a:ext cx="8026400" cy="6334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Usmerjena lokalizacija - sekrecija</a:t>
            </a:r>
            <a:endParaRPr lang="en-US" sz="4400">
              <a:solidFill>
                <a:srgbClr val="000000"/>
              </a:solidFill>
              <a:latin typeface="Arial" pitchFamily="34" charset="0"/>
            </a:endParaRPr>
          </a:p>
        </p:txBody>
      </p:sp>
      <p:sp>
        <p:nvSpPr>
          <p:cNvPr id="48132" name="Rectangle 4"/>
          <p:cNvSpPr>
            <a:spLocks noChangeArrowheads="1"/>
          </p:cNvSpPr>
          <p:nvPr/>
        </p:nvSpPr>
        <p:spPr bwMode="auto">
          <a:xfrm>
            <a:off x="406400" y="1295400"/>
            <a:ext cx="7694613"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800" dirty="0">
                <a:solidFill>
                  <a:srgbClr val="000000"/>
                </a:solidFill>
                <a:latin typeface="Arial" pitchFamily="34" charset="0"/>
              </a:rPr>
              <a:t>Zapis brez signalnega zaporedja se bo izrazil v </a:t>
            </a:r>
            <a:r>
              <a:rPr lang="sl-SI" sz="1800" b="1" dirty="0">
                <a:solidFill>
                  <a:srgbClr val="000000"/>
                </a:solidFill>
                <a:latin typeface="Arial" pitchFamily="34" charset="0"/>
              </a:rPr>
              <a:t>citoplazmi</a:t>
            </a:r>
            <a:r>
              <a:rPr lang="sl-SI" sz="1800" dirty="0">
                <a:solidFill>
                  <a:srgbClr val="000000"/>
                </a:solidFill>
                <a:latin typeface="Arial" pitchFamily="34" charset="0"/>
              </a:rPr>
              <a:t>.</a:t>
            </a:r>
          </a:p>
          <a:p>
            <a:pPr>
              <a:spcBef>
                <a:spcPct val="20000"/>
              </a:spcBef>
            </a:pPr>
            <a:r>
              <a:rPr lang="sl-SI" sz="1800" dirty="0">
                <a:solidFill>
                  <a:srgbClr val="000000"/>
                </a:solidFill>
                <a:latin typeface="Arial" pitchFamily="34" charset="0"/>
              </a:rPr>
              <a:t>Pri </a:t>
            </a:r>
            <a:r>
              <a:rPr lang="sl-SI" sz="1800" i="1" dirty="0">
                <a:solidFill>
                  <a:srgbClr val="000000"/>
                </a:solidFill>
                <a:latin typeface="Arial" pitchFamily="34" charset="0"/>
              </a:rPr>
              <a:t>E. coli</a:t>
            </a:r>
            <a:r>
              <a:rPr lang="sl-SI" sz="1800" dirty="0">
                <a:solidFill>
                  <a:srgbClr val="000000"/>
                </a:solidFill>
                <a:latin typeface="Arial" pitchFamily="34" charset="0"/>
              </a:rPr>
              <a:t> signalno zaporedje vodi protein v </a:t>
            </a:r>
            <a:r>
              <a:rPr lang="sl-SI" sz="1800" b="1" dirty="0">
                <a:solidFill>
                  <a:srgbClr val="000000"/>
                </a:solidFill>
                <a:latin typeface="Arial" pitchFamily="34" charset="0"/>
              </a:rPr>
              <a:t>periplazmo</a:t>
            </a:r>
            <a:r>
              <a:rPr lang="sl-SI" sz="1800" dirty="0">
                <a:solidFill>
                  <a:srgbClr val="000000"/>
                </a:solidFill>
                <a:latin typeface="Arial" pitchFamily="34" charset="0"/>
              </a:rPr>
              <a:t>.</a:t>
            </a:r>
          </a:p>
          <a:p>
            <a:pPr>
              <a:spcBef>
                <a:spcPct val="20000"/>
              </a:spcBef>
            </a:pPr>
            <a:r>
              <a:rPr lang="sl-SI" sz="1600" dirty="0">
                <a:solidFill>
                  <a:srgbClr val="000000"/>
                </a:solidFill>
                <a:latin typeface="Arial" pitchFamily="34" charset="0"/>
              </a:rPr>
              <a:t>Periplazma vsebuje &lt;150 različnih proteinov in manj proteaz kot citoplazma. </a:t>
            </a:r>
            <a:br>
              <a:rPr lang="sl-SI" sz="1600" dirty="0">
                <a:solidFill>
                  <a:srgbClr val="000000"/>
                </a:solidFill>
                <a:latin typeface="Arial" pitchFamily="34" charset="0"/>
              </a:rPr>
            </a:br>
            <a:r>
              <a:rPr lang="sl-SI" sz="1600" dirty="0">
                <a:solidFill>
                  <a:srgbClr val="000000"/>
                </a:solidFill>
                <a:latin typeface="Arial" pitchFamily="34" charset="0"/>
              </a:rPr>
              <a:t>Izolacijo čiste periplazemske frakcije je težko doseči.</a:t>
            </a:r>
          </a:p>
          <a:p>
            <a:pPr>
              <a:spcBef>
                <a:spcPct val="20000"/>
              </a:spcBef>
            </a:pPr>
            <a:r>
              <a:rPr lang="sl-SI" sz="800" dirty="0">
                <a:solidFill>
                  <a:srgbClr val="000000"/>
                </a:solidFill>
                <a:latin typeface="Arial" pitchFamily="34" charset="0"/>
              </a:rPr>
              <a:t>  </a:t>
            </a:r>
          </a:p>
          <a:p>
            <a:pPr>
              <a:spcBef>
                <a:spcPct val="20000"/>
              </a:spcBef>
            </a:pPr>
            <a:r>
              <a:rPr lang="sl-SI" sz="1800" dirty="0">
                <a:solidFill>
                  <a:srgbClr val="000000"/>
                </a:solidFill>
                <a:latin typeface="Arial" pitchFamily="34" charset="0"/>
              </a:rPr>
              <a:t>Izločanje v </a:t>
            </a:r>
            <a:r>
              <a:rPr lang="sl-SI" sz="1800" b="1" dirty="0">
                <a:solidFill>
                  <a:srgbClr val="000000"/>
                </a:solidFill>
                <a:latin typeface="Arial" pitchFamily="34" charset="0"/>
              </a:rPr>
              <a:t>gojišče</a:t>
            </a:r>
            <a:r>
              <a:rPr lang="sl-SI" sz="1800" dirty="0">
                <a:solidFill>
                  <a:srgbClr val="000000"/>
                </a:solidFill>
                <a:latin typeface="Arial" pitchFamily="34" charset="0"/>
              </a:rPr>
              <a:t> ima več prednosti: malo drugih proteinov </a:t>
            </a:r>
            <a:r>
              <a:rPr lang="sl-SI" sz="1800" dirty="0">
                <a:solidFill>
                  <a:srgbClr val="000000"/>
                </a:solidFill>
                <a:latin typeface="Arial" pitchFamily="34" charset="0"/>
                <a:sym typeface="Wingdings" pitchFamily="2" charset="2"/>
              </a:rPr>
              <a:t></a:t>
            </a:r>
            <a:r>
              <a:rPr lang="sl-SI" sz="1800" dirty="0">
                <a:solidFill>
                  <a:srgbClr val="000000"/>
                </a:solidFill>
                <a:latin typeface="Arial" pitchFamily="34" charset="0"/>
              </a:rPr>
              <a:t> enostavno čiščenje; omogoča delo s kontinuirnimi kulturami; </a:t>
            </a:r>
            <a:br>
              <a:rPr lang="sl-SI" sz="1800" dirty="0">
                <a:solidFill>
                  <a:srgbClr val="000000"/>
                </a:solidFill>
                <a:latin typeface="Arial" pitchFamily="34" charset="0"/>
              </a:rPr>
            </a:br>
            <a:r>
              <a:rPr lang="sl-SI" sz="1800" dirty="0">
                <a:solidFill>
                  <a:srgbClr val="000000"/>
                </a:solidFill>
                <a:latin typeface="Arial" pitchFamily="34" charset="0"/>
              </a:rPr>
              <a:t>pravilno zaporedje na N-koncu; bolj </a:t>
            </a:r>
            <a:br>
              <a:rPr lang="sl-SI" sz="1800" dirty="0">
                <a:solidFill>
                  <a:srgbClr val="000000"/>
                </a:solidFill>
                <a:latin typeface="Arial" pitchFamily="34" charset="0"/>
              </a:rPr>
            </a:br>
            <a:r>
              <a:rPr lang="sl-SI" sz="1800" dirty="0">
                <a:solidFill>
                  <a:srgbClr val="000000"/>
                </a:solidFill>
                <a:latin typeface="Arial" pitchFamily="34" charset="0"/>
              </a:rPr>
              <a:t>oksidirajoče okolje - pravilno zvitje; </a:t>
            </a:r>
            <a:br>
              <a:rPr lang="sl-SI" sz="1800" dirty="0">
                <a:solidFill>
                  <a:srgbClr val="000000"/>
                </a:solidFill>
                <a:latin typeface="Arial" pitchFamily="34" charset="0"/>
              </a:rPr>
            </a:br>
            <a:r>
              <a:rPr lang="sl-SI" sz="1800" dirty="0">
                <a:solidFill>
                  <a:srgbClr val="000000"/>
                </a:solidFill>
                <a:latin typeface="Arial" pitchFamily="34" charset="0"/>
              </a:rPr>
              <a:t>ni proteaz.</a:t>
            </a:r>
          </a:p>
          <a:p>
            <a:pPr>
              <a:spcBef>
                <a:spcPct val="20000"/>
              </a:spcBef>
            </a:pPr>
            <a:r>
              <a:rPr lang="sl-SI" sz="800" dirty="0">
                <a:solidFill>
                  <a:srgbClr val="000000"/>
                </a:solidFill>
                <a:latin typeface="Arial" pitchFamily="34" charset="0"/>
              </a:rPr>
              <a:t> </a:t>
            </a:r>
          </a:p>
          <a:p>
            <a:pPr>
              <a:spcBef>
                <a:spcPct val="20000"/>
              </a:spcBef>
            </a:pPr>
            <a:r>
              <a:rPr lang="sl-SI" sz="1800" dirty="0">
                <a:solidFill>
                  <a:srgbClr val="000000"/>
                </a:solidFill>
                <a:latin typeface="Arial" pitchFamily="34" charset="0"/>
              </a:rPr>
              <a:t>Slabosti: nepopoln prehod v </a:t>
            </a:r>
            <a:br>
              <a:rPr lang="sl-SI" sz="1800" dirty="0">
                <a:solidFill>
                  <a:srgbClr val="000000"/>
                </a:solidFill>
                <a:latin typeface="Arial" pitchFamily="34" charset="0"/>
              </a:rPr>
            </a:br>
            <a:r>
              <a:rPr lang="sl-SI" sz="1800" dirty="0">
                <a:solidFill>
                  <a:srgbClr val="000000"/>
                </a:solidFill>
                <a:latin typeface="Arial" pitchFamily="34" charset="0"/>
              </a:rPr>
              <a:t>periplazmo, nizki izpleni, </a:t>
            </a:r>
            <a:br>
              <a:rPr lang="sl-SI" sz="1800" dirty="0">
                <a:solidFill>
                  <a:srgbClr val="000000"/>
                </a:solidFill>
                <a:latin typeface="Arial" pitchFamily="34" charset="0"/>
              </a:rPr>
            </a:br>
            <a:r>
              <a:rPr lang="sl-SI" sz="1800" dirty="0">
                <a:solidFill>
                  <a:srgbClr val="000000"/>
                </a:solidFill>
                <a:latin typeface="Arial" pitchFamily="34" charset="0"/>
              </a:rPr>
              <a:t>predvsem pri HMW-proteinih.</a:t>
            </a:r>
          </a:p>
          <a:p>
            <a:pPr>
              <a:spcBef>
                <a:spcPct val="20000"/>
              </a:spcBef>
            </a:pPr>
            <a:endParaRPr lang="sl-SI" sz="800" dirty="0">
              <a:solidFill>
                <a:srgbClr val="000000"/>
              </a:solidFill>
              <a:latin typeface="Arial" pitchFamily="34" charset="0"/>
            </a:endParaRPr>
          </a:p>
          <a:p>
            <a:pPr>
              <a:spcBef>
                <a:spcPct val="20000"/>
              </a:spcBef>
            </a:pPr>
            <a:endParaRPr lang="sl-SI" sz="900" dirty="0">
              <a:solidFill>
                <a:srgbClr val="000000"/>
              </a:solidFill>
              <a:latin typeface="Arial" pitchFamily="34" charset="0"/>
            </a:endParaRPr>
          </a:p>
        </p:txBody>
      </p:sp>
    </p:spTree>
    <p:extLst>
      <p:ext uri="{BB962C8B-B14F-4D97-AF65-F5344CB8AC3E}">
        <p14:creationId xmlns:p14="http://schemas.microsoft.com/office/powerpoint/2010/main" val="4233930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09600" y="211138"/>
            <a:ext cx="8026400" cy="6334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Usmerjena lokalizacija – sekrecija</a:t>
            </a:r>
            <a:r>
              <a:rPr lang="sl-SI" sz="3200">
                <a:solidFill>
                  <a:srgbClr val="000000"/>
                </a:solidFill>
                <a:latin typeface="Arial" pitchFamily="34" charset="0"/>
              </a:rPr>
              <a:t> /2</a:t>
            </a:r>
            <a:endParaRPr lang="en-US" sz="3200">
              <a:solidFill>
                <a:srgbClr val="000000"/>
              </a:solidFill>
              <a:latin typeface="Arial" pitchFamily="34" charset="0"/>
            </a:endParaRPr>
          </a:p>
        </p:txBody>
      </p:sp>
      <p:sp>
        <p:nvSpPr>
          <p:cNvPr id="49155" name="Rectangle 3"/>
          <p:cNvSpPr>
            <a:spLocks noChangeArrowheads="1"/>
          </p:cNvSpPr>
          <p:nvPr/>
        </p:nvSpPr>
        <p:spPr bwMode="auto">
          <a:xfrm>
            <a:off x="406400" y="1055688"/>
            <a:ext cx="8509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800" dirty="0">
                <a:solidFill>
                  <a:srgbClr val="000000"/>
                </a:solidFill>
                <a:latin typeface="Arial" pitchFamily="34" charset="0"/>
              </a:rPr>
              <a:t>Signalni </a:t>
            </a:r>
            <a:r>
              <a:rPr lang="sl-SI" sz="1800" dirty="0" err="1">
                <a:solidFill>
                  <a:srgbClr val="000000"/>
                </a:solidFill>
                <a:latin typeface="Arial" pitchFamily="34" charset="0"/>
              </a:rPr>
              <a:t>peptidazi</a:t>
            </a:r>
            <a:r>
              <a:rPr lang="sl-SI" sz="1800" dirty="0">
                <a:solidFill>
                  <a:srgbClr val="000000"/>
                </a:solidFill>
                <a:latin typeface="Arial" pitchFamily="34" charset="0"/>
              </a:rPr>
              <a:t> sta </a:t>
            </a:r>
            <a:r>
              <a:rPr lang="sl-SI" sz="1800" dirty="0" smtClean="0">
                <a:solidFill>
                  <a:srgbClr val="000000"/>
                </a:solidFill>
                <a:latin typeface="Arial" pitchFamily="34" charset="0"/>
              </a:rPr>
              <a:t>dve: </a:t>
            </a:r>
            <a:endParaRPr lang="sl-SI" sz="1800" dirty="0">
              <a:solidFill>
                <a:srgbClr val="000000"/>
              </a:solidFill>
              <a:latin typeface="Arial" pitchFamily="34" charset="0"/>
            </a:endParaRPr>
          </a:p>
          <a:p>
            <a:pPr>
              <a:spcBef>
                <a:spcPct val="20000"/>
              </a:spcBef>
            </a:pPr>
            <a:r>
              <a:rPr lang="sl-SI" sz="1800" dirty="0">
                <a:solidFill>
                  <a:srgbClr val="000000"/>
                </a:solidFill>
                <a:latin typeface="Arial" pitchFamily="34" charset="0"/>
              </a:rPr>
              <a:t>             Lep </a:t>
            </a:r>
            <a:r>
              <a:rPr lang="sl-SI" sz="1600" dirty="0">
                <a:solidFill>
                  <a:srgbClr val="000000"/>
                </a:solidFill>
                <a:latin typeface="Arial" pitchFamily="34" charset="0"/>
              </a:rPr>
              <a:t>(SP I; Ala-X-Ala)</a:t>
            </a:r>
            <a:r>
              <a:rPr lang="sl-SI" sz="1800" dirty="0">
                <a:solidFill>
                  <a:srgbClr val="000000"/>
                </a:solidFill>
                <a:latin typeface="Arial" pitchFamily="34" charset="0"/>
              </a:rPr>
              <a:t> in </a:t>
            </a:r>
          </a:p>
          <a:p>
            <a:pPr>
              <a:spcBef>
                <a:spcPct val="20000"/>
              </a:spcBef>
            </a:pPr>
            <a:r>
              <a:rPr lang="sl-SI" sz="1800" dirty="0">
                <a:solidFill>
                  <a:srgbClr val="000000"/>
                </a:solidFill>
                <a:latin typeface="Arial" pitchFamily="34" charset="0"/>
              </a:rPr>
              <a:t>             </a:t>
            </a:r>
            <a:r>
              <a:rPr lang="sl-SI" sz="1800" dirty="0" err="1">
                <a:solidFill>
                  <a:srgbClr val="000000"/>
                </a:solidFill>
                <a:latin typeface="Arial" pitchFamily="34" charset="0"/>
              </a:rPr>
              <a:t>Lsp</a:t>
            </a:r>
            <a:r>
              <a:rPr lang="sl-SI" sz="1800" dirty="0">
                <a:solidFill>
                  <a:srgbClr val="000000"/>
                </a:solidFill>
                <a:latin typeface="Arial" pitchFamily="34" charset="0"/>
              </a:rPr>
              <a:t> </a:t>
            </a:r>
            <a:r>
              <a:rPr lang="sl-SI" sz="1600" dirty="0">
                <a:solidFill>
                  <a:srgbClr val="000000"/>
                </a:solidFill>
                <a:latin typeface="Arial" pitchFamily="34" charset="0"/>
              </a:rPr>
              <a:t>(SP II; samo za lipoproteine);</a:t>
            </a:r>
            <a:r>
              <a:rPr lang="sl-SI" sz="1800" dirty="0">
                <a:solidFill>
                  <a:srgbClr val="000000"/>
                </a:solidFill>
                <a:latin typeface="Arial" pitchFamily="34" charset="0"/>
              </a:rPr>
              <a:t> </a:t>
            </a:r>
          </a:p>
          <a:p>
            <a:pPr>
              <a:spcBef>
                <a:spcPct val="20000"/>
              </a:spcBef>
            </a:pPr>
            <a:r>
              <a:rPr lang="sl-SI" sz="1600" dirty="0">
                <a:solidFill>
                  <a:srgbClr val="000000"/>
                </a:solidFill>
                <a:latin typeface="Arial" pitchFamily="34" charset="0"/>
              </a:rPr>
              <a:t>delujeta na vse proteine, ki preidejo notranjo membrano. Sesalska signalna zaporedja večkrat delujejo tudi pri </a:t>
            </a:r>
            <a:r>
              <a:rPr lang="sl-SI" sz="1600" i="1" dirty="0">
                <a:solidFill>
                  <a:srgbClr val="000000"/>
                </a:solidFill>
                <a:latin typeface="Arial" pitchFamily="34" charset="0"/>
              </a:rPr>
              <a:t>E. coli</a:t>
            </a:r>
            <a:r>
              <a:rPr lang="sl-SI" sz="1600" dirty="0">
                <a:solidFill>
                  <a:srgbClr val="000000"/>
                </a:solidFill>
                <a:latin typeface="Arial" pitchFamily="34" charset="0"/>
              </a:rPr>
              <a:t>. Nekateri proteini imajo lastne sekrecijske poti (npr. </a:t>
            </a:r>
            <a:r>
              <a:rPr lang="sl-SI" sz="1600" dirty="0" err="1">
                <a:solidFill>
                  <a:srgbClr val="000000"/>
                </a:solidFill>
                <a:latin typeface="Arial" pitchFamily="34" charset="0"/>
              </a:rPr>
              <a:t>enterotoksini</a:t>
            </a:r>
            <a:r>
              <a:rPr lang="sl-SI" sz="1600" dirty="0">
                <a:solidFill>
                  <a:srgbClr val="000000"/>
                </a:solidFill>
                <a:latin typeface="Arial" pitchFamily="34" charset="0"/>
              </a:rPr>
              <a:t>, hemolizin), </a:t>
            </a:r>
            <a:r>
              <a:rPr lang="sl-SI" sz="1600" dirty="0" err="1">
                <a:solidFill>
                  <a:srgbClr val="000000"/>
                </a:solidFill>
                <a:latin typeface="Arial" pitchFamily="34" charset="0"/>
              </a:rPr>
              <a:t>kolicin</a:t>
            </a:r>
            <a:r>
              <a:rPr lang="sl-SI" sz="1600" dirty="0">
                <a:solidFill>
                  <a:srgbClr val="000000"/>
                </a:solidFill>
                <a:latin typeface="Arial" pitchFamily="34" charset="0"/>
              </a:rPr>
              <a:t> pa prehaja membrano zaradi delovanja pomožnega proteina direktno na fosfolipidno komponento membrane. </a:t>
            </a:r>
          </a:p>
          <a:p>
            <a:pPr>
              <a:spcBef>
                <a:spcPct val="20000"/>
              </a:spcBef>
            </a:pPr>
            <a:endParaRPr lang="sl-SI" sz="1000" dirty="0">
              <a:solidFill>
                <a:srgbClr val="000000"/>
              </a:solidFill>
              <a:latin typeface="Arial" pitchFamily="34" charset="0"/>
            </a:endParaRPr>
          </a:p>
          <a:p>
            <a:pPr>
              <a:spcBef>
                <a:spcPct val="20000"/>
              </a:spcBef>
            </a:pPr>
            <a:r>
              <a:rPr lang="sl-SI" sz="1800" dirty="0">
                <a:solidFill>
                  <a:srgbClr val="000000"/>
                </a:solidFill>
                <a:latin typeface="Arial" pitchFamily="34" charset="0"/>
              </a:rPr>
              <a:t>Izločanje </a:t>
            </a:r>
            <a:r>
              <a:rPr lang="sl-SI" sz="1800" b="1" dirty="0">
                <a:solidFill>
                  <a:srgbClr val="000000"/>
                </a:solidFill>
                <a:latin typeface="Arial" pitchFamily="34" charset="0"/>
              </a:rPr>
              <a:t>iz celice</a:t>
            </a:r>
            <a:r>
              <a:rPr lang="sl-SI" sz="1800" dirty="0">
                <a:solidFill>
                  <a:srgbClr val="000000"/>
                </a:solidFill>
                <a:latin typeface="Arial" pitchFamily="34" charset="0"/>
              </a:rPr>
              <a:t> je mogoče tudi pri </a:t>
            </a:r>
            <a:r>
              <a:rPr lang="sl-SI" sz="1800" i="1" dirty="0">
                <a:solidFill>
                  <a:srgbClr val="000000"/>
                </a:solidFill>
                <a:latin typeface="Arial" pitchFamily="34" charset="0"/>
              </a:rPr>
              <a:t>E. coli</a:t>
            </a:r>
            <a:r>
              <a:rPr lang="sl-SI" sz="1800" dirty="0">
                <a:solidFill>
                  <a:srgbClr val="000000"/>
                </a:solidFill>
                <a:latin typeface="Arial" pitchFamily="34" charset="0"/>
              </a:rPr>
              <a:t>: </a:t>
            </a:r>
            <a:br>
              <a:rPr lang="sl-SI" sz="1800" dirty="0">
                <a:solidFill>
                  <a:srgbClr val="000000"/>
                </a:solidFill>
                <a:latin typeface="Arial" pitchFamily="34" charset="0"/>
              </a:rPr>
            </a:br>
            <a:r>
              <a:rPr lang="sl-SI" sz="1800" dirty="0">
                <a:solidFill>
                  <a:srgbClr val="000000"/>
                </a:solidFill>
                <a:latin typeface="Arial" pitchFamily="34" charset="0"/>
              </a:rPr>
              <a:t>- </a:t>
            </a:r>
            <a:r>
              <a:rPr lang="sl-SI" sz="1800" dirty="0" err="1">
                <a:solidFill>
                  <a:srgbClr val="000000"/>
                </a:solidFill>
                <a:latin typeface="Arial" pitchFamily="34" charset="0"/>
              </a:rPr>
              <a:t>koekspresija</a:t>
            </a:r>
            <a:r>
              <a:rPr lang="sl-SI" sz="1800" dirty="0">
                <a:solidFill>
                  <a:srgbClr val="000000"/>
                </a:solidFill>
                <a:latin typeface="Arial" pitchFamily="34" charset="0"/>
              </a:rPr>
              <a:t> BRP </a:t>
            </a:r>
            <a:r>
              <a:rPr lang="sl-SI" sz="1600" dirty="0">
                <a:solidFill>
                  <a:srgbClr val="000000"/>
                </a:solidFill>
                <a:latin typeface="Arial" pitchFamily="34" charset="0"/>
              </a:rPr>
              <a:t>(protein, ki omogoča sproščanje </a:t>
            </a:r>
            <a:r>
              <a:rPr lang="sl-SI" sz="1600" dirty="0" err="1">
                <a:solidFill>
                  <a:srgbClr val="000000"/>
                </a:solidFill>
                <a:latin typeface="Arial" pitchFamily="34" charset="0"/>
              </a:rPr>
              <a:t>bakteriocinov</a:t>
            </a:r>
            <a:r>
              <a:rPr lang="sl-SI" sz="1600" dirty="0">
                <a:solidFill>
                  <a:srgbClr val="000000"/>
                </a:solidFill>
                <a:latin typeface="Arial" pitchFamily="34" charset="0"/>
              </a:rPr>
              <a:t>, npr. </a:t>
            </a:r>
            <a:r>
              <a:rPr lang="sl-SI" sz="1600" dirty="0" err="1">
                <a:solidFill>
                  <a:srgbClr val="000000"/>
                </a:solidFill>
                <a:latin typeface="Arial" pitchFamily="34" charset="0"/>
              </a:rPr>
              <a:t>kolicina</a:t>
            </a:r>
            <a:r>
              <a:rPr lang="sl-SI" sz="1600" dirty="0">
                <a:solidFill>
                  <a:srgbClr val="000000"/>
                </a:solidFill>
                <a:latin typeface="Arial" pitchFamily="34" charset="0"/>
              </a:rPr>
              <a:t>) ali drugih pomožnih proteinov </a:t>
            </a:r>
          </a:p>
          <a:p>
            <a:pPr>
              <a:spcBef>
                <a:spcPct val="20000"/>
              </a:spcBef>
            </a:pPr>
            <a:r>
              <a:rPr lang="sl-SI" sz="1800" dirty="0">
                <a:solidFill>
                  <a:srgbClr val="000000"/>
                </a:solidFill>
                <a:latin typeface="Arial" pitchFamily="34" charset="0"/>
              </a:rPr>
              <a:t>- obdelava celic z </a:t>
            </a:r>
            <a:r>
              <a:rPr lang="sl-SI" sz="1800" dirty="0" err="1">
                <a:solidFill>
                  <a:srgbClr val="000000"/>
                </a:solidFill>
                <a:latin typeface="Arial" pitchFamily="34" charset="0"/>
              </a:rPr>
              <a:t>GdmHCl</a:t>
            </a:r>
            <a:r>
              <a:rPr lang="sl-SI" sz="1800" dirty="0">
                <a:solidFill>
                  <a:srgbClr val="000000"/>
                </a:solidFill>
                <a:latin typeface="Arial" pitchFamily="34" charset="0"/>
              </a:rPr>
              <a:t> (0,4 M) + Triton X-100 (0,5 %): </a:t>
            </a:r>
            <a:r>
              <a:rPr lang="sl-SI" sz="1600" dirty="0">
                <a:solidFill>
                  <a:srgbClr val="000000"/>
                </a:solidFill>
                <a:latin typeface="Arial" pitchFamily="34" charset="0"/>
              </a:rPr>
              <a:t>celična rast se ustavi, izloči se &gt;75 % vseh proteinov v &lt;1 h.</a:t>
            </a:r>
            <a:endParaRPr lang="sl-SI" sz="1800" dirty="0">
              <a:solidFill>
                <a:srgbClr val="000000"/>
              </a:solidFill>
              <a:latin typeface="Arial" pitchFamily="34" charset="0"/>
            </a:endParaRPr>
          </a:p>
          <a:p>
            <a:pPr>
              <a:spcBef>
                <a:spcPct val="20000"/>
              </a:spcBef>
            </a:pPr>
            <a:endParaRPr lang="sl-SI" sz="800" dirty="0">
              <a:solidFill>
                <a:srgbClr val="000000"/>
              </a:solidFill>
              <a:latin typeface="Arial" pitchFamily="34" charset="0"/>
            </a:endParaRPr>
          </a:p>
          <a:p>
            <a:pPr>
              <a:spcBef>
                <a:spcPct val="20000"/>
              </a:spcBef>
            </a:pPr>
            <a:r>
              <a:rPr lang="sl-SI" sz="1800" dirty="0">
                <a:solidFill>
                  <a:srgbClr val="000000"/>
                </a:solidFill>
                <a:latin typeface="Arial" pitchFamily="34" charset="0"/>
              </a:rPr>
              <a:t>Nekateri LMW proteini, ki jih izrazimo v </a:t>
            </a:r>
            <a:r>
              <a:rPr lang="sl-SI" sz="1800" dirty="0" err="1">
                <a:solidFill>
                  <a:srgbClr val="000000"/>
                </a:solidFill>
                <a:latin typeface="Arial" pitchFamily="34" charset="0"/>
              </a:rPr>
              <a:t>periplazmi</a:t>
            </a:r>
            <a:r>
              <a:rPr lang="sl-SI" sz="1800" dirty="0">
                <a:solidFill>
                  <a:srgbClr val="000000"/>
                </a:solidFill>
                <a:latin typeface="Arial" pitchFamily="34" charset="0"/>
              </a:rPr>
              <a:t>, prehajajo zunanjo membrano in jih najdemo v gojišču.</a:t>
            </a:r>
          </a:p>
          <a:p>
            <a:pPr>
              <a:spcBef>
                <a:spcPct val="20000"/>
              </a:spcBef>
            </a:pPr>
            <a:r>
              <a:rPr lang="sl-SI" sz="1800" dirty="0">
                <a:solidFill>
                  <a:srgbClr val="000000"/>
                </a:solidFill>
                <a:latin typeface="Arial" pitchFamily="34" charset="0"/>
              </a:rPr>
              <a:t>Za prehod preko zunanje membrane je lahko potrebno še dodatno zaporedje, ki je običajno na C-koncu proteina.</a:t>
            </a:r>
          </a:p>
        </p:txBody>
      </p:sp>
    </p:spTree>
    <p:extLst>
      <p:ext uri="{BB962C8B-B14F-4D97-AF65-F5344CB8AC3E}">
        <p14:creationId xmlns:p14="http://schemas.microsoft.com/office/powerpoint/2010/main" val="2758807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457200"/>
            <a:ext cx="4572000" cy="52863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Fuzije z GST</a:t>
            </a:r>
          </a:p>
        </p:txBody>
      </p:sp>
      <p:sp>
        <p:nvSpPr>
          <p:cNvPr id="7171" name="Rectangle 3"/>
          <p:cNvSpPr>
            <a:spLocks noChangeArrowheads="1"/>
          </p:cNvSpPr>
          <p:nvPr/>
        </p:nvSpPr>
        <p:spPr bwMode="auto">
          <a:xfrm>
            <a:off x="611188" y="2133600"/>
            <a:ext cx="46688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sl-SI" sz="1800">
                <a:solidFill>
                  <a:srgbClr val="3333CC"/>
                </a:solidFill>
                <a:latin typeface="Arial" pitchFamily="34" charset="0"/>
              </a:rPr>
              <a:t>GST = glutation-S-transferaza</a:t>
            </a:r>
            <a:endParaRPr lang="sl-SI" sz="1800">
              <a:solidFill>
                <a:srgbClr val="000000"/>
              </a:solidFill>
              <a:latin typeface="Arial" pitchFamily="34" charset="0"/>
            </a:endParaRPr>
          </a:p>
          <a:p>
            <a:pPr algn="ctr">
              <a:spcBef>
                <a:spcPct val="20000"/>
              </a:spcBef>
            </a:pPr>
            <a:endParaRPr lang="sl-SI" sz="1800">
              <a:solidFill>
                <a:srgbClr val="000000"/>
              </a:solidFill>
              <a:latin typeface="Arial" pitchFamily="34" charset="0"/>
            </a:endParaRPr>
          </a:p>
          <a:p>
            <a:pPr algn="ctr">
              <a:spcBef>
                <a:spcPct val="20000"/>
              </a:spcBef>
            </a:pPr>
            <a:r>
              <a:rPr lang="sl-SI" sz="1800">
                <a:solidFill>
                  <a:srgbClr val="000000"/>
                </a:solidFill>
                <a:latin typeface="Arial" pitchFamily="34" charset="0"/>
              </a:rPr>
              <a:t>pri nekaterih vektorjih je možen odcep fuzijskega dela s trombinom ali F Xa </a:t>
            </a:r>
            <a:br>
              <a:rPr lang="sl-SI" sz="1800">
                <a:solidFill>
                  <a:srgbClr val="000000"/>
                </a:solidFill>
                <a:latin typeface="Arial" pitchFamily="34" charset="0"/>
              </a:rPr>
            </a:br>
            <a:r>
              <a:rPr lang="sl-SI" sz="1800">
                <a:solidFill>
                  <a:srgbClr val="000000"/>
                </a:solidFill>
                <a:latin typeface="Arial" pitchFamily="34" charset="0"/>
              </a:rPr>
              <a:t>(lahko na koloni)</a:t>
            </a:r>
          </a:p>
          <a:p>
            <a:pPr algn="ctr">
              <a:spcBef>
                <a:spcPct val="20000"/>
              </a:spcBef>
            </a:pPr>
            <a:endParaRPr lang="sl-SI" sz="1800">
              <a:solidFill>
                <a:srgbClr val="000000"/>
              </a:solidFill>
              <a:latin typeface="Arial" pitchFamily="34" charset="0"/>
            </a:endParaRPr>
          </a:p>
          <a:p>
            <a:pPr algn="ctr">
              <a:spcBef>
                <a:spcPct val="20000"/>
              </a:spcBef>
            </a:pPr>
            <a:r>
              <a:rPr lang="sl-SI" sz="1800">
                <a:solidFill>
                  <a:srgbClr val="000000"/>
                </a:solidFill>
                <a:latin typeface="Arial" pitchFamily="34" charset="0"/>
              </a:rPr>
              <a:t> vezava na imobilizirani glutation </a:t>
            </a:r>
            <a:br>
              <a:rPr lang="sl-SI" sz="1800">
                <a:solidFill>
                  <a:srgbClr val="000000"/>
                </a:solidFill>
                <a:latin typeface="Arial" pitchFamily="34" charset="0"/>
              </a:rPr>
            </a:br>
            <a:r>
              <a:rPr lang="sl-SI" sz="1400">
                <a:solidFill>
                  <a:srgbClr val="000000"/>
                </a:solidFill>
                <a:latin typeface="Arial" pitchFamily="34" charset="0"/>
              </a:rPr>
              <a:t>(preko C-10 ročice vezan na epoksi-aktivirano sefarozo)</a:t>
            </a:r>
          </a:p>
          <a:p>
            <a:pPr algn="ctr">
              <a:spcBef>
                <a:spcPct val="20000"/>
              </a:spcBef>
            </a:pPr>
            <a:endParaRPr lang="sl-SI" sz="1800">
              <a:solidFill>
                <a:srgbClr val="000000"/>
              </a:solidFill>
              <a:latin typeface="Arial" pitchFamily="34" charset="0"/>
            </a:endParaRPr>
          </a:p>
          <a:p>
            <a:pPr algn="ctr">
              <a:spcBef>
                <a:spcPct val="20000"/>
              </a:spcBef>
            </a:pPr>
            <a:r>
              <a:rPr lang="sl-SI" sz="1800">
                <a:solidFill>
                  <a:srgbClr val="000000"/>
                </a:solidFill>
                <a:latin typeface="Arial" pitchFamily="34" charset="0"/>
              </a:rPr>
              <a:t> eluiranje s prostim reduciranim glutationom</a:t>
            </a:r>
            <a:endParaRPr lang="sl-SI" sz="2000">
              <a:solidFill>
                <a:srgbClr val="000000"/>
              </a:solidFill>
              <a:latin typeface="Arial" pitchFamily="34" charset="0"/>
            </a:endParaRPr>
          </a:p>
        </p:txBody>
      </p:sp>
      <p:pic>
        <p:nvPicPr>
          <p:cNvPr id="7172" name="Picture 4" descr="GST_purific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60350"/>
            <a:ext cx="2428875" cy="644366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GST_fusion_min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557338"/>
            <a:ext cx="1930400" cy="34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82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ChangeArrowheads="1"/>
          </p:cNvSpPr>
          <p:nvPr/>
        </p:nvSpPr>
        <p:spPr bwMode="auto">
          <a:xfrm>
            <a:off x="1727200" y="263525"/>
            <a:ext cx="5829300" cy="52863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rgbClr val="000000"/>
                </a:solidFill>
                <a:latin typeface="Arial" pitchFamily="34" charset="0"/>
              </a:rPr>
              <a:t>Odcep fuzijskega dela</a:t>
            </a:r>
          </a:p>
        </p:txBody>
      </p:sp>
      <p:sp>
        <p:nvSpPr>
          <p:cNvPr id="14339" name="Rectangle 1027"/>
          <p:cNvSpPr>
            <a:spLocks noChangeArrowheads="1"/>
          </p:cNvSpPr>
          <p:nvPr/>
        </p:nvSpPr>
        <p:spPr bwMode="auto">
          <a:xfrm>
            <a:off x="228600" y="1003300"/>
            <a:ext cx="85915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800" dirty="0">
                <a:solidFill>
                  <a:srgbClr val="000000"/>
                </a:solidFill>
                <a:latin typeface="Arial" pitchFamily="34" charset="0"/>
              </a:rPr>
              <a:t>Fuzijski del, če je to predvideno, odcepimo kemično (npr. CNBr) ali s specifičnimi </a:t>
            </a:r>
            <a:r>
              <a:rPr lang="sl-SI" sz="1800" dirty="0" err="1">
                <a:solidFill>
                  <a:srgbClr val="000000"/>
                </a:solidFill>
                <a:latin typeface="Arial" pitchFamily="34" charset="0"/>
              </a:rPr>
              <a:t>proteazami</a:t>
            </a:r>
            <a:r>
              <a:rPr lang="sl-SI" sz="1800" dirty="0">
                <a:solidFill>
                  <a:srgbClr val="000000"/>
                </a:solidFill>
                <a:latin typeface="Arial" pitchFamily="34" charset="0"/>
              </a:rPr>
              <a:t> - prepoznavnega mesta ne sme biti v zaporedju </a:t>
            </a:r>
            <a:r>
              <a:rPr lang="sl-SI" sz="1800" dirty="0" err="1">
                <a:solidFill>
                  <a:srgbClr val="000000"/>
                </a:solidFill>
                <a:latin typeface="Arial" pitchFamily="34" charset="0"/>
              </a:rPr>
              <a:t>rekomb</a:t>
            </a:r>
            <a:r>
              <a:rPr lang="sl-SI" sz="1800" dirty="0">
                <a:solidFill>
                  <a:srgbClr val="000000"/>
                </a:solidFill>
                <a:latin typeface="Arial" pitchFamily="34" charset="0"/>
              </a:rPr>
              <a:t>. proteina!</a:t>
            </a:r>
          </a:p>
          <a:p>
            <a:pPr>
              <a:spcBef>
                <a:spcPct val="20000"/>
              </a:spcBef>
            </a:pPr>
            <a:r>
              <a:rPr lang="sl-SI" sz="1800" dirty="0">
                <a:solidFill>
                  <a:srgbClr val="3333CC"/>
                </a:solidFill>
                <a:latin typeface="Arial" pitchFamily="34" charset="0"/>
              </a:rPr>
              <a:t>Pri mini-fuzijah s signalnimi proteini deluje signalna peptidaza gostiteljske celice.</a:t>
            </a:r>
          </a:p>
          <a:p>
            <a:pPr>
              <a:spcBef>
                <a:spcPct val="20000"/>
              </a:spcBef>
            </a:pPr>
            <a:r>
              <a:rPr lang="sl-SI" sz="1800" dirty="0">
                <a:solidFill>
                  <a:srgbClr val="000000"/>
                </a:solidFill>
                <a:latin typeface="Arial" pitchFamily="34" charset="0"/>
              </a:rPr>
              <a:t>V ostalih primerih cepimo (delno) očiščen rekombinantni protein </a:t>
            </a:r>
            <a:r>
              <a:rPr lang="sl-SI" sz="1800" i="1" dirty="0">
                <a:solidFill>
                  <a:srgbClr val="000000"/>
                </a:solidFill>
                <a:latin typeface="Arial" pitchFamily="34" charset="0"/>
              </a:rPr>
              <a:t>in vitro</a:t>
            </a:r>
            <a:r>
              <a:rPr lang="sl-SI" sz="1800" dirty="0">
                <a:solidFill>
                  <a:srgbClr val="000000"/>
                </a:solidFill>
                <a:latin typeface="Arial" pitchFamily="34" charset="0"/>
              </a:rPr>
              <a:t>. </a:t>
            </a:r>
          </a:p>
          <a:p>
            <a:pPr>
              <a:spcBef>
                <a:spcPct val="20000"/>
              </a:spcBef>
            </a:pPr>
            <a:r>
              <a:rPr lang="sl-SI" sz="1800" dirty="0">
                <a:solidFill>
                  <a:srgbClr val="000000"/>
                </a:solidFill>
                <a:latin typeface="Arial" pitchFamily="34" charset="0"/>
              </a:rPr>
              <a:t>Uporabne proteaze so: </a:t>
            </a:r>
            <a:r>
              <a:rPr lang="sl-SI" sz="1800" dirty="0" err="1">
                <a:solidFill>
                  <a:srgbClr val="000000"/>
                </a:solidFill>
                <a:latin typeface="Arial" pitchFamily="34" charset="0"/>
              </a:rPr>
              <a:t>enterokinaza</a:t>
            </a:r>
            <a:r>
              <a:rPr lang="sl-SI" sz="1800" dirty="0">
                <a:solidFill>
                  <a:srgbClr val="000000"/>
                </a:solidFill>
                <a:latin typeface="Arial" pitchFamily="34" charset="0"/>
              </a:rPr>
              <a:t>, F </a:t>
            </a:r>
            <a:r>
              <a:rPr lang="sl-SI" sz="1800" dirty="0" err="1">
                <a:solidFill>
                  <a:srgbClr val="000000"/>
                </a:solidFill>
                <a:latin typeface="Arial" pitchFamily="34" charset="0"/>
              </a:rPr>
              <a:t>Xa</a:t>
            </a:r>
            <a:r>
              <a:rPr lang="sl-SI" sz="1800" dirty="0">
                <a:solidFill>
                  <a:srgbClr val="000000"/>
                </a:solidFill>
                <a:latin typeface="Arial" pitchFamily="34" charset="0"/>
              </a:rPr>
              <a:t>, </a:t>
            </a:r>
            <a:r>
              <a:rPr lang="sl-SI" sz="1800" dirty="0" err="1">
                <a:solidFill>
                  <a:srgbClr val="000000"/>
                </a:solidFill>
                <a:latin typeface="Arial" pitchFamily="34" charset="0"/>
              </a:rPr>
              <a:t>trombin</a:t>
            </a:r>
            <a:r>
              <a:rPr lang="sl-SI" sz="1800" dirty="0">
                <a:solidFill>
                  <a:srgbClr val="000000"/>
                </a:solidFill>
                <a:latin typeface="Arial" pitchFamily="34" charset="0"/>
              </a:rPr>
              <a:t> </a:t>
            </a:r>
            <a:r>
              <a:rPr lang="sl-SI" sz="1400" dirty="0">
                <a:solidFill>
                  <a:srgbClr val="000000"/>
                </a:solidFill>
                <a:latin typeface="Arial" pitchFamily="34" charset="0"/>
              </a:rPr>
              <a:t>(več v sklopu  B2)</a:t>
            </a:r>
            <a:endParaRPr lang="sl-SI" sz="1800" dirty="0">
              <a:solidFill>
                <a:srgbClr val="000000"/>
              </a:solidFill>
              <a:latin typeface="Arial" pitchFamily="34" charset="0"/>
            </a:endParaRPr>
          </a:p>
          <a:p>
            <a:pPr>
              <a:spcBef>
                <a:spcPct val="20000"/>
              </a:spcBef>
            </a:pPr>
            <a:endParaRPr lang="sl-SI" sz="800" dirty="0">
              <a:solidFill>
                <a:srgbClr val="000000"/>
              </a:solidFill>
              <a:latin typeface="Arial" pitchFamily="34" charset="0"/>
            </a:endParaRPr>
          </a:p>
          <a:p>
            <a:pPr>
              <a:spcBef>
                <a:spcPct val="20000"/>
              </a:spcBef>
            </a:pPr>
            <a:r>
              <a:rPr lang="sl-SI" sz="1800" dirty="0">
                <a:solidFill>
                  <a:srgbClr val="000000"/>
                </a:solidFill>
                <a:latin typeface="Arial" pitchFamily="34" charset="0"/>
              </a:rPr>
              <a:t>Alternativni odcepi: </a:t>
            </a:r>
          </a:p>
          <a:p>
            <a:pPr>
              <a:spcBef>
                <a:spcPct val="20000"/>
              </a:spcBef>
            </a:pPr>
            <a:r>
              <a:rPr lang="sl-SI" sz="1600" dirty="0">
                <a:solidFill>
                  <a:srgbClr val="009900"/>
                </a:solidFill>
                <a:latin typeface="Arial" pitchFamily="34" charset="0"/>
              </a:rPr>
              <a:t>proteaza TEV </a:t>
            </a:r>
            <a:r>
              <a:rPr lang="sl-SI" sz="1600" dirty="0" smtClean="0">
                <a:solidFill>
                  <a:srgbClr val="009900"/>
                </a:solidFill>
                <a:latin typeface="Arial" pitchFamily="34" charset="0"/>
              </a:rPr>
              <a:t>(virus mozaika </a:t>
            </a:r>
            <a:r>
              <a:rPr lang="sl-SI" sz="1600" dirty="0" smtClean="0">
                <a:solidFill>
                  <a:srgbClr val="009900"/>
                </a:solidFill>
                <a:latin typeface="Arial" pitchFamily="34" charset="0"/>
              </a:rPr>
              <a:t>tobaka) </a:t>
            </a:r>
            <a:r>
              <a:rPr lang="sl-SI" sz="1600" dirty="0" err="1" smtClean="0">
                <a:solidFill>
                  <a:srgbClr val="009900"/>
                </a:solidFill>
                <a:latin typeface="Arial" pitchFamily="34" charset="0"/>
              </a:rPr>
              <a:t>Nla</a:t>
            </a:r>
            <a:r>
              <a:rPr lang="sl-SI" sz="1600" dirty="0" smtClean="0">
                <a:solidFill>
                  <a:srgbClr val="009900"/>
                </a:solidFill>
                <a:latin typeface="Arial" pitchFamily="34" charset="0"/>
              </a:rPr>
              <a:t> </a:t>
            </a:r>
            <a:endParaRPr lang="sl-SI" sz="1600" dirty="0">
              <a:solidFill>
                <a:srgbClr val="009900"/>
              </a:solidFill>
              <a:latin typeface="Arial" pitchFamily="34" charset="0"/>
            </a:endParaRPr>
          </a:p>
          <a:p>
            <a:pPr>
              <a:spcBef>
                <a:spcPct val="20000"/>
              </a:spcBef>
            </a:pPr>
            <a:r>
              <a:rPr lang="sl-SI" sz="1600" dirty="0">
                <a:solidFill>
                  <a:srgbClr val="009900"/>
                </a:solidFill>
                <a:latin typeface="Arial" pitchFamily="34" charset="0"/>
              </a:rPr>
              <a:t>(EXXYXQ/S)</a:t>
            </a:r>
            <a:r>
              <a:rPr lang="sl-SI" sz="1600" dirty="0">
                <a:solidFill>
                  <a:srgbClr val="000000"/>
                </a:solidFill>
                <a:latin typeface="Arial" pitchFamily="34" charset="0"/>
              </a:rPr>
              <a:t/>
            </a:r>
            <a:br>
              <a:rPr lang="sl-SI" sz="1600" dirty="0">
                <a:solidFill>
                  <a:srgbClr val="000000"/>
                </a:solidFill>
                <a:latin typeface="Arial" pitchFamily="34" charset="0"/>
              </a:rPr>
            </a:br>
            <a:r>
              <a:rPr lang="sl-SI" sz="1600" dirty="0">
                <a:solidFill>
                  <a:srgbClr val="000000"/>
                </a:solidFill>
                <a:latin typeface="Arial" pitchFamily="34" charset="0"/>
              </a:rPr>
              <a:t/>
            </a:r>
            <a:br>
              <a:rPr lang="sl-SI" sz="1600" dirty="0">
                <a:solidFill>
                  <a:srgbClr val="000000"/>
                </a:solidFill>
                <a:latin typeface="Arial" pitchFamily="34" charset="0"/>
              </a:rPr>
            </a:br>
            <a:r>
              <a:rPr lang="sl-SI" sz="1600" dirty="0">
                <a:solidFill>
                  <a:srgbClr val="FF66FF"/>
                </a:solidFill>
                <a:latin typeface="Arial" pitchFamily="34" charset="0"/>
              </a:rPr>
              <a:t>proteaza </a:t>
            </a:r>
            <a:r>
              <a:rPr lang="sl-SI" sz="1600" dirty="0" err="1">
                <a:solidFill>
                  <a:srgbClr val="FF66FF"/>
                </a:solidFill>
                <a:latin typeface="Arial" pitchFamily="34" charset="0"/>
              </a:rPr>
              <a:t>rhinovirusa</a:t>
            </a:r>
            <a:r>
              <a:rPr lang="sl-SI" sz="1600" dirty="0">
                <a:solidFill>
                  <a:srgbClr val="FF66FF"/>
                </a:solidFill>
                <a:latin typeface="Arial" pitchFamily="34" charset="0"/>
              </a:rPr>
              <a:t> 3C </a:t>
            </a:r>
          </a:p>
          <a:p>
            <a:pPr>
              <a:spcBef>
                <a:spcPct val="20000"/>
              </a:spcBef>
            </a:pPr>
            <a:r>
              <a:rPr lang="sl-SI" sz="1600" dirty="0">
                <a:solidFill>
                  <a:srgbClr val="FF66FF"/>
                </a:solidFill>
                <a:latin typeface="Arial" pitchFamily="34" charset="0"/>
              </a:rPr>
              <a:t>(</a:t>
            </a:r>
            <a:r>
              <a:rPr lang="sl-SI" sz="1600" dirty="0" smtClean="0">
                <a:solidFill>
                  <a:srgbClr val="FF66FF"/>
                </a:solidFill>
                <a:latin typeface="Arial" pitchFamily="34" charset="0"/>
              </a:rPr>
              <a:t>LEVLFQ/GP)</a:t>
            </a:r>
            <a:r>
              <a:rPr lang="sl-SI" sz="1600" dirty="0">
                <a:solidFill>
                  <a:srgbClr val="000000"/>
                </a:solidFill>
                <a:latin typeface="Arial" pitchFamily="34" charset="0"/>
              </a:rPr>
              <a:t/>
            </a:r>
            <a:br>
              <a:rPr lang="sl-SI" sz="1600" dirty="0">
                <a:solidFill>
                  <a:srgbClr val="000000"/>
                </a:solidFill>
                <a:latin typeface="Arial" pitchFamily="34" charset="0"/>
              </a:rPr>
            </a:br>
            <a:r>
              <a:rPr lang="sl-SI" sz="1600" dirty="0">
                <a:solidFill>
                  <a:srgbClr val="000000"/>
                </a:solidFill>
                <a:latin typeface="Arial" pitchFamily="34" charset="0"/>
              </a:rPr>
              <a:t/>
            </a:r>
            <a:br>
              <a:rPr lang="sl-SI" sz="1600" dirty="0">
                <a:solidFill>
                  <a:srgbClr val="000000"/>
                </a:solidFill>
                <a:latin typeface="Arial" pitchFamily="34" charset="0"/>
              </a:rPr>
            </a:br>
            <a:r>
              <a:rPr lang="sl-SI" sz="1600" dirty="0" smtClean="0">
                <a:solidFill>
                  <a:srgbClr val="3333CC"/>
                </a:solidFill>
                <a:latin typeface="Arial" pitchFamily="34" charset="0"/>
              </a:rPr>
              <a:t>sistem </a:t>
            </a:r>
            <a:r>
              <a:rPr lang="sl-SI" sz="1600" dirty="0" err="1" smtClean="0">
                <a:solidFill>
                  <a:srgbClr val="3333CC"/>
                </a:solidFill>
                <a:latin typeface="Arial" pitchFamily="34" charset="0"/>
              </a:rPr>
              <a:t>TAGZyme</a:t>
            </a:r>
            <a:r>
              <a:rPr lang="sl-SI" sz="1600" dirty="0" smtClean="0">
                <a:solidFill>
                  <a:srgbClr val="3333CC"/>
                </a:solidFill>
                <a:latin typeface="Arial" pitchFamily="34" charset="0"/>
              </a:rPr>
              <a:t> / </a:t>
            </a:r>
            <a:r>
              <a:rPr lang="sl-SI" sz="1600" dirty="0" err="1" smtClean="0">
                <a:solidFill>
                  <a:srgbClr val="3333CC"/>
                </a:solidFill>
                <a:latin typeface="Arial" pitchFamily="34" charset="0"/>
              </a:rPr>
              <a:t>katepsin</a:t>
            </a:r>
            <a:r>
              <a:rPr lang="sl-SI" sz="1600" dirty="0" smtClean="0">
                <a:solidFill>
                  <a:srgbClr val="3333CC"/>
                </a:solidFill>
                <a:latin typeface="Arial" pitchFamily="34" charset="0"/>
              </a:rPr>
              <a:t> C    </a:t>
            </a:r>
            <a:r>
              <a:rPr lang="sl-SI" sz="1600" dirty="0" smtClean="0">
                <a:solidFill>
                  <a:srgbClr val="3333CC"/>
                </a:solidFill>
                <a:latin typeface="Arial" pitchFamily="34" charset="0"/>
                <a:sym typeface="Wingdings" panose="05000000000000000000" pitchFamily="2" charset="2"/>
              </a:rPr>
              <a:t></a:t>
            </a:r>
          </a:p>
          <a:p>
            <a:pPr>
              <a:spcBef>
                <a:spcPct val="20000"/>
              </a:spcBef>
            </a:pPr>
            <a:endParaRPr lang="sl-SI" sz="1600" dirty="0">
              <a:solidFill>
                <a:srgbClr val="3333CC"/>
              </a:solidFill>
              <a:latin typeface="Arial" pitchFamily="34" charset="0"/>
              <a:sym typeface="Wingdings" panose="05000000000000000000" pitchFamily="2" charset="2"/>
            </a:endParaRPr>
          </a:p>
          <a:p>
            <a:pPr>
              <a:spcBef>
                <a:spcPct val="20000"/>
              </a:spcBef>
            </a:pPr>
            <a:r>
              <a:rPr lang="sl-SI" sz="1600" dirty="0" smtClean="0">
                <a:solidFill>
                  <a:srgbClr val="000000"/>
                </a:solidFill>
                <a:latin typeface="Arial" pitchFamily="34" charset="0"/>
              </a:rPr>
              <a:t>sistem </a:t>
            </a:r>
            <a:r>
              <a:rPr lang="sl-SI" sz="1600" dirty="0">
                <a:solidFill>
                  <a:srgbClr val="000000"/>
                </a:solidFill>
                <a:latin typeface="Arial" pitchFamily="34" charset="0"/>
              </a:rPr>
              <a:t>IMPACT</a:t>
            </a:r>
            <a:br>
              <a:rPr lang="sl-SI" sz="1600" dirty="0">
                <a:solidFill>
                  <a:srgbClr val="000000"/>
                </a:solidFill>
                <a:latin typeface="Arial" pitchFamily="34" charset="0"/>
              </a:rPr>
            </a:br>
            <a:endParaRPr lang="sl-SI" sz="1600" dirty="0">
              <a:solidFill>
                <a:srgbClr val="3333CC"/>
              </a:solidFill>
              <a:latin typeface="Arial" pitchFamily="34" charset="0"/>
            </a:endParaRPr>
          </a:p>
        </p:txBody>
      </p:sp>
      <p:grpSp>
        <p:nvGrpSpPr>
          <p:cNvPr id="6159" name="Group 15"/>
          <p:cNvGrpSpPr>
            <a:grpSpLocks/>
          </p:cNvGrpSpPr>
          <p:nvPr/>
        </p:nvGrpSpPr>
        <p:grpSpPr bwMode="auto">
          <a:xfrm>
            <a:off x="4140200" y="2852738"/>
            <a:ext cx="4767263" cy="3402012"/>
            <a:chOff x="2608" y="1797"/>
            <a:chExt cx="3003" cy="2143"/>
          </a:xfrm>
        </p:grpSpPr>
        <p:pic>
          <p:nvPicPr>
            <p:cNvPr id="14342" name="Picture 1030" descr="Tagzyme_histag_remova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 y="1797"/>
              <a:ext cx="2912" cy="1209"/>
            </a:xfrm>
            <a:prstGeom prst="rect">
              <a:avLst/>
            </a:prstGeom>
            <a:noFill/>
            <a:ln w="12700">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14343" name="Picture 1031" descr="Dapase_stopPoin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3249"/>
              <a:ext cx="2976" cy="691"/>
            </a:xfrm>
            <a:prstGeom prst="rect">
              <a:avLst/>
            </a:prstGeom>
            <a:noFill/>
            <a:ln w="12700">
              <a:solidFill>
                <a:schemeClr val="accent1">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896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219200" y="263525"/>
            <a:ext cx="7010400" cy="5810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rgbClr val="000000"/>
                </a:solidFill>
                <a:latin typeface="Arial" pitchFamily="34" charset="0"/>
              </a:rPr>
              <a:t>Odcep fuzijskega dela: inteini</a:t>
            </a:r>
          </a:p>
        </p:txBody>
      </p:sp>
      <p:pic>
        <p:nvPicPr>
          <p:cNvPr id="6152" name="Picture 8" descr="intein1"/>
          <p:cNvPicPr>
            <a:picLocks noChangeAspect="1" noChangeArrowheads="1"/>
          </p:cNvPicPr>
          <p:nvPr/>
        </p:nvPicPr>
        <p:blipFill>
          <a:blip r:embed="rId3">
            <a:extLst>
              <a:ext uri="{28A0092B-C50C-407E-A947-70E740481C1C}">
                <a14:useLocalDpi xmlns:a14="http://schemas.microsoft.com/office/drawing/2010/main" val="0"/>
              </a:ext>
            </a:extLst>
          </a:blip>
          <a:srcRect l="10646" t="12842" r="17926" b="24361"/>
          <a:stretch>
            <a:fillRect/>
          </a:stretch>
        </p:blipFill>
        <p:spPr bwMode="auto">
          <a:xfrm>
            <a:off x="2195513" y="1125538"/>
            <a:ext cx="4537075" cy="2921000"/>
          </a:xfrm>
          <a:prstGeom prst="rect">
            <a:avLst/>
          </a:prstGeom>
          <a:noFill/>
          <a:extLst>
            <a:ext uri="{909E8E84-426E-40DD-AFC4-6F175D3DCCD1}">
              <a14:hiddenFill xmlns:a14="http://schemas.microsoft.com/office/drawing/2010/main">
                <a:solidFill>
                  <a:srgbClr val="FFFFFF"/>
                </a:solidFill>
              </a14:hiddenFill>
            </a:ext>
          </a:extLst>
        </p:spPr>
      </p:pic>
      <p:pic>
        <p:nvPicPr>
          <p:cNvPr id="18432" name="Picture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149725"/>
            <a:ext cx="467995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Text Box 10"/>
          <p:cNvSpPr txBox="1">
            <a:spLocks noChangeArrowheads="1"/>
          </p:cNvSpPr>
          <p:nvPr/>
        </p:nvSpPr>
        <p:spPr bwMode="auto">
          <a:xfrm>
            <a:off x="6706816" y="6551612"/>
            <a:ext cx="2320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err="1">
                <a:solidFill>
                  <a:srgbClr val="990000"/>
                </a:solidFill>
                <a:latin typeface="Arial Narrow" pitchFamily="34" charset="0"/>
              </a:rPr>
              <a:t>več</a:t>
            </a:r>
            <a:r>
              <a:rPr lang="en-US" sz="1200" i="1" dirty="0">
                <a:solidFill>
                  <a:srgbClr val="990000"/>
                </a:solidFill>
                <a:latin typeface="Arial Narrow" pitchFamily="34" charset="0"/>
              </a:rPr>
              <a:t> </a:t>
            </a:r>
            <a:r>
              <a:rPr lang="en-US" sz="1200" i="1" dirty="0" err="1">
                <a:solidFill>
                  <a:srgbClr val="990000"/>
                </a:solidFill>
                <a:latin typeface="Arial Narrow" pitchFamily="34" charset="0"/>
              </a:rPr>
              <a:t>na</a:t>
            </a:r>
            <a:r>
              <a:rPr lang="en-US" sz="1200" i="1" dirty="0">
                <a:solidFill>
                  <a:srgbClr val="990000"/>
                </a:solidFill>
                <a:latin typeface="Arial Narrow" pitchFamily="34" charset="0"/>
              </a:rPr>
              <a:t>: www.neb.com/neb/inteins.html</a:t>
            </a:r>
            <a:endParaRPr lang="en-US" dirty="0">
              <a:solidFill>
                <a:srgbClr val="990000"/>
              </a:solidFill>
              <a:latin typeface="Arial Narrow" pitchFamily="34" charset="0"/>
            </a:endParaRPr>
          </a:p>
        </p:txBody>
      </p:sp>
    </p:spTree>
    <p:extLst>
      <p:ext uri="{BB962C8B-B14F-4D97-AF65-F5344CB8AC3E}">
        <p14:creationId xmlns:p14="http://schemas.microsoft.com/office/powerpoint/2010/main" val="2342135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930400" y="265113"/>
            <a:ext cx="5829300" cy="71561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dirty="0">
                <a:solidFill>
                  <a:schemeClr val="tx2"/>
                </a:solidFill>
                <a:latin typeface="Arial" charset="0"/>
              </a:rPr>
              <a:t>Izražanje genov / 2</a:t>
            </a:r>
            <a:endParaRPr lang="sl-SI" sz="4000" dirty="0">
              <a:solidFill>
                <a:schemeClr val="tx2"/>
              </a:solidFill>
              <a:latin typeface="Arial" charset="0"/>
            </a:endParaRPr>
          </a:p>
        </p:txBody>
      </p:sp>
      <p:sp>
        <p:nvSpPr>
          <p:cNvPr id="3075" name="Rectangle 3"/>
          <p:cNvSpPr>
            <a:spLocks noChangeArrowheads="1"/>
          </p:cNvSpPr>
          <p:nvPr/>
        </p:nvSpPr>
        <p:spPr bwMode="auto">
          <a:xfrm>
            <a:off x="228600" y="1319213"/>
            <a:ext cx="8686800"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indent="-168275">
              <a:spcBef>
                <a:spcPct val="20000"/>
              </a:spcBef>
            </a:pPr>
            <a:endParaRPr lang="sl-SI" sz="800">
              <a:latin typeface="Arial" charset="0"/>
            </a:endParaRPr>
          </a:p>
          <a:p>
            <a:pPr marL="168275" indent="-168275">
              <a:spcBef>
                <a:spcPct val="20000"/>
              </a:spcBef>
            </a:pPr>
            <a:r>
              <a:rPr lang="sl-SI">
                <a:latin typeface="Arial" charset="0"/>
              </a:rPr>
              <a:t>Sistemi, ki so na voljo:</a:t>
            </a:r>
            <a:br>
              <a:rPr lang="sl-SI">
                <a:latin typeface="Arial" charset="0"/>
              </a:rPr>
            </a:br>
            <a:r>
              <a:rPr lang="sl-SI" sz="900">
                <a:latin typeface="Arial" charset="0"/>
              </a:rPr>
              <a:t/>
            </a:r>
            <a:br>
              <a:rPr lang="sl-SI" sz="900">
                <a:latin typeface="Arial" charset="0"/>
              </a:rPr>
            </a:br>
            <a:r>
              <a:rPr lang="sl-SI" sz="2000">
                <a:solidFill>
                  <a:srgbClr val="008000"/>
                </a:solidFill>
                <a:latin typeface="Arial" charset="0"/>
              </a:rPr>
              <a:t>- prokariontski / evkariontski</a:t>
            </a:r>
            <a:br>
              <a:rPr lang="sl-SI" sz="2000">
                <a:solidFill>
                  <a:srgbClr val="008000"/>
                </a:solidFill>
                <a:latin typeface="Arial" charset="0"/>
              </a:rPr>
            </a:br>
            <a:r>
              <a:rPr lang="sl-SI" sz="2000">
                <a:solidFill>
                  <a:srgbClr val="FF66FF"/>
                </a:solidFill>
                <a:latin typeface="Arial" charset="0"/>
              </a:rPr>
              <a:t>- homologni / heterologni</a:t>
            </a:r>
          </a:p>
          <a:p>
            <a:pPr marL="168275" indent="-168275">
              <a:spcBef>
                <a:spcPct val="20000"/>
              </a:spcBef>
            </a:pPr>
            <a:endParaRPr lang="sl-SI" sz="900">
              <a:latin typeface="Arial" charset="0"/>
            </a:endParaRPr>
          </a:p>
          <a:p>
            <a:pPr marL="168275" indent="-168275">
              <a:spcBef>
                <a:spcPct val="20000"/>
              </a:spcBef>
            </a:pPr>
            <a:r>
              <a:rPr lang="sl-SI" sz="1800">
                <a:latin typeface="Arial" charset="0"/>
              </a:rPr>
              <a:t>razlike v: kompleksnosti procesov priprave in izvedbe, modifikacijah na površini proteina (posttranslacijske spremembe), …ceni…</a:t>
            </a:r>
          </a:p>
          <a:p>
            <a:pPr marL="168275" indent="-168275">
              <a:spcBef>
                <a:spcPct val="20000"/>
              </a:spcBef>
            </a:pPr>
            <a:endParaRPr lang="sl-SI" sz="2000">
              <a:latin typeface="Arial" charset="0"/>
            </a:endParaRPr>
          </a:p>
          <a:p>
            <a:pPr marL="168275" indent="-168275">
              <a:spcBef>
                <a:spcPct val="20000"/>
              </a:spcBef>
              <a:buFontTx/>
              <a:buChar char="•"/>
            </a:pPr>
            <a:r>
              <a:rPr lang="sl-SI" sz="2000">
                <a:latin typeface="Arial" charset="0"/>
              </a:rPr>
              <a:t>Optimizacija izražanja je empiričen in dolgotrajen proces.</a:t>
            </a:r>
          </a:p>
          <a:p>
            <a:pPr marL="168275" indent="-168275">
              <a:spcBef>
                <a:spcPct val="20000"/>
              </a:spcBef>
              <a:buFontTx/>
              <a:buChar char="•"/>
            </a:pPr>
            <a:r>
              <a:rPr lang="sl-SI" sz="2000">
                <a:latin typeface="Arial" charset="0"/>
              </a:rPr>
              <a:t>Za izražanje potrebujemo primerne </a:t>
            </a:r>
            <a:r>
              <a:rPr lang="sl-SI" sz="2000">
                <a:solidFill>
                  <a:srgbClr val="FF3300"/>
                </a:solidFill>
                <a:latin typeface="Arial" charset="0"/>
              </a:rPr>
              <a:t>vektorje</a:t>
            </a:r>
            <a:r>
              <a:rPr lang="sl-SI" sz="2000">
                <a:latin typeface="Arial" charset="0"/>
              </a:rPr>
              <a:t> in </a:t>
            </a:r>
            <a:r>
              <a:rPr lang="sl-SI" sz="2000">
                <a:solidFill>
                  <a:schemeClr val="accent2"/>
                </a:solidFill>
                <a:latin typeface="Arial" charset="0"/>
              </a:rPr>
              <a:t>gostitelje</a:t>
            </a:r>
            <a:r>
              <a:rPr lang="sl-SI" sz="2000">
                <a:latin typeface="Arial" charset="0"/>
              </a:rPr>
              <a:t>.</a:t>
            </a:r>
          </a:p>
          <a:p>
            <a:pPr marL="168275" indent="-168275">
              <a:spcBef>
                <a:spcPct val="20000"/>
              </a:spcBef>
              <a:buFontTx/>
              <a:buChar char="•"/>
            </a:pPr>
            <a:r>
              <a:rPr lang="sl-SI" sz="2000">
                <a:latin typeface="Arial" charset="0"/>
              </a:rPr>
              <a:t>Že na začetku moramo predvideti potrebne </a:t>
            </a:r>
            <a:r>
              <a:rPr lang="sl-SI" sz="2000" u="sng">
                <a:latin typeface="Arial" charset="0"/>
              </a:rPr>
              <a:t>količine</a:t>
            </a:r>
            <a:r>
              <a:rPr lang="sl-SI" sz="2000">
                <a:latin typeface="Arial" charset="0"/>
              </a:rPr>
              <a:t>, načine </a:t>
            </a:r>
            <a:r>
              <a:rPr lang="sl-SI" sz="2000" u="sng">
                <a:latin typeface="Arial" charset="0"/>
              </a:rPr>
              <a:t>detekcije</a:t>
            </a:r>
            <a:r>
              <a:rPr lang="sl-SI" sz="2000">
                <a:latin typeface="Arial" charset="0"/>
              </a:rPr>
              <a:t> in </a:t>
            </a:r>
            <a:r>
              <a:rPr lang="sl-SI" sz="2000" u="sng">
                <a:latin typeface="Arial" charset="0"/>
              </a:rPr>
              <a:t>izolacije</a:t>
            </a:r>
            <a:r>
              <a:rPr lang="sl-SI" sz="2000">
                <a:latin typeface="Arial" charset="0"/>
              </a:rPr>
              <a:t> rekombinantnega proteina. </a:t>
            </a:r>
          </a:p>
          <a:p>
            <a:pPr marL="168275" indent="-168275">
              <a:spcBef>
                <a:spcPct val="20000"/>
              </a:spcBef>
              <a:buFontTx/>
              <a:buChar char="•"/>
            </a:pPr>
            <a:r>
              <a:rPr lang="sl-SI" sz="2000">
                <a:latin typeface="Arial" charset="0"/>
              </a:rPr>
              <a:t>Poznavanje lastnosti proteina bistveno pomaga pri izbiri ekspresijskega sistema.</a:t>
            </a:r>
          </a:p>
          <a:p>
            <a:pPr marL="168275" indent="-168275">
              <a:spcBef>
                <a:spcPct val="20000"/>
              </a:spcBef>
            </a:pPr>
            <a:endParaRPr lang="sl-SI" sz="1800">
              <a:latin typeface="Arial" charset="0"/>
            </a:endParaRPr>
          </a:p>
        </p:txBody>
      </p:sp>
      <p:sp>
        <p:nvSpPr>
          <p:cNvPr id="3077" name="Text Box 5"/>
          <p:cNvSpPr txBox="1">
            <a:spLocks noChangeArrowheads="1"/>
          </p:cNvSpPr>
          <p:nvPr/>
        </p:nvSpPr>
        <p:spPr bwMode="auto">
          <a:xfrm>
            <a:off x="3635375" y="2420938"/>
            <a:ext cx="30337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200">
                <a:solidFill>
                  <a:srgbClr val="996600"/>
                </a:solidFill>
                <a:latin typeface="Arial" charset="0"/>
                <a:sym typeface="Wingdings" pitchFamily="2" charset="2"/>
              </a:rPr>
              <a:t> podobnost gostitelja glede na vir zapisa</a:t>
            </a:r>
            <a:endParaRPr lang="sl-SI" sz="1200">
              <a:solidFill>
                <a:srgbClr val="9966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vertical)">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19200" y="263525"/>
            <a:ext cx="7010400" cy="5810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Odcep fuzijskega dela: inteini /2</a:t>
            </a:r>
          </a:p>
        </p:txBody>
      </p:sp>
      <p:sp>
        <p:nvSpPr>
          <p:cNvPr id="27651" name="Rectangle 3"/>
          <p:cNvSpPr>
            <a:spLocks noChangeArrowheads="1"/>
          </p:cNvSpPr>
          <p:nvPr/>
        </p:nvSpPr>
        <p:spPr bwMode="auto">
          <a:xfrm>
            <a:off x="250825" y="1268413"/>
            <a:ext cx="38862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600">
                <a:solidFill>
                  <a:srgbClr val="000000"/>
                </a:solidFill>
                <a:latin typeface="Arial" pitchFamily="34" charset="0"/>
              </a:rPr>
              <a:t>Sistem IMPACT </a:t>
            </a:r>
            <a:r>
              <a:rPr lang="en-US" sz="1200">
                <a:solidFill>
                  <a:srgbClr val="000000"/>
                </a:solidFill>
                <a:latin typeface="Arial" pitchFamily="34" charset="0"/>
              </a:rPr>
              <a:t>(New England BioLabs)</a:t>
            </a:r>
            <a:r>
              <a:rPr lang="en-US" sz="1600">
                <a:solidFill>
                  <a:srgbClr val="000000"/>
                </a:solidFill>
                <a:latin typeface="Arial" pitchFamily="34" charset="0"/>
              </a:rPr>
              <a:t/>
            </a:r>
            <a:br>
              <a:rPr lang="en-US" sz="1600">
                <a:solidFill>
                  <a:srgbClr val="000000"/>
                </a:solidFill>
                <a:latin typeface="Arial" pitchFamily="34" charset="0"/>
              </a:rPr>
            </a:br>
            <a:r>
              <a:rPr lang="en-US" sz="1800">
                <a:solidFill>
                  <a:srgbClr val="000000"/>
                </a:solidFill>
                <a:latin typeface="Arial" pitchFamily="34" charset="0"/>
              </a:rPr>
              <a:t/>
            </a:r>
            <a:br>
              <a:rPr lang="en-US" sz="1800">
                <a:solidFill>
                  <a:srgbClr val="000000"/>
                </a:solidFill>
                <a:latin typeface="Arial" pitchFamily="34" charset="0"/>
              </a:rPr>
            </a:br>
            <a:r>
              <a:rPr lang="en-US" sz="1600">
                <a:solidFill>
                  <a:srgbClr val="000000"/>
                </a:solidFill>
                <a:latin typeface="Arial" pitchFamily="34" charset="0"/>
                <a:sym typeface="Symbol" pitchFamily="18" charset="2"/>
              </a:rPr>
              <a:t/>
            </a:r>
            <a:br>
              <a:rPr lang="en-US" sz="1600">
                <a:solidFill>
                  <a:srgbClr val="000000"/>
                </a:solidFill>
                <a:latin typeface="Arial" pitchFamily="34" charset="0"/>
                <a:sym typeface="Symbol" pitchFamily="18" charset="2"/>
              </a:rPr>
            </a:br>
            <a:r>
              <a:rPr lang="en-US" sz="1800">
                <a:solidFill>
                  <a:srgbClr val="000000"/>
                </a:solidFill>
                <a:latin typeface="Arial" pitchFamily="34" charset="0"/>
                <a:sym typeface="Symbol" pitchFamily="18" charset="2"/>
              </a:rPr>
              <a:t/>
            </a:r>
            <a:br>
              <a:rPr lang="en-US" sz="1800">
                <a:solidFill>
                  <a:srgbClr val="000000"/>
                </a:solidFill>
                <a:latin typeface="Arial" pitchFamily="34" charset="0"/>
                <a:sym typeface="Symbol" pitchFamily="18" charset="2"/>
              </a:rPr>
            </a:br>
            <a:endParaRPr lang="en-US" sz="1800">
              <a:solidFill>
                <a:srgbClr val="000000"/>
              </a:solidFill>
              <a:latin typeface="Arial" pitchFamily="34" charset="0"/>
            </a:endParaRPr>
          </a:p>
          <a:p>
            <a:pPr algn="ctr">
              <a:spcBef>
                <a:spcPct val="20000"/>
              </a:spcBef>
            </a:pPr>
            <a:endParaRPr lang="en-US" sz="1800">
              <a:solidFill>
                <a:srgbClr val="000000"/>
              </a:solidFill>
              <a:latin typeface="Arial" pitchFamily="34" charset="0"/>
            </a:endParaRPr>
          </a:p>
          <a:p>
            <a:pPr algn="ctr">
              <a:spcBef>
                <a:spcPct val="20000"/>
              </a:spcBef>
            </a:pPr>
            <a:endParaRPr lang="en-US" sz="1800">
              <a:solidFill>
                <a:srgbClr val="000000"/>
              </a:solidFill>
              <a:latin typeface="Arial" pitchFamily="34" charset="0"/>
            </a:endParaRPr>
          </a:p>
          <a:p>
            <a:pPr algn="ctr">
              <a:spcBef>
                <a:spcPct val="20000"/>
              </a:spcBef>
            </a:pPr>
            <a:endParaRPr lang="en-US" sz="1800">
              <a:solidFill>
                <a:srgbClr val="000000"/>
              </a:solidFill>
              <a:latin typeface="Arial" pitchFamily="34" charset="0"/>
            </a:endParaRPr>
          </a:p>
          <a:p>
            <a:pPr algn="ctr">
              <a:spcBef>
                <a:spcPct val="20000"/>
              </a:spcBef>
            </a:pPr>
            <a:endParaRPr lang="en-US" sz="1800">
              <a:solidFill>
                <a:srgbClr val="000000"/>
              </a:solidFill>
              <a:latin typeface="Arial" pitchFamily="34" charset="0"/>
            </a:endParaRPr>
          </a:p>
          <a:p>
            <a:pPr algn="ctr">
              <a:spcBef>
                <a:spcPct val="20000"/>
              </a:spcBef>
            </a:pPr>
            <a:endParaRPr lang="en-US" sz="2000">
              <a:solidFill>
                <a:srgbClr val="000000"/>
              </a:solidFill>
              <a:latin typeface="Arial" pitchFamily="34" charset="0"/>
            </a:endParaRPr>
          </a:p>
          <a:p>
            <a:pPr algn="ctr">
              <a:spcBef>
                <a:spcPct val="20000"/>
              </a:spcBef>
            </a:pPr>
            <a:endParaRPr lang="en-US" sz="2000">
              <a:solidFill>
                <a:srgbClr val="000000"/>
              </a:solidFill>
              <a:latin typeface="Arial" pitchFamily="34" charset="0"/>
            </a:endParaRPr>
          </a:p>
        </p:txBody>
      </p:sp>
      <p:pic>
        <p:nvPicPr>
          <p:cNvPr id="27653" name="Picture 5" descr="Impact_2"/>
          <p:cNvPicPr>
            <a:picLocks noChangeAspect="1" noChangeArrowheads="1"/>
          </p:cNvPicPr>
          <p:nvPr/>
        </p:nvPicPr>
        <p:blipFill>
          <a:blip r:embed="rId2">
            <a:extLst>
              <a:ext uri="{28A0092B-C50C-407E-A947-70E740481C1C}">
                <a14:useLocalDpi xmlns:a14="http://schemas.microsoft.com/office/drawing/2010/main" val="0"/>
              </a:ext>
            </a:extLst>
          </a:blip>
          <a:srcRect l="1755" r="186"/>
          <a:stretch>
            <a:fillRect/>
          </a:stretch>
        </p:blipFill>
        <p:spPr bwMode="auto">
          <a:xfrm>
            <a:off x="3886200" y="2438400"/>
            <a:ext cx="5006280" cy="3949700"/>
          </a:xfrm>
          <a:prstGeom prst="rect">
            <a:avLst/>
          </a:prstGeom>
          <a:noFill/>
          <a:extLst>
            <a:ext uri="{909E8E84-426E-40DD-AFC4-6F175D3DCCD1}">
              <a14:hiddenFill xmlns:a14="http://schemas.microsoft.com/office/drawing/2010/main">
                <a:solidFill>
                  <a:srgbClr val="FFFFFF"/>
                </a:solidFill>
              </a14:hiddenFill>
            </a:ext>
          </a:extLst>
        </p:spPr>
      </p:pic>
      <p:sp>
        <p:nvSpPr>
          <p:cNvPr id="27658" name="Rectangle 10"/>
          <p:cNvSpPr>
            <a:spLocks noChangeArrowheads="1"/>
          </p:cNvSpPr>
          <p:nvPr/>
        </p:nvSpPr>
        <p:spPr bwMode="auto">
          <a:xfrm>
            <a:off x="4427538" y="1196975"/>
            <a:ext cx="37195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600">
                <a:solidFill>
                  <a:srgbClr val="3333CC"/>
                </a:solidFill>
                <a:latin typeface="Arial" pitchFamily="34" charset="0"/>
              </a:rPr>
              <a:t>CBD-intein</a:t>
            </a:r>
            <a:r>
              <a:rPr lang="en-US" sz="1600">
                <a:solidFill>
                  <a:srgbClr val="000000"/>
                </a:solidFill>
                <a:latin typeface="Arial" pitchFamily="34" charset="0"/>
              </a:rPr>
              <a:t> + DTT </a:t>
            </a:r>
            <a:r>
              <a:rPr lang="en-US" sz="1600">
                <a:solidFill>
                  <a:srgbClr val="000000"/>
                </a:solidFill>
                <a:latin typeface="Arial" pitchFamily="34" charset="0"/>
                <a:sym typeface="Symbol" pitchFamily="18" charset="2"/>
              </a:rPr>
              <a:t> cepitev</a:t>
            </a:r>
            <a:r>
              <a:rPr lang="en-US" sz="1600">
                <a:solidFill>
                  <a:srgbClr val="000000"/>
                </a:solidFill>
                <a:latin typeface="Arial" pitchFamily="34" charset="0"/>
              </a:rPr>
              <a:t> </a:t>
            </a:r>
          </a:p>
          <a:p>
            <a:pPr algn="ctr">
              <a:spcBef>
                <a:spcPct val="20000"/>
              </a:spcBef>
            </a:pPr>
            <a:endParaRPr lang="en-US" sz="800">
              <a:solidFill>
                <a:srgbClr val="000000"/>
              </a:solidFill>
              <a:latin typeface="Arial" pitchFamily="34" charset="0"/>
            </a:endParaRPr>
          </a:p>
          <a:p>
            <a:pPr algn="ctr">
              <a:spcBef>
                <a:spcPct val="20000"/>
              </a:spcBef>
            </a:pPr>
            <a:r>
              <a:rPr lang="en-US" sz="1600">
                <a:solidFill>
                  <a:srgbClr val="000000"/>
                </a:solidFill>
                <a:latin typeface="Arial" pitchFamily="34" charset="0"/>
              </a:rPr>
              <a:t>čiščenje preko imobiliziranega </a:t>
            </a:r>
            <a:r>
              <a:rPr lang="en-US" sz="1600">
                <a:solidFill>
                  <a:srgbClr val="3333CC"/>
                </a:solidFill>
                <a:latin typeface="Arial" pitchFamily="34" charset="0"/>
              </a:rPr>
              <a:t>hitina</a:t>
            </a:r>
            <a:endParaRPr lang="en-US" sz="1600">
              <a:solidFill>
                <a:srgbClr val="000000"/>
              </a:solidFill>
              <a:latin typeface="Arial" pitchFamily="34" charset="0"/>
            </a:endParaRPr>
          </a:p>
          <a:p>
            <a:pPr algn="ctr">
              <a:spcBef>
                <a:spcPct val="20000"/>
              </a:spcBef>
            </a:pPr>
            <a:r>
              <a:rPr lang="en-US" sz="1400">
                <a:solidFill>
                  <a:srgbClr val="000000"/>
                </a:solidFill>
                <a:latin typeface="Arial" pitchFamily="34" charset="0"/>
                <a:sym typeface="Symbol" pitchFamily="18" charset="2"/>
              </a:rPr>
              <a:t>(CBD=chitin-binding domain)</a:t>
            </a:r>
            <a:endParaRPr lang="en-US" sz="1600" b="1">
              <a:solidFill>
                <a:srgbClr val="000000"/>
              </a:solidFill>
              <a:latin typeface="Arial" pitchFamily="34" charset="0"/>
            </a:endParaRPr>
          </a:p>
        </p:txBody>
      </p:sp>
      <p:pic>
        <p:nvPicPr>
          <p:cNvPr id="27659" name="Picture 11" descr="impac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7850"/>
            <a:ext cx="2807990" cy="3669382"/>
          </a:xfrm>
          <a:prstGeom prst="rect">
            <a:avLst/>
          </a:prstGeom>
          <a:noFill/>
          <a:ln w="31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59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1029" descr="pRSET_InvitrogenT7_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429000"/>
            <a:ext cx="3411537" cy="3013075"/>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ChangeArrowheads="1"/>
          </p:cNvSpPr>
          <p:nvPr/>
        </p:nvSpPr>
        <p:spPr bwMode="auto">
          <a:xfrm>
            <a:off x="406400" y="263525"/>
            <a:ext cx="8229600" cy="47466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Izražanje s posredovanjem P</a:t>
            </a:r>
            <a:r>
              <a:rPr lang="en-US" sz="3200" baseline="-25000">
                <a:solidFill>
                  <a:srgbClr val="000000"/>
                </a:solidFill>
                <a:latin typeface="Arial" pitchFamily="34" charset="0"/>
              </a:rPr>
              <a:t>T7</a:t>
            </a:r>
            <a:endParaRPr lang="en-US" sz="3200">
              <a:solidFill>
                <a:srgbClr val="000000"/>
              </a:solidFill>
              <a:latin typeface="Arial" pitchFamily="34" charset="0"/>
            </a:endParaRPr>
          </a:p>
        </p:txBody>
      </p:sp>
      <p:sp>
        <p:nvSpPr>
          <p:cNvPr id="15363" name="Rectangle 1027"/>
          <p:cNvSpPr>
            <a:spLocks noChangeArrowheads="1"/>
          </p:cNvSpPr>
          <p:nvPr/>
        </p:nvSpPr>
        <p:spPr bwMode="auto">
          <a:xfrm>
            <a:off x="228600" y="949325"/>
            <a:ext cx="85090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600">
                <a:solidFill>
                  <a:srgbClr val="000000"/>
                </a:solidFill>
                <a:latin typeface="Arial" pitchFamily="34" charset="0"/>
              </a:rPr>
              <a:t>Vektorji pET (Novagen) 3-52 [F.W.Studier, 1986] </a:t>
            </a:r>
          </a:p>
          <a:p>
            <a:pPr>
              <a:spcBef>
                <a:spcPct val="20000"/>
              </a:spcBef>
            </a:pPr>
            <a:endParaRPr lang="sl-SI" sz="700">
              <a:solidFill>
                <a:srgbClr val="000000"/>
              </a:solidFill>
              <a:latin typeface="Arial" pitchFamily="34" charset="0"/>
            </a:endParaRPr>
          </a:p>
          <a:p>
            <a:pPr>
              <a:spcBef>
                <a:spcPct val="20000"/>
              </a:spcBef>
            </a:pPr>
            <a:r>
              <a:rPr lang="sl-SI" sz="1600">
                <a:solidFill>
                  <a:srgbClr val="000000"/>
                </a:solidFill>
                <a:latin typeface="Arial" pitchFamily="34" charset="0"/>
              </a:rPr>
              <a:t>Imajo promotor bakteriofaga T7 </a:t>
            </a:r>
            <a:r>
              <a:rPr lang="sl-SI" sz="1600">
                <a:solidFill>
                  <a:srgbClr val="000000"/>
                </a:solidFill>
                <a:latin typeface="Arial" pitchFamily="34" charset="0"/>
                <a:sym typeface="Symbol" pitchFamily="18" charset="2"/>
              </a:rPr>
              <a:t></a:t>
            </a:r>
            <a:r>
              <a:rPr lang="sl-SI" sz="1600">
                <a:solidFill>
                  <a:srgbClr val="000000"/>
                </a:solidFill>
                <a:latin typeface="Arial" pitchFamily="34" charset="0"/>
              </a:rPr>
              <a:t> transkripcija samo z </a:t>
            </a:r>
            <a:br>
              <a:rPr lang="sl-SI" sz="1600">
                <a:solidFill>
                  <a:srgbClr val="000000"/>
                </a:solidFill>
                <a:latin typeface="Arial" pitchFamily="34" charset="0"/>
              </a:rPr>
            </a:br>
            <a:r>
              <a:rPr lang="sl-SI" sz="1600">
                <a:solidFill>
                  <a:srgbClr val="000000"/>
                </a:solidFill>
                <a:latin typeface="Arial" pitchFamily="34" charset="0"/>
              </a:rPr>
              <a:t>RNA-polimerazo T7. Zapis je na kromosomu (sevi …[DE3])</a:t>
            </a:r>
            <a:br>
              <a:rPr lang="sl-SI" sz="1600">
                <a:solidFill>
                  <a:srgbClr val="000000"/>
                </a:solidFill>
                <a:latin typeface="Arial" pitchFamily="34" charset="0"/>
              </a:rPr>
            </a:br>
            <a:r>
              <a:rPr lang="sl-SI" sz="1600">
                <a:solidFill>
                  <a:srgbClr val="000000"/>
                </a:solidFill>
                <a:latin typeface="Arial" pitchFamily="34" charset="0"/>
              </a:rPr>
              <a:t>pod kontrolo P</a:t>
            </a:r>
            <a:r>
              <a:rPr lang="sl-SI" sz="1600" baseline="-25000">
                <a:solidFill>
                  <a:srgbClr val="000000"/>
                </a:solidFill>
                <a:latin typeface="Arial" pitchFamily="34" charset="0"/>
              </a:rPr>
              <a:t>lacUV5</a:t>
            </a:r>
            <a:r>
              <a:rPr lang="sl-SI" sz="1600">
                <a:solidFill>
                  <a:srgbClr val="000000"/>
                </a:solidFill>
                <a:latin typeface="Arial" pitchFamily="34" charset="0"/>
              </a:rPr>
              <a:t> ali na pomožnem fagu lCE6.</a:t>
            </a:r>
          </a:p>
          <a:p>
            <a:pPr>
              <a:spcBef>
                <a:spcPct val="20000"/>
              </a:spcBef>
            </a:pPr>
            <a:endParaRPr lang="sl-SI" sz="1600">
              <a:solidFill>
                <a:srgbClr val="000000"/>
              </a:solidFill>
              <a:latin typeface="Arial" pitchFamily="34" charset="0"/>
            </a:endParaRPr>
          </a:p>
          <a:p>
            <a:pPr>
              <a:spcBef>
                <a:spcPct val="20000"/>
              </a:spcBef>
            </a:pPr>
            <a:r>
              <a:rPr lang="sl-SI" sz="1600">
                <a:solidFill>
                  <a:srgbClr val="000000"/>
                </a:solidFill>
                <a:latin typeface="Arial" pitchFamily="34" charset="0"/>
              </a:rPr>
              <a:t>				osnovni vektor pET3:</a:t>
            </a:r>
          </a:p>
          <a:p>
            <a:pPr>
              <a:spcBef>
                <a:spcPct val="20000"/>
              </a:spcBef>
            </a:pPr>
            <a:r>
              <a:rPr lang="sl-SI" sz="1600">
                <a:solidFill>
                  <a:srgbClr val="000000"/>
                </a:solidFill>
                <a:latin typeface="Arial" pitchFamily="34" charset="0"/>
              </a:rPr>
              <a:t>variante:</a:t>
            </a:r>
          </a:p>
          <a:p>
            <a:r>
              <a:rPr lang="sl-SI" sz="1600">
                <a:solidFill>
                  <a:srgbClr val="000000"/>
                </a:solidFill>
                <a:latin typeface="Arial" pitchFamily="34" charset="0"/>
              </a:rPr>
              <a:t>dodatna kontrola preko P</a:t>
            </a:r>
            <a:r>
              <a:rPr lang="sl-SI" sz="1600" baseline="-25000">
                <a:solidFill>
                  <a:srgbClr val="000000"/>
                </a:solidFill>
                <a:latin typeface="Arial" pitchFamily="34" charset="0"/>
              </a:rPr>
              <a:t>lac</a:t>
            </a:r>
            <a:endParaRPr lang="sl-SI" sz="1600">
              <a:solidFill>
                <a:srgbClr val="000000"/>
              </a:solidFill>
              <a:latin typeface="Arial" pitchFamily="34" charset="0"/>
            </a:endParaRPr>
          </a:p>
          <a:p>
            <a:r>
              <a:rPr lang="sl-SI" sz="1600">
                <a:solidFill>
                  <a:srgbClr val="000000"/>
                </a:solidFill>
                <a:latin typeface="Arial" pitchFamily="34" charset="0"/>
              </a:rPr>
              <a:t>signalno zaporedje (</a:t>
            </a:r>
            <a:r>
              <a:rPr lang="sl-SI" sz="1600" i="1">
                <a:solidFill>
                  <a:srgbClr val="000000"/>
                </a:solidFill>
                <a:latin typeface="Arial" pitchFamily="34" charset="0"/>
              </a:rPr>
              <a:t>omp</a:t>
            </a:r>
            <a:r>
              <a:rPr lang="sl-SI" sz="1600">
                <a:solidFill>
                  <a:srgbClr val="000000"/>
                </a:solidFill>
                <a:latin typeface="Arial" pitchFamily="34" charset="0"/>
              </a:rPr>
              <a:t>T, </a:t>
            </a:r>
            <a:r>
              <a:rPr lang="sl-SI" sz="1600" i="1">
                <a:solidFill>
                  <a:srgbClr val="000000"/>
                </a:solidFill>
                <a:latin typeface="Arial" pitchFamily="34" charset="0"/>
              </a:rPr>
              <a:t>pel</a:t>
            </a:r>
            <a:r>
              <a:rPr lang="sl-SI" sz="1600">
                <a:solidFill>
                  <a:srgbClr val="000000"/>
                </a:solidFill>
                <a:latin typeface="Arial" pitchFamily="34" charset="0"/>
              </a:rPr>
              <a:t>B)</a:t>
            </a:r>
          </a:p>
          <a:p>
            <a:r>
              <a:rPr lang="sl-SI" sz="1600">
                <a:solidFill>
                  <a:srgbClr val="000000"/>
                </a:solidFill>
                <a:latin typeface="Arial" pitchFamily="34" charset="0"/>
              </a:rPr>
              <a:t>His-tag</a:t>
            </a:r>
          </a:p>
          <a:p>
            <a:r>
              <a:rPr lang="sl-SI" sz="1600">
                <a:solidFill>
                  <a:srgbClr val="000000"/>
                </a:solidFill>
                <a:latin typeface="Arial" pitchFamily="34" charset="0"/>
              </a:rPr>
              <a:t>odpornost proti kanamicinu</a:t>
            </a:r>
          </a:p>
          <a:p>
            <a:r>
              <a:rPr lang="sl-SI" sz="1600">
                <a:solidFill>
                  <a:srgbClr val="000000"/>
                </a:solidFill>
                <a:latin typeface="Arial" pitchFamily="34" charset="0"/>
              </a:rPr>
              <a:t>mesta za odcep fuzijskega dela</a:t>
            </a:r>
          </a:p>
          <a:p>
            <a:r>
              <a:rPr lang="sl-SI" sz="1600">
                <a:solidFill>
                  <a:srgbClr val="000000"/>
                </a:solidFill>
                <a:latin typeface="Arial" pitchFamily="34" charset="0"/>
              </a:rPr>
              <a:t>S-tag, Trx-tag, GST-tag</a:t>
            </a:r>
          </a:p>
          <a:p>
            <a:r>
              <a:rPr lang="sl-SI" sz="1600">
                <a:solidFill>
                  <a:srgbClr val="000000"/>
                </a:solidFill>
                <a:latin typeface="Arial" pitchFamily="34" charset="0"/>
              </a:rPr>
              <a:t>3 bralni okviri</a:t>
            </a:r>
          </a:p>
          <a:p>
            <a:pPr>
              <a:spcBef>
                <a:spcPct val="20000"/>
              </a:spcBef>
            </a:pPr>
            <a:endParaRPr lang="sl-SI" sz="1600">
              <a:solidFill>
                <a:srgbClr val="000000"/>
              </a:solidFill>
              <a:latin typeface="Arial" pitchFamily="34" charset="0"/>
            </a:endParaRPr>
          </a:p>
          <a:p>
            <a:pPr>
              <a:lnSpc>
                <a:spcPct val="90000"/>
              </a:lnSpc>
            </a:pPr>
            <a:r>
              <a:rPr lang="sl-SI" sz="1600">
                <a:solidFill>
                  <a:srgbClr val="000000"/>
                </a:solidFill>
                <a:latin typeface="Arial" pitchFamily="34" charset="0"/>
              </a:rPr>
              <a:t>Običajno uporabljamo sev </a:t>
            </a:r>
            <a:r>
              <a:rPr lang="sl-SI" sz="1600" i="1">
                <a:solidFill>
                  <a:srgbClr val="000000"/>
                </a:solidFill>
                <a:latin typeface="Arial" pitchFamily="34" charset="0"/>
              </a:rPr>
              <a:t>E. coli</a:t>
            </a:r>
            <a:r>
              <a:rPr lang="sl-SI" sz="1600">
                <a:solidFill>
                  <a:srgbClr val="000000"/>
                </a:solidFill>
                <a:latin typeface="Arial" pitchFamily="34" charset="0"/>
              </a:rPr>
              <a:t> BL21[DE3]; za boljšo </a:t>
            </a:r>
          </a:p>
          <a:p>
            <a:pPr>
              <a:lnSpc>
                <a:spcPct val="90000"/>
              </a:lnSpc>
            </a:pPr>
            <a:r>
              <a:rPr lang="sl-SI" sz="1600">
                <a:solidFill>
                  <a:srgbClr val="000000"/>
                </a:solidFill>
                <a:latin typeface="Arial" pitchFamily="34" charset="0"/>
              </a:rPr>
              <a:t>regulacijo kotransformiramo s pLysS, ki kodira za T7-lizocim.</a:t>
            </a:r>
          </a:p>
          <a:p>
            <a:pPr>
              <a:lnSpc>
                <a:spcPct val="90000"/>
              </a:lnSpc>
            </a:pPr>
            <a:r>
              <a:rPr lang="sl-SI" sz="1600">
                <a:solidFill>
                  <a:srgbClr val="000000"/>
                </a:solidFill>
                <a:latin typeface="Arial" pitchFamily="34" charset="0"/>
              </a:rPr>
              <a:t>Značilnosti: manj proteaz; težje transformirati kot K-12.</a:t>
            </a:r>
          </a:p>
        </p:txBody>
      </p:sp>
      <p:pic>
        <p:nvPicPr>
          <p:cNvPr id="15364" name="Picture 1028" descr="pET3_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066800"/>
            <a:ext cx="2209800" cy="203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5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152400" y="228600"/>
            <a:ext cx="3860800" cy="13366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rgbClr val="000000"/>
                </a:solidFill>
                <a:latin typeface="Arial" pitchFamily="34" charset="0"/>
              </a:rPr>
              <a:t>Uravnavanje izražanja </a:t>
            </a:r>
            <a:br>
              <a:rPr lang="en-US" sz="2800">
                <a:solidFill>
                  <a:srgbClr val="000000"/>
                </a:solidFill>
                <a:latin typeface="Arial" pitchFamily="34" charset="0"/>
              </a:rPr>
            </a:br>
            <a:r>
              <a:rPr lang="en-US" sz="2800">
                <a:solidFill>
                  <a:srgbClr val="000000"/>
                </a:solidFill>
                <a:latin typeface="Arial" pitchFamily="34" charset="0"/>
              </a:rPr>
              <a:t>(sistem T7)</a:t>
            </a:r>
          </a:p>
        </p:txBody>
      </p:sp>
      <p:sp>
        <p:nvSpPr>
          <p:cNvPr id="17411" name="Rectangle 1027"/>
          <p:cNvSpPr>
            <a:spLocks noChangeArrowheads="1"/>
          </p:cNvSpPr>
          <p:nvPr/>
        </p:nvSpPr>
        <p:spPr bwMode="auto">
          <a:xfrm>
            <a:off x="755650" y="1828800"/>
            <a:ext cx="4824413"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2713" indent="-112713">
              <a:spcBef>
                <a:spcPct val="20000"/>
              </a:spcBef>
              <a:tabLst>
                <a:tab pos="4292600" algn="l"/>
              </a:tabLst>
            </a:pPr>
            <a:r>
              <a:rPr lang="en-US" sz="1800">
                <a:solidFill>
                  <a:srgbClr val="000000"/>
                </a:solidFill>
                <a:latin typeface="Arial" pitchFamily="34" charset="0"/>
              </a:rPr>
              <a:t>Osnovni princip regulacije:</a:t>
            </a: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endParaRPr lang="en-US" sz="1800">
              <a:solidFill>
                <a:srgbClr val="000000"/>
              </a:solidFill>
              <a:latin typeface="Arial" pitchFamily="34" charset="0"/>
            </a:endParaRPr>
          </a:p>
          <a:p>
            <a:pPr marL="112713" indent="-112713">
              <a:spcBef>
                <a:spcPct val="20000"/>
              </a:spcBef>
              <a:tabLst>
                <a:tab pos="4292600" algn="l"/>
              </a:tabLst>
            </a:pPr>
            <a:r>
              <a:rPr lang="en-US" sz="1800">
                <a:solidFill>
                  <a:srgbClr val="000000"/>
                </a:solidFill>
                <a:latin typeface="Arial" pitchFamily="34" charset="0"/>
              </a:rPr>
              <a:t>Celice gojimo do A</a:t>
            </a:r>
            <a:r>
              <a:rPr lang="en-US" sz="1800" baseline="-25000">
                <a:solidFill>
                  <a:srgbClr val="000000"/>
                </a:solidFill>
                <a:latin typeface="Arial" pitchFamily="34" charset="0"/>
              </a:rPr>
              <a:t>550</a:t>
            </a:r>
            <a:r>
              <a:rPr lang="en-US" sz="1800">
                <a:solidFill>
                  <a:srgbClr val="000000"/>
                </a:solidFill>
                <a:latin typeface="Arial" pitchFamily="34" charset="0"/>
              </a:rPr>
              <a:t>~0</a:t>
            </a:r>
            <a:r>
              <a:rPr lang="sl-SI" sz="1800">
                <a:solidFill>
                  <a:srgbClr val="000000"/>
                </a:solidFill>
                <a:latin typeface="Arial" pitchFamily="34" charset="0"/>
              </a:rPr>
              <a:t>,</a:t>
            </a:r>
            <a:r>
              <a:rPr lang="en-US" sz="1800">
                <a:solidFill>
                  <a:srgbClr val="000000"/>
                </a:solidFill>
                <a:latin typeface="Arial" pitchFamily="34" charset="0"/>
              </a:rPr>
              <a:t>7, </a:t>
            </a:r>
          </a:p>
          <a:p>
            <a:pPr marL="112713" indent="-112713">
              <a:tabLst>
                <a:tab pos="4292600" algn="l"/>
              </a:tabLst>
            </a:pPr>
            <a:r>
              <a:rPr lang="en-US" sz="1800">
                <a:solidFill>
                  <a:srgbClr val="000000"/>
                </a:solidFill>
                <a:latin typeface="Arial" pitchFamily="34" charset="0"/>
              </a:rPr>
              <a:t>nato dodamo IPTG in gojimo </a:t>
            </a:r>
          </a:p>
          <a:p>
            <a:pPr marL="112713" indent="-112713">
              <a:tabLst>
                <a:tab pos="4292600" algn="l"/>
              </a:tabLst>
            </a:pPr>
            <a:r>
              <a:rPr lang="en-US" sz="1800">
                <a:solidFill>
                  <a:srgbClr val="000000"/>
                </a:solidFill>
                <a:latin typeface="Arial" pitchFamily="34" charset="0"/>
              </a:rPr>
              <a:t>še ~4 h. </a:t>
            </a:r>
          </a:p>
        </p:txBody>
      </p:sp>
      <p:pic>
        <p:nvPicPr>
          <p:cNvPr id="17414" name="Picture 1030" descr="pET_contr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4800600" cy="2865438"/>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1031" descr="expression_pET_P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657600"/>
            <a:ext cx="5029200" cy="2954338"/>
          </a:xfrm>
          <a:prstGeom prst="rect">
            <a:avLst/>
          </a:prstGeom>
          <a:noFill/>
          <a:extLst>
            <a:ext uri="{909E8E84-426E-40DD-AFC4-6F175D3DCCD1}">
              <a14:hiddenFill xmlns:a14="http://schemas.microsoft.com/office/drawing/2010/main">
                <a:solidFill>
                  <a:srgbClr val="FFFFFF"/>
                </a:solidFill>
              </a14:hiddenFill>
            </a:ext>
          </a:extLst>
        </p:spPr>
      </p:pic>
      <p:sp>
        <p:nvSpPr>
          <p:cNvPr id="17416" name="Line 1032"/>
          <p:cNvSpPr>
            <a:spLocks noChangeShapeType="1"/>
          </p:cNvSpPr>
          <p:nvPr/>
        </p:nvSpPr>
        <p:spPr bwMode="auto">
          <a:xfrm>
            <a:off x="1447800" y="3505200"/>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solidFill>
                <a:srgbClr val="000000"/>
              </a:solidFill>
            </a:endParaRPr>
          </a:p>
        </p:txBody>
      </p:sp>
    </p:spTree>
    <p:extLst>
      <p:ext uri="{BB962C8B-B14F-4D97-AF65-F5344CB8AC3E}">
        <p14:creationId xmlns:p14="http://schemas.microsoft.com/office/powerpoint/2010/main" val="808101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06400" y="263525"/>
            <a:ext cx="8229600" cy="47466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Ni-kelatna kromatografija</a:t>
            </a:r>
          </a:p>
        </p:txBody>
      </p:sp>
      <p:sp>
        <p:nvSpPr>
          <p:cNvPr id="16387" name="Rectangle 3"/>
          <p:cNvSpPr>
            <a:spLocks noChangeArrowheads="1"/>
          </p:cNvSpPr>
          <p:nvPr/>
        </p:nvSpPr>
        <p:spPr bwMode="auto">
          <a:xfrm>
            <a:off x="228600" y="1066800"/>
            <a:ext cx="7151688"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2713" indent="-112713">
              <a:spcBef>
                <a:spcPct val="20000"/>
              </a:spcBef>
            </a:pPr>
            <a:r>
              <a:rPr lang="sl-SI" sz="1800">
                <a:solidFill>
                  <a:srgbClr val="000000"/>
                </a:solidFill>
                <a:latin typeface="Arial" pitchFamily="34" charset="0"/>
              </a:rPr>
              <a:t>Primer čiščenja na Ni-kelatnem nosilcu:</a:t>
            </a:r>
          </a:p>
          <a:p>
            <a:pPr marL="112713" indent="-112713">
              <a:spcBef>
                <a:spcPct val="20000"/>
              </a:spcBef>
            </a:pPr>
            <a:endParaRPr lang="sl-SI" sz="1800">
              <a:solidFill>
                <a:srgbClr val="000000"/>
              </a:solidFill>
              <a:latin typeface="Arial" pitchFamily="34" charset="0"/>
            </a:endParaRPr>
          </a:p>
          <a:p>
            <a:pPr marL="112713" indent="-112713">
              <a:spcBef>
                <a:spcPct val="20000"/>
              </a:spcBef>
            </a:pPr>
            <a:endParaRPr lang="sl-SI" sz="1800">
              <a:solidFill>
                <a:srgbClr val="000000"/>
              </a:solidFill>
              <a:latin typeface="Arial" pitchFamily="34" charset="0"/>
            </a:endParaRPr>
          </a:p>
          <a:p>
            <a:pPr marL="112713" indent="-112713">
              <a:spcBef>
                <a:spcPct val="20000"/>
              </a:spcBef>
            </a:pPr>
            <a:endParaRPr lang="sl-SI" sz="1800">
              <a:solidFill>
                <a:srgbClr val="000000"/>
              </a:solidFill>
              <a:latin typeface="Arial" pitchFamily="34" charset="0"/>
            </a:endParaRPr>
          </a:p>
          <a:p>
            <a:pPr marL="112713" indent="-112713">
              <a:spcBef>
                <a:spcPct val="20000"/>
              </a:spcBef>
            </a:pPr>
            <a:endParaRPr lang="sl-SI" sz="1800">
              <a:solidFill>
                <a:srgbClr val="000000"/>
              </a:solidFill>
              <a:latin typeface="Arial" pitchFamily="34" charset="0"/>
            </a:endParaRPr>
          </a:p>
          <a:p>
            <a:pPr marL="112713" indent="-112713">
              <a:spcBef>
                <a:spcPct val="20000"/>
              </a:spcBef>
            </a:pPr>
            <a:endParaRPr lang="sl-SI" sz="1800">
              <a:solidFill>
                <a:srgbClr val="000000"/>
              </a:solidFill>
              <a:latin typeface="Arial" pitchFamily="34" charset="0"/>
            </a:endParaRPr>
          </a:p>
          <a:p>
            <a:pPr marL="112713" indent="-112713">
              <a:spcBef>
                <a:spcPct val="20000"/>
              </a:spcBef>
            </a:pPr>
            <a:endParaRPr lang="sl-SI" sz="1800">
              <a:solidFill>
                <a:srgbClr val="000000"/>
              </a:solidFill>
              <a:latin typeface="Arial" pitchFamily="34" charset="0"/>
            </a:endParaRPr>
          </a:p>
          <a:p>
            <a:pPr marL="112713" indent="-112713">
              <a:spcBef>
                <a:spcPct val="20000"/>
              </a:spcBef>
            </a:pPr>
            <a:endParaRPr lang="sl-SI" sz="1800">
              <a:solidFill>
                <a:srgbClr val="000000"/>
              </a:solidFill>
              <a:latin typeface="Arial" pitchFamily="34" charset="0"/>
            </a:endParaRPr>
          </a:p>
          <a:p>
            <a:pPr marL="112713" indent="-112713">
              <a:spcBef>
                <a:spcPct val="20000"/>
              </a:spcBef>
            </a:pPr>
            <a:r>
              <a:rPr lang="sl-SI" sz="1800">
                <a:solidFill>
                  <a:srgbClr val="000000"/>
                </a:solidFill>
                <a:latin typeface="Arial" pitchFamily="34" charset="0"/>
              </a:rPr>
              <a:t>Stopnje dela: </a:t>
            </a:r>
            <a:br>
              <a:rPr lang="sl-SI" sz="1800">
                <a:solidFill>
                  <a:srgbClr val="000000"/>
                </a:solidFill>
                <a:latin typeface="Arial" pitchFamily="34" charset="0"/>
              </a:rPr>
            </a:br>
            <a:r>
              <a:rPr lang="sl-SI" sz="1600">
                <a:solidFill>
                  <a:srgbClr val="000000"/>
                </a:solidFill>
                <a:latin typeface="Arial" pitchFamily="34" charset="0"/>
              </a:rPr>
              <a:t>- priprava nosilca (vezava Ni</a:t>
            </a:r>
            <a:r>
              <a:rPr lang="sl-SI" sz="1600" baseline="30000">
                <a:solidFill>
                  <a:srgbClr val="000000"/>
                </a:solidFill>
                <a:latin typeface="Arial" pitchFamily="34" charset="0"/>
              </a:rPr>
              <a:t>2+</a:t>
            </a:r>
            <a:r>
              <a:rPr lang="sl-SI" sz="1600">
                <a:solidFill>
                  <a:srgbClr val="000000"/>
                </a:solidFill>
                <a:latin typeface="Arial" pitchFamily="34" charset="0"/>
              </a:rPr>
              <a:t>)</a:t>
            </a:r>
            <a:br>
              <a:rPr lang="sl-SI" sz="1600">
                <a:solidFill>
                  <a:srgbClr val="000000"/>
                </a:solidFill>
                <a:latin typeface="Arial" pitchFamily="34" charset="0"/>
              </a:rPr>
            </a:br>
            <a:r>
              <a:rPr lang="sl-SI" sz="1600">
                <a:solidFill>
                  <a:srgbClr val="000000"/>
                </a:solidFill>
                <a:latin typeface="Arial" pitchFamily="34" charset="0"/>
              </a:rPr>
              <a:t>- vezava vzorca (brez reducentov, EDTA,… pri pH &gt;7)</a:t>
            </a:r>
            <a:br>
              <a:rPr lang="sl-SI" sz="1600">
                <a:solidFill>
                  <a:srgbClr val="000000"/>
                </a:solidFill>
                <a:latin typeface="Arial" pitchFamily="34" charset="0"/>
              </a:rPr>
            </a:br>
            <a:r>
              <a:rPr lang="sl-SI" sz="1600">
                <a:solidFill>
                  <a:srgbClr val="000000"/>
                </a:solidFill>
                <a:latin typeface="Arial" pitchFamily="34" charset="0"/>
              </a:rPr>
              <a:t>- spiranje s pufrom brez imidazola</a:t>
            </a:r>
            <a:br>
              <a:rPr lang="sl-SI" sz="1600">
                <a:solidFill>
                  <a:srgbClr val="000000"/>
                </a:solidFill>
                <a:latin typeface="Arial" pitchFamily="34" charset="0"/>
              </a:rPr>
            </a:br>
            <a:r>
              <a:rPr lang="sl-SI" sz="1600">
                <a:solidFill>
                  <a:srgbClr val="000000"/>
                </a:solidFill>
                <a:latin typeface="Arial" pitchFamily="34" charset="0"/>
              </a:rPr>
              <a:t>- spiranje z naraščajočo konc. imidazola</a:t>
            </a:r>
            <a:br>
              <a:rPr lang="sl-SI" sz="1600">
                <a:solidFill>
                  <a:srgbClr val="000000"/>
                </a:solidFill>
                <a:latin typeface="Arial" pitchFamily="34" charset="0"/>
              </a:rPr>
            </a:br>
            <a:r>
              <a:rPr lang="sl-SI" sz="1600">
                <a:solidFill>
                  <a:srgbClr val="000000"/>
                </a:solidFill>
                <a:latin typeface="Arial" pitchFamily="34" charset="0"/>
              </a:rPr>
              <a:t>- eluiranje z 0,1 M -1,0 M imidazolom</a:t>
            </a:r>
            <a:br>
              <a:rPr lang="sl-SI" sz="1600">
                <a:solidFill>
                  <a:srgbClr val="000000"/>
                </a:solidFill>
                <a:latin typeface="Arial" pitchFamily="34" charset="0"/>
              </a:rPr>
            </a:br>
            <a:r>
              <a:rPr lang="sl-SI" sz="1600">
                <a:solidFill>
                  <a:srgbClr val="000000"/>
                </a:solidFill>
                <a:latin typeface="Arial" pitchFamily="34" charset="0"/>
              </a:rPr>
              <a:t>- regeneriranje kolone ali odcep Ni</a:t>
            </a:r>
            <a:r>
              <a:rPr lang="sl-SI" sz="1600" baseline="30000">
                <a:solidFill>
                  <a:srgbClr val="000000"/>
                </a:solidFill>
                <a:latin typeface="Arial" pitchFamily="34" charset="0"/>
              </a:rPr>
              <a:t>2+</a:t>
            </a:r>
            <a:r>
              <a:rPr lang="sl-SI" sz="1600">
                <a:solidFill>
                  <a:srgbClr val="000000"/>
                </a:solidFill>
                <a:latin typeface="Arial" pitchFamily="34" charset="0"/>
              </a:rPr>
              <a:t> z EDTA</a:t>
            </a:r>
          </a:p>
          <a:p>
            <a:pPr marL="112713" indent="-112713">
              <a:spcBef>
                <a:spcPct val="20000"/>
              </a:spcBef>
            </a:pPr>
            <a:r>
              <a:rPr lang="sl-SI" sz="1800">
                <a:solidFill>
                  <a:srgbClr val="000000"/>
                </a:solidFill>
                <a:latin typeface="Arial" pitchFamily="34" charset="0"/>
              </a:rPr>
              <a:t>Optimizacija: priprava kolone s Co</a:t>
            </a:r>
            <a:r>
              <a:rPr lang="sl-SI" sz="1800" baseline="30000">
                <a:solidFill>
                  <a:srgbClr val="000000"/>
                </a:solidFill>
                <a:latin typeface="Arial" pitchFamily="34" charset="0"/>
              </a:rPr>
              <a:t>2+</a:t>
            </a:r>
            <a:r>
              <a:rPr lang="sl-SI" sz="1800">
                <a:solidFill>
                  <a:srgbClr val="000000"/>
                </a:solidFill>
                <a:latin typeface="Arial" pitchFamily="34" charset="0"/>
              </a:rPr>
              <a:t>, Zn</a:t>
            </a:r>
            <a:r>
              <a:rPr lang="sl-SI" sz="1800" baseline="30000">
                <a:solidFill>
                  <a:srgbClr val="000000"/>
                </a:solidFill>
                <a:latin typeface="Arial" pitchFamily="34" charset="0"/>
              </a:rPr>
              <a:t>2+</a:t>
            </a:r>
            <a:r>
              <a:rPr lang="sl-SI" sz="1800">
                <a:solidFill>
                  <a:srgbClr val="000000"/>
                </a:solidFill>
                <a:latin typeface="Arial" pitchFamily="34" charset="0"/>
              </a:rPr>
              <a:t>, Cu</a:t>
            </a:r>
            <a:r>
              <a:rPr lang="sl-SI" sz="1800" baseline="30000">
                <a:solidFill>
                  <a:srgbClr val="000000"/>
                </a:solidFill>
                <a:latin typeface="Arial" pitchFamily="34" charset="0"/>
              </a:rPr>
              <a:t>2+</a:t>
            </a:r>
            <a:r>
              <a:rPr lang="sl-SI" sz="1800">
                <a:solidFill>
                  <a:srgbClr val="000000"/>
                </a:solidFill>
                <a:latin typeface="Arial" pitchFamily="34" charset="0"/>
              </a:rPr>
              <a:t>; oblika gradienta...</a:t>
            </a:r>
            <a:br>
              <a:rPr lang="sl-SI" sz="1800">
                <a:solidFill>
                  <a:srgbClr val="000000"/>
                </a:solidFill>
                <a:latin typeface="Arial" pitchFamily="34" charset="0"/>
              </a:rPr>
            </a:br>
            <a:endParaRPr lang="sl-SI" sz="800">
              <a:solidFill>
                <a:srgbClr val="000000"/>
              </a:solidFill>
              <a:latin typeface="Arial" pitchFamily="34" charset="0"/>
            </a:endParaRPr>
          </a:p>
          <a:p>
            <a:pPr marL="112713" indent="-112713">
              <a:spcBef>
                <a:spcPct val="20000"/>
              </a:spcBef>
            </a:pPr>
            <a:r>
              <a:rPr lang="sl-SI" sz="1600" i="1">
                <a:solidFill>
                  <a:srgbClr val="000000"/>
                </a:solidFill>
                <a:latin typeface="Arial" pitchFamily="34" charset="0"/>
              </a:rPr>
              <a:t>IMAC = immobilized metal ion affinity chromatography</a:t>
            </a:r>
            <a:r>
              <a:rPr lang="sl-SI" sz="1800">
                <a:solidFill>
                  <a:srgbClr val="000000"/>
                </a:solidFill>
                <a:latin typeface="Arial" pitchFamily="34" charset="0"/>
              </a:rPr>
              <a:t> </a:t>
            </a:r>
          </a:p>
        </p:txBody>
      </p:sp>
      <p:pic>
        <p:nvPicPr>
          <p:cNvPr id="16392" name="Picture 8" descr="Ni-NTA_chromatography_PAGE1"/>
          <p:cNvPicPr>
            <a:picLocks noChangeAspect="1" noChangeArrowheads="1"/>
          </p:cNvPicPr>
          <p:nvPr/>
        </p:nvPicPr>
        <p:blipFill>
          <a:blip r:embed="rId2">
            <a:extLst>
              <a:ext uri="{28A0092B-C50C-407E-A947-70E740481C1C}">
                <a14:useLocalDpi xmlns:a14="http://schemas.microsoft.com/office/drawing/2010/main" val="0"/>
              </a:ext>
            </a:extLst>
          </a:blip>
          <a:srcRect t="10909"/>
          <a:stretch>
            <a:fillRect/>
          </a:stretch>
        </p:blipFill>
        <p:spPr bwMode="auto">
          <a:xfrm>
            <a:off x="3124200" y="1447800"/>
            <a:ext cx="21971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Ni-NTA_structure1"/>
          <p:cNvPicPr>
            <a:picLocks noChangeAspect="1" noChangeArrowheads="1"/>
          </p:cNvPicPr>
          <p:nvPr/>
        </p:nvPicPr>
        <p:blipFill>
          <a:blip r:embed="rId3">
            <a:extLst>
              <a:ext uri="{28A0092B-C50C-407E-A947-70E740481C1C}">
                <a14:useLocalDpi xmlns:a14="http://schemas.microsoft.com/office/drawing/2010/main" val="0"/>
              </a:ext>
            </a:extLst>
          </a:blip>
          <a:srcRect l="52174"/>
          <a:stretch>
            <a:fillRect/>
          </a:stretch>
        </p:blipFill>
        <p:spPr bwMode="auto">
          <a:xfrm>
            <a:off x="990600" y="1676400"/>
            <a:ext cx="16002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04641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742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828800" y="315913"/>
            <a:ext cx="5829300" cy="4222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rgbClr val="000000"/>
                </a:solidFill>
                <a:latin typeface="Arial" pitchFamily="34" charset="0"/>
              </a:rPr>
              <a:t>Proteoliza pri </a:t>
            </a:r>
            <a:r>
              <a:rPr lang="en-US" sz="2800" b="1" i="1">
                <a:solidFill>
                  <a:srgbClr val="000000"/>
                </a:solidFill>
                <a:latin typeface="Arial" pitchFamily="34" charset="0"/>
              </a:rPr>
              <a:t>E. coli</a:t>
            </a:r>
            <a:endParaRPr lang="en-US" sz="4400" b="1">
              <a:solidFill>
                <a:srgbClr val="000000"/>
              </a:solidFill>
              <a:latin typeface="Arial" pitchFamily="34" charset="0"/>
            </a:endParaRPr>
          </a:p>
        </p:txBody>
      </p:sp>
      <p:sp>
        <p:nvSpPr>
          <p:cNvPr id="12291" name="Rectangle 3"/>
          <p:cNvSpPr>
            <a:spLocks noChangeArrowheads="1"/>
          </p:cNvSpPr>
          <p:nvPr/>
        </p:nvSpPr>
        <p:spPr bwMode="auto">
          <a:xfrm>
            <a:off x="304800" y="1066800"/>
            <a:ext cx="858768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1800" dirty="0" err="1">
                <a:solidFill>
                  <a:srgbClr val="000000"/>
                </a:solidFill>
                <a:latin typeface="Arial" pitchFamily="34" charset="0"/>
              </a:rPr>
              <a:t>Pri</a:t>
            </a:r>
            <a:r>
              <a:rPr lang="en-US" sz="1800" dirty="0">
                <a:solidFill>
                  <a:srgbClr val="000000"/>
                </a:solidFill>
                <a:latin typeface="Arial" pitchFamily="34" charset="0"/>
              </a:rPr>
              <a:t> </a:t>
            </a:r>
            <a:r>
              <a:rPr lang="en-US" sz="1800" i="1" dirty="0">
                <a:solidFill>
                  <a:srgbClr val="000000"/>
                </a:solidFill>
                <a:latin typeface="Arial" pitchFamily="34" charset="0"/>
              </a:rPr>
              <a:t>E. coli</a:t>
            </a:r>
            <a:r>
              <a:rPr lang="en-US" sz="1800" dirty="0">
                <a:solidFill>
                  <a:srgbClr val="000000"/>
                </a:solidFill>
                <a:latin typeface="Arial" pitchFamily="34" charset="0"/>
              </a:rPr>
              <a:t> je </a:t>
            </a:r>
            <a:r>
              <a:rPr lang="en-US" sz="1800" dirty="0" err="1">
                <a:solidFill>
                  <a:srgbClr val="000000"/>
                </a:solidFill>
                <a:latin typeface="Arial" pitchFamily="34" charset="0"/>
              </a:rPr>
              <a:t>znanih</a:t>
            </a:r>
            <a:r>
              <a:rPr lang="en-US" sz="1800" dirty="0">
                <a:solidFill>
                  <a:srgbClr val="000000"/>
                </a:solidFill>
                <a:latin typeface="Arial" pitchFamily="34" charset="0"/>
              </a:rPr>
              <a:t> 73 </a:t>
            </a:r>
            <a:r>
              <a:rPr lang="en-US" sz="1800" dirty="0" err="1">
                <a:solidFill>
                  <a:srgbClr val="000000"/>
                </a:solidFill>
                <a:latin typeface="Arial" pitchFamily="34" charset="0"/>
              </a:rPr>
              <a:t>različnih</a:t>
            </a:r>
            <a:r>
              <a:rPr lang="en-US" sz="1800" dirty="0">
                <a:solidFill>
                  <a:srgbClr val="000000"/>
                </a:solidFill>
                <a:latin typeface="Arial" pitchFamily="34" charset="0"/>
              </a:rPr>
              <a:t> </a:t>
            </a:r>
            <a:r>
              <a:rPr lang="en-US" sz="1800" dirty="0" err="1">
                <a:solidFill>
                  <a:srgbClr val="000000"/>
                </a:solidFill>
                <a:latin typeface="Arial" pitchFamily="34" charset="0"/>
              </a:rPr>
              <a:t>proteaz</a:t>
            </a:r>
            <a:r>
              <a:rPr lang="en-US" sz="1800" dirty="0">
                <a:solidFill>
                  <a:srgbClr val="000000"/>
                </a:solidFill>
                <a:latin typeface="Arial" pitchFamily="34" charset="0"/>
              </a:rPr>
              <a:t> </a:t>
            </a:r>
            <a:r>
              <a:rPr lang="en-US" sz="1600" dirty="0">
                <a:solidFill>
                  <a:srgbClr val="000000"/>
                </a:solidFill>
                <a:latin typeface="Arial" pitchFamily="34" charset="0"/>
              </a:rPr>
              <a:t>(v </a:t>
            </a:r>
            <a:r>
              <a:rPr lang="en-US" sz="1600" dirty="0" err="1">
                <a:solidFill>
                  <a:srgbClr val="000000"/>
                </a:solidFill>
                <a:latin typeface="Arial" pitchFamily="34" charset="0"/>
              </a:rPr>
              <a:t>glavnem</a:t>
            </a:r>
            <a:r>
              <a:rPr lang="en-US" sz="1600" dirty="0">
                <a:solidFill>
                  <a:srgbClr val="000000"/>
                </a:solidFill>
                <a:latin typeface="Arial" pitchFamily="34" charset="0"/>
              </a:rPr>
              <a:t> </a:t>
            </a:r>
            <a:r>
              <a:rPr lang="en-US" sz="1600" dirty="0" err="1" smtClean="0">
                <a:solidFill>
                  <a:srgbClr val="000000"/>
                </a:solidFill>
                <a:latin typeface="Arial" pitchFamily="34" charset="0"/>
              </a:rPr>
              <a:t>metalo</a:t>
            </a:r>
            <a:r>
              <a:rPr lang="en-US" sz="1600" dirty="0" smtClean="0">
                <a:solidFill>
                  <a:srgbClr val="000000"/>
                </a:solidFill>
                <a:latin typeface="Arial" pitchFamily="34" charset="0"/>
              </a:rPr>
              <a:t>-</a:t>
            </a:r>
            <a:r>
              <a:rPr lang="sl-SI" sz="1600" dirty="0" smtClean="0">
                <a:solidFill>
                  <a:srgbClr val="000000"/>
                </a:solidFill>
                <a:latin typeface="Arial" pitchFamily="34" charset="0"/>
              </a:rPr>
              <a:t> </a:t>
            </a:r>
            <a:r>
              <a:rPr lang="en-US" sz="1600" dirty="0" smtClean="0">
                <a:solidFill>
                  <a:srgbClr val="000000"/>
                </a:solidFill>
                <a:latin typeface="Arial" pitchFamily="34" charset="0"/>
              </a:rPr>
              <a:t>(</a:t>
            </a:r>
            <a:r>
              <a:rPr lang="en-US" sz="1600" dirty="0">
                <a:solidFill>
                  <a:srgbClr val="000000"/>
                </a:solidFill>
                <a:latin typeface="Arial" pitchFamily="34" charset="0"/>
              </a:rPr>
              <a:t>33), pa </a:t>
            </a:r>
            <a:r>
              <a:rPr lang="en-US" sz="1600" dirty="0" err="1">
                <a:solidFill>
                  <a:srgbClr val="000000"/>
                </a:solidFill>
                <a:latin typeface="Arial" pitchFamily="34" charset="0"/>
              </a:rPr>
              <a:t>tudi</a:t>
            </a:r>
            <a:r>
              <a:rPr lang="en-US" sz="1600" dirty="0">
                <a:solidFill>
                  <a:srgbClr val="000000"/>
                </a:solidFill>
                <a:latin typeface="Arial" pitchFamily="34" charset="0"/>
              </a:rPr>
              <a:t> </a:t>
            </a:r>
            <a:r>
              <a:rPr lang="en-US" sz="1600" dirty="0" err="1">
                <a:solidFill>
                  <a:srgbClr val="000000"/>
                </a:solidFill>
                <a:latin typeface="Arial" pitchFamily="34" charset="0"/>
              </a:rPr>
              <a:t>Ser</a:t>
            </a:r>
            <a:r>
              <a:rPr lang="en-US" sz="1600" dirty="0">
                <a:solidFill>
                  <a:srgbClr val="000000"/>
                </a:solidFill>
                <a:latin typeface="Arial" pitchFamily="34" charset="0"/>
              </a:rPr>
              <a:t>- (21), </a:t>
            </a:r>
            <a:r>
              <a:rPr lang="en-US" sz="1600" dirty="0" err="1" smtClean="0">
                <a:solidFill>
                  <a:srgbClr val="000000"/>
                </a:solidFill>
                <a:latin typeface="Arial" pitchFamily="34" charset="0"/>
              </a:rPr>
              <a:t>Cys</a:t>
            </a:r>
            <a:r>
              <a:rPr lang="sl-SI" sz="1600" dirty="0">
                <a:solidFill>
                  <a:srgbClr val="000000"/>
                </a:solidFill>
                <a:latin typeface="Arial" pitchFamily="34" charset="0"/>
              </a:rPr>
              <a:t>-</a:t>
            </a:r>
            <a:r>
              <a:rPr lang="en-US" sz="1600" dirty="0" smtClean="0">
                <a:solidFill>
                  <a:srgbClr val="000000"/>
                </a:solidFill>
                <a:latin typeface="Arial" pitchFamily="34" charset="0"/>
              </a:rPr>
              <a:t>, </a:t>
            </a:r>
            <a:r>
              <a:rPr lang="en-US" sz="1600" dirty="0" err="1">
                <a:solidFill>
                  <a:srgbClr val="000000"/>
                </a:solidFill>
                <a:latin typeface="Arial" pitchFamily="34" charset="0"/>
              </a:rPr>
              <a:t>Thr</a:t>
            </a:r>
            <a:r>
              <a:rPr lang="en-US" sz="1600" dirty="0">
                <a:solidFill>
                  <a:srgbClr val="000000"/>
                </a:solidFill>
                <a:latin typeface="Arial" pitchFamily="34" charset="0"/>
              </a:rPr>
              <a:t>- in Asp-);</a:t>
            </a:r>
            <a:r>
              <a:rPr lang="en-US" sz="1800" dirty="0">
                <a:solidFill>
                  <a:srgbClr val="000000"/>
                </a:solidFill>
                <a:latin typeface="Arial" pitchFamily="34" charset="0"/>
              </a:rPr>
              <a:t> </a:t>
            </a:r>
            <a:r>
              <a:rPr lang="en-US" sz="1800" dirty="0" err="1">
                <a:solidFill>
                  <a:srgbClr val="000000"/>
                </a:solidFill>
                <a:latin typeface="Arial" pitchFamily="34" charset="0"/>
              </a:rPr>
              <a:t>večina</a:t>
            </a:r>
            <a:r>
              <a:rPr lang="en-US" sz="1800" dirty="0">
                <a:solidFill>
                  <a:srgbClr val="000000"/>
                </a:solidFill>
                <a:latin typeface="Arial" pitchFamily="34" charset="0"/>
              </a:rPr>
              <a:t> </a:t>
            </a:r>
            <a:r>
              <a:rPr lang="en-US" sz="1800" dirty="0" err="1">
                <a:solidFill>
                  <a:srgbClr val="000000"/>
                </a:solidFill>
                <a:latin typeface="Arial" pitchFamily="34" charset="0"/>
              </a:rPr>
              <a:t>jih</a:t>
            </a:r>
            <a:r>
              <a:rPr lang="en-US" sz="1800" dirty="0">
                <a:solidFill>
                  <a:srgbClr val="000000"/>
                </a:solidFill>
                <a:latin typeface="Arial" pitchFamily="34" charset="0"/>
              </a:rPr>
              <a:t> je v </a:t>
            </a:r>
            <a:r>
              <a:rPr lang="en-US" sz="1800" dirty="0" err="1">
                <a:solidFill>
                  <a:srgbClr val="000000"/>
                </a:solidFill>
                <a:latin typeface="Arial" pitchFamily="34" charset="0"/>
              </a:rPr>
              <a:t>citoplazmi</a:t>
            </a:r>
            <a:r>
              <a:rPr lang="en-US" sz="1800" dirty="0">
                <a:solidFill>
                  <a:srgbClr val="000000"/>
                </a:solidFill>
                <a:latin typeface="Arial" pitchFamily="34" charset="0"/>
              </a:rPr>
              <a:t> (39), </a:t>
            </a:r>
            <a:r>
              <a:rPr lang="en-US" sz="1800" dirty="0" err="1">
                <a:solidFill>
                  <a:srgbClr val="000000"/>
                </a:solidFill>
                <a:latin typeface="Arial" pitchFamily="34" charset="0"/>
              </a:rPr>
              <a:t>manj</a:t>
            </a:r>
            <a:r>
              <a:rPr lang="en-US" sz="1800" dirty="0">
                <a:solidFill>
                  <a:srgbClr val="000000"/>
                </a:solidFill>
                <a:latin typeface="Arial" pitchFamily="34" charset="0"/>
              </a:rPr>
              <a:t> pa v </a:t>
            </a:r>
            <a:r>
              <a:rPr lang="en-US" sz="1800" dirty="0" err="1">
                <a:solidFill>
                  <a:srgbClr val="000000"/>
                </a:solidFill>
                <a:latin typeface="Arial" pitchFamily="34" charset="0"/>
              </a:rPr>
              <a:t>periplazmi</a:t>
            </a:r>
            <a:r>
              <a:rPr lang="en-US" sz="1800" dirty="0">
                <a:solidFill>
                  <a:srgbClr val="000000"/>
                </a:solidFill>
                <a:latin typeface="Arial" pitchFamily="34" charset="0"/>
              </a:rPr>
              <a:t> </a:t>
            </a:r>
            <a:r>
              <a:rPr lang="en-US" sz="1800" dirty="0" err="1">
                <a:solidFill>
                  <a:srgbClr val="000000"/>
                </a:solidFill>
                <a:latin typeface="Arial" pitchFamily="34" charset="0"/>
              </a:rPr>
              <a:t>ali</a:t>
            </a:r>
            <a:r>
              <a:rPr lang="en-US" sz="1800" dirty="0">
                <a:solidFill>
                  <a:srgbClr val="000000"/>
                </a:solidFill>
                <a:latin typeface="Arial" pitchFamily="34" charset="0"/>
              </a:rPr>
              <a:t> </a:t>
            </a:r>
            <a:r>
              <a:rPr lang="en-US" sz="1800" dirty="0" err="1">
                <a:solidFill>
                  <a:srgbClr val="000000"/>
                </a:solidFill>
                <a:latin typeface="Arial" pitchFamily="34" charset="0"/>
              </a:rPr>
              <a:t>eni</a:t>
            </a:r>
            <a:r>
              <a:rPr lang="en-US" sz="1800" dirty="0">
                <a:solidFill>
                  <a:srgbClr val="000000"/>
                </a:solidFill>
                <a:latin typeface="Arial" pitchFamily="34" charset="0"/>
              </a:rPr>
              <a:t> od </a:t>
            </a:r>
            <a:r>
              <a:rPr lang="en-US" sz="1800" dirty="0" err="1">
                <a:solidFill>
                  <a:srgbClr val="000000"/>
                </a:solidFill>
                <a:latin typeface="Arial" pitchFamily="34" charset="0"/>
              </a:rPr>
              <a:t>obeh</a:t>
            </a:r>
            <a:r>
              <a:rPr lang="en-US" sz="1800" dirty="0">
                <a:solidFill>
                  <a:srgbClr val="000000"/>
                </a:solidFill>
                <a:latin typeface="Arial" pitchFamily="34" charset="0"/>
              </a:rPr>
              <a:t> </a:t>
            </a:r>
            <a:r>
              <a:rPr lang="en-US" sz="1800" dirty="0" err="1">
                <a:solidFill>
                  <a:srgbClr val="000000"/>
                </a:solidFill>
                <a:latin typeface="Arial" pitchFamily="34" charset="0"/>
              </a:rPr>
              <a:t>membran</a:t>
            </a:r>
            <a:r>
              <a:rPr lang="en-US" sz="1800" dirty="0">
                <a:solidFill>
                  <a:srgbClr val="000000"/>
                </a:solidFill>
                <a:latin typeface="Arial" pitchFamily="34" charset="0"/>
              </a:rPr>
              <a:t>. </a:t>
            </a:r>
            <a:r>
              <a:rPr lang="en-US" sz="1200" i="1" dirty="0">
                <a:solidFill>
                  <a:srgbClr val="009900"/>
                </a:solidFill>
                <a:latin typeface="Arial" pitchFamily="34" charset="0"/>
              </a:rPr>
              <a:t>[http://www.cf.ac.uk/biosi/staff/ehrmann/tools/proteases/allproteases.html]</a:t>
            </a:r>
            <a:endParaRPr lang="en-US" sz="1400" dirty="0">
              <a:solidFill>
                <a:srgbClr val="009900"/>
              </a:solidFill>
              <a:latin typeface="Arial" pitchFamily="34" charset="0"/>
            </a:endParaRPr>
          </a:p>
          <a:p>
            <a:pPr marL="223838" indent="-223838">
              <a:spcBef>
                <a:spcPct val="20000"/>
              </a:spcBef>
            </a:pPr>
            <a:endParaRPr lang="en-US" sz="800" dirty="0">
              <a:solidFill>
                <a:srgbClr val="000000"/>
              </a:solidFill>
              <a:latin typeface="Arial" pitchFamily="34" charset="0"/>
            </a:endParaRPr>
          </a:p>
          <a:p>
            <a:pPr marL="223838" indent="-223838">
              <a:spcBef>
                <a:spcPct val="20000"/>
              </a:spcBef>
            </a:pPr>
            <a:r>
              <a:rPr lang="en-US" sz="1400" b="1" dirty="0">
                <a:solidFill>
                  <a:srgbClr val="000000"/>
                </a:solidFill>
                <a:latin typeface="Arial" pitchFamily="34" charset="0"/>
              </a:rPr>
              <a:t>Lon</a:t>
            </a:r>
            <a:r>
              <a:rPr lang="en-US" sz="1400" dirty="0">
                <a:solidFill>
                  <a:srgbClr val="000000"/>
                </a:solidFill>
                <a:latin typeface="Arial" pitchFamily="34" charset="0"/>
              </a:rPr>
              <a:t> - </a:t>
            </a:r>
            <a:r>
              <a:rPr lang="en-US" sz="1400" dirty="0" err="1">
                <a:solidFill>
                  <a:srgbClr val="000000"/>
                </a:solidFill>
                <a:latin typeface="Arial" pitchFamily="34" charset="0"/>
              </a:rPr>
              <a:t>poglavitna</a:t>
            </a:r>
            <a:r>
              <a:rPr lang="en-US" sz="1400" dirty="0">
                <a:solidFill>
                  <a:srgbClr val="000000"/>
                </a:solidFill>
                <a:latin typeface="Arial" pitchFamily="34" charset="0"/>
              </a:rPr>
              <a:t> od ATP-</a:t>
            </a:r>
            <a:r>
              <a:rPr lang="en-US" sz="1400" dirty="0" err="1">
                <a:solidFill>
                  <a:srgbClr val="000000"/>
                </a:solidFill>
                <a:latin typeface="Arial" pitchFamily="34" charset="0"/>
              </a:rPr>
              <a:t>odvisna</a:t>
            </a:r>
            <a:r>
              <a:rPr lang="en-US" sz="1400" dirty="0">
                <a:solidFill>
                  <a:srgbClr val="000000"/>
                </a:solidFill>
                <a:latin typeface="Arial" pitchFamily="34" charset="0"/>
              </a:rPr>
              <a:t> </a:t>
            </a:r>
            <a:r>
              <a:rPr lang="en-US" sz="1400" dirty="0" err="1" smtClean="0">
                <a:solidFill>
                  <a:srgbClr val="000000"/>
                </a:solidFill>
                <a:latin typeface="Arial" pitchFamily="34" charset="0"/>
              </a:rPr>
              <a:t>Ser-proteaza</a:t>
            </a:r>
            <a:r>
              <a:rPr lang="en-US" sz="1400" dirty="0" smtClean="0">
                <a:solidFill>
                  <a:srgbClr val="000000"/>
                </a:solidFill>
                <a:latin typeface="Arial" pitchFamily="34" charset="0"/>
              </a:rPr>
              <a:t> </a:t>
            </a:r>
            <a:r>
              <a:rPr lang="en-US" sz="1400" dirty="0" err="1">
                <a:solidFill>
                  <a:srgbClr val="000000"/>
                </a:solidFill>
                <a:latin typeface="Arial" pitchFamily="34" charset="0"/>
              </a:rPr>
              <a:t>pri</a:t>
            </a:r>
            <a:r>
              <a:rPr lang="en-US" sz="1400" dirty="0">
                <a:solidFill>
                  <a:srgbClr val="000000"/>
                </a:solidFill>
                <a:latin typeface="Arial" pitchFamily="34" charset="0"/>
              </a:rPr>
              <a:t> </a:t>
            </a:r>
            <a:r>
              <a:rPr lang="en-US" sz="1400" i="1" dirty="0">
                <a:solidFill>
                  <a:srgbClr val="000000"/>
                </a:solidFill>
                <a:latin typeface="Arial" pitchFamily="34" charset="0"/>
              </a:rPr>
              <a:t>E. coli</a:t>
            </a:r>
            <a:r>
              <a:rPr lang="en-US" sz="1400" dirty="0">
                <a:solidFill>
                  <a:srgbClr val="000000"/>
                </a:solidFill>
                <a:latin typeface="Arial" pitchFamily="34" charset="0"/>
              </a:rPr>
              <a:t>; </a:t>
            </a:r>
            <a:r>
              <a:rPr lang="en-US" sz="1400" dirty="0" err="1">
                <a:solidFill>
                  <a:srgbClr val="000000"/>
                </a:solidFill>
                <a:latin typeface="Arial" pitchFamily="34" charset="0"/>
              </a:rPr>
              <a:t>nespecifična</a:t>
            </a:r>
            <a:r>
              <a:rPr lang="en-US" sz="1400" dirty="0">
                <a:solidFill>
                  <a:srgbClr val="000000"/>
                </a:solidFill>
                <a:latin typeface="Arial" pitchFamily="34" charset="0"/>
              </a:rPr>
              <a:t>, </a:t>
            </a:r>
            <a:r>
              <a:rPr lang="en-US" sz="1400" dirty="0" err="1">
                <a:solidFill>
                  <a:srgbClr val="000000"/>
                </a:solidFill>
                <a:latin typeface="Arial" pitchFamily="34" charset="0"/>
              </a:rPr>
              <a:t>deluje</a:t>
            </a:r>
            <a:r>
              <a:rPr lang="en-US" sz="1400" dirty="0">
                <a:solidFill>
                  <a:srgbClr val="000000"/>
                </a:solidFill>
                <a:latin typeface="Arial" pitchFamily="34" charset="0"/>
              </a:rPr>
              <a:t> </a:t>
            </a:r>
            <a:r>
              <a:rPr lang="en-US" sz="1400" dirty="0" err="1">
                <a:solidFill>
                  <a:srgbClr val="000000"/>
                </a:solidFill>
                <a:latin typeface="Arial" pitchFamily="34" charset="0"/>
              </a:rPr>
              <a:t>predvsem</a:t>
            </a:r>
            <a:r>
              <a:rPr lang="en-US" sz="1400" dirty="0">
                <a:solidFill>
                  <a:srgbClr val="000000"/>
                </a:solidFill>
                <a:latin typeface="Arial" pitchFamily="34" charset="0"/>
              </a:rPr>
              <a:t> </a:t>
            </a:r>
            <a:r>
              <a:rPr lang="en-US" sz="1400" dirty="0" err="1">
                <a:solidFill>
                  <a:srgbClr val="000000"/>
                </a:solidFill>
                <a:latin typeface="Arial" pitchFamily="34" charset="0"/>
              </a:rPr>
              <a:t>na</a:t>
            </a:r>
            <a:r>
              <a:rPr lang="en-US" sz="1400" dirty="0">
                <a:solidFill>
                  <a:srgbClr val="000000"/>
                </a:solidFill>
                <a:latin typeface="Arial" pitchFamily="34" charset="0"/>
              </a:rPr>
              <a:t> </a:t>
            </a:r>
            <a:r>
              <a:rPr lang="en-US" sz="1400" dirty="0" err="1">
                <a:solidFill>
                  <a:srgbClr val="000000"/>
                </a:solidFill>
                <a:latin typeface="Arial" pitchFamily="34" charset="0"/>
              </a:rPr>
              <a:t>nepravilno</a:t>
            </a:r>
            <a:r>
              <a:rPr lang="en-US" sz="1400" dirty="0">
                <a:solidFill>
                  <a:srgbClr val="000000"/>
                </a:solidFill>
                <a:latin typeface="Arial" pitchFamily="34" charset="0"/>
              </a:rPr>
              <a:t> </a:t>
            </a:r>
            <a:r>
              <a:rPr lang="en-US" sz="1400" dirty="0" err="1">
                <a:solidFill>
                  <a:srgbClr val="000000"/>
                </a:solidFill>
                <a:latin typeface="Arial" pitchFamily="34" charset="0"/>
              </a:rPr>
              <a:t>zvite</a:t>
            </a:r>
            <a:r>
              <a:rPr lang="en-US" sz="1400" dirty="0">
                <a:solidFill>
                  <a:srgbClr val="000000"/>
                </a:solidFill>
                <a:latin typeface="Arial" pitchFamily="34" charset="0"/>
              </a:rPr>
              <a:t> </a:t>
            </a:r>
            <a:r>
              <a:rPr lang="en-US" sz="1400" dirty="0" err="1">
                <a:solidFill>
                  <a:srgbClr val="000000"/>
                </a:solidFill>
                <a:latin typeface="Arial" pitchFamily="34" charset="0"/>
              </a:rPr>
              <a:t>proteinske</a:t>
            </a:r>
            <a:r>
              <a:rPr lang="en-US" sz="1400" dirty="0">
                <a:solidFill>
                  <a:srgbClr val="000000"/>
                </a:solidFill>
                <a:latin typeface="Arial" pitchFamily="34" charset="0"/>
              </a:rPr>
              <a:t> substrate v </a:t>
            </a:r>
            <a:r>
              <a:rPr lang="en-US" sz="1400" dirty="0" err="1">
                <a:solidFill>
                  <a:srgbClr val="000000"/>
                </a:solidFill>
                <a:latin typeface="Arial" pitchFamily="34" charset="0"/>
              </a:rPr>
              <a:t>citoplazmi</a:t>
            </a:r>
            <a:r>
              <a:rPr lang="en-US" sz="1400" dirty="0">
                <a:solidFill>
                  <a:srgbClr val="000000"/>
                </a:solidFill>
                <a:latin typeface="Arial" pitchFamily="34" charset="0"/>
              </a:rPr>
              <a:t>. 360 </a:t>
            </a:r>
            <a:r>
              <a:rPr lang="en-US" sz="1400" dirty="0" err="1">
                <a:solidFill>
                  <a:srgbClr val="000000"/>
                </a:solidFill>
                <a:latin typeface="Arial" pitchFamily="34" charset="0"/>
              </a:rPr>
              <a:t>kDa</a:t>
            </a:r>
            <a:r>
              <a:rPr lang="en-US" sz="1400" dirty="0">
                <a:solidFill>
                  <a:srgbClr val="000000"/>
                </a:solidFill>
                <a:latin typeface="Arial" pitchFamily="34" charset="0"/>
              </a:rPr>
              <a:t>, 4-mer, </a:t>
            </a:r>
            <a:r>
              <a:rPr lang="en-US" sz="1400" dirty="0" err="1">
                <a:solidFill>
                  <a:srgbClr val="000000"/>
                </a:solidFill>
                <a:latin typeface="Arial" pitchFamily="34" charset="0"/>
              </a:rPr>
              <a:t>generira</a:t>
            </a:r>
            <a:r>
              <a:rPr lang="en-US" sz="1400" dirty="0">
                <a:solidFill>
                  <a:srgbClr val="000000"/>
                </a:solidFill>
                <a:latin typeface="Arial" pitchFamily="34" charset="0"/>
              </a:rPr>
              <a:t> peptide s 5-20 </a:t>
            </a:r>
            <a:r>
              <a:rPr lang="en-US" sz="1400" dirty="0" err="1">
                <a:solidFill>
                  <a:srgbClr val="000000"/>
                </a:solidFill>
                <a:latin typeface="Arial" pitchFamily="34" charset="0"/>
              </a:rPr>
              <a:t>aminokisl</a:t>
            </a:r>
            <a:r>
              <a:rPr lang="en-US" sz="1400" dirty="0">
                <a:solidFill>
                  <a:srgbClr val="000000"/>
                </a:solidFill>
                <a:latin typeface="Arial" pitchFamily="34" charset="0"/>
              </a:rPr>
              <a:t>. </a:t>
            </a:r>
            <a:r>
              <a:rPr lang="en-US" sz="1400" dirty="0" err="1">
                <a:solidFill>
                  <a:srgbClr val="000000"/>
                </a:solidFill>
                <a:latin typeface="Arial" pitchFamily="34" charset="0"/>
              </a:rPr>
              <a:t>ostanki</a:t>
            </a:r>
            <a:r>
              <a:rPr lang="en-US" sz="1400" dirty="0">
                <a:solidFill>
                  <a:srgbClr val="000000"/>
                </a:solidFill>
                <a:latin typeface="Arial" pitchFamily="34" charset="0"/>
              </a:rPr>
              <a:t>.</a:t>
            </a:r>
            <a:br>
              <a:rPr lang="en-US" sz="1400" dirty="0">
                <a:solidFill>
                  <a:srgbClr val="000000"/>
                </a:solidFill>
                <a:latin typeface="Arial" pitchFamily="34" charset="0"/>
              </a:rPr>
            </a:br>
            <a:r>
              <a:rPr lang="en-US" sz="1400" dirty="0" err="1">
                <a:solidFill>
                  <a:srgbClr val="000000"/>
                </a:solidFill>
                <a:latin typeface="Arial" pitchFamily="34" charset="0"/>
              </a:rPr>
              <a:t>Mutante</a:t>
            </a:r>
            <a:r>
              <a:rPr lang="en-US" sz="1400" dirty="0">
                <a:solidFill>
                  <a:srgbClr val="000000"/>
                </a:solidFill>
                <a:latin typeface="Arial" pitchFamily="34" charset="0"/>
              </a:rPr>
              <a:t>: </a:t>
            </a:r>
            <a:r>
              <a:rPr lang="en-US" sz="1400" dirty="0" err="1">
                <a:solidFill>
                  <a:srgbClr val="000000"/>
                </a:solidFill>
                <a:latin typeface="Arial" pitchFamily="34" charset="0"/>
              </a:rPr>
              <a:t>dva</a:t>
            </a:r>
            <a:r>
              <a:rPr lang="en-US" sz="1400" dirty="0">
                <a:solidFill>
                  <a:srgbClr val="000000"/>
                </a:solidFill>
                <a:latin typeface="Arial" pitchFamily="34" charset="0"/>
              </a:rPr>
              <a:t> </a:t>
            </a:r>
            <a:r>
              <a:rPr lang="en-US" sz="1400" dirty="0" err="1">
                <a:solidFill>
                  <a:srgbClr val="000000"/>
                </a:solidFill>
                <a:latin typeface="Arial" pitchFamily="34" charset="0"/>
              </a:rPr>
              <a:t>glavna</a:t>
            </a:r>
            <a:r>
              <a:rPr lang="en-US" sz="1400" dirty="0">
                <a:solidFill>
                  <a:srgbClr val="000000"/>
                </a:solidFill>
                <a:latin typeface="Arial" pitchFamily="34" charset="0"/>
              </a:rPr>
              <a:t> </a:t>
            </a:r>
            <a:r>
              <a:rPr lang="en-US" sz="1400" dirty="0" err="1">
                <a:solidFill>
                  <a:srgbClr val="000000"/>
                </a:solidFill>
                <a:latin typeface="Arial" pitchFamily="34" charset="0"/>
              </a:rPr>
              <a:t>fenotipa</a:t>
            </a:r>
            <a:r>
              <a:rPr lang="en-US" sz="1400" dirty="0">
                <a:solidFill>
                  <a:srgbClr val="000000"/>
                </a:solidFill>
                <a:latin typeface="Arial" pitchFamily="34" charset="0"/>
              </a:rPr>
              <a:t> - </a:t>
            </a:r>
            <a:r>
              <a:rPr lang="en-US" sz="1400" dirty="0" err="1">
                <a:solidFill>
                  <a:srgbClr val="000000"/>
                </a:solidFill>
                <a:latin typeface="Arial" pitchFamily="34" charset="0"/>
              </a:rPr>
              <a:t>občutljivost</a:t>
            </a:r>
            <a:r>
              <a:rPr lang="en-US" sz="1400" dirty="0">
                <a:solidFill>
                  <a:srgbClr val="000000"/>
                </a:solidFill>
                <a:latin typeface="Arial" pitchFamily="34" charset="0"/>
              </a:rPr>
              <a:t> </a:t>
            </a:r>
            <a:r>
              <a:rPr lang="en-US" sz="1400" dirty="0" err="1">
                <a:solidFill>
                  <a:srgbClr val="000000"/>
                </a:solidFill>
                <a:latin typeface="Arial" pitchFamily="34" charset="0"/>
              </a:rPr>
              <a:t>na</a:t>
            </a:r>
            <a:r>
              <a:rPr lang="en-US" sz="1400" dirty="0">
                <a:solidFill>
                  <a:srgbClr val="000000"/>
                </a:solidFill>
                <a:latin typeface="Arial" pitchFamily="34" charset="0"/>
              </a:rPr>
              <a:t> UV, </a:t>
            </a:r>
            <a:r>
              <a:rPr lang="en-US" sz="1400" dirty="0" err="1">
                <a:solidFill>
                  <a:srgbClr val="000000"/>
                </a:solidFill>
                <a:latin typeface="Arial" pitchFamily="34" charset="0"/>
              </a:rPr>
              <a:t>mukoidnost</a:t>
            </a:r>
            <a:r>
              <a:rPr lang="en-US" sz="1400" dirty="0">
                <a:solidFill>
                  <a:srgbClr val="000000"/>
                </a:solidFill>
                <a:latin typeface="Arial" pitchFamily="34" charset="0"/>
              </a:rPr>
              <a:t/>
            </a:r>
            <a:br>
              <a:rPr lang="en-US" sz="1400" dirty="0">
                <a:solidFill>
                  <a:srgbClr val="000000"/>
                </a:solidFill>
                <a:latin typeface="Arial" pitchFamily="34" charset="0"/>
              </a:rPr>
            </a:br>
            <a:endParaRPr lang="en-US" sz="1400" dirty="0">
              <a:solidFill>
                <a:srgbClr val="000000"/>
              </a:solidFill>
              <a:latin typeface="Arial" pitchFamily="34" charset="0"/>
            </a:endParaRPr>
          </a:p>
          <a:p>
            <a:pPr marL="223838" indent="-223838">
              <a:spcBef>
                <a:spcPct val="20000"/>
              </a:spcBef>
            </a:pPr>
            <a:r>
              <a:rPr lang="en-US" sz="1400" b="1" dirty="0" err="1">
                <a:solidFill>
                  <a:srgbClr val="000000"/>
                </a:solidFill>
                <a:latin typeface="Arial" pitchFamily="34" charset="0"/>
              </a:rPr>
              <a:t>Clp</a:t>
            </a:r>
            <a:r>
              <a:rPr lang="en-US" sz="1400" b="1" dirty="0">
                <a:solidFill>
                  <a:srgbClr val="000000"/>
                </a:solidFill>
                <a:latin typeface="Arial" pitchFamily="34" charset="0"/>
              </a:rPr>
              <a:t> AP</a:t>
            </a:r>
            <a:r>
              <a:rPr lang="en-US" sz="1400" dirty="0">
                <a:solidFill>
                  <a:srgbClr val="000000"/>
                </a:solidFill>
                <a:latin typeface="Arial" pitchFamily="34" charset="0"/>
              </a:rPr>
              <a:t> - 750 </a:t>
            </a:r>
            <a:r>
              <a:rPr lang="en-US" sz="1400" dirty="0" err="1">
                <a:solidFill>
                  <a:srgbClr val="000000"/>
                </a:solidFill>
                <a:latin typeface="Arial" pitchFamily="34" charset="0"/>
              </a:rPr>
              <a:t>kDa</a:t>
            </a:r>
            <a:r>
              <a:rPr lang="en-US" sz="1400" dirty="0">
                <a:solidFill>
                  <a:srgbClr val="000000"/>
                </a:solidFill>
                <a:latin typeface="Arial" pitchFamily="34" charset="0"/>
              </a:rPr>
              <a:t> (6-mer </a:t>
            </a:r>
            <a:r>
              <a:rPr lang="en-US" sz="1400" dirty="0" err="1">
                <a:solidFill>
                  <a:srgbClr val="000000"/>
                </a:solidFill>
                <a:latin typeface="Arial" pitchFamily="34" charset="0"/>
              </a:rPr>
              <a:t>ClpA</a:t>
            </a:r>
            <a:r>
              <a:rPr lang="en-US" sz="1400" dirty="0">
                <a:solidFill>
                  <a:srgbClr val="000000"/>
                </a:solidFill>
                <a:latin typeface="Arial" pitchFamily="34" charset="0"/>
              </a:rPr>
              <a:t>: </a:t>
            </a:r>
            <a:r>
              <a:rPr lang="en-US" sz="1400" dirty="0" err="1">
                <a:solidFill>
                  <a:srgbClr val="000000"/>
                </a:solidFill>
                <a:latin typeface="Arial" pitchFamily="34" charset="0"/>
              </a:rPr>
              <a:t>šaperon</a:t>
            </a:r>
            <a:r>
              <a:rPr lang="en-US" sz="1400" dirty="0">
                <a:solidFill>
                  <a:srgbClr val="000000"/>
                </a:solidFill>
                <a:latin typeface="Arial" pitchFamily="34" charset="0"/>
              </a:rPr>
              <a:t> + 10-mer </a:t>
            </a:r>
            <a:r>
              <a:rPr lang="en-US" sz="1400" dirty="0" err="1">
                <a:solidFill>
                  <a:srgbClr val="000000"/>
                </a:solidFill>
                <a:latin typeface="Arial" pitchFamily="34" charset="0"/>
              </a:rPr>
              <a:t>ClpP</a:t>
            </a:r>
            <a:r>
              <a:rPr lang="en-US" sz="1400" dirty="0">
                <a:solidFill>
                  <a:srgbClr val="000000"/>
                </a:solidFill>
                <a:latin typeface="Arial" pitchFamily="34" charset="0"/>
              </a:rPr>
              <a:t>: </a:t>
            </a:r>
            <a:r>
              <a:rPr lang="en-US" sz="1400" dirty="0" err="1">
                <a:solidFill>
                  <a:srgbClr val="000000"/>
                </a:solidFill>
                <a:latin typeface="Arial" pitchFamily="34" charset="0"/>
              </a:rPr>
              <a:t>Ser</a:t>
            </a:r>
            <a:r>
              <a:rPr lang="en-US" sz="1400" dirty="0">
                <a:solidFill>
                  <a:srgbClr val="000000"/>
                </a:solidFill>
                <a:latin typeface="Arial" pitchFamily="34" charset="0"/>
              </a:rPr>
              <a:t>- </a:t>
            </a:r>
            <a:r>
              <a:rPr lang="en-US" sz="1400" dirty="0" err="1">
                <a:solidFill>
                  <a:srgbClr val="000000"/>
                </a:solidFill>
                <a:latin typeface="Arial" pitchFamily="34" charset="0"/>
              </a:rPr>
              <a:t>proteaza</a:t>
            </a:r>
            <a:r>
              <a:rPr lang="en-US" sz="1400" dirty="0">
                <a:solidFill>
                  <a:srgbClr val="000000"/>
                </a:solidFill>
                <a:latin typeface="Arial" pitchFamily="34" charset="0"/>
              </a:rPr>
              <a:t>), </a:t>
            </a:r>
            <a:br>
              <a:rPr lang="en-US" sz="1400" dirty="0">
                <a:solidFill>
                  <a:srgbClr val="000000"/>
                </a:solidFill>
                <a:latin typeface="Arial" pitchFamily="34" charset="0"/>
              </a:rPr>
            </a:br>
            <a:r>
              <a:rPr lang="en-US" sz="1400" dirty="0" err="1">
                <a:solidFill>
                  <a:srgbClr val="000000"/>
                </a:solidFill>
                <a:latin typeface="Arial" pitchFamily="34" charset="0"/>
              </a:rPr>
              <a:t>odvisna</a:t>
            </a:r>
            <a:r>
              <a:rPr lang="en-US" sz="1400" dirty="0">
                <a:solidFill>
                  <a:srgbClr val="000000"/>
                </a:solidFill>
                <a:latin typeface="Arial" pitchFamily="34" charset="0"/>
              </a:rPr>
              <a:t> od ATP, </a:t>
            </a:r>
            <a:r>
              <a:rPr lang="en-US" sz="1400" dirty="0" err="1">
                <a:solidFill>
                  <a:srgbClr val="000000"/>
                </a:solidFill>
                <a:latin typeface="Arial" pitchFamily="34" charset="0"/>
              </a:rPr>
              <a:t>generira</a:t>
            </a:r>
            <a:r>
              <a:rPr lang="en-US" sz="1400" dirty="0">
                <a:solidFill>
                  <a:srgbClr val="000000"/>
                </a:solidFill>
                <a:latin typeface="Arial" pitchFamily="34" charset="0"/>
              </a:rPr>
              <a:t> </a:t>
            </a:r>
            <a:r>
              <a:rPr lang="en-US" sz="1400" dirty="0" err="1">
                <a:solidFill>
                  <a:srgbClr val="000000"/>
                </a:solidFill>
                <a:latin typeface="Arial" pitchFamily="34" charset="0"/>
              </a:rPr>
              <a:t>fragmente</a:t>
            </a:r>
            <a:r>
              <a:rPr lang="en-US" sz="1400" dirty="0">
                <a:solidFill>
                  <a:srgbClr val="000000"/>
                </a:solidFill>
                <a:latin typeface="Arial" pitchFamily="34" charset="0"/>
              </a:rPr>
              <a:t> z M~1500 Da</a:t>
            </a:r>
            <a:br>
              <a:rPr lang="en-US" sz="1400" dirty="0">
                <a:solidFill>
                  <a:srgbClr val="000000"/>
                </a:solidFill>
                <a:latin typeface="Arial" pitchFamily="34" charset="0"/>
              </a:rPr>
            </a:br>
            <a:r>
              <a:rPr lang="en-US" sz="1400" dirty="0">
                <a:solidFill>
                  <a:srgbClr val="000000"/>
                </a:solidFill>
                <a:latin typeface="Arial" pitchFamily="34" charset="0"/>
              </a:rPr>
              <a:t>(</a:t>
            </a:r>
            <a:r>
              <a:rPr lang="en-US" sz="1200" i="1" dirty="0">
                <a:solidFill>
                  <a:srgbClr val="000000"/>
                </a:solidFill>
                <a:latin typeface="Arial" pitchFamily="34" charset="0"/>
              </a:rPr>
              <a:t>Cell</a:t>
            </a:r>
            <a:r>
              <a:rPr lang="en-US" sz="1200" dirty="0">
                <a:solidFill>
                  <a:srgbClr val="000000"/>
                </a:solidFill>
                <a:latin typeface="Arial" pitchFamily="34" charset="0"/>
              </a:rPr>
              <a:t> </a:t>
            </a:r>
            <a:r>
              <a:rPr lang="en-US" sz="1200" b="1" dirty="0">
                <a:solidFill>
                  <a:srgbClr val="000000"/>
                </a:solidFill>
                <a:latin typeface="Arial" pitchFamily="34" charset="0"/>
              </a:rPr>
              <a:t>91</a:t>
            </a:r>
            <a:r>
              <a:rPr lang="en-US" sz="1200" dirty="0">
                <a:solidFill>
                  <a:srgbClr val="000000"/>
                </a:solidFill>
                <a:latin typeface="Arial" pitchFamily="34" charset="0"/>
              </a:rPr>
              <a:t>, 447-456, 1997)</a:t>
            </a:r>
            <a:r>
              <a:rPr lang="en-US" sz="3200" dirty="0">
                <a:solidFill>
                  <a:srgbClr val="000000"/>
                </a:solidFill>
                <a:latin typeface="Arial" pitchFamily="34" charset="0"/>
              </a:rPr>
              <a:t/>
            </a:r>
            <a:br>
              <a:rPr lang="en-US" sz="3200" dirty="0">
                <a:solidFill>
                  <a:srgbClr val="000000"/>
                </a:solidFill>
                <a:latin typeface="Arial" pitchFamily="34" charset="0"/>
              </a:rPr>
            </a:br>
            <a:endParaRPr lang="en-US" sz="3200" dirty="0">
              <a:solidFill>
                <a:srgbClr val="000000"/>
              </a:solidFill>
              <a:latin typeface="Arial" pitchFamily="34" charset="0"/>
            </a:endParaRPr>
          </a:p>
          <a:p>
            <a:pPr marL="223838" indent="-223838">
              <a:spcBef>
                <a:spcPct val="20000"/>
              </a:spcBef>
            </a:pPr>
            <a:endParaRPr lang="en-US" sz="14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spcBef>
                <a:spcPct val="20000"/>
              </a:spcBef>
            </a:pPr>
            <a:endParaRPr lang="en-US" sz="700" dirty="0">
              <a:solidFill>
                <a:srgbClr val="000000"/>
              </a:solidFill>
              <a:latin typeface="Arial" pitchFamily="34" charset="0"/>
            </a:endParaRPr>
          </a:p>
          <a:p>
            <a:pPr marL="223838" indent="-223838"/>
            <a:r>
              <a:rPr lang="en-US" sz="1400" b="1" dirty="0" err="1">
                <a:solidFill>
                  <a:srgbClr val="000000"/>
                </a:solidFill>
                <a:latin typeface="Arial" pitchFamily="34" charset="0"/>
              </a:rPr>
              <a:t>DegP</a:t>
            </a:r>
            <a:r>
              <a:rPr lang="en-US" sz="1400" b="1" dirty="0">
                <a:solidFill>
                  <a:srgbClr val="000000"/>
                </a:solidFill>
                <a:latin typeface="Arial" pitchFamily="34" charset="0"/>
              </a:rPr>
              <a:t> </a:t>
            </a:r>
            <a:r>
              <a:rPr lang="en-US" sz="1400" dirty="0">
                <a:solidFill>
                  <a:srgbClr val="000000"/>
                </a:solidFill>
                <a:latin typeface="Arial" pitchFamily="34" charset="0"/>
              </a:rPr>
              <a:t>=</a:t>
            </a:r>
            <a:r>
              <a:rPr lang="sl-SI" sz="1400" dirty="0">
                <a:solidFill>
                  <a:srgbClr val="000000"/>
                </a:solidFill>
                <a:latin typeface="Arial" pitchFamily="34" charset="0"/>
              </a:rPr>
              <a:t> </a:t>
            </a:r>
            <a:r>
              <a:rPr lang="en-US" sz="1400" dirty="0" err="1">
                <a:solidFill>
                  <a:srgbClr val="000000"/>
                </a:solidFill>
                <a:latin typeface="Arial" pitchFamily="34" charset="0"/>
              </a:rPr>
              <a:t>HtrA</a:t>
            </a:r>
            <a:r>
              <a:rPr lang="en-US" sz="1400" dirty="0">
                <a:solidFill>
                  <a:srgbClr val="000000"/>
                </a:solidFill>
                <a:latin typeface="Arial" pitchFamily="34" charset="0"/>
              </a:rPr>
              <a:t> (Do) - </a:t>
            </a:r>
            <a:r>
              <a:rPr lang="en-US" sz="1400" dirty="0" err="1">
                <a:solidFill>
                  <a:srgbClr val="000000"/>
                </a:solidFill>
                <a:latin typeface="Arial" pitchFamily="34" charset="0"/>
              </a:rPr>
              <a:t>periplazemska</a:t>
            </a:r>
            <a:r>
              <a:rPr lang="en-US" sz="1400" dirty="0">
                <a:solidFill>
                  <a:srgbClr val="000000"/>
                </a:solidFill>
                <a:latin typeface="Arial" pitchFamily="34" charset="0"/>
              </a:rPr>
              <a:t> </a:t>
            </a:r>
            <a:r>
              <a:rPr lang="en-US" sz="1400" dirty="0" err="1">
                <a:solidFill>
                  <a:srgbClr val="000000"/>
                </a:solidFill>
                <a:latin typeface="Arial" pitchFamily="34" charset="0"/>
              </a:rPr>
              <a:t>proteaza</a:t>
            </a:r>
            <a:r>
              <a:rPr lang="en-US" sz="1400" dirty="0">
                <a:solidFill>
                  <a:srgbClr val="000000"/>
                </a:solidFill>
                <a:latin typeface="Arial" pitchFamily="34" charset="0"/>
              </a:rPr>
              <a:t>; </a:t>
            </a:r>
            <a:r>
              <a:rPr lang="en-US" sz="1400" dirty="0" err="1">
                <a:solidFill>
                  <a:srgbClr val="000000"/>
                </a:solidFill>
                <a:latin typeface="Arial" pitchFamily="34" charset="0"/>
              </a:rPr>
              <a:t>lahko</a:t>
            </a:r>
            <a:r>
              <a:rPr lang="en-US" sz="1400" dirty="0">
                <a:solidFill>
                  <a:srgbClr val="000000"/>
                </a:solidFill>
                <a:latin typeface="Arial" pitchFamily="34" charset="0"/>
              </a:rPr>
              <a:t> </a:t>
            </a:r>
            <a:r>
              <a:rPr lang="en-US" sz="1400" dirty="0" err="1">
                <a:solidFill>
                  <a:srgbClr val="000000"/>
                </a:solidFill>
                <a:latin typeface="Arial" pitchFamily="34" charset="0"/>
              </a:rPr>
              <a:t>deluje</a:t>
            </a:r>
            <a:r>
              <a:rPr lang="en-US" sz="1400" dirty="0">
                <a:solidFill>
                  <a:srgbClr val="000000"/>
                </a:solidFill>
                <a:latin typeface="Arial" pitchFamily="34" charset="0"/>
              </a:rPr>
              <a:t> </a:t>
            </a:r>
            <a:r>
              <a:rPr lang="en-US" sz="1400" dirty="0" err="1">
                <a:solidFill>
                  <a:srgbClr val="000000"/>
                </a:solidFill>
                <a:latin typeface="Arial" pitchFamily="34" charset="0"/>
              </a:rPr>
              <a:t>na</a:t>
            </a:r>
            <a:r>
              <a:rPr lang="en-US" sz="1400" dirty="0">
                <a:solidFill>
                  <a:srgbClr val="000000"/>
                </a:solidFill>
                <a:latin typeface="Arial" pitchFamily="34" charset="0"/>
              </a:rPr>
              <a:t> </a:t>
            </a:r>
            <a:br>
              <a:rPr lang="en-US" sz="1400" dirty="0">
                <a:solidFill>
                  <a:srgbClr val="000000"/>
                </a:solidFill>
                <a:latin typeface="Arial" pitchFamily="34" charset="0"/>
              </a:rPr>
            </a:br>
            <a:r>
              <a:rPr lang="en-US" sz="1400" dirty="0" err="1">
                <a:solidFill>
                  <a:srgbClr val="000000"/>
                </a:solidFill>
                <a:latin typeface="Arial" pitchFamily="34" charset="0"/>
              </a:rPr>
              <a:t>proteine</a:t>
            </a:r>
            <a:r>
              <a:rPr lang="en-US" sz="1400" dirty="0">
                <a:solidFill>
                  <a:srgbClr val="000000"/>
                </a:solidFill>
                <a:latin typeface="Arial" pitchFamily="34" charset="0"/>
              </a:rPr>
              <a:t>, </a:t>
            </a:r>
            <a:r>
              <a:rPr lang="en-US" sz="1400" dirty="0" err="1">
                <a:solidFill>
                  <a:srgbClr val="000000"/>
                </a:solidFill>
                <a:latin typeface="Arial" pitchFamily="34" charset="0"/>
              </a:rPr>
              <a:t>ki</a:t>
            </a:r>
            <a:r>
              <a:rPr lang="en-US" sz="1400" dirty="0">
                <a:solidFill>
                  <a:srgbClr val="000000"/>
                </a:solidFill>
                <a:latin typeface="Arial" pitchFamily="34" charset="0"/>
              </a:rPr>
              <a:t> se </a:t>
            </a:r>
            <a:r>
              <a:rPr lang="en-US" sz="1400" dirty="0" err="1">
                <a:solidFill>
                  <a:srgbClr val="000000"/>
                </a:solidFill>
                <a:latin typeface="Arial" pitchFamily="34" charset="0"/>
              </a:rPr>
              <a:t>izločajo</a:t>
            </a:r>
            <a:r>
              <a:rPr lang="en-US" sz="1400" dirty="0">
                <a:solidFill>
                  <a:srgbClr val="000000"/>
                </a:solidFill>
                <a:latin typeface="Arial" pitchFamily="34" charset="0"/>
              </a:rPr>
              <a:t> </a:t>
            </a:r>
            <a:r>
              <a:rPr lang="en-US" sz="1400" dirty="0" err="1">
                <a:solidFill>
                  <a:srgbClr val="000000"/>
                </a:solidFill>
                <a:latin typeface="Arial" pitchFamily="34" charset="0"/>
              </a:rPr>
              <a:t>iz</a:t>
            </a:r>
            <a:r>
              <a:rPr lang="en-US" sz="1400" dirty="0">
                <a:solidFill>
                  <a:srgbClr val="000000"/>
                </a:solidFill>
                <a:latin typeface="Arial" pitchFamily="34" charset="0"/>
              </a:rPr>
              <a:t> </a:t>
            </a:r>
            <a:r>
              <a:rPr lang="en-US" sz="1400" dirty="0" err="1">
                <a:solidFill>
                  <a:srgbClr val="000000"/>
                </a:solidFill>
                <a:latin typeface="Arial" pitchFamily="34" charset="0"/>
              </a:rPr>
              <a:t>celice</a:t>
            </a:r>
            <a:r>
              <a:rPr lang="en-US" sz="1400" dirty="0">
                <a:solidFill>
                  <a:srgbClr val="000000"/>
                </a:solidFill>
                <a:latin typeface="Arial" pitchFamily="34" charset="0"/>
              </a:rPr>
              <a:t>. </a:t>
            </a:r>
            <a:r>
              <a:rPr lang="en-US" sz="1400" dirty="0" err="1">
                <a:solidFill>
                  <a:srgbClr val="000000"/>
                </a:solidFill>
                <a:latin typeface="Arial" pitchFamily="34" charset="0"/>
              </a:rPr>
              <a:t>Pri</a:t>
            </a:r>
            <a:r>
              <a:rPr lang="en-US" sz="1400" dirty="0">
                <a:solidFill>
                  <a:srgbClr val="000000"/>
                </a:solidFill>
                <a:latin typeface="Arial" pitchFamily="34" charset="0"/>
              </a:rPr>
              <a:t> </a:t>
            </a:r>
            <a:r>
              <a:rPr lang="en-US" sz="1400" dirty="0" err="1">
                <a:solidFill>
                  <a:srgbClr val="000000"/>
                </a:solidFill>
                <a:latin typeface="Arial" pitchFamily="34" charset="0"/>
              </a:rPr>
              <a:t>normalni</a:t>
            </a:r>
            <a:r>
              <a:rPr lang="en-US" sz="1400" dirty="0">
                <a:solidFill>
                  <a:srgbClr val="000000"/>
                </a:solidFill>
                <a:latin typeface="Arial" pitchFamily="34" charset="0"/>
              </a:rPr>
              <a:t> T je </a:t>
            </a:r>
            <a:r>
              <a:rPr lang="en-US" sz="1400" dirty="0" err="1">
                <a:solidFill>
                  <a:srgbClr val="000000"/>
                </a:solidFill>
                <a:latin typeface="Arial" pitchFamily="34" charset="0"/>
              </a:rPr>
              <a:t>šaperon</a:t>
            </a:r>
            <a:r>
              <a:rPr lang="en-US" sz="1400" dirty="0">
                <a:solidFill>
                  <a:srgbClr val="000000"/>
                </a:solidFill>
                <a:latin typeface="Arial" pitchFamily="34" charset="0"/>
              </a:rPr>
              <a:t>,</a:t>
            </a:r>
            <a:r>
              <a:rPr lang="sl-SI" sz="1400" dirty="0">
                <a:solidFill>
                  <a:srgbClr val="000000"/>
                </a:solidFill>
                <a:latin typeface="Arial" pitchFamily="34" charset="0"/>
              </a:rPr>
              <a:t> </a:t>
            </a:r>
            <a:br>
              <a:rPr lang="sl-SI" sz="1400" dirty="0">
                <a:solidFill>
                  <a:srgbClr val="000000"/>
                </a:solidFill>
                <a:latin typeface="Arial" pitchFamily="34" charset="0"/>
              </a:rPr>
            </a:br>
            <a:r>
              <a:rPr lang="en-US" sz="1400" dirty="0" err="1">
                <a:solidFill>
                  <a:srgbClr val="000000"/>
                </a:solidFill>
                <a:latin typeface="Arial" pitchFamily="34" charset="0"/>
              </a:rPr>
              <a:t>pri</a:t>
            </a:r>
            <a:r>
              <a:rPr lang="en-US" sz="1400" dirty="0">
                <a:solidFill>
                  <a:srgbClr val="000000"/>
                </a:solidFill>
                <a:latin typeface="Arial" pitchFamily="34" charset="0"/>
              </a:rPr>
              <a:t> </a:t>
            </a:r>
            <a:r>
              <a:rPr lang="en-US" sz="1400" dirty="0" err="1">
                <a:solidFill>
                  <a:srgbClr val="000000"/>
                </a:solidFill>
                <a:latin typeface="Arial" pitchFamily="34" charset="0"/>
              </a:rPr>
              <a:t>višji</a:t>
            </a:r>
            <a:r>
              <a:rPr lang="en-US" sz="1400" dirty="0">
                <a:solidFill>
                  <a:srgbClr val="000000"/>
                </a:solidFill>
                <a:latin typeface="Arial" pitchFamily="34" charset="0"/>
              </a:rPr>
              <a:t> T pa </a:t>
            </a:r>
            <a:r>
              <a:rPr lang="en-US" sz="1400" dirty="0" err="1">
                <a:solidFill>
                  <a:srgbClr val="000000"/>
                </a:solidFill>
                <a:latin typeface="Arial" pitchFamily="34" charset="0"/>
              </a:rPr>
              <a:t>proteaza</a:t>
            </a:r>
            <a:r>
              <a:rPr lang="en-US" sz="1400" dirty="0">
                <a:solidFill>
                  <a:srgbClr val="000000"/>
                </a:solidFill>
                <a:latin typeface="Arial" pitchFamily="34" charset="0"/>
              </a:rPr>
              <a:t>. (</a:t>
            </a:r>
            <a:r>
              <a:rPr lang="en-US" sz="1200" i="1" dirty="0">
                <a:solidFill>
                  <a:srgbClr val="000000"/>
                </a:solidFill>
                <a:latin typeface="Arial" pitchFamily="34" charset="0"/>
              </a:rPr>
              <a:t>Nature</a:t>
            </a:r>
            <a:r>
              <a:rPr lang="en-US" sz="1200" dirty="0">
                <a:solidFill>
                  <a:srgbClr val="000000"/>
                </a:solidFill>
                <a:latin typeface="Arial" pitchFamily="34" charset="0"/>
              </a:rPr>
              <a:t> </a:t>
            </a:r>
            <a:r>
              <a:rPr lang="en-US" sz="1200" b="1" dirty="0">
                <a:solidFill>
                  <a:srgbClr val="000000"/>
                </a:solidFill>
                <a:latin typeface="Arial" pitchFamily="34" charset="0"/>
              </a:rPr>
              <a:t>416</a:t>
            </a:r>
            <a:r>
              <a:rPr lang="en-US" sz="1200" dirty="0">
                <a:solidFill>
                  <a:srgbClr val="000000"/>
                </a:solidFill>
                <a:latin typeface="Arial" pitchFamily="34" charset="0"/>
              </a:rPr>
              <a:t>, 455 - 459, 2002)</a:t>
            </a:r>
            <a:r>
              <a:rPr lang="en-US" sz="1400" dirty="0">
                <a:solidFill>
                  <a:srgbClr val="000000"/>
                </a:solidFill>
                <a:latin typeface="Arial" pitchFamily="34" charset="0"/>
              </a:rPr>
              <a:t> </a:t>
            </a:r>
          </a:p>
          <a:p>
            <a:pPr marL="223838" indent="-223838">
              <a:spcBef>
                <a:spcPct val="20000"/>
              </a:spcBef>
            </a:pPr>
            <a:endParaRPr lang="en-US" sz="1400" dirty="0">
              <a:solidFill>
                <a:srgbClr val="000000"/>
              </a:solidFill>
              <a:latin typeface="Arial" pitchFamily="34" charset="0"/>
            </a:endParaRP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657600"/>
            <a:ext cx="1752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43400"/>
            <a:ext cx="2590800"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2636838"/>
            <a:ext cx="1752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 Box 7"/>
          <p:cNvSpPr txBox="1">
            <a:spLocks noChangeArrowheads="1"/>
          </p:cNvSpPr>
          <p:nvPr/>
        </p:nvSpPr>
        <p:spPr bwMode="auto">
          <a:xfrm>
            <a:off x="2124075" y="3933825"/>
            <a:ext cx="3810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00"/>
                </a:solidFill>
                <a:latin typeface="Arial" pitchFamily="34" charset="0"/>
              </a:rPr>
              <a:t>OmpT</a:t>
            </a:r>
            <a:r>
              <a:rPr lang="en-US" sz="1400">
                <a:solidFill>
                  <a:srgbClr val="000000"/>
                </a:solidFill>
                <a:latin typeface="Arial" pitchFamily="34" charset="0"/>
              </a:rPr>
              <a:t> - proteaza zunanje membrane, cepi ob paru </a:t>
            </a:r>
            <a:r>
              <a:rPr lang="sl-SI" sz="1400">
                <a:solidFill>
                  <a:srgbClr val="000000"/>
                </a:solidFill>
                <a:latin typeface="Arial" pitchFamily="34" charset="0"/>
              </a:rPr>
              <a:t>b</a:t>
            </a:r>
            <a:r>
              <a:rPr lang="en-US" sz="1400">
                <a:solidFill>
                  <a:srgbClr val="000000"/>
                </a:solidFill>
                <a:latin typeface="Arial" pitchFamily="34" charset="0"/>
              </a:rPr>
              <a:t>azičnih aminokislinskih ostankov</a:t>
            </a:r>
            <a:br>
              <a:rPr lang="en-US" sz="1400">
                <a:solidFill>
                  <a:srgbClr val="000000"/>
                </a:solidFill>
                <a:latin typeface="Arial" pitchFamily="34" charset="0"/>
              </a:rPr>
            </a:br>
            <a:r>
              <a:rPr lang="en-US" sz="1400">
                <a:solidFill>
                  <a:srgbClr val="000000"/>
                </a:solidFill>
                <a:latin typeface="Arial" pitchFamily="34" charset="0"/>
              </a:rPr>
              <a:t>(</a:t>
            </a:r>
            <a:r>
              <a:rPr lang="en-US" sz="1400" i="1">
                <a:solidFill>
                  <a:srgbClr val="000000"/>
                </a:solidFill>
                <a:latin typeface="Arial" pitchFamily="34" charset="0"/>
              </a:rPr>
              <a:t>EMBO J.</a:t>
            </a:r>
            <a:r>
              <a:rPr lang="en-US" sz="1400">
                <a:solidFill>
                  <a:srgbClr val="000000"/>
                </a:solidFill>
                <a:latin typeface="Arial" pitchFamily="34" charset="0"/>
              </a:rPr>
              <a:t> </a:t>
            </a:r>
            <a:r>
              <a:rPr lang="en-US" sz="1400" b="1">
                <a:solidFill>
                  <a:srgbClr val="000000"/>
                </a:solidFill>
                <a:latin typeface="Arial" pitchFamily="34" charset="0"/>
              </a:rPr>
              <a:t>20</a:t>
            </a:r>
            <a:r>
              <a:rPr lang="en-US" sz="1400">
                <a:solidFill>
                  <a:srgbClr val="000000"/>
                </a:solidFill>
                <a:latin typeface="Arial" pitchFamily="34" charset="0"/>
              </a:rPr>
              <a:t>, 5033-5039, 2001)</a:t>
            </a:r>
          </a:p>
        </p:txBody>
      </p:sp>
    </p:spTree>
    <p:extLst>
      <p:ext uri="{BB962C8B-B14F-4D97-AF65-F5344CB8AC3E}">
        <p14:creationId xmlns:p14="http://schemas.microsoft.com/office/powerpoint/2010/main" val="3500881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ChangeArrowheads="1"/>
          </p:cNvSpPr>
          <p:nvPr/>
        </p:nvSpPr>
        <p:spPr bwMode="auto">
          <a:xfrm>
            <a:off x="1828800" y="315913"/>
            <a:ext cx="5829300" cy="4222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rgbClr val="000000"/>
                </a:solidFill>
                <a:latin typeface="Arial" pitchFamily="34" charset="0"/>
              </a:rPr>
              <a:t>Proteoliza pri </a:t>
            </a:r>
            <a:r>
              <a:rPr lang="en-US" sz="2800" b="1" i="1">
                <a:solidFill>
                  <a:srgbClr val="000000"/>
                </a:solidFill>
                <a:latin typeface="Arial" pitchFamily="34" charset="0"/>
              </a:rPr>
              <a:t>E. coli </a:t>
            </a:r>
            <a:r>
              <a:rPr lang="en-US" sz="2800">
                <a:solidFill>
                  <a:srgbClr val="000000"/>
                </a:solidFill>
                <a:latin typeface="Arial" pitchFamily="34" charset="0"/>
              </a:rPr>
              <a:t>/2</a:t>
            </a:r>
            <a:endParaRPr lang="en-US" sz="4400">
              <a:solidFill>
                <a:srgbClr val="000000"/>
              </a:solidFill>
              <a:latin typeface="Arial" pitchFamily="34" charset="0"/>
            </a:endParaRPr>
          </a:p>
        </p:txBody>
      </p:sp>
      <p:sp>
        <p:nvSpPr>
          <p:cNvPr id="22531" name="Rectangle 1027"/>
          <p:cNvSpPr>
            <a:spLocks noChangeArrowheads="1"/>
          </p:cNvSpPr>
          <p:nvPr/>
        </p:nvSpPr>
        <p:spPr bwMode="auto">
          <a:xfrm>
            <a:off x="609600" y="949325"/>
            <a:ext cx="8077200" cy="56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800">
                <a:solidFill>
                  <a:srgbClr val="000000"/>
                </a:solidFill>
                <a:latin typeface="Arial" pitchFamily="34" charset="0"/>
              </a:rPr>
              <a:t>Proteolizo lahko zmanjšamo z ukrepi na ravni:</a:t>
            </a:r>
          </a:p>
          <a:p>
            <a:pPr>
              <a:spcBef>
                <a:spcPct val="20000"/>
              </a:spcBef>
            </a:pPr>
            <a:r>
              <a:rPr lang="sl-SI" sz="1800">
                <a:solidFill>
                  <a:srgbClr val="3333CC"/>
                </a:solidFill>
                <a:latin typeface="Arial" pitchFamily="34" charset="0"/>
              </a:rPr>
              <a:t>- zapisa v vektorju,</a:t>
            </a:r>
            <a:br>
              <a:rPr lang="sl-SI" sz="1800">
                <a:solidFill>
                  <a:srgbClr val="3333CC"/>
                </a:solidFill>
                <a:latin typeface="Arial" pitchFamily="34" charset="0"/>
              </a:rPr>
            </a:br>
            <a:r>
              <a:rPr lang="sl-SI" sz="1800">
                <a:solidFill>
                  <a:srgbClr val="3333CC"/>
                </a:solidFill>
                <a:latin typeface="Arial" pitchFamily="34" charset="0"/>
              </a:rPr>
              <a:t>- ekspresijskega sistema, </a:t>
            </a:r>
            <a:br>
              <a:rPr lang="sl-SI" sz="1800">
                <a:solidFill>
                  <a:srgbClr val="3333CC"/>
                </a:solidFill>
                <a:latin typeface="Arial" pitchFamily="34" charset="0"/>
              </a:rPr>
            </a:br>
            <a:r>
              <a:rPr lang="sl-SI" sz="1800">
                <a:solidFill>
                  <a:srgbClr val="3333CC"/>
                </a:solidFill>
                <a:latin typeface="Arial" pitchFamily="34" charset="0"/>
              </a:rPr>
              <a:t>- pogojev gojenja,</a:t>
            </a:r>
            <a:br>
              <a:rPr lang="sl-SI" sz="1800">
                <a:solidFill>
                  <a:srgbClr val="3333CC"/>
                </a:solidFill>
                <a:latin typeface="Arial" pitchFamily="34" charset="0"/>
              </a:rPr>
            </a:br>
            <a:r>
              <a:rPr lang="sl-SI" sz="1800">
                <a:solidFill>
                  <a:srgbClr val="3333CC"/>
                </a:solidFill>
                <a:latin typeface="Arial" pitchFamily="34" charset="0"/>
              </a:rPr>
              <a:t>- izolacijskega postopka.</a:t>
            </a:r>
          </a:p>
          <a:p>
            <a:pPr>
              <a:spcBef>
                <a:spcPct val="20000"/>
              </a:spcBef>
            </a:pPr>
            <a:endParaRPr lang="sl-SI" sz="800">
              <a:solidFill>
                <a:srgbClr val="000000"/>
              </a:solidFill>
              <a:latin typeface="Arial" pitchFamily="34" charset="0"/>
            </a:endParaRPr>
          </a:p>
          <a:p>
            <a:pPr>
              <a:spcBef>
                <a:spcPct val="20000"/>
              </a:spcBef>
            </a:pPr>
            <a:r>
              <a:rPr lang="sl-SI" sz="1600">
                <a:solidFill>
                  <a:srgbClr val="000000"/>
                </a:solidFill>
                <a:latin typeface="Arial" pitchFamily="34" charset="0"/>
              </a:rPr>
              <a:t>Z uporabo </a:t>
            </a:r>
            <a:r>
              <a:rPr lang="sl-SI" sz="1600" b="1">
                <a:solidFill>
                  <a:srgbClr val="000000"/>
                </a:solidFill>
                <a:latin typeface="Arial" pitchFamily="34" charset="0"/>
              </a:rPr>
              <a:t>inhibitorjev</a:t>
            </a:r>
            <a:r>
              <a:rPr lang="sl-SI" sz="1600">
                <a:solidFill>
                  <a:srgbClr val="000000"/>
                </a:solidFill>
                <a:latin typeface="Arial" pitchFamily="34" charset="0"/>
              </a:rPr>
              <a:t> (koktajla) zmanjšamo proteolizo od faze razbijanja celic naprej.</a:t>
            </a:r>
          </a:p>
          <a:p>
            <a:pPr>
              <a:spcBef>
                <a:spcPct val="20000"/>
              </a:spcBef>
            </a:pPr>
            <a:endParaRPr lang="sl-SI" sz="800">
              <a:solidFill>
                <a:srgbClr val="000000"/>
              </a:solidFill>
              <a:latin typeface="Arial" pitchFamily="34" charset="0"/>
            </a:endParaRPr>
          </a:p>
          <a:p>
            <a:pPr>
              <a:spcBef>
                <a:spcPct val="20000"/>
              </a:spcBef>
            </a:pPr>
            <a:r>
              <a:rPr lang="sl-SI" sz="1600">
                <a:solidFill>
                  <a:srgbClr val="000000"/>
                </a:solidFill>
                <a:latin typeface="Arial" pitchFamily="34" charset="0"/>
              </a:rPr>
              <a:t>Proteolizo </a:t>
            </a:r>
            <a:r>
              <a:rPr lang="sl-SI" sz="1600" b="1" i="1">
                <a:solidFill>
                  <a:srgbClr val="000000"/>
                </a:solidFill>
                <a:latin typeface="Arial" pitchFamily="34" charset="0"/>
              </a:rPr>
              <a:t>in vivo</a:t>
            </a:r>
            <a:r>
              <a:rPr lang="sl-SI" sz="1600">
                <a:solidFill>
                  <a:srgbClr val="000000"/>
                </a:solidFill>
                <a:latin typeface="Arial" pitchFamily="34" charset="0"/>
              </a:rPr>
              <a:t> lahko zmanjšamo, če rekombinantni protein pripravimo v katerem od sevov, ki imajo okvaro v sintezi ali regulaciji lastnih proteaz; npr. BL21 (lon</a:t>
            </a:r>
            <a:r>
              <a:rPr lang="sl-SI" sz="1600" baseline="30000">
                <a:solidFill>
                  <a:srgbClr val="000000"/>
                </a:solidFill>
                <a:latin typeface="Arial" pitchFamily="34" charset="0"/>
              </a:rPr>
              <a:t>-</a:t>
            </a:r>
            <a:r>
              <a:rPr lang="sl-SI" sz="1600">
                <a:solidFill>
                  <a:srgbClr val="000000"/>
                </a:solidFill>
                <a:latin typeface="Arial" pitchFamily="34" charset="0"/>
              </a:rPr>
              <a:t>, ompT</a:t>
            </a:r>
            <a:r>
              <a:rPr lang="sl-SI" sz="1600" baseline="30000">
                <a:solidFill>
                  <a:srgbClr val="000000"/>
                </a:solidFill>
                <a:latin typeface="Arial" pitchFamily="34" charset="0"/>
              </a:rPr>
              <a:t>-</a:t>
            </a:r>
            <a:r>
              <a:rPr lang="sl-SI" sz="1600">
                <a:solidFill>
                  <a:srgbClr val="000000"/>
                </a:solidFill>
                <a:latin typeface="Arial" pitchFamily="34" charset="0"/>
              </a:rPr>
              <a:t>).</a:t>
            </a:r>
          </a:p>
          <a:p>
            <a:pPr>
              <a:spcBef>
                <a:spcPct val="20000"/>
              </a:spcBef>
            </a:pPr>
            <a:endParaRPr lang="sl-SI" sz="800">
              <a:solidFill>
                <a:srgbClr val="000000"/>
              </a:solidFill>
              <a:latin typeface="Arial" pitchFamily="34" charset="0"/>
            </a:endParaRPr>
          </a:p>
          <a:p>
            <a:pPr>
              <a:spcBef>
                <a:spcPct val="20000"/>
              </a:spcBef>
            </a:pPr>
            <a:r>
              <a:rPr lang="sl-SI" sz="1600" b="1">
                <a:solidFill>
                  <a:srgbClr val="000000"/>
                </a:solidFill>
                <a:latin typeface="Arial" pitchFamily="34" charset="0"/>
              </a:rPr>
              <a:t>Na ravni zapisa</a:t>
            </a:r>
            <a:r>
              <a:rPr lang="sl-SI" sz="1600">
                <a:solidFill>
                  <a:srgbClr val="000000"/>
                </a:solidFill>
                <a:latin typeface="Arial" pitchFamily="34" charset="0"/>
              </a:rPr>
              <a:t>: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mutacija za proteolizo občutljivih mest,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 fuzija z dolgimi proteini,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 močni promotorji </a:t>
            </a:r>
            <a:r>
              <a:rPr lang="sl-SI" sz="1600">
                <a:solidFill>
                  <a:srgbClr val="000000"/>
                </a:solidFill>
                <a:latin typeface="Arial" pitchFamily="34" charset="0"/>
                <a:sym typeface="Symbol" pitchFamily="18" charset="2"/>
              </a:rPr>
              <a:t></a:t>
            </a:r>
            <a:r>
              <a:rPr lang="sl-SI" sz="1600">
                <a:solidFill>
                  <a:srgbClr val="000000"/>
                </a:solidFill>
                <a:latin typeface="Arial" pitchFamily="34" charset="0"/>
              </a:rPr>
              <a:t> nastajanje inkluzijskih telesc,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 usmerjanje v periplazmo.</a:t>
            </a:r>
          </a:p>
          <a:p>
            <a:pPr>
              <a:spcBef>
                <a:spcPct val="20000"/>
              </a:spcBef>
            </a:pPr>
            <a:endParaRPr lang="sl-SI" sz="800">
              <a:solidFill>
                <a:srgbClr val="000000"/>
              </a:solidFill>
              <a:latin typeface="Arial" pitchFamily="34" charset="0"/>
            </a:endParaRPr>
          </a:p>
          <a:p>
            <a:pPr>
              <a:spcBef>
                <a:spcPct val="20000"/>
              </a:spcBef>
            </a:pPr>
            <a:r>
              <a:rPr lang="sl-SI" sz="1600">
                <a:solidFill>
                  <a:srgbClr val="000000"/>
                </a:solidFill>
                <a:latin typeface="Arial" pitchFamily="34" charset="0"/>
              </a:rPr>
              <a:t>Pomaga lahko tudi </a:t>
            </a:r>
            <a:r>
              <a:rPr lang="sl-SI" sz="1600" b="1">
                <a:solidFill>
                  <a:srgbClr val="000000"/>
                </a:solidFill>
                <a:latin typeface="Arial" pitchFamily="34" charset="0"/>
              </a:rPr>
              <a:t>gojenje</a:t>
            </a:r>
            <a:r>
              <a:rPr lang="sl-SI" sz="1600">
                <a:solidFill>
                  <a:srgbClr val="000000"/>
                </a:solidFill>
                <a:latin typeface="Arial" pitchFamily="34" charset="0"/>
              </a:rPr>
              <a:t>: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 pri nižjih temperaturah,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 pri nižjem pH (vpliva samo na ompT),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 v prisotnosti nizkomolekularnih inhibitorjev v gojišču, </a:t>
            </a:r>
            <a:br>
              <a:rPr lang="sl-SI" sz="1600">
                <a:solidFill>
                  <a:srgbClr val="000000"/>
                </a:solidFill>
                <a:latin typeface="Arial" pitchFamily="34" charset="0"/>
              </a:rPr>
            </a:br>
            <a:r>
              <a:rPr lang="sl-SI" sz="1600">
                <a:solidFill>
                  <a:srgbClr val="000000"/>
                </a:solidFill>
                <a:latin typeface="Arial" pitchFamily="34" charset="0"/>
                <a:sym typeface="Webdings" pitchFamily="18" charset="2"/>
              </a:rPr>
              <a:t></a:t>
            </a:r>
            <a:r>
              <a:rPr lang="sl-SI" sz="1600">
                <a:solidFill>
                  <a:srgbClr val="000000"/>
                </a:solidFill>
                <a:latin typeface="Arial" pitchFamily="34" charset="0"/>
              </a:rPr>
              <a:t> v bogatih gojiščih.</a:t>
            </a:r>
          </a:p>
          <a:p>
            <a:pPr>
              <a:spcBef>
                <a:spcPct val="20000"/>
              </a:spcBef>
            </a:pPr>
            <a:endParaRPr lang="sl-SI" sz="700">
              <a:solidFill>
                <a:srgbClr val="000000"/>
              </a:solidFill>
              <a:latin typeface="Arial" pitchFamily="34" charset="0"/>
            </a:endParaRPr>
          </a:p>
        </p:txBody>
      </p:sp>
    </p:spTree>
    <p:extLst>
      <p:ext uri="{BB962C8B-B14F-4D97-AF65-F5344CB8AC3E}">
        <p14:creationId xmlns:p14="http://schemas.microsoft.com/office/powerpoint/2010/main" val="450723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828800" y="315913"/>
            <a:ext cx="5829300" cy="6334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Topnost</a:t>
            </a:r>
            <a:endParaRPr lang="en-US" sz="4400">
              <a:solidFill>
                <a:srgbClr val="000000"/>
              </a:solidFill>
              <a:latin typeface="Arial" pitchFamily="34" charset="0"/>
            </a:endParaRPr>
          </a:p>
        </p:txBody>
      </p:sp>
      <p:sp>
        <p:nvSpPr>
          <p:cNvPr id="11267" name="Rectangle 3"/>
          <p:cNvSpPr>
            <a:spLocks noChangeArrowheads="1"/>
          </p:cNvSpPr>
          <p:nvPr/>
        </p:nvSpPr>
        <p:spPr bwMode="auto">
          <a:xfrm>
            <a:off x="406400" y="1160463"/>
            <a:ext cx="8331200"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600">
                <a:solidFill>
                  <a:srgbClr val="000000"/>
                </a:solidFill>
                <a:latin typeface="Arial" pitchFamily="34" charset="0"/>
              </a:rPr>
              <a:t>Običajno si želimo rekombinantni protein pridobiti v topni obliki, če pa je produkt citotoksičen ali nestabilen, pa je smiselno, da ga pripravimo v netopni obliki.</a:t>
            </a:r>
          </a:p>
          <a:p>
            <a:pPr>
              <a:spcBef>
                <a:spcPct val="20000"/>
              </a:spcBef>
            </a:pPr>
            <a:endParaRPr lang="sl-SI" sz="700">
              <a:solidFill>
                <a:srgbClr val="000000"/>
              </a:solidFill>
              <a:latin typeface="Arial" pitchFamily="34" charset="0"/>
            </a:endParaRPr>
          </a:p>
          <a:p>
            <a:pPr>
              <a:spcBef>
                <a:spcPct val="20000"/>
              </a:spcBef>
            </a:pPr>
            <a:r>
              <a:rPr lang="sl-SI" sz="1400" u="sng">
                <a:solidFill>
                  <a:srgbClr val="000000"/>
                </a:solidFill>
                <a:latin typeface="Arial" pitchFamily="34" charset="0"/>
              </a:rPr>
              <a:t>Topnost proteina povečamo</a:t>
            </a:r>
            <a:r>
              <a:rPr lang="sl-SI" sz="1400">
                <a:solidFill>
                  <a:srgbClr val="000000"/>
                </a:solidFill>
                <a:latin typeface="Arial" pitchFamily="34" charset="0"/>
              </a:rPr>
              <a:t> z uporabo manj močnih promotorjev, gojenjem pri nižjih temperaturah, usmerjanju produkta izven citoplazme, vezavo proteina na fuzijske partnerje, ki povečajo topnost (npr. nusA - pET43, MBP) ali zagotavljajo učinkovitejše zvitje rekombinantnega proteina (GST, tioredoksin). Včasih pomaga zmanjšanje koncentracije induktorja, uporaba vektorja z manjšim številom kopij/celico in dodajanje aditivov (etanol, NaCl, saharoza) v gojišče.</a:t>
            </a:r>
          </a:p>
        </p:txBody>
      </p:sp>
      <p:pic>
        <p:nvPicPr>
          <p:cNvPr id="11268" name="Picture 4" descr="solubility_tags_figure1"/>
          <p:cNvPicPr>
            <a:picLocks noChangeAspect="1" noChangeArrowheads="1"/>
          </p:cNvPicPr>
          <p:nvPr/>
        </p:nvPicPr>
        <p:blipFill>
          <a:blip r:embed="rId2">
            <a:extLst>
              <a:ext uri="{28A0092B-C50C-407E-A947-70E740481C1C}">
                <a14:useLocalDpi xmlns:a14="http://schemas.microsoft.com/office/drawing/2010/main" val="0"/>
              </a:ext>
            </a:extLst>
          </a:blip>
          <a:srcRect l="3816" b="37241"/>
          <a:stretch>
            <a:fillRect/>
          </a:stretch>
        </p:blipFill>
        <p:spPr bwMode="auto">
          <a:xfrm>
            <a:off x="1676400" y="3276600"/>
            <a:ext cx="5791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38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048" y="3980379"/>
            <a:ext cx="4000500" cy="1666875"/>
          </a:xfrm>
          <a:prstGeom prst="rect">
            <a:avLst/>
          </a:prstGeom>
        </p:spPr>
      </p:pic>
      <p:sp>
        <p:nvSpPr>
          <p:cNvPr id="9218" name="Rectangle 2"/>
          <p:cNvSpPr>
            <a:spLocks noChangeArrowheads="1"/>
          </p:cNvSpPr>
          <p:nvPr/>
        </p:nvSpPr>
        <p:spPr bwMode="auto">
          <a:xfrm>
            <a:off x="251520" y="268831"/>
            <a:ext cx="5400600" cy="5286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err="1">
                <a:solidFill>
                  <a:srgbClr val="000000"/>
                </a:solidFill>
                <a:latin typeface="Arial" pitchFamily="34" charset="0"/>
              </a:rPr>
              <a:t>Inkluzijska</a:t>
            </a:r>
            <a:r>
              <a:rPr lang="en-US" sz="2800" b="1" dirty="0">
                <a:solidFill>
                  <a:srgbClr val="000000"/>
                </a:solidFill>
                <a:latin typeface="Arial" pitchFamily="34" charset="0"/>
              </a:rPr>
              <a:t> </a:t>
            </a:r>
            <a:r>
              <a:rPr lang="en-US" sz="2800" b="1" dirty="0" err="1" smtClean="0">
                <a:solidFill>
                  <a:srgbClr val="000000"/>
                </a:solidFill>
                <a:latin typeface="Arial" pitchFamily="34" charset="0"/>
              </a:rPr>
              <a:t>telesa</a:t>
            </a:r>
            <a:r>
              <a:rPr lang="en-US" sz="2800" b="1" dirty="0" smtClean="0">
                <a:solidFill>
                  <a:srgbClr val="000000"/>
                </a:solidFill>
                <a:latin typeface="Arial" pitchFamily="34" charset="0"/>
              </a:rPr>
              <a:t> </a:t>
            </a:r>
            <a:r>
              <a:rPr lang="en-US" sz="2800" b="1" dirty="0">
                <a:solidFill>
                  <a:srgbClr val="000000"/>
                </a:solidFill>
                <a:latin typeface="Arial" pitchFamily="34" charset="0"/>
              </a:rPr>
              <a:t>(IB)</a:t>
            </a:r>
            <a:endParaRPr lang="en-US" sz="4400" b="1" dirty="0">
              <a:solidFill>
                <a:srgbClr val="000000"/>
              </a:solidFill>
              <a:latin typeface="Arial" pitchFamily="34" charset="0"/>
            </a:endParaRPr>
          </a:p>
        </p:txBody>
      </p:sp>
      <p:sp>
        <p:nvSpPr>
          <p:cNvPr id="9219" name="Rectangle 3"/>
          <p:cNvSpPr>
            <a:spLocks noChangeArrowheads="1"/>
          </p:cNvSpPr>
          <p:nvPr/>
        </p:nvSpPr>
        <p:spPr bwMode="auto">
          <a:xfrm>
            <a:off x="251520" y="1995319"/>
            <a:ext cx="7249542"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3838" indent="-223838">
              <a:spcBef>
                <a:spcPct val="20000"/>
              </a:spcBef>
            </a:pPr>
            <a:r>
              <a:rPr lang="sl-SI" sz="1600" dirty="0">
                <a:solidFill>
                  <a:srgbClr val="000000"/>
                </a:solidFill>
                <a:latin typeface="Arial" pitchFamily="34" charset="0"/>
              </a:rPr>
              <a:t>netopni agregati v bakterijski citoplazmi</a:t>
            </a:r>
          </a:p>
          <a:p>
            <a:pPr marL="223838" indent="-223838">
              <a:spcBef>
                <a:spcPct val="20000"/>
              </a:spcBef>
            </a:pPr>
            <a:r>
              <a:rPr lang="sl-SI" sz="1600" dirty="0">
                <a:solidFill>
                  <a:srgbClr val="000000"/>
                </a:solidFill>
                <a:latin typeface="Arial" pitchFamily="34" charset="0"/>
              </a:rPr>
              <a:t>sestavljeni pretežno iz proteinov (</a:t>
            </a:r>
            <a:r>
              <a:rPr lang="sl-SI" sz="1600" dirty="0" err="1">
                <a:solidFill>
                  <a:srgbClr val="000000"/>
                </a:solidFill>
                <a:latin typeface="Arial" pitchFamily="34" charset="0"/>
              </a:rPr>
              <a:t>rekomb</a:t>
            </a:r>
            <a:r>
              <a:rPr lang="sl-SI" sz="1600" dirty="0">
                <a:solidFill>
                  <a:srgbClr val="000000"/>
                </a:solidFill>
                <a:latin typeface="Arial" pitchFamily="34" charset="0"/>
              </a:rPr>
              <a:t>. protein)</a:t>
            </a:r>
          </a:p>
          <a:p>
            <a:pPr marL="223838" indent="-223838">
              <a:spcBef>
                <a:spcPct val="20000"/>
              </a:spcBef>
            </a:pPr>
            <a:endParaRPr lang="sl-SI" sz="400" dirty="0">
              <a:solidFill>
                <a:srgbClr val="000000"/>
              </a:solidFill>
              <a:latin typeface="Arial" pitchFamily="34" charset="0"/>
            </a:endParaRPr>
          </a:p>
          <a:p>
            <a:pPr marL="223838" indent="-223838">
              <a:spcBef>
                <a:spcPct val="20000"/>
              </a:spcBef>
            </a:pPr>
            <a:r>
              <a:rPr lang="sl-SI" sz="1600" dirty="0">
                <a:solidFill>
                  <a:srgbClr val="000000"/>
                </a:solidFill>
                <a:latin typeface="Arial" pitchFamily="34" charset="0"/>
              </a:rPr>
              <a:t>Prednosti: </a:t>
            </a:r>
            <a:br>
              <a:rPr lang="sl-SI" sz="1600" dirty="0">
                <a:solidFill>
                  <a:srgbClr val="000000"/>
                </a:solidFill>
                <a:latin typeface="Arial" pitchFamily="34" charset="0"/>
              </a:rPr>
            </a:br>
            <a:r>
              <a:rPr lang="sl-SI" sz="1400" dirty="0">
                <a:solidFill>
                  <a:srgbClr val="000000"/>
                </a:solidFill>
                <a:latin typeface="Arial" pitchFamily="34" charset="0"/>
              </a:rPr>
              <a:t>visoka koncentracija rekombinantnega proteina</a:t>
            </a:r>
            <a:br>
              <a:rPr lang="sl-SI" sz="1400" dirty="0">
                <a:solidFill>
                  <a:srgbClr val="000000"/>
                </a:solidFill>
                <a:latin typeface="Arial" pitchFamily="34" charset="0"/>
              </a:rPr>
            </a:br>
            <a:r>
              <a:rPr lang="sl-SI" sz="1400" dirty="0">
                <a:solidFill>
                  <a:srgbClr val="000000"/>
                </a:solidFill>
                <a:latin typeface="Arial" pitchFamily="34" charset="0"/>
              </a:rPr>
              <a:t>sprana IB predstavljajo &gt;80 % čist </a:t>
            </a:r>
            <a:r>
              <a:rPr lang="sl-SI" sz="1400" dirty="0" err="1">
                <a:solidFill>
                  <a:srgbClr val="000000"/>
                </a:solidFill>
                <a:latin typeface="Arial" pitchFamily="34" charset="0"/>
              </a:rPr>
              <a:t>rekomb</a:t>
            </a:r>
            <a:r>
              <a:rPr lang="sl-SI" sz="1400" dirty="0">
                <a:solidFill>
                  <a:srgbClr val="000000"/>
                </a:solidFill>
                <a:latin typeface="Arial" pitchFamily="34" charset="0"/>
              </a:rPr>
              <a:t>. protein </a:t>
            </a:r>
            <a:r>
              <a:rPr lang="sl-SI" sz="1400" dirty="0">
                <a:solidFill>
                  <a:srgbClr val="000000"/>
                </a:solidFill>
                <a:latin typeface="Arial" pitchFamily="34" charset="0"/>
                <a:sym typeface="Symbol" pitchFamily="18" charset="2"/>
              </a:rPr>
              <a:t> preprosto </a:t>
            </a:r>
            <a:r>
              <a:rPr lang="sl-SI" sz="1400" dirty="0">
                <a:solidFill>
                  <a:srgbClr val="000000"/>
                </a:solidFill>
                <a:latin typeface="Arial" pitchFamily="34" charset="0"/>
              </a:rPr>
              <a:t>č</a:t>
            </a:r>
            <a:r>
              <a:rPr lang="sl-SI" sz="1400" dirty="0">
                <a:solidFill>
                  <a:srgbClr val="000000"/>
                </a:solidFill>
                <a:latin typeface="Arial" pitchFamily="34" charset="0"/>
                <a:sym typeface="Symbol" pitchFamily="18" charset="2"/>
              </a:rPr>
              <a:t>iš</a:t>
            </a:r>
            <a:r>
              <a:rPr lang="sl-SI" sz="1400" dirty="0">
                <a:solidFill>
                  <a:srgbClr val="000000"/>
                </a:solidFill>
                <a:latin typeface="Arial" pitchFamily="34" charset="0"/>
              </a:rPr>
              <a:t>č</a:t>
            </a:r>
            <a:r>
              <a:rPr lang="sl-SI" sz="1400" dirty="0">
                <a:solidFill>
                  <a:srgbClr val="000000"/>
                </a:solidFill>
                <a:latin typeface="Arial" pitchFamily="34" charset="0"/>
                <a:sym typeface="Symbol" pitchFamily="18" charset="2"/>
              </a:rPr>
              <a:t>enje</a:t>
            </a:r>
            <a:endParaRPr lang="sl-SI" sz="1600" dirty="0">
              <a:solidFill>
                <a:srgbClr val="000000"/>
              </a:solidFill>
              <a:latin typeface="Arial" pitchFamily="34" charset="0"/>
              <a:sym typeface="Symbol" pitchFamily="18" charset="2"/>
            </a:endParaRPr>
          </a:p>
          <a:p>
            <a:pPr marL="223838" indent="-223838">
              <a:spcBef>
                <a:spcPct val="20000"/>
              </a:spcBef>
            </a:pPr>
            <a:r>
              <a:rPr lang="sl-SI" sz="1600" dirty="0">
                <a:solidFill>
                  <a:srgbClr val="000000"/>
                </a:solidFill>
                <a:latin typeface="Arial" pitchFamily="34" charset="0"/>
                <a:sym typeface="Symbol" pitchFamily="18" charset="2"/>
              </a:rPr>
              <a:t>Slabosti:</a:t>
            </a:r>
            <a:br>
              <a:rPr lang="sl-SI" sz="1600" dirty="0">
                <a:solidFill>
                  <a:srgbClr val="000000"/>
                </a:solidFill>
                <a:latin typeface="Arial" pitchFamily="34" charset="0"/>
                <a:sym typeface="Symbol" pitchFamily="18" charset="2"/>
              </a:rPr>
            </a:br>
            <a:r>
              <a:rPr lang="sl-SI" sz="1400" dirty="0">
                <a:solidFill>
                  <a:srgbClr val="000000"/>
                </a:solidFill>
                <a:latin typeface="Arial" pitchFamily="34" charset="0"/>
                <a:sym typeface="Symbol" pitchFamily="18" charset="2"/>
              </a:rPr>
              <a:t>potrebno raztapljanje in </a:t>
            </a:r>
            <a:r>
              <a:rPr lang="sl-SI" sz="1400" dirty="0" err="1">
                <a:solidFill>
                  <a:srgbClr val="000000"/>
                </a:solidFill>
                <a:latin typeface="Arial" pitchFamily="34" charset="0"/>
                <a:sym typeface="Symbol" pitchFamily="18" charset="2"/>
              </a:rPr>
              <a:t>renaturacija</a:t>
            </a:r>
            <a:r>
              <a:rPr lang="sl-SI" sz="1400" dirty="0">
                <a:solidFill>
                  <a:srgbClr val="000000"/>
                </a:solidFill>
                <a:latin typeface="Arial" pitchFamily="34" charset="0"/>
                <a:sym typeface="Symbol" pitchFamily="18" charset="2"/>
              </a:rPr>
              <a:t>, </a:t>
            </a:r>
            <a:br>
              <a:rPr lang="sl-SI" sz="1400" dirty="0">
                <a:solidFill>
                  <a:srgbClr val="000000"/>
                </a:solidFill>
                <a:latin typeface="Arial" pitchFamily="34" charset="0"/>
                <a:sym typeface="Symbol" pitchFamily="18" charset="2"/>
              </a:rPr>
            </a:br>
            <a:r>
              <a:rPr lang="sl-SI" sz="1400" dirty="0">
                <a:solidFill>
                  <a:srgbClr val="000000"/>
                </a:solidFill>
                <a:latin typeface="Arial" pitchFamily="34" charset="0"/>
                <a:sym typeface="Symbol" pitchFamily="18" charset="2"/>
              </a:rPr>
              <a:t>saj je </a:t>
            </a:r>
            <a:r>
              <a:rPr lang="sl-SI" sz="1400" dirty="0" err="1">
                <a:solidFill>
                  <a:srgbClr val="000000"/>
                </a:solidFill>
                <a:latin typeface="Arial" pitchFamily="34" charset="0"/>
                <a:sym typeface="Symbol" pitchFamily="18" charset="2"/>
              </a:rPr>
              <a:t>rekomb</a:t>
            </a:r>
            <a:r>
              <a:rPr lang="sl-SI" sz="1400" dirty="0">
                <a:solidFill>
                  <a:srgbClr val="000000"/>
                </a:solidFill>
                <a:latin typeface="Arial" pitchFamily="34" charset="0"/>
                <a:sym typeface="Symbol" pitchFamily="18" charset="2"/>
              </a:rPr>
              <a:t>. protein napa</a:t>
            </a:r>
            <a:r>
              <a:rPr lang="sl-SI" sz="1400" dirty="0">
                <a:solidFill>
                  <a:srgbClr val="000000"/>
                </a:solidFill>
                <a:latin typeface="Arial" pitchFamily="34" charset="0"/>
              </a:rPr>
              <a:t>č</a:t>
            </a:r>
            <a:r>
              <a:rPr lang="sl-SI" sz="1400" dirty="0">
                <a:solidFill>
                  <a:srgbClr val="000000"/>
                </a:solidFill>
                <a:latin typeface="Arial" pitchFamily="34" charset="0"/>
                <a:sym typeface="Symbol" pitchFamily="18" charset="2"/>
              </a:rPr>
              <a:t>no </a:t>
            </a:r>
            <a:r>
              <a:rPr lang="sl-SI" sz="1400" dirty="0" smtClean="0">
                <a:solidFill>
                  <a:srgbClr val="000000"/>
                </a:solidFill>
                <a:latin typeface="Arial" pitchFamily="34" charset="0"/>
                <a:sym typeface="Symbol" pitchFamily="18" charset="2"/>
              </a:rPr>
              <a:t>zvit</a:t>
            </a:r>
          </a:p>
          <a:p>
            <a:pPr marL="223838" indent="-223838">
              <a:spcBef>
                <a:spcPct val="20000"/>
              </a:spcBef>
            </a:pPr>
            <a:endParaRPr lang="sl-SI" sz="1400" dirty="0">
              <a:solidFill>
                <a:srgbClr val="000000"/>
              </a:solidFill>
              <a:latin typeface="Arial" pitchFamily="34" charset="0"/>
            </a:endParaRPr>
          </a:p>
          <a:p>
            <a:pPr marL="223838" indent="-223838">
              <a:spcBef>
                <a:spcPct val="20000"/>
              </a:spcBef>
            </a:pPr>
            <a:r>
              <a:rPr lang="sl-SI" sz="1600" dirty="0">
                <a:solidFill>
                  <a:srgbClr val="000000"/>
                </a:solidFill>
                <a:latin typeface="Arial" pitchFamily="34" charset="0"/>
              </a:rPr>
              <a:t>Postopek dela:</a:t>
            </a:r>
          </a:p>
          <a:p>
            <a:pPr marL="223838" indent="-223838">
              <a:spcBef>
                <a:spcPct val="20000"/>
              </a:spcBef>
            </a:pPr>
            <a:r>
              <a:rPr lang="sl-SI" sz="1400" dirty="0">
                <a:solidFill>
                  <a:srgbClr val="000000"/>
                </a:solidFill>
                <a:latin typeface="Arial" pitchFamily="34" charset="0"/>
              </a:rPr>
              <a:t>1.) razbitje celic in razgradnja DNA</a:t>
            </a:r>
          </a:p>
          <a:p>
            <a:pPr marL="223838" indent="-223838">
              <a:spcBef>
                <a:spcPct val="20000"/>
              </a:spcBef>
            </a:pPr>
            <a:r>
              <a:rPr lang="sl-SI" sz="1400" dirty="0">
                <a:solidFill>
                  <a:srgbClr val="000000"/>
                </a:solidFill>
                <a:latin typeface="Arial" pitchFamily="34" charset="0"/>
              </a:rPr>
              <a:t>2.) centrifugiranje: IB v usedlini</a:t>
            </a:r>
          </a:p>
          <a:p>
            <a:pPr marL="223838" indent="-223838">
              <a:spcBef>
                <a:spcPct val="20000"/>
              </a:spcBef>
            </a:pPr>
            <a:r>
              <a:rPr lang="sl-SI" sz="1400" dirty="0">
                <a:solidFill>
                  <a:srgbClr val="000000"/>
                </a:solidFill>
                <a:latin typeface="Arial" pitchFamily="34" charset="0"/>
              </a:rPr>
              <a:t>3.) spiranje s pufri (detergenti, soli; 3x), centrifugiranje</a:t>
            </a:r>
          </a:p>
          <a:p>
            <a:pPr marL="223838" indent="-223838">
              <a:spcBef>
                <a:spcPct val="20000"/>
              </a:spcBef>
            </a:pPr>
            <a:r>
              <a:rPr lang="sl-SI" sz="1400" dirty="0">
                <a:solidFill>
                  <a:srgbClr val="000000"/>
                </a:solidFill>
                <a:latin typeface="Arial" pitchFamily="34" charset="0"/>
              </a:rPr>
              <a:t>4.) IB raztopimo v 7M urei ali 6 M </a:t>
            </a:r>
            <a:r>
              <a:rPr lang="sl-SI" sz="1400" dirty="0" err="1">
                <a:solidFill>
                  <a:srgbClr val="000000"/>
                </a:solidFill>
                <a:latin typeface="Arial" pitchFamily="34" charset="0"/>
              </a:rPr>
              <a:t>GdmHCl</a:t>
            </a:r>
            <a:r>
              <a:rPr lang="sl-SI" sz="1400" dirty="0">
                <a:solidFill>
                  <a:srgbClr val="000000"/>
                </a:solidFill>
                <a:latin typeface="Arial" pitchFamily="34" charset="0"/>
              </a:rPr>
              <a:t> (+ reducent)</a:t>
            </a:r>
          </a:p>
          <a:p>
            <a:pPr marL="223838" indent="-223838">
              <a:spcBef>
                <a:spcPct val="20000"/>
              </a:spcBef>
            </a:pPr>
            <a:r>
              <a:rPr lang="sl-SI" sz="1400" dirty="0">
                <a:solidFill>
                  <a:srgbClr val="000000"/>
                </a:solidFill>
                <a:latin typeface="Arial" pitchFamily="34" charset="0"/>
              </a:rPr>
              <a:t>5.) </a:t>
            </a:r>
            <a:r>
              <a:rPr lang="sl-SI" sz="1400" dirty="0" err="1">
                <a:solidFill>
                  <a:srgbClr val="000000"/>
                </a:solidFill>
                <a:latin typeface="Arial" pitchFamily="34" charset="0"/>
              </a:rPr>
              <a:t>renaturacija</a:t>
            </a:r>
            <a:endParaRPr lang="sl-SI" sz="1400" dirty="0">
              <a:solidFill>
                <a:srgbClr val="000000"/>
              </a:solidFill>
              <a:latin typeface="Arial" pitchFamily="34" charset="0"/>
            </a:endParaRPr>
          </a:p>
          <a:p>
            <a:pPr marL="223838" indent="-223838">
              <a:spcBef>
                <a:spcPct val="20000"/>
              </a:spcBef>
            </a:pPr>
            <a:endParaRPr lang="sl-SI" sz="1400" dirty="0">
              <a:solidFill>
                <a:srgbClr val="000000"/>
              </a:solidFill>
              <a:latin typeface="Arial" pitchFamily="34" charset="0"/>
            </a:endParaRPr>
          </a:p>
        </p:txBody>
      </p:sp>
      <p:pic>
        <p:nvPicPr>
          <p:cNvPr id="4" name="Picture 3"/>
          <p:cNvPicPr>
            <a:picLocks noChangeAspect="1"/>
          </p:cNvPicPr>
          <p:nvPr/>
        </p:nvPicPr>
        <p:blipFill rotWithShape="1">
          <a:blip r:embed="rId3"/>
          <a:srcRect r="8161" b="23431"/>
          <a:stretch/>
        </p:blipFill>
        <p:spPr>
          <a:xfrm>
            <a:off x="6012160" y="1196752"/>
            <a:ext cx="2711377" cy="1614376"/>
          </a:xfrm>
          <a:prstGeom prst="rect">
            <a:avLst/>
          </a:prstGeom>
          <a:ln>
            <a:solidFill>
              <a:schemeClr val="tx1"/>
            </a:solidFill>
          </a:ln>
        </p:spPr>
      </p:pic>
    </p:spTree>
    <p:extLst>
      <p:ext uri="{BB962C8B-B14F-4D97-AF65-F5344CB8AC3E}">
        <p14:creationId xmlns:p14="http://schemas.microsoft.com/office/powerpoint/2010/main" val="1582631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ChangeArrowheads="1"/>
          </p:cNvSpPr>
          <p:nvPr/>
        </p:nvSpPr>
        <p:spPr bwMode="auto">
          <a:xfrm>
            <a:off x="1828800" y="211138"/>
            <a:ext cx="5829300" cy="5810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Renaturacija /1</a:t>
            </a:r>
            <a:endParaRPr lang="en-US" sz="4400">
              <a:solidFill>
                <a:srgbClr val="000000"/>
              </a:solidFill>
              <a:latin typeface="Arial" pitchFamily="34" charset="0"/>
            </a:endParaRPr>
          </a:p>
        </p:txBody>
      </p:sp>
      <p:sp>
        <p:nvSpPr>
          <p:cNvPr id="19459" name="Rectangle 1027"/>
          <p:cNvSpPr>
            <a:spLocks noChangeArrowheads="1"/>
          </p:cNvSpPr>
          <p:nvPr/>
        </p:nvSpPr>
        <p:spPr bwMode="auto">
          <a:xfrm>
            <a:off x="323850" y="1219200"/>
            <a:ext cx="8640763"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r>
              <a:rPr lang="sl-SI" sz="1600" dirty="0">
                <a:solidFill>
                  <a:srgbClr val="000000"/>
                </a:solidFill>
                <a:latin typeface="Arial" pitchFamily="34" charset="0"/>
              </a:rPr>
              <a:t> postopek, v katerem denaturiran protein zavzame </a:t>
            </a:r>
            <a:r>
              <a:rPr lang="sl-SI" sz="1600" dirty="0" err="1">
                <a:solidFill>
                  <a:srgbClr val="000000"/>
                </a:solidFill>
                <a:latin typeface="Arial" pitchFamily="34" charset="0"/>
              </a:rPr>
              <a:t>nativno</a:t>
            </a:r>
            <a:r>
              <a:rPr lang="sl-SI" sz="1600" dirty="0">
                <a:solidFill>
                  <a:srgbClr val="000000"/>
                </a:solidFill>
                <a:latin typeface="Arial" pitchFamily="34" charset="0"/>
              </a:rPr>
              <a:t> strukturo</a:t>
            </a:r>
          </a:p>
          <a:p>
            <a:pPr>
              <a:spcBef>
                <a:spcPct val="20000"/>
              </a:spcBef>
              <a:buFontTx/>
              <a:buChar char="•"/>
            </a:pPr>
            <a:r>
              <a:rPr lang="sl-SI" sz="1600" dirty="0">
                <a:solidFill>
                  <a:srgbClr val="000000"/>
                </a:solidFill>
                <a:latin typeface="Arial" pitchFamily="34" charset="0"/>
              </a:rPr>
              <a:t> gre za kompetitiven proces med agregacijo in </a:t>
            </a:r>
            <a:r>
              <a:rPr lang="sl-SI" sz="1600" dirty="0" err="1">
                <a:solidFill>
                  <a:srgbClr val="000000"/>
                </a:solidFill>
                <a:latin typeface="Arial" pitchFamily="34" charset="0"/>
              </a:rPr>
              <a:t>renaturacijo</a:t>
            </a:r>
            <a:endParaRPr lang="sl-SI" sz="1600" dirty="0">
              <a:solidFill>
                <a:srgbClr val="000000"/>
              </a:solidFill>
              <a:latin typeface="Arial" pitchFamily="34" charset="0"/>
            </a:endParaRPr>
          </a:p>
          <a:p>
            <a:pPr>
              <a:spcBef>
                <a:spcPct val="20000"/>
              </a:spcBef>
            </a:pPr>
            <a:endParaRPr lang="sl-SI" sz="700" dirty="0">
              <a:solidFill>
                <a:srgbClr val="000000"/>
              </a:solidFill>
              <a:latin typeface="Arial" pitchFamily="34" charset="0"/>
            </a:endParaRPr>
          </a:p>
          <a:p>
            <a:pPr>
              <a:spcBef>
                <a:spcPct val="20000"/>
              </a:spcBef>
            </a:pPr>
            <a:r>
              <a:rPr lang="sl-SI" sz="1600" dirty="0">
                <a:solidFill>
                  <a:srgbClr val="000000"/>
                </a:solidFill>
                <a:latin typeface="Arial" pitchFamily="34" charset="0"/>
              </a:rPr>
              <a:t>Rekombinantni protein </a:t>
            </a:r>
            <a:r>
              <a:rPr lang="sl-SI" sz="1600" u="sng" dirty="0">
                <a:solidFill>
                  <a:srgbClr val="000000"/>
                </a:solidFill>
                <a:latin typeface="Arial" pitchFamily="34" charset="0"/>
              </a:rPr>
              <a:t>najprej v celoti denaturiramo</a:t>
            </a:r>
            <a:r>
              <a:rPr lang="sl-SI" sz="1600" dirty="0">
                <a:solidFill>
                  <a:srgbClr val="000000"/>
                </a:solidFill>
                <a:latin typeface="Arial" pitchFamily="34" charset="0"/>
              </a:rPr>
              <a:t>. Proteine z </a:t>
            </a:r>
            <a:r>
              <a:rPr lang="sl-SI" sz="1600" dirty="0" err="1">
                <a:solidFill>
                  <a:srgbClr val="000000"/>
                </a:solidFill>
                <a:latin typeface="Arial" pitchFamily="34" charset="0"/>
              </a:rPr>
              <a:t>cisteinskimi</a:t>
            </a:r>
            <a:r>
              <a:rPr lang="sl-SI" sz="1600" dirty="0">
                <a:solidFill>
                  <a:srgbClr val="000000"/>
                </a:solidFill>
                <a:latin typeface="Arial" pitchFamily="34" charset="0"/>
              </a:rPr>
              <a:t> ostanki (</a:t>
            </a:r>
            <a:r>
              <a:rPr lang="sl-SI" sz="1600" dirty="0" err="1">
                <a:solidFill>
                  <a:srgbClr val="000000"/>
                </a:solidFill>
                <a:latin typeface="Arial" pitchFamily="34" charset="0"/>
              </a:rPr>
              <a:t>disulfidnimi</a:t>
            </a:r>
            <a:r>
              <a:rPr lang="sl-SI" sz="1600" dirty="0">
                <a:solidFill>
                  <a:srgbClr val="000000"/>
                </a:solidFill>
                <a:latin typeface="Arial" pitchFamily="34" charset="0"/>
              </a:rPr>
              <a:t> vezmi) moramo tudi reducirati. V procesu </a:t>
            </a:r>
            <a:r>
              <a:rPr lang="sl-SI" sz="1600" dirty="0" err="1">
                <a:solidFill>
                  <a:srgbClr val="000000"/>
                </a:solidFill>
                <a:latin typeface="Arial" pitchFamily="34" charset="0"/>
              </a:rPr>
              <a:t>renaturacije</a:t>
            </a:r>
            <a:r>
              <a:rPr lang="sl-SI" sz="1600" dirty="0">
                <a:solidFill>
                  <a:srgbClr val="000000"/>
                </a:solidFill>
                <a:latin typeface="Arial" pitchFamily="34" charset="0"/>
              </a:rPr>
              <a:t> postopno odvzemamo </a:t>
            </a:r>
            <a:r>
              <a:rPr lang="sl-SI" sz="1600" dirty="0" err="1">
                <a:solidFill>
                  <a:srgbClr val="000000"/>
                </a:solidFill>
                <a:latin typeface="Arial" pitchFamily="34" charset="0"/>
              </a:rPr>
              <a:t>denaturant</a:t>
            </a:r>
            <a:r>
              <a:rPr lang="sl-SI" sz="1600" dirty="0">
                <a:solidFill>
                  <a:srgbClr val="000000"/>
                </a:solidFill>
                <a:latin typeface="Arial" pitchFamily="34" charset="0"/>
              </a:rPr>
              <a:t> (in reducent), ob tem pa protein preide v </a:t>
            </a:r>
            <a:r>
              <a:rPr lang="sl-SI" sz="1600" dirty="0" err="1">
                <a:solidFill>
                  <a:srgbClr val="000000"/>
                </a:solidFill>
                <a:latin typeface="Arial" pitchFamily="34" charset="0"/>
              </a:rPr>
              <a:t>nativno</a:t>
            </a:r>
            <a:r>
              <a:rPr lang="sl-SI" sz="1600" dirty="0">
                <a:solidFill>
                  <a:srgbClr val="000000"/>
                </a:solidFill>
                <a:latin typeface="Arial" pitchFamily="34" charset="0"/>
              </a:rPr>
              <a:t> konformacijo.</a:t>
            </a:r>
          </a:p>
          <a:p>
            <a:pPr>
              <a:spcBef>
                <a:spcPct val="20000"/>
              </a:spcBef>
            </a:pPr>
            <a:r>
              <a:rPr lang="sl-SI" sz="1600" dirty="0">
                <a:solidFill>
                  <a:srgbClr val="FF66FF"/>
                </a:solidFill>
                <a:latin typeface="Arial" pitchFamily="34" charset="0"/>
              </a:rPr>
              <a:t>Osnovne tehnike </a:t>
            </a:r>
            <a:r>
              <a:rPr lang="sl-SI" sz="1600" dirty="0" err="1">
                <a:solidFill>
                  <a:srgbClr val="FF66FF"/>
                </a:solidFill>
                <a:latin typeface="Arial" pitchFamily="34" charset="0"/>
              </a:rPr>
              <a:t>renaturacije</a:t>
            </a:r>
            <a:r>
              <a:rPr lang="sl-SI" sz="1600" dirty="0">
                <a:solidFill>
                  <a:srgbClr val="FF66FF"/>
                </a:solidFill>
                <a:latin typeface="Arial" pitchFamily="34" charset="0"/>
              </a:rPr>
              <a:t>:</a:t>
            </a:r>
          </a:p>
          <a:p>
            <a:pPr>
              <a:spcBef>
                <a:spcPct val="20000"/>
              </a:spcBef>
            </a:pPr>
            <a:r>
              <a:rPr lang="sl-SI" sz="1600" dirty="0">
                <a:solidFill>
                  <a:srgbClr val="FF66FF"/>
                </a:solidFill>
                <a:latin typeface="Arial" pitchFamily="34" charset="0"/>
              </a:rPr>
              <a:t>- dializa</a:t>
            </a:r>
            <a:br>
              <a:rPr lang="sl-SI" sz="1600" dirty="0">
                <a:solidFill>
                  <a:srgbClr val="FF66FF"/>
                </a:solidFill>
                <a:latin typeface="Arial" pitchFamily="34" charset="0"/>
              </a:rPr>
            </a:br>
            <a:r>
              <a:rPr lang="sl-SI" sz="1600" dirty="0">
                <a:solidFill>
                  <a:srgbClr val="FF66FF"/>
                </a:solidFill>
                <a:latin typeface="Arial" pitchFamily="34" charset="0"/>
              </a:rPr>
              <a:t>- redčenje</a:t>
            </a:r>
            <a:br>
              <a:rPr lang="sl-SI" sz="1600" dirty="0">
                <a:solidFill>
                  <a:srgbClr val="FF66FF"/>
                </a:solidFill>
                <a:latin typeface="Arial" pitchFamily="34" charset="0"/>
              </a:rPr>
            </a:br>
            <a:r>
              <a:rPr lang="sl-SI" sz="1600" dirty="0">
                <a:solidFill>
                  <a:srgbClr val="FF66FF"/>
                </a:solidFill>
                <a:latin typeface="Arial" pitchFamily="34" charset="0"/>
              </a:rPr>
              <a:t>- uporaba ionskega izmenjevalca</a:t>
            </a:r>
            <a:br>
              <a:rPr lang="sl-SI" sz="1600" dirty="0">
                <a:solidFill>
                  <a:srgbClr val="FF66FF"/>
                </a:solidFill>
                <a:latin typeface="Arial" pitchFamily="34" charset="0"/>
              </a:rPr>
            </a:br>
            <a:r>
              <a:rPr lang="sl-SI" sz="1600" dirty="0">
                <a:solidFill>
                  <a:srgbClr val="FF66FF"/>
                </a:solidFill>
                <a:latin typeface="Arial" pitchFamily="34" charset="0"/>
              </a:rPr>
              <a:t>- uporaba imobiliziranega afinitetnega </a:t>
            </a:r>
            <a:r>
              <a:rPr lang="sl-SI" sz="1600" dirty="0" err="1">
                <a:solidFill>
                  <a:srgbClr val="FF66FF"/>
                </a:solidFill>
                <a:latin typeface="Arial" pitchFamily="34" charset="0"/>
              </a:rPr>
              <a:t>liganda</a:t>
            </a:r>
            <a:endParaRPr lang="sl-SI" sz="1600" dirty="0">
              <a:solidFill>
                <a:srgbClr val="FF66FF"/>
              </a:solidFill>
              <a:latin typeface="Arial" pitchFamily="34" charset="0"/>
            </a:endParaRPr>
          </a:p>
          <a:p>
            <a:pPr>
              <a:spcBef>
                <a:spcPct val="20000"/>
              </a:spcBef>
            </a:pPr>
            <a:endParaRPr lang="sl-SI" sz="700" dirty="0">
              <a:solidFill>
                <a:srgbClr val="000000"/>
              </a:solidFill>
              <a:latin typeface="Arial" pitchFamily="34" charset="0"/>
            </a:endParaRPr>
          </a:p>
          <a:p>
            <a:pPr>
              <a:spcBef>
                <a:spcPct val="20000"/>
              </a:spcBef>
            </a:pPr>
            <a:endParaRPr lang="sl-SI" sz="1600" dirty="0" smtClean="0">
              <a:solidFill>
                <a:srgbClr val="000000"/>
              </a:solidFill>
              <a:latin typeface="Arial" pitchFamily="34" charset="0"/>
            </a:endParaRPr>
          </a:p>
          <a:p>
            <a:pPr>
              <a:spcBef>
                <a:spcPct val="20000"/>
              </a:spcBef>
            </a:pPr>
            <a:r>
              <a:rPr lang="sl-SI" sz="1600" dirty="0" smtClean="0">
                <a:solidFill>
                  <a:srgbClr val="000000"/>
                </a:solidFill>
                <a:latin typeface="Arial" pitchFamily="34" charset="0"/>
              </a:rPr>
              <a:t>Protein </a:t>
            </a:r>
            <a:r>
              <a:rPr lang="sl-SI" sz="1600" dirty="0">
                <a:solidFill>
                  <a:srgbClr val="000000"/>
                </a:solidFill>
                <a:latin typeface="Arial" pitchFamily="34" charset="0"/>
              </a:rPr>
              <a:t>ima med </a:t>
            </a:r>
            <a:r>
              <a:rPr lang="sl-SI" sz="1600" dirty="0" err="1">
                <a:solidFill>
                  <a:srgbClr val="000000"/>
                </a:solidFill>
                <a:latin typeface="Arial" pitchFamily="34" charset="0"/>
              </a:rPr>
              <a:t>renaturacijo</a:t>
            </a:r>
            <a:r>
              <a:rPr lang="sl-SI" sz="1600" dirty="0">
                <a:solidFill>
                  <a:srgbClr val="000000"/>
                </a:solidFill>
                <a:latin typeface="Arial" pitchFamily="34" charset="0"/>
              </a:rPr>
              <a:t> (dializa, redčenje) večinoma koncentracijo &lt;50 </a:t>
            </a:r>
            <a:r>
              <a:rPr lang="sl-SI" sz="1600" dirty="0">
                <a:solidFill>
                  <a:srgbClr val="000000"/>
                </a:solidFill>
                <a:latin typeface="Symbol" pitchFamily="18" charset="2"/>
              </a:rPr>
              <a:t>m</a:t>
            </a:r>
            <a:r>
              <a:rPr lang="sl-SI" sz="1600" dirty="0">
                <a:solidFill>
                  <a:srgbClr val="000000"/>
                </a:solidFill>
                <a:latin typeface="Arial" pitchFamily="34" charset="0"/>
              </a:rPr>
              <a:t>g/ml </a:t>
            </a:r>
            <a:r>
              <a:rPr lang="sl-SI" sz="1600" dirty="0">
                <a:solidFill>
                  <a:srgbClr val="000000"/>
                </a:solidFill>
                <a:latin typeface="Arial" pitchFamily="34" charset="0"/>
                <a:sym typeface="Symbol" pitchFamily="18" charset="2"/>
              </a:rPr>
              <a:t></a:t>
            </a:r>
            <a:r>
              <a:rPr lang="sl-SI" sz="1600" dirty="0">
                <a:solidFill>
                  <a:srgbClr val="000000"/>
                </a:solidFill>
                <a:latin typeface="Arial" pitchFamily="34" charset="0"/>
              </a:rPr>
              <a:t> </a:t>
            </a:r>
            <a:br>
              <a:rPr lang="sl-SI" sz="1600" dirty="0">
                <a:solidFill>
                  <a:srgbClr val="000000"/>
                </a:solidFill>
                <a:latin typeface="Arial" pitchFamily="34" charset="0"/>
              </a:rPr>
            </a:br>
            <a:r>
              <a:rPr lang="sl-SI" sz="1600" dirty="0">
                <a:solidFill>
                  <a:srgbClr val="000000"/>
                </a:solidFill>
                <a:latin typeface="Arial" pitchFamily="34" charset="0"/>
              </a:rPr>
              <a:t>manj </a:t>
            </a:r>
            <a:r>
              <a:rPr lang="sl-SI" sz="1600" dirty="0" err="1">
                <a:solidFill>
                  <a:srgbClr val="000000"/>
                </a:solidFill>
                <a:latin typeface="Arial" pitchFamily="34" charset="0"/>
              </a:rPr>
              <a:t>intermolekularnih</a:t>
            </a:r>
            <a:r>
              <a:rPr lang="sl-SI" sz="1600" dirty="0">
                <a:solidFill>
                  <a:srgbClr val="000000"/>
                </a:solidFill>
                <a:latin typeface="Arial" pitchFamily="34" charset="0"/>
              </a:rPr>
              <a:t> interakcij.</a:t>
            </a:r>
          </a:p>
          <a:p>
            <a:pPr>
              <a:spcBef>
                <a:spcPct val="20000"/>
              </a:spcBef>
            </a:pPr>
            <a:r>
              <a:rPr lang="sl-SI" sz="1600" dirty="0">
                <a:solidFill>
                  <a:srgbClr val="000000"/>
                </a:solidFill>
                <a:latin typeface="Arial" pitchFamily="34" charset="0"/>
              </a:rPr>
              <a:t>Pogosto dodajamo snovi, ki povečajo stabilnost proteinov, okrepijo odbojne sile ali zmanjšujejo agregacijo (npr. detergenti, L-</a:t>
            </a:r>
            <a:r>
              <a:rPr lang="sl-SI" sz="1600" dirty="0" err="1">
                <a:solidFill>
                  <a:srgbClr val="000000"/>
                </a:solidFill>
                <a:latin typeface="Arial" pitchFamily="34" charset="0"/>
              </a:rPr>
              <a:t>Arg</a:t>
            </a:r>
            <a:r>
              <a:rPr lang="sl-SI" sz="1600" dirty="0">
                <a:solidFill>
                  <a:srgbClr val="000000"/>
                </a:solidFill>
                <a:latin typeface="Arial" pitchFamily="34" charset="0"/>
              </a:rPr>
              <a:t>, glicerol).</a:t>
            </a:r>
          </a:p>
          <a:p>
            <a:pPr>
              <a:spcBef>
                <a:spcPct val="20000"/>
              </a:spcBef>
            </a:pPr>
            <a:r>
              <a:rPr lang="sl-SI" sz="1600" dirty="0">
                <a:solidFill>
                  <a:srgbClr val="000000"/>
                </a:solidFill>
                <a:latin typeface="Arial" pitchFamily="34" charset="0"/>
              </a:rPr>
              <a:t>Za nastanek S-S je potreben redoks-par, npr. </a:t>
            </a:r>
            <a:r>
              <a:rPr lang="sl-SI" sz="1600" dirty="0" err="1">
                <a:solidFill>
                  <a:srgbClr val="000000"/>
                </a:solidFill>
                <a:latin typeface="Arial" pitchFamily="34" charset="0"/>
              </a:rPr>
              <a:t>cistein</a:t>
            </a:r>
            <a:r>
              <a:rPr lang="sl-SI" sz="1600" dirty="0">
                <a:solidFill>
                  <a:srgbClr val="000000"/>
                </a:solidFill>
                <a:latin typeface="Arial" pitchFamily="34" charset="0"/>
              </a:rPr>
              <a:t>/</a:t>
            </a:r>
            <a:r>
              <a:rPr lang="sl-SI" sz="1600" dirty="0" err="1">
                <a:solidFill>
                  <a:srgbClr val="000000"/>
                </a:solidFill>
                <a:latin typeface="Arial" pitchFamily="34" charset="0"/>
              </a:rPr>
              <a:t>cistin</a:t>
            </a:r>
            <a:r>
              <a:rPr lang="sl-SI" sz="1600" dirty="0">
                <a:solidFill>
                  <a:srgbClr val="000000"/>
                </a:solidFill>
                <a:latin typeface="Arial" pitchFamily="34" charset="0"/>
              </a:rPr>
              <a:t>, reducirani/oksidirani glutation.</a:t>
            </a:r>
          </a:p>
          <a:p>
            <a:pPr>
              <a:spcBef>
                <a:spcPct val="20000"/>
              </a:spcBef>
            </a:pPr>
            <a:endParaRPr lang="sl-SI" sz="1600" dirty="0">
              <a:solidFill>
                <a:srgbClr val="000000"/>
              </a:solidFill>
              <a:latin typeface="Arial" pitchFamily="34" charset="0"/>
            </a:endParaRPr>
          </a:p>
        </p:txBody>
      </p:sp>
      <p:pic>
        <p:nvPicPr>
          <p:cNvPr id="19460"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852738"/>
            <a:ext cx="3295650"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644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28800" y="211138"/>
            <a:ext cx="5829300" cy="5810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Renaturacija /2</a:t>
            </a:r>
            <a:endParaRPr lang="en-US" sz="4400">
              <a:solidFill>
                <a:srgbClr val="000000"/>
              </a:solidFill>
              <a:latin typeface="Arial" pitchFamily="34" charset="0"/>
            </a:endParaRPr>
          </a:p>
        </p:txBody>
      </p:sp>
      <p:sp>
        <p:nvSpPr>
          <p:cNvPr id="31747" name="Rectangle 3"/>
          <p:cNvSpPr>
            <a:spLocks noChangeArrowheads="1"/>
          </p:cNvSpPr>
          <p:nvPr/>
        </p:nvSpPr>
        <p:spPr bwMode="auto">
          <a:xfrm>
            <a:off x="203200" y="949325"/>
            <a:ext cx="86360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600" dirty="0">
                <a:solidFill>
                  <a:srgbClr val="000000"/>
                </a:solidFill>
                <a:latin typeface="Arial" pitchFamily="34" charset="0"/>
              </a:rPr>
              <a:t>Po </a:t>
            </a:r>
            <a:r>
              <a:rPr lang="sl-SI" sz="1600" dirty="0" err="1">
                <a:solidFill>
                  <a:srgbClr val="000000"/>
                </a:solidFill>
                <a:latin typeface="Arial" pitchFamily="34" charset="0"/>
              </a:rPr>
              <a:t>renaturaciji</a:t>
            </a:r>
            <a:r>
              <a:rPr lang="sl-SI" sz="1600" dirty="0">
                <a:solidFill>
                  <a:srgbClr val="000000"/>
                </a:solidFill>
                <a:latin typeface="Arial" pitchFamily="34" charset="0"/>
              </a:rPr>
              <a:t> agregate </a:t>
            </a:r>
            <a:r>
              <a:rPr lang="sl-SI" sz="1600" dirty="0" err="1">
                <a:solidFill>
                  <a:srgbClr val="000000"/>
                </a:solidFill>
                <a:latin typeface="Arial" pitchFamily="34" charset="0"/>
              </a:rPr>
              <a:t>odcentrifugiramo</a:t>
            </a:r>
            <a:r>
              <a:rPr lang="sl-SI" sz="1600" dirty="0">
                <a:solidFill>
                  <a:srgbClr val="000000"/>
                </a:solidFill>
                <a:latin typeface="Arial" pitchFamily="34" charset="0"/>
              </a:rPr>
              <a:t>, </a:t>
            </a:r>
            <a:r>
              <a:rPr lang="sl-SI" sz="1600" dirty="0" err="1">
                <a:solidFill>
                  <a:srgbClr val="000000"/>
                </a:solidFill>
                <a:latin typeface="Arial" pitchFamily="34" charset="0"/>
              </a:rPr>
              <a:t>supernatant</a:t>
            </a:r>
            <a:r>
              <a:rPr lang="sl-SI" sz="1600" dirty="0">
                <a:solidFill>
                  <a:srgbClr val="000000"/>
                </a:solidFill>
                <a:latin typeface="Arial" pitchFamily="34" charset="0"/>
              </a:rPr>
              <a:t> pa skoncentriramo in preverimo biološko aktivnost proteina ter preverimo fizikalno-kemijske lastnosti.</a:t>
            </a:r>
          </a:p>
          <a:p>
            <a:pPr>
              <a:spcBef>
                <a:spcPct val="20000"/>
              </a:spcBef>
            </a:pPr>
            <a:endParaRPr lang="sl-SI" sz="700" dirty="0">
              <a:solidFill>
                <a:srgbClr val="000000"/>
              </a:solidFill>
              <a:latin typeface="Arial" pitchFamily="34" charset="0"/>
            </a:endParaRPr>
          </a:p>
          <a:p>
            <a:pPr>
              <a:spcBef>
                <a:spcPct val="20000"/>
              </a:spcBef>
            </a:pPr>
            <a:r>
              <a:rPr lang="sl-SI" sz="1600" u="sng" dirty="0">
                <a:solidFill>
                  <a:srgbClr val="000000"/>
                </a:solidFill>
                <a:latin typeface="Arial" pitchFamily="34" charset="0"/>
              </a:rPr>
              <a:t>Problemi</a:t>
            </a:r>
            <a:r>
              <a:rPr lang="sl-SI" sz="1600" dirty="0">
                <a:solidFill>
                  <a:srgbClr val="000000"/>
                </a:solidFill>
                <a:latin typeface="Arial" pitchFamily="34" charset="0"/>
              </a:rPr>
              <a:t>: </a:t>
            </a:r>
            <a:r>
              <a:rPr lang="sl-SI" sz="1600" dirty="0" err="1">
                <a:solidFill>
                  <a:srgbClr val="000000"/>
                </a:solidFill>
                <a:latin typeface="Arial" pitchFamily="34" charset="0"/>
              </a:rPr>
              <a:t>proteoliza</a:t>
            </a:r>
            <a:r>
              <a:rPr lang="sl-SI" sz="1600" dirty="0">
                <a:solidFill>
                  <a:srgbClr val="000000"/>
                </a:solidFill>
                <a:latin typeface="Arial" pitchFamily="34" charset="0"/>
              </a:rPr>
              <a:t>, agregacija, odstranjevanje aditivov.</a:t>
            </a:r>
          </a:p>
          <a:p>
            <a:pPr>
              <a:spcBef>
                <a:spcPct val="20000"/>
              </a:spcBef>
            </a:pPr>
            <a:r>
              <a:rPr lang="sl-SI" sz="1600" u="sng" dirty="0">
                <a:solidFill>
                  <a:srgbClr val="000000"/>
                </a:solidFill>
                <a:latin typeface="Arial" pitchFamily="34" charset="0"/>
              </a:rPr>
              <a:t>Izkoristek</a:t>
            </a:r>
            <a:r>
              <a:rPr lang="sl-SI" sz="1600" dirty="0">
                <a:solidFill>
                  <a:srgbClr val="000000"/>
                </a:solidFill>
                <a:latin typeface="Arial" pitchFamily="34" charset="0"/>
              </a:rPr>
              <a:t> </a:t>
            </a:r>
            <a:r>
              <a:rPr lang="sl-SI" sz="1600" dirty="0" err="1">
                <a:solidFill>
                  <a:srgbClr val="000000"/>
                </a:solidFill>
                <a:latin typeface="Arial" pitchFamily="34" charset="0"/>
              </a:rPr>
              <a:t>renaturacije</a:t>
            </a:r>
            <a:r>
              <a:rPr lang="sl-SI" sz="1600" dirty="0">
                <a:solidFill>
                  <a:srgbClr val="000000"/>
                </a:solidFill>
                <a:latin typeface="Arial" pitchFamily="34" charset="0"/>
              </a:rPr>
              <a:t> je pogosto le nekaj odstotkov ali celo manj.</a:t>
            </a:r>
          </a:p>
          <a:p>
            <a:pPr>
              <a:spcBef>
                <a:spcPct val="20000"/>
              </a:spcBef>
            </a:pPr>
            <a:r>
              <a:rPr lang="sl-SI" sz="1600" dirty="0">
                <a:solidFill>
                  <a:srgbClr val="000000"/>
                </a:solidFill>
                <a:latin typeface="Arial" pitchFamily="34" charset="0"/>
              </a:rPr>
              <a:t/>
            </a:r>
            <a:br>
              <a:rPr lang="sl-SI" sz="1600" dirty="0">
                <a:solidFill>
                  <a:srgbClr val="000000"/>
                </a:solidFill>
                <a:latin typeface="Arial" pitchFamily="34" charset="0"/>
              </a:rPr>
            </a:br>
            <a:r>
              <a:rPr lang="sl-SI" sz="1600" dirty="0">
                <a:solidFill>
                  <a:srgbClr val="000000"/>
                </a:solidFill>
                <a:latin typeface="Arial" pitchFamily="34" charset="0"/>
              </a:rPr>
              <a:t>Obstajajo tudi metode, pri katerih dodajamo </a:t>
            </a:r>
            <a:br>
              <a:rPr lang="sl-SI" sz="1600" dirty="0">
                <a:solidFill>
                  <a:srgbClr val="000000"/>
                </a:solidFill>
                <a:latin typeface="Arial" pitchFamily="34" charset="0"/>
              </a:rPr>
            </a:br>
            <a:r>
              <a:rPr lang="sl-SI" sz="1600" dirty="0" err="1">
                <a:solidFill>
                  <a:srgbClr val="000000"/>
                </a:solidFill>
                <a:latin typeface="Arial" pitchFamily="34" charset="0"/>
              </a:rPr>
              <a:t>šaperone</a:t>
            </a:r>
            <a:r>
              <a:rPr lang="sl-SI" sz="1600" dirty="0">
                <a:solidFill>
                  <a:srgbClr val="000000"/>
                </a:solidFill>
                <a:latin typeface="Arial" pitchFamily="34" charset="0"/>
              </a:rPr>
              <a:t> </a:t>
            </a:r>
            <a:r>
              <a:rPr lang="sl-SI" sz="1600" i="1" dirty="0">
                <a:solidFill>
                  <a:srgbClr val="000000"/>
                </a:solidFill>
                <a:latin typeface="Arial" pitchFamily="34" charset="0"/>
              </a:rPr>
              <a:t>in vitro</a:t>
            </a:r>
            <a:r>
              <a:rPr lang="sl-SI" sz="1600" dirty="0">
                <a:solidFill>
                  <a:srgbClr val="000000"/>
                </a:solidFill>
                <a:latin typeface="Arial" pitchFamily="34" charset="0"/>
              </a:rPr>
              <a:t> ali pa imamo zapis zanje </a:t>
            </a:r>
            <a:br>
              <a:rPr lang="sl-SI" sz="1600" dirty="0">
                <a:solidFill>
                  <a:srgbClr val="000000"/>
                </a:solidFill>
                <a:latin typeface="Arial" pitchFamily="34" charset="0"/>
              </a:rPr>
            </a:br>
            <a:r>
              <a:rPr lang="sl-SI" sz="1600" dirty="0">
                <a:solidFill>
                  <a:srgbClr val="000000"/>
                </a:solidFill>
                <a:latin typeface="Arial" pitchFamily="34" charset="0"/>
              </a:rPr>
              <a:t>na dodatnem vektorju že v celicah.</a:t>
            </a:r>
          </a:p>
          <a:p>
            <a:pPr>
              <a:spcBef>
                <a:spcPct val="20000"/>
              </a:spcBef>
            </a:pPr>
            <a:r>
              <a:rPr lang="sl-SI" sz="1600" dirty="0">
                <a:solidFill>
                  <a:srgbClr val="000000"/>
                </a:solidFill>
                <a:latin typeface="Arial" pitchFamily="34" charset="0"/>
              </a:rPr>
              <a:t>Fuzije z tioredoksinom naj bi pomagale</a:t>
            </a:r>
            <a:br>
              <a:rPr lang="sl-SI" sz="1600" dirty="0">
                <a:solidFill>
                  <a:srgbClr val="000000"/>
                </a:solidFill>
                <a:latin typeface="Arial" pitchFamily="34" charset="0"/>
              </a:rPr>
            </a:br>
            <a:r>
              <a:rPr lang="sl-SI" sz="1600" dirty="0">
                <a:solidFill>
                  <a:srgbClr val="000000"/>
                </a:solidFill>
                <a:latin typeface="Arial" pitchFamily="34" charset="0"/>
              </a:rPr>
              <a:t>pri preurejanju S-S.</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2708920"/>
            <a:ext cx="40116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20131"/>
            <a:ext cx="1466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437112"/>
            <a:ext cx="17145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863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508000" y="265113"/>
            <a:ext cx="81280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Translacija </a:t>
            </a:r>
            <a:r>
              <a:rPr lang="sl-SI" sz="3200" i="1">
                <a:solidFill>
                  <a:schemeClr val="tx2"/>
                </a:solidFill>
                <a:latin typeface="Arial" charset="0"/>
              </a:rPr>
              <a:t>in vitro</a:t>
            </a:r>
            <a:endParaRPr lang="sl-SI" sz="4400">
              <a:solidFill>
                <a:schemeClr val="tx2"/>
              </a:solidFill>
              <a:latin typeface="Arial" charset="0"/>
            </a:endParaRPr>
          </a:p>
        </p:txBody>
      </p:sp>
      <p:sp>
        <p:nvSpPr>
          <p:cNvPr id="2055" name="Rectangle 7"/>
          <p:cNvSpPr>
            <a:spLocks noChangeArrowheads="1"/>
          </p:cNvSpPr>
          <p:nvPr/>
        </p:nvSpPr>
        <p:spPr bwMode="auto">
          <a:xfrm>
            <a:off x="228600" y="1212850"/>
            <a:ext cx="8509000" cy="543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600" dirty="0">
                <a:latin typeface="Arial" charset="0"/>
              </a:rPr>
              <a:t>mRNA pretvorimo v protein v </a:t>
            </a:r>
            <a:r>
              <a:rPr lang="sl-SI" sz="1600" dirty="0" err="1">
                <a:latin typeface="Arial" charset="0"/>
              </a:rPr>
              <a:t>brezceličnem</a:t>
            </a:r>
            <a:r>
              <a:rPr lang="sl-SI" sz="1600" dirty="0">
                <a:latin typeface="Arial" charset="0"/>
              </a:rPr>
              <a:t> sistemu tako, da izkoristimo celične sestavine, ki so za sintezo potrebne.</a:t>
            </a:r>
          </a:p>
          <a:p>
            <a:pPr>
              <a:spcBef>
                <a:spcPct val="20000"/>
              </a:spcBef>
            </a:pPr>
            <a:r>
              <a:rPr lang="sl-SI" sz="1400" dirty="0">
                <a:latin typeface="Arial" charset="0"/>
              </a:rPr>
              <a:t>Na voljo sta dva </a:t>
            </a:r>
            <a:r>
              <a:rPr lang="sl-SI" sz="1400" b="1" dirty="0">
                <a:latin typeface="Arial" charset="0"/>
              </a:rPr>
              <a:t>translacijska sistema</a:t>
            </a:r>
            <a:r>
              <a:rPr lang="sl-SI" sz="1400" dirty="0">
                <a:latin typeface="Arial" charset="0"/>
              </a:rPr>
              <a:t> za </a:t>
            </a:r>
            <a:br>
              <a:rPr lang="sl-SI" sz="1400" dirty="0">
                <a:latin typeface="Arial" charset="0"/>
              </a:rPr>
            </a:br>
            <a:r>
              <a:rPr lang="sl-SI" sz="1400" dirty="0">
                <a:latin typeface="Arial" charset="0"/>
              </a:rPr>
              <a:t>pripravo proteinov na osnovi mRNA: </a:t>
            </a:r>
            <a:br>
              <a:rPr lang="sl-SI" sz="1400" dirty="0">
                <a:latin typeface="Arial" charset="0"/>
              </a:rPr>
            </a:br>
            <a:r>
              <a:rPr lang="sl-SI" sz="1400" dirty="0">
                <a:solidFill>
                  <a:srgbClr val="FF3300"/>
                </a:solidFill>
                <a:latin typeface="Arial" charset="0"/>
              </a:rPr>
              <a:t>lizat zajčjih </a:t>
            </a:r>
            <a:r>
              <a:rPr lang="sl-SI" sz="1400" dirty="0" err="1">
                <a:solidFill>
                  <a:srgbClr val="FF3300"/>
                </a:solidFill>
                <a:latin typeface="Arial" charset="0"/>
              </a:rPr>
              <a:t>retikulocitov</a:t>
            </a:r>
            <a:r>
              <a:rPr lang="sl-SI" sz="1400" dirty="0">
                <a:latin typeface="Arial" charset="0"/>
              </a:rPr>
              <a:t>* in </a:t>
            </a:r>
            <a:r>
              <a:rPr lang="sl-SI" sz="1400" dirty="0">
                <a:solidFill>
                  <a:srgbClr val="008000"/>
                </a:solidFill>
                <a:latin typeface="Arial" charset="0"/>
              </a:rPr>
              <a:t>lizat pšeničnih kalčkov</a:t>
            </a:r>
            <a:r>
              <a:rPr lang="sl-SI" sz="1400" dirty="0">
                <a:latin typeface="Arial" charset="0"/>
              </a:rPr>
              <a:t>.</a:t>
            </a:r>
            <a:br>
              <a:rPr lang="sl-SI" sz="1400" dirty="0">
                <a:latin typeface="Arial" charset="0"/>
              </a:rPr>
            </a:br>
            <a:r>
              <a:rPr lang="sl-SI" sz="1400" dirty="0">
                <a:latin typeface="Arial" charset="0"/>
              </a:rPr>
              <a:t>                                                   * </a:t>
            </a:r>
            <a:r>
              <a:rPr lang="sl-SI" sz="1400" i="1" dirty="0" err="1">
                <a:latin typeface="Arial" charset="0"/>
              </a:rPr>
              <a:t>retikulociti</a:t>
            </a:r>
            <a:r>
              <a:rPr lang="sl-SI" sz="1400" i="1" dirty="0">
                <a:latin typeface="Arial" charset="0"/>
              </a:rPr>
              <a:t>: nezreli eritrociti</a:t>
            </a:r>
            <a:endParaRPr lang="sl-SI" sz="1400" dirty="0">
              <a:latin typeface="Arial" charset="0"/>
            </a:endParaRPr>
          </a:p>
          <a:p>
            <a:pPr>
              <a:spcBef>
                <a:spcPct val="20000"/>
              </a:spcBef>
            </a:pPr>
            <a:r>
              <a:rPr lang="sl-SI" sz="700" dirty="0">
                <a:latin typeface="Arial" charset="0"/>
              </a:rPr>
              <a:t/>
            </a:r>
            <a:br>
              <a:rPr lang="sl-SI" sz="700" dirty="0">
                <a:latin typeface="Arial" charset="0"/>
              </a:rPr>
            </a:br>
            <a:r>
              <a:rPr lang="sl-SI" sz="1400" dirty="0">
                <a:latin typeface="Arial" charset="0"/>
              </a:rPr>
              <a:t>Celice </a:t>
            </a:r>
            <a:r>
              <a:rPr lang="sl-SI" sz="1400" dirty="0" err="1">
                <a:latin typeface="Arial" charset="0"/>
              </a:rPr>
              <a:t>lizirajo</a:t>
            </a:r>
            <a:r>
              <a:rPr lang="sl-SI" sz="1400" dirty="0">
                <a:latin typeface="Arial" charset="0"/>
              </a:rPr>
              <a:t> in obdelajo z </a:t>
            </a:r>
            <a:r>
              <a:rPr lang="sl-SI" sz="1400" dirty="0" err="1">
                <a:latin typeface="Arial" charset="0"/>
              </a:rPr>
              <a:t>mikrokokno</a:t>
            </a:r>
            <a:r>
              <a:rPr lang="sl-SI" sz="1400" dirty="0">
                <a:latin typeface="Arial" charset="0"/>
              </a:rPr>
              <a:t> </a:t>
            </a:r>
            <a:r>
              <a:rPr lang="sl-SI" sz="1400" dirty="0" err="1">
                <a:latin typeface="Arial" charset="0"/>
              </a:rPr>
              <a:t>nukleazo</a:t>
            </a:r>
            <a:r>
              <a:rPr lang="sl-SI" sz="1400" dirty="0">
                <a:latin typeface="Arial" charset="0"/>
              </a:rPr>
              <a:t>, </a:t>
            </a:r>
            <a:br>
              <a:rPr lang="sl-SI" sz="1400" dirty="0">
                <a:latin typeface="Arial" charset="0"/>
              </a:rPr>
            </a:br>
            <a:r>
              <a:rPr lang="sl-SI" sz="1400" dirty="0">
                <a:latin typeface="Arial" charset="0"/>
              </a:rPr>
              <a:t>s čimer razgradijo endogeno mRNA; ostanejo vse </a:t>
            </a:r>
            <a:br>
              <a:rPr lang="sl-SI" sz="1400" dirty="0">
                <a:latin typeface="Arial" charset="0"/>
              </a:rPr>
            </a:br>
            <a:r>
              <a:rPr lang="sl-SI" sz="1400" dirty="0">
                <a:latin typeface="Arial" charset="0"/>
              </a:rPr>
              <a:t>komponente, potrebne za translacijo (tRNA, ribosomi, </a:t>
            </a:r>
            <a:br>
              <a:rPr lang="sl-SI" sz="1400" dirty="0">
                <a:latin typeface="Arial" charset="0"/>
              </a:rPr>
            </a:br>
            <a:r>
              <a:rPr lang="sl-SI" sz="1400" dirty="0">
                <a:latin typeface="Arial" charset="0"/>
              </a:rPr>
              <a:t>aminokisline, translacijski faktorji).</a:t>
            </a:r>
          </a:p>
          <a:p>
            <a:pPr>
              <a:spcBef>
                <a:spcPct val="20000"/>
              </a:spcBef>
            </a:pPr>
            <a:r>
              <a:rPr lang="sl-SI" sz="1400" dirty="0">
                <a:latin typeface="Arial" charset="0"/>
              </a:rPr>
              <a:t>Pridobimo lahko le majhne količine proteinov, tako </a:t>
            </a:r>
            <a:br>
              <a:rPr lang="sl-SI" sz="1400" dirty="0">
                <a:latin typeface="Arial" charset="0"/>
              </a:rPr>
            </a:br>
            <a:r>
              <a:rPr lang="sl-SI" sz="1400" dirty="0">
                <a:latin typeface="Arial" charset="0"/>
              </a:rPr>
              <a:t>da rabimo občutljive načine detekcije: encimski testi, </a:t>
            </a:r>
            <a:br>
              <a:rPr lang="sl-SI" sz="1400" dirty="0">
                <a:latin typeface="Arial" charset="0"/>
              </a:rPr>
            </a:br>
            <a:r>
              <a:rPr lang="sl-SI" sz="1400" dirty="0">
                <a:latin typeface="Arial" charset="0"/>
              </a:rPr>
              <a:t>specifična protitelesa, radioaktivnost (</a:t>
            </a:r>
            <a:r>
              <a:rPr lang="sl-SI" sz="1200" i="1" dirty="0">
                <a:latin typeface="Arial" charset="0"/>
              </a:rPr>
              <a:t>podobno kot </a:t>
            </a:r>
            <a:br>
              <a:rPr lang="sl-SI" sz="1200" i="1" dirty="0">
                <a:latin typeface="Arial" charset="0"/>
              </a:rPr>
            </a:br>
            <a:r>
              <a:rPr lang="sl-SI" sz="1200" i="1" dirty="0" err="1">
                <a:latin typeface="Arial" charset="0"/>
              </a:rPr>
              <a:t>pulse</a:t>
            </a:r>
            <a:r>
              <a:rPr lang="sl-SI" sz="1200" i="1" dirty="0">
                <a:latin typeface="Arial" charset="0"/>
              </a:rPr>
              <a:t>-</a:t>
            </a:r>
            <a:r>
              <a:rPr lang="sl-SI" sz="1200" i="1" dirty="0" err="1">
                <a:latin typeface="Arial" charset="0"/>
              </a:rPr>
              <a:t>chase</a:t>
            </a:r>
            <a:r>
              <a:rPr lang="sl-SI" sz="1400" dirty="0">
                <a:latin typeface="Arial" charset="0"/>
              </a:rPr>
              <a:t>).</a:t>
            </a:r>
          </a:p>
          <a:p>
            <a:pPr>
              <a:spcBef>
                <a:spcPct val="20000"/>
              </a:spcBef>
            </a:pPr>
            <a:r>
              <a:rPr lang="sl-SI" sz="1400" dirty="0">
                <a:latin typeface="Arial" charset="0"/>
              </a:rPr>
              <a:t>Potrebujemo:</a:t>
            </a:r>
            <a:br>
              <a:rPr lang="sl-SI" sz="1400" dirty="0">
                <a:latin typeface="Arial" charset="0"/>
              </a:rPr>
            </a:br>
            <a:r>
              <a:rPr lang="sl-SI" sz="1400" dirty="0">
                <a:latin typeface="Arial" charset="0"/>
              </a:rPr>
              <a:t>2-6 </a:t>
            </a:r>
            <a:r>
              <a:rPr lang="sl-SI" sz="1400" dirty="0">
                <a:latin typeface="Symbol" pitchFamily="18" charset="2"/>
              </a:rPr>
              <a:t>m</a:t>
            </a:r>
            <a:r>
              <a:rPr lang="sl-SI" sz="1400" dirty="0">
                <a:latin typeface="Arial" charset="0"/>
              </a:rPr>
              <a:t>g mRNA, ~15 </a:t>
            </a:r>
            <a:r>
              <a:rPr lang="sl-SI" sz="1400" dirty="0">
                <a:latin typeface="Symbol" pitchFamily="18" charset="2"/>
              </a:rPr>
              <a:t>m</a:t>
            </a:r>
            <a:r>
              <a:rPr lang="sl-SI" sz="1400" dirty="0">
                <a:latin typeface="Arial" charset="0"/>
              </a:rPr>
              <a:t>l lizata </a:t>
            </a:r>
            <a:br>
              <a:rPr lang="sl-SI" sz="1400" dirty="0">
                <a:latin typeface="Arial" charset="0"/>
              </a:rPr>
            </a:br>
            <a:r>
              <a:rPr lang="sl-SI" sz="1400" dirty="0">
                <a:latin typeface="Arial" charset="0"/>
              </a:rPr>
              <a:t>(+ </a:t>
            </a:r>
            <a:r>
              <a:rPr lang="sl-SI" sz="1400" dirty="0" err="1">
                <a:latin typeface="Arial" charset="0"/>
              </a:rPr>
              <a:t>radioakt</a:t>
            </a:r>
            <a:r>
              <a:rPr lang="sl-SI" sz="1400" dirty="0">
                <a:latin typeface="Arial" charset="0"/>
              </a:rPr>
              <a:t>. Met)</a:t>
            </a:r>
            <a:br>
              <a:rPr lang="sl-SI" sz="1400" dirty="0">
                <a:latin typeface="Arial" charset="0"/>
              </a:rPr>
            </a:br>
            <a:r>
              <a:rPr lang="sl-SI" sz="1400" dirty="0">
                <a:latin typeface="Arial" charset="0"/>
              </a:rPr>
              <a:t>reakcija teče 30 min pri 30 °C.</a:t>
            </a:r>
          </a:p>
          <a:p>
            <a:pPr>
              <a:spcBef>
                <a:spcPct val="20000"/>
              </a:spcBef>
            </a:pPr>
            <a:endParaRPr lang="sl-SI" sz="1400" dirty="0">
              <a:latin typeface="Arial" charset="0"/>
            </a:endParaRPr>
          </a:p>
        </p:txBody>
      </p:sp>
      <p:pic>
        <p:nvPicPr>
          <p:cNvPr id="2056" name="Picture 8" descr="translation_invitro1"/>
          <p:cNvPicPr>
            <a:picLocks noChangeAspect="1" noChangeArrowheads="1"/>
          </p:cNvPicPr>
          <p:nvPr/>
        </p:nvPicPr>
        <p:blipFill>
          <a:blip r:embed="rId2">
            <a:extLst>
              <a:ext uri="{28A0092B-C50C-407E-A947-70E740481C1C}">
                <a14:useLocalDpi xmlns:a14="http://schemas.microsoft.com/office/drawing/2010/main" val="0"/>
              </a:ext>
            </a:extLst>
          </a:blip>
          <a:srcRect r="3572"/>
          <a:stretch>
            <a:fillRect/>
          </a:stretch>
        </p:blipFill>
        <p:spPr bwMode="auto">
          <a:xfrm>
            <a:off x="4876800" y="3352800"/>
            <a:ext cx="411480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retikulociti_eritrociti1"/>
          <p:cNvPicPr>
            <a:picLocks noChangeAspect="1" noChangeArrowheads="1"/>
          </p:cNvPicPr>
          <p:nvPr/>
        </p:nvPicPr>
        <p:blipFill>
          <a:blip r:embed="rId3">
            <a:extLst>
              <a:ext uri="{28A0092B-C50C-407E-A947-70E740481C1C}">
                <a14:useLocalDpi xmlns:a14="http://schemas.microsoft.com/office/drawing/2010/main" val="0"/>
              </a:ext>
            </a:extLst>
          </a:blip>
          <a:srcRect b="17871"/>
          <a:stretch>
            <a:fillRect/>
          </a:stretch>
        </p:blipFill>
        <p:spPr bwMode="auto">
          <a:xfrm>
            <a:off x="6400800" y="1676400"/>
            <a:ext cx="1981200" cy="126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160463"/>
            <a:ext cx="87630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2713" indent="-112713">
              <a:spcBef>
                <a:spcPct val="20000"/>
              </a:spcBef>
            </a:pPr>
            <a:r>
              <a:rPr lang="sl-SI" sz="2000">
                <a:solidFill>
                  <a:srgbClr val="000000"/>
                </a:solidFill>
                <a:latin typeface="Arial" pitchFamily="34" charset="0"/>
              </a:rPr>
              <a:t>pogoji gojenja </a:t>
            </a:r>
            <a:br>
              <a:rPr lang="sl-SI" sz="2000">
                <a:solidFill>
                  <a:srgbClr val="000000"/>
                </a:solidFill>
                <a:latin typeface="Arial" pitchFamily="34" charset="0"/>
              </a:rPr>
            </a:br>
            <a:r>
              <a:rPr lang="sl-SI" sz="1800">
                <a:solidFill>
                  <a:srgbClr val="009900"/>
                </a:solidFill>
                <a:latin typeface="Arial" pitchFamily="34" charset="0"/>
              </a:rPr>
              <a:t>- trajanje indukcije</a:t>
            </a:r>
            <a:br>
              <a:rPr lang="sl-SI" sz="1800">
                <a:solidFill>
                  <a:srgbClr val="009900"/>
                </a:solidFill>
                <a:latin typeface="Arial" pitchFamily="34" charset="0"/>
              </a:rPr>
            </a:br>
            <a:r>
              <a:rPr lang="sl-SI" sz="1800">
                <a:solidFill>
                  <a:srgbClr val="009900"/>
                </a:solidFill>
                <a:latin typeface="Arial" pitchFamily="34" charset="0"/>
              </a:rPr>
              <a:t>- temperatura (nižja T - manj nepravilnega zvitja)</a:t>
            </a:r>
            <a:br>
              <a:rPr lang="sl-SI" sz="1800">
                <a:solidFill>
                  <a:srgbClr val="009900"/>
                </a:solidFill>
                <a:latin typeface="Arial" pitchFamily="34" charset="0"/>
              </a:rPr>
            </a:br>
            <a:r>
              <a:rPr lang="sl-SI" sz="1800">
                <a:solidFill>
                  <a:srgbClr val="009900"/>
                </a:solidFill>
                <a:latin typeface="Arial" pitchFamily="34" charset="0"/>
              </a:rPr>
              <a:t>- sestava gojišča (+glukoza - inaktivira P</a:t>
            </a:r>
            <a:r>
              <a:rPr lang="sl-SI" sz="1800" baseline="-25000">
                <a:solidFill>
                  <a:srgbClr val="009900"/>
                </a:solidFill>
                <a:latin typeface="Arial" pitchFamily="34" charset="0"/>
              </a:rPr>
              <a:t>lac</a:t>
            </a:r>
            <a:r>
              <a:rPr lang="sl-SI" sz="1800">
                <a:solidFill>
                  <a:srgbClr val="009900"/>
                </a:solidFill>
                <a:latin typeface="Arial" pitchFamily="34" charset="0"/>
              </a:rPr>
              <a:t>)</a:t>
            </a:r>
          </a:p>
          <a:p>
            <a:pPr marL="112713" indent="-112713">
              <a:spcBef>
                <a:spcPct val="20000"/>
              </a:spcBef>
            </a:pPr>
            <a:r>
              <a:rPr lang="sl-SI" sz="2000">
                <a:solidFill>
                  <a:srgbClr val="000000"/>
                </a:solidFill>
                <a:latin typeface="Arial" pitchFamily="34" charset="0"/>
              </a:rPr>
              <a:t>ekspresijski sev: različni sevi imajo lahko različne ravni izražanja</a:t>
            </a:r>
          </a:p>
          <a:p>
            <a:pPr marL="112713" indent="-112713">
              <a:spcBef>
                <a:spcPct val="20000"/>
              </a:spcBef>
            </a:pPr>
            <a:r>
              <a:rPr lang="sl-SI" sz="2000">
                <a:solidFill>
                  <a:srgbClr val="000000"/>
                </a:solidFill>
                <a:latin typeface="Arial" pitchFamily="34" charset="0"/>
              </a:rPr>
              <a:t>uvajanje dodatne kontrole transkripcije preko elementa na kromosomu ali dodatnem plazmidu (LysS, </a:t>
            </a:r>
            <a:r>
              <a:rPr lang="sl-SI" sz="2000" i="1">
                <a:solidFill>
                  <a:srgbClr val="000000"/>
                </a:solidFill>
                <a:latin typeface="Arial" pitchFamily="34" charset="0"/>
              </a:rPr>
              <a:t>lac</a:t>
            </a:r>
            <a:r>
              <a:rPr lang="sl-SI" sz="2000">
                <a:solidFill>
                  <a:srgbClr val="000000"/>
                </a:solidFill>
                <a:latin typeface="Arial" pitchFamily="34" charset="0"/>
              </a:rPr>
              <a:t>/T7-pol)</a:t>
            </a:r>
          </a:p>
          <a:p>
            <a:pPr marL="112713" indent="-112713">
              <a:spcBef>
                <a:spcPct val="20000"/>
              </a:spcBef>
            </a:pPr>
            <a:r>
              <a:rPr lang="sl-SI" sz="2000">
                <a:solidFill>
                  <a:srgbClr val="000000"/>
                </a:solidFill>
                <a:latin typeface="Arial" pitchFamily="34" charset="0"/>
              </a:rPr>
              <a:t>raba kodona - mutageneza ali uporaba sevov, ki proizvajajo tRNA za redke kodone </a:t>
            </a:r>
          </a:p>
          <a:p>
            <a:pPr marL="112713" indent="-112713">
              <a:spcBef>
                <a:spcPct val="20000"/>
              </a:spcBef>
            </a:pPr>
            <a:r>
              <a:rPr lang="sl-SI" sz="2000">
                <a:solidFill>
                  <a:srgbClr val="000000"/>
                </a:solidFill>
                <a:latin typeface="Arial" pitchFamily="34" charset="0"/>
              </a:rPr>
              <a:t>zmanjšanje proteolize v celici in med čiščenjem</a:t>
            </a:r>
          </a:p>
          <a:p>
            <a:pPr marL="112713" indent="-112713">
              <a:spcBef>
                <a:spcPct val="20000"/>
              </a:spcBef>
            </a:pPr>
            <a:r>
              <a:rPr lang="sl-SI" sz="2000">
                <a:solidFill>
                  <a:srgbClr val="000000"/>
                </a:solidFill>
                <a:latin typeface="Arial" pitchFamily="34" charset="0"/>
              </a:rPr>
              <a:t>zamenjava N-končne aminokisline, ki odloča o t</a:t>
            </a:r>
            <a:r>
              <a:rPr lang="sl-SI" sz="2000" baseline="-25000">
                <a:solidFill>
                  <a:srgbClr val="000000"/>
                </a:solidFill>
                <a:latin typeface="Arial" pitchFamily="34" charset="0"/>
              </a:rPr>
              <a:t>1/2</a:t>
            </a:r>
            <a:r>
              <a:rPr lang="sl-SI" sz="2000">
                <a:solidFill>
                  <a:srgbClr val="000000"/>
                </a:solidFill>
                <a:latin typeface="Arial" pitchFamily="34" charset="0"/>
              </a:rPr>
              <a:t> posameznega proteina v celici </a:t>
            </a:r>
            <a:r>
              <a:rPr lang="sl-SI" sz="1600">
                <a:solidFill>
                  <a:srgbClr val="000000"/>
                </a:solidFill>
                <a:latin typeface="Arial" pitchFamily="34" charset="0"/>
              </a:rPr>
              <a:t>(kritične so: Arg, Lys, Leu, Phe, Tyr, Trp)</a:t>
            </a:r>
          </a:p>
          <a:p>
            <a:pPr marL="112713" indent="-112713">
              <a:spcBef>
                <a:spcPct val="20000"/>
              </a:spcBef>
            </a:pPr>
            <a:r>
              <a:rPr lang="sl-SI" sz="2000">
                <a:solidFill>
                  <a:srgbClr val="000000"/>
                </a:solidFill>
                <a:latin typeface="Arial" pitchFamily="34" charset="0"/>
              </a:rPr>
              <a:t>usmerjanje produkta v periplazmo / gojišče / IB</a:t>
            </a:r>
          </a:p>
          <a:p>
            <a:pPr marL="112713" indent="-112713">
              <a:spcBef>
                <a:spcPct val="20000"/>
              </a:spcBef>
            </a:pPr>
            <a:r>
              <a:rPr lang="sl-SI" sz="2000">
                <a:solidFill>
                  <a:srgbClr val="000000"/>
                </a:solidFill>
                <a:latin typeface="Arial" pitchFamily="34" charset="0"/>
              </a:rPr>
              <a:t>priprava fuzijske oblike</a:t>
            </a:r>
          </a:p>
          <a:p>
            <a:pPr marL="112713" indent="-112713">
              <a:spcBef>
                <a:spcPct val="20000"/>
              </a:spcBef>
            </a:pPr>
            <a:r>
              <a:rPr lang="sl-SI" sz="2000">
                <a:solidFill>
                  <a:srgbClr val="000000"/>
                </a:solidFill>
                <a:latin typeface="Arial" pitchFamily="34" charset="0"/>
              </a:rPr>
              <a:t>koekspresija šaperona ali foldaze </a:t>
            </a:r>
            <a:br>
              <a:rPr lang="sl-SI" sz="2000">
                <a:solidFill>
                  <a:srgbClr val="000000"/>
                </a:solidFill>
                <a:latin typeface="Arial" pitchFamily="34" charset="0"/>
              </a:rPr>
            </a:br>
            <a:r>
              <a:rPr lang="sl-SI" sz="2000">
                <a:solidFill>
                  <a:srgbClr val="000000"/>
                </a:solidFill>
                <a:latin typeface="Arial" pitchFamily="34" charset="0"/>
              </a:rPr>
              <a:t>(disulfid-, prolil-izomeraze) </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5157788"/>
            <a:ext cx="2971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ChangeArrowheads="1"/>
          </p:cNvSpPr>
          <p:nvPr/>
        </p:nvSpPr>
        <p:spPr bwMode="auto">
          <a:xfrm>
            <a:off x="1828800" y="315913"/>
            <a:ext cx="5829300" cy="6334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Optimizacija izražanja</a:t>
            </a:r>
            <a:endParaRPr lang="en-US" sz="4400">
              <a:solidFill>
                <a:srgbClr val="000000"/>
              </a:solidFill>
              <a:latin typeface="Arial" pitchFamily="34" charset="0"/>
            </a:endParaRPr>
          </a:p>
        </p:txBody>
      </p:sp>
    </p:spTree>
    <p:extLst>
      <p:ext uri="{BB962C8B-B14F-4D97-AF65-F5344CB8AC3E}">
        <p14:creationId xmlns:p14="http://schemas.microsoft.com/office/powerpoint/2010/main" val="3433574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828800" y="315913"/>
            <a:ext cx="5829300" cy="6334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0000"/>
                </a:solidFill>
                <a:latin typeface="Arial" pitchFamily="34" charset="0"/>
              </a:rPr>
              <a:t>Optimizacija /2</a:t>
            </a:r>
            <a:endParaRPr lang="en-US" sz="4400">
              <a:solidFill>
                <a:srgbClr val="000000"/>
              </a:solidFill>
              <a:latin typeface="Arial" pitchFamily="34" charset="0"/>
            </a:endParaRPr>
          </a:p>
        </p:txBody>
      </p:sp>
      <p:sp>
        <p:nvSpPr>
          <p:cNvPr id="33795" name="Rectangle 3"/>
          <p:cNvSpPr>
            <a:spLocks noChangeArrowheads="1"/>
          </p:cNvSpPr>
          <p:nvPr/>
        </p:nvSpPr>
        <p:spPr bwMode="auto">
          <a:xfrm>
            <a:off x="406400" y="1295400"/>
            <a:ext cx="843280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2713" indent="-112713">
              <a:spcBef>
                <a:spcPct val="20000"/>
              </a:spcBef>
            </a:pPr>
            <a:r>
              <a:rPr lang="sl-SI" sz="1600" dirty="0">
                <a:solidFill>
                  <a:srgbClr val="000000"/>
                </a:solidFill>
                <a:latin typeface="Arial" pitchFamily="34" charset="0"/>
              </a:rPr>
              <a:t>- sprememba konstrukta </a:t>
            </a:r>
            <a:r>
              <a:rPr lang="sl-SI" sz="1400" dirty="0">
                <a:solidFill>
                  <a:srgbClr val="000000"/>
                </a:solidFill>
                <a:latin typeface="Arial" pitchFamily="34" charset="0"/>
              </a:rPr>
              <a:t>(npr. samo hidrofilne domene ali </a:t>
            </a:r>
            <a:r>
              <a:rPr lang="sl-SI" sz="1400" dirty="0" err="1">
                <a:solidFill>
                  <a:srgbClr val="000000"/>
                </a:solidFill>
                <a:latin typeface="Arial" pitchFamily="34" charset="0"/>
              </a:rPr>
              <a:t>netoksični</a:t>
            </a:r>
            <a:r>
              <a:rPr lang="sl-SI" sz="1400" dirty="0">
                <a:solidFill>
                  <a:srgbClr val="000000"/>
                </a:solidFill>
                <a:latin typeface="Arial" pitchFamily="34" charset="0"/>
              </a:rPr>
              <a:t> deli proteina)</a:t>
            </a:r>
          </a:p>
          <a:p>
            <a:pPr marL="112713" indent="-112713">
              <a:spcBef>
                <a:spcPct val="20000"/>
              </a:spcBef>
            </a:pPr>
            <a:r>
              <a:rPr lang="sl-SI" sz="1600" dirty="0">
                <a:solidFill>
                  <a:srgbClr val="000000"/>
                </a:solidFill>
                <a:latin typeface="Arial" pitchFamily="34" charset="0"/>
              </a:rPr>
              <a:t>- vektor z večjim številom kopij/celico</a:t>
            </a:r>
          </a:p>
          <a:p>
            <a:pPr marL="112713" indent="-112713">
              <a:spcBef>
                <a:spcPct val="20000"/>
              </a:spcBef>
            </a:pPr>
            <a:r>
              <a:rPr lang="sl-SI" sz="1600" dirty="0">
                <a:solidFill>
                  <a:srgbClr val="000000"/>
                </a:solidFill>
                <a:latin typeface="Arial" pitchFamily="34" charset="0"/>
              </a:rPr>
              <a:t>- pomnoževanje števila zapisov v vektorju</a:t>
            </a:r>
          </a:p>
          <a:p>
            <a:pPr marL="112713" indent="-112713">
              <a:spcBef>
                <a:spcPct val="20000"/>
              </a:spcBef>
            </a:pPr>
            <a:endParaRPr lang="sl-SI" sz="700" dirty="0">
              <a:solidFill>
                <a:srgbClr val="000000"/>
              </a:solidFill>
              <a:latin typeface="Arial" pitchFamily="34" charset="0"/>
            </a:endParaRPr>
          </a:p>
          <a:p>
            <a:pPr marL="112713" indent="-112713">
              <a:spcBef>
                <a:spcPct val="20000"/>
              </a:spcBef>
            </a:pPr>
            <a:r>
              <a:rPr lang="sl-SI" sz="1600" dirty="0">
                <a:solidFill>
                  <a:srgbClr val="000000"/>
                </a:solidFill>
                <a:latin typeface="Arial" pitchFamily="34" charset="0"/>
              </a:rPr>
              <a:t># zamenjava vektorja ali celotnega sistema</a:t>
            </a:r>
          </a:p>
          <a:p>
            <a:pPr marL="112713" indent="-112713">
              <a:spcBef>
                <a:spcPct val="20000"/>
              </a:spcBef>
            </a:pPr>
            <a:r>
              <a:rPr lang="sl-SI" sz="1600" dirty="0">
                <a:solidFill>
                  <a:srgbClr val="000000"/>
                </a:solidFill>
                <a:latin typeface="Arial" pitchFamily="34" charset="0"/>
              </a:rPr>
              <a:t># optimizacija postopka čiščenja</a:t>
            </a:r>
          </a:p>
          <a:p>
            <a:pPr marL="112713" indent="-112713">
              <a:spcBef>
                <a:spcPct val="20000"/>
              </a:spcBef>
            </a:pPr>
            <a:endParaRPr lang="sl-SI" sz="700" dirty="0">
              <a:solidFill>
                <a:srgbClr val="000000"/>
              </a:solidFill>
              <a:latin typeface="Arial" pitchFamily="34" charset="0"/>
            </a:endParaRPr>
          </a:p>
          <a:p>
            <a:pPr>
              <a:spcBef>
                <a:spcPct val="20000"/>
              </a:spcBef>
            </a:pPr>
            <a:r>
              <a:rPr lang="sl-SI" sz="1600" dirty="0">
                <a:solidFill>
                  <a:srgbClr val="000000"/>
                </a:solidFill>
                <a:latin typeface="Arial" pitchFamily="34" charset="0"/>
              </a:rPr>
              <a:t>Modifikacije: vgrajevanje označenih AA (</a:t>
            </a:r>
            <a:r>
              <a:rPr lang="sl-SI" sz="1600" dirty="0" err="1">
                <a:solidFill>
                  <a:srgbClr val="000000"/>
                </a:solidFill>
                <a:latin typeface="Arial" pitchFamily="34" charset="0"/>
              </a:rPr>
              <a:t>selenocistein</a:t>
            </a:r>
            <a:r>
              <a:rPr lang="sl-SI" sz="1600" dirty="0">
                <a:solidFill>
                  <a:srgbClr val="000000"/>
                </a:solidFill>
                <a:latin typeface="Arial" pitchFamily="34" charset="0"/>
              </a:rPr>
              <a:t>, </a:t>
            </a:r>
            <a:r>
              <a:rPr lang="sl-SI" sz="1600" dirty="0" err="1">
                <a:solidFill>
                  <a:srgbClr val="000000"/>
                </a:solidFill>
                <a:latin typeface="Arial" pitchFamily="34" charset="0"/>
              </a:rPr>
              <a:t>selenometionin</a:t>
            </a:r>
            <a:r>
              <a:rPr lang="sl-SI" sz="1600" dirty="0">
                <a:solidFill>
                  <a:srgbClr val="000000"/>
                </a:solidFill>
                <a:latin typeface="Arial" pitchFamily="34" charset="0"/>
              </a:rPr>
              <a:t>, </a:t>
            </a:r>
            <a:r>
              <a:rPr lang="sl-SI" sz="1600" baseline="30000" dirty="0">
                <a:solidFill>
                  <a:srgbClr val="000000"/>
                </a:solidFill>
                <a:latin typeface="Arial" pitchFamily="34" charset="0"/>
              </a:rPr>
              <a:t>15</a:t>
            </a:r>
            <a:r>
              <a:rPr lang="sl-SI" sz="1600" dirty="0">
                <a:solidFill>
                  <a:srgbClr val="000000"/>
                </a:solidFill>
                <a:latin typeface="Arial" pitchFamily="34" charset="0"/>
              </a:rPr>
              <a:t>N) </a:t>
            </a:r>
            <a:br>
              <a:rPr lang="sl-SI" sz="1600" dirty="0">
                <a:solidFill>
                  <a:srgbClr val="000000"/>
                </a:solidFill>
                <a:latin typeface="Arial" pitchFamily="34" charset="0"/>
              </a:rPr>
            </a:br>
            <a:r>
              <a:rPr lang="sl-SI" sz="1600" dirty="0">
                <a:solidFill>
                  <a:srgbClr val="000000"/>
                </a:solidFill>
                <a:latin typeface="Arial" pitchFamily="34" charset="0"/>
              </a:rPr>
              <a:t>za strukturne študije.</a:t>
            </a:r>
            <a:endParaRPr lang="sl-SI" sz="1800" dirty="0">
              <a:solidFill>
                <a:srgbClr val="000000"/>
              </a:solidFill>
              <a:latin typeface="Arial" pitchFamily="34" charset="0"/>
            </a:endParaRPr>
          </a:p>
        </p:txBody>
      </p:sp>
      <p:pic>
        <p:nvPicPr>
          <p:cNvPr id="337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648200"/>
            <a:ext cx="21336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1676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029200"/>
            <a:ext cx="16002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14800"/>
            <a:ext cx="12954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953000"/>
            <a:ext cx="1447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7" name="Line 15"/>
          <p:cNvSpPr>
            <a:spLocks noChangeShapeType="1"/>
          </p:cNvSpPr>
          <p:nvPr/>
        </p:nvSpPr>
        <p:spPr bwMode="auto">
          <a:xfrm>
            <a:off x="3419872" y="4151313"/>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solidFill>
                <a:srgbClr val="000000"/>
              </a:solidFill>
            </a:endParaRPr>
          </a:p>
        </p:txBody>
      </p:sp>
    </p:spTree>
    <p:extLst>
      <p:ext uri="{BB962C8B-B14F-4D97-AF65-F5344CB8AC3E}">
        <p14:creationId xmlns:p14="http://schemas.microsoft.com/office/powerpoint/2010/main" val="281175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08000" y="211138"/>
            <a:ext cx="8128000" cy="62706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Transkripcija/translacija </a:t>
            </a:r>
            <a:r>
              <a:rPr lang="sl-SI" sz="3200" i="1">
                <a:solidFill>
                  <a:schemeClr val="tx2"/>
                </a:solidFill>
                <a:latin typeface="Arial" charset="0"/>
              </a:rPr>
              <a:t>in vitro</a:t>
            </a:r>
            <a:endParaRPr lang="sl-SI" sz="4400">
              <a:solidFill>
                <a:schemeClr val="tx2"/>
              </a:solidFill>
              <a:latin typeface="Arial" charset="0"/>
            </a:endParaRPr>
          </a:p>
        </p:txBody>
      </p:sp>
      <p:sp>
        <p:nvSpPr>
          <p:cNvPr id="7171" name="Rectangle 3"/>
          <p:cNvSpPr>
            <a:spLocks noChangeArrowheads="1"/>
          </p:cNvSpPr>
          <p:nvPr/>
        </p:nvSpPr>
        <p:spPr bwMode="auto">
          <a:xfrm>
            <a:off x="152400" y="990600"/>
            <a:ext cx="8763000" cy="565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600" dirty="0">
                <a:latin typeface="Arial" charset="0"/>
              </a:rPr>
              <a:t>Če nimamo na voljo mRNA, lahko uporabimo </a:t>
            </a:r>
            <a:r>
              <a:rPr lang="sl-SI" sz="1600" b="1" dirty="0" err="1">
                <a:latin typeface="Arial" charset="0"/>
              </a:rPr>
              <a:t>transkripcijsko</a:t>
            </a:r>
            <a:r>
              <a:rPr lang="sl-SI" sz="1600" b="1" dirty="0">
                <a:latin typeface="Arial" charset="0"/>
              </a:rPr>
              <a:t>-translacijske</a:t>
            </a:r>
            <a:r>
              <a:rPr lang="sl-SI" sz="1600" dirty="0">
                <a:latin typeface="Arial" charset="0"/>
              </a:rPr>
              <a:t> sisteme: vključujejo </a:t>
            </a:r>
            <a:r>
              <a:rPr lang="sl-SI" sz="1600" dirty="0">
                <a:solidFill>
                  <a:srgbClr val="FF3300"/>
                </a:solidFill>
                <a:latin typeface="Arial" charset="0"/>
              </a:rPr>
              <a:t>evkariontski </a:t>
            </a:r>
            <a:r>
              <a:rPr lang="sl-SI" sz="1600" dirty="0" err="1">
                <a:solidFill>
                  <a:srgbClr val="FF3300"/>
                </a:solidFill>
                <a:latin typeface="Arial" charset="0"/>
              </a:rPr>
              <a:t>ribosomski</a:t>
            </a:r>
            <a:r>
              <a:rPr lang="sl-SI" sz="1600" dirty="0">
                <a:solidFill>
                  <a:srgbClr val="FF3300"/>
                </a:solidFill>
                <a:latin typeface="Arial" charset="0"/>
              </a:rPr>
              <a:t> sistem + </a:t>
            </a:r>
            <a:r>
              <a:rPr lang="sl-SI" sz="1600" dirty="0" err="1">
                <a:solidFill>
                  <a:srgbClr val="FF3300"/>
                </a:solidFill>
                <a:latin typeface="Arial" charset="0"/>
              </a:rPr>
              <a:t>fagno</a:t>
            </a:r>
            <a:r>
              <a:rPr lang="sl-SI" sz="1600" dirty="0">
                <a:solidFill>
                  <a:srgbClr val="FF3300"/>
                </a:solidFill>
                <a:latin typeface="Arial" charset="0"/>
              </a:rPr>
              <a:t> ali </a:t>
            </a:r>
            <a:r>
              <a:rPr lang="sl-SI" sz="1600" dirty="0" err="1">
                <a:solidFill>
                  <a:srgbClr val="FF3300"/>
                </a:solidFill>
                <a:latin typeface="Arial" charset="0"/>
              </a:rPr>
              <a:t>prokariontsko</a:t>
            </a:r>
            <a:r>
              <a:rPr lang="sl-SI" sz="1600" dirty="0">
                <a:solidFill>
                  <a:srgbClr val="FF3300"/>
                </a:solidFill>
                <a:latin typeface="Arial" charset="0"/>
              </a:rPr>
              <a:t> RNA-polimerazo</a:t>
            </a:r>
            <a:r>
              <a:rPr lang="sl-SI" sz="1600" dirty="0">
                <a:latin typeface="Arial" charset="0"/>
              </a:rPr>
              <a:t>.</a:t>
            </a:r>
          </a:p>
          <a:p>
            <a:pPr>
              <a:spcBef>
                <a:spcPct val="20000"/>
              </a:spcBef>
            </a:pPr>
            <a:r>
              <a:rPr lang="sl-SI" sz="1600" dirty="0">
                <a:latin typeface="Arial" charset="0"/>
              </a:rPr>
              <a:t>Rabimo 0,2 </a:t>
            </a:r>
            <a:r>
              <a:rPr lang="sl-SI" sz="1600" dirty="0">
                <a:latin typeface="Symbol" pitchFamily="18" charset="2"/>
              </a:rPr>
              <a:t>m</a:t>
            </a:r>
            <a:r>
              <a:rPr lang="sl-SI" sz="1600" dirty="0">
                <a:latin typeface="Arial" charset="0"/>
              </a:rPr>
              <a:t>g - 2 </a:t>
            </a:r>
            <a:r>
              <a:rPr lang="sl-SI" sz="1600" dirty="0">
                <a:latin typeface="Symbol" pitchFamily="18" charset="2"/>
              </a:rPr>
              <a:t>m</a:t>
            </a:r>
            <a:r>
              <a:rPr lang="sl-SI" sz="1600" dirty="0">
                <a:latin typeface="Arial" charset="0"/>
              </a:rPr>
              <a:t>g DNA + ustrezen lizat (+</a:t>
            </a:r>
            <a:r>
              <a:rPr lang="sl-SI" sz="1600" dirty="0" err="1">
                <a:latin typeface="Arial" charset="0"/>
              </a:rPr>
              <a:t>radioakt</a:t>
            </a:r>
            <a:r>
              <a:rPr lang="sl-SI" sz="1600" dirty="0">
                <a:latin typeface="Arial" charset="0"/>
              </a:rPr>
              <a:t>. </a:t>
            </a:r>
            <a:r>
              <a:rPr lang="sl-SI" sz="1600" dirty="0" err="1">
                <a:latin typeface="Arial" charset="0"/>
              </a:rPr>
              <a:t>marker</a:t>
            </a:r>
            <a:r>
              <a:rPr lang="sl-SI" sz="1600" dirty="0">
                <a:latin typeface="Arial" charset="0"/>
              </a:rPr>
              <a:t>) in inkubiramo 2 h pri 30 °C. </a:t>
            </a:r>
          </a:p>
          <a:p>
            <a:pPr>
              <a:spcBef>
                <a:spcPct val="20000"/>
              </a:spcBef>
            </a:pPr>
            <a:r>
              <a:rPr lang="sl-SI" sz="1600" dirty="0">
                <a:solidFill>
                  <a:srgbClr val="008000"/>
                </a:solidFill>
                <a:latin typeface="Arial" charset="0"/>
              </a:rPr>
              <a:t>Kot DNA lahko uporabimo samo kodirajoče zaporedje, ki smo mu dodali </a:t>
            </a:r>
            <a:r>
              <a:rPr lang="sl-SI" sz="1600" dirty="0" err="1">
                <a:solidFill>
                  <a:srgbClr val="008000"/>
                </a:solidFill>
                <a:latin typeface="Arial" charset="0"/>
              </a:rPr>
              <a:t>fagne</a:t>
            </a:r>
            <a:r>
              <a:rPr lang="sl-SI" sz="1600" dirty="0">
                <a:solidFill>
                  <a:srgbClr val="008000"/>
                </a:solidFill>
                <a:latin typeface="Arial" charset="0"/>
              </a:rPr>
              <a:t> promotorje </a:t>
            </a:r>
            <a:br>
              <a:rPr lang="sl-SI" sz="1600" dirty="0">
                <a:solidFill>
                  <a:srgbClr val="008000"/>
                </a:solidFill>
                <a:latin typeface="Arial" charset="0"/>
              </a:rPr>
            </a:br>
            <a:r>
              <a:rPr lang="sl-SI" sz="1400" dirty="0">
                <a:solidFill>
                  <a:srgbClr val="008000"/>
                </a:solidFill>
                <a:latin typeface="Arial" charset="0"/>
              </a:rPr>
              <a:t>(s PCR ali preko vektorja),</a:t>
            </a:r>
            <a:r>
              <a:rPr lang="sl-SI" sz="1600" dirty="0">
                <a:solidFill>
                  <a:srgbClr val="008000"/>
                </a:solidFill>
                <a:latin typeface="Arial" charset="0"/>
              </a:rPr>
              <a:t> lahko pa celoten plazmid ali fag.</a:t>
            </a:r>
          </a:p>
          <a:p>
            <a:pPr>
              <a:spcBef>
                <a:spcPct val="20000"/>
              </a:spcBef>
            </a:pPr>
            <a:r>
              <a:rPr lang="sl-SI" sz="1600" dirty="0">
                <a:latin typeface="Arial" charset="0"/>
              </a:rPr>
              <a:t>Obstajata </a:t>
            </a:r>
            <a:r>
              <a:rPr lang="sl-SI" sz="1600" dirty="0">
                <a:solidFill>
                  <a:schemeClr val="accent2"/>
                </a:solidFill>
                <a:latin typeface="Arial" charset="0"/>
              </a:rPr>
              <a:t>evkariontski</a:t>
            </a:r>
            <a:r>
              <a:rPr lang="sl-SI" sz="1600" dirty="0">
                <a:latin typeface="Arial" charset="0"/>
              </a:rPr>
              <a:t> in </a:t>
            </a:r>
            <a:r>
              <a:rPr lang="sl-SI" sz="1600" dirty="0">
                <a:solidFill>
                  <a:schemeClr val="accent2"/>
                </a:solidFill>
                <a:latin typeface="Arial" charset="0"/>
              </a:rPr>
              <a:t>prokariontski </a:t>
            </a:r>
            <a:r>
              <a:rPr lang="sl-SI" sz="1600" dirty="0" err="1">
                <a:latin typeface="Arial" charset="0"/>
              </a:rPr>
              <a:t>transkripcijsko</a:t>
            </a:r>
            <a:r>
              <a:rPr lang="sl-SI" sz="1600" dirty="0">
                <a:latin typeface="Arial" charset="0"/>
              </a:rPr>
              <a:t>-translacijski sistem. </a:t>
            </a:r>
            <a:br>
              <a:rPr lang="sl-SI" sz="1600" dirty="0">
                <a:latin typeface="Arial" charset="0"/>
              </a:rPr>
            </a:br>
            <a:r>
              <a:rPr lang="sl-SI" sz="1600" dirty="0">
                <a:latin typeface="Arial" charset="0"/>
              </a:rPr>
              <a:t>Pri </a:t>
            </a:r>
            <a:r>
              <a:rPr lang="sl-SI" sz="1600" dirty="0" err="1">
                <a:latin typeface="Arial" charset="0"/>
              </a:rPr>
              <a:t>prokariontskem</a:t>
            </a:r>
            <a:r>
              <a:rPr lang="sl-SI" sz="1600" dirty="0">
                <a:latin typeface="Arial" charset="0"/>
              </a:rPr>
              <a:t> gre za povezan proces, </a:t>
            </a:r>
            <a:br>
              <a:rPr lang="sl-SI" sz="1600" dirty="0">
                <a:latin typeface="Arial" charset="0"/>
              </a:rPr>
            </a:br>
            <a:r>
              <a:rPr lang="sl-SI" sz="1600" dirty="0">
                <a:latin typeface="Arial" charset="0"/>
              </a:rPr>
              <a:t>pri </a:t>
            </a:r>
            <a:r>
              <a:rPr lang="sl-SI" sz="1600" dirty="0" err="1">
                <a:latin typeface="Arial" charset="0"/>
              </a:rPr>
              <a:t>evkariontskem</a:t>
            </a:r>
            <a:r>
              <a:rPr lang="sl-SI" sz="1600" dirty="0">
                <a:latin typeface="Arial" charset="0"/>
              </a:rPr>
              <a:t> pa za dvostopenjski.</a:t>
            </a:r>
          </a:p>
          <a:p>
            <a:pPr>
              <a:spcBef>
                <a:spcPct val="20000"/>
              </a:spcBef>
            </a:pPr>
            <a:endParaRPr lang="sl-SI" sz="1400" dirty="0">
              <a:latin typeface="Arial" charset="0"/>
            </a:endParaRPr>
          </a:p>
        </p:txBody>
      </p:sp>
      <p:pic>
        <p:nvPicPr>
          <p:cNvPr id="7173" name="Picture 5" descr="Transcr_Transl_invitr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0"/>
            <a:ext cx="38862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ranscr_Transl_invitro3"/>
          <p:cNvPicPr>
            <a:picLocks noChangeAspect="1" noChangeArrowheads="1"/>
          </p:cNvPicPr>
          <p:nvPr/>
        </p:nvPicPr>
        <p:blipFill>
          <a:blip r:embed="rId3">
            <a:extLst>
              <a:ext uri="{28A0092B-C50C-407E-A947-70E740481C1C}">
                <a14:useLocalDpi xmlns:a14="http://schemas.microsoft.com/office/drawing/2010/main" val="0"/>
              </a:ext>
            </a:extLst>
          </a:blip>
          <a:srcRect l="31429"/>
          <a:stretch>
            <a:fillRect/>
          </a:stretch>
        </p:blipFill>
        <p:spPr bwMode="auto">
          <a:xfrm>
            <a:off x="1066800" y="3810000"/>
            <a:ext cx="2667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7175" name="Line 7"/>
          <p:cNvSpPr>
            <a:spLocks noChangeShapeType="1"/>
          </p:cNvSpPr>
          <p:nvPr/>
        </p:nvSpPr>
        <p:spPr bwMode="auto">
          <a:xfrm>
            <a:off x="4191000" y="33528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7772400" cy="1143000"/>
          </a:xfrm>
        </p:spPr>
        <p:txBody>
          <a:bodyPr/>
          <a:lstStyle/>
          <a:p>
            <a:r>
              <a:rPr lang="sl-SI" sz="3200" b="1" dirty="0" smtClean="0">
                <a:solidFill>
                  <a:schemeClr val="bg2">
                    <a:lumMod val="60000"/>
                    <a:lumOff val="40000"/>
                  </a:schemeClr>
                </a:solidFill>
                <a:latin typeface="Arial" pitchFamily="34" charset="0"/>
                <a:cs typeface="Arial" pitchFamily="34" charset="0"/>
              </a:rPr>
              <a:t>Smerni in </a:t>
            </a:r>
            <a:r>
              <a:rPr lang="sl-SI" sz="3200" b="1" dirty="0" err="1" smtClean="0">
                <a:solidFill>
                  <a:schemeClr val="bg2">
                    <a:lumMod val="60000"/>
                    <a:lumOff val="40000"/>
                  </a:schemeClr>
                </a:solidFill>
                <a:latin typeface="Arial" pitchFamily="34" charset="0"/>
                <a:cs typeface="Arial" pitchFamily="34" charset="0"/>
              </a:rPr>
              <a:t>protismerni</a:t>
            </a:r>
            <a:r>
              <a:rPr lang="sl-SI" sz="3200" b="1" dirty="0" smtClean="0">
                <a:solidFill>
                  <a:schemeClr val="bg2">
                    <a:lumMod val="60000"/>
                    <a:lumOff val="40000"/>
                  </a:schemeClr>
                </a:solidFill>
                <a:latin typeface="Arial" pitchFamily="34" charset="0"/>
                <a:cs typeface="Arial" pitchFamily="34" charset="0"/>
              </a:rPr>
              <a:t> transkripti</a:t>
            </a:r>
            <a:endParaRPr lang="en-US" sz="3200" b="1" dirty="0">
              <a:solidFill>
                <a:schemeClr val="bg2">
                  <a:lumMod val="60000"/>
                  <a:lumOff val="40000"/>
                </a:schemeClr>
              </a:solidFill>
              <a:latin typeface="Arial" pitchFamily="34" charset="0"/>
              <a:cs typeface="Arial" pitchFamily="34" charset="0"/>
            </a:endParaRPr>
          </a:p>
        </p:txBody>
      </p:sp>
      <p:sp>
        <p:nvSpPr>
          <p:cNvPr id="23559" name="Rectangle 7"/>
          <p:cNvSpPr>
            <a:spLocks noChangeArrowheads="1"/>
          </p:cNvSpPr>
          <p:nvPr/>
        </p:nvSpPr>
        <p:spPr bwMode="auto">
          <a:xfrm>
            <a:off x="304800" y="2743200"/>
            <a:ext cx="8534400" cy="762000"/>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3560" name="Rectangle 8"/>
          <p:cNvSpPr>
            <a:spLocks noChangeArrowheads="1"/>
          </p:cNvSpPr>
          <p:nvPr/>
        </p:nvSpPr>
        <p:spPr bwMode="auto">
          <a:xfrm>
            <a:off x="8802688" y="2514600"/>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Arial" pitchFamily="34" charset="0"/>
              </a:rPr>
              <a:t>5’</a:t>
            </a:r>
            <a:endParaRPr lang="en-US"/>
          </a:p>
        </p:txBody>
      </p:sp>
      <p:sp>
        <p:nvSpPr>
          <p:cNvPr id="23561" name="Rectangle 9"/>
          <p:cNvSpPr>
            <a:spLocks noChangeArrowheads="1"/>
          </p:cNvSpPr>
          <p:nvPr/>
        </p:nvSpPr>
        <p:spPr bwMode="auto">
          <a:xfrm>
            <a:off x="0" y="3321050"/>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Arial" pitchFamily="34" charset="0"/>
              </a:rPr>
              <a:t>5’</a:t>
            </a:r>
            <a:endParaRPr lang="en-US"/>
          </a:p>
        </p:txBody>
      </p:sp>
      <p:sp>
        <p:nvSpPr>
          <p:cNvPr id="23562" name="Rectangle 10"/>
          <p:cNvSpPr>
            <a:spLocks noChangeArrowheads="1"/>
          </p:cNvSpPr>
          <p:nvPr/>
        </p:nvSpPr>
        <p:spPr bwMode="auto">
          <a:xfrm>
            <a:off x="0" y="2559050"/>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Arial" pitchFamily="34" charset="0"/>
              </a:rPr>
              <a:t>5’</a:t>
            </a:r>
            <a:endParaRPr lang="en-US"/>
          </a:p>
        </p:txBody>
      </p:sp>
      <p:sp>
        <p:nvSpPr>
          <p:cNvPr id="23563" name="Rectangle 11"/>
          <p:cNvSpPr>
            <a:spLocks noChangeArrowheads="1"/>
          </p:cNvSpPr>
          <p:nvPr/>
        </p:nvSpPr>
        <p:spPr bwMode="auto">
          <a:xfrm>
            <a:off x="8839200" y="3352800"/>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Arial" pitchFamily="34" charset="0"/>
              </a:rPr>
              <a:t>5’</a:t>
            </a:r>
            <a:endParaRPr lang="en-US"/>
          </a:p>
        </p:txBody>
      </p:sp>
      <p:sp>
        <p:nvSpPr>
          <p:cNvPr id="23564" name="Line 12"/>
          <p:cNvSpPr>
            <a:spLocks noChangeShapeType="1"/>
          </p:cNvSpPr>
          <p:nvPr/>
        </p:nvSpPr>
        <p:spPr bwMode="auto">
          <a:xfrm>
            <a:off x="1219200" y="2743200"/>
            <a:ext cx="457200" cy="38100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3565" name="Line 13"/>
          <p:cNvSpPr>
            <a:spLocks noChangeShapeType="1"/>
          </p:cNvSpPr>
          <p:nvPr/>
        </p:nvSpPr>
        <p:spPr bwMode="auto">
          <a:xfrm>
            <a:off x="7467600" y="3124200"/>
            <a:ext cx="457200" cy="38100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3566" name="Line 14"/>
          <p:cNvSpPr>
            <a:spLocks noChangeShapeType="1"/>
          </p:cNvSpPr>
          <p:nvPr/>
        </p:nvSpPr>
        <p:spPr bwMode="auto">
          <a:xfrm flipV="1">
            <a:off x="1219200" y="3124200"/>
            <a:ext cx="457200" cy="38100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3567" name="Line 15"/>
          <p:cNvSpPr>
            <a:spLocks noChangeShapeType="1"/>
          </p:cNvSpPr>
          <p:nvPr/>
        </p:nvSpPr>
        <p:spPr bwMode="auto">
          <a:xfrm flipH="1">
            <a:off x="7467600" y="2743200"/>
            <a:ext cx="457200" cy="38100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3568" name="Rectangle 16"/>
          <p:cNvSpPr>
            <a:spLocks noChangeArrowheads="1"/>
          </p:cNvSpPr>
          <p:nvPr/>
        </p:nvSpPr>
        <p:spPr bwMode="auto">
          <a:xfrm>
            <a:off x="302117" y="2955925"/>
            <a:ext cx="11785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l-SI" sz="1600" dirty="0" err="1">
                <a:solidFill>
                  <a:schemeClr val="bg1"/>
                </a:solidFill>
                <a:effectLst>
                  <a:outerShdw blurRad="38100" dist="38100" dir="2700000" algn="tl">
                    <a:srgbClr val="000000"/>
                  </a:outerShdw>
                </a:effectLst>
                <a:latin typeface="Arial" pitchFamily="34" charset="0"/>
              </a:rPr>
              <a:t>p</a:t>
            </a:r>
            <a:r>
              <a:rPr lang="en-US" sz="1600" dirty="0" err="1" smtClean="0">
                <a:solidFill>
                  <a:schemeClr val="bg1"/>
                </a:solidFill>
                <a:effectLst>
                  <a:outerShdw blurRad="38100" dist="38100" dir="2700000" algn="tl">
                    <a:srgbClr val="000000"/>
                  </a:outerShdw>
                </a:effectLst>
                <a:latin typeface="Arial" pitchFamily="34" charset="0"/>
              </a:rPr>
              <a:t>romot</a:t>
            </a:r>
            <a:r>
              <a:rPr lang="sl-SI" sz="1600" dirty="0" smtClean="0">
                <a:solidFill>
                  <a:schemeClr val="bg1"/>
                </a:solidFill>
                <a:effectLst>
                  <a:outerShdw blurRad="38100" dist="38100" dir="2700000" algn="tl">
                    <a:srgbClr val="000000"/>
                  </a:outerShdw>
                </a:effectLst>
                <a:latin typeface="Arial" pitchFamily="34" charset="0"/>
              </a:rPr>
              <a:t>o</a:t>
            </a:r>
            <a:r>
              <a:rPr lang="en-US" sz="1600" dirty="0" smtClean="0">
                <a:solidFill>
                  <a:schemeClr val="bg1"/>
                </a:solidFill>
                <a:effectLst>
                  <a:outerShdw blurRad="38100" dist="38100" dir="2700000" algn="tl">
                    <a:srgbClr val="000000"/>
                  </a:outerShdw>
                </a:effectLst>
                <a:latin typeface="Arial" pitchFamily="34" charset="0"/>
              </a:rPr>
              <a:t>r </a:t>
            </a:r>
            <a:r>
              <a:rPr lang="en-US" sz="1600" dirty="0">
                <a:solidFill>
                  <a:schemeClr val="bg1"/>
                </a:solidFill>
                <a:effectLst>
                  <a:outerShdw blurRad="38100" dist="38100" dir="2700000" algn="tl">
                    <a:srgbClr val="000000"/>
                  </a:outerShdw>
                </a:effectLst>
                <a:latin typeface="Arial" pitchFamily="34" charset="0"/>
              </a:rPr>
              <a:t>1</a:t>
            </a:r>
            <a:endParaRPr lang="en-US" dirty="0"/>
          </a:p>
        </p:txBody>
      </p:sp>
      <p:sp>
        <p:nvSpPr>
          <p:cNvPr id="23569" name="Rectangle 17"/>
          <p:cNvSpPr>
            <a:spLocks noChangeArrowheads="1"/>
          </p:cNvSpPr>
          <p:nvPr/>
        </p:nvSpPr>
        <p:spPr bwMode="auto">
          <a:xfrm>
            <a:off x="7617317" y="2955925"/>
            <a:ext cx="11785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l-SI" sz="1600" dirty="0" err="1">
                <a:solidFill>
                  <a:schemeClr val="bg1"/>
                </a:solidFill>
                <a:effectLst>
                  <a:outerShdw blurRad="38100" dist="38100" dir="2700000" algn="tl">
                    <a:srgbClr val="000000"/>
                  </a:outerShdw>
                </a:effectLst>
                <a:latin typeface="Arial" pitchFamily="34" charset="0"/>
              </a:rPr>
              <a:t>p</a:t>
            </a:r>
            <a:r>
              <a:rPr lang="en-US" sz="1600" dirty="0" err="1" smtClean="0">
                <a:solidFill>
                  <a:schemeClr val="bg1"/>
                </a:solidFill>
                <a:effectLst>
                  <a:outerShdw blurRad="38100" dist="38100" dir="2700000" algn="tl">
                    <a:srgbClr val="000000"/>
                  </a:outerShdw>
                </a:effectLst>
                <a:latin typeface="Arial" pitchFamily="34" charset="0"/>
              </a:rPr>
              <a:t>romot</a:t>
            </a:r>
            <a:r>
              <a:rPr lang="sl-SI" sz="1600" dirty="0" smtClean="0">
                <a:solidFill>
                  <a:schemeClr val="bg1"/>
                </a:solidFill>
                <a:effectLst>
                  <a:outerShdw blurRad="38100" dist="38100" dir="2700000" algn="tl">
                    <a:srgbClr val="000000"/>
                  </a:outerShdw>
                </a:effectLst>
                <a:latin typeface="Arial" pitchFamily="34" charset="0"/>
              </a:rPr>
              <a:t>o</a:t>
            </a:r>
            <a:r>
              <a:rPr lang="en-US" sz="1600" dirty="0" smtClean="0">
                <a:solidFill>
                  <a:schemeClr val="bg1"/>
                </a:solidFill>
                <a:effectLst>
                  <a:outerShdw blurRad="38100" dist="38100" dir="2700000" algn="tl">
                    <a:srgbClr val="000000"/>
                  </a:outerShdw>
                </a:effectLst>
                <a:latin typeface="Arial" pitchFamily="34" charset="0"/>
              </a:rPr>
              <a:t>r </a:t>
            </a:r>
            <a:r>
              <a:rPr lang="en-US" sz="1600" dirty="0">
                <a:solidFill>
                  <a:schemeClr val="bg1"/>
                </a:solidFill>
                <a:effectLst>
                  <a:outerShdw blurRad="38100" dist="38100" dir="2700000" algn="tl">
                    <a:srgbClr val="000000"/>
                  </a:outerShdw>
                </a:effectLst>
                <a:latin typeface="Arial" pitchFamily="34" charset="0"/>
              </a:rPr>
              <a:t>2</a:t>
            </a:r>
            <a:endParaRPr lang="en-US" dirty="0"/>
          </a:p>
        </p:txBody>
      </p:sp>
      <p:sp>
        <p:nvSpPr>
          <p:cNvPr id="23570" name="Rectangle 18"/>
          <p:cNvSpPr>
            <a:spLocks noChangeArrowheads="1"/>
          </p:cNvSpPr>
          <p:nvPr/>
        </p:nvSpPr>
        <p:spPr bwMode="auto">
          <a:xfrm>
            <a:off x="1219200" y="2362200"/>
            <a:ext cx="804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chemeClr val="bg1"/>
                </a:solidFill>
                <a:effectLst>
                  <a:outerShdw blurRad="38100" dist="38100" dir="2700000" algn="tl">
                    <a:srgbClr val="000000"/>
                  </a:outerShdw>
                </a:effectLst>
                <a:latin typeface="Arial" pitchFamily="34" charset="0"/>
              </a:rPr>
              <a:t>ATG…</a:t>
            </a:r>
            <a:endParaRPr lang="en-US"/>
          </a:p>
        </p:txBody>
      </p:sp>
      <p:sp>
        <p:nvSpPr>
          <p:cNvPr id="23571" name="Rectangle 19"/>
          <p:cNvSpPr>
            <a:spLocks noChangeArrowheads="1"/>
          </p:cNvSpPr>
          <p:nvPr/>
        </p:nvSpPr>
        <p:spPr bwMode="auto">
          <a:xfrm>
            <a:off x="6507163" y="2362200"/>
            <a:ext cx="1641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chemeClr val="bg1"/>
                </a:solidFill>
                <a:effectLst>
                  <a:outerShdw blurRad="38100" dist="38100" dir="2700000" algn="tl">
                    <a:srgbClr val="000000"/>
                  </a:outerShdw>
                </a:effectLst>
                <a:latin typeface="Arial" pitchFamily="34" charset="0"/>
              </a:rPr>
              <a:t>…UAGAAAAAA</a:t>
            </a:r>
            <a:endParaRPr lang="en-US"/>
          </a:p>
        </p:txBody>
      </p:sp>
      <p:sp>
        <p:nvSpPr>
          <p:cNvPr id="23572" name="Rectangle 20"/>
          <p:cNvSpPr>
            <a:spLocks noChangeArrowheads="1"/>
          </p:cNvSpPr>
          <p:nvPr/>
        </p:nvSpPr>
        <p:spPr bwMode="auto">
          <a:xfrm>
            <a:off x="2263438" y="4692650"/>
            <a:ext cx="460760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50000"/>
              </a:spcAft>
            </a:pPr>
            <a:r>
              <a:rPr lang="sl-SI" sz="2000" dirty="0" smtClean="0">
                <a:solidFill>
                  <a:schemeClr val="bg1"/>
                </a:solidFill>
                <a:effectLst>
                  <a:outerShdw blurRad="38100" dist="38100" dir="2700000" algn="tl">
                    <a:srgbClr val="000000"/>
                  </a:outerShdw>
                </a:effectLst>
                <a:latin typeface="Arial" pitchFamily="34" charset="0"/>
              </a:rPr>
              <a:t>p</a:t>
            </a:r>
            <a:r>
              <a:rPr lang="en-US" sz="2000" dirty="0" err="1" smtClean="0">
                <a:solidFill>
                  <a:schemeClr val="bg1"/>
                </a:solidFill>
                <a:effectLst>
                  <a:outerShdw blurRad="38100" dist="38100" dir="2700000" algn="tl">
                    <a:srgbClr val="000000"/>
                  </a:outerShdw>
                </a:effectLst>
                <a:latin typeface="Arial" pitchFamily="34" charset="0"/>
              </a:rPr>
              <a:t>romot</a:t>
            </a:r>
            <a:r>
              <a:rPr lang="sl-SI" sz="2000" dirty="0" smtClean="0">
                <a:solidFill>
                  <a:schemeClr val="bg1"/>
                </a:solidFill>
                <a:effectLst>
                  <a:outerShdw blurRad="38100" dist="38100" dir="2700000" algn="tl">
                    <a:srgbClr val="000000"/>
                  </a:outerShdw>
                </a:effectLst>
                <a:latin typeface="Arial" pitchFamily="34" charset="0"/>
              </a:rPr>
              <a:t>o</a:t>
            </a:r>
            <a:r>
              <a:rPr lang="en-US" sz="2000" dirty="0" smtClean="0">
                <a:solidFill>
                  <a:schemeClr val="bg1"/>
                </a:solidFill>
                <a:effectLst>
                  <a:outerShdw blurRad="38100" dist="38100" dir="2700000" algn="tl">
                    <a:srgbClr val="000000"/>
                  </a:outerShdw>
                </a:effectLst>
                <a:latin typeface="Arial" pitchFamily="34" charset="0"/>
              </a:rPr>
              <a:t>r </a:t>
            </a:r>
            <a:r>
              <a:rPr lang="en-US" sz="2000" dirty="0">
                <a:solidFill>
                  <a:schemeClr val="bg1"/>
                </a:solidFill>
                <a:effectLst>
                  <a:outerShdw blurRad="38100" dist="38100" dir="2700000" algn="tl">
                    <a:srgbClr val="000000"/>
                  </a:outerShdw>
                </a:effectLst>
                <a:latin typeface="Arial" pitchFamily="34" charset="0"/>
              </a:rPr>
              <a:t>1: </a:t>
            </a:r>
            <a:r>
              <a:rPr lang="sl-SI" sz="2000" dirty="0" smtClean="0">
                <a:solidFill>
                  <a:schemeClr val="bg1"/>
                </a:solidFill>
                <a:effectLst>
                  <a:outerShdw blurRad="38100" dist="38100" dir="2700000" algn="tl">
                    <a:srgbClr val="000000"/>
                  </a:outerShdw>
                </a:effectLst>
                <a:latin typeface="Arial" pitchFamily="34" charset="0"/>
              </a:rPr>
              <a:t>smerna </a:t>
            </a:r>
            <a:r>
              <a:rPr lang="en-US" sz="2000" dirty="0" smtClean="0">
                <a:solidFill>
                  <a:schemeClr val="bg1"/>
                </a:solidFill>
                <a:effectLst>
                  <a:outerShdw blurRad="38100" dist="38100" dir="2700000" algn="tl">
                    <a:srgbClr val="000000"/>
                  </a:outerShdw>
                </a:effectLst>
                <a:latin typeface="Arial" pitchFamily="34" charset="0"/>
              </a:rPr>
              <a:t>RNA</a:t>
            </a:r>
            <a:r>
              <a:rPr lang="sl-SI" sz="2000" dirty="0" smtClean="0">
                <a:solidFill>
                  <a:schemeClr val="bg1"/>
                </a:solidFill>
                <a:effectLst>
                  <a:outerShdw blurRad="38100" dist="38100" dir="2700000" algn="tl">
                    <a:srgbClr val="000000"/>
                  </a:outerShdw>
                </a:effectLst>
                <a:latin typeface="Arial" pitchFamily="34" charset="0"/>
              </a:rPr>
              <a:t> </a:t>
            </a:r>
            <a:r>
              <a:rPr lang="sl-SI" sz="2000" dirty="0" smtClean="0">
                <a:solidFill>
                  <a:schemeClr val="bg1"/>
                </a:solidFill>
                <a:effectLst>
                  <a:outerShdw blurRad="38100" dist="38100" dir="2700000" algn="tl">
                    <a:srgbClr val="000000"/>
                  </a:outerShdw>
                </a:effectLst>
                <a:latin typeface="Arial" pitchFamily="34" charset="0"/>
                <a:sym typeface="Wingdings" pitchFamily="2" charset="2"/>
              </a:rPr>
              <a:t> izražanje</a:t>
            </a:r>
            <a:endParaRPr lang="en-US" sz="2000" dirty="0">
              <a:solidFill>
                <a:schemeClr val="bg1"/>
              </a:solidFill>
              <a:effectLst>
                <a:outerShdw blurRad="38100" dist="38100" dir="2700000" algn="tl">
                  <a:srgbClr val="000000"/>
                </a:outerShdw>
              </a:effectLst>
              <a:latin typeface="Arial" pitchFamily="34" charset="0"/>
            </a:endParaRPr>
          </a:p>
          <a:p>
            <a:pPr algn="ctr">
              <a:spcAft>
                <a:spcPct val="50000"/>
              </a:spcAft>
            </a:pPr>
            <a:r>
              <a:rPr lang="sl-SI" sz="2000" dirty="0" smtClean="0">
                <a:solidFill>
                  <a:schemeClr val="bg1"/>
                </a:solidFill>
                <a:effectLst>
                  <a:outerShdw blurRad="38100" dist="38100" dir="2700000" algn="tl">
                    <a:srgbClr val="000000"/>
                  </a:outerShdw>
                </a:effectLst>
                <a:latin typeface="Arial" pitchFamily="34" charset="0"/>
              </a:rPr>
              <a:t>p</a:t>
            </a:r>
            <a:r>
              <a:rPr lang="en-US" sz="2000" dirty="0" err="1" smtClean="0">
                <a:solidFill>
                  <a:schemeClr val="bg1"/>
                </a:solidFill>
                <a:effectLst>
                  <a:outerShdw blurRad="38100" dist="38100" dir="2700000" algn="tl">
                    <a:srgbClr val="000000"/>
                  </a:outerShdw>
                </a:effectLst>
                <a:latin typeface="Arial" pitchFamily="34" charset="0"/>
              </a:rPr>
              <a:t>romot</a:t>
            </a:r>
            <a:r>
              <a:rPr lang="sl-SI" sz="2000" dirty="0" smtClean="0">
                <a:solidFill>
                  <a:schemeClr val="bg1"/>
                </a:solidFill>
                <a:effectLst>
                  <a:outerShdw blurRad="38100" dist="38100" dir="2700000" algn="tl">
                    <a:srgbClr val="000000"/>
                  </a:outerShdw>
                </a:effectLst>
                <a:latin typeface="Arial" pitchFamily="34" charset="0"/>
              </a:rPr>
              <a:t>o</a:t>
            </a:r>
            <a:r>
              <a:rPr lang="en-US" sz="2000" dirty="0" smtClean="0">
                <a:solidFill>
                  <a:schemeClr val="bg1"/>
                </a:solidFill>
                <a:effectLst>
                  <a:outerShdw blurRad="38100" dist="38100" dir="2700000" algn="tl">
                    <a:srgbClr val="000000"/>
                  </a:outerShdw>
                </a:effectLst>
                <a:latin typeface="Arial" pitchFamily="34" charset="0"/>
              </a:rPr>
              <a:t>r </a:t>
            </a:r>
            <a:r>
              <a:rPr lang="en-US" sz="2000" dirty="0">
                <a:solidFill>
                  <a:schemeClr val="bg1"/>
                </a:solidFill>
                <a:effectLst>
                  <a:outerShdw blurRad="38100" dist="38100" dir="2700000" algn="tl">
                    <a:srgbClr val="000000"/>
                  </a:outerShdw>
                </a:effectLst>
                <a:latin typeface="Arial" pitchFamily="34" charset="0"/>
              </a:rPr>
              <a:t>2: </a:t>
            </a:r>
            <a:r>
              <a:rPr lang="sl-SI" sz="2000" dirty="0" err="1" smtClean="0">
                <a:solidFill>
                  <a:schemeClr val="bg1"/>
                </a:solidFill>
                <a:effectLst>
                  <a:outerShdw blurRad="38100" dist="38100" dir="2700000" algn="tl">
                    <a:srgbClr val="000000"/>
                  </a:outerShdw>
                </a:effectLst>
                <a:latin typeface="Arial" pitchFamily="34" charset="0"/>
              </a:rPr>
              <a:t>protismerna</a:t>
            </a:r>
            <a:r>
              <a:rPr lang="sl-SI" sz="2000" dirty="0" smtClean="0">
                <a:solidFill>
                  <a:schemeClr val="bg1"/>
                </a:solidFill>
                <a:effectLst>
                  <a:outerShdw blurRad="38100" dist="38100" dir="2700000" algn="tl">
                    <a:srgbClr val="000000"/>
                  </a:outerShdw>
                </a:effectLst>
                <a:latin typeface="Arial" pitchFamily="34" charset="0"/>
              </a:rPr>
              <a:t> </a:t>
            </a:r>
            <a:r>
              <a:rPr lang="en-US" sz="2000" dirty="0" smtClean="0">
                <a:solidFill>
                  <a:schemeClr val="bg1"/>
                </a:solidFill>
                <a:effectLst>
                  <a:outerShdw blurRad="38100" dist="38100" dir="2700000" algn="tl">
                    <a:srgbClr val="000000"/>
                  </a:outerShdw>
                </a:effectLst>
                <a:latin typeface="Arial" pitchFamily="34" charset="0"/>
              </a:rPr>
              <a:t>RNA</a:t>
            </a:r>
            <a:r>
              <a:rPr lang="sl-SI" sz="2000" dirty="0" smtClean="0">
                <a:solidFill>
                  <a:schemeClr val="bg1"/>
                </a:solidFill>
                <a:effectLst>
                  <a:outerShdw blurRad="38100" dist="38100" dir="2700000" algn="tl">
                    <a:srgbClr val="000000"/>
                  </a:outerShdw>
                </a:effectLst>
                <a:latin typeface="Arial" pitchFamily="34" charset="0"/>
              </a:rPr>
              <a:t> </a:t>
            </a:r>
            <a:r>
              <a:rPr lang="sl-SI" sz="2000" dirty="0" smtClean="0">
                <a:solidFill>
                  <a:schemeClr val="bg1"/>
                </a:solidFill>
                <a:effectLst>
                  <a:outerShdw blurRad="38100" dist="38100" dir="2700000" algn="tl">
                    <a:srgbClr val="000000"/>
                  </a:outerShdw>
                </a:effectLst>
                <a:latin typeface="Arial" pitchFamily="34" charset="0"/>
                <a:sym typeface="Wingdings" pitchFamily="2" charset="2"/>
              </a:rPr>
              <a:t> sonda</a:t>
            </a:r>
            <a:endParaRPr lang="en-US" sz="2000" dirty="0">
              <a:solidFill>
                <a:schemeClr val="bg1"/>
              </a:solidFill>
              <a:effectLst>
                <a:outerShdw blurRad="38100" dist="38100" dir="2700000" algn="tl">
                  <a:srgbClr val="000000"/>
                </a:outerShdw>
              </a:effectLst>
              <a:latin typeface="Arial" pitchFamily="34" charset="0"/>
            </a:endParaRPr>
          </a:p>
        </p:txBody>
      </p:sp>
      <p:sp>
        <p:nvSpPr>
          <p:cNvPr id="23573" name="Rectangle 21"/>
          <p:cNvSpPr>
            <a:spLocks noChangeArrowheads="1"/>
          </p:cNvSpPr>
          <p:nvPr/>
        </p:nvSpPr>
        <p:spPr bwMode="auto">
          <a:xfrm>
            <a:off x="0" y="1905000"/>
            <a:ext cx="390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effectLst>
                  <a:outerShdw blurRad="38100" dist="38100" dir="2700000" algn="tl">
                    <a:srgbClr val="000000"/>
                  </a:outerShdw>
                </a:effectLst>
                <a:latin typeface="Arial" pitchFamily="34" charset="0"/>
              </a:rPr>
              <a:t>5’TAATACGACTCACTATAGGG…3’</a:t>
            </a:r>
          </a:p>
        </p:txBody>
      </p:sp>
      <p:sp>
        <p:nvSpPr>
          <p:cNvPr id="23574" name="Rectangle 22"/>
          <p:cNvSpPr>
            <a:spLocks noChangeArrowheads="1"/>
          </p:cNvSpPr>
          <p:nvPr/>
        </p:nvSpPr>
        <p:spPr bwMode="auto">
          <a:xfrm>
            <a:off x="5492750" y="3976688"/>
            <a:ext cx="372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effectLst>
                  <a:outerShdw blurRad="38100" dist="38100" dir="2700000" algn="tl">
                    <a:srgbClr val="000000"/>
                  </a:outerShdw>
                </a:effectLst>
                <a:latin typeface="Arial" pitchFamily="34" charset="0"/>
              </a:rPr>
              <a:t>3’…GGATATCACTCAGCATAAT5’</a:t>
            </a:r>
          </a:p>
        </p:txBody>
      </p:sp>
      <p:sp>
        <p:nvSpPr>
          <p:cNvPr id="23575" name="Line 23"/>
          <p:cNvSpPr>
            <a:spLocks noChangeShapeType="1"/>
          </p:cNvSpPr>
          <p:nvPr/>
        </p:nvSpPr>
        <p:spPr bwMode="auto">
          <a:xfrm flipH="1" flipV="1">
            <a:off x="838200" y="2286000"/>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3576" name="Line 24"/>
          <p:cNvSpPr>
            <a:spLocks noChangeShapeType="1"/>
          </p:cNvSpPr>
          <p:nvPr/>
        </p:nvSpPr>
        <p:spPr bwMode="auto">
          <a:xfrm rot="11063922" flipH="1" flipV="1">
            <a:off x="8305800" y="3505200"/>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1" name="Rectangle 20"/>
          <p:cNvSpPr/>
          <p:nvPr/>
        </p:nvSpPr>
        <p:spPr>
          <a:xfrm>
            <a:off x="7047139" y="6522888"/>
            <a:ext cx="1827744" cy="230832"/>
          </a:xfrm>
          <a:prstGeom prst="rect">
            <a:avLst/>
          </a:prstGeom>
        </p:spPr>
        <p:txBody>
          <a:bodyPr wrap="none">
            <a:spAutoFit/>
          </a:bodyPr>
          <a:lstStyle/>
          <a:p>
            <a:r>
              <a:rPr lang="sl-SI" sz="900" dirty="0" smtClean="0">
                <a:solidFill>
                  <a:schemeClr val="bg2">
                    <a:lumMod val="60000"/>
                    <a:lumOff val="40000"/>
                  </a:schemeClr>
                </a:solidFill>
                <a:latin typeface="Arial Narrow" pitchFamily="34" charset="0"/>
              </a:rPr>
              <a:t>Jennifer </a:t>
            </a:r>
            <a:r>
              <a:rPr lang="sl-SI" sz="900" dirty="0" err="1" smtClean="0">
                <a:solidFill>
                  <a:schemeClr val="bg2">
                    <a:lumMod val="60000"/>
                    <a:lumOff val="40000"/>
                  </a:schemeClr>
                </a:solidFill>
                <a:latin typeface="Arial Narrow" pitchFamily="34" charset="0"/>
              </a:rPr>
              <a:t>Sparks</a:t>
            </a:r>
            <a:r>
              <a:rPr lang="sl-SI" sz="900" dirty="0" smtClean="0">
                <a:solidFill>
                  <a:schemeClr val="bg2">
                    <a:lumMod val="60000"/>
                    <a:lumOff val="40000"/>
                  </a:schemeClr>
                </a:solidFill>
                <a:latin typeface="Arial Narrow" pitchFamily="34" charset="0"/>
              </a:rPr>
              <a:t>, </a:t>
            </a:r>
            <a:r>
              <a:rPr lang="sl-SI" sz="900" dirty="0" err="1" smtClean="0">
                <a:solidFill>
                  <a:schemeClr val="bg2">
                    <a:lumMod val="60000"/>
                    <a:lumOff val="40000"/>
                  </a:schemeClr>
                </a:solidFill>
                <a:latin typeface="Arial Narrow" pitchFamily="34" charset="0"/>
              </a:rPr>
              <a:t>Vanderbilt</a:t>
            </a:r>
            <a:r>
              <a:rPr lang="sl-SI" sz="900" dirty="0" smtClean="0">
                <a:solidFill>
                  <a:schemeClr val="bg2">
                    <a:lumMod val="60000"/>
                    <a:lumOff val="40000"/>
                  </a:schemeClr>
                </a:solidFill>
                <a:latin typeface="Arial Narrow" pitchFamily="34" charset="0"/>
              </a:rPr>
              <a:t> Univ., 2005</a:t>
            </a:r>
          </a:p>
        </p:txBody>
      </p:sp>
    </p:spTree>
    <p:extLst>
      <p:ext uri="{BB962C8B-B14F-4D97-AF65-F5344CB8AC3E}">
        <p14:creationId xmlns:p14="http://schemas.microsoft.com/office/powerpoint/2010/main" val="2435173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08000" y="317500"/>
            <a:ext cx="81280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Ekspresijski sistemi /1</a:t>
            </a:r>
            <a:endParaRPr lang="sl-SI" sz="4400">
              <a:solidFill>
                <a:schemeClr val="tx2"/>
              </a:solidFill>
              <a:latin typeface="Arial" charset="0"/>
            </a:endParaRPr>
          </a:p>
        </p:txBody>
      </p:sp>
      <p:sp>
        <p:nvSpPr>
          <p:cNvPr id="6147" name="Rectangle 3"/>
          <p:cNvSpPr>
            <a:spLocks noChangeArrowheads="1"/>
          </p:cNvSpPr>
          <p:nvPr/>
        </p:nvSpPr>
        <p:spPr bwMode="auto">
          <a:xfrm>
            <a:off x="406400" y="1212850"/>
            <a:ext cx="83312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2000">
                <a:latin typeface="Arial" charset="0"/>
              </a:rPr>
              <a:t>sistem = gostitelj + ustrezni vektor</a:t>
            </a:r>
            <a:endParaRPr lang="sl-SI" sz="1800">
              <a:latin typeface="Arial" charset="0"/>
            </a:endParaRPr>
          </a:p>
          <a:p>
            <a:pPr>
              <a:spcBef>
                <a:spcPct val="20000"/>
              </a:spcBef>
            </a:pPr>
            <a:endParaRPr lang="sl-SI" sz="800">
              <a:latin typeface="Arial" charset="0"/>
            </a:endParaRPr>
          </a:p>
          <a:p>
            <a:pPr>
              <a:spcBef>
                <a:spcPct val="20000"/>
              </a:spcBef>
            </a:pPr>
            <a:r>
              <a:rPr lang="sl-SI" sz="1800">
                <a:latin typeface="Arial" charset="0"/>
              </a:rPr>
              <a:t>Najpogosteje uporabljani gostitelji so: </a:t>
            </a:r>
            <a:br>
              <a:rPr lang="sl-SI" sz="1800">
                <a:latin typeface="Arial" charset="0"/>
              </a:rPr>
            </a:br>
            <a:r>
              <a:rPr lang="sl-SI" sz="800">
                <a:latin typeface="Arial" charset="0"/>
              </a:rPr>
              <a:t/>
            </a:r>
            <a:br>
              <a:rPr lang="sl-SI" sz="800">
                <a:latin typeface="Arial" charset="0"/>
              </a:rPr>
            </a:br>
            <a:r>
              <a:rPr lang="sl-SI" sz="1800" i="1">
                <a:latin typeface="Arial" charset="0"/>
              </a:rPr>
              <a:t>- E. coli </a:t>
            </a:r>
            <a:br>
              <a:rPr lang="sl-SI" sz="1800" i="1">
                <a:latin typeface="Arial" charset="0"/>
              </a:rPr>
            </a:br>
            <a:r>
              <a:rPr lang="sl-SI" sz="1800">
                <a:latin typeface="Arial" charset="0"/>
              </a:rPr>
              <a:t>- kvasovke</a:t>
            </a:r>
            <a:br>
              <a:rPr lang="sl-SI" sz="1800">
                <a:latin typeface="Arial" charset="0"/>
              </a:rPr>
            </a:br>
            <a:r>
              <a:rPr lang="sl-SI" sz="1800">
                <a:latin typeface="Arial" charset="0"/>
              </a:rPr>
              <a:t>- insektne celice (bakulovirusni sistem)</a:t>
            </a:r>
            <a:br>
              <a:rPr lang="sl-SI" sz="1800">
                <a:latin typeface="Arial" charset="0"/>
              </a:rPr>
            </a:br>
            <a:r>
              <a:rPr lang="sl-SI" sz="1800">
                <a:latin typeface="Arial" charset="0"/>
              </a:rPr>
              <a:t>- sesalske celice v kulturi</a:t>
            </a:r>
          </a:p>
          <a:p>
            <a:pPr>
              <a:spcBef>
                <a:spcPct val="20000"/>
              </a:spcBef>
            </a:pPr>
            <a:endParaRPr lang="sl-SI" sz="1800">
              <a:latin typeface="Arial" charset="0"/>
            </a:endParaRPr>
          </a:p>
          <a:p>
            <a:pPr>
              <a:spcBef>
                <a:spcPct val="20000"/>
              </a:spcBef>
            </a:pPr>
            <a:r>
              <a:rPr lang="sl-SI" sz="1800">
                <a:latin typeface="Arial" charset="0"/>
              </a:rPr>
              <a:t/>
            </a:r>
            <a:br>
              <a:rPr lang="sl-SI" sz="1800">
                <a:latin typeface="Arial" charset="0"/>
              </a:rPr>
            </a:br>
            <a:endParaRPr lang="sl-SI" sz="1800">
              <a:latin typeface="Arial" charset="0"/>
            </a:endParaRPr>
          </a:p>
          <a:p>
            <a:pPr>
              <a:spcBef>
                <a:spcPct val="20000"/>
              </a:spcBef>
            </a:pPr>
            <a:endParaRPr lang="sl-SI" sz="800">
              <a:latin typeface="Arial" charset="0"/>
            </a:endParaRPr>
          </a:p>
          <a:p>
            <a:pPr>
              <a:spcBef>
                <a:spcPct val="20000"/>
              </a:spcBef>
              <a:spcAft>
                <a:spcPct val="20000"/>
              </a:spcAft>
            </a:pPr>
            <a:r>
              <a:rPr lang="sl-SI" sz="1600" b="1" i="1">
                <a:solidFill>
                  <a:schemeClr val="accent2"/>
                </a:solidFill>
                <a:latin typeface="Arial" charset="0"/>
              </a:rPr>
              <a:t>E. coli</a:t>
            </a:r>
            <a:r>
              <a:rPr lang="sl-SI" sz="1600">
                <a:solidFill>
                  <a:schemeClr val="accent2"/>
                </a:solidFill>
                <a:latin typeface="Arial" charset="0"/>
              </a:rPr>
              <a:t>: enostavno, poceni, hitra rast, velik izbor vektorjev // težave z zvitjem, ni posttranslacijskih modifikacij</a:t>
            </a:r>
          </a:p>
          <a:p>
            <a:pPr>
              <a:spcBef>
                <a:spcPct val="20000"/>
              </a:spcBef>
              <a:spcAft>
                <a:spcPct val="20000"/>
              </a:spcAft>
            </a:pPr>
            <a:r>
              <a:rPr lang="sl-SI" sz="1600" b="1">
                <a:solidFill>
                  <a:srgbClr val="FF66FF"/>
                </a:solidFill>
                <a:latin typeface="Arial" charset="0"/>
              </a:rPr>
              <a:t>Kvasovke</a:t>
            </a:r>
            <a:r>
              <a:rPr lang="sl-SI" sz="1600">
                <a:solidFill>
                  <a:srgbClr val="FF66FF"/>
                </a:solidFill>
                <a:latin typeface="Arial" charset="0"/>
              </a:rPr>
              <a:t>: poceni, glikozilacija, pogosto izločajo protein v medij, nezahtevno gojenje v industrijskem merilu // težave s hiperglikozilacijo in neproteinskimi nečistočami</a:t>
            </a:r>
            <a:endParaRPr lang="sl-SI" sz="1600">
              <a:latin typeface="Arial" charset="0"/>
            </a:endParaRPr>
          </a:p>
          <a:p>
            <a:pPr>
              <a:spcBef>
                <a:spcPct val="20000"/>
              </a:spcBef>
              <a:spcAft>
                <a:spcPct val="20000"/>
              </a:spcAft>
            </a:pPr>
            <a:r>
              <a:rPr lang="sl-SI" sz="1600" b="1">
                <a:solidFill>
                  <a:srgbClr val="FF3300"/>
                </a:solidFill>
                <a:latin typeface="Arial" charset="0"/>
              </a:rPr>
              <a:t>Insektne in sesalske celice</a:t>
            </a:r>
            <a:r>
              <a:rPr lang="sl-SI" sz="1600">
                <a:solidFill>
                  <a:srgbClr val="FF3300"/>
                </a:solidFill>
                <a:latin typeface="Arial" charset="0"/>
              </a:rPr>
              <a:t>: posttranslacijske modifikacije // cena gojišč in opreme, počasna rast, težje z velikimi volumni</a:t>
            </a:r>
            <a:endParaRPr lang="sl-SI" sz="1800">
              <a:latin typeface="Arial"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4114800"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08000" y="317500"/>
            <a:ext cx="81280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Ekspresijski sistemi /2</a:t>
            </a:r>
            <a:endParaRPr lang="sl-SI" sz="4400">
              <a:solidFill>
                <a:schemeClr val="tx2"/>
              </a:solidFill>
              <a:latin typeface="Arial" charset="0"/>
            </a:endParaRPr>
          </a:p>
        </p:txBody>
      </p:sp>
      <p:sp>
        <p:nvSpPr>
          <p:cNvPr id="19459" name="Rectangle 3"/>
          <p:cNvSpPr>
            <a:spLocks noChangeArrowheads="1"/>
          </p:cNvSpPr>
          <p:nvPr/>
        </p:nvSpPr>
        <p:spPr bwMode="auto">
          <a:xfrm>
            <a:off x="533400" y="1371600"/>
            <a:ext cx="82042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ct val="20000"/>
              </a:spcAft>
            </a:pPr>
            <a:r>
              <a:rPr lang="sl-SI" b="1">
                <a:latin typeface="Arial" charset="0"/>
              </a:rPr>
              <a:t>Vektorji</a:t>
            </a:r>
            <a:br>
              <a:rPr lang="sl-SI" b="1">
                <a:latin typeface="Arial" charset="0"/>
              </a:rPr>
            </a:br>
            <a:r>
              <a:rPr lang="sl-SI" sz="800">
                <a:latin typeface="Arial" charset="0"/>
              </a:rPr>
              <a:t> </a:t>
            </a:r>
            <a:br>
              <a:rPr lang="sl-SI" sz="800">
                <a:latin typeface="Arial" charset="0"/>
              </a:rPr>
            </a:br>
            <a:r>
              <a:rPr lang="sl-SI" sz="2000">
                <a:latin typeface="Arial" charset="0"/>
              </a:rPr>
              <a:t>- imajo različne </a:t>
            </a:r>
            <a:r>
              <a:rPr lang="sl-SI" sz="2000">
                <a:solidFill>
                  <a:schemeClr val="accent2"/>
                </a:solidFill>
                <a:latin typeface="Arial" charset="0"/>
              </a:rPr>
              <a:t>promotorske/terminatorske regije</a:t>
            </a:r>
            <a:endParaRPr lang="sl-SI" sz="2000">
              <a:latin typeface="Arial" charset="0"/>
            </a:endParaRPr>
          </a:p>
          <a:p>
            <a:pPr>
              <a:spcBef>
                <a:spcPct val="20000"/>
              </a:spcBef>
              <a:spcAft>
                <a:spcPct val="20000"/>
              </a:spcAft>
            </a:pPr>
            <a:r>
              <a:rPr lang="sl-SI" sz="2000">
                <a:latin typeface="Arial" charset="0"/>
              </a:rPr>
              <a:t>- imajo različno močna </a:t>
            </a:r>
            <a:r>
              <a:rPr lang="sl-SI" sz="2000">
                <a:solidFill>
                  <a:schemeClr val="accent2"/>
                </a:solidFill>
                <a:latin typeface="Arial" charset="0"/>
              </a:rPr>
              <a:t>mesta za vezavo ribosomov</a:t>
            </a:r>
            <a:endParaRPr lang="sl-SI" sz="2000">
              <a:latin typeface="Arial" charset="0"/>
            </a:endParaRPr>
          </a:p>
          <a:p>
            <a:pPr>
              <a:spcBef>
                <a:spcPct val="20000"/>
              </a:spcBef>
              <a:spcAft>
                <a:spcPct val="20000"/>
              </a:spcAft>
            </a:pPr>
            <a:r>
              <a:rPr lang="sl-SI" sz="2000">
                <a:latin typeface="Arial" charset="0"/>
              </a:rPr>
              <a:t>- imajo različno </a:t>
            </a:r>
            <a:r>
              <a:rPr lang="sl-SI" sz="2000">
                <a:solidFill>
                  <a:schemeClr val="accent2"/>
                </a:solidFill>
                <a:latin typeface="Arial" charset="0"/>
              </a:rPr>
              <a:t>število kopij/celico</a:t>
            </a:r>
            <a:endParaRPr lang="sl-SI" sz="2000">
              <a:latin typeface="Arial" charset="0"/>
            </a:endParaRPr>
          </a:p>
          <a:p>
            <a:pPr>
              <a:spcBef>
                <a:spcPct val="20000"/>
              </a:spcBef>
              <a:spcAft>
                <a:spcPct val="20000"/>
              </a:spcAft>
            </a:pPr>
            <a:r>
              <a:rPr lang="sl-SI" sz="2000">
                <a:latin typeface="Arial" charset="0"/>
              </a:rPr>
              <a:t>- lahko samo posredujejo pri </a:t>
            </a:r>
            <a:r>
              <a:rPr lang="sl-SI" sz="2000">
                <a:solidFill>
                  <a:schemeClr val="accent2"/>
                </a:solidFill>
                <a:latin typeface="Arial" charset="0"/>
              </a:rPr>
              <a:t>vključevanju DNA v kromosom</a:t>
            </a:r>
            <a:endParaRPr lang="sl-SI" sz="2000">
              <a:latin typeface="Arial" charset="0"/>
            </a:endParaRPr>
          </a:p>
          <a:p>
            <a:pPr>
              <a:spcBef>
                <a:spcPct val="20000"/>
              </a:spcBef>
              <a:spcAft>
                <a:spcPct val="20000"/>
              </a:spcAft>
            </a:pPr>
            <a:r>
              <a:rPr lang="sl-SI" sz="2000">
                <a:latin typeface="Arial" charset="0"/>
              </a:rPr>
              <a:t>- (so)določajo </a:t>
            </a:r>
            <a:r>
              <a:rPr lang="sl-SI" sz="2000">
                <a:solidFill>
                  <a:schemeClr val="accent2"/>
                </a:solidFill>
                <a:latin typeface="Arial" charset="0"/>
              </a:rPr>
              <a:t>lokalizacijo</a:t>
            </a:r>
            <a:r>
              <a:rPr lang="sl-SI" sz="2000">
                <a:latin typeface="Arial" charset="0"/>
              </a:rPr>
              <a:t> rekombinantnega proteina</a:t>
            </a:r>
          </a:p>
          <a:p>
            <a:pPr>
              <a:spcBef>
                <a:spcPct val="20000"/>
              </a:spcBef>
              <a:spcAft>
                <a:spcPct val="20000"/>
              </a:spcAft>
            </a:pPr>
            <a:r>
              <a:rPr lang="sl-SI" sz="2000">
                <a:latin typeface="Arial" charset="0"/>
              </a:rPr>
              <a:t>- določajo </a:t>
            </a:r>
            <a:r>
              <a:rPr lang="sl-SI" sz="2000">
                <a:solidFill>
                  <a:schemeClr val="accent2"/>
                </a:solidFill>
                <a:latin typeface="Arial" charset="0"/>
              </a:rPr>
              <a:t>učinkovitost translacije</a:t>
            </a:r>
            <a:endParaRPr lang="sl-SI" sz="2000">
              <a:latin typeface="Arial" charset="0"/>
            </a:endParaRPr>
          </a:p>
          <a:p>
            <a:pPr>
              <a:spcBef>
                <a:spcPct val="20000"/>
              </a:spcBef>
              <a:spcAft>
                <a:spcPct val="20000"/>
              </a:spcAft>
            </a:pPr>
            <a:r>
              <a:rPr lang="sl-SI" sz="2000">
                <a:latin typeface="Arial" charset="0"/>
              </a:rPr>
              <a:t>- lahko vplivajo na </a:t>
            </a:r>
            <a:r>
              <a:rPr lang="sl-SI" sz="2000">
                <a:solidFill>
                  <a:schemeClr val="accent2"/>
                </a:solidFill>
                <a:latin typeface="Arial" charset="0"/>
              </a:rPr>
              <a:t>stabilnost</a:t>
            </a:r>
            <a:r>
              <a:rPr lang="sl-SI" sz="2000">
                <a:latin typeface="Arial" charset="0"/>
              </a:rPr>
              <a:t> rekombinantnega proteina v celici</a:t>
            </a:r>
          </a:p>
          <a:p>
            <a:pPr>
              <a:spcBef>
                <a:spcPct val="20000"/>
              </a:spcBef>
            </a:pPr>
            <a:endParaRPr lang="sl-SI" sz="200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08000" y="317500"/>
            <a:ext cx="8128000" cy="685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3200">
                <a:solidFill>
                  <a:schemeClr val="tx2"/>
                </a:solidFill>
                <a:latin typeface="Arial" charset="0"/>
              </a:rPr>
              <a:t>Kriteriji za izbor</a:t>
            </a:r>
            <a:endParaRPr lang="sl-SI" sz="4400">
              <a:solidFill>
                <a:schemeClr val="tx2"/>
              </a:solidFill>
              <a:latin typeface="Arial" charset="0"/>
            </a:endParaRPr>
          </a:p>
        </p:txBody>
      </p:sp>
      <p:sp>
        <p:nvSpPr>
          <p:cNvPr id="5123" name="Rectangle 3"/>
          <p:cNvSpPr>
            <a:spLocks noChangeArrowheads="1"/>
          </p:cNvSpPr>
          <p:nvPr/>
        </p:nvSpPr>
        <p:spPr bwMode="auto">
          <a:xfrm>
            <a:off x="304800" y="1447800"/>
            <a:ext cx="8534400"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spcBef>
                <a:spcPct val="20000"/>
              </a:spcBef>
              <a:spcAft>
                <a:spcPct val="20000"/>
              </a:spcAft>
              <a:buFontTx/>
              <a:buChar char="•"/>
            </a:pPr>
            <a:r>
              <a:rPr lang="sl-SI" sz="1800">
                <a:solidFill>
                  <a:schemeClr val="accent2"/>
                </a:solidFill>
                <a:latin typeface="Arial" charset="0"/>
              </a:rPr>
              <a:t>ali obstaja sistem za čiščenje?</a:t>
            </a:r>
            <a:r>
              <a:rPr lang="sl-SI" sz="1800">
                <a:latin typeface="Arial" charset="0"/>
              </a:rPr>
              <a:t> </a:t>
            </a:r>
            <a:r>
              <a:rPr lang="sl-SI" sz="1800">
                <a:latin typeface="Arial" charset="0"/>
                <a:sym typeface="Symbol" pitchFamily="18" charset="2"/>
              </a:rPr>
              <a:t> </a:t>
            </a:r>
            <a:r>
              <a:rPr lang="sl-SI" sz="1800">
                <a:solidFill>
                  <a:srgbClr val="FF3300"/>
                </a:solidFill>
                <a:latin typeface="Arial" charset="0"/>
                <a:sym typeface="Symbol" pitchFamily="18" charset="2"/>
              </a:rPr>
              <a:t>ne:</a:t>
            </a:r>
            <a:r>
              <a:rPr lang="sl-SI" sz="1800">
                <a:latin typeface="Arial" charset="0"/>
              </a:rPr>
              <a:t> fuzijski vektorji</a:t>
            </a:r>
          </a:p>
          <a:p>
            <a:pPr marL="228600" indent="-228600">
              <a:spcBef>
                <a:spcPct val="20000"/>
              </a:spcBef>
              <a:spcAft>
                <a:spcPct val="20000"/>
              </a:spcAft>
              <a:buFontTx/>
              <a:buChar char="•"/>
            </a:pPr>
            <a:r>
              <a:rPr lang="sl-SI" sz="1800">
                <a:solidFill>
                  <a:schemeClr val="accent2"/>
                </a:solidFill>
                <a:latin typeface="Arial" charset="0"/>
              </a:rPr>
              <a:t>ali je protein stabilen ?</a:t>
            </a:r>
            <a:r>
              <a:rPr lang="sl-SI" sz="1800">
                <a:latin typeface="Arial" charset="0"/>
              </a:rPr>
              <a:t> </a:t>
            </a:r>
            <a:r>
              <a:rPr lang="sl-SI" sz="1800">
                <a:latin typeface="Arial" charset="0"/>
                <a:sym typeface="Symbol" pitchFamily="18" charset="2"/>
              </a:rPr>
              <a:t></a:t>
            </a:r>
            <a:r>
              <a:rPr lang="sl-SI" sz="1800">
                <a:latin typeface="Arial" charset="0"/>
              </a:rPr>
              <a:t> </a:t>
            </a:r>
            <a:r>
              <a:rPr lang="sl-SI" sz="1800">
                <a:solidFill>
                  <a:srgbClr val="FF3300"/>
                </a:solidFill>
                <a:latin typeface="Arial" charset="0"/>
              </a:rPr>
              <a:t>ne:</a:t>
            </a:r>
            <a:r>
              <a:rPr lang="sl-SI" sz="1800">
                <a:latin typeface="Arial" charset="0"/>
              </a:rPr>
              <a:t> sevi z manj proteazami</a:t>
            </a:r>
          </a:p>
          <a:p>
            <a:pPr marL="228600" indent="-228600">
              <a:spcBef>
                <a:spcPct val="20000"/>
              </a:spcBef>
              <a:spcAft>
                <a:spcPct val="20000"/>
              </a:spcAft>
              <a:buFontTx/>
              <a:buChar char="•"/>
            </a:pPr>
            <a:r>
              <a:rPr lang="sl-SI" sz="1800">
                <a:solidFill>
                  <a:schemeClr val="accent2"/>
                </a:solidFill>
                <a:latin typeface="Arial" charset="0"/>
              </a:rPr>
              <a:t>ali so potrebne posttranslacijske modifikacije ?</a:t>
            </a:r>
            <a:r>
              <a:rPr lang="sl-SI" sz="1800">
                <a:latin typeface="Arial" charset="0"/>
              </a:rPr>
              <a:t> </a:t>
            </a:r>
            <a:r>
              <a:rPr lang="sl-SI" sz="1800">
                <a:latin typeface="Arial" charset="0"/>
                <a:sym typeface="Symbol" pitchFamily="18" charset="2"/>
              </a:rPr>
              <a:t></a:t>
            </a:r>
            <a:r>
              <a:rPr lang="sl-SI" sz="1800">
                <a:latin typeface="Arial" charset="0"/>
              </a:rPr>
              <a:t> </a:t>
            </a:r>
            <a:r>
              <a:rPr lang="sl-SI" sz="1800">
                <a:solidFill>
                  <a:srgbClr val="00CC00"/>
                </a:solidFill>
                <a:latin typeface="Arial" charset="0"/>
              </a:rPr>
              <a:t>da:</a:t>
            </a:r>
            <a:r>
              <a:rPr lang="sl-SI" sz="1800">
                <a:latin typeface="Arial" charset="0"/>
              </a:rPr>
              <a:t> evkariontski</a:t>
            </a:r>
          </a:p>
          <a:p>
            <a:pPr marL="228600" indent="-228600">
              <a:spcBef>
                <a:spcPct val="20000"/>
              </a:spcBef>
              <a:spcAft>
                <a:spcPct val="20000"/>
              </a:spcAft>
              <a:buFontTx/>
              <a:buChar char="•"/>
            </a:pPr>
            <a:r>
              <a:rPr lang="sl-SI" sz="1800">
                <a:solidFill>
                  <a:schemeClr val="accent2"/>
                </a:solidFill>
                <a:latin typeface="Arial" charset="0"/>
              </a:rPr>
              <a:t>ali predstavlja gojišče resen strošek in oprema laboratorija pomanjkljiva ?</a:t>
            </a:r>
            <a:r>
              <a:rPr lang="sl-SI" sz="1800">
                <a:latin typeface="Arial" charset="0"/>
              </a:rPr>
              <a:t> </a:t>
            </a:r>
            <a:r>
              <a:rPr lang="sl-SI" sz="1800">
                <a:latin typeface="Arial" charset="0"/>
                <a:sym typeface="Symbol" pitchFamily="18" charset="2"/>
              </a:rPr>
              <a:t></a:t>
            </a:r>
            <a:r>
              <a:rPr lang="sl-SI" sz="1800">
                <a:latin typeface="Arial" charset="0"/>
              </a:rPr>
              <a:t>   </a:t>
            </a:r>
            <a:br>
              <a:rPr lang="sl-SI" sz="1800">
                <a:latin typeface="Arial" charset="0"/>
              </a:rPr>
            </a:br>
            <a:r>
              <a:rPr lang="sl-SI" sz="1800">
                <a:latin typeface="Arial" charset="0"/>
              </a:rPr>
              <a:t>                                                         		</a:t>
            </a:r>
            <a:r>
              <a:rPr lang="sl-SI" sz="1800">
                <a:solidFill>
                  <a:srgbClr val="00CC00"/>
                </a:solidFill>
                <a:latin typeface="Arial" charset="0"/>
              </a:rPr>
              <a:t>da:</a:t>
            </a:r>
            <a:r>
              <a:rPr lang="sl-SI" sz="1800">
                <a:latin typeface="Arial" charset="0"/>
              </a:rPr>
              <a:t> bakterije ali kvasovke</a:t>
            </a:r>
          </a:p>
          <a:p>
            <a:pPr marL="228600" indent="-228600">
              <a:spcBef>
                <a:spcPct val="20000"/>
              </a:spcBef>
              <a:spcAft>
                <a:spcPct val="20000"/>
              </a:spcAft>
              <a:buFontTx/>
              <a:buChar char="•"/>
            </a:pPr>
            <a:r>
              <a:rPr lang="sl-SI" sz="1800">
                <a:solidFill>
                  <a:schemeClr val="accent2"/>
                </a:solidFill>
                <a:latin typeface="Arial" charset="0"/>
              </a:rPr>
              <a:t>ali je protein citotoksičen ?</a:t>
            </a:r>
            <a:r>
              <a:rPr lang="sl-SI" sz="1800">
                <a:latin typeface="Arial" charset="0"/>
              </a:rPr>
              <a:t> </a:t>
            </a:r>
            <a:r>
              <a:rPr lang="sl-SI" sz="1800">
                <a:latin typeface="Arial" charset="0"/>
                <a:sym typeface="Symbol" pitchFamily="18" charset="2"/>
              </a:rPr>
              <a:t></a:t>
            </a:r>
            <a:r>
              <a:rPr lang="sl-SI" sz="1800">
                <a:latin typeface="Arial" charset="0"/>
              </a:rPr>
              <a:t> </a:t>
            </a:r>
            <a:r>
              <a:rPr lang="sl-SI" sz="1800">
                <a:solidFill>
                  <a:srgbClr val="00CC00"/>
                </a:solidFill>
                <a:latin typeface="Arial" charset="0"/>
              </a:rPr>
              <a:t>da:</a:t>
            </a:r>
            <a:r>
              <a:rPr lang="sl-SI" sz="1800">
                <a:latin typeface="Arial" charset="0"/>
              </a:rPr>
              <a:t> regulacije ekspresije</a:t>
            </a:r>
          </a:p>
          <a:p>
            <a:pPr marL="228600" indent="-228600">
              <a:spcBef>
                <a:spcPct val="20000"/>
              </a:spcBef>
              <a:spcAft>
                <a:spcPct val="20000"/>
              </a:spcAft>
              <a:buFontTx/>
              <a:buChar char="•"/>
            </a:pPr>
            <a:r>
              <a:rPr lang="sl-SI" sz="1800">
                <a:solidFill>
                  <a:schemeClr val="accent2"/>
                </a:solidFill>
                <a:latin typeface="Arial" charset="0"/>
              </a:rPr>
              <a:t>ali ima protein S-S ?</a:t>
            </a:r>
            <a:r>
              <a:rPr lang="sl-SI" sz="1800">
                <a:latin typeface="Arial" charset="0"/>
              </a:rPr>
              <a:t> </a:t>
            </a:r>
            <a:r>
              <a:rPr lang="sl-SI" sz="1800">
                <a:latin typeface="Arial" charset="0"/>
                <a:sym typeface="Symbol" pitchFamily="18" charset="2"/>
              </a:rPr>
              <a:t></a:t>
            </a:r>
            <a:r>
              <a:rPr lang="sl-SI" sz="1800">
                <a:latin typeface="Arial" charset="0"/>
              </a:rPr>
              <a:t> </a:t>
            </a:r>
            <a:r>
              <a:rPr lang="sl-SI" sz="1800">
                <a:solidFill>
                  <a:srgbClr val="00CC00"/>
                </a:solidFill>
                <a:latin typeface="Arial" charset="0"/>
              </a:rPr>
              <a:t>da:</a:t>
            </a:r>
            <a:r>
              <a:rPr lang="sl-SI" sz="1800">
                <a:latin typeface="Arial" charset="0"/>
              </a:rPr>
              <a:t> ekspresija v periplazmi ali zunaj celice</a:t>
            </a:r>
          </a:p>
          <a:p>
            <a:pPr marL="228600" indent="-228600">
              <a:spcBef>
                <a:spcPct val="20000"/>
              </a:spcBef>
              <a:spcAft>
                <a:spcPct val="20000"/>
              </a:spcAft>
              <a:buFontTx/>
              <a:buChar char="•"/>
            </a:pPr>
            <a:r>
              <a:rPr lang="sl-SI" sz="1800">
                <a:solidFill>
                  <a:schemeClr val="accent2"/>
                </a:solidFill>
                <a:latin typeface="Arial" charset="0"/>
              </a:rPr>
              <a:t>ali potrebujemo velike količine ?</a:t>
            </a:r>
            <a:r>
              <a:rPr lang="sl-SI" sz="1800">
                <a:latin typeface="Arial" charset="0"/>
              </a:rPr>
              <a:t> </a:t>
            </a:r>
            <a:r>
              <a:rPr lang="sl-SI" sz="1800">
                <a:latin typeface="Arial" charset="0"/>
                <a:sym typeface="Symbol" pitchFamily="18" charset="2"/>
              </a:rPr>
              <a:t></a:t>
            </a:r>
            <a:r>
              <a:rPr lang="sl-SI" sz="1800">
                <a:latin typeface="Arial" charset="0"/>
              </a:rPr>
              <a:t> </a:t>
            </a:r>
            <a:r>
              <a:rPr lang="sl-SI" sz="1800">
                <a:solidFill>
                  <a:srgbClr val="00CC00"/>
                </a:solidFill>
                <a:latin typeface="Arial" charset="0"/>
              </a:rPr>
              <a:t>da:</a:t>
            </a:r>
            <a:r>
              <a:rPr lang="sl-SI" sz="1800">
                <a:latin typeface="Arial" charset="0"/>
              </a:rPr>
              <a:t>  	- skalabilni sistemi</a:t>
            </a:r>
            <a:br>
              <a:rPr lang="sl-SI" sz="1800">
                <a:latin typeface="Arial" charset="0"/>
              </a:rPr>
            </a:br>
            <a:r>
              <a:rPr lang="sl-SI" sz="1800">
                <a:latin typeface="Arial" charset="0"/>
              </a:rPr>
              <a:t>					- močni promotorji</a:t>
            </a:r>
          </a:p>
          <a:p>
            <a:pPr marL="685800" lvl="1" indent="-342900">
              <a:spcBef>
                <a:spcPct val="20000"/>
              </a:spcBef>
            </a:pPr>
            <a:endParaRPr lang="sl-SI" sz="1400">
              <a:latin typeface="Arial" charset="0"/>
            </a:endParaRPr>
          </a:p>
          <a:p>
            <a:pPr marL="685800" lvl="1" indent="-342900">
              <a:spcBef>
                <a:spcPct val="20000"/>
              </a:spcBef>
            </a:pPr>
            <a:endParaRPr lang="sl-SI" sz="10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4730</TotalTime>
  <Words>2029</Words>
  <Application>Microsoft Office PowerPoint</Application>
  <PresentationFormat>On-screen Show (4:3)</PresentationFormat>
  <Paragraphs>393</Paragraphs>
  <Slides>41</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1" baseType="lpstr">
      <vt:lpstr>Arial</vt:lpstr>
      <vt:lpstr>Arial Narrow</vt:lpstr>
      <vt:lpstr>Calibri</vt:lpstr>
      <vt:lpstr>Symbol</vt:lpstr>
      <vt:lpstr>Times New Roman</vt:lpstr>
      <vt:lpstr>Webdings</vt:lpstr>
      <vt:lpstr>Wingdings</vt:lpstr>
      <vt:lpstr>Default Design</vt:lpstr>
      <vt:lpstr>1_Default Design</vt:lpstr>
      <vt:lpstr>Microsoft Word 97 - 2003 Document</vt:lpstr>
      <vt:lpstr>PowerPoint Presentation</vt:lpstr>
      <vt:lpstr>PowerPoint Presentation</vt:lpstr>
      <vt:lpstr>PowerPoint Presentation</vt:lpstr>
      <vt:lpstr>PowerPoint Presentation</vt:lpstr>
      <vt:lpstr>PowerPoint Presentation</vt:lpstr>
      <vt:lpstr>Smerni in protismerni transkripti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Prokariontski ekspresijski sistemi</vt:lpstr>
      <vt:lpstr>Prokariontski ekspresijski sistemi /2</vt:lpstr>
      <vt:lpstr>Promotorji za izražanje v E. coli</vt:lpstr>
      <vt:lpstr>Promotor/operator lac: indukcija</vt:lpstr>
      <vt:lpstr>Vrstni red dela - cilj: rekomb. protein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96</cp:revision>
  <cp:lastPrinted>2003-11-25T16:17:18Z</cp:lastPrinted>
  <dcterms:created xsi:type="dcterms:W3CDTF">2001-10-12T14:28:54Z</dcterms:created>
  <dcterms:modified xsi:type="dcterms:W3CDTF">2013-12-06T11:24:00Z</dcterms:modified>
</cp:coreProperties>
</file>