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93" r:id="rId2"/>
    <p:sldId id="295" r:id="rId3"/>
    <p:sldId id="296" r:id="rId4"/>
    <p:sldId id="297" r:id="rId5"/>
    <p:sldId id="355" r:id="rId6"/>
    <p:sldId id="298" r:id="rId7"/>
    <p:sldId id="301" r:id="rId8"/>
    <p:sldId id="307" r:id="rId9"/>
    <p:sldId id="308" r:id="rId10"/>
    <p:sldId id="309" r:id="rId11"/>
    <p:sldId id="310" r:id="rId12"/>
    <p:sldId id="311" r:id="rId13"/>
    <p:sldId id="315" r:id="rId14"/>
    <p:sldId id="318" r:id="rId15"/>
    <p:sldId id="320" r:id="rId16"/>
    <p:sldId id="322" r:id="rId17"/>
    <p:sldId id="323" r:id="rId18"/>
    <p:sldId id="324" r:id="rId19"/>
    <p:sldId id="326" r:id="rId20"/>
    <p:sldId id="327" r:id="rId21"/>
    <p:sldId id="328" r:id="rId22"/>
    <p:sldId id="330" r:id="rId23"/>
    <p:sldId id="331" r:id="rId24"/>
    <p:sldId id="333" r:id="rId25"/>
    <p:sldId id="334" r:id="rId26"/>
    <p:sldId id="335" r:id="rId27"/>
    <p:sldId id="360" r:id="rId28"/>
    <p:sldId id="365" r:id="rId29"/>
    <p:sldId id="338" r:id="rId30"/>
    <p:sldId id="341" r:id="rId31"/>
    <p:sldId id="366" r:id="rId32"/>
    <p:sldId id="343" r:id="rId33"/>
  </p:sldIdLst>
  <p:sldSz cx="9144000" cy="6858000" type="screen4x3"/>
  <p:notesSz cx="67691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E94"/>
    <a:srgbClr val="FF0066"/>
    <a:srgbClr val="F5D7A1"/>
    <a:srgbClr val="F3E897"/>
    <a:srgbClr val="FFCCFF"/>
    <a:srgbClr val="663300"/>
    <a:srgbClr val="009900"/>
    <a:srgbClr val="CC99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0" autoAdjust="0"/>
    <p:restoredTop sz="94046" autoAdjust="0"/>
  </p:normalViewPr>
  <p:slideViewPr>
    <p:cSldViewPr>
      <p:cViewPr>
        <p:scale>
          <a:sx n="102" d="100"/>
          <a:sy n="102" d="100"/>
        </p:scale>
        <p:origin x="1200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05350"/>
            <a:ext cx="54165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5B9595-A211-413E-9D3E-1721B87AF0D7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4706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BF6EC-19BF-4344-831F-DF47C1E03431}" type="slidenum">
              <a:rPr lang="sl-SI"/>
              <a:pPr/>
              <a:t>1</a:t>
            </a:fld>
            <a:endParaRPr lang="sl-SI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1435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B7432-07EA-4804-A9E2-2BA9F6496BC9}" type="slidenum">
              <a:rPr lang="sl-SI"/>
              <a:pPr/>
              <a:t>10</a:t>
            </a:fld>
            <a:endParaRPr lang="sl-SI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5504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1A476-6D24-46AC-85CD-BF843D4CE16D}" type="slidenum">
              <a:rPr lang="sl-SI"/>
              <a:pPr/>
              <a:t>11</a:t>
            </a:fld>
            <a:endParaRPr lang="sl-SI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567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22984-8533-4566-BC9F-88DEE3774F09}" type="slidenum">
              <a:rPr lang="sl-SI"/>
              <a:pPr/>
              <a:t>12</a:t>
            </a:fld>
            <a:endParaRPr lang="sl-SI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1500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A602C-72C5-4FFB-B5E2-AEF75D972C4E}" type="slidenum">
              <a:rPr lang="sl-SI"/>
              <a:pPr/>
              <a:t>13</a:t>
            </a:fld>
            <a:endParaRPr lang="sl-SI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6736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40C6-FA49-4586-BAE1-7F1D0E2BD118}" type="slidenum">
              <a:rPr lang="sl-SI"/>
              <a:pPr/>
              <a:t>14</a:t>
            </a:fld>
            <a:endParaRPr lang="sl-SI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9768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9867C-7222-42D4-8C5E-837795CE8CA6}" type="slidenum">
              <a:rPr lang="sl-SI"/>
              <a:pPr/>
              <a:t>15</a:t>
            </a:fld>
            <a:endParaRPr lang="sl-SI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9554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F53F5-0371-4712-AB0F-B2B9B342F541}" type="slidenum">
              <a:rPr lang="sl-SI"/>
              <a:pPr/>
              <a:t>16</a:t>
            </a:fld>
            <a:endParaRPr lang="sl-SI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4118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CE3E2-9E4A-4779-A540-23DEE7E62606}" type="slidenum">
              <a:rPr lang="sl-SI"/>
              <a:pPr/>
              <a:t>17</a:t>
            </a:fld>
            <a:endParaRPr lang="sl-SI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7511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08424-2675-4FD8-8160-989B9561816C}" type="slidenum">
              <a:rPr lang="sl-SI"/>
              <a:pPr/>
              <a:t>18</a:t>
            </a:fld>
            <a:endParaRPr lang="sl-SI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836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1DC27-D1AC-495A-A7A3-7FEC0A268F4F}" type="slidenum">
              <a:rPr lang="sl-SI"/>
              <a:pPr/>
              <a:t>19</a:t>
            </a:fld>
            <a:endParaRPr lang="sl-SI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415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73EA2-4033-4DFB-8280-1237AA1955BD}" type="slidenum">
              <a:rPr lang="sl-SI"/>
              <a:pPr/>
              <a:t>2</a:t>
            </a:fld>
            <a:endParaRPr lang="sl-SI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6397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93E8A-4B35-450D-92EC-44284C637A70}" type="slidenum">
              <a:rPr lang="sl-SI"/>
              <a:pPr/>
              <a:t>20</a:t>
            </a:fld>
            <a:endParaRPr lang="sl-SI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2205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A3235-B013-4E75-A9CE-C7E51D388551}" type="slidenum">
              <a:rPr lang="sl-SI"/>
              <a:pPr/>
              <a:t>21</a:t>
            </a:fld>
            <a:endParaRPr lang="sl-SI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9253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561AE-FC52-4AF8-8642-5DF68001B032}" type="slidenum">
              <a:rPr lang="sl-SI"/>
              <a:pPr/>
              <a:t>23</a:t>
            </a:fld>
            <a:endParaRPr lang="sl-SI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3264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122E9-1317-443D-9375-1208C7EADD2B}" type="slidenum">
              <a:rPr lang="sl-SI"/>
              <a:pPr/>
              <a:t>24</a:t>
            </a:fld>
            <a:endParaRPr lang="sl-SI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6999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20C70-E170-48AD-BE2B-0E09EA515C47}" type="slidenum">
              <a:rPr lang="sl-SI"/>
              <a:pPr/>
              <a:t>25</a:t>
            </a:fld>
            <a:endParaRPr lang="sl-SI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smtClean="0"/>
              <a:t>Nature Reviews Genetics</a:t>
            </a:r>
            <a:r>
              <a:rPr lang="en-US" sz="1200" smtClean="0"/>
              <a:t> </a:t>
            </a:r>
            <a:r>
              <a:rPr lang="en-US" sz="1200" b="1" smtClean="0"/>
              <a:t>4</a:t>
            </a:r>
            <a:r>
              <a:rPr lang="en-US" sz="1200" smtClean="0"/>
              <a:t>; 419-431 (2003); doi:10.1038/nrg1087</a:t>
            </a:r>
            <a:endParaRPr lang="en-US" sz="1200" b="1" i="1" smtClean="0"/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3561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FC577-73DB-4C3C-AF83-037CA817485A}" type="slidenum">
              <a:rPr lang="sl-SI"/>
              <a:pPr/>
              <a:t>26</a:t>
            </a:fld>
            <a:endParaRPr lang="sl-SI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1933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336E9-EE68-4B98-AD11-60C08046699D}" type="slidenum">
              <a:rPr lang="sl-SI"/>
              <a:pPr/>
              <a:t>29</a:t>
            </a:fld>
            <a:endParaRPr lang="sl-SI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016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E81A2-2581-4415-9459-C0F18B547846}" type="slidenum">
              <a:rPr lang="sl-SI"/>
              <a:pPr/>
              <a:t>30</a:t>
            </a:fld>
            <a:endParaRPr lang="sl-SI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790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F73E8-766C-454D-8E3E-9547B26305FE}" type="slidenum">
              <a:rPr lang="sl-SI"/>
              <a:pPr/>
              <a:t>31</a:t>
            </a:fld>
            <a:endParaRPr lang="sl-SI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8986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134DC-C5FF-405B-A309-10DCEB976E3E}" type="slidenum">
              <a:rPr lang="sl-SI"/>
              <a:pPr/>
              <a:t>32</a:t>
            </a:fld>
            <a:endParaRPr lang="sl-SI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536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2E596-85C4-47B8-BA1C-D2AE97B1B6BD}" type="slidenum">
              <a:rPr lang="sl-SI"/>
              <a:pPr/>
              <a:t>3</a:t>
            </a:fld>
            <a:endParaRPr lang="sl-SI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7107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DBFFD-D4BB-4D08-9914-5C540A4D6613}" type="slidenum">
              <a:rPr lang="sl-SI"/>
              <a:pPr/>
              <a:t>4</a:t>
            </a:fld>
            <a:endParaRPr lang="sl-SI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Kolicini so proteinski toksini iz skupine bakteriocinov, ki delujejo na bakterije. Sestavljeni so iz 3 globularnih domen, odgovornih za vezavo, vnos in toksično delovanje (ustvari poro ali razgradi nukl. kisline).</a:t>
            </a:r>
          </a:p>
        </p:txBody>
      </p:sp>
    </p:spTree>
    <p:extLst>
      <p:ext uri="{BB962C8B-B14F-4D97-AF65-F5344CB8AC3E}">
        <p14:creationId xmlns:p14="http://schemas.microsoft.com/office/powerpoint/2010/main" val="35046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42B13-A457-4C3B-A02C-19C9549EC489}" type="slidenum">
              <a:rPr lang="sl-SI"/>
              <a:pPr/>
              <a:t>5</a:t>
            </a:fld>
            <a:endParaRPr lang="sl-SI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ColE1 – naravni plazmid E. coli z zapisom za kolicine. MB1 – naravni plazmid iz kliničnega vzorca; podoben ColE1. Oba sta relativno majhna vektorja.</a:t>
            </a:r>
          </a:p>
        </p:txBody>
      </p:sp>
    </p:spTree>
    <p:extLst>
      <p:ext uri="{BB962C8B-B14F-4D97-AF65-F5344CB8AC3E}">
        <p14:creationId xmlns:p14="http://schemas.microsoft.com/office/powerpoint/2010/main" val="419490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44EA6-4655-4693-857C-B5B8981DCB89}" type="slidenum">
              <a:rPr lang="sl-SI"/>
              <a:pPr/>
              <a:t>6</a:t>
            </a:fld>
            <a:endParaRPr lang="sl-SI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607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A6E4D-14B3-40A8-83E7-A4F18E2C1535}" type="slidenum">
              <a:rPr lang="sl-SI"/>
              <a:pPr/>
              <a:t>7</a:t>
            </a:fld>
            <a:endParaRPr lang="sl-SI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1038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C4759-383C-44C1-8230-6C6FDF835D41}" type="slidenum">
              <a:rPr lang="sl-SI"/>
              <a:pPr/>
              <a:t>8</a:t>
            </a:fld>
            <a:endParaRPr lang="sl-SI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1767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EFE4D-CFC6-4590-A805-AB6CDAB65819}" type="slidenum">
              <a:rPr lang="sl-SI"/>
              <a:pPr/>
              <a:t>9</a:t>
            </a:fld>
            <a:endParaRPr lang="sl-SI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09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2C165-469D-4C0A-96AC-D5B63212DB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9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08ABB-BFBD-4993-BF24-55ED2D47FF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2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4CF6B-0CA2-4A7F-9946-2A8225D0B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5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70091-B138-4108-8E79-68B4675B9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0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8AA89-6C51-4ED0-861C-6E493600F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285C4-8F60-40FF-BC51-51E45F66A0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8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D2C90-327E-4654-9718-AC0D139F6F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7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287C2-096D-4CE3-928D-51CA75E12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9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826D6-389B-4AA6-9212-A99C29B01F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1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B3175-37D4-4132-B4FC-A6F636829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4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38566-4A1B-4AE8-80CC-EFC9EB347D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5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7258AA-9D79-4724-9667-BE89D21191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Vektorji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55688"/>
            <a:ext cx="8432800" cy="5592762"/>
          </a:xfrm>
        </p:spPr>
        <p:txBody>
          <a:bodyPr/>
          <a:lstStyle/>
          <a:p>
            <a:pPr>
              <a:buFontTx/>
              <a:buNone/>
            </a:pPr>
            <a:r>
              <a:rPr lang="sl-SI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molekule, ki prenašajo tujo informacijo v gostiteljske celice</a:t>
            </a:r>
            <a:endParaRPr lang="sl-SI" sz="20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sl-SI" sz="2000" u="sng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sl-SI" sz="2000" u="sng" dirty="0">
                <a:latin typeface="Arial" pitchFamily="34" charset="0"/>
                <a:cs typeface="Arial" pitchFamily="34" charset="0"/>
              </a:rPr>
              <a:t>Po izvoru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 delimo vektorje na: </a:t>
            </a:r>
          </a:p>
          <a:p>
            <a:r>
              <a:rPr lang="sl-SI" sz="2000" dirty="0">
                <a:latin typeface="Arial" pitchFamily="34" charset="0"/>
                <a:cs typeface="Arial" pitchFamily="34" charset="0"/>
              </a:rPr>
              <a:t>plazmide in iz njih izvedene vektorje</a:t>
            </a:r>
          </a:p>
          <a:p>
            <a:r>
              <a:rPr lang="sl-SI" sz="2000" dirty="0">
                <a:latin typeface="Arial" pitchFamily="34" charset="0"/>
                <a:cs typeface="Arial" pitchFamily="34" charset="0"/>
              </a:rPr>
              <a:t>bakteriofag </a:t>
            </a:r>
            <a:r>
              <a:rPr lang="sl-SI" sz="2000" dirty="0">
                <a:latin typeface="Symbol" pitchFamily="18" charset="2"/>
                <a:cs typeface="Arial" pitchFamily="34" charset="0"/>
              </a:rPr>
              <a:t>l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 in iz njega izvedene vektorje</a:t>
            </a:r>
          </a:p>
          <a:p>
            <a:r>
              <a:rPr lang="sl-SI" sz="2000" dirty="0">
                <a:latin typeface="Arial" pitchFamily="34" charset="0"/>
                <a:cs typeface="Arial" pitchFamily="34" charset="0"/>
              </a:rPr>
              <a:t>nitaste </a:t>
            </a:r>
            <a:r>
              <a:rPr lang="sl-SI" sz="2000" dirty="0" err="1">
                <a:latin typeface="Arial" pitchFamily="34" charset="0"/>
                <a:cs typeface="Arial" pitchFamily="34" charset="0"/>
              </a:rPr>
              <a:t>fage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 in iz njih izvedene vektorje</a:t>
            </a:r>
          </a:p>
          <a:p>
            <a:endParaRPr lang="sl-SI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sl-SI" sz="2000" dirty="0">
                <a:latin typeface="Arial" pitchFamily="34" charset="0"/>
                <a:cs typeface="Arial" pitchFamily="34" charset="0"/>
              </a:rPr>
              <a:t>Po </a:t>
            </a:r>
            <a:r>
              <a:rPr lang="sl-SI" sz="2000" u="sng" dirty="0">
                <a:latin typeface="Arial" pitchFamily="34" charset="0"/>
                <a:cs typeface="Arial" pitchFamily="34" charset="0"/>
              </a:rPr>
              <a:t>namenu uporabe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 so vektorji:</a:t>
            </a:r>
          </a:p>
          <a:p>
            <a:r>
              <a:rPr lang="sl-SI" sz="2000" dirty="0">
                <a:latin typeface="Arial" pitchFamily="34" charset="0"/>
                <a:cs typeface="Arial" pitchFamily="34" charset="0"/>
              </a:rPr>
              <a:t>klonirni</a:t>
            </a:r>
          </a:p>
          <a:p>
            <a:r>
              <a:rPr lang="sl-SI" sz="2000" dirty="0">
                <a:latin typeface="Arial" pitchFamily="34" charset="0"/>
                <a:cs typeface="Arial" pitchFamily="34" charset="0"/>
              </a:rPr>
              <a:t>ekspresijski (citoplazemski, periplazemski, </a:t>
            </a:r>
            <a:r>
              <a:rPr lang="sl-SI" sz="2000" dirty="0" err="1">
                <a:latin typeface="Arial" pitchFamily="34" charset="0"/>
                <a:cs typeface="Arial" pitchFamily="34" charset="0"/>
              </a:rPr>
              <a:t>sekrecijski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sl-SI" sz="2000" dirty="0">
                <a:latin typeface="Arial" pitchFamily="34" charset="0"/>
                <a:cs typeface="Arial" pitchFamily="34" charset="0"/>
              </a:rPr>
              <a:t>transkripcijski, </a:t>
            </a:r>
            <a:r>
              <a:rPr lang="sl-SI" sz="2000" dirty="0" err="1">
                <a:latin typeface="Arial" pitchFamily="34" charset="0"/>
                <a:cs typeface="Arial" pitchFamily="34" charset="0"/>
              </a:rPr>
              <a:t>mutagenezni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, za določanje zaporedja insertov…</a:t>
            </a:r>
            <a:br>
              <a:rPr lang="sl-SI" sz="2000" dirty="0">
                <a:latin typeface="Arial" pitchFamily="34" charset="0"/>
                <a:cs typeface="Arial" pitchFamily="34" charset="0"/>
              </a:rPr>
            </a:br>
            <a:r>
              <a:rPr lang="sl-SI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sl-SI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CABRI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: 35 kategorij vektorjev)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sl-SI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sl-SI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CABRI: </a:t>
            </a:r>
            <a:r>
              <a:rPr lang="sl-SI" sz="16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Common</a:t>
            </a:r>
            <a:r>
              <a:rPr lang="sl-SI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Access to </a:t>
            </a:r>
            <a:r>
              <a:rPr lang="sl-SI" sz="16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Biological</a:t>
            </a:r>
            <a:r>
              <a:rPr lang="sl-SI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6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sl-SI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6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sl-SI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6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- konzorcij več evropskih zbirk mikroorganizmov, vektorjev in postopkov</a:t>
            </a:r>
          </a:p>
          <a:p>
            <a:pPr>
              <a:buFontTx/>
              <a:buNone/>
            </a:pPr>
            <a:endParaRPr lang="sl-SI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Plazmidi: kriteriji za izbor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55688"/>
            <a:ext cx="8432800" cy="5118100"/>
          </a:xfrm>
        </p:spPr>
        <p:txBody>
          <a:bodyPr/>
          <a:lstStyle/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71922" y="908720"/>
            <a:ext cx="828040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 velikost vektorja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 število kopij / celico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 sestava polilinkerja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 možnost posredne detekcije prisotnosti inserta</a:t>
            </a:r>
          </a:p>
          <a:p>
            <a:r>
              <a:rPr lang="sl-SI" sz="12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pri </a:t>
            </a:r>
            <a:r>
              <a:rPr lang="sl-SI" sz="1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ekspresijskih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vektorjih upoštevamo tudi: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 končni ciljni organizem 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 konstitutivno/inducibilno izražanje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 možnosti za regulacijo izražanja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 močni/šibki promotorji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 lokalizacija rekombinantnega proteina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 fuzije za lažjo detekcijo in izolacijo</a:t>
            </a:r>
          </a:p>
          <a:p>
            <a:pPr>
              <a:buFontTx/>
              <a:buChar char="•"/>
            </a:pPr>
            <a:endParaRPr lang="sl-SI" sz="1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Plazmidi z &gt;15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so zaradi velikosti manj primerni za transformiranje celic in jih težje izoliramo kot manjše (mali vektorji: 3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- 5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Tx/>
              <a:buChar char="•"/>
            </a:pPr>
            <a:endParaRPr lang="sl-SI" sz="1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Izberemo taka klonirna mesta, da ne nastopajo v fragmentu, ki ga želimo vstaviti, uporabna interna mesta (v fragmentu) pa se ne pojavljajo v vektorju.</a:t>
            </a:r>
          </a:p>
          <a:p>
            <a:pPr>
              <a:buFontTx/>
              <a:buChar char="•"/>
            </a:pPr>
            <a:endParaRPr lang="sl-SI" sz="1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Upoštevamo posebne zahteve pri kasnejšem delu </a:t>
            </a:r>
            <a:r>
              <a:rPr lang="sl-SI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npr. priprava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, testiranje translacije, preverjanje nukleotidnega zaporedja,…)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sl-SI" sz="3200">
                <a:latin typeface="Arial" pitchFamily="34" charset="0"/>
                <a:cs typeface="Arial" pitchFamily="34" charset="0"/>
              </a:rPr>
              <a:t>P</a:t>
            </a:r>
            <a:r>
              <a:rPr lang="en-US" sz="3200">
                <a:latin typeface="Arial" pitchFamily="34" charset="0"/>
                <a:cs typeface="Arial" pitchFamily="34" charset="0"/>
              </a:rPr>
              <a:t>lazmid</a:t>
            </a:r>
            <a:r>
              <a:rPr lang="sl-SI" sz="3200">
                <a:latin typeface="Arial" pitchFamily="34" charset="0"/>
                <a:cs typeface="Arial" pitchFamily="34" charset="0"/>
              </a:rPr>
              <a:t>i s posebnimi lastn</a:t>
            </a:r>
            <a:r>
              <a:rPr lang="en-US" sz="3200">
                <a:latin typeface="Arial" pitchFamily="34" charset="0"/>
                <a:cs typeface="Arial" pitchFamily="34" charset="0"/>
              </a:rPr>
              <a:t>o</a:t>
            </a:r>
            <a:r>
              <a:rPr lang="sl-SI" sz="3200">
                <a:latin typeface="Arial" pitchFamily="34" charset="0"/>
                <a:cs typeface="Arial" pitchFamily="34" charset="0"/>
              </a:rPr>
              <a:t>stmi</a:t>
            </a:r>
            <a:r>
              <a:rPr lang="en-US" sz="3200">
                <a:latin typeface="Arial" pitchFamily="34" charset="0"/>
                <a:cs typeface="Arial" pitchFamily="34" charset="0"/>
              </a:rPr>
              <a:t> </a:t>
            </a:r>
            <a:r>
              <a:rPr lang="sl-SI" sz="3200">
                <a:latin typeface="Arial" pitchFamily="34" charset="0"/>
                <a:cs typeface="Arial" pitchFamily="34" charset="0"/>
              </a:rPr>
              <a:t>/</a:t>
            </a:r>
            <a:r>
              <a:rPr lang="en-US" sz="3200">
                <a:latin typeface="Arial" pitchFamily="34" charset="0"/>
                <a:cs typeface="Arial" pitchFamily="34" charset="0"/>
              </a:rPr>
              <a:t>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55688"/>
            <a:ext cx="8432800" cy="5592762"/>
          </a:xfrm>
        </p:spPr>
        <p:txBody>
          <a:bodyPr/>
          <a:lstStyle/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85344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l-SI" sz="18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Plazmidi za izražanje v sesalskih celicah: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dosežemo lahko prehodno izražanje ali pa ustvarimo stabilne celične linije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za prehodno izražanje celice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transficiramo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s plazmidom, ki nima posebnih selekcijskih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markerjev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in se ne podvaja; celice analiziramo po 1 - 4 dneh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za pripravo stabilnih transgenskih linij rabimo vektorje s selekcijskimi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markerji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po transfekciji celic selekcioniramo seve, 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ki izražajo vneseni selekcijski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marker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(odpornost proti neomicinu ali 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nekaterim drugim antibiotikom)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nekateri sistemi vključujejo 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plazmidne vektorje v kombinaciji z 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virusi / retrovirusi </a:t>
            </a:r>
            <a:endParaRPr lang="sl-SI" sz="18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5" name="Picture 5" descr="Mamm_expr_vector_pCmv-tag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0" b="-3578"/>
          <a:stretch>
            <a:fillRect/>
          </a:stretch>
        </p:blipFill>
        <p:spPr bwMode="auto">
          <a:xfrm>
            <a:off x="4932363" y="3357563"/>
            <a:ext cx="32956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sl-SI" sz="3200">
                <a:latin typeface="Arial" pitchFamily="34" charset="0"/>
                <a:cs typeface="Arial" pitchFamily="34" charset="0"/>
              </a:rPr>
              <a:t>P</a:t>
            </a:r>
            <a:r>
              <a:rPr lang="en-US" sz="3200">
                <a:latin typeface="Arial" pitchFamily="34" charset="0"/>
                <a:cs typeface="Arial" pitchFamily="34" charset="0"/>
              </a:rPr>
              <a:t>lazmid</a:t>
            </a:r>
            <a:r>
              <a:rPr lang="sl-SI" sz="3200">
                <a:latin typeface="Arial" pitchFamily="34" charset="0"/>
                <a:cs typeface="Arial" pitchFamily="34" charset="0"/>
              </a:rPr>
              <a:t>i s posebnimi lastn</a:t>
            </a:r>
            <a:r>
              <a:rPr lang="en-US" sz="3200">
                <a:latin typeface="Arial" pitchFamily="34" charset="0"/>
                <a:cs typeface="Arial" pitchFamily="34" charset="0"/>
              </a:rPr>
              <a:t>o</a:t>
            </a:r>
            <a:r>
              <a:rPr lang="sl-SI" sz="3200">
                <a:latin typeface="Arial" pitchFamily="34" charset="0"/>
                <a:cs typeface="Arial" pitchFamily="34" charset="0"/>
              </a:rPr>
              <a:t>stmi</a:t>
            </a:r>
            <a:r>
              <a:rPr lang="en-US" sz="3200">
                <a:latin typeface="Arial" pitchFamily="34" charset="0"/>
                <a:cs typeface="Arial" pitchFamily="34" charset="0"/>
              </a:rPr>
              <a:t> </a:t>
            </a:r>
            <a:r>
              <a:rPr lang="sl-SI" sz="3200">
                <a:latin typeface="Arial" pitchFamily="34" charset="0"/>
                <a:cs typeface="Arial" pitchFamily="34" charset="0"/>
              </a:rPr>
              <a:t>/2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55688"/>
            <a:ext cx="8432800" cy="5592762"/>
          </a:xfrm>
        </p:spPr>
        <p:txBody>
          <a:bodyPr/>
          <a:lstStyle/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534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l-SI" sz="18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Plazmidi za delo z nestandardnimi bakterijami:</a:t>
            </a:r>
          </a:p>
          <a:p>
            <a:endParaRPr lang="sl-SI" sz="18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mnogi plazmidi za </a:t>
            </a:r>
            <a:r>
              <a:rPr lang="sl-SI" sz="1800" i="1" dirty="0">
                <a:latin typeface="Arial" pitchFamily="34" charset="0"/>
                <a:cs typeface="Arial" pitchFamily="34" charset="0"/>
              </a:rPr>
              <a:t>E. coli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so neprimerni, ker imajo nekompatibilne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replikatorje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primerni so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replikatorji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za širok spekter gostiteljev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(RK2, RSF1010).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antibiotiki za selekcijo morajo biti preverjeno učinkoviti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nekaterih vrst ne moremo transformirati s kemijsko modifikacijo ali elektroporacijo, zato tujo DNA vnašamo s konjugacijo - rabimo dodatne proteine, ki so običajno na pomožnem plazmidu. </a:t>
            </a:r>
            <a:endParaRPr lang="sl-SI" sz="18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711200" y="263525"/>
            <a:ext cx="7772400" cy="392113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Fag</a:t>
            </a:r>
            <a:r>
              <a:rPr lang="sl-SI" sz="3200" dirty="0">
                <a:solidFill>
                  <a:schemeClr val="tx2"/>
                </a:solidFill>
              </a:rPr>
              <a:t> </a:t>
            </a:r>
            <a:r>
              <a:rPr lang="sl-SI" sz="3200" dirty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sl-SI" sz="3200" dirty="0">
                <a:solidFill>
                  <a:schemeClr val="tx2"/>
                </a:solidFill>
              </a:rPr>
              <a:t> </a:t>
            </a:r>
            <a:r>
              <a:rPr lang="sl-SI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izvedeni vektorji</a:t>
            </a:r>
            <a:endParaRPr lang="en-GB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50825" y="1003300"/>
            <a:ext cx="8893175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1600" dirty="0" err="1">
                <a:latin typeface="Arial" pitchFamily="34" charset="0"/>
                <a:cs typeface="Arial" pitchFamily="34" charset="0"/>
              </a:rPr>
              <a:t>wt</a:t>
            </a:r>
            <a:r>
              <a:rPr lang="sl-SI" sz="1600" dirty="0">
                <a:latin typeface="Symbol" pitchFamily="18" charset="2"/>
              </a:rPr>
              <a:t> l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(48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):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l-SI" sz="16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1600" dirty="0"/>
              <a:t/>
            </a:r>
            <a:br>
              <a:rPr lang="sl-SI" sz="1600" dirty="0"/>
            </a:br>
            <a:endParaRPr lang="sl-SI" sz="16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geni za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lizogeno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rast in imunska regija (skupaj ~30 % celotne DNA) niso potrebni za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litični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cikel in jih lahko nadomestimo z drugo DNA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vektorje, izvedene iz </a:t>
            </a:r>
            <a:r>
              <a:rPr lang="sl-SI" sz="1600" dirty="0">
                <a:latin typeface="Symbol" pitchFamily="18" charset="2"/>
                <a:cs typeface="Arial" pitchFamily="34" charset="0"/>
              </a:rPr>
              <a:t>l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, lahko pakiramo v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fagne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glave </a:t>
            </a:r>
            <a:r>
              <a:rPr lang="sl-SI" sz="1600" i="1" dirty="0">
                <a:latin typeface="Arial" pitchFamily="34" charset="0"/>
                <a:cs typeface="Arial" pitchFamily="34" charset="0"/>
              </a:rPr>
              <a:t>in vitro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(~10 % učinkovitost)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za pakiranje mora biti skupna dolžina konstrukta 78 % - 105 % dolžine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wt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600" dirty="0">
                <a:latin typeface="Symbol" pitchFamily="18" charset="2"/>
                <a:cs typeface="Arial" pitchFamily="34" charset="0"/>
              </a:rPr>
              <a:t>l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DNA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izvedeni vektorji imajo vnesena klonirna mesta na delih, kjer se sicer začnejo nadomestljive regije </a:t>
            </a:r>
            <a:r>
              <a:rPr lang="sl-SI" sz="1600" dirty="0">
                <a:latin typeface="Symbol" pitchFamily="18" charset="2"/>
                <a:cs typeface="Arial" pitchFamily="34" charset="0"/>
              </a:rPr>
              <a:t>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nadomestljive regije izrežemo, izoliramo levo in desno ročico, nato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ligiramo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insert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vektorje na osnovi bakteriofaga </a:t>
            </a:r>
            <a:r>
              <a:rPr lang="sl-SI" sz="1600" dirty="0">
                <a:latin typeface="Symbol" pitchFamily="18" charset="2"/>
                <a:cs typeface="Arial" pitchFamily="34" charset="0"/>
              </a:rPr>
              <a:t>l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uporabljamo za pripravo genomskih knjižnic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620" name="Picture 4" descr="lambda_ma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81075"/>
            <a:ext cx="4392612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4668390"/>
            <a:ext cx="4686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t="18457" r="39166" b="23958"/>
          <a:stretch>
            <a:fillRect/>
          </a:stretch>
        </p:blipFill>
        <p:spPr bwMode="auto">
          <a:xfrm>
            <a:off x="1692275" y="260350"/>
            <a:ext cx="5688013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908175" y="5876925"/>
            <a:ext cx="2365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200">
                <a:latin typeface="Arial Narrow" pitchFamily="34" charset="0"/>
              </a:rPr>
              <a:t>http://escience.ws/b572/L16a/L16a.htm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711200" y="263525"/>
            <a:ext cx="7772400" cy="392113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Nitasti fagi in izvedeni vektorji</a:t>
            </a:r>
            <a:endParaRPr lang="en-GB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179388" y="1003300"/>
            <a:ext cx="8964612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600" dirty="0" err="1">
                <a:latin typeface="Arial" pitchFamily="34" charset="0"/>
                <a:cs typeface="Arial" pitchFamily="34" charset="0"/>
              </a:rPr>
              <a:t>wt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M13: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400" dirty="0">
                <a:latin typeface="Arial" pitchFamily="34" charset="0"/>
                <a:cs typeface="Arial" pitchFamily="34" charset="0"/>
              </a:rPr>
              <a:t>M13, f1,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fd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~ 6,4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; 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>okužijo 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samo seve F</a:t>
            </a:r>
            <a:r>
              <a:rPr lang="sl-SI" sz="14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, F’ ali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Hfr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400" dirty="0">
                <a:latin typeface="Arial" pitchFamily="34" charset="0"/>
                <a:cs typeface="Arial" pitchFamily="34" charset="0"/>
              </a:rPr>
              <a:t>obstajajo v obliki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dsDNA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(v celici 20-40 kopij) in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(sprošča se </a:t>
            </a:r>
            <a:r>
              <a:rPr lang="sl-SI" sz="1400" u="sng" dirty="0">
                <a:latin typeface="Arial" pitchFamily="34" charset="0"/>
                <a:cs typeface="Arial" pitchFamily="34" charset="0"/>
              </a:rPr>
              <a:t>brez </a:t>
            </a:r>
            <a:r>
              <a:rPr lang="sl-SI" sz="1400" u="sng" dirty="0" err="1">
                <a:latin typeface="Arial" pitchFamily="34" charset="0"/>
                <a:cs typeface="Arial" pitchFamily="34" charset="0"/>
              </a:rPr>
              <a:t>liziranja</a:t>
            </a:r>
            <a:r>
              <a:rPr lang="sl-SI" sz="1400" u="sng" dirty="0">
                <a:latin typeface="Arial" pitchFamily="34" charset="0"/>
                <a:cs typeface="Arial" pitchFamily="34" charset="0"/>
              </a:rPr>
              <a:t> celic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:100-200/h)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400" dirty="0">
                <a:latin typeface="Arial" pitchFamily="34" charset="0"/>
                <a:cs typeface="Arial" pitchFamily="34" charset="0"/>
              </a:rPr>
              <a:t>transformacija bakterij in izolacija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dsDNA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sta kot pri plazmidih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400" dirty="0">
                <a:latin typeface="Arial" pitchFamily="34" charset="0"/>
                <a:cs typeface="Arial" pitchFamily="34" charset="0"/>
              </a:rPr>
              <a:t>iz M13 izvedeni vektorji imajo gen za odpornost proti antibiotiku ter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fagni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in plazmidni </a:t>
            </a:r>
            <a:r>
              <a:rPr lang="sl-SI" sz="1400" i="1" dirty="0" err="1">
                <a:latin typeface="Arial" pitchFamily="34" charset="0"/>
                <a:cs typeface="Arial" pitchFamily="34" charset="0"/>
              </a:rPr>
              <a:t>ori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;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dobimo šele po infekciji s pomožnim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wt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fagom</a:t>
            </a:r>
            <a:endParaRPr lang="sl-SI" sz="14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400" dirty="0">
                <a:latin typeface="Arial" pitchFamily="34" charset="0"/>
                <a:cs typeface="Arial" pitchFamily="34" charset="0"/>
              </a:rPr>
              <a:t>vektorje na osnovi nitastih fagov uporabljamo za pripravo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in za predstavitev rekombinantnih proteinov na površini fagov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1860" name="Picture 4" descr="M13_habit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8050"/>
            <a:ext cx="3125788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1" name="Picture 5" descr="m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345757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2" name="Rectangle 6"/>
          <p:cNvSpPr>
            <a:spLocks noChangeArrowheads="1"/>
          </p:cNvSpPr>
          <p:nvPr/>
        </p:nvSpPr>
        <p:spPr bwMode="auto">
          <a:xfrm rot="16200000">
            <a:off x="7572376" y="2660650"/>
            <a:ext cx="2451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>
                <a:latin typeface="Arial Narrow" pitchFamily="34" charset="0"/>
              </a:rPr>
              <a:t>http://wine1.sb.fsu.edu/bch5425/lect33/lect33.htm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Iz plazmidov izvedeni vektorji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55688"/>
            <a:ext cx="8432800" cy="5592762"/>
          </a:xfrm>
        </p:spPr>
        <p:txBody>
          <a:bodyPr/>
          <a:lstStyle/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79388" y="1412875"/>
            <a:ext cx="4608512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sl-SI" sz="16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16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FAGMIDI: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plazmidi z dodatnim mestom </a:t>
            </a:r>
            <a:r>
              <a:rPr lang="sl-SI" sz="1600" i="1" dirty="0" err="1">
                <a:latin typeface="Arial" pitchFamily="34" charset="0"/>
                <a:cs typeface="Arial" pitchFamily="34" charset="0"/>
              </a:rPr>
              <a:t>ori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, ki izhaja iz nitastih fagov (f1)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celice gojimo enako kot tiste, ki so transformirane s plazmidom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sl-SI" sz="1600" dirty="0" err="1">
                <a:latin typeface="Arial" pitchFamily="34" charset="0"/>
                <a:cs typeface="Arial" pitchFamily="34" charset="0"/>
              </a:rPr>
              <a:t>fagmidno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dsDNA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izoliramo kot običajne plazmide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po infekciji celic, ki vsebujejo fagmid, z divjim pomožnim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fagom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sl-SI" sz="1600" i="1" dirty="0" err="1">
                <a:latin typeface="Arial" pitchFamily="34" charset="0"/>
                <a:cs typeface="Arial" pitchFamily="34" charset="0"/>
              </a:rPr>
              <a:t>wt</a:t>
            </a:r>
            <a:r>
              <a:rPr lang="sl-SI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600" i="1" dirty="0" err="1">
                <a:latin typeface="Arial" pitchFamily="34" charset="0"/>
                <a:cs typeface="Arial" pitchFamily="34" charset="0"/>
              </a:rPr>
              <a:t>helper</a:t>
            </a:r>
            <a:r>
              <a:rPr lang="sl-SI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600" i="1" dirty="0" err="1">
                <a:latin typeface="Arial" pitchFamily="34" charset="0"/>
                <a:cs typeface="Arial" pitchFamily="34" charset="0"/>
              </a:rPr>
              <a:t>phage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) se aktivira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fagni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600" i="1" dirty="0" err="1">
                <a:latin typeface="Arial" pitchFamily="34" charset="0"/>
                <a:cs typeface="Arial" pitchFamily="34" charset="0"/>
              </a:rPr>
              <a:t>ori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, kar povzroči sintezo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, ki se nato izloča iz celic v gojišče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sl-SI" sz="1600" dirty="0" err="1">
                <a:latin typeface="Arial" pitchFamily="34" charset="0"/>
                <a:cs typeface="Arial" pitchFamily="34" charset="0"/>
              </a:rPr>
              <a:t>fagmidi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obstajajo v (+) in (-) verziji z različno orientiranima mestoma </a:t>
            </a:r>
            <a:r>
              <a:rPr lang="sl-SI" sz="1600" i="1" dirty="0" err="1">
                <a:latin typeface="Arial" pitchFamily="34" charset="0"/>
                <a:cs typeface="Arial" pitchFamily="34" charset="0"/>
              </a:rPr>
              <a:t>ori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, kar omogoča sintezo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z ene ali druge verige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sl-SI" sz="16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občasno rabimo za določanje nukleotidnega zaporedja in za mutagenezo.</a:t>
            </a:r>
          </a:p>
        </p:txBody>
      </p:sp>
      <p:pic>
        <p:nvPicPr>
          <p:cNvPr id="125957" name="Picture 5" descr="pBluescript_s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429577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Iz plazmidov izvedeni vektorji </a:t>
            </a:r>
            <a:r>
              <a:rPr lang="sl-SI" sz="3200">
                <a:latin typeface="Arial" pitchFamily="34" charset="0"/>
                <a:cs typeface="Arial" pitchFamily="34" charset="0"/>
              </a:rPr>
              <a:t>/2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55688"/>
            <a:ext cx="8432800" cy="5592762"/>
          </a:xfrm>
        </p:spPr>
        <p:txBody>
          <a:bodyPr/>
          <a:lstStyle/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511333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6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KOZMIDI:</a:t>
            </a: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 plazmidi, ki vsebujejo mesto </a:t>
            </a:r>
            <a:r>
              <a:rPr lang="sl-SI" sz="1600" i="1" dirty="0" err="1">
                <a:latin typeface="Arial" pitchFamily="34" charset="0"/>
                <a:cs typeface="Arial" pitchFamily="34" charset="0"/>
              </a:rPr>
              <a:t>cos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iz bakteriofaga </a:t>
            </a:r>
            <a:r>
              <a:rPr lang="sl-SI" sz="1600" dirty="0">
                <a:latin typeface="Symbol" pitchFamily="18" charset="2"/>
                <a:cs typeface="Arial" pitchFamily="34" charset="0"/>
              </a:rPr>
              <a:t>l </a:t>
            </a:r>
          </a:p>
          <a:p>
            <a:pPr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 v celici so v velikem številu kopij (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replikator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ColE1)</a:t>
            </a:r>
          </a:p>
          <a:p>
            <a:pPr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 lahko jih pakiramo v glave bakteriofagov l (pod pogojem, </a:t>
            </a:r>
            <a:br>
              <a:rPr lang="sl-SI" sz="1600" dirty="0">
                <a:latin typeface="Arial" pitchFamily="34" charset="0"/>
                <a:cs typeface="Arial" pitchFamily="34" charset="0"/>
              </a:rPr>
            </a:br>
            <a:r>
              <a:rPr lang="sl-SI" sz="1600" dirty="0">
                <a:latin typeface="Arial" pitchFamily="34" charset="0"/>
                <a:cs typeface="Arial" pitchFamily="34" charset="0"/>
              </a:rPr>
              <a:t>   da je med mestoma </a:t>
            </a:r>
            <a:r>
              <a:rPr lang="sl-SI" sz="1600" i="1" dirty="0" err="1">
                <a:latin typeface="Arial" pitchFamily="34" charset="0"/>
                <a:cs typeface="Arial" pitchFamily="34" charset="0"/>
              </a:rPr>
              <a:t>cos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40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- 50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velik insert)</a:t>
            </a:r>
          </a:p>
          <a:p>
            <a:pPr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 uporabljamo jih za pripravo genomskih knjižnic</a:t>
            </a:r>
          </a:p>
          <a:p>
            <a:pPr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 v </a:t>
            </a:r>
            <a:r>
              <a:rPr lang="sl-SI" sz="1600" i="1" dirty="0">
                <a:latin typeface="Arial" pitchFamily="34" charset="0"/>
                <a:cs typeface="Arial" pitchFamily="34" charset="0"/>
              </a:rPr>
              <a:t>E. coli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včasih izgubljajo dele insertov</a:t>
            </a:r>
          </a:p>
          <a:p>
            <a:pPr>
              <a:buFontTx/>
              <a:buChar char="•"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r>
              <a:rPr lang="sl-SI" sz="16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FOZMIDI:</a:t>
            </a: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kozmidi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, ki imajo namesto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ori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ColE1 </a:t>
            </a:r>
            <a:br>
              <a:rPr lang="sl-SI" sz="1600" dirty="0">
                <a:latin typeface="Arial" pitchFamily="34" charset="0"/>
                <a:cs typeface="Arial" pitchFamily="34" charset="0"/>
              </a:rPr>
            </a:br>
            <a:r>
              <a:rPr lang="sl-SI" sz="1600" dirty="0">
                <a:latin typeface="Arial" pitchFamily="34" charset="0"/>
                <a:cs typeface="Arial" pitchFamily="34" charset="0"/>
              </a:rPr>
              <a:t>  mesto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ori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iz bakteriofaga</a:t>
            </a:r>
          </a:p>
          <a:p>
            <a:pPr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 v bakterijski celici so v 1-2 kopijah</a:t>
            </a:r>
          </a:p>
          <a:p>
            <a:pPr>
              <a:buFontTx/>
              <a:buChar char="•"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 ne izgubljajo delov inserta</a:t>
            </a:r>
          </a:p>
        </p:txBody>
      </p:sp>
      <p:pic>
        <p:nvPicPr>
          <p:cNvPr id="128005" name="Picture 5" descr="cosmid_m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"/>
          <a:stretch>
            <a:fillRect/>
          </a:stretch>
        </p:blipFill>
        <p:spPr bwMode="auto">
          <a:xfrm>
            <a:off x="5435600" y="1052513"/>
            <a:ext cx="3352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fosmid_ma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875360"/>
            <a:ext cx="28003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3370263" cy="1200329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Kloniranje</a:t>
            </a:r>
            <a:r>
              <a:rPr lang="en-US" dirty="0">
                <a:latin typeface="Arial" pitchFamily="34" charset="0"/>
                <a:cs typeface="Arial" pitchFamily="34" charset="0"/>
              </a:rPr>
              <a:t> 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posredovanjem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kozmidov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3405187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323850" y="549275"/>
            <a:ext cx="3467100" cy="830997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Pakiranje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bakteriofagne</a:t>
            </a:r>
            <a:r>
              <a:rPr lang="en-US" dirty="0">
                <a:latin typeface="Arial" pitchFamily="34" charset="0"/>
                <a:cs typeface="Arial" pitchFamily="34" charset="0"/>
              </a:rPr>
              <a:t> DNA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2400"/>
            <a:ext cx="43354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Vektorji</a:t>
            </a:r>
            <a:r>
              <a:rPr lang="sl-SI" sz="3200" dirty="0">
                <a:latin typeface="Arial" pitchFamily="34" charset="0"/>
                <a:cs typeface="Arial" pitchFamily="34" charset="0"/>
              </a:rPr>
              <a:t> /2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55688"/>
            <a:ext cx="8432800" cy="5592762"/>
          </a:xfrm>
        </p:spPr>
        <p:txBody>
          <a:bodyPr/>
          <a:lstStyle/>
          <a:p>
            <a:r>
              <a:rPr lang="sl-SI" sz="2000" b="1" dirty="0">
                <a:latin typeface="Arial" pitchFamily="34" charset="0"/>
                <a:cs typeface="Arial" pitchFamily="34" charset="0"/>
              </a:rPr>
              <a:t>Klonirni vektorji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 vnašajo tujo DNA v gostiteljsko celico in se v celici razmnožujejo ter s tem ustvarjajo kopije lastne in vključene DNA.</a:t>
            </a:r>
          </a:p>
          <a:p>
            <a:r>
              <a:rPr lang="sl-SI" sz="2000" dirty="0">
                <a:latin typeface="Arial" pitchFamily="34" charset="0"/>
                <a:cs typeface="Arial" pitchFamily="34" charset="0"/>
              </a:rPr>
              <a:t>Klonirni vektor mora imeti: </a:t>
            </a:r>
            <a:br>
              <a:rPr lang="sl-SI" sz="20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- zaporedje, ki omogoča razmnoževanje v gostiteljski celici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-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klonirno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mesto za vnos želenega fragmenta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- zapis za selekcijski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marker</a:t>
            </a:r>
            <a:endParaRPr lang="sl-SI" sz="2000" dirty="0">
              <a:latin typeface="Arial" pitchFamily="34" charset="0"/>
              <a:cs typeface="Arial" pitchFamily="34" charset="0"/>
            </a:endParaRPr>
          </a:p>
          <a:p>
            <a:endParaRPr lang="sl-SI" sz="2000" dirty="0">
              <a:latin typeface="Arial" pitchFamily="34" charset="0"/>
              <a:cs typeface="Arial" pitchFamily="34" charset="0"/>
            </a:endParaRPr>
          </a:p>
          <a:p>
            <a:r>
              <a:rPr lang="sl-SI" sz="2000" b="1" dirty="0">
                <a:latin typeface="Arial" pitchFamily="34" charset="0"/>
                <a:cs typeface="Arial" pitchFamily="34" charset="0"/>
              </a:rPr>
              <a:t>Ekspresijski vektor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 mora imeti še:</a:t>
            </a:r>
            <a:br>
              <a:rPr lang="sl-SI" sz="2000" dirty="0">
                <a:latin typeface="Arial" pitchFamily="34" charset="0"/>
                <a:cs typeface="Arial" pitchFamily="34" charset="0"/>
              </a:rPr>
            </a:br>
            <a:r>
              <a:rPr lang="sl-SI" sz="2000" dirty="0">
                <a:latin typeface="Arial" pitchFamily="34" charset="0"/>
                <a:cs typeface="Arial" pitchFamily="34" charset="0"/>
              </a:rPr>
              <a:t>- promotor</a:t>
            </a:r>
            <a:br>
              <a:rPr lang="sl-SI" sz="2000" dirty="0">
                <a:latin typeface="Arial" pitchFamily="34" charset="0"/>
                <a:cs typeface="Arial" pitchFamily="34" charset="0"/>
              </a:rPr>
            </a:br>
            <a:r>
              <a:rPr lang="sl-SI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sl-SI" sz="2000" dirty="0" err="1" smtClean="0">
                <a:latin typeface="Arial" pitchFamily="34" charset="0"/>
                <a:cs typeface="Arial" pitchFamily="34" charset="0"/>
              </a:rPr>
              <a:t>Shine-Dalgarnovo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 zaporedje 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(RBS)</a:t>
            </a:r>
            <a:br>
              <a:rPr lang="sl-SI" sz="2000" dirty="0">
                <a:latin typeface="Arial" pitchFamily="34" charset="0"/>
                <a:cs typeface="Arial" pitchFamily="34" charset="0"/>
              </a:rPr>
            </a:br>
            <a:r>
              <a:rPr lang="sl-SI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sl-SI" sz="2000" dirty="0" err="1">
                <a:latin typeface="Arial" pitchFamily="34" charset="0"/>
                <a:cs typeface="Arial" pitchFamily="34" charset="0"/>
              </a:rPr>
              <a:t>terminatorsko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 regijo</a:t>
            </a:r>
            <a:br>
              <a:rPr lang="sl-SI" sz="2000" dirty="0">
                <a:latin typeface="Arial" pitchFamily="34" charset="0"/>
                <a:cs typeface="Arial" pitchFamily="34" charset="0"/>
              </a:rPr>
            </a:br>
            <a:r>
              <a:rPr lang="sl-SI" sz="2000" dirty="0">
                <a:latin typeface="Arial" pitchFamily="34" charset="0"/>
                <a:cs typeface="Arial" pitchFamily="34" charset="0"/>
              </a:rPr>
              <a:t>- lahko ima še posebne lastnosti: </a:t>
            </a:r>
            <a:r>
              <a:rPr lang="sl-SI" sz="2000" dirty="0" err="1">
                <a:latin typeface="Arial" pitchFamily="34" charset="0"/>
                <a:cs typeface="Arial" pitchFamily="34" charset="0"/>
              </a:rPr>
              <a:t>operatorske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 regije,</a:t>
            </a:r>
            <a:br>
              <a:rPr lang="sl-SI" sz="2000" dirty="0">
                <a:latin typeface="Arial" pitchFamily="34" charset="0"/>
                <a:cs typeface="Arial" pitchFamily="34" charset="0"/>
              </a:rPr>
            </a:br>
            <a:r>
              <a:rPr lang="sl-SI" sz="2000" dirty="0">
                <a:latin typeface="Arial" pitchFamily="34" charset="0"/>
                <a:cs typeface="Arial" pitchFamily="34" charset="0"/>
              </a:rPr>
              <a:t>      fuzijske partnerje,… </a:t>
            </a:r>
            <a:r>
              <a:rPr lang="sl-SI" sz="2000" i="1" dirty="0">
                <a:latin typeface="Arial" pitchFamily="34" charset="0"/>
                <a:cs typeface="Arial" pitchFamily="34" charset="0"/>
              </a:rPr>
              <a:t>(več v sklopu </a:t>
            </a:r>
            <a:r>
              <a:rPr lang="sl-SI" sz="2000" i="1" dirty="0" smtClean="0">
                <a:latin typeface="Arial" pitchFamily="34" charset="0"/>
                <a:cs typeface="Arial" pitchFamily="34" charset="0"/>
              </a:rPr>
              <a:t>predavanj o izražanju)</a:t>
            </a:r>
            <a:r>
              <a:rPr lang="sl-SI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sl-SI" sz="2000" dirty="0">
              <a:latin typeface="Arial" pitchFamily="34" charset="0"/>
              <a:cs typeface="Arial" pitchFamily="34" charset="0"/>
            </a:endParaRPr>
          </a:p>
          <a:p>
            <a:endParaRPr lang="sl-SI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sl-SI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plazmidov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izvedeni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vektorji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55688"/>
            <a:ext cx="8432800" cy="5592762"/>
          </a:xfrm>
        </p:spPr>
        <p:txBody>
          <a:bodyPr/>
          <a:lstStyle/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534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l-SI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8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BAC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(umetni bakterijski kromosomi):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plazmidi z dodanim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replikatorjem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F-faktorja in 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prilagojeni za vgradnjo zelo dolgih fragmentov 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DNA (100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- 500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); 1-2 kopiji/celico</a:t>
            </a:r>
          </a:p>
          <a:p>
            <a:pPr>
              <a:buFontTx/>
              <a:buChar char="•"/>
            </a:pPr>
            <a:endParaRPr lang="sl-SI" sz="1800" dirty="0">
              <a:latin typeface="Arial" pitchFamily="34" charset="0"/>
              <a:cs typeface="Arial" pitchFamily="34" charset="0"/>
            </a:endParaRPr>
          </a:p>
          <a:p>
            <a:r>
              <a:rPr lang="sl-SI" sz="18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YAC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(umetni kromosomi kvasovk):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 kot BAC, a za delo v kvasovkah; do 1 Mb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manj stabilni konstrukti kot BAC, zato jih opuščajo</a:t>
            </a:r>
            <a:endParaRPr lang="sl-SI" sz="18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73" name="Picture 5" descr="BAC_m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52513"/>
            <a:ext cx="2760663" cy="29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4" name="Picture 6" descr="YA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19676" b="16179"/>
          <a:stretch>
            <a:fillRect/>
          </a:stretch>
        </p:blipFill>
        <p:spPr bwMode="auto">
          <a:xfrm>
            <a:off x="539750" y="3644900"/>
            <a:ext cx="5986463" cy="29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5" name="Rectangle 7"/>
          <p:cNvSpPr>
            <a:spLocks noChangeArrowheads="1"/>
          </p:cNvSpPr>
          <p:nvPr/>
        </p:nvSpPr>
        <p:spPr bwMode="auto">
          <a:xfrm rot="16200000">
            <a:off x="-1085850" y="5053013"/>
            <a:ext cx="2917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>
                <a:latin typeface="Arial Narrow" pitchFamily="34" charset="0"/>
              </a:rPr>
              <a:t>http://homepages.strath.ac.uk/~dfs99109/BB211/YACs.html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transformation of a bacterium with a BAC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-46038"/>
            <a:ext cx="4606925" cy="695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Rectangle 3"/>
          <p:cNvSpPr>
            <a:spLocks noChangeArrowheads="1"/>
          </p:cNvSpPr>
          <p:nvPr/>
        </p:nvSpPr>
        <p:spPr bwMode="auto">
          <a:xfrm rot="16200000">
            <a:off x="-953293" y="1466056"/>
            <a:ext cx="2509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>
                <a:latin typeface="Arial Narrow" pitchFamily="34" charset="0"/>
              </a:rPr>
              <a:t>http://www.bioteach.ubc.ca/MolecularBiology/BAC/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h9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46005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179388" y="6407150"/>
            <a:ext cx="3051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>
                <a:latin typeface="Arial" charset="0"/>
              </a:rPr>
              <a:t>http://www.web-books.com/MoBio/Free/Ch9A4.htm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Iz plazmidov izvedeni vektorji </a:t>
            </a:r>
            <a:r>
              <a:rPr lang="sl-SI" sz="3200">
                <a:latin typeface="Arial" pitchFamily="34" charset="0"/>
                <a:cs typeface="Arial" pitchFamily="34" charset="0"/>
              </a:rPr>
              <a:t>/4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55688"/>
            <a:ext cx="8432800" cy="5592762"/>
          </a:xfrm>
        </p:spPr>
        <p:txBody>
          <a:bodyPr/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203200" y="1055688"/>
            <a:ext cx="8534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l-SI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8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Plazmidi za delo s kvasovkami: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kot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replikator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uporabljamo predvsem ARS (avtonomno podvajajoča se zaporedja), ki izhajajo iz genoma kvasovke in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replikator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iz naravnega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kvasovkinega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plazmida 2</a:t>
            </a:r>
            <a:r>
              <a:rPr lang="sl-SI" sz="1800" dirty="0">
                <a:latin typeface="Symbol" pitchFamily="18" charset="2"/>
                <a:cs typeface="Arial" pitchFamily="34" charset="0"/>
              </a:rPr>
              <a:t>m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v celicah je 10-30 kopij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pogosto uporabljamo vektorje, ki jih lahko kloniramo tudi v </a:t>
            </a:r>
            <a:r>
              <a:rPr lang="sl-SI" sz="1800" i="1" dirty="0">
                <a:latin typeface="Arial" pitchFamily="34" charset="0"/>
                <a:cs typeface="Arial" pitchFamily="34" charset="0"/>
              </a:rPr>
              <a:t>E. coli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(prenosljivi /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shuttle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/ vektorji) in imajo torej 2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replikatorja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integracijski vektorji nimajo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kvasovkinega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replikatorja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; služijo le za vnos želenega zapisa + selekcijskega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markerja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v genom kvasovke</a:t>
            </a:r>
          </a:p>
          <a:p>
            <a:pPr>
              <a:buFontTx/>
              <a:buChar char="•"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selekcijski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markerji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komplementirajo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okvarjeno biosintezno pot 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(npr </a:t>
            </a:r>
            <a:r>
              <a:rPr lang="sl-SI" sz="1800" i="1" dirty="0">
                <a:latin typeface="Arial" pitchFamily="34" charset="0"/>
                <a:cs typeface="Arial" pitchFamily="34" charset="0"/>
              </a:rPr>
              <a:t>URA3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v sevih, ki so </a:t>
            </a:r>
            <a:r>
              <a:rPr lang="sl-SI" sz="1800" i="1" dirty="0">
                <a:latin typeface="Arial" pitchFamily="34" charset="0"/>
                <a:cs typeface="Arial" pitchFamily="34" charset="0"/>
              </a:rPr>
              <a:t>ura3</a:t>
            </a:r>
            <a:r>
              <a:rPr lang="sl-SI" sz="1800" i="1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sl-SI" sz="1800" i="1" dirty="0">
                <a:latin typeface="Arial" pitchFamily="34" charset="0"/>
                <a:cs typeface="Arial" pitchFamily="34" charset="0"/>
              </a:rPr>
              <a:t>)</a:t>
            </a:r>
            <a:endParaRPr lang="sl-SI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2341" name="Picture 5" descr="yeast_expr_pESP_m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t="37727" r="26416"/>
          <a:stretch>
            <a:fillRect/>
          </a:stretch>
        </p:blipFill>
        <p:spPr bwMode="auto">
          <a:xfrm>
            <a:off x="4787900" y="4195009"/>
            <a:ext cx="31686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263525"/>
            <a:ext cx="7772400" cy="528638"/>
          </a:xfrm>
          <a:solidFill>
            <a:srgbClr val="FFFFCC"/>
          </a:solidFill>
        </p:spPr>
        <p:txBody>
          <a:bodyPr/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Reporterski sistemi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8075"/>
            <a:ext cx="5059363" cy="5435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177800" indent="-177800"/>
            <a:r>
              <a:rPr lang="sl-SI" sz="1800" dirty="0">
                <a:latin typeface="Arial" pitchFamily="34" charset="0"/>
                <a:cs typeface="Arial" pitchFamily="34" charset="0"/>
              </a:rPr>
              <a:t>Transkripcijske fuzije: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 SD-zaporedje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je 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tudi na reporterskem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delu – na ravni proteina zaznamo samo reporter.</a:t>
            </a:r>
          </a:p>
          <a:p>
            <a:pPr marL="177800" indent="-177800"/>
            <a:r>
              <a:rPr lang="sl-SI" sz="1800" dirty="0">
                <a:latin typeface="Arial" pitchFamily="34" charset="0"/>
                <a:cs typeface="Arial" pitchFamily="34" charset="0"/>
              </a:rPr>
              <a:t>Translacijske fuzije: 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600" dirty="0">
                <a:latin typeface="Arial" pitchFamily="34" charset="0"/>
                <a:cs typeface="Arial" pitchFamily="34" charset="0"/>
              </a:rPr>
              <a:t>na 5’-koncu so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regulatorna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zaporedja (5’-UTR) </a:t>
            </a:r>
            <a:br>
              <a:rPr lang="sl-SI" sz="1600" dirty="0">
                <a:latin typeface="Arial" pitchFamily="34" charset="0"/>
                <a:cs typeface="Arial" pitchFamily="34" charset="0"/>
              </a:rPr>
            </a:br>
            <a:r>
              <a:rPr lang="sl-SI" sz="1600" dirty="0">
                <a:latin typeface="Arial" pitchFamily="34" charset="0"/>
                <a:cs typeface="Arial" pitchFamily="34" charset="0"/>
              </a:rPr>
              <a:t>in ATG (lahko pa celotno kodirajoče zaporedje), </a:t>
            </a:r>
            <a:br>
              <a:rPr lang="sl-SI" sz="1600" dirty="0">
                <a:latin typeface="Arial" pitchFamily="34" charset="0"/>
                <a:cs typeface="Arial" pitchFamily="34" charset="0"/>
              </a:rPr>
            </a:br>
            <a:r>
              <a:rPr lang="sl-SI" sz="1600" dirty="0">
                <a:latin typeface="Arial" pitchFamily="34" charset="0"/>
                <a:cs typeface="Arial" pitchFamily="34" charset="0"/>
              </a:rPr>
              <a:t>ki pripadajo zapisu, ki ga preučujemo, sledi pa </a:t>
            </a:r>
            <a:br>
              <a:rPr lang="sl-SI" sz="1600" dirty="0">
                <a:latin typeface="Arial" pitchFamily="34" charset="0"/>
                <a:cs typeface="Arial" pitchFamily="34" charset="0"/>
              </a:rPr>
            </a:br>
            <a:r>
              <a:rPr lang="sl-SI" sz="1600" dirty="0">
                <a:latin typeface="Arial" pitchFamily="34" charset="0"/>
                <a:cs typeface="Arial" pitchFamily="34" charset="0"/>
              </a:rPr>
              <a:t>zapis za reporter v istem bralnem okviru – nastane fuzijski protein z reporterjem.</a:t>
            </a:r>
          </a:p>
          <a:p>
            <a:pPr marL="177800" indent="-177800">
              <a:buFontTx/>
              <a:buNone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/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/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endParaRPr lang="sl-SI" sz="1800" dirty="0">
              <a:latin typeface="Arial" pitchFamily="34" charset="0"/>
              <a:cs typeface="Arial" pitchFamily="34" charset="0"/>
            </a:endParaRPr>
          </a:p>
          <a:p>
            <a:pPr marL="177800" indent="-177800"/>
            <a:r>
              <a:rPr lang="sl-SI" sz="1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GFP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(zeleni fluorescirajoči protein)</a:t>
            </a:r>
          </a:p>
          <a:p>
            <a:pPr marL="177800" indent="-177800"/>
            <a:r>
              <a:rPr lang="sl-SI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luciferaza</a:t>
            </a:r>
          </a:p>
          <a:p>
            <a:pPr marL="177800" indent="-177800"/>
            <a:r>
              <a:rPr lang="sl-SI" sz="18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CAT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(kloramfenikol-acetiltransferaza)</a:t>
            </a:r>
          </a:p>
          <a:p>
            <a:pPr marL="177800" indent="-177800"/>
            <a:r>
              <a:rPr lang="sl-SI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800" dirty="0">
                <a:solidFill>
                  <a:schemeClr val="accent2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sl-SI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-galaktozidaza</a:t>
            </a: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r="7547" b="4538"/>
          <a:stretch>
            <a:fillRect/>
          </a:stretch>
        </p:blipFill>
        <p:spPr bwMode="auto">
          <a:xfrm>
            <a:off x="5364163" y="1125538"/>
            <a:ext cx="3779837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7235825" y="1710530"/>
            <a:ext cx="431800" cy="18018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50825" y="1125538"/>
            <a:ext cx="432117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dirty="0"/>
              <a:t>Two types of </a:t>
            </a:r>
            <a:r>
              <a:rPr lang="en-US" sz="1200" b="1" dirty="0" err="1"/>
              <a:t>LacZ</a:t>
            </a:r>
            <a:r>
              <a:rPr lang="en-US" sz="1200" b="1" dirty="0"/>
              <a:t> fusion.</a:t>
            </a:r>
            <a:r>
              <a:rPr lang="en-US" sz="1200" dirty="0"/>
              <a:t> The target gene </a:t>
            </a:r>
            <a:r>
              <a:rPr lang="en-US" sz="1200" i="1" dirty="0" err="1"/>
              <a:t>yfg</a:t>
            </a:r>
            <a:r>
              <a:rPr lang="en-US" sz="1200" dirty="0"/>
              <a:t> ('your </a:t>
            </a:r>
            <a:r>
              <a:rPr lang="en-US" sz="1200" dirty="0" err="1"/>
              <a:t>favourite</a:t>
            </a:r>
            <a:r>
              <a:rPr lang="en-US" sz="1200" dirty="0"/>
              <a:t> gene') is transcribed from its promoter (P). </a:t>
            </a:r>
            <a:r>
              <a:rPr lang="en-US" sz="1200" b="1" dirty="0"/>
              <a:t>a</a:t>
            </a:r>
            <a:r>
              <a:rPr lang="en-US" sz="1200" dirty="0"/>
              <a:t> | a 5' fragment of the target gene (</a:t>
            </a:r>
            <a:r>
              <a:rPr lang="en-US" sz="1200" i="1" dirty="0" err="1"/>
              <a:t>yfg</a:t>
            </a:r>
            <a:r>
              <a:rPr lang="en-US" sz="1200" i="1" dirty="0"/>
              <a:t>'</a:t>
            </a:r>
            <a:r>
              <a:rPr lang="en-US" sz="1200" dirty="0"/>
              <a:t>) is fused to a wild-type </a:t>
            </a:r>
            <a:r>
              <a:rPr lang="en-US" sz="1200" i="1" dirty="0" err="1"/>
              <a:t>lacZ</a:t>
            </a:r>
            <a:r>
              <a:rPr lang="en-US" sz="1200" i="1" baseline="30000" dirty="0"/>
              <a:t>+</a:t>
            </a:r>
            <a:r>
              <a:rPr lang="en-US" sz="1200" dirty="0"/>
              <a:t> gene to make a </a:t>
            </a:r>
            <a:r>
              <a:rPr lang="en-US" sz="1200" u="sng" dirty="0">
                <a:solidFill>
                  <a:srgbClr val="FF3399"/>
                </a:solidFill>
              </a:rPr>
              <a:t>transcriptional fusion</a:t>
            </a:r>
            <a:r>
              <a:rPr lang="en-US" sz="1200" dirty="0"/>
              <a:t>. In this construct, the transcription of </a:t>
            </a:r>
            <a:r>
              <a:rPr lang="en-US" sz="1200" i="1" dirty="0" err="1"/>
              <a:t>lacZ</a:t>
            </a:r>
            <a:r>
              <a:rPr lang="en-US" sz="1200" i="1" baseline="30000" dirty="0"/>
              <a:t>+</a:t>
            </a:r>
            <a:r>
              <a:rPr lang="en-US" sz="1200" dirty="0"/>
              <a:t> is driven by the </a:t>
            </a:r>
            <a:r>
              <a:rPr lang="en-US" sz="1200" i="1" dirty="0" err="1"/>
              <a:t>yfg</a:t>
            </a:r>
            <a:r>
              <a:rPr lang="en-US" sz="1200" dirty="0"/>
              <a:t> promoter. The </a:t>
            </a:r>
            <a:r>
              <a:rPr lang="en-US" sz="1200" dirty="0" err="1"/>
              <a:t>polycistronic</a:t>
            </a:r>
            <a:r>
              <a:rPr lang="en-US" sz="1200" dirty="0"/>
              <a:t> mRNA that is produced is translated by ribosomes that bind independently to the ribosome-binding sites (</a:t>
            </a:r>
            <a:r>
              <a:rPr lang="en-US" sz="1200" dirty="0" err="1"/>
              <a:t>rbs</a:t>
            </a:r>
            <a:r>
              <a:rPr lang="en-US" sz="1200" dirty="0"/>
              <a:t>) that are located immediately upstream of each open reading frame to produce an amino-terminal fragment of </a:t>
            </a:r>
            <a:r>
              <a:rPr lang="en-US" sz="1200" dirty="0" err="1"/>
              <a:t>Yfg</a:t>
            </a:r>
            <a:r>
              <a:rPr lang="en-US" sz="1200" dirty="0"/>
              <a:t> and wild-type </a:t>
            </a:r>
            <a:r>
              <a:rPr lang="en-US" sz="1200" dirty="0">
                <a:sym typeface="Symbol" pitchFamily="18" charset="2"/>
              </a:rPr>
              <a:t></a:t>
            </a:r>
            <a:r>
              <a:rPr lang="en-US" sz="1200" dirty="0"/>
              <a:t>-</a:t>
            </a:r>
            <a:r>
              <a:rPr lang="en-US" sz="1200" dirty="0" err="1"/>
              <a:t>galactosidase</a:t>
            </a:r>
            <a:r>
              <a:rPr lang="en-US" sz="1200" dirty="0"/>
              <a:t>. </a:t>
            </a:r>
            <a:r>
              <a:rPr lang="en-US" sz="1200" b="1" dirty="0"/>
              <a:t>b</a:t>
            </a:r>
            <a:r>
              <a:rPr lang="en-US" sz="1200" dirty="0"/>
              <a:t> | a 5' fragment of the target gene (</a:t>
            </a:r>
            <a:r>
              <a:rPr lang="en-US" sz="1200" i="1" dirty="0" err="1"/>
              <a:t>yfg</a:t>
            </a:r>
            <a:r>
              <a:rPr lang="en-US" sz="1200" i="1" dirty="0"/>
              <a:t>'</a:t>
            </a:r>
            <a:r>
              <a:rPr lang="en-US" sz="1200" dirty="0"/>
              <a:t>) is fused in the correct translational reading frame to a large 3' fragment of </a:t>
            </a:r>
            <a:r>
              <a:rPr lang="en-US" sz="1200" i="1" dirty="0" err="1"/>
              <a:t>lacZ</a:t>
            </a:r>
            <a:r>
              <a:rPr lang="en-US" sz="1200" dirty="0"/>
              <a:t> (</a:t>
            </a:r>
            <a:r>
              <a:rPr lang="en-US" sz="1200" i="1" dirty="0"/>
              <a:t>'</a:t>
            </a:r>
            <a:r>
              <a:rPr lang="en-US" sz="1200" i="1" dirty="0" err="1"/>
              <a:t>lacZ</a:t>
            </a:r>
            <a:r>
              <a:rPr lang="en-US" sz="1200" dirty="0"/>
              <a:t>) to produce a </a:t>
            </a:r>
            <a:r>
              <a:rPr lang="en-US" sz="1200" u="sng" dirty="0">
                <a:solidFill>
                  <a:srgbClr val="009900"/>
                </a:solidFill>
              </a:rPr>
              <a:t>translational fusion</a:t>
            </a:r>
            <a:r>
              <a:rPr lang="en-US" sz="1200" u="sng" dirty="0"/>
              <a:t>.</a:t>
            </a:r>
            <a:r>
              <a:rPr lang="en-US" sz="1200" dirty="0"/>
              <a:t> Transcription of this hybrid gene is driven by the </a:t>
            </a:r>
            <a:r>
              <a:rPr lang="en-US" sz="1200" i="1" dirty="0" err="1"/>
              <a:t>yfg</a:t>
            </a:r>
            <a:r>
              <a:rPr lang="en-US" sz="1200" dirty="0"/>
              <a:t> promoter (P), and the mRNA that is produced is translated from the </a:t>
            </a:r>
            <a:r>
              <a:rPr lang="en-US" sz="1200" i="1" dirty="0" err="1"/>
              <a:t>yfg</a:t>
            </a:r>
            <a:r>
              <a:rPr lang="en-US" sz="1200" dirty="0"/>
              <a:t> </a:t>
            </a:r>
            <a:r>
              <a:rPr lang="en-US" sz="1200" dirty="0" err="1"/>
              <a:t>rbs</a:t>
            </a:r>
            <a:r>
              <a:rPr lang="en-US" sz="1200" dirty="0"/>
              <a:t> to produce a hybrid protein with amino-terminal sequences of </a:t>
            </a:r>
            <a:r>
              <a:rPr lang="en-US" sz="1200" dirty="0" err="1"/>
              <a:t>Yfg</a:t>
            </a:r>
            <a:r>
              <a:rPr lang="en-US" sz="1200" dirty="0"/>
              <a:t> and a large functional </a:t>
            </a:r>
            <a:r>
              <a:rPr lang="en-US" sz="1200" dirty="0" err="1"/>
              <a:t>carboxy</a:t>
            </a:r>
            <a:r>
              <a:rPr lang="en-US" sz="1200" dirty="0"/>
              <a:t>-terminal fragment of </a:t>
            </a:r>
            <a:r>
              <a:rPr lang="en-US" sz="1200" dirty="0">
                <a:sym typeface="Symbol" pitchFamily="18" charset="2"/>
              </a:rPr>
              <a:t></a:t>
            </a:r>
            <a:r>
              <a:rPr lang="en-US" sz="1200" dirty="0"/>
              <a:t>-</a:t>
            </a:r>
            <a:r>
              <a:rPr lang="en-US" sz="1200" dirty="0" err="1"/>
              <a:t>galactosidase</a:t>
            </a:r>
            <a:r>
              <a:rPr lang="en-US" sz="1200" dirty="0"/>
              <a:t>. </a:t>
            </a:r>
          </a:p>
          <a:p>
            <a:endParaRPr lang="en-US" sz="1200" dirty="0"/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r="9949"/>
          <a:stretch>
            <a:fillRect/>
          </a:stretch>
        </p:blipFill>
        <p:spPr bwMode="auto">
          <a:xfrm>
            <a:off x="4932363" y="260350"/>
            <a:ext cx="38877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263525"/>
            <a:ext cx="5703888" cy="528638"/>
          </a:xfrm>
          <a:solidFill>
            <a:srgbClr val="FFFFCC"/>
          </a:solidFill>
        </p:spPr>
        <p:txBody>
          <a:bodyPr/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Reporterski sistemi</a:t>
            </a:r>
            <a:r>
              <a:rPr lang="sl-SI" sz="3200">
                <a:latin typeface="Arial" pitchFamily="34" charset="0"/>
                <a:cs typeface="Arial" pitchFamily="34" charset="0"/>
              </a:rPr>
              <a:t> /2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84313"/>
            <a:ext cx="8432800" cy="5059362"/>
          </a:xfrm>
        </p:spPr>
        <p:txBody>
          <a:bodyPr/>
          <a:lstStyle/>
          <a:p>
            <a:pPr marL="177800" indent="-177800">
              <a:spcBef>
                <a:spcPts val="600"/>
              </a:spcBef>
            </a:pPr>
            <a:r>
              <a:rPr lang="sl-SI" sz="1500" b="1" dirty="0">
                <a:latin typeface="Arial" pitchFamily="34" charset="0"/>
                <a:cs typeface="Arial" pitchFamily="34" charset="0"/>
              </a:rPr>
              <a:t>GFP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 iz meduze </a:t>
            </a:r>
            <a:r>
              <a:rPr lang="sl-SI" sz="1500" i="1" dirty="0" err="1">
                <a:latin typeface="Arial" pitchFamily="34" charset="0"/>
                <a:cs typeface="Arial" pitchFamily="34" charset="0"/>
              </a:rPr>
              <a:t>Aequorea</a:t>
            </a:r>
            <a:r>
              <a:rPr lang="sl-SI" sz="1500" i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500" i="1" dirty="0" err="1">
                <a:latin typeface="Arial" pitchFamily="34" charset="0"/>
                <a:cs typeface="Arial" pitchFamily="34" charset="0"/>
              </a:rPr>
              <a:t>victoria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, fluorescira v spodnjem zelenem delu </a:t>
            </a:r>
            <a:br>
              <a:rPr lang="sl-SI" sz="1500" dirty="0">
                <a:latin typeface="Arial" pitchFamily="34" charset="0"/>
                <a:cs typeface="Arial" pitchFamily="34" charset="0"/>
              </a:rPr>
            </a:br>
            <a:r>
              <a:rPr lang="sl-SI" sz="1500" dirty="0">
                <a:latin typeface="Arial" pitchFamily="34" charset="0"/>
                <a:cs typeface="Arial" pitchFamily="34" charset="0"/>
              </a:rPr>
              <a:t>vidnega spektra. </a:t>
            </a:r>
            <a:r>
              <a:rPr lang="sl-SI" sz="1500" dirty="0" err="1">
                <a:latin typeface="Arial" pitchFamily="34" charset="0"/>
                <a:cs typeface="Arial" pitchFamily="34" charset="0"/>
              </a:rPr>
              <a:t>Detektiramo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 oddano svetlobo. Omogoča zasledovanje </a:t>
            </a:r>
            <a:br>
              <a:rPr lang="sl-SI" sz="1500" dirty="0">
                <a:latin typeface="Arial" pitchFamily="34" charset="0"/>
                <a:cs typeface="Arial" pitchFamily="34" charset="0"/>
              </a:rPr>
            </a:br>
            <a:r>
              <a:rPr lang="sl-SI" sz="1500" dirty="0">
                <a:latin typeface="Arial" pitchFamily="34" charset="0"/>
                <a:cs typeface="Arial" pitchFamily="34" charset="0"/>
              </a:rPr>
              <a:t>izražanja poljubnega označenega zapisa </a:t>
            </a:r>
            <a:r>
              <a:rPr lang="sl-SI" sz="1500" i="1" dirty="0">
                <a:latin typeface="Arial" pitchFamily="34" charset="0"/>
                <a:cs typeface="Arial" pitchFamily="34" charset="0"/>
              </a:rPr>
              <a:t>in </a:t>
            </a:r>
            <a:r>
              <a:rPr lang="sl-SI" sz="1500" i="1" dirty="0" err="1">
                <a:latin typeface="Arial" pitchFamily="34" charset="0"/>
                <a:cs typeface="Arial" pitchFamily="34" charset="0"/>
              </a:rPr>
              <a:t>vivo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. Obstajajo mutanti, ki </a:t>
            </a:r>
            <a:br>
              <a:rPr lang="sl-SI" sz="1500" dirty="0">
                <a:latin typeface="Arial" pitchFamily="34" charset="0"/>
                <a:cs typeface="Arial" pitchFamily="34" charset="0"/>
              </a:rPr>
            </a:br>
            <a:r>
              <a:rPr lang="sl-SI" sz="1500" dirty="0">
                <a:latin typeface="Arial" pitchFamily="34" charset="0"/>
                <a:cs typeface="Arial" pitchFamily="34" charset="0"/>
              </a:rPr>
              <a:t>močneje fluorescirajo in/ali fluorescirajo v drugih delih spektra (BFP,</a:t>
            </a:r>
            <a:br>
              <a:rPr lang="sl-SI" sz="1500" dirty="0">
                <a:latin typeface="Arial" pitchFamily="34" charset="0"/>
                <a:cs typeface="Arial" pitchFamily="34" charset="0"/>
              </a:rPr>
            </a:br>
            <a:r>
              <a:rPr lang="sl-SI" sz="1500" dirty="0">
                <a:latin typeface="Arial" pitchFamily="34" charset="0"/>
                <a:cs typeface="Arial" pitchFamily="34" charset="0"/>
              </a:rPr>
              <a:t>YFP, RFP). Uporabljajo ga za lokalizacijo označenih proteinov v celicah,</a:t>
            </a:r>
            <a:br>
              <a:rPr lang="sl-SI" sz="1500" dirty="0">
                <a:latin typeface="Arial" pitchFamily="34" charset="0"/>
                <a:cs typeface="Arial" pitchFamily="34" charset="0"/>
              </a:rPr>
            </a:br>
            <a:r>
              <a:rPr lang="sl-SI" sz="1500" dirty="0">
                <a:latin typeface="Arial" pitchFamily="34" charset="0"/>
                <a:cs typeface="Arial" pitchFamily="34" charset="0"/>
              </a:rPr>
              <a:t>lahko tudi spremljajo gibanje označenih proteinov v realnem času.</a:t>
            </a:r>
          </a:p>
          <a:p>
            <a:pPr marL="177800" indent="-177800">
              <a:spcBef>
                <a:spcPts val="600"/>
              </a:spcBef>
            </a:pPr>
            <a:r>
              <a:rPr lang="sl-SI" sz="1500" b="1" dirty="0">
                <a:latin typeface="Arial" pitchFamily="34" charset="0"/>
                <a:cs typeface="Arial" pitchFamily="34" charset="0"/>
              </a:rPr>
              <a:t>luciferaza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 iz kresnic, bakterij ali drugih organizmov: v prisotnosti kisika</a:t>
            </a:r>
            <a:br>
              <a:rPr lang="sl-SI" sz="1500" dirty="0">
                <a:latin typeface="Arial" pitchFamily="34" charset="0"/>
                <a:cs typeface="Arial" pitchFamily="34" charset="0"/>
              </a:rPr>
            </a:br>
            <a:r>
              <a:rPr lang="sl-SI" sz="1500" dirty="0">
                <a:latin typeface="Arial" pitchFamily="34" charset="0"/>
                <a:cs typeface="Arial" pitchFamily="34" charset="0"/>
              </a:rPr>
              <a:t>in ATP povzroči razgradnjo </a:t>
            </a:r>
            <a:r>
              <a:rPr lang="sl-SI" sz="1500" dirty="0" err="1">
                <a:latin typeface="Arial" pitchFamily="34" charset="0"/>
                <a:cs typeface="Arial" pitchFamily="34" charset="0"/>
              </a:rPr>
              <a:t>luciferina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 (različne strukture, odvisno od organizma) v </a:t>
            </a:r>
            <a:r>
              <a:rPr lang="sl-SI" sz="1500" dirty="0" err="1">
                <a:latin typeface="Arial" pitchFamily="34" charset="0"/>
                <a:cs typeface="Arial" pitchFamily="34" charset="0"/>
              </a:rPr>
              <a:t>oksiluciferin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, pri čemer nastane svetloba.</a:t>
            </a:r>
          </a:p>
          <a:p>
            <a:pPr marL="177800" indent="-177800">
              <a:spcBef>
                <a:spcPts val="600"/>
              </a:spcBef>
            </a:pPr>
            <a:r>
              <a:rPr lang="sl-SI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500" b="1" dirty="0">
                <a:latin typeface="Arial" pitchFamily="34" charset="0"/>
                <a:cs typeface="Arial" pitchFamily="34" charset="0"/>
              </a:rPr>
              <a:t>CAT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 je bakterijski encim, ki inaktivira kloramfenikol s tem, da ga </a:t>
            </a:r>
            <a:r>
              <a:rPr lang="sl-SI" sz="1500" dirty="0" err="1">
                <a:latin typeface="Arial" pitchFamily="34" charset="0"/>
                <a:cs typeface="Arial" pitchFamily="34" charset="0"/>
              </a:rPr>
              <a:t>acetilira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. Raven izražanja določamo s testom aktivnosti, v katerem </a:t>
            </a:r>
            <a:r>
              <a:rPr lang="sl-SI" sz="1500" dirty="0" err="1">
                <a:latin typeface="Arial" pitchFamily="34" charset="0"/>
                <a:cs typeface="Arial" pitchFamily="34" charset="0"/>
              </a:rPr>
              <a:t>detektiramo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 fluorescenčno ali radioaktivno označen produkt.</a:t>
            </a:r>
          </a:p>
          <a:p>
            <a:pPr marL="177800" indent="-177800">
              <a:spcBef>
                <a:spcPts val="600"/>
              </a:spcBef>
            </a:pPr>
            <a:r>
              <a:rPr lang="sl-SI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500" b="1" dirty="0">
                <a:latin typeface="Symbol" pitchFamily="18" charset="2"/>
                <a:cs typeface="Arial" pitchFamily="34" charset="0"/>
              </a:rPr>
              <a:t>b</a:t>
            </a:r>
            <a:r>
              <a:rPr lang="sl-SI" sz="1500" b="1" dirty="0">
                <a:latin typeface="Arial" pitchFamily="34" charset="0"/>
                <a:cs typeface="Arial" pitchFamily="34" charset="0"/>
              </a:rPr>
              <a:t>-</a:t>
            </a:r>
            <a:r>
              <a:rPr lang="sl-SI" sz="1500" b="1" dirty="0" err="1">
                <a:latin typeface="Arial" pitchFamily="34" charset="0"/>
                <a:cs typeface="Arial" pitchFamily="34" charset="0"/>
              </a:rPr>
              <a:t>gal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: produkt gena</a:t>
            </a:r>
            <a:r>
              <a:rPr lang="sl-SI" sz="1500" i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500" i="1" dirty="0" err="1">
                <a:latin typeface="Arial" pitchFamily="34" charset="0"/>
                <a:cs typeface="Arial" pitchFamily="34" charset="0"/>
              </a:rPr>
              <a:t>lac</a:t>
            </a:r>
            <a:r>
              <a:rPr lang="sl-SI" sz="1500" dirty="0" err="1">
                <a:latin typeface="Arial" pitchFamily="34" charset="0"/>
                <a:cs typeface="Arial" pitchFamily="34" charset="0"/>
              </a:rPr>
              <a:t>Z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. Aktivnost merimo s pomočjo sintetičnih substratov, ki nosijo </a:t>
            </a:r>
            <a:r>
              <a:rPr lang="sl-SI" sz="1500" dirty="0" err="1">
                <a:latin typeface="Arial" pitchFamily="34" charset="0"/>
                <a:cs typeface="Arial" pitchFamily="34" charset="0"/>
              </a:rPr>
              <a:t>kromofor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. Kvantificiramo spektrofotometrično. Manj uporabno zaradi celicam lastne </a:t>
            </a:r>
            <a:r>
              <a:rPr lang="sl-SI" sz="1500" dirty="0" err="1">
                <a:latin typeface="Arial" pitchFamily="34" charset="0"/>
                <a:cs typeface="Arial" pitchFamily="34" charset="0"/>
              </a:rPr>
              <a:t>galaktozidazne</a:t>
            </a:r>
            <a:r>
              <a:rPr lang="sl-SI" sz="1500" dirty="0">
                <a:latin typeface="Arial" pitchFamily="34" charset="0"/>
                <a:cs typeface="Arial" pitchFamily="34" charset="0"/>
              </a:rPr>
              <a:t> aktivnosti.</a:t>
            </a:r>
          </a:p>
        </p:txBody>
      </p:sp>
      <p:pic>
        <p:nvPicPr>
          <p:cNvPr id="150532" name="Picture 4" descr="gfp_st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44" y="692696"/>
            <a:ext cx="1855788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71860"/>
            <a:ext cx="4524375" cy="2790825"/>
            <a:chOff x="-53777" y="476672"/>
            <a:chExt cx="4524375" cy="2790825"/>
          </a:xfrm>
        </p:grpSpPr>
        <p:pic>
          <p:nvPicPr>
            <p:cNvPr id="19764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777" y="476672"/>
              <a:ext cx="4524375" cy="279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3347864" y="2924944"/>
              <a:ext cx="864096" cy="3425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10469" y="177130"/>
            <a:ext cx="3987852" cy="3536539"/>
            <a:chOff x="4644008" y="177130"/>
            <a:chExt cx="4154314" cy="3536539"/>
          </a:xfrm>
        </p:grpSpPr>
        <p:pic>
          <p:nvPicPr>
            <p:cNvPr id="19764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77130"/>
              <a:ext cx="4154314" cy="35365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4644008" y="3501008"/>
              <a:ext cx="683641" cy="1800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11111" y="343480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0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http://zeiss-campus.magnet.fsu.edu/articles/probes/fpintroduction.html</a:t>
            </a:r>
            <a:endParaRPr lang="sl-SI" sz="1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50482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8404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3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3525"/>
            <a:ext cx="4824413" cy="528638"/>
          </a:xfrm>
          <a:solidFill>
            <a:srgbClr val="FFFFCC"/>
          </a:solidFill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Fluorescirajoči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proteini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46076"/>
            <a:ext cx="4581525" cy="3240087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GFP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err="1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exc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 395 nm, 470 nm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1600" dirty="0" err="1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 509 nm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lnSpc>
                <a:spcPct val="9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GFP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kromofor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resnici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tripeptidu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Ser-dehidroTyr-Gly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imidazolidonski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obroč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variante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GFP: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raba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kodona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prilagojena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preiskovanemu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organizmu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ojačanje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signala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eGFP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YFP, CFP, BFP -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omogočajo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kolokalizacijske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študije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5795963" y="3905250"/>
            <a:ext cx="3348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Arial Narrow" pitchFamily="34" charset="0"/>
              </a:rPr>
              <a:t>http://www.biochemtech.uni-halle.de/PPS2/projects/jonda/index.htm</a:t>
            </a:r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2514600" cy="2044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085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65625"/>
            <a:ext cx="3429000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85988"/>
            <a:ext cx="2822575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8913"/>
            <a:ext cx="2087562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Vektorji </a:t>
            </a:r>
            <a:r>
              <a:rPr lang="sl-SI" sz="3200">
                <a:latin typeface="Arial" pitchFamily="34" charset="0"/>
                <a:cs typeface="Arial" pitchFamily="34" charset="0"/>
              </a:rPr>
              <a:t>/3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055688"/>
            <a:ext cx="8636000" cy="5592762"/>
          </a:xfrm>
        </p:spPr>
        <p:txBody>
          <a:bodyPr/>
          <a:lstStyle/>
          <a:p>
            <a:pPr>
              <a:buFontTx/>
              <a:buNone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Kategorije vektorjev:</a:t>
            </a: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plazmidi: sprejmejo 0,1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-10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tuje DNA</a:t>
            </a: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bakteriofagi = fagi: do 8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- 20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tuje DNA</a:t>
            </a:r>
          </a:p>
          <a:p>
            <a:r>
              <a:rPr lang="sl-SI" sz="1800" dirty="0" err="1">
                <a:latin typeface="Arial" pitchFamily="34" charset="0"/>
                <a:cs typeface="Arial" pitchFamily="34" charset="0"/>
              </a:rPr>
              <a:t>kozmidi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fagmidi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fozmidi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: do 35-50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tuje DNA</a:t>
            </a: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umetni kromosomi kvasovk (YAC): 100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- 1000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bakterijski umetni kromosomi (BAC</a:t>
            </a:r>
            <a:r>
              <a:rPr lang="sl-SI" sz="1800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in </a:t>
            </a:r>
            <a:r>
              <a:rPr lang="sl-SI" sz="1800" dirty="0" smtClean="0">
                <a:latin typeface="Arial" pitchFamily="34" charset="0"/>
                <a:cs typeface="Arial" pitchFamily="34" charset="0"/>
              </a:rPr>
              <a:t>umetni 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kromosomi na osnovi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faga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P1 (PAC): 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75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-300 </a:t>
            </a:r>
            <a:r>
              <a:rPr lang="sl-SI" sz="1800" dirty="0" err="1" smtClean="0">
                <a:latin typeface="Arial" pitchFamily="34" charset="0"/>
                <a:cs typeface="Arial" pitchFamily="34" charset="0"/>
              </a:rPr>
              <a:t>kb</a:t>
            </a:r>
            <a:endParaRPr lang="sl-SI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1800" dirty="0" smtClean="0">
                <a:latin typeface="Arial" pitchFamily="34" charset="0"/>
                <a:cs typeface="Arial" pitchFamily="34" charset="0"/>
              </a:rPr>
              <a:t>virusi 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/ retrovirusi /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bakulovirusi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r>
              <a:rPr lang="sl-SI" sz="1800" dirty="0" err="1">
                <a:latin typeface="Arial" pitchFamily="34" charset="0"/>
                <a:cs typeface="Arial" pitchFamily="34" charset="0"/>
              </a:rPr>
              <a:t>transpozoni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endParaRPr lang="sl-SI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sl-SI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Za izbor vektorja je odločilna dolžina fragmenta, ki ga želimo klonirati.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endParaRPr lang="sl-SI" sz="1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Nekateri tipi vektorjev samo posredujejo pri vključitvi tuje DNA v gostiteljski kromosom.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endParaRPr lang="sl-SI" sz="1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visoko število kopij / nizko število kopij vektorja (meja ~20 kopij): 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število kopij v posamezni celici je odvisno od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replikatorja</a:t>
            </a:r>
            <a:endParaRPr lang="sl-SI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19189" r="8464" b="9196"/>
          <a:stretch>
            <a:fillRect/>
          </a:stretch>
        </p:blipFill>
        <p:spPr bwMode="auto">
          <a:xfrm>
            <a:off x="395288" y="188913"/>
            <a:ext cx="8353425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6060199" y="4241993"/>
            <a:ext cx="29065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http://www.nikon.com/about/feelnikon/horizons/vol9/02.htm</a:t>
            </a:r>
            <a:endParaRPr lang="sl-SI" sz="10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233124"/>
            <a:ext cx="4320604" cy="52554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489" y="5563096"/>
            <a:ext cx="7681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Sigma </a:t>
            </a:r>
            <a:r>
              <a:rPr lang="sl-SI" sz="900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Aldrich</a:t>
            </a:r>
            <a:endParaRPr lang="sl-SI" sz="9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3496"/>
            <a:ext cx="4322756" cy="398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6" y="332656"/>
            <a:ext cx="802005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864100"/>
            <a:ext cx="2314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01" y="5016053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6978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Plazmidi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5688"/>
            <a:ext cx="5473700" cy="5381625"/>
          </a:xfrm>
        </p:spPr>
        <p:txBody>
          <a:bodyPr/>
          <a:lstStyle/>
          <a:p>
            <a:pPr algn="ctr">
              <a:lnSpc>
                <a:spcPct val="85000"/>
              </a:lnSpc>
              <a:buFontTx/>
              <a:buNone/>
            </a:pPr>
            <a:r>
              <a:rPr lang="sl-SI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krožna </a:t>
            </a:r>
            <a:r>
              <a:rPr lang="sl-SI" sz="2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izvenkromosomska</a:t>
            </a:r>
            <a:r>
              <a:rPr lang="sl-SI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DNA,</a:t>
            </a:r>
          </a:p>
          <a:p>
            <a:pPr algn="ctr">
              <a:lnSpc>
                <a:spcPct val="85000"/>
              </a:lnSpc>
              <a:buFontTx/>
              <a:buNone/>
            </a:pPr>
            <a:r>
              <a:rPr lang="sl-SI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ki se v celici samostojno </a:t>
            </a:r>
            <a:r>
              <a:rPr lang="sl-SI" sz="2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podvojuje</a:t>
            </a:r>
            <a:endParaRPr lang="sl-SI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sl-SI" sz="1000" dirty="0">
              <a:latin typeface="Arial" pitchFamily="34" charset="0"/>
              <a:cs typeface="Arial" pitchFamily="34" charset="0"/>
            </a:endParaRP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Naravni plazmidi so lahko dolgi do &gt;200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in so integracijski ali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neintegracijski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. Skoraj vsi so krožni, kot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dsDNA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.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endParaRPr lang="sl-SI" sz="1800" dirty="0">
              <a:latin typeface="Arial" pitchFamily="34" charset="0"/>
              <a:cs typeface="Arial" pitchFamily="34" charset="0"/>
            </a:endParaRPr>
          </a:p>
          <a:p>
            <a:r>
              <a:rPr lang="sl-SI" sz="1800" dirty="0" err="1">
                <a:latin typeface="Arial" pitchFamily="34" charset="0"/>
                <a:cs typeface="Arial" pitchFamily="34" charset="0"/>
              </a:rPr>
              <a:t>Konjugativni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plazmidi lahko prehajajo v druge bakterije s konjugacijo (geni </a:t>
            </a:r>
            <a:r>
              <a:rPr lang="sl-SI" sz="1800" i="1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), npr. F-plazmidi.</a:t>
            </a:r>
          </a:p>
          <a:p>
            <a:endParaRPr lang="sl-SI" sz="1800" dirty="0">
              <a:latin typeface="Arial" pitchFamily="34" charset="0"/>
              <a:cs typeface="Arial" pitchFamily="34" charset="0"/>
            </a:endParaRP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F-plazmidi vsebujejo &gt;100 genov s skupno dolžino &gt;95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in so v celicah samo v 1 kopiji. Zapisujejo tudi za F-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pilus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, na katerega se vežejo nitasti fagi (npr. M13).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endParaRPr lang="sl-SI" sz="1800" dirty="0">
              <a:latin typeface="Arial" pitchFamily="34" charset="0"/>
              <a:cs typeface="Arial" pitchFamily="34" charset="0"/>
            </a:endParaRP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Pogosto omogočajo biosintezo antibiotikov,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enterotoksinov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ali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kolicinov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, odpornost proti antibiotikom, razgradnjo ksenobiotikov.</a:t>
            </a:r>
          </a:p>
        </p:txBody>
      </p:sp>
      <p:pic>
        <p:nvPicPr>
          <p:cNvPr id="75781" name="Picture 5" descr="Plasmid_replication_(english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81075"/>
            <a:ext cx="2759075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6" descr="Bacterial_Conjugation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789363"/>
            <a:ext cx="2441575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00" y="4437112"/>
            <a:ext cx="220662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Plazmidi</a:t>
            </a:r>
            <a:r>
              <a:rPr lang="sl-SI" sz="3200" dirty="0" smtClean="0">
                <a:latin typeface="Arial" pitchFamily="34" charset="0"/>
                <a:cs typeface="Arial" pitchFamily="34" charset="0"/>
              </a:rPr>
              <a:t> / 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432800" cy="5381625"/>
          </a:xfrm>
        </p:spPr>
        <p:txBody>
          <a:bodyPr/>
          <a:lstStyle/>
          <a:p>
            <a:pPr>
              <a:buFontTx/>
              <a:buNone/>
            </a:pPr>
            <a:endParaRPr lang="sl-SI" sz="1000" dirty="0">
              <a:latin typeface="Arial" pitchFamily="34" charset="0"/>
              <a:cs typeface="Arial" pitchFamily="34" charset="0"/>
            </a:endParaRP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Laboratorijski plazmidi so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neintegracijski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, večinoma z zapisom za odpornost proti antibiotiku (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amp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, tet, kan,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cam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...), s klonirnim mestom (pogosto polilinker) in vsaj 1 mestom </a:t>
            </a:r>
            <a:r>
              <a:rPr lang="sl-SI" sz="1800" i="1" dirty="0" err="1">
                <a:latin typeface="Arial" pitchFamily="34" charset="0"/>
                <a:cs typeface="Arial" pitchFamily="34" charset="0"/>
              </a:rPr>
              <a:t>ori</a:t>
            </a:r>
            <a:r>
              <a:rPr lang="sl-SI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replikatorska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regija) in sorazmerno majhni.</a:t>
            </a: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Izolacija takih laboratorijskih plazmidov je preprosta in hitra.</a:t>
            </a: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Običajno vsebujejo še dodatna zaporedja, pomembna za specifično uporabo vektorja.</a:t>
            </a: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Pogosto uporabljani klonirni plazmidi so v celicah v velikem številu kopij (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replikatorja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pMB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ali ColE1: &gt;15; mutacije v regiji </a:t>
            </a:r>
            <a:r>
              <a:rPr lang="sl-SI" sz="1800" i="1" dirty="0" err="1">
                <a:latin typeface="Arial" pitchFamily="34" charset="0"/>
                <a:cs typeface="Arial" pitchFamily="34" charset="0"/>
              </a:rPr>
              <a:t>ori</a:t>
            </a:r>
            <a:r>
              <a:rPr lang="sl-SI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do 3000).</a:t>
            </a: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V celici je lahko hkrati več kot 1 tip plazmida, biti pa morajo kompatibilni 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600" dirty="0">
                <a:latin typeface="Arial" pitchFamily="34" charset="0"/>
                <a:cs typeface="Arial" pitchFamily="34" charset="0"/>
              </a:rPr>
              <a:t>(imeti morajo različno regulacijo podvojevanja).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r>
              <a:rPr lang="sl-SI" sz="1800" dirty="0" err="1">
                <a:latin typeface="Arial" pitchFamily="34" charset="0"/>
                <a:cs typeface="Arial" pitchFamily="34" charset="0"/>
              </a:rPr>
              <a:t>Klonirno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mesto je lahko v povezavi z zapisom, ki omogoča fenotipsko ločevanje transformant (npr. </a:t>
            </a:r>
            <a:r>
              <a:rPr lang="sl-SI" sz="1800" dirty="0">
                <a:latin typeface="Symbol" pitchFamily="18" charset="2"/>
                <a:cs typeface="Arial" pitchFamily="34" charset="0"/>
              </a:rPr>
              <a:t>a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-komplementacija). </a:t>
            </a: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Plazmidna karta je grafična ponazoritev značilnih lastnosti 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plazmida.</a:t>
            </a:r>
          </a:p>
          <a:p>
            <a:endParaRPr lang="sl-SI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604838"/>
          </a:xfrm>
          <a:solidFill>
            <a:srgbClr val="CCFFCC"/>
          </a:solidFill>
        </p:spPr>
        <p:txBody>
          <a:bodyPr/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Plazmidi</a:t>
            </a:r>
            <a:r>
              <a:rPr lang="sl-SI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smtClean="0">
                <a:latin typeface="Arial" pitchFamily="34" charset="0"/>
                <a:cs typeface="Arial" pitchFamily="34" charset="0"/>
              </a:rPr>
              <a:t>/3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580312" cy="4029075"/>
          </a:xfrm>
        </p:spPr>
        <p:txBody>
          <a:bodyPr/>
          <a:lstStyle/>
          <a:p>
            <a:pPr>
              <a:buFontTx/>
              <a:buNone/>
            </a:pPr>
            <a:r>
              <a:rPr lang="sl-SI" sz="2000" dirty="0">
                <a:latin typeface="Arial" pitchFamily="34" charset="0"/>
                <a:cs typeface="Arial" pitchFamily="34" charset="0"/>
              </a:rPr>
              <a:t>nekateri </a:t>
            </a:r>
            <a:r>
              <a:rPr lang="sl-SI" sz="2000" u="sng" dirty="0">
                <a:latin typeface="Arial" pitchFamily="34" charset="0"/>
                <a:cs typeface="Arial" pitchFamily="34" charset="0"/>
              </a:rPr>
              <a:t>tipi plazmidnih vektorjev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:</a:t>
            </a:r>
            <a:br>
              <a:rPr lang="sl-SI" sz="2000" dirty="0">
                <a:latin typeface="Arial" pitchFamily="34" charset="0"/>
                <a:cs typeface="Arial" pitchFamily="34" charset="0"/>
              </a:rPr>
            </a:br>
            <a:endParaRPr lang="sl-SI" sz="2000" dirty="0">
              <a:latin typeface="Arial" pitchFamily="34" charset="0"/>
              <a:cs typeface="Arial" pitchFamily="34" charset="0"/>
            </a:endParaRPr>
          </a:p>
          <a:p>
            <a:r>
              <a:rPr lang="sl-SI" sz="2000" dirty="0">
                <a:latin typeface="Arial" pitchFamily="34" charset="0"/>
                <a:cs typeface="Arial" pitchFamily="34" charset="0"/>
              </a:rPr>
              <a:t>za pripravo </a:t>
            </a:r>
            <a:r>
              <a:rPr lang="sl-SI" sz="2000" dirty="0" err="1">
                <a:latin typeface="Arial" pitchFamily="34" charset="0"/>
                <a:cs typeface="Arial" pitchFamily="34" charset="0"/>
              </a:rPr>
              <a:t>ssDNA</a:t>
            </a:r>
            <a:endParaRPr lang="sl-SI" sz="2000" dirty="0">
              <a:latin typeface="Arial" pitchFamily="34" charset="0"/>
              <a:cs typeface="Arial" pitchFamily="34" charset="0"/>
            </a:endParaRPr>
          </a:p>
          <a:p>
            <a:r>
              <a:rPr lang="sl-SI" sz="2000" dirty="0">
                <a:latin typeface="Arial" pitchFamily="34" charset="0"/>
                <a:cs typeface="Arial" pitchFamily="34" charset="0"/>
              </a:rPr>
              <a:t>za vnos dolgih insertov 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sl-SI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 iz plazmidov izvedeni vektorji)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r>
              <a:rPr lang="sl-SI" sz="2000" dirty="0">
                <a:latin typeface="Arial" pitchFamily="34" charset="0"/>
                <a:cs typeface="Arial" pitchFamily="34" charset="0"/>
              </a:rPr>
              <a:t>za izražanje zapisov v velikih množinah</a:t>
            </a:r>
          </a:p>
          <a:p>
            <a:r>
              <a:rPr lang="sl-SI" sz="2000" dirty="0">
                <a:latin typeface="Arial" pitchFamily="34" charset="0"/>
                <a:cs typeface="Arial" pitchFamily="34" charset="0"/>
              </a:rPr>
              <a:t>za povezavo z reporterskim sistemom</a:t>
            </a:r>
          </a:p>
          <a:p>
            <a:r>
              <a:rPr lang="sl-SI" sz="2000" dirty="0">
                <a:latin typeface="Arial" pitchFamily="34" charset="0"/>
                <a:cs typeface="Arial" pitchFamily="34" charset="0"/>
              </a:rPr>
              <a:t>vektorji za kvasovke</a:t>
            </a:r>
          </a:p>
          <a:p>
            <a:r>
              <a:rPr lang="sl-SI" sz="2000" dirty="0">
                <a:latin typeface="Arial" pitchFamily="34" charset="0"/>
                <a:cs typeface="Arial" pitchFamily="34" charset="0"/>
              </a:rPr>
              <a:t>vektorji za pripravo rekombinantnih proteinov v insektnih ali sesalskih celičnih kulturah</a:t>
            </a:r>
          </a:p>
          <a:p>
            <a:r>
              <a:rPr lang="sl-SI" sz="2000" dirty="0">
                <a:latin typeface="Arial" pitchFamily="34" charset="0"/>
                <a:cs typeface="Arial" pitchFamily="34" charset="0"/>
              </a:rPr>
              <a:t>plazmidi za redkeje uporabljane bakterije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pBR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836613"/>
            <a:ext cx="6099175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1" name="Picture 3" descr="pUC18/19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Bgal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52387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59" name="Picture 3" descr="Bgal-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3189288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Bgal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3286125" cy="28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284663" y="6381750"/>
            <a:ext cx="4581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200">
                <a:latin typeface="Arial Narrow" pitchFamily="34" charset="0"/>
              </a:rPr>
              <a:t>http://www.biochem.arizona.edu/classes/bioc471/pages/Lecture4/Lecture4.html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914400" y="211138"/>
            <a:ext cx="7366000" cy="4222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Symbol" pitchFamily="18" charset="2"/>
              </a:rPr>
              <a:t>a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komplementacija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627313" y="2417763"/>
            <a:ext cx="4334841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IPTG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izopropiltio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-D-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galaktozid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X-gal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5-bromo-4-kloro-3-indolil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-D-galaktozid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308" name="Picture 4" descr="x-g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2160587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9" name="Picture 5" descr="Fg15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3433762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6877050" y="3933825"/>
            <a:ext cx="2087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>
                <a:latin typeface="Arial Narrow" pitchFamily="34" charset="0"/>
              </a:rPr>
              <a:t>www.mun.ca/biology/ scarr/Fg15_08.htm </a:t>
            </a:r>
          </a:p>
        </p:txBody>
      </p:sp>
      <p:pic>
        <p:nvPicPr>
          <p:cNvPr id="98311" name="Picture 7" descr="27-IPT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8220" b="24075"/>
          <a:stretch>
            <a:fillRect/>
          </a:stretch>
        </p:blipFill>
        <p:spPr bwMode="auto">
          <a:xfrm>
            <a:off x="539750" y="1773238"/>
            <a:ext cx="20891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2" name="Picture 8" descr="X-g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157788"/>
            <a:ext cx="63373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3479</TotalTime>
  <Words>1235</Words>
  <Application>Microsoft Office PowerPoint</Application>
  <PresentationFormat>On-screen Show (4:3)</PresentationFormat>
  <Paragraphs>232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Symbol</vt:lpstr>
      <vt:lpstr>Times New Roman</vt:lpstr>
      <vt:lpstr>Wingdings</vt:lpstr>
      <vt:lpstr>Blank Presentation</vt:lpstr>
      <vt:lpstr>Vektorji</vt:lpstr>
      <vt:lpstr>Vektorji /2</vt:lpstr>
      <vt:lpstr>Vektorji /3</vt:lpstr>
      <vt:lpstr>Plazmidi</vt:lpstr>
      <vt:lpstr>Plazmidi / 2</vt:lpstr>
      <vt:lpstr>Plazmidi /3</vt:lpstr>
      <vt:lpstr>PowerPoint Presentation</vt:lpstr>
      <vt:lpstr>PowerPoint Presentation</vt:lpstr>
      <vt:lpstr>PowerPoint Presentation</vt:lpstr>
      <vt:lpstr>Plazmidi: kriteriji za izbor</vt:lpstr>
      <vt:lpstr>Plazmidi s posebnimi lastnostmi /1</vt:lpstr>
      <vt:lpstr>Plazmidi s posebnimi lastnostmi /2</vt:lpstr>
      <vt:lpstr>PowerPoint Presentation</vt:lpstr>
      <vt:lpstr>PowerPoint Presentation</vt:lpstr>
      <vt:lpstr>PowerPoint Presentation</vt:lpstr>
      <vt:lpstr>Iz plazmidov izvedeni vektorji</vt:lpstr>
      <vt:lpstr>Iz plazmidov izvedeni vektorji /2</vt:lpstr>
      <vt:lpstr>PowerPoint Presentation</vt:lpstr>
      <vt:lpstr>PowerPoint Presentation</vt:lpstr>
      <vt:lpstr>Iz plazmidov izvedeni vektorji /3</vt:lpstr>
      <vt:lpstr>PowerPoint Presentation</vt:lpstr>
      <vt:lpstr>PowerPoint Presentation</vt:lpstr>
      <vt:lpstr>Iz plazmidov izvedeni vektorji /4</vt:lpstr>
      <vt:lpstr>Reporterski sistemi</vt:lpstr>
      <vt:lpstr>PowerPoint Presentation</vt:lpstr>
      <vt:lpstr>Reporterski sistemi /2</vt:lpstr>
      <vt:lpstr>PowerPoint Presentation</vt:lpstr>
      <vt:lpstr>PowerPoint Presentation</vt:lpstr>
      <vt:lpstr>Fluorescirajoči proteini</vt:lpstr>
      <vt:lpstr>PowerPoint Presentation</vt:lpstr>
      <vt:lpstr>PowerPoint Presentation</vt:lpstr>
      <vt:lpstr>PowerPoint Presentation</vt:lpstr>
    </vt:vector>
  </TitlesOfParts>
  <Company>IJS-B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Encimi v tehnologiji rDNA</dc:title>
  <dc:creator>Marko</dc:creator>
  <cp:lastModifiedBy>MarkoD</cp:lastModifiedBy>
  <cp:revision>142</cp:revision>
  <cp:lastPrinted>2004-10-13T09:52:14Z</cp:lastPrinted>
  <dcterms:created xsi:type="dcterms:W3CDTF">2001-10-08T11:12:35Z</dcterms:created>
  <dcterms:modified xsi:type="dcterms:W3CDTF">2013-10-25T11:02:20Z</dcterms:modified>
</cp:coreProperties>
</file>