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57" r:id="rId2"/>
    <p:sldId id="287" r:id="rId3"/>
    <p:sldId id="276" r:id="rId4"/>
    <p:sldId id="258" r:id="rId5"/>
    <p:sldId id="277" r:id="rId6"/>
    <p:sldId id="264" r:id="rId7"/>
    <p:sldId id="278" r:id="rId8"/>
    <p:sldId id="269" r:id="rId9"/>
    <p:sldId id="274" r:id="rId10"/>
    <p:sldId id="260" r:id="rId11"/>
    <p:sldId id="259" r:id="rId12"/>
    <p:sldId id="263" r:id="rId13"/>
    <p:sldId id="292" r:id="rId14"/>
    <p:sldId id="272" r:id="rId15"/>
    <p:sldId id="289" r:id="rId16"/>
    <p:sldId id="266" r:id="rId17"/>
    <p:sldId id="290" r:id="rId18"/>
    <p:sldId id="279" r:id="rId19"/>
    <p:sldId id="265" r:id="rId20"/>
  </p:sldIdLst>
  <p:sldSz cx="9144000" cy="6858000" type="screen4x3"/>
  <p:notesSz cx="6858000" cy="91170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5050"/>
    <a:srgbClr val="9999FF"/>
    <a:srgbClr val="BAAE7C"/>
    <a:srgbClr val="907262"/>
    <a:srgbClr val="8A7D48"/>
    <a:srgbClr val="CC9900"/>
    <a:srgbClr val="AF7EB0"/>
    <a:srgbClr val="CC99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8" autoAdjust="0"/>
    <p:restoredTop sz="90157" autoAdjust="0"/>
  </p:normalViewPr>
  <p:slideViewPr>
    <p:cSldViewPr>
      <p:cViewPr varScale="1">
        <p:scale>
          <a:sx n="112" d="100"/>
          <a:sy n="112" d="100"/>
        </p:scale>
        <p:origin x="8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68625"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sz="quarter" idx="1"/>
          </p:nvPr>
        </p:nvSpPr>
        <p:spPr bwMode="auto">
          <a:xfrm>
            <a:off x="3889375" y="0"/>
            <a:ext cx="2968625"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a:lvl1pPr>
          </a:lstStyle>
          <a:p>
            <a:endParaRPr lang="en-US"/>
          </a:p>
        </p:txBody>
      </p:sp>
      <p:sp>
        <p:nvSpPr>
          <p:cNvPr id="3076" name="Rectangle 4"/>
          <p:cNvSpPr>
            <a:spLocks noGrp="1" noChangeArrowheads="1"/>
          </p:cNvSpPr>
          <p:nvPr>
            <p:ph type="ftr" sz="quarter" idx="2"/>
          </p:nvPr>
        </p:nvSpPr>
        <p:spPr bwMode="auto">
          <a:xfrm>
            <a:off x="0" y="8651875"/>
            <a:ext cx="29686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a:lvl1pPr>
          </a:lstStyle>
          <a:p>
            <a:endParaRPr lang="en-US"/>
          </a:p>
        </p:txBody>
      </p:sp>
      <p:sp>
        <p:nvSpPr>
          <p:cNvPr id="3077" name="Rectangle 5"/>
          <p:cNvSpPr>
            <a:spLocks noGrp="1" noChangeArrowheads="1"/>
          </p:cNvSpPr>
          <p:nvPr>
            <p:ph type="sldNum" sz="quarter" idx="3"/>
          </p:nvPr>
        </p:nvSpPr>
        <p:spPr bwMode="auto">
          <a:xfrm>
            <a:off x="3889375" y="8651875"/>
            <a:ext cx="29686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a:lvl1pPr>
          </a:lstStyle>
          <a:p>
            <a:fld id="{B4E7D54F-B1C2-4AD4-9D7F-0AACD79E3EE6}" type="slidenum">
              <a:rPr lang="en-US"/>
              <a:pPr/>
              <a:t>‹#›</a:t>
            </a:fld>
            <a:endParaRPr lang="en-US"/>
          </a:p>
        </p:txBody>
      </p:sp>
    </p:spTree>
    <p:extLst>
      <p:ext uri="{BB962C8B-B14F-4D97-AF65-F5344CB8AC3E}">
        <p14:creationId xmlns:p14="http://schemas.microsoft.com/office/powerpoint/2010/main" val="1680946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a:lvl1pPr>
          </a:lstStyle>
          <a:p>
            <a:endParaRPr lang="en-US"/>
          </a:p>
        </p:txBody>
      </p:sp>
      <p:sp>
        <p:nvSpPr>
          <p:cNvPr id="2051" name="Rectangle 3"/>
          <p:cNvSpPr>
            <a:spLocks noGrp="1" noChangeArrowheads="1"/>
          </p:cNvSpPr>
          <p:nvPr>
            <p:ph type="dt" idx="1"/>
          </p:nvPr>
        </p:nvSpPr>
        <p:spPr bwMode="auto">
          <a:xfrm>
            <a:off x="3890963" y="0"/>
            <a:ext cx="2973387"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a:lvl1pPr>
          </a:lstStyle>
          <a:p>
            <a:endParaRPr lang="en-US"/>
          </a:p>
        </p:txBody>
      </p:sp>
      <p:sp>
        <p:nvSpPr>
          <p:cNvPr id="2052" name="Rectangle 4"/>
          <p:cNvSpPr>
            <a:spLocks noGrp="1" noRot="1" noChangeAspect="1" noChangeArrowheads="1" noTextEdit="1"/>
          </p:cNvSpPr>
          <p:nvPr>
            <p:ph type="sldImg" idx="2"/>
          </p:nvPr>
        </p:nvSpPr>
        <p:spPr bwMode="auto">
          <a:xfrm>
            <a:off x="1157288" y="714375"/>
            <a:ext cx="4554537" cy="3417888"/>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2813" y="4349750"/>
            <a:ext cx="5038725"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693150"/>
            <a:ext cx="29718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a:lvl1pPr>
          </a:lstStyle>
          <a:p>
            <a:endParaRPr lang="en-US"/>
          </a:p>
        </p:txBody>
      </p:sp>
      <p:sp>
        <p:nvSpPr>
          <p:cNvPr id="2055" name="Rectangle 7"/>
          <p:cNvSpPr>
            <a:spLocks noGrp="1" noChangeArrowheads="1"/>
          </p:cNvSpPr>
          <p:nvPr>
            <p:ph type="sldNum" sz="quarter" idx="5"/>
          </p:nvPr>
        </p:nvSpPr>
        <p:spPr bwMode="auto">
          <a:xfrm>
            <a:off x="3890963" y="8693150"/>
            <a:ext cx="2973387"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a:lvl1pPr>
          </a:lstStyle>
          <a:p>
            <a:fld id="{B72AD04A-08E3-4D30-8245-745C41629CC3}" type="slidenum">
              <a:rPr lang="en-US"/>
              <a:pPr/>
              <a:t>‹#›</a:t>
            </a:fld>
            <a:endParaRPr lang="en-US"/>
          </a:p>
        </p:txBody>
      </p:sp>
    </p:spTree>
    <p:extLst>
      <p:ext uri="{BB962C8B-B14F-4D97-AF65-F5344CB8AC3E}">
        <p14:creationId xmlns:p14="http://schemas.microsoft.com/office/powerpoint/2010/main" val="23617804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4D027A-C4B4-4B35-8867-96881FC33A46}" type="slidenum">
              <a:rPr lang="en-US"/>
              <a:pPr/>
              <a:t>1</a:t>
            </a:fld>
            <a:endParaRPr lang="en-US"/>
          </a:p>
        </p:txBody>
      </p:sp>
      <p:sp>
        <p:nvSpPr>
          <p:cNvPr id="7170" name="Rectangle 2"/>
          <p:cNvSpPr>
            <a:spLocks noGrp="1" noRot="1" noChangeAspect="1" noChangeArrowheads="1" noTextEdit="1"/>
          </p:cNvSpPr>
          <p:nvPr>
            <p:ph type="sldImg"/>
          </p:nvPr>
        </p:nvSpPr>
        <p:spPr>
          <a:ln cap="flat"/>
        </p:spPr>
      </p:sp>
      <p:sp>
        <p:nvSpPr>
          <p:cNvPr id="7171"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3908716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7A170F-8E0C-4DAA-9402-80B1F64A3E2D}" type="slidenum">
              <a:rPr lang="en-US"/>
              <a:pPr/>
              <a:t>10</a:t>
            </a:fld>
            <a:endParaRPr lang="en-US"/>
          </a:p>
        </p:txBody>
      </p:sp>
      <p:sp>
        <p:nvSpPr>
          <p:cNvPr id="56322" name="Rectangle 2"/>
          <p:cNvSpPr>
            <a:spLocks noGrp="1" noRot="1" noChangeAspect="1" noChangeArrowheads="1" noTextEdit="1"/>
          </p:cNvSpPr>
          <p:nvPr>
            <p:ph type="sldImg"/>
          </p:nvPr>
        </p:nvSpPr>
        <p:spPr>
          <a:ln cap="flat"/>
        </p:spPr>
      </p:sp>
      <p:sp>
        <p:nvSpPr>
          <p:cNvPr id="56323"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2695527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0DABCE-626C-43F1-907C-D22BA5612263}" type="slidenum">
              <a:rPr lang="en-US"/>
              <a:pPr/>
              <a:t>11</a:t>
            </a:fld>
            <a:endParaRPr lang="en-US"/>
          </a:p>
        </p:txBody>
      </p:sp>
      <p:sp>
        <p:nvSpPr>
          <p:cNvPr id="54274" name="Rectangle 2"/>
          <p:cNvSpPr>
            <a:spLocks noGrp="1" noRot="1" noChangeAspect="1" noChangeArrowheads="1" noTextEdit="1"/>
          </p:cNvSpPr>
          <p:nvPr>
            <p:ph type="sldImg"/>
          </p:nvPr>
        </p:nvSpPr>
        <p:spPr>
          <a:ln cap="flat"/>
        </p:spPr>
      </p:sp>
      <p:sp>
        <p:nvSpPr>
          <p:cNvPr id="54275"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1626711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28F476-0DD7-4F15-9201-CD65E18FB2FC}" type="slidenum">
              <a:rPr lang="en-US"/>
              <a:pPr/>
              <a:t>12</a:t>
            </a:fld>
            <a:endParaRPr lang="en-US"/>
          </a:p>
        </p:txBody>
      </p:sp>
      <p:sp>
        <p:nvSpPr>
          <p:cNvPr id="62466" name="Rectangle 2"/>
          <p:cNvSpPr>
            <a:spLocks noGrp="1" noRot="1" noChangeAspect="1" noChangeArrowheads="1" noTextEdit="1"/>
          </p:cNvSpPr>
          <p:nvPr>
            <p:ph type="sldImg"/>
          </p:nvPr>
        </p:nvSpPr>
        <p:spPr>
          <a:ln cap="flat"/>
        </p:spPr>
      </p:sp>
      <p:sp>
        <p:nvSpPr>
          <p:cNvPr id="62467"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1960906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14C42-9EAE-429F-B105-BA5CFC992640}" type="slidenum">
              <a:rPr lang="en-US"/>
              <a:pPr/>
              <a:t>13</a:t>
            </a:fld>
            <a:endParaRPr lang="en-US"/>
          </a:p>
        </p:txBody>
      </p:sp>
      <p:sp>
        <p:nvSpPr>
          <p:cNvPr id="137218" name="Rectangle 2"/>
          <p:cNvSpPr>
            <a:spLocks noGrp="1" noRot="1" noChangeAspect="1" noChangeArrowheads="1" noTextEdit="1"/>
          </p:cNvSpPr>
          <p:nvPr>
            <p:ph type="sldImg"/>
          </p:nvPr>
        </p:nvSpPr>
        <p:spPr>
          <a:ln cap="flat"/>
        </p:spPr>
      </p:sp>
      <p:sp>
        <p:nvSpPr>
          <p:cNvPr id="137219"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213349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17916A-21B6-477C-9E9A-9D6C7EBE5030}" type="slidenum">
              <a:rPr lang="en-US"/>
              <a:pPr/>
              <a:t>14</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937671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43AC4-9B12-4E17-BF2C-0B845478669A}" type="slidenum">
              <a:rPr lang="en-US"/>
              <a:pPr/>
              <a:t>15</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3298189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DB6CE-54F6-47FE-B64B-95670884CE85}" type="slidenum">
              <a:rPr lang="en-US"/>
              <a:pPr/>
              <a:t>16</a:t>
            </a:fld>
            <a:endParaRPr lang="en-US"/>
          </a:p>
        </p:txBody>
      </p:sp>
      <p:sp>
        <p:nvSpPr>
          <p:cNvPr id="69634" name="Rectangle 2"/>
          <p:cNvSpPr>
            <a:spLocks noGrp="1" noRot="1" noChangeAspect="1" noChangeArrowheads="1" noTextEdit="1"/>
          </p:cNvSpPr>
          <p:nvPr>
            <p:ph type="sldImg"/>
          </p:nvPr>
        </p:nvSpPr>
        <p:spPr>
          <a:ln cap="flat"/>
        </p:spPr>
      </p:sp>
      <p:sp>
        <p:nvSpPr>
          <p:cNvPr id="69635"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3456813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9DCE2A-8ED9-4896-80FB-6F734E285591}" type="slidenum">
              <a:rPr lang="en-US"/>
              <a:pPr/>
              <a:t>17</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338944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B82E1-C4A9-4C79-9F80-E6F3A13F7F4A}" type="slidenum">
              <a:rPr lang="en-US"/>
              <a:pPr/>
              <a:t>18</a:t>
            </a:fld>
            <a:endParaRPr lang="en-US"/>
          </a:p>
        </p:txBody>
      </p:sp>
      <p:sp>
        <p:nvSpPr>
          <p:cNvPr id="98306" name="Rectangle 2"/>
          <p:cNvSpPr>
            <a:spLocks noGrp="1" noRot="1" noChangeAspect="1" noChangeArrowheads="1" noTextEdit="1"/>
          </p:cNvSpPr>
          <p:nvPr>
            <p:ph type="sldImg"/>
          </p:nvPr>
        </p:nvSpPr>
        <p:spPr>
          <a:ln cap="flat"/>
        </p:spPr>
      </p:sp>
      <p:sp>
        <p:nvSpPr>
          <p:cNvPr id="98307"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2550850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DD100-77EF-4069-B9C6-6B1D3304EDF5}" type="slidenum">
              <a:rPr lang="en-US"/>
              <a:pPr/>
              <a:t>19</a:t>
            </a:fld>
            <a:endParaRPr lang="en-US"/>
          </a:p>
        </p:txBody>
      </p:sp>
      <p:sp>
        <p:nvSpPr>
          <p:cNvPr id="66562" name="Rectangle 2"/>
          <p:cNvSpPr>
            <a:spLocks noGrp="1" noRot="1" noChangeAspect="1" noChangeArrowheads="1" noTextEdit="1"/>
          </p:cNvSpPr>
          <p:nvPr>
            <p:ph type="sldImg"/>
          </p:nvPr>
        </p:nvSpPr>
        <p:spPr>
          <a:ln cap="flat"/>
        </p:spPr>
      </p:sp>
      <p:sp>
        <p:nvSpPr>
          <p:cNvPr id="66563"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90243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F4C48-73DD-4254-B9B3-A666E4A3CAB7}" type="slidenum">
              <a:rPr lang="en-US"/>
              <a:pPr/>
              <a:t>2</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319469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97BCB-980E-400E-A96D-E7F4470CA3A7}" type="slidenum">
              <a:rPr lang="en-US"/>
              <a:pPr/>
              <a:t>3</a:t>
            </a:fld>
            <a:endParaRPr lang="en-US"/>
          </a:p>
        </p:txBody>
      </p:sp>
      <p:sp>
        <p:nvSpPr>
          <p:cNvPr id="84994" name="Rectangle 2"/>
          <p:cNvSpPr>
            <a:spLocks noGrp="1" noRot="1" noChangeAspect="1" noChangeArrowheads="1" noTextEdit="1"/>
          </p:cNvSpPr>
          <p:nvPr>
            <p:ph type="sldImg"/>
          </p:nvPr>
        </p:nvSpPr>
        <p:spPr>
          <a:ln cap="flat"/>
        </p:spPr>
      </p:sp>
      <p:sp>
        <p:nvSpPr>
          <p:cNvPr id="84995"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219725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39440-FD52-4B40-9D28-9EDA05ACF6E3}" type="slidenum">
              <a:rPr lang="en-US"/>
              <a:pPr/>
              <a:t>4</a:t>
            </a:fld>
            <a:endParaRPr lang="en-US"/>
          </a:p>
        </p:txBody>
      </p:sp>
      <p:sp>
        <p:nvSpPr>
          <p:cNvPr id="52226" name="Rectangle 2"/>
          <p:cNvSpPr>
            <a:spLocks noGrp="1" noRot="1" noChangeAspect="1" noChangeArrowheads="1" noTextEdit="1"/>
          </p:cNvSpPr>
          <p:nvPr>
            <p:ph type="sldImg"/>
          </p:nvPr>
        </p:nvSpPr>
        <p:spPr>
          <a:ln cap="flat"/>
        </p:spPr>
      </p:sp>
      <p:sp>
        <p:nvSpPr>
          <p:cNvPr id="52227"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3807916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08354-8E91-4D3F-BBA2-4451B06B5F6E}" type="slidenum">
              <a:rPr lang="en-US"/>
              <a:pPr/>
              <a:t>5</a:t>
            </a:fld>
            <a:endParaRPr lang="en-US"/>
          </a:p>
        </p:txBody>
      </p:sp>
      <p:sp>
        <p:nvSpPr>
          <p:cNvPr id="87042" name="Rectangle 2"/>
          <p:cNvSpPr>
            <a:spLocks noGrp="1" noRot="1" noChangeAspect="1" noChangeArrowheads="1" noTextEdit="1"/>
          </p:cNvSpPr>
          <p:nvPr>
            <p:ph type="sldImg"/>
          </p:nvPr>
        </p:nvSpPr>
        <p:spPr>
          <a:ln cap="flat"/>
        </p:spPr>
      </p:sp>
      <p:sp>
        <p:nvSpPr>
          <p:cNvPr id="87043" name="Rectangle 3"/>
          <p:cNvSpPr>
            <a:spLocks noGrp="1" noChangeArrowheads="1"/>
          </p:cNvSpPr>
          <p:nvPr>
            <p:ph type="body" idx="1"/>
          </p:nvPr>
        </p:nvSpPr>
        <p:spPr>
          <a:ln/>
        </p:spPr>
        <p:txBody>
          <a:bodyPr/>
          <a:lstStyle/>
          <a:p>
            <a:endParaRPr lang="en-GB" dirty="0"/>
          </a:p>
        </p:txBody>
      </p:sp>
    </p:spTree>
    <p:extLst>
      <p:ext uri="{BB962C8B-B14F-4D97-AF65-F5344CB8AC3E}">
        <p14:creationId xmlns:p14="http://schemas.microsoft.com/office/powerpoint/2010/main" val="278470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1FEE0-8B5D-4BF7-8FBE-C0CBE582555B}" type="slidenum">
              <a:rPr lang="en-US"/>
              <a:pPr/>
              <a:t>6</a:t>
            </a:fld>
            <a:endParaRPr lang="en-US"/>
          </a:p>
        </p:txBody>
      </p:sp>
      <p:sp>
        <p:nvSpPr>
          <p:cNvPr id="64514" name="Rectangle 2"/>
          <p:cNvSpPr>
            <a:spLocks noGrp="1" noRot="1" noChangeAspect="1" noChangeArrowheads="1" noTextEdit="1"/>
          </p:cNvSpPr>
          <p:nvPr>
            <p:ph type="sldImg"/>
          </p:nvPr>
        </p:nvSpPr>
        <p:spPr>
          <a:ln cap="flat"/>
        </p:spPr>
      </p:sp>
      <p:sp>
        <p:nvSpPr>
          <p:cNvPr id="64515"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2625064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4A3C6-8904-4525-BF40-C062CE1D37C2}" type="slidenum">
              <a:rPr lang="en-US"/>
              <a:pPr/>
              <a:t>7</a:t>
            </a:fld>
            <a:endParaRPr lang="en-US"/>
          </a:p>
        </p:txBody>
      </p:sp>
      <p:sp>
        <p:nvSpPr>
          <p:cNvPr id="89090" name="Rectangle 2"/>
          <p:cNvSpPr>
            <a:spLocks noGrp="1" noRot="1" noChangeAspect="1" noChangeArrowheads="1" noTextEdit="1"/>
          </p:cNvSpPr>
          <p:nvPr>
            <p:ph type="sldImg"/>
          </p:nvPr>
        </p:nvSpPr>
        <p:spPr>
          <a:ln cap="flat"/>
        </p:spPr>
      </p:sp>
      <p:sp>
        <p:nvSpPr>
          <p:cNvPr id="89091"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2111029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8E998-538F-45B6-A049-DB3C82C92854}" type="slidenum">
              <a:rPr lang="en-US"/>
              <a:pPr/>
              <a:t>8</a:t>
            </a:fld>
            <a:endParaRPr lang="en-US"/>
          </a:p>
        </p:txBody>
      </p:sp>
      <p:sp>
        <p:nvSpPr>
          <p:cNvPr id="75778" name="Rectangle 2"/>
          <p:cNvSpPr>
            <a:spLocks noGrp="1" noRot="1" noChangeAspect="1" noChangeArrowheads="1" noTextEdit="1"/>
          </p:cNvSpPr>
          <p:nvPr>
            <p:ph type="sldImg"/>
          </p:nvPr>
        </p:nvSpPr>
        <p:spPr>
          <a:ln cap="flat"/>
        </p:spPr>
      </p:sp>
      <p:sp>
        <p:nvSpPr>
          <p:cNvPr id="75779"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1068175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BFF9EB-7F65-44A7-88AC-ADD0DD24940E}" type="slidenum">
              <a:rPr lang="en-US"/>
              <a:pPr/>
              <a:t>9</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2162161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8774F0-2344-4B79-A01D-CE83822CC86D}" type="slidenum">
              <a:rPr lang="en-US"/>
              <a:pPr/>
              <a:t>‹#›</a:t>
            </a:fld>
            <a:endParaRPr lang="en-US"/>
          </a:p>
        </p:txBody>
      </p:sp>
    </p:spTree>
    <p:extLst>
      <p:ext uri="{BB962C8B-B14F-4D97-AF65-F5344CB8AC3E}">
        <p14:creationId xmlns:p14="http://schemas.microsoft.com/office/powerpoint/2010/main" val="102116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FDAAC0-A85E-4779-992E-991A5548FD86}" type="slidenum">
              <a:rPr lang="en-US"/>
              <a:pPr/>
              <a:t>‹#›</a:t>
            </a:fld>
            <a:endParaRPr lang="en-US"/>
          </a:p>
        </p:txBody>
      </p:sp>
    </p:spTree>
    <p:extLst>
      <p:ext uri="{BB962C8B-B14F-4D97-AF65-F5344CB8AC3E}">
        <p14:creationId xmlns:p14="http://schemas.microsoft.com/office/powerpoint/2010/main" val="285755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93A06C-5AB5-4CEA-9B61-20EC2F3D79BE}" type="slidenum">
              <a:rPr lang="en-US"/>
              <a:pPr/>
              <a:t>‹#›</a:t>
            </a:fld>
            <a:endParaRPr lang="en-US"/>
          </a:p>
        </p:txBody>
      </p:sp>
    </p:spTree>
    <p:extLst>
      <p:ext uri="{BB962C8B-B14F-4D97-AF65-F5344CB8AC3E}">
        <p14:creationId xmlns:p14="http://schemas.microsoft.com/office/powerpoint/2010/main" val="262844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C5CF7F-D33B-4687-8138-E3A6C89FE4D2}" type="slidenum">
              <a:rPr lang="en-US"/>
              <a:pPr/>
              <a:t>‹#›</a:t>
            </a:fld>
            <a:endParaRPr lang="en-US"/>
          </a:p>
        </p:txBody>
      </p:sp>
    </p:spTree>
    <p:extLst>
      <p:ext uri="{BB962C8B-B14F-4D97-AF65-F5344CB8AC3E}">
        <p14:creationId xmlns:p14="http://schemas.microsoft.com/office/powerpoint/2010/main" val="3880650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8FB69A-3276-4C9D-A543-B85F06A4E577}" type="slidenum">
              <a:rPr lang="en-US"/>
              <a:pPr/>
              <a:t>‹#›</a:t>
            </a:fld>
            <a:endParaRPr lang="en-US"/>
          </a:p>
        </p:txBody>
      </p:sp>
    </p:spTree>
    <p:extLst>
      <p:ext uri="{BB962C8B-B14F-4D97-AF65-F5344CB8AC3E}">
        <p14:creationId xmlns:p14="http://schemas.microsoft.com/office/powerpoint/2010/main" val="2724001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971466-E09D-4475-AB49-6F52EFDFAB57}" type="slidenum">
              <a:rPr lang="en-US"/>
              <a:pPr/>
              <a:t>‹#›</a:t>
            </a:fld>
            <a:endParaRPr lang="en-US"/>
          </a:p>
        </p:txBody>
      </p:sp>
    </p:spTree>
    <p:extLst>
      <p:ext uri="{BB962C8B-B14F-4D97-AF65-F5344CB8AC3E}">
        <p14:creationId xmlns:p14="http://schemas.microsoft.com/office/powerpoint/2010/main" val="290388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FC43697-C3E9-4573-8C41-01186C9F25B1}" type="slidenum">
              <a:rPr lang="en-US"/>
              <a:pPr/>
              <a:t>‹#›</a:t>
            </a:fld>
            <a:endParaRPr lang="en-US"/>
          </a:p>
        </p:txBody>
      </p:sp>
    </p:spTree>
    <p:extLst>
      <p:ext uri="{BB962C8B-B14F-4D97-AF65-F5344CB8AC3E}">
        <p14:creationId xmlns:p14="http://schemas.microsoft.com/office/powerpoint/2010/main" val="268198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D2E8B23-304C-4182-987C-4143983DDDA1}" type="slidenum">
              <a:rPr lang="en-US"/>
              <a:pPr/>
              <a:t>‹#›</a:t>
            </a:fld>
            <a:endParaRPr lang="en-US"/>
          </a:p>
        </p:txBody>
      </p:sp>
    </p:spTree>
    <p:extLst>
      <p:ext uri="{BB962C8B-B14F-4D97-AF65-F5344CB8AC3E}">
        <p14:creationId xmlns:p14="http://schemas.microsoft.com/office/powerpoint/2010/main" val="273039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AFCEA7D-1FA7-40F8-A12C-3A2305E62E33}" type="slidenum">
              <a:rPr lang="en-US"/>
              <a:pPr/>
              <a:t>‹#›</a:t>
            </a:fld>
            <a:endParaRPr lang="en-US"/>
          </a:p>
        </p:txBody>
      </p:sp>
    </p:spTree>
    <p:extLst>
      <p:ext uri="{BB962C8B-B14F-4D97-AF65-F5344CB8AC3E}">
        <p14:creationId xmlns:p14="http://schemas.microsoft.com/office/powerpoint/2010/main" val="302221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5C3AF8-E5BB-4259-86D3-D8E8EE790D65}" type="slidenum">
              <a:rPr lang="en-US"/>
              <a:pPr/>
              <a:t>‹#›</a:t>
            </a:fld>
            <a:endParaRPr lang="en-US"/>
          </a:p>
        </p:txBody>
      </p:sp>
    </p:spTree>
    <p:extLst>
      <p:ext uri="{BB962C8B-B14F-4D97-AF65-F5344CB8AC3E}">
        <p14:creationId xmlns:p14="http://schemas.microsoft.com/office/powerpoint/2010/main" val="403446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618BEB-BDBB-4306-8E38-90BB779333DA}" type="slidenum">
              <a:rPr lang="en-US"/>
              <a:pPr/>
              <a:t>‹#›</a:t>
            </a:fld>
            <a:endParaRPr lang="en-US"/>
          </a:p>
        </p:txBody>
      </p:sp>
    </p:spTree>
    <p:extLst>
      <p:ext uri="{BB962C8B-B14F-4D97-AF65-F5344CB8AC3E}">
        <p14:creationId xmlns:p14="http://schemas.microsoft.com/office/powerpoint/2010/main" val="327178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Kliknite, če želite urediti slog naslova matrice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Kliknite, če želite urediti sloge besedila matrice</a:t>
            </a:r>
          </a:p>
          <a:p>
            <a:pPr lvl="1"/>
            <a:r>
              <a:rPr lang="en-US" smtClean="0"/>
              <a:t>Druga raven</a:t>
            </a:r>
          </a:p>
          <a:p>
            <a:pPr lvl="2"/>
            <a:r>
              <a:rPr lang="en-US" smtClean="0"/>
              <a:t>Tretja raven</a:t>
            </a:r>
          </a:p>
          <a:p>
            <a:pPr lvl="3"/>
            <a:r>
              <a:rPr lang="en-US" smtClean="0"/>
              <a:t>Četrta raven</a:t>
            </a:r>
          </a:p>
          <a:p>
            <a:pPr lvl="4"/>
            <a:r>
              <a:rPr lang="en-US" smtClean="0"/>
              <a:t>Peta raven</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400"/>
            </a:lvl1pPr>
          </a:lstStyle>
          <a:p>
            <a:fld id="{1C68106E-937F-4F29-885E-FB6A93DD894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8000" y="211138"/>
            <a:ext cx="7975600" cy="474662"/>
          </a:xfrm>
          <a:solidFill>
            <a:srgbClr val="CCFFCC"/>
          </a:solidFill>
          <a:ln/>
        </p:spPr>
        <p:txBody>
          <a:bodyPr/>
          <a:lstStyle/>
          <a:p>
            <a:r>
              <a:rPr lang="sl-SI" sz="2800" dirty="0">
                <a:latin typeface="Arial" charset="0"/>
              </a:rPr>
              <a:t>Izražanje</a:t>
            </a:r>
            <a:r>
              <a:rPr lang="en-US" sz="2800" dirty="0">
                <a:latin typeface="Arial" charset="0"/>
              </a:rPr>
              <a:t> v </a:t>
            </a:r>
            <a:r>
              <a:rPr lang="en-US" sz="2800" dirty="0" err="1">
                <a:latin typeface="Arial" charset="0"/>
              </a:rPr>
              <a:t>evkariontskih</a:t>
            </a:r>
            <a:r>
              <a:rPr lang="en-US" sz="2800" dirty="0">
                <a:latin typeface="Arial" charset="0"/>
              </a:rPr>
              <a:t> </a:t>
            </a:r>
            <a:r>
              <a:rPr lang="en-US" sz="2800" dirty="0" err="1" smtClean="0">
                <a:latin typeface="Arial" charset="0"/>
              </a:rPr>
              <a:t>sistemih</a:t>
            </a:r>
            <a:r>
              <a:rPr lang="sl-SI" sz="2800" dirty="0" smtClean="0">
                <a:latin typeface="Arial" charset="0"/>
              </a:rPr>
              <a:t> - splošno</a:t>
            </a:r>
            <a:endParaRPr lang="en-US" sz="3200" i="1" dirty="0">
              <a:latin typeface="Arial" charset="0"/>
            </a:endParaRPr>
          </a:p>
        </p:txBody>
      </p:sp>
      <p:sp>
        <p:nvSpPr>
          <p:cNvPr id="6147" name="Rectangle 3"/>
          <p:cNvSpPr>
            <a:spLocks noGrp="1" noChangeArrowheads="1"/>
          </p:cNvSpPr>
          <p:nvPr>
            <p:ph type="body" idx="1"/>
          </p:nvPr>
        </p:nvSpPr>
        <p:spPr>
          <a:xfrm>
            <a:off x="179388" y="1052513"/>
            <a:ext cx="8785225" cy="5543550"/>
          </a:xfrm>
          <a:noFill/>
          <a:ln/>
        </p:spPr>
        <p:txBody>
          <a:bodyPr/>
          <a:lstStyle/>
          <a:p>
            <a:pPr marL="55563" indent="-55563">
              <a:buFontTx/>
              <a:buNone/>
            </a:pPr>
            <a:r>
              <a:rPr lang="sl-SI" sz="2000" u="sng">
                <a:latin typeface="Arial" charset="0"/>
              </a:rPr>
              <a:t>Prednosti</a:t>
            </a:r>
            <a:r>
              <a:rPr lang="sl-SI" sz="2000">
                <a:latin typeface="Arial" charset="0"/>
              </a:rPr>
              <a:t>: posttranslacijske modifikacije, evkariontska zaporedja niso citotoksična, pravilno zvitje proteinov in oblikovanje disulfidnih vezi</a:t>
            </a:r>
          </a:p>
          <a:p>
            <a:pPr marL="55563" indent="-55563">
              <a:buFontTx/>
              <a:buNone/>
            </a:pPr>
            <a:r>
              <a:rPr lang="sl-SI" sz="2000" u="sng">
                <a:latin typeface="Arial" charset="0"/>
              </a:rPr>
              <a:t>Slabosti:</a:t>
            </a:r>
            <a:r>
              <a:rPr lang="sl-SI" sz="2000">
                <a:latin typeface="Arial" charset="0"/>
              </a:rPr>
              <a:t> dražja oprema in gojišča, večja nevarnost okužb, bolj zapleteni sistemi, aktivacija prekurzorjev</a:t>
            </a:r>
          </a:p>
          <a:p>
            <a:pPr marL="55563" indent="-55563">
              <a:buFontTx/>
              <a:buNone/>
            </a:pPr>
            <a:endParaRPr lang="sl-SI" sz="900">
              <a:latin typeface="Arial" charset="0"/>
            </a:endParaRPr>
          </a:p>
          <a:p>
            <a:pPr marL="55563" indent="-55563">
              <a:buFontTx/>
              <a:buNone/>
            </a:pPr>
            <a:r>
              <a:rPr lang="sl-SI" sz="2000" u="sng">
                <a:solidFill>
                  <a:srgbClr val="CC00CC"/>
                </a:solidFill>
                <a:latin typeface="Arial" charset="0"/>
              </a:rPr>
              <a:t>Vektorji </a:t>
            </a:r>
            <a:r>
              <a:rPr lang="sl-SI" sz="2000">
                <a:solidFill>
                  <a:srgbClr val="CC00CC"/>
                </a:solidFill>
                <a:latin typeface="Arial" charset="0"/>
              </a:rPr>
              <a:t>morajo imeti: </a:t>
            </a:r>
            <a:br>
              <a:rPr lang="sl-SI" sz="2000">
                <a:solidFill>
                  <a:srgbClr val="CC00CC"/>
                </a:solidFill>
                <a:latin typeface="Arial" charset="0"/>
              </a:rPr>
            </a:br>
            <a:r>
              <a:rPr lang="sl-SI" sz="2000">
                <a:solidFill>
                  <a:srgbClr val="CC00CC"/>
                </a:solidFill>
                <a:latin typeface="Arial" charset="0"/>
              </a:rPr>
              <a:t>- </a:t>
            </a:r>
            <a:r>
              <a:rPr lang="sl-SI" sz="1800">
                <a:solidFill>
                  <a:srgbClr val="CC00CC"/>
                </a:solidFill>
                <a:latin typeface="Arial" charset="0"/>
              </a:rPr>
              <a:t>selekcijski gen</a:t>
            </a:r>
            <a:br>
              <a:rPr lang="sl-SI" sz="1800">
                <a:solidFill>
                  <a:srgbClr val="CC00CC"/>
                </a:solidFill>
                <a:latin typeface="Arial" charset="0"/>
              </a:rPr>
            </a:br>
            <a:r>
              <a:rPr lang="sl-SI" sz="1800" i="1">
                <a:solidFill>
                  <a:srgbClr val="AF7EB0"/>
                </a:solidFill>
                <a:latin typeface="Arial" charset="0"/>
              </a:rPr>
              <a:t>- evkariontski promotor</a:t>
            </a:r>
            <a:r>
              <a:rPr lang="sl-SI" sz="1800">
                <a:solidFill>
                  <a:srgbClr val="AF7EB0"/>
                </a:solidFill>
                <a:latin typeface="Arial" charset="0"/>
              </a:rPr>
              <a:t/>
            </a:r>
            <a:br>
              <a:rPr lang="sl-SI" sz="1800">
                <a:solidFill>
                  <a:srgbClr val="AF7EB0"/>
                </a:solidFill>
                <a:latin typeface="Arial" charset="0"/>
              </a:rPr>
            </a:br>
            <a:r>
              <a:rPr lang="sl-SI" sz="1800">
                <a:solidFill>
                  <a:srgbClr val="CC00CC"/>
                </a:solidFill>
                <a:latin typeface="Arial" charset="0"/>
              </a:rPr>
              <a:t>- transkripcijski in translacijski stop-signal</a:t>
            </a:r>
            <a:br>
              <a:rPr lang="sl-SI" sz="1800">
                <a:solidFill>
                  <a:srgbClr val="CC00CC"/>
                </a:solidFill>
                <a:latin typeface="Arial" charset="0"/>
              </a:rPr>
            </a:br>
            <a:r>
              <a:rPr lang="sl-SI" sz="1800">
                <a:solidFill>
                  <a:srgbClr val="CC00CC"/>
                </a:solidFill>
                <a:latin typeface="Arial" charset="0"/>
              </a:rPr>
              <a:t>- poliadenilacijski signal</a:t>
            </a:r>
            <a:br>
              <a:rPr lang="sl-SI" sz="1800">
                <a:solidFill>
                  <a:srgbClr val="CC00CC"/>
                </a:solidFill>
                <a:latin typeface="Arial" charset="0"/>
              </a:rPr>
            </a:br>
            <a:endParaRPr lang="sl-SI" sz="1800">
              <a:solidFill>
                <a:srgbClr val="CC00CC"/>
              </a:solidFill>
              <a:latin typeface="Arial" charset="0"/>
            </a:endParaRPr>
          </a:p>
          <a:p>
            <a:pPr marL="55563" indent="-55563">
              <a:buFontTx/>
              <a:buNone/>
            </a:pPr>
            <a:r>
              <a:rPr lang="sl-SI" sz="1900">
                <a:latin typeface="Arial" charset="0"/>
              </a:rPr>
              <a:t>Vektorji, ki delujejo kot plazmidi, imajo še ustrezno mesto </a:t>
            </a:r>
            <a:r>
              <a:rPr lang="sl-SI" sz="1900" i="1">
                <a:latin typeface="Arial" charset="0"/>
              </a:rPr>
              <a:t>ori</a:t>
            </a:r>
            <a:r>
              <a:rPr lang="sl-SI" sz="1900">
                <a:latin typeface="Arial" charset="0"/>
              </a:rPr>
              <a:t>, integracijski vektorji pa komplementarna zaporedja, preko katerih pride do prenosa na kromosom.</a:t>
            </a:r>
          </a:p>
          <a:p>
            <a:pPr marL="55563" indent="-55563">
              <a:buFontTx/>
              <a:buNone/>
            </a:pPr>
            <a:r>
              <a:rPr lang="sl-SI" sz="1900">
                <a:latin typeface="Arial" charset="0"/>
              </a:rPr>
              <a:t>Večina ekspresijskih vektorjev za evkariontske sisteme je prenosljivih: kloniranje opravimo v </a:t>
            </a:r>
            <a:r>
              <a:rPr lang="sl-SI" sz="1900" i="1">
                <a:latin typeface="Arial" charset="0"/>
              </a:rPr>
              <a:t>E. coli,</a:t>
            </a:r>
            <a:r>
              <a:rPr lang="sl-SI" sz="1900">
                <a:latin typeface="Arial" charset="0"/>
              </a:rPr>
              <a:t> v evkariontsko celico pa nato vnesemo že pripravljen konstrukt.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ChangeArrowheads="1"/>
          </p:cNvSpPr>
          <p:nvPr>
            <p:ph type="title"/>
          </p:nvPr>
        </p:nvSpPr>
        <p:spPr>
          <a:xfrm>
            <a:off x="508000" y="211138"/>
            <a:ext cx="7975600" cy="474662"/>
          </a:xfrm>
          <a:solidFill>
            <a:srgbClr val="CCFFCC"/>
          </a:solidFill>
          <a:ln/>
        </p:spPr>
        <p:txBody>
          <a:bodyPr/>
          <a:lstStyle/>
          <a:p>
            <a:r>
              <a:rPr lang="en-US" sz="2800">
                <a:latin typeface="Arial" charset="0"/>
              </a:rPr>
              <a:t>Druge kvas</a:t>
            </a:r>
            <a:r>
              <a:rPr lang="sl-SI" sz="2800">
                <a:latin typeface="Arial" charset="0"/>
              </a:rPr>
              <a:t>ovke</a:t>
            </a:r>
            <a:endParaRPr lang="en-US" sz="3200" i="1">
              <a:latin typeface="Arial" charset="0"/>
            </a:endParaRPr>
          </a:p>
        </p:txBody>
      </p:sp>
      <p:sp>
        <p:nvSpPr>
          <p:cNvPr id="55299" name="Rectangle 1027"/>
          <p:cNvSpPr>
            <a:spLocks noGrp="1" noChangeArrowheads="1"/>
          </p:cNvSpPr>
          <p:nvPr>
            <p:ph type="body" idx="1"/>
          </p:nvPr>
        </p:nvSpPr>
        <p:spPr>
          <a:xfrm>
            <a:off x="406400" y="949325"/>
            <a:ext cx="8197850" cy="5719763"/>
          </a:xfrm>
          <a:noFill/>
          <a:ln/>
        </p:spPr>
        <p:txBody>
          <a:bodyPr/>
          <a:lstStyle/>
          <a:p>
            <a:pPr marL="0" indent="0">
              <a:lnSpc>
                <a:spcPct val="80000"/>
              </a:lnSpc>
              <a:buFontTx/>
              <a:buNone/>
            </a:pPr>
            <a:r>
              <a:rPr lang="sl-SI" sz="1600" dirty="0">
                <a:latin typeface="Arial" charset="0"/>
              </a:rPr>
              <a:t>Razen </a:t>
            </a:r>
            <a:r>
              <a:rPr lang="sl-SI" sz="1600" i="1" dirty="0">
                <a:latin typeface="Arial" charset="0"/>
              </a:rPr>
              <a:t>S. cerevisiae</a:t>
            </a:r>
            <a:r>
              <a:rPr lang="sl-SI" sz="1600" dirty="0">
                <a:latin typeface="Arial" charset="0"/>
              </a:rPr>
              <a:t> uporabljamo še več drugih vrst kvasovk, najpogosteje </a:t>
            </a:r>
            <a:r>
              <a:rPr lang="sl-SI" sz="1600" dirty="0" err="1">
                <a:latin typeface="Arial" charset="0"/>
              </a:rPr>
              <a:t>metilotrofno</a:t>
            </a:r>
            <a:r>
              <a:rPr lang="sl-SI" sz="1600" dirty="0">
                <a:latin typeface="Arial" charset="0"/>
              </a:rPr>
              <a:t> kvasovko </a:t>
            </a:r>
            <a:r>
              <a:rPr lang="sl-SI" sz="1600" i="1" dirty="0" err="1">
                <a:latin typeface="Arial" charset="0"/>
              </a:rPr>
              <a:t>Pichia</a:t>
            </a:r>
            <a:r>
              <a:rPr lang="sl-SI" sz="1600" i="1" dirty="0">
                <a:latin typeface="Arial" charset="0"/>
              </a:rPr>
              <a:t> </a:t>
            </a:r>
            <a:r>
              <a:rPr lang="sl-SI" sz="1600" i="1" dirty="0" err="1">
                <a:latin typeface="Arial" charset="0"/>
              </a:rPr>
              <a:t>pastoris</a:t>
            </a:r>
            <a:r>
              <a:rPr lang="sl-SI" sz="1600" dirty="0">
                <a:latin typeface="Arial" charset="0"/>
              </a:rPr>
              <a:t>.</a:t>
            </a:r>
          </a:p>
          <a:p>
            <a:pPr marL="0" indent="0">
              <a:lnSpc>
                <a:spcPct val="80000"/>
              </a:lnSpc>
              <a:buFontTx/>
              <a:buNone/>
            </a:pPr>
            <a:endParaRPr lang="sl-SI" sz="700" dirty="0">
              <a:latin typeface="Arial" charset="0"/>
            </a:endParaRPr>
          </a:p>
          <a:p>
            <a:pPr marL="0" indent="0">
              <a:spcBef>
                <a:spcPct val="0"/>
              </a:spcBef>
              <a:buFontTx/>
              <a:buNone/>
            </a:pPr>
            <a:r>
              <a:rPr lang="sl-SI" sz="1600" dirty="0">
                <a:latin typeface="Arial" charset="0"/>
              </a:rPr>
              <a:t>Nekaj proteinov so pripravili tudi v </a:t>
            </a:r>
            <a:r>
              <a:rPr lang="sl-SI" sz="1600" i="1" dirty="0" err="1">
                <a:latin typeface="Arial" charset="0"/>
              </a:rPr>
              <a:t>Schizosaccharomyces</a:t>
            </a:r>
            <a:r>
              <a:rPr lang="sl-SI" sz="1600" i="1" dirty="0">
                <a:latin typeface="Arial" charset="0"/>
              </a:rPr>
              <a:t> </a:t>
            </a:r>
            <a:r>
              <a:rPr lang="sl-SI" sz="1600" i="1" dirty="0" err="1">
                <a:latin typeface="Arial" charset="0"/>
              </a:rPr>
              <a:t>pombe</a:t>
            </a:r>
            <a:r>
              <a:rPr lang="sl-SI" sz="1600" dirty="0">
                <a:latin typeface="Arial" charset="0"/>
              </a:rPr>
              <a:t>:  </a:t>
            </a:r>
            <a:br>
              <a:rPr lang="sl-SI" sz="1600" dirty="0">
                <a:latin typeface="Arial" charset="0"/>
              </a:rPr>
            </a:br>
            <a:r>
              <a:rPr lang="sl-SI" sz="1400" dirty="0">
                <a:latin typeface="Arial" charset="0"/>
              </a:rPr>
              <a:t>ekspresijski vektorji so komercialno dostopni (</a:t>
            </a:r>
            <a:r>
              <a:rPr lang="sl-SI" sz="1400" dirty="0" err="1">
                <a:latin typeface="Arial" charset="0"/>
              </a:rPr>
              <a:t>Stratagene</a:t>
            </a:r>
            <a:r>
              <a:rPr lang="sl-SI" sz="1400" dirty="0">
                <a:latin typeface="Arial" charset="0"/>
              </a:rPr>
              <a:t>, </a:t>
            </a:r>
            <a:r>
              <a:rPr lang="sl-SI" sz="1400" dirty="0" err="1">
                <a:latin typeface="Arial" charset="0"/>
              </a:rPr>
              <a:t>Takara</a:t>
            </a:r>
            <a:r>
              <a:rPr lang="sl-SI" sz="1400" dirty="0">
                <a:latin typeface="Arial" charset="0"/>
              </a:rPr>
              <a:t>)</a:t>
            </a:r>
            <a:endParaRPr lang="sl-SI" sz="1600" dirty="0">
              <a:latin typeface="Arial" charset="0"/>
            </a:endParaRPr>
          </a:p>
          <a:p>
            <a:pPr marL="0" indent="0">
              <a:lnSpc>
                <a:spcPct val="80000"/>
              </a:lnSpc>
              <a:buFontTx/>
              <a:buNone/>
            </a:pPr>
            <a:endParaRPr lang="sl-SI" sz="1600" dirty="0">
              <a:latin typeface="Arial" charset="0"/>
            </a:endParaRPr>
          </a:p>
          <a:p>
            <a:pPr marL="0" indent="0">
              <a:lnSpc>
                <a:spcPct val="80000"/>
              </a:lnSpc>
              <a:buFontTx/>
              <a:buNone/>
            </a:pPr>
            <a:endParaRPr lang="sl-SI" sz="1600" dirty="0">
              <a:latin typeface="Arial" charset="0"/>
            </a:endParaRPr>
          </a:p>
          <a:p>
            <a:pPr marL="0" indent="0">
              <a:lnSpc>
                <a:spcPct val="80000"/>
              </a:lnSpc>
              <a:buFontTx/>
              <a:buNone/>
            </a:pPr>
            <a:endParaRPr lang="sl-SI" sz="1600" dirty="0">
              <a:latin typeface="Arial" charset="0"/>
            </a:endParaRPr>
          </a:p>
          <a:p>
            <a:pPr marL="0" indent="0">
              <a:lnSpc>
                <a:spcPct val="80000"/>
              </a:lnSpc>
              <a:buFontTx/>
              <a:buNone/>
            </a:pPr>
            <a:endParaRPr lang="sl-SI" sz="1600" dirty="0">
              <a:latin typeface="Arial" charset="0"/>
            </a:endParaRPr>
          </a:p>
          <a:p>
            <a:pPr marL="0" indent="0">
              <a:lnSpc>
                <a:spcPct val="80000"/>
              </a:lnSpc>
              <a:buFontTx/>
              <a:buNone/>
            </a:pPr>
            <a:endParaRPr lang="sl-SI" sz="1600" dirty="0">
              <a:latin typeface="Arial" charset="0"/>
            </a:endParaRPr>
          </a:p>
          <a:p>
            <a:pPr marL="0" indent="0">
              <a:lnSpc>
                <a:spcPct val="80000"/>
              </a:lnSpc>
              <a:buFontTx/>
              <a:buNone/>
            </a:pPr>
            <a:endParaRPr lang="sl-SI" sz="1600" dirty="0">
              <a:latin typeface="Arial" charset="0"/>
            </a:endParaRPr>
          </a:p>
          <a:p>
            <a:pPr marL="0" indent="0">
              <a:lnSpc>
                <a:spcPct val="80000"/>
              </a:lnSpc>
              <a:buFontTx/>
              <a:buNone/>
            </a:pPr>
            <a:endParaRPr lang="sl-SI" sz="1600" dirty="0">
              <a:latin typeface="Arial" charset="0"/>
            </a:endParaRPr>
          </a:p>
          <a:p>
            <a:pPr marL="0" indent="0">
              <a:lnSpc>
                <a:spcPct val="80000"/>
              </a:lnSpc>
              <a:buFontTx/>
              <a:buNone/>
            </a:pPr>
            <a:endParaRPr lang="sl-SI" sz="1600" dirty="0">
              <a:latin typeface="Arial" charset="0"/>
            </a:endParaRPr>
          </a:p>
          <a:p>
            <a:pPr marL="0" indent="0">
              <a:lnSpc>
                <a:spcPct val="80000"/>
              </a:lnSpc>
              <a:buFontTx/>
              <a:buNone/>
            </a:pPr>
            <a:endParaRPr lang="sl-SI" sz="1600" dirty="0">
              <a:latin typeface="Arial" charset="0"/>
            </a:endParaRPr>
          </a:p>
          <a:p>
            <a:pPr marL="0" indent="0">
              <a:lnSpc>
                <a:spcPct val="80000"/>
              </a:lnSpc>
              <a:buFontTx/>
              <a:buNone/>
            </a:pPr>
            <a:endParaRPr lang="sl-SI" sz="1600" dirty="0">
              <a:latin typeface="Arial" charset="0"/>
            </a:endParaRPr>
          </a:p>
          <a:p>
            <a:pPr marL="0" indent="0">
              <a:lnSpc>
                <a:spcPct val="80000"/>
              </a:lnSpc>
              <a:buFontTx/>
              <a:buNone/>
            </a:pPr>
            <a:endParaRPr lang="sl-SI" sz="1600" dirty="0">
              <a:latin typeface="Arial" charset="0"/>
            </a:endParaRPr>
          </a:p>
          <a:p>
            <a:pPr marL="0" indent="0">
              <a:lnSpc>
                <a:spcPct val="80000"/>
              </a:lnSpc>
              <a:buFontTx/>
              <a:buNone/>
            </a:pPr>
            <a:endParaRPr lang="sl-SI" sz="1600" dirty="0">
              <a:latin typeface="Arial" charset="0"/>
            </a:endParaRPr>
          </a:p>
          <a:p>
            <a:pPr marL="0" indent="0">
              <a:lnSpc>
                <a:spcPct val="80000"/>
              </a:lnSpc>
              <a:buFontTx/>
              <a:buNone/>
            </a:pPr>
            <a:endParaRPr lang="sl-SI" sz="1400" dirty="0">
              <a:latin typeface="Arial" charset="0"/>
            </a:endParaRPr>
          </a:p>
          <a:p>
            <a:pPr marL="0" indent="0">
              <a:lnSpc>
                <a:spcPct val="80000"/>
              </a:lnSpc>
              <a:buFontTx/>
              <a:buNone/>
            </a:pPr>
            <a:endParaRPr lang="sl-SI" sz="1400" dirty="0">
              <a:latin typeface="Arial" charset="0"/>
            </a:endParaRPr>
          </a:p>
          <a:p>
            <a:pPr marL="0" indent="0">
              <a:lnSpc>
                <a:spcPct val="80000"/>
              </a:lnSpc>
              <a:buFontTx/>
              <a:buNone/>
            </a:pPr>
            <a:endParaRPr lang="sl-SI" sz="1400" dirty="0">
              <a:latin typeface="Arial" charset="0"/>
            </a:endParaRPr>
          </a:p>
          <a:p>
            <a:pPr marL="0" indent="0">
              <a:lnSpc>
                <a:spcPct val="80000"/>
              </a:lnSpc>
              <a:buFontTx/>
              <a:buNone/>
            </a:pPr>
            <a:endParaRPr lang="sl-SI" sz="1400" dirty="0">
              <a:latin typeface="Arial" charset="0"/>
            </a:endParaRPr>
          </a:p>
          <a:p>
            <a:pPr marL="0" indent="0">
              <a:lnSpc>
                <a:spcPct val="80000"/>
              </a:lnSpc>
              <a:buFontTx/>
              <a:buNone/>
            </a:pPr>
            <a:endParaRPr lang="sl-SI" sz="1400" dirty="0">
              <a:latin typeface="Arial" charset="0"/>
            </a:endParaRPr>
          </a:p>
          <a:p>
            <a:pPr marL="0" indent="0">
              <a:spcBef>
                <a:spcPct val="0"/>
              </a:spcBef>
              <a:buFontTx/>
              <a:buNone/>
            </a:pPr>
            <a:r>
              <a:rPr lang="sl-SI" sz="1400" dirty="0">
                <a:latin typeface="Arial" charset="0"/>
              </a:rPr>
              <a:t>Več skupin razvija tudi </a:t>
            </a:r>
            <a:r>
              <a:rPr lang="sl-SI" sz="1400" dirty="0" err="1">
                <a:latin typeface="Arial" charset="0"/>
              </a:rPr>
              <a:t>ekspresijske</a:t>
            </a:r>
            <a:r>
              <a:rPr lang="sl-SI" sz="1400" dirty="0">
                <a:latin typeface="Arial" charset="0"/>
              </a:rPr>
              <a:t> sisteme </a:t>
            </a:r>
            <a:r>
              <a:rPr lang="sl-SI" sz="1400" dirty="0" smtClean="0">
                <a:latin typeface="Arial" charset="0"/>
              </a:rPr>
              <a:t>za kvasovki </a:t>
            </a:r>
            <a:r>
              <a:rPr lang="sl-SI" sz="1400" i="1" dirty="0" err="1">
                <a:latin typeface="Arial" charset="0"/>
              </a:rPr>
              <a:t>Kluyveromyces</a:t>
            </a:r>
            <a:r>
              <a:rPr lang="sl-SI" sz="1400" i="1" dirty="0">
                <a:latin typeface="Arial" charset="0"/>
              </a:rPr>
              <a:t> </a:t>
            </a:r>
            <a:r>
              <a:rPr lang="sl-SI" sz="1400" i="1" dirty="0" err="1">
                <a:latin typeface="Arial" charset="0"/>
              </a:rPr>
              <a:t>lactis</a:t>
            </a:r>
            <a:r>
              <a:rPr lang="sl-SI" sz="1400" dirty="0">
                <a:latin typeface="Arial" charset="0"/>
              </a:rPr>
              <a:t> in </a:t>
            </a:r>
            <a:r>
              <a:rPr lang="sl-SI" sz="1400" i="1" dirty="0" err="1">
                <a:latin typeface="Arial" charset="0"/>
              </a:rPr>
              <a:t>Yarrowia</a:t>
            </a:r>
            <a:r>
              <a:rPr lang="sl-SI" sz="1400" i="1" dirty="0">
                <a:latin typeface="Arial" charset="0"/>
              </a:rPr>
              <a:t> </a:t>
            </a:r>
            <a:r>
              <a:rPr lang="sl-SI" sz="1400" i="1" dirty="0" err="1">
                <a:latin typeface="Arial" charset="0"/>
              </a:rPr>
              <a:t>lipolytica</a:t>
            </a:r>
            <a:r>
              <a:rPr lang="sl-SI" sz="1400" dirty="0">
                <a:latin typeface="Arial" charset="0"/>
              </a:rPr>
              <a:t>, vendar </a:t>
            </a:r>
            <a:r>
              <a:rPr lang="sl-SI" sz="1400" dirty="0" smtClean="0">
                <a:latin typeface="Arial" charset="0"/>
              </a:rPr>
              <a:t>lahko pride </a:t>
            </a:r>
            <a:r>
              <a:rPr lang="sl-SI" sz="1400" dirty="0">
                <a:latin typeface="Arial" charset="0"/>
              </a:rPr>
              <a:t>do problemov zaradi nekompatibilnosti vektorjev in manj znane biologije gostiteljskih organizmov.</a:t>
            </a:r>
          </a:p>
        </p:txBody>
      </p:sp>
      <p:pic>
        <p:nvPicPr>
          <p:cNvPr id="55301" name="Picture 1029" descr="pESP_pombe_ma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276475"/>
            <a:ext cx="5400675" cy="3346450"/>
          </a:xfrm>
          <a:prstGeom prst="rect">
            <a:avLst/>
          </a:prstGeom>
          <a:noFill/>
          <a:extLst>
            <a:ext uri="{909E8E84-426E-40DD-AFC4-6F175D3DCCD1}">
              <a14:hiddenFill xmlns:a14="http://schemas.microsoft.com/office/drawing/2010/main">
                <a:solidFill>
                  <a:srgbClr val="FFFFFF"/>
                </a:solidFill>
              </a14:hiddenFill>
            </a:ext>
          </a:extLst>
        </p:spPr>
      </p:pic>
      <p:pic>
        <p:nvPicPr>
          <p:cNvPr id="78858" name="Picture 1034" descr="pom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763" y="2133600"/>
            <a:ext cx="2736850" cy="2071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08000" y="211138"/>
            <a:ext cx="7975600" cy="527050"/>
          </a:xfrm>
          <a:solidFill>
            <a:srgbClr val="CCFFCC"/>
          </a:solidFill>
          <a:ln/>
        </p:spPr>
        <p:txBody>
          <a:bodyPr/>
          <a:lstStyle/>
          <a:p>
            <a:r>
              <a:rPr lang="en-US" sz="2800">
                <a:latin typeface="Arial" charset="0"/>
              </a:rPr>
              <a:t>Metilotrofne kvasovke</a:t>
            </a:r>
            <a:endParaRPr lang="en-US" sz="3200" i="1">
              <a:latin typeface="Arial" charset="0"/>
            </a:endParaRPr>
          </a:p>
        </p:txBody>
      </p:sp>
      <p:sp>
        <p:nvSpPr>
          <p:cNvPr id="53251" name="Rectangle 3"/>
          <p:cNvSpPr>
            <a:spLocks noGrp="1" noChangeArrowheads="1"/>
          </p:cNvSpPr>
          <p:nvPr>
            <p:ph type="body" idx="1"/>
          </p:nvPr>
        </p:nvSpPr>
        <p:spPr>
          <a:xfrm>
            <a:off x="250825" y="949325"/>
            <a:ext cx="8588375" cy="5575300"/>
          </a:xfrm>
          <a:noFill/>
          <a:ln/>
        </p:spPr>
        <p:txBody>
          <a:bodyPr/>
          <a:lstStyle/>
          <a:p>
            <a:pPr marL="0" indent="0">
              <a:lnSpc>
                <a:spcPct val="90000"/>
              </a:lnSpc>
              <a:buFontTx/>
              <a:buNone/>
            </a:pPr>
            <a:r>
              <a:rPr lang="sl-SI" sz="1600">
                <a:latin typeface="Arial" charset="0"/>
              </a:rPr>
              <a:t>lahko uporabljajo metanol kot edini vir ogljika</a:t>
            </a:r>
          </a:p>
          <a:p>
            <a:pPr marL="0" indent="0">
              <a:lnSpc>
                <a:spcPct val="90000"/>
              </a:lnSpc>
              <a:buFontTx/>
              <a:buNone/>
            </a:pPr>
            <a:endParaRPr lang="sl-SI" sz="700">
              <a:latin typeface="Arial" charset="0"/>
            </a:endParaRPr>
          </a:p>
          <a:p>
            <a:pPr marL="0" indent="0">
              <a:lnSpc>
                <a:spcPct val="90000"/>
              </a:lnSpc>
              <a:buFontTx/>
              <a:buNone/>
            </a:pPr>
            <a:r>
              <a:rPr lang="sl-SI" sz="1600">
                <a:latin typeface="Arial" charset="0"/>
              </a:rPr>
              <a:t>Rodovi: </a:t>
            </a:r>
            <a:r>
              <a:rPr lang="sl-SI" sz="1600" i="1">
                <a:latin typeface="Arial" charset="0"/>
              </a:rPr>
              <a:t>Pichia, Hansenula, Candida, Torulopsis</a:t>
            </a:r>
            <a:endParaRPr lang="sl-SI" sz="1600">
              <a:latin typeface="Arial" charset="0"/>
            </a:endParaRPr>
          </a:p>
          <a:p>
            <a:pPr marL="0" indent="0">
              <a:lnSpc>
                <a:spcPct val="90000"/>
              </a:lnSpc>
              <a:buFontTx/>
              <a:buNone/>
            </a:pPr>
            <a:endParaRPr lang="sl-SI" sz="700">
              <a:latin typeface="Arial" charset="0"/>
            </a:endParaRPr>
          </a:p>
          <a:p>
            <a:pPr marL="0" indent="0">
              <a:lnSpc>
                <a:spcPct val="90000"/>
              </a:lnSpc>
              <a:buFontTx/>
              <a:buNone/>
            </a:pPr>
            <a:r>
              <a:rPr lang="sl-SI" sz="1600">
                <a:latin typeface="Arial" charset="0"/>
              </a:rPr>
              <a:t>Metabolizem razgradnje metanola vključuje več </a:t>
            </a:r>
            <a:br>
              <a:rPr lang="sl-SI" sz="1600">
                <a:latin typeface="Arial" charset="0"/>
              </a:rPr>
            </a:br>
            <a:r>
              <a:rPr lang="sl-SI" sz="1600">
                <a:latin typeface="Arial" charset="0"/>
              </a:rPr>
              <a:t>encimov, ki se intenzivno proizvajajo v prisotnosti </a:t>
            </a:r>
            <a:br>
              <a:rPr lang="sl-SI" sz="1600">
                <a:latin typeface="Arial" charset="0"/>
              </a:rPr>
            </a:br>
            <a:r>
              <a:rPr lang="sl-SI" sz="1600">
                <a:latin typeface="Arial" charset="0"/>
              </a:rPr>
              <a:t>induktorja (metanola) - imajo močne promotorje, </a:t>
            </a:r>
            <a:br>
              <a:rPr lang="sl-SI" sz="1600">
                <a:latin typeface="Arial" charset="0"/>
              </a:rPr>
            </a:br>
            <a:r>
              <a:rPr lang="sl-SI" sz="1600">
                <a:latin typeface="Arial" charset="0"/>
              </a:rPr>
              <a:t>ki so uporabni tudi za usmerjanje izražanja </a:t>
            </a:r>
            <a:br>
              <a:rPr lang="sl-SI" sz="1600">
                <a:latin typeface="Arial" charset="0"/>
              </a:rPr>
            </a:br>
            <a:r>
              <a:rPr lang="sl-SI" sz="1600">
                <a:latin typeface="Arial" charset="0"/>
              </a:rPr>
              <a:t>heterolognih genov.</a:t>
            </a:r>
          </a:p>
          <a:p>
            <a:pPr marL="0" indent="0">
              <a:lnSpc>
                <a:spcPct val="90000"/>
              </a:lnSpc>
              <a:buFontTx/>
              <a:buNone/>
            </a:pPr>
            <a:endParaRPr lang="sl-SI" sz="1600">
              <a:latin typeface="Arial" charset="0"/>
            </a:endParaRPr>
          </a:p>
          <a:p>
            <a:pPr marL="0" indent="0">
              <a:lnSpc>
                <a:spcPct val="90000"/>
              </a:lnSpc>
              <a:buFontTx/>
              <a:buNone/>
            </a:pPr>
            <a:endParaRPr lang="sl-SI" sz="1000">
              <a:latin typeface="Arial" charset="0"/>
            </a:endParaRPr>
          </a:p>
          <a:p>
            <a:pPr marL="0" indent="0">
              <a:lnSpc>
                <a:spcPct val="90000"/>
              </a:lnSpc>
              <a:buFontTx/>
              <a:buNone/>
            </a:pPr>
            <a:r>
              <a:rPr lang="sl-SI" sz="1400">
                <a:latin typeface="Arial" charset="0"/>
              </a:rPr>
              <a:t>		     </a:t>
            </a:r>
            <a:r>
              <a:rPr lang="sl-SI" sz="900">
                <a:solidFill>
                  <a:schemeClr val="bg2"/>
                </a:solidFill>
                <a:latin typeface="Arial" charset="0"/>
              </a:rPr>
              <a:t>Cereghino &amp; Cregg, FEMS Microbiol. Rev. 2000</a:t>
            </a:r>
          </a:p>
          <a:p>
            <a:pPr marL="0" indent="0">
              <a:lnSpc>
                <a:spcPct val="90000"/>
              </a:lnSpc>
              <a:buFontTx/>
              <a:buNone/>
            </a:pPr>
            <a:endParaRPr lang="sl-SI" sz="900">
              <a:solidFill>
                <a:schemeClr val="bg2"/>
              </a:solidFill>
              <a:latin typeface="Arial" charset="0"/>
            </a:endParaRPr>
          </a:p>
          <a:p>
            <a:pPr marL="0" indent="0">
              <a:lnSpc>
                <a:spcPct val="90000"/>
              </a:lnSpc>
              <a:buFontTx/>
              <a:buNone/>
            </a:pPr>
            <a:endParaRPr lang="sl-SI" sz="900">
              <a:solidFill>
                <a:schemeClr val="bg2"/>
              </a:solidFill>
              <a:latin typeface="Arial" charset="0"/>
            </a:endParaRPr>
          </a:p>
          <a:p>
            <a:pPr marL="0" indent="0">
              <a:spcBef>
                <a:spcPct val="0"/>
              </a:spcBef>
              <a:buFontTx/>
              <a:buNone/>
            </a:pPr>
            <a:r>
              <a:rPr lang="sl-SI" sz="1400">
                <a:latin typeface="Arial" charset="0"/>
              </a:rPr>
              <a:t>Komercialni sistemi uporabljajo samo vrste iz rodu </a:t>
            </a:r>
            <a:r>
              <a:rPr lang="sl-SI" sz="1400" i="1">
                <a:latin typeface="Arial" charset="0"/>
              </a:rPr>
              <a:t>Pichia</a:t>
            </a:r>
            <a:r>
              <a:rPr lang="sl-SI" sz="1400">
                <a:latin typeface="Arial" charset="0"/>
              </a:rPr>
              <a:t> in vrsto </a:t>
            </a:r>
            <a:r>
              <a:rPr lang="sl-SI" sz="1400" i="1">
                <a:latin typeface="Arial" charset="0"/>
              </a:rPr>
              <a:t>Hansenula polymorpha</a:t>
            </a:r>
            <a:r>
              <a:rPr lang="sl-SI" sz="1400">
                <a:latin typeface="Arial" charset="0"/>
              </a:rPr>
              <a:t>. Prednost kvasovke </a:t>
            </a:r>
            <a:r>
              <a:rPr lang="sl-SI" sz="1400" i="1">
                <a:latin typeface="Arial" charset="0"/>
              </a:rPr>
              <a:t>H. polymorpha</a:t>
            </a:r>
            <a:r>
              <a:rPr lang="sl-SI" sz="1400">
                <a:latin typeface="Arial" charset="0"/>
              </a:rPr>
              <a:t> je, da do indukcije pride tudi ob odsotnosti glicerola, ne samo ob dodatku metanola (pomembno pri velikih fermentacijah). Pri </a:t>
            </a:r>
            <a:r>
              <a:rPr lang="sl-SI" sz="1400" i="1">
                <a:latin typeface="Arial" charset="0"/>
              </a:rPr>
              <a:t>H. polymorpha</a:t>
            </a:r>
            <a:r>
              <a:rPr lang="sl-SI" sz="1400">
                <a:latin typeface="Arial" charset="0"/>
              </a:rPr>
              <a:t> gre za naključno nehomologno rekombinacijo -  integracijo zapisa v genom, kar omogoča pripravo sevov z do 150 kopijami zapisa na genom (</a:t>
            </a:r>
            <a:r>
              <a:rPr lang="sl-SI" sz="1400" i="1">
                <a:latin typeface="Arial" charset="0"/>
              </a:rPr>
              <a:t>P. pastoris</a:t>
            </a:r>
            <a:r>
              <a:rPr lang="sl-SI" sz="1400">
                <a:latin typeface="Arial" charset="0"/>
              </a:rPr>
              <a:t>: homologna rekombinacija preko lokusov </a:t>
            </a:r>
            <a:r>
              <a:rPr lang="sl-SI" sz="1400" i="1">
                <a:latin typeface="Arial" charset="0"/>
              </a:rPr>
              <a:t>AOX</a:t>
            </a:r>
            <a:r>
              <a:rPr lang="sl-SI" sz="1400">
                <a:latin typeface="Arial" charset="0"/>
              </a:rPr>
              <a:t> ali </a:t>
            </a:r>
            <a:r>
              <a:rPr lang="sl-SI" sz="1400" i="1">
                <a:latin typeface="Arial" charset="0"/>
              </a:rPr>
              <a:t>HIS4</a:t>
            </a:r>
            <a:r>
              <a:rPr lang="sl-SI" sz="1400">
                <a:latin typeface="Arial" charset="0"/>
              </a:rPr>
              <a:t> </a:t>
            </a:r>
            <a:r>
              <a:rPr lang="sl-SI" sz="1400">
                <a:latin typeface="Arial" charset="0"/>
                <a:sym typeface="Symbol" pitchFamily="18" charset="2"/>
              </a:rPr>
              <a:t></a:t>
            </a:r>
            <a:r>
              <a:rPr lang="sl-SI" sz="1400">
                <a:latin typeface="Arial" charset="0"/>
              </a:rPr>
              <a:t> do 10 kopij). Vendar pa je promotor MOX (</a:t>
            </a:r>
            <a:r>
              <a:rPr lang="sl-SI" sz="1400" i="1">
                <a:latin typeface="Arial" charset="0"/>
              </a:rPr>
              <a:t>H.p</a:t>
            </a:r>
            <a:r>
              <a:rPr lang="sl-SI" sz="1400">
                <a:latin typeface="Arial" charset="0"/>
              </a:rPr>
              <a:t>.) šibkejši od promotorja AOX (</a:t>
            </a:r>
            <a:r>
              <a:rPr lang="sl-SI" sz="1400" i="1">
                <a:latin typeface="Arial" charset="0"/>
              </a:rPr>
              <a:t>P.p</a:t>
            </a:r>
            <a:r>
              <a:rPr lang="sl-SI" sz="1400">
                <a:latin typeface="Arial" charset="0"/>
              </a:rPr>
              <a:t>.). </a:t>
            </a:r>
            <a:br>
              <a:rPr lang="sl-SI" sz="1400">
                <a:latin typeface="Arial" charset="0"/>
              </a:rPr>
            </a:br>
            <a:r>
              <a:rPr lang="sl-SI" sz="1400" i="1">
                <a:latin typeface="Arial" charset="0"/>
              </a:rPr>
              <a:t>H. p.</a:t>
            </a:r>
            <a:r>
              <a:rPr lang="sl-SI" sz="1400">
                <a:latin typeface="Arial" charset="0"/>
              </a:rPr>
              <a:t> raste v prisotnosti metanola hitreje kot </a:t>
            </a:r>
            <a:r>
              <a:rPr lang="sl-SI" sz="1400" i="1">
                <a:latin typeface="Arial" charset="0"/>
              </a:rPr>
              <a:t>P.p.</a:t>
            </a:r>
            <a:r>
              <a:rPr lang="sl-SI" sz="1400">
                <a:latin typeface="Arial" charset="0"/>
              </a:rPr>
              <a:t> z integriranim zapisom v lokusu AOX in je bolj termotolerantna od </a:t>
            </a:r>
            <a:r>
              <a:rPr lang="sl-SI" sz="1400" i="1">
                <a:latin typeface="Arial" charset="0"/>
              </a:rPr>
              <a:t>P.p</a:t>
            </a:r>
            <a:r>
              <a:rPr lang="sl-SI" sz="1400">
                <a:latin typeface="Arial" charset="0"/>
              </a:rPr>
              <a:t>.</a:t>
            </a:r>
          </a:p>
        </p:txBody>
      </p:sp>
      <p:grpSp>
        <p:nvGrpSpPr>
          <p:cNvPr id="53256" name="Group 8"/>
          <p:cNvGrpSpPr>
            <a:grpSpLocks/>
          </p:cNvGrpSpPr>
          <p:nvPr/>
        </p:nvGrpSpPr>
        <p:grpSpPr bwMode="auto">
          <a:xfrm>
            <a:off x="5148263" y="908050"/>
            <a:ext cx="3810000" cy="2830513"/>
            <a:chOff x="3243" y="572"/>
            <a:chExt cx="2400" cy="1783"/>
          </a:xfrm>
        </p:grpSpPr>
        <p:pic>
          <p:nvPicPr>
            <p:cNvPr id="532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 y="572"/>
              <a:ext cx="2400" cy="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 y="1979"/>
              <a:ext cx="2264"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title"/>
          </p:nvPr>
        </p:nvSpPr>
        <p:spPr>
          <a:xfrm>
            <a:off x="508000" y="211138"/>
            <a:ext cx="7975600" cy="474662"/>
          </a:xfrm>
          <a:solidFill>
            <a:srgbClr val="CCFFCC"/>
          </a:solidFill>
          <a:ln/>
        </p:spPr>
        <p:txBody>
          <a:bodyPr/>
          <a:lstStyle/>
          <a:p>
            <a:r>
              <a:rPr lang="en-US" sz="3200" i="1">
                <a:latin typeface="Arial" charset="0"/>
              </a:rPr>
              <a:t>Pichia pastoris</a:t>
            </a:r>
          </a:p>
        </p:txBody>
      </p:sp>
      <p:sp>
        <p:nvSpPr>
          <p:cNvPr id="61443" name="Rectangle 1027"/>
          <p:cNvSpPr>
            <a:spLocks noGrp="1" noChangeArrowheads="1"/>
          </p:cNvSpPr>
          <p:nvPr>
            <p:ph type="body" idx="1"/>
          </p:nvPr>
        </p:nvSpPr>
        <p:spPr>
          <a:xfrm>
            <a:off x="250825" y="908050"/>
            <a:ext cx="8713788" cy="5740400"/>
          </a:xfrm>
          <a:noFill/>
          <a:ln/>
        </p:spPr>
        <p:txBody>
          <a:bodyPr/>
          <a:lstStyle/>
          <a:p>
            <a:pPr marL="55563" indent="-55563">
              <a:lnSpc>
                <a:spcPct val="90000"/>
              </a:lnSpc>
              <a:buFontTx/>
              <a:buNone/>
            </a:pPr>
            <a:r>
              <a:rPr lang="sl-SI" sz="1600" dirty="0">
                <a:latin typeface="Arial" charset="0"/>
              </a:rPr>
              <a:t>Najpogosteje uporabljana </a:t>
            </a:r>
            <a:r>
              <a:rPr lang="sl-SI" sz="1600" dirty="0" err="1">
                <a:latin typeface="Arial" charset="0"/>
              </a:rPr>
              <a:t>metilotrofna</a:t>
            </a:r>
            <a:r>
              <a:rPr lang="sl-SI" sz="1600" dirty="0">
                <a:latin typeface="Arial" charset="0"/>
              </a:rPr>
              <a:t> kvasovka - sistemi patentirani (prevzel </a:t>
            </a:r>
            <a:r>
              <a:rPr lang="sl-SI" sz="1600" dirty="0" err="1">
                <a:latin typeface="Arial" charset="0"/>
              </a:rPr>
              <a:t>Invitrogen</a:t>
            </a:r>
            <a:r>
              <a:rPr lang="sl-SI" sz="1600" dirty="0">
                <a:latin typeface="Arial" charset="0"/>
              </a:rPr>
              <a:t>).</a:t>
            </a:r>
          </a:p>
          <a:p>
            <a:pPr marL="55563" indent="-55563">
              <a:lnSpc>
                <a:spcPct val="90000"/>
              </a:lnSpc>
              <a:buFontTx/>
              <a:buNone/>
            </a:pPr>
            <a:endParaRPr lang="sl-SI" sz="800" dirty="0">
              <a:latin typeface="Arial" charset="0"/>
            </a:endParaRPr>
          </a:p>
          <a:p>
            <a:pPr marL="55563" indent="-55563">
              <a:lnSpc>
                <a:spcPct val="90000"/>
              </a:lnSpc>
              <a:buFontTx/>
              <a:buNone/>
            </a:pPr>
            <a:r>
              <a:rPr lang="sl-SI" sz="1600" dirty="0">
                <a:latin typeface="Arial" charset="0"/>
              </a:rPr>
              <a:t>Selekcijski marker je običajno HIS4 (sevi z okvaro v </a:t>
            </a:r>
            <a:r>
              <a:rPr lang="sl-SI" sz="1600" i="1" dirty="0">
                <a:latin typeface="Arial" charset="0"/>
              </a:rPr>
              <a:t>his</a:t>
            </a:r>
            <a:r>
              <a:rPr lang="sl-SI" sz="1600" dirty="0">
                <a:latin typeface="Arial" charset="0"/>
              </a:rPr>
              <a:t>).</a:t>
            </a:r>
          </a:p>
          <a:p>
            <a:pPr marL="55563" indent="-55563">
              <a:lnSpc>
                <a:spcPct val="90000"/>
              </a:lnSpc>
              <a:buFontTx/>
              <a:buNone/>
            </a:pPr>
            <a:r>
              <a:rPr lang="sl-SI" sz="1600" dirty="0">
                <a:latin typeface="Arial" charset="0"/>
              </a:rPr>
              <a:t>Vektorji so integracijski, vnos v celico večinoma z </a:t>
            </a:r>
            <a:r>
              <a:rPr lang="sl-SI" sz="1600" dirty="0" err="1">
                <a:latin typeface="Arial" charset="0"/>
              </a:rPr>
              <a:t>elektroporacijo</a:t>
            </a:r>
            <a:r>
              <a:rPr lang="sl-SI" sz="1600" dirty="0">
                <a:latin typeface="Arial" charset="0"/>
              </a:rPr>
              <a:t>.</a:t>
            </a:r>
          </a:p>
          <a:p>
            <a:pPr marL="0" indent="0">
              <a:lnSpc>
                <a:spcPct val="90000"/>
              </a:lnSpc>
              <a:buFontTx/>
              <a:buNone/>
            </a:pPr>
            <a:r>
              <a:rPr lang="sl-SI" sz="1600" dirty="0">
                <a:latin typeface="Arial" charset="0"/>
              </a:rPr>
              <a:t>Pred vnosom plazmid </a:t>
            </a:r>
            <a:r>
              <a:rPr lang="sl-SI" sz="1600" dirty="0" err="1">
                <a:latin typeface="Arial" charset="0"/>
              </a:rPr>
              <a:t>lineariziramo</a:t>
            </a:r>
            <a:r>
              <a:rPr lang="sl-SI" sz="1600" dirty="0">
                <a:latin typeface="Arial" charset="0"/>
              </a:rPr>
              <a:t>. Od </a:t>
            </a:r>
            <a:r>
              <a:rPr lang="sl-SI" sz="1600" dirty="0" err="1">
                <a:latin typeface="Arial" charset="0"/>
              </a:rPr>
              <a:t>restr</a:t>
            </a:r>
            <a:r>
              <a:rPr lang="sl-SI" sz="1600" dirty="0">
                <a:latin typeface="Arial" charset="0"/>
              </a:rPr>
              <a:t>. mest, ki jih za to izberemo, je odvisno, kam se bo vektor integriral: v lokus </a:t>
            </a:r>
            <a:r>
              <a:rPr lang="sl-SI" sz="1600" i="1" dirty="0">
                <a:latin typeface="Arial" charset="0"/>
              </a:rPr>
              <a:t>his4</a:t>
            </a:r>
            <a:r>
              <a:rPr lang="sl-SI" sz="1600" dirty="0">
                <a:latin typeface="Arial" charset="0"/>
              </a:rPr>
              <a:t> ali </a:t>
            </a:r>
            <a:r>
              <a:rPr lang="sl-SI" sz="1600" i="1" dirty="0" err="1">
                <a:latin typeface="Arial" charset="0"/>
              </a:rPr>
              <a:t>aox</a:t>
            </a:r>
            <a:r>
              <a:rPr lang="sl-SI" sz="1600" dirty="0">
                <a:latin typeface="Arial" charset="0"/>
              </a:rPr>
              <a:t> (vedno v regijo, ki je na konceh </a:t>
            </a:r>
            <a:r>
              <a:rPr lang="sl-SI" sz="1600" dirty="0" err="1">
                <a:latin typeface="Arial" charset="0"/>
              </a:rPr>
              <a:t>lineariziranega</a:t>
            </a:r>
            <a:r>
              <a:rPr lang="sl-SI" sz="1600" dirty="0">
                <a:latin typeface="Arial" charset="0"/>
              </a:rPr>
              <a:t> plazmida).</a:t>
            </a:r>
          </a:p>
          <a:p>
            <a:pPr marL="55563" indent="-55563">
              <a:lnSpc>
                <a:spcPct val="90000"/>
              </a:lnSpc>
              <a:buFontTx/>
              <a:buNone/>
            </a:pPr>
            <a:endParaRPr lang="sl-SI" sz="800" dirty="0">
              <a:latin typeface="Arial" charset="0"/>
            </a:endParaRPr>
          </a:p>
          <a:p>
            <a:pPr marL="0" indent="0">
              <a:lnSpc>
                <a:spcPct val="90000"/>
              </a:lnSpc>
              <a:buFontTx/>
              <a:buNone/>
            </a:pPr>
            <a:r>
              <a:rPr lang="sl-SI" sz="1600" dirty="0">
                <a:latin typeface="Arial" charset="0"/>
              </a:rPr>
              <a:t>Celice proizvajajo v nekaterih primerih izredno visoke količine </a:t>
            </a:r>
            <a:r>
              <a:rPr lang="sl-SI" sz="1600" dirty="0" err="1">
                <a:latin typeface="Arial" charset="0"/>
              </a:rPr>
              <a:t>rekomb</a:t>
            </a:r>
            <a:r>
              <a:rPr lang="sl-SI" sz="1600" dirty="0">
                <a:latin typeface="Arial" charset="0"/>
              </a:rPr>
              <a:t>. proteinov (do 10 g/l kulture), v povprečju 10-100x več kot </a:t>
            </a:r>
            <a:r>
              <a:rPr lang="sl-SI" sz="1600" i="1" dirty="0">
                <a:latin typeface="Arial" charset="0"/>
              </a:rPr>
              <a:t>S. cerevisiae</a:t>
            </a:r>
            <a:r>
              <a:rPr lang="sl-SI" sz="1600" dirty="0">
                <a:latin typeface="Arial" charset="0"/>
              </a:rPr>
              <a:t>. </a:t>
            </a:r>
            <a:r>
              <a:rPr lang="sl-SI" sz="1600" dirty="0" err="1">
                <a:latin typeface="Arial" charset="0"/>
              </a:rPr>
              <a:t>Glikozilacija</a:t>
            </a:r>
            <a:r>
              <a:rPr lang="sl-SI" sz="1600" dirty="0">
                <a:latin typeface="Arial" charset="0"/>
              </a:rPr>
              <a:t> je bolj podobna tisti pri višjih evkariontih, saj verige sestavlja 8-14 </a:t>
            </a:r>
            <a:r>
              <a:rPr lang="sl-SI" sz="1600" dirty="0" err="1">
                <a:latin typeface="Arial" charset="0"/>
              </a:rPr>
              <a:t>manoznih</a:t>
            </a:r>
            <a:r>
              <a:rPr lang="sl-SI" sz="1600" dirty="0">
                <a:latin typeface="Arial" charset="0"/>
              </a:rPr>
              <a:t> ostankov (pri </a:t>
            </a:r>
            <a:r>
              <a:rPr lang="sl-SI" sz="1600" i="1" dirty="0">
                <a:latin typeface="Arial" charset="0"/>
              </a:rPr>
              <a:t>S. cerevisiae</a:t>
            </a:r>
            <a:r>
              <a:rPr lang="sl-SI" sz="1600" dirty="0">
                <a:latin typeface="Arial" charset="0"/>
              </a:rPr>
              <a:t> 50-150)</a:t>
            </a:r>
          </a:p>
          <a:p>
            <a:pPr marL="0" indent="0">
              <a:lnSpc>
                <a:spcPct val="90000"/>
              </a:lnSpc>
              <a:buFontTx/>
              <a:buNone/>
            </a:pPr>
            <a:r>
              <a:rPr lang="sl-SI" sz="1600" dirty="0">
                <a:latin typeface="Arial" charset="0"/>
              </a:rPr>
              <a:t>Pri razgradnji metanola z </a:t>
            </a:r>
            <a:r>
              <a:rPr lang="sl-SI" sz="1600" dirty="0" smtClean="0">
                <a:solidFill>
                  <a:srgbClr val="CC3300"/>
                </a:solidFill>
                <a:latin typeface="Arial" charset="0"/>
              </a:rPr>
              <a:t>alkohol oksidazo </a:t>
            </a:r>
            <a:r>
              <a:rPr lang="sl-SI" sz="1600" dirty="0">
                <a:solidFill>
                  <a:srgbClr val="CC3300"/>
                </a:solidFill>
                <a:latin typeface="Arial" charset="0"/>
              </a:rPr>
              <a:t>(AOX) </a:t>
            </a:r>
            <a:r>
              <a:rPr lang="sl-SI" sz="1600" dirty="0">
                <a:latin typeface="Arial" charset="0"/>
              </a:rPr>
              <a:t>nastajata H</a:t>
            </a:r>
            <a:r>
              <a:rPr lang="sl-SI" sz="1600" baseline="-25000" dirty="0">
                <a:latin typeface="Arial" charset="0"/>
              </a:rPr>
              <a:t>2</a:t>
            </a:r>
            <a:r>
              <a:rPr lang="sl-SI" sz="1600" dirty="0">
                <a:latin typeface="Arial" charset="0"/>
              </a:rPr>
              <a:t>O</a:t>
            </a:r>
            <a:r>
              <a:rPr lang="sl-SI" sz="1600" baseline="-25000" dirty="0">
                <a:latin typeface="Arial" charset="0"/>
              </a:rPr>
              <a:t>2</a:t>
            </a:r>
            <a:r>
              <a:rPr lang="sl-SI" sz="1600" dirty="0">
                <a:latin typeface="Arial" charset="0"/>
              </a:rPr>
              <a:t> in formaldehid (v </a:t>
            </a:r>
            <a:r>
              <a:rPr lang="sl-SI" sz="1600" dirty="0" err="1">
                <a:latin typeface="Arial" charset="0"/>
              </a:rPr>
              <a:t>peroksisomih</a:t>
            </a:r>
            <a:r>
              <a:rPr lang="sl-SI" sz="1600" dirty="0">
                <a:latin typeface="Arial" charset="0"/>
              </a:rPr>
              <a:t>). </a:t>
            </a:r>
          </a:p>
          <a:p>
            <a:pPr marL="55563" indent="-55563">
              <a:lnSpc>
                <a:spcPct val="90000"/>
              </a:lnSpc>
              <a:buFontTx/>
              <a:buNone/>
            </a:pPr>
            <a:endParaRPr lang="sl-SI" sz="1600" dirty="0">
              <a:latin typeface="Arial" charset="0"/>
            </a:endParaRPr>
          </a:p>
          <a:p>
            <a:pPr marL="0" indent="0">
              <a:lnSpc>
                <a:spcPct val="90000"/>
              </a:lnSpc>
              <a:buFontTx/>
              <a:buNone/>
            </a:pPr>
            <a:r>
              <a:rPr lang="sl-SI" sz="1600" dirty="0">
                <a:latin typeface="Arial" charset="0"/>
              </a:rPr>
              <a:t>Celice z v gen</a:t>
            </a:r>
            <a:r>
              <a:rPr lang="sl-SI" sz="1600" dirty="0">
                <a:latin typeface="Arial" charset="0"/>
                <a:cs typeface="Times New Roman" pitchFamily="18" charset="0"/>
              </a:rPr>
              <a:t>ó</a:t>
            </a:r>
            <a:r>
              <a:rPr lang="sl-SI" sz="1600" dirty="0">
                <a:latin typeface="Arial" charset="0"/>
              </a:rPr>
              <a:t>m vključenim zapisom za želeni protein najprej gojimo v </a:t>
            </a:r>
            <a:r>
              <a:rPr lang="sl-SI" sz="1600" dirty="0" err="1">
                <a:latin typeface="Arial" charset="0"/>
              </a:rPr>
              <a:t>glicerolnem</a:t>
            </a:r>
            <a:r>
              <a:rPr lang="sl-SI" sz="1600" dirty="0">
                <a:latin typeface="Arial" charset="0"/>
              </a:rPr>
              <a:t> gojišču, ko dosežemo optimalno gostoto celic, pa glicerol odvzamemo in začnemo dodajati metanol. Pri </a:t>
            </a:r>
            <a:r>
              <a:rPr lang="sl-SI" sz="1600" dirty="0" err="1">
                <a:latin typeface="Arial" charset="0"/>
              </a:rPr>
              <a:t>wt</a:t>
            </a:r>
            <a:r>
              <a:rPr lang="sl-SI" sz="1600" dirty="0">
                <a:latin typeface="Arial" charset="0"/>
              </a:rPr>
              <a:t> sevih nastaja </a:t>
            </a:r>
            <a:r>
              <a:rPr lang="sl-SI" sz="1600" dirty="0" smtClean="0">
                <a:latin typeface="Arial" charset="0"/>
              </a:rPr>
              <a:t>alkohol oksidaza</a:t>
            </a:r>
            <a:r>
              <a:rPr lang="sl-SI" sz="1600" dirty="0">
                <a:latin typeface="Arial" charset="0"/>
              </a:rPr>
              <a:t>, ki lahko doseže koncentracijo ~30 % vseh topnih proteinov v celici. </a:t>
            </a:r>
          </a:p>
          <a:p>
            <a:pPr marL="55563" indent="-55563">
              <a:lnSpc>
                <a:spcPct val="90000"/>
              </a:lnSpc>
              <a:buFontTx/>
              <a:buNone/>
            </a:pPr>
            <a:endParaRPr lang="sl-SI" sz="800" dirty="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508000" y="211138"/>
            <a:ext cx="7975600" cy="474662"/>
          </a:xfrm>
          <a:solidFill>
            <a:srgbClr val="CCFFCC"/>
          </a:solidFill>
          <a:ln/>
        </p:spPr>
        <p:txBody>
          <a:bodyPr/>
          <a:lstStyle/>
          <a:p>
            <a:r>
              <a:rPr lang="en-US" sz="3200" i="1">
                <a:latin typeface="Arial" charset="0"/>
              </a:rPr>
              <a:t>Pichia pastoris</a:t>
            </a:r>
          </a:p>
        </p:txBody>
      </p:sp>
      <p:sp>
        <p:nvSpPr>
          <p:cNvPr id="136195" name="Rectangle 3"/>
          <p:cNvSpPr>
            <a:spLocks noGrp="1" noChangeArrowheads="1"/>
          </p:cNvSpPr>
          <p:nvPr>
            <p:ph type="body" idx="1"/>
          </p:nvPr>
        </p:nvSpPr>
        <p:spPr>
          <a:xfrm>
            <a:off x="250825" y="908050"/>
            <a:ext cx="8713788" cy="5740400"/>
          </a:xfrm>
          <a:noFill/>
          <a:ln/>
        </p:spPr>
        <p:txBody>
          <a:bodyPr/>
          <a:lstStyle/>
          <a:p>
            <a:pPr marL="0" indent="0">
              <a:lnSpc>
                <a:spcPct val="90000"/>
              </a:lnSpc>
              <a:buFontTx/>
              <a:buNone/>
            </a:pPr>
            <a:r>
              <a:rPr lang="sl-SI" sz="1800">
                <a:latin typeface="Arial" charset="0"/>
              </a:rPr>
              <a:t>Pri </a:t>
            </a:r>
            <a:r>
              <a:rPr lang="sl-SI" sz="1800" i="1">
                <a:latin typeface="Arial" charset="0"/>
              </a:rPr>
              <a:t>P. pastoris</a:t>
            </a:r>
            <a:r>
              <a:rPr lang="sl-SI" sz="1800">
                <a:latin typeface="Arial" charset="0"/>
              </a:rPr>
              <a:t> ločimo dva fenotipa, Mut</a:t>
            </a:r>
            <a:r>
              <a:rPr lang="sl-SI" sz="1800" baseline="30000">
                <a:latin typeface="Arial" charset="0"/>
              </a:rPr>
              <a:t>+</a:t>
            </a:r>
            <a:r>
              <a:rPr lang="sl-SI" sz="1800">
                <a:latin typeface="Arial" charset="0"/>
              </a:rPr>
              <a:t> in Mut</a:t>
            </a:r>
            <a:r>
              <a:rPr lang="sl-SI" sz="1800" baseline="30000">
                <a:latin typeface="Arial" charset="0"/>
              </a:rPr>
              <a:t>S</a:t>
            </a:r>
            <a:r>
              <a:rPr lang="sl-SI" sz="1800">
                <a:latin typeface="Arial" charset="0"/>
              </a:rPr>
              <a:t>.</a:t>
            </a:r>
            <a:br>
              <a:rPr lang="sl-SI" sz="1800">
                <a:latin typeface="Arial" charset="0"/>
              </a:rPr>
            </a:br>
            <a:endParaRPr lang="sl-SI" sz="1800">
              <a:latin typeface="Arial" charset="0"/>
            </a:endParaRPr>
          </a:p>
          <a:p>
            <a:pPr marL="0" indent="0">
              <a:lnSpc>
                <a:spcPct val="90000"/>
              </a:lnSpc>
              <a:buFontTx/>
              <a:buNone/>
            </a:pPr>
            <a:r>
              <a:rPr lang="sl-SI" sz="1600">
                <a:solidFill>
                  <a:srgbClr val="009900"/>
                </a:solidFill>
                <a:latin typeface="Arial" charset="0"/>
              </a:rPr>
              <a:t>Mut</a:t>
            </a:r>
            <a:r>
              <a:rPr lang="sl-SI" sz="1800" baseline="30000">
                <a:solidFill>
                  <a:srgbClr val="009900"/>
                </a:solidFill>
                <a:latin typeface="Arial" charset="0"/>
              </a:rPr>
              <a:t>+</a:t>
            </a:r>
            <a:r>
              <a:rPr lang="sl-SI" sz="1600">
                <a:solidFill>
                  <a:srgbClr val="009900"/>
                </a:solidFill>
                <a:latin typeface="Arial" charset="0"/>
              </a:rPr>
              <a:t>: wt AOX, hitra rast na metanolnem gojišču</a:t>
            </a:r>
          </a:p>
          <a:p>
            <a:pPr marL="0" indent="0">
              <a:lnSpc>
                <a:spcPct val="90000"/>
              </a:lnSpc>
              <a:buFontTx/>
              <a:buNone/>
            </a:pPr>
            <a:endParaRPr lang="sl-SI" sz="1600">
              <a:solidFill>
                <a:srgbClr val="009900"/>
              </a:solidFill>
              <a:latin typeface="Arial" charset="0"/>
            </a:endParaRPr>
          </a:p>
          <a:p>
            <a:pPr marL="0" indent="0">
              <a:lnSpc>
                <a:spcPct val="90000"/>
              </a:lnSpc>
              <a:buFontTx/>
              <a:buNone/>
            </a:pPr>
            <a:r>
              <a:rPr lang="sl-SI" sz="1600">
                <a:solidFill>
                  <a:srgbClr val="FF5050"/>
                </a:solidFill>
                <a:latin typeface="Arial" charset="0"/>
              </a:rPr>
              <a:t>Mut</a:t>
            </a:r>
            <a:r>
              <a:rPr lang="sl-SI" sz="1800" baseline="30000">
                <a:solidFill>
                  <a:srgbClr val="FF5050"/>
                </a:solidFill>
                <a:latin typeface="Arial" charset="0"/>
              </a:rPr>
              <a:t>S</a:t>
            </a:r>
            <a:r>
              <a:rPr lang="sl-SI" sz="1600">
                <a:solidFill>
                  <a:srgbClr val="FF5050"/>
                </a:solidFill>
                <a:latin typeface="Arial" charset="0"/>
              </a:rPr>
              <a:t>: vnos inserta v regijo AOX, počasna rast na metanolnem gojišču zaradi AOX2</a:t>
            </a:r>
          </a:p>
          <a:p>
            <a:pPr marL="0" indent="0">
              <a:lnSpc>
                <a:spcPct val="90000"/>
              </a:lnSpc>
              <a:buFontTx/>
              <a:buNone/>
            </a:pPr>
            <a:endParaRPr lang="sl-SI" sz="800">
              <a:solidFill>
                <a:srgbClr val="FF5050"/>
              </a:solidFill>
              <a:latin typeface="Arial" charset="0"/>
            </a:endParaRPr>
          </a:p>
          <a:p>
            <a:pPr marL="0" indent="0">
              <a:lnSpc>
                <a:spcPct val="90000"/>
              </a:lnSpc>
              <a:buFontTx/>
              <a:buNone/>
            </a:pPr>
            <a:r>
              <a:rPr lang="sl-SI" sz="1600">
                <a:latin typeface="Arial" charset="0"/>
              </a:rPr>
              <a:t>Celice Mut</a:t>
            </a:r>
            <a:r>
              <a:rPr lang="sl-SI" sz="1800" baseline="30000">
                <a:latin typeface="Arial" charset="0"/>
              </a:rPr>
              <a:t>S</a:t>
            </a:r>
            <a:r>
              <a:rPr lang="sl-SI" sz="1600">
                <a:latin typeface="Arial" charset="0"/>
              </a:rPr>
              <a:t> nastanejo, če pride do integracije v regijo AOX na tak način, da se gen za AOX izgubi (</a:t>
            </a:r>
            <a:r>
              <a:rPr lang="sl-SI" sz="1600" i="1">
                <a:latin typeface="Arial" charset="0"/>
              </a:rPr>
              <a:t>integracija z zamenjavo</a:t>
            </a:r>
            <a:r>
              <a:rPr lang="sl-SI" sz="1600">
                <a:latin typeface="Arial" charset="0"/>
              </a:rPr>
              <a:t>). Nekateri rekombinantni proteini se bolje proizvajajo v celicah, ki so Mut</a:t>
            </a:r>
            <a:r>
              <a:rPr lang="sl-SI" sz="1800" baseline="30000">
                <a:latin typeface="Arial" charset="0"/>
              </a:rPr>
              <a:t>+</a:t>
            </a:r>
            <a:r>
              <a:rPr lang="sl-SI" sz="1600">
                <a:latin typeface="Arial" charset="0"/>
              </a:rPr>
              <a:t>, drugi v celicah Mut</a:t>
            </a:r>
            <a:r>
              <a:rPr lang="sl-SI" sz="1800" baseline="30000">
                <a:latin typeface="Arial" charset="0"/>
              </a:rPr>
              <a:t>S</a:t>
            </a:r>
            <a:r>
              <a:rPr lang="sl-SI" sz="1600">
                <a:latin typeface="Arial" charset="0"/>
              </a:rPr>
              <a:t>. </a:t>
            </a:r>
          </a:p>
          <a:p>
            <a:pPr marL="0" indent="0">
              <a:lnSpc>
                <a:spcPct val="90000"/>
              </a:lnSpc>
              <a:buFontTx/>
              <a:buNone/>
            </a:pPr>
            <a:endParaRPr lang="sl-SI" sz="800">
              <a:latin typeface="Arial" charset="0"/>
            </a:endParaRPr>
          </a:p>
          <a:p>
            <a:pPr marL="0" indent="0">
              <a:lnSpc>
                <a:spcPct val="90000"/>
              </a:lnSpc>
              <a:buFontTx/>
              <a:buNone/>
            </a:pPr>
            <a:r>
              <a:rPr lang="sl-SI" sz="2000">
                <a:latin typeface="Arial" charset="0"/>
                <a:sym typeface="Wingdings" pitchFamily="2" charset="2"/>
              </a:rPr>
              <a:t></a:t>
            </a:r>
            <a:r>
              <a:rPr lang="sl-SI" sz="1600">
                <a:latin typeface="Arial" charset="0"/>
                <a:sym typeface="Wingdings" pitchFamily="2" charset="2"/>
              </a:rPr>
              <a:t> </a:t>
            </a:r>
            <a:r>
              <a:rPr lang="sl-SI" sz="1400">
                <a:latin typeface="Arial" charset="0"/>
              </a:rPr>
              <a:t>Glukoza je močan represor AOX, zato običajno v nobeni od stopenj gojenja ne uporabljamo gojišč z glukozo.</a:t>
            </a:r>
          </a:p>
          <a:p>
            <a:pPr marL="0" indent="0">
              <a:lnSpc>
                <a:spcPct val="90000"/>
              </a:lnSpc>
              <a:buFontTx/>
              <a:buNone/>
            </a:pPr>
            <a:endParaRPr lang="sl-SI" sz="80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3716338"/>
            <a:ext cx="5376862"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5038"/>
            <a:ext cx="4176713" cy="27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3" y="1125538"/>
            <a:ext cx="4896669"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5" name="Rectangle 3"/>
          <p:cNvSpPr>
            <a:spLocks noChangeArrowheads="1"/>
          </p:cNvSpPr>
          <p:nvPr/>
        </p:nvSpPr>
        <p:spPr bwMode="auto">
          <a:xfrm>
            <a:off x="508000" y="211138"/>
            <a:ext cx="7975600" cy="36988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i="1" dirty="0" err="1">
                <a:solidFill>
                  <a:schemeClr val="tx2"/>
                </a:solidFill>
                <a:latin typeface="Arial" panose="020B0604020202020204" pitchFamily="34" charset="0"/>
                <a:cs typeface="Arial" panose="020B0604020202020204" pitchFamily="34" charset="0"/>
              </a:rPr>
              <a:t>Pichia</a:t>
            </a:r>
            <a:r>
              <a:rPr lang="en-US" i="1" dirty="0">
                <a:solidFill>
                  <a:schemeClr val="tx2"/>
                </a:solidFill>
                <a:latin typeface="Arial" panose="020B0604020202020204" pitchFamily="34" charset="0"/>
                <a:cs typeface="Arial" panose="020B0604020202020204" pitchFamily="34" charset="0"/>
              </a:rPr>
              <a:t> </a:t>
            </a:r>
            <a:r>
              <a:rPr lang="en-US" i="1" dirty="0" err="1">
                <a:solidFill>
                  <a:schemeClr val="tx2"/>
                </a:solidFill>
                <a:latin typeface="Arial" panose="020B0604020202020204" pitchFamily="34" charset="0"/>
                <a:cs typeface="Arial" panose="020B0604020202020204" pitchFamily="34" charset="0"/>
              </a:rPr>
              <a:t>pastoris</a:t>
            </a:r>
            <a:r>
              <a:rPr lang="en-US" i="1" dirty="0">
                <a:solidFill>
                  <a:schemeClr val="tx2"/>
                </a:solidFill>
                <a:latin typeface="Arial" panose="020B0604020202020204" pitchFamily="34" charset="0"/>
                <a:cs typeface="Arial" panose="020B0604020202020204" pitchFamily="34" charset="0"/>
              </a:rPr>
              <a:t>: </a:t>
            </a:r>
            <a:r>
              <a:rPr lang="en-US" dirty="0" err="1">
                <a:solidFill>
                  <a:schemeClr val="tx2"/>
                </a:solidFill>
                <a:latin typeface="Arial" panose="020B0604020202020204" pitchFamily="34" charset="0"/>
                <a:cs typeface="Arial" panose="020B0604020202020204" pitchFamily="34" charset="0"/>
              </a:rPr>
              <a:t>integracija</a:t>
            </a:r>
            <a:r>
              <a:rPr lang="en-US" dirty="0">
                <a:solidFill>
                  <a:schemeClr val="tx2"/>
                </a:solidFill>
                <a:latin typeface="Arial" panose="020B0604020202020204" pitchFamily="34" charset="0"/>
                <a:cs typeface="Arial" panose="020B0604020202020204" pitchFamily="34" charset="0"/>
              </a:rPr>
              <a:t> v </a:t>
            </a:r>
            <a:r>
              <a:rPr lang="en-US" dirty="0" err="1">
                <a:solidFill>
                  <a:schemeClr val="tx2"/>
                </a:solidFill>
                <a:latin typeface="Arial" panose="020B0604020202020204" pitchFamily="34" charset="0"/>
                <a:cs typeface="Arial" panose="020B0604020202020204" pitchFamily="34" charset="0"/>
              </a:rPr>
              <a:t>genom</a:t>
            </a:r>
            <a:endParaRPr lang="en-US" sz="3200" i="1" dirty="0">
              <a:solidFill>
                <a:schemeClr val="tx2"/>
              </a:solidFill>
              <a:latin typeface="Arial" panose="020B0604020202020204" pitchFamily="34" charset="0"/>
              <a:cs typeface="Arial" panose="020B0604020202020204" pitchFamily="34" charset="0"/>
            </a:endParaRPr>
          </a:p>
        </p:txBody>
      </p:sp>
      <p:sp>
        <p:nvSpPr>
          <p:cNvPr id="79876" name="Text Box 4"/>
          <p:cNvSpPr txBox="1">
            <a:spLocks noChangeArrowheads="1"/>
          </p:cNvSpPr>
          <p:nvPr/>
        </p:nvSpPr>
        <p:spPr bwMode="auto">
          <a:xfrm>
            <a:off x="250825" y="836613"/>
            <a:ext cx="36856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Integracija</a:t>
            </a:r>
            <a:r>
              <a:rPr lang="en-US" sz="1800" dirty="0">
                <a:latin typeface="Arial" panose="020B0604020202020204" pitchFamily="34" charset="0"/>
                <a:cs typeface="Arial" panose="020B0604020202020204" pitchFamily="34" charset="0"/>
              </a:rPr>
              <a:t> z </a:t>
            </a:r>
            <a:r>
              <a:rPr lang="en-US" sz="1800" dirty="0" err="1">
                <a:latin typeface="Arial" panose="020B0604020202020204" pitchFamily="34" charset="0"/>
                <a:cs typeface="Arial" panose="020B0604020202020204" pitchFamily="34" charset="0"/>
              </a:rPr>
              <a:t>zamenjavo</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sym typeface="Symbol" pitchFamily="18" charset="2"/>
              </a:rPr>
              <a:t></a:t>
            </a:r>
            <a:r>
              <a:rPr lang="en-US" sz="1800" dirty="0" err="1">
                <a:latin typeface="Arial" panose="020B0604020202020204" pitchFamily="34" charset="0"/>
                <a:cs typeface="Arial" panose="020B0604020202020204" pitchFamily="34" charset="0"/>
                <a:sym typeface="Symbol" pitchFamily="18" charset="2"/>
              </a:rPr>
              <a:t>Mut</a:t>
            </a:r>
            <a:r>
              <a:rPr lang="en-US" sz="1800" baseline="30000" dirty="0" err="1">
                <a:latin typeface="Arial" panose="020B0604020202020204" pitchFamily="34" charset="0"/>
                <a:cs typeface="Arial" panose="020B0604020202020204" pitchFamily="34" charset="0"/>
                <a:sym typeface="Symbol" pitchFamily="18" charset="2"/>
              </a:rPr>
              <a:t>S</a:t>
            </a:r>
            <a:r>
              <a:rPr lang="en-US" sz="1800" dirty="0">
                <a:latin typeface="Arial" panose="020B0604020202020204" pitchFamily="34" charset="0"/>
                <a:cs typeface="Arial" panose="020B0604020202020204" pitchFamily="34" charset="0"/>
                <a:sym typeface="Symbol" pitchFamily="18" charset="2"/>
              </a:rPr>
              <a:t>)</a:t>
            </a:r>
            <a:endParaRPr lang="en-US" sz="1800" dirty="0">
              <a:latin typeface="Arial" panose="020B0604020202020204" pitchFamily="34" charset="0"/>
              <a:cs typeface="Arial" panose="020B0604020202020204" pitchFamily="34" charset="0"/>
            </a:endParaRPr>
          </a:p>
          <a:p>
            <a:pPr>
              <a:buFontTx/>
              <a:buChar char="•"/>
            </a:pP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Insercija</a:t>
            </a:r>
            <a:r>
              <a:rPr lang="en-US" sz="1800" dirty="0">
                <a:latin typeface="Arial" panose="020B0604020202020204" pitchFamily="34" charset="0"/>
                <a:cs typeface="Arial" panose="020B0604020202020204" pitchFamily="34" charset="0"/>
              </a:rPr>
              <a:t> v </a:t>
            </a:r>
            <a:r>
              <a:rPr lang="en-US" sz="1800" i="1" dirty="0">
                <a:latin typeface="Arial" panose="020B0604020202020204" pitchFamily="34" charset="0"/>
                <a:cs typeface="Arial" panose="020B0604020202020204" pitchFamily="34" charset="0"/>
              </a:rPr>
              <a:t>his</a:t>
            </a:r>
            <a:r>
              <a:rPr lang="en-US" sz="1800" dirty="0">
                <a:latin typeface="Arial" panose="020B0604020202020204" pitchFamily="34" charset="0"/>
                <a:cs typeface="Arial" panose="020B0604020202020204" pitchFamily="34" charset="0"/>
              </a:rPr>
              <a:t>4</a:t>
            </a:r>
          </a:p>
          <a:p>
            <a:pPr>
              <a:buFontTx/>
              <a:buChar char="•"/>
            </a:pP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Insercija</a:t>
            </a:r>
            <a:r>
              <a:rPr lang="en-US" sz="1800" dirty="0">
                <a:latin typeface="Arial" panose="020B0604020202020204" pitchFamily="34" charset="0"/>
                <a:cs typeface="Arial" panose="020B0604020202020204" pitchFamily="34" charset="0"/>
              </a:rPr>
              <a:t> v </a:t>
            </a:r>
            <a:r>
              <a:rPr lang="en-US" sz="1800" i="1" dirty="0">
                <a:latin typeface="Arial" panose="020B0604020202020204" pitchFamily="34" charset="0"/>
                <a:cs typeface="Arial" panose="020B0604020202020204" pitchFamily="34" charset="0"/>
              </a:rPr>
              <a:t>AOX</a:t>
            </a:r>
            <a:r>
              <a:rPr lang="en-US" sz="1800" dirty="0">
                <a:latin typeface="Arial" panose="020B0604020202020204" pitchFamily="34" charset="0"/>
                <a:cs typeface="Arial" panose="020B0604020202020204" pitchFamily="34" charset="0"/>
              </a:rPr>
              <a:t>1</a:t>
            </a:r>
          </a:p>
          <a:p>
            <a:pPr>
              <a:buFontTx/>
              <a:buChar char="•"/>
            </a:pPr>
            <a:endParaRPr lang="en-US" sz="1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17900"/>
            <a:ext cx="5410200"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0713"/>
            <a:ext cx="5334000" cy="328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18" name="Rectangle 6"/>
          <p:cNvSpPr>
            <a:spLocks noChangeArrowheads="1"/>
          </p:cNvSpPr>
          <p:nvPr/>
        </p:nvSpPr>
        <p:spPr bwMode="auto">
          <a:xfrm>
            <a:off x="5580063" y="692150"/>
            <a:ext cx="3240087" cy="100806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i="1">
                <a:solidFill>
                  <a:schemeClr val="tx2"/>
                </a:solidFill>
                <a:latin typeface="Arial" charset="0"/>
              </a:rPr>
              <a:t>Pichia pastoris</a:t>
            </a:r>
            <a:r>
              <a:rPr lang="sl-SI">
                <a:solidFill>
                  <a:schemeClr val="tx2"/>
                </a:solidFill>
                <a:latin typeface="Arial" charset="0"/>
              </a:rPr>
              <a:t>: integracijski vektor</a:t>
            </a:r>
            <a:endParaRPr lang="en-US" sz="2800" i="1">
              <a:solidFill>
                <a:schemeClr val="tx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1157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5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406400" y="1055688"/>
            <a:ext cx="8432800" cy="5592762"/>
          </a:xfrm>
          <a:noFill/>
          <a:ln/>
        </p:spPr>
        <p:txBody>
          <a:bodyPr/>
          <a:lstStyle/>
          <a:p>
            <a:pPr marL="0" indent="0">
              <a:lnSpc>
                <a:spcPct val="90000"/>
              </a:lnSpc>
              <a:buFontTx/>
              <a:buNone/>
            </a:pPr>
            <a:r>
              <a:rPr lang="sl-SI" sz="1800" dirty="0">
                <a:latin typeface="Arial" charset="0"/>
              </a:rPr>
              <a:t>Pogosto uporabljan </a:t>
            </a:r>
            <a:r>
              <a:rPr lang="sl-SI" sz="1800" dirty="0" smtClean="0">
                <a:latin typeface="Arial" charset="0"/>
              </a:rPr>
              <a:t>vektor </a:t>
            </a:r>
            <a:r>
              <a:rPr lang="sl-SI" sz="1800" dirty="0">
                <a:latin typeface="Arial" charset="0"/>
              </a:rPr>
              <a:t>pPIC9 </a:t>
            </a:r>
            <a:r>
              <a:rPr lang="sl-SI" sz="1600" dirty="0">
                <a:latin typeface="Arial" charset="0"/>
              </a:rPr>
              <a:t>(</a:t>
            </a:r>
            <a:r>
              <a:rPr lang="sl-SI" sz="1600" dirty="0" err="1">
                <a:latin typeface="Arial" charset="0"/>
              </a:rPr>
              <a:t>Invitrogen</a:t>
            </a:r>
            <a:r>
              <a:rPr lang="sl-SI" sz="1600" dirty="0" smtClean="0">
                <a:latin typeface="Arial" charset="0"/>
              </a:rPr>
              <a:t>):</a:t>
            </a:r>
            <a:endParaRPr lang="sl-SI" sz="1600" dirty="0">
              <a:latin typeface="Arial" charset="0"/>
            </a:endParaRPr>
          </a:p>
          <a:p>
            <a:pPr marL="0" indent="0">
              <a:lnSpc>
                <a:spcPct val="90000"/>
              </a:lnSpc>
              <a:buFontTx/>
              <a:buNone/>
            </a:pPr>
            <a:r>
              <a:rPr lang="sl-SI" sz="1600" dirty="0" smtClean="0">
                <a:latin typeface="Arial" charset="0"/>
              </a:rPr>
              <a:t>prenosljivi </a:t>
            </a:r>
            <a:r>
              <a:rPr lang="sl-SI" sz="1600" dirty="0">
                <a:latin typeface="Arial" charset="0"/>
              </a:rPr>
              <a:t>vektor (</a:t>
            </a:r>
            <a:r>
              <a:rPr lang="sl-SI" sz="1600" i="1" dirty="0">
                <a:latin typeface="Arial" charset="0"/>
              </a:rPr>
              <a:t>ori</a:t>
            </a:r>
            <a:r>
              <a:rPr lang="sl-SI" sz="1600" dirty="0">
                <a:latin typeface="Arial" charset="0"/>
              </a:rPr>
              <a:t> ColE1, </a:t>
            </a:r>
            <a:r>
              <a:rPr lang="sl-SI" sz="1600" dirty="0" err="1">
                <a:latin typeface="Arial" charset="0"/>
              </a:rPr>
              <a:t>Amp</a:t>
            </a:r>
            <a:r>
              <a:rPr lang="sl-SI" sz="1600" dirty="0">
                <a:latin typeface="Arial" charset="0"/>
              </a:rPr>
              <a:t>/</a:t>
            </a:r>
            <a:r>
              <a:rPr lang="sl-SI" sz="1600" dirty="0" err="1">
                <a:latin typeface="Arial" charset="0"/>
              </a:rPr>
              <a:t>KanR</a:t>
            </a:r>
            <a:r>
              <a:rPr lang="sl-SI" sz="1600" dirty="0">
                <a:latin typeface="Arial" charset="0"/>
              </a:rPr>
              <a:t>; His4); </a:t>
            </a:r>
            <a:br>
              <a:rPr lang="sl-SI" sz="1600" dirty="0">
                <a:latin typeface="Arial" charset="0"/>
              </a:rPr>
            </a:br>
            <a:r>
              <a:rPr lang="sl-SI" sz="1600" dirty="0">
                <a:latin typeface="Arial" charset="0"/>
              </a:rPr>
              <a:t>AOX 5’/3’, signalno zaporedje </a:t>
            </a:r>
            <a:r>
              <a:rPr lang="sl-SI" sz="1600" dirty="0" err="1" smtClean="0">
                <a:latin typeface="Symbol" pitchFamily="18" charset="2"/>
              </a:rPr>
              <a:t>a</a:t>
            </a:r>
            <a:r>
              <a:rPr lang="sl-SI" sz="1600" dirty="0" err="1" smtClean="0">
                <a:latin typeface="Arial" charset="0"/>
              </a:rPr>
              <a:t>MF</a:t>
            </a:r>
            <a:r>
              <a:rPr lang="sl-SI" sz="1600" dirty="0" smtClean="0">
                <a:latin typeface="Arial" charset="0"/>
              </a:rPr>
              <a:t> (</a:t>
            </a:r>
            <a:r>
              <a:rPr lang="sl-SI" sz="1600" dirty="0">
                <a:latin typeface="Arial" charset="0"/>
              </a:rPr>
              <a:t>odcep s proteazo </a:t>
            </a:r>
            <a:r>
              <a:rPr lang="sl-SI" sz="1600" dirty="0" smtClean="0">
                <a:latin typeface="Arial" charset="0"/>
              </a:rPr>
              <a:t/>
            </a:r>
            <a:br>
              <a:rPr lang="sl-SI" sz="1600" dirty="0" smtClean="0">
                <a:latin typeface="Arial" charset="0"/>
              </a:rPr>
            </a:br>
            <a:r>
              <a:rPr lang="sl-SI" sz="1600" dirty="0" smtClean="0">
                <a:latin typeface="Arial" charset="0"/>
              </a:rPr>
              <a:t>KEX </a:t>
            </a:r>
            <a:r>
              <a:rPr lang="sl-SI" sz="1600" i="1" dirty="0">
                <a:latin typeface="Arial" charset="0"/>
              </a:rPr>
              <a:t>in vivo</a:t>
            </a:r>
            <a:r>
              <a:rPr lang="sl-SI" sz="1600" dirty="0">
                <a:latin typeface="Arial" charset="0"/>
              </a:rPr>
              <a:t>)</a:t>
            </a:r>
          </a:p>
          <a:p>
            <a:pPr marL="0" indent="0">
              <a:lnSpc>
                <a:spcPct val="90000"/>
              </a:lnSpc>
              <a:buFontTx/>
              <a:buNone/>
            </a:pPr>
            <a:r>
              <a:rPr lang="sl-SI" sz="900" dirty="0">
                <a:latin typeface="Arial" charset="0"/>
              </a:rPr>
              <a:t/>
            </a:r>
            <a:br>
              <a:rPr lang="sl-SI" sz="900" dirty="0">
                <a:latin typeface="Arial" charset="0"/>
              </a:rPr>
            </a:br>
            <a:r>
              <a:rPr lang="sl-SI" sz="1600" dirty="0">
                <a:latin typeface="Arial" charset="0"/>
              </a:rPr>
              <a:t>Alternativni vektorji (</a:t>
            </a:r>
            <a:r>
              <a:rPr lang="sl-SI" sz="1600" dirty="0" err="1">
                <a:latin typeface="Arial" charset="0"/>
              </a:rPr>
              <a:t>pPICZ</a:t>
            </a:r>
            <a:r>
              <a:rPr lang="sl-SI" sz="1600" dirty="0">
                <a:latin typeface="Arial" charset="0"/>
              </a:rPr>
              <a:t>): selekcija na </a:t>
            </a:r>
            <a:br>
              <a:rPr lang="sl-SI" sz="1600" dirty="0">
                <a:latin typeface="Arial" charset="0"/>
              </a:rPr>
            </a:br>
            <a:r>
              <a:rPr lang="sl-SI" sz="1600" dirty="0">
                <a:latin typeface="Arial" charset="0"/>
              </a:rPr>
              <a:t>gojišču z </a:t>
            </a:r>
            <a:r>
              <a:rPr lang="sl-SI" sz="1600" dirty="0" err="1">
                <a:latin typeface="Arial" charset="0"/>
              </a:rPr>
              <a:t>zeocinom</a:t>
            </a:r>
            <a:r>
              <a:rPr lang="sl-SI" sz="1600" dirty="0">
                <a:latin typeface="Arial" charset="0"/>
              </a:rPr>
              <a:t>.</a:t>
            </a:r>
          </a:p>
          <a:p>
            <a:pPr marL="0" indent="0">
              <a:lnSpc>
                <a:spcPct val="90000"/>
              </a:lnSpc>
              <a:buFontTx/>
              <a:buNone/>
            </a:pPr>
            <a:endParaRPr lang="sl-SI" sz="1800" dirty="0">
              <a:latin typeface="Arial" charset="0"/>
            </a:endParaRPr>
          </a:p>
          <a:p>
            <a:pPr marL="0" indent="0">
              <a:lnSpc>
                <a:spcPct val="90000"/>
              </a:lnSpc>
              <a:buFontTx/>
              <a:buNone/>
            </a:pPr>
            <a:endParaRPr lang="sl-SI" sz="1800" dirty="0">
              <a:latin typeface="Arial" charset="0"/>
            </a:endParaRPr>
          </a:p>
          <a:p>
            <a:pPr marL="0" indent="0">
              <a:lnSpc>
                <a:spcPct val="90000"/>
              </a:lnSpc>
              <a:buFontTx/>
              <a:buNone/>
            </a:pPr>
            <a:endParaRPr lang="sl-SI" sz="1800" dirty="0">
              <a:latin typeface="Arial" charset="0"/>
            </a:endParaRPr>
          </a:p>
          <a:p>
            <a:pPr marL="0" indent="0">
              <a:lnSpc>
                <a:spcPct val="90000"/>
              </a:lnSpc>
              <a:buFontTx/>
              <a:buNone/>
            </a:pPr>
            <a:endParaRPr lang="sl-SI" sz="1800" dirty="0">
              <a:latin typeface="Arial" charset="0"/>
            </a:endParaRPr>
          </a:p>
          <a:p>
            <a:pPr marL="0" indent="0">
              <a:lnSpc>
                <a:spcPct val="90000"/>
              </a:lnSpc>
              <a:buFontTx/>
              <a:buNone/>
            </a:pPr>
            <a:endParaRPr lang="sl-SI" sz="1800" dirty="0">
              <a:latin typeface="Arial" charset="0"/>
            </a:endParaRPr>
          </a:p>
          <a:p>
            <a:pPr marL="0" indent="0">
              <a:lnSpc>
                <a:spcPct val="90000"/>
              </a:lnSpc>
              <a:buFontTx/>
              <a:buNone/>
            </a:pPr>
            <a:endParaRPr lang="sl-SI" sz="1800" dirty="0">
              <a:latin typeface="Arial" charset="0"/>
            </a:endParaRPr>
          </a:p>
          <a:p>
            <a:pPr marL="0" indent="0">
              <a:lnSpc>
                <a:spcPct val="90000"/>
              </a:lnSpc>
              <a:buFontTx/>
              <a:buNone/>
            </a:pPr>
            <a:endParaRPr lang="sl-SI" sz="1800" dirty="0">
              <a:latin typeface="Arial" charset="0"/>
            </a:endParaRPr>
          </a:p>
          <a:p>
            <a:pPr marL="0" indent="0">
              <a:lnSpc>
                <a:spcPct val="90000"/>
              </a:lnSpc>
              <a:buFontTx/>
              <a:buNone/>
            </a:pPr>
            <a:endParaRPr lang="sl-SI" sz="1800" dirty="0">
              <a:latin typeface="Arial" charset="0"/>
            </a:endParaRPr>
          </a:p>
          <a:p>
            <a:pPr marL="0" indent="0">
              <a:lnSpc>
                <a:spcPct val="90000"/>
              </a:lnSpc>
              <a:buFontTx/>
              <a:buNone/>
            </a:pPr>
            <a:endParaRPr lang="sl-SI" sz="1800" dirty="0">
              <a:latin typeface="Arial" charset="0"/>
            </a:endParaRPr>
          </a:p>
          <a:p>
            <a:pPr marL="0" indent="0">
              <a:lnSpc>
                <a:spcPct val="90000"/>
              </a:lnSpc>
              <a:buFontTx/>
              <a:buNone/>
            </a:pPr>
            <a:endParaRPr lang="sl-SI" sz="1800" dirty="0">
              <a:latin typeface="Arial" charset="0"/>
            </a:endParaRPr>
          </a:p>
          <a:p>
            <a:pPr marL="0" indent="0">
              <a:lnSpc>
                <a:spcPct val="90000"/>
              </a:lnSpc>
              <a:buFontTx/>
              <a:buNone/>
            </a:pPr>
            <a:r>
              <a:rPr lang="sl-SI" sz="1800" dirty="0">
                <a:latin typeface="Arial" charset="0"/>
              </a:rPr>
              <a:t>Rast v </a:t>
            </a:r>
            <a:r>
              <a:rPr lang="sl-SI" sz="1800" dirty="0" err="1">
                <a:latin typeface="Arial" charset="0"/>
              </a:rPr>
              <a:t>fermentorju</a:t>
            </a:r>
            <a:r>
              <a:rPr lang="sl-SI" sz="1800" dirty="0">
                <a:latin typeface="Arial" charset="0"/>
              </a:rPr>
              <a:t>: dosežemo visoke gostote, ki se lahko </a:t>
            </a:r>
            <a:br>
              <a:rPr lang="sl-SI" sz="1800" dirty="0">
                <a:latin typeface="Arial" charset="0"/>
              </a:rPr>
            </a:br>
            <a:r>
              <a:rPr lang="sl-SI" sz="1800" dirty="0">
                <a:latin typeface="Arial" charset="0"/>
              </a:rPr>
              <a:t>odražajo v visoki proizvodnji.</a:t>
            </a:r>
            <a:endParaRPr lang="en-US" sz="1800" dirty="0">
              <a:latin typeface="Arial" charset="0"/>
            </a:endParaRPr>
          </a:p>
        </p:txBody>
      </p:sp>
      <p:pic>
        <p:nvPicPr>
          <p:cNvPr id="68612" name="Picture 4" descr="pPIC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981075"/>
            <a:ext cx="3000375" cy="2705100"/>
          </a:xfrm>
          <a:prstGeom prst="rect">
            <a:avLst/>
          </a:prstGeom>
          <a:noFill/>
          <a:extLst>
            <a:ext uri="{909E8E84-426E-40DD-AFC4-6F175D3DCCD1}">
              <a14:hiddenFill xmlns:a14="http://schemas.microsoft.com/office/drawing/2010/main">
                <a:solidFill>
                  <a:srgbClr val="FFFFFF"/>
                </a:solidFill>
              </a14:hiddenFill>
            </a:ext>
          </a:extLst>
        </p:spPr>
      </p:pic>
      <p:pic>
        <p:nvPicPr>
          <p:cNvPr id="68613" name="Picture 5" descr="ferment_Ppastoris_growt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997200"/>
            <a:ext cx="3673475" cy="2352675"/>
          </a:xfrm>
          <a:prstGeom prst="rect">
            <a:avLst/>
          </a:prstGeom>
          <a:noFill/>
          <a:extLst>
            <a:ext uri="{909E8E84-426E-40DD-AFC4-6F175D3DCCD1}">
              <a14:hiddenFill xmlns:a14="http://schemas.microsoft.com/office/drawing/2010/main">
                <a:solidFill>
                  <a:srgbClr val="FFFFFF"/>
                </a:solidFill>
              </a14:hiddenFill>
            </a:ext>
          </a:extLst>
        </p:spPr>
      </p:pic>
      <p:pic>
        <p:nvPicPr>
          <p:cNvPr id="68630" name="Picture 22" descr="Pichia_shake_vs_ferment1"/>
          <p:cNvPicPr>
            <a:picLocks noChangeAspect="1" noChangeArrowheads="1"/>
          </p:cNvPicPr>
          <p:nvPr/>
        </p:nvPicPr>
        <p:blipFill>
          <a:blip r:embed="rId5">
            <a:extLst>
              <a:ext uri="{28A0092B-C50C-407E-A947-70E740481C1C}">
                <a14:useLocalDpi xmlns:a14="http://schemas.microsoft.com/office/drawing/2010/main" val="0"/>
              </a:ext>
            </a:extLst>
          </a:blip>
          <a:srcRect l="12195" t="6296" r="12195" b="2426"/>
          <a:stretch>
            <a:fillRect/>
          </a:stretch>
        </p:blipFill>
        <p:spPr bwMode="auto">
          <a:xfrm>
            <a:off x="6804025" y="4652963"/>
            <a:ext cx="1724025" cy="1765300"/>
          </a:xfrm>
          <a:prstGeom prst="rect">
            <a:avLst/>
          </a:prstGeom>
          <a:noFill/>
          <a:extLst>
            <a:ext uri="{909E8E84-426E-40DD-AFC4-6F175D3DCCD1}">
              <a14:hiddenFill xmlns:a14="http://schemas.microsoft.com/office/drawing/2010/main">
                <a:solidFill>
                  <a:srgbClr val="FFFFFF"/>
                </a:solidFill>
              </a14:hiddenFill>
            </a:ext>
          </a:extLst>
        </p:spPr>
      </p:pic>
      <p:sp>
        <p:nvSpPr>
          <p:cNvPr id="68634" name="Rectangle 26"/>
          <p:cNvSpPr>
            <a:spLocks noChangeArrowheads="1"/>
          </p:cNvSpPr>
          <p:nvPr/>
        </p:nvSpPr>
        <p:spPr bwMode="auto">
          <a:xfrm>
            <a:off x="1979613" y="333375"/>
            <a:ext cx="5184775" cy="36988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i="1">
                <a:solidFill>
                  <a:schemeClr val="tx2"/>
                </a:solidFill>
                <a:latin typeface="Arial" charset="0"/>
              </a:rPr>
              <a:t>Pichia pastoris</a:t>
            </a:r>
            <a:r>
              <a:rPr lang="sl-SI" sz="2800">
                <a:solidFill>
                  <a:schemeClr val="tx2"/>
                </a:solidFill>
                <a:latin typeface="Arial" charset="0"/>
              </a:rPr>
              <a:t>: vektorji /2</a:t>
            </a:r>
            <a:endParaRPr lang="en-US" sz="3200" i="1">
              <a:solidFill>
                <a:schemeClr val="tx2"/>
              </a:soli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3">
            <a:extLst>
              <a:ext uri="{28A0092B-C50C-407E-A947-70E740481C1C}">
                <a14:useLocalDpi xmlns:a14="http://schemas.microsoft.com/office/drawing/2010/main" val="0"/>
              </a:ext>
            </a:extLst>
          </a:blip>
          <a:srcRect l="46461"/>
          <a:stretch>
            <a:fillRect/>
          </a:stretch>
        </p:blipFill>
        <p:spPr bwMode="auto">
          <a:xfrm>
            <a:off x="539750" y="1341438"/>
            <a:ext cx="3243263"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739" name="Rectangle 3"/>
          <p:cNvSpPr>
            <a:spLocks noChangeArrowheads="1"/>
          </p:cNvSpPr>
          <p:nvPr/>
        </p:nvSpPr>
        <p:spPr bwMode="auto">
          <a:xfrm>
            <a:off x="2268538" y="260350"/>
            <a:ext cx="5184775" cy="36988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i="1">
                <a:solidFill>
                  <a:schemeClr val="tx2"/>
                </a:solidFill>
                <a:latin typeface="Arial" charset="0"/>
              </a:rPr>
              <a:t>Pichia pastoris</a:t>
            </a:r>
            <a:r>
              <a:rPr lang="sl-SI" sz="2800">
                <a:solidFill>
                  <a:schemeClr val="tx2"/>
                </a:solidFill>
                <a:latin typeface="Arial" charset="0"/>
              </a:rPr>
              <a:t>: vektorji /3</a:t>
            </a:r>
            <a:endParaRPr lang="en-US" sz="3200" i="1">
              <a:solidFill>
                <a:schemeClr val="tx2"/>
              </a:solidFill>
              <a:latin typeface="Arial" charset="0"/>
            </a:endParaRPr>
          </a:p>
        </p:txBody>
      </p:sp>
      <p:pic>
        <p:nvPicPr>
          <p:cNvPr id="1167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1484313"/>
            <a:ext cx="453548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406400" y="1055688"/>
            <a:ext cx="8432800" cy="788987"/>
          </a:xfrm>
          <a:noFill/>
          <a:ln/>
        </p:spPr>
        <p:txBody>
          <a:bodyPr/>
          <a:lstStyle/>
          <a:p>
            <a:pPr marL="55563" indent="-55563" algn="ctr">
              <a:buFontTx/>
              <a:buNone/>
            </a:pPr>
            <a:r>
              <a:rPr lang="sl-SI" sz="1800">
                <a:latin typeface="Arial" charset="0"/>
              </a:rPr>
              <a:t>signalno zaporedje </a:t>
            </a:r>
            <a:r>
              <a:rPr lang="sl-SI" sz="1800">
                <a:latin typeface="Symbol" pitchFamily="18" charset="2"/>
              </a:rPr>
              <a:t>a</a:t>
            </a:r>
            <a:r>
              <a:rPr lang="sl-SI" sz="1800">
                <a:latin typeface="Arial" charset="0"/>
              </a:rPr>
              <a:t>MF - odcep s proteazo KEX </a:t>
            </a:r>
            <a:r>
              <a:rPr lang="sl-SI" sz="1800" i="1">
                <a:latin typeface="Arial" charset="0"/>
              </a:rPr>
              <a:t>in vivo</a:t>
            </a:r>
            <a:endParaRPr lang="sl-SI" sz="1800">
              <a:latin typeface="Arial" charset="0"/>
            </a:endParaRPr>
          </a:p>
          <a:p>
            <a:pPr marL="55563" indent="-55563">
              <a:buFontTx/>
              <a:buNone/>
            </a:pPr>
            <a:r>
              <a:rPr lang="sl-SI" sz="1400">
                <a:latin typeface="Arial" charset="0"/>
              </a:rPr>
              <a:t/>
            </a:r>
            <a:br>
              <a:rPr lang="sl-SI" sz="1400">
                <a:latin typeface="Arial" charset="0"/>
              </a:rPr>
            </a:br>
            <a:endParaRPr lang="en-US" sz="2800">
              <a:latin typeface="Arial" charset="0"/>
            </a:endParaRPr>
          </a:p>
        </p:txBody>
      </p:sp>
      <p:grpSp>
        <p:nvGrpSpPr>
          <p:cNvPr id="97290" name="Group 10"/>
          <p:cNvGrpSpPr>
            <a:grpSpLocks/>
          </p:cNvGrpSpPr>
          <p:nvPr/>
        </p:nvGrpSpPr>
        <p:grpSpPr bwMode="auto">
          <a:xfrm>
            <a:off x="1763688" y="1988840"/>
            <a:ext cx="6048672" cy="3746500"/>
            <a:chOff x="703" y="1026"/>
            <a:chExt cx="4400" cy="2360"/>
          </a:xfrm>
        </p:grpSpPr>
        <p:pic>
          <p:nvPicPr>
            <p:cNvPr id="97287" name="Picture 7"/>
            <p:cNvPicPr>
              <a:picLocks noChangeAspect="1" noChangeArrowheads="1"/>
            </p:cNvPicPr>
            <p:nvPr/>
          </p:nvPicPr>
          <p:blipFill>
            <a:blip r:embed="rId3">
              <a:extLst>
                <a:ext uri="{28A0092B-C50C-407E-A947-70E740481C1C}">
                  <a14:useLocalDpi xmlns:a14="http://schemas.microsoft.com/office/drawing/2010/main" val="0"/>
                </a:ext>
              </a:extLst>
            </a:blip>
            <a:srcRect l="3334" t="5588" r="4445" b="5525"/>
            <a:stretch>
              <a:fillRect/>
            </a:stretch>
          </p:blipFill>
          <p:spPr bwMode="auto">
            <a:xfrm>
              <a:off x="748" y="1071"/>
              <a:ext cx="4355" cy="2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8" name="Rectangle 8"/>
            <p:cNvSpPr>
              <a:spLocks noChangeArrowheads="1"/>
            </p:cNvSpPr>
            <p:nvPr/>
          </p:nvSpPr>
          <p:spPr bwMode="auto">
            <a:xfrm>
              <a:off x="4332" y="1026"/>
              <a:ext cx="771" cy="31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97289" name="Rectangle 9"/>
            <p:cNvSpPr>
              <a:spLocks noChangeArrowheads="1"/>
            </p:cNvSpPr>
            <p:nvPr/>
          </p:nvSpPr>
          <p:spPr bwMode="auto">
            <a:xfrm>
              <a:off x="703" y="1026"/>
              <a:ext cx="771" cy="31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97291" name="Rectangle 11"/>
          <p:cNvSpPr>
            <a:spLocks noChangeArrowheads="1"/>
          </p:cNvSpPr>
          <p:nvPr/>
        </p:nvSpPr>
        <p:spPr bwMode="auto">
          <a:xfrm>
            <a:off x="2268538" y="260350"/>
            <a:ext cx="5184775" cy="36988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i="1">
                <a:solidFill>
                  <a:schemeClr val="tx2"/>
                </a:solidFill>
                <a:latin typeface="Arial" charset="0"/>
              </a:rPr>
              <a:t>Pichia pastoris</a:t>
            </a:r>
            <a:r>
              <a:rPr lang="sl-SI" sz="2800">
                <a:solidFill>
                  <a:schemeClr val="tx2"/>
                </a:solidFill>
                <a:latin typeface="Arial" charset="0"/>
              </a:rPr>
              <a:t>: vektorji /4</a:t>
            </a:r>
            <a:endParaRPr lang="en-US" sz="3200" i="1">
              <a:solidFill>
                <a:schemeClr val="tx2"/>
              </a:solidFill>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179388" y="981075"/>
            <a:ext cx="8737600" cy="5699125"/>
          </a:xfrm>
          <a:noFill/>
          <a:ln/>
        </p:spPr>
        <p:txBody>
          <a:bodyPr/>
          <a:lstStyle/>
          <a:p>
            <a:pPr marL="0" indent="0">
              <a:lnSpc>
                <a:spcPct val="90000"/>
              </a:lnSpc>
              <a:buFontTx/>
              <a:buNone/>
            </a:pPr>
            <a:r>
              <a:rPr lang="sl-SI" sz="1600" dirty="0">
                <a:latin typeface="Arial" charset="0"/>
              </a:rPr>
              <a:t>Uporabljajo jih predvsem za proizvodnjo lastnih </a:t>
            </a:r>
            <a:r>
              <a:rPr lang="sl-SI" sz="1600" dirty="0" err="1">
                <a:latin typeface="Arial" charset="0"/>
              </a:rPr>
              <a:t>metabolitov</a:t>
            </a:r>
            <a:r>
              <a:rPr lang="sl-SI" sz="1600" dirty="0">
                <a:latin typeface="Arial" charset="0"/>
              </a:rPr>
              <a:t>: penicilin, citronska kislina. Nekatere vrste pa so tudi gensko spremenili in uporabili za proizvodnjo </a:t>
            </a:r>
            <a:r>
              <a:rPr lang="sl-SI" sz="1600" dirty="0" err="1">
                <a:latin typeface="Arial" charset="0"/>
              </a:rPr>
              <a:t>heterolognih</a:t>
            </a:r>
            <a:r>
              <a:rPr lang="sl-SI" sz="1600" dirty="0">
                <a:latin typeface="Arial" charset="0"/>
              </a:rPr>
              <a:t> proteinov, npr. vrste </a:t>
            </a:r>
            <a:r>
              <a:rPr lang="sl-SI" sz="1600" i="1" dirty="0" err="1">
                <a:latin typeface="Arial" charset="0"/>
              </a:rPr>
              <a:t>Neurospora</a:t>
            </a:r>
            <a:r>
              <a:rPr lang="sl-SI" sz="1600" i="1" dirty="0">
                <a:latin typeface="Arial" charset="0"/>
              </a:rPr>
              <a:t> </a:t>
            </a:r>
            <a:r>
              <a:rPr lang="sl-SI" sz="1600" i="1" dirty="0" err="1">
                <a:latin typeface="Arial" charset="0"/>
              </a:rPr>
              <a:t>crassa</a:t>
            </a:r>
            <a:r>
              <a:rPr lang="sl-SI" sz="1600" i="1" dirty="0">
                <a:latin typeface="Arial" charset="0"/>
              </a:rPr>
              <a:t>, </a:t>
            </a:r>
            <a:r>
              <a:rPr lang="sl-SI" sz="1600" i="1" dirty="0" err="1">
                <a:latin typeface="Arial" charset="0"/>
              </a:rPr>
              <a:t>Aspergillus</a:t>
            </a:r>
            <a:r>
              <a:rPr lang="sl-SI" sz="1600" i="1" dirty="0">
                <a:latin typeface="Arial" charset="0"/>
              </a:rPr>
              <a:t> </a:t>
            </a:r>
            <a:r>
              <a:rPr lang="sl-SI" sz="1600" i="1" dirty="0" err="1">
                <a:latin typeface="Arial" charset="0"/>
              </a:rPr>
              <a:t>nidulans</a:t>
            </a:r>
            <a:r>
              <a:rPr lang="sl-SI" sz="1600" i="1" dirty="0">
                <a:latin typeface="Arial" charset="0"/>
              </a:rPr>
              <a:t>, A. </a:t>
            </a:r>
            <a:r>
              <a:rPr lang="sl-SI" sz="1600" i="1" dirty="0" err="1">
                <a:latin typeface="Arial" charset="0"/>
              </a:rPr>
              <a:t>oryzae</a:t>
            </a:r>
            <a:r>
              <a:rPr lang="sl-SI" sz="1600" i="1" dirty="0">
                <a:latin typeface="Arial" charset="0"/>
              </a:rPr>
              <a:t>, </a:t>
            </a:r>
            <a:r>
              <a:rPr lang="sl-SI" sz="1600" i="1" dirty="0" err="1">
                <a:latin typeface="Arial" charset="0"/>
              </a:rPr>
              <a:t>Talaromyces</a:t>
            </a:r>
            <a:r>
              <a:rPr lang="sl-SI" sz="1600" i="1" dirty="0">
                <a:latin typeface="Arial" charset="0"/>
              </a:rPr>
              <a:t> </a:t>
            </a:r>
            <a:r>
              <a:rPr lang="sl-SI" sz="1600" i="1" dirty="0" err="1">
                <a:latin typeface="Arial" charset="0"/>
              </a:rPr>
              <a:t>emersonii</a:t>
            </a:r>
            <a:r>
              <a:rPr lang="sl-SI" sz="1600" i="1" dirty="0">
                <a:latin typeface="Arial" charset="0"/>
              </a:rPr>
              <a:t>, </a:t>
            </a:r>
            <a:r>
              <a:rPr lang="sl-SI" sz="1600" i="1" dirty="0" err="1">
                <a:latin typeface="Arial" charset="0"/>
              </a:rPr>
              <a:t>Penicillium</a:t>
            </a:r>
            <a:r>
              <a:rPr lang="sl-SI" sz="1600" i="1" dirty="0">
                <a:latin typeface="Arial" charset="0"/>
              </a:rPr>
              <a:t> sp.</a:t>
            </a:r>
            <a:endParaRPr lang="sl-SI" sz="1800" i="1" dirty="0">
              <a:latin typeface="Arial" charset="0"/>
            </a:endParaRPr>
          </a:p>
          <a:p>
            <a:pPr marL="0" indent="0">
              <a:lnSpc>
                <a:spcPct val="90000"/>
              </a:lnSpc>
              <a:buFontTx/>
              <a:buNone/>
            </a:pPr>
            <a:endParaRPr lang="sl-SI" sz="800" i="1" dirty="0">
              <a:latin typeface="Arial" charset="0"/>
            </a:endParaRPr>
          </a:p>
          <a:p>
            <a:pPr marL="0" indent="0">
              <a:lnSpc>
                <a:spcPct val="90000"/>
              </a:lnSpc>
              <a:buFontTx/>
              <a:buNone/>
            </a:pPr>
            <a:r>
              <a:rPr lang="sl-SI" sz="1600" dirty="0">
                <a:latin typeface="Arial" charset="0"/>
              </a:rPr>
              <a:t>Gojimo jih lahko v posebnih </a:t>
            </a:r>
            <a:r>
              <a:rPr lang="sl-SI" sz="1600" dirty="0" err="1">
                <a:latin typeface="Arial" charset="0"/>
              </a:rPr>
              <a:t>fermentorjih</a:t>
            </a:r>
            <a:r>
              <a:rPr lang="sl-SI" sz="1600" dirty="0">
                <a:latin typeface="Arial" charset="0"/>
              </a:rPr>
              <a:t> na trdih gojiščih </a:t>
            </a:r>
            <a:br>
              <a:rPr lang="sl-SI" sz="1600" dirty="0">
                <a:latin typeface="Arial" charset="0"/>
              </a:rPr>
            </a:br>
            <a:r>
              <a:rPr lang="sl-SI" sz="1600" dirty="0">
                <a:latin typeface="Arial" charset="0"/>
              </a:rPr>
              <a:t>(predalne izvedbe) ali v tekočih gojiščih.</a:t>
            </a:r>
            <a:br>
              <a:rPr lang="sl-SI" sz="1600" dirty="0">
                <a:latin typeface="Arial" charset="0"/>
              </a:rPr>
            </a:br>
            <a:r>
              <a:rPr lang="sl-SI" sz="1600" dirty="0">
                <a:latin typeface="Arial" charset="0"/>
              </a:rPr>
              <a:t>Prednost: učinkovito izločanje proteinov iz celic.</a:t>
            </a:r>
            <a:endParaRPr lang="sl-SI" sz="1800" dirty="0">
              <a:latin typeface="Arial" charset="0"/>
            </a:endParaRPr>
          </a:p>
          <a:p>
            <a:pPr marL="0" indent="0">
              <a:lnSpc>
                <a:spcPct val="90000"/>
              </a:lnSpc>
              <a:buFontTx/>
              <a:buNone/>
            </a:pPr>
            <a:endParaRPr lang="sl-SI" sz="1800" dirty="0">
              <a:latin typeface="Arial" charset="0"/>
            </a:endParaRPr>
          </a:p>
          <a:p>
            <a:pPr marL="0" indent="0">
              <a:lnSpc>
                <a:spcPct val="90000"/>
              </a:lnSpc>
              <a:buFontTx/>
              <a:buNone/>
            </a:pPr>
            <a:r>
              <a:rPr lang="sl-SI" sz="1600" i="1" dirty="0" err="1">
                <a:latin typeface="Arial" charset="0"/>
              </a:rPr>
              <a:t>Neurospora</a:t>
            </a:r>
            <a:r>
              <a:rPr lang="sl-SI" sz="1600" i="1" dirty="0">
                <a:latin typeface="Arial" charset="0"/>
              </a:rPr>
              <a:t> </a:t>
            </a:r>
            <a:r>
              <a:rPr lang="sl-SI" sz="1600" i="1" dirty="0" err="1">
                <a:latin typeface="Arial" charset="0"/>
              </a:rPr>
              <a:t>crassa</a:t>
            </a:r>
            <a:r>
              <a:rPr lang="sl-SI" sz="1600" i="1" dirty="0">
                <a:latin typeface="Arial" charset="0"/>
              </a:rPr>
              <a:t>:</a:t>
            </a:r>
            <a:r>
              <a:rPr lang="sl-SI" sz="1600" dirty="0">
                <a:latin typeface="Arial" charset="0"/>
              </a:rPr>
              <a:t> proizvedli so že več proteinov: </a:t>
            </a:r>
            <a:br>
              <a:rPr lang="sl-SI" sz="1600" dirty="0">
                <a:latin typeface="Arial" charset="0"/>
              </a:rPr>
            </a:br>
            <a:r>
              <a:rPr lang="sl-SI" sz="1600" dirty="0" err="1">
                <a:latin typeface="Arial" charset="0"/>
              </a:rPr>
              <a:t>mAb</a:t>
            </a:r>
            <a:r>
              <a:rPr lang="sl-SI" sz="1600" dirty="0">
                <a:latin typeface="Arial" charset="0"/>
              </a:rPr>
              <a:t>, proteaze, rastne faktorje; [</a:t>
            </a:r>
            <a:r>
              <a:rPr lang="sl-SI" sz="1600" dirty="0" err="1">
                <a:latin typeface="Arial" charset="0"/>
              </a:rPr>
              <a:t>Neugenesis</a:t>
            </a:r>
            <a:r>
              <a:rPr lang="sl-SI" sz="1600" dirty="0">
                <a:latin typeface="Arial" charset="0"/>
              </a:rPr>
              <a:t>] </a:t>
            </a:r>
            <a:r>
              <a:rPr lang="sl-SI" sz="1600" dirty="0" err="1">
                <a:latin typeface="Arial" charset="0"/>
              </a:rPr>
              <a:t>glukoamilazni</a:t>
            </a:r>
            <a:r>
              <a:rPr lang="sl-SI" sz="1600" dirty="0">
                <a:latin typeface="Arial" charset="0"/>
              </a:rPr>
              <a:t> promotor </a:t>
            </a:r>
          </a:p>
          <a:p>
            <a:pPr marL="0" indent="0">
              <a:lnSpc>
                <a:spcPct val="90000"/>
              </a:lnSpc>
              <a:buFontTx/>
              <a:buNone/>
            </a:pPr>
            <a:r>
              <a:rPr lang="sl-SI" sz="1600" i="1" dirty="0" err="1">
                <a:latin typeface="Arial" charset="0"/>
              </a:rPr>
              <a:t>Aspergillus</a:t>
            </a:r>
            <a:r>
              <a:rPr lang="sl-SI" sz="1600" dirty="0">
                <a:latin typeface="Arial" charset="0"/>
              </a:rPr>
              <a:t>: </a:t>
            </a:r>
            <a:r>
              <a:rPr lang="sl-SI" sz="1600" dirty="0">
                <a:latin typeface="Symbol" pitchFamily="18" charset="2"/>
              </a:rPr>
              <a:t>a</a:t>
            </a:r>
            <a:r>
              <a:rPr lang="sl-SI" sz="1600" dirty="0">
                <a:latin typeface="Arial" charset="0"/>
              </a:rPr>
              <a:t>-</a:t>
            </a:r>
            <a:r>
              <a:rPr lang="sl-SI" sz="1600" dirty="0" err="1">
                <a:latin typeface="Arial" charset="0"/>
              </a:rPr>
              <a:t>amilazni</a:t>
            </a:r>
            <a:r>
              <a:rPr lang="sl-SI" sz="1600" dirty="0">
                <a:latin typeface="Arial" charset="0"/>
              </a:rPr>
              <a:t> promotor</a:t>
            </a:r>
          </a:p>
          <a:p>
            <a:pPr marL="0" indent="0">
              <a:lnSpc>
                <a:spcPct val="90000"/>
              </a:lnSpc>
              <a:buFontTx/>
              <a:buNone/>
            </a:pPr>
            <a:r>
              <a:rPr lang="sl-SI" sz="1600" i="1" dirty="0">
                <a:latin typeface="Arial" charset="0"/>
              </a:rPr>
              <a:t>T. </a:t>
            </a:r>
            <a:r>
              <a:rPr lang="sl-SI" sz="1600" i="1" dirty="0" err="1">
                <a:latin typeface="Arial" charset="0"/>
              </a:rPr>
              <a:t>emersonii</a:t>
            </a:r>
            <a:r>
              <a:rPr lang="sl-SI" sz="1600" dirty="0">
                <a:latin typeface="Arial" charset="0"/>
              </a:rPr>
              <a:t>: </a:t>
            </a:r>
            <a:r>
              <a:rPr lang="sl-SI" sz="1600" dirty="0" err="1">
                <a:latin typeface="Arial" charset="0"/>
              </a:rPr>
              <a:t>endoglukanazni</a:t>
            </a:r>
            <a:r>
              <a:rPr lang="sl-SI" sz="1600" dirty="0">
                <a:latin typeface="Arial" charset="0"/>
              </a:rPr>
              <a:t> promotor</a:t>
            </a:r>
          </a:p>
          <a:p>
            <a:pPr marL="0" indent="0">
              <a:lnSpc>
                <a:spcPct val="90000"/>
              </a:lnSpc>
              <a:buFontTx/>
              <a:buNone/>
            </a:pPr>
            <a:r>
              <a:rPr lang="sl-SI" sz="1600" i="1" dirty="0">
                <a:latin typeface="Arial" charset="0"/>
              </a:rPr>
              <a:t>P. </a:t>
            </a:r>
            <a:r>
              <a:rPr lang="sl-SI" sz="1600" i="1" dirty="0" err="1">
                <a:latin typeface="Arial" charset="0"/>
              </a:rPr>
              <a:t>chrysogenum</a:t>
            </a:r>
            <a:r>
              <a:rPr lang="sl-SI" sz="1600" dirty="0">
                <a:latin typeface="Arial" charset="0"/>
              </a:rPr>
              <a:t>: promotor </a:t>
            </a:r>
            <a:r>
              <a:rPr lang="sl-SI" sz="1600" i="1" dirty="0" err="1">
                <a:latin typeface="Arial" charset="0"/>
              </a:rPr>
              <a:t>pho</a:t>
            </a:r>
            <a:r>
              <a:rPr lang="sl-SI" sz="1600" dirty="0" err="1">
                <a:latin typeface="Arial" charset="0"/>
              </a:rPr>
              <a:t>A</a:t>
            </a:r>
            <a:r>
              <a:rPr lang="sl-SI" sz="1600" dirty="0">
                <a:latin typeface="Arial" charset="0"/>
              </a:rPr>
              <a:t> (kisla fosfataza)</a:t>
            </a:r>
          </a:p>
          <a:p>
            <a:pPr marL="0" indent="0">
              <a:lnSpc>
                <a:spcPct val="90000"/>
              </a:lnSpc>
              <a:buFontTx/>
              <a:buNone/>
            </a:pPr>
            <a:endParaRPr lang="sl-SI" sz="1800" dirty="0">
              <a:latin typeface="Arial" charset="0"/>
            </a:endParaRPr>
          </a:p>
          <a:p>
            <a:pPr marL="0" indent="0">
              <a:lnSpc>
                <a:spcPct val="90000"/>
              </a:lnSpc>
              <a:buFontTx/>
              <a:buNone/>
            </a:pPr>
            <a:r>
              <a:rPr lang="sl-SI" sz="1600" u="sng" dirty="0">
                <a:latin typeface="Arial" charset="0"/>
              </a:rPr>
              <a:t>Primer</a:t>
            </a:r>
            <a:r>
              <a:rPr lang="sl-SI" sz="1600" dirty="0">
                <a:latin typeface="Arial" charset="0"/>
              </a:rPr>
              <a:t>: </a:t>
            </a:r>
            <a:r>
              <a:rPr lang="sl-SI" sz="1600" i="1" dirty="0">
                <a:latin typeface="Arial" charset="0"/>
              </a:rPr>
              <a:t>A. </a:t>
            </a:r>
            <a:r>
              <a:rPr lang="sl-SI" sz="1600" i="1" dirty="0" err="1">
                <a:latin typeface="Arial" charset="0"/>
              </a:rPr>
              <a:t>nidulans</a:t>
            </a:r>
            <a:r>
              <a:rPr lang="sl-SI" sz="1800" dirty="0">
                <a:latin typeface="Arial" charset="0"/>
              </a:rPr>
              <a:t>: </a:t>
            </a:r>
            <a:r>
              <a:rPr lang="sl-SI" sz="1400" dirty="0">
                <a:latin typeface="Arial" charset="0"/>
              </a:rPr>
              <a:t>proizvodnja </a:t>
            </a:r>
            <a:r>
              <a:rPr lang="sl-SI" sz="1400" dirty="0" err="1">
                <a:latin typeface="Arial" charset="0"/>
              </a:rPr>
              <a:t>aril</a:t>
            </a:r>
            <a:r>
              <a:rPr lang="sl-SI" sz="1400" dirty="0">
                <a:latin typeface="Arial" charset="0"/>
              </a:rPr>
              <a:t>-alkohol-oksidaze iz glive </a:t>
            </a:r>
            <a:r>
              <a:rPr lang="sl-SI" sz="1400" i="1" dirty="0" err="1">
                <a:latin typeface="Arial" charset="0"/>
              </a:rPr>
              <a:t>Plerotus</a:t>
            </a:r>
            <a:r>
              <a:rPr lang="sl-SI" sz="1800" i="1" dirty="0">
                <a:latin typeface="Arial" charset="0"/>
              </a:rPr>
              <a:t> </a:t>
            </a:r>
            <a:r>
              <a:rPr lang="sl-SI" sz="1800" dirty="0">
                <a:latin typeface="Arial" charset="0"/>
              </a:rPr>
              <a:t/>
            </a:r>
            <a:br>
              <a:rPr lang="sl-SI" sz="1800" dirty="0">
                <a:latin typeface="Arial" charset="0"/>
              </a:rPr>
            </a:br>
            <a:r>
              <a:rPr lang="sl-SI" sz="1600" dirty="0">
                <a:latin typeface="Arial" charset="0"/>
              </a:rPr>
              <a:t>promotor: alkohol-</a:t>
            </a:r>
            <a:r>
              <a:rPr lang="sl-SI" sz="1600" dirty="0" err="1">
                <a:latin typeface="Arial" charset="0"/>
              </a:rPr>
              <a:t>dehidrogenaza</a:t>
            </a:r>
            <a:r>
              <a:rPr lang="sl-SI" sz="1600" dirty="0">
                <a:latin typeface="Arial" charset="0"/>
              </a:rPr>
              <a:t> </a:t>
            </a:r>
            <a:r>
              <a:rPr lang="sl-SI" sz="1600" i="1" dirty="0">
                <a:latin typeface="Arial" charset="0"/>
              </a:rPr>
              <a:t>A. </a:t>
            </a:r>
            <a:r>
              <a:rPr lang="sl-SI" sz="1600" i="1" dirty="0" err="1">
                <a:latin typeface="Arial" charset="0"/>
              </a:rPr>
              <a:t>nidulans</a:t>
            </a:r>
            <a:r>
              <a:rPr lang="sl-SI" sz="1600" dirty="0">
                <a:latin typeface="Arial" charset="0"/>
              </a:rPr>
              <a:t/>
            </a:r>
            <a:br>
              <a:rPr lang="sl-SI" sz="1600" dirty="0">
                <a:latin typeface="Arial" charset="0"/>
              </a:rPr>
            </a:br>
            <a:r>
              <a:rPr lang="sl-SI" sz="1600" dirty="0">
                <a:latin typeface="Arial" charset="0"/>
              </a:rPr>
              <a:t>selekcijski marker: </a:t>
            </a:r>
            <a:r>
              <a:rPr lang="sl-SI" sz="1600" dirty="0" err="1">
                <a:latin typeface="Arial" charset="0"/>
              </a:rPr>
              <a:t>argB</a:t>
            </a:r>
            <a:r>
              <a:rPr lang="sl-SI" sz="1600" dirty="0">
                <a:latin typeface="Arial" charset="0"/>
              </a:rPr>
              <a:t>, </a:t>
            </a:r>
            <a:r>
              <a:rPr lang="sl-SI" sz="1600" dirty="0" err="1">
                <a:latin typeface="Arial" charset="0"/>
              </a:rPr>
              <a:t>terminator</a:t>
            </a:r>
            <a:r>
              <a:rPr lang="sl-SI" sz="1600" dirty="0">
                <a:latin typeface="Arial" charset="0"/>
              </a:rPr>
              <a:t>: </a:t>
            </a:r>
            <a:r>
              <a:rPr lang="sl-SI" sz="1600" dirty="0" err="1">
                <a:latin typeface="Arial" charset="0"/>
              </a:rPr>
              <a:t>trpC</a:t>
            </a:r>
            <a:endParaRPr lang="sl-SI" sz="1600" dirty="0">
              <a:latin typeface="Arial" charset="0"/>
            </a:endParaRPr>
          </a:p>
          <a:p>
            <a:pPr marL="0" indent="0">
              <a:lnSpc>
                <a:spcPct val="90000"/>
              </a:lnSpc>
              <a:buFontTx/>
              <a:buNone/>
            </a:pPr>
            <a:r>
              <a:rPr lang="sl-SI" sz="1600" dirty="0">
                <a:latin typeface="Arial" charset="0"/>
              </a:rPr>
              <a:t>gojenje v stresalnih erlenmajericah</a:t>
            </a:r>
          </a:p>
          <a:p>
            <a:pPr marL="0" indent="0">
              <a:lnSpc>
                <a:spcPct val="90000"/>
              </a:lnSpc>
              <a:buFontTx/>
              <a:buNone/>
            </a:pPr>
            <a:r>
              <a:rPr lang="sl-SI" sz="1600" dirty="0">
                <a:latin typeface="Arial" charset="0"/>
              </a:rPr>
              <a:t>indukcija s </a:t>
            </a:r>
            <a:r>
              <a:rPr lang="sl-SI" sz="1600" dirty="0" err="1">
                <a:latin typeface="Arial" charset="0"/>
              </a:rPr>
              <a:t>treoninom</a:t>
            </a:r>
            <a:r>
              <a:rPr lang="sl-SI" sz="1600" dirty="0">
                <a:latin typeface="Arial" charset="0"/>
              </a:rPr>
              <a:t>; trajanje indukcije 48 h</a:t>
            </a:r>
          </a:p>
          <a:p>
            <a:pPr marL="0" indent="0">
              <a:lnSpc>
                <a:spcPct val="90000"/>
              </a:lnSpc>
              <a:buFontTx/>
              <a:buNone/>
            </a:pPr>
            <a:r>
              <a:rPr lang="sl-SI" sz="1600" dirty="0">
                <a:latin typeface="Arial" charset="0"/>
              </a:rPr>
              <a:t>čiščenje: </a:t>
            </a:r>
            <a:r>
              <a:rPr lang="sl-SI" sz="1600" dirty="0" err="1">
                <a:latin typeface="Arial" charset="0"/>
              </a:rPr>
              <a:t>gelska</a:t>
            </a:r>
            <a:r>
              <a:rPr lang="sl-SI" sz="1600" dirty="0">
                <a:latin typeface="Arial" charset="0"/>
              </a:rPr>
              <a:t> </a:t>
            </a:r>
            <a:r>
              <a:rPr lang="sl-SI" sz="1600" dirty="0" err="1">
                <a:latin typeface="Arial" charset="0"/>
              </a:rPr>
              <a:t>filtr</a:t>
            </a:r>
            <a:r>
              <a:rPr lang="sl-SI" sz="1600" dirty="0">
                <a:latin typeface="Arial" charset="0"/>
              </a:rPr>
              <a:t>. in IEC </a:t>
            </a:r>
          </a:p>
        </p:txBody>
      </p:sp>
      <p:pic>
        <p:nvPicPr>
          <p:cNvPr id="65540" name="Picture 4" descr="Aspergillus_vector1"/>
          <p:cNvPicPr>
            <a:picLocks noChangeAspect="1" noChangeArrowheads="1"/>
          </p:cNvPicPr>
          <p:nvPr/>
        </p:nvPicPr>
        <p:blipFill>
          <a:blip r:embed="rId3">
            <a:extLst>
              <a:ext uri="{28A0092B-C50C-407E-A947-70E740481C1C}">
                <a14:useLocalDpi xmlns:a14="http://schemas.microsoft.com/office/drawing/2010/main" val="0"/>
              </a:ext>
            </a:extLst>
          </a:blip>
          <a:srcRect t="21548" r="30188"/>
          <a:stretch>
            <a:fillRect/>
          </a:stretch>
        </p:blipFill>
        <p:spPr bwMode="auto">
          <a:xfrm>
            <a:off x="6353167" y="4293096"/>
            <a:ext cx="2808312" cy="2192338"/>
          </a:xfrm>
          <a:prstGeom prst="rect">
            <a:avLst/>
          </a:prstGeom>
          <a:noFill/>
          <a:extLst>
            <a:ext uri="{909E8E84-426E-40DD-AFC4-6F175D3DCCD1}">
              <a14:hiddenFill xmlns:a14="http://schemas.microsoft.com/office/drawing/2010/main">
                <a:solidFill>
                  <a:srgbClr val="FFFFFF"/>
                </a:solidFill>
              </a14:hiddenFill>
            </a:ext>
          </a:extLst>
        </p:spPr>
      </p:pic>
      <p:sp>
        <p:nvSpPr>
          <p:cNvPr id="65538" name="Rectangle 2"/>
          <p:cNvSpPr>
            <a:spLocks noGrp="1" noChangeArrowheads="1"/>
          </p:cNvSpPr>
          <p:nvPr>
            <p:ph type="title"/>
          </p:nvPr>
        </p:nvSpPr>
        <p:spPr>
          <a:xfrm>
            <a:off x="1219200" y="211138"/>
            <a:ext cx="6299200" cy="474662"/>
          </a:xfrm>
          <a:solidFill>
            <a:srgbClr val="CCFFCC"/>
          </a:solidFill>
          <a:ln/>
        </p:spPr>
        <p:txBody>
          <a:bodyPr/>
          <a:lstStyle/>
          <a:p>
            <a:r>
              <a:rPr lang="en-US" sz="2800">
                <a:latin typeface="Arial" charset="0"/>
              </a:rPr>
              <a:t>Nitaste glive</a:t>
            </a:r>
            <a:endParaRPr lang="en-US" sz="3200" i="1">
              <a:latin typeface="Arial" charset="0"/>
            </a:endParaRPr>
          </a:p>
        </p:txBody>
      </p:sp>
      <p:pic>
        <p:nvPicPr>
          <p:cNvPr id="65541" name="Picture 5"/>
          <p:cNvPicPr>
            <a:picLocks noChangeAspect="1" noChangeArrowheads="1"/>
          </p:cNvPicPr>
          <p:nvPr/>
        </p:nvPicPr>
        <p:blipFill>
          <a:blip r:embed="rId4">
            <a:extLst>
              <a:ext uri="{28A0092B-C50C-407E-A947-70E740481C1C}">
                <a14:useLocalDpi xmlns:a14="http://schemas.microsoft.com/office/drawing/2010/main" val="0"/>
              </a:ext>
            </a:extLst>
          </a:blip>
          <a:srcRect l="50000" t="5092" b="52168"/>
          <a:stretch>
            <a:fillRect/>
          </a:stretch>
        </p:blipFill>
        <p:spPr bwMode="auto">
          <a:xfrm>
            <a:off x="5651500" y="1844675"/>
            <a:ext cx="1585913" cy="126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72" name="Group 4"/>
          <p:cNvGrpSpPr>
            <a:grpSpLocks/>
          </p:cNvGrpSpPr>
          <p:nvPr/>
        </p:nvGrpSpPr>
        <p:grpSpPr bwMode="auto">
          <a:xfrm>
            <a:off x="755650" y="1196975"/>
            <a:ext cx="7391400" cy="4664075"/>
            <a:chOff x="1008" y="1200"/>
            <a:chExt cx="4656" cy="3120"/>
          </a:xfrm>
        </p:grpSpPr>
        <p:pic>
          <p:nvPicPr>
            <p:cNvPr id="109573" name="Picture 5"/>
            <p:cNvPicPr>
              <a:picLocks noChangeAspect="1" noChangeArrowheads="1"/>
            </p:cNvPicPr>
            <p:nvPr/>
          </p:nvPicPr>
          <p:blipFill>
            <a:blip r:embed="rId3">
              <a:extLst>
                <a:ext uri="{28A0092B-C50C-407E-A947-70E740481C1C}">
                  <a14:useLocalDpi xmlns:a14="http://schemas.microsoft.com/office/drawing/2010/main" val="0"/>
                </a:ext>
              </a:extLst>
            </a:blip>
            <a:srcRect t="10736"/>
            <a:stretch>
              <a:fillRect/>
            </a:stretch>
          </p:blipFill>
          <p:spPr bwMode="auto">
            <a:xfrm>
              <a:off x="1008" y="1200"/>
              <a:ext cx="4656" cy="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4" name="Rectangle 6"/>
            <p:cNvSpPr>
              <a:spLocks noChangeArrowheads="1"/>
            </p:cNvSpPr>
            <p:nvPr/>
          </p:nvSpPr>
          <p:spPr bwMode="auto">
            <a:xfrm>
              <a:off x="4224" y="1296"/>
              <a:ext cx="1056" cy="6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t>mesto </a:t>
              </a:r>
              <a:r>
                <a:rPr lang="en-US" sz="2000" i="1"/>
                <a:t>ori</a:t>
              </a:r>
              <a:r>
                <a:rPr lang="en-US" sz="2000"/>
                <a:t> </a:t>
              </a:r>
              <a:br>
                <a:rPr lang="en-US" sz="2000"/>
              </a:br>
              <a:r>
                <a:rPr lang="en-US" sz="2000"/>
                <a:t>za </a:t>
              </a:r>
              <a:r>
                <a:rPr lang="en-US" sz="2000" i="1"/>
                <a:t>E. coli</a:t>
              </a:r>
              <a:endParaRPr lang="en-US"/>
            </a:p>
          </p:txBody>
        </p:sp>
        <p:sp>
          <p:nvSpPr>
            <p:cNvPr id="109575" name="Text Box 7"/>
            <p:cNvSpPr txBox="1">
              <a:spLocks noChangeArrowheads="1"/>
            </p:cNvSpPr>
            <p:nvPr/>
          </p:nvSpPr>
          <p:spPr bwMode="auto">
            <a:xfrm>
              <a:off x="1104" y="2160"/>
              <a:ext cx="968" cy="6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evkariontsko</a:t>
              </a:r>
            </a:p>
            <a:p>
              <a:r>
                <a:rPr lang="en-US" sz="1800"/>
                <a:t>mesto začetka</a:t>
              </a:r>
            </a:p>
            <a:p>
              <a:r>
                <a:rPr lang="en-US" sz="1800"/>
                <a:t>podvojevanja</a:t>
              </a:r>
            </a:p>
            <a:p>
              <a:endParaRPr lang="en-US" sz="800"/>
            </a:p>
          </p:txBody>
        </p:sp>
        <p:sp>
          <p:nvSpPr>
            <p:cNvPr id="109576" name="Text Box 8"/>
            <p:cNvSpPr txBox="1">
              <a:spLocks noChangeArrowheads="1"/>
            </p:cNvSpPr>
            <p:nvPr/>
          </p:nvSpPr>
          <p:spPr bwMode="auto">
            <a:xfrm>
              <a:off x="1728" y="3600"/>
              <a:ext cx="1008" cy="6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klonirno mesto z </a:t>
              </a:r>
              <a:r>
                <a:rPr lang="en-US" sz="1700"/>
                <a:t>evkariontskim</a:t>
              </a:r>
              <a:r>
                <a:rPr lang="en-US" sz="1800"/>
                <a:t>   </a:t>
              </a:r>
              <a:br>
                <a:rPr lang="en-US" sz="1800"/>
              </a:br>
              <a:r>
                <a:rPr lang="en-US" sz="1800"/>
                <a:t> </a:t>
              </a:r>
              <a:r>
                <a:rPr lang="en-US" sz="1800" i="1"/>
                <a:t>p</a:t>
              </a:r>
              <a:r>
                <a:rPr lang="en-US" sz="1800"/>
                <a:t> in </a:t>
              </a:r>
              <a:r>
                <a:rPr lang="en-US" sz="1800" i="1"/>
                <a:t>t</a:t>
              </a:r>
              <a:endParaRPr lang="en-US" sz="1800"/>
            </a:p>
          </p:txBody>
        </p:sp>
        <p:sp>
          <p:nvSpPr>
            <p:cNvPr id="109577" name="Text Box 9"/>
            <p:cNvSpPr txBox="1">
              <a:spLocks noChangeArrowheads="1"/>
            </p:cNvSpPr>
            <p:nvPr/>
          </p:nvSpPr>
          <p:spPr bwMode="auto">
            <a:xfrm>
              <a:off x="4118" y="2712"/>
              <a:ext cx="1472" cy="11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evkariontski selekcijski</a:t>
              </a:r>
              <a:br>
                <a:rPr lang="en-US" sz="1800"/>
              </a:br>
              <a:r>
                <a:rPr lang="en-US" sz="1800"/>
                <a:t>marker z lastnim </a:t>
              </a:r>
            </a:p>
            <a:p>
              <a:r>
                <a:rPr lang="en-US" sz="1800"/>
                <a:t>promotorjem (</a:t>
              </a:r>
              <a:r>
                <a:rPr lang="en-US" sz="1800" i="1"/>
                <a:t>p</a:t>
              </a:r>
              <a:r>
                <a:rPr lang="en-US" sz="1800"/>
                <a:t>),</a:t>
              </a:r>
            </a:p>
            <a:p>
              <a:r>
                <a:rPr lang="en-US" sz="1800"/>
                <a:t>terminatorjem (</a:t>
              </a:r>
              <a:r>
                <a:rPr lang="en-US" sz="1800" i="1"/>
                <a:t>t</a:t>
              </a:r>
              <a:r>
                <a:rPr lang="en-US" sz="1800"/>
                <a:t>)</a:t>
              </a:r>
            </a:p>
            <a:p>
              <a:r>
                <a:rPr lang="en-US" sz="1800"/>
                <a:t>in poliadenilacijskim  </a:t>
              </a:r>
            </a:p>
            <a:p>
              <a:r>
                <a:rPr lang="en-US" sz="1800"/>
                <a:t>signalom</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08000" y="211138"/>
            <a:ext cx="7975600" cy="474662"/>
          </a:xfrm>
          <a:solidFill>
            <a:srgbClr val="CCFFCC"/>
          </a:solidFill>
          <a:ln/>
        </p:spPr>
        <p:txBody>
          <a:bodyPr/>
          <a:lstStyle/>
          <a:p>
            <a:r>
              <a:rPr lang="sl-SI" sz="2800">
                <a:latin typeface="Arial" charset="0"/>
              </a:rPr>
              <a:t>Izražanje</a:t>
            </a:r>
            <a:r>
              <a:rPr lang="en-US" sz="2800">
                <a:latin typeface="Arial" charset="0"/>
              </a:rPr>
              <a:t> v evkariontskih sistemih</a:t>
            </a:r>
            <a:r>
              <a:rPr lang="sl-SI" sz="2800">
                <a:latin typeface="Arial" charset="0"/>
              </a:rPr>
              <a:t> /2</a:t>
            </a:r>
            <a:endParaRPr lang="en-US" sz="3200" i="1">
              <a:latin typeface="Arial" charset="0"/>
            </a:endParaRPr>
          </a:p>
        </p:txBody>
      </p:sp>
      <p:sp>
        <p:nvSpPr>
          <p:cNvPr id="83971" name="Rectangle 3"/>
          <p:cNvSpPr>
            <a:spLocks noGrp="1" noChangeArrowheads="1"/>
          </p:cNvSpPr>
          <p:nvPr>
            <p:ph type="body" idx="1"/>
          </p:nvPr>
        </p:nvSpPr>
        <p:spPr>
          <a:xfrm>
            <a:off x="406400" y="1052513"/>
            <a:ext cx="8432800" cy="5543550"/>
          </a:xfrm>
          <a:noFill/>
          <a:ln/>
        </p:spPr>
        <p:txBody>
          <a:bodyPr/>
          <a:lstStyle/>
          <a:p>
            <a:pPr marL="55563" indent="-55563">
              <a:buFontTx/>
              <a:buNone/>
            </a:pPr>
            <a:r>
              <a:rPr lang="sl-SI" sz="1900">
                <a:latin typeface="Arial" charset="0"/>
              </a:rPr>
              <a:t>Vnos vektorja v gostiteljsko celico: transformacija / transfekcija</a:t>
            </a:r>
            <a:r>
              <a:rPr lang="sl-SI" sz="2000">
                <a:latin typeface="Arial" charset="0"/>
              </a:rPr>
              <a:t>.</a:t>
            </a:r>
          </a:p>
          <a:p>
            <a:pPr marL="55563" indent="-55563">
              <a:buFontTx/>
              <a:buNone/>
            </a:pPr>
            <a:r>
              <a:rPr lang="sl-SI" sz="1800" u="sng">
                <a:solidFill>
                  <a:srgbClr val="009900"/>
                </a:solidFill>
                <a:latin typeface="Arial" charset="0"/>
              </a:rPr>
              <a:t>Transformacija</a:t>
            </a:r>
            <a:r>
              <a:rPr lang="sl-SI" sz="1800">
                <a:solidFill>
                  <a:srgbClr val="009900"/>
                </a:solidFill>
                <a:latin typeface="Arial" charset="0"/>
              </a:rPr>
              <a:t> kvasovk: </a:t>
            </a:r>
            <a:br>
              <a:rPr lang="sl-SI" sz="1800">
                <a:solidFill>
                  <a:srgbClr val="009900"/>
                </a:solidFill>
                <a:latin typeface="Arial" charset="0"/>
              </a:rPr>
            </a:br>
            <a:r>
              <a:rPr lang="sl-SI" sz="1800">
                <a:solidFill>
                  <a:srgbClr val="009900"/>
                </a:solidFill>
                <a:latin typeface="Arial" charset="0"/>
              </a:rPr>
              <a:t>- z elektroporacijo </a:t>
            </a:r>
            <a:br>
              <a:rPr lang="sl-SI" sz="1800">
                <a:solidFill>
                  <a:srgbClr val="009900"/>
                </a:solidFill>
                <a:latin typeface="Arial" charset="0"/>
              </a:rPr>
            </a:br>
            <a:r>
              <a:rPr lang="sl-SI" sz="1800">
                <a:solidFill>
                  <a:srgbClr val="009900"/>
                </a:solidFill>
                <a:latin typeface="Arial" charset="0"/>
              </a:rPr>
              <a:t>- preko protoplastov</a:t>
            </a:r>
            <a:br>
              <a:rPr lang="sl-SI" sz="1800">
                <a:solidFill>
                  <a:srgbClr val="009900"/>
                </a:solidFill>
                <a:latin typeface="Arial" charset="0"/>
              </a:rPr>
            </a:br>
            <a:r>
              <a:rPr lang="sl-SI" sz="1800">
                <a:solidFill>
                  <a:srgbClr val="009900"/>
                </a:solidFill>
                <a:latin typeface="Arial" charset="0"/>
              </a:rPr>
              <a:t>- s kemično modifikacijo sten (Li-acetat)</a:t>
            </a:r>
            <a:endParaRPr lang="sl-SI" sz="2000">
              <a:solidFill>
                <a:srgbClr val="009900"/>
              </a:solidFill>
              <a:latin typeface="Arial" charset="0"/>
            </a:endParaRPr>
          </a:p>
          <a:p>
            <a:pPr marL="55563" indent="-55563">
              <a:buFontTx/>
              <a:buNone/>
            </a:pPr>
            <a:r>
              <a:rPr lang="sl-SI" sz="1800" u="sng">
                <a:solidFill>
                  <a:srgbClr val="FF5050"/>
                </a:solidFill>
                <a:latin typeface="Arial" charset="0"/>
              </a:rPr>
              <a:t>Transfekcija</a:t>
            </a:r>
            <a:r>
              <a:rPr lang="sl-SI" sz="1800">
                <a:solidFill>
                  <a:srgbClr val="FF5050"/>
                </a:solidFill>
                <a:latin typeface="Arial" charset="0"/>
              </a:rPr>
              <a:t> gojenih celic višjih organizmov: </a:t>
            </a:r>
            <a:br>
              <a:rPr lang="sl-SI" sz="1800">
                <a:solidFill>
                  <a:srgbClr val="FF5050"/>
                </a:solidFill>
                <a:latin typeface="Arial" charset="0"/>
              </a:rPr>
            </a:br>
            <a:r>
              <a:rPr lang="sl-SI" sz="1800">
                <a:solidFill>
                  <a:srgbClr val="FF5050"/>
                </a:solidFill>
                <a:latin typeface="Arial" charset="0"/>
              </a:rPr>
              <a:t>- kationski lipidi </a:t>
            </a:r>
            <a:br>
              <a:rPr lang="sl-SI" sz="1800">
                <a:solidFill>
                  <a:srgbClr val="FF5050"/>
                </a:solidFill>
                <a:latin typeface="Arial" charset="0"/>
              </a:rPr>
            </a:br>
            <a:r>
              <a:rPr lang="sl-SI" sz="1800">
                <a:solidFill>
                  <a:srgbClr val="FF5050"/>
                </a:solidFill>
                <a:latin typeface="Arial" charset="0"/>
              </a:rPr>
              <a:t>- koprecipitacija DNA (DEAE-dekstran ali Ca-fosfat) </a:t>
            </a:r>
            <a:br>
              <a:rPr lang="sl-SI" sz="1800">
                <a:solidFill>
                  <a:srgbClr val="FF5050"/>
                </a:solidFill>
                <a:latin typeface="Arial" charset="0"/>
              </a:rPr>
            </a:br>
            <a:r>
              <a:rPr lang="sl-SI" sz="1800">
                <a:solidFill>
                  <a:srgbClr val="FF5050"/>
                </a:solidFill>
                <a:latin typeface="Arial" charset="0"/>
              </a:rPr>
              <a:t>- elektroporacija</a:t>
            </a:r>
            <a:br>
              <a:rPr lang="sl-SI" sz="1800">
                <a:solidFill>
                  <a:srgbClr val="FF5050"/>
                </a:solidFill>
                <a:latin typeface="Arial" charset="0"/>
              </a:rPr>
            </a:br>
            <a:r>
              <a:rPr lang="sl-SI" sz="1800">
                <a:latin typeface="Arial" charset="0"/>
              </a:rPr>
              <a:t>   </a:t>
            </a:r>
            <a:r>
              <a:rPr lang="sl-SI" sz="1600" i="1">
                <a:latin typeface="Arial" charset="0"/>
              </a:rPr>
              <a:t>(izraz transformacija uporabljamo za rakaste spremembe sesalskih celic)</a:t>
            </a:r>
            <a:r>
              <a:rPr lang="sl-SI" sz="1600">
                <a:latin typeface="Arial" charset="0"/>
              </a:rPr>
              <a:t> </a:t>
            </a:r>
          </a:p>
          <a:p>
            <a:pPr marL="55563" indent="-55563">
              <a:buFontTx/>
              <a:buNone/>
            </a:pPr>
            <a:endParaRPr lang="sl-SI" sz="900">
              <a:latin typeface="Arial" charset="0"/>
            </a:endParaRPr>
          </a:p>
          <a:p>
            <a:pPr marL="55563" indent="-55563">
              <a:buFontTx/>
              <a:buNone/>
            </a:pPr>
            <a:r>
              <a:rPr lang="sl-SI" sz="2000">
                <a:latin typeface="Arial" charset="0"/>
              </a:rPr>
              <a:t> </a:t>
            </a:r>
            <a:r>
              <a:rPr lang="sl-SI" sz="1800">
                <a:latin typeface="Arial" charset="0"/>
              </a:rPr>
              <a:t>Kvasovke so za gojenje bolj enostavne kot druge glive ali višji evkarionti, zato obstaja več izdelanih ekspresijskih sistemov zanje. Nitaste glive so bolj primerne za proizvodnjo proteinov na veliko, vendar je uspešnih rekombinantnih proizvodov še malo</a:t>
            </a:r>
            <a:r>
              <a:rPr lang="sl-SI" sz="2000">
                <a:latin typeface="Arial" charset="0"/>
              </a:rPr>
              <a:t> </a:t>
            </a:r>
            <a:r>
              <a:rPr lang="sl-SI" sz="1800">
                <a:latin typeface="Arial" charset="0"/>
              </a:rPr>
              <a:t>(več patentov kot člankov).</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08000" y="211138"/>
            <a:ext cx="7975600" cy="369887"/>
          </a:xfrm>
          <a:solidFill>
            <a:srgbClr val="CCFFCC"/>
          </a:solidFill>
          <a:ln/>
        </p:spPr>
        <p:txBody>
          <a:bodyPr/>
          <a:lstStyle/>
          <a:p>
            <a:r>
              <a:rPr lang="sl-SI" sz="2800">
                <a:latin typeface="Arial" charset="0"/>
              </a:rPr>
              <a:t>Kvasovka </a:t>
            </a:r>
            <a:r>
              <a:rPr lang="sl-SI" sz="2800" i="1">
                <a:latin typeface="Arial" charset="0"/>
              </a:rPr>
              <a:t>S. cerevisiae</a:t>
            </a:r>
            <a:endParaRPr lang="en-US" sz="3200" i="1">
              <a:latin typeface="Arial" charset="0"/>
            </a:endParaRPr>
          </a:p>
        </p:txBody>
      </p:sp>
      <p:sp>
        <p:nvSpPr>
          <p:cNvPr id="51203" name="Rectangle 3"/>
          <p:cNvSpPr>
            <a:spLocks noGrp="1" noChangeArrowheads="1"/>
          </p:cNvSpPr>
          <p:nvPr>
            <p:ph type="body" idx="1"/>
          </p:nvPr>
        </p:nvSpPr>
        <p:spPr>
          <a:xfrm>
            <a:off x="539750" y="981075"/>
            <a:ext cx="8135938" cy="4535488"/>
          </a:xfrm>
          <a:noFill/>
          <a:ln/>
        </p:spPr>
        <p:txBody>
          <a:bodyPr/>
          <a:lstStyle/>
          <a:p>
            <a:pPr marL="55563" indent="-55563">
              <a:buFontTx/>
              <a:buNone/>
            </a:pPr>
            <a:r>
              <a:rPr lang="sl-SI" sz="2000" u="sng" dirty="0">
                <a:latin typeface="Arial" charset="0"/>
              </a:rPr>
              <a:t>Prednosti</a:t>
            </a:r>
            <a:r>
              <a:rPr lang="sl-SI" sz="2000" dirty="0">
                <a:latin typeface="Arial" charset="0"/>
              </a:rPr>
              <a:t>: (</a:t>
            </a:r>
            <a:r>
              <a:rPr lang="sl-SI" sz="1800" dirty="0">
                <a:latin typeface="Arial" charset="0"/>
              </a:rPr>
              <a:t>ZDA) </a:t>
            </a:r>
            <a:r>
              <a:rPr lang="sl-SI" sz="1800" i="1" dirty="0">
                <a:solidFill>
                  <a:srgbClr val="009900"/>
                </a:solidFill>
                <a:latin typeface="Arial" charset="0"/>
              </a:rPr>
              <a:t>GRAS</a:t>
            </a:r>
            <a:r>
              <a:rPr lang="sl-SI" sz="1800" dirty="0">
                <a:latin typeface="Arial" charset="0"/>
              </a:rPr>
              <a:t> (</a:t>
            </a:r>
            <a:r>
              <a:rPr lang="sl-SI" sz="1800" i="1" dirty="0" err="1">
                <a:latin typeface="Arial" charset="0"/>
              </a:rPr>
              <a:t>generally</a:t>
            </a:r>
            <a:r>
              <a:rPr lang="sl-SI" sz="1800" i="1" dirty="0">
                <a:latin typeface="Arial" charset="0"/>
              </a:rPr>
              <a:t> </a:t>
            </a:r>
            <a:r>
              <a:rPr lang="sl-SI" sz="1800" i="1" dirty="0" err="1">
                <a:latin typeface="Arial" charset="0"/>
              </a:rPr>
              <a:t>recognized</a:t>
            </a:r>
            <a:r>
              <a:rPr lang="sl-SI" sz="1800" i="1" dirty="0">
                <a:latin typeface="Arial" charset="0"/>
              </a:rPr>
              <a:t> as </a:t>
            </a:r>
            <a:r>
              <a:rPr lang="sl-SI" sz="1800" i="1" dirty="0" err="1">
                <a:latin typeface="Arial" charset="0"/>
              </a:rPr>
              <a:t>safe</a:t>
            </a:r>
            <a:r>
              <a:rPr lang="sl-SI" sz="1800" dirty="0">
                <a:latin typeface="Arial" charset="0"/>
              </a:rPr>
              <a:t>) enocelični evkariont – </a:t>
            </a:r>
            <a:r>
              <a:rPr lang="sl-SI" sz="1800" dirty="0" err="1">
                <a:latin typeface="Arial" charset="0"/>
              </a:rPr>
              <a:t>posttranslacijske</a:t>
            </a:r>
            <a:r>
              <a:rPr lang="sl-SI" sz="1800" dirty="0">
                <a:latin typeface="Arial" charset="0"/>
              </a:rPr>
              <a:t> modifikacije so možne, podrobno raziskana genetika in fiziologija, biotehnološko uporabna, izloča malo lastnih proteinov, a jo lahko pripravimo do tega, da izloča rekombinantni protein, obstajajo močni promotorji in naravni plazmid (2</a:t>
            </a:r>
            <a:r>
              <a:rPr lang="sl-SI" sz="2000" dirty="0">
                <a:latin typeface="Symbol" pitchFamily="18" charset="2"/>
              </a:rPr>
              <a:t>m</a:t>
            </a:r>
            <a:r>
              <a:rPr lang="sl-SI" sz="1800" dirty="0">
                <a:latin typeface="Arial" charset="0"/>
              </a:rPr>
              <a:t>), ki je uporaben kot osnova za </a:t>
            </a:r>
            <a:r>
              <a:rPr lang="sl-SI" sz="1800" dirty="0" err="1">
                <a:latin typeface="Arial" charset="0"/>
              </a:rPr>
              <a:t>ekspresijske</a:t>
            </a:r>
            <a:r>
              <a:rPr lang="sl-SI" sz="1800" dirty="0">
                <a:latin typeface="Arial" charset="0"/>
              </a:rPr>
              <a:t> vektorje.</a:t>
            </a:r>
            <a:endParaRPr lang="en-US" sz="1800" dirty="0">
              <a:latin typeface="Arial" charset="0"/>
            </a:endParaRPr>
          </a:p>
          <a:p>
            <a:pPr marL="55563" indent="-55563">
              <a:buFontTx/>
              <a:buNone/>
            </a:pPr>
            <a:r>
              <a:rPr lang="en-US" sz="900" dirty="0">
                <a:latin typeface="Arial" charset="0"/>
              </a:rPr>
              <a:t> </a:t>
            </a:r>
            <a:endParaRPr lang="sl-SI" sz="900" dirty="0">
              <a:latin typeface="Arial" charset="0"/>
            </a:endParaRPr>
          </a:p>
          <a:p>
            <a:pPr marL="55563" indent="-55563">
              <a:buFontTx/>
              <a:buNone/>
            </a:pPr>
            <a:r>
              <a:rPr lang="sl-SI" sz="1800" i="1" dirty="0">
                <a:latin typeface="Arial" charset="0"/>
              </a:rPr>
              <a:t>S. cerevisiae</a:t>
            </a:r>
            <a:r>
              <a:rPr lang="sl-SI" sz="1800" dirty="0">
                <a:latin typeface="Arial" charset="0"/>
              </a:rPr>
              <a:t> so že zgodaj uspešno uporabili v biotehnološki proizvodnji  cepiv (površinski antigen virusa hepatitisa B), diagnostičnih antigenov (proteini HIV) in terapevtskih proteinov (rastni faktorji, insulin, faktor </a:t>
            </a:r>
            <a:r>
              <a:rPr lang="sl-SI" sz="1800" dirty="0" err="1">
                <a:latin typeface="Arial" charset="0"/>
              </a:rPr>
              <a:t>XIIa</a:t>
            </a:r>
            <a:r>
              <a:rPr lang="sl-SI" sz="1800" dirty="0">
                <a:latin typeface="Arial" charset="0"/>
              </a:rPr>
              <a:t>).</a:t>
            </a:r>
          </a:p>
          <a:p>
            <a:pPr marL="55563" indent="-55563">
              <a:buFontTx/>
              <a:buNone/>
            </a:pPr>
            <a:endParaRPr lang="sl-SI" sz="800" dirty="0">
              <a:latin typeface="Arial" charset="0"/>
            </a:endParaRPr>
          </a:p>
          <a:p>
            <a:pPr marL="55563" indent="-55563">
              <a:buFontTx/>
              <a:buNone/>
            </a:pPr>
            <a:r>
              <a:rPr lang="sl-SI" sz="1800" u="sng" dirty="0">
                <a:solidFill>
                  <a:srgbClr val="CC00CC"/>
                </a:solidFill>
                <a:latin typeface="Arial" charset="0"/>
              </a:rPr>
              <a:t>Vektorji:</a:t>
            </a:r>
            <a:endParaRPr lang="sl-SI" sz="1800" dirty="0">
              <a:solidFill>
                <a:srgbClr val="CC00CC"/>
              </a:solidFill>
              <a:latin typeface="Arial" charset="0"/>
            </a:endParaRPr>
          </a:p>
          <a:p>
            <a:pPr marL="55563" indent="-55563">
              <a:buFontTx/>
              <a:buNone/>
            </a:pPr>
            <a:r>
              <a:rPr lang="sl-SI" sz="1800" dirty="0">
                <a:solidFill>
                  <a:srgbClr val="CC00CC"/>
                </a:solidFill>
                <a:latin typeface="Arial" charset="0"/>
              </a:rPr>
              <a:t>- plazmidi (nestabilni sistemi pri velikih volumnih (&gt;10 l))</a:t>
            </a:r>
          </a:p>
          <a:p>
            <a:pPr marL="55563" indent="-55563">
              <a:buFontTx/>
              <a:buNone/>
            </a:pPr>
            <a:r>
              <a:rPr lang="sl-SI" sz="1800" dirty="0">
                <a:solidFill>
                  <a:srgbClr val="CC00CC"/>
                </a:solidFill>
                <a:latin typeface="Arial" charset="0"/>
              </a:rPr>
              <a:t>- integracijski vektorji (stabilno, a le 1 kopija/kromosom)</a:t>
            </a:r>
          </a:p>
          <a:p>
            <a:pPr marL="55563" indent="-55563">
              <a:buFontTx/>
              <a:buNone/>
            </a:pPr>
            <a:r>
              <a:rPr lang="sl-SI" sz="1800" dirty="0">
                <a:solidFill>
                  <a:srgbClr val="9999FF"/>
                </a:solidFill>
                <a:latin typeface="Arial" charset="0"/>
              </a:rPr>
              <a:t>- YAC (za dolge segmente DNA; &gt;100 </a:t>
            </a:r>
            <a:r>
              <a:rPr lang="sl-SI" sz="1800" dirty="0" err="1">
                <a:solidFill>
                  <a:srgbClr val="9999FF"/>
                </a:solidFill>
                <a:latin typeface="Arial" charset="0"/>
              </a:rPr>
              <a:t>kb</a:t>
            </a:r>
            <a:r>
              <a:rPr lang="sl-SI" sz="1800" dirty="0">
                <a:solidFill>
                  <a:srgbClr val="9999FF"/>
                </a:solidFill>
                <a:latin typeface="Arial" charset="0"/>
              </a:rPr>
              <a:t>)</a:t>
            </a:r>
            <a:endParaRPr lang="sl-SI" sz="2000" dirty="0">
              <a:solidFill>
                <a:srgbClr val="9999FF"/>
              </a:solidFill>
              <a:latin typeface="Arial" charset="0"/>
            </a:endParaRPr>
          </a:p>
          <a:p>
            <a:pPr marL="55563" indent="-55563">
              <a:buFontTx/>
              <a:buNone/>
            </a:pPr>
            <a:endParaRPr lang="sl-SI" sz="900" dirty="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title"/>
          </p:nvPr>
        </p:nvSpPr>
        <p:spPr>
          <a:xfrm>
            <a:off x="508000" y="211138"/>
            <a:ext cx="7975600" cy="369887"/>
          </a:xfrm>
          <a:solidFill>
            <a:srgbClr val="CCFFCC"/>
          </a:solidFill>
          <a:ln/>
        </p:spPr>
        <p:txBody>
          <a:bodyPr/>
          <a:lstStyle/>
          <a:p>
            <a:r>
              <a:rPr lang="sl-SI" sz="2800">
                <a:latin typeface="Arial" charset="0"/>
              </a:rPr>
              <a:t>Kvasovka </a:t>
            </a:r>
            <a:r>
              <a:rPr lang="sl-SI" sz="2800" i="1">
                <a:latin typeface="Arial" charset="0"/>
              </a:rPr>
              <a:t>S. cerevisiae  </a:t>
            </a:r>
            <a:r>
              <a:rPr lang="sl-SI" sz="2800">
                <a:latin typeface="Arial" charset="0"/>
              </a:rPr>
              <a:t>/2</a:t>
            </a:r>
            <a:endParaRPr lang="en-US" sz="3200">
              <a:latin typeface="Arial" charset="0"/>
            </a:endParaRPr>
          </a:p>
        </p:txBody>
      </p:sp>
      <p:sp>
        <p:nvSpPr>
          <p:cNvPr id="86020" name="Rectangle 4"/>
          <p:cNvSpPr>
            <a:spLocks noGrp="1" noChangeArrowheads="1"/>
          </p:cNvSpPr>
          <p:nvPr>
            <p:ph type="body" idx="1"/>
          </p:nvPr>
        </p:nvSpPr>
        <p:spPr>
          <a:xfrm>
            <a:off x="323850" y="792163"/>
            <a:ext cx="6552406" cy="5516562"/>
          </a:xfrm>
          <a:noFill/>
          <a:ln/>
        </p:spPr>
        <p:txBody>
          <a:bodyPr/>
          <a:lstStyle/>
          <a:p>
            <a:pPr marL="55563" indent="-55563">
              <a:lnSpc>
                <a:spcPct val="90000"/>
              </a:lnSpc>
              <a:buFontTx/>
              <a:buNone/>
            </a:pPr>
            <a:endParaRPr lang="sl-SI" sz="800" dirty="0">
              <a:latin typeface="Arial" charset="0"/>
            </a:endParaRPr>
          </a:p>
          <a:p>
            <a:pPr marL="55563" indent="-55563">
              <a:lnSpc>
                <a:spcPct val="90000"/>
              </a:lnSpc>
              <a:buFontTx/>
              <a:buNone/>
            </a:pPr>
            <a:r>
              <a:rPr lang="sl-SI" sz="1800" dirty="0">
                <a:latin typeface="Arial" charset="0"/>
              </a:rPr>
              <a:t>Alternativna klasifikacija vektorjev: </a:t>
            </a:r>
            <a:r>
              <a:rPr lang="sl-SI" sz="1800" dirty="0" err="1">
                <a:latin typeface="Arial" charset="0"/>
              </a:rPr>
              <a:t>YIp</a:t>
            </a:r>
            <a:r>
              <a:rPr lang="sl-SI" sz="1800" dirty="0">
                <a:latin typeface="Arial" charset="0"/>
              </a:rPr>
              <a:t>, </a:t>
            </a:r>
            <a:r>
              <a:rPr lang="sl-SI" sz="1800" dirty="0" err="1">
                <a:latin typeface="Arial" charset="0"/>
              </a:rPr>
              <a:t>YRp</a:t>
            </a:r>
            <a:r>
              <a:rPr lang="sl-SI" sz="1800" dirty="0">
                <a:latin typeface="Arial" charset="0"/>
              </a:rPr>
              <a:t>, </a:t>
            </a:r>
            <a:r>
              <a:rPr lang="sl-SI" sz="1800" dirty="0" err="1">
                <a:latin typeface="Arial" charset="0"/>
              </a:rPr>
              <a:t>YEp</a:t>
            </a:r>
            <a:r>
              <a:rPr lang="sl-SI" sz="1800" dirty="0">
                <a:latin typeface="Arial" charset="0"/>
              </a:rPr>
              <a:t>, </a:t>
            </a:r>
            <a:r>
              <a:rPr lang="sl-SI" sz="1800" dirty="0" err="1">
                <a:latin typeface="Arial" charset="0"/>
              </a:rPr>
              <a:t>YCp</a:t>
            </a:r>
            <a:r>
              <a:rPr lang="sl-SI" sz="1800" dirty="0">
                <a:latin typeface="Arial" charset="0"/>
              </a:rPr>
              <a:t>, YAC </a:t>
            </a:r>
            <a:br>
              <a:rPr lang="sl-SI" sz="1800" dirty="0">
                <a:latin typeface="Arial" charset="0"/>
              </a:rPr>
            </a:br>
            <a:r>
              <a:rPr lang="sl-SI" sz="1400" dirty="0">
                <a:latin typeface="Arial" charset="0"/>
              </a:rPr>
              <a:t>(integracijski, </a:t>
            </a:r>
            <a:r>
              <a:rPr lang="sl-SI" sz="1400" dirty="0" err="1">
                <a:latin typeface="Arial" charset="0"/>
              </a:rPr>
              <a:t>replikacijski</a:t>
            </a:r>
            <a:r>
              <a:rPr lang="sl-SI" sz="1400" dirty="0">
                <a:latin typeface="Arial" charset="0"/>
              </a:rPr>
              <a:t>, </a:t>
            </a:r>
            <a:r>
              <a:rPr lang="sl-SI" sz="1400" dirty="0" err="1">
                <a:latin typeface="Arial" charset="0"/>
              </a:rPr>
              <a:t>episomski</a:t>
            </a:r>
            <a:r>
              <a:rPr lang="sl-SI" sz="1400" dirty="0">
                <a:latin typeface="Arial" charset="0"/>
              </a:rPr>
              <a:t>, </a:t>
            </a:r>
            <a:r>
              <a:rPr lang="sl-SI" sz="1400" dirty="0" err="1">
                <a:latin typeface="Arial" charset="0"/>
              </a:rPr>
              <a:t>centromerni</a:t>
            </a:r>
            <a:r>
              <a:rPr lang="sl-SI" sz="1400" dirty="0">
                <a:latin typeface="Arial" charset="0"/>
              </a:rPr>
              <a:t> plazmidi, umetni kromosomi)</a:t>
            </a:r>
            <a:r>
              <a:rPr lang="sl-SI" sz="1800" dirty="0">
                <a:latin typeface="Arial" charset="0"/>
              </a:rPr>
              <a:t>:</a:t>
            </a:r>
            <a:br>
              <a:rPr lang="sl-SI" sz="1800" dirty="0">
                <a:latin typeface="Arial" charset="0"/>
              </a:rPr>
            </a:br>
            <a:endParaRPr lang="en-US" sz="1800" dirty="0">
              <a:latin typeface="Arial" charset="0"/>
            </a:endParaRPr>
          </a:p>
          <a:p>
            <a:pPr marL="55563" indent="-55563">
              <a:lnSpc>
                <a:spcPct val="90000"/>
              </a:lnSpc>
              <a:buFontTx/>
              <a:buNone/>
            </a:pPr>
            <a:r>
              <a:rPr lang="sl-SI" sz="1600" dirty="0">
                <a:latin typeface="Arial" charset="0"/>
              </a:rPr>
              <a:t>-</a:t>
            </a:r>
            <a:r>
              <a:rPr lang="sl-SI" sz="1600" u="sng" dirty="0">
                <a:latin typeface="Arial" charset="0"/>
              </a:rPr>
              <a:t> integracijski</a:t>
            </a:r>
            <a:r>
              <a:rPr lang="sl-SI" sz="1600" dirty="0">
                <a:latin typeface="Arial" charset="0"/>
              </a:rPr>
              <a:t> vektorji nimajo </a:t>
            </a:r>
            <a:r>
              <a:rPr lang="sl-SI" sz="1600" dirty="0" err="1">
                <a:latin typeface="Arial" charset="0"/>
              </a:rPr>
              <a:t>kvasovkinega</a:t>
            </a:r>
            <a:r>
              <a:rPr lang="sl-SI" sz="1600" dirty="0">
                <a:latin typeface="Arial" charset="0"/>
              </a:rPr>
              <a:t> </a:t>
            </a:r>
            <a:r>
              <a:rPr lang="sl-SI" sz="1600" i="1" dirty="0">
                <a:latin typeface="Arial" charset="0"/>
              </a:rPr>
              <a:t>ori</a:t>
            </a:r>
            <a:r>
              <a:rPr lang="sl-SI" sz="1600" dirty="0">
                <a:latin typeface="Arial" charset="0"/>
              </a:rPr>
              <a:t> – </a:t>
            </a:r>
            <a:br>
              <a:rPr lang="sl-SI" sz="1600" dirty="0">
                <a:latin typeface="Arial" charset="0"/>
              </a:rPr>
            </a:br>
            <a:r>
              <a:rPr lang="sl-SI" sz="1600" dirty="0">
                <a:latin typeface="Arial" charset="0"/>
              </a:rPr>
              <a:t>se vgrajujejo v genom; selekcijski markerji so </a:t>
            </a:r>
            <a:br>
              <a:rPr lang="sl-SI" sz="1600" dirty="0">
                <a:latin typeface="Arial" charset="0"/>
              </a:rPr>
            </a:br>
            <a:r>
              <a:rPr lang="sl-SI" sz="1600" dirty="0">
                <a:latin typeface="Arial" charset="0"/>
              </a:rPr>
              <a:t>Leu2, Ura2, His3 - deluje samo v sevih, ki imajo </a:t>
            </a:r>
            <a:br>
              <a:rPr lang="sl-SI" sz="1600" dirty="0">
                <a:latin typeface="Arial" charset="0"/>
              </a:rPr>
            </a:br>
            <a:r>
              <a:rPr lang="sl-SI" sz="1600" dirty="0">
                <a:latin typeface="Arial" charset="0"/>
              </a:rPr>
              <a:t>ustrezne mutacije;</a:t>
            </a:r>
            <a:br>
              <a:rPr lang="sl-SI" sz="1600" dirty="0">
                <a:latin typeface="Arial" charset="0"/>
              </a:rPr>
            </a:br>
            <a:r>
              <a:rPr lang="sl-SI" sz="1600" dirty="0" smtClean="0">
                <a:latin typeface="Arial" charset="0"/>
              </a:rPr>
              <a:t/>
            </a:r>
            <a:br>
              <a:rPr lang="sl-SI" sz="1600" dirty="0" smtClean="0">
                <a:latin typeface="Arial" charset="0"/>
              </a:rPr>
            </a:br>
            <a:endParaRPr lang="sl-SI" sz="1600" dirty="0">
              <a:latin typeface="Arial" charset="0"/>
            </a:endParaRPr>
          </a:p>
          <a:p>
            <a:pPr marL="55563" indent="-55563">
              <a:lnSpc>
                <a:spcPct val="90000"/>
              </a:lnSpc>
              <a:buFontTx/>
              <a:buChar char="-"/>
            </a:pPr>
            <a:r>
              <a:rPr lang="sl-SI" sz="1600" u="sng" dirty="0">
                <a:latin typeface="Arial" charset="0"/>
              </a:rPr>
              <a:t> </a:t>
            </a:r>
            <a:r>
              <a:rPr lang="sl-SI" sz="1600" u="sng" dirty="0" err="1">
                <a:latin typeface="Arial" charset="0"/>
              </a:rPr>
              <a:t>episomski</a:t>
            </a:r>
            <a:r>
              <a:rPr lang="sl-SI" sz="1600" dirty="0">
                <a:latin typeface="Arial" charset="0"/>
              </a:rPr>
              <a:t>: imajo </a:t>
            </a:r>
            <a:r>
              <a:rPr lang="sl-SI" sz="1600" i="1" dirty="0">
                <a:latin typeface="Arial" charset="0"/>
              </a:rPr>
              <a:t>ori</a:t>
            </a:r>
            <a:r>
              <a:rPr lang="sl-SI" sz="1600" dirty="0">
                <a:latin typeface="Arial" charset="0"/>
              </a:rPr>
              <a:t> plazmida 2</a:t>
            </a:r>
            <a:r>
              <a:rPr lang="sl-SI" sz="1600" dirty="0">
                <a:latin typeface="Symbol" pitchFamily="18" charset="2"/>
              </a:rPr>
              <a:t>m</a:t>
            </a:r>
            <a:r>
              <a:rPr lang="sl-SI" sz="1600" dirty="0">
                <a:latin typeface="Arial" charset="0"/>
              </a:rPr>
              <a:t>, 30-50/cel., </a:t>
            </a:r>
          </a:p>
          <a:p>
            <a:pPr marL="55563" indent="-55563">
              <a:lnSpc>
                <a:spcPct val="90000"/>
              </a:lnSpc>
              <a:buFontTx/>
              <a:buNone/>
            </a:pPr>
            <a:r>
              <a:rPr lang="sl-SI" sz="1600" dirty="0">
                <a:latin typeface="Arial" charset="0"/>
              </a:rPr>
              <a:t>lahko se izgubijo (a je prenos bolj zanesljiv kot </a:t>
            </a:r>
          </a:p>
          <a:p>
            <a:pPr marL="55563" indent="-55563">
              <a:lnSpc>
                <a:spcPct val="90000"/>
              </a:lnSpc>
              <a:buFontTx/>
              <a:buNone/>
            </a:pPr>
            <a:r>
              <a:rPr lang="sl-SI" sz="1600" dirty="0">
                <a:latin typeface="Arial" charset="0"/>
              </a:rPr>
              <a:t>pri </a:t>
            </a:r>
            <a:r>
              <a:rPr lang="sl-SI" sz="1600" dirty="0" err="1">
                <a:latin typeface="Arial" charset="0"/>
              </a:rPr>
              <a:t>YRp</a:t>
            </a:r>
            <a:r>
              <a:rPr lang="sl-SI" sz="1600" dirty="0">
                <a:latin typeface="Arial" charset="0"/>
              </a:rPr>
              <a:t>);</a:t>
            </a:r>
            <a:br>
              <a:rPr lang="sl-SI" sz="1600" dirty="0">
                <a:latin typeface="Arial" charset="0"/>
              </a:rPr>
            </a:br>
            <a:r>
              <a:rPr lang="sl-SI" sz="1600" dirty="0" smtClean="0">
                <a:latin typeface="Arial" charset="0"/>
              </a:rPr>
              <a:t/>
            </a:r>
            <a:br>
              <a:rPr lang="sl-SI" sz="1600" dirty="0" smtClean="0">
                <a:latin typeface="Arial" charset="0"/>
              </a:rPr>
            </a:br>
            <a:endParaRPr lang="sl-SI" sz="1600" dirty="0">
              <a:latin typeface="Arial" charset="0"/>
            </a:endParaRPr>
          </a:p>
          <a:p>
            <a:pPr marL="55563" indent="-55563">
              <a:lnSpc>
                <a:spcPct val="90000"/>
              </a:lnSpc>
              <a:buFontTx/>
              <a:buNone/>
            </a:pPr>
            <a:r>
              <a:rPr lang="sl-SI" sz="1600" dirty="0">
                <a:latin typeface="Arial" charset="0"/>
              </a:rPr>
              <a:t>- </a:t>
            </a:r>
            <a:r>
              <a:rPr lang="sl-SI" sz="1600" u="sng" dirty="0" err="1">
                <a:latin typeface="Arial" charset="0"/>
              </a:rPr>
              <a:t>replikacijski</a:t>
            </a:r>
            <a:r>
              <a:rPr lang="sl-SI" sz="1600" dirty="0">
                <a:latin typeface="Arial" charset="0"/>
              </a:rPr>
              <a:t>: imajo ARS (avtonomno podvajajoča </a:t>
            </a:r>
            <a:br>
              <a:rPr lang="sl-SI" sz="1600" dirty="0">
                <a:latin typeface="Arial" charset="0"/>
              </a:rPr>
            </a:br>
            <a:r>
              <a:rPr lang="sl-SI" sz="1600" dirty="0">
                <a:latin typeface="Arial" charset="0"/>
              </a:rPr>
              <a:t>se zaporedja), zato nastopajo samostojno, a se pri </a:t>
            </a:r>
            <a:br>
              <a:rPr lang="sl-SI" sz="1600" dirty="0">
                <a:latin typeface="Arial" charset="0"/>
              </a:rPr>
            </a:br>
            <a:r>
              <a:rPr lang="sl-SI" sz="1600" dirty="0">
                <a:latin typeface="Arial" charset="0"/>
              </a:rPr>
              <a:t>brstenju večkrat izgubijo;</a:t>
            </a:r>
            <a:br>
              <a:rPr lang="sl-SI" sz="1600" dirty="0">
                <a:latin typeface="Arial" charset="0"/>
              </a:rPr>
            </a:br>
            <a:r>
              <a:rPr lang="sl-SI" sz="1600" dirty="0" smtClean="0">
                <a:latin typeface="Arial" charset="0"/>
              </a:rPr>
              <a:t/>
            </a:r>
            <a:br>
              <a:rPr lang="sl-SI" sz="1600" dirty="0" smtClean="0">
                <a:latin typeface="Arial" charset="0"/>
              </a:rPr>
            </a:br>
            <a:endParaRPr lang="sl-SI" sz="1600" dirty="0">
              <a:latin typeface="Arial" charset="0"/>
            </a:endParaRPr>
          </a:p>
          <a:p>
            <a:pPr marL="55563" indent="-55563">
              <a:lnSpc>
                <a:spcPct val="90000"/>
              </a:lnSpc>
              <a:buFontTx/>
              <a:buNone/>
            </a:pPr>
            <a:r>
              <a:rPr lang="sl-SI" sz="1600" dirty="0">
                <a:latin typeface="Arial" charset="0"/>
              </a:rPr>
              <a:t>- </a:t>
            </a:r>
            <a:r>
              <a:rPr lang="sl-SI" sz="1600" u="sng" dirty="0" err="1">
                <a:latin typeface="Arial" charset="0"/>
              </a:rPr>
              <a:t>centromerni</a:t>
            </a:r>
            <a:r>
              <a:rPr lang="sl-SI" sz="1600" dirty="0">
                <a:latin typeface="Arial" charset="0"/>
              </a:rPr>
              <a:t>: imajo </a:t>
            </a:r>
            <a:r>
              <a:rPr lang="sl-SI" sz="1600" dirty="0" err="1">
                <a:latin typeface="Arial" charset="0"/>
              </a:rPr>
              <a:t>kvasovkin</a:t>
            </a:r>
            <a:r>
              <a:rPr lang="sl-SI" sz="1600" dirty="0">
                <a:latin typeface="Arial" charset="0"/>
              </a:rPr>
              <a:t> </a:t>
            </a:r>
            <a:r>
              <a:rPr lang="sl-SI" sz="1600" dirty="0" err="1">
                <a:latin typeface="Arial" charset="0"/>
              </a:rPr>
              <a:t>centromer</a:t>
            </a:r>
            <a:r>
              <a:rPr lang="sl-SI" sz="1600" dirty="0">
                <a:latin typeface="Arial" charset="0"/>
              </a:rPr>
              <a:t>, zato </a:t>
            </a:r>
            <a:r>
              <a:rPr lang="sl-SI" sz="1600" dirty="0" smtClean="0">
                <a:latin typeface="Arial" charset="0"/>
              </a:rPr>
              <a:t>so </a:t>
            </a:r>
            <a:br>
              <a:rPr lang="sl-SI" sz="1600" dirty="0" smtClean="0">
                <a:latin typeface="Arial" charset="0"/>
              </a:rPr>
            </a:br>
            <a:r>
              <a:rPr lang="sl-SI" sz="1600" dirty="0" smtClean="0">
                <a:latin typeface="Arial" charset="0"/>
              </a:rPr>
              <a:t>stabilni pri celični delitvi; </a:t>
            </a:r>
            <a:r>
              <a:rPr lang="sl-SI" sz="1600" dirty="0">
                <a:latin typeface="Arial" charset="0"/>
              </a:rPr>
              <a:t>malo kopij/cel.</a:t>
            </a:r>
            <a:endParaRPr lang="en-US" sz="1600" dirty="0">
              <a:latin typeface="Arial" charset="0"/>
            </a:endParaRPr>
          </a:p>
        </p:txBody>
      </p:sp>
      <p:pic>
        <p:nvPicPr>
          <p:cNvPr id="86021" name="Picture 5"/>
          <p:cNvPicPr>
            <a:picLocks noChangeAspect="1" noChangeArrowheads="1"/>
          </p:cNvPicPr>
          <p:nvPr/>
        </p:nvPicPr>
        <p:blipFill>
          <a:blip r:embed="rId3">
            <a:extLst>
              <a:ext uri="{28A0092B-C50C-407E-A947-70E740481C1C}">
                <a14:useLocalDpi xmlns:a14="http://schemas.microsoft.com/office/drawing/2010/main" val="0"/>
              </a:ext>
            </a:extLst>
          </a:blip>
          <a:srcRect l="34444" r="12222"/>
          <a:stretch>
            <a:fillRect/>
          </a:stretch>
        </p:blipFill>
        <p:spPr bwMode="auto">
          <a:xfrm>
            <a:off x="5148263" y="1773238"/>
            <a:ext cx="3463925" cy="475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48263" y="6519863"/>
            <a:ext cx="4017962" cy="215444"/>
          </a:xfrm>
          <a:prstGeom prst="rect">
            <a:avLst/>
          </a:prstGeom>
        </p:spPr>
        <p:txBody>
          <a:bodyPr wrap="square">
            <a:spAutoFit/>
          </a:bodyPr>
          <a:lstStyle/>
          <a:p>
            <a:r>
              <a:rPr lang="sl-SI" sz="800" dirty="0">
                <a:solidFill>
                  <a:schemeClr val="bg2">
                    <a:lumMod val="75000"/>
                  </a:schemeClr>
                </a:solidFill>
                <a:latin typeface="Arial Narrow" panose="020B0606020202030204" pitchFamily="34" charset="0"/>
              </a:rPr>
              <a:t>http://biochemie.web.med.uni-muenchen.de/Yeast_Biol/04%20Yeast%20Molecular%20Techniques.pdf</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ChangeArrowheads="1"/>
          </p:cNvSpPr>
          <p:nvPr>
            <p:ph type="title"/>
          </p:nvPr>
        </p:nvSpPr>
        <p:spPr>
          <a:xfrm>
            <a:off x="508000" y="211138"/>
            <a:ext cx="7975600" cy="474662"/>
          </a:xfrm>
          <a:solidFill>
            <a:srgbClr val="CCFFCC"/>
          </a:solidFill>
          <a:ln/>
        </p:spPr>
        <p:txBody>
          <a:bodyPr/>
          <a:lstStyle/>
          <a:p>
            <a:r>
              <a:rPr lang="sl-SI" sz="2800">
                <a:latin typeface="Arial" charset="0"/>
              </a:rPr>
              <a:t>Kvasovka </a:t>
            </a:r>
            <a:r>
              <a:rPr lang="sl-SI" sz="2800" i="1">
                <a:latin typeface="Arial" charset="0"/>
              </a:rPr>
              <a:t>S. cerevisiae </a:t>
            </a:r>
            <a:r>
              <a:rPr lang="sl-SI" sz="2800">
                <a:latin typeface="Arial" charset="0"/>
              </a:rPr>
              <a:t>/3</a:t>
            </a:r>
            <a:endParaRPr lang="en-US" sz="2800" i="1">
              <a:latin typeface="Arial" charset="0"/>
            </a:endParaRPr>
          </a:p>
        </p:txBody>
      </p:sp>
      <p:sp>
        <p:nvSpPr>
          <p:cNvPr id="63491" name="Rectangle 1027"/>
          <p:cNvSpPr>
            <a:spLocks noGrp="1" noChangeArrowheads="1"/>
          </p:cNvSpPr>
          <p:nvPr>
            <p:ph type="body" idx="1"/>
          </p:nvPr>
        </p:nvSpPr>
        <p:spPr>
          <a:xfrm>
            <a:off x="179388" y="981075"/>
            <a:ext cx="8659812" cy="5667375"/>
          </a:xfrm>
          <a:noFill/>
          <a:ln/>
        </p:spPr>
        <p:txBody>
          <a:bodyPr/>
          <a:lstStyle/>
          <a:p>
            <a:pPr marL="55563" indent="-55563">
              <a:buFontTx/>
              <a:buNone/>
            </a:pPr>
            <a:r>
              <a:rPr lang="sl-SI" sz="1800" dirty="0">
                <a:solidFill>
                  <a:srgbClr val="CC00CC"/>
                </a:solidFill>
                <a:latin typeface="Arial" charset="0"/>
              </a:rPr>
              <a:t>Optimizacija izražanja:</a:t>
            </a:r>
          </a:p>
          <a:p>
            <a:pPr marL="55563" indent="-55563">
              <a:buFontTx/>
              <a:buNone/>
            </a:pPr>
            <a:endParaRPr lang="sl-SI" sz="800" dirty="0">
              <a:solidFill>
                <a:srgbClr val="CC00CC"/>
              </a:solidFill>
              <a:latin typeface="Arial" charset="0"/>
            </a:endParaRPr>
          </a:p>
          <a:p>
            <a:pPr marL="55563" indent="-55563">
              <a:spcBef>
                <a:spcPct val="0"/>
              </a:spcBef>
              <a:buFontTx/>
              <a:buNone/>
            </a:pPr>
            <a:r>
              <a:rPr lang="sl-SI" sz="1800" dirty="0">
                <a:latin typeface="Arial" charset="0"/>
              </a:rPr>
              <a:t>- povečanje števila kopij / celico</a:t>
            </a:r>
          </a:p>
          <a:p>
            <a:pPr marL="55563" indent="-55563">
              <a:spcBef>
                <a:spcPct val="0"/>
              </a:spcBef>
              <a:buFontTx/>
              <a:buNone/>
            </a:pPr>
            <a:r>
              <a:rPr lang="sl-SI" sz="1800" dirty="0">
                <a:latin typeface="Arial" charset="0"/>
              </a:rPr>
              <a:t>- </a:t>
            </a:r>
            <a:r>
              <a:rPr lang="sl-SI" sz="1800" dirty="0" err="1">
                <a:latin typeface="Arial" charset="0"/>
              </a:rPr>
              <a:t>terminatorji</a:t>
            </a:r>
            <a:r>
              <a:rPr lang="sl-SI" sz="1800" dirty="0">
                <a:latin typeface="Arial" charset="0"/>
              </a:rPr>
              <a:t> iz kvasovk</a:t>
            </a:r>
          </a:p>
          <a:p>
            <a:pPr marL="55563" indent="-55563">
              <a:spcBef>
                <a:spcPct val="0"/>
              </a:spcBef>
              <a:buFontTx/>
              <a:buNone/>
            </a:pPr>
            <a:r>
              <a:rPr lang="sl-SI" sz="1800" dirty="0">
                <a:latin typeface="Arial" charset="0"/>
              </a:rPr>
              <a:t>- raba kodona</a:t>
            </a:r>
          </a:p>
          <a:p>
            <a:pPr marL="55563" indent="-55563">
              <a:spcBef>
                <a:spcPct val="0"/>
              </a:spcBef>
              <a:buFontTx/>
              <a:buNone/>
            </a:pPr>
            <a:r>
              <a:rPr lang="sl-SI" sz="1800" dirty="0">
                <a:latin typeface="Arial" charset="0"/>
              </a:rPr>
              <a:t>- preprečevanje agregacije</a:t>
            </a:r>
          </a:p>
          <a:p>
            <a:pPr marL="55563" indent="-55563">
              <a:spcBef>
                <a:spcPct val="0"/>
              </a:spcBef>
              <a:buFontTx/>
              <a:buNone/>
            </a:pPr>
            <a:r>
              <a:rPr lang="sl-SI" sz="1800" dirty="0">
                <a:latin typeface="Arial" charset="0"/>
              </a:rPr>
              <a:t>- preprečevanje razgradnje s </a:t>
            </a:r>
            <a:br>
              <a:rPr lang="sl-SI" sz="1800" dirty="0">
                <a:latin typeface="Arial" charset="0"/>
              </a:rPr>
            </a:br>
            <a:r>
              <a:rPr lang="sl-SI" sz="1800" dirty="0">
                <a:latin typeface="Arial" charset="0"/>
              </a:rPr>
              <a:t> posredovanjem </a:t>
            </a:r>
            <a:r>
              <a:rPr lang="sl-SI" sz="1800" dirty="0" err="1">
                <a:latin typeface="Arial" charset="0"/>
              </a:rPr>
              <a:t>ubikvitina</a:t>
            </a:r>
            <a:r>
              <a:rPr lang="sl-SI" sz="1800" dirty="0">
                <a:latin typeface="Arial" charset="0"/>
              </a:rPr>
              <a:t> </a:t>
            </a:r>
            <a:br>
              <a:rPr lang="sl-SI" sz="1800" dirty="0">
                <a:latin typeface="Arial" charset="0"/>
              </a:rPr>
            </a:br>
            <a:r>
              <a:rPr lang="sl-SI" sz="1800" dirty="0">
                <a:latin typeface="Arial" charset="0"/>
              </a:rPr>
              <a:t> </a:t>
            </a:r>
            <a:r>
              <a:rPr lang="sl-SI" sz="1600" dirty="0">
                <a:latin typeface="Arial" charset="0"/>
              </a:rPr>
              <a:t>(N-končne fuzije s stabilnimi </a:t>
            </a:r>
            <a:br>
              <a:rPr lang="sl-SI" sz="1600" dirty="0">
                <a:latin typeface="Arial" charset="0"/>
              </a:rPr>
            </a:br>
            <a:r>
              <a:rPr lang="sl-SI" sz="1600" dirty="0">
                <a:latin typeface="Arial" charset="0"/>
              </a:rPr>
              <a:t> </a:t>
            </a:r>
            <a:r>
              <a:rPr lang="sl-SI" sz="1600" dirty="0" smtClean="0">
                <a:latin typeface="Arial" charset="0"/>
              </a:rPr>
              <a:t>proteini kvasovk)</a:t>
            </a:r>
            <a:endParaRPr lang="sl-SI" sz="1600" dirty="0">
              <a:latin typeface="Arial" charset="0"/>
            </a:endParaRPr>
          </a:p>
          <a:p>
            <a:pPr marL="55563" indent="-55563">
              <a:spcBef>
                <a:spcPct val="0"/>
              </a:spcBef>
              <a:buFontTx/>
              <a:buNone/>
            </a:pPr>
            <a:r>
              <a:rPr lang="sl-SI" sz="1800" dirty="0">
                <a:latin typeface="Arial" charset="0"/>
              </a:rPr>
              <a:t>- izbor močnega promotorja: </a:t>
            </a:r>
            <a:r>
              <a:rPr lang="en-US" dirty="0">
                <a:latin typeface="Arial" charset="0"/>
              </a:rPr>
              <a:t> </a:t>
            </a:r>
            <a:endParaRPr lang="en-US" sz="1600" dirty="0">
              <a:latin typeface="Arial" charset="0"/>
            </a:endParaRPr>
          </a:p>
          <a:p>
            <a:pPr marL="55563" indent="-55563">
              <a:spcBef>
                <a:spcPct val="0"/>
              </a:spcBef>
            </a:pPr>
            <a:r>
              <a:rPr lang="en-US" sz="1600" dirty="0">
                <a:latin typeface="Arial" charset="0"/>
              </a:rPr>
              <a:t> ADH</a:t>
            </a:r>
            <a:r>
              <a:rPr lang="sl-SI" sz="1600" dirty="0">
                <a:latin typeface="Arial" charset="0"/>
              </a:rPr>
              <a:t>:</a:t>
            </a:r>
            <a:r>
              <a:rPr lang="en-US" sz="1600" dirty="0">
                <a:latin typeface="Arial" charset="0"/>
              </a:rPr>
              <a:t> </a:t>
            </a:r>
            <a:r>
              <a:rPr lang="en-US" sz="1600" dirty="0" err="1" smtClean="0">
                <a:latin typeface="Arial" charset="0"/>
              </a:rPr>
              <a:t>alkohol</a:t>
            </a:r>
            <a:r>
              <a:rPr lang="sl-SI" sz="1600" dirty="0" smtClean="0">
                <a:latin typeface="Arial" charset="0"/>
              </a:rPr>
              <a:t> </a:t>
            </a:r>
            <a:r>
              <a:rPr lang="en-US" sz="1600" dirty="0" err="1" smtClean="0">
                <a:latin typeface="Arial" charset="0"/>
              </a:rPr>
              <a:t>dehidrogenaza</a:t>
            </a:r>
            <a:endParaRPr lang="en-US" sz="1600" dirty="0">
              <a:latin typeface="Arial" charset="0"/>
            </a:endParaRPr>
          </a:p>
          <a:p>
            <a:pPr marL="55563" indent="-55563">
              <a:spcBef>
                <a:spcPct val="0"/>
              </a:spcBef>
            </a:pPr>
            <a:r>
              <a:rPr lang="en-US" sz="1600" dirty="0">
                <a:latin typeface="Arial" charset="0"/>
              </a:rPr>
              <a:t> TDH</a:t>
            </a:r>
            <a:r>
              <a:rPr lang="sl-SI" sz="1600" dirty="0">
                <a:latin typeface="Arial" charset="0"/>
              </a:rPr>
              <a:t>:</a:t>
            </a:r>
            <a:r>
              <a:rPr lang="en-US" sz="1600" dirty="0">
                <a:latin typeface="Arial" charset="0"/>
              </a:rPr>
              <a:t> </a:t>
            </a:r>
            <a:r>
              <a:rPr lang="en-US" sz="1600" dirty="0" err="1">
                <a:latin typeface="Arial" charset="0"/>
              </a:rPr>
              <a:t>trioz</a:t>
            </a:r>
            <a:r>
              <a:rPr lang="sl-SI" sz="1600" dirty="0">
                <a:latin typeface="Arial" charset="0"/>
              </a:rPr>
              <a:t>a</a:t>
            </a:r>
            <a:r>
              <a:rPr lang="en-US" sz="1600" dirty="0" err="1" smtClean="0">
                <a:latin typeface="Arial" charset="0"/>
              </a:rPr>
              <a:t>fosfat</a:t>
            </a:r>
            <a:r>
              <a:rPr lang="sl-SI" sz="1600" dirty="0" smtClean="0">
                <a:latin typeface="Arial" charset="0"/>
              </a:rPr>
              <a:t> </a:t>
            </a:r>
            <a:r>
              <a:rPr lang="en-US" sz="1600" dirty="0" err="1" smtClean="0">
                <a:latin typeface="Arial" charset="0"/>
              </a:rPr>
              <a:t>dehidrogenaza</a:t>
            </a:r>
            <a:endParaRPr lang="en-US" sz="1600" dirty="0">
              <a:latin typeface="Arial" charset="0"/>
            </a:endParaRPr>
          </a:p>
          <a:p>
            <a:pPr marL="55563" indent="-55563">
              <a:spcBef>
                <a:spcPct val="0"/>
              </a:spcBef>
            </a:pPr>
            <a:r>
              <a:rPr lang="en-US" sz="1600" dirty="0">
                <a:latin typeface="Arial" charset="0"/>
              </a:rPr>
              <a:t> GAL</a:t>
            </a:r>
            <a:r>
              <a:rPr lang="sl-SI" sz="1600" dirty="0">
                <a:latin typeface="Arial" charset="0"/>
              </a:rPr>
              <a:t>:</a:t>
            </a:r>
            <a:r>
              <a:rPr lang="en-US" sz="1600" dirty="0">
                <a:latin typeface="Arial" charset="0"/>
              </a:rPr>
              <a:t> </a:t>
            </a:r>
            <a:r>
              <a:rPr lang="en-US" sz="1600" dirty="0" err="1">
                <a:latin typeface="Arial" charset="0"/>
              </a:rPr>
              <a:t>razgrad</a:t>
            </a:r>
            <a:r>
              <a:rPr lang="sl-SI" sz="1600" dirty="0">
                <a:latin typeface="Arial" charset="0"/>
              </a:rPr>
              <a:t>n</a:t>
            </a:r>
            <a:r>
              <a:rPr lang="en-US" sz="1600" dirty="0" err="1">
                <a:latin typeface="Arial" charset="0"/>
              </a:rPr>
              <a:t>ja</a:t>
            </a:r>
            <a:r>
              <a:rPr lang="en-US" sz="1600" dirty="0">
                <a:latin typeface="Arial" charset="0"/>
              </a:rPr>
              <a:t> </a:t>
            </a:r>
            <a:r>
              <a:rPr lang="en-US" sz="1600" dirty="0" err="1">
                <a:latin typeface="Arial" charset="0"/>
              </a:rPr>
              <a:t>galaktoze</a:t>
            </a:r>
            <a:endParaRPr lang="en-US" sz="1600" dirty="0">
              <a:latin typeface="Arial" charset="0"/>
            </a:endParaRPr>
          </a:p>
          <a:p>
            <a:pPr marL="55563" indent="-55563">
              <a:spcBef>
                <a:spcPct val="0"/>
              </a:spcBef>
            </a:pPr>
            <a:r>
              <a:rPr lang="en-US" sz="1600" dirty="0">
                <a:latin typeface="Arial" charset="0"/>
              </a:rPr>
              <a:t> PHO5</a:t>
            </a:r>
            <a:r>
              <a:rPr lang="sl-SI" sz="1600" dirty="0">
                <a:latin typeface="Arial" charset="0"/>
              </a:rPr>
              <a:t>:</a:t>
            </a:r>
            <a:r>
              <a:rPr lang="en-US" sz="1600" dirty="0">
                <a:latin typeface="Arial" charset="0"/>
              </a:rPr>
              <a:t> </a:t>
            </a:r>
            <a:r>
              <a:rPr lang="en-US" sz="1600" dirty="0" err="1">
                <a:latin typeface="Arial" charset="0"/>
              </a:rPr>
              <a:t>kisla</a:t>
            </a:r>
            <a:r>
              <a:rPr lang="en-US" sz="1600" dirty="0">
                <a:latin typeface="Arial" charset="0"/>
              </a:rPr>
              <a:t> </a:t>
            </a:r>
            <a:r>
              <a:rPr lang="en-US" sz="1600" dirty="0" err="1">
                <a:latin typeface="Arial" charset="0"/>
              </a:rPr>
              <a:t>fosfataza</a:t>
            </a:r>
            <a:endParaRPr lang="en-US" sz="1600" dirty="0">
              <a:latin typeface="Arial" charset="0"/>
            </a:endParaRPr>
          </a:p>
          <a:p>
            <a:pPr marL="55563" indent="-55563">
              <a:spcBef>
                <a:spcPct val="0"/>
              </a:spcBef>
            </a:pPr>
            <a:r>
              <a:rPr lang="en-US" sz="1600" dirty="0">
                <a:latin typeface="Arial" charset="0"/>
              </a:rPr>
              <a:t> </a:t>
            </a:r>
            <a:r>
              <a:rPr lang="en-US" sz="1600" dirty="0" smtClean="0">
                <a:latin typeface="Arial" charset="0"/>
              </a:rPr>
              <a:t>CUP</a:t>
            </a:r>
            <a:r>
              <a:rPr lang="sl-SI" sz="1600" dirty="0">
                <a:latin typeface="Arial" charset="0"/>
              </a:rPr>
              <a:t>-</a:t>
            </a:r>
            <a:r>
              <a:rPr lang="en-US" sz="1600" dirty="0" smtClean="0">
                <a:latin typeface="Arial" charset="0"/>
              </a:rPr>
              <a:t>1</a:t>
            </a:r>
            <a:r>
              <a:rPr lang="sl-SI" sz="1600" dirty="0">
                <a:latin typeface="Arial" charset="0"/>
              </a:rPr>
              <a:t>:</a:t>
            </a:r>
            <a:r>
              <a:rPr lang="en-US" sz="1600" dirty="0">
                <a:latin typeface="Arial" charset="0"/>
              </a:rPr>
              <a:t> </a:t>
            </a:r>
            <a:r>
              <a:rPr lang="sl-SI" sz="1600" dirty="0">
                <a:latin typeface="Arial" charset="0"/>
              </a:rPr>
              <a:t>baker-vezavni </a:t>
            </a:r>
            <a:r>
              <a:rPr lang="en-US" sz="1600" dirty="0">
                <a:latin typeface="Arial" charset="0"/>
              </a:rPr>
              <a:t>protein</a:t>
            </a:r>
          </a:p>
          <a:p>
            <a:pPr marL="55563" indent="-55563">
              <a:buFontTx/>
              <a:buNone/>
            </a:pPr>
            <a:endParaRPr lang="en-US" sz="800" dirty="0">
              <a:latin typeface="Arial" charset="0"/>
            </a:endParaRPr>
          </a:p>
        </p:txBody>
      </p:sp>
      <p:pic>
        <p:nvPicPr>
          <p:cNvPr id="63493" name="Picture 1029"/>
          <p:cNvPicPr>
            <a:picLocks noChangeAspect="1" noChangeArrowheads="1"/>
          </p:cNvPicPr>
          <p:nvPr/>
        </p:nvPicPr>
        <p:blipFill>
          <a:blip r:embed="rId3">
            <a:extLst>
              <a:ext uri="{28A0092B-C50C-407E-A947-70E740481C1C}">
                <a14:useLocalDpi xmlns:a14="http://schemas.microsoft.com/office/drawing/2010/main" val="0"/>
              </a:ext>
            </a:extLst>
          </a:blip>
          <a:srcRect l="12222" t="14476" r="6667"/>
          <a:stretch>
            <a:fillRect/>
          </a:stretch>
        </p:blipFill>
        <p:spPr bwMode="auto">
          <a:xfrm>
            <a:off x="3779838" y="1989138"/>
            <a:ext cx="5113337" cy="385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4" name="Rectangle 1030"/>
          <p:cNvSpPr>
            <a:spLocks noChangeArrowheads="1"/>
          </p:cNvSpPr>
          <p:nvPr/>
        </p:nvSpPr>
        <p:spPr bwMode="auto">
          <a:xfrm>
            <a:off x="5003800" y="6021388"/>
            <a:ext cx="38179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solidFill>
                  <a:schemeClr val="bg2"/>
                </a:solidFill>
                <a:latin typeface="Arial Narrow" pitchFamily="34" charset="0"/>
              </a:rPr>
              <a:t>http://biochemie.web.med.uni-muenchen.de/Yeast_Biology/04_Techniques.htm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08000" y="211138"/>
            <a:ext cx="5864225" cy="474662"/>
          </a:xfrm>
          <a:solidFill>
            <a:srgbClr val="CCFFCC"/>
          </a:solidFill>
          <a:ln/>
        </p:spPr>
        <p:txBody>
          <a:bodyPr/>
          <a:lstStyle/>
          <a:p>
            <a:r>
              <a:rPr lang="sl-SI" sz="2800">
                <a:latin typeface="Arial" charset="0"/>
              </a:rPr>
              <a:t>Kvasovka </a:t>
            </a:r>
            <a:r>
              <a:rPr lang="sl-SI" sz="2800" i="1">
                <a:latin typeface="Arial" charset="0"/>
              </a:rPr>
              <a:t>S. cerevisiae </a:t>
            </a:r>
            <a:r>
              <a:rPr lang="sl-SI" sz="2800">
                <a:latin typeface="Arial" charset="0"/>
              </a:rPr>
              <a:t>/4</a:t>
            </a:r>
            <a:endParaRPr lang="en-US" sz="2800" i="1">
              <a:latin typeface="Arial" charset="0"/>
            </a:endParaRPr>
          </a:p>
        </p:txBody>
      </p:sp>
      <p:sp>
        <p:nvSpPr>
          <p:cNvPr id="88067" name="Rectangle 3"/>
          <p:cNvSpPr>
            <a:spLocks noGrp="1" noChangeArrowheads="1"/>
          </p:cNvSpPr>
          <p:nvPr>
            <p:ph type="body" idx="1"/>
          </p:nvPr>
        </p:nvSpPr>
        <p:spPr>
          <a:xfrm>
            <a:off x="179388" y="1196975"/>
            <a:ext cx="8432800" cy="5451475"/>
          </a:xfrm>
          <a:noFill/>
          <a:ln/>
        </p:spPr>
        <p:txBody>
          <a:bodyPr/>
          <a:lstStyle/>
          <a:p>
            <a:pPr marL="723900" indent="-723900">
              <a:buFontTx/>
              <a:buNone/>
            </a:pPr>
            <a:r>
              <a:rPr lang="sl-SI" sz="1800" u="sng">
                <a:latin typeface="Arial" charset="0"/>
              </a:rPr>
              <a:t>Primer:</a:t>
            </a:r>
            <a:r>
              <a:rPr lang="sl-SI" sz="1800">
                <a:latin typeface="Arial" charset="0"/>
              </a:rPr>
              <a:t> Površinski antigen virusa hepatitisa B: </a:t>
            </a:r>
            <a:br>
              <a:rPr lang="sl-SI" sz="1800">
                <a:latin typeface="Arial" charset="0"/>
              </a:rPr>
            </a:br>
            <a:r>
              <a:rPr lang="sl-SI" sz="1800">
                <a:latin typeface="Arial" charset="0"/>
              </a:rPr>
              <a:t>prvo registrirano rekombinantno cepivo (ZDA, 1986)</a:t>
            </a:r>
            <a:br>
              <a:rPr lang="sl-SI" sz="1800">
                <a:latin typeface="Arial" charset="0"/>
              </a:rPr>
            </a:br>
            <a:r>
              <a:rPr lang="sl-SI" sz="1800">
                <a:latin typeface="Arial" charset="0"/>
              </a:rPr>
              <a:t>HBsAg: dober zaščitni antigen, 226 aa</a:t>
            </a:r>
            <a:br>
              <a:rPr lang="sl-SI" sz="1800">
                <a:latin typeface="Arial" charset="0"/>
              </a:rPr>
            </a:br>
            <a:r>
              <a:rPr lang="sl-SI" sz="1800">
                <a:latin typeface="Arial" charset="0"/>
              </a:rPr>
              <a:t>Vnos zapisa v YEp, transformacija </a:t>
            </a:r>
            <a:r>
              <a:rPr lang="sl-SI" sz="1800" i="1">
                <a:latin typeface="Arial" charset="0"/>
              </a:rPr>
              <a:t>S. cerevisiae</a:t>
            </a:r>
            <a:endParaRPr lang="sl-SI" sz="1800">
              <a:latin typeface="Arial" charset="0"/>
            </a:endParaRPr>
          </a:p>
          <a:p>
            <a:pPr marL="723900" indent="-723900">
              <a:buFontTx/>
              <a:buNone/>
            </a:pPr>
            <a:r>
              <a:rPr lang="sl-SI" sz="1600">
                <a:latin typeface="Arial" charset="0"/>
              </a:rPr>
              <a:t>	 HBsAg  pravilno zvit, se agregira v prazne virusne ovojnice ali delce (22 nm)</a:t>
            </a:r>
          </a:p>
          <a:p>
            <a:pPr marL="723900" indent="-723900">
              <a:buFontTx/>
              <a:buNone/>
            </a:pPr>
            <a:endParaRPr lang="sl-SI" sz="900">
              <a:latin typeface="Arial" charset="0"/>
            </a:endParaRPr>
          </a:p>
          <a:p>
            <a:pPr marL="723900" indent="-723900">
              <a:buFontTx/>
              <a:buNone/>
            </a:pPr>
            <a:r>
              <a:rPr lang="sl-SI" sz="1600">
                <a:latin typeface="Arial" charset="0"/>
              </a:rPr>
              <a:t>	Optimizacija proizvodnje (Smith Kline-RIT): povečanje števila kopij plazmida na celico, zamenjava promotorja (ADH1 </a:t>
            </a:r>
            <a:r>
              <a:rPr lang="sl-SI" sz="1600">
                <a:latin typeface="Arial" charset="0"/>
                <a:sym typeface="Symbol" pitchFamily="18" charset="2"/>
              </a:rPr>
              <a:t></a:t>
            </a:r>
            <a:r>
              <a:rPr lang="sl-SI" sz="1600">
                <a:latin typeface="Arial" charset="0"/>
              </a:rPr>
              <a:t>TDH3)</a:t>
            </a:r>
          </a:p>
          <a:p>
            <a:pPr marL="723900" indent="-723900">
              <a:buFontTx/>
              <a:buNone/>
            </a:pPr>
            <a:r>
              <a:rPr lang="sl-SI" sz="1600">
                <a:latin typeface="Arial" charset="0"/>
              </a:rPr>
              <a:t>	Izpleni: pred optimizacijo: 0,06 % teže celic; izboljšanje gojišča: 0,4 %; </a:t>
            </a:r>
            <a:br>
              <a:rPr lang="sl-SI" sz="1600">
                <a:latin typeface="Arial" charset="0"/>
              </a:rPr>
            </a:br>
            <a:r>
              <a:rPr lang="sl-SI" sz="1600">
                <a:latin typeface="Arial" charset="0"/>
              </a:rPr>
              <a:t>zamenjava promotorja: 1 %; ostalo (tajni podatki): 6-7 %.</a:t>
            </a:r>
          </a:p>
          <a:p>
            <a:pPr marL="723900" indent="-723900">
              <a:buFontTx/>
              <a:buNone/>
            </a:pPr>
            <a:endParaRPr lang="sl-SI" sz="1600">
              <a:latin typeface="Arial" charset="0"/>
            </a:endParaRPr>
          </a:p>
        </p:txBody>
      </p:sp>
      <p:pic>
        <p:nvPicPr>
          <p:cNvPr id="88068" name="Picture 4" descr="HepatitisB_recVaccine1"/>
          <p:cNvPicPr>
            <a:picLocks noChangeAspect="1" noChangeArrowheads="1"/>
          </p:cNvPicPr>
          <p:nvPr/>
        </p:nvPicPr>
        <p:blipFill>
          <a:blip r:embed="rId3">
            <a:extLst>
              <a:ext uri="{28A0092B-C50C-407E-A947-70E740481C1C}">
                <a14:useLocalDpi xmlns:a14="http://schemas.microsoft.com/office/drawing/2010/main" val="0"/>
              </a:ext>
            </a:extLst>
          </a:blip>
          <a:srcRect b="13545"/>
          <a:stretch>
            <a:fillRect/>
          </a:stretch>
        </p:blipFill>
        <p:spPr bwMode="auto">
          <a:xfrm>
            <a:off x="1331913" y="4243388"/>
            <a:ext cx="5761037" cy="1801812"/>
          </a:xfrm>
          <a:prstGeom prst="rect">
            <a:avLst/>
          </a:prstGeom>
          <a:noFill/>
          <a:extLst>
            <a:ext uri="{909E8E84-426E-40DD-AFC4-6F175D3DCCD1}">
              <a14:hiddenFill xmlns:a14="http://schemas.microsoft.com/office/drawing/2010/main">
                <a:solidFill>
                  <a:srgbClr val="FFFFFF"/>
                </a:solidFill>
              </a14:hiddenFill>
            </a:ext>
          </a:extLst>
        </p:spPr>
      </p:pic>
      <p:pic>
        <p:nvPicPr>
          <p:cNvPr id="880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188913"/>
            <a:ext cx="2843212" cy="184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258888" y="333375"/>
            <a:ext cx="5719762" cy="474663"/>
          </a:xfrm>
          <a:solidFill>
            <a:srgbClr val="CCFFCC"/>
          </a:solidFill>
          <a:ln/>
        </p:spPr>
        <p:txBody>
          <a:bodyPr/>
          <a:lstStyle/>
          <a:p>
            <a:r>
              <a:rPr lang="sl-SI" sz="2800" i="1">
                <a:latin typeface="Arial" charset="0"/>
              </a:rPr>
              <a:t>S. cerevisiae: </a:t>
            </a:r>
            <a:r>
              <a:rPr lang="sl-SI" sz="2800">
                <a:latin typeface="Arial" charset="0"/>
              </a:rPr>
              <a:t>vektorji</a:t>
            </a:r>
            <a:endParaRPr lang="en-US" sz="3200">
              <a:latin typeface="Arial" charset="0"/>
            </a:endParaRPr>
          </a:p>
        </p:txBody>
      </p:sp>
      <p:pic>
        <p:nvPicPr>
          <p:cNvPr id="747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484313"/>
            <a:ext cx="5832475" cy="359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62" name="Text Box 10"/>
          <p:cNvSpPr txBox="1">
            <a:spLocks noChangeArrowheads="1"/>
          </p:cNvSpPr>
          <p:nvPr/>
        </p:nvSpPr>
        <p:spPr bwMode="auto">
          <a:xfrm>
            <a:off x="5795963" y="2636838"/>
            <a:ext cx="28527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000">
                <a:solidFill>
                  <a:schemeClr val="bg2"/>
                </a:solidFill>
                <a:latin typeface="Arial Narrow" pitchFamily="34" charset="0"/>
              </a:rPr>
              <a:t>Lp-HsfA1=</a:t>
            </a:r>
            <a:r>
              <a:rPr lang="sl-SI" sz="1000" i="1">
                <a:solidFill>
                  <a:schemeClr val="bg2"/>
                </a:solidFill>
                <a:latin typeface="Arial Narrow" pitchFamily="34" charset="0"/>
              </a:rPr>
              <a:t>Lycopersicon</a:t>
            </a:r>
            <a:r>
              <a:rPr lang="sl-SI" sz="1000">
                <a:solidFill>
                  <a:schemeClr val="bg2"/>
                </a:solidFill>
                <a:latin typeface="Arial Narrow" pitchFamily="34" charset="0"/>
              </a:rPr>
              <a:t> heat shock transcription factor A1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p:cNvPicPr>
            <a:picLocks noChangeAspect="1" noChangeArrowheads="1"/>
          </p:cNvPicPr>
          <p:nvPr/>
        </p:nvPicPr>
        <p:blipFill>
          <a:blip r:embed="rId3">
            <a:extLst>
              <a:ext uri="{28A0092B-C50C-407E-A947-70E740481C1C}">
                <a14:useLocalDpi xmlns:a14="http://schemas.microsoft.com/office/drawing/2010/main" val="0"/>
              </a:ext>
            </a:extLst>
          </a:blip>
          <a:srcRect l="33333" r="3334" b="28740"/>
          <a:stretch>
            <a:fillRect/>
          </a:stretch>
        </p:blipFill>
        <p:spPr bwMode="auto">
          <a:xfrm>
            <a:off x="395288" y="1341438"/>
            <a:ext cx="4897437"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4" name="Rectangle 4"/>
          <p:cNvSpPr>
            <a:spLocks noChangeArrowheads="1"/>
          </p:cNvSpPr>
          <p:nvPr/>
        </p:nvSpPr>
        <p:spPr bwMode="auto">
          <a:xfrm>
            <a:off x="539750" y="4749800"/>
            <a:ext cx="38179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Narrow" pitchFamily="34" charset="0"/>
              </a:rPr>
              <a:t>http://biochemie.web.med.uni-muenchen.de/Yeast_Biology/04_Techniques.htm</a:t>
            </a:r>
          </a:p>
        </p:txBody>
      </p:sp>
      <p:sp>
        <p:nvSpPr>
          <p:cNvPr id="81926" name="Text Box 6"/>
          <p:cNvSpPr txBox="1">
            <a:spLocks noChangeArrowheads="1"/>
          </p:cNvSpPr>
          <p:nvPr/>
        </p:nvSpPr>
        <p:spPr bwMode="auto">
          <a:xfrm>
            <a:off x="5492750" y="1700213"/>
            <a:ext cx="37433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solidFill>
                  <a:srgbClr val="FF5050"/>
                </a:solidFill>
                <a:latin typeface="Arial" charset="0"/>
              </a:rPr>
              <a:t>leu2</a:t>
            </a:r>
            <a:r>
              <a:rPr lang="en-US" sz="1600" dirty="0">
                <a:latin typeface="Arial" charset="0"/>
              </a:rPr>
              <a:t> - </a:t>
            </a:r>
            <a:r>
              <a:rPr lang="en-US" sz="1600" dirty="0" smtClean="0">
                <a:latin typeface="Arial" charset="0"/>
              </a:rPr>
              <a:t>2-izopropilmalat</a:t>
            </a:r>
            <a:r>
              <a:rPr lang="sl-SI" sz="1600" dirty="0" smtClean="0">
                <a:latin typeface="Arial" charset="0"/>
              </a:rPr>
              <a:t> </a:t>
            </a:r>
            <a:r>
              <a:rPr lang="en-US" sz="1600" dirty="0" err="1" smtClean="0">
                <a:latin typeface="Arial" charset="0"/>
              </a:rPr>
              <a:t>dehidrogenaza</a:t>
            </a:r>
            <a:endParaRPr lang="en-US" sz="1600" dirty="0">
              <a:latin typeface="Arial" charset="0"/>
            </a:endParaRPr>
          </a:p>
          <a:p>
            <a:r>
              <a:rPr lang="en-US" sz="1600" dirty="0">
                <a:solidFill>
                  <a:srgbClr val="FF5050"/>
                </a:solidFill>
                <a:latin typeface="Arial" charset="0"/>
              </a:rPr>
              <a:t>trp1</a:t>
            </a:r>
            <a:r>
              <a:rPr lang="en-US" sz="1600" dirty="0">
                <a:latin typeface="Arial" charset="0"/>
              </a:rPr>
              <a:t> </a:t>
            </a:r>
            <a:r>
              <a:rPr lang="en-US" sz="1600" dirty="0" smtClean="0">
                <a:latin typeface="Arial" charset="0"/>
              </a:rPr>
              <a:t>– </a:t>
            </a:r>
            <a:r>
              <a:rPr lang="en-US" sz="1600" dirty="0" err="1" smtClean="0">
                <a:latin typeface="Arial" charset="0"/>
              </a:rPr>
              <a:t>fosforibozilantranilat</a:t>
            </a:r>
            <a:r>
              <a:rPr lang="sl-SI" sz="1600" dirty="0" smtClean="0">
                <a:latin typeface="Arial" charset="0"/>
              </a:rPr>
              <a:t> </a:t>
            </a:r>
            <a:r>
              <a:rPr lang="en-US" sz="1600" dirty="0" err="1" smtClean="0">
                <a:latin typeface="Arial" charset="0"/>
              </a:rPr>
              <a:t>izomeraza</a:t>
            </a:r>
            <a:endParaRPr lang="en-US" sz="1600" dirty="0">
              <a:latin typeface="Arial" charset="0"/>
            </a:endParaRPr>
          </a:p>
          <a:p>
            <a:r>
              <a:rPr lang="en-US" sz="1600" dirty="0">
                <a:solidFill>
                  <a:srgbClr val="FF5050"/>
                </a:solidFill>
                <a:latin typeface="Arial" charset="0"/>
              </a:rPr>
              <a:t>his3</a:t>
            </a:r>
            <a:r>
              <a:rPr lang="en-US" sz="1600" dirty="0">
                <a:latin typeface="Arial" charset="0"/>
              </a:rPr>
              <a:t> - </a:t>
            </a:r>
            <a:r>
              <a:rPr lang="en-US" sz="1600" dirty="0" err="1">
                <a:latin typeface="Arial" charset="0"/>
              </a:rPr>
              <a:t>imidazolglicerol</a:t>
            </a:r>
            <a:r>
              <a:rPr lang="en-US" sz="1600" dirty="0">
                <a:latin typeface="Arial" charset="0"/>
              </a:rPr>
              <a:t>-P-</a:t>
            </a:r>
            <a:r>
              <a:rPr lang="en-US" sz="1600" dirty="0" err="1">
                <a:latin typeface="Arial" charset="0"/>
              </a:rPr>
              <a:t>dehidrataza</a:t>
            </a:r>
            <a:endParaRPr lang="en-US" sz="1600" dirty="0">
              <a:latin typeface="Arial" charset="0"/>
            </a:endParaRPr>
          </a:p>
          <a:p>
            <a:r>
              <a:rPr lang="en-US" sz="1600" dirty="0">
                <a:solidFill>
                  <a:srgbClr val="009900"/>
                </a:solidFill>
                <a:latin typeface="Arial" charset="0"/>
              </a:rPr>
              <a:t>ura3</a:t>
            </a:r>
            <a:r>
              <a:rPr lang="en-US" sz="1600" dirty="0">
                <a:latin typeface="Arial" charset="0"/>
              </a:rPr>
              <a:t> - orotidin-5’-</a:t>
            </a:r>
            <a:r>
              <a:rPr lang="en-US" sz="1600" dirty="0" smtClean="0">
                <a:latin typeface="Arial" charset="0"/>
              </a:rPr>
              <a:t>fosfat</a:t>
            </a:r>
            <a:r>
              <a:rPr lang="sl-SI" sz="1600" dirty="0" smtClean="0">
                <a:latin typeface="Arial" charset="0"/>
              </a:rPr>
              <a:t> de</a:t>
            </a:r>
            <a:r>
              <a:rPr lang="en-US" sz="1600" dirty="0" err="1">
                <a:latin typeface="Arial" charset="0"/>
              </a:rPr>
              <a:t>karboksilaza</a:t>
            </a:r>
            <a:endParaRPr lang="en-US" dirty="0">
              <a:latin typeface="Arial" charset="0"/>
            </a:endParaRPr>
          </a:p>
        </p:txBody>
      </p:sp>
      <p:sp>
        <p:nvSpPr>
          <p:cNvPr id="81927" name="Rectangle 7"/>
          <p:cNvSpPr>
            <a:spLocks noChangeArrowheads="1"/>
          </p:cNvSpPr>
          <p:nvPr/>
        </p:nvSpPr>
        <p:spPr bwMode="auto">
          <a:xfrm>
            <a:off x="539750" y="260350"/>
            <a:ext cx="5719763" cy="47466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sl-SI" sz="2800">
                <a:solidFill>
                  <a:schemeClr val="tx2"/>
                </a:solidFill>
                <a:latin typeface="Arial" charset="0"/>
              </a:rPr>
              <a:t>Kvasovke: selekcijski markerji</a:t>
            </a:r>
            <a:endParaRPr lang="en-US" sz="3200">
              <a:solidFill>
                <a:schemeClr val="tx2"/>
              </a:solidFill>
              <a:latin typeface="Arial" charset="0"/>
            </a:endParaRPr>
          </a:p>
        </p:txBody>
      </p:sp>
      <p:cxnSp>
        <p:nvCxnSpPr>
          <p:cNvPr id="3" name="Straight Connector 2"/>
          <p:cNvCxnSpPr/>
          <p:nvPr/>
        </p:nvCxnSpPr>
        <p:spPr bwMode="auto">
          <a:xfrm flipV="1">
            <a:off x="1403648" y="2852936"/>
            <a:ext cx="3816424" cy="504056"/>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819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Lst>
  </p:timing>
</p:sld>
</file>

<file path=ppt/theme/theme1.xml><?xml version="1.0" encoding="utf-8"?>
<a:theme xmlns:a="http://schemas.openxmlformats.org/drawingml/2006/main" name="TrDNA_F1_prosojnice">
  <a:themeElements>
    <a:clrScheme name="TrDNA_F1_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rDNA_F1_prosojn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DNA_F1_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DNA_F1_prosojn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rDNA_F1_prosojn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DNA_F1_prosojn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DNA_F1_prosojn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DNA_F1_prosojn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rDNA_F1_prosojn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TrDNA_F1_prosojnice</Template>
  <TotalTime>3162</TotalTime>
  <Words>729</Words>
  <Application>Microsoft Office PowerPoint</Application>
  <PresentationFormat>On-screen Show (4:3)</PresentationFormat>
  <Paragraphs>182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Narrow</vt:lpstr>
      <vt:lpstr>Symbol</vt:lpstr>
      <vt:lpstr>Times New Roman</vt:lpstr>
      <vt:lpstr>Wingdings</vt:lpstr>
      <vt:lpstr>TrDNA_F1_prosojnice</vt:lpstr>
      <vt:lpstr>Izražanje v evkariontskih sistemih - splošno</vt:lpstr>
      <vt:lpstr>PowerPoint Presentation</vt:lpstr>
      <vt:lpstr>Izražanje v evkariontskih sistemih /2</vt:lpstr>
      <vt:lpstr>Kvasovka S. cerevisiae</vt:lpstr>
      <vt:lpstr>Kvasovka S. cerevisiae  /2</vt:lpstr>
      <vt:lpstr>Kvasovka S. cerevisiae /3</vt:lpstr>
      <vt:lpstr>Kvasovka S. cerevisiae /4</vt:lpstr>
      <vt:lpstr>S. cerevisiae: vektorji</vt:lpstr>
      <vt:lpstr>PowerPoint Presentation</vt:lpstr>
      <vt:lpstr>Druge kvasovke</vt:lpstr>
      <vt:lpstr>Metilotrofne kvasovke</vt:lpstr>
      <vt:lpstr>Pichia pastoris</vt:lpstr>
      <vt:lpstr>Pichia pastoris</vt:lpstr>
      <vt:lpstr>PowerPoint Presentation</vt:lpstr>
      <vt:lpstr>PowerPoint Presentation</vt:lpstr>
      <vt:lpstr>PowerPoint Presentation</vt:lpstr>
      <vt:lpstr>PowerPoint Presentation</vt:lpstr>
      <vt:lpstr>PowerPoint Presentation</vt:lpstr>
      <vt:lpstr>Nitaste glive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Marko</dc:creator>
  <cp:lastModifiedBy>MarkoD</cp:lastModifiedBy>
  <cp:revision>39</cp:revision>
  <cp:lastPrinted>2003-11-10T08:00:46Z</cp:lastPrinted>
  <dcterms:created xsi:type="dcterms:W3CDTF">2004-10-31T12:16:49Z</dcterms:created>
  <dcterms:modified xsi:type="dcterms:W3CDTF">2014-01-02T12:14:04Z</dcterms:modified>
</cp:coreProperties>
</file>