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7" r:id="rId2"/>
    <p:sldId id="280" r:id="rId3"/>
    <p:sldId id="287" r:id="rId4"/>
    <p:sldId id="260" r:id="rId5"/>
    <p:sldId id="282" r:id="rId6"/>
    <p:sldId id="261" r:id="rId7"/>
    <p:sldId id="269" r:id="rId8"/>
    <p:sldId id="262" r:id="rId9"/>
    <p:sldId id="263" r:id="rId10"/>
    <p:sldId id="284" r:id="rId11"/>
    <p:sldId id="264" r:id="rId12"/>
    <p:sldId id="290" r:id="rId13"/>
    <p:sldId id="285" r:id="rId14"/>
    <p:sldId id="265" r:id="rId15"/>
    <p:sldId id="258" r:id="rId16"/>
    <p:sldId id="291" r:id="rId17"/>
    <p:sldId id="266" r:id="rId18"/>
    <p:sldId id="294" r:id="rId19"/>
    <p:sldId id="293" r:id="rId20"/>
    <p:sldId id="267" r:id="rId21"/>
    <p:sldId id="268" r:id="rId22"/>
    <p:sldId id="259" r:id="rId23"/>
    <p:sldId id="295" r:id="rId24"/>
  </p:sldIdLst>
  <p:sldSz cx="9144000" cy="6858000" type="screen4x3"/>
  <p:notesSz cx="6858000" cy="91170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EA0000"/>
    <a:srgbClr val="FFFF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3" autoAdjust="0"/>
    <p:restoredTop sz="94660"/>
  </p:normalViewPr>
  <p:slideViewPr>
    <p:cSldViewPr>
      <p:cViewPr varScale="1">
        <p:scale>
          <a:sx n="117" d="100"/>
          <a:sy n="117" d="100"/>
        </p:scale>
        <p:origin x="156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68625"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sz="quarter" idx="1"/>
          </p:nvPr>
        </p:nvSpPr>
        <p:spPr bwMode="auto">
          <a:xfrm>
            <a:off x="3889375" y="0"/>
            <a:ext cx="2968625"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p>
        </p:txBody>
      </p:sp>
      <p:sp>
        <p:nvSpPr>
          <p:cNvPr id="3076" name="Rectangle 4"/>
          <p:cNvSpPr>
            <a:spLocks noGrp="1" noChangeArrowheads="1"/>
          </p:cNvSpPr>
          <p:nvPr>
            <p:ph type="ftr" sz="quarter" idx="2"/>
          </p:nvPr>
        </p:nvSpPr>
        <p:spPr bwMode="auto">
          <a:xfrm>
            <a:off x="0" y="8651875"/>
            <a:ext cx="296862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p>
        </p:txBody>
      </p:sp>
      <p:sp>
        <p:nvSpPr>
          <p:cNvPr id="3077" name="Rectangle 5"/>
          <p:cNvSpPr>
            <a:spLocks noGrp="1" noChangeArrowheads="1"/>
          </p:cNvSpPr>
          <p:nvPr>
            <p:ph type="sldNum" sz="quarter" idx="3"/>
          </p:nvPr>
        </p:nvSpPr>
        <p:spPr bwMode="auto">
          <a:xfrm>
            <a:off x="3889375" y="8651875"/>
            <a:ext cx="296862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10DB42F1-DD88-4B8B-ABAC-8323605CB247}" type="slidenum">
              <a:rPr lang="en-US"/>
              <a:pPr/>
              <a:t>‹#›</a:t>
            </a:fld>
            <a:endParaRPr lang="en-US"/>
          </a:p>
        </p:txBody>
      </p:sp>
    </p:spTree>
    <p:extLst>
      <p:ext uri="{BB962C8B-B14F-4D97-AF65-F5344CB8AC3E}">
        <p14:creationId xmlns:p14="http://schemas.microsoft.com/office/powerpoint/2010/main" val="3113790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p>
        </p:txBody>
      </p:sp>
      <p:sp>
        <p:nvSpPr>
          <p:cNvPr id="2051" name="Rectangle 3"/>
          <p:cNvSpPr>
            <a:spLocks noGrp="1" noChangeArrowheads="1"/>
          </p:cNvSpPr>
          <p:nvPr>
            <p:ph type="dt" idx="1"/>
          </p:nvPr>
        </p:nvSpPr>
        <p:spPr bwMode="auto">
          <a:xfrm>
            <a:off x="3890963" y="0"/>
            <a:ext cx="2973387"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p>
        </p:txBody>
      </p:sp>
      <p:sp>
        <p:nvSpPr>
          <p:cNvPr id="2052" name="Rectangle 4"/>
          <p:cNvSpPr>
            <a:spLocks noGrp="1" noRot="1" noChangeAspect="1" noChangeArrowheads="1" noTextEdit="1"/>
          </p:cNvSpPr>
          <p:nvPr>
            <p:ph type="sldImg" idx="2"/>
          </p:nvPr>
        </p:nvSpPr>
        <p:spPr bwMode="auto">
          <a:xfrm>
            <a:off x="1155700" y="714375"/>
            <a:ext cx="4556125" cy="3417888"/>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2813" y="4349750"/>
            <a:ext cx="5038725" cy="405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693150"/>
            <a:ext cx="29718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p>
        </p:txBody>
      </p:sp>
      <p:sp>
        <p:nvSpPr>
          <p:cNvPr id="2055" name="Rectangle 7"/>
          <p:cNvSpPr>
            <a:spLocks noGrp="1" noChangeArrowheads="1"/>
          </p:cNvSpPr>
          <p:nvPr>
            <p:ph type="sldNum" sz="quarter" idx="5"/>
          </p:nvPr>
        </p:nvSpPr>
        <p:spPr bwMode="auto">
          <a:xfrm>
            <a:off x="3890963" y="8693150"/>
            <a:ext cx="2973387"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664A5DED-7363-41D3-A034-6EC99B9BB3ED}" type="slidenum">
              <a:rPr lang="en-US"/>
              <a:pPr/>
              <a:t>‹#›</a:t>
            </a:fld>
            <a:endParaRPr lang="en-US"/>
          </a:p>
        </p:txBody>
      </p:sp>
    </p:spTree>
    <p:extLst>
      <p:ext uri="{BB962C8B-B14F-4D97-AF65-F5344CB8AC3E}">
        <p14:creationId xmlns:p14="http://schemas.microsoft.com/office/powerpoint/2010/main" val="2071070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2F79C-C9BB-4FC8-A221-1FA12300367C}" type="slidenum">
              <a:rPr lang="en-US"/>
              <a:pPr/>
              <a:t>1</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70848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398BCD-89E5-4603-A7B9-574F5DEFB3E2}" type="slidenum">
              <a:rPr lang="en-US"/>
              <a:pPr/>
              <a:t>10</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03075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B1427-4BB0-4460-9089-F4A11BAC40A8}" type="slidenum">
              <a:rPr lang="en-US"/>
              <a:pPr/>
              <a:t>11</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57900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06DE4A-639B-4CFC-BDFC-5B9A145AB606}" type="slidenum">
              <a:rPr lang="en-US"/>
              <a:pPr/>
              <a:t>12</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513207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28E37C-1716-4A50-8AB2-8B77DC1391C7}" type="slidenum">
              <a:rPr lang="en-US"/>
              <a:pPr/>
              <a:t>13</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2952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7050BD-C220-4C0A-AB1F-1392196D1E95}" type="slidenum">
              <a:rPr lang="en-US"/>
              <a:pPr/>
              <a:t>14</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853779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28483-40F6-4736-912D-F83B4CFC63C1}" type="slidenum">
              <a:rPr lang="en-US"/>
              <a:pPr/>
              <a:t>15</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24857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C5BA2-4101-4AB5-99A0-86E462EA76C4}" type="slidenum">
              <a:rPr lang="en-US"/>
              <a:pPr/>
              <a:t>16</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607700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A28FE-3FE0-4AD6-A455-12B65167DC7E}" type="slidenum">
              <a:rPr lang="en-US"/>
              <a:pPr/>
              <a:t>17</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sl-SI" dirty="0" err="1" smtClean="0"/>
              <a:t>metotreksat</a:t>
            </a:r>
            <a:r>
              <a:rPr lang="sl-SI" dirty="0" smtClean="0"/>
              <a:t> – inhibitor folat-</a:t>
            </a:r>
            <a:r>
              <a:rPr lang="sl-SI" dirty="0" err="1" smtClean="0"/>
              <a:t>reduktaze</a:t>
            </a:r>
            <a:endParaRPr lang="sl-SI" dirty="0"/>
          </a:p>
        </p:txBody>
      </p:sp>
    </p:spTree>
    <p:extLst>
      <p:ext uri="{BB962C8B-B14F-4D97-AF65-F5344CB8AC3E}">
        <p14:creationId xmlns:p14="http://schemas.microsoft.com/office/powerpoint/2010/main" val="1777798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518D1-2F76-4FD1-A5E4-FD8E2AFC2A71}" type="slidenum">
              <a:rPr lang="en-US"/>
              <a:pPr/>
              <a:t>18</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656836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FFC3D-CAAD-45C1-AD49-6A7A637E7616}" type="slidenum">
              <a:rPr lang="en-US"/>
              <a:pPr/>
              <a:t>19</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54129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AB78F-D6DB-479F-A21F-DB7CE48A46B2}" type="slidenum">
              <a:rPr lang="en-US"/>
              <a:pPr/>
              <a:t>2</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885211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146BC-5A6F-47C3-8FAB-2E00A92F5BF9}" type="slidenum">
              <a:rPr lang="en-US"/>
              <a:pPr/>
              <a:t>20</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253117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A47B08-7D70-48E4-8459-EA26EE37B696}" type="slidenum">
              <a:rPr lang="en-US"/>
              <a:pPr/>
              <a:t>21</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670971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41713-CF72-4B4F-A02D-F56EB1BB45D8}" type="slidenum">
              <a:rPr lang="en-US"/>
              <a:pPr/>
              <a:t>22</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859405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E2734-BBD0-4BED-92F9-A610083A814A}" type="slidenum">
              <a:rPr lang="en-US"/>
              <a:pPr/>
              <a:t>23</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43137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A8314-7E96-4420-9FFA-206A571F6197}" type="slidenum">
              <a:rPr lang="en-US"/>
              <a:pPr/>
              <a:t>3</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03271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A930B-986F-401B-80D4-3B6D2247C4D8}" type="slidenum">
              <a:rPr lang="en-US"/>
              <a:pPr/>
              <a:t>4</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81232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224BB-41BC-4BBB-8B4C-8E5F43736B9B}" type="slidenum">
              <a:rPr lang="en-US"/>
              <a:pPr/>
              <a:t>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20938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4D9D4-85EF-4EFE-93C8-0107009BF1D2}" type="slidenum">
              <a:rPr lang="en-US"/>
              <a:pPr/>
              <a:t>6</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73206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F151B-47DC-4C66-B433-5DA50FD4EA9D}" type="slidenum">
              <a:rPr lang="en-US"/>
              <a:pPr/>
              <a:t>7</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45623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94657-9A85-49B0-9EA0-2086B1996C9B}" type="slidenum">
              <a:rPr lang="en-US"/>
              <a:pPr/>
              <a:t>8</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728746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932CC-3A5A-45A9-A349-D4318D811FA3}" type="slidenum">
              <a:rPr lang="en-US"/>
              <a:pPr/>
              <a:t>9</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22847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0E64A3-9B60-46ED-B7FD-A20CB0EAE5F2}" type="slidenum">
              <a:rPr lang="en-US"/>
              <a:pPr/>
              <a:t>‹#›</a:t>
            </a:fld>
            <a:endParaRPr lang="en-US"/>
          </a:p>
        </p:txBody>
      </p:sp>
    </p:spTree>
    <p:extLst>
      <p:ext uri="{BB962C8B-B14F-4D97-AF65-F5344CB8AC3E}">
        <p14:creationId xmlns:p14="http://schemas.microsoft.com/office/powerpoint/2010/main" val="1582427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7BC00C-FDCD-4FBA-B7E7-045F7E2ED0BB}" type="slidenum">
              <a:rPr lang="en-US"/>
              <a:pPr/>
              <a:t>‹#›</a:t>
            </a:fld>
            <a:endParaRPr lang="en-US"/>
          </a:p>
        </p:txBody>
      </p:sp>
    </p:spTree>
    <p:extLst>
      <p:ext uri="{BB962C8B-B14F-4D97-AF65-F5344CB8AC3E}">
        <p14:creationId xmlns:p14="http://schemas.microsoft.com/office/powerpoint/2010/main" val="107661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812C35-91D9-465C-B587-4AAF15C6DC2C}" type="slidenum">
              <a:rPr lang="en-US"/>
              <a:pPr/>
              <a:t>‹#›</a:t>
            </a:fld>
            <a:endParaRPr lang="en-US"/>
          </a:p>
        </p:txBody>
      </p:sp>
    </p:spTree>
    <p:extLst>
      <p:ext uri="{BB962C8B-B14F-4D97-AF65-F5344CB8AC3E}">
        <p14:creationId xmlns:p14="http://schemas.microsoft.com/office/powerpoint/2010/main" val="241182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D0D3A5-843F-4416-831F-7D3109E48727}" type="slidenum">
              <a:rPr lang="en-US"/>
              <a:pPr/>
              <a:t>‹#›</a:t>
            </a:fld>
            <a:endParaRPr lang="en-US"/>
          </a:p>
        </p:txBody>
      </p:sp>
    </p:spTree>
    <p:extLst>
      <p:ext uri="{BB962C8B-B14F-4D97-AF65-F5344CB8AC3E}">
        <p14:creationId xmlns:p14="http://schemas.microsoft.com/office/powerpoint/2010/main" val="92518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F29A6F-0C88-47D9-9B77-7C2F43D80D5D}" type="slidenum">
              <a:rPr lang="en-US"/>
              <a:pPr/>
              <a:t>‹#›</a:t>
            </a:fld>
            <a:endParaRPr lang="en-US"/>
          </a:p>
        </p:txBody>
      </p:sp>
    </p:spTree>
    <p:extLst>
      <p:ext uri="{BB962C8B-B14F-4D97-AF65-F5344CB8AC3E}">
        <p14:creationId xmlns:p14="http://schemas.microsoft.com/office/powerpoint/2010/main" val="71940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26C2F1-6B1E-4C08-A5C4-19FAC627D309}" type="slidenum">
              <a:rPr lang="en-US"/>
              <a:pPr/>
              <a:t>‹#›</a:t>
            </a:fld>
            <a:endParaRPr lang="en-US"/>
          </a:p>
        </p:txBody>
      </p:sp>
    </p:spTree>
    <p:extLst>
      <p:ext uri="{BB962C8B-B14F-4D97-AF65-F5344CB8AC3E}">
        <p14:creationId xmlns:p14="http://schemas.microsoft.com/office/powerpoint/2010/main" val="420165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19D012-5825-4D04-937F-172A01CED34A}" type="slidenum">
              <a:rPr lang="en-US"/>
              <a:pPr/>
              <a:t>‹#›</a:t>
            </a:fld>
            <a:endParaRPr lang="en-US"/>
          </a:p>
        </p:txBody>
      </p:sp>
    </p:spTree>
    <p:extLst>
      <p:ext uri="{BB962C8B-B14F-4D97-AF65-F5344CB8AC3E}">
        <p14:creationId xmlns:p14="http://schemas.microsoft.com/office/powerpoint/2010/main" val="181769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CD696C7-C8FE-4CFF-8A9C-7BF88C92BFB6}" type="slidenum">
              <a:rPr lang="en-US"/>
              <a:pPr/>
              <a:t>‹#›</a:t>
            </a:fld>
            <a:endParaRPr lang="en-US"/>
          </a:p>
        </p:txBody>
      </p:sp>
    </p:spTree>
    <p:extLst>
      <p:ext uri="{BB962C8B-B14F-4D97-AF65-F5344CB8AC3E}">
        <p14:creationId xmlns:p14="http://schemas.microsoft.com/office/powerpoint/2010/main" val="169283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8BE40C1-CF37-41E8-AFDC-C0A01EF28FAE}" type="slidenum">
              <a:rPr lang="en-US"/>
              <a:pPr/>
              <a:t>‹#›</a:t>
            </a:fld>
            <a:endParaRPr lang="en-US"/>
          </a:p>
        </p:txBody>
      </p:sp>
    </p:spTree>
    <p:extLst>
      <p:ext uri="{BB962C8B-B14F-4D97-AF65-F5344CB8AC3E}">
        <p14:creationId xmlns:p14="http://schemas.microsoft.com/office/powerpoint/2010/main" val="236843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925EF6-6FEB-4760-ABEC-D73142FB3D1C}" type="slidenum">
              <a:rPr lang="en-US"/>
              <a:pPr/>
              <a:t>‹#›</a:t>
            </a:fld>
            <a:endParaRPr lang="en-US"/>
          </a:p>
        </p:txBody>
      </p:sp>
    </p:spTree>
    <p:extLst>
      <p:ext uri="{BB962C8B-B14F-4D97-AF65-F5344CB8AC3E}">
        <p14:creationId xmlns:p14="http://schemas.microsoft.com/office/powerpoint/2010/main" val="59478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6055E8-DC6D-4F08-8DE9-5B1FBC4D44B5}" type="slidenum">
              <a:rPr lang="en-US"/>
              <a:pPr/>
              <a:t>‹#›</a:t>
            </a:fld>
            <a:endParaRPr lang="en-US"/>
          </a:p>
        </p:txBody>
      </p:sp>
    </p:spTree>
    <p:extLst>
      <p:ext uri="{BB962C8B-B14F-4D97-AF65-F5344CB8AC3E}">
        <p14:creationId xmlns:p14="http://schemas.microsoft.com/office/powerpoint/2010/main" val="172365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a:lvl1pPr>
          </a:lstStyle>
          <a:p>
            <a:fld id="{BFCD12E4-9B6F-4E6E-8438-0D660121104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8000" y="211138"/>
            <a:ext cx="7975600" cy="474662"/>
          </a:xfrm>
          <a:solidFill>
            <a:srgbClr val="FFFFCC"/>
          </a:solidFill>
          <a:ln/>
        </p:spPr>
        <p:txBody>
          <a:bodyPr/>
          <a:lstStyle/>
          <a:p>
            <a:r>
              <a:rPr lang="en-US" sz="2800" b="1" dirty="0" err="1">
                <a:latin typeface="Arial" pitchFamily="34" charset="0"/>
              </a:rPr>
              <a:t>Bakulovirusi</a:t>
            </a:r>
            <a:endParaRPr lang="en-US" sz="3200" b="1" i="1" dirty="0">
              <a:latin typeface="Arial" pitchFamily="34" charset="0"/>
            </a:endParaRPr>
          </a:p>
        </p:txBody>
      </p:sp>
      <p:sp>
        <p:nvSpPr>
          <p:cNvPr id="6147" name="Rectangle 3"/>
          <p:cNvSpPr>
            <a:spLocks noGrp="1" noChangeArrowheads="1"/>
          </p:cNvSpPr>
          <p:nvPr>
            <p:ph type="body" idx="1"/>
          </p:nvPr>
        </p:nvSpPr>
        <p:spPr>
          <a:xfrm>
            <a:off x="304800" y="844550"/>
            <a:ext cx="8636000" cy="5699125"/>
          </a:xfrm>
          <a:noFill/>
          <a:ln/>
        </p:spPr>
        <p:txBody>
          <a:bodyPr/>
          <a:lstStyle/>
          <a:p>
            <a:pPr marL="55563" indent="-55563">
              <a:buFontTx/>
              <a:buNone/>
            </a:pPr>
            <a:r>
              <a:rPr lang="sl-SI" sz="1800">
                <a:latin typeface="Arial" pitchFamily="34" charset="0"/>
              </a:rPr>
              <a:t>Bakulovirusi inficirajo samo nevretenčarske celice, predvsem celice členonožcev (žuželke, nekatere rake).</a:t>
            </a:r>
          </a:p>
          <a:p>
            <a:pPr marL="55563" indent="-55563">
              <a:buFontTx/>
              <a:buNone/>
            </a:pPr>
            <a:r>
              <a:rPr lang="sl-SI" sz="1800">
                <a:latin typeface="Arial" pitchFamily="34" charset="0"/>
              </a:rPr>
              <a:t>Pojavljajo se v dveh življenjskih oblikah:</a:t>
            </a:r>
          </a:p>
          <a:p>
            <a:pPr marL="55563" indent="-55563">
              <a:buFontTx/>
              <a:buNone/>
            </a:pPr>
            <a:r>
              <a:rPr lang="sl-SI" sz="1600">
                <a:latin typeface="Arial" pitchFamily="34" charset="0"/>
              </a:rPr>
              <a:t>- </a:t>
            </a:r>
            <a:r>
              <a:rPr lang="sl-SI" sz="1600">
                <a:solidFill>
                  <a:srgbClr val="009900"/>
                </a:solidFill>
                <a:latin typeface="Arial" pitchFamily="34" charset="0"/>
              </a:rPr>
              <a:t>virioni</a:t>
            </a:r>
            <a:r>
              <a:rPr lang="sl-SI" sz="1600">
                <a:latin typeface="Arial" pitchFamily="34" charset="0"/>
              </a:rPr>
              <a:t>: posamezni virusi, ki jih izločajo okužene celice</a:t>
            </a:r>
          </a:p>
          <a:p>
            <a:pPr marL="55563" indent="-55563">
              <a:buFontTx/>
              <a:buNone/>
            </a:pPr>
            <a:r>
              <a:rPr lang="sl-SI" sz="1600">
                <a:latin typeface="Arial" pitchFamily="34" charset="0"/>
              </a:rPr>
              <a:t>- </a:t>
            </a:r>
            <a:r>
              <a:rPr lang="sl-SI" sz="1600">
                <a:solidFill>
                  <a:srgbClr val="EA0000"/>
                </a:solidFill>
                <a:latin typeface="Arial" pitchFamily="34" charset="0"/>
              </a:rPr>
              <a:t>polihedroni</a:t>
            </a:r>
            <a:r>
              <a:rPr lang="sl-SI" sz="1600">
                <a:latin typeface="Arial" pitchFamily="34" charset="0"/>
              </a:rPr>
              <a:t>: skupki virionov v proteinskem (polihedrinskem) matriksu:  izločajo se ob propadu gostiteljske celice oz. gostitelja </a:t>
            </a:r>
          </a:p>
          <a:p>
            <a:pPr marL="55563" indent="-55563">
              <a:buFontTx/>
              <a:buNone/>
            </a:pPr>
            <a:r>
              <a:rPr lang="sl-SI" sz="1600">
                <a:latin typeface="Arial" pitchFamily="34" charset="0"/>
              </a:rPr>
              <a:t>V polihedronu protein ščiti viruse pred vplivi okolja. Ko gostitelj zaužije polihedrone, se protein razgradi, virusi pa okužijo celice prebavil.</a:t>
            </a:r>
          </a:p>
          <a:p>
            <a:pPr marL="55563" indent="-55563">
              <a:buFontTx/>
              <a:buNone/>
            </a:pPr>
            <a:r>
              <a:rPr lang="sl-SI" sz="1600">
                <a:latin typeface="Arial" pitchFamily="34" charset="0"/>
              </a:rPr>
              <a:t>Virioni vsebujejo 8-15 % DNA, ki je 1 krožna molekula sc dsDNA; skupaj 88-220 kb. Nukleokapsida, ki obdaja DNA, je paličasta (200-450 nm x 30-100 nm) in prekrita z lipoproteinsko ovojnico.</a:t>
            </a:r>
          </a:p>
          <a:p>
            <a:pPr marL="55563" indent="-55563">
              <a:buFontTx/>
              <a:buNone/>
            </a:pPr>
            <a:r>
              <a:rPr lang="sl-SI" sz="1800">
                <a:latin typeface="Arial" pitchFamily="34" charset="0"/>
              </a:rPr>
              <a:t> </a:t>
            </a:r>
          </a:p>
        </p:txBody>
      </p:sp>
      <p:pic>
        <p:nvPicPr>
          <p:cNvPr id="6151" name="Picture 7" descr="BV_vir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5013325"/>
            <a:ext cx="1235075" cy="58102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4508500"/>
            <a:ext cx="208915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4292600"/>
            <a:ext cx="2736850" cy="214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1" name="Picture 5"/>
          <p:cNvPicPr>
            <a:picLocks noChangeAspect="1" noChangeArrowheads="1"/>
          </p:cNvPicPr>
          <p:nvPr/>
        </p:nvPicPr>
        <p:blipFill>
          <a:blip r:embed="rId3">
            <a:extLst>
              <a:ext uri="{28A0092B-C50C-407E-A947-70E740481C1C}">
                <a14:useLocalDpi xmlns:a14="http://schemas.microsoft.com/office/drawing/2010/main" val="0"/>
              </a:ext>
            </a:extLst>
          </a:blip>
          <a:srcRect t="8145"/>
          <a:stretch>
            <a:fillRect/>
          </a:stretch>
        </p:blipFill>
        <p:spPr bwMode="auto">
          <a:xfrm>
            <a:off x="468313" y="620713"/>
            <a:ext cx="3382962"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1622" name="Group 6"/>
          <p:cNvGrpSpPr>
            <a:grpSpLocks/>
          </p:cNvGrpSpPr>
          <p:nvPr/>
        </p:nvGrpSpPr>
        <p:grpSpPr bwMode="auto">
          <a:xfrm>
            <a:off x="5651500" y="4221163"/>
            <a:ext cx="3024956" cy="1530350"/>
            <a:chOff x="528" y="3600"/>
            <a:chExt cx="2400" cy="1608"/>
          </a:xfrm>
        </p:grpSpPr>
        <p:pic>
          <p:nvPicPr>
            <p:cNvPr id="1116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 y="3600"/>
              <a:ext cx="2346" cy="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24" name="Rectangle 8"/>
            <p:cNvSpPr>
              <a:spLocks noChangeArrowheads="1"/>
            </p:cNvSpPr>
            <p:nvPr/>
          </p:nvSpPr>
          <p:spPr bwMode="auto">
            <a:xfrm>
              <a:off x="528" y="3648"/>
              <a:ext cx="2400"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a:solidFill>
                    <a:schemeClr val="bg1"/>
                  </a:solidFill>
                </a:rPr>
                <a:t>http://www.plant.wageningen-ur.nl/news/2001-03_en.htm</a:t>
              </a:r>
            </a:p>
          </p:txBody>
        </p:sp>
      </p:grpSp>
      <p:pic>
        <p:nvPicPr>
          <p:cNvPr id="1116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692150"/>
            <a:ext cx="36004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6" name="Picture 10"/>
          <p:cNvPicPr>
            <a:picLocks noChangeAspect="1" noChangeArrowheads="1"/>
          </p:cNvPicPr>
          <p:nvPr/>
        </p:nvPicPr>
        <p:blipFill>
          <a:blip r:embed="rId6">
            <a:extLst>
              <a:ext uri="{28A0092B-C50C-407E-A947-70E740481C1C}">
                <a14:useLocalDpi xmlns:a14="http://schemas.microsoft.com/office/drawing/2010/main" val="0"/>
              </a:ext>
            </a:extLst>
          </a:blip>
          <a:srcRect l="1666" t="3226" r="1666" b="6451"/>
          <a:stretch>
            <a:fillRect/>
          </a:stretch>
        </p:blipFill>
        <p:spPr bwMode="auto">
          <a:xfrm>
            <a:off x="395288" y="3716338"/>
            <a:ext cx="4824412" cy="239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0" name="Picture 1030" descr="pFastBacHT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412875"/>
            <a:ext cx="3873500" cy="4105275"/>
          </a:xfrm>
          <a:prstGeom prst="rect">
            <a:avLst/>
          </a:prstGeom>
          <a:noFill/>
          <a:extLst>
            <a:ext uri="{909E8E84-426E-40DD-AFC4-6F175D3DCCD1}">
              <a14:hiddenFill xmlns:a14="http://schemas.microsoft.com/office/drawing/2010/main">
                <a:solidFill>
                  <a:srgbClr val="FFFFFF"/>
                </a:solidFill>
              </a14:hiddenFill>
            </a:ext>
          </a:extLst>
        </p:spPr>
      </p:pic>
      <p:sp>
        <p:nvSpPr>
          <p:cNvPr id="77826" name="Rectangle 1026"/>
          <p:cNvSpPr>
            <a:spLocks noGrp="1" noChangeArrowheads="1"/>
          </p:cNvSpPr>
          <p:nvPr>
            <p:ph type="title"/>
          </p:nvPr>
        </p:nvSpPr>
        <p:spPr>
          <a:xfrm>
            <a:off x="508000" y="211138"/>
            <a:ext cx="8229600" cy="604837"/>
          </a:xfrm>
          <a:solidFill>
            <a:srgbClr val="FFFFCC"/>
          </a:solidFill>
          <a:ln/>
        </p:spPr>
        <p:txBody>
          <a:bodyPr/>
          <a:lstStyle/>
          <a:p>
            <a:r>
              <a:rPr lang="en-US" sz="2400" b="1">
                <a:latin typeface="Arial" pitchFamily="34" charset="0"/>
              </a:rPr>
              <a:t>Vektorji v bakulovirusnih sistemih </a:t>
            </a:r>
            <a:r>
              <a:rPr lang="sl-SI" sz="2400" b="1">
                <a:latin typeface="Arial" pitchFamily="34" charset="0"/>
              </a:rPr>
              <a:t>/</a:t>
            </a:r>
            <a:r>
              <a:rPr lang="en-US" sz="2400" b="1">
                <a:latin typeface="Arial" pitchFamily="34" charset="0"/>
              </a:rPr>
              <a:t>2 </a:t>
            </a:r>
            <a:endParaRPr lang="en-US" sz="2400" b="1" i="1">
              <a:latin typeface="Arial" pitchFamily="34" charset="0"/>
            </a:endParaRPr>
          </a:p>
        </p:txBody>
      </p:sp>
      <p:sp>
        <p:nvSpPr>
          <p:cNvPr id="77827" name="Rectangle 1027"/>
          <p:cNvSpPr>
            <a:spLocks noGrp="1" noChangeArrowheads="1"/>
          </p:cNvSpPr>
          <p:nvPr>
            <p:ph type="body" idx="1"/>
          </p:nvPr>
        </p:nvSpPr>
        <p:spPr>
          <a:xfrm>
            <a:off x="304800" y="1052513"/>
            <a:ext cx="8432800" cy="5491162"/>
          </a:xfrm>
          <a:noFill/>
          <a:ln/>
        </p:spPr>
        <p:txBody>
          <a:bodyPr/>
          <a:lstStyle/>
          <a:p>
            <a:pPr marL="0" indent="0">
              <a:buFontTx/>
              <a:buNone/>
            </a:pPr>
            <a:r>
              <a:rPr lang="sl-SI" sz="1600" dirty="0">
                <a:latin typeface="Arial" pitchFamily="34" charset="0"/>
              </a:rPr>
              <a:t>V novih sistemih generiramo rekombinantni virus </a:t>
            </a:r>
            <a:br>
              <a:rPr lang="sl-SI" sz="1600" dirty="0">
                <a:latin typeface="Arial" pitchFamily="34" charset="0"/>
              </a:rPr>
            </a:br>
            <a:r>
              <a:rPr lang="sl-SI" sz="1600" u="sng" dirty="0">
                <a:latin typeface="Arial" pitchFamily="34" charset="0"/>
              </a:rPr>
              <a:t>z mestno-specifično transpozicijo</a:t>
            </a:r>
            <a:r>
              <a:rPr lang="sl-SI" sz="1600" dirty="0">
                <a:latin typeface="Arial" pitchFamily="34" charset="0"/>
              </a:rPr>
              <a:t> v </a:t>
            </a:r>
            <a:r>
              <a:rPr lang="sl-SI" sz="1600" i="1" dirty="0">
                <a:latin typeface="Arial" pitchFamily="34" charset="0"/>
              </a:rPr>
              <a:t>E. coli</a:t>
            </a:r>
            <a:r>
              <a:rPr lang="sl-SI" sz="1600" dirty="0">
                <a:latin typeface="Arial" pitchFamily="34" charset="0"/>
              </a:rPr>
              <a:t>.</a:t>
            </a:r>
          </a:p>
          <a:p>
            <a:pPr marL="0" indent="0" algn="just">
              <a:spcBef>
                <a:spcPct val="0"/>
              </a:spcBef>
              <a:buFontTx/>
              <a:buNone/>
            </a:pPr>
            <a:endParaRPr lang="sl-SI" sz="1600" dirty="0">
              <a:latin typeface="Arial" pitchFamily="34" charset="0"/>
            </a:endParaRPr>
          </a:p>
          <a:p>
            <a:pPr marL="0" indent="0" algn="just">
              <a:spcBef>
                <a:spcPct val="0"/>
              </a:spcBef>
              <a:buFontTx/>
              <a:buNone/>
            </a:pPr>
            <a:r>
              <a:rPr lang="sl-SI" sz="1600" dirty="0" smtClean="0">
                <a:latin typeface="Arial" pitchFamily="34" charset="0"/>
              </a:rPr>
              <a:t>Z rekombinantnim prenosljivim vektorjem</a:t>
            </a:r>
            <a:endParaRPr lang="sl-SI" sz="1600" dirty="0">
              <a:latin typeface="Arial" pitchFamily="34" charset="0"/>
            </a:endParaRPr>
          </a:p>
          <a:p>
            <a:pPr marL="0" indent="0" algn="just">
              <a:spcBef>
                <a:spcPct val="0"/>
              </a:spcBef>
              <a:buFontTx/>
              <a:buNone/>
            </a:pPr>
            <a:r>
              <a:rPr lang="sl-SI" sz="1600" dirty="0" smtClean="0">
                <a:latin typeface="Arial" pitchFamily="34" charset="0"/>
              </a:rPr>
              <a:t>transformiramo celice </a:t>
            </a:r>
            <a:r>
              <a:rPr lang="sl-SI" sz="1600" i="1" dirty="0">
                <a:latin typeface="Arial" pitchFamily="34" charset="0"/>
              </a:rPr>
              <a:t>E. coli</a:t>
            </a:r>
            <a:r>
              <a:rPr lang="sl-SI" sz="1600" dirty="0">
                <a:latin typeface="Arial" pitchFamily="34" charset="0"/>
              </a:rPr>
              <a:t>, </a:t>
            </a:r>
            <a:r>
              <a:rPr lang="sl-SI" sz="1600" dirty="0" smtClean="0">
                <a:latin typeface="Arial" pitchFamily="34" charset="0"/>
              </a:rPr>
              <a:t>v </a:t>
            </a:r>
            <a:r>
              <a:rPr lang="sl-SI" sz="1600" dirty="0">
                <a:latin typeface="Arial" pitchFamily="34" charset="0"/>
              </a:rPr>
              <a:t>katerih je že </a:t>
            </a:r>
          </a:p>
          <a:p>
            <a:pPr marL="0" indent="0" algn="just">
              <a:spcBef>
                <a:spcPct val="0"/>
              </a:spcBef>
              <a:buFontTx/>
              <a:buNone/>
            </a:pPr>
            <a:r>
              <a:rPr lang="sl-SI" sz="1600" dirty="0" smtClean="0">
                <a:solidFill>
                  <a:srgbClr val="009900"/>
                </a:solidFill>
                <a:latin typeface="Arial" pitchFamily="34" charset="0"/>
              </a:rPr>
              <a:t>pomožni </a:t>
            </a:r>
            <a:r>
              <a:rPr lang="sl-SI" sz="1600" dirty="0">
                <a:solidFill>
                  <a:srgbClr val="009900"/>
                </a:solidFill>
                <a:latin typeface="Arial" pitchFamily="34" charset="0"/>
              </a:rPr>
              <a:t>plazmid</a:t>
            </a:r>
            <a:r>
              <a:rPr lang="sl-SI" sz="1600" dirty="0">
                <a:latin typeface="Arial" pitchFamily="34" charset="0"/>
              </a:rPr>
              <a:t> z zapisom</a:t>
            </a:r>
          </a:p>
          <a:p>
            <a:pPr marL="0" indent="0" algn="just">
              <a:spcBef>
                <a:spcPct val="0"/>
              </a:spcBef>
              <a:buFontTx/>
              <a:buNone/>
            </a:pPr>
            <a:r>
              <a:rPr lang="sl-SI" sz="1600" dirty="0">
                <a:latin typeface="Arial" pitchFamily="34" charset="0"/>
              </a:rPr>
              <a:t>za transpozazo in </a:t>
            </a:r>
            <a:r>
              <a:rPr lang="sl-SI" sz="1600" dirty="0">
                <a:solidFill>
                  <a:srgbClr val="EA0000"/>
                </a:solidFill>
                <a:latin typeface="Arial" pitchFamily="34" charset="0"/>
              </a:rPr>
              <a:t>bakmid</a:t>
            </a:r>
            <a:r>
              <a:rPr lang="sl-SI" sz="1600" dirty="0">
                <a:latin typeface="Arial" pitchFamily="34" charset="0"/>
              </a:rPr>
              <a:t>, prirejen</a:t>
            </a:r>
          </a:p>
          <a:p>
            <a:pPr marL="0" indent="0" algn="just">
              <a:spcBef>
                <a:spcPct val="0"/>
              </a:spcBef>
              <a:buFontTx/>
              <a:buNone/>
            </a:pPr>
            <a:r>
              <a:rPr lang="sl-SI" sz="1600" dirty="0">
                <a:latin typeface="Arial" pitchFamily="34" charset="0"/>
              </a:rPr>
              <a:t>bakulovirus (130 kb).</a:t>
            </a:r>
          </a:p>
          <a:p>
            <a:pPr marL="0" indent="0" algn="just">
              <a:spcBef>
                <a:spcPct val="0"/>
              </a:spcBef>
              <a:buFontTx/>
              <a:buNone/>
            </a:pPr>
            <a:endParaRPr lang="sl-SI" sz="1600" dirty="0">
              <a:latin typeface="Arial" pitchFamily="34" charset="0"/>
            </a:endParaRPr>
          </a:p>
          <a:p>
            <a:pPr marL="0" indent="0" algn="just">
              <a:spcBef>
                <a:spcPct val="0"/>
              </a:spcBef>
              <a:buFontTx/>
              <a:buNone/>
            </a:pPr>
            <a:r>
              <a:rPr lang="sl-SI" sz="1600" dirty="0">
                <a:latin typeface="Arial" pitchFamily="34" charset="0"/>
              </a:rPr>
              <a:t>Preko zaporedja Tn7 pride do prenosa</a:t>
            </a:r>
          </a:p>
          <a:p>
            <a:pPr marL="0" indent="0" algn="just">
              <a:spcBef>
                <a:spcPct val="0"/>
              </a:spcBef>
              <a:buFontTx/>
              <a:buNone/>
            </a:pPr>
            <a:r>
              <a:rPr lang="sl-SI" sz="1600" dirty="0">
                <a:latin typeface="Arial" pitchFamily="34" charset="0"/>
              </a:rPr>
              <a:t>želenega zapisa z rekombinantnega plazmida</a:t>
            </a:r>
          </a:p>
          <a:p>
            <a:pPr marL="0" indent="0" algn="just">
              <a:spcBef>
                <a:spcPct val="0"/>
              </a:spcBef>
              <a:buFontTx/>
              <a:buNone/>
            </a:pPr>
            <a:r>
              <a:rPr lang="sl-SI" sz="1600" dirty="0">
                <a:latin typeface="Arial" pitchFamily="34" charset="0"/>
              </a:rPr>
              <a:t>na bakmid, ki omogoča tudi </a:t>
            </a:r>
          </a:p>
          <a:p>
            <a:pPr marL="0" indent="0" algn="just">
              <a:spcBef>
                <a:spcPct val="0"/>
              </a:spcBef>
              <a:buFontTx/>
              <a:buNone/>
            </a:pPr>
            <a:r>
              <a:rPr lang="sl-SI" sz="1600" dirty="0">
                <a:latin typeface="Symbol" pitchFamily="18" charset="2"/>
              </a:rPr>
              <a:t>a</a:t>
            </a:r>
            <a:r>
              <a:rPr lang="sl-SI" sz="1600" dirty="0">
                <a:latin typeface="Arial" pitchFamily="34" charset="0"/>
              </a:rPr>
              <a:t>-komplementacijo. </a:t>
            </a:r>
          </a:p>
          <a:p>
            <a:pPr marL="0" indent="0" algn="just">
              <a:spcBef>
                <a:spcPct val="0"/>
              </a:spcBef>
              <a:buFontTx/>
              <a:buNone/>
            </a:pPr>
            <a:endParaRPr lang="sl-SI" sz="1600" dirty="0">
              <a:latin typeface="Arial" pitchFamily="34" charset="0"/>
            </a:endParaRPr>
          </a:p>
          <a:p>
            <a:pPr marL="0" indent="0" algn="just">
              <a:spcBef>
                <a:spcPct val="0"/>
              </a:spcBef>
              <a:buFontTx/>
              <a:buNone/>
            </a:pPr>
            <a:r>
              <a:rPr lang="sl-SI" sz="1600" dirty="0">
                <a:latin typeface="Arial" pitchFamily="34" charset="0"/>
              </a:rPr>
              <a:t>Izoliramo bele kolonije, preverimo prisotnost </a:t>
            </a:r>
          </a:p>
          <a:p>
            <a:pPr marL="0" indent="0" algn="just">
              <a:spcBef>
                <a:spcPct val="0"/>
              </a:spcBef>
              <a:buFontTx/>
              <a:buNone/>
            </a:pPr>
            <a:r>
              <a:rPr lang="sl-SI" sz="1600" dirty="0">
                <a:latin typeface="Arial" pitchFamily="34" charset="0"/>
              </a:rPr>
              <a:t>inserta s PCR in izoliramo rekombinantni bakmid.</a:t>
            </a:r>
          </a:p>
          <a:p>
            <a:pPr marL="0" indent="0" algn="just">
              <a:spcBef>
                <a:spcPct val="0"/>
              </a:spcBef>
              <a:buFontTx/>
              <a:buNone/>
            </a:pPr>
            <a:r>
              <a:rPr lang="sl-SI" sz="1600" dirty="0">
                <a:latin typeface="Arial" pitchFamily="34" charset="0"/>
              </a:rPr>
              <a:t>Z njim nato transficiramo insektne celice.</a:t>
            </a:r>
          </a:p>
          <a:p>
            <a:pPr marL="0" indent="0">
              <a:spcBef>
                <a:spcPct val="0"/>
              </a:spcBef>
              <a:buFontTx/>
              <a:buNone/>
            </a:pPr>
            <a:endParaRPr lang="sl-SI" sz="1600" dirty="0">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4" name="Picture 6"/>
          <p:cNvPicPr>
            <a:picLocks noChangeAspect="1" noChangeArrowheads="1"/>
          </p:cNvPicPr>
          <p:nvPr/>
        </p:nvPicPr>
        <p:blipFill>
          <a:blip r:embed="rId3">
            <a:extLst>
              <a:ext uri="{28A0092B-C50C-407E-A947-70E740481C1C}">
                <a14:useLocalDpi xmlns:a14="http://schemas.microsoft.com/office/drawing/2010/main" val="0"/>
              </a:ext>
            </a:extLst>
          </a:blip>
          <a:srcRect l="6607" t="12926" r="2156"/>
          <a:stretch>
            <a:fillRect/>
          </a:stretch>
        </p:blipFill>
        <p:spPr bwMode="auto">
          <a:xfrm>
            <a:off x="1476375" y="1052513"/>
            <a:ext cx="619442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0713"/>
            <a:ext cx="7058025"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981075"/>
            <a:ext cx="16287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4941888"/>
            <a:ext cx="16557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6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26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2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ChangeArrowheads="1"/>
          </p:cNvSpPr>
          <p:nvPr>
            <p:ph type="title"/>
          </p:nvPr>
        </p:nvSpPr>
        <p:spPr>
          <a:xfrm>
            <a:off x="1016000" y="158750"/>
            <a:ext cx="6908800" cy="474663"/>
          </a:xfrm>
          <a:solidFill>
            <a:srgbClr val="FFFFCC"/>
          </a:solidFill>
          <a:ln/>
        </p:spPr>
        <p:txBody>
          <a:bodyPr/>
          <a:lstStyle/>
          <a:p>
            <a:r>
              <a:rPr lang="sl-SI" sz="2400">
                <a:latin typeface="Arial" pitchFamily="34" charset="0"/>
              </a:rPr>
              <a:t>Izražanje s posredovanjem</a:t>
            </a:r>
            <a:r>
              <a:rPr lang="en-US" sz="2400">
                <a:latin typeface="Arial" pitchFamily="34" charset="0"/>
              </a:rPr>
              <a:t> bakulovirus</a:t>
            </a:r>
            <a:r>
              <a:rPr lang="sl-SI" sz="2400">
                <a:latin typeface="Arial" pitchFamily="34" charset="0"/>
              </a:rPr>
              <a:t>ov</a:t>
            </a:r>
            <a:r>
              <a:rPr lang="en-US" sz="2400">
                <a:latin typeface="Arial" pitchFamily="34" charset="0"/>
              </a:rPr>
              <a:t> </a:t>
            </a:r>
            <a:endParaRPr lang="en-US" sz="2400" i="1">
              <a:latin typeface="Arial" pitchFamily="34" charset="0"/>
            </a:endParaRPr>
          </a:p>
        </p:txBody>
      </p:sp>
      <p:sp>
        <p:nvSpPr>
          <p:cNvPr id="79875" name="Rectangle 1027"/>
          <p:cNvSpPr>
            <a:spLocks noGrp="1" noChangeArrowheads="1"/>
          </p:cNvSpPr>
          <p:nvPr>
            <p:ph type="body" idx="1"/>
          </p:nvPr>
        </p:nvSpPr>
        <p:spPr>
          <a:xfrm>
            <a:off x="179388" y="5589588"/>
            <a:ext cx="8761412" cy="1074737"/>
          </a:xfrm>
          <a:noFill/>
          <a:ln/>
        </p:spPr>
        <p:txBody>
          <a:bodyPr/>
          <a:lstStyle/>
          <a:p>
            <a:pPr marL="55563" indent="-55563">
              <a:spcBef>
                <a:spcPct val="0"/>
              </a:spcBef>
              <a:buFontTx/>
              <a:buNone/>
            </a:pPr>
            <a:r>
              <a:rPr lang="sl-SI" sz="1400">
                <a:latin typeface="Arial" pitchFamily="34" charset="0"/>
              </a:rPr>
              <a:t>Obstaja tudi sistem za izražanje v celicah </a:t>
            </a:r>
            <a:r>
              <a:rPr lang="sl-SI" sz="1400" i="1">
                <a:latin typeface="Arial" pitchFamily="34" charset="0"/>
              </a:rPr>
              <a:t>Drosophila melanogaster</a:t>
            </a:r>
            <a:r>
              <a:rPr lang="sl-SI" sz="1400">
                <a:latin typeface="Arial" pitchFamily="34" charset="0"/>
              </a:rPr>
              <a:t>: celic ne okužimo z virusom, pač pa jih transficiramo z integracijskim plazmidom. Izražanje je lahko prehodno ali pa izselekcioniramo stabilne klone. Uporabljajo promotor MT (metalotionein) - indukcija s Cu-sulfatom. Najvišje pričakovane ravni izražanja so podobne kot pri bakulovirusih (do 50 mg/l).</a:t>
            </a:r>
          </a:p>
        </p:txBody>
      </p:sp>
      <p:pic>
        <p:nvPicPr>
          <p:cNvPr id="79878" name="Picture 1030" descr="BV_amplification&amp;expression2"/>
          <p:cNvPicPr>
            <a:picLocks noChangeAspect="1" noChangeArrowheads="1"/>
          </p:cNvPicPr>
          <p:nvPr/>
        </p:nvPicPr>
        <p:blipFill>
          <a:blip r:embed="rId3">
            <a:extLst>
              <a:ext uri="{28A0092B-C50C-407E-A947-70E740481C1C}">
                <a14:useLocalDpi xmlns:a14="http://schemas.microsoft.com/office/drawing/2010/main" val="0"/>
              </a:ext>
            </a:extLst>
          </a:blip>
          <a:srcRect l="2521" t="14688" r="1320"/>
          <a:stretch>
            <a:fillRect/>
          </a:stretch>
        </p:blipFill>
        <p:spPr bwMode="auto">
          <a:xfrm>
            <a:off x="4284663" y="836613"/>
            <a:ext cx="4608512" cy="25923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9879" name="Picture 1031" descr="BV_expressionP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644900"/>
            <a:ext cx="1079500" cy="1681163"/>
          </a:xfrm>
          <a:prstGeom prst="rect">
            <a:avLst/>
          </a:prstGeom>
          <a:noFill/>
          <a:extLst>
            <a:ext uri="{909E8E84-426E-40DD-AFC4-6F175D3DCCD1}">
              <a14:hiddenFill xmlns:a14="http://schemas.microsoft.com/office/drawing/2010/main">
                <a:solidFill>
                  <a:srgbClr val="FFFFFF"/>
                </a:solidFill>
              </a14:hiddenFill>
            </a:ext>
          </a:extLst>
        </p:spPr>
      </p:pic>
      <p:pic>
        <p:nvPicPr>
          <p:cNvPr id="79880" name="Picture 1032" descr="BV_flowchar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765175"/>
            <a:ext cx="3903662" cy="2708275"/>
          </a:xfrm>
          <a:prstGeom prst="rect">
            <a:avLst/>
          </a:prstGeom>
          <a:noFill/>
          <a:extLst>
            <a:ext uri="{909E8E84-426E-40DD-AFC4-6F175D3DCCD1}">
              <a14:hiddenFill xmlns:a14="http://schemas.microsoft.com/office/drawing/2010/main">
                <a:solidFill>
                  <a:srgbClr val="FFFFFF"/>
                </a:solidFill>
              </a14:hiddenFill>
            </a:ext>
          </a:extLst>
        </p:spPr>
      </p:pic>
      <p:pic>
        <p:nvPicPr>
          <p:cNvPr id="79881" name="Picture 1033" descr="BV_purification_PAG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3573463"/>
            <a:ext cx="1655763" cy="1789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08000" y="211138"/>
            <a:ext cx="7975600" cy="581025"/>
          </a:xfrm>
          <a:solidFill>
            <a:srgbClr val="CCFFCC"/>
          </a:solidFill>
          <a:ln/>
        </p:spPr>
        <p:txBody>
          <a:bodyPr/>
          <a:lstStyle/>
          <a:p>
            <a:r>
              <a:rPr lang="sl-SI" sz="3200" dirty="0">
                <a:latin typeface="Arial" pitchFamily="34" charset="0"/>
              </a:rPr>
              <a:t>Izražanje v gojenih sesalskih celicah</a:t>
            </a:r>
            <a:endParaRPr lang="en-US" sz="3200" i="1" dirty="0">
              <a:latin typeface="Arial" pitchFamily="34" charset="0"/>
            </a:endParaRPr>
          </a:p>
        </p:txBody>
      </p:sp>
      <p:sp>
        <p:nvSpPr>
          <p:cNvPr id="51203" name="Rectangle 3"/>
          <p:cNvSpPr>
            <a:spLocks noGrp="1" noChangeArrowheads="1"/>
          </p:cNvSpPr>
          <p:nvPr>
            <p:ph type="body" idx="1"/>
          </p:nvPr>
        </p:nvSpPr>
        <p:spPr>
          <a:xfrm>
            <a:off x="203200" y="1196975"/>
            <a:ext cx="8636000" cy="5451475"/>
          </a:xfrm>
          <a:noFill/>
          <a:ln/>
        </p:spPr>
        <p:txBody>
          <a:bodyPr/>
          <a:lstStyle/>
          <a:p>
            <a:pPr marL="55563" indent="-55563">
              <a:buFontTx/>
              <a:buNone/>
            </a:pPr>
            <a:r>
              <a:rPr lang="sl-SI" sz="1800" b="1" dirty="0">
                <a:latin typeface="Arial" pitchFamily="34" charset="0"/>
              </a:rPr>
              <a:t>Uporaba:</a:t>
            </a:r>
            <a:r>
              <a:rPr lang="sl-SI" sz="1800" dirty="0">
                <a:latin typeface="Arial" pitchFamily="34" charset="0"/>
              </a:rPr>
              <a:t> študij funkcije in regulacije sesalskih genov, priprava proteinov za raziskovalne namene in klinično uporabo.</a:t>
            </a:r>
          </a:p>
          <a:p>
            <a:pPr marL="55563" indent="-55563">
              <a:buFontTx/>
              <a:buNone/>
            </a:pPr>
            <a:endParaRPr lang="sl-SI" sz="800" dirty="0">
              <a:latin typeface="Arial" pitchFamily="34" charset="0"/>
            </a:endParaRPr>
          </a:p>
          <a:p>
            <a:pPr marL="55563" indent="-55563">
              <a:buFontTx/>
              <a:buNone/>
            </a:pPr>
            <a:r>
              <a:rPr lang="sl-SI" sz="1800" b="1" dirty="0">
                <a:latin typeface="Arial" pitchFamily="34" charset="0"/>
              </a:rPr>
              <a:t>Značilnosti vektorjev:</a:t>
            </a:r>
            <a:r>
              <a:rPr lang="sl-SI" sz="1800" dirty="0">
                <a:latin typeface="Arial" pitchFamily="34" charset="0"/>
              </a:rPr>
              <a:t> </a:t>
            </a:r>
          </a:p>
          <a:p>
            <a:pPr marL="55563" indent="-55563">
              <a:spcBef>
                <a:spcPct val="0"/>
              </a:spcBef>
              <a:buFontTx/>
              <a:buNone/>
            </a:pPr>
            <a:r>
              <a:rPr lang="sl-SI" sz="1800" dirty="0">
                <a:latin typeface="Arial" pitchFamily="34" charset="0"/>
              </a:rPr>
              <a:t>- ‘evkariontsko’ zaporedje </a:t>
            </a:r>
            <a:r>
              <a:rPr lang="sl-SI" sz="1800" dirty="0" err="1">
                <a:latin typeface="Arial" pitchFamily="34" charset="0"/>
              </a:rPr>
              <a:t>ori</a:t>
            </a:r>
            <a:r>
              <a:rPr lang="sl-SI" sz="1800" dirty="0">
                <a:latin typeface="Arial" pitchFamily="34" charset="0"/>
              </a:rPr>
              <a:t> (iz živalskih virusov) </a:t>
            </a:r>
            <a:r>
              <a:rPr lang="sl-SI" sz="1400" dirty="0">
                <a:latin typeface="Arial" pitchFamily="34" charset="0"/>
              </a:rPr>
              <a:t>- ni nujo pri prehodnem izražanju</a:t>
            </a:r>
          </a:p>
          <a:p>
            <a:pPr marL="55563" indent="-55563">
              <a:spcBef>
                <a:spcPct val="0"/>
              </a:spcBef>
              <a:buFontTx/>
              <a:buNone/>
            </a:pPr>
            <a:r>
              <a:rPr lang="sl-SI" sz="1800" dirty="0">
                <a:latin typeface="Arial" pitchFamily="34" charset="0"/>
              </a:rPr>
              <a:t>- promotorja za selekcijski </a:t>
            </a:r>
            <a:r>
              <a:rPr lang="sl-SI" sz="1800" dirty="0" err="1">
                <a:latin typeface="Arial" pitchFamily="34" charset="0"/>
              </a:rPr>
              <a:t>marker</a:t>
            </a:r>
            <a:r>
              <a:rPr lang="sl-SI" sz="1800" dirty="0">
                <a:latin typeface="Arial" pitchFamily="34" charset="0"/>
              </a:rPr>
              <a:t> in vneseni gen</a:t>
            </a:r>
          </a:p>
          <a:p>
            <a:pPr marL="55563" indent="-55563">
              <a:spcBef>
                <a:spcPct val="0"/>
              </a:spcBef>
              <a:buFontTx/>
              <a:buNone/>
            </a:pPr>
            <a:r>
              <a:rPr lang="sl-SI" sz="1800" dirty="0">
                <a:latin typeface="Arial" pitchFamily="34" charset="0"/>
              </a:rPr>
              <a:t>- signali za poli-A (+ </a:t>
            </a:r>
            <a:r>
              <a:rPr lang="sl-SI" sz="1800" dirty="0" err="1">
                <a:latin typeface="Arial" pitchFamily="34" charset="0"/>
              </a:rPr>
              <a:t>terminacija</a:t>
            </a:r>
            <a:r>
              <a:rPr lang="sl-SI" sz="1800" dirty="0">
                <a:latin typeface="Arial" pitchFamily="34" charset="0"/>
              </a:rPr>
              <a:t> transkripcije) – </a:t>
            </a:r>
            <a:r>
              <a:rPr lang="sl-SI" sz="1600" dirty="0">
                <a:latin typeface="Arial" pitchFamily="34" charset="0"/>
              </a:rPr>
              <a:t>iz živalskih virusov ali sesalskih genov</a:t>
            </a:r>
          </a:p>
          <a:p>
            <a:pPr marL="55563" indent="-55563">
              <a:buFontTx/>
              <a:buNone/>
            </a:pPr>
            <a:endParaRPr lang="sl-SI" sz="800" dirty="0">
              <a:latin typeface="Arial" pitchFamily="34" charset="0"/>
            </a:endParaRPr>
          </a:p>
          <a:p>
            <a:pPr marL="55563" indent="-55563">
              <a:buFontTx/>
              <a:buNone/>
            </a:pPr>
            <a:r>
              <a:rPr lang="sl-SI" sz="1800" dirty="0">
                <a:latin typeface="Arial" pitchFamily="34" charset="0"/>
              </a:rPr>
              <a:t>Vektorji so 2 tipov: </a:t>
            </a:r>
            <a:r>
              <a:rPr lang="sl-SI" sz="1800" b="1" dirty="0" err="1">
                <a:solidFill>
                  <a:srgbClr val="EA0000"/>
                </a:solidFill>
                <a:latin typeface="Arial" pitchFamily="34" charset="0"/>
              </a:rPr>
              <a:t>virionski</a:t>
            </a:r>
            <a:r>
              <a:rPr lang="sl-SI" sz="1800" dirty="0">
                <a:latin typeface="Arial" pitchFamily="34" charset="0"/>
              </a:rPr>
              <a:t> in</a:t>
            </a:r>
            <a:r>
              <a:rPr lang="sl-SI" sz="1800" dirty="0">
                <a:solidFill>
                  <a:srgbClr val="009900"/>
                </a:solidFill>
                <a:latin typeface="Arial" pitchFamily="34" charset="0"/>
              </a:rPr>
              <a:t> </a:t>
            </a:r>
            <a:r>
              <a:rPr lang="sl-SI" sz="1800" b="1" dirty="0">
                <a:solidFill>
                  <a:srgbClr val="009900"/>
                </a:solidFill>
                <a:latin typeface="Arial" pitchFamily="34" charset="0"/>
              </a:rPr>
              <a:t>hibridni</a:t>
            </a:r>
            <a:r>
              <a:rPr lang="sl-SI" sz="1800" dirty="0">
                <a:latin typeface="Arial" pitchFamily="34" charset="0"/>
              </a:rPr>
              <a:t> (</a:t>
            </a:r>
            <a:r>
              <a:rPr lang="sl-SI" sz="1800" dirty="0" err="1">
                <a:latin typeface="Arial" pitchFamily="34" charset="0"/>
              </a:rPr>
              <a:t>virion</a:t>
            </a:r>
            <a:r>
              <a:rPr lang="sl-SI" sz="1800" dirty="0">
                <a:latin typeface="Arial" pitchFamily="34" charset="0"/>
              </a:rPr>
              <a:t>/plazmid). </a:t>
            </a:r>
            <a:br>
              <a:rPr lang="sl-SI" sz="1800" dirty="0">
                <a:latin typeface="Arial" pitchFamily="34" charset="0"/>
              </a:rPr>
            </a:br>
            <a:endParaRPr lang="sl-SI" sz="1800" dirty="0">
              <a:latin typeface="Arial" pitchFamily="34" charset="0"/>
            </a:endParaRPr>
          </a:p>
          <a:p>
            <a:pPr marL="55563" indent="-55563">
              <a:buFontTx/>
              <a:buNone/>
            </a:pPr>
            <a:r>
              <a:rPr lang="sl-SI" sz="1800" u="sng" dirty="0" err="1">
                <a:latin typeface="Arial" pitchFamily="34" charset="0"/>
              </a:rPr>
              <a:t>Virionske</a:t>
            </a:r>
            <a:r>
              <a:rPr lang="sl-SI" sz="1800" dirty="0">
                <a:latin typeface="Arial" pitchFamily="34" charset="0"/>
              </a:rPr>
              <a:t> uporabljamo predvsem za vnos tujih genov ali zamenjavo okvarjenih - gensko zdravljenje. V celice vstopajo, če imajo te na površini ustrezne receptorje.</a:t>
            </a:r>
            <a:br>
              <a:rPr lang="sl-SI" sz="1800" dirty="0">
                <a:latin typeface="Arial" pitchFamily="34" charset="0"/>
              </a:rPr>
            </a:br>
            <a:endParaRPr lang="sl-SI" sz="1800" dirty="0">
              <a:latin typeface="Arial" pitchFamily="34" charset="0"/>
            </a:endParaRPr>
          </a:p>
          <a:p>
            <a:pPr marL="55563" indent="-55563">
              <a:buFontTx/>
              <a:buNone/>
            </a:pPr>
            <a:r>
              <a:rPr lang="sl-SI" sz="1800" u="sng" dirty="0">
                <a:latin typeface="Arial" pitchFamily="34" charset="0"/>
              </a:rPr>
              <a:t>Hibridne</a:t>
            </a:r>
            <a:r>
              <a:rPr lang="sl-SI" sz="1800" dirty="0">
                <a:latin typeface="Arial" pitchFamily="34" charset="0"/>
              </a:rPr>
              <a:t> vektorje uporabljamo za proizvodnjo večjih količin rekombinantnih proteinov v nativni obliki. Taki vektorji morajo imeti za gostiteljsko celico prepoznavne signale za kontrolo transkripcije. </a:t>
            </a:r>
            <a:br>
              <a:rPr lang="sl-SI" sz="1800" dirty="0">
                <a:latin typeface="Arial" pitchFamily="34" charset="0"/>
              </a:rPr>
            </a:br>
            <a:endParaRPr lang="sl-SI" sz="900" dirty="0">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508000" y="211138"/>
            <a:ext cx="7975600" cy="581025"/>
          </a:xfrm>
          <a:solidFill>
            <a:srgbClr val="CCFFCC"/>
          </a:solidFill>
          <a:ln/>
        </p:spPr>
        <p:txBody>
          <a:bodyPr/>
          <a:lstStyle/>
          <a:p>
            <a:r>
              <a:rPr lang="sl-SI" sz="3200">
                <a:latin typeface="Arial" pitchFamily="34" charset="0"/>
              </a:rPr>
              <a:t>Izražanje v gojenih sesalskih celicah /2</a:t>
            </a:r>
            <a:endParaRPr lang="sl-SI" sz="3200" i="1">
              <a:latin typeface="Arial" pitchFamily="34" charset="0"/>
            </a:endParaRPr>
          </a:p>
        </p:txBody>
      </p:sp>
      <p:sp>
        <p:nvSpPr>
          <p:cNvPr id="125955" name="Rectangle 3"/>
          <p:cNvSpPr>
            <a:spLocks noGrp="1" noChangeArrowheads="1"/>
          </p:cNvSpPr>
          <p:nvPr>
            <p:ph type="body" idx="1"/>
          </p:nvPr>
        </p:nvSpPr>
        <p:spPr>
          <a:xfrm>
            <a:off x="203200" y="1125538"/>
            <a:ext cx="8636000" cy="4032250"/>
          </a:xfrm>
          <a:noFill/>
          <a:ln/>
        </p:spPr>
        <p:txBody>
          <a:bodyPr/>
          <a:lstStyle/>
          <a:p>
            <a:pPr marL="0" indent="0">
              <a:buFontTx/>
              <a:buNone/>
            </a:pPr>
            <a:r>
              <a:rPr lang="sl-SI" sz="1600">
                <a:latin typeface="Arial" pitchFamily="34" charset="0"/>
              </a:rPr>
              <a:t>Vektorji imajo </a:t>
            </a:r>
            <a:r>
              <a:rPr lang="sl-SI" sz="1600" b="1">
                <a:latin typeface="Arial" pitchFamily="34" charset="0"/>
              </a:rPr>
              <a:t>konstitutivne</a:t>
            </a:r>
            <a:r>
              <a:rPr lang="sl-SI" sz="1600">
                <a:latin typeface="Arial" pitchFamily="34" charset="0"/>
              </a:rPr>
              <a:t> </a:t>
            </a:r>
            <a:r>
              <a:rPr lang="sl-SI" sz="1400">
                <a:latin typeface="Arial" pitchFamily="34" charset="0"/>
              </a:rPr>
              <a:t>(npr. SV40 - opičji virus 40; CMV - citomegalovirus; MSV - mišji sarkomski virus; RSV - Rousov sarkomski virus)</a:t>
            </a:r>
            <a:r>
              <a:rPr lang="sl-SI" sz="1600">
                <a:latin typeface="Arial" pitchFamily="34" charset="0"/>
              </a:rPr>
              <a:t> ali </a:t>
            </a:r>
            <a:r>
              <a:rPr lang="sl-SI" sz="1600" b="1">
                <a:latin typeface="Arial" pitchFamily="34" charset="0"/>
              </a:rPr>
              <a:t>inducibilne</a:t>
            </a:r>
            <a:r>
              <a:rPr lang="sl-SI" sz="1600">
                <a:latin typeface="Arial" pitchFamily="34" charset="0"/>
              </a:rPr>
              <a:t> </a:t>
            </a:r>
            <a:r>
              <a:rPr lang="sl-SI" sz="1600" b="1">
                <a:latin typeface="Arial" pitchFamily="34" charset="0"/>
              </a:rPr>
              <a:t>promotorje</a:t>
            </a:r>
            <a:r>
              <a:rPr lang="sl-SI" sz="1600">
                <a:latin typeface="Arial" pitchFamily="34" charset="0"/>
              </a:rPr>
              <a:t> </a:t>
            </a:r>
            <a:r>
              <a:rPr lang="sl-SI" sz="1400">
                <a:latin typeface="Arial" pitchFamily="34" charset="0"/>
              </a:rPr>
              <a:t>(genov za: proteine toplotnega šoka, metalotionein, rastni hormon, MMTV - virus tumorja mišje mlečne žleze)</a:t>
            </a:r>
            <a:r>
              <a:rPr lang="sl-SI" sz="1600">
                <a:latin typeface="Arial" pitchFamily="34" charset="0"/>
              </a:rPr>
              <a:t> ob sodelovanju inducibilnih ojačevalnih zaporedij </a:t>
            </a:r>
            <a:r>
              <a:rPr lang="sl-SI" sz="1400">
                <a:latin typeface="Arial" pitchFamily="34" charset="0"/>
              </a:rPr>
              <a:t>(ekdison, muristeron A, tetraciklin / doksiciklin).</a:t>
            </a:r>
            <a:endParaRPr lang="sl-SI" sz="1600">
              <a:latin typeface="Arial" pitchFamily="34" charset="0"/>
            </a:endParaRPr>
          </a:p>
          <a:p>
            <a:pPr marL="0" indent="0">
              <a:buFontTx/>
              <a:buNone/>
            </a:pPr>
            <a:r>
              <a:rPr lang="sl-SI" sz="1600" b="1">
                <a:latin typeface="Arial" pitchFamily="34" charset="0"/>
              </a:rPr>
              <a:t/>
            </a:r>
            <a:br>
              <a:rPr lang="sl-SI" sz="1600" b="1">
                <a:latin typeface="Arial" pitchFamily="34" charset="0"/>
              </a:rPr>
            </a:br>
            <a:r>
              <a:rPr lang="sl-SI" sz="1600" b="1">
                <a:latin typeface="Arial" pitchFamily="34" charset="0"/>
              </a:rPr>
              <a:t>Selekcijski markerji</a:t>
            </a:r>
            <a:r>
              <a:rPr lang="sl-SI" sz="1600">
                <a:latin typeface="Arial" pitchFamily="34" charset="0"/>
              </a:rPr>
              <a:t> so </a:t>
            </a:r>
            <a:br>
              <a:rPr lang="sl-SI" sz="1600">
                <a:latin typeface="Arial" pitchFamily="34" charset="0"/>
              </a:rPr>
            </a:br>
            <a:r>
              <a:rPr lang="sl-SI" sz="1600">
                <a:solidFill>
                  <a:srgbClr val="FF00FF"/>
                </a:solidFill>
                <a:latin typeface="Arial" pitchFamily="34" charset="0"/>
              </a:rPr>
              <a:t>recesivni</a:t>
            </a:r>
            <a:r>
              <a:rPr lang="sl-SI" sz="1600">
                <a:latin typeface="Arial" pitchFamily="34" charset="0"/>
              </a:rPr>
              <a:t> in </a:t>
            </a:r>
            <a:r>
              <a:rPr lang="sl-SI" sz="1600">
                <a:solidFill>
                  <a:srgbClr val="EA0000"/>
                </a:solidFill>
                <a:latin typeface="Arial" pitchFamily="34" charset="0"/>
              </a:rPr>
              <a:t>dominantni</a:t>
            </a:r>
            <a:r>
              <a:rPr lang="sl-SI" sz="1600">
                <a:latin typeface="Arial" pitchFamily="34" charset="0"/>
              </a:rPr>
              <a:t>.</a:t>
            </a:r>
          </a:p>
          <a:p>
            <a:pPr marL="0" indent="0">
              <a:buFontTx/>
              <a:buNone/>
            </a:pPr>
            <a:r>
              <a:rPr lang="sl-SI" sz="1600">
                <a:latin typeface="Arial" pitchFamily="34" charset="0"/>
              </a:rPr>
              <a:t>Recesivni kodirajo proteine,</a:t>
            </a:r>
            <a:br>
              <a:rPr lang="sl-SI" sz="1600">
                <a:latin typeface="Arial" pitchFamily="34" charset="0"/>
              </a:rPr>
            </a:br>
            <a:r>
              <a:rPr lang="sl-SI" sz="1600">
                <a:latin typeface="Arial" pitchFamily="34" charset="0"/>
              </a:rPr>
              <a:t>ki manjkajo v gostiteljski</a:t>
            </a:r>
            <a:br>
              <a:rPr lang="sl-SI" sz="1600">
                <a:latin typeface="Arial" pitchFamily="34" charset="0"/>
              </a:rPr>
            </a:br>
            <a:r>
              <a:rPr lang="sl-SI" sz="1600">
                <a:latin typeface="Arial" pitchFamily="34" charset="0"/>
              </a:rPr>
              <a:t>celici, dominantni pa</a:t>
            </a:r>
            <a:br>
              <a:rPr lang="sl-SI" sz="1600">
                <a:latin typeface="Arial" pitchFamily="34" charset="0"/>
              </a:rPr>
            </a:br>
            <a:r>
              <a:rPr lang="sl-SI" sz="1600">
                <a:latin typeface="Arial" pitchFamily="34" charset="0"/>
              </a:rPr>
              <a:t>zagotavljajo odpornost </a:t>
            </a:r>
            <a:br>
              <a:rPr lang="sl-SI" sz="1600">
                <a:latin typeface="Arial" pitchFamily="34" charset="0"/>
              </a:rPr>
            </a:br>
            <a:r>
              <a:rPr lang="sl-SI" sz="1600">
                <a:latin typeface="Arial" pitchFamily="34" charset="0"/>
              </a:rPr>
              <a:t>proti snovi, ki je dodana </a:t>
            </a:r>
            <a:br>
              <a:rPr lang="sl-SI" sz="1600">
                <a:latin typeface="Arial" pitchFamily="34" charset="0"/>
              </a:rPr>
            </a:br>
            <a:r>
              <a:rPr lang="sl-SI" sz="1600">
                <a:latin typeface="Arial" pitchFamily="34" charset="0"/>
              </a:rPr>
              <a:t>gojišču (odpornost).</a:t>
            </a:r>
          </a:p>
        </p:txBody>
      </p:sp>
      <p:pic>
        <p:nvPicPr>
          <p:cNvPr id="125956" name="Picture 4" descr="pCI_mammalian_map1"/>
          <p:cNvPicPr>
            <a:picLocks noChangeAspect="1" noChangeArrowheads="1"/>
          </p:cNvPicPr>
          <p:nvPr/>
        </p:nvPicPr>
        <p:blipFill>
          <a:blip r:embed="rId3">
            <a:extLst>
              <a:ext uri="{28A0092B-C50C-407E-A947-70E740481C1C}">
                <a14:useLocalDpi xmlns:a14="http://schemas.microsoft.com/office/drawing/2010/main" val="0"/>
              </a:ext>
            </a:extLst>
          </a:blip>
          <a:srcRect r="7272"/>
          <a:stretch>
            <a:fillRect/>
          </a:stretch>
        </p:blipFill>
        <p:spPr bwMode="auto">
          <a:xfrm>
            <a:off x="3203575" y="2492375"/>
            <a:ext cx="4638675" cy="3341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1027"/>
          <p:cNvSpPr>
            <a:spLocks noGrp="1" noChangeArrowheads="1"/>
          </p:cNvSpPr>
          <p:nvPr>
            <p:ph type="body" idx="1"/>
          </p:nvPr>
        </p:nvSpPr>
        <p:spPr>
          <a:xfrm>
            <a:off x="203200" y="949325"/>
            <a:ext cx="8636000" cy="2695575"/>
          </a:xfrm>
          <a:noFill/>
          <a:ln/>
        </p:spPr>
        <p:txBody>
          <a:bodyPr/>
          <a:lstStyle/>
          <a:p>
            <a:pPr marL="55563" indent="-55563">
              <a:buFontTx/>
              <a:buNone/>
            </a:pPr>
            <a:r>
              <a:rPr lang="sl-SI" sz="1600" u="sng">
                <a:latin typeface="Arial" pitchFamily="34" charset="0"/>
              </a:rPr>
              <a:t>Primeri selekcijskih markerjev</a:t>
            </a:r>
            <a:r>
              <a:rPr lang="sl-SI" sz="1600">
                <a:latin typeface="Arial" pitchFamily="34" charset="0"/>
              </a:rPr>
              <a:t> so:</a:t>
            </a:r>
          </a:p>
          <a:p>
            <a:pPr marL="55563" indent="-55563">
              <a:buFontTx/>
              <a:buNone/>
            </a:pPr>
            <a:r>
              <a:rPr lang="sl-SI" sz="1600" u="sng">
                <a:solidFill>
                  <a:srgbClr val="FF00FF"/>
                </a:solidFill>
                <a:latin typeface="Arial" pitchFamily="34" charset="0"/>
              </a:rPr>
              <a:t>recesivni</a:t>
            </a:r>
            <a:r>
              <a:rPr lang="sl-SI" sz="1600">
                <a:latin typeface="Arial" pitchFamily="34" charset="0"/>
              </a:rPr>
              <a:t>: timidin-kinaza (TK), dihidrofolat-reduktaza (DHFR)</a:t>
            </a:r>
          </a:p>
          <a:p>
            <a:pPr marL="55563" indent="-55563">
              <a:buFontTx/>
              <a:buNone/>
            </a:pPr>
            <a:r>
              <a:rPr lang="sl-SI" sz="1600" u="sng">
                <a:solidFill>
                  <a:srgbClr val="EA0000"/>
                </a:solidFill>
                <a:latin typeface="Arial" pitchFamily="34" charset="0"/>
              </a:rPr>
              <a:t>dominantni</a:t>
            </a:r>
            <a:r>
              <a:rPr lang="sl-SI" sz="1600">
                <a:latin typeface="Arial" pitchFamily="34" charset="0"/>
              </a:rPr>
              <a:t>: odpornost proti metotreksatu (DHFR</a:t>
            </a:r>
            <a:r>
              <a:rPr lang="sl-SI" sz="1600" baseline="30000">
                <a:latin typeface="Arial" pitchFamily="34" charset="0"/>
              </a:rPr>
              <a:t>mut</a:t>
            </a:r>
            <a:r>
              <a:rPr lang="sl-SI" sz="1600">
                <a:latin typeface="Arial" pitchFamily="34" charset="0"/>
              </a:rPr>
              <a:t>), aminoglikozid-fosfotransferazi (Neo</a:t>
            </a:r>
            <a:r>
              <a:rPr lang="sl-SI" sz="1600" baseline="30000">
                <a:latin typeface="Arial" pitchFamily="34" charset="0"/>
              </a:rPr>
              <a:t>R</a:t>
            </a:r>
            <a:r>
              <a:rPr lang="sl-SI" sz="1600">
                <a:latin typeface="Arial" pitchFamily="34" charset="0"/>
              </a:rPr>
              <a:t> - odpornost proti G418, gentamicinu, kanamicinu in neomicinu), glutamin-sintetazi (GS) – odpornost proti metioninsulfoksiminu </a:t>
            </a:r>
            <a:r>
              <a:rPr lang="sl-SI" sz="1400">
                <a:latin typeface="Arial" pitchFamily="34" charset="0"/>
              </a:rPr>
              <a:t>(z višanjem koncentracije selekcioniramo celice z več kopijami zapisa);</a:t>
            </a:r>
            <a:r>
              <a:rPr lang="sl-SI" sz="1600">
                <a:latin typeface="Arial" pitchFamily="34" charset="0"/>
              </a:rPr>
              <a:t> odpornost proti zeocinu, higromicinu…</a:t>
            </a:r>
          </a:p>
          <a:p>
            <a:pPr marL="55563" indent="-55563">
              <a:buFontTx/>
              <a:buNone/>
            </a:pPr>
            <a:endParaRPr lang="sl-SI" sz="800">
              <a:latin typeface="Arial" pitchFamily="34" charset="0"/>
            </a:endParaRPr>
          </a:p>
          <a:p>
            <a:pPr marL="55563" indent="-55563">
              <a:spcBef>
                <a:spcPct val="0"/>
              </a:spcBef>
              <a:buFontTx/>
              <a:buNone/>
            </a:pPr>
            <a:r>
              <a:rPr lang="sl-SI" sz="1600">
                <a:solidFill>
                  <a:srgbClr val="009900"/>
                </a:solidFill>
                <a:latin typeface="Arial" pitchFamily="34" charset="0"/>
              </a:rPr>
              <a:t>Vnos vektorja v gostiteljsko celico izvedemo običajno s pomočjo  kationskih lipidov ali liposomov (enako za insektne celice), včasih tudi z elektroporacijo. </a:t>
            </a:r>
          </a:p>
        </p:txBody>
      </p:sp>
      <p:sp>
        <p:nvSpPr>
          <p:cNvPr id="93192" name="Rectangle 2056"/>
          <p:cNvSpPr>
            <a:spLocks noGrp="1" noChangeArrowheads="1"/>
          </p:cNvSpPr>
          <p:nvPr>
            <p:ph type="title"/>
          </p:nvPr>
        </p:nvSpPr>
        <p:spPr>
          <a:xfrm>
            <a:off x="539750" y="188913"/>
            <a:ext cx="7975600" cy="581025"/>
          </a:xfrm>
          <a:solidFill>
            <a:srgbClr val="CCFFCC"/>
          </a:solidFill>
          <a:ln/>
        </p:spPr>
        <p:txBody>
          <a:bodyPr/>
          <a:lstStyle/>
          <a:p>
            <a:r>
              <a:rPr lang="sl-SI" sz="3200">
                <a:latin typeface="Arial" pitchFamily="34" charset="0"/>
              </a:rPr>
              <a:t>Izražanje v gojenih sesalskih celicah /3</a:t>
            </a:r>
            <a:endParaRPr lang="en-US" sz="3200">
              <a:latin typeface="Arial" pitchFamily="34" charset="0"/>
            </a:endParaRPr>
          </a:p>
        </p:txBody>
      </p:sp>
      <p:pic>
        <p:nvPicPr>
          <p:cNvPr id="93193" name="Picture 2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86163"/>
            <a:ext cx="49688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4" name="Picture 20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99" y="4005064"/>
            <a:ext cx="23050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5" name="Picture 205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3863" y="4700587"/>
            <a:ext cx="739775"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203200" y="1341438"/>
            <a:ext cx="8636000" cy="1943100"/>
          </a:xfrm>
          <a:noFill/>
          <a:ln/>
        </p:spPr>
        <p:txBody>
          <a:bodyPr/>
          <a:lstStyle/>
          <a:p>
            <a:pPr marL="0" indent="0">
              <a:buFontTx/>
              <a:buNone/>
            </a:pPr>
            <a:r>
              <a:rPr lang="sl-SI" sz="1800">
                <a:latin typeface="Arial" pitchFamily="34" charset="0"/>
              </a:rPr>
              <a:t>Uporabljamo različne tipe celic; pogoste so CHO (hrčkove ovarijske celice), COS (opičje ledvične celice), mišji fibroblasti ter mielomske in normalne človeške celice. Vse ‘normalne’ celice so transformirane na tak način, da se neprestano delijo (okužba z okvarjenim virusom).</a:t>
            </a:r>
          </a:p>
          <a:p>
            <a:pPr marL="0" indent="0">
              <a:buFontTx/>
              <a:buNone/>
            </a:pPr>
            <a:r>
              <a:rPr lang="sl-SI" sz="1800">
                <a:latin typeface="Arial" pitchFamily="34" charset="0"/>
              </a:rPr>
              <a:t>Za prehodno izražanje najpogosteje uporabljamo celice COS, BHK (ledvične celice hrčka) ali HEK (človeške ledvične celice), za stabilno izražanje pa celice CHO.</a:t>
            </a:r>
            <a:br>
              <a:rPr lang="sl-SI" sz="1800">
                <a:latin typeface="Arial" pitchFamily="34" charset="0"/>
              </a:rPr>
            </a:br>
            <a:endParaRPr lang="sl-SI" sz="1800">
              <a:latin typeface="Arial" pitchFamily="34" charset="0"/>
            </a:endParaRPr>
          </a:p>
        </p:txBody>
      </p:sp>
      <p:sp>
        <p:nvSpPr>
          <p:cNvPr id="129028" name="Rectangle 4"/>
          <p:cNvSpPr>
            <a:spLocks noGrp="1" noChangeArrowheads="1"/>
          </p:cNvSpPr>
          <p:nvPr>
            <p:ph type="title"/>
          </p:nvPr>
        </p:nvSpPr>
        <p:spPr>
          <a:xfrm>
            <a:off x="539750" y="404813"/>
            <a:ext cx="7975600" cy="581025"/>
          </a:xfrm>
          <a:solidFill>
            <a:srgbClr val="CCFFCC"/>
          </a:solidFill>
          <a:ln/>
        </p:spPr>
        <p:txBody>
          <a:bodyPr/>
          <a:lstStyle/>
          <a:p>
            <a:r>
              <a:rPr lang="sl-SI" sz="3200">
                <a:latin typeface="Arial" pitchFamily="34" charset="0"/>
              </a:rPr>
              <a:t>Izražanje v gojenih sesalskih celicah /4</a:t>
            </a:r>
            <a:endParaRPr lang="en-US" sz="3200">
              <a:latin typeface="Arial" pitchFamily="34" charset="0"/>
            </a:endParaRPr>
          </a:p>
        </p:txBody>
      </p:sp>
      <p:grpSp>
        <p:nvGrpSpPr>
          <p:cNvPr id="129029" name="Group 5"/>
          <p:cNvGrpSpPr>
            <a:grpSpLocks/>
          </p:cNvGrpSpPr>
          <p:nvPr/>
        </p:nvGrpSpPr>
        <p:grpSpPr bwMode="auto">
          <a:xfrm>
            <a:off x="6027738" y="3573463"/>
            <a:ext cx="2819400" cy="1957387"/>
            <a:chOff x="1920" y="2880"/>
            <a:chExt cx="1776" cy="1233"/>
          </a:xfrm>
        </p:grpSpPr>
        <p:pic>
          <p:nvPicPr>
            <p:cNvPr id="129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 y="2880"/>
              <a:ext cx="1776" cy="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1" name="Text Box 7"/>
            <p:cNvSpPr txBox="1">
              <a:spLocks noChangeArrowheads="1"/>
            </p:cNvSpPr>
            <p:nvPr/>
          </p:nvSpPr>
          <p:spPr bwMode="auto">
            <a:xfrm>
              <a:off x="3216" y="3840"/>
              <a:ext cx="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CHO</a:t>
              </a:r>
              <a:endParaRPr lang="en-US"/>
            </a:p>
          </p:txBody>
        </p:sp>
      </p:grpSp>
      <p:grpSp>
        <p:nvGrpSpPr>
          <p:cNvPr id="129032" name="Group 8"/>
          <p:cNvGrpSpPr>
            <a:grpSpLocks/>
          </p:cNvGrpSpPr>
          <p:nvPr/>
        </p:nvGrpSpPr>
        <p:grpSpPr bwMode="auto">
          <a:xfrm>
            <a:off x="312738" y="3573463"/>
            <a:ext cx="2743200" cy="2008187"/>
            <a:chOff x="3840" y="2875"/>
            <a:chExt cx="1728" cy="1265"/>
          </a:xfrm>
        </p:grpSpPr>
        <p:pic>
          <p:nvPicPr>
            <p:cNvPr id="129033" name="Picture 9"/>
            <p:cNvPicPr>
              <a:picLocks noChangeAspect="1" noChangeArrowheads="1"/>
            </p:cNvPicPr>
            <p:nvPr/>
          </p:nvPicPr>
          <p:blipFill>
            <a:blip r:embed="rId4">
              <a:extLst>
                <a:ext uri="{28A0092B-C50C-407E-A947-70E740481C1C}">
                  <a14:useLocalDpi xmlns:a14="http://schemas.microsoft.com/office/drawing/2010/main" val="0"/>
                </a:ext>
              </a:extLst>
            </a:blip>
            <a:srcRect l="8000"/>
            <a:stretch>
              <a:fillRect/>
            </a:stretch>
          </p:blipFill>
          <p:spPr bwMode="auto">
            <a:xfrm>
              <a:off x="3840" y="2875"/>
              <a:ext cx="1728" cy="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4" name="Text Box 10"/>
            <p:cNvSpPr txBox="1">
              <a:spLocks noChangeArrowheads="1"/>
            </p:cNvSpPr>
            <p:nvPr/>
          </p:nvSpPr>
          <p:spPr bwMode="auto">
            <a:xfrm>
              <a:off x="4704" y="3888"/>
              <a:ext cx="8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COS + GFP</a:t>
              </a:r>
              <a:endParaRPr lang="en-US" sz="2000"/>
            </a:p>
          </p:txBody>
        </p:sp>
      </p:grpSp>
      <p:grpSp>
        <p:nvGrpSpPr>
          <p:cNvPr id="129035" name="Group 11"/>
          <p:cNvGrpSpPr>
            <a:grpSpLocks/>
          </p:cNvGrpSpPr>
          <p:nvPr/>
        </p:nvGrpSpPr>
        <p:grpSpPr bwMode="auto">
          <a:xfrm>
            <a:off x="3132138" y="3573463"/>
            <a:ext cx="2819400" cy="1981200"/>
            <a:chOff x="96" y="2880"/>
            <a:chExt cx="1716" cy="1220"/>
          </a:xfrm>
        </p:grpSpPr>
        <p:pic>
          <p:nvPicPr>
            <p:cNvPr id="129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2880"/>
              <a:ext cx="1716" cy="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7" name="Text Box 13"/>
            <p:cNvSpPr txBox="1">
              <a:spLocks noChangeArrowheads="1"/>
            </p:cNvSpPr>
            <p:nvPr/>
          </p:nvSpPr>
          <p:spPr bwMode="auto">
            <a:xfrm>
              <a:off x="672" y="3840"/>
              <a:ext cx="1056"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chemeClr val="bg1"/>
                  </a:solidFill>
                </a:rPr>
                <a:t>HEK-293 + GFP</a:t>
              </a:r>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a:xfrm>
            <a:off x="203200" y="1412875"/>
            <a:ext cx="8636000" cy="5235575"/>
          </a:xfrm>
          <a:noFill/>
          <a:ln/>
        </p:spPr>
        <p:txBody>
          <a:bodyPr/>
          <a:lstStyle/>
          <a:p>
            <a:pPr marL="0" indent="0">
              <a:buFontTx/>
              <a:buNone/>
            </a:pPr>
            <a:r>
              <a:rPr lang="sl-SI" sz="1800">
                <a:latin typeface="Arial" pitchFamily="34" charset="0"/>
              </a:rPr>
              <a:t>Količine rekombinantnih proteinov, ki jih dobimo v sesalskih sistemih so bistveno manjše kot jih pričakujemo pri ostalih sistemih, zato izberemo sesalske celice le za raziskave, ki jih ne moremo izvesti v prokariontskih sistemih ali v kvasovkah.</a:t>
            </a:r>
            <a:endParaRPr lang="en-US" sz="1800">
              <a:latin typeface="Arial" pitchFamily="34" charset="0"/>
            </a:endParaRPr>
          </a:p>
          <a:p>
            <a:pPr marL="0" indent="0">
              <a:buFontTx/>
              <a:buNone/>
            </a:pPr>
            <a:endParaRPr lang="sl-SI" sz="1800">
              <a:latin typeface="Arial" pitchFamily="34" charset="0"/>
            </a:endParaRPr>
          </a:p>
          <a:p>
            <a:pPr marL="0" indent="0">
              <a:buFontTx/>
              <a:buNone/>
            </a:pPr>
            <a:r>
              <a:rPr lang="sl-SI" sz="1800" u="sng">
                <a:solidFill>
                  <a:srgbClr val="EA0000"/>
                </a:solidFill>
                <a:latin typeface="Arial" pitchFamily="34" charset="0"/>
              </a:rPr>
              <a:t>Prehodno izražanje</a:t>
            </a:r>
            <a:r>
              <a:rPr lang="sl-SI" sz="1800">
                <a:latin typeface="Arial" pitchFamily="34" charset="0"/>
              </a:rPr>
              <a:t>: cDNA ne vstopa v genom – niso potrebni evkariontski selekcijski markerji; največ mRNA 2-3 dni po transfekciji, nato sinteza postopno zamre; poskus je kratkotrajen.</a:t>
            </a:r>
          </a:p>
          <a:p>
            <a:pPr marL="0" indent="0">
              <a:buFontTx/>
              <a:buNone/>
            </a:pPr>
            <a:endParaRPr lang="en-US" sz="1800">
              <a:latin typeface="Arial" pitchFamily="34" charset="0"/>
            </a:endParaRPr>
          </a:p>
          <a:p>
            <a:pPr marL="0" indent="0">
              <a:buFontTx/>
              <a:buNone/>
            </a:pPr>
            <a:r>
              <a:rPr lang="sl-SI" sz="1800" u="sng">
                <a:solidFill>
                  <a:srgbClr val="EA0000"/>
                </a:solidFill>
                <a:latin typeface="Arial" pitchFamily="34" charset="0"/>
              </a:rPr>
              <a:t>Stabilno izražanje</a:t>
            </a:r>
            <a:r>
              <a:rPr lang="sl-SI" sz="1800">
                <a:latin typeface="Arial" pitchFamily="34" charset="0"/>
              </a:rPr>
              <a:t>: cDNA pride v jedro in se vključi v genom – plazmidi imajo evkariontske selekcijske markerje; priprava klona &gt;1 mesec, vendar nato trajno izražanje (čeprav niso redki primeri, ko se vnesena DNA izgublja ali pa pride do abnormalnosti v rasti celic, kar vpliva na potek poskusa).</a:t>
            </a:r>
          </a:p>
        </p:txBody>
      </p:sp>
      <p:sp>
        <p:nvSpPr>
          <p:cNvPr id="128004" name="Rectangle 4"/>
          <p:cNvSpPr>
            <a:spLocks noGrp="1" noChangeArrowheads="1"/>
          </p:cNvSpPr>
          <p:nvPr>
            <p:ph type="title"/>
          </p:nvPr>
        </p:nvSpPr>
        <p:spPr>
          <a:xfrm>
            <a:off x="539750" y="404813"/>
            <a:ext cx="7975600" cy="581025"/>
          </a:xfrm>
          <a:solidFill>
            <a:srgbClr val="CCFFCC"/>
          </a:solidFill>
          <a:ln/>
        </p:spPr>
        <p:txBody>
          <a:bodyPr/>
          <a:lstStyle/>
          <a:p>
            <a:r>
              <a:rPr lang="sl-SI" sz="3200">
                <a:latin typeface="Arial" pitchFamily="34" charset="0"/>
              </a:rPr>
              <a:t>Izražanje v gojenih sesalskih celicah /5</a:t>
            </a:r>
            <a:endParaRPr lang="en-US" sz="3200">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08000" y="211138"/>
            <a:ext cx="7975600" cy="474662"/>
          </a:xfrm>
          <a:solidFill>
            <a:srgbClr val="FFFFCC"/>
          </a:solidFill>
          <a:ln/>
        </p:spPr>
        <p:txBody>
          <a:bodyPr/>
          <a:lstStyle/>
          <a:p>
            <a:r>
              <a:rPr lang="en-US" sz="2800">
                <a:latin typeface="Arial" pitchFamily="34" charset="0"/>
              </a:rPr>
              <a:t>Bakulovirusi</a:t>
            </a:r>
            <a:r>
              <a:rPr lang="sl-SI" sz="2800">
                <a:latin typeface="Arial" pitchFamily="34" charset="0"/>
              </a:rPr>
              <a:t> /2</a:t>
            </a:r>
            <a:endParaRPr lang="en-US" sz="3200" i="1">
              <a:latin typeface="Arial" pitchFamily="34" charset="0"/>
            </a:endParaRPr>
          </a:p>
        </p:txBody>
      </p:sp>
      <p:sp>
        <p:nvSpPr>
          <p:cNvPr id="100355" name="Rectangle 3"/>
          <p:cNvSpPr>
            <a:spLocks noGrp="1" noChangeArrowheads="1"/>
          </p:cNvSpPr>
          <p:nvPr>
            <p:ph type="body" idx="1"/>
          </p:nvPr>
        </p:nvSpPr>
        <p:spPr>
          <a:xfrm>
            <a:off x="304800" y="844550"/>
            <a:ext cx="8636000" cy="5699125"/>
          </a:xfrm>
          <a:noFill/>
          <a:ln/>
        </p:spPr>
        <p:txBody>
          <a:bodyPr/>
          <a:lstStyle/>
          <a:p>
            <a:pPr marL="0" indent="0">
              <a:buFontTx/>
              <a:buNone/>
            </a:pPr>
            <a:r>
              <a:rPr lang="sl-SI" sz="1600">
                <a:latin typeface="Arial" pitchFamily="34" charset="0"/>
              </a:rPr>
              <a:t>BES = bakulovirusni ekspresijski sistem</a:t>
            </a:r>
          </a:p>
          <a:p>
            <a:pPr marL="0" indent="0">
              <a:buFontTx/>
              <a:buNone/>
            </a:pPr>
            <a:r>
              <a:rPr lang="sl-SI" sz="1600">
                <a:latin typeface="Arial" pitchFamily="34" charset="0"/>
              </a:rPr>
              <a:t>Laboratorijski bakulovirusi so pripravljeni na osnovi multiplega jedrnega  polihedroznega virusa iz gosenice </a:t>
            </a:r>
            <a:r>
              <a:rPr lang="sl-SI" sz="1600" i="1">
                <a:latin typeface="Arial" pitchFamily="34" charset="0"/>
              </a:rPr>
              <a:t>Autographa californica.</a:t>
            </a:r>
            <a:br>
              <a:rPr lang="sl-SI" sz="1600" i="1">
                <a:latin typeface="Arial" pitchFamily="34" charset="0"/>
              </a:rPr>
            </a:br>
            <a:r>
              <a:rPr lang="sl-SI" sz="1400">
                <a:latin typeface="Arial" pitchFamily="34" charset="0"/>
              </a:rPr>
              <a:t>(AcMNPV =</a:t>
            </a:r>
            <a:r>
              <a:rPr lang="sl-SI" sz="1600">
                <a:latin typeface="Arial" pitchFamily="34" charset="0"/>
              </a:rPr>
              <a:t> </a:t>
            </a:r>
            <a:r>
              <a:rPr lang="sl-SI" sz="1600" i="1">
                <a:latin typeface="Arial" pitchFamily="34" charset="0"/>
              </a:rPr>
              <a:t>A. c.</a:t>
            </a:r>
            <a:r>
              <a:rPr lang="sl-SI" sz="1600">
                <a:latin typeface="Arial" pitchFamily="34" charset="0"/>
              </a:rPr>
              <a:t> </a:t>
            </a:r>
            <a:r>
              <a:rPr lang="sl-SI" sz="1400">
                <a:latin typeface="Arial" pitchFamily="34" charset="0"/>
              </a:rPr>
              <a:t>multiple nuclear polyhedrosis virus</a:t>
            </a:r>
            <a:r>
              <a:rPr lang="sl-SI" sz="1600">
                <a:latin typeface="Arial" pitchFamily="34" charset="0"/>
              </a:rPr>
              <a:t>). </a:t>
            </a:r>
            <a:r>
              <a:rPr lang="sl-SI" sz="1600" i="1">
                <a:latin typeface="Arial" pitchFamily="34" charset="0"/>
              </a:rPr>
              <a:t>Baculoviridae; g. Nucleopolyhedrovirus</a:t>
            </a:r>
            <a:br>
              <a:rPr lang="sl-SI" sz="1600" i="1">
                <a:latin typeface="Arial" pitchFamily="34" charset="0"/>
              </a:rPr>
            </a:br>
            <a:endParaRPr lang="sl-SI" sz="1600">
              <a:latin typeface="Arial" pitchFamily="34" charset="0"/>
            </a:endParaRPr>
          </a:p>
          <a:p>
            <a:pPr marL="0" indent="0">
              <a:buFontTx/>
              <a:buNone/>
            </a:pPr>
            <a:r>
              <a:rPr lang="sl-SI" sz="1600">
                <a:latin typeface="Arial" pitchFamily="34" charset="0"/>
              </a:rPr>
              <a:t>Bakuloviruse so odkrili v 40-tih letih 20. stol., </a:t>
            </a:r>
            <a:br>
              <a:rPr lang="sl-SI" sz="1600">
                <a:latin typeface="Arial" pitchFamily="34" charset="0"/>
              </a:rPr>
            </a:br>
            <a:r>
              <a:rPr lang="sl-SI" sz="1600">
                <a:latin typeface="Arial" pitchFamily="34" charset="0"/>
              </a:rPr>
              <a:t>ko so ugotovili, da bi jih lahko uporabljali za </a:t>
            </a:r>
            <a:br>
              <a:rPr lang="sl-SI" sz="1600">
                <a:latin typeface="Arial" pitchFamily="34" charset="0"/>
              </a:rPr>
            </a:br>
            <a:r>
              <a:rPr lang="sl-SI" sz="1600">
                <a:latin typeface="Arial" pitchFamily="34" charset="0"/>
              </a:rPr>
              <a:t>zatiranje škodljivcev. Prvi registriran preparat </a:t>
            </a:r>
            <a:br>
              <a:rPr lang="sl-SI" sz="1600">
                <a:latin typeface="Arial" pitchFamily="34" charset="0"/>
              </a:rPr>
            </a:br>
            <a:r>
              <a:rPr lang="sl-SI" sz="1600">
                <a:latin typeface="Arial" pitchFamily="34" charset="0"/>
              </a:rPr>
              <a:t>je iz 70-tih let. </a:t>
            </a:r>
          </a:p>
          <a:p>
            <a:pPr marL="0" indent="0">
              <a:buFontTx/>
              <a:buNone/>
            </a:pPr>
            <a:r>
              <a:rPr lang="sl-SI" sz="1600">
                <a:latin typeface="Arial" pitchFamily="34" charset="0"/>
              </a:rPr>
              <a:t>Do danes je preparatov več kot 30, vendar niso </a:t>
            </a:r>
            <a:br>
              <a:rPr lang="sl-SI" sz="1600">
                <a:latin typeface="Arial" pitchFamily="34" charset="0"/>
              </a:rPr>
            </a:br>
            <a:r>
              <a:rPr lang="sl-SI" sz="1600">
                <a:latin typeface="Arial" pitchFamily="34" charset="0"/>
              </a:rPr>
              <a:t>zelo priljubljeni, ker delujejo sorazmerno počasi. </a:t>
            </a:r>
            <a:br>
              <a:rPr lang="sl-SI" sz="1600">
                <a:latin typeface="Arial" pitchFamily="34" charset="0"/>
              </a:rPr>
            </a:br>
            <a:r>
              <a:rPr lang="sl-SI" sz="1600">
                <a:latin typeface="Arial" pitchFamily="34" charset="0"/>
              </a:rPr>
              <a:t>Razvoj je zato šel v smer rekombinantnih </a:t>
            </a:r>
            <a:br>
              <a:rPr lang="sl-SI" sz="1600">
                <a:latin typeface="Arial" pitchFamily="34" charset="0"/>
              </a:rPr>
            </a:br>
            <a:r>
              <a:rPr lang="sl-SI" sz="1600">
                <a:latin typeface="Arial" pitchFamily="34" charset="0"/>
              </a:rPr>
              <a:t>virusov, ki izražajo tudi za žuželke specifične </a:t>
            </a:r>
            <a:br>
              <a:rPr lang="sl-SI" sz="1600">
                <a:latin typeface="Arial" pitchFamily="34" charset="0"/>
              </a:rPr>
            </a:br>
            <a:r>
              <a:rPr lang="sl-SI" sz="1600">
                <a:latin typeface="Arial" pitchFamily="34" charset="0"/>
              </a:rPr>
              <a:t>toksine. Poljski poskusi so v teku.</a:t>
            </a:r>
          </a:p>
          <a:p>
            <a:pPr marL="0" indent="0">
              <a:buFontTx/>
              <a:buNone/>
            </a:pPr>
            <a:r>
              <a:rPr lang="sl-SI" sz="1600">
                <a:latin typeface="Arial" pitchFamily="34" charset="0"/>
              </a:rPr>
              <a:t> </a:t>
            </a:r>
          </a:p>
        </p:txBody>
      </p:sp>
      <p:pic>
        <p:nvPicPr>
          <p:cNvPr id="100360" name="Picture 8" descr="El baculovirus es un insecticida biológico para la polilla de la papa (Phthorimaea aperculella). En Tarija, Bolivia, un técnico explica su aplic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276475"/>
            <a:ext cx="4105275" cy="2681288"/>
          </a:xfrm>
          <a:prstGeom prst="rect">
            <a:avLst/>
          </a:prstGeom>
          <a:noFill/>
          <a:extLst>
            <a:ext uri="{909E8E84-426E-40DD-AFC4-6F175D3DCCD1}">
              <a14:hiddenFill xmlns:a14="http://schemas.microsoft.com/office/drawing/2010/main">
                <a:solidFill>
                  <a:srgbClr val="FFFFFF"/>
                </a:solidFill>
              </a14:hiddenFill>
            </a:ext>
          </a:extLst>
        </p:spPr>
      </p:pic>
      <p:sp>
        <p:nvSpPr>
          <p:cNvPr id="100361" name="Rectangle 9"/>
          <p:cNvSpPr>
            <a:spLocks noChangeArrowheads="1"/>
          </p:cNvSpPr>
          <p:nvPr/>
        </p:nvSpPr>
        <p:spPr bwMode="auto">
          <a:xfrm>
            <a:off x="3779838" y="5084763"/>
            <a:ext cx="5168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sz="1000"/>
              <a:t>El baculovirus es un insecticida biológico para la polilla de la papa (</a:t>
            </a:r>
            <a:r>
              <a:rPr lang="en-US" sz="1000" i="1"/>
              <a:t>Phthorimaea operculella</a:t>
            </a:r>
            <a:r>
              <a:rPr lang="en-US" sz="1000"/>
              <a:t>).</a:t>
            </a:r>
            <a:r>
              <a:rPr lang="sl-SI" sz="1000"/>
              <a:t/>
            </a:r>
            <a:br>
              <a:rPr lang="sl-SI" sz="1000"/>
            </a:br>
            <a:r>
              <a:rPr lang="en-US" sz="1000"/>
              <a:t> En Tarija, Bolivia, un técnico explica su aplicación. </a:t>
            </a:r>
            <a:r>
              <a:rPr lang="en-US" sz="1000" b="1"/>
              <a:t>. Informe Anual 1993</a:t>
            </a:r>
            <a:r>
              <a:rPr lang="en-US" sz="10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051"/>
          <p:cNvSpPr>
            <a:spLocks noGrp="1" noChangeArrowheads="1"/>
          </p:cNvSpPr>
          <p:nvPr>
            <p:ph type="body" idx="1"/>
          </p:nvPr>
        </p:nvSpPr>
        <p:spPr>
          <a:xfrm>
            <a:off x="179388" y="949325"/>
            <a:ext cx="8659812" cy="2911475"/>
          </a:xfrm>
          <a:noFill/>
          <a:ln/>
        </p:spPr>
        <p:txBody>
          <a:bodyPr/>
          <a:lstStyle/>
          <a:p>
            <a:pPr marL="0" indent="0">
              <a:lnSpc>
                <a:spcPct val="90000"/>
              </a:lnSpc>
              <a:buFontTx/>
              <a:buNone/>
            </a:pPr>
            <a:r>
              <a:rPr lang="sl-SI" sz="1600">
                <a:latin typeface="Arial" pitchFamily="34" charset="0"/>
              </a:rPr>
              <a:t>Izražanje genov je včasih močnejše, če sta selekcijski marker in vneseni gen pod kontrolo istega promotorja (koordinirano izražanje) ali pa če je pred vnesenim genom še nek intron – izrezovanje namreč poveča učinkovitost prenosa mRNA iz jedra v citoplazmo.</a:t>
            </a:r>
          </a:p>
          <a:p>
            <a:pPr marL="0" indent="0">
              <a:lnSpc>
                <a:spcPct val="90000"/>
              </a:lnSpc>
              <a:buFontTx/>
              <a:buNone/>
            </a:pPr>
            <a:endParaRPr lang="sl-SI" sz="800">
              <a:latin typeface="Arial" pitchFamily="34" charset="0"/>
            </a:endParaRPr>
          </a:p>
          <a:p>
            <a:pPr marL="0" indent="0">
              <a:lnSpc>
                <a:spcPct val="90000"/>
              </a:lnSpc>
              <a:buFontTx/>
              <a:buNone/>
            </a:pPr>
            <a:r>
              <a:rPr lang="sl-SI" sz="1600">
                <a:latin typeface="Arial" pitchFamily="34" charset="0"/>
              </a:rPr>
              <a:t>Za pripravo </a:t>
            </a:r>
            <a:r>
              <a:rPr lang="sl-SI" sz="1600">
                <a:solidFill>
                  <a:srgbClr val="009900"/>
                </a:solidFill>
                <a:latin typeface="Arial" pitchFamily="34" charset="0"/>
              </a:rPr>
              <a:t>oligomernih rekombinantnih proteinov</a:t>
            </a:r>
            <a:r>
              <a:rPr lang="sl-SI" sz="1600">
                <a:latin typeface="Arial" pitchFamily="34" charset="0"/>
              </a:rPr>
              <a:t> (več polipeptidnih verig) v sesalskih celicah imamo na voljo sisteme z 2 vektorjema z ločenima promotorjema in selekcijskima markerjema ali pa dvogenski sistem, kjer sta na istem vektorju 2 transkripcijski enoti (neodvisna promotorja in poliadenilacijska signala). Zaradi različnih promotorjev pa količini obeh proteinov nista enaki. </a:t>
            </a:r>
          </a:p>
          <a:p>
            <a:pPr marL="0" indent="0">
              <a:lnSpc>
                <a:spcPct val="90000"/>
              </a:lnSpc>
              <a:buFontTx/>
              <a:buNone/>
            </a:pPr>
            <a:r>
              <a:rPr lang="sl-SI" sz="1600">
                <a:latin typeface="Arial" pitchFamily="34" charset="0"/>
              </a:rPr>
              <a:t>Pri dicistronskih vektorjih pa sta vnesena zapisa za 2 proteina zapored z le kratkim vmesnim zaporedjem IRES (notranje mesto za vezavo ribosoma - zaporedje izvira iz sesalskih virusov in omogoča hkratno biosintezo različnih proteinov s policistronske molekule mRNA).</a:t>
            </a:r>
          </a:p>
        </p:txBody>
      </p:sp>
      <p:pic>
        <p:nvPicPr>
          <p:cNvPr id="83972" name="Picture 2052" descr="Bicistronic_vector_m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05263"/>
            <a:ext cx="5040312" cy="2522537"/>
          </a:xfrm>
          <a:prstGeom prst="rect">
            <a:avLst/>
          </a:prstGeom>
          <a:noFill/>
          <a:extLst>
            <a:ext uri="{909E8E84-426E-40DD-AFC4-6F175D3DCCD1}">
              <a14:hiddenFill xmlns:a14="http://schemas.microsoft.com/office/drawing/2010/main">
                <a:solidFill>
                  <a:srgbClr val="FFFFFF"/>
                </a:solidFill>
              </a14:hiddenFill>
            </a:ext>
          </a:extLst>
        </p:spPr>
      </p:pic>
      <p:pic>
        <p:nvPicPr>
          <p:cNvPr id="83973" name="Picture 2053" descr="Mamm_express_GFP1"/>
          <p:cNvPicPr>
            <a:picLocks noChangeAspect="1" noChangeArrowheads="1"/>
          </p:cNvPicPr>
          <p:nvPr/>
        </p:nvPicPr>
        <p:blipFill>
          <a:blip r:embed="rId4">
            <a:extLst>
              <a:ext uri="{28A0092B-C50C-407E-A947-70E740481C1C}">
                <a14:useLocalDpi xmlns:a14="http://schemas.microsoft.com/office/drawing/2010/main" val="0"/>
              </a:ext>
            </a:extLst>
          </a:blip>
          <a:srcRect l="19260" r="17036" b="67894"/>
          <a:stretch>
            <a:fillRect/>
          </a:stretch>
        </p:blipFill>
        <p:spPr bwMode="auto">
          <a:xfrm>
            <a:off x="5580063" y="4221163"/>
            <a:ext cx="3311525" cy="1827212"/>
          </a:xfrm>
          <a:prstGeom prst="rect">
            <a:avLst/>
          </a:prstGeom>
          <a:noFill/>
          <a:extLst>
            <a:ext uri="{909E8E84-426E-40DD-AFC4-6F175D3DCCD1}">
              <a14:hiddenFill xmlns:a14="http://schemas.microsoft.com/office/drawing/2010/main">
                <a:solidFill>
                  <a:srgbClr val="FFFFFF"/>
                </a:solidFill>
              </a14:hiddenFill>
            </a:ext>
          </a:extLst>
        </p:spPr>
      </p:pic>
      <p:sp>
        <p:nvSpPr>
          <p:cNvPr id="94212" name="Rectangle 3076"/>
          <p:cNvSpPr>
            <a:spLocks noGrp="1" noChangeArrowheads="1"/>
          </p:cNvSpPr>
          <p:nvPr>
            <p:ph type="title"/>
          </p:nvPr>
        </p:nvSpPr>
        <p:spPr>
          <a:xfrm>
            <a:off x="539750" y="188913"/>
            <a:ext cx="7975600" cy="581025"/>
          </a:xfrm>
          <a:solidFill>
            <a:srgbClr val="CCFFCC"/>
          </a:solidFill>
          <a:ln/>
        </p:spPr>
        <p:txBody>
          <a:bodyPr/>
          <a:lstStyle/>
          <a:p>
            <a:r>
              <a:rPr lang="sl-SI" sz="3200">
                <a:latin typeface="Arial" pitchFamily="34" charset="0"/>
              </a:rPr>
              <a:t>Izražanje v gojenih sesalskih celicah /6</a:t>
            </a:r>
            <a:endParaRPr lang="en-US" sz="3200">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250825" y="949325"/>
            <a:ext cx="8713788" cy="5699125"/>
          </a:xfrm>
          <a:noFill/>
          <a:ln/>
        </p:spPr>
        <p:txBody>
          <a:bodyPr/>
          <a:lstStyle/>
          <a:p>
            <a:pPr marL="0" indent="0">
              <a:lnSpc>
                <a:spcPct val="90000"/>
              </a:lnSpc>
              <a:buFontTx/>
              <a:buNone/>
            </a:pPr>
            <a:r>
              <a:rPr lang="sl-SI" sz="1600" dirty="0">
                <a:latin typeface="Arial" pitchFamily="34" charset="0"/>
              </a:rPr>
              <a:t>Po </a:t>
            </a:r>
            <a:r>
              <a:rPr lang="sl-SI" sz="1600" dirty="0" err="1">
                <a:latin typeface="Arial" pitchFamily="34" charset="0"/>
              </a:rPr>
              <a:t>transfekciji</a:t>
            </a:r>
            <a:r>
              <a:rPr lang="sl-SI" sz="1600" dirty="0">
                <a:latin typeface="Arial" pitchFamily="34" charset="0"/>
              </a:rPr>
              <a:t> je pojav </a:t>
            </a:r>
            <a:r>
              <a:rPr lang="sl-SI" sz="1600" u="sng" dirty="0">
                <a:latin typeface="Arial" pitchFamily="34" charset="0"/>
              </a:rPr>
              <a:t>stabilnih klonov</a:t>
            </a:r>
            <a:r>
              <a:rPr lang="sl-SI" sz="1600" dirty="0">
                <a:latin typeface="Arial" pitchFamily="34" charset="0"/>
              </a:rPr>
              <a:t> redek; pričakujemo lahko, da postane spremenjenih le 10</a:t>
            </a:r>
            <a:r>
              <a:rPr lang="sl-SI" sz="1600" baseline="30000" dirty="0">
                <a:latin typeface="Arial" pitchFamily="34" charset="0"/>
              </a:rPr>
              <a:t>-3</a:t>
            </a:r>
            <a:r>
              <a:rPr lang="sl-SI" sz="1600" dirty="0">
                <a:latin typeface="Arial" pitchFamily="34" charset="0"/>
              </a:rPr>
              <a:t>  do 10</a:t>
            </a:r>
            <a:r>
              <a:rPr lang="sl-SI" sz="1600" baseline="30000" dirty="0">
                <a:latin typeface="Arial" pitchFamily="34" charset="0"/>
              </a:rPr>
              <a:t>-6</a:t>
            </a:r>
            <a:r>
              <a:rPr lang="sl-SI" sz="1600" dirty="0">
                <a:latin typeface="Arial" pitchFamily="34" charset="0"/>
              </a:rPr>
              <a:t> celic, čeprav smo DNA vnesli v do 50 % vseh celic. V večini celic namreč vnesena DNA ostane v jedru nekaj dni, potem pa se razgradi.</a:t>
            </a:r>
          </a:p>
          <a:p>
            <a:pPr marL="0" indent="0">
              <a:lnSpc>
                <a:spcPct val="90000"/>
              </a:lnSpc>
              <a:buFontTx/>
              <a:buNone/>
            </a:pPr>
            <a:endParaRPr lang="sl-SI" sz="700" dirty="0">
              <a:latin typeface="Arial" pitchFamily="34" charset="0"/>
            </a:endParaRPr>
          </a:p>
          <a:p>
            <a:pPr marL="0" indent="0">
              <a:lnSpc>
                <a:spcPct val="90000"/>
              </a:lnSpc>
              <a:buFontTx/>
              <a:buNone/>
            </a:pPr>
            <a:r>
              <a:rPr lang="sl-SI" sz="1600" u="sng" dirty="0">
                <a:solidFill>
                  <a:srgbClr val="EA0000"/>
                </a:solidFill>
                <a:latin typeface="Arial" pitchFamily="34" charset="0"/>
              </a:rPr>
              <a:t>Prehodno izražanje</a:t>
            </a:r>
            <a:r>
              <a:rPr lang="sl-SI" sz="1600" dirty="0">
                <a:latin typeface="Arial" pitchFamily="34" charset="0"/>
              </a:rPr>
              <a:t> nam omogoča študij regulatornih elementov, ki kontrolirajo transkripcijo in procesiranje RNA, na primer študij sesalskih promotorjev in ojačevalnih zaporedij. V obdobju 2-3 dni </a:t>
            </a:r>
            <a:r>
              <a:rPr lang="sl-SI" sz="1600" dirty="0" err="1">
                <a:latin typeface="Arial" pitchFamily="34" charset="0"/>
              </a:rPr>
              <a:t>transkripcijski</a:t>
            </a:r>
            <a:r>
              <a:rPr lang="sl-SI" sz="1600" dirty="0">
                <a:latin typeface="Arial" pitchFamily="34" charset="0"/>
              </a:rPr>
              <a:t> aparat gostiteljske celice prepozna aktivne promotorje na vneseni DNA, kar povzroči transkripcijo zaporedij, ki sledijo promotorju, vključno z reporterskimi geni (npr. </a:t>
            </a:r>
            <a:r>
              <a:rPr lang="sl-SI" sz="1600" dirty="0" err="1">
                <a:latin typeface="Arial" pitchFamily="34" charset="0"/>
              </a:rPr>
              <a:t>luciferaza</a:t>
            </a:r>
            <a:r>
              <a:rPr lang="sl-SI" sz="1600" dirty="0">
                <a:latin typeface="Arial" pitchFamily="34" charset="0"/>
              </a:rPr>
              <a:t>, GFP). </a:t>
            </a:r>
          </a:p>
          <a:p>
            <a:pPr marL="0" indent="0">
              <a:lnSpc>
                <a:spcPct val="90000"/>
              </a:lnSpc>
              <a:buFontTx/>
              <a:buNone/>
            </a:pPr>
            <a:endParaRPr lang="sl-SI" sz="700" dirty="0">
              <a:latin typeface="Arial" pitchFamily="34" charset="0"/>
            </a:endParaRPr>
          </a:p>
          <a:p>
            <a:pPr marL="0" indent="0">
              <a:lnSpc>
                <a:spcPct val="90000"/>
              </a:lnSpc>
              <a:buFontTx/>
              <a:buNone/>
            </a:pPr>
            <a:r>
              <a:rPr lang="sl-SI" sz="1600" dirty="0">
                <a:latin typeface="Arial" pitchFamily="34" charset="0"/>
              </a:rPr>
              <a:t>Izražanje je tudi pri prehodni </a:t>
            </a:r>
            <a:r>
              <a:rPr lang="sl-SI" sz="1600" dirty="0" err="1">
                <a:latin typeface="Arial" pitchFamily="34" charset="0"/>
              </a:rPr>
              <a:t>transfekciji</a:t>
            </a:r>
            <a:r>
              <a:rPr lang="sl-SI" sz="1600" dirty="0">
                <a:latin typeface="Arial" pitchFamily="34" charset="0"/>
              </a:rPr>
              <a:t> </a:t>
            </a:r>
            <a:br>
              <a:rPr lang="sl-SI" sz="1600" dirty="0">
                <a:latin typeface="Arial" pitchFamily="34" charset="0"/>
              </a:rPr>
            </a:br>
            <a:r>
              <a:rPr lang="sl-SI" sz="1600" dirty="0">
                <a:latin typeface="Arial" pitchFamily="34" charset="0"/>
              </a:rPr>
              <a:t>lahko tako močno, da zadošča za izolacijo </a:t>
            </a:r>
            <a:br>
              <a:rPr lang="sl-SI" sz="1600" dirty="0">
                <a:latin typeface="Arial" pitchFamily="34" charset="0"/>
              </a:rPr>
            </a:br>
            <a:r>
              <a:rPr lang="sl-SI" sz="1600" dirty="0">
                <a:latin typeface="Arial" pitchFamily="34" charset="0"/>
              </a:rPr>
              <a:t>manjših količin rekombinantnega proteina. </a:t>
            </a:r>
            <a:br>
              <a:rPr lang="sl-SI" sz="1600" dirty="0">
                <a:latin typeface="Arial" pitchFamily="34" charset="0"/>
              </a:rPr>
            </a:br>
            <a:r>
              <a:rPr lang="sl-SI" sz="1600" dirty="0">
                <a:latin typeface="Arial" pitchFamily="34" charset="0"/>
              </a:rPr>
              <a:t>Ob izbiri ustreznih vektorjev lahko usmerjamo </a:t>
            </a:r>
            <a:br>
              <a:rPr lang="sl-SI" sz="1600" dirty="0">
                <a:latin typeface="Arial" pitchFamily="34" charset="0"/>
              </a:rPr>
            </a:br>
            <a:r>
              <a:rPr lang="sl-SI" sz="1600" dirty="0">
                <a:latin typeface="Arial" pitchFamily="34" charset="0"/>
              </a:rPr>
              <a:t>rekombinantni protein v želene organele </a:t>
            </a:r>
            <a:br>
              <a:rPr lang="sl-SI" sz="1600" dirty="0">
                <a:latin typeface="Arial" pitchFamily="34" charset="0"/>
              </a:rPr>
            </a:br>
            <a:r>
              <a:rPr lang="sl-SI" sz="1600" dirty="0">
                <a:latin typeface="Arial" pitchFamily="34" charset="0"/>
              </a:rPr>
              <a:t>(npr. sekretorne </a:t>
            </a:r>
            <a:r>
              <a:rPr lang="sl-SI" sz="1600" dirty="0" err="1">
                <a:latin typeface="Arial" pitchFamily="34" charset="0"/>
              </a:rPr>
              <a:t>vezikle</a:t>
            </a:r>
            <a:r>
              <a:rPr lang="sl-SI" sz="1600" dirty="0">
                <a:latin typeface="Arial" pitchFamily="34" charset="0"/>
              </a:rPr>
              <a:t>) ali pa izberemo </a:t>
            </a:r>
            <a:br>
              <a:rPr lang="sl-SI" sz="1600" dirty="0">
                <a:latin typeface="Arial" pitchFamily="34" charset="0"/>
              </a:rPr>
            </a:br>
            <a:r>
              <a:rPr lang="sl-SI" sz="1600" dirty="0">
                <a:latin typeface="Arial" pitchFamily="34" charset="0"/>
              </a:rPr>
              <a:t>fuzijske partnerje, ki nam olajšajo detekcijo </a:t>
            </a:r>
            <a:br>
              <a:rPr lang="sl-SI" sz="1600" dirty="0">
                <a:latin typeface="Arial" pitchFamily="34" charset="0"/>
              </a:rPr>
            </a:br>
            <a:r>
              <a:rPr lang="sl-SI" sz="1600" dirty="0">
                <a:latin typeface="Arial" pitchFamily="34" charset="0"/>
              </a:rPr>
              <a:t>in čiščenje</a:t>
            </a:r>
            <a:r>
              <a:rPr lang="sl-SI" sz="1600" dirty="0" smtClean="0">
                <a:latin typeface="Arial" pitchFamily="34" charset="0"/>
              </a:rPr>
              <a:t>.</a:t>
            </a:r>
            <a:endParaRPr lang="sl-SI" sz="1600" dirty="0">
              <a:latin typeface="Arial" pitchFamily="34" charset="0"/>
            </a:endParaRPr>
          </a:p>
        </p:txBody>
      </p:sp>
      <p:pic>
        <p:nvPicPr>
          <p:cNvPr id="86022" name="Picture 6" descr="pQBI50_map_BFPvect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141663"/>
            <a:ext cx="3095625" cy="2447925"/>
          </a:xfrm>
          <a:prstGeom prst="rect">
            <a:avLst/>
          </a:prstGeom>
          <a:noFill/>
          <a:extLst>
            <a:ext uri="{909E8E84-426E-40DD-AFC4-6F175D3DCCD1}">
              <a14:hiddenFill xmlns:a14="http://schemas.microsoft.com/office/drawing/2010/main">
                <a:solidFill>
                  <a:srgbClr val="FFFFFF"/>
                </a:solidFill>
              </a14:hiddenFill>
            </a:ext>
          </a:extLst>
        </p:spPr>
      </p:pic>
      <p:pic>
        <p:nvPicPr>
          <p:cNvPr id="86023" name="Picture 7" descr="GFP_BFP_micrograph_Ecoli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4868863"/>
            <a:ext cx="1584325" cy="936625"/>
          </a:xfrm>
          <a:prstGeom prst="rect">
            <a:avLst/>
          </a:prstGeom>
          <a:noFill/>
          <a:extLst>
            <a:ext uri="{909E8E84-426E-40DD-AFC4-6F175D3DCCD1}">
              <a14:hiddenFill xmlns:a14="http://schemas.microsoft.com/office/drawing/2010/main">
                <a:solidFill>
                  <a:srgbClr val="FFFFFF"/>
                </a:solidFill>
              </a14:hiddenFill>
            </a:ext>
          </a:extLst>
        </p:spPr>
      </p:pic>
      <p:sp>
        <p:nvSpPr>
          <p:cNvPr id="122883" name="Rectangle 3"/>
          <p:cNvSpPr>
            <a:spLocks noGrp="1" noChangeArrowheads="1"/>
          </p:cNvSpPr>
          <p:nvPr>
            <p:ph type="title"/>
          </p:nvPr>
        </p:nvSpPr>
        <p:spPr>
          <a:xfrm>
            <a:off x="323850" y="188913"/>
            <a:ext cx="7975600" cy="581025"/>
          </a:xfrm>
          <a:solidFill>
            <a:srgbClr val="CCFFCC"/>
          </a:solidFill>
          <a:ln/>
        </p:spPr>
        <p:txBody>
          <a:bodyPr/>
          <a:lstStyle/>
          <a:p>
            <a:r>
              <a:rPr lang="sl-SI" sz="3200">
                <a:latin typeface="Arial" pitchFamily="34" charset="0"/>
              </a:rPr>
              <a:t>Izražanje v gojenih sesalskih celicah /7</a:t>
            </a:r>
            <a:endParaRPr lang="en-US" sz="3200">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title"/>
          </p:nvPr>
        </p:nvSpPr>
        <p:spPr>
          <a:xfrm>
            <a:off x="508000" y="211138"/>
            <a:ext cx="7975600" cy="474662"/>
          </a:xfrm>
          <a:solidFill>
            <a:srgbClr val="CCFFCC"/>
          </a:solidFill>
          <a:ln/>
        </p:spPr>
        <p:txBody>
          <a:bodyPr/>
          <a:lstStyle/>
          <a:p>
            <a:r>
              <a:rPr lang="sl-SI" sz="3200">
                <a:latin typeface="Arial" pitchFamily="34" charset="0"/>
              </a:rPr>
              <a:t>Izražanje v rastlinah</a:t>
            </a:r>
            <a:endParaRPr lang="en-US" sz="3600" i="1">
              <a:latin typeface="Arial" pitchFamily="34" charset="0"/>
            </a:endParaRPr>
          </a:p>
        </p:txBody>
      </p:sp>
      <p:sp>
        <p:nvSpPr>
          <p:cNvPr id="67587" name="Rectangle 1027"/>
          <p:cNvSpPr>
            <a:spLocks noGrp="1" noChangeArrowheads="1"/>
          </p:cNvSpPr>
          <p:nvPr>
            <p:ph type="body" idx="1"/>
          </p:nvPr>
        </p:nvSpPr>
        <p:spPr>
          <a:xfrm>
            <a:off x="250825" y="1003300"/>
            <a:ext cx="8588375" cy="5645150"/>
          </a:xfrm>
          <a:noFill/>
          <a:ln/>
        </p:spPr>
        <p:txBody>
          <a:bodyPr/>
          <a:lstStyle/>
          <a:p>
            <a:pPr marL="0" indent="0">
              <a:lnSpc>
                <a:spcPct val="90000"/>
              </a:lnSpc>
              <a:buFontTx/>
              <a:buNone/>
            </a:pPr>
            <a:r>
              <a:rPr lang="sl-SI" sz="1600">
                <a:latin typeface="Arial" pitchFamily="34" charset="0"/>
              </a:rPr>
              <a:t>Rastlinske celice v suspenzijski kulturi so genetsko nestabilne. Pogostejše so tkivne kulture ali kulture rastlinskih organov, največkrat pa rekombinantne proteine pripravljamo v transgenskih rastlinah.</a:t>
            </a:r>
          </a:p>
          <a:p>
            <a:pPr marL="0" indent="0">
              <a:lnSpc>
                <a:spcPct val="90000"/>
              </a:lnSpc>
              <a:buFontTx/>
              <a:buNone/>
            </a:pPr>
            <a:endParaRPr lang="sl-SI" sz="800">
              <a:latin typeface="Arial" pitchFamily="34" charset="0"/>
            </a:endParaRPr>
          </a:p>
          <a:p>
            <a:pPr marL="0" indent="0">
              <a:lnSpc>
                <a:spcPct val="90000"/>
              </a:lnSpc>
              <a:buFontTx/>
              <a:buNone/>
            </a:pPr>
            <a:r>
              <a:rPr lang="sl-SI" sz="1600">
                <a:latin typeface="Arial" pitchFamily="34" charset="0"/>
              </a:rPr>
              <a:t>Tujo DNA lahko vnesemo v rastlinske celice </a:t>
            </a:r>
            <a:r>
              <a:rPr lang="sl-SI" sz="1600">
                <a:solidFill>
                  <a:srgbClr val="EA0000"/>
                </a:solidFill>
                <a:latin typeface="Arial" pitchFamily="34" charset="0"/>
              </a:rPr>
              <a:t>direktno</a:t>
            </a:r>
            <a:r>
              <a:rPr lang="sl-SI" sz="1600">
                <a:latin typeface="Arial" pitchFamily="34" charset="0"/>
              </a:rPr>
              <a:t> (mikrobombardiranje) ali pa uporabimo povzročitelje rastlinskih tumorjev, bakterije </a:t>
            </a:r>
            <a:r>
              <a:rPr lang="sl-SI" sz="1600" i="1">
                <a:solidFill>
                  <a:srgbClr val="009900"/>
                </a:solidFill>
                <a:latin typeface="Arial" pitchFamily="34" charset="0"/>
              </a:rPr>
              <a:t>Agrobacterium tumefaciens</a:t>
            </a:r>
            <a:r>
              <a:rPr lang="sl-SI" sz="1600" i="1">
                <a:latin typeface="Arial" pitchFamily="34" charset="0"/>
              </a:rPr>
              <a:t>, </a:t>
            </a:r>
            <a:r>
              <a:rPr lang="sl-SI" sz="1600">
                <a:latin typeface="Arial" pitchFamily="34" charset="0"/>
              </a:rPr>
              <a:t>ki vsebujejo plazmid Ti. Ta ima zapis za virulenčne dejavnike (</a:t>
            </a:r>
            <a:r>
              <a:rPr lang="sl-SI" sz="1600" i="1">
                <a:latin typeface="Arial" pitchFamily="34" charset="0"/>
              </a:rPr>
              <a:t>vir</a:t>
            </a:r>
            <a:r>
              <a:rPr lang="sl-SI" sz="1600">
                <a:latin typeface="Arial" pitchFamily="34" charset="0"/>
              </a:rPr>
              <a:t>) in ~20 kb dolgo regijo T-DNA, ki se integrira v genom okužene rastline. Vektorji imajo ohranjene le končne dele T-DNA, manjkajo pa regije, ki inducirajo nastanek tumorja.</a:t>
            </a:r>
          </a:p>
          <a:p>
            <a:pPr marL="0" indent="0">
              <a:lnSpc>
                <a:spcPct val="90000"/>
              </a:lnSpc>
              <a:buFontTx/>
              <a:buNone/>
            </a:pPr>
            <a:r>
              <a:rPr lang="sl-SI" sz="1600">
                <a:latin typeface="Arial" pitchFamily="34" charset="0"/>
              </a:rPr>
              <a:t>Vnesena DNA mora vsebovati promotor (npr. CaMV35S iz virusa mozaika cvetače), terminator in zapis za selekcijski marker (antibiotik ali herbicid).</a:t>
            </a:r>
          </a:p>
          <a:p>
            <a:pPr marL="0" indent="0">
              <a:lnSpc>
                <a:spcPct val="90000"/>
              </a:lnSpc>
              <a:buFontTx/>
              <a:buNone/>
            </a:pPr>
            <a:endParaRPr lang="sl-SI" sz="1600">
              <a:latin typeface="Arial" pitchFamily="34" charset="0"/>
            </a:endParaRPr>
          </a:p>
          <a:p>
            <a:pPr marL="0" indent="0">
              <a:lnSpc>
                <a:spcPct val="90000"/>
              </a:lnSpc>
              <a:buFontTx/>
              <a:buNone/>
            </a:pPr>
            <a:endParaRPr lang="sl-SI" sz="1600">
              <a:latin typeface="Arial" pitchFamily="34" charset="0"/>
            </a:endParaRPr>
          </a:p>
          <a:p>
            <a:pPr marL="0" indent="0">
              <a:lnSpc>
                <a:spcPct val="90000"/>
              </a:lnSpc>
              <a:buFontTx/>
              <a:buNone/>
            </a:pPr>
            <a:endParaRPr lang="sl-SI" sz="1600">
              <a:latin typeface="Arial" pitchFamily="34" charset="0"/>
            </a:endParaRPr>
          </a:p>
          <a:p>
            <a:pPr marL="0" indent="0">
              <a:lnSpc>
                <a:spcPct val="90000"/>
              </a:lnSpc>
              <a:buFontTx/>
              <a:buNone/>
            </a:pPr>
            <a:endParaRPr lang="sl-SI" sz="1600">
              <a:latin typeface="Arial" pitchFamily="34" charset="0"/>
            </a:endParaRPr>
          </a:p>
          <a:p>
            <a:pPr marL="0" indent="0">
              <a:lnSpc>
                <a:spcPct val="90000"/>
              </a:lnSpc>
              <a:buFontTx/>
              <a:buNone/>
            </a:pPr>
            <a:endParaRPr lang="sl-SI" sz="1600">
              <a:latin typeface="Arial" pitchFamily="34" charset="0"/>
            </a:endParaRPr>
          </a:p>
          <a:p>
            <a:pPr marL="0" indent="0">
              <a:lnSpc>
                <a:spcPct val="90000"/>
              </a:lnSpc>
              <a:buFontTx/>
              <a:buNone/>
            </a:pPr>
            <a:endParaRPr lang="sl-SI" sz="1600">
              <a:latin typeface="Arial" pitchFamily="34" charset="0"/>
            </a:endParaRPr>
          </a:p>
          <a:p>
            <a:pPr marL="0" indent="0">
              <a:lnSpc>
                <a:spcPct val="90000"/>
              </a:lnSpc>
              <a:buFontTx/>
              <a:buNone/>
            </a:pPr>
            <a:endParaRPr lang="sl-SI" sz="1600">
              <a:latin typeface="Arial" pitchFamily="34" charset="0"/>
            </a:endParaRPr>
          </a:p>
          <a:p>
            <a:pPr marL="0" indent="0">
              <a:lnSpc>
                <a:spcPct val="90000"/>
              </a:lnSpc>
              <a:buFontTx/>
              <a:buNone/>
            </a:pPr>
            <a:endParaRPr lang="sl-SI" sz="1600">
              <a:latin typeface="Arial" pitchFamily="34" charset="0"/>
            </a:endParaRPr>
          </a:p>
          <a:p>
            <a:pPr marL="0" indent="0">
              <a:lnSpc>
                <a:spcPct val="90000"/>
              </a:lnSpc>
              <a:buFontTx/>
              <a:buNone/>
            </a:pPr>
            <a:endParaRPr lang="sl-SI" sz="1600">
              <a:latin typeface="Arial" pitchFamily="34" charset="0"/>
            </a:endParaRPr>
          </a:p>
          <a:p>
            <a:pPr marL="0" indent="0">
              <a:lnSpc>
                <a:spcPct val="90000"/>
              </a:lnSpc>
              <a:buFontTx/>
              <a:buNone/>
            </a:pPr>
            <a:r>
              <a:rPr lang="sl-SI" sz="1600" i="1">
                <a:latin typeface="Arial" pitchFamily="34" charset="0"/>
              </a:rPr>
              <a:t>Več o transgenskih rastlinah v sklopu J1</a:t>
            </a:r>
            <a:r>
              <a:rPr lang="sl-SI" sz="1600">
                <a:latin typeface="Arial" pitchFamily="34" charset="0"/>
              </a:rPr>
              <a:t>.</a:t>
            </a:r>
            <a:endParaRPr lang="en-US" sz="1400">
              <a:latin typeface="Arial" pitchFamily="34" charset="0"/>
            </a:endParaRPr>
          </a:p>
        </p:txBody>
      </p:sp>
      <p:pic>
        <p:nvPicPr>
          <p:cNvPr id="67588" name="Picture 1028" descr="Atumefaciens_schem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149725"/>
            <a:ext cx="44640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90118" name="Picture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789363"/>
            <a:ext cx="299085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50825" y="476250"/>
            <a:ext cx="8569325" cy="474663"/>
          </a:xfrm>
          <a:solidFill>
            <a:srgbClr val="CCFFCC"/>
          </a:solidFill>
          <a:ln/>
        </p:spPr>
        <p:txBody>
          <a:bodyPr/>
          <a:lstStyle/>
          <a:p>
            <a:r>
              <a:rPr lang="sl-SI" sz="2800" b="1">
                <a:latin typeface="Arial" pitchFamily="34" charset="0"/>
              </a:rPr>
              <a:t>Izražanje v rastlinah: vnos preko </a:t>
            </a:r>
            <a:r>
              <a:rPr lang="sl-SI" sz="2800" b="1" i="1">
                <a:latin typeface="Arial" pitchFamily="34" charset="0"/>
              </a:rPr>
              <a:t>A. tumefaciens</a:t>
            </a:r>
            <a:endParaRPr lang="en-US" sz="2800" b="1" i="1">
              <a:latin typeface="Arial" pitchFamily="34" charset="0"/>
            </a:endParaRPr>
          </a:p>
        </p:txBody>
      </p:sp>
      <p:sp>
        <p:nvSpPr>
          <p:cNvPr id="130051" name="Rectangle 3"/>
          <p:cNvSpPr>
            <a:spLocks noGrp="1" noChangeArrowheads="1"/>
          </p:cNvSpPr>
          <p:nvPr>
            <p:ph type="body" idx="1"/>
          </p:nvPr>
        </p:nvSpPr>
        <p:spPr>
          <a:xfrm>
            <a:off x="250825" y="1412875"/>
            <a:ext cx="8588375" cy="2808288"/>
          </a:xfrm>
          <a:noFill/>
          <a:ln/>
        </p:spPr>
        <p:txBody>
          <a:bodyPr/>
          <a:lstStyle/>
          <a:p>
            <a:pPr marL="0" indent="0">
              <a:buFontTx/>
              <a:buNone/>
            </a:pPr>
            <a:r>
              <a:rPr lang="sl-SI" sz="1600" i="1">
                <a:latin typeface="Arial" pitchFamily="34" charset="0"/>
              </a:rPr>
              <a:t>A. tumefaciens</a:t>
            </a:r>
            <a:r>
              <a:rPr lang="sl-SI" sz="1600">
                <a:latin typeface="Arial" pitchFamily="34" charset="0"/>
              </a:rPr>
              <a:t> deluje le z nekaterimi rastlinskimi vrstami. Okužba lahko poteka preko poškodbe na rastlini ali preko protoplastov. Za nekompatibilne vrste je treba uporabiti alternativne metode vnosa.</a:t>
            </a:r>
          </a:p>
          <a:p>
            <a:pPr marL="0" indent="0">
              <a:buFontTx/>
              <a:buNone/>
            </a:pPr>
            <a:endParaRPr lang="sl-SI" sz="1600">
              <a:latin typeface="Arial" pitchFamily="34" charset="0"/>
            </a:endParaRPr>
          </a:p>
          <a:p>
            <a:pPr marL="0" indent="0">
              <a:buFontTx/>
              <a:buNone/>
            </a:pPr>
            <a:endParaRPr lang="sl-SI" sz="1600">
              <a:latin typeface="Arial" pitchFamily="34" charset="0"/>
            </a:endParaRPr>
          </a:p>
          <a:p>
            <a:pPr marL="0" indent="0">
              <a:buFontTx/>
              <a:buNone/>
            </a:pPr>
            <a:endParaRPr lang="sl-SI" sz="1600">
              <a:latin typeface="Arial" pitchFamily="34" charset="0"/>
            </a:endParaRPr>
          </a:p>
          <a:p>
            <a:pPr marL="0" indent="0">
              <a:buFontTx/>
              <a:buNone/>
            </a:pPr>
            <a:endParaRPr lang="sl-SI" sz="1600">
              <a:latin typeface="Arial" pitchFamily="34" charset="0"/>
            </a:endParaRPr>
          </a:p>
          <a:p>
            <a:pPr marL="0" indent="0">
              <a:buFontTx/>
              <a:buNone/>
            </a:pPr>
            <a:endParaRPr lang="sl-SI" sz="1600">
              <a:latin typeface="Arial" pitchFamily="34" charset="0"/>
            </a:endParaRPr>
          </a:p>
          <a:p>
            <a:pPr marL="0" indent="0">
              <a:buFontTx/>
              <a:buNone/>
            </a:pPr>
            <a:endParaRPr lang="sl-SI" sz="1600">
              <a:latin typeface="Arial" pitchFamily="34" charset="0"/>
            </a:endParaRPr>
          </a:p>
          <a:p>
            <a:pPr marL="0" indent="0">
              <a:buFontTx/>
              <a:buNone/>
            </a:pPr>
            <a:endParaRPr lang="sl-SI" sz="1600">
              <a:latin typeface="Arial" pitchFamily="34" charset="0"/>
            </a:endParaRPr>
          </a:p>
        </p:txBody>
      </p:sp>
      <p:pic>
        <p:nvPicPr>
          <p:cNvPr id="130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284538"/>
            <a:ext cx="261937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7" name="Picture 9"/>
          <p:cNvPicPr>
            <a:picLocks noChangeAspect="1" noChangeArrowheads="1"/>
          </p:cNvPicPr>
          <p:nvPr/>
        </p:nvPicPr>
        <p:blipFill>
          <a:blip r:embed="rId4">
            <a:extLst>
              <a:ext uri="{28A0092B-C50C-407E-A947-70E740481C1C}">
                <a14:useLocalDpi xmlns:a14="http://schemas.microsoft.com/office/drawing/2010/main" val="0"/>
              </a:ext>
            </a:extLst>
          </a:blip>
          <a:srcRect b="5733"/>
          <a:stretch>
            <a:fillRect/>
          </a:stretch>
        </p:blipFill>
        <p:spPr bwMode="auto">
          <a:xfrm>
            <a:off x="3995738" y="3429000"/>
            <a:ext cx="47625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2276475"/>
            <a:ext cx="2362200"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Picture 4" descr="Baculovirus infection"/>
          <p:cNvPicPr>
            <a:picLocks noChangeAspect="1" noChangeArrowheads="1"/>
          </p:cNvPicPr>
          <p:nvPr/>
        </p:nvPicPr>
        <p:blipFill>
          <a:blip r:embed="rId3">
            <a:extLst>
              <a:ext uri="{28A0092B-C50C-407E-A947-70E740481C1C}">
                <a14:useLocalDpi xmlns:a14="http://schemas.microsoft.com/office/drawing/2010/main" val="0"/>
              </a:ext>
            </a:extLst>
          </a:blip>
          <a:srcRect t="10542"/>
          <a:stretch>
            <a:fillRect/>
          </a:stretch>
        </p:blipFill>
        <p:spPr bwMode="auto">
          <a:xfrm>
            <a:off x="971550" y="1196975"/>
            <a:ext cx="7056438" cy="4432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508000" y="211138"/>
            <a:ext cx="7975600" cy="422275"/>
          </a:xfrm>
          <a:solidFill>
            <a:srgbClr val="FFFFCC"/>
          </a:solidFill>
          <a:ln/>
        </p:spPr>
        <p:txBody>
          <a:bodyPr/>
          <a:lstStyle/>
          <a:p>
            <a:r>
              <a:rPr lang="en-US" sz="2800">
                <a:latin typeface="Arial" pitchFamily="34" charset="0"/>
              </a:rPr>
              <a:t>Bakulovirusi (2)</a:t>
            </a:r>
            <a:endParaRPr lang="en-US" sz="3200" i="1">
              <a:latin typeface="Arial" pitchFamily="34" charset="0"/>
            </a:endParaRPr>
          </a:p>
        </p:txBody>
      </p:sp>
      <p:sp>
        <p:nvSpPr>
          <p:cNvPr id="69635" name="Rectangle 3"/>
          <p:cNvSpPr>
            <a:spLocks noGrp="1" noChangeArrowheads="1"/>
          </p:cNvSpPr>
          <p:nvPr>
            <p:ph type="body" idx="1"/>
          </p:nvPr>
        </p:nvSpPr>
        <p:spPr>
          <a:xfrm>
            <a:off x="304800" y="844550"/>
            <a:ext cx="8432800" cy="5857875"/>
          </a:xfrm>
          <a:noFill/>
          <a:ln/>
        </p:spPr>
        <p:txBody>
          <a:bodyPr/>
          <a:lstStyle/>
          <a:p>
            <a:pPr marL="55563" indent="-55563" algn="just">
              <a:buFontTx/>
              <a:buNone/>
            </a:pPr>
            <a:r>
              <a:rPr lang="sl-SI" sz="1600">
                <a:latin typeface="Arial" pitchFamily="34" charset="0"/>
              </a:rPr>
              <a:t>Po vnosu virusa v gostiteljsko celico se virus razmnožuje in izhaja iz celic v obliki virionov, ki okužijo sosednje celice. </a:t>
            </a:r>
          </a:p>
          <a:p>
            <a:pPr marL="55563" indent="-55563" algn="just">
              <a:buFontTx/>
              <a:buNone/>
            </a:pPr>
            <a:r>
              <a:rPr lang="sl-SI" sz="1600">
                <a:latin typeface="Arial" pitchFamily="34" charset="0"/>
              </a:rPr>
              <a:t>V zadnjem delu infekcijskega cikla pride do intenzivne sinteze polihedrina. Začne se 36-48 h po infekciji in se nadaljuje 4-5 dni, kolikor traja, da celice lizirajo in gostiteljski organizem odmre. Sprostijo se polihedroni in cikel se nadaljuje z okužbo zdravih organizmov.</a:t>
            </a:r>
            <a:endParaRPr lang="sl-SI" sz="1400">
              <a:latin typeface="Arial" pitchFamily="34" charset="0"/>
            </a:endParaRPr>
          </a:p>
        </p:txBody>
      </p:sp>
      <p:grpSp>
        <p:nvGrpSpPr>
          <p:cNvPr id="92176" name="Group 3088"/>
          <p:cNvGrpSpPr>
            <a:grpSpLocks/>
          </p:cNvGrpSpPr>
          <p:nvPr/>
        </p:nvGrpSpPr>
        <p:grpSpPr bwMode="auto">
          <a:xfrm>
            <a:off x="1116013" y="2276475"/>
            <a:ext cx="6265862" cy="3673475"/>
            <a:chOff x="521" y="1434"/>
            <a:chExt cx="4128" cy="2314"/>
          </a:xfrm>
        </p:grpSpPr>
        <p:pic>
          <p:nvPicPr>
            <p:cNvPr id="92174" name="Picture 3086"/>
            <p:cNvPicPr>
              <a:picLocks noChangeAspect="1" noChangeArrowheads="1"/>
            </p:cNvPicPr>
            <p:nvPr/>
          </p:nvPicPr>
          <p:blipFill>
            <a:blip r:embed="rId3">
              <a:extLst>
                <a:ext uri="{28A0092B-C50C-407E-A947-70E740481C1C}">
                  <a14:useLocalDpi xmlns:a14="http://schemas.microsoft.com/office/drawing/2010/main" val="0"/>
                </a:ext>
              </a:extLst>
            </a:blip>
            <a:srcRect l="2399" t="10855" r="2399" b="3842"/>
            <a:stretch>
              <a:fillRect/>
            </a:stretch>
          </p:blipFill>
          <p:spPr bwMode="auto">
            <a:xfrm>
              <a:off x="521" y="1525"/>
              <a:ext cx="4128" cy="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75" name="Rectangle 3087"/>
            <p:cNvSpPr>
              <a:spLocks noChangeArrowheads="1"/>
            </p:cNvSpPr>
            <p:nvPr/>
          </p:nvSpPr>
          <p:spPr bwMode="auto">
            <a:xfrm>
              <a:off x="1973" y="1434"/>
              <a:ext cx="272" cy="18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5" name="Picture 7" descr="Baculovirus part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484313"/>
            <a:ext cx="5689600" cy="3616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08000" y="211138"/>
            <a:ext cx="8229600" cy="604837"/>
          </a:xfrm>
          <a:solidFill>
            <a:srgbClr val="FFFFCC"/>
          </a:solidFill>
          <a:ln/>
        </p:spPr>
        <p:txBody>
          <a:bodyPr/>
          <a:lstStyle/>
          <a:p>
            <a:r>
              <a:rPr lang="sl-SI" sz="2400">
                <a:latin typeface="Arial" pitchFamily="34" charset="0"/>
              </a:rPr>
              <a:t>Multipli jedrni polihedronski virus </a:t>
            </a:r>
            <a:r>
              <a:rPr lang="sl-SI" sz="2400" i="1">
                <a:latin typeface="Arial" pitchFamily="34" charset="0"/>
              </a:rPr>
              <a:t>A. californica</a:t>
            </a:r>
          </a:p>
        </p:txBody>
      </p:sp>
      <p:sp>
        <p:nvSpPr>
          <p:cNvPr id="71683" name="Rectangle 3"/>
          <p:cNvSpPr>
            <a:spLocks noGrp="1" noChangeArrowheads="1"/>
          </p:cNvSpPr>
          <p:nvPr>
            <p:ph type="body" idx="1"/>
          </p:nvPr>
        </p:nvSpPr>
        <p:spPr>
          <a:xfrm>
            <a:off x="179388" y="949325"/>
            <a:ext cx="8785225" cy="5594350"/>
          </a:xfrm>
          <a:noFill/>
          <a:ln/>
        </p:spPr>
        <p:txBody>
          <a:bodyPr/>
          <a:lstStyle/>
          <a:p>
            <a:pPr marL="55563" indent="-55563" algn="just">
              <a:buFontTx/>
              <a:buNone/>
            </a:pPr>
            <a:r>
              <a:rPr lang="sl-SI" sz="1600">
                <a:latin typeface="Arial" pitchFamily="34" charset="0"/>
              </a:rPr>
              <a:t>AcMNPV: 134 kb, nukleokapsida ~300x60 nm; izoliran iz ‘deteljne sovke’</a:t>
            </a:r>
          </a:p>
          <a:p>
            <a:pPr marL="55563" indent="-55563">
              <a:buFontTx/>
              <a:buNone/>
            </a:pPr>
            <a:endParaRPr lang="sl-SI" sz="1800">
              <a:latin typeface="Arial" pitchFamily="34" charset="0"/>
            </a:endParaRPr>
          </a:p>
          <a:p>
            <a:pPr marL="55563" indent="-55563">
              <a:buFontTx/>
              <a:buNone/>
            </a:pPr>
            <a:endParaRPr lang="sl-SI" sz="1800">
              <a:latin typeface="Arial" pitchFamily="34" charset="0"/>
            </a:endParaRPr>
          </a:p>
          <a:p>
            <a:pPr marL="55563" indent="-55563">
              <a:buFontTx/>
              <a:buNone/>
            </a:pPr>
            <a:endParaRPr lang="sl-SI" sz="1800">
              <a:latin typeface="Arial" pitchFamily="34" charset="0"/>
            </a:endParaRPr>
          </a:p>
          <a:p>
            <a:pPr marL="55563" indent="-55563">
              <a:buFontTx/>
              <a:buNone/>
            </a:pPr>
            <a:endParaRPr lang="sl-SI" sz="1800">
              <a:latin typeface="Arial" pitchFamily="34" charset="0"/>
            </a:endParaRPr>
          </a:p>
          <a:p>
            <a:pPr marL="55563" indent="-55563">
              <a:buFontTx/>
              <a:buNone/>
            </a:pPr>
            <a:endParaRPr lang="sl-SI" sz="1800">
              <a:latin typeface="Arial" pitchFamily="34" charset="0"/>
            </a:endParaRPr>
          </a:p>
          <a:p>
            <a:pPr marL="55563" indent="-55563">
              <a:buFontTx/>
              <a:buNone/>
            </a:pPr>
            <a:endParaRPr lang="sl-SI" sz="1800">
              <a:latin typeface="Arial" pitchFamily="34" charset="0"/>
            </a:endParaRPr>
          </a:p>
          <a:p>
            <a:pPr marL="55563" indent="-55563">
              <a:buFontTx/>
              <a:buNone/>
            </a:pPr>
            <a:endParaRPr lang="sl-SI" sz="1800">
              <a:latin typeface="Arial" pitchFamily="34" charset="0"/>
            </a:endParaRPr>
          </a:p>
          <a:p>
            <a:pPr marL="55563" indent="-55563">
              <a:buFontTx/>
              <a:buNone/>
            </a:pPr>
            <a:endParaRPr lang="sl-SI" sz="1800">
              <a:latin typeface="Arial" pitchFamily="34" charset="0"/>
            </a:endParaRPr>
          </a:p>
          <a:p>
            <a:pPr marL="55563" indent="-55563">
              <a:buFontTx/>
              <a:buNone/>
            </a:pPr>
            <a:endParaRPr lang="sl-SI" sz="1800">
              <a:latin typeface="Arial" pitchFamily="34" charset="0"/>
            </a:endParaRPr>
          </a:p>
          <a:p>
            <a:pPr marL="55563" indent="-55563">
              <a:buFontTx/>
              <a:buNone/>
            </a:pPr>
            <a:endParaRPr lang="sl-SI" sz="1600">
              <a:latin typeface="Arial" pitchFamily="34" charset="0"/>
            </a:endParaRPr>
          </a:p>
          <a:p>
            <a:pPr marL="55563" indent="-55563">
              <a:buFontTx/>
              <a:buNone/>
            </a:pPr>
            <a:endParaRPr lang="sl-SI" sz="1600">
              <a:latin typeface="Arial" pitchFamily="34" charset="0"/>
            </a:endParaRPr>
          </a:p>
          <a:p>
            <a:pPr marL="55563" indent="-55563">
              <a:buFontTx/>
              <a:buNone/>
            </a:pPr>
            <a:endParaRPr lang="sl-SI" sz="1600">
              <a:latin typeface="Arial" pitchFamily="34" charset="0"/>
            </a:endParaRPr>
          </a:p>
          <a:p>
            <a:pPr marL="55563" indent="-55563">
              <a:buFontTx/>
              <a:buNone/>
            </a:pPr>
            <a:endParaRPr lang="sl-SI" sz="1600">
              <a:latin typeface="Arial" pitchFamily="34" charset="0"/>
            </a:endParaRPr>
          </a:p>
          <a:p>
            <a:pPr marL="55563" indent="-55563">
              <a:buFontTx/>
              <a:buNone/>
            </a:pPr>
            <a:endParaRPr lang="sl-SI" sz="1600">
              <a:latin typeface="Arial" pitchFamily="34" charset="0"/>
            </a:endParaRPr>
          </a:p>
          <a:p>
            <a:pPr marL="55563" indent="-55563">
              <a:buFontTx/>
              <a:buNone/>
            </a:pPr>
            <a:endParaRPr lang="sl-SI" sz="1000">
              <a:latin typeface="Arial" pitchFamily="34" charset="0"/>
            </a:endParaRPr>
          </a:p>
          <a:p>
            <a:pPr marL="55563" indent="-55563">
              <a:buFontTx/>
              <a:buNone/>
            </a:pPr>
            <a:r>
              <a:rPr lang="sl-SI" sz="1400">
                <a:latin typeface="Arial" pitchFamily="34" charset="0"/>
              </a:rPr>
              <a:t>Nukleotidno zaporedje celotnega genoma je bilo določeno 1994 (ter še 5 drugih bakulovirusov).</a:t>
            </a:r>
          </a:p>
          <a:p>
            <a:pPr marL="55563" indent="-55563">
              <a:buFontTx/>
              <a:buNone/>
            </a:pPr>
            <a:r>
              <a:rPr lang="sl-SI" sz="1400">
                <a:latin typeface="Arial" pitchFamily="34" charset="0"/>
              </a:rPr>
              <a:t>Poskuse izvajamo na gojenih ovarijskih celicah vrste </a:t>
            </a:r>
            <a:r>
              <a:rPr lang="sl-SI" sz="1400" i="1">
                <a:latin typeface="Arial" pitchFamily="34" charset="0"/>
              </a:rPr>
              <a:t>Spodoptera frugiperda</a:t>
            </a:r>
            <a:r>
              <a:rPr lang="sl-SI" sz="1400">
                <a:latin typeface="Arial" pitchFamily="34" charset="0"/>
              </a:rPr>
              <a:t> (Sf9, Sf21) </a:t>
            </a:r>
            <a:br>
              <a:rPr lang="sl-SI" sz="1400">
                <a:latin typeface="Arial" pitchFamily="34" charset="0"/>
              </a:rPr>
            </a:br>
            <a:r>
              <a:rPr lang="sl-SI" sz="1400">
                <a:latin typeface="Arial" pitchFamily="34" charset="0"/>
              </a:rPr>
              <a:t>in na gojenih embrionalnih celicah vrste </a:t>
            </a:r>
            <a:r>
              <a:rPr lang="sl-SI" sz="1400" i="1">
                <a:latin typeface="Arial" pitchFamily="34" charset="0"/>
              </a:rPr>
              <a:t>Trichoplusia ni</a:t>
            </a:r>
            <a:r>
              <a:rPr lang="sl-SI" sz="1400">
                <a:latin typeface="Arial" pitchFamily="34" charset="0"/>
              </a:rPr>
              <a:t> (Th5 = Hi5). </a:t>
            </a:r>
          </a:p>
        </p:txBody>
      </p:sp>
      <p:pic>
        <p:nvPicPr>
          <p:cNvPr id="71686" name="Picture 6" descr="BV_genome_map1"/>
          <p:cNvPicPr>
            <a:picLocks noChangeAspect="1" noChangeArrowheads="1"/>
          </p:cNvPicPr>
          <p:nvPr/>
        </p:nvPicPr>
        <p:blipFill>
          <a:blip r:embed="rId3">
            <a:extLst>
              <a:ext uri="{28A0092B-C50C-407E-A947-70E740481C1C}">
                <a14:useLocalDpi xmlns:a14="http://schemas.microsoft.com/office/drawing/2010/main" val="0"/>
              </a:ext>
            </a:extLst>
          </a:blip>
          <a:srcRect t="7817" b="2280"/>
          <a:stretch>
            <a:fillRect/>
          </a:stretch>
        </p:blipFill>
        <p:spPr bwMode="auto">
          <a:xfrm>
            <a:off x="395288" y="1341438"/>
            <a:ext cx="5113337" cy="4505325"/>
          </a:xfrm>
          <a:prstGeom prst="rect">
            <a:avLst/>
          </a:prstGeom>
          <a:noFill/>
          <a:extLst>
            <a:ext uri="{909E8E84-426E-40DD-AFC4-6F175D3DCCD1}">
              <a14:hiddenFill xmlns:a14="http://schemas.microsoft.com/office/drawing/2010/main">
                <a:solidFill>
                  <a:srgbClr val="FFFFFF"/>
                </a:solidFill>
              </a14:hiddenFill>
            </a:ext>
          </a:extLst>
        </p:spPr>
      </p:pic>
      <p:pic>
        <p:nvPicPr>
          <p:cNvPr id="71687" name="Picture 7" descr="A_californica_larv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3213100"/>
            <a:ext cx="1871663" cy="1003300"/>
          </a:xfrm>
          <a:prstGeom prst="rect">
            <a:avLst/>
          </a:prstGeom>
          <a:noFill/>
          <a:extLst>
            <a:ext uri="{909E8E84-426E-40DD-AFC4-6F175D3DCCD1}">
              <a14:hiddenFill xmlns:a14="http://schemas.microsoft.com/office/drawing/2010/main">
                <a:solidFill>
                  <a:srgbClr val="FFFFFF"/>
                </a:solidFill>
              </a14:hiddenFill>
            </a:ext>
          </a:extLst>
        </p:spPr>
      </p:pic>
      <p:pic>
        <p:nvPicPr>
          <p:cNvPr id="71688" name="Picture 8" descr="A_californica_adul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2060575"/>
            <a:ext cx="1870075" cy="100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6337300"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284538"/>
            <a:ext cx="4897437" cy="297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2" name="Picture 4" descr="BV_plaque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4005263"/>
            <a:ext cx="2052637"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08000" y="211138"/>
            <a:ext cx="8229600" cy="604837"/>
          </a:xfrm>
          <a:solidFill>
            <a:srgbClr val="FFFFCC"/>
          </a:solidFill>
          <a:ln/>
        </p:spPr>
        <p:txBody>
          <a:bodyPr/>
          <a:lstStyle/>
          <a:p>
            <a:r>
              <a:rPr lang="sl-SI" sz="2400" b="1" dirty="0">
                <a:latin typeface="Arial" pitchFamily="34" charset="0"/>
              </a:rPr>
              <a:t>Gojenje </a:t>
            </a:r>
            <a:r>
              <a:rPr lang="sl-SI" sz="2400" b="1" dirty="0" smtClean="0">
                <a:latin typeface="Arial" pitchFamily="34" charset="0"/>
              </a:rPr>
              <a:t>insektnih celic </a:t>
            </a:r>
            <a:endParaRPr lang="sl-SI" sz="2400" b="1" i="1" dirty="0">
              <a:latin typeface="Arial" pitchFamily="34" charset="0"/>
            </a:endParaRPr>
          </a:p>
        </p:txBody>
      </p:sp>
      <p:sp>
        <p:nvSpPr>
          <p:cNvPr id="73731" name="Rectangle 3"/>
          <p:cNvSpPr>
            <a:spLocks noGrp="1" noChangeArrowheads="1"/>
          </p:cNvSpPr>
          <p:nvPr>
            <p:ph type="body" idx="1"/>
          </p:nvPr>
        </p:nvSpPr>
        <p:spPr>
          <a:xfrm>
            <a:off x="179388" y="949325"/>
            <a:ext cx="8558212" cy="5594350"/>
          </a:xfrm>
          <a:noFill/>
          <a:ln/>
        </p:spPr>
        <p:txBody>
          <a:bodyPr/>
          <a:lstStyle/>
          <a:p>
            <a:pPr marL="0" indent="0" algn="just">
              <a:lnSpc>
                <a:spcPct val="90000"/>
              </a:lnSpc>
              <a:buFontTx/>
              <a:buNone/>
            </a:pPr>
            <a:r>
              <a:rPr lang="sl-SI" sz="1600">
                <a:latin typeface="Arial" pitchFamily="34" charset="0"/>
              </a:rPr>
              <a:t>Insektne celice gojimo podobno kot sesalske v termostatiranih inkubatorjih, le da je temperatura pri insektnih kulturah 27 °C (sesalske celice 37 °C) in da za insektne celice ni potrebna atmosfera s CO</a:t>
            </a:r>
            <a:r>
              <a:rPr lang="sl-SI" sz="1600" baseline="-25000">
                <a:latin typeface="Arial" pitchFamily="34" charset="0"/>
              </a:rPr>
              <a:t>2</a:t>
            </a:r>
            <a:r>
              <a:rPr lang="sl-SI" sz="1600">
                <a:latin typeface="Arial" pitchFamily="34" charset="0"/>
              </a:rPr>
              <a:t>. </a:t>
            </a:r>
          </a:p>
          <a:p>
            <a:pPr marL="0" indent="0" algn="just">
              <a:lnSpc>
                <a:spcPct val="90000"/>
              </a:lnSpc>
              <a:buFontTx/>
              <a:buNone/>
            </a:pPr>
            <a:r>
              <a:rPr lang="sl-SI" sz="1600">
                <a:latin typeface="Arial" pitchFamily="34" charset="0"/>
              </a:rPr>
              <a:t>Gojišča so za posamezne tipe celic različna; ločimo serumske in brezserumske medije (SFM). Mediji za insektne kulture so močno pufrani na pH ~6,2.</a:t>
            </a:r>
          </a:p>
          <a:p>
            <a:pPr marL="0" indent="0" algn="just">
              <a:lnSpc>
                <a:spcPct val="90000"/>
              </a:lnSpc>
              <a:buFontTx/>
              <a:buNone/>
            </a:pPr>
            <a:r>
              <a:rPr lang="sl-SI" sz="1600">
                <a:latin typeface="Arial" pitchFamily="34" charset="0"/>
              </a:rPr>
              <a:t>Rast kontroliramo pod mikroskopom; celice štejemo po barvanju s tripanskim modrim (žive celice so bele, mrtve modre).</a:t>
            </a:r>
          </a:p>
          <a:p>
            <a:pPr marL="0" indent="0" algn="just">
              <a:lnSpc>
                <a:spcPct val="90000"/>
              </a:lnSpc>
              <a:buFontTx/>
              <a:buNone/>
            </a:pPr>
            <a:r>
              <a:rPr lang="sl-SI" sz="1600">
                <a:latin typeface="Arial" pitchFamily="34" charset="0"/>
              </a:rPr>
              <a:t>Maksimalna gostota insektnih celic v kulturi je pribl. 5-10x10</a:t>
            </a:r>
            <a:r>
              <a:rPr lang="sl-SI" sz="1600" baseline="30000">
                <a:latin typeface="Arial" pitchFamily="34" charset="0"/>
              </a:rPr>
              <a:t>6</a:t>
            </a:r>
            <a:r>
              <a:rPr lang="sl-SI" sz="1600">
                <a:latin typeface="Arial" pitchFamily="34" charset="0"/>
              </a:rPr>
              <a:t>/ml (</a:t>
            </a:r>
            <a:r>
              <a:rPr lang="sl-SI" sz="1600" i="1">
                <a:latin typeface="Arial" pitchFamily="34" charset="0"/>
              </a:rPr>
              <a:t>E. coli</a:t>
            </a:r>
            <a:r>
              <a:rPr lang="sl-SI" sz="1600">
                <a:latin typeface="Arial" pitchFamily="34" charset="0"/>
              </a:rPr>
              <a:t>: 1000x več) - določamo s pomočjo števnega stekelca (hemocitometra).</a:t>
            </a:r>
          </a:p>
          <a:p>
            <a:pPr marL="0" indent="0" algn="just">
              <a:lnSpc>
                <a:spcPct val="90000"/>
              </a:lnSpc>
              <a:buFontTx/>
              <a:buNone/>
            </a:pPr>
            <a:endParaRPr lang="sl-SI" sz="1600">
              <a:latin typeface="Arial" pitchFamily="34" charset="0"/>
            </a:endParaRPr>
          </a:p>
          <a:p>
            <a:pPr marL="0" indent="0" algn="just">
              <a:lnSpc>
                <a:spcPct val="90000"/>
              </a:lnSpc>
              <a:buFontTx/>
              <a:buNone/>
            </a:pPr>
            <a:endParaRPr lang="sl-SI" sz="1600">
              <a:latin typeface="Arial" pitchFamily="34" charset="0"/>
            </a:endParaRPr>
          </a:p>
          <a:p>
            <a:pPr marL="0" indent="0">
              <a:lnSpc>
                <a:spcPct val="90000"/>
              </a:lnSpc>
              <a:buFontTx/>
              <a:buNone/>
            </a:pPr>
            <a:endParaRPr lang="sl-SI" sz="1800">
              <a:latin typeface="Arial" pitchFamily="34" charset="0"/>
            </a:endParaRPr>
          </a:p>
          <a:p>
            <a:pPr marL="0" indent="0">
              <a:lnSpc>
                <a:spcPct val="90000"/>
              </a:lnSpc>
              <a:buFontTx/>
              <a:buNone/>
            </a:pPr>
            <a:endParaRPr lang="sl-SI" sz="1800">
              <a:latin typeface="Arial" pitchFamily="34" charset="0"/>
            </a:endParaRPr>
          </a:p>
          <a:p>
            <a:pPr marL="0" indent="0">
              <a:lnSpc>
                <a:spcPct val="90000"/>
              </a:lnSpc>
              <a:buFontTx/>
              <a:buNone/>
            </a:pPr>
            <a:endParaRPr lang="sl-SI" sz="1800">
              <a:latin typeface="Arial" pitchFamily="34" charset="0"/>
            </a:endParaRPr>
          </a:p>
          <a:p>
            <a:pPr marL="0" indent="0">
              <a:lnSpc>
                <a:spcPct val="90000"/>
              </a:lnSpc>
              <a:buFontTx/>
              <a:buNone/>
            </a:pPr>
            <a:endParaRPr lang="sl-SI" sz="1800">
              <a:latin typeface="Arial" pitchFamily="34" charset="0"/>
            </a:endParaRPr>
          </a:p>
          <a:p>
            <a:pPr marL="0" indent="0">
              <a:lnSpc>
                <a:spcPct val="90000"/>
              </a:lnSpc>
              <a:buFontTx/>
              <a:buNone/>
            </a:pPr>
            <a:endParaRPr lang="sl-SI" sz="1600">
              <a:latin typeface="Arial" pitchFamily="34" charset="0"/>
            </a:endParaRPr>
          </a:p>
          <a:p>
            <a:pPr marL="0" indent="0">
              <a:lnSpc>
                <a:spcPct val="90000"/>
              </a:lnSpc>
              <a:buFontTx/>
              <a:buNone/>
            </a:pPr>
            <a:r>
              <a:rPr lang="sl-SI" sz="1600">
                <a:latin typeface="Arial" pitchFamily="34" charset="0"/>
              </a:rPr>
              <a:t>Kulture v monosloju precepljamo na 3-5 dni, ko se celice zlijejo v </a:t>
            </a:r>
            <a:br>
              <a:rPr lang="sl-SI" sz="1600">
                <a:latin typeface="Arial" pitchFamily="34" charset="0"/>
              </a:rPr>
            </a:br>
            <a:r>
              <a:rPr lang="sl-SI" sz="1600">
                <a:latin typeface="Arial" pitchFamily="34" charset="0"/>
              </a:rPr>
              <a:t>sloj (80-95 % prekritost dna) in še ne nadraščajo. Suspenzijske </a:t>
            </a:r>
            <a:br>
              <a:rPr lang="sl-SI" sz="1600">
                <a:latin typeface="Arial" pitchFamily="34" charset="0"/>
              </a:rPr>
            </a:br>
            <a:r>
              <a:rPr lang="sl-SI" sz="1600">
                <a:latin typeface="Arial" pitchFamily="34" charset="0"/>
              </a:rPr>
              <a:t>kulture redčimo na 3-4 dni, ko se gostota približa maksimalni in </a:t>
            </a:r>
            <a:br>
              <a:rPr lang="sl-SI" sz="1600">
                <a:latin typeface="Arial" pitchFamily="34" charset="0"/>
              </a:rPr>
            </a:br>
            <a:r>
              <a:rPr lang="sl-SI" sz="1600">
                <a:latin typeface="Arial" pitchFamily="34" charset="0"/>
              </a:rPr>
              <a:t>še preden delež živih celic pade pod 90 %.</a:t>
            </a:r>
            <a:endParaRPr lang="sl-SI" sz="1800">
              <a:latin typeface="Arial" pitchFamily="34" charset="0"/>
            </a:endParaRPr>
          </a:p>
        </p:txBody>
      </p:sp>
      <p:pic>
        <p:nvPicPr>
          <p:cNvPr id="73735" name="Picture 7" descr="Sf9_cell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57563"/>
            <a:ext cx="2303463" cy="1255712"/>
          </a:xfrm>
          <a:prstGeom prst="rect">
            <a:avLst/>
          </a:prstGeom>
          <a:noFill/>
          <a:extLst>
            <a:ext uri="{909E8E84-426E-40DD-AFC4-6F175D3DCCD1}">
              <a14:hiddenFill xmlns:a14="http://schemas.microsoft.com/office/drawing/2010/main">
                <a:solidFill>
                  <a:srgbClr val="FFFFFF"/>
                </a:solidFill>
              </a14:hiddenFill>
            </a:ext>
          </a:extLst>
        </p:spPr>
      </p:pic>
      <p:pic>
        <p:nvPicPr>
          <p:cNvPr id="73736" name="Picture 8" descr="haemocytomet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213100"/>
            <a:ext cx="2808288" cy="1563688"/>
          </a:xfrm>
          <a:prstGeom prst="rect">
            <a:avLst/>
          </a:prstGeom>
          <a:noFill/>
          <a:extLst>
            <a:ext uri="{909E8E84-426E-40DD-AFC4-6F175D3DCCD1}">
              <a14:hiddenFill xmlns:a14="http://schemas.microsoft.com/office/drawing/2010/main">
                <a:solidFill>
                  <a:srgbClr val="FFFFFF"/>
                </a:solidFill>
              </a14:hiddenFill>
            </a:ext>
          </a:extLst>
        </p:spPr>
      </p:pic>
      <p:pic>
        <p:nvPicPr>
          <p:cNvPr id="73738" name="Picture 10" descr="T-flask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4941888"/>
            <a:ext cx="228917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95237" name="Picture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2924175"/>
            <a:ext cx="2592387"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304800" y="792163"/>
            <a:ext cx="5419725" cy="5876925"/>
          </a:xfrm>
          <a:noFill/>
          <a:ln/>
        </p:spPr>
        <p:txBody>
          <a:bodyPr/>
          <a:lstStyle/>
          <a:p>
            <a:pPr marL="0" indent="0">
              <a:buFontTx/>
              <a:buNone/>
            </a:pPr>
            <a:r>
              <a:rPr lang="sl-SI" sz="1400">
                <a:latin typeface="Arial" pitchFamily="34" charset="0"/>
              </a:rPr>
              <a:t>Pri prvih komercialnih sistemih so rekombinantne bakuloviruse ustvarili s </a:t>
            </a:r>
            <a:r>
              <a:rPr lang="sl-SI" sz="1400" u="sng">
                <a:latin typeface="Arial" pitchFamily="34" charset="0"/>
              </a:rPr>
              <a:t>homologno rekombinacijo v insektnih celicah</a:t>
            </a:r>
            <a:r>
              <a:rPr lang="sl-SI" sz="1400">
                <a:latin typeface="Arial" pitchFamily="34" charset="0"/>
              </a:rPr>
              <a:t> (učinkovitost: 0,1 % - 1 %): insektne celice kotransficiramo z w.t. AcMNPV in prenosljivim vektorjem.</a:t>
            </a:r>
          </a:p>
          <a:p>
            <a:pPr marL="0" indent="0">
              <a:buFontTx/>
              <a:buNone/>
            </a:pPr>
            <a:r>
              <a:rPr lang="sl-SI" sz="1400">
                <a:latin typeface="Arial" pitchFamily="34" charset="0"/>
              </a:rPr>
              <a:t>Po ~5 dneh izoliramo rekombinantne viruse in prečistimo v 3 zaporednih poskusih (</a:t>
            </a:r>
            <a:r>
              <a:rPr lang="sl-SI" sz="1400" i="1">
                <a:latin typeface="Arial" pitchFamily="34" charset="0"/>
              </a:rPr>
              <a:t>plaque assay</a:t>
            </a:r>
            <a:r>
              <a:rPr lang="sl-SI" sz="1400">
                <a:latin typeface="Arial" pitchFamily="34" charset="0"/>
              </a:rPr>
              <a:t>: rekombinantne so tiste celice, v katerih ne najdemo polihedronov) - razlikovanje je zapleteno, poskus pa zamuden (~3 tedne).</a:t>
            </a:r>
          </a:p>
          <a:p>
            <a:pPr marL="0" indent="0">
              <a:buFontTx/>
              <a:buNone/>
            </a:pPr>
            <a:endParaRPr lang="sl-SI" sz="1400">
              <a:latin typeface="Arial" pitchFamily="34" charset="0"/>
            </a:endParaRPr>
          </a:p>
          <a:p>
            <a:pPr marL="0" indent="0">
              <a:buFontTx/>
              <a:buNone/>
            </a:pPr>
            <a:endParaRPr lang="sl-SI" sz="1400">
              <a:latin typeface="Arial" pitchFamily="34" charset="0"/>
            </a:endParaRPr>
          </a:p>
          <a:p>
            <a:pPr marL="0" indent="0">
              <a:buFontTx/>
              <a:buNone/>
            </a:pPr>
            <a:endParaRPr lang="sl-SI" sz="1400">
              <a:latin typeface="Arial" pitchFamily="34" charset="0"/>
            </a:endParaRPr>
          </a:p>
          <a:p>
            <a:pPr marL="0" indent="0">
              <a:buFontTx/>
              <a:buNone/>
            </a:pPr>
            <a:endParaRPr lang="sl-SI" sz="1400">
              <a:latin typeface="Arial" pitchFamily="34" charset="0"/>
            </a:endParaRPr>
          </a:p>
          <a:p>
            <a:pPr marL="0" indent="0">
              <a:buFontTx/>
              <a:buNone/>
            </a:pPr>
            <a:endParaRPr lang="sl-SI" sz="1400">
              <a:latin typeface="Arial" pitchFamily="34" charset="0"/>
            </a:endParaRPr>
          </a:p>
          <a:p>
            <a:pPr marL="0" indent="0">
              <a:buFontTx/>
              <a:buNone/>
            </a:pPr>
            <a:endParaRPr lang="sl-SI" sz="1400">
              <a:latin typeface="Arial" pitchFamily="34" charset="0"/>
            </a:endParaRPr>
          </a:p>
          <a:p>
            <a:pPr marL="0" indent="0">
              <a:spcBef>
                <a:spcPct val="0"/>
              </a:spcBef>
              <a:buFontTx/>
              <a:buNone/>
            </a:pPr>
            <a:endParaRPr lang="sl-SI" sz="1400">
              <a:latin typeface="Arial" pitchFamily="34" charset="0"/>
            </a:endParaRPr>
          </a:p>
          <a:p>
            <a:pPr marL="0" indent="0">
              <a:spcBef>
                <a:spcPct val="0"/>
              </a:spcBef>
              <a:buFontTx/>
              <a:buNone/>
            </a:pPr>
            <a:r>
              <a:rPr lang="sl-SI" sz="1400">
                <a:latin typeface="Arial" pitchFamily="34" charset="0"/>
              </a:rPr>
              <a:t/>
            </a:r>
            <a:br>
              <a:rPr lang="sl-SI" sz="1400">
                <a:latin typeface="Arial" pitchFamily="34" charset="0"/>
              </a:rPr>
            </a:br>
            <a:r>
              <a:rPr lang="sl-SI" sz="1400">
                <a:latin typeface="Arial" pitchFamily="34" charset="0"/>
              </a:rPr>
              <a:t>Viruse nato amplificiramo (3 zaporedne infekcije; 3 tedni),</a:t>
            </a:r>
          </a:p>
          <a:p>
            <a:pPr marL="0" indent="0">
              <a:spcBef>
                <a:spcPct val="0"/>
              </a:spcBef>
              <a:buFontTx/>
              <a:buNone/>
            </a:pPr>
            <a:r>
              <a:rPr lang="sl-SI" sz="1400">
                <a:latin typeface="Arial" pitchFamily="34" charset="0"/>
              </a:rPr>
              <a:t>nato okužimo večjo količino wt celic za pripravo rekombinantnega </a:t>
            </a:r>
          </a:p>
          <a:p>
            <a:pPr marL="0" indent="0">
              <a:spcBef>
                <a:spcPct val="0"/>
              </a:spcBef>
              <a:buFontTx/>
              <a:buNone/>
            </a:pPr>
            <a:r>
              <a:rPr lang="sl-SI" sz="1400">
                <a:latin typeface="Arial" pitchFamily="34" charset="0"/>
              </a:rPr>
              <a:t>proteina.</a:t>
            </a:r>
          </a:p>
          <a:p>
            <a:pPr marL="0" indent="0">
              <a:spcBef>
                <a:spcPct val="0"/>
              </a:spcBef>
              <a:buFontTx/>
              <a:buNone/>
            </a:pPr>
            <a:r>
              <a:rPr lang="sl-SI" sz="1400">
                <a:latin typeface="Arial" pitchFamily="34" charset="0"/>
              </a:rPr>
              <a:t>Rekombinacija je bolj učinkovita, če transficiramo z lineariziranim virusom, detekcija pa lažja, če uporabljamo sisteme z </a:t>
            </a:r>
            <a:br>
              <a:rPr lang="sl-SI" sz="1400">
                <a:latin typeface="Arial" pitchFamily="34" charset="0"/>
              </a:rPr>
            </a:br>
            <a:r>
              <a:rPr lang="sl-SI" sz="1400">
                <a:latin typeface="Symbol" pitchFamily="18" charset="2"/>
              </a:rPr>
              <a:t>a</a:t>
            </a:r>
            <a:r>
              <a:rPr lang="sl-SI" sz="1400">
                <a:latin typeface="Arial" pitchFamily="34" charset="0"/>
              </a:rPr>
              <a:t>-komplementacijo.</a:t>
            </a:r>
          </a:p>
        </p:txBody>
      </p:sp>
      <p:pic>
        <p:nvPicPr>
          <p:cNvPr id="75786" name="Picture 10" descr="BV_homol_recomb1"/>
          <p:cNvPicPr>
            <a:picLocks noChangeAspect="1" noChangeArrowheads="1"/>
          </p:cNvPicPr>
          <p:nvPr/>
        </p:nvPicPr>
        <p:blipFill>
          <a:blip r:embed="rId3">
            <a:extLst>
              <a:ext uri="{28A0092B-C50C-407E-A947-70E740481C1C}">
                <a14:useLocalDpi xmlns:a14="http://schemas.microsoft.com/office/drawing/2010/main" val="0"/>
              </a:ext>
            </a:extLst>
          </a:blip>
          <a:srcRect t="20689"/>
          <a:stretch>
            <a:fillRect/>
          </a:stretch>
        </p:blipFill>
        <p:spPr bwMode="auto">
          <a:xfrm>
            <a:off x="1692275" y="2708275"/>
            <a:ext cx="4356100" cy="1677988"/>
          </a:xfrm>
          <a:prstGeom prst="rect">
            <a:avLst/>
          </a:prstGeom>
          <a:noFill/>
          <a:extLst>
            <a:ext uri="{909E8E84-426E-40DD-AFC4-6F175D3DCCD1}">
              <a14:hiddenFill xmlns:a14="http://schemas.microsoft.com/office/drawing/2010/main">
                <a:solidFill>
                  <a:srgbClr val="FFFFFF"/>
                </a:solidFill>
              </a14:hiddenFill>
            </a:ext>
          </a:extLst>
        </p:spPr>
      </p:pic>
      <p:sp>
        <p:nvSpPr>
          <p:cNvPr id="75778" name="Rectangle 2"/>
          <p:cNvSpPr>
            <a:spLocks noGrp="1" noChangeArrowheads="1"/>
          </p:cNvSpPr>
          <p:nvPr>
            <p:ph type="title"/>
          </p:nvPr>
        </p:nvSpPr>
        <p:spPr>
          <a:xfrm>
            <a:off x="508000" y="211138"/>
            <a:ext cx="8229600" cy="422275"/>
          </a:xfrm>
          <a:solidFill>
            <a:srgbClr val="FFFFCC"/>
          </a:solidFill>
          <a:ln/>
        </p:spPr>
        <p:txBody>
          <a:bodyPr/>
          <a:lstStyle/>
          <a:p>
            <a:r>
              <a:rPr lang="sl-SI" sz="2400" b="1">
                <a:latin typeface="Arial" pitchFamily="34" charset="0"/>
              </a:rPr>
              <a:t>Vektorji v bakulovirusnih sistemih </a:t>
            </a:r>
            <a:endParaRPr lang="sl-SI" sz="2400" b="1" i="1">
              <a:latin typeface="Arial" pitchFamily="34" charset="0"/>
            </a:endParaRPr>
          </a:p>
        </p:txBody>
      </p:sp>
      <p:pic>
        <p:nvPicPr>
          <p:cNvPr id="75785" name="Picture 9" descr="pBluebac4_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836613"/>
            <a:ext cx="2881313" cy="2668587"/>
          </a:xfrm>
          <a:prstGeom prst="rect">
            <a:avLst/>
          </a:prstGeom>
          <a:noFill/>
          <a:extLst>
            <a:ext uri="{909E8E84-426E-40DD-AFC4-6F175D3DCCD1}">
              <a14:hiddenFill xmlns:a14="http://schemas.microsoft.com/office/drawing/2010/main">
                <a:solidFill>
                  <a:srgbClr val="FFFFFF"/>
                </a:solidFill>
              </a14:hiddenFill>
            </a:ext>
          </a:extLst>
        </p:spPr>
      </p:pic>
      <p:pic>
        <p:nvPicPr>
          <p:cNvPr id="75787" name="Picture 11"/>
          <p:cNvPicPr>
            <a:picLocks noChangeAspect="1" noChangeArrowheads="1"/>
          </p:cNvPicPr>
          <p:nvPr/>
        </p:nvPicPr>
        <p:blipFill>
          <a:blip r:embed="rId5">
            <a:extLst>
              <a:ext uri="{28A0092B-C50C-407E-A947-70E740481C1C}">
                <a14:useLocalDpi xmlns:a14="http://schemas.microsoft.com/office/drawing/2010/main" val="0"/>
              </a:ext>
            </a:extLst>
          </a:blip>
          <a:srcRect l="22565" r="20000"/>
          <a:stretch>
            <a:fillRect/>
          </a:stretch>
        </p:blipFill>
        <p:spPr bwMode="auto">
          <a:xfrm>
            <a:off x="6372225" y="4365625"/>
            <a:ext cx="2376488"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sojnice">
  <a:themeElements>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sojn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sojn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sojn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sojn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sojn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sojn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sojn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sojn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7311</TotalTime>
  <Words>1501</Words>
  <Application>Microsoft Office PowerPoint</Application>
  <PresentationFormat>On-screen Show (4:3)</PresentationFormat>
  <Paragraphs>174</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Symbol</vt:lpstr>
      <vt:lpstr>Times New Roman</vt:lpstr>
      <vt:lpstr>Prosojnice</vt:lpstr>
      <vt:lpstr>Bakulovirusi</vt:lpstr>
      <vt:lpstr>Bakulovirusi /2</vt:lpstr>
      <vt:lpstr>PowerPoint Presentation</vt:lpstr>
      <vt:lpstr>Bakulovirusi (2)</vt:lpstr>
      <vt:lpstr>PowerPoint Presentation</vt:lpstr>
      <vt:lpstr>Multipli jedrni polihedronski virus A. californica</vt:lpstr>
      <vt:lpstr>PowerPoint Presentation</vt:lpstr>
      <vt:lpstr>Gojenje insektnih celic </vt:lpstr>
      <vt:lpstr>Vektorji v bakulovirusnih sistemih </vt:lpstr>
      <vt:lpstr>PowerPoint Presentation</vt:lpstr>
      <vt:lpstr>Vektorji v bakulovirusnih sistemih /2 </vt:lpstr>
      <vt:lpstr>PowerPoint Presentation</vt:lpstr>
      <vt:lpstr>PowerPoint Presentation</vt:lpstr>
      <vt:lpstr>Izražanje s posredovanjem bakulovirusov </vt:lpstr>
      <vt:lpstr>Izražanje v gojenih sesalskih celicah</vt:lpstr>
      <vt:lpstr>Izražanje v gojenih sesalskih celicah /2</vt:lpstr>
      <vt:lpstr>Izražanje v gojenih sesalskih celicah /3</vt:lpstr>
      <vt:lpstr>Izražanje v gojenih sesalskih celicah /4</vt:lpstr>
      <vt:lpstr>Izražanje v gojenih sesalskih celicah /5</vt:lpstr>
      <vt:lpstr>Izražanje v gojenih sesalskih celicah /6</vt:lpstr>
      <vt:lpstr>Izražanje v gojenih sesalskih celicah /7</vt:lpstr>
      <vt:lpstr>Izražanje v rastlinah</vt:lpstr>
      <vt:lpstr>Izražanje v rastlinah: vnos preko A. tumefaciens</vt:lpstr>
    </vt:vector>
  </TitlesOfParts>
  <Company>IJS-B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Marko</dc:creator>
  <cp:lastModifiedBy>MarkoD</cp:lastModifiedBy>
  <cp:revision>175</cp:revision>
  <cp:lastPrinted>2003-11-10T13:17:05Z</cp:lastPrinted>
  <dcterms:created xsi:type="dcterms:W3CDTF">2001-10-10T08:15:44Z</dcterms:created>
  <dcterms:modified xsi:type="dcterms:W3CDTF">2014-01-02T12:56:10Z</dcterms:modified>
</cp:coreProperties>
</file>