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2" r:id="rId2"/>
    <p:sldId id="343" r:id="rId3"/>
    <p:sldId id="344" r:id="rId4"/>
    <p:sldId id="345" r:id="rId5"/>
    <p:sldId id="347" r:id="rId6"/>
    <p:sldId id="348" r:id="rId7"/>
    <p:sldId id="350" r:id="rId8"/>
    <p:sldId id="351" r:id="rId9"/>
    <p:sldId id="353" r:id="rId10"/>
    <p:sldId id="352" r:id="rId11"/>
    <p:sldId id="359" r:id="rId12"/>
    <p:sldId id="354" r:id="rId13"/>
    <p:sldId id="356" r:id="rId14"/>
    <p:sldId id="306" r:id="rId15"/>
    <p:sldId id="300" r:id="rId16"/>
    <p:sldId id="301" r:id="rId17"/>
    <p:sldId id="314" r:id="rId18"/>
    <p:sldId id="284" r:id="rId19"/>
    <p:sldId id="310" r:id="rId20"/>
    <p:sldId id="315" r:id="rId21"/>
    <p:sldId id="287" r:id="rId22"/>
    <p:sldId id="399" r:id="rId23"/>
    <p:sldId id="371" r:id="rId24"/>
    <p:sldId id="289" r:id="rId25"/>
    <p:sldId id="316" r:id="rId26"/>
    <p:sldId id="288" r:id="rId27"/>
    <p:sldId id="295" r:id="rId28"/>
    <p:sldId id="290" r:id="rId29"/>
    <p:sldId id="377" r:id="rId30"/>
    <p:sldId id="367" r:id="rId31"/>
    <p:sldId id="370" r:id="rId32"/>
    <p:sldId id="369" r:id="rId33"/>
    <p:sldId id="372" r:id="rId34"/>
    <p:sldId id="324" r:id="rId35"/>
    <p:sldId id="330" r:id="rId36"/>
  </p:sldIdLst>
  <p:sldSz cx="9144000" cy="6858000" type="screen4x3"/>
  <p:notesSz cx="6858000" cy="91170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595"/>
    <a:srgbClr val="A50021"/>
    <a:srgbClr val="FFCC66"/>
    <a:srgbClr val="CC00CC"/>
    <a:srgbClr val="FFFFB3"/>
    <a:srgbClr val="FF33CC"/>
    <a:srgbClr val="FF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8" autoAdjust="0"/>
    <p:restoredTop sz="92593" autoAdjust="0"/>
  </p:normalViewPr>
  <p:slideViewPr>
    <p:cSldViewPr>
      <p:cViewPr varScale="1">
        <p:scale>
          <a:sx n="118" d="100"/>
          <a:sy n="118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1875"/>
            <a:ext cx="29702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651875"/>
            <a:ext cx="29702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EA4C8D-2A33-4757-9096-6231CEDE8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963" y="0"/>
            <a:ext cx="29733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14375"/>
            <a:ext cx="4554538" cy="3417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8163"/>
            <a:ext cx="503555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4738"/>
            <a:ext cx="29733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963" y="8694738"/>
            <a:ext cx="29733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9F7153-0A98-4BD1-830F-AEF189263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94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010069-AAF8-4B12-AD26-89A2323AD088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54088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B34FE2-D346-4D1B-A762-E51AC4B8A542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055176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69B9C2-FC89-4B8C-A977-1F8AA2FED320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67941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A52D9D-EBA4-4C26-8AAE-D10D6270C72E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94806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3F4DC7-A5C0-4BD7-95BC-C13B9281D0CF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257240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D317C4-E699-4F54-8362-1CDE8EA9290D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48145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DB93D9-1D47-4A63-91DE-B4FBC1603B07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962209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E01CE6-C65F-4EF9-A4A4-FA7FD10C94B6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408484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8D4715-00A4-45B9-B6A3-2B4AFF98599B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776327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AD74C1-8B0D-43B0-9DFB-74AB87EAFC06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166571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2F6188-D22E-4047-8E5E-DF1633A75724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30603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4AA261-B6F0-4C27-BDA1-7DF80BC023C1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385399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693798-57CF-41C8-AA80-2EEED9A3C716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828596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BEAC5D-29D2-47C5-BF04-6BC0E26DE148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721916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B156D3-A79C-4B4E-8148-3061AA09F4B9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525578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8B9FCA-CA39-4E1E-98B8-CE548F1AF5F4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561481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623D94-287A-446E-8E66-2FEDC6207BEA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372340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86D42F-1396-428A-BFED-55901BA8B16E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16089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A7F6CA-F8B2-458F-AB03-41D4672886FC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316465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A08ADE-6D67-4D00-AF52-9F9142B9A043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237375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50ABCD-39B1-4057-8033-0D18B29BB5D7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71254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AEDE9F-2B7B-40CB-884A-AD0A9D358FD7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52319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32DC763-2697-4E83-828E-3E81F6CCD116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424944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66CD45-6790-4417-BCF1-D17AB32346B2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345087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04BA80-0239-4B1B-AB85-8071B301D00A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849319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B2BBD8-4A44-4E25-AFF6-93B7667B4B2A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628673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9CF535-1359-4AFC-8EED-9514CFCF6C06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945595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2FAE66-F8B9-425C-8121-B6355A8DCFAF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62317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4C9A1B-6AC3-4B2A-9CAF-95F11A12BF39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45030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E6A78B-FB9D-48C8-A54B-D59CB93BFB52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57294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EAED4A-6E2F-4B1C-A07A-9ED9E60CA31A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38392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F86839-07D3-474E-A8DE-8C06B00018BE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47219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6B22EC-6684-4BC4-82BE-8B95F9DCA360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8095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7CE083-500A-4A03-AD2E-DE5C2F1A5000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88587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8365-841B-4226-866F-6426E4B69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7592-277E-4789-9753-32446B77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C552-EDB7-4042-A634-5E2FB9ACA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0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8F94-27F4-4DA9-BB0D-09273AFC7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9483-435F-475C-B89E-141048714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65AE0-E0AA-4D03-A4DC-C238C1CDA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CC98-66AE-4A1E-885D-07B220A8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6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56AE-DD60-4AA8-9560-2D3F5E513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9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77439-1C20-44D2-9368-5871BDED8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93B7B-C5D8-490C-8546-F871E5595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EE23F-E4CA-4AE0-B0C5-22AB4BAB0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4AD9BD-9FE5-499A-8778-560A88718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research.marshfieldclinic.org/genetics/Instruments/waterbath/PLATVIEWC.htm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Sinteza DNA </a:t>
            </a:r>
            <a:r>
              <a:rPr lang="en-US" sz="3200" i="1" smtClean="0">
                <a:latin typeface="Arial" charset="0"/>
              </a:rPr>
              <a:t>in vitro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5688"/>
            <a:ext cx="8640763" cy="5592762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sl-SI" sz="1800" smtClean="0">
                <a:latin typeface="Arial" charset="0"/>
              </a:rPr>
              <a:t>Polimerne NA sintetiziramo z avtomatiziranimi napravami na trdnem nosilcu.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800" smtClean="0">
                <a:latin typeface="Arial" charset="0"/>
              </a:rPr>
              <a:t/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Sintetiziramo lahko DNA ali RNA, vključujemo pa lahko tudi modificirane baze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(npr. fluoresc. barvila) in degenerirana mesta.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80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800" smtClean="0">
                <a:latin typeface="Arial" charset="0"/>
              </a:rPr>
              <a:t>Metod za sintezo je več. V 50-tih letih so razvili fosfotriestrsko in fosfodiestrsko metodo; v zadnjem času se je najbolj uveljavila fosforamiditna metoda.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80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800" smtClean="0">
                <a:latin typeface="Arial" charset="0"/>
              </a:rPr>
              <a:t>Ker je DNA s svojimi –OH, aminskimi in fosfatnimi skupinami zelo reaktivna molekula, sinteza poteka ob popolni zaščiti teh skupin, kar preprečuje nastanek neželenih produktov. Sinteza teče v brezvodnem okolju (kjer je DNA netopna).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Prvi bazi, vezani na nosilec, dodajamo po 1 bazo v smeri od 3’- proti 5’-koncu.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sl-SI" sz="8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sl-SI" sz="1800" smtClean="0">
                <a:latin typeface="Arial" charset="0"/>
              </a:rPr>
              <a:t>Sinteza je cikličen proces, v katerem si zapored sledijo 4 faze: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sl-SI" sz="1800" smtClean="0">
                <a:latin typeface="Arial" charset="0"/>
              </a:rPr>
              <a:t>detritilacija /  vezava /  pokrivanje (capping) / oksidacija</a:t>
            </a:r>
          </a:p>
        </p:txBody>
      </p:sp>
      <p:pic>
        <p:nvPicPr>
          <p:cNvPr id="2052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23368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27559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63525"/>
            <a:ext cx="7975600" cy="528638"/>
          </a:xfrm>
          <a:solidFill>
            <a:srgbClr val="CCFFFF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PCR: aparature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924175"/>
            <a:ext cx="8432800" cy="37242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sl-SI" sz="1800" smtClean="0">
                <a:latin typeface="Arial" charset="0"/>
              </a:rPr>
              <a:t>Volumni: ploščice s 384 ali 96 vdolbinami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	mikrocentrifugirke 0,2 ml ali 0,5 ml </a:t>
            </a:r>
            <a:r>
              <a:rPr lang="sl-SI" sz="1400" smtClean="0">
                <a:latin typeface="Arial" charset="0"/>
              </a:rPr>
              <a:t>(za 25 -50 </a:t>
            </a:r>
            <a:r>
              <a:rPr lang="sl-SI" sz="1400" smtClean="0">
                <a:latin typeface="Symbol" pitchFamily="18" charset="2"/>
              </a:rPr>
              <a:t>m</a:t>
            </a:r>
            <a:r>
              <a:rPr lang="sl-SI" sz="1400" smtClean="0">
                <a:latin typeface="Arial" charset="0"/>
              </a:rPr>
              <a:t>l ali 100 </a:t>
            </a:r>
            <a:r>
              <a:rPr lang="sl-SI" sz="1400" smtClean="0">
                <a:latin typeface="Symbol" pitchFamily="18" charset="2"/>
              </a:rPr>
              <a:t>m</a:t>
            </a:r>
            <a:r>
              <a:rPr lang="sl-SI" sz="1400" smtClean="0">
                <a:latin typeface="Arial" charset="0"/>
              </a:rPr>
              <a:t>l reakcije)</a:t>
            </a:r>
          </a:p>
          <a:p>
            <a:pPr marL="0" indent="0">
              <a:buFontTx/>
              <a:buNone/>
            </a:pPr>
            <a:endParaRPr lang="sl-SI" sz="8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smtClean="0">
                <a:latin typeface="Arial" charset="0"/>
              </a:rPr>
              <a:t>Prekrivanje z oljem ni potrebno, če je termostatiran tudi pokrov.</a:t>
            </a:r>
          </a:p>
          <a:p>
            <a:pPr marL="0" indent="0">
              <a:buFontTx/>
              <a:buNone/>
            </a:pPr>
            <a:r>
              <a:rPr lang="sl-SI" sz="1800" smtClean="0">
                <a:latin typeface="Arial" charset="0"/>
              </a:rPr>
              <a:t>Osnovna metoda ima desetine izvedenk (pomnoževanje neznanega zaporedja, sinteza cDNA [RT-PCR], vnos mutacij,…)</a:t>
            </a:r>
          </a:p>
          <a:p>
            <a:pPr marL="0" indent="0">
              <a:buFontTx/>
              <a:buNone/>
            </a:pPr>
            <a:r>
              <a:rPr lang="sl-SI" sz="1800" smtClean="0">
                <a:latin typeface="Arial" charset="0"/>
              </a:rPr>
              <a:t>Kupiti je mogoče komplete reagentov, ki vsebujejo encim, pufer, posamezne dNTP in kontrolno DNA.</a:t>
            </a:r>
          </a:p>
        </p:txBody>
      </p:sp>
      <p:pic>
        <p:nvPicPr>
          <p:cNvPr id="25604" name="Picture 11" descr="P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 descr="PE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11906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pcr_plates.gif (16105 bytes)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341438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 descr="ABI-9800_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1"/>
          <a:stretch>
            <a:fillRect/>
          </a:stretch>
        </p:blipFill>
        <p:spPr bwMode="auto">
          <a:xfrm>
            <a:off x="3851275" y="1268413"/>
            <a:ext cx="216693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63525"/>
            <a:ext cx="7975600" cy="581025"/>
          </a:xfrm>
          <a:solidFill>
            <a:srgbClr val="CCFFFF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PCR: </a:t>
            </a:r>
            <a:r>
              <a:rPr lang="sl-SI" sz="3200" smtClean="0">
                <a:latin typeface="Arial" charset="0"/>
              </a:rPr>
              <a:t>začetni oligonukleotidi</a:t>
            </a:r>
            <a:endParaRPr lang="en-US" sz="3200" smtClean="0">
              <a:latin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88375" cy="5380037"/>
          </a:xfrm>
          <a:noFill/>
        </p:spPr>
        <p:txBody>
          <a:bodyPr/>
          <a:lstStyle/>
          <a:p>
            <a:pPr marL="177800" indent="-177800">
              <a:lnSpc>
                <a:spcPct val="90000"/>
              </a:lnSpc>
              <a:spcBef>
                <a:spcPct val="30000"/>
              </a:spcBef>
            </a:pPr>
            <a:r>
              <a:rPr lang="sl-SI" sz="1800" smtClean="0">
                <a:latin typeface="Arial" charset="0"/>
              </a:rPr>
              <a:t>Začetni oligonukleotidi so večinoma dolgi  &gt;20 b; uporabljamo lahko tudi daljše fragmente DNA (npr. produkte predhodnih PCR).</a:t>
            </a:r>
          </a:p>
          <a:p>
            <a:pPr marL="177800" indent="-177800">
              <a:lnSpc>
                <a:spcPct val="90000"/>
              </a:lnSpc>
              <a:spcBef>
                <a:spcPct val="30000"/>
              </a:spcBef>
            </a:pPr>
            <a:r>
              <a:rPr lang="sl-SI" sz="1800" smtClean="0">
                <a:latin typeface="Arial" charset="0"/>
              </a:rPr>
              <a:t>Zelo pomembno je zaporedje začetnega oligonukleotida, saj je to odločilno za specifičnost dobljenih produktov in za izbiro delovnih temperatur.</a:t>
            </a:r>
          </a:p>
          <a:p>
            <a:pPr marL="177800" indent="-177800">
              <a:lnSpc>
                <a:spcPct val="90000"/>
              </a:lnSpc>
              <a:spcBef>
                <a:spcPct val="30000"/>
              </a:spcBef>
            </a:pPr>
            <a:r>
              <a:rPr lang="sl-SI" sz="1800" smtClean="0">
                <a:latin typeface="Arial" charset="0"/>
              </a:rPr>
              <a:t>Za načrtovanje začetnih oligonukleotidov obstaja veliko programov, ki preverjajo tvorbo zank in dimerov znotraj posameznega zaporedja in med 2 zaporedjema.</a:t>
            </a:r>
          </a:p>
          <a:p>
            <a:pPr marL="177800" indent="-177800">
              <a:lnSpc>
                <a:spcPct val="90000"/>
              </a:lnSpc>
              <a:spcBef>
                <a:spcPct val="30000"/>
              </a:spcBef>
            </a:pPr>
            <a:endParaRPr lang="sl-SI" sz="1800" smtClean="0">
              <a:latin typeface="Arial" charset="0"/>
            </a:endParaRPr>
          </a:p>
          <a:p>
            <a:pPr marL="177800" indent="-177800">
              <a:lnSpc>
                <a:spcPct val="90000"/>
              </a:lnSpc>
              <a:spcBef>
                <a:spcPct val="30000"/>
              </a:spcBef>
            </a:pPr>
            <a:r>
              <a:rPr lang="sl-SI" sz="1800" smtClean="0">
                <a:latin typeface="Arial" charset="0"/>
              </a:rPr>
              <a:t>Napotki za načrtovanje oligonukleotidov: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- nimajo naj previsokega deleža G/C </a:t>
            </a:r>
            <a:r>
              <a:rPr lang="sl-SI" sz="1600" smtClean="0">
                <a:latin typeface="Arial" charset="0"/>
              </a:rPr>
              <a:t>(po možnosti &lt;50 %)</a:t>
            </a:r>
            <a:br>
              <a:rPr lang="sl-SI" sz="16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- na 3’-koncu naj ne bosta G ali C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- znotraj zaporedja naj ne bo območij, ki bi se lahko hibridizirala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- T</a:t>
            </a:r>
            <a:r>
              <a:rPr lang="sl-SI" sz="1800" baseline="-25000" smtClean="0">
                <a:latin typeface="Arial" charset="0"/>
              </a:rPr>
              <a:t>m</a:t>
            </a:r>
            <a:r>
              <a:rPr lang="sl-SI" sz="1800" smtClean="0">
                <a:latin typeface="Arial" charset="0"/>
              </a:rPr>
              <a:t> obeh oligonukleotidov naj bo čimbolj podobna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- oligonukleotid naj nima regij z &gt;70 % homologijo z matrično DNA izven koncev,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  med katerimi pomnožujemo</a:t>
            </a:r>
          </a:p>
          <a:p>
            <a:pPr marL="177800" indent="-177800">
              <a:lnSpc>
                <a:spcPct val="90000"/>
              </a:lnSpc>
              <a:spcBef>
                <a:spcPct val="30000"/>
              </a:spcBef>
            </a:pPr>
            <a:endParaRPr lang="sl-SI" sz="1800" smtClean="0">
              <a:latin typeface="Arial" charset="0"/>
            </a:endParaRPr>
          </a:p>
          <a:p>
            <a:pPr marL="177800" indent="-177800">
              <a:lnSpc>
                <a:spcPct val="90000"/>
              </a:lnSpc>
              <a:spcBef>
                <a:spcPct val="30000"/>
              </a:spcBef>
            </a:pPr>
            <a:r>
              <a:rPr lang="sl-SI" sz="1800" smtClean="0">
                <a:latin typeface="Arial" charset="0"/>
              </a:rPr>
              <a:t>Boljše uspehe dosežemo z ‘vročim startom’: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polimerazo dodamo po predhodnem segretju ostalih komponent na &gt;95 °C.</a:t>
            </a:r>
          </a:p>
          <a:p>
            <a:pPr marL="177800" indent="-177800">
              <a:lnSpc>
                <a:spcPct val="90000"/>
              </a:lnSpc>
              <a:spcBef>
                <a:spcPct val="30000"/>
              </a:spcBef>
            </a:pPr>
            <a:endParaRPr lang="sl-SI" sz="1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8000" y="263525"/>
            <a:ext cx="7975600" cy="58102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3200">
                <a:solidFill>
                  <a:schemeClr val="tx2"/>
                </a:solidFill>
                <a:latin typeface="Arial" charset="0"/>
              </a:rPr>
              <a:t>PCR: modifikacije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1057275"/>
            <a:ext cx="8713788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88900" indent="-88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>
                <a:latin typeface="Arial" charset="0"/>
              </a:rPr>
              <a:t>Pomnožujemo običajno regije &lt;2000 bp; za </a:t>
            </a:r>
            <a:r>
              <a:rPr lang="sl-SI" sz="1600" b="1">
                <a:latin typeface="Arial" charset="0"/>
              </a:rPr>
              <a:t>daljše regije</a:t>
            </a:r>
            <a:r>
              <a:rPr lang="sl-SI" sz="1600">
                <a:latin typeface="Arial" charset="0"/>
              </a:rPr>
              <a:t> obstajajo optimizirani postopki z drugačno sestavo pufra &amp; daljšimi časi posameznih faz</a:t>
            </a: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>
                <a:latin typeface="Arial" charset="0"/>
              </a:rPr>
              <a:t>Glede na rezultate prvega pomnoževanja je pogosto potrebna </a:t>
            </a:r>
            <a:r>
              <a:rPr lang="sl-SI" sz="1600" b="1">
                <a:latin typeface="Arial" charset="0"/>
              </a:rPr>
              <a:t>optimizacija</a:t>
            </a:r>
            <a:r>
              <a:rPr lang="sl-SI" sz="1600">
                <a:latin typeface="Arial" charset="0"/>
              </a:rPr>
              <a:t>: spreminjanje temperatur, uporaba alternativnih polimeraz, dodatki v reakciji, …načrtovanje novih oligonukleotidov.</a:t>
            </a: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>
                <a:latin typeface="Arial" charset="0"/>
              </a:rPr>
              <a:t>Pri </a:t>
            </a:r>
            <a:r>
              <a:rPr lang="sl-SI" sz="1600" b="1">
                <a:latin typeface="Arial" charset="0"/>
              </a:rPr>
              <a:t>sestavi reakcijske mešanice</a:t>
            </a:r>
            <a:r>
              <a:rPr lang="sl-SI" sz="1600">
                <a:latin typeface="Arial" charset="0"/>
              </a:rPr>
              <a:t> lahko spreminjamo koncentracijo MgCl</a:t>
            </a:r>
            <a:r>
              <a:rPr lang="sl-SI" sz="1600" baseline="-25000">
                <a:latin typeface="Arial" charset="0"/>
              </a:rPr>
              <a:t>2</a:t>
            </a:r>
            <a:r>
              <a:rPr lang="sl-SI" sz="1600">
                <a:latin typeface="Arial" charset="0"/>
              </a:rPr>
              <a:t>, lahko pa dodamo formamid, glicerol ali DMSO do 5 % vol., kar povzroči spremembe v intenziteti posameznih produktov reakcije. Dodatek BSA do 0,8 mg/ml lahko poveča učinkovitost polimeraze.</a:t>
            </a: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 b="1">
                <a:latin typeface="Arial" charset="0"/>
              </a:rPr>
              <a:t>Izbor polimeraze</a:t>
            </a:r>
            <a:r>
              <a:rPr lang="sl-SI" sz="1600">
                <a:latin typeface="Arial" charset="0"/>
              </a:rPr>
              <a:t>: za analitske poskuse uporabljamo </a:t>
            </a:r>
            <a:r>
              <a:rPr lang="sl-SI" sz="1600" i="1">
                <a:latin typeface="Arial" charset="0"/>
              </a:rPr>
              <a:t>Taq</a:t>
            </a:r>
            <a:r>
              <a:rPr lang="sl-SI" sz="1600">
                <a:latin typeface="Arial" charset="0"/>
              </a:rPr>
              <a:t>-polimerazo. Če je natančnost pomnoževanja nujna, uporabljamo polimeraze z eksonukleazno aktivnostjo (kontrolno branje), npr. </a:t>
            </a:r>
            <a:r>
              <a:rPr lang="sl-SI" sz="1600" i="1">
                <a:latin typeface="Arial" charset="0"/>
              </a:rPr>
              <a:t>Pfu</a:t>
            </a:r>
            <a:r>
              <a:rPr lang="sl-SI" sz="1600">
                <a:latin typeface="Arial" charset="0"/>
              </a:rPr>
              <a:t>, Vent,…</a:t>
            </a: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>
                <a:latin typeface="Arial" charset="0"/>
              </a:rPr>
              <a:t>Nekatere polimeraze imajo razen kontrolnega branja izboljšano tudi temperaturno obstojnost, zato so primernejše za poskuse z veliko cikli.</a:t>
            </a: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>
                <a:latin typeface="Arial" charset="0"/>
              </a:rPr>
              <a:t>Pogostost napak pri pomnoževanju je:</a:t>
            </a:r>
            <a:br>
              <a:rPr lang="sl-SI" sz="1600">
                <a:latin typeface="Arial" charset="0"/>
              </a:rPr>
            </a:br>
            <a:endParaRPr lang="sl-SI" sz="800">
              <a:latin typeface="Arial" charset="0"/>
            </a:endParaRP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</a:pPr>
            <a:r>
              <a:rPr lang="sl-SI" sz="1200" i="1">
                <a:latin typeface="Arial" charset="0"/>
              </a:rPr>
              <a:t>	Taq</a:t>
            </a:r>
            <a:r>
              <a:rPr lang="sl-SI" sz="1200">
                <a:latin typeface="Arial" charset="0"/>
              </a:rPr>
              <a:t> (</a:t>
            </a:r>
            <a:r>
              <a:rPr lang="sl-SI" sz="1200" i="1">
                <a:latin typeface="Arial" charset="0"/>
              </a:rPr>
              <a:t>Thermus aquaticus</a:t>
            </a:r>
            <a:r>
              <a:rPr lang="sl-SI" sz="1200">
                <a:latin typeface="Arial" charset="0"/>
              </a:rPr>
              <a:t>):         	0,2-2,1 x 10</a:t>
            </a:r>
            <a:r>
              <a:rPr lang="sl-SI" sz="1200" baseline="30000">
                <a:latin typeface="Arial" charset="0"/>
              </a:rPr>
              <a:t>-4</a:t>
            </a:r>
            <a:r>
              <a:rPr lang="sl-SI" sz="1200">
                <a:latin typeface="Arial" charset="0"/>
              </a:rPr>
              <a:t> napak/bp</a:t>
            </a: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</a:pPr>
            <a:r>
              <a:rPr lang="sl-SI" sz="1200">
                <a:latin typeface="Arial" charset="0"/>
              </a:rPr>
              <a:t>	Klen</a:t>
            </a:r>
            <a:r>
              <a:rPr lang="sl-SI" sz="1200" i="1">
                <a:latin typeface="Arial" charset="0"/>
              </a:rPr>
              <a:t>Taq</a:t>
            </a:r>
            <a:r>
              <a:rPr lang="sl-SI" sz="1200">
                <a:latin typeface="Arial" charset="0"/>
              </a:rPr>
              <a:t> (</a:t>
            </a:r>
            <a:r>
              <a:rPr lang="sl-SI" sz="1200" i="1">
                <a:latin typeface="Arial" charset="0"/>
              </a:rPr>
              <a:t>Thermus aquaticus</a:t>
            </a:r>
            <a:r>
              <a:rPr lang="sl-SI" sz="1200">
                <a:latin typeface="Arial" charset="0"/>
              </a:rPr>
              <a:t>):  	5,1 x 10</a:t>
            </a:r>
            <a:r>
              <a:rPr lang="sl-SI" sz="1200" baseline="30000">
                <a:latin typeface="Arial" charset="0"/>
              </a:rPr>
              <a:t>-5</a:t>
            </a:r>
            <a:r>
              <a:rPr lang="sl-SI" sz="1200">
                <a:latin typeface="Arial" charset="0"/>
              </a:rPr>
              <a:t> napak/bp    (N-končna delecijska mutanta polimeraze </a:t>
            </a:r>
            <a:r>
              <a:rPr lang="sl-SI" sz="1200" i="1">
                <a:latin typeface="Arial" charset="0"/>
              </a:rPr>
              <a:t>Taq)</a:t>
            </a:r>
            <a:endParaRPr lang="sl-SI" sz="1200">
              <a:latin typeface="Arial" charset="0"/>
            </a:endParaRP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</a:pPr>
            <a:r>
              <a:rPr lang="sl-SI" sz="1200">
                <a:latin typeface="Arial" charset="0"/>
              </a:rPr>
              <a:t>	Vent (</a:t>
            </a:r>
            <a:r>
              <a:rPr lang="sl-SI" sz="1200" i="1">
                <a:latin typeface="Arial" charset="0"/>
              </a:rPr>
              <a:t>Thermococcus litoralis</a:t>
            </a:r>
            <a:r>
              <a:rPr lang="sl-SI" sz="1200">
                <a:latin typeface="Arial" charset="0"/>
              </a:rPr>
              <a:t>):	2,4-5,7 x 10</a:t>
            </a:r>
            <a:r>
              <a:rPr lang="sl-SI" sz="1200" baseline="30000">
                <a:latin typeface="Arial" charset="0"/>
              </a:rPr>
              <a:t>-5</a:t>
            </a:r>
            <a:r>
              <a:rPr lang="sl-SI" sz="1200">
                <a:latin typeface="Arial" charset="0"/>
              </a:rPr>
              <a:t> napak/bp               </a:t>
            </a: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</a:pPr>
            <a:r>
              <a:rPr lang="sl-SI" sz="1200">
                <a:latin typeface="Arial" charset="0"/>
              </a:rPr>
              <a:t>	Vent(exo</a:t>
            </a:r>
            <a:r>
              <a:rPr lang="sl-SI" sz="1200" baseline="30000">
                <a:latin typeface="Arial" charset="0"/>
              </a:rPr>
              <a:t>-</a:t>
            </a:r>
            <a:r>
              <a:rPr lang="sl-SI" sz="1200">
                <a:latin typeface="Arial" charset="0"/>
              </a:rPr>
              <a:t>) (</a:t>
            </a:r>
            <a:r>
              <a:rPr lang="sl-SI" sz="1200" i="1">
                <a:latin typeface="Arial" charset="0"/>
              </a:rPr>
              <a:t>Thermococcus litoralis</a:t>
            </a:r>
            <a:r>
              <a:rPr lang="sl-SI" sz="1200">
                <a:latin typeface="Arial" charset="0"/>
              </a:rPr>
              <a:t>): 	1,9 x 10</a:t>
            </a:r>
            <a:r>
              <a:rPr lang="sl-SI" sz="1200" baseline="30000">
                <a:latin typeface="Arial" charset="0"/>
              </a:rPr>
              <a:t>-4</a:t>
            </a:r>
            <a:r>
              <a:rPr lang="sl-SI" sz="1200">
                <a:latin typeface="Arial" charset="0"/>
              </a:rPr>
              <a:t> napak/bp               </a:t>
            </a: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</a:pPr>
            <a:r>
              <a:rPr lang="sl-SI" sz="1200" i="1">
                <a:latin typeface="Arial" charset="0"/>
              </a:rPr>
              <a:t>	Pfu</a:t>
            </a:r>
            <a:r>
              <a:rPr lang="sl-SI" sz="1200">
                <a:latin typeface="Arial" charset="0"/>
              </a:rPr>
              <a:t> (</a:t>
            </a:r>
            <a:r>
              <a:rPr lang="sl-SI" sz="1200" i="1">
                <a:latin typeface="Arial" charset="0"/>
              </a:rPr>
              <a:t>Pyrococcus furiosus</a:t>
            </a:r>
            <a:r>
              <a:rPr lang="sl-SI" sz="1200">
                <a:latin typeface="Arial" charset="0"/>
              </a:rPr>
              <a:t>): 	1,6 x 10</a:t>
            </a:r>
            <a:r>
              <a:rPr lang="sl-SI" sz="1200" baseline="30000">
                <a:latin typeface="Arial" charset="0"/>
              </a:rPr>
              <a:t>-6</a:t>
            </a:r>
            <a:r>
              <a:rPr lang="sl-SI" sz="1200">
                <a:latin typeface="Arial" charset="0"/>
              </a:rPr>
              <a:t> napak/bp</a:t>
            </a:r>
            <a:br>
              <a:rPr lang="sl-SI" sz="1200">
                <a:latin typeface="Arial" charset="0"/>
              </a:rPr>
            </a:br>
            <a:endParaRPr lang="sl-SI" sz="1400">
              <a:latin typeface="Arial" charset="0"/>
            </a:endParaRP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1600">
                <a:latin typeface="Arial" charset="0"/>
              </a:rPr>
              <a:t>Nevarno je predvsem, če do napake pride v prvih ciklih pomnoževanja. </a:t>
            </a:r>
          </a:p>
          <a:p>
            <a:pPr marL="88900" indent="-88900" algn="l">
              <a:lnSpc>
                <a:spcPct val="90000"/>
              </a:lnSpc>
              <a:spcBef>
                <a:spcPct val="20000"/>
              </a:spcBef>
            </a:pPr>
            <a:r>
              <a:rPr lang="sl-SI">
                <a:latin typeface="Arial" charset="0"/>
                <a:sym typeface="Wingdings" pitchFamily="2" charset="2"/>
              </a:rPr>
              <a:t></a:t>
            </a:r>
            <a:r>
              <a:rPr lang="sl-SI" sz="2000">
                <a:latin typeface="Arial" charset="0"/>
              </a:rPr>
              <a:t> </a:t>
            </a:r>
            <a:r>
              <a:rPr lang="sl-SI" sz="1600">
                <a:latin typeface="Arial" charset="0"/>
              </a:rPr>
              <a:t>  </a:t>
            </a:r>
            <a:r>
              <a:rPr lang="sl-SI" sz="1400">
                <a:latin typeface="Arial" charset="0"/>
              </a:rPr>
              <a:t>Predvsem pri diagnostiki, forenzičnih analizah in delu s podobnimi zaporedji je treba preprečiti kontaminacijo s tujo DNA – posebni laboratoriji in oprema: ločene pipete, nastavki s filtri,…!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116013" y="476250"/>
            <a:ext cx="7069137" cy="42227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3200">
                <a:solidFill>
                  <a:schemeClr val="tx2"/>
                </a:solidFill>
                <a:latin typeface="Arial" charset="0"/>
              </a:rPr>
              <a:t>PCR: vroči start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635375" y="1268413"/>
            <a:ext cx="5329238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sl-SI" sz="1600">
                <a:latin typeface="Arial" charset="0"/>
              </a:rPr>
              <a:t>Neželene reakcije pri nižjih temperaturah =&gt; </a:t>
            </a:r>
            <a:br>
              <a:rPr lang="sl-SI" sz="1600">
                <a:latin typeface="Arial" charset="0"/>
              </a:rPr>
            </a:br>
            <a:r>
              <a:rPr lang="sl-SI" sz="1600">
                <a:latin typeface="Arial" charset="0"/>
              </a:rPr>
              <a:t>                           termolabilna inaktivacija polimeraze</a:t>
            </a:r>
          </a:p>
        </p:txBody>
      </p:sp>
      <p:pic>
        <p:nvPicPr>
          <p:cNvPr id="3277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167062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3238"/>
            <a:ext cx="186848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81525"/>
            <a:ext cx="18367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81525"/>
            <a:ext cx="2252662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6" name="Group 17"/>
          <p:cNvGrpSpPr>
            <a:grpSpLocks/>
          </p:cNvGrpSpPr>
          <p:nvPr/>
        </p:nvGrpSpPr>
        <p:grpSpPr bwMode="auto">
          <a:xfrm>
            <a:off x="395288" y="5084763"/>
            <a:ext cx="3810000" cy="954087"/>
            <a:chOff x="3360" y="3294"/>
            <a:chExt cx="2400" cy="601"/>
          </a:xfrm>
        </p:grpSpPr>
        <p:pic>
          <p:nvPicPr>
            <p:cNvPr id="32777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294"/>
              <a:ext cx="2400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78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678"/>
              <a:ext cx="1296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32800" cy="498157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b="1" smtClean="0">
                <a:latin typeface="Arial" charset="0"/>
              </a:rPr>
              <a:t>Izboljšane polimeraze in predpripravljene mešanice reagentov: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- robustnost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- delujejo na še manjših količinah izhodne DNA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- velik razpon dolžin, ki jih lahko pomnožimo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npr. </a:t>
            </a:r>
            <a:r>
              <a:rPr lang="sl-SI" sz="1600" i="1" smtClean="0">
                <a:latin typeface="Arial" charset="0"/>
              </a:rPr>
              <a:t>Taq</a:t>
            </a:r>
            <a:r>
              <a:rPr lang="sl-SI" sz="1600" smtClean="0">
                <a:latin typeface="Arial" charset="0"/>
              </a:rPr>
              <a:t>Plus Maxx (Stratagene):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sl-SI" sz="1600" smtClean="0">
                <a:latin typeface="Arial" charset="0"/>
              </a:rPr>
              <a:t> mešanica DNA-polimeraz </a:t>
            </a:r>
            <a:r>
              <a:rPr lang="sl-SI" sz="1600" i="1" smtClean="0">
                <a:latin typeface="Arial" charset="0"/>
              </a:rPr>
              <a:t>Taq</a:t>
            </a:r>
            <a:r>
              <a:rPr lang="sl-SI" sz="1600" smtClean="0">
                <a:latin typeface="Arial" charset="0"/>
              </a:rPr>
              <a:t> in </a:t>
            </a:r>
            <a:r>
              <a:rPr lang="sl-SI" sz="1600" i="1" smtClean="0">
                <a:latin typeface="Arial" charset="0"/>
              </a:rPr>
              <a:t>Pfu</a:t>
            </a:r>
            <a:r>
              <a:rPr lang="sl-SI" sz="1600" smtClean="0">
                <a:latin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sl-SI" sz="1600" smtClean="0">
                <a:latin typeface="Arial" charset="0"/>
              </a:rPr>
              <a:t> dodatek ojačevalnega faktorja (ArchaeMaxx)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sl-SI" sz="1600" smtClean="0">
                <a:latin typeface="Arial" charset="0"/>
              </a:rPr>
              <a:t> posebna sestava pufra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400" smtClean="0">
                <a:latin typeface="Arial" charset="0"/>
              </a:rPr>
              <a:t>‘Ojačevalni faktor’ je v resnici dUTPaza 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[dUTP + H</a:t>
            </a:r>
            <a:r>
              <a:rPr lang="sl-SI" sz="1400" baseline="-25000" smtClean="0">
                <a:latin typeface="Arial" charset="0"/>
              </a:rPr>
              <a:t>2</a:t>
            </a:r>
            <a:r>
              <a:rPr lang="sl-SI" sz="1400" smtClean="0">
                <a:latin typeface="Arial" charset="0"/>
              </a:rPr>
              <a:t>O &lt;=&gt; dUMP + PPi], ki zavira efekt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400" smtClean="0">
                <a:latin typeface="Arial" charset="0"/>
              </a:rPr>
              <a:t>‘zastrupljanja PCR’. Zaradi visokih temperatur med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400" smtClean="0">
                <a:latin typeface="Arial" charset="0"/>
              </a:rPr>
              <a:t>PCR namreč prihaja do deaminacije dCTP v dUTP, vgradnja dUTP pa zavira aktivnost polimeraz (arhejskih, ki imajo kontrolno branje - npr. </a:t>
            </a:r>
            <a:r>
              <a:rPr lang="sl-SI" sz="1400" i="1" smtClean="0">
                <a:latin typeface="Arial" charset="0"/>
              </a:rPr>
              <a:t>Pfu</a:t>
            </a:r>
            <a:r>
              <a:rPr lang="sl-SI" sz="1400" smtClean="0">
                <a:latin typeface="Arial" charset="0"/>
              </a:rPr>
              <a:t>).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60045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68313" y="260350"/>
            <a:ext cx="7975600" cy="581025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3200">
                <a:solidFill>
                  <a:schemeClr val="tx2"/>
                </a:solidFill>
                <a:latin typeface="Arial" charset="0"/>
              </a:rPr>
              <a:t>PCR: encimi (2)</a:t>
            </a:r>
          </a:p>
        </p:txBody>
      </p:sp>
      <p:grpSp>
        <p:nvGrpSpPr>
          <p:cNvPr id="33797" name="Group 11"/>
          <p:cNvGrpSpPr>
            <a:grpSpLocks/>
          </p:cNvGrpSpPr>
          <p:nvPr/>
        </p:nvGrpSpPr>
        <p:grpSpPr bwMode="auto">
          <a:xfrm>
            <a:off x="827088" y="5373686"/>
            <a:ext cx="3919538" cy="936624"/>
            <a:chOff x="521" y="3385"/>
            <a:chExt cx="2469" cy="590"/>
          </a:xfrm>
        </p:grpSpPr>
        <p:pic>
          <p:nvPicPr>
            <p:cNvPr id="3379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385"/>
              <a:ext cx="246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799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884"/>
              <a:ext cx="159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498475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PCR: Uracil-N-glikozilaza</a:t>
            </a:r>
            <a:endParaRPr lang="en-US" smtClean="0">
              <a:latin typeface="Arial" charset="0"/>
            </a:endParaRPr>
          </a:p>
        </p:txBody>
      </p:sp>
      <p:pic>
        <p:nvPicPr>
          <p:cNvPr id="35843" name="Picture 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35052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609600" y="3933825"/>
            <a:ext cx="8229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sl-SI" sz="1600">
                <a:latin typeface="Arial" charset="0"/>
              </a:rPr>
              <a:t>  </a:t>
            </a:r>
            <a:r>
              <a:rPr lang="sl-SI" sz="1800">
                <a:latin typeface="Arial" charset="0"/>
              </a:rPr>
              <a:t>za preprečevanje prenosa produktov PCR v naslednje reakcije</a:t>
            </a:r>
            <a:br>
              <a:rPr lang="sl-SI" sz="1800">
                <a:latin typeface="Arial" charset="0"/>
              </a:rPr>
            </a:br>
            <a:r>
              <a:rPr lang="sl-SI" sz="1800">
                <a:latin typeface="Arial" charset="0"/>
              </a:rPr>
              <a:t>   </a:t>
            </a:r>
            <a:r>
              <a:rPr lang="sl-SI" sz="1800" i="1">
                <a:latin typeface="Arial" charset="0"/>
              </a:rPr>
              <a:t>pogoj: dNTP vsebujejo dU namesto dT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sl-SI" sz="1800">
                <a:latin typeface="Arial" charset="0"/>
              </a:rPr>
              <a:t>  razcepi dU na C1 riboze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sl-SI" sz="1800">
                <a:latin typeface="Arial" charset="0"/>
              </a:rPr>
              <a:t>  inkubiramo 2 min 50 °C, nato aktiviramo polimerazo in začnemo s cikli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sl-SI" sz="1800">
                <a:latin typeface="Arial" charset="0"/>
              </a:rPr>
              <a:t>  ne deluje nad 55 °C, zato ne razgradi novih produktov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sl-SI" sz="1800">
                <a:latin typeface="Arial" charset="0"/>
              </a:rPr>
              <a:t>  po končanem PCR encim kemično denaturiramo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sl-SI" sz="1800">
                <a:latin typeface="Arial" charset="0"/>
              </a:rPr>
              <a:t>  26 kDa, rekombin. iz </a:t>
            </a:r>
            <a:r>
              <a:rPr lang="sl-SI" sz="1800" i="1">
                <a:latin typeface="Arial" charset="0"/>
              </a:rPr>
              <a:t>E. coli</a:t>
            </a:r>
            <a:endParaRPr lang="sl-SI" sz="1800">
              <a:latin typeface="Arial" charset="0"/>
            </a:endParaRPr>
          </a:p>
        </p:txBody>
      </p:sp>
      <p:pic>
        <p:nvPicPr>
          <p:cNvPr id="35845" name="Picture 2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384550" cy="2597150"/>
          </a:xfrm>
          <a:prstGeom prst="rect">
            <a:avLst/>
          </a:prstGeom>
          <a:noFill/>
          <a:ln w="6350" cap="rnd">
            <a:solidFill>
              <a:srgbClr val="FFCC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0" name="Oval 2054"/>
          <p:cNvSpPr>
            <a:spLocks noChangeArrowheads="1"/>
          </p:cNvSpPr>
          <p:nvPr/>
        </p:nvSpPr>
        <p:spPr bwMode="auto">
          <a:xfrm>
            <a:off x="2411413" y="2276475"/>
            <a:ext cx="431800" cy="360363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69888"/>
            <a:ext cx="7772400" cy="422275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Kloniranje produktov PCR</a:t>
            </a:r>
            <a:endParaRPr lang="en-US" smtClean="0">
              <a:latin typeface="Arial" charset="0"/>
            </a:endParaRPr>
          </a:p>
        </p:txBody>
      </p:sp>
      <p:sp>
        <p:nvSpPr>
          <p:cNvPr id="36867" name="Text Box 1028"/>
          <p:cNvSpPr txBox="1">
            <a:spLocks noChangeArrowheads="1"/>
          </p:cNvSpPr>
          <p:nvPr/>
        </p:nvSpPr>
        <p:spPr bwMode="auto">
          <a:xfrm>
            <a:off x="395288" y="4149725"/>
            <a:ext cx="85344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sl-SI" sz="1600">
                <a:latin typeface="Arial" charset="0"/>
              </a:rPr>
              <a:t>Nekatere polimeraze dodajajo na 3’-koncu dA  - take produkte lahko vnašamo v vektorje, ki imajo na 3’-koncu dT. Če uporabimo polimerazo, ki ne dodaja dA, lahko po končani reakciji uporabimo tako polimerazo, ki jih dodaja in nastali produkt ligiramo v enak vektor kot zgoraj.</a:t>
            </a:r>
          </a:p>
          <a:p>
            <a:pPr algn="l"/>
            <a:endParaRPr lang="sl-SI" sz="1600">
              <a:latin typeface="Arial" charset="0"/>
            </a:endParaRPr>
          </a:p>
          <a:p>
            <a:pPr algn="l"/>
            <a:r>
              <a:rPr lang="sl-SI" sz="1600">
                <a:latin typeface="Arial" charset="0"/>
              </a:rPr>
              <a:t>Lahko pa produkt preko topih koncev vstavimo v vektor, ki smo ga linearizirali z restriktazo, ki naredi tope konce. Če smo uporabili neustrezno polimerazo (in smo dobili podaljške dA), lahko konce ‘obrusimo’ z eksonukleazo, ki deluje na ssDNA.</a:t>
            </a:r>
          </a:p>
          <a:p>
            <a:pPr algn="l"/>
            <a:endParaRPr lang="sl-SI" sz="1600">
              <a:latin typeface="Arial" charset="0"/>
            </a:endParaRPr>
          </a:p>
          <a:p>
            <a:pPr algn="l"/>
            <a:endParaRPr lang="sl-SI" sz="1600">
              <a:latin typeface="Arial" charset="0"/>
            </a:endParaRPr>
          </a:p>
        </p:txBody>
      </p:sp>
      <p:pic>
        <p:nvPicPr>
          <p:cNvPr id="36868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8"/>
          <a:stretch>
            <a:fillRect/>
          </a:stretch>
        </p:blipFill>
        <p:spPr bwMode="auto">
          <a:xfrm>
            <a:off x="2771775" y="1125538"/>
            <a:ext cx="30956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69888"/>
            <a:ext cx="7772400" cy="422275"/>
          </a:xfrm>
          <a:solidFill>
            <a:srgbClr val="FFFF99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Kloniranje produktov PCR</a:t>
            </a:r>
            <a:r>
              <a:rPr lang="sl-SI" sz="3200" smtClean="0">
                <a:latin typeface="Arial" charset="0"/>
              </a:rPr>
              <a:t> / 2</a:t>
            </a:r>
            <a:endParaRPr lang="en-US" sz="3200" smtClean="0">
              <a:latin typeface="Arial" charset="0"/>
            </a:endParaRP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57610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997325" cy="1611312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5867400" y="3068638"/>
            <a:ext cx="189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600" i="1">
                <a:latin typeface="Arial" charset="0"/>
              </a:rPr>
              <a:t>Srf</a:t>
            </a:r>
            <a:r>
              <a:rPr lang="sl-SI" sz="1600">
                <a:latin typeface="Arial" charset="0"/>
              </a:rPr>
              <a:t>I: GCCC/GGGC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0"/>
          <p:cNvSpPr>
            <a:spLocks noChangeArrowheads="1"/>
          </p:cNvSpPr>
          <p:nvPr/>
        </p:nvSpPr>
        <p:spPr bwMode="auto">
          <a:xfrm>
            <a:off x="539750" y="476250"/>
            <a:ext cx="7721600" cy="420688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3200">
                <a:solidFill>
                  <a:schemeClr val="tx2"/>
                </a:solidFill>
                <a:latin typeface="Arial" charset="0"/>
              </a:rPr>
              <a:t>PCR: uporaba</a:t>
            </a:r>
          </a:p>
        </p:txBody>
      </p:sp>
      <p:sp>
        <p:nvSpPr>
          <p:cNvPr id="44035" name="Rectangle 2051"/>
          <p:cNvSpPr>
            <a:spLocks noChangeArrowheads="1"/>
          </p:cNvSpPr>
          <p:nvPr/>
        </p:nvSpPr>
        <p:spPr bwMode="auto">
          <a:xfrm>
            <a:off x="179388" y="1484313"/>
            <a:ext cx="8721725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pomnoževanje fragmentov DNA z znanimi konci za nadaljnje analize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diagnostika na osnovi DNA (zaznavanje prisotnosti povzročiteljev bolezni; mutacij, ki so značilne za določene bolezni)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forenzične analize na osnovi sledov DNA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paleontološke in arheološke raziskave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taksonomija mikroorganizmov, živali, rastlin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spreminjanje koncev fragmentov DNA (dodajanje restrikcijskih mest ipd.)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mestno-specifična mutageneza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sz="2000">
                <a:latin typeface="Arial" charset="0"/>
              </a:rPr>
              <a:t>zagotavljanje celovitosti cDNA in iskanje nadaljevanj mRNA na osnovi delnih zaporedij </a:t>
            </a:r>
            <a:r>
              <a:rPr lang="sl-SI" sz="2000" i="1">
                <a:latin typeface="Arial" charset="0"/>
              </a:rPr>
              <a:t>(RACE: rapid amplification of cDNA ends)</a:t>
            </a:r>
            <a:endParaRPr lang="sl-SI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08000" y="265113"/>
            <a:ext cx="7721600" cy="420687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3200">
                <a:solidFill>
                  <a:schemeClr val="tx2"/>
                </a:solidFill>
                <a:latin typeface="Arial" charset="0"/>
              </a:rPr>
              <a:t>RACE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0825" y="792163"/>
            <a:ext cx="45370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l-SI" sz="1600" i="1">
                <a:latin typeface="Arial" charset="0"/>
              </a:rPr>
              <a:t>RACE = hitro pomnoževanje koncev cDNA </a:t>
            </a:r>
            <a:r>
              <a:rPr lang="sl-SI" sz="1400" i="1">
                <a:latin typeface="Arial" charset="0"/>
              </a:rPr>
              <a:t>(rapid amplification of cDNA ends)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l-SI" sz="1600" i="1"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l-SI" sz="1600" b="1">
                <a:solidFill>
                  <a:srgbClr val="009900"/>
                </a:solidFill>
                <a:latin typeface="Arial" charset="0"/>
              </a:rPr>
              <a:t>Obstajata 5’-RACE in 3’-RACE</a:t>
            </a:r>
            <a:r>
              <a:rPr lang="sl-SI" sz="1600">
                <a:latin typeface="Arial" charset="0"/>
              </a:rPr>
              <a:t>, odvisno od tega, kateri (neokarakterizirani) konec cDNA želimo analizirati.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l-SI" sz="1600">
                <a:solidFill>
                  <a:srgbClr val="993300"/>
                </a:solidFill>
                <a:latin typeface="Arial" charset="0"/>
              </a:rPr>
              <a:t>Enako imenujejo tudi postopek, s katerim specifično pomnožijo samo popolna zaporedja cDNA</a:t>
            </a:r>
            <a:r>
              <a:rPr lang="sl-SI" sz="1600">
                <a:latin typeface="Arial" charset="0"/>
              </a:rPr>
              <a:t> </a:t>
            </a:r>
            <a:r>
              <a:rPr lang="sl-SI" sz="1400">
                <a:latin typeface="Arial" charset="0"/>
              </a:rPr>
              <a:t>(</a:t>
            </a:r>
            <a:r>
              <a:rPr lang="sl-SI" sz="1400" i="1">
                <a:latin typeface="Arial" charset="0"/>
              </a:rPr>
              <a:t>ne pa fragmentov, nastalih zaradi poškodb mRNA, nečistoč v vzorcu in predčasno zaključene sinteze cDNA</a:t>
            </a:r>
            <a:r>
              <a:rPr lang="sl-SI" sz="1400">
                <a:latin typeface="Arial" charset="0"/>
              </a:rPr>
              <a:t>).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sl-SI" sz="1600"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l-SI" sz="1600">
                <a:latin typeface="Arial" charset="0"/>
              </a:rPr>
              <a:t>Pri </a:t>
            </a:r>
            <a:r>
              <a:rPr lang="sl-SI" sz="1600" b="1">
                <a:solidFill>
                  <a:srgbClr val="009900"/>
                </a:solidFill>
                <a:latin typeface="Arial" charset="0"/>
              </a:rPr>
              <a:t>klasičnem 5’-RACE</a:t>
            </a:r>
            <a:r>
              <a:rPr lang="sl-SI" sz="1600">
                <a:latin typeface="Arial" charset="0"/>
              </a:rPr>
              <a:t> poznamo 3’-konec </a:t>
            </a:r>
            <a:br>
              <a:rPr lang="sl-SI" sz="1600">
                <a:latin typeface="Arial" charset="0"/>
              </a:rPr>
            </a:br>
            <a:r>
              <a:rPr lang="sl-SI" sz="1600">
                <a:latin typeface="Arial" charset="0"/>
              </a:rPr>
              <a:t>zaporedja, ne vemo pa, kakšno je zaporedje </a:t>
            </a:r>
            <a:br>
              <a:rPr lang="sl-SI" sz="1600">
                <a:latin typeface="Arial" charset="0"/>
              </a:rPr>
            </a:br>
            <a:r>
              <a:rPr lang="sl-SI" sz="1600">
                <a:latin typeface="Arial" charset="0"/>
              </a:rPr>
              <a:t>na 5’-koncu. Pri sintezi 1. verige cDNA </a:t>
            </a:r>
            <a:br>
              <a:rPr lang="sl-SI" sz="1600">
                <a:latin typeface="Arial" charset="0"/>
              </a:rPr>
            </a:br>
            <a:r>
              <a:rPr lang="sl-SI" sz="1600">
                <a:latin typeface="Arial" charset="0"/>
              </a:rPr>
              <a:t>uporabimo začetni oligonukleotid, ki je </a:t>
            </a:r>
            <a:br>
              <a:rPr lang="sl-SI" sz="1600">
                <a:latin typeface="Arial" charset="0"/>
              </a:rPr>
            </a:br>
            <a:r>
              <a:rPr lang="sl-SI" sz="1600">
                <a:latin typeface="Arial" charset="0"/>
              </a:rPr>
              <a:t>komplementaren znanemu zaporedju 3’-konca.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sl-SI" sz="1600"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l-SI" sz="1600">
                <a:latin typeface="Arial" charset="0"/>
              </a:rPr>
              <a:t>Na 1. verigo vežemo npr. oligo-dC (terminalna transferaza), nato pa uporabimo oligo d-G kot začetni oligonukleotid na 5’-koncu.</a:t>
            </a:r>
            <a:endParaRPr lang="sl-SI" sz="1800">
              <a:latin typeface="Arial" charset="0"/>
            </a:endParaRPr>
          </a:p>
        </p:txBody>
      </p:sp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5003800" y="836613"/>
            <a:ext cx="3943350" cy="5334000"/>
            <a:chOff x="2971" y="527"/>
            <a:chExt cx="2484" cy="3360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527"/>
              <a:ext cx="2484" cy="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2971" y="527"/>
              <a:ext cx="68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5111750" cy="422275"/>
          </a:xfrm>
          <a:solidFill>
            <a:srgbClr val="CCFFCC"/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Fosforamiditna metoda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738188"/>
            <a:ext cx="6192837" cy="5910262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sl-SI" sz="1600" smtClean="0">
                <a:latin typeface="Arial" charset="0"/>
              </a:rPr>
              <a:t>Trdni nosilec predstavljajo steklo s kontroliranimi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porami (CPG), polistiren ali celulozni filtri.</a:t>
            </a: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600" smtClean="0">
                <a:latin typeface="Arial" charset="0"/>
              </a:rPr>
              <a:t>Prvi nukleozid je kovalentno vezan na nosilec.</a:t>
            </a:r>
          </a:p>
          <a:p>
            <a:pPr marL="0" indent="0">
              <a:buFontTx/>
              <a:buNone/>
            </a:pPr>
            <a:r>
              <a:rPr lang="sl-SI" sz="1600" smtClean="0">
                <a:latin typeface="Arial" charset="0"/>
              </a:rPr>
              <a:t>Nukleozid je zaščiten z dimetoksitritilno skupino (DMT).</a:t>
            </a: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600" smtClean="0">
                <a:latin typeface="Arial" charset="0"/>
              </a:rPr>
              <a:t>DMT odstranimo s TCA </a:t>
            </a:r>
            <a:r>
              <a:rPr lang="sl-SI" sz="1600" smtClean="0">
                <a:latin typeface="Arial" charset="0"/>
                <a:sym typeface="Wingdings" pitchFamily="2" charset="2"/>
              </a:rPr>
              <a:t></a:t>
            </a:r>
            <a:r>
              <a:rPr lang="sl-SI" sz="1600" smtClean="0">
                <a:latin typeface="Arial" charset="0"/>
              </a:rPr>
              <a:t> prosta 5’-OH skupina za vezavo naslednjega nukleozida.  Ta v prisotnosti tetrazola vstopa v reakcijo v obliki fosforamidita in je prav tako na 5’-OH zaščiten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z DMT.</a:t>
            </a:r>
          </a:p>
          <a:p>
            <a:pPr marL="0" indent="0">
              <a:buFontTx/>
              <a:buNone/>
            </a:pPr>
            <a:r>
              <a:rPr lang="sl-SI" sz="1600" smtClean="0">
                <a:latin typeface="Arial" charset="0"/>
              </a:rPr>
              <a:t>					              DMT:</a:t>
            </a: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600" smtClean="0">
                <a:latin typeface="Arial" charset="0"/>
              </a:rPr>
              <a:t>				                     fosforamidit: </a:t>
            </a:r>
          </a:p>
        </p:txBody>
      </p:sp>
      <p:pic>
        <p:nvPicPr>
          <p:cNvPr id="3076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302418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118427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8" name="Group 12"/>
          <p:cNvGrpSpPr>
            <a:grpSpLocks/>
          </p:cNvGrpSpPr>
          <p:nvPr/>
        </p:nvGrpSpPr>
        <p:grpSpPr bwMode="auto">
          <a:xfrm>
            <a:off x="6227763" y="4941888"/>
            <a:ext cx="2774950" cy="1773237"/>
            <a:chOff x="1632" y="4608"/>
            <a:chExt cx="2156" cy="1392"/>
          </a:xfrm>
        </p:grpSpPr>
        <p:pic>
          <p:nvPicPr>
            <p:cNvPr id="3079" name="Picture 1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4608"/>
              <a:ext cx="2156" cy="1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0" name="Oval 11"/>
            <p:cNvSpPr>
              <a:spLocks noChangeArrowheads="1"/>
            </p:cNvSpPr>
            <p:nvPr/>
          </p:nvSpPr>
          <p:spPr bwMode="auto">
            <a:xfrm>
              <a:off x="2208" y="5376"/>
              <a:ext cx="1488" cy="62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08000" y="265113"/>
            <a:ext cx="7721600" cy="420687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3200">
                <a:solidFill>
                  <a:schemeClr val="tx2"/>
                </a:solidFill>
                <a:latin typeface="Arial" charset="0"/>
              </a:rPr>
              <a:t>RACE</a:t>
            </a:r>
            <a:r>
              <a:rPr lang="sl-SI" sz="3200">
                <a:solidFill>
                  <a:schemeClr val="tx2"/>
                </a:solidFill>
                <a:latin typeface="Arial" charset="0"/>
              </a:rPr>
              <a:t>: popolna zaporedja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03200" y="1196975"/>
            <a:ext cx="41529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l-SI" sz="1400">
                <a:latin typeface="Arial" charset="0"/>
              </a:rPr>
              <a:t>P</a:t>
            </a:r>
            <a:r>
              <a:rPr lang="en-GB" sz="1400">
                <a:latin typeface="Arial" charset="0"/>
              </a:rPr>
              <a:t>omnož</a:t>
            </a:r>
            <a:r>
              <a:rPr lang="sl-SI" sz="1400">
                <a:latin typeface="Arial" charset="0"/>
              </a:rPr>
              <a:t>ujemo samo zaporedja, ki izhajajo iz mRNA s kapo </a:t>
            </a:r>
            <a:r>
              <a:rPr lang="sl-SI" sz="1400" b="1">
                <a:latin typeface="Arial" charset="0"/>
              </a:rPr>
              <a:t>IN</a:t>
            </a:r>
            <a:r>
              <a:rPr lang="sl-SI" sz="1400">
                <a:latin typeface="Arial" charset="0"/>
              </a:rPr>
              <a:t> repom poli-A.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sl-SI" sz="1400"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l-SI" sz="1400">
                <a:latin typeface="Arial" charset="0"/>
              </a:rPr>
              <a:t>Uporabimo CIP (fosfatazo iz telečjih prebavil), ki odcepi končne fosfate z nezaščitenih RNA, nato TAP (alkalno fosfatazo iz tobaka), ki odstrani kapo, a pusti 1 fosfatno skupino na mRNA, nato pa pripnemo na 5’-konec RNA-oligonukleotid z znanim zaporedjem.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sl-SI" sz="1400"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l-SI" sz="1400">
                <a:latin typeface="Arial" charset="0"/>
              </a:rPr>
              <a:t>Z reverzno transkriptazo sintetiziramo 1. verigo cDNA, ki je podaljšana na 5’-koncu, vendar nam to omogoča, da nato izvedemo sintezo 2. verige s pomočjo PCR ob uporabi oligonukleotida, pripravljenega po zaporedju RNA-podaljška, ki smo ga uvedli pred tem.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sl-SI" sz="1400"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sl-SI" sz="1400">
                <a:latin typeface="Arial" charset="0"/>
              </a:rPr>
              <a:t>Na 3’-koncu uporabimo začetni oligonukleotid oligo-dT ali takega, ki je specifičen za preiskovani zapis.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81075"/>
            <a:ext cx="442753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772400" cy="474662"/>
          </a:xfrm>
          <a:solidFill>
            <a:srgbClr val="99CC00">
              <a:alpha val="50195"/>
            </a:srgbClr>
          </a:solidFill>
        </p:spPr>
        <p:txBody>
          <a:bodyPr/>
          <a:lstStyle/>
          <a:p>
            <a:r>
              <a:rPr lang="en-GB" sz="3200" smtClean="0">
                <a:latin typeface="Arial" charset="0"/>
              </a:rPr>
              <a:t>RT-PCR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620713"/>
            <a:ext cx="8636000" cy="60817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000" b="1" smtClean="0">
                <a:solidFill>
                  <a:srgbClr val="008000"/>
                </a:solidFill>
                <a:latin typeface="Arial" charset="0"/>
              </a:rPr>
              <a:t>obratna transkripcija in verižna reakcija s polimerazo</a:t>
            </a:r>
            <a:r>
              <a:rPr lang="en-US" smtClean="0">
                <a:latin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</p:txBody>
      </p:sp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8" b="14185"/>
          <a:stretch>
            <a:fillRect/>
          </a:stretch>
        </p:blipFill>
        <p:spPr bwMode="auto">
          <a:xfrm>
            <a:off x="1403350" y="1196975"/>
            <a:ext cx="6121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 rot="-5400000">
            <a:off x="6091238" y="4789488"/>
            <a:ext cx="3286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000" i="1"/>
              <a:t>http://www.wzw.tum.de/gene-quantification/poster-rt-pcr.jpg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258888" y="1096963"/>
            <a:ext cx="69850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sl-SI" sz="1800">
                <a:solidFill>
                  <a:schemeClr val="accent2"/>
                </a:solidFill>
                <a:latin typeface="Arial" charset="0"/>
              </a:rPr>
              <a:t>Pomnoževanje več fragmentov v 1 reakciji:</a:t>
            </a:r>
          </a:p>
          <a:p>
            <a:pPr algn="l">
              <a:buFontTx/>
              <a:buChar char="•"/>
            </a:pPr>
            <a:r>
              <a:rPr lang="sl-SI" sz="1800">
                <a:solidFill>
                  <a:schemeClr val="accent2"/>
                </a:solidFill>
                <a:latin typeface="Arial" charset="0"/>
              </a:rPr>
              <a:t> produkti morajo imeti različne dolžine; </a:t>
            </a:r>
            <a:r>
              <a:rPr lang="sl-SI" sz="1800" i="1">
                <a:latin typeface="Arial" charset="0"/>
              </a:rPr>
              <a:t>ali</a:t>
            </a:r>
          </a:p>
          <a:p>
            <a:pPr algn="l">
              <a:buFontTx/>
              <a:buChar char="•"/>
            </a:pPr>
            <a:r>
              <a:rPr lang="sl-SI" sz="1800">
                <a:solidFill>
                  <a:schemeClr val="accent2"/>
                </a:solidFill>
                <a:latin typeface="Arial" charset="0"/>
              </a:rPr>
              <a:t> produkti morajo biti različno označeni</a:t>
            </a:r>
            <a:r>
              <a:rPr lang="sl-SI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l">
              <a:buFontTx/>
              <a:buChar char="•"/>
            </a:pPr>
            <a:endParaRPr lang="sl-SI" sz="1000">
              <a:solidFill>
                <a:schemeClr val="accent2"/>
              </a:solidFill>
              <a:latin typeface="Arial" charset="0"/>
            </a:endParaRPr>
          </a:p>
          <a:p>
            <a:pPr algn="l"/>
            <a:r>
              <a:rPr lang="sl-SI" sz="1800">
                <a:latin typeface="Arial" charset="0"/>
              </a:rPr>
              <a:t>Detekcija produktov: z gelsko ali kapilarno elektroforezo.</a:t>
            </a:r>
            <a:endParaRPr lang="sl-SI">
              <a:latin typeface="Arial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08275"/>
            <a:ext cx="6011862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812800" y="422275"/>
            <a:ext cx="7772400" cy="422275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2800">
                <a:solidFill>
                  <a:schemeClr val="tx2"/>
                </a:solidFill>
                <a:latin typeface="Arial" charset="0"/>
              </a:rPr>
              <a:t>Hkratni PCR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2598738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900113" y="5084763"/>
            <a:ext cx="2463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>
                <a:latin typeface="Arial Narrow" pitchFamily="34" charset="0"/>
              </a:rPr>
              <a:t>http://www.med.sc.edu:85/pcr/Nature_Of_PCR.gif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7449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957888" y="2636838"/>
            <a:ext cx="280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>
                <a:latin typeface="Arial Narrow" pitchFamily="34" charset="0"/>
              </a:rPr>
              <a:t>http://www.med.sc.edu:85/pcr/PCR_Reaction_graph1.jpg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41663"/>
            <a:ext cx="35258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957888" y="5157788"/>
            <a:ext cx="280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>
                <a:latin typeface="Arial Narrow" pitchFamily="34" charset="0"/>
              </a:rPr>
              <a:t>http://www.med.sc.edu:85/pcr/PCR_Reaction_graph2.jpg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772400" cy="474662"/>
          </a:xfrm>
          <a:solidFill>
            <a:srgbClr val="99CC00">
              <a:alpha val="50195"/>
            </a:srgbClr>
          </a:solidFill>
        </p:spPr>
        <p:txBody>
          <a:bodyPr/>
          <a:lstStyle/>
          <a:p>
            <a:r>
              <a:rPr lang="en-GB" sz="3200" smtClean="0">
                <a:latin typeface="Arial" charset="0"/>
              </a:rPr>
              <a:t>Kvantitativni PCR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792163"/>
            <a:ext cx="8636000" cy="591026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Količina produkta bi se morala z vsakim ciklom podvojiti, zato je mogoče določiti, koliko tarčne DNA je bilo prisotne v začetnem vzorcu. Ker pa reakcija ne poteče vedno kvantitativno, rabimo za reakcijo interni standard, kontrolno DNA, ki naj bi imela podobne lastnosti (dolžina, enaki začetni oligonukleotidi, čimbolj podobna sestava baz): </a:t>
            </a:r>
            <a:r>
              <a:rPr lang="sl-SI" sz="1600" i="1" smtClean="0">
                <a:solidFill>
                  <a:srgbClr val="993300"/>
                </a:solidFill>
                <a:latin typeface="Arial" charset="0"/>
              </a:rPr>
              <a:t>kompetitivno zaporedje</a:t>
            </a:r>
            <a:r>
              <a:rPr lang="sl-SI" sz="1600" smtClean="0">
                <a:latin typeface="Arial" charset="0"/>
              </a:rPr>
              <a:t>. Kontrolno reakcijo izvedemo pri enakih pogojih kot ‘pravo’ in ker smo v reakcijo dali znano količino kompetitivnega zaporedja, lahko določimo učinkovitost reakcije.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Kontrolno zaporedje je lahko v reakciji hkrati s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tarčnim, vendar mora imeti v tem primeru produkt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solidFill>
                  <a:srgbClr val="993300"/>
                </a:solidFill>
                <a:latin typeface="Arial" charset="0"/>
              </a:rPr>
              <a:t>drugačno dolžino</a:t>
            </a:r>
            <a:r>
              <a:rPr lang="sl-SI" sz="1600" smtClean="0">
                <a:latin typeface="Arial" charset="0"/>
              </a:rPr>
              <a:t>, da ju lahko razlikujemo.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Če imata podobno dolžino, pripravimo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kontrolo tako, da ima vneseno mutacijo,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ki uvede prepoznavno </a:t>
            </a:r>
            <a:r>
              <a:rPr lang="sl-SI" sz="1600" smtClean="0">
                <a:solidFill>
                  <a:srgbClr val="993300"/>
                </a:solidFill>
                <a:latin typeface="Arial" charset="0"/>
              </a:rPr>
              <a:t>mesto za restriktazo</a:t>
            </a:r>
            <a:r>
              <a:rPr lang="sl-SI" sz="1600" smtClean="0">
                <a:latin typeface="Arial" charset="0"/>
              </a:rPr>
              <a:t> -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ko je reakcija končana, cepimo in analiziramo.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Problemi: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sl-SI" sz="1600" smtClean="0">
                <a:latin typeface="Arial" charset="0"/>
              </a:rPr>
              <a:t> kje dobiti najustreznejšo kontrolno matrico;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sl-SI" sz="1600" smtClean="0">
                <a:latin typeface="Arial" charset="0"/>
              </a:rPr>
              <a:t> pristop deluje samo znotraj določenega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  območja koncentracij tarčnih DNA;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sl-SI" sz="1600" smtClean="0">
                <a:latin typeface="Arial" charset="0"/>
              </a:rPr>
              <a:t> nevarnost kontaminacij s kontrolnim zaporedjem;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- zanesljivost določanja koncentracije končnega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   produkta.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36512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772400" cy="474662"/>
          </a:xfrm>
          <a:solidFill>
            <a:srgbClr val="99CC00">
              <a:alpha val="50195"/>
            </a:srgbClr>
          </a:solidFill>
        </p:spPr>
        <p:txBody>
          <a:bodyPr/>
          <a:lstStyle/>
          <a:p>
            <a:r>
              <a:rPr lang="en-GB" sz="3200" smtClean="0">
                <a:latin typeface="Arial" charset="0"/>
              </a:rPr>
              <a:t>Kvantitativni PCR</a:t>
            </a:r>
            <a:r>
              <a:rPr lang="sl-SI" sz="3200" smtClean="0">
                <a:latin typeface="Arial" charset="0"/>
              </a:rPr>
              <a:t> / 2</a:t>
            </a:r>
            <a:endParaRPr lang="en-GB" sz="3200" smtClean="0"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981075"/>
            <a:ext cx="8636000" cy="572135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Običajno izvedemo do ~20 ciklov, ko reakcija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še poteka eksponentno. Pri več ciklih reakcije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dosežejo plato (~10</a:t>
            </a:r>
            <a:r>
              <a:rPr lang="sl-SI" sz="1600" baseline="30000" smtClean="0">
                <a:latin typeface="Arial" charset="0"/>
              </a:rPr>
              <a:t>8</a:t>
            </a:r>
            <a:r>
              <a:rPr lang="sl-SI" sz="1600" smtClean="0">
                <a:latin typeface="Arial" charset="0"/>
              </a:rPr>
              <a:t> kopij produkta). Število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ciklov je odvisno od začetnega števila kopij -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izvedemo lahko tudi več kot 20 ciklov, če je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začetnega materiala malo - sicer tudi težko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detektiramo [3.200-51.200 kopij: 20 ciklov,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200-3.200 kopij: 25 ciklov; 10-40 kopij: 30 ciklov].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400" smtClean="0">
              <a:latin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Ocenjevanje količin poteka po elektroforezi in barvanju produkta PCR (agarozna gelska elektroforeza - etidijev bromid ali PAGE - barvanje s srebrom), če pa so produkti označeni, lahko detektiramo signal na filmu ali s števci (izotopske ali fluorescenčne oznake) oz. v encimski reakciji (biotin/streptavidin, konjugiran z alkalno fosfatazo ali hrenovo peroksidazo). Signale na membrani ali filmu kvantificiramo denzitometrično. </a:t>
            </a:r>
            <a:r>
              <a:rPr lang="sl-SI" sz="1600" smtClean="0">
                <a:solidFill>
                  <a:srgbClr val="FF0000"/>
                </a:solidFill>
                <a:latin typeface="Arial" charset="0"/>
              </a:rPr>
              <a:t>Danes večinoma uporabljamo metodo z zaznavanjem koncentracije produkta v realnem času preko merjenja fluorescence.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sl-SI" sz="160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2954" r="2951"/>
          <a:stretch>
            <a:fillRect/>
          </a:stretch>
        </p:blipFill>
        <p:spPr bwMode="auto">
          <a:xfrm>
            <a:off x="4787900" y="1125538"/>
            <a:ext cx="4073525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1"/>
          <a:stretch>
            <a:fillRect/>
          </a:stretch>
        </p:blipFill>
        <p:spPr bwMode="auto">
          <a:xfrm>
            <a:off x="971550" y="981075"/>
            <a:ext cx="345757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9"/>
          <a:stretch>
            <a:fillRect/>
          </a:stretch>
        </p:blipFill>
        <p:spPr bwMode="auto">
          <a:xfrm>
            <a:off x="4859338" y="1989138"/>
            <a:ext cx="302418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Rectangle 17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772400" cy="474662"/>
          </a:xfrm>
          <a:solidFill>
            <a:srgbClr val="99CC00">
              <a:alpha val="50195"/>
            </a:srgbClr>
          </a:solidFill>
        </p:spPr>
        <p:txBody>
          <a:bodyPr/>
          <a:lstStyle/>
          <a:p>
            <a:r>
              <a:rPr lang="en-GB" sz="3200" smtClean="0">
                <a:latin typeface="Arial" charset="0"/>
              </a:rPr>
              <a:t>Kvantitativni PCR</a:t>
            </a:r>
            <a:r>
              <a:rPr lang="sl-SI" sz="3200" smtClean="0">
                <a:latin typeface="Arial" charset="0"/>
              </a:rPr>
              <a:t> / 3</a:t>
            </a:r>
            <a:endParaRPr lang="en-GB" sz="3200" smtClean="0">
              <a:latin typeface="Arial" charset="0"/>
            </a:endParaRPr>
          </a:p>
        </p:txBody>
      </p:sp>
      <p:pic>
        <p:nvPicPr>
          <p:cNvPr id="5632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330517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68863"/>
            <a:ext cx="288131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12800" y="422275"/>
            <a:ext cx="7772400" cy="474663"/>
          </a:xfrm>
          <a:solidFill>
            <a:srgbClr val="99CC00">
              <a:alpha val="50195"/>
            </a:srgbClr>
          </a:solidFill>
        </p:spPr>
        <p:txBody>
          <a:bodyPr/>
          <a:lstStyle/>
          <a:p>
            <a:r>
              <a:rPr lang="en-GB" sz="3200" smtClean="0">
                <a:latin typeface="Arial" charset="0"/>
              </a:rPr>
              <a:t>PCR v realnem času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3600450" cy="162083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sl-SI" sz="1600" smtClean="0">
                <a:latin typeface="Arial" charset="0"/>
              </a:rPr>
              <a:t>Količino nastalega produkta določamo hkrati, ko reakcija še teče.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/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Uporabimo lahko različna fluorescenčna barvila ali označene sonde.</a:t>
            </a:r>
          </a:p>
        </p:txBody>
      </p:sp>
      <p:pic>
        <p:nvPicPr>
          <p:cNvPr id="57348" name="Picture 1030" descr="PCR_realtime_Syb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3241675" cy="22685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1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50038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350" name="Group 1037"/>
          <p:cNvGrpSpPr>
            <a:grpSpLocks/>
          </p:cNvGrpSpPr>
          <p:nvPr/>
        </p:nvGrpSpPr>
        <p:grpSpPr bwMode="auto">
          <a:xfrm>
            <a:off x="4932363" y="5084763"/>
            <a:ext cx="3960812" cy="720725"/>
            <a:chOff x="2608" y="119"/>
            <a:chExt cx="2965" cy="530"/>
          </a:xfrm>
        </p:grpSpPr>
        <p:pic>
          <p:nvPicPr>
            <p:cNvPr id="57351" name="Picture 10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19"/>
              <a:ext cx="29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52" name="Picture 10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346"/>
              <a:ext cx="203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353" name="Picture 10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527"/>
              <a:ext cx="1400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1"/>
          <p:cNvGrpSpPr>
            <a:grpSpLocks/>
          </p:cNvGrpSpPr>
          <p:nvPr/>
        </p:nvGrpSpPr>
        <p:grpSpPr bwMode="auto">
          <a:xfrm>
            <a:off x="179388" y="1196975"/>
            <a:ext cx="4392612" cy="4537075"/>
            <a:chOff x="2944" y="864"/>
            <a:chExt cx="2688" cy="1720"/>
          </a:xfrm>
        </p:grpSpPr>
        <p:pic>
          <p:nvPicPr>
            <p:cNvPr id="5939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762"/>
              <a:ext cx="2660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3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864"/>
              <a:ext cx="2688" cy="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395" name="Rectangle 17"/>
          <p:cNvSpPr>
            <a:spLocks noChangeArrowheads="1"/>
          </p:cNvSpPr>
          <p:nvPr/>
        </p:nvSpPr>
        <p:spPr bwMode="auto">
          <a:xfrm>
            <a:off x="812800" y="422275"/>
            <a:ext cx="7772400" cy="422275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2800">
                <a:solidFill>
                  <a:schemeClr val="tx2"/>
                </a:solidFill>
                <a:latin typeface="Arial" charset="0"/>
              </a:rPr>
              <a:t>PCR v realnem času </a:t>
            </a:r>
            <a:r>
              <a:rPr lang="sl-SI" sz="2800">
                <a:solidFill>
                  <a:schemeClr val="tx2"/>
                </a:solidFill>
                <a:latin typeface="Arial" charset="0"/>
              </a:rPr>
              <a:t>/ </a:t>
            </a:r>
            <a:r>
              <a:rPr lang="en-GB" sz="2800">
                <a:solidFill>
                  <a:schemeClr val="tx2"/>
                </a:solidFill>
                <a:latin typeface="Arial" charset="0"/>
              </a:rPr>
              <a:t>2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146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"/>
          <a:stretch>
            <a:fillRect/>
          </a:stretch>
        </p:blipFill>
        <p:spPr bwMode="auto">
          <a:xfrm>
            <a:off x="4787900" y="1196975"/>
            <a:ext cx="41751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r>
              <a:rPr lang="sl-SI" sz="3200" b="1" smtClean="0">
                <a:latin typeface="Arial" charset="0"/>
              </a:rPr>
              <a:t>Analiza talilne krivulje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137525" cy="1223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l-SI" sz="1600" smtClean="0">
                <a:latin typeface="Arial" charset="0"/>
              </a:rPr>
              <a:t>Talilna krivulja predstavlja podatek o homogenosti produkta PCR, ne da bi za to morali izvesti elektroforezo.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8638"/>
            <a:ext cx="26479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521176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422275"/>
          </a:xfrm>
          <a:solidFill>
            <a:srgbClr val="CCFFCC"/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Fosforamiditna metoda </a:t>
            </a:r>
            <a:r>
              <a:rPr lang="sl-SI" sz="3200" smtClean="0">
                <a:latin typeface="Arial" charset="0"/>
              </a:rPr>
              <a:t>/</a:t>
            </a:r>
            <a:r>
              <a:rPr lang="en-US" sz="3200" smtClean="0">
                <a:latin typeface="Arial" charset="0"/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836613"/>
            <a:ext cx="8197850" cy="41052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sl-SI" sz="1400" smtClean="0">
                <a:latin typeface="Arial" charset="0"/>
              </a:rPr>
              <a:t>Učinkovitost vezave vstopajočega mononukleozida je &gt;98 %. Nezreagirane molekule odstranimo iz reakcije s pokrivanjem prostih 5’–OH skupin. To dosežemo z acetiliranjem.</a:t>
            </a:r>
          </a:p>
          <a:p>
            <a:pPr marL="0" indent="0">
              <a:buFontTx/>
              <a:buNone/>
            </a:pPr>
            <a:r>
              <a:rPr lang="sl-SI" sz="1400" smtClean="0">
                <a:latin typeface="Arial" charset="0"/>
              </a:rPr>
              <a:t>Tako modificirane molekule ne morejo vstopati v 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naslednje reakcije.</a:t>
            </a:r>
          </a:p>
          <a:p>
            <a:pPr marL="0" indent="0">
              <a:buFontTx/>
              <a:buNone/>
            </a:pPr>
            <a:r>
              <a:rPr lang="sl-SI" sz="1400" smtClean="0">
                <a:latin typeface="Arial" charset="0"/>
              </a:rPr>
              <a:t>Na novo dodano bazo oksidiramo in jo tako pretvorimo 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iz fosfitne v stabilno fosfotriestrsko obliko.</a:t>
            </a:r>
          </a:p>
          <a:p>
            <a:pPr marL="0" indent="0">
              <a:buFontTx/>
              <a:buNone/>
            </a:pPr>
            <a:r>
              <a:rPr lang="sl-SI" sz="1400" smtClean="0">
                <a:latin typeface="Arial" charset="0"/>
              </a:rPr>
              <a:t>V zadnji stopnji DMT ponovno odcepimo s TCA in 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začnemo nov cikel sinteze.</a:t>
            </a:r>
          </a:p>
          <a:p>
            <a:pPr marL="0" indent="0">
              <a:buFontTx/>
              <a:buNone/>
            </a:pPr>
            <a:r>
              <a:rPr lang="sl-SI" sz="1400" smtClean="0">
                <a:latin typeface="Arial" charset="0"/>
              </a:rPr>
              <a:t>Po zadnjem ciklu oligonukleotid odcepimo z nosilca z 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amoniakom, ki odstrani tudi preostale zaščitne skupine 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(1 h 65°C).</a:t>
            </a:r>
          </a:p>
          <a:p>
            <a:pPr marL="0" indent="0">
              <a:buFontTx/>
              <a:buNone/>
            </a:pPr>
            <a:endParaRPr lang="sl-SI" sz="14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400" smtClean="0">
                <a:latin typeface="Arial" charset="0"/>
              </a:rPr>
              <a:t>Učinkovitost sinteze spremljamo spektrofotometrično 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preko količine sproščenega DMT v vsakem ciklu.</a:t>
            </a:r>
          </a:p>
          <a:p>
            <a:pPr marL="0" indent="0">
              <a:buFontTx/>
              <a:buNone/>
            </a:pPr>
            <a:endParaRPr lang="sl-SI" sz="14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400" smtClean="0">
                <a:latin typeface="Arial" charset="0"/>
              </a:rPr>
              <a:t>Pri sintezi RNA je potrebna dodatna zaščita 2’-OH:</a:t>
            </a:r>
            <a:r>
              <a:rPr lang="sl-SI" sz="1600" smtClean="0">
                <a:latin typeface="Arial" charset="0"/>
              </a:rPr>
              <a:t>  </a:t>
            </a:r>
            <a:br>
              <a:rPr lang="sl-SI" sz="1600" smtClean="0">
                <a:latin typeface="Arial" charset="0"/>
              </a:rPr>
            </a:br>
            <a:endParaRPr lang="sl-SI" sz="1600" smtClean="0">
              <a:latin typeface="Arial" charset="0"/>
            </a:endParaRPr>
          </a:p>
        </p:txBody>
      </p:sp>
      <p:pic>
        <p:nvPicPr>
          <p:cNvPr id="410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33845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482441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68015" y="422274"/>
            <a:ext cx="7901632" cy="918493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2800" dirty="0">
                <a:solidFill>
                  <a:schemeClr val="tx2"/>
                </a:solidFill>
                <a:latin typeface="Arial" charset="0"/>
              </a:rPr>
              <a:t>PCR v </a:t>
            </a:r>
            <a:r>
              <a:rPr lang="en-GB" sz="2800" dirty="0" err="1">
                <a:solidFill>
                  <a:schemeClr val="tx2"/>
                </a:solidFill>
                <a:latin typeface="Arial" charset="0"/>
              </a:rPr>
              <a:t>realnem</a:t>
            </a:r>
            <a:r>
              <a:rPr lang="en-GB" sz="2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Arial" charset="0"/>
              </a:rPr>
              <a:t>času</a:t>
            </a:r>
            <a:r>
              <a:rPr lang="sl-SI" sz="2800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sl-SI" sz="2800" dirty="0" smtClean="0">
                <a:solidFill>
                  <a:schemeClr val="tx2"/>
                </a:solidFill>
                <a:latin typeface="Arial" charset="0"/>
              </a:rPr>
              <a:t>hidrolitične sonde </a:t>
            </a:r>
            <a:br>
              <a:rPr lang="sl-SI" sz="2800" dirty="0" smtClean="0">
                <a:solidFill>
                  <a:schemeClr val="tx2"/>
                </a:solidFill>
                <a:latin typeface="Arial" charset="0"/>
              </a:rPr>
            </a:br>
            <a:r>
              <a:rPr lang="sl-SI" sz="2800" dirty="0" smtClean="0">
                <a:solidFill>
                  <a:schemeClr val="tx2"/>
                </a:solidFill>
                <a:latin typeface="Arial" charset="0"/>
              </a:rPr>
              <a:t>(Sistem TaqMan)</a:t>
            </a:r>
            <a:endParaRPr lang="en-GB" sz="3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181225" y="6165850"/>
            <a:ext cx="4875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latin typeface="Arial Narrow" pitchFamily="34" charset="0"/>
              </a:rPr>
              <a:t>http://www.bmskorea.co.kr/bms_Product/MakerImage/roche/application/taqman-3.gif</a:t>
            </a:r>
          </a:p>
        </p:txBody>
      </p:sp>
      <p:pic>
        <p:nvPicPr>
          <p:cNvPr id="65540" name="Picture 4" descr="taqman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4675"/>
            <a:ext cx="40481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49"/>
            <a:ext cx="3413125" cy="608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5508438" y="6453188"/>
            <a:ext cx="31245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http://www.ukl.uni-freiburg.de/core-facility/taqman/taqindex.html</a:t>
            </a:r>
          </a:p>
        </p:txBody>
      </p:sp>
      <p:sp>
        <p:nvSpPr>
          <p:cNvPr id="66564" name="Text Box 7"/>
          <p:cNvSpPr txBox="1">
            <a:spLocks noChangeArrowheads="1"/>
          </p:cNvSpPr>
          <p:nvPr/>
        </p:nvSpPr>
        <p:spPr bwMode="auto">
          <a:xfrm>
            <a:off x="250825" y="1167964"/>
            <a:ext cx="489743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sl-SI" sz="1400" b="1" dirty="0">
                <a:latin typeface="Arial" pitchFamily="34" charset="0"/>
                <a:cs typeface="Arial" pitchFamily="34" charset="0"/>
              </a:rPr>
              <a:t>Postopek </a:t>
            </a:r>
            <a:r>
              <a:rPr lang="sl-SI" sz="1400" b="1" dirty="0" smtClean="0">
                <a:latin typeface="Arial" pitchFamily="34" charset="0"/>
                <a:cs typeface="Arial" pitchFamily="34" charset="0"/>
              </a:rPr>
              <a:t>pri uporabi hidrolitičnih sond: </a:t>
            </a:r>
            <a:br>
              <a:rPr lang="sl-SI" sz="1400" b="1" dirty="0" smtClean="0">
                <a:latin typeface="Arial" pitchFamily="34" charset="0"/>
                <a:cs typeface="Arial" pitchFamily="34" charset="0"/>
              </a:rPr>
            </a:br>
            <a:endParaRPr lang="sl-SI" sz="1400" b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l-SI" sz="1400" dirty="0">
                <a:latin typeface="Arial" pitchFamily="34" charset="0"/>
                <a:cs typeface="Arial" pitchFamily="34" charset="0"/>
              </a:rPr>
              <a:t>(1) prileganje začetnih oligonukleotidov in sonde </a:t>
            </a:r>
          </a:p>
          <a:p>
            <a:pPr algn="l"/>
            <a:r>
              <a:rPr lang="sl-SI" sz="1400" dirty="0">
                <a:latin typeface="Arial" pitchFamily="34" charset="0"/>
                <a:cs typeface="Arial" pitchFamily="34" charset="0"/>
              </a:rPr>
              <a:t>(2) podaljševanje začetnega oligonukleotida in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400" dirty="0" smtClean="0">
                <a:latin typeface="Arial" pitchFamily="34" charset="0"/>
                <a:cs typeface="Arial" pitchFamily="34" charset="0"/>
              </a:rPr>
            </a:br>
            <a:r>
              <a:rPr lang="sl-SI" sz="1400" dirty="0" smtClean="0">
                <a:latin typeface="Arial" pitchFamily="34" charset="0"/>
                <a:cs typeface="Arial" pitchFamily="34" charset="0"/>
              </a:rPr>
              <a:t>      odrivanje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sonde </a:t>
            </a:r>
          </a:p>
          <a:p>
            <a:pPr algn="l"/>
            <a:r>
              <a:rPr lang="sl-SI" sz="1400" dirty="0">
                <a:latin typeface="Arial" pitchFamily="34" charset="0"/>
                <a:cs typeface="Arial" pitchFamily="34" charset="0"/>
              </a:rPr>
              <a:t>(3) razgradnja sonde zaradi 5’</a:t>
            </a:r>
            <a:r>
              <a:rPr lang="sl-SI" sz="1400" dirty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3’-eksonukleazne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400" dirty="0" smtClean="0">
                <a:latin typeface="Arial" pitchFamily="34" charset="0"/>
                <a:cs typeface="Arial" pitchFamily="34" charset="0"/>
              </a:rPr>
            </a:br>
            <a:r>
              <a:rPr lang="sl-SI" sz="1400" dirty="0" smtClean="0">
                <a:latin typeface="Arial" pitchFamily="34" charset="0"/>
                <a:cs typeface="Arial" pitchFamily="34" charset="0"/>
              </a:rPr>
              <a:t>      aktivnosti </a:t>
            </a:r>
            <a:r>
              <a:rPr lang="sl-SI" sz="1400" i="1" dirty="0" smtClean="0">
                <a:latin typeface="Arial" pitchFamily="34" charset="0"/>
                <a:cs typeface="Arial" pitchFamily="34" charset="0"/>
              </a:rPr>
              <a:t>Taq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-polimeraze </a:t>
            </a:r>
            <a:endParaRPr lang="sl-SI" sz="1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l-SI" sz="1400" dirty="0">
                <a:latin typeface="Arial" pitchFamily="34" charset="0"/>
                <a:cs typeface="Arial" pitchFamily="34" charset="0"/>
              </a:rPr>
              <a:t>(4) emisija fluorescence z reporterskega barvila (R) po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400" dirty="0" smtClean="0">
                <a:latin typeface="Arial" pitchFamily="34" charset="0"/>
                <a:cs typeface="Arial" pitchFamily="34" charset="0"/>
              </a:rPr>
            </a:br>
            <a:r>
              <a:rPr lang="sl-SI" sz="1400" dirty="0" smtClean="0">
                <a:latin typeface="Arial" pitchFamily="34" charset="0"/>
                <a:cs typeface="Arial" pitchFamily="34" charset="0"/>
              </a:rPr>
              <a:t>      ločbi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od </a:t>
            </a:r>
            <a:r>
              <a:rPr lang="sl-SI" sz="1400" dirty="0" smtClean="0">
                <a:latin typeface="Arial" pitchFamily="34" charset="0"/>
                <a:cs typeface="Arial" pitchFamily="34" charset="0"/>
              </a:rPr>
              <a:t>molekule </a:t>
            </a:r>
            <a:r>
              <a:rPr lang="sl-SI" sz="1400" dirty="0">
                <a:latin typeface="Arial" pitchFamily="34" charset="0"/>
                <a:cs typeface="Arial" pitchFamily="34" charset="0"/>
              </a:rPr>
              <a:t>dušilca (Q)</a:t>
            </a:r>
          </a:p>
          <a:p>
            <a:pPr algn="l"/>
            <a:endParaRPr lang="sl-SI" sz="1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sl-SI" sz="10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http://www.ruhr-uni-bochum.de/homeexpneu/projekte/irmgards-projekt.html</a:t>
            </a:r>
          </a:p>
          <a:p>
            <a:pPr algn="l"/>
            <a:endParaRPr lang="sl-SI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12800" y="422275"/>
            <a:ext cx="7772400" cy="422275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2800">
                <a:solidFill>
                  <a:schemeClr val="tx2"/>
                </a:solidFill>
                <a:latin typeface="Arial" charset="0"/>
              </a:rPr>
              <a:t>PCR</a:t>
            </a:r>
            <a:r>
              <a:rPr lang="sl-SI" sz="2800">
                <a:solidFill>
                  <a:schemeClr val="tx2"/>
                </a:solidFill>
                <a:latin typeface="Arial" charset="0"/>
              </a:rPr>
              <a:t>-</a:t>
            </a:r>
            <a:r>
              <a:rPr lang="en-GB" sz="2800">
                <a:solidFill>
                  <a:schemeClr val="tx2"/>
                </a:solidFill>
                <a:latin typeface="Arial" charset="0"/>
              </a:rPr>
              <a:t>r</a:t>
            </a:r>
            <a:r>
              <a:rPr lang="sl-SI" sz="2800">
                <a:solidFill>
                  <a:schemeClr val="tx2"/>
                </a:solidFill>
                <a:latin typeface="Arial" charset="0"/>
              </a:rPr>
              <a:t>t: Sistem TaqMan MGB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7587" name="Picture 3" descr="taq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829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75882" y="6165850"/>
            <a:ext cx="4685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http://services.ifom-ieo-campus.it/Pcr/methodology.php</a:t>
            </a:r>
          </a:p>
          <a:p>
            <a:r>
              <a:rPr lang="sl-SI" sz="10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http://www.appliedbiosystems.com/support/tutorials/pdf/rapid_assay_development_guidelines.pdf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87450" y="5229225"/>
            <a:ext cx="6913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sl-SI" sz="1400">
                <a:latin typeface="Arial" charset="0"/>
              </a:rPr>
              <a:t>sonda ima nefluorescenčno dušilno barvilo + skupino za vezavo v mali žleb (MGB) </a:t>
            </a:r>
            <a:r>
              <a:rPr lang="sl-SI" sz="1400">
                <a:latin typeface="Arial" charset="0"/>
                <a:sym typeface="Wingdings" pitchFamily="2" charset="2"/>
              </a:rPr>
              <a:t> lažje razlikovanje spektrov in večja stabilnost dupleksa</a:t>
            </a:r>
            <a:r>
              <a:rPr lang="sl-SI" sz="14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38608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0575"/>
            <a:ext cx="18288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812800" y="422275"/>
            <a:ext cx="7772400" cy="422275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2800">
                <a:solidFill>
                  <a:schemeClr val="tx2"/>
                </a:solidFill>
                <a:latin typeface="Arial" charset="0"/>
              </a:rPr>
              <a:t>PCR v realnem času</a:t>
            </a:r>
            <a:r>
              <a:rPr lang="sl-SI" sz="2800">
                <a:solidFill>
                  <a:schemeClr val="tx2"/>
                </a:solidFill>
                <a:latin typeface="Arial" charset="0"/>
              </a:rPr>
              <a:t>: vgradnja barvil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9635" name="Picture 9" descr="sy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395413"/>
            <a:ext cx="68294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10"/>
          <p:cNvSpPr>
            <a:spLocks noChangeArrowheads="1"/>
          </p:cNvSpPr>
          <p:nvPr/>
        </p:nvSpPr>
        <p:spPr bwMode="auto">
          <a:xfrm>
            <a:off x="3003550" y="6165850"/>
            <a:ext cx="3228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latin typeface="Arial Narrow" pitchFamily="34" charset="0"/>
              </a:rPr>
              <a:t>http://services.ifom-ieo-campus.it/Pcr/methodology.php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50825" y="422275"/>
            <a:ext cx="8642350" cy="422275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GB" sz="2800">
                <a:solidFill>
                  <a:schemeClr val="tx2"/>
                </a:solidFill>
                <a:latin typeface="Arial" charset="0"/>
              </a:rPr>
              <a:t>PCR</a:t>
            </a:r>
            <a:r>
              <a:rPr lang="sl-SI" sz="2800">
                <a:solidFill>
                  <a:schemeClr val="tx2"/>
                </a:solidFill>
                <a:latin typeface="Arial" charset="0"/>
              </a:rPr>
              <a:t>-rt: primerjava detekcijskih sistemov</a:t>
            </a:r>
            <a:endParaRPr lang="en-GB" sz="3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922713" y="6308725"/>
            <a:ext cx="149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200">
                <a:latin typeface="Arial Narrow" pitchFamily="34" charset="0"/>
              </a:rPr>
              <a:t>Vir: Applied Biosystems</a:t>
            </a: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816725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Sinteza DNA: praktični vidiki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5688"/>
            <a:ext cx="8785225" cy="5592762"/>
          </a:xfrm>
          <a:noFill/>
        </p:spPr>
        <p:txBody>
          <a:bodyPr/>
          <a:lstStyle/>
          <a:p>
            <a:pPr marL="0" indent="0">
              <a:lnSpc>
                <a:spcPct val="85000"/>
              </a:lnSpc>
              <a:buFontTx/>
              <a:buNone/>
            </a:pPr>
            <a:r>
              <a:rPr lang="sl-SI" sz="1800" smtClean="0">
                <a:latin typeface="Arial" charset="0"/>
              </a:rPr>
              <a:t>Če je </a:t>
            </a:r>
            <a:r>
              <a:rPr lang="sl-SI" sz="1800" u="sng" smtClean="0">
                <a:latin typeface="Arial" charset="0"/>
              </a:rPr>
              <a:t>učinkovitost</a:t>
            </a:r>
            <a:r>
              <a:rPr lang="sl-SI" sz="1800" smtClean="0">
                <a:latin typeface="Arial" charset="0"/>
              </a:rPr>
              <a:t> vsakega cikla sinteze 99 %, je izplen pri sintezi 20-mera 82 %,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60-mera pa 55 %. Običajno sintetiziramo oligonukleotide dolžine &lt;50 b.</a:t>
            </a:r>
          </a:p>
          <a:p>
            <a:pPr marL="0" indent="0">
              <a:buFontTx/>
              <a:buNone/>
            </a:pPr>
            <a:endParaRPr lang="sl-SI" sz="8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u="sng" smtClean="0">
                <a:latin typeface="Arial" charset="0"/>
              </a:rPr>
              <a:t>Modifikacije</a:t>
            </a:r>
            <a:r>
              <a:rPr lang="sl-SI" sz="1800" smtClean="0">
                <a:latin typeface="Arial" charset="0"/>
              </a:rPr>
              <a:t> NA: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fosforotioati (stabilnost – npr. pri protismerni DNA)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fluoresc. skupine (za določanje nukl. zaporedja, genske čipe)</a:t>
            </a:r>
          </a:p>
          <a:p>
            <a:pPr marL="0" indent="0">
              <a:buFontTx/>
              <a:buNone/>
            </a:pPr>
            <a:endParaRPr lang="sl-SI" sz="8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u="sng" smtClean="0">
                <a:latin typeface="Arial" charset="0"/>
              </a:rPr>
              <a:t>Čiščenje</a:t>
            </a:r>
            <a:r>
              <a:rPr lang="sl-SI" sz="1800" smtClean="0">
                <a:latin typeface="Arial" charset="0"/>
              </a:rPr>
              <a:t>: amoniak odparimo, NA oborimo in s tem odstranimo soli (‘razsoljeno’), lahko pa očistimo s HPLC ali preko PAGE. </a:t>
            </a:r>
          </a:p>
          <a:p>
            <a:pPr marL="0" indent="0">
              <a:buFontTx/>
              <a:buNone/>
            </a:pPr>
            <a:endParaRPr lang="sl-SI" sz="8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u="sng" smtClean="0">
                <a:latin typeface="Arial" charset="0"/>
              </a:rPr>
              <a:t>Obseg proizvodnje</a:t>
            </a:r>
            <a:r>
              <a:rPr lang="sl-SI" sz="1800" smtClean="0">
                <a:latin typeface="Arial" charset="0"/>
              </a:rPr>
              <a:t> (standardi):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	10 (25) nmol 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	40 (50) nmol </a:t>
            </a:r>
            <a:r>
              <a:rPr lang="sl-SI" sz="2000" smtClean="0">
                <a:latin typeface="Arial" charset="0"/>
              </a:rPr>
              <a:t>(</a:t>
            </a:r>
            <a:r>
              <a:rPr lang="sl-SI" sz="1800" smtClean="0">
                <a:latin typeface="Arial" charset="0"/>
              </a:rPr>
              <a:t>50-100 </a:t>
            </a:r>
            <a:r>
              <a:rPr lang="sl-SI" sz="1800" smtClean="0">
                <a:latin typeface="Symbol" pitchFamily="18" charset="2"/>
              </a:rPr>
              <a:t>m</a:t>
            </a:r>
            <a:r>
              <a:rPr lang="sl-SI" sz="1800" smtClean="0">
                <a:latin typeface="Arial" charset="0"/>
              </a:rPr>
              <a:t>g)</a:t>
            </a:r>
            <a:r>
              <a:rPr lang="sl-SI" sz="1600" smtClean="0">
                <a:latin typeface="Arial" charset="0"/>
              </a:rPr>
              <a:t/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	</a:t>
            </a:r>
            <a:r>
              <a:rPr lang="sl-SI" sz="1800" smtClean="0">
                <a:latin typeface="Arial" charset="0"/>
              </a:rPr>
              <a:t>200 nmol (200-500 </a:t>
            </a:r>
            <a:r>
              <a:rPr lang="sl-SI" sz="1800" smtClean="0">
                <a:latin typeface="Symbol" pitchFamily="18" charset="2"/>
              </a:rPr>
              <a:t>m</a:t>
            </a:r>
            <a:r>
              <a:rPr lang="sl-SI" sz="1800" smtClean="0">
                <a:latin typeface="Arial" charset="0"/>
              </a:rPr>
              <a:t>g)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	    1 </a:t>
            </a:r>
            <a:r>
              <a:rPr lang="sl-SI" sz="1800" smtClean="0">
                <a:latin typeface="Symbol" pitchFamily="18" charset="2"/>
              </a:rPr>
              <a:t>m</a:t>
            </a:r>
            <a:r>
              <a:rPr lang="sl-SI" sz="1800" smtClean="0">
                <a:latin typeface="Arial" charset="0"/>
              </a:rPr>
              <a:t>mol  (1-2 mg)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	  10 </a:t>
            </a:r>
            <a:r>
              <a:rPr lang="sl-SI" sz="1800" smtClean="0">
                <a:latin typeface="Symbol" pitchFamily="18" charset="2"/>
              </a:rPr>
              <a:t>m</a:t>
            </a:r>
            <a:r>
              <a:rPr lang="sl-SI" sz="1800" smtClean="0">
                <a:latin typeface="Arial" charset="0"/>
              </a:rPr>
              <a:t>mol (10 mg)</a:t>
            </a:r>
          </a:p>
          <a:p>
            <a:pPr marL="0" indent="0">
              <a:buFontTx/>
              <a:buNone/>
            </a:pPr>
            <a:endParaRPr lang="sl-SI" sz="800" b="1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400" b="1" smtClean="0">
                <a:latin typeface="Arial" charset="0"/>
              </a:rPr>
              <a:t>Približne cene v svetu </a:t>
            </a:r>
            <a:r>
              <a:rPr lang="sl-SI" sz="1400" smtClean="0">
                <a:latin typeface="Arial" charset="0"/>
              </a:rPr>
              <a:t>za 50 nmol: ~0,6 EUR/bazo, 0,2 mmol: 1,1 EUR/bazo (razsoljeno)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+25 EUR/oligo za čiščenje preko HPLC; +40 EUR/oligo za čiščenje preko PAGE</a:t>
            </a:r>
          </a:p>
          <a:p>
            <a:pPr marL="0" indent="0">
              <a:buFontTx/>
              <a:buNone/>
            </a:pPr>
            <a:r>
              <a:rPr lang="sl-SI" sz="1400" smtClean="0">
                <a:latin typeface="Arial" charset="0"/>
              </a:rPr>
              <a:t>	modifikacije: biotinilacija: +45 EUR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		  vezava digoksigenina: +100 EUR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		  vezava fluoresceina: +40 EUR</a:t>
            </a:r>
            <a:br>
              <a:rPr lang="sl-SI" sz="1400" smtClean="0">
                <a:latin typeface="Arial" charset="0"/>
              </a:rPr>
            </a:br>
            <a:r>
              <a:rPr lang="sl-SI" sz="1400" smtClean="0">
                <a:latin typeface="Arial" charset="0"/>
              </a:rPr>
              <a:t>		  degenerirana mesta: 1,1 EUR/bazo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6604000" cy="527050"/>
          </a:xfrm>
          <a:solidFill>
            <a:srgbClr val="CCFFCC"/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Sinteza genov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667375"/>
          </a:xfrm>
          <a:noFill/>
        </p:spPr>
        <p:txBody>
          <a:bodyPr/>
          <a:lstStyle/>
          <a:p>
            <a:pPr marL="228600" indent="-228600">
              <a:buFontTx/>
              <a:buNone/>
            </a:pPr>
            <a:r>
              <a:rPr lang="sl-SI" sz="2000" smtClean="0">
                <a:latin typeface="Arial" charset="0"/>
              </a:rPr>
              <a:t>Gene lahko sestavimo iz sintetiziranih fragmentov </a:t>
            </a:r>
            <a:br>
              <a:rPr lang="sl-SI" sz="20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Agarwal, 1970: Ala-tRNA, 76 bp;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Khorana, 1976-79: supresorska Tyr-tRNA, 126 bp; </a:t>
            </a:r>
            <a:br>
              <a:rPr lang="sl-SI" sz="1600" smtClean="0">
                <a:latin typeface="Arial" charset="0"/>
              </a:rPr>
            </a:br>
            <a:r>
              <a:rPr lang="sl-SI" sz="1600" smtClean="0">
                <a:latin typeface="Arial" charset="0"/>
              </a:rPr>
              <a:t>Ferretti, 1986: rodopsin, 1057 bp </a:t>
            </a:r>
          </a:p>
          <a:p>
            <a:pPr marL="228600" indent="-228600">
              <a:buFontTx/>
              <a:buNone/>
            </a:pPr>
            <a:endParaRPr lang="sl-SI" sz="800" smtClean="0">
              <a:solidFill>
                <a:srgbClr val="009900"/>
              </a:solidFill>
              <a:latin typeface="Arial" charset="0"/>
            </a:endParaRPr>
          </a:p>
          <a:p>
            <a:pPr marL="228600" indent="-228600">
              <a:buFontTx/>
              <a:buNone/>
            </a:pPr>
            <a:r>
              <a:rPr lang="sl-SI" sz="2000" smtClean="0">
                <a:solidFill>
                  <a:srgbClr val="009900"/>
                </a:solidFill>
                <a:latin typeface="Arial" charset="0"/>
              </a:rPr>
              <a:t>Namen: priprava gena z ustreznejšimi lastnostmi kot jih ima naravni gen/cDNA (raba kodona, restr. mesta, dodajanje oznak).</a:t>
            </a:r>
            <a:endParaRPr lang="sl-SI" sz="2000" smtClean="0">
              <a:latin typeface="Arial" charset="0"/>
            </a:endParaRPr>
          </a:p>
          <a:p>
            <a:pPr marL="228600" indent="-228600">
              <a:buFontTx/>
              <a:buNone/>
            </a:pPr>
            <a:endParaRPr lang="sl-SI" sz="800" smtClean="0">
              <a:latin typeface="Arial" charset="0"/>
            </a:endParaRPr>
          </a:p>
          <a:p>
            <a:pPr marL="228600" indent="-228600">
              <a:buFontTx/>
              <a:buNone/>
            </a:pPr>
            <a:r>
              <a:rPr lang="sl-SI" sz="2000" u="sng" smtClean="0">
                <a:latin typeface="Arial" charset="0"/>
              </a:rPr>
              <a:t>Postopek:</a:t>
            </a:r>
          </a:p>
          <a:p>
            <a:pPr marL="228600" indent="-228600">
              <a:buFontTx/>
              <a:buNone/>
            </a:pPr>
            <a:r>
              <a:rPr lang="sl-SI" sz="1800" smtClean="0">
                <a:solidFill>
                  <a:schemeClr val="accent2"/>
                </a:solidFill>
                <a:latin typeface="Arial" charset="0"/>
              </a:rPr>
              <a:t>1. analiza naravnega zapisa (start, stop, RE-mesta) ali ‘reverzna translacija’</a:t>
            </a:r>
          </a:p>
          <a:p>
            <a:pPr marL="228600" indent="-228600">
              <a:buFontTx/>
              <a:buNone/>
            </a:pPr>
            <a:r>
              <a:rPr lang="sl-SI" sz="1800" smtClean="0">
                <a:solidFill>
                  <a:schemeClr val="accent2"/>
                </a:solidFill>
                <a:latin typeface="Arial" charset="0"/>
              </a:rPr>
              <a:t>2. določanje mest za izboljšavo (raba kodona, dodatna RE-mesta: ‘tiha mesta’, dodatna zaporedja)</a:t>
            </a:r>
          </a:p>
          <a:p>
            <a:pPr marL="228600" indent="-228600">
              <a:buFontTx/>
              <a:buNone/>
            </a:pPr>
            <a:r>
              <a:rPr lang="sl-SI" sz="1800" smtClean="0">
                <a:solidFill>
                  <a:schemeClr val="accent2"/>
                </a:solidFill>
                <a:latin typeface="Arial" charset="0"/>
              </a:rPr>
              <a:t>3. sinteza oligonukleotidov za kodirajočo in nekodirajočo verigo (l=40-70 b), </a:t>
            </a:r>
            <a:br>
              <a:rPr lang="sl-SI" sz="1800" smtClean="0">
                <a:solidFill>
                  <a:schemeClr val="accent2"/>
                </a:solidFill>
                <a:latin typeface="Arial" charset="0"/>
              </a:rPr>
            </a:br>
            <a:r>
              <a:rPr lang="sl-SI" sz="1800" smtClean="0">
                <a:solidFill>
                  <a:schemeClr val="accent2"/>
                </a:solidFill>
                <a:latin typeface="Arial" charset="0"/>
              </a:rPr>
              <a:t>ki se prekrivajo z zamikom</a:t>
            </a:r>
          </a:p>
          <a:p>
            <a:pPr marL="228600" indent="-228600">
              <a:buFontTx/>
              <a:buNone/>
            </a:pPr>
            <a:r>
              <a:rPr lang="sl-SI" sz="1800" smtClean="0">
                <a:solidFill>
                  <a:schemeClr val="accent2"/>
                </a:solidFill>
                <a:latin typeface="Arial" charset="0"/>
              </a:rPr>
              <a:t>4. fosforiliranje 5’-koncev</a:t>
            </a:r>
          </a:p>
          <a:p>
            <a:pPr marL="228600" indent="-228600">
              <a:buFontTx/>
              <a:buNone/>
            </a:pPr>
            <a:r>
              <a:rPr lang="sl-SI" sz="1800" smtClean="0">
                <a:solidFill>
                  <a:schemeClr val="accent2"/>
                </a:solidFill>
                <a:latin typeface="Arial" charset="0"/>
              </a:rPr>
              <a:t>5. hibirdizacija komplementarnih parov</a:t>
            </a:r>
          </a:p>
          <a:p>
            <a:pPr marL="228600" indent="-228600">
              <a:buFontTx/>
              <a:buNone/>
            </a:pPr>
            <a:r>
              <a:rPr lang="sl-SI" sz="1800" smtClean="0">
                <a:solidFill>
                  <a:schemeClr val="accent2"/>
                </a:solidFill>
                <a:latin typeface="Arial" charset="0"/>
              </a:rPr>
              <a:t>6. ligiranje odsekov dsDNA</a:t>
            </a:r>
          </a:p>
          <a:p>
            <a:pPr marL="228600" indent="-228600">
              <a:buFontTx/>
              <a:buNone/>
            </a:pPr>
            <a:endParaRPr lang="sl-SI" sz="700" smtClean="0">
              <a:latin typeface="Arial" charset="0"/>
            </a:endParaRPr>
          </a:p>
          <a:p>
            <a:pPr marL="228600" indent="-228600">
              <a:buFontTx/>
              <a:buNone/>
            </a:pPr>
            <a:r>
              <a:rPr lang="sl-SI" sz="1800" smtClean="0">
                <a:latin typeface="Arial" charset="0"/>
              </a:rPr>
              <a:t>Sledi vnos v vektor, RE-analiza in preverjanje nukleotidnega zaporedja inserta.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3816350" cy="474662"/>
          </a:xfrm>
          <a:solidFill>
            <a:srgbClr val="CCFFCC"/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Sinteza genov </a:t>
            </a:r>
            <a:r>
              <a:rPr lang="sl-SI" sz="3200" smtClean="0">
                <a:latin typeface="Arial" charset="0"/>
              </a:rPr>
              <a:t>/</a:t>
            </a:r>
            <a:r>
              <a:rPr lang="en-US" sz="3200" smtClean="0">
                <a:latin typeface="Arial" charset="0"/>
              </a:rPr>
              <a:t>2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3816350" cy="1511300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sz="1600" b="1" smtClean="0">
                <a:solidFill>
                  <a:srgbClr val="FF33CC"/>
                </a:solidFill>
                <a:latin typeface="Arial" charset="0"/>
              </a:rPr>
              <a:t>Primer sint</a:t>
            </a:r>
            <a:r>
              <a:rPr lang="sl-SI" sz="1600" b="1" smtClean="0">
                <a:solidFill>
                  <a:srgbClr val="FF33CC"/>
                </a:solidFill>
                <a:latin typeface="Arial" charset="0"/>
              </a:rPr>
              <a:t>eznega</a:t>
            </a:r>
            <a:r>
              <a:rPr lang="en-US" sz="1600" b="1" smtClean="0">
                <a:solidFill>
                  <a:srgbClr val="FF33CC"/>
                </a:solidFill>
                <a:latin typeface="Arial" charset="0"/>
              </a:rPr>
              <a:t> gena:</a:t>
            </a:r>
            <a:r>
              <a:rPr lang="en-US" sz="1600" b="1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sl-SI" sz="1600" b="1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sl-SI" sz="1600" b="1" smtClean="0">
                <a:solidFill>
                  <a:schemeClr val="accent2"/>
                </a:solidFill>
                <a:latin typeface="Arial" charset="0"/>
              </a:rPr>
            </a:br>
            <a:r>
              <a:rPr lang="en-US" sz="1200" smtClean="0">
                <a:solidFill>
                  <a:schemeClr val="accent2"/>
                </a:solidFill>
                <a:latin typeface="Arial" charset="0"/>
              </a:rPr>
              <a:t>Biochem. J. (1998) </a:t>
            </a:r>
            <a:r>
              <a:rPr lang="en-US" sz="1200" b="1" smtClean="0">
                <a:solidFill>
                  <a:schemeClr val="accent2"/>
                </a:solidFill>
                <a:latin typeface="Arial" charset="0"/>
              </a:rPr>
              <a:t>330</a:t>
            </a:r>
            <a:r>
              <a:rPr lang="en-US" sz="1200" smtClean="0">
                <a:solidFill>
                  <a:schemeClr val="accent2"/>
                </a:solidFill>
                <a:latin typeface="Arial" charset="0"/>
              </a:rPr>
              <a:t>, (983–988) </a:t>
            </a:r>
            <a:br>
              <a:rPr lang="en-US" sz="1200" smtClean="0">
                <a:solidFill>
                  <a:schemeClr val="accent2"/>
                </a:solidFill>
                <a:latin typeface="Arial" charset="0"/>
              </a:rPr>
            </a:br>
            <a:r>
              <a:rPr lang="en-US" sz="1200" b="1" smtClean="0">
                <a:solidFill>
                  <a:schemeClr val="accent2"/>
                </a:solidFill>
                <a:latin typeface="Arial" charset="0"/>
              </a:rPr>
              <a:t>Bacterial expression and spectroscopic characterization of soybean leghaemoglobin </a:t>
            </a:r>
            <a:r>
              <a:rPr lang="en-US" sz="1200" b="1" i="1" smtClean="0">
                <a:solidFill>
                  <a:schemeClr val="accent2"/>
                </a:solidFill>
                <a:latin typeface="Arial" charset="0"/>
              </a:rPr>
              <a:t>a</a:t>
            </a:r>
            <a:endParaRPr lang="en-US" sz="1800" smtClean="0">
              <a:latin typeface="Arial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4795838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4775"/>
            <a:ext cx="8534400" cy="687388"/>
          </a:xfrm>
          <a:solidFill>
            <a:srgbClr val="CCFFFF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Verižna reakcija s polimerazo (PCR)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896938"/>
            <a:ext cx="8432800" cy="5751512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sl-SI" sz="1800" smtClean="0">
                <a:latin typeface="Arial" charset="0"/>
              </a:rPr>
              <a:t>PCR: Pomnoževanje območij DNA med dvema začetnima oligonukleotidoma s termostabilno polimerazo ob spreminjanju temperatur.</a:t>
            </a:r>
            <a:endParaRPr lang="sl-SI" sz="8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smtClean="0">
                <a:latin typeface="Arial" charset="0"/>
              </a:rPr>
              <a:t>Pomnoževanje poteka v ciklih.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Ponavljajo se 3 stopnje: denaturacija / prileganje / podaljševanje</a:t>
            </a:r>
          </a:p>
          <a:p>
            <a:pPr marL="0" indent="0">
              <a:buFontTx/>
              <a:buNone/>
            </a:pPr>
            <a:endParaRPr lang="sl-SI" sz="1800" smtClean="0">
              <a:latin typeface="Arial" charset="0"/>
            </a:endParaRPr>
          </a:p>
        </p:txBody>
      </p:sp>
      <p:pic>
        <p:nvPicPr>
          <p:cNvPr id="2150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"/>
          <a:stretch>
            <a:fillRect/>
          </a:stretch>
        </p:blipFill>
        <p:spPr bwMode="auto">
          <a:xfrm>
            <a:off x="2124075" y="2565400"/>
            <a:ext cx="4248150" cy="3887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3187700" cy="687388"/>
          </a:xfrm>
          <a:solidFill>
            <a:srgbClr val="CCFFFF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PCR: postopek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3529013" cy="4443412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sl-SI" sz="1800" smtClean="0">
                <a:latin typeface="Arial" charset="0"/>
              </a:rPr>
              <a:t>Pomnoževanje je eksponentno.</a:t>
            </a:r>
          </a:p>
          <a:p>
            <a:pPr marL="0" indent="0"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smtClean="0">
                <a:latin typeface="Arial" charset="0"/>
              </a:rPr>
              <a:t>Produkt pričakovane dolžine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latin typeface="Arial" charset="0"/>
              </a:rPr>
              <a:t>nastaja postopno. </a:t>
            </a:r>
            <a:br>
              <a:rPr lang="sl-SI" sz="1800" smtClean="0">
                <a:latin typeface="Arial" charset="0"/>
              </a:rPr>
            </a:br>
            <a:r>
              <a:rPr lang="sl-SI" sz="1800" smtClean="0">
                <a:solidFill>
                  <a:schemeClr val="accent2"/>
                </a:solidFill>
                <a:latin typeface="Arial" charset="0"/>
              </a:rPr>
              <a:t>Produkt PCR = AMPLIKON. </a:t>
            </a:r>
          </a:p>
          <a:p>
            <a:pPr marL="0" indent="0">
              <a:buFontTx/>
              <a:buNone/>
            </a:pPr>
            <a:endParaRPr lang="sl-SI" sz="1800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2532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913"/>
            <a:ext cx="52578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141663"/>
            <a:ext cx="5572125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63525"/>
            <a:ext cx="7975600" cy="581025"/>
          </a:xfrm>
          <a:solidFill>
            <a:srgbClr val="CCFFFF">
              <a:alpha val="50195"/>
            </a:srgbClr>
          </a:solidFill>
        </p:spPr>
        <p:txBody>
          <a:bodyPr/>
          <a:lstStyle/>
          <a:p>
            <a:r>
              <a:rPr lang="en-US" sz="3200" smtClean="0">
                <a:latin typeface="Arial" charset="0"/>
              </a:rPr>
              <a:t>PCR: potek poskusa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055688"/>
            <a:ext cx="7632700" cy="5592762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sz="1600" b="1" smtClean="0">
                <a:latin typeface="Arial" charset="0"/>
              </a:rPr>
              <a:t>sestava standardne reakcijske mešanice</a:t>
            </a:r>
            <a:r>
              <a:rPr lang="sl-SI" sz="1600" smtClean="0"/>
              <a:t> </a:t>
            </a:r>
            <a:r>
              <a:rPr lang="sl-SI" sz="1600" smtClean="0">
                <a:latin typeface="Arial" charset="0"/>
              </a:rPr>
              <a:t>(25 </a:t>
            </a:r>
            <a:r>
              <a:rPr lang="sl-SI" sz="1600" smtClean="0">
                <a:latin typeface="Symbol" pitchFamily="18" charset="2"/>
              </a:rPr>
              <a:t>m</a:t>
            </a:r>
            <a:r>
              <a:rPr lang="sl-SI" sz="1600" smtClean="0">
                <a:latin typeface="Arial" charset="0"/>
              </a:rPr>
              <a:t>l):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160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u="sng" smtClean="0">
                <a:latin typeface="Arial" charset="0"/>
              </a:rPr>
              <a:t>sestavina				volumen	končna konc.</a:t>
            </a:r>
            <a:r>
              <a:rPr lang="sl-SI" sz="1600" smtClean="0">
                <a:latin typeface="Arial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matrična DNA	~100 ng		 1,0 </a:t>
            </a:r>
            <a:r>
              <a:rPr lang="sl-SI" sz="1600" smtClean="0">
                <a:latin typeface="Symbol" pitchFamily="18" charset="2"/>
              </a:rPr>
              <a:t>m</a:t>
            </a:r>
            <a:r>
              <a:rPr lang="sl-SI" sz="1600" smtClean="0">
                <a:latin typeface="Arial" charset="0"/>
              </a:rPr>
              <a:t>l	   4 ng/ml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začetni oligonukleotid 1 (5’-konec) 	 0,2 </a:t>
            </a:r>
            <a:r>
              <a:rPr lang="sl-SI" sz="1600" smtClean="0">
                <a:latin typeface="Symbol" pitchFamily="18" charset="2"/>
              </a:rPr>
              <a:t>m</a:t>
            </a:r>
            <a:r>
              <a:rPr lang="sl-SI" sz="1600" smtClean="0">
                <a:latin typeface="Arial" charset="0"/>
              </a:rPr>
              <a:t>l	   0,4 mM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začetni oligonukleotid 2 (3’-konec)	 0,2 </a:t>
            </a:r>
            <a:r>
              <a:rPr lang="sl-SI" sz="1600" smtClean="0">
                <a:latin typeface="Symbol" pitchFamily="18" charset="2"/>
              </a:rPr>
              <a:t>m</a:t>
            </a:r>
            <a:r>
              <a:rPr lang="sl-SI" sz="1600" smtClean="0">
                <a:latin typeface="Arial" charset="0"/>
              </a:rPr>
              <a:t>l	   0,4 mM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mešanica dNTP (vsak 25 mM)		 0,2 </a:t>
            </a:r>
            <a:r>
              <a:rPr lang="sl-SI" sz="1600" smtClean="0">
                <a:latin typeface="Symbol" pitchFamily="18" charset="2"/>
              </a:rPr>
              <a:t>m</a:t>
            </a:r>
            <a:r>
              <a:rPr lang="sl-SI" sz="1600" smtClean="0">
                <a:latin typeface="Arial" charset="0"/>
              </a:rPr>
              <a:t>l 	   0,2 mM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reakcijski pufer (10x)		 2,5 </a:t>
            </a:r>
            <a:r>
              <a:rPr lang="sl-SI" sz="1600" smtClean="0">
                <a:latin typeface="Symbol" pitchFamily="18" charset="2"/>
              </a:rPr>
              <a:t>m</a:t>
            </a:r>
            <a:r>
              <a:rPr lang="sl-SI" sz="1600" smtClean="0">
                <a:latin typeface="Arial" charset="0"/>
              </a:rPr>
              <a:t>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dH</a:t>
            </a:r>
            <a:r>
              <a:rPr lang="sl-SI" sz="1600" baseline="-25000" smtClean="0">
                <a:latin typeface="Arial" charset="0"/>
              </a:rPr>
              <a:t>2</a:t>
            </a:r>
            <a:r>
              <a:rPr lang="sl-SI" sz="1600" smtClean="0">
                <a:latin typeface="Arial" charset="0"/>
              </a:rPr>
              <a:t>O			               20,7 </a:t>
            </a:r>
            <a:r>
              <a:rPr lang="sl-SI" sz="1600" smtClean="0">
                <a:latin typeface="Symbol" pitchFamily="18" charset="2"/>
              </a:rPr>
              <a:t>m</a:t>
            </a:r>
            <a:r>
              <a:rPr lang="sl-SI" sz="1600" smtClean="0">
                <a:latin typeface="Arial" charset="0"/>
              </a:rPr>
              <a:t>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DNA-polimeraza (1 U)		 0,2 </a:t>
            </a:r>
            <a:r>
              <a:rPr lang="sl-SI" sz="1600" smtClean="0">
                <a:latin typeface="Symbol" pitchFamily="18" charset="2"/>
              </a:rPr>
              <a:t>m</a:t>
            </a:r>
            <a:r>
              <a:rPr lang="sl-SI" sz="1600" smtClean="0">
                <a:latin typeface="Arial" charset="0"/>
              </a:rPr>
              <a:t>l								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				               25,0 </a:t>
            </a:r>
            <a:r>
              <a:rPr lang="sl-SI" sz="1600" smtClean="0">
                <a:latin typeface="Symbol" pitchFamily="18" charset="2"/>
              </a:rPr>
              <a:t>m</a:t>
            </a:r>
            <a:r>
              <a:rPr lang="sl-SI" sz="1600" smtClean="0">
                <a:latin typeface="Arial" charset="0"/>
              </a:rPr>
              <a:t>l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160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sz="1600" smtClean="0">
                <a:latin typeface="Arial" charset="0"/>
              </a:rPr>
              <a:t>Cikli: (1 min 94 °C / 1 min 54 °C / 1-2 min 72 °C)  x 30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16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ojnice">
  <a:themeElements>
    <a:clrScheme name="Prosojn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sojn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sojn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sojn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sojn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sojn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sojn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sojn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sojn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8138</TotalTime>
  <Words>1188</Words>
  <Application>Microsoft Office PowerPoint</Application>
  <PresentationFormat>On-screen Show (4:3)</PresentationFormat>
  <Paragraphs>280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Symbol</vt:lpstr>
      <vt:lpstr>Times New Roman</vt:lpstr>
      <vt:lpstr>Wingdings</vt:lpstr>
      <vt:lpstr>Wingdings 3</vt:lpstr>
      <vt:lpstr>Prosojnice</vt:lpstr>
      <vt:lpstr>Sinteza DNA in vitro</vt:lpstr>
      <vt:lpstr>Fosforamiditna metoda</vt:lpstr>
      <vt:lpstr>Fosforamiditna metoda /2</vt:lpstr>
      <vt:lpstr>Sinteza DNA: praktični vidiki</vt:lpstr>
      <vt:lpstr>Sinteza genov</vt:lpstr>
      <vt:lpstr>Sinteza genov /2</vt:lpstr>
      <vt:lpstr>Verižna reakcija s polimerazo (PCR)</vt:lpstr>
      <vt:lpstr>PCR: postopek</vt:lpstr>
      <vt:lpstr>PCR: potek poskusa</vt:lpstr>
      <vt:lpstr>PCR: aparature</vt:lpstr>
      <vt:lpstr>PCR: začetni oligonukleotidi</vt:lpstr>
      <vt:lpstr>PowerPoint Presentation</vt:lpstr>
      <vt:lpstr>PowerPoint Presentation</vt:lpstr>
      <vt:lpstr>PowerPoint Presentation</vt:lpstr>
      <vt:lpstr>PCR: Uracil-N-glikozilaza</vt:lpstr>
      <vt:lpstr>Kloniranje produktov PCR</vt:lpstr>
      <vt:lpstr>Kloniranje produktov PCR / 2</vt:lpstr>
      <vt:lpstr>PowerPoint Presentation</vt:lpstr>
      <vt:lpstr>PowerPoint Presentation</vt:lpstr>
      <vt:lpstr>PowerPoint Presentation</vt:lpstr>
      <vt:lpstr>RT-PCR</vt:lpstr>
      <vt:lpstr>PowerPoint Presentation</vt:lpstr>
      <vt:lpstr>PowerPoint Presentation</vt:lpstr>
      <vt:lpstr>Kvantitativni PCR</vt:lpstr>
      <vt:lpstr>Kvantitativni PCR / 2</vt:lpstr>
      <vt:lpstr>Kvantitativni PCR / 3</vt:lpstr>
      <vt:lpstr>PCR v realnem času</vt:lpstr>
      <vt:lpstr>PowerPoint Presentation</vt:lpstr>
      <vt:lpstr>Analiza talilne krivulje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IJS-B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Marko</dc:creator>
  <cp:lastModifiedBy>MarkoD</cp:lastModifiedBy>
  <cp:revision>217</cp:revision>
  <cp:lastPrinted>2004-10-25T15:02:47Z</cp:lastPrinted>
  <dcterms:created xsi:type="dcterms:W3CDTF">2001-10-10T08:15:44Z</dcterms:created>
  <dcterms:modified xsi:type="dcterms:W3CDTF">2013-11-08T08:50:00Z</dcterms:modified>
</cp:coreProperties>
</file>