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51" r:id="rId16"/>
    <p:sldId id="453" r:id="rId17"/>
    <p:sldId id="454" r:id="rId18"/>
    <p:sldId id="456" r:id="rId19"/>
    <p:sldId id="458" r:id="rId20"/>
    <p:sldId id="459" r:id="rId21"/>
    <p:sldId id="460" r:id="rId22"/>
    <p:sldId id="461" r:id="rId23"/>
    <p:sldId id="462" r:id="rId24"/>
    <p:sldId id="463" r:id="rId25"/>
    <p:sldId id="481" r:id="rId26"/>
    <p:sldId id="464" r:id="rId27"/>
    <p:sldId id="465" r:id="rId28"/>
    <p:sldId id="469" r:id="rId29"/>
    <p:sldId id="470" r:id="rId30"/>
    <p:sldId id="471" r:id="rId31"/>
    <p:sldId id="473" r:id="rId32"/>
    <p:sldId id="474" r:id="rId33"/>
    <p:sldId id="475" r:id="rId34"/>
    <p:sldId id="476" r:id="rId35"/>
    <p:sldId id="477" r:id="rId36"/>
    <p:sldId id="479" r:id="rId37"/>
    <p:sldId id="318" r:id="rId38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789"/>
    <a:srgbClr val="9933FF"/>
    <a:srgbClr val="09245F"/>
    <a:srgbClr val="09175F"/>
    <a:srgbClr val="0B205D"/>
    <a:srgbClr val="1E2E70"/>
    <a:srgbClr val="254A93"/>
    <a:srgbClr val="FF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2693" autoAdjust="0"/>
  </p:normalViewPr>
  <p:slideViewPr>
    <p:cSldViewPr>
      <p:cViewPr varScale="1">
        <p:scale>
          <a:sx n="118" d="100"/>
          <a:sy n="118" d="100"/>
        </p:scale>
        <p:origin x="5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4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9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4513"/>
            <a:ext cx="29495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24EF6-ACDF-4499-AF13-5867E4CDE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5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4ABF96-60D2-4432-BF29-6B012BCCC4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E8A55-215B-4B2B-9123-A9DB1E33AE56}" type="slidenum">
              <a:rPr lang="en-US"/>
              <a:pPr/>
              <a:t>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12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7C3C1-752A-4E03-9EBA-3ECECFA6EEA2}" type="slidenum">
              <a:rPr lang="en-US"/>
              <a:pPr/>
              <a:t>12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20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0C836-28F9-4971-BCAF-F884CCA29DA5}" type="slidenum">
              <a:rPr lang="en-US"/>
              <a:pPr/>
              <a:t>13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11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09A81-50D5-4CAA-B9C5-8EAB01790A4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300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18533-7EA9-46B5-8FE7-030C786804D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55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2D0AF-9C22-4094-85C5-8A52AFC5476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6292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E28CF-B4EB-4C20-9FC1-F58935CF98C2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833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E28CF-B4EB-4C20-9FC1-F58935CF98C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862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DD191-BFAA-4AC8-9776-ECE872C6DD4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2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04328-BF9A-4A6F-830D-5B456DB5626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3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1C749-6CD3-4F9D-9983-5908C667A7E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51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077F8-D692-494C-B9C3-CF0A31179D45}" type="slidenum">
              <a:rPr lang="en-US"/>
              <a:pPr/>
              <a:t>2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0861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4CA53-FE23-4FF2-B488-ADD01269129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psoralen</a:t>
            </a:r>
            <a:r>
              <a:rPr lang="sl-SI" dirty="0" smtClean="0"/>
              <a:t>: </a:t>
            </a:r>
            <a:r>
              <a:rPr lang="sl-SI" dirty="0" err="1" smtClean="0"/>
              <a:t>furokumarin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0452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CE254-B216-4D1E-85B2-E47326B3D88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929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6459F-05D4-4E2A-8374-5206BCBB966A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26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1D5A3-DDDE-4736-8EC9-300D9AC1608E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9463"/>
            <a:ext cx="4968875" cy="3727450"/>
          </a:xfrm>
          <a:ln w="12700"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41863"/>
            <a:ext cx="5002213" cy="4430712"/>
          </a:xfrm>
          <a:ln/>
        </p:spPr>
        <p:txBody>
          <a:bodyPr lIns="92075" tIns="46038" rIns="92075" bIns="46038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407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A6EC3-3F36-44E4-906D-14C11E13DD9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07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8D9F4-513D-4A25-B984-4A0B3FE0B6B8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610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D31A8-BE43-42A2-908D-CB2359F56226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822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A619D-7591-443F-ABCD-29FA76BB81A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883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C0D00-27D3-4928-9AE5-AA45B7077E5E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79463"/>
            <a:ext cx="4968875" cy="3727450"/>
          </a:xfrm>
          <a:ln w="12700" cap="flat"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41863"/>
            <a:ext cx="5002213" cy="4430712"/>
          </a:xfrm>
          <a:ln/>
        </p:spPr>
        <p:txBody>
          <a:bodyPr lIns="92075" tIns="46038" rIns="92075" bIns="46038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7009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CE8DC-CAB6-4696-85D3-8FA207955533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074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D9F6-34E1-488B-AAC4-D32C7465F9C4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265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2ABE4-3F43-459D-97BC-AAD50DECD963}" type="slidenum">
              <a:rPr lang="en-US"/>
              <a:pPr/>
              <a:t>36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16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80E3F-27B0-42AE-9831-B50F123CE5D8}" type="slidenum">
              <a:rPr lang="en-US"/>
              <a:pPr/>
              <a:t>4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21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0A71B-E79C-401F-A841-295368C4A5A8}" type="slidenum">
              <a:rPr lang="en-US"/>
              <a:pPr/>
              <a:t>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69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5109A-117B-4FAC-8234-21414A48D41D}" type="slidenum">
              <a:rPr lang="en-US"/>
              <a:pPr/>
              <a:t>6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92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39069-D056-4C6A-A753-FA81348848A0}" type="slidenum">
              <a:rPr lang="en-US"/>
              <a:pPr/>
              <a:t>7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006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68D82-33B7-41E6-BC40-AD6B183B41C2}" type="slidenum">
              <a:rPr lang="en-US"/>
              <a:pPr/>
              <a:t>8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517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DCCBF-8B0B-4A59-8283-AD2EFD4432F4}" type="slidenum">
              <a:rPr lang="en-US"/>
              <a:pPr/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69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25ED-3F59-48E0-98FE-57A012ED4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77CE3-E333-40AA-89FB-160321666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1010-0285-4E54-9E60-5F2BC57F5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25ED-3F59-48E0-98FE-57A012ED4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C491B-EF4E-4D0C-ACDD-0EE4819765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2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2452-670C-4079-AFF1-01E7D99E29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7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D409-38D9-43A7-ADD9-68899849FB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1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51C86-4DE2-4C49-AA98-10224003C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FF019-63C9-4AD7-980F-87792CE6C1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4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D05C-6FAD-49FE-ACFF-97DD2EA94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9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69423-00A1-47EC-9966-FD6835145B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9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C491B-EF4E-4D0C-ACDD-0EE481976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6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99946-E9E7-4D55-ADB2-42AB25E576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77CE3-E333-40AA-89FB-160321666B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69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1010-0285-4E54-9E60-5F2BC57F58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2452-670C-4079-AFF1-01E7D99E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6D409-38D9-43A7-ADD9-68899849FB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51C86-4DE2-4C49-AA98-10224003C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FF019-63C9-4AD7-980F-87792CE6C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AD05C-6FAD-49FE-ACFF-97DD2EA94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69423-00A1-47EC-9966-FD6835145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6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99946-E9E7-4D55-ADB2-42AB25E57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64D60-D6B4-4A88-9DAE-839E1E779A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E64D60-D6B4-4A88-9DAE-839E1E779A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0.png"/><Relationship Id="rId4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ColonyBl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90683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4089400" cy="779463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charset="0"/>
              </a:rPr>
              <a:t>Preiskovanje knjižnic</a:t>
            </a:r>
            <a:endParaRPr lang="sl-SI">
              <a:latin typeface="Arial" charset="0"/>
            </a:endParaRP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1041" y="4229100"/>
            <a:ext cx="5977359" cy="1905000"/>
          </a:xfrm>
        </p:spPr>
        <p:txBody>
          <a:bodyPr/>
          <a:lstStyle/>
          <a:p>
            <a:pPr marL="114300" indent="-114300"/>
            <a:r>
              <a:rPr lang="sl-SI" sz="1800" dirty="0">
                <a:solidFill>
                  <a:srgbClr val="006600"/>
                </a:solidFill>
                <a:latin typeface="Arial" charset="0"/>
              </a:rPr>
              <a:t>bakterijske kolonije </a:t>
            </a:r>
            <a:r>
              <a:rPr lang="sl-SI" sz="1800" dirty="0" err="1">
                <a:solidFill>
                  <a:srgbClr val="006600"/>
                </a:solidFill>
                <a:latin typeface="Arial" charset="0"/>
              </a:rPr>
              <a:t>prepivnamo</a:t>
            </a:r>
            <a:r>
              <a:rPr lang="sl-SI" sz="1800" dirty="0">
                <a:solidFill>
                  <a:srgbClr val="006600"/>
                </a:solidFill>
                <a:latin typeface="Arial" charset="0"/>
              </a:rPr>
              <a:t> na membrano, </a:t>
            </a:r>
          </a:p>
          <a:p>
            <a:pPr marL="114300" indent="-114300"/>
            <a:r>
              <a:rPr lang="sl-SI" sz="1800" dirty="0">
                <a:solidFill>
                  <a:srgbClr val="006600"/>
                </a:solidFill>
                <a:latin typeface="Arial" charset="0"/>
              </a:rPr>
              <a:t>bakterije </a:t>
            </a:r>
            <a:r>
              <a:rPr lang="sl-SI" sz="1800" dirty="0" err="1">
                <a:solidFill>
                  <a:srgbClr val="006600"/>
                </a:solidFill>
                <a:latin typeface="Arial" charset="0"/>
              </a:rPr>
              <a:t>liziramo</a:t>
            </a:r>
            <a:r>
              <a:rPr lang="sl-SI" sz="1800" dirty="0">
                <a:solidFill>
                  <a:srgbClr val="006600"/>
                </a:solidFill>
                <a:latin typeface="Arial" charset="0"/>
              </a:rPr>
              <a:t>, DNA denaturiramo in fiksiramo </a:t>
            </a:r>
            <a:br>
              <a:rPr lang="sl-SI" sz="1800" dirty="0">
                <a:solidFill>
                  <a:srgbClr val="006600"/>
                </a:solidFill>
                <a:latin typeface="Arial" charset="0"/>
              </a:rPr>
            </a:br>
            <a:r>
              <a:rPr lang="sl-SI" sz="1400" dirty="0">
                <a:solidFill>
                  <a:srgbClr val="006600"/>
                </a:solidFill>
                <a:latin typeface="Arial" charset="0"/>
              </a:rPr>
              <a:t>0,5 M </a:t>
            </a:r>
            <a:r>
              <a:rPr lang="sl-SI" sz="1400" dirty="0" err="1">
                <a:solidFill>
                  <a:srgbClr val="006600"/>
                </a:solidFill>
                <a:latin typeface="Arial" charset="0"/>
              </a:rPr>
              <a:t>NaOH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/nevtralizacija/</a:t>
            </a:r>
            <a:r>
              <a:rPr lang="sl-SI" sz="1400" dirty="0" err="1">
                <a:solidFill>
                  <a:srgbClr val="006600"/>
                </a:solidFill>
                <a:latin typeface="Arial" charset="0"/>
              </a:rPr>
              <a:t>proteinaza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 K, spiranje; </a:t>
            </a:r>
            <a:r>
              <a:rPr lang="sl-SI" sz="1400" dirty="0" err="1">
                <a:solidFill>
                  <a:srgbClr val="006600"/>
                </a:solidFill>
                <a:latin typeface="Arial" charset="0"/>
              </a:rPr>
              <a:t>zapekanje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 pri 80 °C</a:t>
            </a:r>
            <a:r>
              <a:rPr lang="sl-SI" sz="1800" dirty="0">
                <a:solidFill>
                  <a:srgbClr val="006600"/>
                </a:solidFill>
                <a:latin typeface="Arial" charset="0"/>
              </a:rPr>
              <a:t>,</a:t>
            </a:r>
          </a:p>
          <a:p>
            <a:pPr marL="114300" indent="-114300"/>
            <a:r>
              <a:rPr lang="sl-SI" sz="1800" dirty="0" err="1">
                <a:solidFill>
                  <a:srgbClr val="006600"/>
                </a:solidFill>
                <a:latin typeface="Arial" charset="0"/>
              </a:rPr>
              <a:t>hibridiziramo</a:t>
            </a:r>
            <a:r>
              <a:rPr lang="sl-SI" sz="1800" dirty="0">
                <a:solidFill>
                  <a:srgbClr val="006600"/>
                </a:solidFill>
                <a:latin typeface="Arial" charset="0"/>
              </a:rPr>
              <a:t> z označeno sondo </a:t>
            </a:r>
            <a:br>
              <a:rPr lang="sl-SI" sz="1800" dirty="0">
                <a:solidFill>
                  <a:srgbClr val="006600"/>
                </a:solidFill>
                <a:latin typeface="Arial" charset="0"/>
              </a:rPr>
            </a:br>
            <a:r>
              <a:rPr lang="sl-SI" sz="1600" dirty="0">
                <a:solidFill>
                  <a:srgbClr val="006600"/>
                </a:solidFill>
                <a:latin typeface="Arial" charset="0"/>
              </a:rPr>
              <a:t>[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metoda po </a:t>
            </a:r>
            <a:r>
              <a:rPr lang="sl-SI" sz="1400" dirty="0" err="1">
                <a:solidFill>
                  <a:srgbClr val="006600"/>
                </a:solidFill>
                <a:latin typeface="Arial" charset="0"/>
              </a:rPr>
              <a:t>Grunsteinu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 in </a:t>
            </a:r>
            <a:r>
              <a:rPr lang="sl-SI" sz="1400" dirty="0" err="1">
                <a:solidFill>
                  <a:srgbClr val="006600"/>
                </a:solidFill>
                <a:latin typeface="Arial" charset="0"/>
              </a:rPr>
              <a:t>Hognessu</a:t>
            </a:r>
            <a:r>
              <a:rPr lang="sl-SI" sz="1400" dirty="0">
                <a:solidFill>
                  <a:srgbClr val="006600"/>
                </a:solidFill>
                <a:latin typeface="Arial" charset="0"/>
              </a:rPr>
              <a:t> (1975)</a:t>
            </a:r>
            <a:r>
              <a:rPr lang="sl-SI" sz="1600" dirty="0">
                <a:solidFill>
                  <a:srgbClr val="006600"/>
                </a:solidFill>
                <a:latin typeface="Arial" charset="0"/>
              </a:rPr>
              <a:t>]</a:t>
            </a:r>
          </a:p>
        </p:txBody>
      </p:sp>
      <p:grpSp>
        <p:nvGrpSpPr>
          <p:cNvPr id="296965" name="Group 5"/>
          <p:cNvGrpSpPr>
            <a:grpSpLocks/>
          </p:cNvGrpSpPr>
          <p:nvPr/>
        </p:nvGrpSpPr>
        <p:grpSpPr bwMode="auto">
          <a:xfrm>
            <a:off x="5638800" y="1143000"/>
            <a:ext cx="2514600" cy="4572000"/>
            <a:chOff x="3552" y="720"/>
            <a:chExt cx="1584" cy="2880"/>
          </a:xfrm>
        </p:grpSpPr>
        <p:grpSp>
          <p:nvGrpSpPr>
            <p:cNvPr id="296966" name="Group 6"/>
            <p:cNvGrpSpPr>
              <a:grpSpLocks/>
            </p:cNvGrpSpPr>
            <p:nvPr/>
          </p:nvGrpSpPr>
          <p:grpSpPr bwMode="auto">
            <a:xfrm>
              <a:off x="3552" y="720"/>
              <a:ext cx="288" cy="192"/>
              <a:chOff x="4800" y="720"/>
              <a:chExt cx="288" cy="192"/>
            </a:xfrm>
          </p:grpSpPr>
          <p:sp>
            <p:nvSpPr>
              <p:cNvPr id="296967" name="Line 7"/>
              <p:cNvSpPr>
                <a:spLocks noChangeShapeType="1"/>
              </p:cNvSpPr>
              <p:nvPr/>
            </p:nvSpPr>
            <p:spPr bwMode="auto">
              <a:xfrm>
                <a:off x="4800" y="86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6968" name="Line 8"/>
              <p:cNvSpPr>
                <a:spLocks noChangeShapeType="1"/>
              </p:cNvSpPr>
              <p:nvPr/>
            </p:nvSpPr>
            <p:spPr bwMode="auto">
              <a:xfrm>
                <a:off x="5088" y="720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96969" name="Group 9"/>
            <p:cNvGrpSpPr>
              <a:grpSpLocks/>
            </p:cNvGrpSpPr>
            <p:nvPr/>
          </p:nvGrpSpPr>
          <p:grpSpPr bwMode="auto">
            <a:xfrm>
              <a:off x="3552" y="1920"/>
              <a:ext cx="288" cy="192"/>
              <a:chOff x="4800" y="720"/>
              <a:chExt cx="288" cy="192"/>
            </a:xfrm>
          </p:grpSpPr>
          <p:sp>
            <p:nvSpPr>
              <p:cNvPr id="296970" name="Line 10"/>
              <p:cNvSpPr>
                <a:spLocks noChangeShapeType="1"/>
              </p:cNvSpPr>
              <p:nvPr/>
            </p:nvSpPr>
            <p:spPr bwMode="auto">
              <a:xfrm>
                <a:off x="4800" y="86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6971" name="Line 11"/>
              <p:cNvSpPr>
                <a:spLocks noChangeShapeType="1"/>
              </p:cNvSpPr>
              <p:nvPr/>
            </p:nvSpPr>
            <p:spPr bwMode="auto">
              <a:xfrm>
                <a:off x="5088" y="720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96972" name="Group 12"/>
            <p:cNvGrpSpPr>
              <a:grpSpLocks/>
            </p:cNvGrpSpPr>
            <p:nvPr/>
          </p:nvGrpSpPr>
          <p:grpSpPr bwMode="auto">
            <a:xfrm>
              <a:off x="4848" y="1872"/>
              <a:ext cx="288" cy="192"/>
              <a:chOff x="4800" y="720"/>
              <a:chExt cx="288" cy="192"/>
            </a:xfrm>
          </p:grpSpPr>
          <p:sp>
            <p:nvSpPr>
              <p:cNvPr id="296973" name="Line 13"/>
              <p:cNvSpPr>
                <a:spLocks noChangeShapeType="1"/>
              </p:cNvSpPr>
              <p:nvPr/>
            </p:nvSpPr>
            <p:spPr bwMode="auto">
              <a:xfrm>
                <a:off x="4800" y="86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6974" name="Line 14"/>
              <p:cNvSpPr>
                <a:spLocks noChangeShapeType="1"/>
              </p:cNvSpPr>
              <p:nvPr/>
            </p:nvSpPr>
            <p:spPr bwMode="auto">
              <a:xfrm>
                <a:off x="5088" y="720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296975" name="Group 15"/>
            <p:cNvGrpSpPr>
              <a:grpSpLocks/>
            </p:cNvGrpSpPr>
            <p:nvPr/>
          </p:nvGrpSpPr>
          <p:grpSpPr bwMode="auto">
            <a:xfrm>
              <a:off x="4368" y="3408"/>
              <a:ext cx="288" cy="192"/>
              <a:chOff x="4800" y="720"/>
              <a:chExt cx="288" cy="192"/>
            </a:xfrm>
          </p:grpSpPr>
          <p:sp>
            <p:nvSpPr>
              <p:cNvPr id="296976" name="Line 16"/>
              <p:cNvSpPr>
                <a:spLocks noChangeShapeType="1"/>
              </p:cNvSpPr>
              <p:nvPr/>
            </p:nvSpPr>
            <p:spPr bwMode="auto">
              <a:xfrm>
                <a:off x="4800" y="86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6977" name="Line 17"/>
              <p:cNvSpPr>
                <a:spLocks noChangeShapeType="1"/>
              </p:cNvSpPr>
              <p:nvPr/>
            </p:nvSpPr>
            <p:spPr bwMode="auto">
              <a:xfrm>
                <a:off x="5088" y="720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Tipi prenosov</a:t>
            </a:r>
            <a:endParaRPr lang="en-US">
              <a:latin typeface="Arial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5688"/>
            <a:ext cx="8659812" cy="5594350"/>
          </a:xfrm>
        </p:spPr>
        <p:txBody>
          <a:bodyPr/>
          <a:lstStyle/>
          <a:p>
            <a:r>
              <a:rPr lang="sl-SI" sz="1600" u="sng" dirty="0" err="1">
                <a:latin typeface="Arial" charset="0"/>
              </a:rPr>
              <a:t>northern</a:t>
            </a:r>
            <a:r>
              <a:rPr lang="sl-SI" sz="1600" dirty="0">
                <a:latin typeface="Arial" charset="0"/>
              </a:rPr>
              <a:t>: analiziramo RNA (10-20 </a:t>
            </a:r>
            <a:r>
              <a:rPr lang="sl-SI" sz="1600" dirty="0">
                <a:latin typeface="Symbol" pitchFamily="18" charset="2"/>
              </a:rPr>
              <a:t>m</a:t>
            </a:r>
            <a:r>
              <a:rPr lang="sl-SI" sz="1600" dirty="0">
                <a:latin typeface="Arial" charset="0"/>
              </a:rPr>
              <a:t>g/nanos), ki jo ločimo na </a:t>
            </a:r>
            <a:r>
              <a:rPr lang="sl-SI" sz="1600" dirty="0" err="1">
                <a:latin typeface="Arial" charset="0"/>
              </a:rPr>
              <a:t>denaturirajočih</a:t>
            </a:r>
            <a:r>
              <a:rPr lang="sl-SI" sz="1600" dirty="0">
                <a:latin typeface="Arial" charset="0"/>
              </a:rPr>
              <a:t> agaroznih gelih (v prisotnosti </a:t>
            </a:r>
            <a:r>
              <a:rPr lang="sl-SI" sz="1600" dirty="0" err="1">
                <a:latin typeface="Arial" charset="0"/>
              </a:rPr>
              <a:t>glioksala</a:t>
            </a:r>
            <a:r>
              <a:rPr lang="sl-SI" sz="1600" dirty="0">
                <a:latin typeface="Arial" charset="0"/>
              </a:rPr>
              <a:t> ali formaldehida)</a:t>
            </a:r>
          </a:p>
          <a:p>
            <a:endParaRPr lang="sl-SI" sz="700" dirty="0">
              <a:latin typeface="Arial" charset="0"/>
            </a:endParaRPr>
          </a:p>
          <a:p>
            <a:r>
              <a:rPr lang="sl-SI" sz="1600" u="sng" dirty="0" err="1">
                <a:latin typeface="Arial" charset="0"/>
              </a:rPr>
              <a:t>Southern</a:t>
            </a:r>
            <a:r>
              <a:rPr lang="sl-SI" sz="1600" dirty="0">
                <a:latin typeface="Arial" charset="0"/>
              </a:rPr>
              <a:t> (1975): </a:t>
            </a:r>
            <a:r>
              <a:rPr lang="sl-SI" sz="1600" dirty="0" err="1">
                <a:latin typeface="Arial" charset="0"/>
              </a:rPr>
              <a:t>detektiramo</a:t>
            </a:r>
            <a:r>
              <a:rPr lang="sl-SI" sz="1600" dirty="0">
                <a:latin typeface="Arial" charset="0"/>
              </a:rPr>
              <a:t> specifična zaporedja DNA.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Genomske fragmente ločujemo po velikosti na 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agaroznih gelih - osnova RFLP in podobnih metod.</a:t>
            </a:r>
          </a:p>
          <a:p>
            <a:endParaRPr lang="sl-SI" sz="1600" dirty="0">
              <a:latin typeface="Arial" charset="0"/>
            </a:endParaRPr>
          </a:p>
          <a:p>
            <a:endParaRPr lang="sl-SI" sz="1600" dirty="0">
              <a:latin typeface="Arial" charset="0"/>
            </a:endParaRPr>
          </a:p>
          <a:p>
            <a:endParaRPr lang="sl-SI" sz="1600" dirty="0">
              <a:latin typeface="Arial" charset="0"/>
            </a:endParaRPr>
          </a:p>
          <a:p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600" dirty="0">
              <a:latin typeface="Arial" charset="0"/>
            </a:endParaRPr>
          </a:p>
          <a:p>
            <a:pPr>
              <a:buFontTx/>
              <a:buNone/>
            </a:pPr>
            <a:endParaRPr lang="sl-SI" sz="1400" dirty="0">
              <a:latin typeface="Arial" charset="0"/>
            </a:endParaRPr>
          </a:p>
        </p:txBody>
      </p:sp>
      <p:pic>
        <p:nvPicPr>
          <p:cNvPr id="314372" name="Picture 4" descr="Southernb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1149"/>
          <a:stretch>
            <a:fillRect/>
          </a:stretch>
        </p:blipFill>
        <p:spPr bwMode="auto">
          <a:xfrm>
            <a:off x="6172200" y="1676400"/>
            <a:ext cx="26685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" r="8891" b="3581"/>
          <a:stretch>
            <a:fillRect/>
          </a:stretch>
        </p:blipFill>
        <p:spPr bwMode="auto">
          <a:xfrm>
            <a:off x="457200" y="2895600"/>
            <a:ext cx="1477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396240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57200" y="5334000"/>
            <a:ext cx="1476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TIBS 25, 585-588 (2000)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ch5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424863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Sonde</a:t>
            </a:r>
            <a:endParaRPr lang="en-US">
              <a:latin typeface="Arial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4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Sonde so označene ssDNA ali RNA, ki so vsaj delno komplementarne zaporedju, </a:t>
            </a:r>
            <a:br>
              <a:rPr lang="sl-SI" sz="1800">
                <a:latin typeface="Arial" charset="0"/>
              </a:rPr>
            </a:br>
            <a:r>
              <a:rPr lang="sl-SI" sz="1800">
                <a:latin typeface="Arial" charset="0"/>
              </a:rPr>
              <a:t>ki ga iščemo. Uporabljamo jih pri tehnikah prenosa (blotting) in pri študijah celic </a:t>
            </a:r>
            <a:r>
              <a:rPr lang="sl-SI" sz="1800" i="1">
                <a:latin typeface="Arial" charset="0"/>
              </a:rPr>
              <a:t>in situ.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200">
              <a:latin typeface="Arial" charset="0"/>
            </a:endParaRPr>
          </a:p>
          <a:p>
            <a:pPr marL="0" indent="0">
              <a:buFontTx/>
              <a:buNone/>
            </a:pPr>
            <a:endParaRPr lang="sl-SI" sz="12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b="1">
                <a:latin typeface="Arial" charset="0"/>
              </a:rPr>
              <a:t>vrste označevanja:				detekcija:</a:t>
            </a:r>
          </a:p>
          <a:p>
            <a:pPr marL="0" indent="0">
              <a:buFontTx/>
              <a:buNone/>
            </a:pPr>
            <a:r>
              <a:rPr lang="sl-SI" sz="1800">
                <a:solidFill>
                  <a:srgbClr val="FF3300"/>
                </a:solidFill>
                <a:latin typeface="Arial" charset="0"/>
              </a:rPr>
              <a:t>radioaktivno (</a:t>
            </a:r>
            <a:r>
              <a:rPr lang="sl-SI" sz="1800" baseline="30000">
                <a:solidFill>
                  <a:srgbClr val="FF3300"/>
                </a:solidFill>
                <a:latin typeface="Arial" charset="0"/>
              </a:rPr>
              <a:t>32</a:t>
            </a:r>
            <a:r>
              <a:rPr lang="sl-SI" sz="1800">
                <a:solidFill>
                  <a:srgbClr val="FF3300"/>
                </a:solidFill>
                <a:latin typeface="Arial" charset="0"/>
              </a:rPr>
              <a:t>P, </a:t>
            </a:r>
            <a:r>
              <a:rPr lang="sl-SI" sz="1800" baseline="30000">
                <a:solidFill>
                  <a:srgbClr val="FF3300"/>
                </a:solidFill>
                <a:latin typeface="Arial" charset="0"/>
              </a:rPr>
              <a:t>35</a:t>
            </a:r>
            <a:r>
              <a:rPr lang="sl-SI" sz="1800">
                <a:solidFill>
                  <a:srgbClr val="FF3300"/>
                </a:solidFill>
                <a:latin typeface="Arial" charset="0"/>
              </a:rPr>
              <a:t>S, </a:t>
            </a:r>
            <a:r>
              <a:rPr lang="sl-SI" sz="1800" baseline="30000">
                <a:solidFill>
                  <a:srgbClr val="FF3300"/>
                </a:solidFill>
                <a:latin typeface="Arial" charset="0"/>
              </a:rPr>
              <a:t>125</a:t>
            </a:r>
            <a:r>
              <a:rPr lang="sl-SI" sz="1800">
                <a:solidFill>
                  <a:srgbClr val="FF3300"/>
                </a:solidFill>
                <a:latin typeface="Arial" charset="0"/>
              </a:rPr>
              <a:t>I, </a:t>
            </a:r>
            <a:r>
              <a:rPr lang="sl-SI" sz="1800" baseline="30000">
                <a:solidFill>
                  <a:srgbClr val="FF3300"/>
                </a:solidFill>
                <a:latin typeface="Arial" charset="0"/>
              </a:rPr>
              <a:t>3</a:t>
            </a:r>
            <a:r>
              <a:rPr lang="sl-SI" sz="1800">
                <a:solidFill>
                  <a:srgbClr val="FF3300"/>
                </a:solidFill>
                <a:latin typeface="Arial" charset="0"/>
              </a:rPr>
              <a:t>H)		avtoradiografija, števci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solidFill>
                  <a:srgbClr val="009900"/>
                </a:solidFill>
                <a:latin typeface="Arial" charset="0"/>
              </a:rPr>
              <a:t>biotin					preko avidina/steptavidina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solidFill>
                  <a:schemeClr val="accent2"/>
                </a:solidFill>
                <a:latin typeface="Arial" charset="0"/>
              </a:rPr>
              <a:t>encimi (alk.fosfataza, hrenova peroksidaza)	test aktivnosti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solidFill>
                  <a:srgbClr val="FF66FF"/>
                </a:solidFill>
                <a:latin typeface="Arial" charset="0"/>
              </a:rPr>
              <a:t>kemoluminiscenca			luminometer, film</a:t>
            </a:r>
          </a:p>
          <a:p>
            <a:pPr marL="0" indent="0">
              <a:buFontTx/>
              <a:buNone/>
            </a:pPr>
            <a:r>
              <a:rPr lang="sl-SI" sz="1800">
                <a:solidFill>
                  <a:srgbClr val="9966FF"/>
                </a:solidFill>
                <a:latin typeface="Arial" charset="0"/>
              </a:rPr>
              <a:t>fluorescenca				fluorimetri, mikroskopija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solidFill>
                  <a:srgbClr val="99CC00"/>
                </a:solidFill>
                <a:latin typeface="Arial" charset="0"/>
              </a:rPr>
              <a:t>antigeni					protitelesa</a:t>
            </a: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Sonde /2</a:t>
            </a:r>
            <a:endParaRPr lang="en-US">
              <a:latin typeface="Arial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4350"/>
          </a:xfrm>
        </p:spPr>
        <p:txBody>
          <a:bodyPr/>
          <a:lstStyle/>
          <a:p>
            <a:pPr marL="92075" indent="-92075">
              <a:buFontTx/>
              <a:buNone/>
            </a:pPr>
            <a:r>
              <a:rPr lang="sl-SI" sz="2000" b="1">
                <a:latin typeface="Arial" charset="0"/>
              </a:rPr>
              <a:t>Načini pritrjevanja oznak</a:t>
            </a:r>
            <a:r>
              <a:rPr lang="sl-SI" sz="2000">
                <a:latin typeface="Arial" charset="0"/>
              </a:rPr>
              <a:t> na DNA (RNA):</a:t>
            </a:r>
          </a:p>
          <a:p>
            <a:pPr marL="92075" indent="-92075">
              <a:buFontTx/>
              <a:buNone/>
            </a:pPr>
            <a:r>
              <a:rPr lang="sl-SI" sz="2000">
                <a:latin typeface="Arial" charset="0"/>
              </a:rPr>
              <a:t>- pomikanje zareze </a:t>
            </a:r>
            <a:r>
              <a:rPr lang="sl-SI" sz="1800" i="1">
                <a:latin typeface="Arial" charset="0"/>
              </a:rPr>
              <a:t>(nick translation)</a:t>
            </a:r>
            <a:endParaRPr lang="sl-SI" sz="2000" i="1">
              <a:latin typeface="Arial" charset="0"/>
            </a:endParaRPr>
          </a:p>
          <a:p>
            <a:pPr marL="92075" indent="-92075">
              <a:buFontTx/>
              <a:buNone/>
            </a:pPr>
            <a:r>
              <a:rPr lang="sl-SI" sz="2000">
                <a:latin typeface="Arial" charset="0"/>
              </a:rPr>
              <a:t>- podaljševanje začetnega oligonukleotida </a:t>
            </a:r>
            <a:r>
              <a:rPr lang="sl-SI" sz="1800" i="1">
                <a:latin typeface="Arial" charset="0"/>
              </a:rPr>
              <a:t>(primer extension)</a:t>
            </a:r>
            <a:endParaRPr lang="sl-SI" sz="2000">
              <a:latin typeface="Arial" charset="0"/>
            </a:endParaRPr>
          </a:p>
          <a:p>
            <a:pPr marL="92075" indent="-92075">
              <a:buFontTx/>
              <a:buNone/>
            </a:pPr>
            <a:r>
              <a:rPr lang="sl-SI" sz="2000">
                <a:latin typeface="Arial" charset="0"/>
              </a:rPr>
              <a:t>- RNA-polimeraza</a:t>
            </a:r>
          </a:p>
          <a:p>
            <a:pPr marL="92075" indent="-92075">
              <a:buFontTx/>
              <a:buNone/>
            </a:pPr>
            <a:r>
              <a:rPr lang="sl-SI" sz="2000">
                <a:latin typeface="Arial" charset="0"/>
              </a:rPr>
              <a:t>- označevanje koncev</a:t>
            </a:r>
          </a:p>
          <a:p>
            <a:pPr marL="92075" indent="-92075">
              <a:buFontTx/>
              <a:buChar char="-"/>
            </a:pPr>
            <a:r>
              <a:rPr lang="sl-SI" sz="2000">
                <a:latin typeface="Arial" charset="0"/>
              </a:rPr>
              <a:t> direktno označevanje</a:t>
            </a:r>
          </a:p>
          <a:p>
            <a:pPr marL="92075" indent="-92075">
              <a:buFontTx/>
              <a:buChar char="-"/>
            </a:pPr>
            <a:r>
              <a:rPr lang="sl-SI" sz="2000">
                <a:latin typeface="Arial" charset="0"/>
              </a:rPr>
              <a:t> označevanje s PCR</a:t>
            </a:r>
          </a:p>
          <a:p>
            <a:pPr marL="92075" indent="-92075">
              <a:buFontTx/>
              <a:buNone/>
            </a:pPr>
            <a:endParaRPr lang="sl-SI" sz="1800">
              <a:latin typeface="Arial" charset="0"/>
            </a:endParaRPr>
          </a:p>
          <a:p>
            <a:pPr marL="92075" indent="-92075">
              <a:buFontTx/>
              <a:buNone/>
            </a:pPr>
            <a:r>
              <a:rPr lang="sl-SI" sz="1800">
                <a:latin typeface="Arial" charset="0"/>
              </a:rPr>
              <a:t>  Sondo lahko pripravimo na osnovi zaporedja iz sorodnega organizma (heterologne sonde) ali pa jih sintetiziramo na osnovi znanega aminokislinskega zaporedja proteina, za katerega iščemo zapis.</a:t>
            </a:r>
          </a:p>
          <a:p>
            <a:pPr marL="92075" indent="-92075">
              <a:buFontTx/>
              <a:buNone/>
            </a:pPr>
            <a:endParaRPr lang="sl-SI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4581525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Sonde /3</a:t>
            </a:r>
            <a:endParaRPr lang="en-US">
              <a:latin typeface="Arial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6096000" cy="5668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sz="1600">
                <a:latin typeface="Arial" charset="0"/>
              </a:rPr>
              <a:t>Priprava označene sonde </a:t>
            </a:r>
            <a:r>
              <a:rPr lang="sl-SI" sz="1600">
                <a:solidFill>
                  <a:srgbClr val="FF3300"/>
                </a:solidFill>
                <a:latin typeface="Arial" charset="0"/>
              </a:rPr>
              <a:t>s pomikom zareze</a:t>
            </a:r>
            <a:r>
              <a:rPr lang="sl-SI" sz="1600">
                <a:latin typeface="Arial" charset="0"/>
              </a:rPr>
              <a:t> </a:t>
            </a:r>
            <a:r>
              <a:rPr lang="sl-SI" sz="1400">
                <a:latin typeface="Arial" charset="0"/>
              </a:rPr>
              <a:t>(Rigby et al., 1977)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7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400">
                <a:latin typeface="Arial" charset="0"/>
              </a:rPr>
              <a:t>1.) osnova reakcije sta DNA, ki jo želiš označiti, in DNA-polimeraza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400">
                <a:latin typeface="Arial" charset="0"/>
              </a:rPr>
              <a:t>2.) v reakcijo dodaj dNTP (</a:t>
            </a:r>
            <a:r>
              <a:rPr lang="sl-SI" sz="1400">
                <a:solidFill>
                  <a:schemeClr val="accent2"/>
                </a:solidFill>
                <a:latin typeface="Arial" charset="0"/>
              </a:rPr>
              <a:t>1 označen</a:t>
            </a:r>
            <a:r>
              <a:rPr lang="sl-SI" sz="1400">
                <a:latin typeface="Arial" charset="0"/>
              </a:rPr>
              <a:t>) in vnesi zareze v DNA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[DNaza I]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400">
                <a:latin typeface="Arial" charset="0"/>
              </a:rPr>
              <a:t>3.) dodaj polimerazo, ki bo zareze zapolnjevala z dNTP (5’</a:t>
            </a:r>
            <a:r>
              <a:rPr lang="sl-SI" sz="1400">
                <a:latin typeface="Arial" charset="0"/>
                <a:sym typeface="Symbol" pitchFamily="18" charset="2"/>
              </a:rPr>
              <a:t></a:t>
            </a:r>
            <a:r>
              <a:rPr lang="sl-SI" sz="1400">
                <a:latin typeface="Arial" charset="0"/>
              </a:rPr>
              <a:t>3’)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400">
                <a:latin typeface="Arial" charset="0"/>
              </a:rPr>
              <a:t>4.) polimeraza cepi vezi pred sabo [eksonukleazna aktivnost 5’</a:t>
            </a:r>
            <a:r>
              <a:rPr lang="sl-SI" sz="1400">
                <a:latin typeface="Arial" charset="0"/>
                <a:sym typeface="Symbol" pitchFamily="18" charset="2"/>
              </a:rPr>
              <a:t>3’]</a:t>
            </a:r>
            <a:br>
              <a:rPr lang="sl-SI" sz="1400">
                <a:latin typeface="Arial" charset="0"/>
                <a:sym typeface="Symbol" pitchFamily="18" charset="2"/>
              </a:rPr>
            </a:br>
            <a:r>
              <a:rPr lang="sl-SI" sz="1400">
                <a:latin typeface="Arial" charset="0"/>
              </a:rPr>
              <a:t>in vgrajuje nove nukleotide vključno z označenim dNTP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l-SI" sz="1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l-SI" sz="1400">
                <a:latin typeface="Arial" charset="0"/>
              </a:rPr>
              <a:t>5.) DNA denaturiramo in ločimo označeno sondo od preostanka DNA</a:t>
            </a:r>
          </a:p>
        </p:txBody>
      </p:sp>
      <p:pic>
        <p:nvPicPr>
          <p:cNvPr id="321540" name="Picture 4" descr="probe_label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438400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1" name="Picture 5" descr="probe_label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5781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2" name="Picture 6" descr="probe_label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705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3" name="Picture 7" descr="probe_label1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89560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4" name="Picture 8" descr="probe_label1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24513"/>
            <a:ext cx="2882900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Sonde /4</a:t>
            </a:r>
            <a:endParaRPr lang="en-US">
              <a:latin typeface="Arial" charset="0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4546600" cy="15589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>
                <a:latin typeface="Arial" charset="0"/>
              </a:rPr>
              <a:t>Priprava sonde po metodi </a:t>
            </a:r>
            <a:r>
              <a:rPr lang="sl-SI" sz="1800">
                <a:solidFill>
                  <a:srgbClr val="FF3300"/>
                </a:solidFill>
                <a:latin typeface="Arial" charset="0"/>
              </a:rPr>
              <a:t>z naključnimi </a:t>
            </a:r>
            <a:br>
              <a:rPr lang="sl-SI" sz="1800">
                <a:solidFill>
                  <a:srgbClr val="FF3300"/>
                </a:solidFill>
                <a:latin typeface="Arial" charset="0"/>
              </a:rPr>
            </a:br>
            <a:r>
              <a:rPr lang="sl-SI" sz="1800">
                <a:solidFill>
                  <a:srgbClr val="FF3300"/>
                </a:solidFill>
                <a:latin typeface="Arial" charset="0"/>
              </a:rPr>
              <a:t>začetnimi oligonukleotidi</a:t>
            </a:r>
            <a:r>
              <a:rPr lang="sl-SI" sz="1800">
                <a:latin typeface="Arial" charset="0"/>
              </a:rPr>
              <a:t> (</a:t>
            </a:r>
            <a:r>
              <a:rPr lang="sl-SI" sz="1800" i="1">
                <a:latin typeface="Arial" charset="0"/>
              </a:rPr>
              <a:t>random primer</a:t>
            </a:r>
            <a:r>
              <a:rPr lang="sl-SI" sz="1800">
                <a:latin typeface="Arial" charset="0"/>
              </a:rPr>
              <a:t>) </a:t>
            </a:r>
            <a:br>
              <a:rPr lang="sl-SI" sz="1800">
                <a:latin typeface="Arial" charset="0"/>
              </a:rPr>
            </a:br>
            <a:r>
              <a:rPr lang="sl-SI" sz="1800">
                <a:latin typeface="Arial" charset="0"/>
              </a:rPr>
              <a:t>oz. metodi s podaljševanjem oligonukleotidov</a:t>
            </a:r>
            <a:br>
              <a:rPr lang="sl-SI" sz="1800">
                <a:latin typeface="Arial" charset="0"/>
              </a:rPr>
            </a:br>
            <a:r>
              <a:rPr lang="sl-SI" sz="1800">
                <a:latin typeface="Arial" charset="0"/>
              </a:rPr>
              <a:t>(Feinberg &amp; Vogelstein, 1983).</a:t>
            </a:r>
            <a:br>
              <a:rPr lang="sl-SI" sz="1800">
                <a:latin typeface="Arial" charset="0"/>
              </a:rPr>
            </a:br>
            <a:r>
              <a:rPr lang="sl-SI" sz="1600">
                <a:latin typeface="Arial" charset="0"/>
              </a:rPr>
              <a:t>Začetni oligonukl.: 6-10 b.</a:t>
            </a:r>
          </a:p>
        </p:txBody>
      </p:sp>
      <p:pic>
        <p:nvPicPr>
          <p:cNvPr id="325636" name="Picture 4" descr="random_prim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1196975"/>
            <a:ext cx="437832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8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/>
              <a:t>Sonde /</a:t>
            </a:r>
            <a:r>
              <a:rPr lang="sl-SI" sz="3200"/>
              <a:t>5</a:t>
            </a: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652963"/>
            <a:ext cx="8569325" cy="17446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sl-SI" sz="1800" dirty="0">
                <a:latin typeface="Arial" charset="0"/>
              </a:rPr>
              <a:t>Priprava sonde po metodi z </a:t>
            </a:r>
            <a:r>
              <a:rPr lang="sl-SI" sz="1800" dirty="0">
                <a:solidFill>
                  <a:srgbClr val="FF3300"/>
                </a:solidFill>
                <a:latin typeface="Arial" charset="0"/>
              </a:rPr>
              <a:t>označevanjem koncev</a:t>
            </a:r>
            <a:r>
              <a:rPr lang="sl-SI" sz="1800" dirty="0">
                <a:latin typeface="Arial" charset="0"/>
              </a:rPr>
              <a:t> (</a:t>
            </a:r>
            <a:r>
              <a:rPr lang="sl-SI" sz="1800" i="1" dirty="0" err="1">
                <a:latin typeface="Arial" charset="0"/>
              </a:rPr>
              <a:t>end</a:t>
            </a:r>
            <a:r>
              <a:rPr lang="sl-SI" sz="1800" i="1" dirty="0">
                <a:latin typeface="Arial" charset="0"/>
              </a:rPr>
              <a:t> </a:t>
            </a:r>
            <a:r>
              <a:rPr lang="sl-SI" sz="1800" i="1" dirty="0" err="1">
                <a:latin typeface="Arial" charset="0"/>
              </a:rPr>
              <a:t>labelling</a:t>
            </a:r>
            <a:r>
              <a:rPr lang="sl-SI" sz="1800" dirty="0">
                <a:latin typeface="Arial" charset="0"/>
              </a:rPr>
              <a:t>):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dirty="0">
                <a:latin typeface="Arial" charset="0"/>
              </a:rPr>
              <a:t>Običajno označimo 5’-konec DNA/RNA tako, da dodamo označevalno skupino s pomočjo delovanja </a:t>
            </a:r>
            <a:r>
              <a:rPr lang="sl-SI" sz="1600" dirty="0" smtClean="0">
                <a:latin typeface="Arial" charset="0"/>
              </a:rPr>
              <a:t>polinukleotid kinaze </a:t>
            </a:r>
            <a:r>
              <a:rPr lang="sl-SI" sz="1600" dirty="0">
                <a:latin typeface="Arial" charset="0"/>
              </a:rPr>
              <a:t>(PNK).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sl-SI" sz="1600" dirty="0">
                <a:latin typeface="Arial" charset="0"/>
              </a:rPr>
              <a:t>Vendar tako lahko vgradimo samo 1 označevalno skupino, kar pomeni manjšo specifično aktivnost pri detekciji. Najprej s CIP odstranimo fosfatne skupine, nato s T4-PNK dodamo na 5’-konec označen fosfat </a:t>
            </a:r>
            <a:r>
              <a:rPr lang="sl-SI" sz="1600" baseline="30000" dirty="0">
                <a:latin typeface="Arial" charset="0"/>
              </a:rPr>
              <a:t>32</a:t>
            </a:r>
            <a:r>
              <a:rPr lang="sl-SI" sz="1600" dirty="0">
                <a:latin typeface="Arial" charset="0"/>
              </a:rPr>
              <a:t>P.</a:t>
            </a:r>
          </a:p>
        </p:txBody>
      </p:sp>
      <p:pic>
        <p:nvPicPr>
          <p:cNvPr id="327684" name="Picture 4" descr="kin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4479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22275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Sonde /</a:t>
            </a:r>
            <a:r>
              <a:rPr lang="sl-SI" sz="2800">
                <a:latin typeface="Arial" pitchFamily="34" charset="0"/>
                <a:cs typeface="Arial" pitchFamily="34" charset="0"/>
              </a:rPr>
              <a:t>6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96938"/>
            <a:ext cx="4105275" cy="5627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err="1">
                <a:latin typeface="Arial" charset="0"/>
              </a:rPr>
              <a:t>Priprava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sonde</a:t>
            </a:r>
            <a:r>
              <a:rPr lang="en-US" sz="1800" dirty="0">
                <a:latin typeface="Arial" charset="0"/>
              </a:rPr>
              <a:t> </a:t>
            </a:r>
            <a:r>
              <a:rPr lang="sl-SI" sz="1800" dirty="0">
                <a:solidFill>
                  <a:srgbClr val="FF3300"/>
                </a:solidFill>
                <a:latin typeface="Arial" charset="0"/>
              </a:rPr>
              <a:t>s </a:t>
            </a:r>
            <a:r>
              <a:rPr lang="sl-SI" sz="1800" dirty="0" smtClean="0">
                <a:solidFill>
                  <a:srgbClr val="FF3300"/>
                </a:solidFill>
                <a:latin typeface="Arial" charset="0"/>
              </a:rPr>
              <a:t>PCR</a:t>
            </a:r>
            <a:r>
              <a:rPr lang="sl-SI" sz="1800" dirty="0">
                <a:latin typeface="Arial" charset="0"/>
              </a:rPr>
              <a:t>:</a:t>
            </a:r>
          </a:p>
          <a:p>
            <a:pPr marL="0" indent="0">
              <a:buFontTx/>
              <a:buNone/>
            </a:pPr>
            <a:endParaRPr lang="en-US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latin typeface="Arial" charset="0"/>
              </a:rPr>
              <a:t>Priprava </a:t>
            </a:r>
            <a:r>
              <a:rPr lang="sl-SI" sz="1800" dirty="0" smtClean="0">
                <a:latin typeface="Arial" charset="0"/>
              </a:rPr>
              <a:t>z </a:t>
            </a:r>
            <a:r>
              <a:rPr lang="sl-SI" sz="1800" dirty="0">
                <a:latin typeface="Arial" charset="0"/>
              </a:rPr>
              <a:t/>
            </a:r>
            <a:br>
              <a:rPr lang="sl-SI" sz="1800" dirty="0">
                <a:latin typeface="Arial" charset="0"/>
              </a:rPr>
            </a:br>
            <a:r>
              <a:rPr lang="sl-SI" sz="1800" dirty="0" smtClean="0">
                <a:solidFill>
                  <a:srgbClr val="FF3300"/>
                </a:solidFill>
                <a:latin typeface="Arial" charset="0"/>
              </a:rPr>
              <a:t>RNA-polimerazo</a:t>
            </a:r>
            <a:r>
              <a:rPr lang="sl-SI" sz="1800" dirty="0" smtClean="0">
                <a:latin typeface="Arial" charset="0"/>
              </a:rPr>
              <a:t>:</a:t>
            </a:r>
            <a:endParaRPr lang="sl-SI" sz="18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latin typeface="Arial" charset="0"/>
              </a:rPr>
              <a:t>Vgradnja </a:t>
            </a:r>
            <a:r>
              <a:rPr lang="sl-SI" sz="1800" dirty="0" smtClean="0">
                <a:latin typeface="Arial" charset="0"/>
              </a:rPr>
              <a:t>označevalca </a:t>
            </a:r>
            <a:r>
              <a:rPr lang="sl-SI" sz="1800" dirty="0">
                <a:latin typeface="Arial" charset="0"/>
              </a:rPr>
              <a:t>v repe</a:t>
            </a:r>
            <a:r>
              <a:rPr lang="sl-SI" sz="1600" dirty="0">
                <a:latin typeface="Arial" charset="0"/>
              </a:rPr>
              <a:t> s </a:t>
            </a:r>
            <a:r>
              <a:rPr lang="sl-SI" sz="1600" dirty="0" smtClean="0">
                <a:latin typeface="Arial" charset="0"/>
              </a:rPr>
              <a:t> </a:t>
            </a:r>
            <a:r>
              <a:rPr lang="sl-SI" sz="1600" dirty="0">
                <a:latin typeface="Arial" charset="0"/>
              </a:rPr>
              <a:t/>
            </a:r>
            <a:br>
              <a:rPr lang="sl-SI" sz="1600" dirty="0">
                <a:latin typeface="Arial" charset="0"/>
              </a:rPr>
            </a:br>
            <a:r>
              <a:rPr lang="sl-SI" sz="1600" dirty="0" smtClean="0">
                <a:solidFill>
                  <a:srgbClr val="FF3300"/>
                </a:solidFill>
                <a:latin typeface="Arial" charset="0"/>
              </a:rPr>
              <a:t>terminalno transferazo</a:t>
            </a:r>
            <a:r>
              <a:rPr lang="sl-SI" sz="1600" dirty="0" smtClean="0">
                <a:latin typeface="Arial" charset="0"/>
              </a:rPr>
              <a:t>:</a:t>
            </a:r>
            <a:endParaRPr lang="en-US" sz="1600" dirty="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dirty="0">
              <a:latin typeface="Arial" charset="0"/>
            </a:endParaRPr>
          </a:p>
        </p:txBody>
      </p:sp>
      <p:pic>
        <p:nvPicPr>
          <p:cNvPr id="331780" name="Picture 4" descr="label_PC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4822825" cy="944563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1" name="Picture 5" descr="label_R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9"/>
          <a:stretch>
            <a:fillRect/>
          </a:stretch>
        </p:blipFill>
        <p:spPr bwMode="auto">
          <a:xfrm>
            <a:off x="3563938" y="2205038"/>
            <a:ext cx="5199062" cy="1152525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2" name="Picture 6" descr="label_tai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248150" cy="857250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22275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Sonde /</a:t>
            </a:r>
            <a:r>
              <a:rPr lang="sl-SI" sz="2800">
                <a:latin typeface="Arial" pitchFamily="34" charset="0"/>
                <a:cs typeface="Arial" pitchFamily="34" charset="0"/>
              </a:rPr>
              <a:t>6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96938"/>
            <a:ext cx="4105275" cy="5627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Priprava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sonde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 </a:t>
            </a: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PCR</a:t>
            </a: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:</a:t>
            </a:r>
          </a:p>
          <a:p>
            <a:pPr marL="0" indent="0">
              <a:buFontTx/>
              <a:buNone/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Priprava </a:t>
            </a: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z </a:t>
            </a: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/>
            </a:r>
            <a:b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</a:b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RNA-polimerazo:</a:t>
            </a:r>
            <a:endParaRPr lang="sl-SI" sz="18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Vgradnja </a:t>
            </a:r>
            <a:r>
              <a:rPr lang="sl-SI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označevalca </a:t>
            </a:r>
            <a:r>
              <a:rPr lang="sl-SI" sz="18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v repe</a:t>
            </a:r>
            <a:r>
              <a:rPr lang="sl-SI" sz="1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s </a:t>
            </a:r>
            <a:r>
              <a:rPr lang="sl-SI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</a:t>
            </a:r>
            <a:r>
              <a:rPr lang="sl-SI" sz="1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/>
            </a:r>
            <a:br>
              <a:rPr lang="sl-SI" sz="1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</a:br>
            <a:r>
              <a:rPr lang="sl-SI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terminalno transferazo: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 dirty="0">
                <a:solidFill>
                  <a:srgbClr val="FF3300"/>
                </a:solidFill>
                <a:latin typeface="Arial" charset="0"/>
              </a:rPr>
              <a:t>Direktno označevanje</a:t>
            </a:r>
            <a:r>
              <a:rPr lang="sl-SI" sz="1800" dirty="0">
                <a:latin typeface="Arial" charset="0"/>
              </a:rPr>
              <a:t>:</a:t>
            </a:r>
            <a:r>
              <a:rPr lang="sl-SI" sz="1600" dirty="0">
                <a:latin typeface="Arial" charset="0"/>
              </a:rPr>
              <a:t> 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DNA pri </a:t>
            </a:r>
            <a:r>
              <a:rPr lang="sl-SI" sz="1600" dirty="0" smtClean="0">
                <a:latin typeface="Arial" charset="0"/>
              </a:rPr>
              <a:t>85 °C </a:t>
            </a:r>
            <a:r>
              <a:rPr lang="sl-SI" sz="1600" dirty="0">
                <a:latin typeface="Arial" charset="0"/>
              </a:rPr>
              <a:t>inkubiramo 30 minut s </a:t>
            </a:r>
            <a:br>
              <a:rPr lang="sl-SI" sz="1600" dirty="0">
                <a:latin typeface="Arial" charset="0"/>
              </a:rPr>
            </a:br>
            <a:r>
              <a:rPr lang="sl-SI" sz="1600" dirty="0" err="1" smtClean="0">
                <a:latin typeface="Arial" charset="0"/>
              </a:rPr>
              <a:t>cisplatinovo</a:t>
            </a:r>
            <a:r>
              <a:rPr lang="sl-SI" sz="1600" dirty="0" smtClean="0">
                <a:latin typeface="Arial" charset="0"/>
              </a:rPr>
              <a:t> </a:t>
            </a:r>
            <a:r>
              <a:rPr lang="sl-SI" sz="1600" dirty="0" err="1">
                <a:latin typeface="Arial" charset="0"/>
              </a:rPr>
              <a:t>linkersko</a:t>
            </a:r>
            <a:r>
              <a:rPr lang="sl-SI" sz="1600" dirty="0">
                <a:latin typeface="Arial" charset="0"/>
              </a:rPr>
              <a:t> molekulo, na katero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je že vezana oznaka. Vezava poteče na N7 </a:t>
            </a:r>
            <a:br>
              <a:rPr lang="sl-SI" sz="1600" dirty="0">
                <a:latin typeface="Arial" charset="0"/>
              </a:rPr>
            </a:br>
            <a:r>
              <a:rPr lang="sl-SI" sz="1600" dirty="0" err="1">
                <a:latin typeface="Arial" charset="0"/>
              </a:rPr>
              <a:t>gvanozina</a:t>
            </a:r>
            <a:r>
              <a:rPr lang="sl-SI" sz="1600" dirty="0">
                <a:latin typeface="Arial" charset="0"/>
              </a:rPr>
              <a:t> in citozina. </a:t>
            </a:r>
          </a:p>
        </p:txBody>
      </p:sp>
      <p:pic>
        <p:nvPicPr>
          <p:cNvPr id="331780" name="Picture 4" descr="label_PC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81075"/>
            <a:ext cx="4822825" cy="944563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1" name="Picture 5" descr="label_RN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9"/>
          <a:stretch>
            <a:fillRect/>
          </a:stretch>
        </p:blipFill>
        <p:spPr bwMode="auto">
          <a:xfrm>
            <a:off x="3563938" y="2205038"/>
            <a:ext cx="5199062" cy="1152525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2" name="Picture 6" descr="label_tail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4248150" cy="857250"/>
          </a:xfrm>
          <a:prstGeom prst="rect">
            <a:avLst/>
          </a:prstGeom>
          <a:noFill/>
          <a:ln w="31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783" name="Picture 7" descr="label_direct_dioxygeni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084763"/>
            <a:ext cx="3735388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7050088" y="5011738"/>
            <a:ext cx="1111250" cy="1536700"/>
          </a:xfrm>
          <a:prstGeom prst="ellipse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>
              <a:solidFill>
                <a:srgbClr val="000000"/>
              </a:solidFill>
            </a:endParaRP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2555875" y="6237288"/>
            <a:ext cx="17668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DIG Chem-Link, Roche</a:t>
            </a:r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4356100" y="5013325"/>
            <a:ext cx="4464050" cy="1584325"/>
          </a:xfrm>
          <a:prstGeom prst="rect">
            <a:avLst/>
          </a:prstGeom>
          <a:noFill/>
          <a:ln w="31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ch5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69325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711200" y="211138"/>
            <a:ext cx="7772400" cy="4222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" charset="0"/>
              </a:rPr>
              <a:t>Sonde</a:t>
            </a:r>
            <a:r>
              <a:rPr lang="sl-SI" sz="2800">
                <a:solidFill>
                  <a:srgbClr val="000000"/>
                </a:solidFill>
                <a:latin typeface="Arial" charset="0"/>
              </a:rPr>
              <a:t>: neradioaktivno označevanje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Hibridizacija</a:t>
            </a:r>
            <a:endParaRPr lang="en-US">
              <a:latin typeface="Arial" charset="0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688"/>
            <a:ext cx="8636000" cy="5594350"/>
          </a:xfrm>
        </p:spPr>
        <p:txBody>
          <a:bodyPr/>
          <a:lstStyle/>
          <a:p>
            <a:pPr marL="171450" indent="-171450">
              <a:buFontTx/>
              <a:buNone/>
            </a:pPr>
            <a:r>
              <a:rPr lang="sl-SI" sz="1800" dirty="0">
                <a:solidFill>
                  <a:srgbClr val="FF3300"/>
                </a:solidFill>
                <a:latin typeface="Arial" charset="0"/>
              </a:rPr>
              <a:t>Prileganje identičnih ali podobnih zaporedij nukleinskih kislin preko nastanka stabilnih baznih parov.</a:t>
            </a:r>
            <a:r>
              <a:rPr lang="sl-SI" sz="1800" dirty="0">
                <a:latin typeface="Arial" charset="0"/>
              </a:rPr>
              <a:t> </a:t>
            </a:r>
            <a:r>
              <a:rPr lang="sl-SI" sz="1600" dirty="0">
                <a:latin typeface="Arial" charset="0"/>
              </a:rPr>
              <a:t>[Stabilni bazni pari: &gt;</a:t>
            </a:r>
            <a:r>
              <a:rPr lang="sl-SI" sz="1600" dirty="0" smtClean="0">
                <a:latin typeface="Arial" charset="0"/>
              </a:rPr>
              <a:t>80 % </a:t>
            </a:r>
            <a:r>
              <a:rPr lang="sl-SI" sz="1600" dirty="0">
                <a:latin typeface="Arial" charset="0"/>
              </a:rPr>
              <a:t>identičnost na odseku ~50 bp.]</a:t>
            </a:r>
            <a:endParaRPr lang="sl-SI" sz="1800" dirty="0">
              <a:latin typeface="Arial" charset="0"/>
            </a:endParaRPr>
          </a:p>
          <a:p>
            <a:pPr marL="171450" indent="-171450">
              <a:buFontTx/>
              <a:buNone/>
            </a:pPr>
            <a:endParaRPr lang="sl-SI" sz="800" dirty="0">
              <a:latin typeface="Arial" charset="0"/>
            </a:endParaRPr>
          </a:p>
          <a:p>
            <a:pPr marL="171450" indent="-171450">
              <a:buFontTx/>
              <a:buNone/>
            </a:pPr>
            <a:r>
              <a:rPr lang="sl-SI" sz="1800" dirty="0">
                <a:latin typeface="Arial" charset="0"/>
              </a:rPr>
              <a:t>sonda reagira s tarčnim zaporedjem v obliki ssDNA </a:t>
            </a:r>
            <a:br>
              <a:rPr lang="sl-SI" sz="1800" dirty="0">
                <a:latin typeface="Arial" charset="0"/>
              </a:rPr>
            </a:br>
            <a:r>
              <a:rPr lang="sl-SI" sz="1200" dirty="0">
                <a:latin typeface="Arial" charset="0"/>
              </a:rPr>
              <a:t>(dsDNA + NaOH -&gt; ssDNA)</a:t>
            </a:r>
          </a:p>
          <a:p>
            <a:pPr marL="171450" indent="-171450"/>
            <a:r>
              <a:rPr lang="sl-SI" sz="1600" dirty="0">
                <a:latin typeface="Arial" charset="0"/>
              </a:rPr>
              <a:t>denaturirano tarčno DNA vežemo na membrano</a:t>
            </a:r>
          </a:p>
          <a:p>
            <a:pPr marL="171450" indent="-171450"/>
            <a:r>
              <a:rPr lang="sl-SI" sz="1600" dirty="0">
                <a:latin typeface="Arial" charset="0"/>
              </a:rPr>
              <a:t>inkubiramo z označeno sondo</a:t>
            </a:r>
          </a:p>
          <a:p>
            <a:pPr marL="171450" indent="-171450"/>
            <a:r>
              <a:rPr lang="sl-SI" sz="1600" dirty="0">
                <a:latin typeface="Arial" charset="0"/>
              </a:rPr>
              <a:t>spiramo pri pogojih, ki onemogočajo nespecifične interakcije</a:t>
            </a:r>
            <a:endParaRPr lang="sl-SI" sz="1400" dirty="0">
              <a:latin typeface="Arial" charset="0"/>
            </a:endParaRPr>
          </a:p>
          <a:p>
            <a:pPr marL="171450" indent="-171450">
              <a:buFontTx/>
              <a:buNone/>
            </a:pPr>
            <a:endParaRPr lang="sl-SI" sz="800" dirty="0">
              <a:latin typeface="Arial" charset="0"/>
            </a:endParaRPr>
          </a:p>
          <a:p>
            <a:pPr marL="171450" indent="-171450">
              <a:buFontTx/>
              <a:buNone/>
            </a:pPr>
            <a:r>
              <a:rPr lang="sl-SI" sz="1600" dirty="0">
                <a:latin typeface="Arial" charset="0"/>
              </a:rPr>
              <a:t>Sonde so večinoma dolge 100 - 1000 b (! izjeme)</a:t>
            </a:r>
          </a:p>
          <a:p>
            <a:pPr marL="171450" indent="-171450">
              <a:buFontTx/>
              <a:buNone/>
            </a:pPr>
            <a:endParaRPr lang="sl-SI" sz="1000" dirty="0">
              <a:latin typeface="Arial" charset="0"/>
            </a:endParaRPr>
          </a:p>
          <a:p>
            <a:pPr marL="171450" indent="-171450">
              <a:buFontTx/>
              <a:buNone/>
            </a:pPr>
            <a:r>
              <a:rPr lang="sl-SI" sz="1800" dirty="0">
                <a:latin typeface="Arial" charset="0"/>
              </a:rPr>
              <a:t>Značilnosti hibridizacijske reakcije:</a:t>
            </a:r>
            <a:endParaRPr lang="sl-SI" sz="1600" dirty="0">
              <a:latin typeface="Arial" charset="0"/>
            </a:endParaRPr>
          </a:p>
          <a:p>
            <a:pPr marL="171450" indent="-171450">
              <a:buFontTx/>
              <a:buNone/>
            </a:pPr>
            <a:r>
              <a:rPr lang="sl-SI" sz="1600" dirty="0">
                <a:latin typeface="Arial" charset="0"/>
              </a:rPr>
              <a:t>- specifičen proces (do vezave pride samo na mestu ujemanja baz)</a:t>
            </a:r>
          </a:p>
          <a:p>
            <a:pPr marL="171450" indent="-171450">
              <a:buFontTx/>
              <a:buNone/>
            </a:pPr>
            <a:r>
              <a:rPr lang="sl-SI" sz="1600" dirty="0">
                <a:latin typeface="Arial" charset="0"/>
              </a:rPr>
              <a:t>- prisotnost nespecifičnih tarč ne vpliva na interakcijo med sondo in specifično tarčo</a:t>
            </a:r>
          </a:p>
          <a:p>
            <a:pPr marL="171450" indent="-171450">
              <a:buFontTx/>
              <a:buNone/>
            </a:pPr>
            <a:endParaRPr lang="sl-SI" sz="1200" dirty="0">
              <a:latin typeface="Arial" charset="0"/>
            </a:endParaRPr>
          </a:p>
          <a:p>
            <a:pPr marL="171450" indent="-171450">
              <a:buFontTx/>
              <a:buNone/>
            </a:pPr>
            <a:r>
              <a:rPr lang="sl-SI" sz="1800" u="sng" dirty="0">
                <a:latin typeface="Arial" charset="0"/>
              </a:rPr>
              <a:t>Uporaba:</a:t>
            </a:r>
            <a:endParaRPr lang="sl-SI" sz="1800" dirty="0">
              <a:latin typeface="Arial" charset="0"/>
            </a:endParaRPr>
          </a:p>
          <a:p>
            <a:pPr marL="171450" indent="-171450"/>
            <a:r>
              <a:rPr lang="sl-SI" sz="1800" dirty="0">
                <a:latin typeface="Arial" charset="0"/>
              </a:rPr>
              <a:t>detektiranje specifične DNA v knjižnicah</a:t>
            </a:r>
          </a:p>
          <a:p>
            <a:pPr marL="171450" indent="-171450"/>
            <a:r>
              <a:rPr lang="sl-SI" sz="1800" dirty="0">
                <a:latin typeface="Arial" charset="0"/>
              </a:rPr>
              <a:t>detektiranje specifičnega fragmenta po elektroforezi</a:t>
            </a:r>
          </a:p>
          <a:p>
            <a:pPr marL="171450" indent="-171450"/>
            <a:r>
              <a:rPr lang="sl-SI" sz="1800" dirty="0">
                <a:latin typeface="Arial" charset="0"/>
              </a:rPr>
              <a:t>določanje relativne količine specifične mRNA v vzorcih</a:t>
            </a:r>
          </a:p>
          <a:p>
            <a:pPr marL="171450" indent="-171450"/>
            <a:r>
              <a:rPr lang="sl-SI" sz="1800" dirty="0">
                <a:latin typeface="Arial" charset="0"/>
              </a:rPr>
              <a:t>hibridizacija </a:t>
            </a:r>
            <a:r>
              <a:rPr lang="sl-SI" sz="1800" i="1" dirty="0">
                <a:latin typeface="Arial" charset="0"/>
              </a:rPr>
              <a:t>in situ</a:t>
            </a:r>
            <a:r>
              <a:rPr lang="sl-SI" sz="1800" dirty="0">
                <a:latin typeface="Arial" charset="0"/>
              </a:rPr>
              <a:t> </a:t>
            </a:r>
          </a:p>
        </p:txBody>
      </p:sp>
      <p:pic>
        <p:nvPicPr>
          <p:cNvPr id="299012" name="Picture 4" descr="blot_bas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971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charset="0"/>
              </a:rPr>
              <a:t>Označevanje in detekcija /1</a:t>
            </a:r>
            <a:endParaRPr lang="en-US">
              <a:latin typeface="Arial" charset="0"/>
            </a:endParaRP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1160463"/>
            <a:ext cx="8659812" cy="5489575"/>
          </a:xfrm>
        </p:spPr>
        <p:txBody>
          <a:bodyPr/>
          <a:lstStyle/>
          <a:p>
            <a:pPr marL="177800" indent="-177800"/>
            <a:r>
              <a:rPr lang="sl-SI" sz="1800" dirty="0">
                <a:latin typeface="Arial" charset="0"/>
              </a:rPr>
              <a:t>kemično označena </a:t>
            </a:r>
            <a:r>
              <a:rPr lang="sl-SI" sz="1800" dirty="0" smtClean="0">
                <a:latin typeface="Arial" charset="0"/>
              </a:rPr>
              <a:t>sonda: po </a:t>
            </a:r>
            <a:r>
              <a:rPr lang="sl-SI" sz="1800" dirty="0">
                <a:latin typeface="Arial" charset="0"/>
              </a:rPr>
              <a:t>prenosu membrano </a:t>
            </a:r>
            <a:r>
              <a:rPr lang="sl-SI" sz="1800" dirty="0" smtClean="0">
                <a:latin typeface="Arial" charset="0"/>
              </a:rPr>
              <a:t/>
            </a:r>
            <a:br>
              <a:rPr lang="sl-SI" sz="1800" dirty="0" smtClean="0">
                <a:latin typeface="Arial" charset="0"/>
              </a:rPr>
            </a:br>
            <a:r>
              <a:rPr lang="sl-SI" sz="1800" dirty="0" smtClean="0">
                <a:latin typeface="Arial" charset="0"/>
              </a:rPr>
              <a:t>inkubiramo </a:t>
            </a:r>
            <a:r>
              <a:rPr lang="sl-SI" sz="1800" dirty="0">
                <a:latin typeface="Arial" charset="0"/>
              </a:rPr>
              <a:t>s </a:t>
            </a:r>
            <a:r>
              <a:rPr lang="sl-SI" sz="1800" dirty="0" smtClean="0">
                <a:latin typeface="Arial" charset="0"/>
              </a:rPr>
              <a:t>protitelesi </a:t>
            </a:r>
            <a:r>
              <a:rPr lang="sl-SI" sz="1800" dirty="0">
                <a:latin typeface="Arial" charset="0"/>
              </a:rPr>
              <a:t>proti </a:t>
            </a:r>
            <a:r>
              <a:rPr lang="sl-SI" sz="1800" dirty="0" err="1">
                <a:latin typeface="Arial" charset="0"/>
              </a:rPr>
              <a:t>digoksigeninu</a:t>
            </a:r>
            <a:r>
              <a:rPr lang="sl-SI" sz="1800" dirty="0">
                <a:latin typeface="Arial" charset="0"/>
              </a:rPr>
              <a:t>, ta pa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so konjugirana z reporterskim encimom </a:t>
            </a:r>
            <a:r>
              <a:rPr lang="sl-SI" sz="1800" dirty="0" smtClean="0">
                <a:latin typeface="Arial" charset="0"/>
              </a:rPr>
              <a:t/>
            </a:r>
            <a:br>
              <a:rPr lang="sl-SI" sz="18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(</a:t>
            </a:r>
            <a:r>
              <a:rPr lang="sl-SI" sz="1600" dirty="0">
                <a:latin typeface="Arial" charset="0"/>
              </a:rPr>
              <a:t>npr. alkalno fosfatazo)</a:t>
            </a:r>
          </a:p>
          <a:p>
            <a:pPr marL="177800" indent="-177800">
              <a:buFontTx/>
              <a:buNone/>
            </a:pPr>
            <a:endParaRPr lang="sl-SI" sz="800" dirty="0">
              <a:latin typeface="Arial" charset="0"/>
            </a:endParaRPr>
          </a:p>
          <a:p>
            <a:pPr marL="177800" indent="-177800">
              <a:buFontTx/>
              <a:buNone/>
            </a:pPr>
            <a:endParaRPr lang="sl-SI" sz="800" dirty="0">
              <a:latin typeface="Arial" charset="0"/>
            </a:endParaRPr>
          </a:p>
          <a:p>
            <a:pPr marL="177800" indent="-177800">
              <a:buFontTx/>
              <a:buNone/>
            </a:pPr>
            <a:r>
              <a:rPr lang="sl-SI" sz="1800" dirty="0">
                <a:latin typeface="Arial" charset="0"/>
              </a:rPr>
              <a:t>DETEKCIJA 1:</a:t>
            </a:r>
          </a:p>
          <a:p>
            <a:pPr marL="177800" indent="-177800"/>
            <a:r>
              <a:rPr lang="sl-SI" sz="1800" dirty="0">
                <a:latin typeface="Arial" charset="0"/>
              </a:rPr>
              <a:t>dodamo substrata NTB (</a:t>
            </a:r>
            <a:r>
              <a:rPr lang="sl-SI" sz="1200" dirty="0" err="1">
                <a:latin typeface="Arial" charset="0"/>
              </a:rPr>
              <a:t>nitro</a:t>
            </a:r>
            <a:r>
              <a:rPr lang="sl-SI" sz="1200" dirty="0">
                <a:latin typeface="Arial" charset="0"/>
              </a:rPr>
              <a:t> </a:t>
            </a:r>
            <a:r>
              <a:rPr lang="sl-SI" sz="1200" dirty="0" err="1">
                <a:latin typeface="Arial" charset="0"/>
              </a:rPr>
              <a:t>blue</a:t>
            </a:r>
            <a:r>
              <a:rPr lang="sl-SI" sz="1200" dirty="0">
                <a:latin typeface="Arial" charset="0"/>
              </a:rPr>
              <a:t> </a:t>
            </a:r>
            <a:r>
              <a:rPr lang="sl-SI" sz="1200" dirty="0" err="1">
                <a:latin typeface="Arial" charset="0"/>
              </a:rPr>
              <a:t>tetrazolium</a:t>
            </a:r>
            <a:r>
              <a:rPr lang="sl-SI" sz="1800" dirty="0">
                <a:latin typeface="Arial" charset="0"/>
              </a:rPr>
              <a:t>) in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BCIP (</a:t>
            </a:r>
            <a:r>
              <a:rPr lang="en-US" sz="1200" dirty="0">
                <a:latin typeface="Arial" charset="0"/>
              </a:rPr>
              <a:t>5-bromo-4-</a:t>
            </a:r>
            <a:r>
              <a:rPr lang="sl-SI" sz="1200" dirty="0">
                <a:latin typeface="Arial" charset="0"/>
              </a:rPr>
              <a:t>k</a:t>
            </a:r>
            <a:r>
              <a:rPr lang="en-US" sz="1200" dirty="0">
                <a:latin typeface="Arial" charset="0"/>
              </a:rPr>
              <a:t>loro-3-indol</a:t>
            </a:r>
            <a:r>
              <a:rPr lang="sl-SI" sz="1200" dirty="0">
                <a:latin typeface="Arial" charset="0"/>
              </a:rPr>
              <a:t>i</a:t>
            </a:r>
            <a:r>
              <a:rPr lang="en-US" sz="1200" dirty="0">
                <a:latin typeface="Arial" charset="0"/>
              </a:rPr>
              <a:t>l</a:t>
            </a:r>
            <a:r>
              <a:rPr lang="sl-SI" sz="1200" dirty="0">
                <a:latin typeface="Arial" charset="0"/>
              </a:rPr>
              <a:t>f</a:t>
            </a:r>
            <a:r>
              <a:rPr lang="en-US" sz="1200" dirty="0" err="1">
                <a:latin typeface="Arial" charset="0"/>
              </a:rPr>
              <a:t>os</a:t>
            </a:r>
            <a:r>
              <a:rPr lang="sl-SI" sz="1200" dirty="0">
                <a:latin typeface="Arial" charset="0"/>
              </a:rPr>
              <a:t>f</a:t>
            </a:r>
            <a:r>
              <a:rPr lang="en-US" sz="1200" dirty="0">
                <a:latin typeface="Arial" charset="0"/>
              </a:rPr>
              <a:t>at</a:t>
            </a:r>
            <a:r>
              <a:rPr lang="sl-SI" sz="1800" dirty="0">
                <a:latin typeface="Arial" charset="0"/>
              </a:rPr>
              <a:t>), ki ju fosfataza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razgradi in nastane netopno modro barvilo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na mestu vezanih protiteles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  </a:t>
            </a:r>
            <a:endParaRPr lang="en-US" sz="1800" dirty="0">
              <a:latin typeface="Arial" charset="0"/>
            </a:endParaRPr>
          </a:p>
          <a:p>
            <a:pPr marL="177800" indent="-177800">
              <a:buFontTx/>
              <a:buNone/>
            </a:pPr>
            <a:r>
              <a:rPr lang="sl-SI" sz="1800" dirty="0">
                <a:latin typeface="Arial" charset="0"/>
              </a:rPr>
              <a:t>DETEKCIJA 2:</a:t>
            </a:r>
          </a:p>
          <a:p>
            <a:pPr marL="177800" indent="-177800"/>
            <a:r>
              <a:rPr lang="sl-SI" sz="1800" dirty="0">
                <a:latin typeface="Arial" charset="0"/>
              </a:rPr>
              <a:t>dodamo </a:t>
            </a:r>
            <a:r>
              <a:rPr lang="sl-SI" sz="1800" dirty="0" err="1">
                <a:latin typeface="Arial" charset="0"/>
              </a:rPr>
              <a:t>kemoluminiscenčni</a:t>
            </a:r>
            <a:r>
              <a:rPr lang="sl-SI" sz="1800" dirty="0">
                <a:latin typeface="Arial" charset="0"/>
              </a:rPr>
              <a:t> substrat za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alkalno fosfatazo (CSPD) in </a:t>
            </a:r>
            <a:r>
              <a:rPr lang="sl-SI" sz="1800" dirty="0" err="1">
                <a:latin typeface="Arial" charset="0"/>
              </a:rPr>
              <a:t>detektiramo</a:t>
            </a:r>
            <a:r>
              <a:rPr lang="sl-SI" sz="1800" dirty="0">
                <a:latin typeface="Arial" charset="0"/>
              </a:rPr>
              <a:t>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sproščeno svetlobo </a:t>
            </a:r>
            <a:r>
              <a:rPr lang="sl-SI" sz="1600" dirty="0">
                <a:latin typeface="Arial" charset="0"/>
              </a:rPr>
              <a:t>(</a:t>
            </a:r>
            <a:r>
              <a:rPr lang="sl-SI" sz="1600" dirty="0" err="1">
                <a:latin typeface="Arial" charset="0"/>
              </a:rPr>
              <a:t>luminometer</a:t>
            </a:r>
            <a:r>
              <a:rPr lang="sl-SI" sz="1600" dirty="0">
                <a:latin typeface="Arial" charset="0"/>
              </a:rPr>
              <a:t> ali film)</a:t>
            </a:r>
          </a:p>
          <a:p>
            <a:pPr marL="177800" indent="-177800">
              <a:buFontTx/>
              <a:buNone/>
            </a:pPr>
            <a:endParaRPr lang="sl-SI" sz="700" dirty="0">
              <a:latin typeface="Arial" charset="0"/>
            </a:endParaRPr>
          </a:p>
        </p:txBody>
      </p:sp>
      <p:pic>
        <p:nvPicPr>
          <p:cNvPr id="336901" name="Picture 5" descr="digoxigen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052513"/>
            <a:ext cx="2087563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4"/>
          <a:stretch>
            <a:fillRect/>
          </a:stretch>
        </p:blipFill>
        <p:spPr bwMode="auto">
          <a:xfrm>
            <a:off x="4903019" y="5009122"/>
            <a:ext cx="19177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3" name="Picture 7" descr="NB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455987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03" y="4057331"/>
            <a:ext cx="1891610" cy="95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charset="0"/>
              </a:rPr>
              <a:t>Označevanje in detekcija /2</a:t>
            </a:r>
            <a:endParaRPr lang="en-US">
              <a:latin typeface="Arial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0463"/>
            <a:ext cx="8713788" cy="5489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Iste membrane z vzorci lahko zapored uporabimo z dvema različno označenima sondama </a:t>
            </a:r>
            <a:r>
              <a:rPr lang="sl-SI" sz="1600">
                <a:latin typeface="Arial" charset="0"/>
              </a:rPr>
              <a:t>(npr. digoksigenin in fluorescein). </a:t>
            </a: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Iste membrane lahko uporabimo večkrat tudi v primeru, da po končani detekciji sondo speremo z imobilizirane tarčne DNA. Metode spiranja so odvisne od vrste označevanja, v osnovi pa gre za inkubiranje v 0,2 M NaOH, 0,1 % SDS (2 x 15 min).</a:t>
            </a:r>
            <a:endParaRPr lang="en-US" sz="1800">
              <a:latin typeface="Arial" charset="0"/>
            </a:endParaRPr>
          </a:p>
          <a:p>
            <a:pPr marL="0" indent="0">
              <a:buFontTx/>
              <a:buNone/>
            </a:pPr>
            <a:endParaRPr lang="en-US" sz="1600">
              <a:latin typeface="Arial" charset="0"/>
            </a:endParaRPr>
          </a:p>
        </p:txBody>
      </p:sp>
      <p:pic>
        <p:nvPicPr>
          <p:cNvPr id="338948" name="Picture 4" descr="southern_examp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475297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fluoroscein_label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8877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74662"/>
          </a:xfrm>
          <a:solidFill>
            <a:srgbClr val="CCFFCC"/>
          </a:solidFill>
        </p:spPr>
        <p:txBody>
          <a:bodyPr/>
          <a:lstStyle/>
          <a:p>
            <a:r>
              <a:rPr lang="sl-SI" sz="2800">
                <a:latin typeface="Arial" charset="0"/>
              </a:rPr>
              <a:t>Označevanje in detekcija /3</a:t>
            </a:r>
            <a:endParaRPr lang="en-US">
              <a:latin typeface="Arial" charset="0"/>
            </a:endParaRP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896938"/>
            <a:ext cx="5040312" cy="5753100"/>
          </a:xfrm>
        </p:spPr>
        <p:txBody>
          <a:bodyPr/>
          <a:lstStyle/>
          <a:p>
            <a:pPr>
              <a:buFontTx/>
              <a:buNone/>
            </a:pPr>
            <a:r>
              <a:rPr lang="sl-SI" sz="1600" dirty="0">
                <a:latin typeface="Arial" charset="0"/>
              </a:rPr>
              <a:t>Označevanje s </a:t>
            </a:r>
            <a:r>
              <a:rPr lang="sl-SI" sz="1600" dirty="0" err="1">
                <a:latin typeface="Arial" charset="0"/>
              </a:rPr>
              <a:t>fluoresceinom</a:t>
            </a:r>
            <a:r>
              <a:rPr lang="sl-SI" sz="1600" dirty="0">
                <a:latin typeface="Arial" charset="0"/>
              </a:rPr>
              <a:t>:</a:t>
            </a:r>
          </a:p>
          <a:p>
            <a:endParaRPr lang="sl-SI" sz="1600" dirty="0">
              <a:latin typeface="Arial" charset="0"/>
            </a:endParaRPr>
          </a:p>
          <a:p>
            <a:r>
              <a:rPr lang="sl-SI" sz="1400" dirty="0">
                <a:latin typeface="Arial" charset="0"/>
              </a:rPr>
              <a:t>označimo lahko katerikoli </a:t>
            </a:r>
            <a:r>
              <a:rPr lang="sl-SI" sz="1400" dirty="0" smtClean="0">
                <a:latin typeface="Arial" charset="0"/>
              </a:rPr>
              <a:t>oligonukleotid - </a:t>
            </a:r>
            <a:r>
              <a:rPr lang="sl-SI" sz="1400" dirty="0">
                <a:latin typeface="Arial" charset="0"/>
              </a:rPr>
              <a:t>naročimo </a:t>
            </a:r>
            <a:br>
              <a:rPr lang="sl-SI" sz="1400" dirty="0">
                <a:latin typeface="Arial" charset="0"/>
              </a:rPr>
            </a:br>
            <a:r>
              <a:rPr lang="sl-SI" sz="1400" dirty="0" smtClean="0">
                <a:latin typeface="Arial" charset="0"/>
              </a:rPr>
              <a:t>markiranje </a:t>
            </a:r>
            <a:r>
              <a:rPr lang="sl-SI" sz="1400" dirty="0">
                <a:latin typeface="Arial" charset="0"/>
              </a:rPr>
              <a:t>ob sintezi ali oznako vnesemo v laboratoriju: 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/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1.) s </a:t>
            </a:r>
            <a:r>
              <a:rPr lang="sl-SI" sz="1400" dirty="0" smtClean="0">
                <a:latin typeface="Arial" charset="0"/>
              </a:rPr>
              <a:t>T4-PNK </a:t>
            </a:r>
            <a:r>
              <a:rPr lang="sl-SI" sz="1400" dirty="0">
                <a:latin typeface="Arial" charset="0"/>
              </a:rPr>
              <a:t>na 5’-konec DNA uvedemo </a:t>
            </a:r>
            <a:r>
              <a:rPr lang="sl-SI" sz="1400" dirty="0" err="1">
                <a:latin typeface="Arial" charset="0"/>
              </a:rPr>
              <a:t>fosforotioatno</a:t>
            </a:r>
            <a:r>
              <a:rPr lang="sl-SI" sz="1400" dirty="0">
                <a:latin typeface="Arial" charset="0"/>
              </a:rPr>
              <a:t> skupino (uporabimo reagent adenozin-5’-O-3-tiotrifosfat)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/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2.) </a:t>
            </a:r>
            <a:r>
              <a:rPr lang="sl-SI" sz="1400" dirty="0" err="1">
                <a:latin typeface="Arial" charset="0"/>
              </a:rPr>
              <a:t>fosforotioat</a:t>
            </a:r>
            <a:r>
              <a:rPr lang="sl-SI" sz="1400" dirty="0">
                <a:latin typeface="Arial" charset="0"/>
              </a:rPr>
              <a:t> reagira z 5-jodoacetamid-fluoresceinom (5-IAF), kar povzroči vezavo </a:t>
            </a:r>
            <a:r>
              <a:rPr lang="sl-SI" sz="1400" dirty="0" err="1">
                <a:latin typeface="Arial" charset="0"/>
              </a:rPr>
              <a:t>fluoresceina</a:t>
            </a:r>
            <a:r>
              <a:rPr lang="sl-SI" sz="1400" dirty="0">
                <a:latin typeface="Arial" charset="0"/>
              </a:rPr>
              <a:t> na žveplov atom</a:t>
            </a:r>
            <a:br>
              <a:rPr lang="sl-SI" sz="1400" dirty="0">
                <a:latin typeface="Arial" charset="0"/>
              </a:rPr>
            </a:br>
            <a:endParaRPr lang="sl-SI" sz="1400" dirty="0">
              <a:latin typeface="Arial" charset="0"/>
            </a:endParaRPr>
          </a:p>
          <a:p>
            <a:r>
              <a:rPr lang="sl-SI" sz="1400" dirty="0">
                <a:latin typeface="Arial" charset="0"/>
              </a:rPr>
              <a:t>tako označen oligonukleotid uporabimo za označevanje </a:t>
            </a:r>
            <a:r>
              <a:rPr lang="sl-SI" sz="1400" dirty="0" smtClean="0">
                <a:latin typeface="Arial" charset="0"/>
              </a:rPr>
              <a:t>sond, </a:t>
            </a:r>
            <a:r>
              <a:rPr lang="sl-SI" sz="1400" dirty="0">
                <a:latin typeface="Arial" charset="0"/>
              </a:rPr>
              <a:t>npr. s PCR</a:t>
            </a:r>
          </a:p>
          <a:p>
            <a:pPr>
              <a:buFontTx/>
              <a:buNone/>
            </a:pPr>
            <a:endParaRPr lang="sl-SI" sz="1400" dirty="0">
              <a:latin typeface="Arial" charset="0"/>
            </a:endParaRPr>
          </a:p>
          <a:p>
            <a:pPr>
              <a:buFontTx/>
              <a:buNone/>
            </a:pPr>
            <a:r>
              <a:rPr lang="sl-SI" sz="1600" dirty="0">
                <a:latin typeface="Arial" charset="0"/>
              </a:rPr>
              <a:t>DETEKCIJA:</a:t>
            </a:r>
          </a:p>
          <a:p>
            <a:r>
              <a:rPr lang="sl-SI" sz="1600" dirty="0" err="1">
                <a:latin typeface="Arial" charset="0"/>
              </a:rPr>
              <a:t>detektiramo</a:t>
            </a:r>
            <a:r>
              <a:rPr lang="sl-SI" sz="1600" dirty="0">
                <a:latin typeface="Arial" charset="0"/>
              </a:rPr>
              <a:t> s posebno aparaturo 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(npr. </a:t>
            </a:r>
            <a:r>
              <a:rPr lang="sl-SI" sz="1600" dirty="0" err="1">
                <a:latin typeface="Arial" charset="0"/>
              </a:rPr>
              <a:t>FlouroImager</a:t>
            </a:r>
            <a:r>
              <a:rPr lang="sl-SI" sz="1600" dirty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</p:txBody>
      </p:sp>
      <p:pic>
        <p:nvPicPr>
          <p:cNvPr id="340997" name="Picture 5" descr="FluorImag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4054"/>
          <a:stretch>
            <a:fillRect/>
          </a:stretch>
        </p:blipFill>
        <p:spPr bwMode="auto">
          <a:xfrm>
            <a:off x="3924300" y="4868863"/>
            <a:ext cx="26670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sl-SI" sz="3200">
                <a:latin typeface="Arial" charset="0"/>
              </a:rPr>
              <a:t>Označevanje in detekcija /4</a:t>
            </a:r>
            <a:endParaRPr lang="en-US">
              <a:latin typeface="Arial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81075"/>
            <a:ext cx="8432800" cy="56689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dirty="0">
                <a:latin typeface="Arial" charset="0"/>
              </a:rPr>
              <a:t>Označevanje preko </a:t>
            </a:r>
            <a:r>
              <a:rPr lang="sl-SI" sz="1800" dirty="0">
                <a:solidFill>
                  <a:srgbClr val="FF0000"/>
                </a:solidFill>
                <a:latin typeface="Arial" charset="0"/>
              </a:rPr>
              <a:t>biotina</a:t>
            </a:r>
            <a:r>
              <a:rPr lang="sl-SI" sz="1800" dirty="0">
                <a:latin typeface="Arial" charset="0"/>
              </a:rPr>
              <a:t> omogoča podobne načine detekcije kot so bili opisani pri </a:t>
            </a:r>
            <a:r>
              <a:rPr lang="sl-SI" sz="1800" dirty="0" err="1" smtClean="0">
                <a:latin typeface="Arial" charset="0"/>
              </a:rPr>
              <a:t>digoksigeninu</a:t>
            </a:r>
            <a:r>
              <a:rPr lang="sl-SI" sz="1800" dirty="0" smtClean="0">
                <a:latin typeface="Arial" charset="0"/>
              </a:rPr>
              <a:t> </a:t>
            </a:r>
            <a:r>
              <a:rPr lang="sl-SI" sz="1800" dirty="0">
                <a:latin typeface="Arial" charset="0"/>
              </a:rPr>
              <a:t>(</a:t>
            </a:r>
            <a:r>
              <a:rPr lang="sl-SI" sz="1800" dirty="0" err="1">
                <a:latin typeface="Arial" charset="0"/>
              </a:rPr>
              <a:t>kemiluminiscenca</a:t>
            </a:r>
            <a:r>
              <a:rPr lang="sl-SI" sz="1800" dirty="0">
                <a:latin typeface="Arial" charset="0"/>
              </a:rPr>
              <a:t> ali </a:t>
            </a:r>
            <a:r>
              <a:rPr lang="sl-SI" sz="1800" dirty="0" err="1">
                <a:latin typeface="Arial" charset="0"/>
              </a:rPr>
              <a:t>kolorimetrično</a:t>
            </a:r>
            <a:r>
              <a:rPr lang="sl-SI" sz="1800" dirty="0">
                <a:latin typeface="Arial" charset="0"/>
              </a:rPr>
              <a:t> </a:t>
            </a:r>
            <a:r>
              <a:rPr lang="sl-SI" sz="1800" dirty="0" err="1">
                <a:latin typeface="Arial" charset="0"/>
              </a:rPr>
              <a:t>detektiranje</a:t>
            </a:r>
            <a:r>
              <a:rPr lang="sl-SI" sz="1800" dirty="0">
                <a:latin typeface="Arial" charset="0"/>
              </a:rPr>
              <a:t> preko kompleksa </a:t>
            </a:r>
            <a:r>
              <a:rPr lang="sl-SI" sz="1800" dirty="0" smtClean="0">
                <a:latin typeface="Arial" charset="0"/>
              </a:rPr>
              <a:t>streptavidin - alkalna </a:t>
            </a:r>
            <a:r>
              <a:rPr lang="sl-SI" sz="1800" dirty="0">
                <a:latin typeface="Arial" charset="0"/>
              </a:rPr>
              <a:t>fosfataza). Biotin smo vezali na sondo kemično preko </a:t>
            </a:r>
            <a:r>
              <a:rPr lang="sl-SI" sz="1800" dirty="0" err="1">
                <a:latin typeface="Arial" charset="0"/>
              </a:rPr>
              <a:t>psoralena</a:t>
            </a:r>
            <a:r>
              <a:rPr lang="sl-SI" sz="1800" dirty="0">
                <a:latin typeface="Arial" charset="0"/>
              </a:rPr>
              <a:t> ali že v postopku sinteze.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2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dirty="0">
                <a:latin typeface="Arial" charset="0"/>
              </a:rPr>
              <a:t>Primerjava radioaktivnih in neradioaktivnih označevalcev:</a:t>
            </a:r>
          </a:p>
          <a:p>
            <a:pPr marL="0" indent="0">
              <a:lnSpc>
                <a:spcPct val="90000"/>
              </a:lnSpc>
            </a:pPr>
            <a:r>
              <a:rPr lang="sl-SI" sz="1800" dirty="0">
                <a:solidFill>
                  <a:srgbClr val="9966FF"/>
                </a:solidFill>
                <a:latin typeface="Arial" charset="0"/>
              </a:rPr>
              <a:t> </a:t>
            </a:r>
            <a:r>
              <a:rPr lang="sl-SI" sz="1600" dirty="0">
                <a:solidFill>
                  <a:srgbClr val="9966FF"/>
                </a:solidFill>
                <a:latin typeface="Arial" charset="0"/>
              </a:rPr>
              <a:t>radioaktivnost – manj reagentov, standardizirani postopki, podaljševanje ekspozicije -  </a:t>
            </a:r>
            <a:br>
              <a:rPr lang="sl-SI" sz="1600" dirty="0">
                <a:solidFill>
                  <a:srgbClr val="9966FF"/>
                </a:solidFill>
                <a:latin typeface="Arial" charset="0"/>
              </a:rPr>
            </a:br>
            <a:r>
              <a:rPr lang="sl-SI" sz="1600" dirty="0">
                <a:solidFill>
                  <a:srgbClr val="9966FF"/>
                </a:solidFill>
                <a:latin typeface="Arial" charset="0"/>
              </a:rPr>
              <a:t>  močnejši signali</a:t>
            </a:r>
          </a:p>
          <a:p>
            <a:pPr marL="0" indent="0">
              <a:lnSpc>
                <a:spcPct val="90000"/>
              </a:lnSpc>
            </a:pPr>
            <a:r>
              <a:rPr lang="sl-SI" sz="1600" dirty="0">
                <a:latin typeface="Arial" charset="0"/>
              </a:rPr>
              <a:t> </a:t>
            </a:r>
            <a:r>
              <a:rPr lang="sl-SI" sz="1600" dirty="0">
                <a:solidFill>
                  <a:srgbClr val="009900"/>
                </a:solidFill>
                <a:latin typeface="Arial" charset="0"/>
              </a:rPr>
              <a:t>alternativni postopki: trajnost reagentov (ni upada aktivnosti izvora), ni nevarnosti za </a:t>
            </a:r>
            <a:br>
              <a:rPr lang="sl-SI" sz="1600" dirty="0">
                <a:solidFill>
                  <a:srgbClr val="009900"/>
                </a:solidFill>
                <a:latin typeface="Arial" charset="0"/>
              </a:rPr>
            </a:br>
            <a:r>
              <a:rPr lang="sl-SI" sz="1600" dirty="0">
                <a:solidFill>
                  <a:srgbClr val="009900"/>
                </a:solidFill>
                <a:latin typeface="Arial" charset="0"/>
              </a:rPr>
              <a:t>  okolje in delavce, kratki časi </a:t>
            </a:r>
            <a:r>
              <a:rPr lang="sl-SI" sz="1600" dirty="0" err="1">
                <a:solidFill>
                  <a:srgbClr val="009900"/>
                </a:solidFill>
                <a:latin typeface="Arial" charset="0"/>
              </a:rPr>
              <a:t>eksponiranja</a:t>
            </a:r>
            <a:r>
              <a:rPr lang="sl-SI" sz="1600" dirty="0">
                <a:solidFill>
                  <a:srgbClr val="009900"/>
                </a:solidFill>
                <a:latin typeface="Arial" charset="0"/>
              </a:rPr>
              <a:t>, možnost barvnih reakcij</a:t>
            </a:r>
          </a:p>
          <a:p>
            <a:pPr marL="0" indent="0">
              <a:lnSpc>
                <a:spcPct val="90000"/>
              </a:lnSpc>
            </a:pPr>
            <a:endParaRPr lang="sl-SI" sz="1200" dirty="0">
              <a:solidFill>
                <a:srgbClr val="009900"/>
              </a:solidFill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dirty="0">
                <a:latin typeface="Arial" charset="0"/>
              </a:rPr>
              <a:t>Na tržišču je več deset kompletov reagentov za različne načine označevanja in detekcije. Najprej se moramo odločiti, ali bomo označevali radioaktivno ali ne, nato pa po katerem postopku bomo označevali sondo.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800" dirty="0">
                <a:latin typeface="Arial" charset="0"/>
              </a:rPr>
              <a:t>Kupiti je mogoče tudi membrane za </a:t>
            </a:r>
            <a:r>
              <a:rPr lang="sl-SI" sz="1800" dirty="0" smtClean="0">
                <a:latin typeface="Arial" charset="0"/>
              </a:rPr>
              <a:t>prenos </a:t>
            </a:r>
            <a:r>
              <a:rPr lang="sl-SI" sz="1800" dirty="0" err="1" smtClean="0">
                <a:latin typeface="Arial" charset="0"/>
              </a:rPr>
              <a:t>northern</a:t>
            </a:r>
            <a:r>
              <a:rPr lang="sl-SI" sz="1800" dirty="0" smtClean="0">
                <a:latin typeface="Arial" charset="0"/>
              </a:rPr>
              <a:t> </a:t>
            </a:r>
            <a:r>
              <a:rPr lang="sl-SI" sz="1800" dirty="0">
                <a:latin typeface="Arial" charset="0"/>
              </a:rPr>
              <a:t>z že ločenimi vzorci mRNA iz posameznih normalnih in patoloških tkiv.</a:t>
            </a:r>
          </a:p>
        </p:txBody>
      </p:sp>
    </p:spTree>
    <p:extLst>
      <p:ext uri="{BB962C8B-B14F-4D97-AF65-F5344CB8AC3E}">
        <p14:creationId xmlns:p14="http://schemas.microsoft.com/office/powerpoint/2010/main" val="2065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38162"/>
            <a:ext cx="80962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755650" y="404813"/>
            <a:ext cx="7772400" cy="6048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3200">
                <a:solidFill>
                  <a:srgbClr val="000000"/>
                </a:solidFill>
                <a:latin typeface="Arial" charset="0"/>
              </a:rPr>
              <a:t>Označevanje in detekcija: FISH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7034213" cy="52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1187450" y="6594475"/>
            <a:ext cx="2959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1000">
                <a:solidFill>
                  <a:srgbClr val="000000"/>
                </a:solidFill>
                <a:latin typeface="Arial Narrow" pitchFamily="34" charset="0"/>
              </a:rPr>
              <a:t>http://en.wikipedia.org/wiki/Fluorescent_in_situ_hybridization</a:t>
            </a:r>
          </a:p>
        </p:txBody>
      </p:sp>
    </p:spTree>
    <p:extLst>
      <p:ext uri="{BB962C8B-B14F-4D97-AF65-F5344CB8AC3E}">
        <p14:creationId xmlns:p14="http://schemas.microsoft.com/office/powerpoint/2010/main" val="28107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482441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4">
            <a:lum bright="38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4968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11138"/>
            <a:ext cx="8432800" cy="604837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800">
                <a:latin typeface="Arial" charset="0"/>
              </a:rPr>
              <a:t>Določanje nukleotidnega zaporedja DNA</a:t>
            </a:r>
            <a:endParaRPr lang="en-US" sz="3200">
              <a:latin typeface="Arial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55688"/>
            <a:ext cx="8940800" cy="5613400"/>
          </a:xfrm>
          <a:noFill/>
          <a:ln/>
        </p:spPr>
        <p:txBody>
          <a:bodyPr lIns="92075" tIns="46038" rIns="92075" bIns="46038"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2000" dirty="0">
                <a:latin typeface="Arial" charset="0"/>
              </a:rPr>
              <a:t>Osnovni metodi:</a:t>
            </a: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800" dirty="0">
                <a:solidFill>
                  <a:srgbClr val="254A93"/>
                </a:solidFill>
                <a:latin typeface="Arial" charset="0"/>
              </a:rPr>
              <a:t>1) </a:t>
            </a:r>
            <a:r>
              <a:rPr lang="sl-SI" sz="1800" dirty="0" err="1">
                <a:solidFill>
                  <a:srgbClr val="254A93"/>
                </a:solidFill>
                <a:latin typeface="Arial" charset="0"/>
              </a:rPr>
              <a:t>Maxam</a:t>
            </a:r>
            <a:r>
              <a:rPr lang="sl-SI" sz="1800" dirty="0">
                <a:solidFill>
                  <a:srgbClr val="254A93"/>
                </a:solidFill>
                <a:latin typeface="Arial" charset="0"/>
              </a:rPr>
              <a:t> &amp; Gilbert (1977): kemična cepitev </a:t>
            </a:r>
            <a:r>
              <a:rPr lang="sl-SI" sz="1800" dirty="0" err="1">
                <a:solidFill>
                  <a:srgbClr val="254A93"/>
                </a:solidFill>
                <a:latin typeface="Arial" charset="0"/>
              </a:rPr>
              <a:t>dsDNA</a:t>
            </a:r>
            <a:endParaRPr lang="sl-SI" sz="1800" dirty="0">
              <a:solidFill>
                <a:srgbClr val="254A93"/>
              </a:solidFill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800" dirty="0">
                <a:solidFill>
                  <a:srgbClr val="669900"/>
                </a:solidFill>
                <a:latin typeface="Arial" charset="0"/>
              </a:rPr>
              <a:t>2) </a:t>
            </a:r>
            <a:r>
              <a:rPr lang="sl-SI" sz="1800" dirty="0" err="1">
                <a:solidFill>
                  <a:srgbClr val="669900"/>
                </a:solidFill>
                <a:latin typeface="Arial" charset="0"/>
              </a:rPr>
              <a:t>Sanger</a:t>
            </a:r>
            <a:r>
              <a:rPr lang="sl-SI" sz="1800" dirty="0">
                <a:solidFill>
                  <a:srgbClr val="669900"/>
                </a:solidFill>
                <a:latin typeface="Arial" charset="0"/>
              </a:rPr>
              <a:t> (1977): zaključevanje verige pri sintezi s </a:t>
            </a:r>
            <a:r>
              <a:rPr lang="sl-SI" sz="1800" dirty="0" err="1">
                <a:solidFill>
                  <a:srgbClr val="669900"/>
                </a:solidFill>
                <a:latin typeface="Arial" charset="0"/>
              </a:rPr>
              <a:t>ssDNA</a:t>
            </a:r>
            <a:endParaRPr lang="sl-SI" sz="2000" dirty="0">
              <a:solidFill>
                <a:srgbClr val="669900"/>
              </a:solidFill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sl-SI" sz="1200" dirty="0">
              <a:solidFill>
                <a:srgbClr val="669900"/>
              </a:solidFill>
              <a:latin typeface="Arial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latin typeface="Arial" charset="0"/>
              </a:rPr>
              <a:t> Pri obeh </a:t>
            </a:r>
            <a:r>
              <a:rPr lang="sl-SI" sz="1800" dirty="0">
                <a:solidFill>
                  <a:srgbClr val="996633"/>
                </a:solidFill>
                <a:latin typeface="Arial" charset="0"/>
              </a:rPr>
              <a:t>osnovnih</a:t>
            </a:r>
            <a:r>
              <a:rPr lang="sl-SI" sz="1800" dirty="0">
                <a:latin typeface="Arial" charset="0"/>
              </a:rPr>
              <a:t> metodah uporabljamo radioaktivno označevanje </a:t>
            </a:r>
            <a:br>
              <a:rPr lang="sl-SI" sz="18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(pri novejših izvedbah </a:t>
            </a:r>
            <a:r>
              <a:rPr lang="sl-SI" sz="1600" dirty="0" err="1">
                <a:latin typeface="Arial" charset="0"/>
              </a:rPr>
              <a:t>Sangerjeve</a:t>
            </a:r>
            <a:r>
              <a:rPr lang="sl-SI" sz="1600" dirty="0">
                <a:latin typeface="Arial" charset="0"/>
              </a:rPr>
              <a:t> metode v avtomatskih postopkih so oznake </a:t>
            </a:r>
            <a:r>
              <a:rPr lang="sl-SI" sz="1600" dirty="0">
                <a:solidFill>
                  <a:srgbClr val="9933FF"/>
                </a:solidFill>
                <a:latin typeface="Arial" charset="0"/>
              </a:rPr>
              <a:t>fluorescenčne</a:t>
            </a:r>
            <a:r>
              <a:rPr lang="sl-SI" sz="1600" dirty="0">
                <a:latin typeface="Arial" charset="0"/>
              </a:rPr>
              <a:t>).</a:t>
            </a: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latin typeface="Arial" charset="0"/>
              </a:rPr>
              <a:t> Pri obeh pristopih analiziramo </a:t>
            </a:r>
            <a:r>
              <a:rPr lang="sl-SI" sz="1800" u="sng" dirty="0">
                <a:latin typeface="Arial" charset="0"/>
              </a:rPr>
              <a:t>fragmente</a:t>
            </a:r>
            <a:r>
              <a:rPr lang="sl-SI" sz="1800" dirty="0">
                <a:latin typeface="Arial" charset="0"/>
              </a:rPr>
              <a:t> DNA.</a:t>
            </a: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latin typeface="Arial" charset="0"/>
              </a:rPr>
              <a:t> Prekinitve vnesemo kemično.</a:t>
            </a: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latin typeface="Arial" charset="0"/>
              </a:rPr>
              <a:t> Prekinitve vnašamo na specifičnih mestih, ki omogočajo ločevanje med 4 bazami.</a:t>
            </a:r>
          </a:p>
          <a:p>
            <a:pPr marL="177800" indent="-177800">
              <a:lnSpc>
                <a:spcPct val="80000"/>
              </a:lnSpc>
            </a:pPr>
            <a:endParaRPr lang="sl-SI" sz="800" dirty="0">
              <a:latin typeface="Arial" charset="0"/>
            </a:endParaRPr>
          </a:p>
          <a:p>
            <a:pPr marL="177800" indent="-177800"/>
            <a:r>
              <a:rPr lang="sl-SI" sz="1800" dirty="0">
                <a:latin typeface="Arial" charset="0"/>
              </a:rPr>
              <a:t> V začetni stopnji moramo izolirati DNA, ki jo želimo analizirati, v čisti obliki, nato pa izvedemo reakcije, ki vodijo do vnosa </a:t>
            </a:r>
            <a:r>
              <a:rPr lang="sl-SI" sz="1800" dirty="0" err="1">
                <a:latin typeface="Arial" charset="0"/>
              </a:rPr>
              <a:t>markerja</a:t>
            </a:r>
            <a:r>
              <a:rPr lang="sl-SI" sz="1800" dirty="0">
                <a:latin typeface="Arial" charset="0"/>
              </a:rPr>
              <a:t> in vnosa prekinitev. Sledi ločevanje fragmentov po velikosti </a:t>
            </a:r>
            <a:r>
              <a:rPr lang="sl-SI" sz="1600" dirty="0">
                <a:latin typeface="Arial" charset="0"/>
              </a:rPr>
              <a:t>(PAGE; avtomatizirani postopki: kapilarna elektroforeza - CE)</a:t>
            </a:r>
            <a:endParaRPr lang="sl-SI" sz="20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800" dirty="0">
                <a:solidFill>
                  <a:srgbClr val="9933FF"/>
                </a:solidFill>
                <a:latin typeface="Arial" charset="0"/>
              </a:rPr>
              <a:t>Pri fluorescenčnem označevanju ločimo:</a:t>
            </a: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solidFill>
                  <a:srgbClr val="9933FF"/>
                </a:solidFill>
                <a:latin typeface="Arial" charset="0"/>
              </a:rPr>
              <a:t>označevanje preko začetnega oligonukleotida 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(</a:t>
            </a:r>
            <a:r>
              <a:rPr lang="sl-SI" sz="1600" i="1" dirty="0" err="1">
                <a:solidFill>
                  <a:srgbClr val="9933FF"/>
                </a:solidFill>
                <a:latin typeface="Arial" charset="0"/>
              </a:rPr>
              <a:t>dye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 primer </a:t>
            </a:r>
            <a:r>
              <a:rPr lang="sl-SI" sz="1600" i="1" dirty="0" err="1">
                <a:solidFill>
                  <a:srgbClr val="9933FF"/>
                </a:solidFill>
                <a:latin typeface="Arial" charset="0"/>
              </a:rPr>
              <a:t>chemistry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r>
              <a:rPr lang="sl-SI" sz="1800" dirty="0">
                <a:solidFill>
                  <a:srgbClr val="9933FF"/>
                </a:solidFill>
                <a:latin typeface="Arial" charset="0"/>
              </a:rPr>
              <a:t>označevanje preko terminatorja 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(</a:t>
            </a:r>
            <a:r>
              <a:rPr lang="sl-SI" sz="1600" i="1" dirty="0" err="1">
                <a:solidFill>
                  <a:srgbClr val="9933FF"/>
                </a:solidFill>
                <a:latin typeface="Arial" charset="0"/>
              </a:rPr>
              <a:t>dye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 terminator </a:t>
            </a:r>
            <a:r>
              <a:rPr lang="sl-SI" sz="1600" i="1" dirty="0" err="1">
                <a:solidFill>
                  <a:srgbClr val="9933FF"/>
                </a:solidFill>
                <a:latin typeface="Arial" charset="0"/>
              </a:rPr>
              <a:t>chemistry</a:t>
            </a:r>
            <a:r>
              <a:rPr lang="sl-SI" sz="1600" i="1" dirty="0">
                <a:solidFill>
                  <a:srgbClr val="9933FF"/>
                </a:solidFill>
                <a:latin typeface="Arial" charset="0"/>
              </a:rPr>
              <a:t>)</a:t>
            </a:r>
            <a:endParaRPr lang="sl-SI" sz="1800" dirty="0">
              <a:solidFill>
                <a:srgbClr val="9933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474662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800">
                <a:latin typeface="Arial" charset="0"/>
              </a:rPr>
              <a:t>Metoda po Maxamu in Gilbertu</a:t>
            </a:r>
            <a:endParaRPr lang="en-US" sz="3200">
              <a:latin typeface="Arial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96938"/>
            <a:ext cx="8809037" cy="2316162"/>
          </a:xfrm>
          <a:noFill/>
          <a:ln/>
        </p:spPr>
        <p:txBody>
          <a:bodyPr lIns="92075" tIns="46038" rIns="92075" bIns="46038"/>
          <a:lstStyle/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600" b="1">
                <a:latin typeface="Arial" charset="0"/>
              </a:rPr>
              <a:t>Postopek:</a:t>
            </a:r>
            <a:endParaRPr lang="sl-SI" sz="1600"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600">
                <a:latin typeface="Arial" charset="0"/>
              </a:rPr>
              <a:t>* dsDNA označimo na 5’-koncu s </a:t>
            </a:r>
            <a:r>
              <a:rPr lang="sl-SI" sz="1600" baseline="30000">
                <a:latin typeface="Arial" charset="0"/>
              </a:rPr>
              <a:t>32</a:t>
            </a:r>
            <a:r>
              <a:rPr lang="sl-SI" sz="1600">
                <a:latin typeface="Arial" charset="0"/>
              </a:rPr>
              <a:t>P-ATP</a:t>
            </a:r>
          </a:p>
          <a:p>
            <a:pPr marL="177800" indent="-177800">
              <a:lnSpc>
                <a:spcPct val="90000"/>
              </a:lnSpc>
              <a:buFontTx/>
              <a:buNone/>
            </a:pPr>
            <a:r>
              <a:rPr lang="sl-SI" sz="1600">
                <a:latin typeface="Arial" charset="0"/>
              </a:rPr>
              <a:t>* 2 verigi ločimo pri 90 °C v DMSO, nanesemo na PAGE in nato izoliramo posamezni verigi</a:t>
            </a:r>
          </a:p>
          <a:p>
            <a:pPr marL="177800" indent="-177800">
              <a:buFontTx/>
              <a:buNone/>
            </a:pPr>
            <a:r>
              <a:rPr lang="sl-SI" sz="1600">
                <a:latin typeface="Arial" charset="0"/>
              </a:rPr>
              <a:t>* ssDNA razdelimo na 4 alikvote in obdelamo ločeno (modifikacija baz):</a:t>
            </a:r>
            <a:br>
              <a:rPr lang="sl-SI" sz="1600">
                <a:latin typeface="Arial" charset="0"/>
              </a:rPr>
            </a:br>
            <a:r>
              <a:rPr lang="sl-SI" sz="1400" b="1">
                <a:latin typeface="Arial" charset="0"/>
              </a:rPr>
              <a:t>G</a:t>
            </a:r>
            <a:r>
              <a:rPr lang="sl-SI" sz="1400">
                <a:latin typeface="Arial" charset="0"/>
              </a:rPr>
              <a:t> z dimetilsulfatom	</a:t>
            </a:r>
            <a:r>
              <a:rPr lang="sl-SI" sz="1400" b="1">
                <a:latin typeface="Arial" charset="0"/>
              </a:rPr>
              <a:t>A+G</a:t>
            </a:r>
            <a:r>
              <a:rPr lang="sl-SI" sz="1400">
                <a:latin typeface="Arial" charset="0"/>
              </a:rPr>
              <a:t> z mravlj. kislino </a:t>
            </a:r>
            <a:br>
              <a:rPr lang="sl-SI" sz="1400">
                <a:latin typeface="Arial" charset="0"/>
              </a:rPr>
            </a:br>
            <a:r>
              <a:rPr lang="sl-SI" sz="1400" b="1">
                <a:latin typeface="Arial" charset="0"/>
              </a:rPr>
              <a:t>C+T</a:t>
            </a:r>
            <a:r>
              <a:rPr lang="sl-SI" sz="1400">
                <a:latin typeface="Arial" charset="0"/>
              </a:rPr>
              <a:t> s hidrazinom	</a:t>
            </a:r>
            <a:r>
              <a:rPr lang="sl-SI" sz="1400" b="1">
                <a:latin typeface="Arial" charset="0"/>
              </a:rPr>
              <a:t>C</a:t>
            </a:r>
            <a:r>
              <a:rPr lang="sl-SI" sz="1400">
                <a:latin typeface="Arial" charset="0"/>
              </a:rPr>
              <a:t> s hidrazinom v alkalnem</a:t>
            </a:r>
            <a:br>
              <a:rPr lang="sl-SI" sz="1400">
                <a:latin typeface="Arial" charset="0"/>
              </a:rPr>
            </a:br>
            <a:endParaRPr lang="sl-SI" sz="1200">
              <a:latin typeface="Arial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sl-SI" sz="1600">
                <a:latin typeface="Arial" charset="0"/>
              </a:rPr>
              <a:t>   Na mestu modificiranih baz s piperidinom v kislem prekinemo verigo </a:t>
            </a:r>
            <a:r>
              <a:rPr lang="sl-SI" sz="1600">
                <a:latin typeface="Arial" charset="0"/>
                <a:sym typeface="Wingdings" pitchFamily="2" charset="2"/>
              </a:rPr>
              <a:t> fragmente ločimo s PAGE. Razcep ni kvantitativen, zato dobimo veliko število radioaktivno označenih produktov.</a:t>
            </a:r>
            <a:endParaRPr lang="sl-SI" sz="2000">
              <a:latin typeface="Arial" charset="0"/>
            </a:endParaRPr>
          </a:p>
        </p:txBody>
      </p:sp>
      <p:pic>
        <p:nvPicPr>
          <p:cNvPr id="9523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203700" cy="3243263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20052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684213" y="6237288"/>
            <a:ext cx="2933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sz="900">
                <a:solidFill>
                  <a:srgbClr val="808080"/>
                </a:solidFill>
                <a:latin typeface="Arial" charset="0"/>
              </a:rPr>
              <a:t>http://www.cbs.dtu.dk/staff/dave/roanoke/fg14_22a.jpg</a:t>
            </a:r>
          </a:p>
        </p:txBody>
      </p:sp>
    </p:spTree>
    <p:extLst>
      <p:ext uri="{BB962C8B-B14F-4D97-AF65-F5344CB8AC3E}">
        <p14:creationId xmlns:p14="http://schemas.microsoft.com/office/powerpoint/2010/main" val="23077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032375" cy="67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Načini prenašanja</a:t>
            </a:r>
            <a:r>
              <a:rPr lang="sl-SI" sz="3200">
                <a:latin typeface="Arial" charset="0"/>
              </a:rPr>
              <a:t> na membrano</a:t>
            </a:r>
            <a:endParaRPr lang="en-US">
              <a:latin typeface="Arial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50913"/>
            <a:ext cx="8432800" cy="5699125"/>
          </a:xfrm>
        </p:spPr>
        <p:txBody>
          <a:bodyPr/>
          <a:lstStyle/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Nukleinske kisline običajno prenašamo na membrano z elektroforeznega gela, na katerem smo opravili ločevanje po velikosti. </a:t>
            </a:r>
          </a:p>
          <a:p>
            <a:pPr marL="55563" indent="-55563">
              <a:buFontTx/>
              <a:buNone/>
            </a:pPr>
            <a:endParaRPr lang="sl-SI" sz="800">
              <a:latin typeface="Arial" charset="0"/>
              <a:sym typeface="Symbol" pitchFamily="18" charset="2"/>
            </a:endParaRPr>
          </a:p>
          <a:p>
            <a:pPr marL="55563" indent="-55563">
              <a:buFontTx/>
              <a:buNone/>
            </a:pPr>
            <a:r>
              <a:rPr lang="sl-SI" sz="1800">
                <a:latin typeface="Arial" charset="0"/>
                <a:sym typeface="Symbol" pitchFamily="18" charset="2"/>
              </a:rPr>
              <a:t> </a:t>
            </a:r>
            <a:r>
              <a:rPr lang="sl-SI" sz="1400" i="1">
                <a:latin typeface="Arial" charset="0"/>
              </a:rPr>
              <a:t>Hibiridizacija v raztopini je z eksperimentalnega stališča nesmiselna (izjeme: PCR, mol. svetila).</a:t>
            </a:r>
          </a:p>
          <a:p>
            <a:pPr marL="55563" indent="-55563">
              <a:buFontTx/>
              <a:buNone/>
            </a:pPr>
            <a:endParaRPr lang="sl-SI" sz="800" i="1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600">
                <a:latin typeface="Arial" charset="0"/>
              </a:rPr>
              <a:t>Prenos lahko dosežemo na več načinov: </a:t>
            </a:r>
          </a:p>
          <a:p>
            <a:pPr marL="55563" indent="-55563">
              <a:buFontTx/>
              <a:buNone/>
            </a:pPr>
            <a:endParaRPr lang="sl-SI" sz="800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600">
                <a:latin typeface="Arial" charset="0"/>
              </a:rPr>
              <a:t>			kapilarni prenos:</a:t>
            </a:r>
          </a:p>
          <a:p>
            <a:pPr marL="55563" indent="-55563">
              <a:buFontTx/>
              <a:buNone/>
            </a:pPr>
            <a:r>
              <a:rPr lang="sl-SI" sz="1600">
                <a:latin typeface="Arial" charset="0"/>
              </a:rPr>
              <a:t> </a:t>
            </a: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600">
                <a:latin typeface="Arial" charset="0"/>
              </a:rPr>
              <a:t>elektro-prenos:</a:t>
            </a:r>
          </a:p>
        </p:txBody>
      </p:sp>
      <p:pic>
        <p:nvPicPr>
          <p:cNvPr id="301060" name="Picture 4" descr="blotting_capil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343400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61" name="Picture 5" descr="blotting_dry_schem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441960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949325"/>
            <a:ext cx="8432800" cy="5699125"/>
          </a:xfrm>
          <a:noFill/>
          <a:ln/>
        </p:spPr>
        <p:txBody>
          <a:bodyPr lIns="92075" tIns="46038" rIns="92075" bIns="46038"/>
          <a:lstStyle/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izoliramo dsDNA in jo pretvorimo v </a:t>
            </a: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ssDNA obliko (denaturacija)</a:t>
            </a: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vežemo začetne oligonukleotide (15-20 b)</a:t>
            </a: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dodamo encim, dNTP in označeni nukleotid </a:t>
            </a:r>
          </a:p>
          <a:p>
            <a:pPr marL="0" indent="0">
              <a:buFontTx/>
              <a:buNone/>
            </a:pPr>
            <a:r>
              <a:rPr lang="sl-SI" sz="1600">
                <a:latin typeface="Arial" charset="0"/>
              </a:rPr>
              <a:t>(označevalna reakcija)</a:t>
            </a:r>
            <a:r>
              <a:rPr lang="sl-SI" sz="1800">
                <a:latin typeface="Arial" charset="0"/>
              </a:rPr>
              <a:t> </a:t>
            </a: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2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dodamo </a:t>
            </a:r>
            <a:br>
              <a:rPr lang="sl-SI" sz="1800">
                <a:latin typeface="Arial" charset="0"/>
              </a:rPr>
            </a:br>
            <a:r>
              <a:rPr lang="sl-SI" sz="1800">
                <a:latin typeface="Arial" charset="0"/>
              </a:rPr>
              <a:t>terminatorje (ddNTP)</a:t>
            </a: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</p:txBody>
      </p:sp>
      <p:pic>
        <p:nvPicPr>
          <p:cNvPr id="9625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052513"/>
            <a:ext cx="363378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0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205038"/>
            <a:ext cx="276066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1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500438"/>
            <a:ext cx="30273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437063"/>
            <a:ext cx="30067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11138"/>
            <a:ext cx="8534400" cy="474662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600">
                <a:latin typeface="Arial" charset="0"/>
              </a:rPr>
              <a:t>Določanje zaporedja po dideoksi-metodi (1)</a:t>
            </a: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400" y="949325"/>
            <a:ext cx="4021138" cy="4856163"/>
          </a:xfrm>
          <a:noFill/>
          <a:ln/>
        </p:spPr>
        <p:txBody>
          <a:bodyPr lIns="92075" tIns="46038" rIns="92075" bIns="46038"/>
          <a:lstStyle/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zaustavimo reakcijo</a:t>
            </a: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sl-SI" sz="1800">
                <a:latin typeface="Arial" charset="0"/>
              </a:rPr>
              <a:t>ločimo nastale fragmente po velikosti </a:t>
            </a:r>
            <a:br>
              <a:rPr lang="sl-SI" sz="1800">
                <a:latin typeface="Arial" charset="0"/>
              </a:rPr>
            </a:br>
            <a:r>
              <a:rPr lang="sl-SI" sz="1600">
                <a:latin typeface="Arial" charset="0"/>
              </a:rPr>
              <a:t>(elektroforeza na 7 % PAG + 7 M urea)</a:t>
            </a:r>
            <a:r>
              <a:rPr lang="sl-SI" sz="1800">
                <a:latin typeface="Arial" charset="0"/>
              </a:rPr>
              <a:t> </a:t>
            </a: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  <a:p>
            <a:pPr marL="0" indent="0">
              <a:buFontTx/>
              <a:buNone/>
            </a:pPr>
            <a:endParaRPr lang="sl-SI" sz="2000">
              <a:latin typeface="Arial" charset="0"/>
            </a:endParaRPr>
          </a:p>
        </p:txBody>
      </p:sp>
      <p:pic>
        <p:nvPicPr>
          <p:cNvPr id="9728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908050"/>
            <a:ext cx="36480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005263"/>
            <a:ext cx="32004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04800" y="263525"/>
            <a:ext cx="8534400" cy="474663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600">
                <a:solidFill>
                  <a:srgbClr val="000000"/>
                </a:solidFill>
                <a:latin typeface="Arial" charset="0"/>
              </a:rPr>
              <a:t>Določanje zaporedja po dideoksi-metodi (2)</a:t>
            </a: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1138"/>
            <a:ext cx="8534400" cy="474662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600">
                <a:latin typeface="Arial" charset="0"/>
              </a:rPr>
              <a:t>Določanje zaporedja po dideoksi-metodi (3)</a:t>
            </a:r>
            <a:endParaRPr lang="en-US" sz="3200">
              <a:latin typeface="Arial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844550"/>
            <a:ext cx="5534025" cy="315913"/>
          </a:xfrm>
          <a:noFill/>
          <a:ln/>
        </p:spPr>
        <p:txBody>
          <a:bodyPr lIns="92075" tIns="46038" rIns="92075" bIns="46038"/>
          <a:lstStyle/>
          <a:p>
            <a:pPr marL="0" indent="0">
              <a:buFontTx/>
              <a:buNone/>
            </a:pPr>
            <a:r>
              <a:rPr lang="en-US" sz="1600">
                <a:latin typeface="Arial" charset="0"/>
              </a:rPr>
              <a:t>dideoksinukleotidi kot terminatorji v polimerazni reakciji:</a:t>
            </a:r>
            <a:endParaRPr lang="en-US" sz="1800">
              <a:latin typeface="Arial" charset="0"/>
            </a:endParaRPr>
          </a:p>
        </p:txBody>
      </p:sp>
      <p:pic>
        <p:nvPicPr>
          <p:cNvPr id="9830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341438"/>
            <a:ext cx="14224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92600"/>
            <a:ext cx="21685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3292475" y="1341438"/>
            <a:ext cx="5649913" cy="2663825"/>
            <a:chOff x="144" y="765"/>
            <a:chExt cx="6192" cy="1458"/>
          </a:xfrm>
        </p:grpSpPr>
        <p:pic>
          <p:nvPicPr>
            <p:cNvPr id="9831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5"/>
              <a:ext cx="1514" cy="123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31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1728" y="765"/>
              <a:ext cx="4608" cy="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31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1496"/>
              <a:ext cx="3240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875"/>
            <a:ext cx="922338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8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800" b="1">
                <a:latin typeface="Arial" charset="0"/>
              </a:rPr>
              <a:t>Avtomatski sekvenatorji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49325"/>
            <a:ext cx="8832850" cy="5699125"/>
          </a:xfrm>
          <a:noFill/>
          <a:ln/>
        </p:spPr>
        <p:txBody>
          <a:bodyPr lIns="92075" tIns="46038" rIns="92075" bIns="46038"/>
          <a:lstStyle/>
          <a:p>
            <a:pPr marL="88900" indent="-88900">
              <a:buFontTx/>
              <a:buNone/>
            </a:pPr>
            <a:r>
              <a:rPr lang="sl-SI" sz="1600" dirty="0">
                <a:latin typeface="Arial" charset="0"/>
              </a:rPr>
              <a:t>Dva različna pristopa: </a:t>
            </a:r>
          </a:p>
          <a:p>
            <a:pPr marL="88900" indent="-88900">
              <a:buFontTx/>
              <a:buNone/>
            </a:pPr>
            <a:r>
              <a:rPr lang="sl-SI" sz="1600" dirty="0">
                <a:latin typeface="Arial" charset="0"/>
              </a:rPr>
              <a:t>- </a:t>
            </a:r>
            <a:r>
              <a:rPr lang="sl-SI" sz="1600" dirty="0">
                <a:solidFill>
                  <a:srgbClr val="254A93"/>
                </a:solidFill>
                <a:latin typeface="Arial" charset="0"/>
              </a:rPr>
              <a:t>vsako bazo označimo s svojim barvilom</a:t>
            </a:r>
            <a:r>
              <a:rPr lang="sl-SI" sz="1600" dirty="0">
                <a:latin typeface="Arial" charset="0"/>
              </a:rPr>
              <a:t> in analiziramo v 1 nanosu (4 reakcije = 1 zaporedje hkrati); detektor ločeno zazna posamezne signale in program generira izpis</a:t>
            </a:r>
          </a:p>
          <a:p>
            <a:pPr marL="88900" indent="-88900">
              <a:buFontTx/>
              <a:buNone/>
            </a:pPr>
            <a:r>
              <a:rPr lang="sl-SI" sz="1600" dirty="0">
                <a:latin typeface="Arial" charset="0"/>
              </a:rPr>
              <a:t>- uporabljamo </a:t>
            </a:r>
            <a:r>
              <a:rPr lang="sl-SI" sz="1600" dirty="0">
                <a:solidFill>
                  <a:srgbClr val="254A93"/>
                </a:solidFill>
                <a:latin typeface="Arial" charset="0"/>
              </a:rPr>
              <a:t>samo 1 barvilo</a:t>
            </a:r>
            <a:r>
              <a:rPr lang="sl-SI" sz="1600" dirty="0">
                <a:latin typeface="Arial" charset="0"/>
              </a:rPr>
              <a:t> in vsako bazo nanesemo ločeno (4 nanosi za 1 zaporedje); detektor prebere vsakega od 4 signalov ločeno, program integrira signale in generira izpis </a:t>
            </a:r>
          </a:p>
          <a:p>
            <a:pPr marL="88900" indent="-88900">
              <a:buFontTx/>
              <a:buNone/>
            </a:pPr>
            <a:endParaRPr lang="sl-SI" sz="900" dirty="0">
              <a:latin typeface="Arial" charset="0"/>
            </a:endParaRPr>
          </a:p>
          <a:p>
            <a:pPr marL="88900" indent="-88900">
              <a:spcBef>
                <a:spcPct val="10000"/>
              </a:spcBef>
              <a:buFontTx/>
              <a:buNone/>
            </a:pPr>
            <a:r>
              <a:rPr lang="sl-SI" sz="1300" dirty="0">
                <a:solidFill>
                  <a:srgbClr val="254A93"/>
                </a:solidFill>
                <a:latin typeface="Arial" charset="0"/>
              </a:rPr>
              <a:t>	Barvila so fluorescenčna (emisija v vidnem ali IR delu spektra) ali radioaktivna.</a:t>
            </a:r>
          </a:p>
          <a:p>
            <a:pPr marL="88900" indent="-88900">
              <a:spcBef>
                <a:spcPct val="10000"/>
              </a:spcBef>
              <a:buFontTx/>
              <a:buNone/>
            </a:pPr>
            <a:endParaRPr lang="sl-SI" sz="500" dirty="0">
              <a:solidFill>
                <a:srgbClr val="254A93"/>
              </a:solidFill>
              <a:latin typeface="Arial" charset="0"/>
            </a:endParaRPr>
          </a:p>
          <a:p>
            <a:pPr marL="88900" indent="-88900">
              <a:spcBef>
                <a:spcPct val="10000"/>
              </a:spcBef>
              <a:buFontTx/>
              <a:buNone/>
            </a:pPr>
            <a:r>
              <a:rPr lang="sl-SI" sz="1400" dirty="0">
                <a:latin typeface="Arial" charset="0"/>
              </a:rPr>
              <a:t>Fragmente ločujemo </a:t>
            </a:r>
            <a:r>
              <a:rPr lang="sl-SI" sz="1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 klasično PAGE ali </a:t>
            </a:r>
            <a:r>
              <a:rPr lang="sl-SI" sz="1400" dirty="0">
                <a:latin typeface="Arial" charset="0"/>
              </a:rPr>
              <a:t>s kapilarno elektroforezo.</a:t>
            </a:r>
            <a:endParaRPr lang="sl-SI" sz="1600" dirty="0">
              <a:latin typeface="Arial" charset="0"/>
            </a:endParaRPr>
          </a:p>
          <a:p>
            <a:pPr marL="88900" indent="-88900">
              <a:spcBef>
                <a:spcPct val="10000"/>
              </a:spcBef>
              <a:buFontTx/>
              <a:buNone/>
            </a:pPr>
            <a:endParaRPr lang="sl-SI" sz="500" dirty="0">
              <a:latin typeface="Arial" charset="0"/>
            </a:endParaRPr>
          </a:p>
          <a:p>
            <a:pPr marL="88900" indent="-88900">
              <a:spcBef>
                <a:spcPct val="10000"/>
              </a:spcBef>
              <a:buFontTx/>
              <a:buNone/>
            </a:pPr>
            <a:r>
              <a:rPr lang="sl-SI" sz="1400" dirty="0">
                <a:latin typeface="Arial" charset="0"/>
              </a:rPr>
              <a:t>Aparatura ima ločevalni del, detektorski del in kontrolni/integracijski del.</a:t>
            </a:r>
            <a:endParaRPr lang="sl-SI" sz="1600" dirty="0">
              <a:latin typeface="Arial" charset="0"/>
            </a:endParaRPr>
          </a:p>
          <a:p>
            <a:pPr marL="88900" indent="-88900">
              <a:spcBef>
                <a:spcPct val="10000"/>
              </a:spcBef>
              <a:buFontTx/>
              <a:buNone/>
            </a:pPr>
            <a:endParaRPr lang="sl-SI" sz="500" dirty="0">
              <a:latin typeface="Arial" charset="0"/>
            </a:endParaRPr>
          </a:p>
          <a:p>
            <a:pPr marL="88900" indent="-88900">
              <a:buFontTx/>
              <a:buNone/>
            </a:pPr>
            <a:endParaRPr lang="sl-SI" sz="500" dirty="0">
              <a:latin typeface="Arial" charset="0"/>
            </a:endParaRPr>
          </a:p>
          <a:p>
            <a:pPr marL="88900" indent="-88900">
              <a:buFontTx/>
              <a:buNone/>
            </a:pPr>
            <a:r>
              <a:rPr lang="sl-SI" sz="1600" dirty="0">
                <a:latin typeface="Arial" charset="0"/>
              </a:rPr>
              <a:t>Problemi: prekrivajoči spektri barvil, sekundarne strukture in </a:t>
            </a:r>
            <a:r>
              <a:rPr lang="sl-SI" sz="1600" dirty="0" err="1">
                <a:latin typeface="Arial" charset="0"/>
              </a:rPr>
              <a:t>kompresije</a:t>
            </a:r>
            <a:endParaRPr lang="sl-SI" sz="1600" dirty="0">
              <a:latin typeface="Arial" charset="0"/>
            </a:endParaRPr>
          </a:p>
          <a:p>
            <a:pPr marL="88900" indent="-88900">
              <a:buFontTx/>
              <a:buNone/>
            </a:pPr>
            <a:r>
              <a:rPr lang="sl-SI" sz="1600" dirty="0" smtClean="0">
                <a:latin typeface="Arial" charset="0"/>
              </a:rPr>
              <a:t/>
            </a:r>
            <a:br>
              <a:rPr lang="sl-SI" sz="1600" dirty="0" smtClean="0">
                <a:latin typeface="Arial" charset="0"/>
              </a:rPr>
            </a:br>
            <a:r>
              <a:rPr lang="sl-SI" sz="1600" dirty="0" smtClean="0">
                <a:latin typeface="Arial" charset="0"/>
              </a:rPr>
              <a:t>Postopek</a:t>
            </a:r>
            <a:r>
              <a:rPr lang="sl-SI" sz="1600" dirty="0">
                <a:latin typeface="Arial" charset="0"/>
              </a:rPr>
              <a:t>: 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priprava matrične DNA </a:t>
            </a:r>
            <a:r>
              <a:rPr lang="sl-SI" sz="1400" dirty="0">
                <a:latin typeface="Arial" charset="0"/>
              </a:rPr>
              <a:t>(plazmid, fag,…)</a:t>
            </a:r>
            <a:r>
              <a:rPr lang="sl-SI" sz="1600" dirty="0">
                <a:latin typeface="Arial" charset="0"/>
              </a:rPr>
              <a:t/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sekvenčna reakcija </a:t>
            </a:r>
            <a:r>
              <a:rPr lang="sl-SI" sz="1400" dirty="0">
                <a:latin typeface="Arial" charset="0"/>
              </a:rPr>
              <a:t>(vgradnja barvila med </a:t>
            </a:r>
            <a:r>
              <a:rPr lang="sl-SI" sz="1400" dirty="0" err="1">
                <a:latin typeface="Arial" charset="0"/>
              </a:rPr>
              <a:t>polimerazno</a:t>
            </a:r>
            <a:r>
              <a:rPr lang="sl-SI" sz="1400" dirty="0">
                <a:latin typeface="Arial" charset="0"/>
              </a:rPr>
              <a:t> reakcijo)</a:t>
            </a:r>
            <a:br>
              <a:rPr lang="sl-SI" sz="14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čiščenje označene DNA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nanos na elektroforezni nosilec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ločevanje na nosilcu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detekcija in interpretacija signalov </a:t>
            </a:r>
            <a:r>
              <a:rPr lang="sl-SI" sz="1400" dirty="0">
                <a:latin typeface="Arial" charset="0"/>
              </a:rPr>
              <a:t>(surovi signal </a:t>
            </a:r>
            <a:r>
              <a:rPr lang="sl-SI" sz="1400" dirty="0">
                <a:latin typeface="Arial" charset="0"/>
                <a:sym typeface="Wingdings" pitchFamily="2" charset="2"/>
              </a:rPr>
              <a:t></a:t>
            </a:r>
            <a:r>
              <a:rPr lang="sl-SI" sz="1400" dirty="0">
                <a:latin typeface="Arial" charset="0"/>
              </a:rPr>
              <a:t> odštevanje ozadja, mapiranje signalov, oblikovanje izpisa)</a:t>
            </a:r>
          </a:p>
        </p:txBody>
      </p:sp>
    </p:spTree>
    <p:extLst>
      <p:ext uri="{BB962C8B-B14F-4D97-AF65-F5344CB8AC3E}">
        <p14:creationId xmlns:p14="http://schemas.microsoft.com/office/powerpoint/2010/main" val="7828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1138"/>
            <a:ext cx="8534400" cy="474662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800">
                <a:latin typeface="Arial" charset="0"/>
              </a:rPr>
              <a:t>Naprave na osnovi kapilarne elektroforeze</a:t>
            </a:r>
            <a:endParaRPr lang="en-US" sz="3200">
              <a:latin typeface="Arial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896938"/>
            <a:ext cx="8618537" cy="5751512"/>
          </a:xfrm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charset="0"/>
              </a:rPr>
              <a:t>Proizvajalec ABI (Applied Biosystems)</a:t>
            </a: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80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>
                <a:latin typeface="Arial" charset="0"/>
              </a:rPr>
              <a:t/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Kapilare so običajno iz silikata, dolge 30-50 cm in imajo notranji premer </a:t>
            </a:r>
            <a:br>
              <a:rPr lang="sl-SI" sz="1600">
                <a:latin typeface="Arial" charset="0"/>
              </a:rPr>
            </a:br>
            <a:r>
              <a:rPr lang="sl-SI" sz="1600">
                <a:latin typeface="Arial" charset="0"/>
              </a:rPr>
              <a:t>~50 </a:t>
            </a:r>
            <a:r>
              <a:rPr lang="en-US" sz="1600" dirty="0">
                <a:latin typeface="Arial" charset="0"/>
                <a:cs typeface="Arial" charset="0"/>
              </a:rPr>
              <a:t>µ</a:t>
            </a:r>
            <a:r>
              <a:rPr lang="sl-SI" sz="1600" dirty="0">
                <a:latin typeface="Arial" charset="0"/>
              </a:rPr>
              <a:t>m; nanos 10-100 nl.</a:t>
            </a:r>
            <a:br>
              <a:rPr lang="sl-SI" sz="1600" dirty="0">
                <a:latin typeface="Arial" charset="0"/>
              </a:rPr>
            </a:br>
            <a:endParaRPr lang="sl-SI" sz="16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charset="0"/>
              </a:rPr>
              <a:t>Za delo z velikim številom vzorcev so na voljo večkapilarni sistemi z vzporedno detekcijo.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charset="0"/>
              </a:rPr>
              <a:t>Uporabljamo komercialna barvila (Big-Dye; ABI)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sl-SI" sz="1600" dirty="0">
              <a:latin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600" dirty="0">
                <a:latin typeface="Arial" charset="0"/>
              </a:rPr>
              <a:t>Ločevanje pri 10-30 kV.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400" dirty="0">
                <a:latin typeface="Arial" charset="0"/>
              </a:rPr>
              <a:t>Prednosti sistema: ni potrebno pripravljati PA-gelov, ni gibljivih delov.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sl-SI" sz="1400" dirty="0">
                <a:latin typeface="Arial" charset="0"/>
              </a:rPr>
              <a:t>Slabosti: potrošni material je sorazmerno drag (kapilare, reagenti), zanesljivost določenega zaporedja je ~98,5 %.</a:t>
            </a:r>
          </a:p>
        </p:txBody>
      </p:sp>
      <p:pic>
        <p:nvPicPr>
          <p:cNvPr id="1013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23685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1632"/>
          <a:stretch>
            <a:fillRect/>
          </a:stretch>
        </p:blipFill>
        <p:spPr bwMode="auto">
          <a:xfrm>
            <a:off x="7451725" y="836613"/>
            <a:ext cx="13430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5575"/>
            <a:ext cx="300355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/>
          <a:stretch>
            <a:fillRect/>
          </a:stretch>
        </p:blipFill>
        <p:spPr bwMode="auto">
          <a:xfrm>
            <a:off x="7380288" y="2420938"/>
            <a:ext cx="1535112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04800" y="211138"/>
            <a:ext cx="5562600" cy="474662"/>
          </a:xfrm>
          <a:prstGeom prst="rect">
            <a:avLst/>
          </a:prstGeom>
          <a:solidFill>
            <a:srgbClr val="FFCC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sl-SI" sz="2800">
                <a:solidFill>
                  <a:srgbClr val="000000"/>
                </a:solidFill>
                <a:latin typeface="Arial" charset="0"/>
              </a:rPr>
              <a:t>Kemizem “Big-Dye”</a:t>
            </a: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2157" name="Group 13"/>
          <p:cNvGrpSpPr>
            <a:grpSpLocks/>
          </p:cNvGrpSpPr>
          <p:nvPr/>
        </p:nvGrpSpPr>
        <p:grpSpPr bwMode="auto">
          <a:xfrm>
            <a:off x="3851275" y="188913"/>
            <a:ext cx="5292725" cy="4535487"/>
            <a:chOff x="2608" y="527"/>
            <a:chExt cx="3152" cy="2767"/>
          </a:xfrm>
        </p:grpSpPr>
        <p:pic>
          <p:nvPicPr>
            <p:cNvPr id="26215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98"/>
            <a:stretch>
              <a:fillRect/>
            </a:stretch>
          </p:blipFill>
          <p:spPr bwMode="auto">
            <a:xfrm>
              <a:off x="3159" y="527"/>
              <a:ext cx="2601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15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434"/>
              <a:ext cx="146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2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70564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03213" y="1025525"/>
            <a:ext cx="5637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>
                <a:solidFill>
                  <a:srgbClr val="000000"/>
                </a:solidFill>
                <a:latin typeface="Arial" charset="0"/>
              </a:rPr>
              <a:t>Označeni so terminatorji (</a:t>
            </a:r>
            <a:r>
              <a:rPr lang="sl-SI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vedno lahko uporabimo enake)</a:t>
            </a:r>
            <a:endParaRPr lang="sl-SI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2152" name="Group 8"/>
          <p:cNvGrpSpPr>
            <a:grpSpLocks/>
          </p:cNvGrpSpPr>
          <p:nvPr/>
        </p:nvGrpSpPr>
        <p:grpSpPr bwMode="auto">
          <a:xfrm>
            <a:off x="250825" y="5949950"/>
            <a:ext cx="5040313" cy="771525"/>
            <a:chOff x="113" y="3612"/>
            <a:chExt cx="3674" cy="577"/>
          </a:xfrm>
        </p:grpSpPr>
        <p:pic>
          <p:nvPicPr>
            <p:cNvPr id="262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612"/>
              <a:ext cx="357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2151" name="Rectangle 7"/>
            <p:cNvSpPr>
              <a:spLocks noChangeArrowheads="1"/>
            </p:cNvSpPr>
            <p:nvPr/>
          </p:nvSpPr>
          <p:spPr bwMode="auto">
            <a:xfrm>
              <a:off x="3198" y="3612"/>
              <a:ext cx="589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080125" cy="503237"/>
          </a:xfrm>
          <a:solidFill>
            <a:srgbClr val="FFCC99">
              <a:alpha val="50000"/>
            </a:srgbClr>
          </a:solidFill>
          <a:ln/>
        </p:spPr>
        <p:txBody>
          <a:bodyPr lIns="92075" tIns="46038" rIns="92075" bIns="46038"/>
          <a:lstStyle/>
          <a:p>
            <a:r>
              <a:rPr lang="en-US" sz="2800">
                <a:latin typeface="Arial" charset="0"/>
              </a:rPr>
              <a:t>Sekvenatorji na osnovi CE (</a:t>
            </a:r>
            <a:r>
              <a:rPr lang="sl-SI" sz="2800"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49325"/>
            <a:ext cx="8432800" cy="559435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000"/>
              <a:t>Izpis: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420938"/>
            <a:ext cx="56959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908050"/>
            <a:ext cx="52292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604837"/>
          </a:xfrm>
          <a:solidFill>
            <a:srgbClr val="CCFFCC"/>
          </a:solidFill>
        </p:spPr>
        <p:txBody>
          <a:bodyPr/>
          <a:lstStyle/>
          <a:p>
            <a:r>
              <a:rPr lang="en-US" sz="3200">
                <a:latin typeface="Arial" charset="0"/>
              </a:rPr>
              <a:t>Načini prenašanja /2</a:t>
            </a:r>
            <a:endParaRPr lang="en-US">
              <a:latin typeface="Arial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50913"/>
            <a:ext cx="8432800" cy="5699125"/>
          </a:xfrm>
        </p:spPr>
        <p:txBody>
          <a:bodyPr/>
          <a:lstStyle/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suhi prenos - </a:t>
            </a:r>
            <a:r>
              <a:rPr lang="sl-SI" sz="1400">
                <a:latin typeface="Arial" charset="0"/>
              </a:rPr>
              <a:t>gel namočimo v pufru, odcedimo in nanj pritisnemo membrano</a:t>
            </a: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kontaktni prenos - </a:t>
            </a:r>
            <a:r>
              <a:rPr lang="sl-SI" sz="1400">
                <a:latin typeface="Arial" charset="0"/>
              </a:rPr>
              <a:t>enako, brez predhodnega namakanja gela</a:t>
            </a: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vakuumski prenos - </a:t>
            </a:r>
            <a:r>
              <a:rPr lang="sl-SI" sz="1400">
                <a:latin typeface="Arial" charset="0"/>
              </a:rPr>
              <a:t>prenos pospešimo z vakuumom (zadošča 1 h)</a:t>
            </a:r>
          </a:p>
          <a:p>
            <a:pPr marL="55563" indent="-55563">
              <a:buFontTx/>
              <a:buNone/>
            </a:pPr>
            <a:endParaRPr lang="sl-SI" sz="800">
              <a:latin typeface="Arial" charset="0"/>
            </a:endParaRPr>
          </a:p>
          <a:p>
            <a:pPr marL="55563" indent="-55563"/>
            <a:r>
              <a:rPr lang="sl-SI" sz="1600" i="1">
                <a:solidFill>
                  <a:srgbClr val="254A93"/>
                </a:solidFill>
                <a:latin typeface="Arial" charset="0"/>
              </a:rPr>
              <a:t> hibridiziranje v gelu je možno, a je precej neučinkovito</a:t>
            </a:r>
          </a:p>
          <a:p>
            <a:pPr marL="55563" indent="-55563"/>
            <a:endParaRPr lang="sl-SI" sz="1600" i="1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mokri prenos			      točkovni prenos</a:t>
            </a: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endParaRPr lang="sl-SI" sz="1800">
              <a:latin typeface="Arial" charset="0"/>
            </a:endParaRPr>
          </a:p>
          <a:p>
            <a:pPr marL="55563" indent="-55563">
              <a:buFontTx/>
              <a:buNone/>
            </a:pPr>
            <a:r>
              <a:rPr lang="sl-SI" sz="1800">
                <a:latin typeface="Arial" charset="0"/>
              </a:rPr>
              <a:t>polsuhi prenos 			vakuumski prenos</a:t>
            </a:r>
          </a:p>
          <a:p>
            <a:pPr marL="55563" indent="-55563">
              <a:buFontTx/>
              <a:buNone/>
            </a:pPr>
            <a:endParaRPr lang="sl-SI" sz="1600">
              <a:latin typeface="Arial" charset="0"/>
            </a:endParaRPr>
          </a:p>
        </p:txBody>
      </p:sp>
      <p:pic>
        <p:nvPicPr>
          <p:cNvPr id="303108" name="Picture 4" descr="blotting_we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9812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09" name="Picture 5" descr="blotting_semidr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19050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0" name="Picture 6" descr="blotting_do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1531937" cy="19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1" name="Picture 7" descr="vacuBlo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5908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315200" cy="422275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charset="0"/>
              </a:rPr>
              <a:t>Prenašalne membrane</a:t>
            </a:r>
            <a:endParaRPr lang="en-US">
              <a:latin typeface="Arial" charset="0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055688"/>
            <a:ext cx="8432800" cy="5594350"/>
          </a:xfrm>
        </p:spPr>
        <p:txBody>
          <a:bodyPr/>
          <a:lstStyle/>
          <a:p>
            <a:pPr marL="114300" indent="-114300">
              <a:buFontTx/>
              <a:buNone/>
            </a:pPr>
            <a:r>
              <a:rPr lang="sl-SI" sz="1800" u="sng">
                <a:latin typeface="Arial" charset="0"/>
              </a:rPr>
              <a:t>vrste membran:</a:t>
            </a:r>
            <a:endParaRPr lang="sl-SI" sz="18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800">
                <a:latin typeface="Arial" charset="0"/>
              </a:rPr>
              <a:t>- nitrocelulozne membrane </a:t>
            </a:r>
            <a:r>
              <a:rPr lang="sl-SI" sz="1400">
                <a:latin typeface="Arial" charset="0"/>
              </a:rPr>
              <a:t>(samo za kolorimetrično ali radioaktivno detekcijo) - manjša občutljivost kot najlonske membrane, DNA na NC ne moremo pritrditi z UV-svetlobo</a:t>
            </a:r>
            <a:endParaRPr lang="sl-SI" sz="18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800">
                <a:latin typeface="Arial" charset="0"/>
              </a:rPr>
              <a:t>- pozitivno nabite najlonske membrane </a:t>
            </a:r>
            <a:r>
              <a:rPr lang="sl-SI" sz="1400">
                <a:latin typeface="Arial" charset="0"/>
              </a:rPr>
              <a:t>(tudi za kemiluminiscenco*) – bolj obstojne membrane, večja občutljivost</a:t>
            </a:r>
          </a:p>
          <a:p>
            <a:pPr marL="114300" indent="-114300">
              <a:buFontTx/>
              <a:buNone/>
            </a:pPr>
            <a:r>
              <a:rPr lang="sl-SI" sz="1800">
                <a:latin typeface="Arial" charset="0"/>
              </a:rPr>
              <a:t>- nenabite najlonske membrane </a:t>
            </a:r>
            <a:r>
              <a:rPr lang="sl-SI" sz="1200">
                <a:latin typeface="Arial" charset="0"/>
              </a:rPr>
              <a:t>(manjša kapaciteta vezave kot nabite membrane)</a:t>
            </a:r>
          </a:p>
          <a:p>
            <a:pPr marL="114300" indent="-114300">
              <a:buFontTx/>
              <a:buNone/>
            </a:pPr>
            <a:endParaRPr lang="sl-SI" sz="8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200" i="1">
                <a:latin typeface="Arial" charset="0"/>
              </a:rPr>
              <a:t>		* za kemiluminiscenčno detekcijo je potrebna hidrofobna membrana, zato NC membrane niso primerne</a:t>
            </a:r>
            <a:endParaRPr lang="sl-SI" sz="1200">
              <a:latin typeface="Arial" charset="0"/>
            </a:endParaRPr>
          </a:p>
          <a:p>
            <a:pPr marL="114300" indent="-114300">
              <a:buFontTx/>
              <a:buNone/>
            </a:pPr>
            <a:endParaRPr lang="sl-SI" sz="8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600">
                <a:solidFill>
                  <a:srgbClr val="006600"/>
                </a:solidFill>
                <a:latin typeface="Arial" charset="0"/>
              </a:rPr>
              <a:t>Lastnosti membran so lahko odvisne od proizvajalca in šarže (npr. gostota naboja - previsoka povzroča visoka ozadja).</a:t>
            </a:r>
            <a:endParaRPr lang="sl-SI" sz="200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4768" r="15508" b="12895"/>
          <a:stretch>
            <a:fillRect/>
          </a:stretch>
        </p:blipFill>
        <p:spPr bwMode="auto">
          <a:xfrm>
            <a:off x="4800600" y="4254500"/>
            <a:ext cx="35814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19050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/>
          <a:stretch>
            <a:fillRect/>
          </a:stretch>
        </p:blipFill>
        <p:spPr bwMode="auto">
          <a:xfrm>
            <a:off x="2438400" y="4495800"/>
            <a:ext cx="180975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369887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charset="0"/>
              </a:rPr>
              <a:t>Delo s prenašalnimi membranami /1</a:t>
            </a:r>
            <a:r>
              <a:rPr lang="en-US" sz="3200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44550"/>
            <a:ext cx="8689975" cy="5065713"/>
          </a:xfrm>
        </p:spPr>
        <p:txBody>
          <a:bodyPr/>
          <a:lstStyle/>
          <a:p>
            <a:pPr marL="114300" indent="-114300"/>
            <a:r>
              <a:rPr lang="sl-SI" sz="1600">
                <a:latin typeface="Arial" charset="0"/>
              </a:rPr>
              <a:t>DNA in RNA imata veliko afiniteto do nitroceluloznih in nabitih najlonskih membran</a:t>
            </a:r>
          </a:p>
          <a:p>
            <a:pPr marL="114300" indent="-114300"/>
            <a:r>
              <a:rPr lang="sl-SI" sz="1600">
                <a:latin typeface="Arial" charset="0"/>
              </a:rPr>
              <a:t>pred prenosom DNA z agaroze je treba DNA denaturirati </a:t>
            </a:r>
            <a:r>
              <a:rPr lang="sl-SI" sz="1400">
                <a:latin typeface="Arial" charset="0"/>
              </a:rPr>
              <a:t>(močne alkalne raztopine: 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npr. 0,5 M NaOH),</a:t>
            </a:r>
            <a:r>
              <a:rPr lang="sl-SI" sz="1600">
                <a:latin typeface="Arial" charset="0"/>
              </a:rPr>
              <a:t> tako da se na membrano veže kot ssDNA</a:t>
            </a: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569" r="11111"/>
          <a:stretch>
            <a:fillRect/>
          </a:stretch>
        </p:blipFill>
        <p:spPr bwMode="auto">
          <a:xfrm>
            <a:off x="152400" y="1981200"/>
            <a:ext cx="266700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5000" b="10001"/>
          <a:stretch>
            <a:fillRect/>
          </a:stretch>
        </p:blipFill>
        <p:spPr bwMode="auto">
          <a:xfrm>
            <a:off x="3048000" y="1981200"/>
            <a:ext cx="2819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3101" b="13179"/>
          <a:stretch>
            <a:fillRect/>
          </a:stretch>
        </p:blipFill>
        <p:spPr bwMode="auto">
          <a:xfrm>
            <a:off x="5943600" y="1981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 b="10655"/>
          <a:stretch>
            <a:fillRect/>
          </a:stretch>
        </p:blipFill>
        <p:spPr bwMode="auto">
          <a:xfrm>
            <a:off x="762000" y="4191000"/>
            <a:ext cx="2971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7"/>
          <a:stretch>
            <a:fillRect/>
          </a:stretch>
        </p:blipFill>
        <p:spPr bwMode="auto">
          <a:xfrm>
            <a:off x="3962400" y="4114800"/>
            <a:ext cx="4495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266950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369887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charset="0"/>
              </a:rPr>
              <a:t>Delo s prenašalnimi membranami /2</a:t>
            </a:r>
            <a:r>
              <a:rPr lang="en-US" sz="3200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407400" cy="5065713"/>
          </a:xfrm>
        </p:spPr>
        <p:txBody>
          <a:bodyPr/>
          <a:lstStyle/>
          <a:p>
            <a:pPr marL="114300" indent="-114300"/>
            <a:r>
              <a:rPr lang="sl-SI" sz="1800" dirty="0">
                <a:latin typeface="Arial" charset="0"/>
              </a:rPr>
              <a:t>nezasedena mesta na membrani je treba blokirati, da se </a:t>
            </a:r>
            <a:r>
              <a:rPr lang="sl-SI" sz="1800" dirty="0" smtClean="0">
                <a:latin typeface="Arial" charset="0"/>
              </a:rPr>
              <a:t>tja </a:t>
            </a:r>
            <a:r>
              <a:rPr lang="sl-SI" sz="1800" dirty="0">
                <a:latin typeface="Arial" charset="0"/>
              </a:rPr>
              <a:t>ne veže sonda;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blokiramo z nespecifično DNA </a:t>
            </a:r>
            <a:r>
              <a:rPr lang="sl-SI" sz="1400" dirty="0">
                <a:latin typeface="Arial" charset="0"/>
              </a:rPr>
              <a:t>(npr. telečja, lososova)</a:t>
            </a:r>
            <a:r>
              <a:rPr lang="sl-SI" sz="1800" dirty="0">
                <a:latin typeface="Arial" charset="0"/>
              </a:rPr>
              <a:t> </a:t>
            </a:r>
          </a:p>
          <a:p>
            <a:pPr marL="114300" indent="-114300"/>
            <a:r>
              <a:rPr lang="sl-SI" sz="1800" dirty="0">
                <a:latin typeface="Arial" charset="0"/>
              </a:rPr>
              <a:t>dodamo sondo v molarnem prebitku in inkubiramo več ur, da se ustvarijo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hibridne molekule</a:t>
            </a:r>
          </a:p>
          <a:p>
            <a:pPr marL="114300" indent="-114300"/>
            <a:r>
              <a:rPr lang="sl-SI" sz="1800" dirty="0">
                <a:latin typeface="Arial" charset="0"/>
              </a:rPr>
              <a:t>proces hibridizacije je dvostopenjski: </a:t>
            </a:r>
            <a:br>
              <a:rPr lang="sl-SI" sz="18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a) nukleacija - tvorba kratkega niza sparjenih baz (vsaj 3) - počasi  </a:t>
            </a:r>
            <a:br>
              <a:rPr lang="sl-SI" sz="1600" dirty="0">
                <a:latin typeface="Arial" charset="0"/>
              </a:rPr>
            </a:br>
            <a:r>
              <a:rPr lang="sl-SI" sz="1600" dirty="0">
                <a:latin typeface="Arial" charset="0"/>
              </a:rPr>
              <a:t>b) zapiranje - podaljševanje sparjene regije - hitro</a:t>
            </a:r>
          </a:p>
          <a:p>
            <a:pPr marL="114300" indent="-114300"/>
            <a:r>
              <a:rPr lang="sl-SI" sz="1800" dirty="0">
                <a:latin typeface="Arial" charset="0"/>
              </a:rPr>
              <a:t>speremo nevezano sondo, da zmanjšamo ozadje; </a:t>
            </a:r>
            <a:br>
              <a:rPr lang="sl-SI" sz="1800" dirty="0">
                <a:latin typeface="Arial" charset="0"/>
              </a:rPr>
            </a:br>
            <a:r>
              <a:rPr lang="sl-SI" sz="1800" dirty="0">
                <a:latin typeface="Arial" charset="0"/>
              </a:rPr>
              <a:t>postopek večkrat ponovimo</a:t>
            </a:r>
          </a:p>
        </p:txBody>
      </p:sp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2004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916113"/>
            <a:ext cx="52832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211138"/>
            <a:ext cx="7772400" cy="369887"/>
          </a:xfrm>
          <a:solidFill>
            <a:srgbClr val="CCFFCC"/>
          </a:solidFill>
        </p:spPr>
        <p:txBody>
          <a:bodyPr/>
          <a:lstStyle/>
          <a:p>
            <a:r>
              <a:rPr lang="en-US" sz="2800">
                <a:latin typeface="Arial" charset="0"/>
              </a:rPr>
              <a:t>Delo s prenašalnimi membranami</a:t>
            </a:r>
            <a:r>
              <a:rPr lang="en-US" sz="3200">
                <a:latin typeface="Arial" charset="0"/>
              </a:rPr>
              <a:t> </a:t>
            </a:r>
            <a:r>
              <a:rPr lang="sl-SI" sz="2800">
                <a:latin typeface="Arial" charset="0"/>
              </a:rPr>
              <a:t>/3</a:t>
            </a:r>
            <a:endParaRPr lang="en-US" sz="4000">
              <a:latin typeface="Arial" charset="0"/>
            </a:endParaRP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844550"/>
            <a:ext cx="8712200" cy="4337050"/>
          </a:xfrm>
        </p:spPr>
        <p:txBody>
          <a:bodyPr/>
          <a:lstStyle/>
          <a:p>
            <a:pPr marL="114300" indent="-114300"/>
            <a:r>
              <a:rPr lang="sl-SI" sz="1800">
                <a:latin typeface="Arial" charset="0"/>
              </a:rPr>
              <a:t>s spreminjanjem pogojev spiranja lahko detektiramo bolj ali manj podobne molekule </a:t>
            </a:r>
            <a:r>
              <a:rPr lang="sl-SI" sz="1400">
                <a:latin typeface="Arial" charset="0"/>
              </a:rPr>
              <a:t>(spiranje pri višji temperaturi </a:t>
            </a:r>
            <a:r>
              <a:rPr lang="sl-SI" sz="1400">
                <a:latin typeface="Arial" charset="0"/>
                <a:sym typeface="Symbol" pitchFamily="18" charset="2"/>
              </a:rPr>
              <a:t></a:t>
            </a:r>
            <a:r>
              <a:rPr lang="sl-SI" sz="1400">
                <a:latin typeface="Arial" charset="0"/>
              </a:rPr>
              <a:t> večja specifičnost signala)</a:t>
            </a:r>
            <a:endParaRPr lang="sl-SI" sz="1800">
              <a:latin typeface="Arial" charset="0"/>
            </a:endParaRPr>
          </a:p>
          <a:p>
            <a:pPr marL="114300" indent="-114300"/>
            <a:r>
              <a:rPr lang="sl-SI" sz="1800">
                <a:latin typeface="Arial" charset="0"/>
              </a:rPr>
              <a:t>detektiranje signala: avtoradiografija ali neradioaktivni načini </a:t>
            </a:r>
            <a:br>
              <a:rPr lang="sl-SI" sz="1800">
                <a:latin typeface="Arial" charset="0"/>
              </a:rPr>
            </a:br>
            <a:r>
              <a:rPr lang="sl-SI" sz="1400">
                <a:latin typeface="Arial" charset="0"/>
              </a:rPr>
              <a:t>(kemične ali encimske kromogene reakcije)</a:t>
            </a:r>
          </a:p>
          <a:p>
            <a:pPr marL="114300" indent="-114300">
              <a:buFontTx/>
              <a:buNone/>
            </a:pPr>
            <a:endParaRPr lang="sl-SI" sz="12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600" b="1">
                <a:latin typeface="Arial" charset="0"/>
              </a:rPr>
              <a:t>tipične razmere med hibridizacijo:</a:t>
            </a:r>
            <a:endParaRPr lang="sl-SI" sz="16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800">
                <a:latin typeface="Arial" charset="0"/>
              </a:rPr>
              <a:t>	</a:t>
            </a:r>
            <a:r>
              <a:rPr lang="sl-SI" sz="1400">
                <a:latin typeface="Arial" charset="0"/>
              </a:rPr>
              <a:t>6x SSC, 0,2 % SDS, 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1x Denhardtova raztopina </a:t>
            </a:r>
            <a:br>
              <a:rPr lang="sl-SI" sz="1400">
                <a:latin typeface="Arial" charset="0"/>
              </a:rPr>
            </a:br>
            <a:r>
              <a:rPr lang="sl-SI" sz="1200">
                <a:latin typeface="Arial" charset="0"/>
              </a:rPr>
              <a:t>(0,02 % BSA, 0,02 % fikol, 0,02 % polivinilpirolidon)</a:t>
            </a:r>
            <a:r>
              <a:rPr lang="sl-SI" sz="1400">
                <a:latin typeface="Arial" charset="0"/>
              </a:rPr>
              <a:t> 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         ali 1 % mleko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sonda: 10-50 ng/ml</a:t>
            </a:r>
            <a:br>
              <a:rPr lang="sl-SI" sz="1400">
                <a:latin typeface="Arial" charset="0"/>
              </a:rPr>
            </a:br>
            <a:r>
              <a:rPr lang="sl-SI" sz="1400">
                <a:latin typeface="Arial" charset="0"/>
              </a:rPr>
              <a:t>65 °C, 18-24 h</a:t>
            </a:r>
          </a:p>
          <a:p>
            <a:pPr marL="114300" indent="-114300">
              <a:buFontTx/>
              <a:buNone/>
            </a:pPr>
            <a:endParaRPr lang="sl-SI" sz="1600">
              <a:latin typeface="Arial" charset="0"/>
            </a:endParaRPr>
          </a:p>
          <a:p>
            <a:pPr marL="114300" indent="-114300">
              <a:buFontTx/>
              <a:buNone/>
            </a:pPr>
            <a:r>
              <a:rPr lang="sl-SI" sz="1800">
                <a:latin typeface="Arial" charset="0"/>
              </a:rPr>
              <a:t>tipična raztopina za spiranje:</a:t>
            </a:r>
            <a:br>
              <a:rPr lang="sl-SI" sz="1800">
                <a:latin typeface="Arial" charset="0"/>
              </a:rPr>
            </a:br>
            <a:r>
              <a:rPr lang="sl-SI" sz="1400">
                <a:latin typeface="Arial" charset="0"/>
              </a:rPr>
              <a:t>3x SSC, 0,2 % SDS </a:t>
            </a:r>
            <a:r>
              <a:rPr lang="sl-SI" sz="1400">
                <a:latin typeface="Arial" charset="0"/>
                <a:sym typeface="Symbol" pitchFamily="18" charset="2"/>
              </a:rPr>
              <a:t> 1x SSC, 0,2 % SDS …</a:t>
            </a:r>
          </a:p>
          <a:p>
            <a:pPr marL="114300" indent="-114300">
              <a:buFontTx/>
              <a:buNone/>
            </a:pPr>
            <a:r>
              <a:rPr lang="sl-SI" sz="1600">
                <a:latin typeface="Arial" charset="0"/>
              </a:rPr>
              <a:t>  (</a:t>
            </a:r>
            <a:r>
              <a:rPr lang="sl-SI" sz="1200">
                <a:latin typeface="Arial" charset="0"/>
              </a:rPr>
              <a:t>SSC = 150 mM NaCl, 15 mM Na-citrat pH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36988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sz="2800">
                <a:solidFill>
                  <a:schemeClr val="tx2"/>
                </a:solidFill>
                <a:latin typeface="Arial" charset="0"/>
              </a:rPr>
              <a:t>Fiksiranje DNA na membrane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467544" y="1738313"/>
            <a:ext cx="45370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sl-SI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UV-</a:t>
            </a:r>
            <a:r>
              <a:rPr lang="sl-SI" sz="16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crosslinker</a:t>
            </a:r>
            <a:r>
              <a:rPr lang="sl-SI" sz="1600" dirty="0">
                <a:latin typeface="Arial" charset="0"/>
              </a:rPr>
              <a:t> (30-60 s, RT)</a:t>
            </a:r>
          </a:p>
          <a:p>
            <a:pPr>
              <a:buFontTx/>
              <a:buChar char="•"/>
            </a:pPr>
            <a:r>
              <a:rPr lang="sl-SI" sz="1600" dirty="0" err="1">
                <a:latin typeface="Arial" charset="0"/>
              </a:rPr>
              <a:t>zapekanje</a:t>
            </a:r>
            <a:r>
              <a:rPr lang="sl-SI" sz="1600" dirty="0">
                <a:latin typeface="Arial" charset="0"/>
              </a:rPr>
              <a:t> v vakuumu (80 °C 2 h)  - NC/nekoč</a:t>
            </a:r>
          </a:p>
          <a:p>
            <a:pPr>
              <a:buFontTx/>
              <a:buChar char="•"/>
            </a:pPr>
            <a:r>
              <a:rPr lang="sl-SI" sz="1600" dirty="0" err="1">
                <a:latin typeface="Arial" charset="0"/>
              </a:rPr>
              <a:t>inkubiranje</a:t>
            </a:r>
            <a:r>
              <a:rPr lang="sl-SI" sz="1600" dirty="0">
                <a:latin typeface="Arial" charset="0"/>
              </a:rPr>
              <a:t> v alkalnem: samo za poz. nabite membrane (4-6 h, RT)</a:t>
            </a:r>
          </a:p>
          <a:p>
            <a:endParaRPr lang="sl-SI" sz="1600" dirty="0">
              <a:latin typeface="Arial" charset="0"/>
            </a:endParaRPr>
          </a:p>
          <a:p>
            <a:r>
              <a:rPr lang="sl-SI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Fiksiranje </a:t>
            </a:r>
            <a:r>
              <a:rPr lang="sl-SI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z UV: vezava je preko</a:t>
            </a:r>
            <a:r>
              <a:rPr lang="sl-SI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T</a:t>
            </a:r>
            <a:r>
              <a:rPr lang="sl-SI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 ki se kovalentno vežejo na membrano. Najti je treba optimalne pogoje vezave (dovolj čvrsto, a ne preko vseh T, da so ti še na voljo za parjenje s sondo).</a:t>
            </a:r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36838"/>
            <a:ext cx="3810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8874</TotalTime>
  <Words>1111</Words>
  <Application>Microsoft Office PowerPoint</Application>
  <PresentationFormat>On-screen Show (4:3)</PresentationFormat>
  <Paragraphs>320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Symbol</vt:lpstr>
      <vt:lpstr>Times New Roman</vt:lpstr>
      <vt:lpstr>Wingdings</vt:lpstr>
      <vt:lpstr>Default Design</vt:lpstr>
      <vt:lpstr>1_Default Design</vt:lpstr>
      <vt:lpstr>Preiskovanje knjižnic</vt:lpstr>
      <vt:lpstr>Hibridizacija</vt:lpstr>
      <vt:lpstr>Načini prenašanja na membrano</vt:lpstr>
      <vt:lpstr>Načini prenašanja /2</vt:lpstr>
      <vt:lpstr>Prenašalne membrane</vt:lpstr>
      <vt:lpstr>Delo s prenašalnimi membranami /1 </vt:lpstr>
      <vt:lpstr>Delo s prenašalnimi membranami /2 </vt:lpstr>
      <vt:lpstr>Delo s prenašalnimi membranami /3</vt:lpstr>
      <vt:lpstr>PowerPoint Presentation</vt:lpstr>
      <vt:lpstr>Tipi prenosov</vt:lpstr>
      <vt:lpstr>PowerPoint Presentation</vt:lpstr>
      <vt:lpstr>Sonde</vt:lpstr>
      <vt:lpstr>Sonde /2</vt:lpstr>
      <vt:lpstr>Sonde /3</vt:lpstr>
      <vt:lpstr>Sonde /4</vt:lpstr>
      <vt:lpstr>Sonde /5</vt:lpstr>
      <vt:lpstr>Sonde /6</vt:lpstr>
      <vt:lpstr>Sonde /6</vt:lpstr>
      <vt:lpstr>PowerPoint Presentation</vt:lpstr>
      <vt:lpstr>Označevanje in detekcija /1</vt:lpstr>
      <vt:lpstr>Označevanje in detekcija /2</vt:lpstr>
      <vt:lpstr>Označevanje in detekcija /3</vt:lpstr>
      <vt:lpstr>Označevanje in detekcija /4</vt:lpstr>
      <vt:lpstr>PowerPoint Presentation</vt:lpstr>
      <vt:lpstr>PowerPoint Presentation</vt:lpstr>
      <vt:lpstr>PowerPoint Presentation</vt:lpstr>
      <vt:lpstr>Določanje nukleotidnega zaporedja DNA</vt:lpstr>
      <vt:lpstr>Metoda po Maxamu in Gilbertu</vt:lpstr>
      <vt:lpstr>PowerPoint Presentation</vt:lpstr>
      <vt:lpstr>Določanje zaporedja po dideoksi-metodi (1)</vt:lpstr>
      <vt:lpstr>PowerPoint Presentation</vt:lpstr>
      <vt:lpstr>Določanje zaporedja po dideoksi-metodi (3)</vt:lpstr>
      <vt:lpstr>Avtomatski sekvenatorji</vt:lpstr>
      <vt:lpstr>Naprave na osnovi kapilarne elektroforeze</vt:lpstr>
      <vt:lpstr>PowerPoint Presentation</vt:lpstr>
      <vt:lpstr>Sekvenatorji na osnovi CE (3)</vt:lpstr>
    </vt:vector>
  </TitlesOfParts>
  <Company>IJS-B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Marko</dc:creator>
  <cp:lastModifiedBy>MarkoD</cp:lastModifiedBy>
  <cp:revision>214</cp:revision>
  <cp:lastPrinted>2003-10-29T15:21:14Z</cp:lastPrinted>
  <dcterms:created xsi:type="dcterms:W3CDTF">2001-10-10T08:15:44Z</dcterms:created>
  <dcterms:modified xsi:type="dcterms:W3CDTF">2013-11-29T15:02:25Z</dcterms:modified>
</cp:coreProperties>
</file>