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84" r:id="rId2"/>
    <p:sldId id="257" r:id="rId3"/>
    <p:sldId id="260" r:id="rId4"/>
    <p:sldId id="293" r:id="rId5"/>
    <p:sldId id="261" r:id="rId6"/>
    <p:sldId id="262" r:id="rId7"/>
    <p:sldId id="285" r:id="rId8"/>
    <p:sldId id="263" r:id="rId9"/>
    <p:sldId id="264" r:id="rId10"/>
    <p:sldId id="265" r:id="rId11"/>
    <p:sldId id="266" r:id="rId12"/>
    <p:sldId id="258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82" r:id="rId21"/>
    <p:sldId id="276" r:id="rId22"/>
    <p:sldId id="277" r:id="rId23"/>
    <p:sldId id="278" r:id="rId24"/>
    <p:sldId id="280" r:id="rId25"/>
    <p:sldId id="281" r:id="rId26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FFCC"/>
    <a:srgbClr val="660033"/>
    <a:srgbClr val="D60093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3BEBC5-EE44-4DBB-A440-6C685FA87CE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862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7EC88A-F6E5-48E0-B6AA-7299E86A11B3}" type="slidenum">
              <a:rPr lang="sl-SI" sz="1200" smtClean="0"/>
              <a:pPr/>
              <a:t>2</a:t>
            </a:fld>
            <a:endParaRPr lang="sl-SI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822427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CC1847-3260-4DAA-ACEB-490F35215B62}" type="slidenum">
              <a:rPr lang="sl-SI" sz="1200" smtClean="0"/>
              <a:pPr/>
              <a:t>11</a:t>
            </a:fld>
            <a:endParaRPr lang="sl-SI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428355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65C217-EEEC-4F04-91E6-BE040F5CCCEE}" type="slidenum">
              <a:rPr lang="sl-SI" sz="1200" smtClean="0"/>
              <a:pPr/>
              <a:t>12</a:t>
            </a:fld>
            <a:endParaRPr lang="sl-SI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52120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410B30-FDE5-4F68-8BC0-88A54E6440F2}" type="slidenum">
              <a:rPr lang="sl-SI" sz="1200" smtClean="0"/>
              <a:pPr/>
              <a:t>13</a:t>
            </a:fld>
            <a:endParaRPr lang="sl-SI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75446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3DA013-C534-4850-8A4B-ACAE5935C280}" type="slidenum">
              <a:rPr lang="sl-SI" sz="1200" smtClean="0"/>
              <a:pPr/>
              <a:t>14</a:t>
            </a:fld>
            <a:endParaRPr lang="sl-SI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743252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19BE90-80C7-4151-8A50-878656846683}" type="slidenum">
              <a:rPr lang="sl-SI" sz="1200" smtClean="0"/>
              <a:pPr/>
              <a:t>15</a:t>
            </a:fld>
            <a:endParaRPr lang="sl-SI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582228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A0F78B-4F45-45F6-82DC-99544DAF713B}" type="slidenum">
              <a:rPr lang="sl-SI" sz="1200" smtClean="0"/>
              <a:pPr/>
              <a:t>16</a:t>
            </a:fld>
            <a:endParaRPr lang="sl-SI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28724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225A581-E528-4B79-B47E-7DC234816259}" type="slidenum">
              <a:rPr lang="sl-SI" sz="1200" smtClean="0"/>
              <a:pPr/>
              <a:t>17</a:t>
            </a:fld>
            <a:endParaRPr lang="sl-SI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239776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A4284B-77CF-4F38-9B2B-5EE809D349E0}" type="slidenum">
              <a:rPr lang="sl-SI" sz="1200" smtClean="0"/>
              <a:pPr/>
              <a:t>18</a:t>
            </a:fld>
            <a:endParaRPr lang="sl-SI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395075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580881-5E72-49EE-BE37-4D52A933A9C0}" type="slidenum">
              <a:rPr lang="sl-SI" sz="1200" smtClean="0"/>
              <a:pPr/>
              <a:t>19</a:t>
            </a:fld>
            <a:endParaRPr lang="sl-SI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599468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4AB383-2723-4915-A4A0-C5825CAC61A5}" type="slidenum">
              <a:rPr lang="sl-SI" sz="1200" smtClean="0"/>
              <a:pPr/>
              <a:t>20</a:t>
            </a:fld>
            <a:endParaRPr lang="sl-SI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79026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0E6E7F-0D2A-4201-A68F-E991AE68C6BE}" type="slidenum">
              <a:rPr lang="sl-SI" sz="1200" smtClean="0"/>
              <a:pPr/>
              <a:t>3</a:t>
            </a:fld>
            <a:endParaRPr lang="sl-SI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dirty="0" smtClean="0"/>
              <a:t>http://www.invitrogen.com/site/us/en/home/Products-and-Services/Applications/Nucleic-Acid-Purification-and-Analysis/RNA-Purification/Total-RNA-Purification/Maximize-Your-RNA-Yield.html</a:t>
            </a:r>
          </a:p>
        </p:txBody>
      </p:sp>
    </p:spTree>
    <p:extLst>
      <p:ext uri="{BB962C8B-B14F-4D97-AF65-F5344CB8AC3E}">
        <p14:creationId xmlns:p14="http://schemas.microsoft.com/office/powerpoint/2010/main" val="3068292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1CEF3B-722B-4457-954C-B2B18DD8413B}" type="slidenum">
              <a:rPr lang="sl-SI" sz="1200" smtClean="0"/>
              <a:pPr/>
              <a:t>21</a:t>
            </a:fld>
            <a:endParaRPr lang="sl-SI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9887" cy="4475163"/>
          </a:xfrm>
          <a:noFill/>
        </p:spPr>
        <p:txBody>
          <a:bodyPr/>
          <a:lstStyle/>
          <a:p>
            <a:r>
              <a:rPr lang="sl-SI" smtClean="0"/>
              <a:t>J. Biotechnol. 127 (14-20), 2006</a:t>
            </a:r>
          </a:p>
        </p:txBody>
      </p:sp>
    </p:spTree>
    <p:extLst>
      <p:ext uri="{BB962C8B-B14F-4D97-AF65-F5344CB8AC3E}">
        <p14:creationId xmlns:p14="http://schemas.microsoft.com/office/powerpoint/2010/main" val="80971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BB507C-1CAF-4B92-BE9B-9DF62A785CC3}" type="slidenum">
              <a:rPr lang="sl-SI" sz="1200" smtClean="0"/>
              <a:pPr/>
              <a:t>22</a:t>
            </a:fld>
            <a:endParaRPr lang="sl-SI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9887" cy="4475163"/>
          </a:xfrm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34805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EC643C-A1F8-459C-ADB6-C9D33A4E6E19}" type="slidenum">
              <a:rPr lang="sl-SI" sz="1200" smtClean="0"/>
              <a:pPr/>
              <a:t>23</a:t>
            </a:fld>
            <a:endParaRPr lang="sl-SI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9887" cy="4475163"/>
          </a:xfrm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665794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FD97D6-B473-41D8-9BC4-91595BB7B5B4}" type="slidenum">
              <a:rPr lang="sl-SI" sz="1200" smtClean="0"/>
              <a:pPr/>
              <a:t>24</a:t>
            </a:fld>
            <a:endParaRPr lang="sl-SI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9887" cy="4475163"/>
          </a:xfrm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979237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BFA872-1650-404C-926C-6BF46A5A48A6}" type="slidenum">
              <a:rPr lang="sl-SI" sz="1200" smtClean="0"/>
              <a:pPr/>
              <a:t>25</a:t>
            </a:fld>
            <a:endParaRPr lang="sl-SI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9887" cy="4475163"/>
          </a:xfrm>
          <a:noFill/>
        </p:spPr>
        <p:txBody>
          <a:bodyPr/>
          <a:lstStyle/>
          <a:p>
            <a:r>
              <a:rPr lang="sl-SI" smtClean="0"/>
              <a:t>tungsten, zlato: 0,7 – 1 um</a:t>
            </a:r>
          </a:p>
        </p:txBody>
      </p:sp>
    </p:spTree>
    <p:extLst>
      <p:ext uri="{BB962C8B-B14F-4D97-AF65-F5344CB8AC3E}">
        <p14:creationId xmlns:p14="http://schemas.microsoft.com/office/powerpoint/2010/main" val="227884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0E6E7F-0D2A-4201-A68F-E991AE68C6BE}" type="slidenum">
              <a:rPr lang="sl-SI" sz="1200" smtClean="0"/>
              <a:pPr/>
              <a:t>4</a:t>
            </a:fld>
            <a:endParaRPr lang="sl-SI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dirty="0" smtClean="0"/>
              <a:t>http://www.invitrogen.com/site/us/en/home/Products-and-Services/Applications/Nucleic-Acid-Purification-and-Analysis/RNA-Purification/Total-RNA-Purification/Maximize-Your-RNA-Yield.html</a:t>
            </a:r>
          </a:p>
        </p:txBody>
      </p:sp>
    </p:spTree>
    <p:extLst>
      <p:ext uri="{BB962C8B-B14F-4D97-AF65-F5344CB8AC3E}">
        <p14:creationId xmlns:p14="http://schemas.microsoft.com/office/powerpoint/2010/main" val="27054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BFDAAD-9A62-4BA7-BC7F-BF7C668046C8}" type="slidenum">
              <a:rPr lang="sl-SI" sz="1200" smtClean="0"/>
              <a:pPr/>
              <a:t>5</a:t>
            </a:fld>
            <a:endParaRPr lang="sl-SI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37401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83756D-81E8-46A4-BDA3-538CAA4494E8}" type="slidenum">
              <a:rPr lang="sl-SI" sz="1200" smtClean="0"/>
              <a:pPr/>
              <a:t>6</a:t>
            </a:fld>
            <a:endParaRPr lang="sl-SI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85688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CB1317-B07E-4C5D-B314-F96751D3F396}" type="slidenum">
              <a:rPr lang="sl-SI" sz="1200" smtClean="0"/>
              <a:pPr/>
              <a:t>7</a:t>
            </a:fld>
            <a:endParaRPr lang="sl-SI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66212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6B2B95-30D6-4F9B-B51A-4CB5CAFF45E7}" type="slidenum">
              <a:rPr lang="sl-SI" sz="1200" smtClean="0"/>
              <a:pPr/>
              <a:t>8</a:t>
            </a:fld>
            <a:endParaRPr lang="sl-SI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04800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49C713-E700-45EE-BDBA-28D63294504A}" type="slidenum">
              <a:rPr lang="sl-SI" sz="1200" smtClean="0"/>
              <a:pPr/>
              <a:t>9</a:t>
            </a:fld>
            <a:endParaRPr lang="sl-SI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74954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611DEC-9290-4191-AA73-646B657D96EE}" type="slidenum">
              <a:rPr lang="sl-SI" sz="1200" smtClean="0"/>
              <a:pPr/>
              <a:t>10</a:t>
            </a:fld>
            <a:endParaRPr lang="sl-SI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74218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CE7C-07B1-488F-8D17-556F96009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40B2-ABAA-445E-ADD2-48E095709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00EDF-496F-4D38-820D-03939E53B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F5EA-B7B6-461E-BAD7-FD22C08E4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6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142E-E2C8-4EB6-82A6-28BF65C34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6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53C9-42F3-45AB-9D0D-F8F68D7B4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8E75E-4A8D-422F-9628-A4C31EA8D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F720-4B68-4721-B89A-EE39DC352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6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A6057-9D7A-47E9-9DD3-D75D20786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FC45-E9F1-42BB-9535-733F3D9C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7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45131-4CDF-43E4-920C-2E246288A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1E37DE-7CDD-4AE5-A82F-530A8CDF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hyperlink" Target="http://images.google.com/imgres?imgurl=http://www.vet.upenn.edu/research/centers/catgcr/images/Image12.jpg&amp;imgrefurl=http://www.vet.upenn.edu/research/centers/catgcr/&amp;h=332&amp;w=432&amp;sz=25&amp;tbnid=igWcs7CUu3AJ:&amp;tbnh=94&amp;tbnw=123&amp;hl=sl&amp;start=125&amp;prev=/images?q=microinjection&amp;start=120&amp;svnum=10&amp;hl=sl&amp;lr=&amp;rls=RNWE,RNWE:2004-46,RNWE:en&amp;sa=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836613"/>
            <a:ext cx="7270750" cy="5259387"/>
          </a:xfrm>
        </p:spPr>
        <p:txBody>
          <a:bodyPr/>
          <a:lstStyle/>
          <a:p>
            <a:pPr>
              <a:buFontTx/>
              <a:buNone/>
            </a:pPr>
            <a:r>
              <a:rPr lang="sl-SI" dirty="0" smtClean="0">
                <a:latin typeface="Arial" charset="0"/>
              </a:rPr>
              <a:t>Sinteza cDNA</a:t>
            </a:r>
          </a:p>
          <a:p>
            <a:pPr>
              <a:buFontTx/>
              <a:buNone/>
            </a:pPr>
            <a:r>
              <a:rPr lang="sl-SI" dirty="0" smtClean="0">
                <a:latin typeface="Arial" charset="0"/>
              </a:rPr>
              <a:t>Priprava knjižnic </a:t>
            </a:r>
          </a:p>
          <a:p>
            <a:pPr>
              <a:buFontTx/>
              <a:buNone/>
            </a:pPr>
            <a:r>
              <a:rPr lang="sl-SI" dirty="0" smtClean="0">
                <a:latin typeface="Arial" charset="0"/>
              </a:rPr>
              <a:t>Transformiranje celic</a:t>
            </a:r>
          </a:p>
          <a:p>
            <a:pPr>
              <a:buFontTx/>
              <a:buNone/>
            </a:pPr>
            <a:endParaRPr lang="sl-SI" sz="1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604837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encimska sinteza cDNA </a:t>
            </a:r>
            <a:r>
              <a:rPr lang="sl-SI" sz="3200" smtClean="0">
                <a:latin typeface="Arial" charset="0"/>
              </a:rPr>
              <a:t>/</a:t>
            </a:r>
            <a:r>
              <a:rPr lang="en-US" sz="3200" smtClean="0">
                <a:latin typeface="Arial" charset="0"/>
              </a:rPr>
              <a:t>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32800" cy="1636713"/>
          </a:xfrm>
        </p:spPr>
        <p:txBody>
          <a:bodyPr/>
          <a:lstStyle/>
          <a:p>
            <a:pPr marL="0" indent="0">
              <a:lnSpc>
                <a:spcPct val="95000"/>
              </a:lnSpc>
              <a:buFontTx/>
              <a:buNone/>
            </a:pPr>
            <a:r>
              <a:rPr lang="sl-SI" sz="1600" u="sng" smtClean="0">
                <a:solidFill>
                  <a:srgbClr val="009900"/>
                </a:solidFill>
                <a:latin typeface="Arial" charset="0"/>
              </a:rPr>
              <a:t>Alternativni postopek</a:t>
            </a:r>
            <a:r>
              <a:rPr lang="sl-SI" sz="1600" smtClean="0">
                <a:solidFill>
                  <a:srgbClr val="009900"/>
                </a:solidFill>
                <a:latin typeface="Arial" charset="0"/>
              </a:rPr>
              <a:t>: Verigo mRNA lahko razgradimo z RNazo H, ki cepi nespecifično in za sabo pušča kratke odseke RNA - služijo kot startna mesta za polimerazo.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sl-SI" sz="1600" smtClean="0">
                <a:solidFill>
                  <a:srgbClr val="009900"/>
                </a:solidFill>
                <a:latin typeface="Arial" charset="0"/>
              </a:rPr>
              <a:t>Za sintezo komplementarne verige uporabimo celotno DNA-polimerazo I, ki preko svoje </a:t>
            </a:r>
            <a:br>
              <a:rPr lang="sl-SI" sz="1600" smtClean="0">
                <a:solidFill>
                  <a:srgbClr val="009900"/>
                </a:solidFill>
                <a:latin typeface="Arial" charset="0"/>
              </a:rPr>
            </a:br>
            <a:r>
              <a:rPr lang="sl-SI" sz="1600" smtClean="0">
                <a:solidFill>
                  <a:srgbClr val="009900"/>
                </a:solidFill>
                <a:latin typeface="Arial" charset="0"/>
              </a:rPr>
              <a:t>5’</a:t>
            </a:r>
            <a:r>
              <a:rPr lang="sl-SI" sz="1600" smtClean="0">
                <a:solidFill>
                  <a:srgbClr val="0099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sl-SI" sz="1600" smtClean="0">
                <a:solidFill>
                  <a:srgbClr val="009900"/>
                </a:solidFill>
                <a:latin typeface="Arial" charset="0"/>
              </a:rPr>
              <a:t>3’-eksonukleazne aktivnosti odstrani ostanke RNA pred sabo.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sl-SI" sz="1600" smtClean="0">
                <a:solidFill>
                  <a:srgbClr val="009900"/>
                </a:solidFill>
                <a:latin typeface="Arial" charset="0"/>
              </a:rPr>
              <a:t>Nastale fragmente cDNA povežemo s T4-ligazo.</a:t>
            </a:r>
          </a:p>
        </p:txBody>
      </p:sp>
      <p:pic>
        <p:nvPicPr>
          <p:cNvPr id="12292" name="Picture 6" descr="cdna_self_prim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5231" b="7622"/>
          <a:stretch>
            <a:fillRect/>
          </a:stretch>
        </p:blipFill>
        <p:spPr bwMode="auto">
          <a:xfrm>
            <a:off x="1692275" y="2781300"/>
            <a:ext cx="536733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604837"/>
          </a:xfrm>
          <a:solidFill>
            <a:srgbClr val="FFCC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DNA-knjižnice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08075"/>
            <a:ext cx="8713788" cy="5273675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sz="1800" smtClean="0">
                <a:latin typeface="Arial" charset="0"/>
              </a:rPr>
              <a:t>zbirke genetskih informacij, vključenih v vektorje</a:t>
            </a:r>
          </a:p>
          <a:p>
            <a:pPr>
              <a:buFontTx/>
              <a:buNone/>
            </a:pPr>
            <a:endParaRPr lang="sl-SI" sz="1800" smtClean="0">
              <a:latin typeface="Arial" charset="0"/>
            </a:endParaRPr>
          </a:p>
          <a:p>
            <a:r>
              <a:rPr lang="sl-SI" sz="1800" smtClean="0">
                <a:latin typeface="Arial" charset="0"/>
              </a:rPr>
              <a:t>knjižnice vsebujejo fragmente genoma ali cDNA </a:t>
            </a:r>
            <a:r>
              <a:rPr lang="sl-SI" sz="1600" smtClean="0">
                <a:latin typeface="Arial" charset="0"/>
                <a:sym typeface="Symbol" pitchFamily="18" charset="2"/>
              </a:rPr>
              <a:t></a:t>
            </a:r>
            <a:r>
              <a:rPr lang="sl-SI" sz="1600" smtClean="0">
                <a:latin typeface="Arial" charset="0"/>
              </a:rPr>
              <a:t> genomske / cDNA-knjižnice</a:t>
            </a:r>
          </a:p>
          <a:p>
            <a:r>
              <a:rPr lang="sl-SI" sz="1800" smtClean="0">
                <a:latin typeface="Arial" charset="0"/>
              </a:rPr>
              <a:t>cDNA-knjižnice vsebujejo informacijo o stanju v tkivu, ki smo ga odvzeli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(odvisno od stadija razvoja, organa, okolja, …)</a:t>
            </a:r>
          </a:p>
          <a:p>
            <a:r>
              <a:rPr lang="sl-SI" sz="1800" smtClean="0">
                <a:latin typeface="Arial" charset="0"/>
              </a:rPr>
              <a:t>genomska knjižnica nekega organizma vsebuje enako informacijo ne glede na življenjske pogoje, vir tkiva, razvojni stadij</a:t>
            </a:r>
          </a:p>
          <a:p>
            <a:r>
              <a:rPr lang="sl-SI" sz="1800" smtClean="0">
                <a:latin typeface="Arial" charset="0"/>
              </a:rPr>
              <a:t>delo s knjižnicami je smiselno, če imamo učinkovite analitske metode in načine iskanja specifičnih zaporedij</a:t>
            </a:r>
          </a:p>
          <a:p>
            <a:r>
              <a:rPr lang="sl-SI" sz="1800" smtClean="0">
                <a:latin typeface="Arial" charset="0"/>
              </a:rPr>
              <a:t>ekspresijske knjižnice omogočajo preiskovanje na ravni proteinov</a:t>
            </a:r>
          </a:p>
          <a:p>
            <a:r>
              <a:rPr lang="sl-SI" sz="1800" smtClean="0">
                <a:latin typeface="Arial" charset="0"/>
              </a:rPr>
              <a:t>plazmidne knjižnice so namenjene predvsem za preiskovanje cDNA</a:t>
            </a:r>
          </a:p>
          <a:p>
            <a:r>
              <a:rPr lang="sl-SI" sz="1800" smtClean="0">
                <a:latin typeface="Arial" charset="0"/>
              </a:rPr>
              <a:t>za daljše (genomske) fragmente uporabljamo kozmide, fozmide, BAC, YAC...</a:t>
            </a:r>
          </a:p>
          <a:p>
            <a:pPr>
              <a:buFontTx/>
              <a:buNone/>
            </a:pPr>
            <a:r>
              <a:rPr lang="sl-SI" sz="180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604837"/>
          </a:xfrm>
          <a:solidFill>
            <a:srgbClr val="FFCC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priprava cDNA-knjižnice</a:t>
            </a:r>
            <a:endParaRPr lang="en-US" smtClean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4392613" cy="30241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Sintetizirano cDNA s topimi konci vstavimo v vektor preko topih restrikcijskih mest s pomočjo DNA-ligaze T4.</a:t>
            </a:r>
          </a:p>
          <a:p>
            <a:pPr marL="0" indent="0">
              <a:buFontTx/>
              <a:buNone/>
            </a:pPr>
            <a:endParaRPr lang="sl-SI" sz="1600" smtClean="0">
              <a:solidFill>
                <a:srgbClr val="008000"/>
              </a:solidFill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Ker sintetična DNA nima fosfatnih skupin na 5’-koncu, jih na oligo-dT predhodno vežemo s pomočjo T4-kinaze.</a:t>
            </a:r>
          </a:p>
          <a:p>
            <a:pPr marL="0" indent="0">
              <a:buFontTx/>
              <a:buNone/>
            </a:pPr>
            <a:endParaRPr lang="sl-SI" sz="1600" smtClean="0">
              <a:solidFill>
                <a:srgbClr val="008000"/>
              </a:solidFill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Vektor z obsežno polilinkersko regijo omogoča izrez cDNA preko restrikcijskih mest v bližini tistega, ki smo ga uporabili za vstavljanje.</a:t>
            </a:r>
          </a:p>
          <a:p>
            <a:pPr marL="0" indent="0">
              <a:buFontTx/>
              <a:buNone/>
            </a:pPr>
            <a:endParaRPr lang="sl-SI" sz="1600" smtClean="0">
              <a:solidFill>
                <a:srgbClr val="008000"/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smtClean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4340" name="Picture 5" descr="cdna_librar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153"/>
          <a:stretch>
            <a:fillRect/>
          </a:stretch>
        </p:blipFill>
        <p:spPr bwMode="auto">
          <a:xfrm>
            <a:off x="4643438" y="1268413"/>
            <a:ext cx="4271962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26955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604837"/>
          </a:xfrm>
          <a:solidFill>
            <a:srgbClr val="FFCC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priprava cDNA-knjižnice </a:t>
            </a:r>
            <a:r>
              <a:rPr lang="sl-SI" sz="3200" smtClean="0">
                <a:latin typeface="Arial" charset="0"/>
              </a:rPr>
              <a:t>/</a:t>
            </a:r>
            <a:r>
              <a:rPr lang="en-US" sz="3200" smtClean="0">
                <a:latin typeface="Arial" charset="0"/>
              </a:rPr>
              <a:t>2</a:t>
            </a:r>
            <a:endParaRPr lang="en-US" smtClean="0">
              <a:latin typeface="Arial" charset="0"/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4321175" cy="3905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na cDNA lahko pripnemo sintetične </a:t>
            </a:r>
            <a:br>
              <a:rPr lang="sl-SI" sz="1600" smtClean="0">
                <a:solidFill>
                  <a:srgbClr val="008000"/>
                </a:solidFill>
                <a:latin typeface="Arial" charset="0"/>
              </a:rPr>
            </a:b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komplementarne oligonukleotide </a:t>
            </a:r>
            <a:br>
              <a:rPr lang="sl-SI" sz="1600" smtClean="0">
                <a:solidFill>
                  <a:srgbClr val="008000"/>
                </a:solidFill>
                <a:latin typeface="Arial" charset="0"/>
              </a:rPr>
            </a:b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(linkerje) z zapisom za poljubna restrikcijska mesta</a:t>
            </a:r>
          </a:p>
          <a:p>
            <a:pPr>
              <a:lnSpc>
                <a:spcPct val="90000"/>
              </a:lnSpc>
            </a:pP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linkerje fosforiliramo (T4-kinaza) in </a:t>
            </a:r>
            <a:br>
              <a:rPr lang="sl-SI" sz="1600" smtClean="0">
                <a:solidFill>
                  <a:srgbClr val="008000"/>
                </a:solidFill>
                <a:latin typeface="Arial" charset="0"/>
              </a:rPr>
            </a:b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ligiramo s cDNA</a:t>
            </a:r>
          </a:p>
          <a:p>
            <a:pPr>
              <a:lnSpc>
                <a:spcPct val="90000"/>
              </a:lnSpc>
            </a:pP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režemo z restriktazo, ki prepozna zaporedje na dodanih repih</a:t>
            </a:r>
          </a:p>
          <a:p>
            <a:pPr>
              <a:lnSpc>
                <a:spcPct val="90000"/>
              </a:lnSpc>
            </a:pP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ligiramo v vektor, ki smo ga pred tem razrezali z enako restriktazo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sz="1600" smtClean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5364" name="Picture 1030" descr="cdna_libr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" b="16330"/>
          <a:stretch>
            <a:fillRect/>
          </a:stretch>
        </p:blipFill>
        <p:spPr bwMode="auto">
          <a:xfrm>
            <a:off x="4302125" y="1484313"/>
            <a:ext cx="4316413" cy="4681537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604837"/>
          </a:xfrm>
          <a:solidFill>
            <a:srgbClr val="FFCC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  <a:cs typeface="Arial" charset="0"/>
              </a:rPr>
              <a:t>priprava cDNA-knjižnice </a:t>
            </a:r>
            <a:r>
              <a:rPr lang="sl-SI" sz="3200" smtClean="0">
                <a:latin typeface="Arial" charset="0"/>
                <a:cs typeface="Arial" charset="0"/>
              </a:rPr>
              <a:t>/</a:t>
            </a:r>
            <a:r>
              <a:rPr lang="en-US" sz="3200" smtClean="0">
                <a:latin typeface="Arial" charset="0"/>
                <a:cs typeface="Arial" charset="0"/>
              </a:rPr>
              <a:t>3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73238"/>
            <a:ext cx="4267200" cy="24479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Če cDNA vsebuje zaporedje, ki bi ga rezal izbrani encim, lahko pred dodajanjem linkerja mesta na cDNA metiliramo in s tem zaščitimo.</a:t>
            </a:r>
          </a:p>
          <a:p>
            <a:pPr marL="0" indent="0">
              <a:buFontTx/>
              <a:buNone/>
            </a:pPr>
            <a:endParaRPr lang="sl-SI" sz="1600" smtClean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6388" name="Picture 6" descr="cdna_librar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"/>
          <a:stretch>
            <a:fillRect/>
          </a:stretch>
        </p:blipFill>
        <p:spPr bwMode="auto">
          <a:xfrm>
            <a:off x="4787900" y="1198563"/>
            <a:ext cx="3781425" cy="5237162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FFCC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priprava cDNA-knjižnice </a:t>
            </a:r>
            <a:r>
              <a:rPr lang="sl-SI" sz="3200" smtClean="0">
                <a:latin typeface="Arial" charset="0"/>
              </a:rPr>
              <a:t>/</a:t>
            </a:r>
            <a:r>
              <a:rPr lang="en-US" sz="3200" smtClean="0">
                <a:latin typeface="Arial" charset="0"/>
              </a:rPr>
              <a:t>4</a:t>
            </a:r>
            <a:endParaRPr lang="en-US" smtClean="0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4321175" cy="2305050"/>
          </a:xfrm>
        </p:spPr>
        <p:txBody>
          <a:bodyPr/>
          <a:lstStyle/>
          <a:p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cDNA lahko vstavimo v vektor tudi brez ligaz s pomočjo kohezivnih koncev: na 3’-konec cDNA vežemo npr. zaporedje nekaj dC, na vektor pa nekaj dG (terminalna transferaza): po hibridizaciji C-G in transformiranju bo gostiteljska celica zapolnila vrzel in povezala konce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250825" y="4149725"/>
            <a:ext cx="4338638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600">
                <a:solidFill>
                  <a:srgbClr val="333300"/>
                </a:solidFill>
                <a:latin typeface="Arial" charset="0"/>
              </a:rPr>
              <a:t>S pomočjo PCR v kombinaciji s predstopnjo - reakcijo z reverzno transkriptazo - lahko pomnožimo minimalne količine mRNA in dobimo cDNA (RT-PCR), ki ima na koncih lahko tudi že izbrana prepoznavna mesta za restriktaze - </a:t>
            </a:r>
            <a:r>
              <a:rPr lang="sl-SI" sz="1600" i="1">
                <a:solidFill>
                  <a:srgbClr val="333300"/>
                </a:solidFill>
                <a:latin typeface="Arial" charset="0"/>
              </a:rPr>
              <a:t>več v poglavju o PCR </a:t>
            </a:r>
            <a:endParaRPr lang="sl-SI" sz="1600">
              <a:solidFill>
                <a:srgbClr val="333300"/>
              </a:solidFill>
              <a:latin typeface="Arial" charset="0"/>
            </a:endParaRPr>
          </a:p>
        </p:txBody>
      </p:sp>
      <p:pic>
        <p:nvPicPr>
          <p:cNvPr id="17413" name="Picture 9" descr="cdna_librar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4022"/>
          <a:stretch>
            <a:fillRect/>
          </a:stretch>
        </p:blipFill>
        <p:spPr bwMode="auto">
          <a:xfrm>
            <a:off x="4787900" y="1412875"/>
            <a:ext cx="3813175" cy="4464050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604837"/>
          </a:xfrm>
          <a:solidFill>
            <a:srgbClr val="FFCC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priprava genomske knjižnice</a:t>
            </a:r>
            <a:endParaRPr lang="en-US" smtClean="0">
              <a:latin typeface="Arial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160463"/>
            <a:ext cx="5757863" cy="5330825"/>
          </a:xfrm>
        </p:spPr>
        <p:txBody>
          <a:bodyPr/>
          <a:lstStyle/>
          <a:p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izoliramo genomsko DNA</a:t>
            </a:r>
          </a:p>
          <a:p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razrežemo jo z RE, da dobimo fragmente željene dolžine</a:t>
            </a:r>
          </a:p>
          <a:p>
            <a:r>
              <a:rPr lang="sl-SI" sz="1600" smtClean="0">
                <a:solidFill>
                  <a:srgbClr val="008000"/>
                </a:solidFill>
                <a:latin typeface="Arial" charset="0"/>
              </a:rPr>
              <a:t>fragmente vstavimo v vektor</a:t>
            </a:r>
          </a:p>
          <a:p>
            <a:endParaRPr lang="sl-SI" sz="1600" smtClean="0">
              <a:solidFill>
                <a:srgbClr val="008000"/>
              </a:solidFill>
              <a:latin typeface="Arial" charset="0"/>
            </a:endParaRPr>
          </a:p>
          <a:p>
            <a:endParaRPr lang="sl-SI" sz="1600" smtClean="0">
              <a:latin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sl-SI" sz="1600" smtClean="0">
                <a:solidFill>
                  <a:srgbClr val="660033"/>
                </a:solidFill>
                <a:latin typeface="Arial" charset="0"/>
              </a:rPr>
              <a:t>DNA izoliramo iz tkiva, ki je </a:t>
            </a:r>
            <a:br>
              <a:rPr lang="sl-SI" sz="1600" smtClean="0">
                <a:solidFill>
                  <a:srgbClr val="660033"/>
                </a:solidFill>
                <a:latin typeface="Arial" charset="0"/>
              </a:rPr>
            </a:br>
            <a:r>
              <a:rPr lang="sl-SI" sz="1600" smtClean="0">
                <a:solidFill>
                  <a:srgbClr val="660033"/>
                </a:solidFill>
                <a:latin typeface="Arial" charset="0"/>
              </a:rPr>
              <a:t>bogato z DNA, ga je lahko</a:t>
            </a:r>
            <a:br>
              <a:rPr lang="sl-SI" sz="1600" smtClean="0">
                <a:solidFill>
                  <a:srgbClr val="660033"/>
                </a:solidFill>
                <a:latin typeface="Arial" charset="0"/>
              </a:rPr>
            </a:br>
            <a:r>
              <a:rPr lang="sl-SI" sz="1600" smtClean="0">
                <a:solidFill>
                  <a:srgbClr val="660033"/>
                </a:solidFill>
                <a:latin typeface="Arial" charset="0"/>
              </a:rPr>
              <a:t>homogenizirati, nima veliko</a:t>
            </a:r>
            <a:br>
              <a:rPr lang="sl-SI" sz="1600" smtClean="0">
                <a:solidFill>
                  <a:srgbClr val="660033"/>
                </a:solidFill>
                <a:latin typeface="Arial" charset="0"/>
              </a:rPr>
            </a:br>
            <a:r>
              <a:rPr lang="sl-SI" sz="1600" smtClean="0">
                <a:solidFill>
                  <a:srgbClr val="660033"/>
                </a:solidFill>
                <a:latin typeface="Arial" charset="0"/>
              </a:rPr>
              <a:t>DNaz,…</a:t>
            </a:r>
          </a:p>
          <a:p>
            <a:pPr>
              <a:buFont typeface="Wingdings" pitchFamily="2" charset="2"/>
              <a:buChar char="v"/>
            </a:pPr>
            <a:r>
              <a:rPr lang="sl-SI" sz="1600" smtClean="0">
                <a:solidFill>
                  <a:srgbClr val="660033"/>
                </a:solidFill>
                <a:latin typeface="Arial" charset="0"/>
              </a:rPr>
              <a:t>restriktaza je lahko taka, da </a:t>
            </a:r>
            <a:br>
              <a:rPr lang="sl-SI" sz="1600" smtClean="0">
                <a:solidFill>
                  <a:srgbClr val="660033"/>
                </a:solidFill>
                <a:latin typeface="Arial" charset="0"/>
              </a:rPr>
            </a:br>
            <a:r>
              <a:rPr lang="sl-SI" sz="1600" smtClean="0">
                <a:solidFill>
                  <a:srgbClr val="660033"/>
                </a:solidFill>
                <a:latin typeface="Arial" charset="0"/>
              </a:rPr>
              <a:t>prepozna 4 bp ali več; čas</a:t>
            </a:r>
            <a:br>
              <a:rPr lang="sl-SI" sz="1600" smtClean="0">
                <a:solidFill>
                  <a:srgbClr val="660033"/>
                </a:solidFill>
                <a:latin typeface="Arial" charset="0"/>
              </a:rPr>
            </a:br>
            <a:r>
              <a:rPr lang="sl-SI" sz="1600" smtClean="0">
                <a:solidFill>
                  <a:srgbClr val="660033"/>
                </a:solidFill>
                <a:latin typeface="Arial" charset="0"/>
              </a:rPr>
              <a:t>rezanja prilagodimo želeni</a:t>
            </a:r>
            <a:br>
              <a:rPr lang="sl-SI" sz="1600" smtClean="0">
                <a:solidFill>
                  <a:srgbClr val="660033"/>
                </a:solidFill>
                <a:latin typeface="Arial" charset="0"/>
              </a:rPr>
            </a:br>
            <a:r>
              <a:rPr lang="sl-SI" sz="1600" smtClean="0">
                <a:solidFill>
                  <a:srgbClr val="660033"/>
                </a:solidFill>
                <a:latin typeface="Arial" charset="0"/>
              </a:rPr>
              <a:t>dolžini fragmentov</a:t>
            </a:r>
          </a:p>
          <a:p>
            <a:pPr>
              <a:buFont typeface="Wingdings" pitchFamily="2" charset="2"/>
              <a:buChar char="v"/>
            </a:pPr>
            <a:r>
              <a:rPr lang="sl-SI" sz="1600" smtClean="0">
                <a:solidFill>
                  <a:srgbClr val="660033"/>
                </a:solidFill>
                <a:latin typeface="Arial" charset="0"/>
              </a:rPr>
              <a:t>vstavljamo v vektorje tako</a:t>
            </a:r>
            <a:br>
              <a:rPr lang="sl-SI" sz="1600" smtClean="0">
                <a:solidFill>
                  <a:srgbClr val="660033"/>
                </a:solidFill>
                <a:latin typeface="Arial" charset="0"/>
              </a:rPr>
            </a:br>
            <a:r>
              <a:rPr lang="sl-SI" sz="1600" smtClean="0">
                <a:solidFill>
                  <a:srgbClr val="660033"/>
                </a:solidFill>
                <a:latin typeface="Arial" charset="0"/>
              </a:rPr>
              <a:t>kot cDNA</a:t>
            </a:r>
          </a:p>
          <a:p>
            <a:endParaRPr lang="sl-SI" sz="1600" smtClean="0">
              <a:solidFill>
                <a:srgbClr val="660033"/>
              </a:solidFill>
              <a:latin typeface="Arial" charset="0"/>
            </a:endParaRPr>
          </a:p>
        </p:txBody>
      </p:sp>
      <p:pic>
        <p:nvPicPr>
          <p:cNvPr id="18436" name="Picture 9" descr="DNA_partial_diges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8763" r="42410" b="3935"/>
          <a:stretch>
            <a:fillRect/>
          </a:stretch>
        </p:blipFill>
        <p:spPr bwMode="auto">
          <a:xfrm>
            <a:off x="4427538" y="1989138"/>
            <a:ext cx="19875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genomic_librar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84313"/>
            <a:ext cx="17700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604837"/>
          </a:xfrm>
          <a:solidFill>
            <a:srgbClr val="FFCC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analize genskih knjižnic</a:t>
            </a:r>
            <a:endParaRPr lang="en-US" smtClean="0"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702550" cy="241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1600" b="1" smtClean="0">
                <a:latin typeface="Arial" charset="0"/>
              </a:rPr>
              <a:t>ali je knjižnica </a:t>
            </a:r>
            <a:r>
              <a:rPr lang="sl-SI" sz="1600" b="1" i="1" smtClean="0">
                <a:latin typeface="Arial" charset="0"/>
              </a:rPr>
              <a:t>reprezentativna</a:t>
            </a:r>
            <a:r>
              <a:rPr lang="sl-SI" sz="1600" b="1" smtClean="0">
                <a:latin typeface="Arial" charset="0"/>
              </a:rPr>
              <a:t>?</a:t>
            </a:r>
            <a:endParaRPr lang="sl-SI" sz="16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l-SI" sz="1600" smtClean="0">
                <a:latin typeface="Arial" charset="0"/>
              </a:rPr>
              <a:t>teoretično mora imeti knjižnica število klonov (n), ki je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/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n= dolžina genoma / povpr. dolžina fragmenta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/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solidFill>
                  <a:srgbClr val="D60093"/>
                </a:solidFill>
                <a:latin typeface="Arial" charset="0"/>
              </a:rPr>
              <a:t>člov. genom v fagmidu: n=2,8 mio kb/20 kb = 140.000</a:t>
            </a:r>
            <a:br>
              <a:rPr lang="sl-SI" sz="1600" smtClean="0">
                <a:solidFill>
                  <a:srgbClr val="D60093"/>
                </a:solidFill>
                <a:latin typeface="Arial" charset="0"/>
              </a:rPr>
            </a:br>
            <a:r>
              <a:rPr lang="sl-SI" sz="1600" smtClean="0">
                <a:latin typeface="Arial" charset="0"/>
              </a:rPr>
              <a:t/>
            </a:r>
            <a:br>
              <a:rPr lang="sl-SI" sz="1600" smtClean="0">
                <a:latin typeface="Arial" charset="0"/>
              </a:rPr>
            </a:br>
            <a:endParaRPr lang="sl-SI" sz="16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sl-SI" sz="16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sl-SI" sz="16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sl-SI" sz="16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sl-SI" sz="1600" smtClean="0">
              <a:latin typeface="Arial" charset="0"/>
            </a:endParaRPr>
          </a:p>
        </p:txBody>
      </p:sp>
      <p:pic>
        <p:nvPicPr>
          <p:cNvPr id="17413" name="Picture 5" descr="libraries_umbrella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90"/>
          <a:stretch>
            <a:fillRect/>
          </a:stretch>
        </p:blipFill>
        <p:spPr bwMode="auto">
          <a:xfrm>
            <a:off x="1403350" y="2852738"/>
            <a:ext cx="38893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68313" y="4652963"/>
            <a:ext cx="784860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sl-SI" sz="1600">
                <a:latin typeface="Arial" charset="0"/>
              </a:rPr>
              <a:t>praktično (ker gre za naključno generiranje fragmentov):</a:t>
            </a:r>
            <a:br>
              <a:rPr lang="sl-SI" sz="1600">
                <a:latin typeface="Arial" charset="0"/>
              </a:rPr>
            </a:br>
            <a:r>
              <a:rPr lang="sl-SI" sz="1600" b="1">
                <a:latin typeface="Arial" charset="0"/>
              </a:rPr>
              <a:t>N= ln(1-</a:t>
            </a:r>
            <a:r>
              <a:rPr lang="sl-SI" sz="1600" b="1">
                <a:solidFill>
                  <a:srgbClr val="D60093"/>
                </a:solidFill>
                <a:latin typeface="Arial" charset="0"/>
              </a:rPr>
              <a:t>P</a:t>
            </a:r>
            <a:r>
              <a:rPr lang="sl-SI" sz="1600" b="1">
                <a:latin typeface="Arial" charset="0"/>
              </a:rPr>
              <a:t>)/ln (1-1/n) </a:t>
            </a:r>
            <a:br>
              <a:rPr lang="sl-SI" sz="1600" b="1">
                <a:latin typeface="Arial" charset="0"/>
              </a:rPr>
            </a:br>
            <a:r>
              <a:rPr lang="sl-SI" sz="800">
                <a:latin typeface="Arial" charset="0"/>
              </a:rPr>
              <a:t>       </a:t>
            </a:r>
            <a:br>
              <a:rPr lang="sl-SI" sz="800">
                <a:latin typeface="Arial" charset="0"/>
              </a:rPr>
            </a:br>
            <a:r>
              <a:rPr lang="sl-SI" sz="1600" i="1">
                <a:latin typeface="Arial" charset="0"/>
              </a:rPr>
              <a:t>kjer je </a:t>
            </a:r>
            <a:r>
              <a:rPr lang="sl-SI" sz="1600" i="1">
                <a:solidFill>
                  <a:srgbClr val="D60093"/>
                </a:solidFill>
                <a:latin typeface="Arial" charset="0"/>
              </a:rPr>
              <a:t>P</a:t>
            </a:r>
            <a:r>
              <a:rPr lang="sl-SI" sz="1600" i="1">
                <a:latin typeface="Arial" charset="0"/>
              </a:rPr>
              <a:t>=verjetnost, da je neko poljubno zaporedje vključeno v knjižnici; </a:t>
            </a:r>
            <a:br>
              <a:rPr lang="sl-SI" sz="1600" i="1">
                <a:latin typeface="Arial" charset="0"/>
              </a:rPr>
            </a:br>
            <a:r>
              <a:rPr lang="sl-SI" sz="1600" i="1">
                <a:latin typeface="Arial" charset="0"/>
              </a:rPr>
              <a:t>npr. za 95% verjetnost je v zgornjem primeru realno zahtevano število klonov = ln(1-0,95)/ln(1-1/140.000)= 420.000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827088" y="1533525"/>
            <a:ext cx="7345362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2000" b="1">
                <a:solidFill>
                  <a:schemeClr val="accent2"/>
                </a:solidFill>
                <a:latin typeface="Arial" charset="0"/>
              </a:rPr>
              <a:t>presejanje knjižnic (screening)</a:t>
            </a:r>
          </a:p>
          <a:p>
            <a:endParaRPr lang="sl-SI" sz="2000" b="1">
              <a:solidFill>
                <a:schemeClr val="accent2"/>
              </a:solidFill>
              <a:latin typeface="Arial" charset="0"/>
            </a:endParaRPr>
          </a:p>
          <a:p>
            <a:r>
              <a:rPr lang="sl-SI" sz="2000">
                <a:latin typeface="Arial" charset="0"/>
              </a:rPr>
              <a:t>analiza na ravni DNA: </a:t>
            </a:r>
            <a:br>
              <a:rPr lang="sl-SI" sz="2000">
                <a:latin typeface="Arial" charset="0"/>
              </a:rPr>
            </a:br>
            <a:r>
              <a:rPr lang="sl-SI" sz="2000">
                <a:latin typeface="Arial" charset="0"/>
              </a:rPr>
              <a:t>hibridiziranje s specifično DNA, ki je označena </a:t>
            </a:r>
            <a:br>
              <a:rPr lang="sl-SI" sz="2000">
                <a:latin typeface="Arial" charset="0"/>
              </a:rPr>
            </a:br>
            <a:r>
              <a:rPr lang="sl-SI" sz="1800">
                <a:latin typeface="Arial" charset="0"/>
              </a:rPr>
              <a:t>(sonde </a:t>
            </a:r>
            <a:r>
              <a:rPr lang="sl-SI" sz="1800">
                <a:latin typeface="Arial" charset="0"/>
                <a:sym typeface="Symbol" pitchFamily="18" charset="2"/>
              </a:rPr>
              <a:t></a:t>
            </a:r>
            <a:r>
              <a:rPr lang="sl-SI" sz="1800">
                <a:latin typeface="Arial" charset="0"/>
              </a:rPr>
              <a:t> </a:t>
            </a:r>
            <a:r>
              <a:rPr lang="sl-SI" sz="1800" i="1">
                <a:latin typeface="Arial" charset="0"/>
              </a:rPr>
              <a:t>sklop D2</a:t>
            </a:r>
            <a:r>
              <a:rPr lang="sl-SI" sz="1800">
                <a:latin typeface="Arial" charset="0"/>
              </a:rPr>
              <a:t>)</a:t>
            </a:r>
          </a:p>
          <a:p>
            <a:endParaRPr lang="sl-SI" sz="1800">
              <a:latin typeface="Arial" charset="0"/>
            </a:endParaRPr>
          </a:p>
          <a:p>
            <a:r>
              <a:rPr lang="sl-SI" sz="2000">
                <a:latin typeface="Arial" charset="0"/>
              </a:rPr>
              <a:t>analiza na ravni proteinov (ekspresijske knjižnice): </a:t>
            </a:r>
            <a:br>
              <a:rPr lang="sl-SI" sz="2000">
                <a:latin typeface="Arial" charset="0"/>
              </a:rPr>
            </a:br>
            <a:r>
              <a:rPr lang="sl-SI" sz="2000">
                <a:latin typeface="Arial" charset="0"/>
              </a:rPr>
              <a:t>imunološka detekcija ali ugotavljanje aktivnosti proteina</a:t>
            </a:r>
          </a:p>
          <a:p>
            <a:endParaRPr lang="sl-SI" sz="200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sl-SI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527050"/>
          </a:xfrm>
          <a:solidFill>
            <a:srgbClr val="FFCC99">
              <a:alpha val="50195"/>
            </a:srgbClr>
          </a:solidFill>
        </p:spPr>
        <p:txBody>
          <a:bodyPr/>
          <a:lstStyle/>
          <a:p>
            <a:r>
              <a:rPr lang="en-US" sz="3200" b="1" smtClean="0">
                <a:latin typeface="Arial" charset="0"/>
              </a:rPr>
              <a:t>knjižnice cDNA: 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640763" cy="2216150"/>
          </a:xfrm>
        </p:spPr>
        <p:txBody>
          <a:bodyPr/>
          <a:lstStyle/>
          <a:p>
            <a:r>
              <a:rPr lang="sl-SI" sz="1600" smtClean="0">
                <a:latin typeface="Arial" charset="0"/>
              </a:rPr>
              <a:t>EST (expressed sequence tag) ~ oznaka izraženega zaporedja / delno nukleotidno zaporedje kot identifikacija prisotne mRNA): kloni EST, ki so na  voljo v (ne)profitnih zbirkah</a:t>
            </a:r>
          </a:p>
          <a:p>
            <a:r>
              <a:rPr lang="sl-SI" sz="1600" smtClean="0">
                <a:latin typeface="Arial" charset="0"/>
              </a:rPr>
              <a:t>namen: primerjava različnih tkiv, obolelih celic, stadijev rasti </a:t>
            </a:r>
          </a:p>
          <a:p>
            <a:r>
              <a:rPr lang="sl-SI" sz="1600" smtClean="0">
                <a:latin typeface="Arial" charset="0"/>
              </a:rPr>
              <a:t>uporabnost: tudi kot vir cDNA za raziskave</a:t>
            </a:r>
            <a:br>
              <a:rPr lang="sl-SI" sz="1600" smtClean="0">
                <a:latin typeface="Arial" charset="0"/>
              </a:rPr>
            </a:br>
            <a:endParaRPr lang="sl-SI" sz="1600" smtClean="0">
              <a:latin typeface="Arial" charset="0"/>
            </a:endParaRPr>
          </a:p>
        </p:txBody>
      </p:sp>
      <p:pic>
        <p:nvPicPr>
          <p:cNvPr id="2150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57563"/>
            <a:ext cx="4392613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474662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r>
              <a:rPr lang="en-US" sz="2800" b="1" smtClean="0">
                <a:latin typeface="Arial" charset="0"/>
              </a:rPr>
              <a:t>sinteza cDNA</a:t>
            </a:r>
            <a:r>
              <a:rPr lang="en-US" sz="2800" smtClean="0">
                <a:latin typeface="Arial" charset="0"/>
              </a:rPr>
              <a:t>     </a:t>
            </a:r>
            <a:r>
              <a:rPr lang="en-US" sz="2400" smtClean="0">
                <a:latin typeface="Arial" charset="0"/>
              </a:rPr>
              <a:t>1.) izolacija RNA</a:t>
            </a:r>
            <a:endParaRPr lang="en-US" smtClean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96938"/>
            <a:ext cx="4752975" cy="4619625"/>
          </a:xfrm>
        </p:spPr>
        <p:txBody>
          <a:bodyPr/>
          <a:lstStyle/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1800" smtClean="0">
                <a:latin typeface="Arial" charset="0"/>
              </a:rPr>
              <a:t>cDNA: DNA, ki je komplementarna mRNA</a:t>
            </a:r>
          </a:p>
          <a:p>
            <a:pPr marL="223838" indent="-223838">
              <a:lnSpc>
                <a:spcPct val="90000"/>
              </a:lnSpc>
            </a:pPr>
            <a:endParaRPr lang="en-US" sz="600" smtClean="0">
              <a:latin typeface="Arial" charset="0"/>
            </a:endParaRPr>
          </a:p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1800" b="1" smtClean="0">
                <a:latin typeface="Arial" charset="0"/>
              </a:rPr>
              <a:t>Postopek priprave:</a:t>
            </a:r>
            <a:endParaRPr lang="en-US" sz="1800" smtClean="0">
              <a:latin typeface="Arial" charset="0"/>
            </a:endParaRPr>
          </a:p>
          <a:p>
            <a:pPr marL="223838" indent="-223838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izolacija celotne RNA</a:t>
            </a:r>
          </a:p>
          <a:p>
            <a:pPr marL="223838" indent="-223838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izolacija mRNA</a:t>
            </a:r>
          </a:p>
          <a:p>
            <a:pPr marL="223838" indent="-223838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encimska pretvorba v cDNA</a:t>
            </a:r>
          </a:p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600" smtClean="0">
                <a:latin typeface="Arial" charset="0"/>
              </a:rPr>
              <a:t>_____________________________________________________________________________________</a:t>
            </a:r>
          </a:p>
          <a:p>
            <a:pPr marL="223838" indent="-223838">
              <a:lnSpc>
                <a:spcPct val="90000"/>
              </a:lnSpc>
              <a:buFontTx/>
              <a:buNone/>
            </a:pPr>
            <a:endParaRPr lang="en-US" sz="600" smtClean="0">
              <a:latin typeface="Arial" charset="0"/>
            </a:endParaRPr>
          </a:p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1800" b="1" smtClean="0">
                <a:latin typeface="Arial" charset="0"/>
              </a:rPr>
              <a:t>Izolacija RNA</a:t>
            </a:r>
            <a:r>
              <a:rPr lang="en-US" sz="1800" smtClean="0"/>
              <a:t>		 </a:t>
            </a:r>
            <a:r>
              <a:rPr lang="sl-SI" sz="1800" smtClean="0"/>
              <a:t>			</a:t>
            </a:r>
            <a:r>
              <a:rPr lang="en-US" sz="1600" smtClean="0">
                <a:solidFill>
                  <a:srgbClr val="D60093"/>
                </a:solidFill>
                <a:latin typeface="Arial" charset="0"/>
              </a:rPr>
              <a:t/>
            </a:r>
            <a:br>
              <a:rPr lang="en-US" sz="1600" smtClean="0">
                <a:solidFill>
                  <a:srgbClr val="D60093"/>
                </a:solidFill>
                <a:latin typeface="Arial" charset="0"/>
              </a:rPr>
            </a:br>
            <a:endParaRPr lang="en-US" sz="1600" smtClean="0">
              <a:solidFill>
                <a:srgbClr val="D60093"/>
              </a:solidFill>
              <a:latin typeface="Arial" charset="0"/>
            </a:endParaRPr>
          </a:p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1600" smtClean="0">
                <a:latin typeface="Arial" charset="0"/>
              </a:rPr>
              <a:t>RNA rabimo tudi za: prenos northern, RT-PCR, </a:t>
            </a:r>
            <a:br>
              <a:rPr lang="en-US" sz="1600" smtClean="0">
                <a:latin typeface="Arial" charset="0"/>
              </a:rPr>
            </a:br>
            <a:r>
              <a:rPr lang="en-US" sz="1600" smtClean="0">
                <a:latin typeface="Arial" charset="0"/>
              </a:rPr>
              <a:t>mapiranje RNA, translacijo </a:t>
            </a:r>
            <a:r>
              <a:rPr lang="en-US" sz="1600" i="1" smtClean="0">
                <a:latin typeface="Arial" charset="0"/>
              </a:rPr>
              <a:t>in vitro</a:t>
            </a:r>
            <a:r>
              <a:rPr lang="en-US" sz="1600" smtClean="0">
                <a:latin typeface="Arial" charset="0"/>
              </a:rPr>
              <a:t>,…</a:t>
            </a:r>
            <a:br>
              <a:rPr lang="en-US" sz="1600" smtClean="0">
                <a:latin typeface="Arial" charset="0"/>
              </a:rPr>
            </a:br>
            <a:endParaRPr lang="en-US" sz="600" smtClean="0">
              <a:latin typeface="Arial" charset="0"/>
            </a:endParaRPr>
          </a:p>
          <a:p>
            <a:pPr marL="223838" indent="-223838">
              <a:lnSpc>
                <a:spcPct val="90000"/>
              </a:lnSpc>
            </a:pPr>
            <a:r>
              <a:rPr lang="en-US" sz="1600" smtClean="0">
                <a:latin typeface="Arial" charset="0"/>
              </a:rPr>
              <a:t>izbor tkiva</a:t>
            </a:r>
          </a:p>
          <a:p>
            <a:pPr marL="223838" indent="-223838">
              <a:lnSpc>
                <a:spcPct val="90000"/>
              </a:lnSpc>
            </a:pPr>
            <a:r>
              <a:rPr lang="en-US" sz="1600" smtClean="0">
                <a:latin typeface="Arial" charset="0"/>
              </a:rPr>
              <a:t>homogeniziranje sveže odvzetega tkiva</a:t>
            </a:r>
          </a:p>
          <a:p>
            <a:pPr marL="223838" indent="-223838">
              <a:lnSpc>
                <a:spcPct val="90000"/>
              </a:lnSpc>
            </a:pPr>
            <a:r>
              <a:rPr lang="en-US" sz="1600" smtClean="0">
                <a:latin typeface="Arial" charset="0"/>
              </a:rPr>
              <a:t>denaturiranje proteinov</a:t>
            </a:r>
          </a:p>
          <a:p>
            <a:pPr marL="223838" indent="-223838">
              <a:lnSpc>
                <a:spcPct val="90000"/>
              </a:lnSpc>
            </a:pPr>
            <a:r>
              <a:rPr lang="en-US" sz="1600" smtClean="0">
                <a:latin typeface="Arial" charset="0"/>
              </a:rPr>
              <a:t>ločevanje od DNA</a:t>
            </a:r>
            <a:endParaRPr lang="en-US" sz="1800" smtClean="0">
              <a:latin typeface="Arial" charset="0"/>
            </a:endParaRPr>
          </a:p>
        </p:txBody>
      </p:sp>
      <p:pic>
        <p:nvPicPr>
          <p:cNvPr id="3077" name="Picture 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933825"/>
            <a:ext cx="463708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46" name="Rectangle 174"/>
          <p:cNvSpPr>
            <a:spLocks noChangeArrowheads="1"/>
          </p:cNvSpPr>
          <p:nvPr/>
        </p:nvSpPr>
        <p:spPr bwMode="auto">
          <a:xfrm>
            <a:off x="467544" y="5697915"/>
            <a:ext cx="2273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RNaze</a:t>
            </a:r>
            <a:r>
              <a:rPr lang="en-US" sz="18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1800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povsod</a:t>
            </a:r>
            <a:endParaRPr lang="sl-SI" sz="1800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88" y="4934706"/>
            <a:ext cx="4682803" cy="192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527050"/>
          </a:xfrm>
          <a:solidFill>
            <a:srgbClr val="FFCC99">
              <a:alpha val="50195"/>
            </a:srgbClr>
          </a:solidFill>
        </p:spPr>
        <p:txBody>
          <a:bodyPr/>
          <a:lstStyle/>
          <a:p>
            <a:r>
              <a:rPr lang="sl-SI" sz="3200" b="1" smtClean="0">
                <a:latin typeface="Arial" charset="0"/>
              </a:rPr>
              <a:t>priprava </a:t>
            </a:r>
            <a:r>
              <a:rPr lang="en-US" sz="3200" b="1" smtClean="0">
                <a:latin typeface="Arial" charset="0"/>
              </a:rPr>
              <a:t>EST</a:t>
            </a:r>
            <a:r>
              <a:rPr lang="sl-SI" sz="3200" b="1" smtClean="0">
                <a:latin typeface="Arial" charset="0"/>
              </a:rPr>
              <a:t>-knjižnice</a:t>
            </a:r>
            <a:endParaRPr lang="en-US" sz="3200" b="1" smtClean="0">
              <a:latin typeface="Arial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12684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11366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14716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2276475"/>
            <a:ext cx="2116137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73238"/>
            <a:ext cx="25050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11200" y="263525"/>
            <a:ext cx="7772400" cy="392113"/>
          </a:xfrm>
          <a:prstGeom prst="rect">
            <a:avLst/>
          </a:prstGeom>
          <a:solidFill>
            <a:srgbClr val="FF99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3200">
                <a:solidFill>
                  <a:schemeClr val="tx2"/>
                </a:solidFill>
                <a:latin typeface="Arial" charset="0"/>
              </a:rPr>
              <a:t>Transformacija celic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850" y="1055688"/>
            <a:ext cx="856932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 b="1">
                <a:latin typeface="Arial" charset="0"/>
              </a:rPr>
              <a:t>Transformacija</a:t>
            </a:r>
            <a:r>
              <a:rPr lang="sl-SI" sz="1600">
                <a:latin typeface="Arial" charset="0"/>
              </a:rPr>
              <a:t>: naravna sposobnost nekaterih bakterij (ne </a:t>
            </a:r>
            <a:r>
              <a:rPr lang="sl-SI" sz="1600" i="1">
                <a:latin typeface="Arial" charset="0"/>
              </a:rPr>
              <a:t>E. coli</a:t>
            </a:r>
            <a:r>
              <a:rPr lang="sl-SI" sz="1600">
                <a:latin typeface="Arial" charset="0"/>
              </a:rPr>
              <a:t>), da sprejmejo tujo plazmidno DNA. </a:t>
            </a:r>
            <a:br>
              <a:rPr lang="sl-SI" sz="1600">
                <a:latin typeface="Arial" charset="0"/>
              </a:rPr>
            </a:br>
            <a:r>
              <a:rPr lang="sl-SI" sz="1600">
                <a:latin typeface="Arial" charset="0"/>
              </a:rPr>
              <a:t>- </a:t>
            </a:r>
            <a:r>
              <a:rPr lang="sl-SI" sz="1600" i="1">
                <a:latin typeface="Arial" charset="0"/>
              </a:rPr>
              <a:t>in  vitro</a:t>
            </a:r>
            <a:r>
              <a:rPr lang="sl-SI" sz="1600">
                <a:latin typeface="Arial" charset="0"/>
              </a:rPr>
              <a:t> jo dosežemo s solnim in toplotnim šokom ali z elektroporacijo</a:t>
            </a:r>
            <a:br>
              <a:rPr lang="sl-SI" sz="1600">
                <a:latin typeface="Arial" charset="0"/>
              </a:rPr>
            </a:br>
            <a:r>
              <a:rPr lang="sl-SI" sz="1600">
                <a:solidFill>
                  <a:schemeClr val="bg2"/>
                </a:solidFill>
                <a:latin typeface="Arial" charset="0"/>
              </a:rPr>
              <a:t>- pri evkariontih: spremembe v celični liniji, ki jih povzročijo tumorski virusi </a:t>
            </a:r>
            <a:br>
              <a:rPr lang="sl-SI" sz="1600">
                <a:solidFill>
                  <a:schemeClr val="bg2"/>
                </a:solidFill>
                <a:latin typeface="Arial" charset="0"/>
              </a:rPr>
            </a:br>
            <a:r>
              <a:rPr lang="sl-SI" sz="1600">
                <a:solidFill>
                  <a:schemeClr val="bg2"/>
                </a:solidFill>
                <a:latin typeface="Arial" charset="0"/>
              </a:rPr>
              <a:t>  (maligna transformacija)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 b="1">
                <a:latin typeface="Arial" charset="0"/>
              </a:rPr>
              <a:t>Transdukcija</a:t>
            </a:r>
            <a:r>
              <a:rPr lang="sl-SI" sz="1600">
                <a:latin typeface="Arial" charset="0"/>
              </a:rPr>
              <a:t>: prenos genetske informacije med celicami s posredovanjem virusov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 b="1">
                <a:latin typeface="Arial" charset="0"/>
              </a:rPr>
              <a:t>Konjugacija</a:t>
            </a:r>
            <a:r>
              <a:rPr lang="sl-SI" sz="1600">
                <a:latin typeface="Arial" charset="0"/>
              </a:rPr>
              <a:t>: prenos delov kromosomske DNA med 2 (bakterijskima) celicama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 b="1">
                <a:latin typeface="Arial" charset="0"/>
              </a:rPr>
              <a:t>Transfekcija</a:t>
            </a:r>
            <a:r>
              <a:rPr lang="sl-SI" sz="1600">
                <a:latin typeface="Arial" charset="0"/>
              </a:rPr>
              <a:t>: vnos DNA v evkariontske celice (prehodna transfekcija) in njena kasnejša vključitev v kromosomsko DNA gostitelja (stabilna transfekcija)</a:t>
            </a:r>
            <a:br>
              <a:rPr lang="sl-SI" sz="1600">
                <a:latin typeface="Arial" charset="0"/>
              </a:rPr>
            </a:br>
            <a:r>
              <a:rPr lang="sl-SI" sz="1600">
                <a:latin typeface="Arial" charset="0"/>
              </a:rPr>
              <a:t>(tudi: okužba bakterij z golo fagno DNA)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9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>
                <a:latin typeface="Arial" charset="0"/>
              </a:rPr>
              <a:t>Transpozicija: prenos DNA z enega dela kromosoma na drugega (tudi na drug genom)</a:t>
            </a:r>
            <a:endParaRPr lang="sl-SI" sz="900">
              <a:latin typeface="Arial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11188" y="4076700"/>
            <a:ext cx="82804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1600" u="sng">
                <a:solidFill>
                  <a:srgbClr val="008000"/>
                </a:solidFill>
                <a:latin typeface="Arial" charset="0"/>
              </a:rPr>
              <a:t>Kompetentne celice</a:t>
            </a:r>
            <a:r>
              <a:rPr lang="sl-SI" sz="1600">
                <a:solidFill>
                  <a:srgbClr val="008000"/>
                </a:solidFill>
                <a:latin typeface="Arial" charset="0"/>
              </a:rPr>
              <a:t>: sposobne sprejeti tujo DNA</a:t>
            </a:r>
            <a:br>
              <a:rPr lang="sl-SI" sz="1600">
                <a:solidFill>
                  <a:srgbClr val="008000"/>
                </a:solidFill>
                <a:latin typeface="Arial" charset="0"/>
              </a:rPr>
            </a:br>
            <a:r>
              <a:rPr lang="sl-SI" sz="1600">
                <a:solidFill>
                  <a:srgbClr val="008000"/>
                </a:solidFill>
                <a:latin typeface="Arial" charset="0"/>
              </a:rPr>
              <a:t>- pripravimo jih s obdelavo z različnimi solmi, predvsem CaCl</a:t>
            </a:r>
            <a:r>
              <a:rPr lang="sl-SI" sz="1600" baseline="-25000">
                <a:solidFill>
                  <a:srgbClr val="008000"/>
                </a:solidFill>
                <a:latin typeface="Arial" charset="0"/>
              </a:rPr>
              <a:t>2</a:t>
            </a:r>
            <a:r>
              <a:rPr lang="sl-SI" sz="1600">
                <a:solidFill>
                  <a:srgbClr val="008000"/>
                </a:solidFill>
                <a:latin typeface="Arial" charset="0"/>
              </a:rPr>
              <a:t> in toplotnim šokom</a:t>
            </a:r>
            <a:br>
              <a:rPr lang="sl-SI" sz="1600">
                <a:solidFill>
                  <a:srgbClr val="008000"/>
                </a:solidFill>
                <a:latin typeface="Arial" charset="0"/>
              </a:rPr>
            </a:br>
            <a:r>
              <a:rPr lang="sl-SI" sz="1600">
                <a:solidFill>
                  <a:srgbClr val="008000"/>
                </a:solidFill>
                <a:latin typeface="Arial" charset="0"/>
              </a:rPr>
              <a:t>- lahko jih zamrzujemo ob prisotnosti DMSO</a:t>
            </a:r>
            <a:br>
              <a:rPr lang="sl-SI" sz="1600">
                <a:solidFill>
                  <a:srgbClr val="008000"/>
                </a:solidFill>
                <a:latin typeface="Arial" charset="0"/>
              </a:rPr>
            </a:br>
            <a:endParaRPr lang="sl-SI" sz="1600">
              <a:solidFill>
                <a:srgbClr val="008000"/>
              </a:solidFill>
              <a:latin typeface="Arial" charset="0"/>
            </a:endParaRPr>
          </a:p>
          <a:p>
            <a:r>
              <a:rPr lang="sl-SI" sz="1600" u="sng">
                <a:solidFill>
                  <a:srgbClr val="008000"/>
                </a:solidFill>
                <a:latin typeface="Arial" charset="0"/>
              </a:rPr>
              <a:t>Postopek transformacije </a:t>
            </a:r>
            <a:r>
              <a:rPr lang="sl-SI" sz="1600" i="1" u="sng">
                <a:solidFill>
                  <a:srgbClr val="008000"/>
                </a:solidFill>
                <a:latin typeface="Arial" charset="0"/>
              </a:rPr>
              <a:t>E. coli</a:t>
            </a:r>
            <a:r>
              <a:rPr lang="sl-SI" sz="1600">
                <a:solidFill>
                  <a:srgbClr val="008000"/>
                </a:solidFill>
                <a:latin typeface="Arial" charset="0"/>
              </a:rPr>
              <a:t>: </a:t>
            </a:r>
            <a:br>
              <a:rPr lang="sl-SI" sz="1600">
                <a:solidFill>
                  <a:srgbClr val="008000"/>
                </a:solidFill>
                <a:latin typeface="Arial" charset="0"/>
              </a:rPr>
            </a:br>
            <a:r>
              <a:rPr lang="sl-SI" sz="1600">
                <a:solidFill>
                  <a:srgbClr val="008000"/>
                </a:solidFill>
                <a:latin typeface="Arial" charset="0"/>
              </a:rPr>
              <a:t>kompetentnim celicam dodamo vektor in inkubiramo na ledu 30 min., nato izvedemo toplotni šok (~1 min  42 °C), ponovno ohladimo in dodamo gojišče. Inkubiramo </a:t>
            </a:r>
            <a:br>
              <a:rPr lang="sl-SI" sz="1600">
                <a:solidFill>
                  <a:srgbClr val="008000"/>
                </a:solidFill>
                <a:latin typeface="Arial" charset="0"/>
              </a:rPr>
            </a:br>
            <a:r>
              <a:rPr lang="sl-SI" sz="1600">
                <a:solidFill>
                  <a:srgbClr val="008000"/>
                </a:solidFill>
                <a:latin typeface="Arial" charset="0"/>
              </a:rPr>
              <a:t>1 h pri 37 °C, nato alikvot platiramo na plošče z ustreznim antibiotikom.</a:t>
            </a:r>
            <a:br>
              <a:rPr lang="sl-SI" sz="1600">
                <a:solidFill>
                  <a:srgbClr val="008000"/>
                </a:solidFill>
                <a:latin typeface="Arial" charset="0"/>
              </a:rPr>
            </a:br>
            <a:r>
              <a:rPr lang="sl-SI" sz="1600">
                <a:solidFill>
                  <a:srgbClr val="008000"/>
                </a:solidFill>
                <a:latin typeface="Arial" charset="0"/>
              </a:rPr>
              <a:t>Funkcija CaCl</a:t>
            </a:r>
            <a:r>
              <a:rPr lang="sl-SI" sz="1600" baseline="-25000">
                <a:solidFill>
                  <a:srgbClr val="008000"/>
                </a:solidFill>
                <a:latin typeface="Arial" charset="0"/>
              </a:rPr>
              <a:t>2</a:t>
            </a:r>
            <a:r>
              <a:rPr lang="sl-SI" sz="1600">
                <a:solidFill>
                  <a:srgbClr val="008000"/>
                </a:solidFill>
                <a:latin typeface="Arial" charset="0"/>
              </a:rPr>
              <a:t> je, da pomaga pri adsorbciji DNA na membrane, toplotnega šoka pa, da prehodno zniža membranski potencial, ob čemer DNA vstopi v citosol.</a:t>
            </a:r>
            <a:r>
              <a:rPr lang="sl-SI" sz="1600">
                <a:latin typeface="Arial" charset="0"/>
              </a:rPr>
              <a:t> </a:t>
            </a:r>
            <a:endParaRPr lang="en-GB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11200" y="263525"/>
            <a:ext cx="7772400" cy="573088"/>
          </a:xfrm>
          <a:prstGeom prst="rect">
            <a:avLst/>
          </a:prstGeom>
          <a:solidFill>
            <a:srgbClr val="FF99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3200">
                <a:solidFill>
                  <a:schemeClr val="tx2"/>
                </a:solidFill>
                <a:latin typeface="Arial" charset="0"/>
              </a:rPr>
              <a:t>Fizikalni načini vnosa tuje DNA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5800" y="1003300"/>
            <a:ext cx="2085975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800">
                <a:latin typeface="Arial" charset="0"/>
              </a:rPr>
              <a:t>Mikroinjiciranje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800">
                <a:latin typeface="Arial" charset="0"/>
              </a:rPr>
              <a:t>Koprecipitacija</a:t>
            </a:r>
          </a:p>
        </p:txBody>
      </p:sp>
      <p:pic>
        <p:nvPicPr>
          <p:cNvPr id="30724" name="Picture 4" descr="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4017962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Image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15128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microprecipi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89363"/>
            <a:ext cx="321310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11200" y="263525"/>
            <a:ext cx="7772400" cy="392113"/>
          </a:xfrm>
          <a:prstGeom prst="rect">
            <a:avLst/>
          </a:prstGeom>
          <a:solidFill>
            <a:srgbClr val="FF99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3200">
                <a:solidFill>
                  <a:schemeClr val="tx2"/>
                </a:solidFill>
                <a:latin typeface="Arial" charset="0"/>
              </a:rPr>
              <a:t>Elektroporacija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395288" y="981075"/>
            <a:ext cx="3052762" cy="2613025"/>
            <a:chOff x="113" y="1162"/>
            <a:chExt cx="2090" cy="1801"/>
          </a:xfrm>
        </p:grpSpPr>
        <p:pic>
          <p:nvPicPr>
            <p:cNvPr id="31753" name="Picture 4" descr="electropor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28"/>
            <a:stretch>
              <a:fillRect/>
            </a:stretch>
          </p:blipFill>
          <p:spPr bwMode="auto">
            <a:xfrm>
              <a:off x="340" y="1162"/>
              <a:ext cx="1504" cy="158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4" name="Rectangle 5"/>
            <p:cNvSpPr>
              <a:spLocks noChangeArrowheads="1"/>
            </p:cNvSpPr>
            <p:nvPr/>
          </p:nvSpPr>
          <p:spPr bwMode="auto">
            <a:xfrm>
              <a:off x="113" y="2795"/>
              <a:ext cx="209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l-SI" sz="1000">
                  <a:latin typeface="Arial Narrow" pitchFamily="34" charset="0"/>
                </a:rPr>
                <a:t>http://bme.pe.u-tokyo.ac.jp/research/ep/img/electroporation.jpg</a:t>
              </a:r>
            </a:p>
          </p:txBody>
        </p:sp>
      </p:grpSp>
      <p:pic>
        <p:nvPicPr>
          <p:cNvPr id="31748" name="Picture 6" descr="pulsercompon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37075"/>
            <a:ext cx="27368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pulsercuvet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4400"/>
            <a:ext cx="1524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08050"/>
            <a:ext cx="14239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273685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5364163" y="4724400"/>
            <a:ext cx="31638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 Narrow" pitchFamily="34" charset="0"/>
              </a:rPr>
              <a:t>http://www.talron.co.il/products/instr/cytopulse/transfecttech1.htm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11200" y="263525"/>
            <a:ext cx="7772400" cy="573088"/>
          </a:xfrm>
          <a:prstGeom prst="rect">
            <a:avLst/>
          </a:prstGeom>
          <a:solidFill>
            <a:srgbClr val="FF99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3200">
                <a:solidFill>
                  <a:schemeClr val="tx2"/>
                </a:solidFill>
                <a:latin typeface="Arial" charset="0"/>
              </a:rPr>
              <a:t>Vnos z liposomi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3795" name="Picture 3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25538"/>
            <a:ext cx="43481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fig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4"/>
          <a:stretch>
            <a:fillRect/>
          </a:stretch>
        </p:blipFill>
        <p:spPr bwMode="auto">
          <a:xfrm>
            <a:off x="2563813" y="4586288"/>
            <a:ext cx="38989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724525" y="6381750"/>
            <a:ext cx="3097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200">
                <a:latin typeface="Arial Narrow" pitchFamily="34" charset="0"/>
              </a:rPr>
              <a:t>http://biomed.uninet.edu/2004/n2/suleymanoglu.html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11200" y="263525"/>
            <a:ext cx="7772400" cy="644525"/>
          </a:xfrm>
          <a:prstGeom prst="rect">
            <a:avLst/>
          </a:prstGeom>
          <a:solidFill>
            <a:srgbClr val="FF99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3200">
                <a:solidFill>
                  <a:schemeClr val="tx2"/>
                </a:solidFill>
                <a:latin typeface="Arial" charset="0"/>
              </a:rPr>
              <a:t>Mikrobombardiranje (biolistika)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4819" name="Picture 3" descr="bioradheliosg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34337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gene%20g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287972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???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29067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65113"/>
            <a:ext cx="7772400" cy="603250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izolacija RNA </a:t>
            </a:r>
            <a:r>
              <a:rPr lang="sl-SI" sz="3200" smtClean="0">
                <a:latin typeface="Arial" charset="0"/>
              </a:rPr>
              <a:t>/</a:t>
            </a:r>
            <a:r>
              <a:rPr lang="en-US" sz="3200" smtClean="0">
                <a:latin typeface="Arial" charset="0"/>
              </a:rPr>
              <a:t>2</a:t>
            </a:r>
            <a:endParaRPr lang="en-US" smtClean="0"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277" y="1146249"/>
            <a:ext cx="8496300" cy="2520950"/>
          </a:xfrm>
        </p:spPr>
        <p:txBody>
          <a:bodyPr/>
          <a:lstStyle/>
          <a:p>
            <a:pPr marL="223838" indent="-223838"/>
            <a:r>
              <a:rPr lang="sl-SI" sz="1600" dirty="0" smtClean="0">
                <a:latin typeface="Arial" charset="0"/>
              </a:rPr>
              <a:t>Hkrati z razbitjem celic (mehansko ali </a:t>
            </a:r>
            <a:br>
              <a:rPr lang="sl-SI" sz="1600" dirty="0" smtClean="0">
                <a:latin typeface="Arial" charset="0"/>
              </a:rPr>
            </a:br>
            <a:r>
              <a:rPr lang="sl-SI" sz="1600" dirty="0" smtClean="0">
                <a:latin typeface="Arial" charset="0"/>
              </a:rPr>
              <a:t>encimsko) moramo zagotoviti pogoje, </a:t>
            </a:r>
            <a:br>
              <a:rPr lang="sl-SI" sz="1600" dirty="0" smtClean="0">
                <a:latin typeface="Arial" charset="0"/>
              </a:rPr>
            </a:br>
            <a:r>
              <a:rPr lang="sl-SI" sz="1600" dirty="0" smtClean="0">
                <a:latin typeface="Arial" charset="0"/>
              </a:rPr>
              <a:t>v katerih RNaze niso aktivne: npr. 4 M </a:t>
            </a:r>
            <a:br>
              <a:rPr lang="sl-SI" sz="1600" dirty="0" smtClean="0">
                <a:latin typeface="Arial" charset="0"/>
              </a:rPr>
            </a:br>
            <a:r>
              <a:rPr lang="sl-SI" sz="1600" dirty="0" err="1" smtClean="0">
                <a:latin typeface="Arial" charset="0"/>
              </a:rPr>
              <a:t>gvandinijev</a:t>
            </a:r>
            <a:r>
              <a:rPr lang="sl-SI" sz="1600" dirty="0" smtClean="0">
                <a:latin typeface="Arial" charset="0"/>
              </a:rPr>
              <a:t> tiocianat, fenol, detergenti.</a:t>
            </a:r>
          </a:p>
          <a:p>
            <a:pPr marL="223838" indent="-223838"/>
            <a:r>
              <a:rPr lang="sl-SI" sz="1600" dirty="0" smtClean="0">
                <a:latin typeface="Arial" charset="0"/>
              </a:rPr>
              <a:t>Po dodatku kloroforma in centrifugiranju </a:t>
            </a:r>
            <a:br>
              <a:rPr lang="sl-SI" sz="1600" dirty="0" smtClean="0">
                <a:latin typeface="Arial" charset="0"/>
              </a:rPr>
            </a:br>
            <a:r>
              <a:rPr lang="sl-SI" sz="1600" dirty="0" smtClean="0">
                <a:latin typeface="Arial" charset="0"/>
              </a:rPr>
              <a:t>je RNA v vodni fazi, proteini in DNA &lt;10 </a:t>
            </a:r>
            <a:r>
              <a:rPr lang="sl-SI" sz="1600" dirty="0" err="1" smtClean="0">
                <a:latin typeface="Arial" charset="0"/>
              </a:rPr>
              <a:t>kb</a:t>
            </a:r>
            <a:r>
              <a:rPr lang="sl-SI" sz="1600" dirty="0" smtClean="0">
                <a:latin typeface="Arial" charset="0"/>
              </a:rPr>
              <a:t> </a:t>
            </a:r>
            <a:br>
              <a:rPr lang="sl-SI" sz="1600" dirty="0" smtClean="0">
                <a:latin typeface="Arial" charset="0"/>
              </a:rPr>
            </a:br>
            <a:r>
              <a:rPr lang="sl-SI" sz="1600" dirty="0" smtClean="0">
                <a:latin typeface="Arial" charset="0"/>
              </a:rPr>
              <a:t>v organski fazi in dolge molekule DNA v </a:t>
            </a:r>
            <a:r>
              <a:rPr lang="sl-SI" sz="1600" dirty="0" err="1" smtClean="0">
                <a:latin typeface="Arial" charset="0"/>
              </a:rPr>
              <a:t>interfazi</a:t>
            </a:r>
            <a:r>
              <a:rPr lang="sl-SI" sz="1600" dirty="0" smtClean="0">
                <a:latin typeface="Arial" charset="0"/>
              </a:rPr>
              <a:t>.</a:t>
            </a:r>
          </a:p>
          <a:p>
            <a:pPr marL="223838" indent="-223838"/>
            <a:r>
              <a:rPr lang="sl-SI" sz="1600" dirty="0" smtClean="0">
                <a:latin typeface="Arial" charset="0"/>
              </a:rPr>
              <a:t>RNA oborimo iz vodne faze s pomočjo etanola ali izopropanola.</a:t>
            </a:r>
          </a:p>
          <a:p>
            <a:pPr marL="223838" indent="-223838"/>
            <a:r>
              <a:rPr lang="sl-SI" sz="1600" dirty="0" smtClean="0">
                <a:latin typeface="Arial" charset="0"/>
              </a:rPr>
              <a:t>Vsa steklovina je sterilizirana pri 180 °C &gt;2 h, plastika in pufri obdelani z 0,1 % DEPC ali </a:t>
            </a:r>
            <a:br>
              <a:rPr lang="sl-SI" sz="1600" dirty="0" smtClean="0">
                <a:latin typeface="Arial" charset="0"/>
              </a:rPr>
            </a:br>
            <a:r>
              <a:rPr lang="sl-SI" sz="1600" dirty="0" smtClean="0">
                <a:latin typeface="Arial" charset="0"/>
              </a:rPr>
              <a:t>drugimi inhibitorji RNaz. </a:t>
            </a:r>
            <a:endParaRPr lang="sl-SI" sz="1600" u="sng" dirty="0" smtClean="0">
              <a:latin typeface="Arial" charset="0"/>
            </a:endParaRPr>
          </a:p>
        </p:txBody>
      </p:sp>
      <p:pic>
        <p:nvPicPr>
          <p:cNvPr id="4100" name="Picture 7" descr="cell_disruption_R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90761"/>
            <a:ext cx="4017516" cy="132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82" y="4005064"/>
            <a:ext cx="59055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8" descr="totalRNA_yie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46294" r="11093" b="5760"/>
          <a:stretch>
            <a:fillRect/>
          </a:stretch>
        </p:blipFill>
        <p:spPr bwMode="auto">
          <a:xfrm>
            <a:off x="2771800" y="1738908"/>
            <a:ext cx="4032448" cy="25260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604837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izolacija RNA </a:t>
            </a:r>
            <a:r>
              <a:rPr lang="sl-SI" sz="3200" smtClean="0">
                <a:latin typeface="Arial" charset="0"/>
              </a:rPr>
              <a:t>/</a:t>
            </a:r>
            <a:r>
              <a:rPr lang="en-US" sz="3200" smtClean="0">
                <a:latin typeface="Arial" charset="0"/>
              </a:rPr>
              <a:t>3</a:t>
            </a:r>
            <a:endParaRPr lang="en-US" smtClean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08075"/>
            <a:ext cx="7772400" cy="49879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sl-SI" sz="1600" u="sng" dirty="0" smtClean="0">
                <a:latin typeface="Arial" charset="0"/>
              </a:rPr>
              <a:t>problematična tkiva</a:t>
            </a:r>
            <a:r>
              <a:rPr lang="sl-SI" sz="1600" dirty="0" smtClean="0">
                <a:latin typeface="Arial" charset="0"/>
              </a:rPr>
              <a:t>: rastline </a:t>
            </a:r>
            <a:r>
              <a:rPr lang="sl-SI" sz="1400" dirty="0" smtClean="0">
                <a:latin typeface="Arial" charset="0"/>
              </a:rPr>
              <a:t>(</a:t>
            </a:r>
            <a:r>
              <a:rPr lang="sl-SI" sz="1400" dirty="0" err="1" smtClean="0">
                <a:latin typeface="Arial" charset="0"/>
              </a:rPr>
              <a:t>polifenoli</a:t>
            </a:r>
            <a:r>
              <a:rPr lang="sl-SI" sz="1400" dirty="0" smtClean="0">
                <a:latin typeface="Arial" charset="0"/>
              </a:rPr>
              <a:t>; stene),</a:t>
            </a:r>
            <a:r>
              <a:rPr lang="sl-SI" sz="1600" dirty="0" smtClean="0">
                <a:latin typeface="Arial" charset="0"/>
              </a:rPr>
              <a:t> mišična tkiva </a:t>
            </a:r>
            <a:r>
              <a:rPr lang="sl-SI" sz="1400" dirty="0" smtClean="0">
                <a:latin typeface="Arial" charset="0"/>
              </a:rPr>
              <a:t>(vlaknasta, zato jih je težje homogenizirati),</a:t>
            </a:r>
            <a:r>
              <a:rPr lang="sl-SI" sz="1600" dirty="0" smtClean="0">
                <a:latin typeface="Arial" charset="0"/>
              </a:rPr>
              <a:t> tkiva, bogata z NA </a:t>
            </a:r>
            <a:r>
              <a:rPr lang="sl-SI" sz="1400" dirty="0" smtClean="0">
                <a:latin typeface="Arial" charset="0"/>
              </a:rPr>
              <a:t>(viskozni lizati, težja ločba faz),</a:t>
            </a:r>
            <a:r>
              <a:rPr lang="sl-SI" sz="1600" dirty="0" smtClean="0">
                <a:latin typeface="Arial" charset="0"/>
              </a:rPr>
              <a:t> tkiva, bogata s proteini in lipidi </a:t>
            </a:r>
            <a:r>
              <a:rPr lang="sl-SI" sz="1400" dirty="0" smtClean="0">
                <a:latin typeface="Arial" charset="0"/>
              </a:rPr>
              <a:t>(vodna faza belkasta),</a:t>
            </a:r>
            <a:r>
              <a:rPr lang="sl-SI" sz="1600" dirty="0" smtClean="0">
                <a:latin typeface="Arial" charset="0"/>
              </a:rPr>
              <a:t> tkiva, bogata z </a:t>
            </a:r>
            <a:r>
              <a:rPr lang="sl-SI" sz="1600" dirty="0" err="1" smtClean="0">
                <a:latin typeface="Arial" charset="0"/>
              </a:rPr>
              <a:t>nukleazami</a:t>
            </a:r>
            <a:r>
              <a:rPr lang="sl-SI" sz="1600" dirty="0" smtClean="0">
                <a:latin typeface="Arial" charset="0"/>
              </a:rPr>
              <a:t> </a:t>
            </a:r>
            <a:r>
              <a:rPr lang="sl-SI" sz="1400" dirty="0" smtClean="0">
                <a:latin typeface="Arial" charset="0"/>
              </a:rPr>
              <a:t>(razgradnja RNA).</a:t>
            </a:r>
          </a:p>
          <a:p>
            <a:pPr marL="0" indent="0">
              <a:lnSpc>
                <a:spcPct val="80000"/>
              </a:lnSpc>
            </a:pPr>
            <a:endParaRPr lang="sl-SI" sz="700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endParaRPr lang="sl-SI" sz="700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</a:pPr>
            <a:endParaRPr lang="sl-SI" sz="700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sl-SI" sz="1600" b="1" dirty="0" smtClean="0">
                <a:latin typeface="Arial" charset="0"/>
              </a:rPr>
              <a:t>kompleti reagentov in </a:t>
            </a:r>
            <a:br>
              <a:rPr lang="sl-SI" sz="1600" b="1" dirty="0" smtClean="0">
                <a:latin typeface="Arial" charset="0"/>
              </a:rPr>
            </a:br>
            <a:r>
              <a:rPr lang="sl-SI" sz="1600" b="1" dirty="0" smtClean="0">
                <a:latin typeface="Arial" charset="0"/>
              </a:rPr>
              <a:t>avtomatizirani postopki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800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800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u="sng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sl-SI" sz="1400" dirty="0" smtClean="0">
                <a:latin typeface="Arial" charset="0"/>
              </a:rPr>
              <a:t>		</a:t>
            </a:r>
            <a:r>
              <a:rPr lang="sl-SI" sz="1400" dirty="0" err="1" smtClean="0">
                <a:latin typeface="Arial" charset="0"/>
              </a:rPr>
              <a:t>BioRobot</a:t>
            </a:r>
            <a:r>
              <a:rPr lang="sl-SI" sz="1400" dirty="0" smtClean="0">
                <a:latin typeface="Arial" charset="0"/>
              </a:rPr>
              <a:t> (Qiagen)</a:t>
            </a:r>
            <a:endParaRPr lang="sl-SI" sz="1800" dirty="0" smtClean="0">
              <a:latin typeface="Arial" charset="0"/>
            </a:endParaRPr>
          </a:p>
        </p:txBody>
      </p:sp>
      <p:pic>
        <p:nvPicPr>
          <p:cNvPr id="5124" name="Picture 10" descr="quickprep_RNA_isolationKi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24384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qiagen_Bio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056"/>
            <a:ext cx="29083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RNAiso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542766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69888"/>
            <a:ext cx="6624637" cy="422275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r>
              <a:rPr lang="en-US" sz="3200" b="1" smtClean="0">
                <a:latin typeface="Arial" charset="0"/>
              </a:rPr>
              <a:t>2.) izolacija </a:t>
            </a:r>
            <a:r>
              <a:rPr lang="sl-SI" sz="3200" b="1" smtClean="0">
                <a:latin typeface="Arial" charset="0"/>
              </a:rPr>
              <a:t>evkariontske </a:t>
            </a:r>
            <a:r>
              <a:rPr lang="en-US" sz="3200" b="1" smtClean="0">
                <a:latin typeface="Arial" charset="0"/>
              </a:rPr>
              <a:t>mRNA</a:t>
            </a:r>
            <a:endParaRPr lang="en-US" sz="4800" b="1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484313"/>
            <a:ext cx="6326188" cy="4611687"/>
          </a:xfrm>
        </p:spPr>
        <p:txBody>
          <a:bodyPr/>
          <a:lstStyle/>
          <a:p>
            <a:pPr marL="223838" indent="-223838"/>
            <a:r>
              <a:rPr lang="sl-SI" sz="1600" smtClean="0">
                <a:latin typeface="Arial" charset="0"/>
              </a:rPr>
              <a:t>poli-A rep </a:t>
            </a:r>
            <a:r>
              <a:rPr lang="sl-SI" sz="1600" smtClean="0">
                <a:latin typeface="Arial" charset="0"/>
                <a:sym typeface="Symbol" pitchFamily="18" charset="2"/>
              </a:rPr>
              <a:t> afinitetna kromatografija na oligo-dT-celulozi</a:t>
            </a:r>
          </a:p>
          <a:p>
            <a:pPr marL="223838" indent="-223838"/>
            <a:r>
              <a:rPr lang="sl-SI" sz="1600" smtClean="0">
                <a:latin typeface="Arial" charset="0"/>
                <a:sym typeface="Symbol" pitchFamily="18" charset="2"/>
              </a:rPr>
              <a:t>oligo-dT je lahko vezan na magnetne kroglice ali druge nosilce</a:t>
            </a:r>
          </a:p>
          <a:p>
            <a:pPr marL="223838" indent="-223838"/>
            <a:r>
              <a:rPr lang="sl-SI" sz="1600" smtClean="0">
                <a:latin typeface="Arial" charset="0"/>
                <a:sym typeface="Symbol" pitchFamily="18" charset="2"/>
              </a:rPr>
              <a:t>vezanih je 12-30 dT zapored</a:t>
            </a:r>
          </a:p>
          <a:p>
            <a:pPr marL="223838" indent="-223838"/>
            <a:r>
              <a:rPr lang="sl-SI" sz="1600" smtClean="0">
                <a:latin typeface="Arial" charset="0"/>
                <a:sym typeface="Symbol" pitchFamily="18" charset="2"/>
              </a:rPr>
              <a:t>na nosilec vežemo segreto RNA v 0,5 M LiCl (3x zapored)</a:t>
            </a:r>
          </a:p>
          <a:p>
            <a:pPr marL="223838" indent="-223838"/>
            <a:r>
              <a:rPr lang="sl-SI" sz="1600" smtClean="0">
                <a:latin typeface="Arial" charset="0"/>
                <a:sym typeface="Symbol" pitchFamily="18" charset="2"/>
              </a:rPr>
              <a:t>speremo nevezano RNA</a:t>
            </a:r>
          </a:p>
          <a:p>
            <a:pPr marL="223838" indent="-223838"/>
            <a:r>
              <a:rPr lang="sl-SI" sz="1600" smtClean="0">
                <a:latin typeface="Arial" charset="0"/>
                <a:sym typeface="Symbol" pitchFamily="18" charset="2"/>
              </a:rPr>
              <a:t>eluiramo z 0,1 % NaDS </a:t>
            </a:r>
            <a:br>
              <a:rPr lang="sl-SI" sz="1600" smtClean="0">
                <a:latin typeface="Arial" charset="0"/>
                <a:sym typeface="Symbol" pitchFamily="18" charset="2"/>
              </a:rPr>
            </a:br>
            <a:endParaRPr lang="sl-SI" sz="1600" smtClean="0">
              <a:latin typeface="Arial" charset="0"/>
              <a:sym typeface="Symbol" pitchFamily="18" charset="2"/>
            </a:endParaRPr>
          </a:p>
          <a:p>
            <a:pPr marL="223838" indent="-223838"/>
            <a:r>
              <a:rPr lang="sl-SI" sz="1600" smtClean="0">
                <a:latin typeface="Arial" charset="0"/>
                <a:sym typeface="Symbol" pitchFamily="18" charset="2"/>
              </a:rPr>
              <a:t>postopek je enostaven in učinkovit</a:t>
            </a:r>
          </a:p>
          <a:p>
            <a:pPr marL="223838" indent="-223838"/>
            <a:r>
              <a:rPr lang="sl-SI" sz="1600" smtClean="0">
                <a:latin typeface="Arial" charset="0"/>
                <a:sym typeface="Symbol" pitchFamily="18" charset="2"/>
              </a:rPr>
              <a:t>obstajajo komercialni sistemi</a:t>
            </a:r>
            <a:endParaRPr lang="sl-SI" sz="1600" smtClean="0">
              <a:latin typeface="Arial" charset="0"/>
            </a:endParaRP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800225" cy="58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3761975" y="867790"/>
            <a:ext cx="5143996" cy="5832375"/>
            <a:chOff x="1973" y="119"/>
            <a:chExt cx="3603" cy="4098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00"/>
              <a:ext cx="2333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3515" y="2568"/>
              <a:ext cx="19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l-SI" sz="1000">
                  <a:latin typeface="Arial Narrow" pitchFamily="34" charset="0"/>
                </a:rPr>
                <a:t>http://faculty.washington.edu/stenkamp/stefanieweb/abstract.html</a:t>
              </a:r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795"/>
              <a:ext cx="1191" cy="1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19"/>
              <a:ext cx="1266" cy="876"/>
            </a:xfrm>
            <a:prstGeom prst="rect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520280" cy="59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72400" cy="604837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3.) encimska sinteza cDNA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4248150" cy="30241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l-SI" sz="1600" dirty="0" smtClean="0">
                <a:solidFill>
                  <a:srgbClr val="008000"/>
                </a:solidFill>
                <a:latin typeface="Arial" charset="0"/>
              </a:rPr>
              <a:t>osnovno reakcijo katalizira </a:t>
            </a:r>
            <a:br>
              <a:rPr lang="sl-SI" sz="1600" dirty="0" smtClean="0">
                <a:solidFill>
                  <a:srgbClr val="008000"/>
                </a:solidFill>
                <a:latin typeface="Arial" charset="0"/>
              </a:rPr>
            </a:br>
            <a:r>
              <a:rPr lang="sl-SI" sz="1600" dirty="0" smtClean="0">
                <a:solidFill>
                  <a:srgbClr val="008000"/>
                </a:solidFill>
                <a:latin typeface="Arial" charset="0"/>
              </a:rPr>
              <a:t>reverzna transkriptaza</a:t>
            </a:r>
          </a:p>
          <a:p>
            <a:pPr marL="0" indent="0">
              <a:buFontTx/>
              <a:buNone/>
            </a:pPr>
            <a:endParaRPr lang="sl-SI" sz="1600" dirty="0" smtClean="0">
              <a:solidFill>
                <a:srgbClr val="008000"/>
              </a:solidFill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600" dirty="0" smtClean="0">
                <a:latin typeface="Arial" charset="0"/>
              </a:rPr>
              <a:t>encim rabi kratek odsek ds zaporedja </a:t>
            </a:r>
            <a:br>
              <a:rPr lang="sl-SI" sz="1600" dirty="0" smtClean="0">
                <a:latin typeface="Arial" charset="0"/>
              </a:rPr>
            </a:br>
            <a:r>
              <a:rPr lang="sl-SI" sz="1600" dirty="0" smtClean="0">
                <a:latin typeface="Arial" charset="0"/>
              </a:rPr>
              <a:t>na 3’-koncu mRNA: </a:t>
            </a:r>
            <a:br>
              <a:rPr lang="sl-SI" sz="1600" dirty="0" smtClean="0">
                <a:latin typeface="Arial" charset="0"/>
              </a:rPr>
            </a:br>
            <a:r>
              <a:rPr lang="sl-SI" sz="1600" dirty="0" smtClean="0">
                <a:latin typeface="Arial" charset="0"/>
              </a:rPr>
              <a:t>- na poli-A rep mRNA vežemo </a:t>
            </a:r>
            <a:r>
              <a:rPr lang="sl-SI" sz="1600" dirty="0" err="1" smtClean="0">
                <a:latin typeface="Arial" charset="0"/>
              </a:rPr>
              <a:t>oligo</a:t>
            </a:r>
            <a:r>
              <a:rPr lang="sl-SI" sz="1600" dirty="0" smtClean="0">
                <a:latin typeface="Arial" charset="0"/>
              </a:rPr>
              <a:t>-</a:t>
            </a:r>
            <a:r>
              <a:rPr lang="sl-SI" sz="1600" dirty="0" err="1" smtClean="0">
                <a:latin typeface="Arial" charset="0"/>
              </a:rPr>
              <a:t>dT</a:t>
            </a:r>
            <a:endParaRPr lang="sl-SI" sz="1600" dirty="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600" dirty="0" smtClean="0">
                <a:latin typeface="Arial" charset="0"/>
              </a:rPr>
              <a:t>- v reakciji so še: prebitek dNTP, Mg</a:t>
            </a:r>
            <a:r>
              <a:rPr lang="sl-SI" sz="1600" baseline="30000" dirty="0" smtClean="0">
                <a:latin typeface="Arial" charset="0"/>
              </a:rPr>
              <a:t>2+</a:t>
            </a:r>
            <a:r>
              <a:rPr lang="sl-SI" sz="1600" dirty="0" smtClean="0">
                <a:latin typeface="Arial" charset="0"/>
              </a:rPr>
              <a:t>, </a:t>
            </a:r>
            <a:br>
              <a:rPr lang="sl-SI" sz="1600" dirty="0" smtClean="0">
                <a:latin typeface="Arial" charset="0"/>
              </a:rPr>
            </a:br>
            <a:r>
              <a:rPr lang="sl-SI" sz="1600" dirty="0" smtClean="0">
                <a:latin typeface="Arial" charset="0"/>
              </a:rPr>
              <a:t>  pufer in encim</a:t>
            </a:r>
          </a:p>
          <a:p>
            <a:pPr marL="0" indent="0">
              <a:buFontTx/>
              <a:buNone/>
            </a:pPr>
            <a:r>
              <a:rPr lang="sl-SI" sz="1600" dirty="0" smtClean="0">
                <a:latin typeface="Arial" charset="0"/>
              </a:rPr>
              <a:t>- nastane hibrid cDNA:mRNA</a:t>
            </a:r>
          </a:p>
          <a:p>
            <a:pPr marL="0" indent="0">
              <a:buFontTx/>
              <a:buNone/>
            </a:pPr>
            <a:endParaRPr lang="sl-SI" sz="1600" dirty="0" smtClean="0">
              <a:latin typeface="Arial" charset="0"/>
            </a:endParaRPr>
          </a:p>
        </p:txBody>
      </p:sp>
      <p:pic>
        <p:nvPicPr>
          <p:cNvPr id="9220" name="Picture 7" descr="cdna_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5348"/>
          <a:stretch>
            <a:fillRect/>
          </a:stretch>
        </p:blipFill>
        <p:spPr bwMode="auto">
          <a:xfrm>
            <a:off x="4427538" y="1628800"/>
            <a:ext cx="4475162" cy="3046413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604837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encimska sinteza cDNA </a:t>
            </a:r>
            <a:r>
              <a:rPr lang="sl-SI" sz="3200" smtClean="0">
                <a:latin typeface="Arial" charset="0"/>
              </a:rPr>
              <a:t>/</a:t>
            </a:r>
            <a:r>
              <a:rPr lang="en-US" sz="3200" smtClean="0">
                <a:latin typeface="Arial" charset="0"/>
              </a:rPr>
              <a:t>2</a:t>
            </a:r>
            <a:endParaRPr lang="en-US" smtClean="0"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4033838" cy="27527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verigo mRNA ločimo od cDNA s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segrevanjem ali alkalno denaturacijo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sintezo komplementarne verige katalizira Klenow-fragment DNA-pol I; sinteza se začne na komplementarnem repu</a:t>
            </a:r>
          </a:p>
        </p:txBody>
      </p:sp>
      <p:pic>
        <p:nvPicPr>
          <p:cNvPr id="10244" name="Picture 6" descr="cdna_self_prim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b="3448"/>
          <a:stretch>
            <a:fillRect/>
          </a:stretch>
        </p:blipFill>
        <p:spPr bwMode="auto">
          <a:xfrm>
            <a:off x="4140200" y="1484313"/>
            <a:ext cx="456088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DNA1">
  <a:themeElements>
    <a:clrScheme name="TrDN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DN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DN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DNA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DNA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DNA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DNA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DNA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DNA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Office\Templates\TrDNA1.pot</Template>
  <TotalTime>1833</TotalTime>
  <Words>668</Words>
  <Application>Microsoft Office PowerPoint</Application>
  <PresentationFormat>On-screen Show (4:3)</PresentationFormat>
  <Paragraphs>177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Symbol</vt:lpstr>
      <vt:lpstr>Times New Roman</vt:lpstr>
      <vt:lpstr>Wingdings</vt:lpstr>
      <vt:lpstr>TrDNA1</vt:lpstr>
      <vt:lpstr>PowerPoint Presentation</vt:lpstr>
      <vt:lpstr>sinteza cDNA     1.) izolacija RNA</vt:lpstr>
      <vt:lpstr>izolacija RNA /2</vt:lpstr>
      <vt:lpstr>PowerPoint Presentation</vt:lpstr>
      <vt:lpstr>izolacija RNA /3</vt:lpstr>
      <vt:lpstr>2.) izolacija evkariontske mRNA</vt:lpstr>
      <vt:lpstr>PowerPoint Presentation</vt:lpstr>
      <vt:lpstr>3.) encimska sinteza cDNA</vt:lpstr>
      <vt:lpstr>encimska sinteza cDNA /2</vt:lpstr>
      <vt:lpstr>encimska sinteza cDNA /3</vt:lpstr>
      <vt:lpstr>DNA-knjižnice</vt:lpstr>
      <vt:lpstr>priprava cDNA-knjižnice</vt:lpstr>
      <vt:lpstr>priprava cDNA-knjižnice /2</vt:lpstr>
      <vt:lpstr>priprava cDNA-knjižnice /3</vt:lpstr>
      <vt:lpstr>priprava cDNA-knjižnice /4</vt:lpstr>
      <vt:lpstr>priprava genomske knjižnice</vt:lpstr>
      <vt:lpstr>analize genskih knjižnic</vt:lpstr>
      <vt:lpstr>PowerPoint Presentation</vt:lpstr>
      <vt:lpstr>knjižnice cDNA: EST</vt:lpstr>
      <vt:lpstr>priprava EST-knjižnice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IJS-B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priprava cDNA</dc:title>
  <dc:creator>Marko</dc:creator>
  <cp:lastModifiedBy>MarkoD</cp:lastModifiedBy>
  <cp:revision>69</cp:revision>
  <cp:lastPrinted>2003-10-21T09:18:27Z</cp:lastPrinted>
  <dcterms:created xsi:type="dcterms:W3CDTF">2001-10-15T10:27:05Z</dcterms:created>
  <dcterms:modified xsi:type="dcterms:W3CDTF">2013-10-25T11:30:58Z</dcterms:modified>
</cp:coreProperties>
</file>