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95" r:id="rId2"/>
    <p:sldMasterId id="2147483807" r:id="rId3"/>
  </p:sldMasterIdLst>
  <p:notesMasterIdLst>
    <p:notesMasterId r:id="rId43"/>
  </p:notesMasterIdLst>
  <p:sldIdLst>
    <p:sldId id="329" r:id="rId4"/>
    <p:sldId id="427" r:id="rId5"/>
    <p:sldId id="344" r:id="rId6"/>
    <p:sldId id="483" r:id="rId7"/>
    <p:sldId id="347" r:id="rId8"/>
    <p:sldId id="348" r:id="rId9"/>
    <p:sldId id="349" r:id="rId10"/>
    <p:sldId id="259" r:id="rId11"/>
    <p:sldId id="352" r:id="rId12"/>
    <p:sldId id="353" r:id="rId13"/>
    <p:sldId id="354" r:id="rId14"/>
    <p:sldId id="423" r:id="rId15"/>
    <p:sldId id="364" r:id="rId16"/>
    <p:sldId id="422" r:id="rId17"/>
    <p:sldId id="374" r:id="rId18"/>
    <p:sldId id="370" r:id="rId19"/>
    <p:sldId id="264" r:id="rId20"/>
    <p:sldId id="489" r:id="rId21"/>
    <p:sldId id="334" r:id="rId22"/>
    <p:sldId id="270" r:id="rId23"/>
    <p:sldId id="366" r:id="rId24"/>
    <p:sldId id="369" r:id="rId25"/>
    <p:sldId id="375" r:id="rId26"/>
    <p:sldId id="358" r:id="rId27"/>
    <p:sldId id="425" r:id="rId28"/>
    <p:sldId id="479" r:id="rId29"/>
    <p:sldId id="477" r:id="rId30"/>
    <p:sldId id="379" r:id="rId31"/>
    <p:sldId id="474" r:id="rId32"/>
    <p:sldId id="380" r:id="rId33"/>
    <p:sldId id="356" r:id="rId34"/>
    <p:sldId id="472" r:id="rId35"/>
    <p:sldId id="473" r:id="rId36"/>
    <p:sldId id="276" r:id="rId37"/>
    <p:sldId id="395" r:id="rId38"/>
    <p:sldId id="386" r:id="rId39"/>
    <p:sldId id="396" r:id="rId40"/>
    <p:sldId id="280" r:id="rId41"/>
    <p:sldId id="34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629"/>
    <a:srgbClr val="D9CCB1"/>
    <a:srgbClr val="B89F6C"/>
    <a:srgbClr val="9BCD8D"/>
    <a:srgbClr val="81DE7C"/>
    <a:srgbClr val="FF9966"/>
    <a:srgbClr val="FFCCCC"/>
    <a:srgbClr val="FFFFCC"/>
    <a:srgbClr val="FF858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94660"/>
  </p:normalViewPr>
  <p:slideViewPr>
    <p:cSldViewPr>
      <p:cViewPr varScale="1">
        <p:scale>
          <a:sx n="116" d="100"/>
          <a:sy n="116" d="100"/>
        </p:scale>
        <p:origin x="12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CF1EDD3B-2331-4C01-8886-08D5433770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8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AE6092-C162-48FD-9474-7AC7C5EA8E52}" type="slidenum">
              <a:rPr lang="en-GB" sz="1200" smtClean="0">
                <a:latin typeface="Times" pitchFamily="18" charset="0"/>
              </a:rPr>
              <a:pPr/>
              <a:t>1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256748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8F4769-6EF9-4E86-9466-C4C47B810323}" type="slidenum">
              <a:rPr lang="en-GB" sz="1200" smtClean="0">
                <a:latin typeface="Times" pitchFamily="18" charset="0"/>
              </a:rPr>
              <a:pPr/>
              <a:t>11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90283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682F89-1296-4216-982A-71E4291F650D}" type="slidenum">
              <a:rPr lang="en-GB" sz="1200" smtClean="0">
                <a:latin typeface="Times" pitchFamily="18" charset="0"/>
              </a:rPr>
              <a:pPr/>
              <a:t>12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9436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242B17-F1EF-4787-B233-2F89ECEE004B}" type="slidenum">
              <a:rPr lang="en-GB" sz="1200" smtClean="0">
                <a:latin typeface="Times" pitchFamily="18" charset="0"/>
              </a:rPr>
              <a:pPr/>
              <a:t>13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956515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4484E4-8EE2-4AD5-BFA9-DBD59D44B714}" type="slidenum">
              <a:rPr lang="en-GB" sz="1200" smtClean="0">
                <a:latin typeface="Times" pitchFamily="18" charset="0"/>
              </a:rPr>
              <a:pPr/>
              <a:t>14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zaporedje reakcij: polimerizacija s posredovanjem tRNA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2030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392A6B-7814-4A2C-AC2C-740EC31E8EF2}" type="slidenum">
              <a:rPr lang="en-GB" sz="1200" smtClean="0">
                <a:latin typeface="Times" pitchFamily="18" charset="0"/>
              </a:rPr>
              <a:pPr/>
              <a:t>15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5635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956A4C-63FD-47CD-8CB4-5067396A7D19}" type="slidenum">
              <a:rPr lang="en-GB" sz="1200" smtClean="0">
                <a:latin typeface="Times" pitchFamily="18" charset="0"/>
              </a:rPr>
              <a:pPr/>
              <a:t>16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Pri E. coli teče translacija s hitrostjo 40 AA/s, pri tem pa mora biti natančnost čim večja (1 napaka / 10.000 vgrajenih AA).</a:t>
            </a:r>
          </a:p>
        </p:txBody>
      </p:sp>
    </p:spTree>
    <p:extLst>
      <p:ext uri="{BB962C8B-B14F-4D97-AF65-F5344CB8AC3E}">
        <p14:creationId xmlns:p14="http://schemas.microsoft.com/office/powerpoint/2010/main" val="60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19A432-27A3-494C-B472-776A5CA6C64C}" type="slidenum">
              <a:rPr lang="en-GB" sz="1200" smtClean="0">
                <a:latin typeface="Times" pitchFamily="18" charset="0"/>
              </a:rPr>
              <a:pPr/>
              <a:t>17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Thr-aminoacil-tRNA sintetaza (razred II)</a:t>
            </a:r>
          </a:p>
          <a:p>
            <a:r>
              <a:rPr lang="sl-SI" smtClean="0"/>
              <a:t>aktivno mesto: adenilacija aminokisline ob porabi ATP, nato vezava na akceptorsko mesto tRNA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5389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 | Formation of a cognate amino acid–</a:t>
            </a:r>
            <a:r>
              <a:rPr lang="en-US" dirty="0" err="1" smtClean="0">
                <a:effectLst/>
              </a:rPr>
              <a:t>tRNA</a:t>
            </a:r>
            <a:r>
              <a:rPr lang="en-US" dirty="0" smtClean="0">
                <a:effectLst/>
              </a:rPr>
              <a:t> pair. A cognate amino acid (blue) is activated at the </a:t>
            </a:r>
            <a:r>
              <a:rPr lang="en-US" dirty="0" err="1" smtClean="0">
                <a:effectLst/>
              </a:rPr>
              <a:t>aminoacyl-tRNA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synthetase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aaRS</a:t>
            </a:r>
            <a:r>
              <a:rPr lang="en-US" dirty="0" smtClean="0">
                <a:effectLst/>
              </a:rPr>
              <a:t>) active site with ATP to form an </a:t>
            </a:r>
            <a:r>
              <a:rPr lang="en-US" dirty="0" err="1" smtClean="0">
                <a:effectLst/>
              </a:rPr>
              <a:t>aminoacyl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adenylate</a:t>
            </a:r>
            <a:r>
              <a:rPr lang="en-US" dirty="0" smtClean="0">
                <a:effectLst/>
              </a:rPr>
              <a:t>, releasing pyrophosphate (</a:t>
            </a:r>
            <a:r>
              <a:rPr lang="en-US" dirty="0" err="1" smtClean="0">
                <a:effectLst/>
              </a:rPr>
              <a:t>PPi</a:t>
            </a:r>
            <a:r>
              <a:rPr lang="en-US" dirty="0" smtClean="0">
                <a:effectLst/>
              </a:rPr>
              <a:t>). Subsequently, a cognate </a:t>
            </a:r>
            <a:r>
              <a:rPr lang="en-US" dirty="0" err="1" smtClean="0">
                <a:effectLst/>
              </a:rPr>
              <a:t>tRNA</a:t>
            </a:r>
            <a:r>
              <a:rPr lang="en-US" dirty="0" smtClean="0">
                <a:effectLst/>
              </a:rPr>
              <a:t> binds to the </a:t>
            </a:r>
            <a:r>
              <a:rPr lang="en-US" dirty="0" err="1" smtClean="0">
                <a:effectLst/>
              </a:rPr>
              <a:t>aaRS</a:t>
            </a:r>
            <a:r>
              <a:rPr lang="en-US" dirty="0" smtClean="0">
                <a:effectLst/>
              </a:rPr>
              <a:t>, and the amino acid is attached to the 3′ end of the </a:t>
            </a:r>
            <a:r>
              <a:rPr lang="en-US" dirty="0" err="1" smtClean="0">
                <a:effectLst/>
              </a:rPr>
              <a:t>tRNA</a:t>
            </a:r>
            <a:r>
              <a:rPr lang="en-US" dirty="0" smtClean="0">
                <a:effectLst/>
              </a:rPr>
              <a:t> and AMP is released, forming an </a:t>
            </a:r>
            <a:r>
              <a:rPr lang="en-US" dirty="0" err="1" smtClean="0">
                <a:effectLst/>
              </a:rPr>
              <a:t>aminoacyl-tRNA</a:t>
            </a:r>
            <a:r>
              <a:rPr lang="en-US" dirty="0" smtClean="0">
                <a:effectLst/>
              </a:rPr>
              <a:t>. The </a:t>
            </a:r>
            <a:r>
              <a:rPr lang="en-US" dirty="0" err="1" smtClean="0">
                <a:effectLst/>
              </a:rPr>
              <a:t>aminoacyl-tRNA</a:t>
            </a:r>
            <a:r>
              <a:rPr lang="en-US" dirty="0" smtClean="0">
                <a:effectLst/>
              </a:rPr>
              <a:t> is released and binds to elongation factor </a:t>
            </a:r>
            <a:r>
              <a:rPr lang="en-US" dirty="0" err="1" smtClean="0">
                <a:effectLst/>
              </a:rPr>
              <a:t>Tu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EFTu</a:t>
            </a:r>
            <a:r>
              <a:rPr lang="en-US" dirty="0" smtClean="0">
                <a:effectLst/>
              </a:rPr>
              <a:t>). b | Quality control steps during the formation of a non-cognate </a:t>
            </a:r>
            <a:r>
              <a:rPr lang="en-US" dirty="0" err="1" smtClean="0">
                <a:effectLst/>
              </a:rPr>
              <a:t>aminoacyl-tRNA</a:t>
            </a:r>
            <a:r>
              <a:rPr lang="en-US" dirty="0" smtClean="0">
                <a:effectLst/>
              </a:rPr>
              <a:t>. After activation of a non-cognate amino acid (red) the </a:t>
            </a:r>
            <a:r>
              <a:rPr lang="en-US" dirty="0" err="1" smtClean="0">
                <a:effectLst/>
              </a:rPr>
              <a:t>aminoacyl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adenylate</a:t>
            </a:r>
            <a:r>
              <a:rPr lang="en-US" dirty="0" smtClean="0">
                <a:effectLst/>
              </a:rPr>
              <a:t> may be </a:t>
            </a:r>
            <a:r>
              <a:rPr lang="en-US" dirty="0" err="1" smtClean="0">
                <a:effectLst/>
              </a:rPr>
              <a:t>hydrolysed</a:t>
            </a:r>
            <a:r>
              <a:rPr lang="en-US" dirty="0" smtClean="0">
                <a:effectLst/>
              </a:rPr>
              <a:t> and released. A non-cognate </a:t>
            </a:r>
            <a:r>
              <a:rPr lang="en-US" dirty="0" err="1" smtClean="0">
                <a:effectLst/>
              </a:rPr>
              <a:t>aminoacyl-tRNA</a:t>
            </a:r>
            <a:r>
              <a:rPr lang="en-US" dirty="0" smtClean="0">
                <a:effectLst/>
              </a:rPr>
              <a:t> may be </a:t>
            </a:r>
            <a:r>
              <a:rPr lang="en-US" dirty="0" err="1" smtClean="0">
                <a:effectLst/>
              </a:rPr>
              <a:t>translocated</a:t>
            </a:r>
            <a:r>
              <a:rPr lang="en-US" dirty="0" smtClean="0">
                <a:effectLst/>
              </a:rPr>
              <a:t> into the editing site of the </a:t>
            </a:r>
            <a:r>
              <a:rPr lang="en-US" dirty="0" err="1" smtClean="0">
                <a:effectLst/>
              </a:rPr>
              <a:t>aaRS</a:t>
            </a:r>
            <a:r>
              <a:rPr lang="en-US" dirty="0" smtClean="0">
                <a:effectLst/>
              </a:rPr>
              <a:t> for hydrolysis. If the mischarged </a:t>
            </a:r>
            <a:r>
              <a:rPr lang="en-US" dirty="0" err="1" smtClean="0">
                <a:effectLst/>
              </a:rPr>
              <a:t>aminoacyl-tRNA</a:t>
            </a:r>
            <a:r>
              <a:rPr lang="en-US" dirty="0" smtClean="0">
                <a:effectLst/>
              </a:rPr>
              <a:t> is released from the </a:t>
            </a:r>
            <a:r>
              <a:rPr lang="en-US" dirty="0" err="1" smtClean="0">
                <a:effectLst/>
              </a:rPr>
              <a:t>aaRS</a:t>
            </a:r>
            <a:r>
              <a:rPr lang="en-US" dirty="0" smtClean="0">
                <a:effectLst/>
              </a:rPr>
              <a:t> without being edited it is subjected to editing by trans-editing factors or through resampling by the </a:t>
            </a:r>
            <a:r>
              <a:rPr lang="en-US" dirty="0" err="1" smtClean="0">
                <a:effectLst/>
              </a:rPr>
              <a:t>aaRS</a:t>
            </a:r>
            <a:r>
              <a:rPr lang="en-US" dirty="0" smtClean="0">
                <a:effectLst/>
              </a:rPr>
              <a:t>. Non-cognate </a:t>
            </a:r>
            <a:r>
              <a:rPr lang="en-US" dirty="0" err="1" smtClean="0">
                <a:effectLst/>
              </a:rPr>
              <a:t>aminoacyl-tRNAs</a:t>
            </a:r>
            <a:r>
              <a:rPr lang="en-US" dirty="0" smtClean="0">
                <a:effectLst/>
              </a:rPr>
              <a:t> are discriminated by </a:t>
            </a:r>
            <a:r>
              <a:rPr lang="en-US" dirty="0" err="1" smtClean="0">
                <a:effectLst/>
              </a:rPr>
              <a:t>EFTu</a:t>
            </a:r>
            <a:r>
              <a:rPr lang="en-US" dirty="0" smtClean="0">
                <a:effectLst/>
              </a:rPr>
              <a:t>, which either binds them too tightly or too weakly for efficient delivery and release in the ribosome.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EDD3B-2331-4C01-8886-08D54337704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80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217EE5-F1FF-4E3A-8354-BAE6A5D5CB50}" type="slidenum">
              <a:rPr lang="en-GB" sz="1200" smtClean="0">
                <a:latin typeface="Times" pitchFamily="18" charset="0"/>
              </a:rPr>
              <a:pPr/>
              <a:t>19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180355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7F1984D-253B-4E26-AFD9-0ECF8C13AE12}" type="slidenum">
              <a:rPr lang="en-GB" sz="1200" smtClean="0">
                <a:latin typeface="Times" pitchFamily="18" charset="0"/>
              </a:rPr>
              <a:pPr/>
              <a:t>20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klasifikacija in zgradba podenot aminoacil-tRNA sintetaz pri E. coli</a:t>
            </a:r>
          </a:p>
          <a:p>
            <a:r>
              <a:rPr lang="sl-SI" smtClean="0"/>
              <a:t>v resnici obstajata 2 različni sintetazi za Lys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202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9C0CA84-5DC7-43E0-9D5F-0290B578D6B8}" type="slidenum">
              <a:rPr lang="en-GB" sz="1200" smtClean="0">
                <a:latin typeface="Times" pitchFamily="18" charset="0"/>
              </a:rPr>
              <a:pPr/>
              <a:t>2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179551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FF12CD-6D99-42F0-AC17-D867FF5E7859}" type="slidenum">
              <a:rPr lang="en-GB" sz="1200" smtClean="0">
                <a:latin typeface="Times" pitchFamily="18" charset="0"/>
              </a:rPr>
              <a:pPr/>
              <a:t>21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http://www.dentistry.leeds.ac.uk/biochem/MBWeb/mb2/part1/trna.htm</a:t>
            </a:r>
          </a:p>
        </p:txBody>
      </p:sp>
    </p:spTree>
    <p:extLst>
      <p:ext uri="{BB962C8B-B14F-4D97-AF65-F5344CB8AC3E}">
        <p14:creationId xmlns:p14="http://schemas.microsoft.com/office/powerpoint/2010/main" val="2784465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F0461-B7E0-4251-9D35-39A9585420E2}" type="slidenum">
              <a:rPr lang="en-GB" sz="1200" smtClean="0">
                <a:latin typeface="Times" pitchFamily="18" charset="0"/>
              </a:rPr>
              <a:pPr/>
              <a:t>22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125565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66FFA7-5ADD-4438-AC25-7781FEAF68F7}" type="slidenum">
              <a:rPr lang="en-GB" sz="1200" smtClean="0">
                <a:latin typeface="Times" pitchFamily="18" charset="0"/>
              </a:rPr>
              <a:pPr/>
              <a:t>23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dirty="0" smtClean="0"/>
              <a:t>http://web.chem.ucsb.edu/~molvisual/rna_biochem.html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053054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264C23-E263-4A41-BD7A-E9A6C6D5EF3C}" type="slidenum">
              <a:rPr lang="en-GB" sz="1200" smtClean="0">
                <a:latin typeface="Times" pitchFamily="18" charset="0"/>
              </a:rPr>
              <a:pPr/>
              <a:t>24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translacija - shematski prikaz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64435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BEF45A-39A2-4754-A5F6-E7F2BE91352E}" type="slidenum">
              <a:rPr lang="en-GB" sz="1200" smtClean="0">
                <a:latin typeface="Times" pitchFamily="18" charset="0"/>
              </a:rPr>
              <a:pPr/>
              <a:t>25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87183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C074765-D769-4913-A72A-433256EDB29F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26</a:t>
            </a:fld>
            <a:endParaRPr lang="en-US" sz="1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770230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7CCE2E-A1BF-4022-AD68-73C426EA2357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27</a:t>
            </a:fld>
            <a:endParaRPr lang="en-US" sz="12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362166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9F9EB6-B9E6-4476-9A66-D2567CA795B9}" type="slidenum">
              <a:rPr lang="en-GB" sz="1200" smtClean="0">
                <a:latin typeface="Times" pitchFamily="18" charset="0"/>
              </a:rPr>
              <a:pPr/>
              <a:t>28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Pravilo ohlapnosti ima izjeme. Teoretično bi sicer zadoščalo 31 tRNA, a jih je več. Pri E. coli je 84 ORF za tRNA, od tega so samo 3 za po eno AA (His, Trp, Se-Cys), nekatere AA pa imajo tudi po 7 (Arg, Val) ali 8 (Leu).</a:t>
            </a:r>
          </a:p>
        </p:txBody>
      </p:sp>
    </p:spTree>
    <p:extLst>
      <p:ext uri="{BB962C8B-B14F-4D97-AF65-F5344CB8AC3E}">
        <p14:creationId xmlns:p14="http://schemas.microsoft.com/office/powerpoint/2010/main" val="2011463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3525101-4241-4A52-A11D-37B5D6471AAD}" type="slidenum">
              <a:rPr lang="en-GB" sz="1200" smtClean="0">
                <a:latin typeface="Times" pitchFamily="18" charset="0"/>
              </a:rPr>
              <a:pPr/>
              <a:t>30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776079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8AE4BB-5F00-40AA-8439-63E5B8183FC2}" type="slidenum">
              <a:rPr lang="en-GB" sz="1200" smtClean="0">
                <a:latin typeface="Times" pitchFamily="18" charset="0"/>
              </a:rPr>
              <a:pPr/>
              <a:t>31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537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4DCE7AB-F965-4381-A941-A62384B3D31B}" type="slidenum">
              <a:rPr lang="en-GB" sz="1200" smtClean="0">
                <a:latin typeface="Times" pitchFamily="18" charset="0"/>
              </a:rPr>
              <a:pPr/>
              <a:t>3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61 tripletov kodira za AA, 3 stop; 20 AA; za Met, Trp samo 1, za Leu, Arg, Ser po 6. Smisel: 2 nukleotida premalo za 20 AA, če 3, ostanejo kapacitete; ob mutacijah pri večkratni zasedenosti tako manjša verjetnost, da stop. Sinonimni kodoni se razlikujejo predvsem v zadnji bazi (degeneracija kodona). Za stop-kodone ne obstajajo tRNA (vežejo sprostitvene faktorje).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44620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(a) Major intermediates and times required for various steps in pre-</a:t>
            </a:r>
            <a:r>
              <a:rPr lang="en-US" dirty="0" err="1" smtClean="0"/>
              <a:t>rRNA</a:t>
            </a:r>
            <a:r>
              <a:rPr lang="en-US" dirty="0" smtClean="0"/>
              <a:t> processing in higher eukaryotes. Ribosomal and </a:t>
            </a:r>
            <a:r>
              <a:rPr lang="en-US" dirty="0" err="1" smtClean="0"/>
              <a:t>nucleolar</a:t>
            </a:r>
            <a:r>
              <a:rPr lang="en-US" dirty="0" smtClean="0"/>
              <a:t> proteins associate with 45S pre-</a:t>
            </a:r>
            <a:r>
              <a:rPr lang="en-US" dirty="0" err="1" smtClean="0"/>
              <a:t>rRNA</a:t>
            </a:r>
            <a:r>
              <a:rPr lang="en-US" dirty="0" smtClean="0"/>
              <a:t> soon after its synthesis, forming an 80S pre-</a:t>
            </a:r>
            <a:r>
              <a:rPr lang="en-US" dirty="0" err="1" smtClean="0"/>
              <a:t>rRNP</a:t>
            </a:r>
            <a:r>
              <a:rPr lang="en-US" dirty="0" smtClean="0"/>
              <a:t>. Synthesis of 5S </a:t>
            </a:r>
            <a:r>
              <a:rPr lang="en-US" dirty="0" err="1" smtClean="0"/>
              <a:t>rRNA</a:t>
            </a:r>
            <a:r>
              <a:rPr lang="en-US" dirty="0" smtClean="0"/>
              <a:t> occurs outside of the nucleolus. The extensive secondary structure of </a:t>
            </a:r>
            <a:r>
              <a:rPr lang="en-US" dirty="0" err="1" smtClean="0"/>
              <a:t>rRNAs</a:t>
            </a:r>
            <a:r>
              <a:rPr lang="en-US" dirty="0" smtClean="0"/>
              <a:t> (see Figure 4-33) is not represented here. Note that RNA constitutes about two-thirds of the mass of the ribosomal subunits, and protein about one-third. (b) Pathway for processing of 6.6-kb (35S) pre-</a:t>
            </a:r>
            <a:r>
              <a:rPr lang="en-US" dirty="0" err="1" smtClean="0"/>
              <a:t>rRNA</a:t>
            </a:r>
            <a:r>
              <a:rPr lang="en-US" dirty="0" smtClean="0"/>
              <a:t> primary transcript in S. cerevisiae. The transcribed spacer regions (tan), which are discarded during processing, separate the regions corresponding to the mature 18S, 5.8S, and 25S </a:t>
            </a:r>
            <a:r>
              <a:rPr lang="en-US" dirty="0" err="1" smtClean="0"/>
              <a:t>rRNAs</a:t>
            </a:r>
            <a:r>
              <a:rPr lang="en-US" dirty="0" smtClean="0"/>
              <a:t>. All of the intermediates diagrammed have been identified; their sizes are indicated in red type. [Part (b) adapted from S. Chu et al., 1994, Proc. Nat’l. Acad. Sci. USA 91:659.]</a:t>
            </a:r>
            <a:endParaRPr lang="sl-SI" dirty="0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2805C6-D379-4536-906A-5F29302F74C8}" type="slidenum">
              <a:rPr lang="en-GB" sz="1200" smtClean="0">
                <a:latin typeface="Times" pitchFamily="18" charset="0"/>
              </a:rPr>
              <a:pPr/>
              <a:t>32</a:t>
            </a:fld>
            <a:endParaRPr lang="en-GB" sz="12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91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Prior to cleavage by </a:t>
            </a:r>
            <a:r>
              <a:rPr lang="en-US" dirty="0" err="1" smtClean="0"/>
              <a:t>exo</a:t>
            </a:r>
            <a:r>
              <a:rPr lang="en-US" dirty="0" smtClean="0"/>
              <a:t>- and endonucleases, the pre-</a:t>
            </a:r>
            <a:r>
              <a:rPr lang="en-US" dirty="0" err="1" smtClean="0"/>
              <a:t>rRNA</a:t>
            </a:r>
            <a:r>
              <a:rPr lang="en-US" dirty="0" smtClean="0"/>
              <a:t> undergoes a complex pattern of nucleoside modifications. These include methylations and </a:t>
            </a:r>
            <a:r>
              <a:rPr lang="en-US" dirty="0" err="1" smtClean="0"/>
              <a:t>pseudouridylations</a:t>
            </a:r>
            <a:r>
              <a:rPr lang="en-US" dirty="0" smtClean="0"/>
              <a:t>, guided by </a:t>
            </a:r>
            <a:r>
              <a:rPr lang="en-US" dirty="0" err="1" smtClean="0"/>
              <a:t>snoRNAs</a:t>
            </a:r>
            <a:r>
              <a:rPr lang="en-US" dirty="0" smtClean="0"/>
              <a:t>.</a:t>
            </a:r>
            <a:r>
              <a:rPr lang="sl-SI" dirty="0" smtClean="0"/>
              <a:t> </a:t>
            </a:r>
            <a:endParaRPr lang="sl-SI" dirty="0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BDB339-3726-4647-AF36-E2250CB5CD36}" type="slidenum">
              <a:rPr lang="en-GB" sz="1200" smtClean="0">
                <a:latin typeface="Times" pitchFamily="18" charset="0"/>
              </a:rPr>
              <a:pPr/>
              <a:t>33</a:t>
            </a:fld>
            <a:endParaRPr lang="en-GB" sz="120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49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4A78EF-B598-4132-B9AA-A1EDD9C51B47}" type="slidenum">
              <a:rPr lang="en-GB" sz="1200" smtClean="0">
                <a:latin typeface="Times" pitchFamily="18" charset="0"/>
              </a:rPr>
              <a:pPr/>
              <a:t>34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zgradba podenote 16S (1542 b), 3 domene; uporabljajo pri določanju evolucijskih poti zaradi velike ohranjenosti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85604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28A077A-096F-479C-AF81-55A3E0D88E3B}" type="slidenum">
              <a:rPr lang="en-GB" sz="1200" smtClean="0">
                <a:latin typeface="Times" pitchFamily="18" charset="0"/>
              </a:rPr>
              <a:pPr/>
              <a:t>35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81380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7AA1E3-1667-4C77-8586-89A4D98FDA1E}" type="slidenum">
              <a:rPr lang="en-GB" sz="1200" smtClean="0">
                <a:latin typeface="Times" pitchFamily="18" charset="0"/>
              </a:rPr>
              <a:pPr/>
              <a:t>36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660912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4AE03D-A0EE-41A5-AB0A-9E2D395DA08B}" type="slidenum">
              <a:rPr lang="en-GB" sz="1200" smtClean="0">
                <a:latin typeface="Times" pitchFamily="18" charset="0"/>
              </a:rPr>
              <a:pPr/>
              <a:t>37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327638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30533C-B0DC-4212-803E-96BB2A04EAF7}" type="slidenum">
              <a:rPr lang="en-GB" sz="1200" smtClean="0">
                <a:latin typeface="Times" pitchFamily="18" charset="0"/>
              </a:rPr>
              <a:pPr/>
              <a:t>38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polisomi pri E. coli; transkripcija in translacija pri prokariontih sta (skoraj) hkratna in povezana procesa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7294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35F27EE-E681-4896-943E-37671EADC1F0}" type="slidenum">
              <a:rPr lang="en-GB" sz="1200" smtClean="0">
                <a:latin typeface="Times" pitchFamily="18" charset="0"/>
              </a:rPr>
              <a:pPr/>
              <a:t>39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832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F1B9F1-3C71-4AA9-9251-9E3A73650143}" type="slidenum">
              <a:rPr lang="en-GB" sz="1200" smtClean="0">
                <a:latin typeface="Times" pitchFamily="18" charset="0"/>
              </a:rPr>
              <a:pPr/>
              <a:t>5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0764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67498D-C79C-4607-8EFF-6357C96CCB35}" type="slidenum">
              <a:rPr lang="en-GB" sz="1200" smtClean="0">
                <a:latin typeface="Times" pitchFamily="18" charset="0"/>
              </a:rPr>
              <a:pPr/>
              <a:t>6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dirty="0" smtClean="0"/>
              <a:t>http://genome.wellcome.ac.uk/doc_WTD022319.html</a:t>
            </a:r>
          </a:p>
        </p:txBody>
      </p:sp>
    </p:spTree>
    <p:extLst>
      <p:ext uri="{BB962C8B-B14F-4D97-AF65-F5344CB8AC3E}">
        <p14:creationId xmlns:p14="http://schemas.microsoft.com/office/powerpoint/2010/main" val="191737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89814F-60A5-4BC1-A832-438D21BEC650}" type="slidenum">
              <a:rPr lang="en-GB" sz="1200" smtClean="0">
                <a:latin typeface="Times" pitchFamily="18" charset="0"/>
              </a:rPr>
              <a:pPr/>
              <a:t>7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Vse tRNA imajo med 73 in 93 nt (~25 kDa) in vsebujejo nenavadne baze (kot posledica postranskripcijskih encimsko-kataliziranih modifikacij).</a:t>
            </a:r>
          </a:p>
        </p:txBody>
      </p:sp>
    </p:spTree>
    <p:extLst>
      <p:ext uri="{BB962C8B-B14F-4D97-AF65-F5344CB8AC3E}">
        <p14:creationId xmlns:p14="http://schemas.microsoft.com/office/powerpoint/2010/main" val="397890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BAD8C6-D542-468F-BC69-19A013C5F101}" type="slidenum">
              <a:rPr lang="en-GB" sz="1200" smtClean="0">
                <a:latin typeface="Times" pitchFamily="18" charset="0"/>
              </a:rPr>
              <a:pPr/>
              <a:t>8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kvasna Ala-tRNA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5454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B4BCC3-7478-442E-822D-836BF131346F}" type="slidenum">
              <a:rPr lang="en-GB" sz="1200" smtClean="0">
                <a:latin typeface="Times" pitchFamily="18" charset="0"/>
              </a:rPr>
              <a:pPr/>
              <a:t>9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1741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A1FE36-50E5-400A-9121-8269DC6DA50C}" type="slidenum">
              <a:rPr lang="en-GB" sz="1200" smtClean="0">
                <a:latin typeface="Times" pitchFamily="18" charset="0"/>
              </a:rPr>
              <a:pPr/>
              <a:t>10</a:t>
            </a:fld>
            <a:endParaRPr lang="en-GB" sz="1200" smtClean="0">
              <a:latin typeface="Times" pitchFamily="18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92653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0454-0E52-4E6D-9636-FD06E032A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10DDD-2A09-4E30-88F9-8A91584A7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41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BC3F-1CCB-4950-B224-20A4E60A5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3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7622FE-5BCA-4C93-89F3-E545BDAD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6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330ABB-C794-4E81-ACA4-00234BD00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ACE54B-5E5D-4786-B908-CB89BA6C3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F374EC-E25C-4A2C-9D4D-2961FA949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226BB1-A503-4C6C-A2B4-140B936CC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31FD18-A16F-40CE-A793-D4BE6C0BC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2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5D5078-19C5-489E-AAF8-0B0C7D04D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75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63718F6-7DAA-4B0D-AA71-63A3D9B2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E50B-FB80-4FD7-A5C4-A386496A8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541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024B32-1111-4337-8440-0A12EF7E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3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D790BD-4D53-4CF9-BC63-79D42D67C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7FA90F-00DE-43D0-9F5E-8AD2EE6A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496CD-CD73-473B-9A1D-CC668ED35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7E5697-D751-42BB-B96D-A4ED2195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69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2CA456-2700-4D3C-BC60-D5DFD3569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61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6950CE-FD42-4F2A-B6BF-55E533895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76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A8AE39-3C03-4505-A1A4-F065D4279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1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283C24-23AC-4BE7-A47A-1FF78F0A4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1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64B5F2-59F6-4268-9757-182EB3704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01B0-5D9C-46D7-9F6F-8C2BF30AF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145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761C5E-7851-4223-8AAE-31483367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5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09E411-A88B-47DF-8D6D-056B074A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63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6CB226-4C2E-4EB0-8B63-49AB8C76A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55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E363DF-5440-49D9-9FE5-9DDA2F0FC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11EC-EBA3-4130-82E8-8732EC1EF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61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FCAA-3D0F-4767-9C9E-D2F517C5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88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23B1D-743C-4B68-A3C6-76A19E6AB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24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EAA4-A901-4F03-AEF3-F940DB43F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03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5251-3112-49C7-BAA2-D8305CFAF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9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FC92-2AC1-49FE-B458-177D2ADAC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78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4161112-0EAA-46BA-96E7-8FD1A5E99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9738A5D-7717-424D-8F84-B31041FE7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62877F8-1873-4F92-9249-36276AE26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772400" cy="1143000"/>
          </a:xfrm>
        </p:spPr>
        <p:txBody>
          <a:bodyPr/>
          <a:lstStyle/>
          <a:p>
            <a:r>
              <a:rPr lang="sl-SI" b="1" smtClean="0">
                <a:solidFill>
                  <a:srgbClr val="FF0000"/>
                </a:solidFill>
                <a:latin typeface="Arial" charset="0"/>
              </a:rPr>
              <a:t>Biosinteza proteinov</a:t>
            </a:r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042988" y="3886200"/>
            <a:ext cx="73453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l-SI" sz="3200" dirty="0" err="1"/>
              <a:t>Voet</a:t>
            </a:r>
            <a:r>
              <a:rPr lang="sl-SI" sz="3200" dirty="0"/>
              <a:t> 3: poglavje 32</a:t>
            </a:r>
            <a:endParaRPr lang="sl-SI" sz="2400" dirty="0"/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Stryer 5: poglavje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29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sl-SI" sz="2800" dirty="0" smtClean="0">
                <a:solidFill>
                  <a:srgbClr val="9BCD8D"/>
                </a:solidFill>
              </a:rPr>
              <a:t>Krebs 3: poglavji 25 in 24</a:t>
            </a:r>
            <a:endParaRPr lang="sl-SI" sz="2800" dirty="0">
              <a:solidFill>
                <a:srgbClr val="9BC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6604000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7" descr="Aden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71538" cy="10795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9" descr="Guan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1152525" cy="1014412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9766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089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419100"/>
            <a:ext cx="67294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49275"/>
            <a:ext cx="45974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209675"/>
            <a:ext cx="853598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 descr="F04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23900"/>
            <a:ext cx="5638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5359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635375" y="4941888"/>
            <a:ext cx="1531938" cy="46037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2400">
                <a:solidFill>
                  <a:schemeClr val="accent1"/>
                </a:solidFill>
                <a:latin typeface="Tahoma" pitchFamily="34" charset="0"/>
              </a:rPr>
              <a:t>p = (1-</a:t>
            </a:r>
            <a:r>
              <a:rPr lang="el-GR" sz="2400">
                <a:solidFill>
                  <a:schemeClr val="accent1"/>
                </a:solidFill>
                <a:latin typeface="Tahoma" pitchFamily="34" charset="0"/>
              </a:rPr>
              <a:t>ε</a:t>
            </a:r>
            <a:r>
              <a:rPr lang="sl-SI" sz="2400">
                <a:solidFill>
                  <a:schemeClr val="accent1"/>
                </a:solidFill>
                <a:latin typeface="Tahoma" pitchFamily="34" charset="0"/>
              </a:rPr>
              <a:t>)</a:t>
            </a:r>
            <a:r>
              <a:rPr lang="sl-SI" sz="2400" baseline="30000">
                <a:solidFill>
                  <a:schemeClr val="accent1"/>
                </a:solidFill>
                <a:latin typeface="Tahoma" pitchFamily="34" charset="0"/>
              </a:rPr>
              <a:t>n</a:t>
            </a:r>
            <a:endParaRPr lang="el-GR" sz="2400" baseline="30000">
              <a:solidFill>
                <a:schemeClr val="accent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79413"/>
            <a:ext cx="8202612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micro2472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9"/>
          <a:stretch/>
        </p:blipFill>
        <p:spPr bwMode="auto">
          <a:xfrm>
            <a:off x="1547664" y="1052736"/>
            <a:ext cx="59799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501440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Nature Reviews Microbiology 8, 849-856 (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Dec</a:t>
            </a:r>
            <a:r>
              <a:rPr lang="sl-SI" sz="9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2010)</a:t>
            </a:r>
            <a:endParaRPr lang="sl-SI" sz="9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0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1846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268413"/>
            <a:ext cx="4057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5" descr="FG27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975"/>
            <a:ext cx="83534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250"/>
            <a:ext cx="383857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0038"/>
            <a:ext cx="51863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403383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5688012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9" name="Rectangle 5"/>
          <p:cNvSpPr>
            <a:spLocks noChangeArrowheads="1"/>
          </p:cNvSpPr>
          <p:nvPr/>
        </p:nvSpPr>
        <p:spPr bwMode="auto">
          <a:xfrm>
            <a:off x="611188" y="5589588"/>
            <a:ext cx="79200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sl-SI" sz="1600"/>
              <a:t>Nekatere bakterije, arheje, mitohondriji in kloroplasti nimajo GlnRS; </a:t>
            </a:r>
            <a:br>
              <a:rPr lang="sl-SI" sz="1600"/>
            </a:br>
            <a:r>
              <a:rPr lang="sl-SI" sz="1600"/>
              <a:t>pri njih se Glu-tRNA encimsko transamidira v Gln-tRNA.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5" descr="Anticodon/co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362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Fig%2027-0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3810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eb.chem.ucsb.edu/%7Emolvisual/Img/142C/codon_anticod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021091" cy="31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757488"/>
            <a:ext cx="853598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5" descr="Table%2027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58293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3" descr="F04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38300"/>
            <a:ext cx="601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2124075" y="6021388"/>
            <a:ext cx="497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800">
                <a:solidFill>
                  <a:srgbClr val="009999"/>
                </a:solidFill>
              </a:rPr>
              <a:t>poli-Lys se ne obarja s TCA!!! (Ochoa, Watson)</a:t>
            </a:r>
            <a:endParaRPr lang="en-US" sz="180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/>
            <a:r>
              <a:rPr lang="sl-SI" sz="2400" dirty="0" smtClean="0"/>
              <a:t>stabilni </a:t>
            </a:r>
            <a:r>
              <a:rPr lang="sl-SI" sz="2400" dirty="0" err="1" smtClean="0"/>
              <a:t>brezcelični</a:t>
            </a:r>
            <a:r>
              <a:rPr lang="sl-SI" sz="2400" dirty="0" smtClean="0"/>
              <a:t> sistem </a:t>
            </a:r>
            <a:r>
              <a:rPr lang="sl-SI" sz="2400" i="1" dirty="0" smtClean="0"/>
              <a:t>E. coli</a:t>
            </a:r>
          </a:p>
          <a:p>
            <a:pPr eaLnBrk="1" hangingPunct="1"/>
            <a:r>
              <a:rPr lang="sl-SI" sz="2400" dirty="0" smtClean="0"/>
              <a:t>mešanica 19 neradioaktivnih + 1 radioaktivno označene aminokisline </a:t>
            </a:r>
            <a:br>
              <a:rPr lang="sl-SI" sz="2400" dirty="0" smtClean="0"/>
            </a:br>
            <a:r>
              <a:rPr lang="sl-SI" sz="1800" dirty="0" smtClean="0"/>
              <a:t>(</a:t>
            </a:r>
            <a:r>
              <a:rPr lang="sl-SI" sz="1800" dirty="0" smtClean="0">
                <a:sym typeface="Wingdings" pitchFamily="2" charset="2"/>
              </a:rPr>
              <a:t> 20 paralelk z vsakič drugo označeno AK)</a:t>
            </a:r>
            <a:endParaRPr lang="sl-SI" sz="1800" dirty="0" smtClean="0"/>
          </a:p>
          <a:p>
            <a:pPr eaLnBrk="1" hangingPunct="1"/>
            <a:r>
              <a:rPr lang="sl-SI" sz="2400" dirty="0" smtClean="0"/>
              <a:t>dodatek (m)RNA</a:t>
            </a:r>
          </a:p>
          <a:p>
            <a:pPr eaLnBrk="1" hangingPunct="1"/>
            <a:r>
              <a:rPr lang="sl-SI" sz="2400" dirty="0" smtClean="0"/>
              <a:t>inkubiranje</a:t>
            </a:r>
          </a:p>
          <a:p>
            <a:pPr eaLnBrk="1" hangingPunct="1"/>
            <a:r>
              <a:rPr lang="sl-SI" sz="2400" dirty="0" smtClean="0"/>
              <a:t>obarjanje proteinov &amp; spiranje </a:t>
            </a:r>
            <a:r>
              <a:rPr lang="sl-SI" sz="2400" dirty="0" err="1" smtClean="0"/>
              <a:t>precipitata</a:t>
            </a:r>
            <a:endParaRPr lang="sl-SI" sz="2400" dirty="0" smtClean="0"/>
          </a:p>
          <a:p>
            <a:pPr eaLnBrk="1" hangingPunct="1"/>
            <a:r>
              <a:rPr lang="sl-SI" sz="2400" dirty="0" smtClean="0"/>
              <a:t>merjenje radioaktivnosti v oborini</a:t>
            </a:r>
          </a:p>
          <a:p>
            <a:pPr eaLnBrk="1" hangingPunct="1"/>
            <a:endParaRPr lang="sl-SI" sz="2400" dirty="0" smtClean="0"/>
          </a:p>
          <a:p>
            <a:pPr eaLnBrk="1" hangingPunct="1"/>
            <a:r>
              <a:rPr lang="sl-SI" sz="2400" dirty="0" smtClean="0"/>
              <a:t>pri poli-U so izmerili radioaktivnost le v paralelki z označenim </a:t>
            </a:r>
            <a:r>
              <a:rPr lang="sl-SI" sz="2400" dirty="0" err="1" smtClean="0"/>
              <a:t>Phe</a:t>
            </a:r>
            <a:r>
              <a:rPr lang="sl-SI" sz="2400" dirty="0" smtClean="0"/>
              <a:t> 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04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5464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1731" name="Group 3"/>
          <p:cNvGraphicFramePr>
            <a:graphicFrameLocks noGrp="1"/>
          </p:cNvGraphicFramePr>
          <p:nvPr/>
        </p:nvGraphicFramePr>
        <p:xfrm>
          <a:off x="4643438" y="2133600"/>
          <a:ext cx="4032250" cy="2327275"/>
        </p:xfrm>
        <a:graphic>
          <a:graphicData uri="http://schemas.openxmlformats.org/drawingml/2006/table">
            <a:tbl>
              <a:tblPr/>
              <a:tblGrid>
                <a:gridCol w="2017712"/>
                <a:gridCol w="2014538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5' anticodon base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3' codon base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99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U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 or U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U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 or G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 or C or U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53616" name="Text Box 21"/>
          <p:cNvSpPr txBox="1">
            <a:spLocks noChangeArrowheads="1"/>
          </p:cNvSpPr>
          <p:nvPr/>
        </p:nvSpPr>
        <p:spPr bwMode="auto">
          <a:xfrm>
            <a:off x="4932363" y="333375"/>
            <a:ext cx="365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sl-SI" sz="1800" dirty="0">
                <a:solidFill>
                  <a:srgbClr val="D60093"/>
                </a:solidFill>
                <a:latin typeface="Tahoma" pitchFamily="34" charset="0"/>
              </a:rPr>
              <a:t> degeneriranost genetskega koda</a:t>
            </a:r>
          </a:p>
          <a:p>
            <a:pPr>
              <a:buFontTx/>
              <a:buChar char="•"/>
            </a:pPr>
            <a:r>
              <a:rPr lang="sl-SI" sz="1800" dirty="0">
                <a:solidFill>
                  <a:srgbClr val="D60093"/>
                </a:solidFill>
                <a:latin typeface="Tahoma" pitchFamily="34" charset="0"/>
              </a:rPr>
              <a:t> ohlapne baze</a:t>
            </a:r>
            <a:endParaRPr lang="en-US" sz="1800" dirty="0">
              <a:solidFill>
                <a:srgbClr val="D60093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2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5650" y="6524625"/>
            <a:ext cx="45720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0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http://themedicalbiochemistrypage.org/scid.html</a:t>
            </a:r>
          </a:p>
        </p:txBody>
      </p:sp>
      <p:sp>
        <p:nvSpPr>
          <p:cNvPr id="154628" name="TextBox 2"/>
          <p:cNvSpPr txBox="1">
            <a:spLocks noChangeArrowheads="1"/>
          </p:cNvSpPr>
          <p:nvPr/>
        </p:nvSpPr>
        <p:spPr bwMode="auto">
          <a:xfrm>
            <a:off x="749300" y="4149725"/>
            <a:ext cx="643612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1600" dirty="0"/>
              <a:t>Adenozin-</a:t>
            </a:r>
            <a:r>
              <a:rPr lang="sl-SI" sz="1600" dirty="0" err="1"/>
              <a:t>deaminaza</a:t>
            </a:r>
            <a:r>
              <a:rPr lang="sl-SI" sz="1600" dirty="0"/>
              <a:t> (ADA): katabolizem </a:t>
            </a:r>
            <a:r>
              <a:rPr lang="sl-SI" sz="1600" dirty="0" err="1"/>
              <a:t>purinov</a:t>
            </a:r>
            <a:endParaRPr lang="sl-SI" sz="1600" dirty="0"/>
          </a:p>
          <a:p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SCID (huda kombinirana imunska pomanjkljivost: posledica dedne okvare 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49149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93950" y="5516563"/>
            <a:ext cx="45720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000" dirty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rPr>
              <a:t>http://plato.stanford.edu/entries/information-biological/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5" descr="FG22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575"/>
            <a:ext cx="7620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5" descr="ribos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7"/>
          <a:stretch>
            <a:fillRect/>
          </a:stretch>
        </p:blipFill>
        <p:spPr bwMode="auto">
          <a:xfrm>
            <a:off x="1258888" y="1196975"/>
            <a:ext cx="66246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98" name="Group 58"/>
          <p:cNvGraphicFramePr>
            <a:graphicFrameLocks noGrp="1"/>
          </p:cNvGraphicFramePr>
          <p:nvPr/>
        </p:nvGraphicFramePr>
        <p:xfrm>
          <a:off x="1187450" y="4149725"/>
          <a:ext cx="6553200" cy="1833564"/>
        </p:xfrm>
        <a:graphic>
          <a:graphicData uri="http://schemas.openxmlformats.org/drawingml/2006/table">
            <a:tbl>
              <a:tblPr/>
              <a:tblGrid>
                <a:gridCol w="1998663"/>
                <a:gridCol w="2484437"/>
                <a:gridCol w="2070100"/>
              </a:tblGrid>
              <a:tr h="335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Ribosome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subunit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subunit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36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70S, 2520 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30S, 930 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50S, 1590kD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8253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RNA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1664 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16S, 1542 nt, 560 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1104 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23S, 2904 nt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5S, 120 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36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Proteins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857 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 kD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21 kinds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487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kD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31 kinds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C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/>
          <a:stretch>
            <a:fillRect/>
          </a:stretch>
        </p:blipFill>
        <p:spPr bwMode="auto">
          <a:xfrm>
            <a:off x="1187450" y="260350"/>
            <a:ext cx="6492875" cy="583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TextBox 1"/>
          <p:cNvSpPr txBox="1">
            <a:spLocks noChangeArrowheads="1"/>
          </p:cNvSpPr>
          <p:nvPr/>
        </p:nvSpPr>
        <p:spPr bwMode="auto">
          <a:xfrm>
            <a:off x="2695575" y="6381750"/>
            <a:ext cx="347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b="1"/>
              <a:t>Zorenje evkariontske rRNA</a:t>
            </a:r>
          </a:p>
        </p:txBody>
      </p:sp>
      <p:sp>
        <p:nvSpPr>
          <p:cNvPr id="165892" name="TextBox 2"/>
          <p:cNvSpPr txBox="1">
            <a:spLocks noChangeArrowheads="1"/>
          </p:cNvSpPr>
          <p:nvPr/>
        </p:nvSpPr>
        <p:spPr bwMode="auto">
          <a:xfrm>
            <a:off x="7089775" y="6135688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1000">
                <a:latin typeface="Arial Narrow" pitchFamily="34" charset="0"/>
              </a:rPr>
              <a:t>Lodish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C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1630363"/>
            <a:ext cx="3544887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1630363"/>
            <a:ext cx="17494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1100" b="1" dirty="0" err="1"/>
              <a:t>snoRNP</a:t>
            </a:r>
            <a:r>
              <a:rPr lang="sl-SI" sz="1100" b="1" dirty="0"/>
              <a:t>:</a:t>
            </a:r>
          </a:p>
          <a:p>
            <a:pPr>
              <a:defRPr/>
            </a:pPr>
            <a:r>
              <a:rPr lang="sl-SI" sz="1050" dirty="0"/>
              <a:t>mali </a:t>
            </a:r>
            <a:r>
              <a:rPr lang="sl-SI" sz="1050" dirty="0" err="1"/>
              <a:t>nukleolarni</a:t>
            </a:r>
            <a:r>
              <a:rPr lang="sl-SI" sz="1050" dirty="0"/>
              <a:t> </a:t>
            </a:r>
            <a:br>
              <a:rPr lang="sl-SI" sz="1050" dirty="0"/>
            </a:br>
            <a:r>
              <a:rPr lang="sl-SI" sz="1050" dirty="0" err="1"/>
              <a:t>ribonukleoproteinski</a:t>
            </a:r>
            <a:r>
              <a:rPr lang="sl-SI" sz="1050" dirty="0"/>
              <a:t> delec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962525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Text Box 2"/>
          <p:cNvSpPr txBox="1">
            <a:spLocks noChangeArrowheads="1"/>
          </p:cNvSpPr>
          <p:nvPr/>
        </p:nvSpPr>
        <p:spPr bwMode="auto">
          <a:xfrm>
            <a:off x="7380288" y="333375"/>
            <a:ext cx="1398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>
                <a:solidFill>
                  <a:srgbClr val="CC0066"/>
                </a:solidFill>
              </a:rPr>
              <a:t>rRNA 16 S</a:t>
            </a:r>
          </a:p>
          <a:p>
            <a:r>
              <a:rPr lang="sl-SI">
                <a:solidFill>
                  <a:srgbClr val="CC0066"/>
                </a:solidFill>
              </a:rPr>
              <a:t>1542 nt</a:t>
            </a:r>
          </a:p>
        </p:txBody>
      </p:sp>
      <p:pic>
        <p:nvPicPr>
          <p:cNvPr id="167940" name="Picture 3" descr="ribos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7"/>
          <a:stretch>
            <a:fillRect/>
          </a:stretch>
        </p:blipFill>
        <p:spPr bwMode="auto">
          <a:xfrm>
            <a:off x="4716463" y="2924175"/>
            <a:ext cx="41021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4500563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011" name="Text Box 5"/>
          <p:cNvSpPr txBox="1">
            <a:spLocks noChangeArrowheads="1"/>
          </p:cNvSpPr>
          <p:nvPr/>
        </p:nvSpPr>
        <p:spPr bwMode="auto">
          <a:xfrm>
            <a:off x="1476375" y="6021388"/>
            <a:ext cx="5154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1400" b="1">
                <a:solidFill>
                  <a:schemeClr val="bg2"/>
                </a:solidFill>
              </a:rPr>
              <a:t>Nekateri proteini, ki sestavljajo ribosomsko podenoto 50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5" descr="FG22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71500"/>
            <a:ext cx="5772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27113"/>
            <a:ext cx="82804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37306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4" descr="fig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41719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89588"/>
            <a:ext cx="7772400" cy="731837"/>
          </a:xfrm>
        </p:spPr>
        <p:txBody>
          <a:bodyPr/>
          <a:lstStyle/>
          <a:p>
            <a:r>
              <a:rPr lang="en-US" sz="1400" b="1" smtClean="0">
                <a:solidFill>
                  <a:schemeClr val="bg2"/>
                </a:solidFill>
                <a:latin typeface="Arial" charset="0"/>
              </a:rPr>
              <a:t>T</a:t>
            </a:r>
            <a:r>
              <a:rPr lang="sl-SI" sz="1400" b="1" smtClean="0">
                <a:solidFill>
                  <a:schemeClr val="bg2"/>
                </a:solidFill>
                <a:latin typeface="Arial" charset="0"/>
              </a:rPr>
              <a:t>rije možni bralni okviri na mRNA</a:t>
            </a:r>
            <a:r>
              <a:rPr lang="en-US" sz="1400" b="1" smtClean="0">
                <a:solidFill>
                  <a:schemeClr val="bg2"/>
                </a:solidFill>
                <a:latin typeface="Arial" charset="0"/>
              </a:rPr>
              <a:t>. </a:t>
            </a:r>
            <a:r>
              <a:rPr lang="sl-SI" sz="1400" b="1" smtClean="0">
                <a:solidFill>
                  <a:schemeClr val="bg2"/>
                </a:solidFill>
                <a:latin typeface="Arial" charset="0"/>
              </a:rPr>
              <a:t>Vsak bralni okvir pomeni drugačen polipeptid, </a:t>
            </a:r>
            <a:br>
              <a:rPr lang="sl-SI" sz="1400" b="1" smtClean="0">
                <a:solidFill>
                  <a:schemeClr val="bg2"/>
                </a:solidFill>
                <a:latin typeface="Arial" charset="0"/>
              </a:rPr>
            </a:br>
            <a:r>
              <a:rPr lang="sl-SI" sz="1400" b="1" smtClean="0">
                <a:solidFill>
                  <a:schemeClr val="bg2"/>
                </a:solidFill>
                <a:latin typeface="Arial" charset="0"/>
              </a:rPr>
              <a:t>ki lahko nastane na osnovi istega zaporedja nukleotidov</a:t>
            </a:r>
            <a:r>
              <a:rPr lang="en-US" sz="1400" b="1" smtClean="0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pic>
        <p:nvPicPr>
          <p:cNvPr id="178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333375"/>
            <a:ext cx="5905500" cy="5037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37774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</a:t>
            </a:r>
            <a:r>
              <a:rPr lang="sl-SI" dirty="0" smtClean="0"/>
              <a:t>tandardni začetni kodon: AUG</a:t>
            </a:r>
          </a:p>
          <a:p>
            <a:endParaRPr lang="sl-SI" dirty="0"/>
          </a:p>
          <a:p>
            <a:r>
              <a:rPr lang="sl-SI" dirty="0" smtClean="0"/>
              <a:t>nestandardni: GUG, UUG, …</a:t>
            </a:r>
          </a:p>
          <a:p>
            <a:endParaRPr lang="sl-SI" dirty="0"/>
          </a:p>
          <a:p>
            <a:r>
              <a:rPr lang="sl-SI" i="1" dirty="0" smtClean="0"/>
              <a:t>E. coli</a:t>
            </a:r>
            <a:r>
              <a:rPr lang="sl-SI" dirty="0" smtClean="0"/>
              <a:t>: </a:t>
            </a:r>
          </a:p>
          <a:p>
            <a:r>
              <a:rPr lang="sl-SI" dirty="0" smtClean="0"/>
              <a:t>AUG – 83 % mRNA (Met)</a:t>
            </a:r>
          </a:p>
          <a:p>
            <a:r>
              <a:rPr lang="sl-SI" dirty="0" smtClean="0"/>
              <a:t>GUG – 14 % mRNA (</a:t>
            </a:r>
            <a:r>
              <a:rPr lang="sl-SI" strike="sngStrike" dirty="0" smtClean="0"/>
              <a:t>Val</a:t>
            </a:r>
            <a:r>
              <a:rPr lang="sl-SI" dirty="0" smtClean="0"/>
              <a:t>)</a:t>
            </a:r>
          </a:p>
          <a:p>
            <a:r>
              <a:rPr lang="sl-SI" dirty="0" smtClean="0"/>
              <a:t>UUG –   3 % mRNA (</a:t>
            </a:r>
            <a:r>
              <a:rPr lang="sl-SI" strike="sngStrike" dirty="0" smtClean="0"/>
              <a:t>Leu</a:t>
            </a:r>
            <a:r>
              <a:rPr lang="sl-SI" dirty="0" smtClean="0"/>
              <a:t>)</a:t>
            </a:r>
          </a:p>
          <a:p>
            <a:r>
              <a:rPr lang="sl-SI" dirty="0" smtClean="0"/>
              <a:t>AUU</a:t>
            </a:r>
          </a:p>
          <a:p>
            <a:r>
              <a:rPr lang="sl-SI" dirty="0" smtClean="0"/>
              <a:t>CUG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Tudi pri alternativnih start kodonih je najpogosteje 1. aminokislina Met</a:t>
            </a:r>
            <a:r>
              <a:rPr lang="sl-SI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38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373688"/>
            <a:ext cx="7772400" cy="360362"/>
          </a:xfrm>
        </p:spPr>
        <p:txBody>
          <a:bodyPr/>
          <a:lstStyle/>
          <a:p>
            <a:r>
              <a:rPr lang="sl-SI" sz="1600" smtClean="0">
                <a:solidFill>
                  <a:schemeClr val="tx1"/>
                </a:solidFill>
                <a:latin typeface="Arial Narrow" pitchFamily="34" charset="0"/>
              </a:rPr>
              <a:t>Odstopanja od “standardnega” genetskega koda pri mitohondrijih</a:t>
            </a:r>
            <a:r>
              <a:rPr lang="en-US" sz="160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692150"/>
            <a:ext cx="6264275" cy="4391025"/>
          </a:xfrm>
          <a:ln w="635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429000"/>
            <a:ext cx="7772400" cy="803275"/>
          </a:xfrm>
        </p:spPr>
        <p:txBody>
          <a:bodyPr/>
          <a:lstStyle/>
          <a:p>
            <a:r>
              <a:rPr lang="sl-SI" sz="1600" dirty="0" smtClean="0">
                <a:solidFill>
                  <a:schemeClr val="bg2"/>
                </a:solidFill>
                <a:latin typeface="Arial" charset="0"/>
              </a:rPr>
              <a:t>A</a:t>
            </a:r>
            <a:r>
              <a:rPr lang="en-US" sz="1600" dirty="0" err="1" smtClean="0">
                <a:solidFill>
                  <a:schemeClr val="bg2"/>
                </a:solidFill>
                <a:latin typeface="Arial" charset="0"/>
              </a:rPr>
              <a:t>dapt</a:t>
            </a:r>
            <a:r>
              <a:rPr lang="sl-SI" sz="1600" dirty="0" smtClean="0">
                <a:solidFill>
                  <a:schemeClr val="bg2"/>
                </a:solidFill>
                <a:latin typeface="Arial" charset="0"/>
              </a:rPr>
              <a:t>e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r</a:t>
            </a:r>
            <a:r>
              <a:rPr lang="sl-SI" sz="1600" dirty="0" err="1" smtClean="0">
                <a:solidFill>
                  <a:schemeClr val="bg2"/>
                </a:solidFill>
                <a:latin typeface="Arial" charset="0"/>
              </a:rPr>
              <a:t>ska</a:t>
            </a:r>
            <a:r>
              <a:rPr lang="sl-SI" sz="16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h</a:t>
            </a:r>
            <a:r>
              <a:rPr lang="sl-SI" sz="1600" dirty="0" err="1" smtClean="0">
                <a:solidFill>
                  <a:schemeClr val="bg2"/>
                </a:solidFill>
                <a:latin typeface="Arial" charset="0"/>
              </a:rPr>
              <a:t>ipoteza</a:t>
            </a:r>
            <a:r>
              <a:rPr lang="sl-SI" sz="1600" dirty="0" smtClean="0">
                <a:solidFill>
                  <a:schemeClr val="bg2"/>
                </a:solidFill>
                <a:latin typeface="Arial" charset="0"/>
              </a:rPr>
              <a:t>: genetski kod berejo molekule, ki prepoznajo posamezne kodone, hkrati pa nosijo ustrezne aminokisline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pic>
        <p:nvPicPr>
          <p:cNvPr id="104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3" y="548680"/>
            <a:ext cx="6624736" cy="2710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876925"/>
            <a:ext cx="7772400" cy="638175"/>
          </a:xfrm>
        </p:spPr>
        <p:txBody>
          <a:bodyPr/>
          <a:lstStyle/>
          <a:p>
            <a:r>
              <a:rPr lang="sl-SI" sz="1600" smtClean="0">
                <a:solidFill>
                  <a:schemeClr val="bg2"/>
                </a:solidFill>
                <a:latin typeface="Arial" charset="0"/>
              </a:rPr>
              <a:t>Nukleotidno zaporedje in oznake krakov na primeru kvasovkine</a:t>
            </a:r>
            <a:r>
              <a:rPr lang="en-US" sz="1600" smtClean="0">
                <a:solidFill>
                  <a:schemeClr val="bg2"/>
                </a:solidFill>
                <a:latin typeface="Arial" charset="0"/>
              </a:rPr>
              <a:t> tRNA</a:t>
            </a:r>
            <a:r>
              <a:rPr lang="en-US" sz="1600" baseline="30000" smtClean="0">
                <a:solidFill>
                  <a:schemeClr val="bg2"/>
                </a:solidFill>
                <a:latin typeface="Arial" charset="0"/>
              </a:rPr>
              <a:t>Ala</a:t>
            </a:r>
            <a:r>
              <a:rPr lang="sl-SI" sz="1600" smtClean="0">
                <a:solidFill>
                  <a:schemeClr val="bg2"/>
                </a:solidFill>
                <a:latin typeface="Arial" charset="0"/>
              </a:rPr>
              <a:t>, </a:t>
            </a:r>
            <a:br>
              <a:rPr lang="sl-SI" sz="1600" smtClean="0">
                <a:solidFill>
                  <a:schemeClr val="bg2"/>
                </a:solidFill>
                <a:latin typeface="Arial" charset="0"/>
              </a:rPr>
            </a:br>
            <a:r>
              <a:rPr lang="sl-SI" sz="1600" smtClean="0">
                <a:solidFill>
                  <a:schemeClr val="bg2"/>
                </a:solidFill>
                <a:latin typeface="Arial" charset="0"/>
              </a:rPr>
              <a:t>prikazane v strukturi deteljice</a:t>
            </a:r>
            <a:r>
              <a:rPr lang="en-US" sz="1600" smtClean="0">
                <a:solidFill>
                  <a:schemeClr val="bg2"/>
                </a:solidFill>
                <a:latin typeface="Arial" charset="0"/>
              </a:rPr>
              <a:t>.</a:t>
            </a:r>
          </a:p>
        </p:txBody>
      </p:sp>
      <p:pic>
        <p:nvPicPr>
          <p:cNvPr id="1105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3146425" cy="5327650"/>
          </a:xfrm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382428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4975225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156325" y="4437063"/>
            <a:ext cx="241141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sz="1400">
                <a:latin typeface="Arial Unicode MS" pitchFamily="34" charset="-128"/>
              </a:rPr>
              <a:t>UH</a:t>
            </a:r>
            <a:r>
              <a:rPr lang="sl-SI" sz="1400" baseline="-25000">
                <a:latin typeface="Arial Unicode MS" pitchFamily="34" charset="-128"/>
              </a:rPr>
              <a:t>2</a:t>
            </a:r>
            <a:r>
              <a:rPr lang="sl-SI" sz="1400">
                <a:latin typeface="Arial Unicode MS" pitchFamily="34" charset="-128"/>
              </a:rPr>
              <a:t>=metilinozindihidrouridin</a:t>
            </a:r>
          </a:p>
          <a:p>
            <a:r>
              <a:rPr lang="sl-SI" sz="1400">
                <a:latin typeface="Arial Unicode MS" pitchFamily="34" charset="-128"/>
              </a:rPr>
              <a:t>mG=metilgvanozin</a:t>
            </a:r>
          </a:p>
          <a:p>
            <a:r>
              <a:rPr lang="sl-SI" sz="1400">
                <a:latin typeface="Arial Unicode MS" pitchFamily="34" charset="-128"/>
              </a:rPr>
              <a:t>m</a:t>
            </a:r>
            <a:r>
              <a:rPr lang="sl-SI" sz="1400" baseline="-25000">
                <a:latin typeface="Arial Unicode MS" pitchFamily="34" charset="-128"/>
              </a:rPr>
              <a:t>2</a:t>
            </a:r>
            <a:r>
              <a:rPr lang="sl-SI" sz="1400">
                <a:latin typeface="Arial Unicode MS" pitchFamily="34" charset="-128"/>
              </a:rPr>
              <a:t>G=dimetilgvanozin</a:t>
            </a:r>
          </a:p>
          <a:p>
            <a:r>
              <a:rPr lang="sl-SI" sz="1400">
                <a:latin typeface="Arial Unicode MS" pitchFamily="34" charset="-128"/>
              </a:rPr>
              <a:t>T=ribotimidin</a:t>
            </a:r>
          </a:p>
          <a:p>
            <a:r>
              <a:rPr lang="sl-SI" sz="1400">
                <a:latin typeface="Arial Unicode MS" pitchFamily="34" charset="-128"/>
              </a:rPr>
              <a:t>I=inozin</a:t>
            </a:r>
          </a:p>
          <a:p>
            <a:r>
              <a:rPr lang="sl-SI" sz="1400">
                <a:latin typeface="Arial Unicode MS" pitchFamily="34" charset="-128"/>
              </a:rPr>
              <a:t>mI=metilinozin</a:t>
            </a:r>
          </a:p>
          <a:p>
            <a:r>
              <a:rPr lang="sl-SI" sz="1400">
                <a:latin typeface="Arial Unicode MS" pitchFamily="34" charset="-128"/>
                <a:sym typeface="Symbol" pitchFamily="18" charset="2"/>
              </a:rPr>
              <a:t>=psevdouridin</a:t>
            </a:r>
            <a:endParaRPr lang="en-GB" sz="140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81075"/>
            <a:ext cx="6767513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6" descr="ura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4"/>
          <a:stretch>
            <a:fillRect/>
          </a:stretch>
        </p:blipFill>
        <p:spPr bwMode="auto">
          <a:xfrm>
            <a:off x="468313" y="1412875"/>
            <a:ext cx="1019175" cy="1150938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10" descr="Cyto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796925" cy="1152525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Jet:Applications:Microsoft Office 98:Templates:Blank Presentation</Template>
  <TotalTime>25586</TotalTime>
  <Words>1046</Words>
  <Application>Microsoft Office PowerPoint</Application>
  <PresentationFormat>On-screen Show (4:3)</PresentationFormat>
  <Paragraphs>135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 Unicode MS</vt:lpstr>
      <vt:lpstr>Arial</vt:lpstr>
      <vt:lpstr>Arial Narrow</vt:lpstr>
      <vt:lpstr>Symbol</vt:lpstr>
      <vt:lpstr>Tahoma</vt:lpstr>
      <vt:lpstr>Times</vt:lpstr>
      <vt:lpstr>Wingdings</vt:lpstr>
      <vt:lpstr>Blank Presentation</vt:lpstr>
      <vt:lpstr>Privzeti načrt</vt:lpstr>
      <vt:lpstr>1_Privzeti načrt</vt:lpstr>
      <vt:lpstr>Biosinteza proteinov</vt:lpstr>
      <vt:lpstr>PowerPoint Presentation</vt:lpstr>
      <vt:lpstr>PowerPoint Presentation</vt:lpstr>
      <vt:lpstr>PowerPoint Presentation</vt:lpstr>
      <vt:lpstr>Odstopanja od “standardnega” genetskega koda pri mitohondrijih.</vt:lpstr>
      <vt:lpstr>Adapterska hipoteza: genetski kod berejo molekule, ki prepoznajo posamezne kodone, hkrati pa nosijo ustrezne aminokisline.</vt:lpstr>
      <vt:lpstr>Nukleotidno zaporedje in oznake krakov na primeru kvasovkine tRNAAla,  prikazane v strukturi deteljice.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Trije možni bralni okviri na mRNA. Vsak bralni okvir pomeni drugačen polipeptid,  ki lahko nastane na osnovi istega zaporedja nukleotidov.</vt:lpstr>
    </vt:vector>
  </TitlesOfParts>
  <Company>sumanas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kph</dc:creator>
  <cp:lastModifiedBy>MarkoD</cp:lastModifiedBy>
  <cp:revision>112</cp:revision>
  <dcterms:created xsi:type="dcterms:W3CDTF">2001-12-04T18:32:20Z</dcterms:created>
  <dcterms:modified xsi:type="dcterms:W3CDTF">2014-03-20T16:28:10Z</dcterms:modified>
</cp:coreProperties>
</file>