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05" r:id="rId3"/>
    <p:sldMasterId id="2147484148" r:id="rId4"/>
    <p:sldMasterId id="2147484260" r:id="rId5"/>
    <p:sldMasterId id="2147484272" r:id="rId6"/>
    <p:sldMasterId id="2147484284" r:id="rId7"/>
    <p:sldMasterId id="2147484296" r:id="rId8"/>
  </p:sldMasterIdLst>
  <p:notesMasterIdLst>
    <p:notesMasterId r:id="rId49"/>
  </p:notesMasterIdLst>
  <p:sldIdLst>
    <p:sldId id="329" r:id="rId9"/>
    <p:sldId id="495" r:id="rId10"/>
    <p:sldId id="281" r:id="rId11"/>
    <p:sldId id="502" r:id="rId12"/>
    <p:sldId id="303" r:id="rId13"/>
    <p:sldId id="466" r:id="rId14"/>
    <p:sldId id="503" r:id="rId15"/>
    <p:sldId id="504" r:id="rId16"/>
    <p:sldId id="285" r:id="rId17"/>
    <p:sldId id="442" r:id="rId18"/>
    <p:sldId id="401" r:id="rId19"/>
    <p:sldId id="515" r:id="rId20"/>
    <p:sldId id="436" r:id="rId21"/>
    <p:sldId id="440" r:id="rId22"/>
    <p:sldId id="308" r:id="rId23"/>
    <p:sldId id="441" r:id="rId24"/>
    <p:sldId id="391" r:id="rId25"/>
    <p:sldId id="475" r:id="rId26"/>
    <p:sldId id="473" r:id="rId27"/>
    <p:sldId id="414" r:id="rId28"/>
    <p:sldId id="517" r:id="rId29"/>
    <p:sldId id="491" r:id="rId30"/>
    <p:sldId id="494" r:id="rId31"/>
    <p:sldId id="327" r:id="rId32"/>
    <p:sldId id="456" r:id="rId33"/>
    <p:sldId id="384" r:id="rId34"/>
    <p:sldId id="516" r:id="rId35"/>
    <p:sldId id="328" r:id="rId36"/>
    <p:sldId id="465" r:id="rId37"/>
    <p:sldId id="478" r:id="rId38"/>
    <p:sldId id="405" r:id="rId39"/>
    <p:sldId id="400" r:id="rId40"/>
    <p:sldId id="457" r:id="rId41"/>
    <p:sldId id="447" r:id="rId42"/>
    <p:sldId id="446" r:id="rId43"/>
    <p:sldId id="471" r:id="rId44"/>
    <p:sldId id="416" r:id="rId45"/>
    <p:sldId id="469" r:id="rId46"/>
    <p:sldId id="485" r:id="rId47"/>
    <p:sldId id="509"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9A00"/>
    <a:srgbClr val="CCCC00"/>
    <a:srgbClr val="637E5C"/>
    <a:srgbClr val="FF3300"/>
    <a:srgbClr val="CC00CC"/>
    <a:srgbClr val="DDDDDD"/>
    <a:srgbClr val="1C1C1C"/>
    <a:srgbClr val="FFCCCC"/>
    <a:srgbClr val="FF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9" autoAdjust="0"/>
    <p:restoredTop sz="94660"/>
  </p:normalViewPr>
  <p:slideViewPr>
    <p:cSldViewPr>
      <p:cViewPr varScale="1">
        <p:scale>
          <a:sx n="117" d="100"/>
          <a:sy n="117" d="100"/>
        </p:scale>
        <p:origin x="8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259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AAABFD8-E3A3-4A6B-BAD6-8B115D79F5A8}" type="slidenum">
              <a:rPr lang="en-GB"/>
              <a:pPr>
                <a:defRPr/>
              </a:pPr>
              <a:t>‹#›</a:t>
            </a:fld>
            <a:endParaRPr lang="en-GB"/>
          </a:p>
        </p:txBody>
      </p:sp>
    </p:spTree>
    <p:extLst>
      <p:ext uri="{BB962C8B-B14F-4D97-AF65-F5344CB8AC3E}">
        <p14:creationId xmlns:p14="http://schemas.microsoft.com/office/powerpoint/2010/main" val="820296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D70A4F8-F4AE-44AD-B582-6B31B9E48044}" type="slidenum">
              <a:rPr lang="en-GB" sz="1200" smtClean="0"/>
              <a:pPr/>
              <a:t>1</a:t>
            </a:fld>
            <a:endParaRPr lang="en-GB"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6730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289765A-A14F-422D-8967-F1E63B54552C}" type="slidenum">
              <a:rPr lang="en-GB" sz="1200" smtClean="0"/>
              <a:pPr/>
              <a:t>11</a:t>
            </a:fld>
            <a:endParaRPr lang="en-GB"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51846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7FE1188-979D-40F1-9FD4-BBC2CF3051D6}" type="slidenum">
              <a:rPr lang="en-GB" sz="1200" smtClean="0"/>
              <a:pPr/>
              <a:t>13</a:t>
            </a:fld>
            <a:endParaRPr lang="en-GB"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sl-SI" smtClean="0"/>
              <a:t>mehanizem sinteze proteina</a:t>
            </a:r>
            <a:endParaRPr lang="en-GB" smtClean="0"/>
          </a:p>
        </p:txBody>
      </p:sp>
    </p:spTree>
    <p:extLst>
      <p:ext uri="{BB962C8B-B14F-4D97-AF65-F5344CB8AC3E}">
        <p14:creationId xmlns:p14="http://schemas.microsoft.com/office/powerpoint/2010/main" val="361464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6E0788E-5512-463C-BBF5-2FABDDBC215C}" type="slidenum">
              <a:rPr lang="en-GB" sz="1200" smtClean="0"/>
              <a:pPr/>
              <a:t>14</a:t>
            </a:fld>
            <a:endParaRPr lang="en-GB"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712534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0E73143-5971-4382-BBB4-F0B8CAA1889E}" type="slidenum">
              <a:rPr lang="en-GB" sz="1200" smtClean="0"/>
              <a:pPr/>
              <a:t>15</a:t>
            </a:fld>
            <a:endParaRPr lang="en-GB"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sl-SI" smtClean="0"/>
              <a:t>mehanizem translokacije</a:t>
            </a:r>
            <a:endParaRPr lang="en-GB" smtClean="0"/>
          </a:p>
        </p:txBody>
      </p:sp>
    </p:spTree>
    <p:extLst>
      <p:ext uri="{BB962C8B-B14F-4D97-AF65-F5344CB8AC3E}">
        <p14:creationId xmlns:p14="http://schemas.microsoft.com/office/powerpoint/2010/main" val="3002008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D0A93C6-151F-43D5-BE54-457BD84374A2}" type="slidenum">
              <a:rPr lang="en-GB" sz="1200" smtClean="0"/>
              <a:pPr/>
              <a:t>16</a:t>
            </a:fld>
            <a:endParaRPr lang="en-GB"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73217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050A749-A15C-4786-BF05-DAD5B7CB55A5}" type="slidenum">
              <a:rPr lang="en-GB" sz="1200" smtClean="0"/>
              <a:pPr/>
              <a:t>17</a:t>
            </a:fld>
            <a:endParaRPr lang="en-GB"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marL="228600" indent="-228600"/>
            <a:r>
              <a:rPr lang="sl-SI" smtClean="0"/>
              <a:t>1. The aminoacyl-tRNA is positioned in the A-site. 2. Following synthesis of the peptide bond, the newly formed peptidyl-tRNA is partly in the A site and partly in the P site. 3. Translocation shifts the peptidyl-tRNA completely into the P site, leaving the A site empty and ejecting the deamino-acylated tRNA from the E site.</a:t>
            </a:r>
          </a:p>
          <a:p>
            <a:pPr marL="228600" indent="-228600"/>
            <a:r>
              <a:rPr lang="sl-SI" smtClean="0"/>
              <a:t>A larger view of the ribosome, A and P sites is shown in Figure 22.15. The A and P sites with bound EF-Tu-GDP is shown in figure 22.21. The eukaryotic process involves an additional elongation factor.</a:t>
            </a:r>
          </a:p>
        </p:txBody>
      </p:sp>
    </p:spTree>
    <p:extLst>
      <p:ext uri="{BB962C8B-B14F-4D97-AF65-F5344CB8AC3E}">
        <p14:creationId xmlns:p14="http://schemas.microsoft.com/office/powerpoint/2010/main" val="418791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r>
              <a:rPr lang="en-US" smtClean="0"/>
              <a:t>trans-Translation stages A through F. A ribosome with its RNA binding sites, designated E, P, and A, is stuck near the 3' end of a broken mRNA. The tmRNP binds to the A-site, allowing the ribosome to switch templates from the broken message onto the open reading frame of the tmRNA via the resume codon (blue GCA). Regular translation eventually resumes. Upon reaching the tmRNA stop codon (red UAA), a hybrid protein with a proteolysis tag (green beads) is released.</a:t>
            </a:r>
            <a:endParaRPr lang="sl-SI" smtClean="0"/>
          </a:p>
        </p:txBody>
      </p:sp>
      <p:sp>
        <p:nvSpPr>
          <p:cNvPr id="16179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38352F9-D3BB-43B0-BA70-38EF579F8005}" type="slidenum">
              <a:rPr lang="en-GB" sz="1200" smtClean="0"/>
              <a:pPr/>
              <a:t>18</a:t>
            </a:fld>
            <a:endParaRPr lang="en-GB" sz="1200" smtClean="0"/>
          </a:p>
        </p:txBody>
      </p:sp>
    </p:spTree>
    <p:extLst>
      <p:ext uri="{BB962C8B-B14F-4D97-AF65-F5344CB8AC3E}">
        <p14:creationId xmlns:p14="http://schemas.microsoft.com/office/powerpoint/2010/main" val="131525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3B7AC28-7CC4-42F2-A9C8-BB144F5AB55A}" type="slidenum">
              <a:rPr lang="en-GB" sz="1200" smtClean="0"/>
              <a:pPr/>
              <a:t>19</a:t>
            </a:fld>
            <a:endParaRPr lang="en-GB" sz="120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r>
              <a:rPr lang="sl-SI" dirty="0" smtClean="0"/>
              <a:t>transfer </a:t>
            </a:r>
            <a:r>
              <a:rPr lang="sl-SI" dirty="0" err="1" smtClean="0"/>
              <a:t>messenger</a:t>
            </a:r>
            <a:r>
              <a:rPr lang="sl-SI" dirty="0" smtClean="0"/>
              <a:t> RNA pri prokariontih; TLD = </a:t>
            </a:r>
            <a:r>
              <a:rPr lang="sl-SI" dirty="0" err="1" smtClean="0"/>
              <a:t>tRNA</a:t>
            </a:r>
            <a:r>
              <a:rPr lang="sl-SI" dirty="0" smtClean="0"/>
              <a:t>-like </a:t>
            </a:r>
            <a:r>
              <a:rPr lang="sl-SI" dirty="0" err="1" smtClean="0"/>
              <a:t>domain</a:t>
            </a:r>
            <a:r>
              <a:rPr lang="sl-SI" dirty="0" smtClean="0"/>
              <a:t>, MLR</a:t>
            </a:r>
            <a:r>
              <a:rPr lang="sl-SI" baseline="0" dirty="0" smtClean="0"/>
              <a:t> = </a:t>
            </a:r>
            <a:r>
              <a:rPr lang="sl-SI" baseline="0" dirty="0" err="1" smtClean="0"/>
              <a:t>mRNA</a:t>
            </a:r>
            <a:r>
              <a:rPr lang="sl-SI" baseline="0" dirty="0" smtClean="0"/>
              <a:t>-like </a:t>
            </a:r>
            <a:r>
              <a:rPr lang="sl-SI" baseline="0" dirty="0" err="1" smtClean="0"/>
              <a:t>region</a:t>
            </a:r>
            <a:r>
              <a:rPr lang="sl-SI" baseline="0" dirty="0" smtClean="0"/>
              <a:t>; ORF zapisuje za oznako – peptid, ki usmeri produkt v razgradnjo</a:t>
            </a:r>
            <a:endParaRPr lang="sl-SI" dirty="0" smtClean="0"/>
          </a:p>
        </p:txBody>
      </p:sp>
    </p:spTree>
    <p:extLst>
      <p:ext uri="{BB962C8B-B14F-4D97-AF65-F5344CB8AC3E}">
        <p14:creationId xmlns:p14="http://schemas.microsoft.com/office/powerpoint/2010/main" val="4011657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BAD4A06-E4C5-4E79-AF74-D9933DFE1276}" type="slidenum">
              <a:rPr lang="en-GB" sz="1200" smtClean="0"/>
              <a:pPr/>
              <a:t>20</a:t>
            </a:fld>
            <a:endParaRPr lang="en-GB"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r>
              <a:rPr lang="sl-SI" dirty="0" err="1" smtClean="0"/>
              <a:t>Voet</a:t>
            </a:r>
            <a:r>
              <a:rPr lang="sl-SI" dirty="0" smtClean="0"/>
              <a:t> 4: RF-3 vstopa ko</a:t>
            </a:r>
            <a:r>
              <a:rPr lang="sl-SI" baseline="0" dirty="0" smtClean="0"/>
              <a:t>t kompleks z GDP, ki se nato izmenja z GTP sočasno z ločitvijo RF-1 od ribosoma. Nato pride do hidrolize GTP v GDP, to pa sproži disociacijo RF-3 in vezavo RRF </a:t>
            </a:r>
            <a:r>
              <a:rPr lang="sl-SI" baseline="0" smtClean="0"/>
              <a:t>in EF-G.GTP.</a:t>
            </a:r>
            <a:endParaRPr lang="sl-SI" smtClean="0"/>
          </a:p>
        </p:txBody>
      </p:sp>
    </p:spTree>
    <p:extLst>
      <p:ext uri="{BB962C8B-B14F-4D97-AF65-F5344CB8AC3E}">
        <p14:creationId xmlns:p14="http://schemas.microsoft.com/office/powerpoint/2010/main" val="170090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E86B474-847D-4398-8CE1-A1D60E84570A}" type="slidenum">
              <a:rPr lang="en-GB" sz="1200" smtClean="0"/>
              <a:pPr/>
              <a:t>22</a:t>
            </a:fld>
            <a:endParaRPr lang="en-GB" sz="12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65472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5B37E65-103D-45A9-A2E8-22025BE302B9}" type="slidenum">
              <a:rPr lang="en-GB" sz="1200" smtClean="0"/>
              <a:pPr/>
              <a:t>3</a:t>
            </a:fld>
            <a:endParaRPr lang="en-GB"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sl-SI" smtClean="0"/>
              <a:t>zaporedja iniciacijskih mest za sintezo proteinov</a:t>
            </a:r>
            <a:endParaRPr lang="en-GB" smtClean="0"/>
          </a:p>
        </p:txBody>
      </p:sp>
    </p:spTree>
    <p:extLst>
      <p:ext uri="{BB962C8B-B14F-4D97-AF65-F5344CB8AC3E}">
        <p14:creationId xmlns:p14="http://schemas.microsoft.com/office/powerpoint/2010/main" val="152786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B942015-3FBF-4B70-A60D-2E715A0209C7}" type="slidenum">
              <a:rPr lang="en-GB" sz="1200" smtClean="0"/>
              <a:pPr/>
              <a:t>24</a:t>
            </a:fld>
            <a:endParaRPr lang="en-GB" sz="1200"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r>
              <a:rPr lang="sl-SI" smtClean="0"/>
              <a:t>razlika med pro- in evkarionti na nivoju mRNA v območju začetka prevajanja</a:t>
            </a:r>
            <a:endParaRPr lang="en-GB" smtClean="0"/>
          </a:p>
        </p:txBody>
      </p:sp>
    </p:spTree>
    <p:extLst>
      <p:ext uri="{BB962C8B-B14F-4D97-AF65-F5344CB8AC3E}">
        <p14:creationId xmlns:p14="http://schemas.microsoft.com/office/powerpoint/2010/main" val="3785637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1E4930B-A94F-455B-AD40-572D2B331364}" type="slidenum">
              <a:rPr lang="en-GB" sz="1200" smtClean="0"/>
              <a:pPr/>
              <a:t>25</a:t>
            </a:fld>
            <a:endParaRPr lang="en-GB" sz="1200"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513697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3BD57B1-6A29-426C-8076-D8A7FE37F107}" type="slidenum">
              <a:rPr lang="en-GB" sz="1200" smtClean="0"/>
              <a:pPr/>
              <a:t>26</a:t>
            </a:fld>
            <a:endParaRPr lang="en-GB" sz="120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615071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DAB89DF-053A-4485-BE25-05BE2C8F6F24}" type="slidenum">
              <a:rPr lang="en-GB" sz="1200" smtClean="0"/>
              <a:pPr/>
              <a:t>28</a:t>
            </a:fld>
            <a:endParaRPr lang="en-GB" sz="120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r>
              <a:rPr lang="sl-SI" smtClean="0"/>
              <a:t>iniciacija pri prokariontih in evkariontih - primerjava</a:t>
            </a:r>
            <a:endParaRPr lang="en-GB" smtClean="0"/>
          </a:p>
        </p:txBody>
      </p:sp>
    </p:spTree>
    <p:extLst>
      <p:ext uri="{BB962C8B-B14F-4D97-AF65-F5344CB8AC3E}">
        <p14:creationId xmlns:p14="http://schemas.microsoft.com/office/powerpoint/2010/main" val="50692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EEDA405-530C-4E9A-8B81-036A364EA0F8}" type="slidenum">
              <a:rPr lang="en-GB" sz="1200" smtClean="0"/>
              <a:pPr/>
              <a:t>29</a:t>
            </a:fld>
            <a:endParaRPr lang="en-GB" sz="1200"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r>
              <a:rPr lang="en-US" smtClean="0"/>
              <a:t>In the first case, the 43S preinitiation complex binds to the 5′-cap structure (m7G) and then slides along the mRNA until it reaches an acceptable AUG start codon, usually within about 100 nucleotides (see Figure 4-39). Much less frequently, the preinitiation complex binds to an IRES within the mRNA sequence, far downstream of the 5′ end, and then scans downstream for an AUG start codon. (Nts = nucleotides.)</a:t>
            </a:r>
            <a:endParaRPr lang="sl-SI" smtClean="0"/>
          </a:p>
        </p:txBody>
      </p:sp>
    </p:spTree>
    <p:extLst>
      <p:ext uri="{BB962C8B-B14F-4D97-AF65-F5344CB8AC3E}">
        <p14:creationId xmlns:p14="http://schemas.microsoft.com/office/powerpoint/2010/main" val="355938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r>
              <a:rPr lang="en-US" smtClean="0"/>
              <a:t>Translation initiation (see figure) requires the association of the eukaryotic translation initiation factor-4F (eIF4F) complex (which consists of the cap-binding factor eIF4E (4E in figure), the RNA helicase eIF4A (4A) and the scaffolding protein eIF4G (4G)) with the methylated guanosine cap structure at the mRNA 5' end, and the subsequent recruitment of the 43S pre-initiation complex (which includes the 40S ribosomal subunit). Importantly, this recruitment is thought to be facilitated by the binding of eIF4G to the 3' polyadenine tail-binding protein (PABP) and the associated circularization of mRNA molecules. After scanning along the 5' UTR for an appropriate AUG start codon, the pre-initiation complex is then dissolved and the 60S ribosomal subunit joins the 40S subunit to form a translationally competent 80S ribosome. This process is facilitated by the factor eIF5B (5B) and initiates translation elongation.</a:t>
            </a:r>
            <a:endParaRPr lang="sl-SI" smtClean="0"/>
          </a:p>
        </p:txBody>
      </p:sp>
      <p:sp>
        <p:nvSpPr>
          <p:cNvPr id="19251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41C9CFD-9C6A-4B56-849F-2FB97CFF74C7}" type="slidenum">
              <a:rPr lang="en-GB" sz="1200" smtClean="0"/>
              <a:pPr/>
              <a:t>30</a:t>
            </a:fld>
            <a:endParaRPr lang="en-GB" sz="1200" smtClean="0"/>
          </a:p>
        </p:txBody>
      </p:sp>
    </p:spTree>
    <p:extLst>
      <p:ext uri="{BB962C8B-B14F-4D97-AF65-F5344CB8AC3E}">
        <p14:creationId xmlns:p14="http://schemas.microsoft.com/office/powerpoint/2010/main" val="3231846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6AFEECC-2774-4770-B4E5-ED5505216FCF}" type="slidenum">
              <a:rPr lang="en-GB" sz="1200" smtClean="0"/>
              <a:pPr/>
              <a:t>31</a:t>
            </a:fld>
            <a:endParaRPr lang="en-GB" sz="120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54630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EC251DB-2B8E-4D8F-A755-0593ADDF2686}" type="slidenum">
              <a:rPr lang="en-GB" sz="1200" smtClean="0"/>
              <a:pPr/>
              <a:t>32</a:t>
            </a:fld>
            <a:endParaRPr lang="en-GB" sz="1200"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95751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FB60E4A-984C-46BC-A52E-1435B8DBEC03}" type="slidenum">
              <a:rPr lang="en-GB" sz="1200" smtClean="0"/>
              <a:pPr/>
              <a:t>33</a:t>
            </a:fld>
            <a:endParaRPr lang="en-GB" sz="1200"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r>
              <a:rPr lang="sl-SI" smtClean="0"/>
              <a:t>Figure 4-42. Model of protein synthesis on circular polysomes and recycling of ribosomal subunits. Multiple individual ribosomes can simultaneously translate a eukaryotic mRNA, shown here in circular form stabilized by interactions between proteins bound at the 3′ and 5′ ends. When a ribosome completes translation and dissociates from the 3′ end, the separated subunits can readily find the nearby 5′ cap (m7G) and initiate another round of synthesis. This rapid recycling of subunits on the same mRNA contributes to the formation of polysomes and increases the efficiency of translation. </a:t>
            </a:r>
          </a:p>
        </p:txBody>
      </p:sp>
    </p:spTree>
    <p:extLst>
      <p:ext uri="{BB962C8B-B14F-4D97-AF65-F5344CB8AC3E}">
        <p14:creationId xmlns:p14="http://schemas.microsoft.com/office/powerpoint/2010/main" val="2759703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869AC92-1835-4EBE-93B5-7D785ADF2DDC}" type="slidenum">
              <a:rPr lang="en-GB" sz="1200" smtClean="0"/>
              <a:pPr/>
              <a:t>34</a:t>
            </a:fld>
            <a:endParaRPr lang="en-GB" sz="1200"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89437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2EC60-A6ED-4D20-942F-2A4A966B96D4}" type="slidenum">
              <a:rPr lang="en-GB">
                <a:solidFill>
                  <a:prstClr val="black"/>
                </a:solidFill>
              </a:rPr>
              <a:pPr/>
              <a:t>4</a:t>
            </a:fld>
            <a:endParaRPr lang="en-GB">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sl-SI"/>
              <a:t>sinteza formilmetionin-tRNA</a:t>
            </a:r>
            <a:endParaRPr lang="en-GB"/>
          </a:p>
        </p:txBody>
      </p:sp>
    </p:spTree>
    <p:extLst>
      <p:ext uri="{BB962C8B-B14F-4D97-AF65-F5344CB8AC3E}">
        <p14:creationId xmlns:p14="http://schemas.microsoft.com/office/powerpoint/2010/main" val="194001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602ADF1-893E-4FC5-9C55-6FF42B42F037}" type="slidenum">
              <a:rPr lang="en-GB" sz="1200" smtClean="0"/>
              <a:pPr/>
              <a:t>35</a:t>
            </a:fld>
            <a:endParaRPr lang="en-GB" sz="120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r>
              <a:rPr lang="sl-SI" smtClean="0"/>
              <a:t>antibiotik puromicin je po zgradbi podoben aminoacil-tRNA</a:t>
            </a:r>
            <a:endParaRPr lang="en-GB" smtClean="0"/>
          </a:p>
        </p:txBody>
      </p:sp>
    </p:spTree>
    <p:extLst>
      <p:ext uri="{BB962C8B-B14F-4D97-AF65-F5344CB8AC3E}">
        <p14:creationId xmlns:p14="http://schemas.microsoft.com/office/powerpoint/2010/main" val="4036576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873F92E-BEE5-4D87-8A7D-83C2B1235590}" type="slidenum">
              <a:rPr lang="sl-SI" sz="1200" smtClean="0">
                <a:solidFill>
                  <a:srgbClr val="000000"/>
                </a:solidFill>
              </a:rPr>
              <a:pPr/>
              <a:t>36</a:t>
            </a:fld>
            <a:endParaRPr lang="sl-SI" sz="1200" smtClean="0">
              <a:solidFill>
                <a:srgbClr val="000000"/>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32805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31CA2F7-5985-48C1-969A-B66CEE8B76C3}" type="slidenum">
              <a:rPr lang="en-GB" sz="1200" smtClean="0"/>
              <a:pPr/>
              <a:t>37</a:t>
            </a:fld>
            <a:endParaRPr lang="en-GB" sz="1200"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884627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r>
              <a:rPr lang="sl-SI" smtClean="0"/>
              <a:t>imunosupresorsko zdravilo iz talne glive; </a:t>
            </a:r>
          </a:p>
        </p:txBody>
      </p:sp>
      <p:sp>
        <p:nvSpPr>
          <p:cNvPr id="20275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C67DB2F-4824-4792-B550-E8DD761C8150}" type="slidenum">
              <a:rPr lang="en-GB" sz="1200" smtClean="0"/>
              <a:pPr/>
              <a:t>38</a:t>
            </a:fld>
            <a:endParaRPr lang="en-GB" sz="1200" smtClean="0"/>
          </a:p>
        </p:txBody>
      </p:sp>
    </p:spTree>
    <p:extLst>
      <p:ext uri="{BB962C8B-B14F-4D97-AF65-F5344CB8AC3E}">
        <p14:creationId xmlns:p14="http://schemas.microsoft.com/office/powerpoint/2010/main" val="1328707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endParaRPr lang="sl-SI" smtClean="0"/>
          </a:p>
        </p:txBody>
      </p:sp>
      <p:sp>
        <p:nvSpPr>
          <p:cNvPr id="163844"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99022B2E-822C-491D-8A4D-45B64FBE3A6D}" type="slidenum">
              <a:rPr lang="en-GB" sz="1200">
                <a:solidFill>
                  <a:srgbClr val="000000"/>
                </a:solidFill>
                <a:latin typeface="Times" pitchFamily="18" charset="0"/>
              </a:rPr>
              <a:pPr/>
              <a:t>40</a:t>
            </a:fld>
            <a:endParaRPr lang="en-GB" sz="1200">
              <a:solidFill>
                <a:srgbClr val="000000"/>
              </a:solidFill>
              <a:latin typeface="Times" pitchFamily="18" charset="0"/>
            </a:endParaRPr>
          </a:p>
        </p:txBody>
      </p:sp>
    </p:spTree>
    <p:extLst>
      <p:ext uri="{BB962C8B-B14F-4D97-AF65-F5344CB8AC3E}">
        <p14:creationId xmlns:p14="http://schemas.microsoft.com/office/powerpoint/2010/main" val="108881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BD2A3C7-A947-42B6-AE3D-1CF4E43CFFBD}" type="slidenum">
              <a:rPr lang="en-GB" sz="1200" smtClean="0"/>
              <a:pPr/>
              <a:t>5</a:t>
            </a:fld>
            <a:endParaRPr lang="en-GB"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sl-SI" smtClean="0"/>
              <a:t>iniciacija translacije pri prokariontih</a:t>
            </a:r>
            <a:endParaRPr lang="en-GB" smtClean="0"/>
          </a:p>
        </p:txBody>
      </p:sp>
    </p:spTree>
    <p:extLst>
      <p:ext uri="{BB962C8B-B14F-4D97-AF65-F5344CB8AC3E}">
        <p14:creationId xmlns:p14="http://schemas.microsoft.com/office/powerpoint/2010/main" val="1083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4ED8482-100B-4960-8AAB-DD96F371BA8E}" type="slidenum">
              <a:rPr lang="en-GB" sz="1200" smtClean="0"/>
              <a:pPr/>
              <a:t>6</a:t>
            </a:fld>
            <a:endParaRPr lang="en-GB"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sl-SI" smtClean="0"/>
              <a:t>iniciacija translacije pri prokariontih</a:t>
            </a:r>
            <a:endParaRPr lang="en-GB" smtClean="0"/>
          </a:p>
        </p:txBody>
      </p:sp>
    </p:spTree>
    <p:extLst>
      <p:ext uri="{BB962C8B-B14F-4D97-AF65-F5344CB8AC3E}">
        <p14:creationId xmlns:p14="http://schemas.microsoft.com/office/powerpoint/2010/main" val="280537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F821662-1D84-4693-A75C-060625E85773}" type="slidenum">
              <a:rPr lang="en-GB" sz="1200">
                <a:solidFill>
                  <a:prstClr val="black"/>
                </a:solidFill>
              </a:rPr>
              <a:pPr/>
              <a:t>7</a:t>
            </a:fld>
            <a:endParaRPr lang="en-GB" sz="120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sl-SI" dirty="0" err="1" smtClean="0"/>
              <a:t>Formilacija</a:t>
            </a:r>
            <a:r>
              <a:rPr lang="sl-SI" dirty="0" smtClean="0"/>
              <a:t> predstavlja blokado aminske skupine,</a:t>
            </a:r>
            <a:r>
              <a:rPr lang="sl-SI" baseline="0" dirty="0" smtClean="0"/>
              <a:t> tako da ne more napasti </a:t>
            </a:r>
            <a:r>
              <a:rPr lang="sl-SI" baseline="0" dirty="0" err="1" smtClean="0"/>
              <a:t>karbonilne</a:t>
            </a:r>
            <a:r>
              <a:rPr lang="sl-SI" baseline="0" dirty="0" smtClean="0"/>
              <a:t> skupine v </a:t>
            </a:r>
            <a:r>
              <a:rPr lang="sl-SI" baseline="0" dirty="0" err="1" smtClean="0"/>
              <a:t>estrski</a:t>
            </a:r>
            <a:r>
              <a:rPr lang="sl-SI" baseline="0" dirty="0" smtClean="0"/>
              <a:t> povezavi AA2-tRNA. Če bi se to zgodilo, bi nastal stabilen 6-</a:t>
            </a:r>
            <a:r>
              <a:rPr lang="sl-SI" baseline="0" dirty="0" err="1" smtClean="0"/>
              <a:t>členski</a:t>
            </a:r>
            <a:r>
              <a:rPr lang="sl-SI" baseline="0" dirty="0" smtClean="0"/>
              <a:t> obroč </a:t>
            </a:r>
            <a:r>
              <a:rPr lang="sl-SI" baseline="0" smtClean="0"/>
              <a:t>in translacija bi se ustavila.</a:t>
            </a:r>
            <a:endParaRPr lang="sl-SI" smtClean="0"/>
          </a:p>
        </p:txBody>
      </p:sp>
    </p:spTree>
    <p:extLst>
      <p:ext uri="{BB962C8B-B14F-4D97-AF65-F5344CB8AC3E}">
        <p14:creationId xmlns:p14="http://schemas.microsoft.com/office/powerpoint/2010/main" val="237706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4651D7B-3ACB-4371-BDFA-EEA9CA20404B}" type="slidenum">
              <a:rPr lang="en-GB" sz="1200">
                <a:solidFill>
                  <a:prstClr val="black"/>
                </a:solidFill>
              </a:rPr>
              <a:pPr/>
              <a:t>8</a:t>
            </a:fld>
            <a:endParaRPr lang="en-GB" sz="1200">
              <a:solidFill>
                <a:prstClr val="black"/>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7821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221D66F-9E83-4094-A9A8-62A34717B67A}" type="slidenum">
              <a:rPr lang="en-GB" sz="1200" smtClean="0"/>
              <a:pPr/>
              <a:t>9</a:t>
            </a:fld>
            <a:endParaRPr lang="en-GB"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sl-SI" smtClean="0"/>
              <a:t>vezavna mesta za tRNA na ribosomu</a:t>
            </a:r>
            <a:endParaRPr lang="en-GB" smtClean="0"/>
          </a:p>
        </p:txBody>
      </p:sp>
    </p:spTree>
    <p:extLst>
      <p:ext uri="{BB962C8B-B14F-4D97-AF65-F5344CB8AC3E}">
        <p14:creationId xmlns:p14="http://schemas.microsoft.com/office/powerpoint/2010/main" val="78733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28C48B7-60E8-41B2-A2A7-9A0A6FB6D939}" type="slidenum">
              <a:rPr lang="en-GB" sz="1200" smtClean="0"/>
              <a:pPr/>
              <a:t>10</a:t>
            </a:fld>
            <a:endParaRPr lang="en-GB"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83722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ACFA7-8D59-4AEE-AB43-C94E405A8706}" type="slidenum">
              <a:rPr lang="en-US" altLang="en-US"/>
              <a:pPr>
                <a:defRPr/>
              </a:pPr>
              <a:t>‹#›</a:t>
            </a:fld>
            <a:endParaRPr lang="en-US" altLang="en-US"/>
          </a:p>
        </p:txBody>
      </p:sp>
    </p:spTree>
    <p:extLst>
      <p:ext uri="{BB962C8B-B14F-4D97-AF65-F5344CB8AC3E}">
        <p14:creationId xmlns:p14="http://schemas.microsoft.com/office/powerpoint/2010/main" val="354359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F8FF83-5034-42A5-A140-E986D7D1FA22}" type="slidenum">
              <a:rPr lang="en-US" altLang="en-US"/>
              <a:pPr>
                <a:defRPr/>
              </a:pPr>
              <a:t>‹#›</a:t>
            </a:fld>
            <a:endParaRPr lang="en-US" altLang="en-US"/>
          </a:p>
        </p:txBody>
      </p:sp>
    </p:spTree>
    <p:extLst>
      <p:ext uri="{BB962C8B-B14F-4D97-AF65-F5344CB8AC3E}">
        <p14:creationId xmlns:p14="http://schemas.microsoft.com/office/powerpoint/2010/main" val="29068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FC98A9-02A5-492B-9502-54F558CE0391}" type="slidenum">
              <a:rPr lang="en-US" altLang="en-US"/>
              <a:pPr>
                <a:defRPr/>
              </a:pPr>
              <a:t>‹#›</a:t>
            </a:fld>
            <a:endParaRPr lang="en-US" altLang="en-US"/>
          </a:p>
        </p:txBody>
      </p:sp>
    </p:spTree>
    <p:extLst>
      <p:ext uri="{BB962C8B-B14F-4D97-AF65-F5344CB8AC3E}">
        <p14:creationId xmlns:p14="http://schemas.microsoft.com/office/powerpoint/2010/main" val="216558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12C0A3BA-B5FD-430E-84A1-74136C939464}" type="slidenum">
              <a:rPr lang="sl-SI"/>
              <a:pPr>
                <a:defRPr/>
              </a:pPr>
              <a:t>‹#›</a:t>
            </a:fld>
            <a:endParaRPr lang="sl-SI"/>
          </a:p>
        </p:txBody>
      </p:sp>
    </p:spTree>
    <p:extLst>
      <p:ext uri="{BB962C8B-B14F-4D97-AF65-F5344CB8AC3E}">
        <p14:creationId xmlns:p14="http://schemas.microsoft.com/office/powerpoint/2010/main" val="1733862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76C02397-C23D-476F-AA67-30F997615F1B}" type="slidenum">
              <a:rPr lang="sl-SI"/>
              <a:pPr>
                <a:defRPr/>
              </a:pPr>
              <a:t>‹#›</a:t>
            </a:fld>
            <a:endParaRPr lang="sl-SI"/>
          </a:p>
        </p:txBody>
      </p:sp>
    </p:spTree>
    <p:extLst>
      <p:ext uri="{BB962C8B-B14F-4D97-AF65-F5344CB8AC3E}">
        <p14:creationId xmlns:p14="http://schemas.microsoft.com/office/powerpoint/2010/main" val="311837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98896D47-4047-4D93-AA55-6B38A06C7D6A}" type="slidenum">
              <a:rPr lang="sl-SI"/>
              <a:pPr>
                <a:defRPr/>
              </a:pPr>
              <a:t>‹#›</a:t>
            </a:fld>
            <a:endParaRPr lang="sl-SI"/>
          </a:p>
        </p:txBody>
      </p:sp>
    </p:spTree>
    <p:extLst>
      <p:ext uri="{BB962C8B-B14F-4D97-AF65-F5344CB8AC3E}">
        <p14:creationId xmlns:p14="http://schemas.microsoft.com/office/powerpoint/2010/main" val="3420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6" name="Footer Placeholder 5"/>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7" name="Slide Number Placeholder 6"/>
          <p:cNvSpPr>
            <a:spLocks noGrp="1"/>
          </p:cNvSpPr>
          <p:nvPr>
            <p:ph type="sldNum" sz="quarter" idx="12"/>
          </p:nvPr>
        </p:nvSpPr>
        <p:spPr/>
        <p:txBody>
          <a:bodyPr/>
          <a:lstStyle>
            <a:lvl1pPr eaLnBrk="0" hangingPunct="0">
              <a:defRPr>
                <a:latin typeface="Times" pitchFamily="18" charset="0"/>
              </a:defRPr>
            </a:lvl1pPr>
          </a:lstStyle>
          <a:p>
            <a:pPr>
              <a:defRPr/>
            </a:pPr>
            <a:fld id="{E3D1E68B-7277-4D4E-ABAD-E4AF5CF84E52}" type="slidenum">
              <a:rPr lang="sl-SI"/>
              <a:pPr>
                <a:defRPr/>
              </a:pPr>
              <a:t>‹#›</a:t>
            </a:fld>
            <a:endParaRPr lang="sl-SI"/>
          </a:p>
        </p:txBody>
      </p:sp>
    </p:spTree>
    <p:extLst>
      <p:ext uri="{BB962C8B-B14F-4D97-AF65-F5344CB8AC3E}">
        <p14:creationId xmlns:p14="http://schemas.microsoft.com/office/powerpoint/2010/main" val="296403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8" name="Footer Placeholder 7"/>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9" name="Slide Number Placeholder 8"/>
          <p:cNvSpPr>
            <a:spLocks noGrp="1"/>
          </p:cNvSpPr>
          <p:nvPr>
            <p:ph type="sldNum" sz="quarter" idx="12"/>
          </p:nvPr>
        </p:nvSpPr>
        <p:spPr/>
        <p:txBody>
          <a:bodyPr/>
          <a:lstStyle>
            <a:lvl1pPr eaLnBrk="0" hangingPunct="0">
              <a:defRPr>
                <a:latin typeface="Times" pitchFamily="18" charset="0"/>
              </a:defRPr>
            </a:lvl1pPr>
          </a:lstStyle>
          <a:p>
            <a:pPr>
              <a:defRPr/>
            </a:pPr>
            <a:fld id="{CB8060E7-2606-45D2-86A4-3C8EFDBFAC30}" type="slidenum">
              <a:rPr lang="sl-SI"/>
              <a:pPr>
                <a:defRPr/>
              </a:pPr>
              <a:t>‹#›</a:t>
            </a:fld>
            <a:endParaRPr lang="sl-SI"/>
          </a:p>
        </p:txBody>
      </p:sp>
    </p:spTree>
    <p:extLst>
      <p:ext uri="{BB962C8B-B14F-4D97-AF65-F5344CB8AC3E}">
        <p14:creationId xmlns:p14="http://schemas.microsoft.com/office/powerpoint/2010/main" val="289637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4" name="Footer Placeholder 3"/>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5" name="Slide Number Placeholder 4"/>
          <p:cNvSpPr>
            <a:spLocks noGrp="1"/>
          </p:cNvSpPr>
          <p:nvPr>
            <p:ph type="sldNum" sz="quarter" idx="12"/>
          </p:nvPr>
        </p:nvSpPr>
        <p:spPr/>
        <p:txBody>
          <a:bodyPr/>
          <a:lstStyle>
            <a:lvl1pPr eaLnBrk="0" hangingPunct="0">
              <a:defRPr>
                <a:latin typeface="Times" pitchFamily="18" charset="0"/>
              </a:defRPr>
            </a:lvl1pPr>
          </a:lstStyle>
          <a:p>
            <a:pPr>
              <a:defRPr/>
            </a:pPr>
            <a:fld id="{662A7338-7A8D-42BC-A8D4-FF5F815D70A3}" type="slidenum">
              <a:rPr lang="sl-SI"/>
              <a:pPr>
                <a:defRPr/>
              </a:pPr>
              <a:t>‹#›</a:t>
            </a:fld>
            <a:endParaRPr lang="sl-SI"/>
          </a:p>
        </p:txBody>
      </p:sp>
    </p:spTree>
    <p:extLst>
      <p:ext uri="{BB962C8B-B14F-4D97-AF65-F5344CB8AC3E}">
        <p14:creationId xmlns:p14="http://schemas.microsoft.com/office/powerpoint/2010/main" val="69496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3" name="Footer Placeholder 2"/>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4" name="Slide Number Placeholder 3"/>
          <p:cNvSpPr>
            <a:spLocks noGrp="1"/>
          </p:cNvSpPr>
          <p:nvPr>
            <p:ph type="sldNum" sz="quarter" idx="12"/>
          </p:nvPr>
        </p:nvSpPr>
        <p:spPr/>
        <p:txBody>
          <a:bodyPr/>
          <a:lstStyle>
            <a:lvl1pPr eaLnBrk="0" hangingPunct="0">
              <a:defRPr>
                <a:latin typeface="Times" pitchFamily="18" charset="0"/>
              </a:defRPr>
            </a:lvl1pPr>
          </a:lstStyle>
          <a:p>
            <a:pPr>
              <a:defRPr/>
            </a:pPr>
            <a:fld id="{C3C08A49-0C27-405F-A373-D7C91F076D6B}" type="slidenum">
              <a:rPr lang="sl-SI"/>
              <a:pPr>
                <a:defRPr/>
              </a:pPr>
              <a:t>‹#›</a:t>
            </a:fld>
            <a:endParaRPr lang="sl-SI"/>
          </a:p>
        </p:txBody>
      </p:sp>
    </p:spTree>
    <p:extLst>
      <p:ext uri="{BB962C8B-B14F-4D97-AF65-F5344CB8AC3E}">
        <p14:creationId xmlns:p14="http://schemas.microsoft.com/office/powerpoint/2010/main" val="58029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6" name="Footer Placeholder 5"/>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7" name="Slide Number Placeholder 6"/>
          <p:cNvSpPr>
            <a:spLocks noGrp="1"/>
          </p:cNvSpPr>
          <p:nvPr>
            <p:ph type="sldNum" sz="quarter" idx="12"/>
          </p:nvPr>
        </p:nvSpPr>
        <p:spPr/>
        <p:txBody>
          <a:bodyPr/>
          <a:lstStyle>
            <a:lvl1pPr eaLnBrk="0" hangingPunct="0">
              <a:defRPr>
                <a:latin typeface="Times" pitchFamily="18" charset="0"/>
              </a:defRPr>
            </a:lvl1pPr>
          </a:lstStyle>
          <a:p>
            <a:pPr>
              <a:defRPr/>
            </a:pPr>
            <a:fld id="{FB041A12-AEEA-46EA-82BD-3A333CEBE555}" type="slidenum">
              <a:rPr lang="sl-SI"/>
              <a:pPr>
                <a:defRPr/>
              </a:pPr>
              <a:t>‹#›</a:t>
            </a:fld>
            <a:endParaRPr lang="sl-SI"/>
          </a:p>
        </p:txBody>
      </p:sp>
    </p:spTree>
    <p:extLst>
      <p:ext uri="{BB962C8B-B14F-4D97-AF65-F5344CB8AC3E}">
        <p14:creationId xmlns:p14="http://schemas.microsoft.com/office/powerpoint/2010/main" val="8453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3AAA21-38A2-4995-93C9-3F31BD5E5321}" type="slidenum">
              <a:rPr lang="en-US" altLang="en-US"/>
              <a:pPr>
                <a:defRPr/>
              </a:pPr>
              <a:t>‹#›</a:t>
            </a:fld>
            <a:endParaRPr lang="en-US" altLang="en-US"/>
          </a:p>
        </p:txBody>
      </p:sp>
    </p:spTree>
    <p:extLst>
      <p:ext uri="{BB962C8B-B14F-4D97-AF65-F5344CB8AC3E}">
        <p14:creationId xmlns:p14="http://schemas.microsoft.com/office/powerpoint/2010/main" val="321938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6" name="Footer Placeholder 5"/>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7" name="Slide Number Placeholder 6"/>
          <p:cNvSpPr>
            <a:spLocks noGrp="1"/>
          </p:cNvSpPr>
          <p:nvPr>
            <p:ph type="sldNum" sz="quarter" idx="12"/>
          </p:nvPr>
        </p:nvSpPr>
        <p:spPr/>
        <p:txBody>
          <a:bodyPr/>
          <a:lstStyle>
            <a:lvl1pPr eaLnBrk="0" hangingPunct="0">
              <a:defRPr>
                <a:latin typeface="Times" pitchFamily="18" charset="0"/>
              </a:defRPr>
            </a:lvl1pPr>
          </a:lstStyle>
          <a:p>
            <a:pPr>
              <a:defRPr/>
            </a:pPr>
            <a:fld id="{F1823F4E-943A-48B5-A438-DADA52CCE53C}" type="slidenum">
              <a:rPr lang="sl-SI"/>
              <a:pPr>
                <a:defRPr/>
              </a:pPr>
              <a:t>‹#›</a:t>
            </a:fld>
            <a:endParaRPr lang="sl-SI"/>
          </a:p>
        </p:txBody>
      </p:sp>
    </p:spTree>
    <p:extLst>
      <p:ext uri="{BB962C8B-B14F-4D97-AF65-F5344CB8AC3E}">
        <p14:creationId xmlns:p14="http://schemas.microsoft.com/office/powerpoint/2010/main" val="3166683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766E749F-B2F8-48EA-922D-C6761A1361F8}" type="slidenum">
              <a:rPr lang="sl-SI"/>
              <a:pPr>
                <a:defRPr/>
              </a:pPr>
              <a:t>‹#›</a:t>
            </a:fld>
            <a:endParaRPr lang="sl-SI"/>
          </a:p>
        </p:txBody>
      </p:sp>
    </p:spTree>
    <p:extLst>
      <p:ext uri="{BB962C8B-B14F-4D97-AF65-F5344CB8AC3E}">
        <p14:creationId xmlns:p14="http://schemas.microsoft.com/office/powerpoint/2010/main" val="120818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EA9AE772-F139-409B-A351-E711B46834FC}" type="slidenum">
              <a:rPr lang="sl-SI"/>
              <a:pPr>
                <a:defRPr/>
              </a:pPr>
              <a:t>‹#›</a:t>
            </a:fld>
            <a:endParaRPr lang="sl-SI"/>
          </a:p>
        </p:txBody>
      </p:sp>
    </p:spTree>
    <p:extLst>
      <p:ext uri="{BB962C8B-B14F-4D97-AF65-F5344CB8AC3E}">
        <p14:creationId xmlns:p14="http://schemas.microsoft.com/office/powerpoint/2010/main" val="2968287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8FDD70DE-633C-4B85-AEAD-1B5003C88834}" type="slidenum">
              <a:rPr lang="sl-SI"/>
              <a:pPr>
                <a:defRPr/>
              </a:pPr>
              <a:t>‹#›</a:t>
            </a:fld>
            <a:endParaRPr lang="sl-SI"/>
          </a:p>
        </p:txBody>
      </p:sp>
    </p:spTree>
    <p:extLst>
      <p:ext uri="{BB962C8B-B14F-4D97-AF65-F5344CB8AC3E}">
        <p14:creationId xmlns:p14="http://schemas.microsoft.com/office/powerpoint/2010/main" val="3276615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ADB7F5A9-57BA-4A71-8D59-C9D78761EAB1}" type="slidenum">
              <a:rPr lang="sl-SI"/>
              <a:pPr>
                <a:defRPr/>
              </a:pPr>
              <a:t>‹#›</a:t>
            </a:fld>
            <a:endParaRPr lang="sl-SI"/>
          </a:p>
        </p:txBody>
      </p:sp>
    </p:spTree>
    <p:extLst>
      <p:ext uri="{BB962C8B-B14F-4D97-AF65-F5344CB8AC3E}">
        <p14:creationId xmlns:p14="http://schemas.microsoft.com/office/powerpoint/2010/main" val="2155135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8EA97F96-3BDD-43DE-870D-DA0137AC9755}" type="slidenum">
              <a:rPr lang="sl-SI"/>
              <a:pPr>
                <a:defRPr/>
              </a:pPr>
              <a:t>‹#›</a:t>
            </a:fld>
            <a:endParaRPr lang="sl-SI"/>
          </a:p>
        </p:txBody>
      </p:sp>
    </p:spTree>
    <p:extLst>
      <p:ext uri="{BB962C8B-B14F-4D97-AF65-F5344CB8AC3E}">
        <p14:creationId xmlns:p14="http://schemas.microsoft.com/office/powerpoint/2010/main" val="1879580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6" name="Footer Placeholder 5"/>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7" name="Slide Number Placeholder 6"/>
          <p:cNvSpPr>
            <a:spLocks noGrp="1"/>
          </p:cNvSpPr>
          <p:nvPr>
            <p:ph type="sldNum" sz="quarter" idx="12"/>
          </p:nvPr>
        </p:nvSpPr>
        <p:spPr/>
        <p:txBody>
          <a:bodyPr/>
          <a:lstStyle>
            <a:lvl1pPr eaLnBrk="0" hangingPunct="0">
              <a:defRPr>
                <a:latin typeface="Times" pitchFamily="18" charset="0"/>
              </a:defRPr>
            </a:lvl1pPr>
          </a:lstStyle>
          <a:p>
            <a:pPr>
              <a:defRPr/>
            </a:pPr>
            <a:fld id="{70E12BEE-1CCD-44CA-9309-73BA42AB7B5C}" type="slidenum">
              <a:rPr lang="sl-SI"/>
              <a:pPr>
                <a:defRPr/>
              </a:pPr>
              <a:t>‹#›</a:t>
            </a:fld>
            <a:endParaRPr lang="sl-SI"/>
          </a:p>
        </p:txBody>
      </p:sp>
    </p:spTree>
    <p:extLst>
      <p:ext uri="{BB962C8B-B14F-4D97-AF65-F5344CB8AC3E}">
        <p14:creationId xmlns:p14="http://schemas.microsoft.com/office/powerpoint/2010/main" val="306804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8" name="Footer Placeholder 7"/>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9" name="Slide Number Placeholder 8"/>
          <p:cNvSpPr>
            <a:spLocks noGrp="1"/>
          </p:cNvSpPr>
          <p:nvPr>
            <p:ph type="sldNum" sz="quarter" idx="12"/>
          </p:nvPr>
        </p:nvSpPr>
        <p:spPr/>
        <p:txBody>
          <a:bodyPr/>
          <a:lstStyle>
            <a:lvl1pPr eaLnBrk="0" hangingPunct="0">
              <a:defRPr>
                <a:latin typeface="Times" pitchFamily="18" charset="0"/>
              </a:defRPr>
            </a:lvl1pPr>
          </a:lstStyle>
          <a:p>
            <a:pPr>
              <a:defRPr/>
            </a:pPr>
            <a:fld id="{4D07D19E-A171-47A6-8807-DA33AB6D232F}" type="slidenum">
              <a:rPr lang="sl-SI"/>
              <a:pPr>
                <a:defRPr/>
              </a:pPr>
              <a:t>‹#›</a:t>
            </a:fld>
            <a:endParaRPr lang="sl-SI"/>
          </a:p>
        </p:txBody>
      </p:sp>
    </p:spTree>
    <p:extLst>
      <p:ext uri="{BB962C8B-B14F-4D97-AF65-F5344CB8AC3E}">
        <p14:creationId xmlns:p14="http://schemas.microsoft.com/office/powerpoint/2010/main" val="25765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4" name="Footer Placeholder 3"/>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5" name="Slide Number Placeholder 4"/>
          <p:cNvSpPr>
            <a:spLocks noGrp="1"/>
          </p:cNvSpPr>
          <p:nvPr>
            <p:ph type="sldNum" sz="quarter" idx="12"/>
          </p:nvPr>
        </p:nvSpPr>
        <p:spPr/>
        <p:txBody>
          <a:bodyPr/>
          <a:lstStyle>
            <a:lvl1pPr eaLnBrk="0" hangingPunct="0">
              <a:defRPr>
                <a:latin typeface="Times" pitchFamily="18" charset="0"/>
              </a:defRPr>
            </a:lvl1pPr>
          </a:lstStyle>
          <a:p>
            <a:pPr>
              <a:defRPr/>
            </a:pPr>
            <a:fld id="{A7363946-2D01-4E9E-8370-E52B4B11E123}" type="slidenum">
              <a:rPr lang="sl-SI"/>
              <a:pPr>
                <a:defRPr/>
              </a:pPr>
              <a:t>‹#›</a:t>
            </a:fld>
            <a:endParaRPr lang="sl-SI"/>
          </a:p>
        </p:txBody>
      </p:sp>
    </p:spTree>
    <p:extLst>
      <p:ext uri="{BB962C8B-B14F-4D97-AF65-F5344CB8AC3E}">
        <p14:creationId xmlns:p14="http://schemas.microsoft.com/office/powerpoint/2010/main" val="43758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3" name="Footer Placeholder 2"/>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4" name="Slide Number Placeholder 3"/>
          <p:cNvSpPr>
            <a:spLocks noGrp="1"/>
          </p:cNvSpPr>
          <p:nvPr>
            <p:ph type="sldNum" sz="quarter" idx="12"/>
          </p:nvPr>
        </p:nvSpPr>
        <p:spPr/>
        <p:txBody>
          <a:bodyPr/>
          <a:lstStyle>
            <a:lvl1pPr eaLnBrk="0" hangingPunct="0">
              <a:defRPr>
                <a:latin typeface="Times" pitchFamily="18" charset="0"/>
              </a:defRPr>
            </a:lvl1pPr>
          </a:lstStyle>
          <a:p>
            <a:pPr>
              <a:defRPr/>
            </a:pPr>
            <a:fld id="{6584A91B-1F6B-4E4E-A9DE-2463B04528E6}" type="slidenum">
              <a:rPr lang="sl-SI"/>
              <a:pPr>
                <a:defRPr/>
              </a:pPr>
              <a:t>‹#›</a:t>
            </a:fld>
            <a:endParaRPr lang="sl-SI"/>
          </a:p>
        </p:txBody>
      </p:sp>
    </p:spTree>
    <p:extLst>
      <p:ext uri="{BB962C8B-B14F-4D97-AF65-F5344CB8AC3E}">
        <p14:creationId xmlns:p14="http://schemas.microsoft.com/office/powerpoint/2010/main" val="31519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65132-6370-443B-A9C1-4CC127A4AA3B}" type="slidenum">
              <a:rPr lang="en-US" altLang="en-US"/>
              <a:pPr>
                <a:defRPr/>
              </a:pPr>
              <a:t>‹#›</a:t>
            </a:fld>
            <a:endParaRPr lang="en-US" altLang="en-US"/>
          </a:p>
        </p:txBody>
      </p:sp>
    </p:spTree>
    <p:extLst>
      <p:ext uri="{BB962C8B-B14F-4D97-AF65-F5344CB8AC3E}">
        <p14:creationId xmlns:p14="http://schemas.microsoft.com/office/powerpoint/2010/main" val="1510489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6" name="Footer Placeholder 5"/>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7" name="Slide Number Placeholder 6"/>
          <p:cNvSpPr>
            <a:spLocks noGrp="1"/>
          </p:cNvSpPr>
          <p:nvPr>
            <p:ph type="sldNum" sz="quarter" idx="12"/>
          </p:nvPr>
        </p:nvSpPr>
        <p:spPr/>
        <p:txBody>
          <a:bodyPr/>
          <a:lstStyle>
            <a:lvl1pPr eaLnBrk="0" hangingPunct="0">
              <a:defRPr>
                <a:latin typeface="Times" pitchFamily="18" charset="0"/>
              </a:defRPr>
            </a:lvl1pPr>
          </a:lstStyle>
          <a:p>
            <a:pPr>
              <a:defRPr/>
            </a:pPr>
            <a:fld id="{248EA13D-73D9-4251-9F45-C14CCDC4444D}" type="slidenum">
              <a:rPr lang="sl-SI"/>
              <a:pPr>
                <a:defRPr/>
              </a:pPr>
              <a:t>‹#›</a:t>
            </a:fld>
            <a:endParaRPr lang="sl-SI"/>
          </a:p>
        </p:txBody>
      </p:sp>
    </p:spTree>
    <p:extLst>
      <p:ext uri="{BB962C8B-B14F-4D97-AF65-F5344CB8AC3E}">
        <p14:creationId xmlns:p14="http://schemas.microsoft.com/office/powerpoint/2010/main" val="1698559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6" name="Footer Placeholder 5"/>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7" name="Slide Number Placeholder 6"/>
          <p:cNvSpPr>
            <a:spLocks noGrp="1"/>
          </p:cNvSpPr>
          <p:nvPr>
            <p:ph type="sldNum" sz="quarter" idx="12"/>
          </p:nvPr>
        </p:nvSpPr>
        <p:spPr/>
        <p:txBody>
          <a:bodyPr/>
          <a:lstStyle>
            <a:lvl1pPr eaLnBrk="0" hangingPunct="0">
              <a:defRPr>
                <a:latin typeface="Times" pitchFamily="18" charset="0"/>
              </a:defRPr>
            </a:lvl1pPr>
          </a:lstStyle>
          <a:p>
            <a:pPr>
              <a:defRPr/>
            </a:pPr>
            <a:fld id="{4506E276-8672-44F6-AD51-D2F9E58A3428}" type="slidenum">
              <a:rPr lang="sl-SI"/>
              <a:pPr>
                <a:defRPr/>
              </a:pPr>
              <a:t>‹#›</a:t>
            </a:fld>
            <a:endParaRPr lang="sl-SI"/>
          </a:p>
        </p:txBody>
      </p:sp>
    </p:spTree>
    <p:extLst>
      <p:ext uri="{BB962C8B-B14F-4D97-AF65-F5344CB8AC3E}">
        <p14:creationId xmlns:p14="http://schemas.microsoft.com/office/powerpoint/2010/main" val="3425993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BE0F7F5A-F41A-42AD-8664-0F86F8F37772}" type="slidenum">
              <a:rPr lang="sl-SI"/>
              <a:pPr>
                <a:defRPr/>
              </a:pPr>
              <a:t>‹#›</a:t>
            </a:fld>
            <a:endParaRPr lang="sl-SI"/>
          </a:p>
        </p:txBody>
      </p:sp>
    </p:spTree>
    <p:extLst>
      <p:ext uri="{BB962C8B-B14F-4D97-AF65-F5344CB8AC3E}">
        <p14:creationId xmlns:p14="http://schemas.microsoft.com/office/powerpoint/2010/main" val="1643004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pitchFamily="18" charset="0"/>
              </a:defRPr>
            </a:lvl1pPr>
          </a:lstStyle>
          <a:p>
            <a:pPr>
              <a:defRPr/>
            </a:pPr>
            <a:endParaRPr lang="sl-SI"/>
          </a:p>
        </p:txBody>
      </p:sp>
      <p:sp>
        <p:nvSpPr>
          <p:cNvPr id="5" name="Footer Placeholder 4"/>
          <p:cNvSpPr>
            <a:spLocks noGrp="1"/>
          </p:cNvSpPr>
          <p:nvPr>
            <p:ph type="ftr" sz="quarter" idx="11"/>
          </p:nvPr>
        </p:nvSpPr>
        <p:spPr/>
        <p:txBody>
          <a:bodyPr/>
          <a:lstStyle>
            <a:lvl1pPr eaLnBrk="0" hangingPunct="0">
              <a:defRPr>
                <a:latin typeface="Times" pitchFamily="18" charset="0"/>
              </a:defRPr>
            </a:lvl1pPr>
          </a:lstStyle>
          <a:p>
            <a:pPr>
              <a:defRPr/>
            </a:pPr>
            <a:endParaRPr lang="sl-SI"/>
          </a:p>
        </p:txBody>
      </p:sp>
      <p:sp>
        <p:nvSpPr>
          <p:cNvPr id="6" name="Slide Number Placeholder 5"/>
          <p:cNvSpPr>
            <a:spLocks noGrp="1"/>
          </p:cNvSpPr>
          <p:nvPr>
            <p:ph type="sldNum" sz="quarter" idx="12"/>
          </p:nvPr>
        </p:nvSpPr>
        <p:spPr/>
        <p:txBody>
          <a:bodyPr/>
          <a:lstStyle>
            <a:lvl1pPr eaLnBrk="0" hangingPunct="0">
              <a:defRPr>
                <a:latin typeface="Times" pitchFamily="18" charset="0"/>
              </a:defRPr>
            </a:lvl1pPr>
          </a:lstStyle>
          <a:p>
            <a:pPr>
              <a:defRPr/>
            </a:pPr>
            <a:fld id="{3402B43B-1CF4-4F4E-8341-BF06B886D080}" type="slidenum">
              <a:rPr lang="sl-SI"/>
              <a:pPr>
                <a:defRPr/>
              </a:pPr>
              <a:t>‹#›</a:t>
            </a:fld>
            <a:endParaRPr lang="sl-SI"/>
          </a:p>
        </p:txBody>
      </p:sp>
    </p:spTree>
    <p:extLst>
      <p:ext uri="{BB962C8B-B14F-4D97-AF65-F5344CB8AC3E}">
        <p14:creationId xmlns:p14="http://schemas.microsoft.com/office/powerpoint/2010/main" val="3689621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94E515-6D9B-4223-A36F-63838F8855D2}" type="slidenum">
              <a:rPr lang="en-US" altLang="en-US"/>
              <a:pPr>
                <a:defRPr/>
              </a:pPr>
              <a:t>‹#›</a:t>
            </a:fld>
            <a:endParaRPr lang="en-US" altLang="en-US"/>
          </a:p>
        </p:txBody>
      </p:sp>
    </p:spTree>
    <p:extLst>
      <p:ext uri="{BB962C8B-B14F-4D97-AF65-F5344CB8AC3E}">
        <p14:creationId xmlns:p14="http://schemas.microsoft.com/office/powerpoint/2010/main" val="199453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94ACF1-C83F-4993-9E85-191B15FC7832}" type="slidenum">
              <a:rPr lang="en-US" altLang="en-US"/>
              <a:pPr>
                <a:defRPr/>
              </a:pPr>
              <a:t>‹#›</a:t>
            </a:fld>
            <a:endParaRPr lang="en-US" altLang="en-US"/>
          </a:p>
        </p:txBody>
      </p:sp>
    </p:spTree>
    <p:extLst>
      <p:ext uri="{BB962C8B-B14F-4D97-AF65-F5344CB8AC3E}">
        <p14:creationId xmlns:p14="http://schemas.microsoft.com/office/powerpoint/2010/main" val="3335566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0BD5F8-FE49-46A4-AF08-F095CB15C775}" type="slidenum">
              <a:rPr lang="en-US" altLang="en-US"/>
              <a:pPr>
                <a:defRPr/>
              </a:pPr>
              <a:t>‹#›</a:t>
            </a:fld>
            <a:endParaRPr lang="en-US" altLang="en-US"/>
          </a:p>
        </p:txBody>
      </p:sp>
    </p:spTree>
    <p:extLst>
      <p:ext uri="{BB962C8B-B14F-4D97-AF65-F5344CB8AC3E}">
        <p14:creationId xmlns:p14="http://schemas.microsoft.com/office/powerpoint/2010/main" val="122584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8276E5E-CB69-4828-81A8-A95B57DF8CA3}" type="slidenum">
              <a:rPr lang="en-US" altLang="en-US"/>
              <a:pPr>
                <a:defRPr/>
              </a:pPr>
              <a:t>‹#›</a:t>
            </a:fld>
            <a:endParaRPr lang="en-US" altLang="en-US"/>
          </a:p>
        </p:txBody>
      </p:sp>
    </p:spTree>
    <p:extLst>
      <p:ext uri="{BB962C8B-B14F-4D97-AF65-F5344CB8AC3E}">
        <p14:creationId xmlns:p14="http://schemas.microsoft.com/office/powerpoint/2010/main" val="3356453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569CBB0-1ABA-49EC-B0A5-6D0E8F951739}" type="slidenum">
              <a:rPr lang="en-US" altLang="en-US"/>
              <a:pPr>
                <a:defRPr/>
              </a:pPr>
              <a:t>‹#›</a:t>
            </a:fld>
            <a:endParaRPr lang="en-US" altLang="en-US"/>
          </a:p>
        </p:txBody>
      </p:sp>
    </p:spTree>
    <p:extLst>
      <p:ext uri="{BB962C8B-B14F-4D97-AF65-F5344CB8AC3E}">
        <p14:creationId xmlns:p14="http://schemas.microsoft.com/office/powerpoint/2010/main" val="4054824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5EFF16A-B783-4C89-8645-00B587603808}" type="slidenum">
              <a:rPr lang="en-US" altLang="en-US"/>
              <a:pPr>
                <a:defRPr/>
              </a:pPr>
              <a:t>‹#›</a:t>
            </a:fld>
            <a:endParaRPr lang="en-US" altLang="en-US"/>
          </a:p>
        </p:txBody>
      </p:sp>
    </p:spTree>
    <p:extLst>
      <p:ext uri="{BB962C8B-B14F-4D97-AF65-F5344CB8AC3E}">
        <p14:creationId xmlns:p14="http://schemas.microsoft.com/office/powerpoint/2010/main" val="26452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187DC4-4ADC-41E3-81C3-BE63FC7E9AED}" type="slidenum">
              <a:rPr lang="en-US" altLang="en-US"/>
              <a:pPr>
                <a:defRPr/>
              </a:pPr>
              <a:t>‹#›</a:t>
            </a:fld>
            <a:endParaRPr lang="en-US" altLang="en-US"/>
          </a:p>
        </p:txBody>
      </p:sp>
    </p:spTree>
    <p:extLst>
      <p:ext uri="{BB962C8B-B14F-4D97-AF65-F5344CB8AC3E}">
        <p14:creationId xmlns:p14="http://schemas.microsoft.com/office/powerpoint/2010/main" val="1422778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5586382-5FFA-404F-AE8F-D271CD7D562D}" type="slidenum">
              <a:rPr lang="en-US" altLang="en-US"/>
              <a:pPr>
                <a:defRPr/>
              </a:pPr>
              <a:t>‹#›</a:t>
            </a:fld>
            <a:endParaRPr lang="en-US" altLang="en-US"/>
          </a:p>
        </p:txBody>
      </p:sp>
    </p:spTree>
    <p:extLst>
      <p:ext uri="{BB962C8B-B14F-4D97-AF65-F5344CB8AC3E}">
        <p14:creationId xmlns:p14="http://schemas.microsoft.com/office/powerpoint/2010/main" val="116444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8DA339-26B8-4C5F-B15D-122CD9439C4B}" type="slidenum">
              <a:rPr lang="en-US" altLang="en-US"/>
              <a:pPr>
                <a:defRPr/>
              </a:pPr>
              <a:t>‹#›</a:t>
            </a:fld>
            <a:endParaRPr lang="en-US" altLang="en-US"/>
          </a:p>
        </p:txBody>
      </p:sp>
    </p:spTree>
    <p:extLst>
      <p:ext uri="{BB962C8B-B14F-4D97-AF65-F5344CB8AC3E}">
        <p14:creationId xmlns:p14="http://schemas.microsoft.com/office/powerpoint/2010/main" val="2873416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6D431BF-534F-45DA-BFBF-116DF0BFEECE}" type="slidenum">
              <a:rPr lang="en-US" altLang="en-US"/>
              <a:pPr>
                <a:defRPr/>
              </a:pPr>
              <a:t>‹#›</a:t>
            </a:fld>
            <a:endParaRPr lang="en-US" altLang="en-US"/>
          </a:p>
        </p:txBody>
      </p:sp>
    </p:spTree>
    <p:extLst>
      <p:ext uri="{BB962C8B-B14F-4D97-AF65-F5344CB8AC3E}">
        <p14:creationId xmlns:p14="http://schemas.microsoft.com/office/powerpoint/2010/main" val="1019311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1B154D-58BA-419C-AFC3-99584A382A32}" type="slidenum">
              <a:rPr lang="en-US" altLang="en-US"/>
              <a:pPr>
                <a:defRPr/>
              </a:pPr>
              <a:t>‹#›</a:t>
            </a:fld>
            <a:endParaRPr lang="en-US" altLang="en-US"/>
          </a:p>
        </p:txBody>
      </p:sp>
    </p:spTree>
    <p:extLst>
      <p:ext uri="{BB962C8B-B14F-4D97-AF65-F5344CB8AC3E}">
        <p14:creationId xmlns:p14="http://schemas.microsoft.com/office/powerpoint/2010/main" val="611089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981D1B-6658-4BB0-BF5A-AE11F5457C25}" type="slidenum">
              <a:rPr lang="en-US" altLang="en-US"/>
              <a:pPr>
                <a:defRPr/>
              </a:pPr>
              <a:t>‹#›</a:t>
            </a:fld>
            <a:endParaRPr lang="en-US" altLang="en-US"/>
          </a:p>
        </p:txBody>
      </p:sp>
    </p:spTree>
    <p:extLst>
      <p:ext uri="{BB962C8B-B14F-4D97-AF65-F5344CB8AC3E}">
        <p14:creationId xmlns:p14="http://schemas.microsoft.com/office/powerpoint/2010/main" val="209020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820342-EC80-4381-A1DE-026D88CB10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057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94D83-D89A-4CE5-823A-57FA96CB50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2124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F3C40A-A8A4-4CD2-AC42-4D147AF18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812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5EA382-7D72-4CD8-A24E-B0FA3C192E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661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93842CE-FE5A-4FC7-8084-A1B4F20508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63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127322A-5D08-4623-9559-7E6D39867B7B}" type="slidenum">
              <a:rPr lang="en-US" altLang="en-US"/>
              <a:pPr>
                <a:defRPr/>
              </a:pPr>
              <a:t>‹#›</a:t>
            </a:fld>
            <a:endParaRPr lang="en-US" altLang="en-US"/>
          </a:p>
        </p:txBody>
      </p:sp>
    </p:spTree>
    <p:extLst>
      <p:ext uri="{BB962C8B-B14F-4D97-AF65-F5344CB8AC3E}">
        <p14:creationId xmlns:p14="http://schemas.microsoft.com/office/powerpoint/2010/main" val="379889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F51384-AC48-47C9-97BB-E23662F9B1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6685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812643-5EC6-49A1-BF44-CC04BE7B4A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732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A9E54F-BDD5-4ADF-877D-3822FB54C1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3575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EA10BE-2349-4960-9637-0C065A7B72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730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A6BBA6-D6A7-4F18-B224-55E2C6D04F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762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9F8ACD-A082-4804-9B83-30D0CCB966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7883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9ACFA7-8D59-4AEE-AB43-C94E405A87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002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AAA21-38A2-4995-93C9-3F31BD5E53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8847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765132-6370-443B-A9C1-4CC127A4AA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739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187DC4-4ADC-41E3-81C3-BE63FC7E9A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568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961EDE-8458-4225-96BB-E64A1CEC10C5}" type="slidenum">
              <a:rPr lang="en-US" altLang="en-US"/>
              <a:pPr>
                <a:defRPr/>
              </a:pPr>
              <a:t>‹#›</a:t>
            </a:fld>
            <a:endParaRPr lang="en-US" altLang="en-US"/>
          </a:p>
        </p:txBody>
      </p:sp>
    </p:spTree>
    <p:extLst>
      <p:ext uri="{BB962C8B-B14F-4D97-AF65-F5344CB8AC3E}">
        <p14:creationId xmlns:p14="http://schemas.microsoft.com/office/powerpoint/2010/main" val="3309739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27322A-5D08-4623-9559-7E6D39867B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4525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961EDE-8458-4225-96BB-E64A1CEC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0555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F77C23-D044-4619-B099-15DFF43DB7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8854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15BF9D-3F14-47A1-AE6E-7A93034415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6849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CA085-961D-41C0-8BAE-8FC3920943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8814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8FF83-5034-42A5-A140-E986D7D1FA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6053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FC98A9-02A5-492B-9502-54F558CE03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319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9ACFA7-8D59-4AEE-AB43-C94E405A87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7249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AAA21-38A2-4995-93C9-3F31BD5E53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5152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765132-6370-443B-A9C1-4CC127A4AA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810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2F77C23-D044-4619-B099-15DFF43DB775}" type="slidenum">
              <a:rPr lang="en-US" altLang="en-US"/>
              <a:pPr>
                <a:defRPr/>
              </a:pPr>
              <a:t>‹#›</a:t>
            </a:fld>
            <a:endParaRPr lang="en-US" altLang="en-US"/>
          </a:p>
        </p:txBody>
      </p:sp>
    </p:spTree>
    <p:extLst>
      <p:ext uri="{BB962C8B-B14F-4D97-AF65-F5344CB8AC3E}">
        <p14:creationId xmlns:p14="http://schemas.microsoft.com/office/powerpoint/2010/main" val="1748982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187DC4-4ADC-41E3-81C3-BE63FC7E9A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2176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27322A-5D08-4623-9559-7E6D39867B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8986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961EDE-8458-4225-96BB-E64A1CEC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02389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F77C23-D044-4619-B099-15DFF43DB7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2546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15BF9D-3F14-47A1-AE6E-7A93034415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96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CA085-961D-41C0-8BAE-8FC3920943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67184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8FF83-5034-42A5-A140-E986D7D1FA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8107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FC98A9-02A5-492B-9502-54F558CE03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24290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C8822FC-4DF3-4A99-9932-60B27AF5C82C}" type="slidenum">
              <a:rPr lang="en-US" altLang="en-US"/>
              <a:pPr>
                <a:defRPr/>
              </a:pPr>
              <a:t>‹#›</a:t>
            </a:fld>
            <a:endParaRPr lang="en-US" altLang="en-US"/>
          </a:p>
        </p:txBody>
      </p:sp>
    </p:spTree>
    <p:extLst>
      <p:ext uri="{BB962C8B-B14F-4D97-AF65-F5344CB8AC3E}">
        <p14:creationId xmlns:p14="http://schemas.microsoft.com/office/powerpoint/2010/main" val="1134573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AB9EFF24-A4EA-41FE-A6F8-3BD7E7C64D7D}" type="slidenum">
              <a:rPr lang="en-US" altLang="en-US"/>
              <a:pPr>
                <a:defRPr/>
              </a:pPr>
              <a:t>‹#›</a:t>
            </a:fld>
            <a:endParaRPr lang="en-US" altLang="en-US"/>
          </a:p>
        </p:txBody>
      </p:sp>
    </p:spTree>
    <p:extLst>
      <p:ext uri="{BB962C8B-B14F-4D97-AF65-F5344CB8AC3E}">
        <p14:creationId xmlns:p14="http://schemas.microsoft.com/office/powerpoint/2010/main" val="89865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15BF9D-3F14-47A1-AE6E-7A93034415E2}" type="slidenum">
              <a:rPr lang="en-US" altLang="en-US"/>
              <a:pPr>
                <a:defRPr/>
              </a:pPr>
              <a:t>‹#›</a:t>
            </a:fld>
            <a:endParaRPr lang="en-US" altLang="en-US"/>
          </a:p>
        </p:txBody>
      </p:sp>
    </p:spTree>
    <p:extLst>
      <p:ext uri="{BB962C8B-B14F-4D97-AF65-F5344CB8AC3E}">
        <p14:creationId xmlns:p14="http://schemas.microsoft.com/office/powerpoint/2010/main" val="1698498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DE8D74EF-BAFC-4CF1-9E34-03B56A0ADAB2}" type="slidenum">
              <a:rPr lang="en-US" altLang="en-US"/>
              <a:pPr>
                <a:defRPr/>
              </a:pPr>
              <a:t>‹#›</a:t>
            </a:fld>
            <a:endParaRPr lang="en-US" altLang="en-US"/>
          </a:p>
        </p:txBody>
      </p:sp>
    </p:spTree>
    <p:extLst>
      <p:ext uri="{BB962C8B-B14F-4D97-AF65-F5344CB8AC3E}">
        <p14:creationId xmlns:p14="http://schemas.microsoft.com/office/powerpoint/2010/main" val="1440719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3358F42C-6B60-4B9C-9E31-BF09D6C1B26B}" type="slidenum">
              <a:rPr lang="en-US" altLang="en-US"/>
              <a:pPr>
                <a:defRPr/>
              </a:pPr>
              <a:t>‹#›</a:t>
            </a:fld>
            <a:endParaRPr lang="en-US" altLang="en-US"/>
          </a:p>
        </p:txBody>
      </p:sp>
    </p:spTree>
    <p:extLst>
      <p:ext uri="{BB962C8B-B14F-4D97-AF65-F5344CB8AC3E}">
        <p14:creationId xmlns:p14="http://schemas.microsoft.com/office/powerpoint/2010/main" val="4582369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040FACFB-0F1F-49CC-950C-6C9E59AA8587}" type="slidenum">
              <a:rPr lang="en-US" altLang="en-US"/>
              <a:pPr>
                <a:defRPr/>
              </a:pPr>
              <a:t>‹#›</a:t>
            </a:fld>
            <a:endParaRPr lang="en-US" altLang="en-US"/>
          </a:p>
        </p:txBody>
      </p:sp>
    </p:spTree>
    <p:extLst>
      <p:ext uri="{BB962C8B-B14F-4D97-AF65-F5344CB8AC3E}">
        <p14:creationId xmlns:p14="http://schemas.microsoft.com/office/powerpoint/2010/main" val="2926488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0A9CED2B-833B-4C42-9A7C-128BDDAA2DE2}" type="slidenum">
              <a:rPr lang="en-US" altLang="en-US"/>
              <a:pPr>
                <a:defRPr/>
              </a:pPr>
              <a:t>‹#›</a:t>
            </a:fld>
            <a:endParaRPr lang="en-US" altLang="en-US"/>
          </a:p>
        </p:txBody>
      </p:sp>
    </p:spTree>
    <p:extLst>
      <p:ext uri="{BB962C8B-B14F-4D97-AF65-F5344CB8AC3E}">
        <p14:creationId xmlns:p14="http://schemas.microsoft.com/office/powerpoint/2010/main" val="4790029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7652544-44B5-45CF-AE33-648D3B62CB14}" type="slidenum">
              <a:rPr lang="en-US" altLang="en-US"/>
              <a:pPr>
                <a:defRPr/>
              </a:pPr>
              <a:t>‹#›</a:t>
            </a:fld>
            <a:endParaRPr lang="en-US" altLang="en-US"/>
          </a:p>
        </p:txBody>
      </p:sp>
    </p:spTree>
    <p:extLst>
      <p:ext uri="{BB962C8B-B14F-4D97-AF65-F5344CB8AC3E}">
        <p14:creationId xmlns:p14="http://schemas.microsoft.com/office/powerpoint/2010/main" val="10337746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A787DF76-65DA-4927-8707-740873F2C096}" type="slidenum">
              <a:rPr lang="en-US" altLang="en-US"/>
              <a:pPr>
                <a:defRPr/>
              </a:pPr>
              <a:t>‹#›</a:t>
            </a:fld>
            <a:endParaRPr lang="en-US" altLang="en-US"/>
          </a:p>
        </p:txBody>
      </p:sp>
    </p:spTree>
    <p:extLst>
      <p:ext uri="{BB962C8B-B14F-4D97-AF65-F5344CB8AC3E}">
        <p14:creationId xmlns:p14="http://schemas.microsoft.com/office/powerpoint/2010/main" val="2047650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C7B6AD30-05C3-45DC-8B01-92450BA74A43}" type="slidenum">
              <a:rPr lang="en-US" altLang="en-US"/>
              <a:pPr>
                <a:defRPr/>
              </a:pPr>
              <a:t>‹#›</a:t>
            </a:fld>
            <a:endParaRPr lang="en-US" altLang="en-US"/>
          </a:p>
        </p:txBody>
      </p:sp>
    </p:spTree>
    <p:extLst>
      <p:ext uri="{BB962C8B-B14F-4D97-AF65-F5344CB8AC3E}">
        <p14:creationId xmlns:p14="http://schemas.microsoft.com/office/powerpoint/2010/main" val="3336395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4A9F5524-5FA3-4635-BD9C-836BDA5423B4}" type="slidenum">
              <a:rPr lang="en-US" altLang="en-US"/>
              <a:pPr>
                <a:defRPr/>
              </a:pPr>
              <a:t>‹#›</a:t>
            </a:fld>
            <a:endParaRPr lang="en-US" altLang="en-US"/>
          </a:p>
        </p:txBody>
      </p:sp>
    </p:spTree>
    <p:extLst>
      <p:ext uri="{BB962C8B-B14F-4D97-AF65-F5344CB8AC3E}">
        <p14:creationId xmlns:p14="http://schemas.microsoft.com/office/powerpoint/2010/main" val="1873314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BE0CD3EA-7ED8-457A-8474-9D21B1F843E6}" type="slidenum">
              <a:rPr lang="en-US" altLang="en-US"/>
              <a:pPr>
                <a:defRPr/>
              </a:pPr>
              <a:t>‹#›</a:t>
            </a:fld>
            <a:endParaRPr lang="en-US" altLang="en-US"/>
          </a:p>
        </p:txBody>
      </p:sp>
    </p:spTree>
    <p:extLst>
      <p:ext uri="{BB962C8B-B14F-4D97-AF65-F5344CB8AC3E}">
        <p14:creationId xmlns:p14="http://schemas.microsoft.com/office/powerpoint/2010/main" val="349893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8CA085-961D-41C0-8BAE-8FC392094306}" type="slidenum">
              <a:rPr lang="en-US" altLang="en-US"/>
              <a:pPr>
                <a:defRPr/>
              </a:pPr>
              <a:t>‹#›</a:t>
            </a:fld>
            <a:endParaRPr lang="en-US" altLang="en-US"/>
          </a:p>
        </p:txBody>
      </p:sp>
    </p:spTree>
    <p:extLst>
      <p:ext uri="{BB962C8B-B14F-4D97-AF65-F5344CB8AC3E}">
        <p14:creationId xmlns:p14="http://schemas.microsoft.com/office/powerpoint/2010/main" val="65021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79469F-BE95-44F0-846F-3F367AE9D3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4C99D59-CBCC-4830-9253-F145726F06C0}"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CD96DAA-1A30-4A15-8F34-70EDF9A294C8}"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418B90B-EDDF-47C3-8CD2-E8E0D42B2A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1A13A4-09BA-4F3D-BF6F-E3C024F393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5965671"/>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79469F-BE95-44F0-846F-3F367AE9D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6797239"/>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579469F-BE95-44F0-846F-3F367AE9D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9802402"/>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18"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18"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18" charset="0"/>
              </a:defRPr>
            </a:lvl1pPr>
          </a:lstStyle>
          <a:p>
            <a:pPr>
              <a:defRPr/>
            </a:pPr>
            <a:fld id="{F6D3DF63-67F6-4829-9F6A-A68FD851EB29}" type="slidenum">
              <a:rPr lang="en-US" altLang="en-US"/>
              <a:pPr>
                <a:defRPr/>
              </a:pPr>
              <a:t>‹#›</a:t>
            </a:fld>
            <a:endParaRPr lang="en-US" altLang="en-US"/>
          </a:p>
        </p:txBody>
      </p:sp>
    </p:spTree>
    <p:extLst>
      <p:ext uri="{BB962C8B-B14F-4D97-AF65-F5344CB8AC3E}">
        <p14:creationId xmlns:p14="http://schemas.microsoft.com/office/powerpoint/2010/main" val="255889500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0263" y="1989138"/>
            <a:ext cx="7772400" cy="1143000"/>
          </a:xfrm>
        </p:spPr>
        <p:txBody>
          <a:bodyPr/>
          <a:lstStyle/>
          <a:p>
            <a:r>
              <a:rPr lang="sl-SI" sz="4000" b="1" smtClean="0">
                <a:solidFill>
                  <a:srgbClr val="FF0000"/>
                </a:solidFill>
                <a:latin typeface="Arial" charset="0"/>
              </a:rPr>
              <a:t>Biosinteza proteinov</a:t>
            </a:r>
            <a:br>
              <a:rPr lang="sl-SI" sz="4000" b="1" smtClean="0">
                <a:solidFill>
                  <a:srgbClr val="FF0000"/>
                </a:solidFill>
                <a:latin typeface="Arial" charset="0"/>
              </a:rPr>
            </a:br>
            <a:r>
              <a:rPr lang="sl-SI" sz="4000" b="1" smtClean="0">
                <a:solidFill>
                  <a:srgbClr val="FF0000"/>
                </a:solidFill>
                <a:latin typeface="Arial" charset="0"/>
              </a:rPr>
              <a:t>- nadaljevanje -</a:t>
            </a:r>
            <a:endParaRPr lang="en-GB" sz="4000" b="1" smtClean="0">
              <a:solidFill>
                <a:srgbClr val="FF0000"/>
              </a:solidFill>
              <a:latin typeface="Arial" charset="0"/>
            </a:endParaRPr>
          </a:p>
        </p:txBody>
      </p:sp>
      <p:sp>
        <p:nvSpPr>
          <p:cNvPr id="113667" name="Rectangle 3"/>
          <p:cNvSpPr>
            <a:spLocks noChangeArrowheads="1"/>
          </p:cNvSpPr>
          <p:nvPr/>
        </p:nvSpPr>
        <p:spPr bwMode="auto">
          <a:xfrm>
            <a:off x="1042988" y="3886200"/>
            <a:ext cx="734536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defRPr/>
            </a:pPr>
            <a:r>
              <a:rPr lang="sl-SI" sz="3200" dirty="0" err="1">
                <a:latin typeface="Arial" charset="0"/>
              </a:rPr>
              <a:t>Voet</a:t>
            </a:r>
            <a:r>
              <a:rPr lang="sl-SI" sz="3200" dirty="0">
                <a:latin typeface="Arial" charset="0"/>
              </a:rPr>
              <a:t> 3: poglavje 32</a:t>
            </a:r>
          </a:p>
          <a:p>
            <a:pPr marL="342900" indent="-342900" algn="ctr">
              <a:spcBef>
                <a:spcPct val="20000"/>
              </a:spcBef>
              <a:defRPr/>
            </a:pPr>
            <a:r>
              <a:rPr lang="sl-SI" dirty="0" err="1">
                <a:solidFill>
                  <a:schemeClr val="bg1">
                    <a:lumMod val="50000"/>
                  </a:schemeClr>
                </a:solidFill>
                <a:latin typeface="Arial" charset="0"/>
              </a:rPr>
              <a:t>Stryer</a:t>
            </a:r>
            <a:r>
              <a:rPr lang="sl-SI" dirty="0">
                <a:solidFill>
                  <a:schemeClr val="bg1">
                    <a:lumMod val="50000"/>
                  </a:schemeClr>
                </a:solidFill>
                <a:latin typeface="Arial" charset="0"/>
              </a:rPr>
              <a:t> 5: poglavje </a:t>
            </a:r>
            <a:r>
              <a:rPr lang="sl-SI" dirty="0" smtClean="0">
                <a:solidFill>
                  <a:schemeClr val="bg1">
                    <a:lumMod val="50000"/>
                  </a:schemeClr>
                </a:solidFill>
                <a:latin typeface="Arial" charset="0"/>
              </a:rPr>
              <a:t>29</a:t>
            </a:r>
          </a:p>
          <a:p>
            <a:pPr marL="342900" indent="-342900" algn="ctr">
              <a:spcBef>
                <a:spcPct val="20000"/>
              </a:spcBef>
              <a:defRPr/>
            </a:pPr>
            <a:r>
              <a:rPr lang="sl-SI" dirty="0" smtClean="0">
                <a:solidFill>
                  <a:schemeClr val="accent5">
                    <a:lumMod val="50000"/>
                  </a:schemeClr>
                </a:solidFill>
                <a:latin typeface="Arial" charset="0"/>
              </a:rPr>
              <a:t>Krebs 3: poglavje 24</a:t>
            </a:r>
            <a:endParaRPr lang="sl-SI" dirty="0">
              <a:solidFill>
                <a:schemeClr val="accent5">
                  <a:lumMod val="50000"/>
                </a:schemeClr>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19100"/>
            <a:ext cx="57308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 Box 3"/>
          <p:cNvSpPr txBox="1">
            <a:spLocks noChangeArrowheads="1"/>
          </p:cNvSpPr>
          <p:nvPr/>
        </p:nvSpPr>
        <p:spPr bwMode="auto">
          <a:xfrm>
            <a:off x="1476375" y="5876925"/>
            <a:ext cx="5903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1600">
                <a:solidFill>
                  <a:schemeClr val="bg2"/>
                </a:solidFill>
                <a:latin typeface="Arial" charset="0"/>
              </a:rPr>
              <a:t>Aktivni center peptidiltransferaze.</a:t>
            </a:r>
            <a:endParaRPr lang="sl-SI" sz="1600" baseline="30000">
              <a:solidFill>
                <a:schemeClr val="bg2"/>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419100"/>
            <a:ext cx="63563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Text Box 5"/>
          <p:cNvSpPr txBox="1">
            <a:spLocks noChangeArrowheads="1"/>
          </p:cNvSpPr>
          <p:nvPr/>
        </p:nvSpPr>
        <p:spPr bwMode="auto">
          <a:xfrm>
            <a:off x="1331640" y="5908294"/>
            <a:ext cx="7350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dirty="0">
                <a:solidFill>
                  <a:schemeClr val="bg2"/>
                </a:solidFill>
                <a:latin typeface="Arial" charset="0"/>
              </a:rPr>
              <a:t>Nastanek peptidne vezi s posredovanjem </a:t>
            </a:r>
            <a:r>
              <a:rPr lang="sl-SI" sz="1600" dirty="0" err="1">
                <a:solidFill>
                  <a:schemeClr val="bg2"/>
                </a:solidFill>
                <a:latin typeface="Arial" charset="0"/>
              </a:rPr>
              <a:t>ribosomske</a:t>
            </a:r>
            <a:r>
              <a:rPr lang="sl-SI" sz="1600" dirty="0">
                <a:solidFill>
                  <a:schemeClr val="bg2"/>
                </a:solidFill>
                <a:latin typeface="Arial" charset="0"/>
              </a:rPr>
              <a:t> </a:t>
            </a:r>
            <a:r>
              <a:rPr lang="sl-SI" sz="1600" dirty="0" err="1">
                <a:solidFill>
                  <a:schemeClr val="bg2"/>
                </a:solidFill>
                <a:latin typeface="Arial" charset="0"/>
              </a:rPr>
              <a:t>peptidiltrasferaze</a:t>
            </a:r>
            <a:r>
              <a:rPr lang="sl-SI" sz="1600" dirty="0">
                <a:solidFill>
                  <a:schemeClr val="bg2"/>
                </a:solidFill>
                <a:latin typeface="Arial" charset="0"/>
              </a:rPr>
              <a:t>.</a:t>
            </a:r>
            <a:endParaRPr lang="sl-SI" sz="1600" baseline="30000" dirty="0">
              <a:solidFill>
                <a:schemeClr val="bg2"/>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Picture 5" descr="12658_CH24_FIG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20688"/>
            <a:ext cx="3797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85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965200"/>
            <a:ext cx="853598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3375"/>
            <a:ext cx="7416800"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4"/>
          <p:cNvSpPr txBox="1">
            <a:spLocks noChangeArrowheads="1"/>
          </p:cNvSpPr>
          <p:nvPr/>
        </p:nvSpPr>
        <p:spPr bwMode="auto">
          <a:xfrm>
            <a:off x="971550" y="5876925"/>
            <a:ext cx="7235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1600">
                <a:solidFill>
                  <a:schemeClr val="bg2"/>
                </a:solidFill>
                <a:latin typeface="Arial" charset="0"/>
              </a:rPr>
              <a:t>Shematski prikaz elongacije polipeptidne verige pri prokariontih.</a:t>
            </a:r>
            <a:endParaRPr lang="sl-SI" sz="1600" baseline="30000">
              <a:solidFill>
                <a:schemeClr val="bg2"/>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379663"/>
            <a:ext cx="853598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0" name="Picture 5" descr="ef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836613"/>
            <a:ext cx="54514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FG22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620713"/>
            <a:ext cx="3981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Box 1"/>
          <p:cNvSpPr txBox="1">
            <a:spLocks noChangeArrowheads="1"/>
          </p:cNvSpPr>
          <p:nvPr/>
        </p:nvSpPr>
        <p:spPr bwMode="auto">
          <a:xfrm>
            <a:off x="1915918" y="260648"/>
            <a:ext cx="6013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b="1" dirty="0">
                <a:latin typeface="Arial" charset="0"/>
                <a:cs typeface="Arial" charset="0"/>
              </a:rPr>
              <a:t>Dogajanje na ribosomu pri poškodovani </a:t>
            </a:r>
            <a:r>
              <a:rPr lang="sl-SI" sz="2000" b="1" dirty="0" err="1" smtClean="0">
                <a:latin typeface="Arial" charset="0"/>
                <a:cs typeface="Arial" charset="0"/>
              </a:rPr>
              <a:t>mRNA</a:t>
            </a:r>
            <a:r>
              <a:rPr lang="sl-SI" sz="2000" b="1" dirty="0" smtClean="0">
                <a:latin typeface="Arial" charset="0"/>
                <a:cs typeface="Arial" charset="0"/>
              </a:rPr>
              <a:t>:</a:t>
            </a:r>
          </a:p>
          <a:p>
            <a:r>
              <a:rPr lang="sl-SI" sz="2000" dirty="0" smtClean="0">
                <a:latin typeface="Arial" charset="0"/>
                <a:cs typeface="Arial" charset="0"/>
              </a:rPr>
              <a:t>Trans-translacija</a:t>
            </a:r>
            <a:endParaRPr lang="sl-SI" sz="2000"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836613"/>
            <a:ext cx="76200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TextBox 1"/>
          <p:cNvSpPr txBox="1">
            <a:spLocks noChangeArrowheads="1"/>
          </p:cNvSpPr>
          <p:nvPr/>
        </p:nvSpPr>
        <p:spPr bwMode="auto">
          <a:xfrm>
            <a:off x="5364163" y="5445125"/>
            <a:ext cx="2762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a:latin typeface="Arial" charset="0"/>
                <a:cs typeface="Arial" charset="0"/>
              </a:rPr>
              <a:t>tmRNA = 10 Sa RNA = SsrA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3955370" cy="325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5004048" y="297967"/>
            <a:ext cx="3744416" cy="3075287"/>
          </a:xfrm>
          <a:prstGeom prst="rect">
            <a:avLst/>
          </a:prstGeom>
        </p:spPr>
      </p:pic>
      <p:pic>
        <p:nvPicPr>
          <p:cNvPr id="3" name="Picture 2"/>
          <p:cNvPicPr>
            <a:picLocks noChangeAspect="1"/>
          </p:cNvPicPr>
          <p:nvPr/>
        </p:nvPicPr>
        <p:blipFill>
          <a:blip r:embed="rId4"/>
          <a:stretch>
            <a:fillRect/>
          </a:stretch>
        </p:blipFill>
        <p:spPr>
          <a:xfrm>
            <a:off x="384257" y="3837598"/>
            <a:ext cx="3539671" cy="3000474"/>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813885"/>
            <a:ext cx="36172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88913"/>
            <a:ext cx="371316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1" name="TextBox 1"/>
          <p:cNvSpPr txBox="1">
            <a:spLocks noChangeArrowheads="1"/>
          </p:cNvSpPr>
          <p:nvPr/>
        </p:nvSpPr>
        <p:spPr bwMode="auto">
          <a:xfrm>
            <a:off x="6372225" y="220663"/>
            <a:ext cx="260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latin typeface="Arial" charset="0"/>
                <a:cs typeface="Arial" charset="0"/>
              </a:rPr>
              <a:t>Terminacija pri </a:t>
            </a:r>
            <a:r>
              <a:rPr lang="sl-SI" sz="2000" i="1">
                <a:latin typeface="Arial" charset="0"/>
                <a:cs typeface="Arial" charset="0"/>
              </a:rPr>
              <a:t>E. coli</a:t>
            </a:r>
          </a:p>
        </p:txBody>
      </p:sp>
      <p:sp>
        <p:nvSpPr>
          <p:cNvPr id="78852" name="TextBox 1"/>
          <p:cNvSpPr txBox="1">
            <a:spLocks noChangeArrowheads="1"/>
          </p:cNvSpPr>
          <p:nvPr/>
        </p:nvSpPr>
        <p:spPr bwMode="auto">
          <a:xfrm>
            <a:off x="4549775" y="1268413"/>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a:latin typeface="Arial" charset="0"/>
                <a:cs typeface="Arial" charset="0"/>
              </a:rPr>
              <a:t>RF1: UAA, UAG</a:t>
            </a:r>
          </a:p>
          <a:p>
            <a:r>
              <a:rPr lang="sl-SI" sz="1400">
                <a:latin typeface="Arial" charset="0"/>
                <a:cs typeface="Arial" charset="0"/>
              </a:rPr>
              <a:t>RF2: UAA, UGA</a:t>
            </a:r>
          </a:p>
        </p:txBody>
      </p:sp>
      <p:sp>
        <p:nvSpPr>
          <p:cNvPr id="78853" name="TextBox 2"/>
          <p:cNvSpPr txBox="1">
            <a:spLocks noChangeArrowheads="1"/>
          </p:cNvSpPr>
          <p:nvPr/>
        </p:nvSpPr>
        <p:spPr bwMode="auto">
          <a:xfrm>
            <a:off x="6688138" y="5373688"/>
            <a:ext cx="229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200">
                <a:latin typeface="Arial" charset="0"/>
                <a:cs typeface="Arial" charset="0"/>
              </a:rPr>
              <a:t>RRF: ribosome recycling factor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2" name="Picture 5" descr="12658_CH24_FIG2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20688"/>
            <a:ext cx="37909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5949280"/>
            <a:ext cx="8225666" cy="584775"/>
          </a:xfrm>
          <a:prstGeom prst="rect">
            <a:avLst/>
          </a:prstGeom>
          <a:noFill/>
        </p:spPr>
        <p:txBody>
          <a:bodyPr wrap="square" rtlCol="0">
            <a:spAutoFit/>
          </a:bodyPr>
          <a:lstStyle/>
          <a:p>
            <a:pPr algn="ctr"/>
            <a:r>
              <a:rPr lang="sl-SI" sz="1600" dirty="0" smtClean="0">
                <a:solidFill>
                  <a:schemeClr val="bg2">
                    <a:lumMod val="50000"/>
                  </a:schemeClr>
                </a:solidFill>
                <a:latin typeface="Calibri" panose="020F0502020204030204" pitchFamily="34" charset="0"/>
                <a:cs typeface="Arial" pitchFamily="34" charset="0"/>
              </a:rPr>
              <a:t>Molekulska mimikrija omogoča vezavo različnih </a:t>
            </a:r>
            <a:r>
              <a:rPr lang="sl-SI" sz="1600" dirty="0" err="1" smtClean="0">
                <a:solidFill>
                  <a:schemeClr val="bg2">
                    <a:lumMod val="50000"/>
                  </a:schemeClr>
                </a:solidFill>
                <a:latin typeface="Calibri" panose="020F0502020204030204" pitchFamily="34" charset="0"/>
                <a:cs typeface="Arial" pitchFamily="34" charset="0"/>
              </a:rPr>
              <a:t>transkripcijskih</a:t>
            </a:r>
            <a:r>
              <a:rPr lang="sl-SI" sz="1600" dirty="0" smtClean="0">
                <a:solidFill>
                  <a:schemeClr val="bg2">
                    <a:lumMod val="50000"/>
                  </a:schemeClr>
                </a:solidFill>
                <a:latin typeface="Calibri" panose="020F0502020204030204" pitchFamily="34" charset="0"/>
                <a:cs typeface="Arial" pitchFamily="34" charset="0"/>
              </a:rPr>
              <a:t> faktorjev </a:t>
            </a:r>
            <a:r>
              <a:rPr lang="sl-SI" sz="1600" dirty="0">
                <a:solidFill>
                  <a:schemeClr val="bg2">
                    <a:lumMod val="50000"/>
                  </a:schemeClr>
                </a:solidFill>
                <a:latin typeface="Calibri" panose="020F0502020204030204" pitchFamily="34" charset="0"/>
                <a:cs typeface="Arial" pitchFamily="34" charset="0"/>
              </a:rPr>
              <a:t/>
            </a:r>
            <a:br>
              <a:rPr lang="sl-SI" sz="1600" dirty="0">
                <a:solidFill>
                  <a:schemeClr val="bg2">
                    <a:lumMod val="50000"/>
                  </a:schemeClr>
                </a:solidFill>
                <a:latin typeface="Calibri" panose="020F0502020204030204" pitchFamily="34" charset="0"/>
                <a:cs typeface="Arial" pitchFamily="34" charset="0"/>
              </a:rPr>
            </a:br>
            <a:r>
              <a:rPr lang="sl-SI" sz="1600" dirty="0" smtClean="0">
                <a:solidFill>
                  <a:schemeClr val="bg2">
                    <a:lumMod val="50000"/>
                  </a:schemeClr>
                </a:solidFill>
                <a:latin typeface="Calibri" panose="020F0502020204030204" pitchFamily="34" charset="0"/>
                <a:cs typeface="Arial" pitchFamily="34" charset="0"/>
              </a:rPr>
              <a:t>na isto mesto v ribosomu</a:t>
            </a:r>
          </a:p>
        </p:txBody>
      </p:sp>
    </p:spTree>
    <p:extLst>
      <p:ext uri="{BB962C8B-B14F-4D97-AF65-F5344CB8AC3E}">
        <p14:creationId xmlns:p14="http://schemas.microsoft.com/office/powerpoint/2010/main" val="109497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7415212"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Text Box 5"/>
          <p:cNvSpPr txBox="1">
            <a:spLocks noChangeArrowheads="1"/>
          </p:cNvSpPr>
          <p:nvPr/>
        </p:nvSpPr>
        <p:spPr bwMode="auto">
          <a:xfrm>
            <a:off x="827088" y="5661025"/>
            <a:ext cx="7489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1600">
                <a:solidFill>
                  <a:schemeClr val="bg2"/>
                </a:solidFill>
                <a:latin typeface="Trebuchet MS" pitchFamily="34" charset="0"/>
              </a:rPr>
              <a:t>Hidrolitična sprostitev tRNA s končnega aminokislinskega ostanka.</a:t>
            </a:r>
            <a:endParaRPr lang="sl-SI" sz="1600" baseline="30000">
              <a:solidFill>
                <a:schemeClr val="bg2"/>
              </a:solidFill>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95463"/>
            <a:ext cx="9036050" cy="301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8" y="6553200"/>
            <a:ext cx="27384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535988"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85359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836613"/>
            <a:ext cx="2519363" cy="1708150"/>
          </a:xfrm>
          <a:prstGeom prst="rect">
            <a:avLst/>
          </a:prstGeom>
          <a:noFill/>
          <a:ln w="31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997200"/>
            <a:ext cx="3067050" cy="2105025"/>
          </a:xfrm>
          <a:prstGeom prst="rect">
            <a:avLst/>
          </a:prstGeom>
          <a:noFill/>
          <a:ln w="31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6" name="Rectangle 6"/>
          <p:cNvSpPr>
            <a:spLocks noChangeArrowheads="1"/>
          </p:cNvSpPr>
          <p:nvPr/>
        </p:nvSpPr>
        <p:spPr bwMode="auto">
          <a:xfrm>
            <a:off x="2411413" y="5157788"/>
            <a:ext cx="33924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chemeClr val="folHlink"/>
                </a:solidFill>
                <a:latin typeface="Arial Narrow" pitchFamily="34" charset="0"/>
              </a:rPr>
              <a:t>http://www.promega.com/enotes/features/0012/images/fe0009_fig4.gif</a:t>
            </a:r>
          </a:p>
        </p:txBody>
      </p:sp>
      <p:sp>
        <p:nvSpPr>
          <p:cNvPr id="95237" name="Rectangle 7"/>
          <p:cNvSpPr>
            <a:spLocks noChangeArrowheads="1"/>
          </p:cNvSpPr>
          <p:nvPr/>
        </p:nvSpPr>
        <p:spPr bwMode="auto">
          <a:xfrm>
            <a:off x="2555875" y="2565400"/>
            <a:ext cx="3019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chemeClr val="folHlink"/>
                </a:solidFill>
                <a:latin typeface="Arial Narrow" pitchFamily="34" charset="0"/>
              </a:rPr>
              <a:t>http://www.ambion.com/techlib/append/rbs_requirements.html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ribos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908050"/>
            <a:ext cx="662463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2" name="Picture 5" descr="12658_CH24_FIG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836712"/>
            <a:ext cx="3629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453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60350"/>
            <a:ext cx="2462212"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260985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Line 4"/>
          <p:cNvSpPr>
            <a:spLocks noChangeShapeType="1"/>
          </p:cNvSpPr>
          <p:nvPr/>
        </p:nvSpPr>
        <p:spPr bwMode="auto">
          <a:xfrm>
            <a:off x="4356100" y="188913"/>
            <a:ext cx="0" cy="6408737"/>
          </a:xfrm>
          <a:prstGeom prst="line">
            <a:avLst/>
          </a:prstGeom>
          <a:noFill/>
          <a:ln w="28575">
            <a:solidFill>
              <a:srgbClr val="5A168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05474" name="Picture 4"/>
          <p:cNvPicPr>
            <a:picLocks noChangeAspect="1" noChangeArrowheads="1"/>
          </p:cNvPicPr>
          <p:nvPr/>
        </p:nvPicPr>
        <p:blipFill>
          <a:blip r:embed="rId3">
            <a:extLst>
              <a:ext uri="{28A0092B-C50C-407E-A947-70E740481C1C}">
                <a14:useLocalDpi xmlns:a14="http://schemas.microsoft.com/office/drawing/2010/main" val="0"/>
              </a:ext>
            </a:extLst>
          </a:blip>
          <a:srcRect b="67767"/>
          <a:stretch>
            <a:fillRect/>
          </a:stretch>
        </p:blipFill>
        <p:spPr bwMode="auto">
          <a:xfrm>
            <a:off x="863600" y="765175"/>
            <a:ext cx="6215063"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552825"/>
            <a:ext cx="33655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6" name="TextBox 1"/>
          <p:cNvSpPr txBox="1">
            <a:spLocks noChangeArrowheads="1"/>
          </p:cNvSpPr>
          <p:nvPr/>
        </p:nvSpPr>
        <p:spPr bwMode="auto">
          <a:xfrm>
            <a:off x="1331913" y="188913"/>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latin typeface="Arial" charset="0"/>
                <a:cs typeface="Arial" charset="0"/>
              </a:rPr>
              <a:t>Sestavljanje prediniciacijskega kompleksa 43 S</a:t>
            </a:r>
          </a:p>
        </p:txBody>
      </p:sp>
      <p:sp>
        <p:nvSpPr>
          <p:cNvPr id="105477" name="TextBox 2"/>
          <p:cNvSpPr txBox="1">
            <a:spLocks noChangeArrowheads="1"/>
          </p:cNvSpPr>
          <p:nvPr/>
        </p:nvSpPr>
        <p:spPr bwMode="auto">
          <a:xfrm>
            <a:off x="1763713" y="4684713"/>
            <a:ext cx="3592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a:latin typeface="Arial" charset="0"/>
                <a:cs typeface="Arial" charset="0"/>
              </a:rPr>
              <a:t>IRES = notranje vstopno mesto za ribosom</a:t>
            </a:r>
          </a:p>
          <a:p>
            <a:r>
              <a:rPr lang="sl-SI" sz="1400">
                <a:latin typeface="Arial" charset="0"/>
                <a:cs typeface="Arial" charset="0"/>
              </a:rPr>
              <a:t>(internal ribosomal entry site)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82470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Stryer_F34-28"/>
          <p:cNvPicPr>
            <a:picLocks noChangeAspect="1" noChangeArrowheads="1"/>
          </p:cNvPicPr>
          <p:nvPr/>
        </p:nvPicPr>
        <p:blipFill>
          <a:blip r:embed="rId4">
            <a:extLst>
              <a:ext uri="{28A0092B-C50C-407E-A947-70E740481C1C}">
                <a14:useLocalDpi xmlns:a14="http://schemas.microsoft.com/office/drawing/2010/main" val="0"/>
              </a:ext>
            </a:extLst>
          </a:blip>
          <a:srcRect t="9445"/>
          <a:stretch>
            <a:fillRect/>
          </a:stretch>
        </p:blipFill>
        <p:spPr bwMode="auto">
          <a:xfrm>
            <a:off x="1258888" y="4437063"/>
            <a:ext cx="6049962" cy="1970087"/>
          </a:xfrm>
          <a:prstGeom prst="rect">
            <a:avLst/>
          </a:prstGeom>
          <a:noFill/>
          <a:ln w="31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549275"/>
            <a:ext cx="38576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78400" y="5507038"/>
            <a:ext cx="1522413" cy="246062"/>
          </a:xfrm>
          <a:prstGeom prst="rect">
            <a:avLst/>
          </a:prstGeom>
        </p:spPr>
        <p:txBody>
          <a:bodyPr wrap="none">
            <a:spAutoFit/>
          </a:bodyPr>
          <a:lstStyle/>
          <a:p>
            <a:pPr>
              <a:defRPr/>
            </a:pPr>
            <a:r>
              <a:rPr lang="sl-SI" sz="1000" dirty="0">
                <a:solidFill>
                  <a:schemeClr val="bg2">
                    <a:lumMod val="75000"/>
                  </a:schemeClr>
                </a:solidFill>
                <a:latin typeface="Arial Narrow" pitchFamily="34" charset="0"/>
              </a:rPr>
              <a:t>9, 971-980 (December 2008)</a:t>
            </a:r>
          </a:p>
        </p:txBody>
      </p:sp>
      <p:sp>
        <p:nvSpPr>
          <p:cNvPr id="107524" name="TextBox 2"/>
          <p:cNvSpPr txBox="1">
            <a:spLocks noChangeArrowheads="1"/>
          </p:cNvSpPr>
          <p:nvPr/>
        </p:nvSpPr>
        <p:spPr bwMode="auto">
          <a:xfrm>
            <a:off x="1331913" y="6329363"/>
            <a:ext cx="608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dirty="0">
                <a:latin typeface="Arial Narrow" pitchFamily="34" charset="0"/>
              </a:rPr>
              <a:t>4E – vezava kape, 4A – RNA-</a:t>
            </a:r>
            <a:r>
              <a:rPr lang="sl-SI" sz="1400" dirty="0" err="1">
                <a:latin typeface="Arial Narrow" pitchFamily="34" charset="0"/>
              </a:rPr>
              <a:t>helikaza</a:t>
            </a:r>
            <a:r>
              <a:rPr lang="sl-SI" sz="1400" dirty="0">
                <a:latin typeface="Arial Narrow" pitchFamily="34" charset="0"/>
              </a:rPr>
              <a:t>, 4G – ogrodje, PABP – protein, ki </a:t>
            </a:r>
            <a:r>
              <a:rPr lang="sl-SI" sz="1400" dirty="0" smtClean="0">
                <a:latin typeface="Arial Narrow" pitchFamily="34" charset="0"/>
              </a:rPr>
              <a:t>se veže </a:t>
            </a:r>
            <a:r>
              <a:rPr lang="sl-SI" sz="1400" dirty="0">
                <a:latin typeface="Arial Narrow" pitchFamily="34" charset="0"/>
              </a:rPr>
              <a:t>na poli-A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0"/>
            <a:ext cx="5210175"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58975"/>
            <a:ext cx="77724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9" name="Text Box 5"/>
          <p:cNvSpPr txBox="1">
            <a:spLocks noChangeArrowheads="1"/>
          </p:cNvSpPr>
          <p:nvPr/>
        </p:nvSpPr>
        <p:spPr bwMode="auto">
          <a:xfrm>
            <a:off x="755650" y="4365625"/>
            <a:ext cx="792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a:latin typeface="Arial Narrow" pitchFamily="34" charset="0"/>
              </a:rPr>
              <a:t>Polisomi v svilnih žleznih celicah sviloprejke (elektronska mikroskopija).</a:t>
            </a:r>
            <a:endParaRPr lang="en-US" sz="1600">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5"/>
          <p:cNvSpPr txBox="1">
            <a:spLocks noChangeArrowheads="1"/>
          </p:cNvSpPr>
          <p:nvPr/>
        </p:nvSpPr>
        <p:spPr bwMode="auto">
          <a:xfrm>
            <a:off x="250825" y="3213100"/>
            <a:ext cx="4319588"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a:solidFill>
                  <a:schemeClr val="bg2"/>
                </a:solidFill>
                <a:latin typeface="Arial" charset="0"/>
              </a:rPr>
              <a:t>Protein PABI (vezavni protein za poli-A-rep I) skupaj z nekaterimi podenotami eIF4 poveže kapo in</a:t>
            </a:r>
            <a:br>
              <a:rPr lang="sl-SI" sz="1400">
                <a:solidFill>
                  <a:schemeClr val="bg2"/>
                </a:solidFill>
                <a:latin typeface="Arial" charset="0"/>
              </a:rPr>
            </a:br>
            <a:r>
              <a:rPr lang="sl-SI" sz="1400">
                <a:solidFill>
                  <a:schemeClr val="bg2"/>
                </a:solidFill>
                <a:latin typeface="Arial" charset="0"/>
              </a:rPr>
              <a:t>poli-A-rep in s tem cirkularizira mRNA. Ribosomi tako lažje vstopajo v naslednji cikel sinteze proteina.</a:t>
            </a:r>
          </a:p>
          <a:p>
            <a:r>
              <a:rPr lang="sl-SI" sz="1200">
                <a:solidFill>
                  <a:schemeClr val="bg2"/>
                </a:solidFill>
                <a:latin typeface="Arial Narrow" pitchFamily="34" charset="0"/>
              </a:rPr>
              <a:t>Lodish </a:t>
            </a:r>
            <a:r>
              <a:rPr lang="sl-SI" sz="1200" i="1">
                <a:solidFill>
                  <a:schemeClr val="bg2"/>
                </a:solidFill>
                <a:latin typeface="Arial Narrow" pitchFamily="34" charset="0"/>
              </a:rPr>
              <a:t>et al</a:t>
            </a:r>
            <a:r>
              <a:rPr lang="sl-SI" sz="1200">
                <a:solidFill>
                  <a:schemeClr val="bg2"/>
                </a:solidFill>
                <a:latin typeface="Arial Narrow" pitchFamily="34" charset="0"/>
              </a:rPr>
              <a:t>.: Molecular Cell Biology, 4. izdaja, slika 4-42</a:t>
            </a:r>
          </a:p>
        </p:txBody>
      </p:sp>
      <p:pic>
        <p:nvPicPr>
          <p:cNvPr id="416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157662"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0350"/>
            <a:ext cx="42481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6774"/>
                                        </p:tgtEl>
                                        <p:attrNameLst>
                                          <p:attrName>style.visibility</p:attrName>
                                        </p:attrNameLst>
                                      </p:cBhvr>
                                      <p:to>
                                        <p:strVal val="visible"/>
                                      </p:to>
                                    </p:set>
                                    <p:animEffect transition="in" filter="blinds(horizontal)">
                                      <p:cBhvr>
                                        <p:cTn id="7" dur="500"/>
                                        <p:tgtEl>
                                          <p:spTgt spid="416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733425"/>
            <a:ext cx="8535987"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41450"/>
            <a:ext cx="85359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15714"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l="8342" t="3308" r="2414" b="3136"/>
          <a:stretch>
            <a:fillRect/>
          </a:stretch>
        </p:blipFill>
        <p:spPr bwMode="auto">
          <a:xfrm>
            <a:off x="1692275" y="1484313"/>
            <a:ext cx="54006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3"/>
          <p:cNvSpPr txBox="1">
            <a:spLocks noChangeArrowheads="1"/>
          </p:cNvSpPr>
          <p:nvPr/>
        </p:nvSpPr>
        <p:spPr bwMode="auto">
          <a:xfrm>
            <a:off x="395288" y="476250"/>
            <a:ext cx="88915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800" b="1">
                <a:latin typeface="Arial" charset="0"/>
                <a:cs typeface="Arial" charset="0"/>
              </a:rPr>
              <a:t>Neribosomska sinteza peptidov</a:t>
            </a:r>
          </a:p>
          <a:p>
            <a:endParaRPr lang="sl-SI" sz="1800">
              <a:latin typeface="Arial" charset="0"/>
              <a:cs typeface="Arial" charset="0"/>
            </a:endParaRPr>
          </a:p>
          <a:p>
            <a:r>
              <a:rPr lang="sl-SI" sz="1800">
                <a:latin typeface="Arial" charset="0"/>
                <a:cs typeface="Arial" charset="0"/>
              </a:rPr>
              <a:t>- predvsem pri bakterijah in glivah</a:t>
            </a:r>
          </a:p>
          <a:p>
            <a:r>
              <a:rPr lang="sl-SI" sz="1800">
                <a:latin typeface="Arial" charset="0"/>
                <a:cs typeface="Arial" charset="0"/>
              </a:rPr>
              <a:t>- predvsem za peptidne sekundarne metabolite</a:t>
            </a:r>
          </a:p>
          <a:p>
            <a:r>
              <a:rPr lang="sl-SI" sz="1800">
                <a:latin typeface="Arial" charset="0"/>
                <a:cs typeface="Arial" charset="0"/>
              </a:rPr>
              <a:t>- peptidi so pogosto ciklični</a:t>
            </a:r>
          </a:p>
          <a:p>
            <a:r>
              <a:rPr lang="sl-SI" sz="1800">
                <a:latin typeface="Arial" charset="0"/>
                <a:cs typeface="Arial" charset="0"/>
              </a:rPr>
              <a:t>- sintezo katalizirajo peptid-sintaze, ki delujejo neodvisno od RNA (NRPS)</a:t>
            </a:r>
          </a:p>
          <a:p>
            <a:r>
              <a:rPr lang="sl-SI" sz="1800">
                <a:latin typeface="Arial" charset="0"/>
                <a:cs typeface="Arial" charset="0"/>
              </a:rPr>
              <a:t>- encimi so specifični za vsak posamezen peptid</a:t>
            </a:r>
          </a:p>
          <a:p>
            <a:r>
              <a:rPr lang="sl-SI" sz="1800">
                <a:latin typeface="Arial" charset="0"/>
                <a:cs typeface="Arial" charset="0"/>
              </a:rPr>
              <a:t>- možna je vgradnja modificiranih aminokislin in D-aminokislin </a:t>
            </a:r>
          </a:p>
          <a:p>
            <a:r>
              <a:rPr lang="sl-SI" sz="1800">
                <a:latin typeface="Arial" charset="0"/>
                <a:cs typeface="Arial" charset="0"/>
              </a:rPr>
              <a:t>- geni za NPRS enega peptida so pogosto organizirani kot en operon oz. grozd</a:t>
            </a:r>
          </a:p>
          <a:p>
            <a:r>
              <a:rPr lang="sl-SI" sz="1800">
                <a:latin typeface="Arial" charset="0"/>
                <a:cs typeface="Arial" charset="0"/>
              </a:rPr>
              <a:t>- znanih je ~500 monomerov, ki jih NRPS lahko vgrajujejo</a:t>
            </a:r>
          </a:p>
          <a:p>
            <a:r>
              <a:rPr lang="sl-SI" sz="1800">
                <a:latin typeface="Arial" charset="0"/>
                <a:cs typeface="Arial" charset="0"/>
              </a:rPr>
              <a:t>- razen aminokislin NRPS lahko vključujejo tudi mašč. kisline in alfa-hidroksi kisline</a:t>
            </a:r>
          </a:p>
          <a:p>
            <a:endParaRPr lang="sl-SI" sz="180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7" name="Picture 3"/>
          <p:cNvPicPr>
            <a:picLocks noChangeAspect="1" noChangeArrowheads="1"/>
          </p:cNvPicPr>
          <p:nvPr/>
        </p:nvPicPr>
        <p:blipFill>
          <a:blip r:embed="rId3"/>
          <a:srcRect/>
          <a:stretch>
            <a:fillRect/>
          </a:stretch>
        </p:blipFill>
        <p:spPr bwMode="auto">
          <a:xfrm>
            <a:off x="4859338" y="908050"/>
            <a:ext cx="4054475" cy="4368800"/>
          </a:xfrm>
          <a:prstGeom prst="rect">
            <a:avLst/>
          </a:prstGeom>
          <a:noFill/>
          <a:ln w="9525">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3" name="TextBox 1"/>
          <p:cNvSpPr txBox="1">
            <a:spLocks noChangeArrowheads="1"/>
          </p:cNvSpPr>
          <p:nvPr/>
        </p:nvSpPr>
        <p:spPr bwMode="auto">
          <a:xfrm>
            <a:off x="323850" y="247650"/>
            <a:ext cx="45164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latin typeface="Arial" charset="0"/>
                <a:cs typeface="Arial" charset="0"/>
              </a:rPr>
              <a:t>Ciklosporin: zgradba in biosinteza</a:t>
            </a:r>
          </a:p>
          <a:p>
            <a:endParaRPr lang="sl-SI" sz="2000">
              <a:latin typeface="Arial" charset="0"/>
              <a:cs typeface="Arial" charset="0"/>
            </a:endParaRPr>
          </a:p>
          <a:p>
            <a:r>
              <a:rPr lang="sl-SI" sz="1400">
                <a:latin typeface="Arial" charset="0"/>
                <a:cs typeface="Arial" charset="0"/>
              </a:rPr>
              <a:t>Ciklosporin-sintetaza: 4 domene, 1,6 MDa</a:t>
            </a:r>
          </a:p>
          <a:p>
            <a:r>
              <a:rPr lang="sl-SI" sz="1400">
                <a:latin typeface="Arial" charset="0"/>
                <a:cs typeface="Arial" charset="0"/>
              </a:rPr>
              <a:t>- organizirana po modulih</a:t>
            </a:r>
          </a:p>
          <a:p>
            <a:r>
              <a:rPr lang="sl-SI" sz="1400">
                <a:latin typeface="Arial" charset="0"/>
                <a:cs typeface="Arial" charset="0"/>
              </a:rPr>
              <a:t>- vsak modul sestavlja več domen, povezanih z linkerji</a:t>
            </a:r>
          </a:p>
          <a:p>
            <a:r>
              <a:rPr lang="sl-SI" sz="1400">
                <a:latin typeface="Arial" charset="0"/>
                <a:cs typeface="Arial" charset="0"/>
              </a:rPr>
              <a:t>- sinteza se zaključi s ciklizacijo in sprostitvijo produkta</a:t>
            </a:r>
          </a:p>
          <a:p>
            <a:r>
              <a:rPr lang="sl-SI" sz="1400">
                <a:latin typeface="Arial" charset="0"/>
                <a:cs typeface="Arial" charset="0"/>
              </a:rPr>
              <a:t> </a:t>
            </a:r>
          </a:p>
        </p:txBody>
      </p:sp>
      <p:sp>
        <p:nvSpPr>
          <p:cNvPr id="3" name="Rectangle 2"/>
          <p:cNvSpPr/>
          <p:nvPr/>
        </p:nvSpPr>
        <p:spPr>
          <a:xfrm>
            <a:off x="4840288" y="5311775"/>
            <a:ext cx="4052887" cy="261938"/>
          </a:xfrm>
          <a:prstGeom prst="rect">
            <a:avLst/>
          </a:prstGeom>
        </p:spPr>
        <p:txBody>
          <a:bodyPr>
            <a:spAutoFit/>
          </a:bodyPr>
          <a:lstStyle/>
          <a:p>
            <a:pPr>
              <a:defRPr/>
            </a:pPr>
            <a:r>
              <a:rPr lang="sl-SI" sz="1050" dirty="0" err="1">
                <a:latin typeface="Arial Narrow" pitchFamily="34" charset="0"/>
              </a:rPr>
              <a:t>Bmt</a:t>
            </a:r>
            <a:r>
              <a:rPr lang="sl-SI" sz="1050" dirty="0">
                <a:latin typeface="Arial Narrow" pitchFamily="34" charset="0"/>
              </a:rPr>
              <a:t> = </a:t>
            </a:r>
            <a:r>
              <a:rPr lang="sl-SI" sz="1050" dirty="0" err="1">
                <a:latin typeface="Arial Narrow" pitchFamily="34" charset="0"/>
              </a:rPr>
              <a:t>butenil</a:t>
            </a:r>
            <a:r>
              <a:rPr lang="sl-SI" sz="1050" dirty="0">
                <a:latin typeface="Arial Narrow" pitchFamily="34" charset="0"/>
              </a:rPr>
              <a:t>-metil-treonin, </a:t>
            </a:r>
            <a:r>
              <a:rPr lang="sl-SI" sz="1050" dirty="0" err="1">
                <a:latin typeface="Arial Narrow" pitchFamily="34" charset="0"/>
              </a:rPr>
              <a:t>Abu</a:t>
            </a:r>
            <a:r>
              <a:rPr lang="sl-SI" sz="1050" dirty="0">
                <a:latin typeface="Arial Narrow" pitchFamily="34" charset="0"/>
              </a:rPr>
              <a:t> = L-alfa-</a:t>
            </a:r>
            <a:r>
              <a:rPr lang="sl-SI" sz="1050" dirty="0" err="1">
                <a:latin typeface="Arial Narrow" pitchFamily="34" charset="0"/>
              </a:rPr>
              <a:t>aminomaslena</a:t>
            </a:r>
            <a:r>
              <a:rPr lang="sl-SI" sz="1050" dirty="0">
                <a:latin typeface="Arial Narrow" pitchFamily="34" charset="0"/>
              </a:rPr>
              <a:t> kislina, Sar = </a:t>
            </a:r>
            <a:r>
              <a:rPr lang="sl-SI" sz="1050" dirty="0" err="1">
                <a:latin typeface="Arial Narrow" pitchFamily="34" charset="0"/>
              </a:rPr>
              <a:t>sarkozin</a:t>
            </a:r>
            <a:endParaRPr lang="sl-SI" sz="1050" dirty="0">
              <a:latin typeface="Arial Narrow" pitchFamily="34" charset="0"/>
            </a:endParaRPr>
          </a:p>
        </p:txBody>
      </p:sp>
      <p:pic>
        <p:nvPicPr>
          <p:cNvPr id="1177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349500"/>
            <a:ext cx="4445000"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Box 1"/>
          <p:cNvSpPr txBox="1">
            <a:spLocks noChangeArrowheads="1"/>
          </p:cNvSpPr>
          <p:nvPr/>
        </p:nvSpPr>
        <p:spPr bwMode="auto">
          <a:xfrm>
            <a:off x="539750" y="692150"/>
            <a:ext cx="65976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b="1">
                <a:latin typeface="Arial" charset="0"/>
                <a:cs typeface="Arial" charset="0"/>
              </a:rPr>
              <a:t>Mehanizem delovanja:</a:t>
            </a:r>
          </a:p>
          <a:p>
            <a:endParaRPr lang="sl-SI">
              <a:latin typeface="Arial" charset="0"/>
              <a:cs typeface="Arial" charset="0"/>
            </a:endParaRPr>
          </a:p>
          <a:p>
            <a:r>
              <a:rPr lang="sl-SI">
                <a:latin typeface="Arial" charset="0"/>
                <a:cs typeface="Arial" charset="0"/>
              </a:rPr>
              <a:t>1. aktivacija monomera (domena A)</a:t>
            </a:r>
          </a:p>
          <a:p>
            <a:r>
              <a:rPr lang="sl-SI">
                <a:latin typeface="Arial" charset="0"/>
                <a:cs typeface="Arial" charset="0"/>
              </a:rPr>
              <a:t>2. rast verige (domena PCP </a:t>
            </a:r>
            <a:r>
              <a:rPr lang="sl-SI" sz="1200">
                <a:latin typeface="Arial" charset="0"/>
                <a:cs typeface="Arial" charset="0"/>
              </a:rPr>
              <a:t>[peptidyl carrier protein]</a:t>
            </a:r>
            <a:r>
              <a:rPr lang="sl-SI">
                <a:latin typeface="Arial" charset="0"/>
                <a:cs typeface="Arial" charset="0"/>
              </a:rPr>
              <a:t>)</a:t>
            </a:r>
          </a:p>
          <a:p>
            <a:r>
              <a:rPr lang="sl-SI">
                <a:latin typeface="Arial" charset="0"/>
                <a:cs typeface="Arial" charset="0"/>
              </a:rPr>
              <a:t>3. kondenzacija aminokislin (domena C)</a:t>
            </a:r>
          </a:p>
          <a:p>
            <a:r>
              <a:rPr lang="sl-SI">
                <a:latin typeface="Arial" charset="0"/>
                <a:cs typeface="Arial" charset="0"/>
              </a:rPr>
              <a:t>4. sprostitev produkta (domena TE </a:t>
            </a:r>
            <a:r>
              <a:rPr lang="sl-SI" sz="1200">
                <a:latin typeface="Arial" charset="0"/>
                <a:cs typeface="Arial" charset="0"/>
              </a:rPr>
              <a:t>[tioesteraza]</a:t>
            </a:r>
            <a:r>
              <a:rPr lang="sl-SI">
                <a:latin typeface="Arial" charset="0"/>
                <a:cs typeface="Arial" charset="0"/>
              </a:rPr>
              <a:t>)</a:t>
            </a:r>
          </a:p>
          <a:p>
            <a:endParaRPr lang="sl-SI">
              <a:latin typeface="Arial" charset="0"/>
              <a:cs typeface="Arial" charset="0"/>
            </a:endParaRPr>
          </a:p>
          <a:p>
            <a:endParaRPr lang="sl-SI">
              <a:latin typeface="Arial" charset="0"/>
              <a:cs typeface="Arial" charset="0"/>
            </a:endParaRPr>
          </a:p>
          <a:p>
            <a:r>
              <a:rPr lang="sl-SI" b="1">
                <a:latin typeface="Arial" charset="0"/>
                <a:cs typeface="Arial" charset="0"/>
              </a:rPr>
              <a:t>Struktura modulov:</a:t>
            </a:r>
          </a:p>
          <a:p>
            <a:endParaRPr lang="sl-SI">
              <a:latin typeface="Arial" charset="0"/>
              <a:cs typeface="Arial" charset="0"/>
            </a:endParaRPr>
          </a:p>
          <a:p>
            <a:r>
              <a:rPr lang="sl-SI">
                <a:latin typeface="Arial" charset="0"/>
                <a:cs typeface="Arial" charset="0"/>
              </a:rPr>
              <a:t>- sestavljeni iz več katalitičnih domen</a:t>
            </a:r>
          </a:p>
          <a:p>
            <a:r>
              <a:rPr lang="sl-SI">
                <a:latin typeface="Arial" charset="0"/>
                <a:cs typeface="Arial" charset="0"/>
              </a:rPr>
              <a:t>- 3 domene so esencialne: A, PCP in C</a:t>
            </a:r>
          </a:p>
          <a:p>
            <a:r>
              <a:rPr lang="sl-SI">
                <a:latin typeface="Arial" charset="0"/>
                <a:cs typeface="Arial" charset="0"/>
              </a:rPr>
              <a:t>- domena TE je samo v terminacijskem modulu</a:t>
            </a:r>
          </a:p>
          <a:p>
            <a:r>
              <a:rPr lang="sl-SI">
                <a:latin typeface="Arial" charset="0"/>
                <a:cs typeface="Arial" charset="0"/>
              </a:rPr>
              <a:t>- znane so le strukture posameznih modulov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36859"/>
            <a:ext cx="3122147" cy="5616327"/>
          </a:xfrm>
          <a:prstGeom prst="rect">
            <a:avLst/>
          </a:prstGeom>
          <a:noFill/>
          <a:extLst>
            <a:ext uri="{909E8E84-426E-40DD-AFC4-6F175D3DCCD1}">
              <a14:hiddenFill xmlns:a14="http://schemas.microsoft.com/office/drawing/2010/main">
                <a:solidFill>
                  <a:srgbClr val="FFFFFF"/>
                </a:solidFill>
              </a14:hiddenFill>
            </a:ext>
          </a:extLst>
        </p:spPr>
      </p:pic>
      <p:pic>
        <p:nvPicPr>
          <p:cNvPr id="284676" name="Picture 4" descr="thf"/>
          <p:cNvPicPr>
            <a:picLocks noChangeAspect="1" noChangeArrowheads="1"/>
          </p:cNvPicPr>
          <p:nvPr/>
        </p:nvPicPr>
        <p:blipFill>
          <a:blip r:embed="rId4">
            <a:extLst>
              <a:ext uri="{28A0092B-C50C-407E-A947-70E740481C1C}">
                <a14:useLocalDpi xmlns:a14="http://schemas.microsoft.com/office/drawing/2010/main" val="0"/>
              </a:ext>
            </a:extLst>
          </a:blip>
          <a:srcRect b="46045"/>
          <a:stretch>
            <a:fillRect/>
          </a:stretch>
        </p:blipFill>
        <p:spPr bwMode="auto">
          <a:xfrm>
            <a:off x="1763688" y="3645023"/>
            <a:ext cx="3388612" cy="1152128"/>
          </a:xfrm>
          <a:prstGeom prst="rect">
            <a:avLst/>
          </a:prstGeom>
          <a:noFill/>
          <a:ln w="31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descr="12658_CH24_FIG1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88640"/>
            <a:ext cx="2518651" cy="312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1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3850" y="333375"/>
            <a:ext cx="8496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l-SI" sz="1600" b="1" smtClean="0">
                <a:solidFill>
                  <a:srgbClr val="000000"/>
                </a:solidFill>
                <a:latin typeface="Arial" pitchFamily="34" charset="0"/>
                <a:cs typeface="Arial" pitchFamily="34" charset="0"/>
              </a:rPr>
              <a:t>Energijske zahteve za ribosomsko sintezo proteina, ki ga sestavlja </a:t>
            </a:r>
            <a:br>
              <a:rPr lang="sl-SI" sz="1600" b="1" smtClean="0">
                <a:solidFill>
                  <a:srgbClr val="000000"/>
                </a:solidFill>
                <a:latin typeface="Arial" pitchFamily="34" charset="0"/>
                <a:cs typeface="Arial" pitchFamily="34" charset="0"/>
              </a:rPr>
            </a:br>
            <a:r>
              <a:rPr lang="sl-SI" sz="1600" b="1" smtClean="0">
                <a:solidFill>
                  <a:srgbClr val="000000"/>
                </a:solidFill>
                <a:latin typeface="Arial" pitchFamily="34" charset="0"/>
                <a:cs typeface="Arial" pitchFamily="34" charset="0"/>
              </a:rPr>
              <a:t>N aminokislinskih ostankov:</a:t>
            </a:r>
          </a:p>
          <a:p>
            <a:r>
              <a:rPr lang="sl-SI" sz="1400" smtClean="0">
                <a:solidFill>
                  <a:srgbClr val="000000"/>
                </a:solidFill>
                <a:latin typeface="Arial" pitchFamily="34" charset="0"/>
                <a:cs typeface="Arial" pitchFamily="34" charset="0"/>
              </a:rPr>
              <a:t> </a:t>
            </a:r>
          </a:p>
          <a:p>
            <a:r>
              <a:rPr lang="sl-SI" sz="1400" smtClean="0">
                <a:solidFill>
                  <a:srgbClr val="000000"/>
                </a:solidFill>
                <a:latin typeface="Arial" pitchFamily="34" charset="0"/>
                <a:cs typeface="Arial" pitchFamily="34" charset="0"/>
              </a:rPr>
              <a:t>2N  	ATP za vezavo AK na tRNA (ATP -&gt; AMP + PPi -&gt; AMP + 2Pi)</a:t>
            </a:r>
          </a:p>
          <a:p>
            <a:r>
              <a:rPr lang="sl-SI" sz="1400" smtClean="0">
                <a:solidFill>
                  <a:srgbClr val="000000"/>
                </a:solidFill>
                <a:latin typeface="Arial" pitchFamily="34" charset="0"/>
                <a:cs typeface="Arial" pitchFamily="34" charset="0"/>
              </a:rPr>
              <a:t>1 	GTP za iniciacijo translacije (IF2)</a:t>
            </a:r>
          </a:p>
          <a:p>
            <a:r>
              <a:rPr lang="sl-SI" sz="1400" smtClean="0">
                <a:solidFill>
                  <a:srgbClr val="000000"/>
                </a:solidFill>
                <a:latin typeface="Arial" pitchFamily="34" charset="0"/>
                <a:cs typeface="Arial" pitchFamily="34" charset="0"/>
              </a:rPr>
              <a:t>N-1 	GTP za usmerjanje aa-tRNA v ribosom za N-1 pept. vezi (EF-Tu)</a:t>
            </a:r>
          </a:p>
          <a:p>
            <a:r>
              <a:rPr lang="sl-SI" sz="1400" smtClean="0">
                <a:solidFill>
                  <a:srgbClr val="000000"/>
                </a:solidFill>
                <a:latin typeface="Arial" pitchFamily="34" charset="0"/>
                <a:cs typeface="Arial" pitchFamily="34" charset="0"/>
              </a:rPr>
              <a:t>N-1 	GTP za N-1 translokacijskih korakov (EF-G)</a:t>
            </a:r>
          </a:p>
          <a:p>
            <a:r>
              <a:rPr lang="sl-SI" sz="1400" smtClean="0">
                <a:solidFill>
                  <a:srgbClr val="000000"/>
                </a:solidFill>
                <a:latin typeface="Arial" pitchFamily="34" charset="0"/>
                <a:cs typeface="Arial" pitchFamily="34" charset="0"/>
              </a:rPr>
              <a:t>1 	GTP za terminacijo (RF-3)</a:t>
            </a:r>
          </a:p>
          <a:p>
            <a:r>
              <a:rPr lang="sl-SI" sz="1400" smtClean="0">
                <a:solidFill>
                  <a:srgbClr val="000000"/>
                </a:solidFill>
                <a:latin typeface="Arial" pitchFamily="34" charset="0"/>
                <a:cs typeface="Arial" pitchFamily="34" charset="0"/>
              </a:rPr>
              <a:t>========= 		</a:t>
            </a:r>
          </a:p>
          <a:p>
            <a:r>
              <a:rPr lang="sl-SI" sz="1400" smtClean="0">
                <a:solidFill>
                  <a:srgbClr val="000000"/>
                </a:solidFill>
                <a:latin typeface="Arial" pitchFamily="34" charset="0"/>
                <a:cs typeface="Arial" pitchFamily="34" charset="0"/>
              </a:rPr>
              <a:t>4N</a:t>
            </a:r>
          </a:p>
        </p:txBody>
      </p:sp>
      <p:sp>
        <p:nvSpPr>
          <p:cNvPr id="4" name="Rectangle 3"/>
          <p:cNvSpPr/>
          <p:nvPr/>
        </p:nvSpPr>
        <p:spPr>
          <a:xfrm>
            <a:off x="468313" y="2649538"/>
            <a:ext cx="8064500" cy="1076325"/>
          </a:xfrm>
          <a:prstGeom prst="rect">
            <a:avLst/>
          </a:prstGeom>
        </p:spPr>
        <p:txBody>
          <a:bodyPr>
            <a:spAutoFit/>
          </a:bodyPr>
          <a:lstStyle/>
          <a:p>
            <a:pPr>
              <a:defRPr/>
            </a:pPr>
            <a:r>
              <a:rPr lang="sl-SI" sz="1600" dirty="0">
                <a:solidFill>
                  <a:srgbClr val="2D2DB9">
                    <a:lumMod val="75000"/>
                  </a:srgbClr>
                </a:solidFill>
                <a:latin typeface="Arial" pitchFamily="34" charset="0"/>
                <a:cs typeface="Arial" pitchFamily="34" charset="0"/>
              </a:rPr>
              <a:t>Za vgradnjo vsake aminokisline je potrebna cepitev </a:t>
            </a:r>
            <a:r>
              <a:rPr lang="en-US" sz="1600" dirty="0">
                <a:solidFill>
                  <a:srgbClr val="2D2DB9">
                    <a:lumMod val="75000"/>
                  </a:srgbClr>
                </a:solidFill>
                <a:latin typeface="Arial" pitchFamily="34" charset="0"/>
                <a:cs typeface="Arial" pitchFamily="34" charset="0"/>
              </a:rPr>
              <a:t>4 </a:t>
            </a:r>
            <a:r>
              <a:rPr lang="sl-SI" sz="1600" dirty="0" err="1">
                <a:solidFill>
                  <a:srgbClr val="2D2DB9">
                    <a:lumMod val="75000"/>
                  </a:srgbClr>
                </a:solidFill>
                <a:latin typeface="Arial" pitchFamily="34" charset="0"/>
                <a:cs typeface="Arial" pitchFamily="34" charset="0"/>
              </a:rPr>
              <a:t>visokoenergijskih</a:t>
            </a:r>
            <a:r>
              <a:rPr lang="sl-SI" sz="1600" dirty="0">
                <a:solidFill>
                  <a:srgbClr val="2D2DB9">
                    <a:lumMod val="75000"/>
                  </a:srgbClr>
                </a:solidFill>
                <a:latin typeface="Arial" pitchFamily="34" charset="0"/>
                <a:cs typeface="Arial" pitchFamily="34" charset="0"/>
              </a:rPr>
              <a:t> fosfatnih vezi. Vsaka taka cepitev sprosti ~40 </a:t>
            </a:r>
            <a:r>
              <a:rPr lang="sl-SI" sz="1600" dirty="0" err="1">
                <a:solidFill>
                  <a:srgbClr val="2D2DB9">
                    <a:lumMod val="75000"/>
                  </a:srgbClr>
                </a:solidFill>
                <a:latin typeface="Arial" pitchFamily="34" charset="0"/>
                <a:cs typeface="Arial" pitchFamily="34" charset="0"/>
              </a:rPr>
              <a:t>kJ</a:t>
            </a:r>
            <a:r>
              <a:rPr lang="sl-SI" sz="1600" dirty="0">
                <a:solidFill>
                  <a:srgbClr val="2D2DB9">
                    <a:lumMod val="75000"/>
                  </a:srgbClr>
                </a:solidFill>
                <a:latin typeface="Arial" pitchFamily="34" charset="0"/>
                <a:cs typeface="Arial" pitchFamily="34" charset="0"/>
              </a:rPr>
              <a:t>/mol </a:t>
            </a:r>
            <a:r>
              <a:rPr lang="sl-SI" sz="1600" dirty="0">
                <a:solidFill>
                  <a:srgbClr val="2D2DB9">
                    <a:lumMod val="75000"/>
                  </a:srgbClr>
                </a:solidFill>
                <a:latin typeface="Arial" pitchFamily="34" charset="0"/>
                <a:cs typeface="Arial" pitchFamily="34" charset="0"/>
                <a:sym typeface="Wingdings" pitchFamily="2" charset="2"/>
              </a:rPr>
              <a:t> skupaj 160 kJ/mol za eno peptidno vez</a:t>
            </a:r>
            <a:r>
              <a:rPr lang="sl-SI" sz="1600" dirty="0">
                <a:solidFill>
                  <a:srgbClr val="2D2DB9">
                    <a:lumMod val="75000"/>
                  </a:srgbClr>
                </a:solidFill>
                <a:latin typeface="Arial" pitchFamily="34" charset="0"/>
                <a:cs typeface="Arial" pitchFamily="34" charset="0"/>
              </a:rPr>
              <a:t>. </a:t>
            </a:r>
          </a:p>
          <a:p>
            <a:pPr>
              <a:defRPr/>
            </a:pPr>
            <a:endParaRPr lang="sl-SI" sz="1600" dirty="0">
              <a:solidFill>
                <a:srgbClr val="2D2DB9">
                  <a:lumMod val="75000"/>
                </a:srgbClr>
              </a:solidFill>
              <a:latin typeface="Arial" pitchFamily="34" charset="0"/>
              <a:cs typeface="Arial" pitchFamily="34" charset="0"/>
            </a:endParaRPr>
          </a:p>
          <a:p>
            <a:pPr>
              <a:defRPr/>
            </a:pPr>
            <a:r>
              <a:rPr lang="sl-SI" sz="1600" dirty="0">
                <a:solidFill>
                  <a:srgbClr val="2D2DB9">
                    <a:lumMod val="75000"/>
                  </a:srgbClr>
                </a:solidFill>
                <a:latin typeface="Arial" pitchFamily="34" charset="0"/>
                <a:cs typeface="Arial" pitchFamily="34" charset="0"/>
              </a:rPr>
              <a:t>Če reakcija ne bi bila katalizirana, bi bil vložek energije samo ~20 </a:t>
            </a:r>
            <a:r>
              <a:rPr lang="sl-SI" sz="1600" dirty="0" err="1">
                <a:solidFill>
                  <a:srgbClr val="2D2DB9">
                    <a:lumMod val="75000"/>
                  </a:srgbClr>
                </a:solidFill>
                <a:latin typeface="Arial" pitchFamily="34" charset="0"/>
                <a:cs typeface="Arial" pitchFamily="34" charset="0"/>
              </a:rPr>
              <a:t>kJ</a:t>
            </a:r>
            <a:r>
              <a:rPr lang="sl-SI" sz="1600" dirty="0">
                <a:solidFill>
                  <a:srgbClr val="2D2DB9">
                    <a:lumMod val="75000"/>
                  </a:srgbClr>
                </a:solidFill>
                <a:latin typeface="Arial" pitchFamily="34" charset="0"/>
                <a:cs typeface="Arial" pitchFamily="34" charset="0"/>
              </a:rPr>
              <a:t>/mol.</a:t>
            </a:r>
          </a:p>
        </p:txBody>
      </p:sp>
      <p:sp>
        <p:nvSpPr>
          <p:cNvPr id="6" name="Rectangle 5"/>
          <p:cNvSpPr>
            <a:spLocks noChangeArrowheads="1"/>
          </p:cNvSpPr>
          <p:nvPr/>
        </p:nvSpPr>
        <p:spPr bwMode="auto">
          <a:xfrm>
            <a:off x="468313" y="4008438"/>
            <a:ext cx="72723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l-SI" sz="1600" dirty="0" smtClean="0">
                <a:solidFill>
                  <a:srgbClr val="4F664A"/>
                </a:solidFill>
                <a:latin typeface="Arial" pitchFamily="34" charset="0"/>
                <a:cs typeface="Arial" pitchFamily="34" charset="0"/>
              </a:rPr>
              <a:t>Zakaj je sinteza peptidov na ribosomih tako energetsko potratna?</a:t>
            </a:r>
            <a:endParaRPr lang="en-US" sz="1600" dirty="0" smtClean="0">
              <a:solidFill>
                <a:srgbClr val="4F664A"/>
              </a:solidFill>
              <a:latin typeface="Arial" pitchFamily="34" charset="0"/>
              <a:cs typeface="Arial" pitchFamily="34" charset="0"/>
            </a:endParaRPr>
          </a:p>
          <a:p>
            <a:r>
              <a:rPr lang="sl-SI" sz="1600" dirty="0" smtClean="0">
                <a:solidFill>
                  <a:srgbClr val="4F664A"/>
                </a:solidFill>
                <a:latin typeface="Arial" pitchFamily="34" charset="0"/>
                <a:cs typeface="Arial" pitchFamily="34" charset="0"/>
              </a:rPr>
              <a:t>Zato, da lahko nastane natančno definirano zaporedje aminokislin.</a:t>
            </a:r>
            <a:endParaRPr lang="en-US" sz="1600" dirty="0" smtClean="0">
              <a:solidFill>
                <a:srgbClr val="4F664A"/>
              </a:solidFill>
              <a:latin typeface="Arial" pitchFamily="34" charset="0"/>
              <a:cs typeface="Arial" pitchFamily="34" charset="0"/>
            </a:endParaRPr>
          </a:p>
          <a:p>
            <a:r>
              <a:rPr lang="en-US" sz="1600" dirty="0" smtClean="0">
                <a:solidFill>
                  <a:srgbClr val="4F664A"/>
                </a:solidFill>
                <a:latin typeface="Arial" pitchFamily="34" charset="0"/>
                <a:cs typeface="Arial" pitchFamily="34" charset="0"/>
              </a:rPr>
              <a:t> </a:t>
            </a:r>
          </a:p>
          <a:p>
            <a:r>
              <a:rPr lang="sl-SI" sz="1600" dirty="0" smtClean="0">
                <a:solidFill>
                  <a:srgbClr val="4F664A"/>
                </a:solidFill>
                <a:latin typeface="Arial" pitchFamily="34" charset="0"/>
                <a:cs typeface="Arial" pitchFamily="34" charset="0"/>
              </a:rPr>
              <a:t>Hitrost sinteze: 15 AK/s, usklajena s hitrostjo sinteze </a:t>
            </a:r>
            <a:r>
              <a:rPr lang="sl-SI" sz="1600" dirty="0" err="1" smtClean="0">
                <a:solidFill>
                  <a:srgbClr val="4F664A"/>
                </a:solidFill>
                <a:latin typeface="Arial" pitchFamily="34" charset="0"/>
                <a:cs typeface="Arial" pitchFamily="34" charset="0"/>
              </a:rPr>
              <a:t>mRNA</a:t>
            </a:r>
            <a:r>
              <a:rPr lang="sl-SI" sz="1600" dirty="0" smtClean="0">
                <a:solidFill>
                  <a:srgbClr val="4F664A"/>
                </a:solidFill>
                <a:latin typeface="Arial" pitchFamily="34" charset="0"/>
                <a:cs typeface="Arial" pitchFamily="34" charset="0"/>
              </a:rPr>
              <a:t> (45 </a:t>
            </a:r>
            <a:r>
              <a:rPr lang="sl-SI" sz="1600" dirty="0" err="1" smtClean="0">
                <a:solidFill>
                  <a:srgbClr val="4F664A"/>
                </a:solidFill>
                <a:latin typeface="Arial" pitchFamily="34" charset="0"/>
                <a:cs typeface="Arial" pitchFamily="34" charset="0"/>
              </a:rPr>
              <a:t>nt</a:t>
            </a:r>
            <a:r>
              <a:rPr lang="sl-SI" sz="1600" dirty="0" smtClean="0">
                <a:solidFill>
                  <a:srgbClr val="4F664A"/>
                </a:solidFill>
                <a:latin typeface="Arial" pitchFamily="34" charset="0"/>
                <a:cs typeface="Arial" pitchFamily="34" charset="0"/>
              </a:rPr>
              <a:t>/s). </a:t>
            </a:r>
          </a:p>
        </p:txBody>
      </p:sp>
      <p:sp>
        <p:nvSpPr>
          <p:cNvPr id="78853" name="TextBox 6"/>
          <p:cNvSpPr txBox="1">
            <a:spLocks noChangeArrowheads="1"/>
          </p:cNvSpPr>
          <p:nvPr/>
        </p:nvSpPr>
        <p:spPr bwMode="auto">
          <a:xfrm>
            <a:off x="6583363" y="6543675"/>
            <a:ext cx="2293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dirty="0" err="1" smtClean="0">
                <a:solidFill>
                  <a:srgbClr val="000000"/>
                </a:solidFill>
                <a:latin typeface="Arial" pitchFamily="34" charset="0"/>
                <a:cs typeface="Arial" pitchFamily="34" charset="0"/>
              </a:rPr>
              <a:t>Hartmut</a:t>
            </a:r>
            <a:r>
              <a:rPr lang="sl-SI" sz="1400" dirty="0" smtClean="0">
                <a:solidFill>
                  <a:srgbClr val="000000"/>
                </a:solidFill>
                <a:latin typeface="Arial" pitchFamily="34" charset="0"/>
                <a:cs typeface="Arial" pitchFamily="34" charset="0"/>
              </a:rPr>
              <a:t> </a:t>
            </a:r>
            <a:r>
              <a:rPr lang="sl-SI" sz="1400" dirty="0" err="1" smtClean="0">
                <a:solidFill>
                  <a:srgbClr val="000000"/>
                </a:solidFill>
                <a:latin typeface="Arial" pitchFamily="34" charset="0"/>
                <a:cs typeface="Arial" pitchFamily="34" charset="0"/>
              </a:rPr>
              <a:t>Luecke</a:t>
            </a:r>
            <a:r>
              <a:rPr lang="sl-SI" sz="1400" dirty="0" smtClean="0">
                <a:solidFill>
                  <a:srgbClr val="000000"/>
                </a:solidFill>
                <a:latin typeface="Arial" pitchFamily="34" charset="0"/>
                <a:cs typeface="Arial" pitchFamily="34" charset="0"/>
              </a:rPr>
              <a:t>, UC </a:t>
            </a:r>
            <a:r>
              <a:rPr lang="sl-SI" sz="1400" dirty="0" err="1" smtClean="0">
                <a:solidFill>
                  <a:srgbClr val="000000"/>
                </a:solidFill>
                <a:latin typeface="Arial" pitchFamily="34" charset="0"/>
                <a:cs typeface="Arial" pitchFamily="34" charset="0"/>
              </a:rPr>
              <a:t>Irvine</a:t>
            </a:r>
            <a:endParaRPr lang="sl-SI" sz="14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55924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39938"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6846"/>
            <a:ext cx="260985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259"/>
            <a:ext cx="3009900"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052513"/>
            <a:ext cx="35560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Box 1"/>
          <p:cNvSpPr txBox="1">
            <a:spLocks noChangeArrowheads="1"/>
          </p:cNvSpPr>
          <p:nvPr/>
        </p:nvSpPr>
        <p:spPr bwMode="auto">
          <a:xfrm>
            <a:off x="1547813" y="276225"/>
            <a:ext cx="553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t>Topni proteinski faktorji pri sintezi proteinov </a:t>
            </a:r>
            <a:r>
              <a:rPr lang="sl-SI" sz="2000" i="1"/>
              <a:t>E. coli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696"/>
            <a:ext cx="85359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t="67717"/>
          <a:stretch>
            <a:fillRect/>
          </a:stretch>
        </p:blipFill>
        <p:spPr bwMode="auto">
          <a:xfrm>
            <a:off x="4643438" y="4437063"/>
            <a:ext cx="28082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t="21661" b="51184"/>
          <a:stretch>
            <a:fillRect/>
          </a:stretch>
        </p:blipFill>
        <p:spPr bwMode="auto">
          <a:xfrm>
            <a:off x="900113" y="4581525"/>
            <a:ext cx="30241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Line 5"/>
          <p:cNvSpPr>
            <a:spLocks noChangeShapeType="1"/>
          </p:cNvSpPr>
          <p:nvPr/>
        </p:nvSpPr>
        <p:spPr bwMode="auto">
          <a:xfrm>
            <a:off x="250825" y="3860800"/>
            <a:ext cx="8569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srgbClr val="000000"/>
              </a:solidFill>
            </a:endParaRPr>
          </a:p>
        </p:txBody>
      </p:sp>
      <p:sp>
        <p:nvSpPr>
          <p:cNvPr id="2" name="TextBox 1"/>
          <p:cNvSpPr txBox="1"/>
          <p:nvPr/>
        </p:nvSpPr>
        <p:spPr>
          <a:xfrm>
            <a:off x="2360752" y="148709"/>
            <a:ext cx="4173258" cy="400110"/>
          </a:xfrm>
          <a:prstGeom prst="rect">
            <a:avLst/>
          </a:prstGeom>
          <a:noFill/>
        </p:spPr>
        <p:txBody>
          <a:bodyPr wrap="none" rtlCol="0">
            <a:spAutoFit/>
          </a:bodyPr>
          <a:lstStyle/>
          <a:p>
            <a:r>
              <a:rPr lang="sl-SI" sz="2000" spc="30" dirty="0">
                <a:solidFill>
                  <a:srgbClr val="7030A0"/>
                </a:solidFill>
                <a:latin typeface="Arial" pitchFamily="34" charset="0"/>
                <a:cs typeface="Arial" pitchFamily="34" charset="0"/>
              </a:rPr>
              <a:t>Kaj, če Met</a:t>
            </a:r>
            <a:r>
              <a:rPr lang="sl-SI" sz="2000" spc="30" baseline="-25000" dirty="0">
                <a:solidFill>
                  <a:srgbClr val="7030A0"/>
                </a:solidFill>
                <a:latin typeface="Arial" pitchFamily="34" charset="0"/>
                <a:cs typeface="Arial" pitchFamily="34" charset="0"/>
              </a:rPr>
              <a:t>1</a:t>
            </a:r>
            <a:r>
              <a:rPr lang="sl-SI" sz="2000" spc="30" dirty="0">
                <a:solidFill>
                  <a:srgbClr val="7030A0"/>
                </a:solidFill>
                <a:latin typeface="Arial" pitchFamily="34" charset="0"/>
                <a:cs typeface="Arial" pitchFamily="34" charset="0"/>
              </a:rPr>
              <a:t> ne bi bil </a:t>
            </a:r>
            <a:r>
              <a:rPr lang="sl-SI" sz="2000" spc="30" dirty="0" err="1">
                <a:solidFill>
                  <a:srgbClr val="7030A0"/>
                </a:solidFill>
                <a:latin typeface="Arial" pitchFamily="34" charset="0"/>
                <a:cs typeface="Arial" pitchFamily="34" charset="0"/>
              </a:rPr>
              <a:t>formiliran</a:t>
            </a:r>
            <a:r>
              <a:rPr lang="sl-SI" sz="2000" spc="30" dirty="0">
                <a:solidFill>
                  <a:srgbClr val="7030A0"/>
                </a:solidFill>
                <a:latin typeface="Arial" pitchFamily="34" charset="0"/>
                <a:cs typeface="Arial" pitchFamily="34" charset="0"/>
              </a:rPr>
              <a:t>…?</a:t>
            </a:r>
          </a:p>
        </p:txBody>
      </p:sp>
    </p:spTree>
    <p:extLst>
      <p:ext uri="{BB962C8B-B14F-4D97-AF65-F5344CB8AC3E}">
        <p14:creationId xmlns:p14="http://schemas.microsoft.com/office/powerpoint/2010/main" val="24518020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111250"/>
            <a:ext cx="8535987"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07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306513"/>
            <a:ext cx="8535987"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25886</TotalTime>
  <Words>1234</Words>
  <Application>Microsoft Office PowerPoint</Application>
  <PresentationFormat>On-screen Show (4:3)</PresentationFormat>
  <Paragraphs>132</Paragraphs>
  <Slides>40</Slides>
  <Notes>34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40</vt:i4>
      </vt:variant>
    </vt:vector>
  </HeadingPairs>
  <TitlesOfParts>
    <vt:vector size="55" baseType="lpstr">
      <vt:lpstr>Arial</vt:lpstr>
      <vt:lpstr>Arial Narrow</vt:lpstr>
      <vt:lpstr>Calibri</vt:lpstr>
      <vt:lpstr>Times</vt:lpstr>
      <vt:lpstr>Times New Roman</vt:lpstr>
      <vt:lpstr>Trebuchet MS</vt:lpstr>
      <vt:lpstr>Wingdings</vt:lpstr>
      <vt:lpstr>Blank Presentation</vt:lpstr>
      <vt:lpstr>Default Design</vt:lpstr>
      <vt:lpstr>1_Default Design</vt:lpstr>
      <vt:lpstr>3_Blank Presentation</vt:lpstr>
      <vt:lpstr>5_Blank Presentation</vt:lpstr>
      <vt:lpstr>6_Blank Presentation</vt:lpstr>
      <vt:lpstr>7_Blank Presentation</vt:lpstr>
      <vt:lpstr>8_Blank Presentation</vt:lpstr>
      <vt:lpstr>Biosinteza proteinov - nadaljevanje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126</cp:revision>
  <dcterms:created xsi:type="dcterms:W3CDTF">2001-12-04T18:32:20Z</dcterms:created>
  <dcterms:modified xsi:type="dcterms:W3CDTF">2014-03-27T08:55:02Z</dcterms:modified>
</cp:coreProperties>
</file>