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7" r:id="rId3"/>
    <p:sldMasterId id="2147483729" r:id="rId4"/>
    <p:sldMasterId id="2147483741" r:id="rId5"/>
  </p:sldMasterIdLst>
  <p:notesMasterIdLst>
    <p:notesMasterId r:id="rId45"/>
  </p:notesMasterIdLst>
  <p:sldIdLst>
    <p:sldId id="339" r:id="rId6"/>
    <p:sldId id="340" r:id="rId7"/>
    <p:sldId id="277" r:id="rId8"/>
    <p:sldId id="273" r:id="rId9"/>
    <p:sldId id="275" r:id="rId10"/>
    <p:sldId id="281" r:id="rId11"/>
    <p:sldId id="282" r:id="rId12"/>
    <p:sldId id="284" r:id="rId13"/>
    <p:sldId id="285" r:id="rId14"/>
    <p:sldId id="293" r:id="rId15"/>
    <p:sldId id="286" r:id="rId16"/>
    <p:sldId id="287" r:id="rId17"/>
    <p:sldId id="288" r:id="rId18"/>
    <p:sldId id="291" r:id="rId19"/>
    <p:sldId id="290" r:id="rId20"/>
    <p:sldId id="294" r:id="rId21"/>
    <p:sldId id="296" r:id="rId22"/>
    <p:sldId id="299" r:id="rId23"/>
    <p:sldId id="302" r:id="rId24"/>
    <p:sldId id="303" r:id="rId25"/>
    <p:sldId id="305" r:id="rId26"/>
    <p:sldId id="306" r:id="rId27"/>
    <p:sldId id="316" r:id="rId28"/>
    <p:sldId id="315" r:id="rId29"/>
    <p:sldId id="317" r:id="rId30"/>
    <p:sldId id="321" r:id="rId31"/>
    <p:sldId id="322" r:id="rId32"/>
    <p:sldId id="341" r:id="rId33"/>
    <p:sldId id="323" r:id="rId34"/>
    <p:sldId id="329" r:id="rId35"/>
    <p:sldId id="338" r:id="rId36"/>
    <p:sldId id="332" r:id="rId37"/>
    <p:sldId id="333" r:id="rId38"/>
    <p:sldId id="334" r:id="rId39"/>
    <p:sldId id="325" r:id="rId40"/>
    <p:sldId id="335" r:id="rId41"/>
    <p:sldId id="326" r:id="rId42"/>
    <p:sldId id="327" r:id="rId43"/>
    <p:sldId id="342" r:id="rId44"/>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C29B"/>
    <a:srgbClr val="B7B383"/>
    <a:srgbClr val="E16A61"/>
    <a:srgbClr val="DD554B"/>
    <a:srgbClr val="EDA6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7" d="100"/>
          <a:sy n="117" d="100"/>
        </p:scale>
        <p:origin x="798"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sl-S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087C98D8-DC8B-4375-95BC-7D95C3242033}" type="datetimeFigureOut">
              <a:rPr lang="sl-SI"/>
              <a:pPr>
                <a:defRPr/>
              </a:pPr>
              <a:t>14.5.2014</a:t>
            </a:fld>
            <a:endParaRPr lang="sl-S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l-SI"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l-SI"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sl-S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02924FF-05AB-4E8D-BDD3-FE4CDA43FA8A}" type="slidenum">
              <a:rPr lang="sl-SI"/>
              <a:pPr>
                <a:defRPr/>
              </a:pPr>
              <a:t>‹#›</a:t>
            </a:fld>
            <a:endParaRPr lang="sl-SI"/>
          </a:p>
        </p:txBody>
      </p:sp>
    </p:spTree>
    <p:extLst>
      <p:ext uri="{BB962C8B-B14F-4D97-AF65-F5344CB8AC3E}">
        <p14:creationId xmlns:p14="http://schemas.microsoft.com/office/powerpoint/2010/main" val="35054885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sym typeface="Wingdings" pitchFamily="2" charset="2"/>
              </a:rPr>
              <a:t>Sinteza proteinov vedno poteka na gostiteljskih ribosomih.</a:t>
            </a:r>
            <a:endParaRPr lang="sl-SI" smtClean="0"/>
          </a:p>
          <a:p>
            <a:pPr>
              <a:spcBef>
                <a:spcPct val="0"/>
              </a:spcBef>
            </a:pPr>
            <a:endParaRPr lang="sl-SI"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F9945F59-FC00-4F41-B37A-C0BF36E0C8C1}" type="slidenum">
              <a:rPr lang="sl-SI">
                <a:latin typeface="Calibri" pitchFamily="34" charset="0"/>
              </a:rPr>
              <a:pPr fontAlgn="base">
                <a:spcBef>
                  <a:spcPct val="0"/>
                </a:spcBef>
                <a:spcAft>
                  <a:spcPct val="0"/>
                </a:spcAft>
              </a:pPr>
              <a:t>6</a:t>
            </a:fld>
            <a:endParaRPr lang="sl-SI">
              <a:latin typeface="Calibri" pitchFamily="34" charset="0"/>
            </a:endParaRPr>
          </a:p>
        </p:txBody>
      </p:sp>
    </p:spTree>
    <p:extLst>
      <p:ext uri="{BB962C8B-B14F-4D97-AF65-F5344CB8AC3E}">
        <p14:creationId xmlns:p14="http://schemas.microsoft.com/office/powerpoint/2010/main" val="904259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Pri stikih C/C (60x) pride na stiku med domenama S in R do uvihanja dela strukture (ročice) proti notranjosti viriona.</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C90EDB62-972C-421F-B1CE-8614427E694A}" type="slidenum">
              <a:rPr lang="sl-SI">
                <a:latin typeface="Calibri" pitchFamily="34" charset="0"/>
              </a:rPr>
              <a:pPr fontAlgn="base">
                <a:spcBef>
                  <a:spcPct val="0"/>
                </a:spcBef>
                <a:spcAft>
                  <a:spcPct val="0"/>
                </a:spcAft>
              </a:pPr>
              <a:t>18</a:t>
            </a:fld>
            <a:endParaRPr lang="sl-SI">
              <a:latin typeface="Calibri" pitchFamily="34" charset="0"/>
            </a:endParaRPr>
          </a:p>
        </p:txBody>
      </p:sp>
    </p:spTree>
    <p:extLst>
      <p:ext uri="{BB962C8B-B14F-4D97-AF65-F5344CB8AC3E}">
        <p14:creationId xmlns:p14="http://schemas.microsoft.com/office/powerpoint/2010/main" val="3696388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dirty="0" smtClean="0"/>
              <a:t>SBMV: protein nima domene P, skupaj 260 AK. Tako kot pri TBSV v kristalni strukturi RNA ni vidna, zato sklepajo, da (čeprav je </a:t>
            </a:r>
            <a:r>
              <a:rPr lang="sl-SI" dirty="0" err="1" smtClean="0"/>
              <a:t>kompaktirana</a:t>
            </a:r>
            <a:r>
              <a:rPr lang="sl-SI" dirty="0" smtClean="0"/>
              <a:t>), ni stabilno urejena.</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6E51937-F0AE-4B8D-AE9A-04F105A05D0D}" type="slidenum">
              <a:rPr lang="sl-SI">
                <a:latin typeface="Calibri" pitchFamily="34" charset="0"/>
              </a:rPr>
              <a:pPr fontAlgn="base">
                <a:spcBef>
                  <a:spcPct val="0"/>
                </a:spcBef>
                <a:spcAft>
                  <a:spcPct val="0"/>
                </a:spcAft>
              </a:pPr>
              <a:t>19</a:t>
            </a:fld>
            <a:endParaRPr lang="sl-SI">
              <a:latin typeface="Calibri" pitchFamily="34" charset="0"/>
            </a:endParaRPr>
          </a:p>
        </p:txBody>
      </p:sp>
    </p:spTree>
    <p:extLst>
      <p:ext uri="{BB962C8B-B14F-4D97-AF65-F5344CB8AC3E}">
        <p14:creationId xmlns:p14="http://schemas.microsoft.com/office/powerpoint/2010/main" val="462456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30 segmentov, ki so pretežno sparjeni nukleotidi (68 % genoma, teoretično, je v obliki bp), povezani so z nesparjenimi odseki. Verjetno v kristalni strukturi vidimo eno od možnih zvitij, ki pa ni nujno najbolj stabilno. Brez RNA se proteini ovojnice ne uspejo sestaviti v ikozaeder.</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B08E70B4-62F4-4F20-90A8-BA7C2CA1D18A}" type="slidenum">
              <a:rPr lang="sl-SI">
                <a:latin typeface="Calibri" pitchFamily="34" charset="0"/>
              </a:rPr>
              <a:pPr fontAlgn="base">
                <a:spcBef>
                  <a:spcPct val="0"/>
                </a:spcBef>
                <a:spcAft>
                  <a:spcPct val="0"/>
                </a:spcAft>
              </a:pPr>
              <a:t>21</a:t>
            </a:fld>
            <a:endParaRPr lang="sl-SI">
              <a:latin typeface="Calibri" pitchFamily="34" charset="0"/>
            </a:endParaRPr>
          </a:p>
        </p:txBody>
      </p:sp>
    </p:spTree>
    <p:extLst>
      <p:ext uri="{BB962C8B-B14F-4D97-AF65-F5344CB8AC3E}">
        <p14:creationId xmlns:p14="http://schemas.microsoft.com/office/powerpoint/2010/main" val="605659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sl-SI" smtClean="0"/>
              <a:t>receptor za SV40 je eden od MHC I in gangliozid GM1 (glikosfingolipid + sialna kislina)</a:t>
            </a:r>
          </a:p>
          <a:p>
            <a:pPr marL="171450" indent="-171450">
              <a:spcBef>
                <a:spcPct val="0"/>
              </a:spcBef>
              <a:buFontTx/>
              <a:buChar char="•"/>
            </a:pPr>
            <a:r>
              <a:rPr lang="sl-SI" smtClean="0"/>
              <a:t>po vezavi na receptor se konformacija kapside ne spremeni, internalizacija je z endocitozo (kaveole)</a:t>
            </a:r>
          </a:p>
          <a:p>
            <a:pPr marL="171450" indent="-171450">
              <a:spcBef>
                <a:spcPct val="0"/>
              </a:spcBef>
              <a:buFontTx/>
              <a:buChar char="•"/>
            </a:pPr>
            <a:r>
              <a:rPr lang="sl-SI" smtClean="0"/>
              <a:t>sledi prenos v ER, kjer se reducira stabilizirajoči S-S na stiku dveh podenot VP1, zato se plašč razrahlja</a:t>
            </a:r>
          </a:p>
          <a:p>
            <a:pPr marL="171450" indent="-171450">
              <a:spcBef>
                <a:spcPct val="0"/>
              </a:spcBef>
              <a:buFontTx/>
              <a:buChar char="•"/>
            </a:pPr>
            <a:r>
              <a:rPr lang="sl-SI" smtClean="0"/>
              <a:t>ključna je tudi vloga Ca-ionov, ki stabilizirajo kapsido</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7E00E06D-A45A-4251-A3E5-C479AF5FD99A}" type="slidenum">
              <a:rPr lang="sl-SI">
                <a:latin typeface="Calibri" pitchFamily="34" charset="0"/>
              </a:rPr>
              <a:pPr fontAlgn="base">
                <a:spcBef>
                  <a:spcPct val="0"/>
                </a:spcBef>
                <a:spcAft>
                  <a:spcPct val="0"/>
                </a:spcAft>
              </a:pPr>
              <a:t>22</a:t>
            </a:fld>
            <a:endParaRPr lang="sl-SI">
              <a:latin typeface="Calibri" pitchFamily="34" charset="0"/>
            </a:endParaRPr>
          </a:p>
        </p:txBody>
      </p:sp>
    </p:spTree>
    <p:extLst>
      <p:ext uri="{BB962C8B-B14F-4D97-AF65-F5344CB8AC3E}">
        <p14:creationId xmlns:p14="http://schemas.microsoft.com/office/powerpoint/2010/main" val="2727730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dirty="0" smtClean="0"/>
              <a:t>Zapisa za VP2 in VP3 se delno prekrivata. Ključni regulator življenjskega cikla virusa je T-antigen. Prikazani so </a:t>
            </a:r>
            <a:r>
              <a:rPr lang="sl-SI" dirty="0" err="1" smtClean="0"/>
              <a:t>nukleosomi</a:t>
            </a:r>
            <a:r>
              <a:rPr lang="sl-SI" dirty="0" smtClean="0"/>
              <a:t> na krožni DNA.</a:t>
            </a:r>
          </a:p>
          <a:p>
            <a:pPr>
              <a:spcBef>
                <a:spcPct val="0"/>
              </a:spcBef>
            </a:pPr>
            <a:r>
              <a:rPr lang="en-US" dirty="0" smtClean="0"/>
              <a:t>The circular SV40 genome is found in the cell as a "mini-chromosome" wound into a handful of nucleosomes, as shown here. It only has enough space to encode a few functions, since it all has to fit inside the tiny capsid. It has a regulatory region, colored yellow and red here, that controls the entire lifecycle of the virus. It also encodes several proteins: the T-antigen (and a spliced version of it called the t-antigen) and three capsid proteins, VP1, VP2 and VP3. Only a few tiny segments, colored white here, are not used. Space is so limited in this genome that the capsid proteins are actually encoded with overlapping reading frames, such that the end portion of the gene for one protein also encodes for the beginning portion of the next protein. </a:t>
            </a:r>
            <a:endParaRPr lang="sl-SI"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72326FB-83CC-459E-BB7D-EE61C80FC8F8}" type="slidenum">
              <a:rPr lang="sl-SI">
                <a:latin typeface="Calibri" pitchFamily="34" charset="0"/>
              </a:rPr>
              <a:pPr fontAlgn="base">
                <a:spcBef>
                  <a:spcPct val="0"/>
                </a:spcBef>
                <a:spcAft>
                  <a:spcPct val="0"/>
                </a:spcAft>
              </a:pPr>
              <a:t>23</a:t>
            </a:fld>
            <a:endParaRPr lang="sl-SI">
              <a:latin typeface="Calibri" pitchFamily="34" charset="0"/>
            </a:endParaRPr>
          </a:p>
        </p:txBody>
      </p:sp>
    </p:spTree>
    <p:extLst>
      <p:ext uri="{BB962C8B-B14F-4D97-AF65-F5344CB8AC3E}">
        <p14:creationId xmlns:p14="http://schemas.microsoft.com/office/powerpoint/2010/main" val="555382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Structure of the VP1–VP2 complex. (A) Cutaway view, showing VP2 in red and the three VP1 monomers that form contacts with VP2 in green (middle) and blue (left and right). The two remaining VP1 monomers that lie above the plane of the paper are not shown. Dotted line at the top of VP2 (residues Val269–Val278) indicates that the electron density in that region does not allow us to model side chains. Residues N-terminal to this dotted line of VP2 are not visible in our electron density map and are shown as dashed line. (B) Surface representation of the complex shown in (A). The surface of the VP1 pentamer shows various grooves, protrusions and ridges, and the VP2 chain aligns very well with these features.</a:t>
            </a:r>
            <a:endParaRPr lang="sl-SI"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8248F46E-3580-416C-9320-3D4598C2E287}" type="slidenum">
              <a:rPr lang="sl-SI">
                <a:latin typeface="Calibri" pitchFamily="34" charset="0"/>
              </a:rPr>
              <a:pPr fontAlgn="base">
                <a:spcBef>
                  <a:spcPct val="0"/>
                </a:spcBef>
                <a:spcAft>
                  <a:spcPct val="0"/>
                </a:spcAft>
              </a:pPr>
              <a:t>24</a:t>
            </a:fld>
            <a:endParaRPr lang="sl-SI">
              <a:latin typeface="Calibri" pitchFamily="34" charset="0"/>
            </a:endParaRPr>
          </a:p>
        </p:txBody>
      </p:sp>
    </p:spTree>
    <p:extLst>
      <p:ext uri="{BB962C8B-B14F-4D97-AF65-F5344CB8AC3E}">
        <p14:creationId xmlns:p14="http://schemas.microsoft.com/office/powerpoint/2010/main" val="2651850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SV40 packs all of its functional needs into one remarkable, multifunctional protein. The T-antigen is composed of several functional parts, connected by flexible linkers. Structures of the three major pieces are available in the PDB. At one end, a helicase domain assembles with several other copies of the protein to form a six-fold ring (shown on the left from PDB entry 1n25). The hole is just big enough to encircle a DNA double helix. The central domain (PDB entry 1tbd) has a small patch, shown here in green, that binds specifically to the regulatory region in the SV40 genome, anchoring the T-antigen complex in the proper place. The third domain interacts with cellular proteins, directing the various stages in the viral life cycle. It is shown here on the right bound to the </a:t>
            </a:r>
            <a:r>
              <a:rPr lang="en-US" dirty="0" err="1" smtClean="0"/>
              <a:t>Rb</a:t>
            </a:r>
            <a:r>
              <a:rPr lang="en-US" dirty="0" smtClean="0"/>
              <a:t> protein, shown in red (PDB entry 1gh6). In the cell, twelve copies of the protein assemble around the DNA to form a long tube, as shown at the bottom. </a:t>
            </a:r>
            <a:endParaRPr lang="sl-SI" dirty="0"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D5F046BC-1866-4B59-97F0-F971DF6FEE9D}" type="slidenum">
              <a:rPr lang="sl-SI">
                <a:latin typeface="Calibri" pitchFamily="34" charset="0"/>
              </a:rPr>
              <a:pPr fontAlgn="base">
                <a:spcBef>
                  <a:spcPct val="0"/>
                </a:spcBef>
                <a:spcAft>
                  <a:spcPct val="0"/>
                </a:spcAft>
              </a:pPr>
              <a:t>25</a:t>
            </a:fld>
            <a:endParaRPr lang="sl-SI">
              <a:latin typeface="Calibri" pitchFamily="34" charset="0"/>
            </a:endParaRPr>
          </a:p>
        </p:txBody>
      </p:sp>
    </p:spTree>
    <p:extLst>
      <p:ext uri="{BB962C8B-B14F-4D97-AF65-F5344CB8AC3E}">
        <p14:creationId xmlns:p14="http://schemas.microsoft.com/office/powerpoint/2010/main" val="1871068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Simian Virus 40 (SV40) genome organization. Regulatory elements of the SV40 genome used in the construction of laboratory plasmids are highlighted in red, including the small t antigen (t Ag) intron splice site, the large T antigen (T ag) polyadenylation signal, promoter, enhancer, and origin of replication. The early (PE) and late (PL) promoters, origin of replication (ori), major SV40 viral proteins are also represented. agno, agnoprotein. </a:t>
            </a:r>
            <a:endParaRPr lang="sl-SI"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91C00B8D-EB27-421D-82AE-3333B20FBE1C}" type="slidenum">
              <a:rPr lang="sl-SI">
                <a:latin typeface="Calibri" pitchFamily="34" charset="0"/>
              </a:rPr>
              <a:pPr fontAlgn="base">
                <a:spcBef>
                  <a:spcPct val="0"/>
                </a:spcBef>
                <a:spcAft>
                  <a:spcPct val="0"/>
                </a:spcAft>
              </a:pPr>
              <a:t>26</a:t>
            </a:fld>
            <a:endParaRPr lang="sl-SI">
              <a:latin typeface="Calibri" pitchFamily="34" charset="0"/>
            </a:endParaRPr>
          </a:p>
        </p:txBody>
      </p:sp>
    </p:spTree>
    <p:extLst>
      <p:ext uri="{BB962C8B-B14F-4D97-AF65-F5344CB8AC3E}">
        <p14:creationId xmlns:p14="http://schemas.microsoft.com/office/powerpoint/2010/main" val="1959701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Proteinska sestava virusnega delca faga lambda.</a:t>
            </a:r>
          </a:p>
          <a:p>
            <a:pPr>
              <a:spcBef>
                <a:spcPct val="0"/>
              </a:spcBef>
            </a:pPr>
            <a:r>
              <a:rPr lang="sl-SI" smtClean="0"/>
              <a:t>Temeratni: 2 obliki, virulentni: samo litični način</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90E69C88-15A6-4578-B4B0-B4DAB4B81D54}" type="slidenum">
              <a:rPr lang="sl-SI">
                <a:latin typeface="Calibri" pitchFamily="34" charset="0"/>
              </a:rPr>
              <a:pPr fontAlgn="base">
                <a:spcBef>
                  <a:spcPct val="0"/>
                </a:spcBef>
                <a:spcAft>
                  <a:spcPct val="0"/>
                </a:spcAft>
              </a:pPr>
              <a:t>27</a:t>
            </a:fld>
            <a:endParaRPr lang="sl-SI">
              <a:latin typeface="Calibri" pitchFamily="34" charset="0"/>
            </a:endParaRPr>
          </a:p>
        </p:txBody>
      </p:sp>
    </p:spTree>
    <p:extLst>
      <p:ext uri="{BB962C8B-B14F-4D97-AF65-F5344CB8AC3E}">
        <p14:creationId xmlns:p14="http://schemas.microsoft.com/office/powerpoint/2010/main" val="409211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Trimer </a:t>
            </a:r>
            <a:r>
              <a:rPr lang="sl-SI" dirty="0" err="1" smtClean="0"/>
              <a:t>LamB</a:t>
            </a:r>
            <a:r>
              <a:rPr lang="sl-SI" dirty="0" smtClean="0"/>
              <a:t> se sestavi v kanal (</a:t>
            </a:r>
            <a:r>
              <a:rPr lang="sl-SI" dirty="0" err="1" smtClean="0"/>
              <a:t>porin</a:t>
            </a:r>
            <a:r>
              <a:rPr lang="sl-SI" dirty="0" smtClean="0"/>
              <a:t>, del </a:t>
            </a:r>
            <a:r>
              <a:rPr lang="sl-SI" dirty="0" err="1" smtClean="0"/>
              <a:t>maltoznega</a:t>
            </a:r>
            <a:r>
              <a:rPr lang="sl-SI" dirty="0" smtClean="0"/>
              <a:t> operona),</a:t>
            </a:r>
            <a:r>
              <a:rPr lang="sl-SI" baseline="0" dirty="0" smtClean="0"/>
              <a:t> ki prepušča molekule &lt;600 Da. Za prenos </a:t>
            </a:r>
            <a:r>
              <a:rPr lang="sl-SI" baseline="0" dirty="0" err="1" smtClean="0"/>
              <a:t>fagne</a:t>
            </a:r>
            <a:r>
              <a:rPr lang="sl-SI" baseline="0" dirty="0" smtClean="0"/>
              <a:t> DNA zadoščata dve podenoti, za prenos sladkorja so potrebne vse tri (Erni </a:t>
            </a:r>
            <a:r>
              <a:rPr lang="sl-SI" baseline="0" dirty="0" err="1" smtClean="0"/>
              <a:t>et</a:t>
            </a:r>
            <a:r>
              <a:rPr lang="sl-SI" baseline="0" dirty="0" smtClean="0"/>
              <a:t> </a:t>
            </a:r>
            <a:r>
              <a:rPr lang="sl-SI" baseline="0" dirty="0" err="1" smtClean="0"/>
              <a:t>al</a:t>
            </a:r>
            <a:r>
              <a:rPr lang="sl-SI" baseline="0" dirty="0" smtClean="0"/>
              <a:t>., JBC 1987). </a:t>
            </a:r>
            <a:r>
              <a:rPr lang="sl-SI" baseline="0" dirty="0" err="1" smtClean="0"/>
              <a:t>Pts</a:t>
            </a:r>
            <a:r>
              <a:rPr lang="sl-SI" baseline="0" dirty="0" smtClean="0"/>
              <a:t> = </a:t>
            </a:r>
            <a:r>
              <a:rPr lang="sl-SI" baseline="0" dirty="0" err="1" smtClean="0"/>
              <a:t>Phosphoenol</a:t>
            </a:r>
            <a:r>
              <a:rPr lang="sl-SI" baseline="0" dirty="0" smtClean="0"/>
              <a:t>-</a:t>
            </a:r>
            <a:r>
              <a:rPr lang="sl-SI" baseline="0" dirty="0" err="1" smtClean="0"/>
              <a:t>pyruvate</a:t>
            </a:r>
            <a:r>
              <a:rPr lang="sl-SI" baseline="0" dirty="0" smtClean="0"/>
              <a:t>:</a:t>
            </a:r>
            <a:r>
              <a:rPr lang="sl-SI" baseline="0" dirty="0" err="1" smtClean="0"/>
              <a:t>Carbohydrate</a:t>
            </a:r>
            <a:r>
              <a:rPr lang="sl-SI" baseline="0" dirty="0" smtClean="0"/>
              <a:t> </a:t>
            </a:r>
            <a:r>
              <a:rPr lang="sl-SI" baseline="0" dirty="0" err="1" smtClean="0"/>
              <a:t>Phosphotransferase</a:t>
            </a:r>
            <a:r>
              <a:rPr lang="sl-SI" baseline="0" dirty="0" smtClean="0"/>
              <a:t> </a:t>
            </a:r>
            <a:r>
              <a:rPr lang="sl-SI" baseline="0" dirty="0" err="1" smtClean="0"/>
              <a:t>System</a:t>
            </a:r>
            <a:endParaRPr lang="sl-SI" baseline="0" dirty="0" smtClean="0"/>
          </a:p>
          <a:p>
            <a:r>
              <a:rPr lang="sl-SI" baseline="0" dirty="0" smtClean="0"/>
              <a:t>„</a:t>
            </a:r>
            <a:r>
              <a:rPr lang="en-US" baseline="0" dirty="0" smtClean="0"/>
              <a:t>Phage T4 packages a bit of lysozyme in the base of its tail from a previous infection and then uses the lysozyme to degrade a portion of the bacterial cell wall for insertion of the tail core. The DNA is injected into the </a:t>
            </a:r>
            <a:r>
              <a:rPr lang="en-US" baseline="0" dirty="0" err="1" smtClean="0"/>
              <a:t>periplasm</a:t>
            </a:r>
            <a:r>
              <a:rPr lang="en-US" baseline="0" dirty="0" smtClean="0"/>
              <a:t> of the bacterium, and generally it is not known how the DNA penetrates the membrane. </a:t>
            </a:r>
            <a:r>
              <a:rPr lang="sl-SI" baseline="0" dirty="0" smtClean="0"/>
              <a:t>„</a:t>
            </a:r>
          </a:p>
          <a:p>
            <a:endParaRPr lang="sl-SI" dirty="0"/>
          </a:p>
        </p:txBody>
      </p:sp>
      <p:sp>
        <p:nvSpPr>
          <p:cNvPr id="4" name="Slide Number Placeholder 3"/>
          <p:cNvSpPr>
            <a:spLocks noGrp="1"/>
          </p:cNvSpPr>
          <p:nvPr>
            <p:ph type="sldNum" sz="quarter" idx="10"/>
          </p:nvPr>
        </p:nvSpPr>
        <p:spPr/>
        <p:txBody>
          <a:bodyPr/>
          <a:lstStyle/>
          <a:p>
            <a:fld id="{65A0A390-9E99-488A-8174-94A846BAB2E0}" type="slidenum">
              <a:rPr lang="sl-SI" smtClean="0">
                <a:solidFill>
                  <a:prstClr val="black"/>
                </a:solidFill>
              </a:rPr>
              <a:pPr/>
              <a:t>28</a:t>
            </a:fld>
            <a:endParaRPr lang="sl-SI">
              <a:solidFill>
                <a:prstClr val="black"/>
              </a:solidFill>
            </a:endParaRPr>
          </a:p>
        </p:txBody>
      </p:sp>
    </p:spTree>
    <p:extLst>
      <p:ext uri="{BB962C8B-B14F-4D97-AF65-F5344CB8AC3E}">
        <p14:creationId xmlns:p14="http://schemas.microsoft.com/office/powerpoint/2010/main" val="295591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pPr>
              <a:defRPr/>
            </a:pPr>
            <a:fld id="{002924FF-05AB-4E8D-BDD3-FE4CDA43FA8A}" type="slidenum">
              <a:rPr lang="sl-SI" smtClean="0"/>
              <a:pPr>
                <a:defRPr/>
              </a:pPr>
              <a:t>8</a:t>
            </a:fld>
            <a:endParaRPr lang="sl-SI"/>
          </a:p>
        </p:txBody>
      </p:sp>
    </p:spTree>
    <p:extLst>
      <p:ext uri="{BB962C8B-B14F-4D97-AF65-F5344CB8AC3E}">
        <p14:creationId xmlns:p14="http://schemas.microsoft.com/office/powerpoint/2010/main" val="2022791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1: interakcija repa z receptorjem (maltoporin), 2: cirkularizacija preko kohezivnih koncev (12 nt) in dodatno zvitje, 3: integracija v kromosom, 4 in 5: pasivno podvojevanje, 6: sinteza fagnih proteinov, 7: sestavljanje fagov in liziranje gostiteljske celice (~100 fagov), 8: poškodba DNA inducira izrez profaga iz kromosoma, 9: prehod v litični način </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91E5D969-19FA-47BC-A15B-8B710695202D}" type="slidenum">
              <a:rPr lang="sl-SI">
                <a:latin typeface="Calibri" pitchFamily="34" charset="0"/>
              </a:rPr>
              <a:pPr fontAlgn="base">
                <a:spcBef>
                  <a:spcPct val="0"/>
                </a:spcBef>
                <a:spcAft>
                  <a:spcPct val="0"/>
                </a:spcAft>
              </a:pPr>
              <a:t>29</a:t>
            </a:fld>
            <a:endParaRPr lang="sl-SI">
              <a:latin typeface="Calibri" pitchFamily="34" charset="0"/>
            </a:endParaRPr>
          </a:p>
        </p:txBody>
      </p:sp>
    </p:spTree>
    <p:extLst>
      <p:ext uri="{BB962C8B-B14F-4D97-AF65-F5344CB8AC3E}">
        <p14:creationId xmlns:p14="http://schemas.microsoft.com/office/powerpoint/2010/main" val="634882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dirty="0" smtClean="0"/>
              <a:t>mesto </a:t>
            </a:r>
            <a:r>
              <a:rPr lang="sl-SI" dirty="0" err="1" smtClean="0"/>
              <a:t>prekrižanja</a:t>
            </a:r>
            <a:r>
              <a:rPr lang="sl-SI" dirty="0" smtClean="0"/>
              <a:t> je 15 bp dolgo zaporedje (O)</a:t>
            </a:r>
          </a:p>
          <a:p>
            <a:pPr>
              <a:spcBef>
                <a:spcPct val="0"/>
              </a:spcBef>
            </a:pPr>
            <a:r>
              <a:rPr lang="sl-SI" dirty="0" smtClean="0"/>
              <a:t>IHF = </a:t>
            </a:r>
            <a:r>
              <a:rPr lang="sl-SI" dirty="0" err="1" smtClean="0"/>
              <a:t>integration</a:t>
            </a:r>
            <a:r>
              <a:rPr lang="sl-SI" dirty="0" smtClean="0"/>
              <a:t> </a:t>
            </a:r>
            <a:r>
              <a:rPr lang="sl-SI" dirty="0" err="1" smtClean="0"/>
              <a:t>host</a:t>
            </a:r>
            <a:r>
              <a:rPr lang="sl-SI" dirty="0" smtClean="0"/>
              <a:t> </a:t>
            </a:r>
            <a:r>
              <a:rPr lang="sl-SI" dirty="0" err="1" smtClean="0"/>
              <a:t>factor</a:t>
            </a:r>
            <a:endParaRPr lang="sl-SI"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F107717-C25D-45B4-95BB-B82352D55E5E}" type="slidenum">
              <a:rPr lang="sl-SI">
                <a:solidFill>
                  <a:srgbClr val="000000"/>
                </a:solidFill>
                <a:latin typeface="Calibri" pitchFamily="34" charset="0"/>
              </a:rPr>
              <a:pPr fontAlgn="base">
                <a:spcBef>
                  <a:spcPct val="0"/>
                </a:spcBef>
                <a:spcAft>
                  <a:spcPct val="0"/>
                </a:spcAft>
              </a:pPr>
              <a:t>31</a:t>
            </a:fld>
            <a:endParaRPr lang="sl-SI">
              <a:solidFill>
                <a:srgbClr val="000000"/>
              </a:solidFill>
              <a:latin typeface="Calibri" pitchFamily="34" charset="0"/>
            </a:endParaRPr>
          </a:p>
        </p:txBody>
      </p:sp>
    </p:spTree>
    <p:extLst>
      <p:ext uri="{BB962C8B-B14F-4D97-AF65-F5344CB8AC3E}">
        <p14:creationId xmlns:p14="http://schemas.microsoft.com/office/powerpoint/2010/main" val="1817496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transkript R4 na ravni proteina ni funkcionalen (zelo kratek)</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AAEC98DE-C931-428E-9682-A7306F57EB9C}" type="slidenum">
              <a:rPr lang="sl-SI">
                <a:latin typeface="Calibri" pitchFamily="34" charset="0"/>
              </a:rPr>
              <a:pPr fontAlgn="base">
                <a:spcBef>
                  <a:spcPct val="0"/>
                </a:spcBef>
                <a:spcAft>
                  <a:spcPct val="0"/>
                </a:spcAft>
              </a:pPr>
              <a:t>32</a:t>
            </a:fld>
            <a:endParaRPr lang="sl-SI">
              <a:latin typeface="Calibri" pitchFamily="34" charset="0"/>
            </a:endParaRPr>
          </a:p>
        </p:txBody>
      </p:sp>
    </p:spTree>
    <p:extLst>
      <p:ext uri="{BB962C8B-B14F-4D97-AF65-F5344CB8AC3E}">
        <p14:creationId xmlns:p14="http://schemas.microsoft.com/office/powerpoint/2010/main" val="2388504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transkript R4 na ravni proteina ni funkcionalen (zelo kratek)</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829E4D06-EBB7-4B30-85D3-43D68E0EB0AE}" type="slidenum">
              <a:rPr lang="sl-SI">
                <a:latin typeface="Calibri" pitchFamily="34" charset="0"/>
              </a:rPr>
              <a:pPr fontAlgn="base">
                <a:spcBef>
                  <a:spcPct val="0"/>
                </a:spcBef>
                <a:spcAft>
                  <a:spcPct val="0"/>
                </a:spcAft>
              </a:pPr>
              <a:t>33</a:t>
            </a:fld>
            <a:endParaRPr lang="sl-SI">
              <a:latin typeface="Calibri" pitchFamily="34" charset="0"/>
            </a:endParaRPr>
          </a:p>
        </p:txBody>
      </p:sp>
    </p:spTree>
    <p:extLst>
      <p:ext uri="{BB962C8B-B14F-4D97-AF65-F5344CB8AC3E}">
        <p14:creationId xmlns:p14="http://schemas.microsoft.com/office/powerpoint/2010/main" val="847157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transkript R4 na ravni proteina ni funkcionalen (zelo kratek)</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FE703F59-956C-49D2-85AA-5CE70CB55F5C}" type="slidenum">
              <a:rPr lang="sl-SI">
                <a:latin typeface="Calibri" pitchFamily="34" charset="0"/>
              </a:rPr>
              <a:pPr fontAlgn="base">
                <a:spcBef>
                  <a:spcPct val="0"/>
                </a:spcBef>
                <a:spcAft>
                  <a:spcPct val="0"/>
                </a:spcAft>
              </a:pPr>
              <a:t>34</a:t>
            </a:fld>
            <a:endParaRPr lang="sl-SI">
              <a:latin typeface="Calibri" pitchFamily="34" charset="0"/>
            </a:endParaRPr>
          </a:p>
        </p:txBody>
      </p:sp>
    </p:spTree>
    <p:extLst>
      <p:ext uri="{BB962C8B-B14F-4D97-AF65-F5344CB8AC3E}">
        <p14:creationId xmlns:p14="http://schemas.microsoft.com/office/powerpoint/2010/main" val="3293846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vloga antiterminatorjev je v regulaciji litičnega cikla  pomembnejša od vloge represorjev</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ACAEDA3F-2207-4226-858A-5C1727863912}" type="slidenum">
              <a:rPr lang="sl-SI">
                <a:latin typeface="Calibri" pitchFamily="34" charset="0"/>
              </a:rPr>
              <a:pPr fontAlgn="base">
                <a:spcBef>
                  <a:spcPct val="0"/>
                </a:spcBef>
                <a:spcAft>
                  <a:spcPct val="0"/>
                </a:spcAft>
              </a:pPr>
              <a:t>35</a:t>
            </a:fld>
            <a:endParaRPr lang="sl-SI">
              <a:latin typeface="Calibri" pitchFamily="34" charset="0"/>
            </a:endParaRPr>
          </a:p>
        </p:txBody>
      </p:sp>
    </p:spTree>
    <p:extLst>
      <p:ext uri="{BB962C8B-B14F-4D97-AF65-F5344CB8AC3E}">
        <p14:creationId xmlns:p14="http://schemas.microsoft.com/office/powerpoint/2010/main" val="1302435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Ko se sintetizira RNA, nastane kompleks iz proteinov Nus in N (lambda) na zaporedju nut. Ta kompleks se veže na RNA-pol in preprečuje, da bi polimeraza zastala na terminatorskih mestih, kar bi sicer povzročilo, da bi faktor ro prekinil transkripcijo.</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507E6F93-87AF-4BA0-A536-C6045E9215FF}" type="slidenum">
              <a:rPr lang="sl-SI">
                <a:latin typeface="Calibri" pitchFamily="34" charset="0"/>
              </a:rPr>
              <a:pPr fontAlgn="base">
                <a:spcBef>
                  <a:spcPct val="0"/>
                </a:spcBef>
                <a:spcAft>
                  <a:spcPct val="0"/>
                </a:spcAft>
              </a:pPr>
              <a:t>36</a:t>
            </a:fld>
            <a:endParaRPr lang="sl-SI">
              <a:latin typeface="Calibri" pitchFamily="34" charset="0"/>
            </a:endParaRPr>
          </a:p>
        </p:txBody>
      </p:sp>
    </p:spTree>
    <p:extLst>
      <p:ext uri="{BB962C8B-B14F-4D97-AF65-F5344CB8AC3E}">
        <p14:creationId xmlns:p14="http://schemas.microsoft.com/office/powerpoint/2010/main" val="1506397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l-SI"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32A23A51-8E80-4E66-B9D1-A61E03E5D3B5}" type="slidenum">
              <a:rPr lang="sl-SI">
                <a:latin typeface="Calibri" pitchFamily="34" charset="0"/>
              </a:rPr>
              <a:pPr fontAlgn="base">
                <a:spcBef>
                  <a:spcPct val="0"/>
                </a:spcBef>
                <a:spcAft>
                  <a:spcPct val="0"/>
                </a:spcAft>
              </a:pPr>
              <a:t>37</a:t>
            </a:fld>
            <a:endParaRPr lang="sl-SI">
              <a:latin typeface="Calibri" pitchFamily="34" charset="0"/>
            </a:endParaRPr>
          </a:p>
        </p:txBody>
      </p:sp>
    </p:spTree>
    <p:extLst>
      <p:ext uri="{BB962C8B-B14F-4D97-AF65-F5344CB8AC3E}">
        <p14:creationId xmlns:p14="http://schemas.microsoft.com/office/powerpoint/2010/main" val="3966838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S</a:t>
            </a:r>
            <a:r>
              <a:rPr lang="en-US" dirty="0" err="1" smtClean="0"/>
              <a:t>putnik</a:t>
            </a:r>
            <a:r>
              <a:rPr lang="en-US" dirty="0" smtClean="0"/>
              <a:t> </a:t>
            </a:r>
            <a:r>
              <a:rPr lang="en-US" dirty="0" smtClean="0"/>
              <a:t>cannot multiply in </a:t>
            </a:r>
            <a:r>
              <a:rPr lang="en-US" dirty="0" err="1" smtClean="0"/>
              <a:t>Acanthamoeba</a:t>
            </a:r>
            <a:r>
              <a:rPr lang="en-US" dirty="0" smtClean="0"/>
              <a:t> </a:t>
            </a:r>
            <a:r>
              <a:rPr lang="en-US" dirty="0" err="1" smtClean="0"/>
              <a:t>castellanii</a:t>
            </a:r>
            <a:r>
              <a:rPr lang="en-US" dirty="0" smtClean="0"/>
              <a:t> but grows rapidly, after an eclipse phase, in the giant virus factory found in amoebae co-infected with APMV4. Sputnik growth is deleterious to APMV and results in the production of abortive forms and abnormal capsid assembly of the host virus. The Sputnik genome is an 18.343-kilobase circular double-stranded DNA and contains genes that are linked to viruses infecting each of the three domains of life </a:t>
            </a:r>
            <a:r>
              <a:rPr lang="en-US" dirty="0" err="1" smtClean="0"/>
              <a:t>Eukarya</a:t>
            </a:r>
            <a:r>
              <a:rPr lang="en-US" dirty="0" smtClean="0"/>
              <a:t>, </a:t>
            </a:r>
            <a:r>
              <a:rPr lang="en-US" dirty="0" err="1" smtClean="0"/>
              <a:t>Archaea</a:t>
            </a:r>
            <a:r>
              <a:rPr lang="en-US" dirty="0" smtClean="0"/>
              <a:t> and Bacteria. Of the 21 predicted protein-coding genes, eight encode proteins with detectable homologues, including three proteins apparently derived from APMV, a homologue of an </a:t>
            </a:r>
            <a:r>
              <a:rPr lang="en-US" dirty="0" err="1" smtClean="0"/>
              <a:t>archaeal</a:t>
            </a:r>
            <a:r>
              <a:rPr lang="en-US" dirty="0" smtClean="0"/>
              <a:t> virus </a:t>
            </a:r>
            <a:r>
              <a:rPr lang="en-US" dirty="0" err="1" smtClean="0"/>
              <a:t>integrase</a:t>
            </a:r>
            <a:r>
              <a:rPr lang="en-US" dirty="0" smtClean="0"/>
              <a:t>, a predicted </a:t>
            </a:r>
            <a:r>
              <a:rPr lang="en-US" dirty="0" err="1" smtClean="0"/>
              <a:t>primase</a:t>
            </a:r>
            <a:r>
              <a:rPr lang="en-US" dirty="0" smtClean="0"/>
              <a:t>–helicase, a packaging ATPase with homologues in bacteriophages and eukaryotic viruses, a distant homologue of bacterial insertion sequence </a:t>
            </a:r>
            <a:r>
              <a:rPr lang="en-US" dirty="0" err="1" smtClean="0"/>
              <a:t>transposase</a:t>
            </a:r>
            <a:r>
              <a:rPr lang="en-US" dirty="0" smtClean="0"/>
              <a:t> DNA-binding subunit, and a Zn-ribbon protein. </a:t>
            </a:r>
            <a:endParaRPr lang="sl-SI" dirty="0" smtClean="0"/>
          </a:p>
          <a:p>
            <a:endParaRPr lang="sl-SI" dirty="0"/>
          </a:p>
        </p:txBody>
      </p:sp>
      <p:sp>
        <p:nvSpPr>
          <p:cNvPr id="4" name="Slide Number Placeholder 3"/>
          <p:cNvSpPr>
            <a:spLocks noGrp="1"/>
          </p:cNvSpPr>
          <p:nvPr>
            <p:ph type="sldNum" sz="quarter" idx="10"/>
          </p:nvPr>
        </p:nvSpPr>
        <p:spPr/>
        <p:txBody>
          <a:bodyPr/>
          <a:lstStyle/>
          <a:p>
            <a:fld id="{65A0A390-9E99-488A-8174-94A846BAB2E0}" type="slidenum">
              <a:rPr lang="sl-SI" smtClean="0">
                <a:solidFill>
                  <a:prstClr val="black"/>
                </a:solidFill>
              </a:rPr>
              <a:pPr/>
              <a:t>39</a:t>
            </a:fld>
            <a:endParaRPr lang="sl-SI">
              <a:solidFill>
                <a:prstClr val="black"/>
              </a:solidFill>
            </a:endParaRPr>
          </a:p>
        </p:txBody>
      </p:sp>
    </p:spTree>
    <p:extLst>
      <p:ext uri="{BB962C8B-B14F-4D97-AF65-F5344CB8AC3E}">
        <p14:creationId xmlns:p14="http://schemas.microsoft.com/office/powerpoint/2010/main" val="372797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okužena celica lahko vsebuje ~10E7 virionov – prvi odkriti, izolirani in fotografirani virus; l = 300 nm, 2r = 18 nm</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25B04144-EF1D-4431-A669-A7E83506193B}" type="slidenum">
              <a:rPr lang="sl-SI">
                <a:latin typeface="Calibri" pitchFamily="34" charset="0"/>
              </a:rPr>
              <a:pPr fontAlgn="base">
                <a:spcBef>
                  <a:spcPct val="0"/>
                </a:spcBef>
                <a:spcAft>
                  <a:spcPct val="0"/>
                </a:spcAft>
              </a:pPr>
              <a:t>9</a:t>
            </a:fld>
            <a:endParaRPr lang="sl-SI">
              <a:latin typeface="Calibri" pitchFamily="34" charset="0"/>
            </a:endParaRPr>
          </a:p>
        </p:txBody>
      </p:sp>
    </p:spTree>
    <p:extLst>
      <p:ext uri="{BB962C8B-B14F-4D97-AF65-F5344CB8AC3E}">
        <p14:creationId xmlns:p14="http://schemas.microsoft.com/office/powerpoint/2010/main" val="60707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V alkalnem nastajajo majhni agregati, v nevtralnem in ob višji ionski moči pa dvoslojni diski s po 34 enotami. V kislem in nizki ionski moči nastajajo protoheliksi, ki se nalagajo drug na drugega. Fiziološki pH je nevtralen in z niko ionsko močjo. Tu nastajajo vijačne strukture le v prisotnosti RNA TMV.</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3AEB2221-29A6-4F39-96FB-C5F6374DE03A}" type="slidenum">
              <a:rPr lang="sl-SI">
                <a:latin typeface="Calibri" pitchFamily="34" charset="0"/>
              </a:rPr>
              <a:pPr fontAlgn="base">
                <a:spcBef>
                  <a:spcPct val="0"/>
                </a:spcBef>
                <a:spcAft>
                  <a:spcPct val="0"/>
                </a:spcAft>
              </a:pPr>
              <a:t>11</a:t>
            </a:fld>
            <a:endParaRPr lang="sl-SI">
              <a:latin typeface="Calibri" pitchFamily="34" charset="0"/>
            </a:endParaRPr>
          </a:p>
        </p:txBody>
      </p:sp>
    </p:spTree>
    <p:extLst>
      <p:ext uri="{BB962C8B-B14F-4D97-AF65-F5344CB8AC3E}">
        <p14:creationId xmlns:p14="http://schemas.microsoft.com/office/powerpoint/2010/main" val="3833846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Protoheliksi se nalagajo drug na drugega in nastane heliks z zarezami, ki pa se kasneje zapolnijo.</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BBDBC9B0-02A8-424A-98D5-864C21D35F9F}" type="slidenum">
              <a:rPr lang="sl-SI">
                <a:latin typeface="Calibri" pitchFamily="34" charset="0"/>
              </a:rPr>
              <a:pPr fontAlgn="base">
                <a:spcBef>
                  <a:spcPct val="0"/>
                </a:spcBef>
                <a:spcAft>
                  <a:spcPct val="0"/>
                </a:spcAft>
              </a:pPr>
              <a:t>12</a:t>
            </a:fld>
            <a:endParaRPr lang="sl-SI">
              <a:latin typeface="Calibri" pitchFamily="34" charset="0"/>
            </a:endParaRPr>
          </a:p>
        </p:txBody>
      </p:sp>
    </p:spTree>
    <p:extLst>
      <p:ext uri="{BB962C8B-B14F-4D97-AF65-F5344CB8AC3E}">
        <p14:creationId xmlns:p14="http://schemas.microsoft.com/office/powerpoint/2010/main" val="3049290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Segment V je v odsotnosti RNA neurejen, v kompleksu pa poteka vzporedno z osjo</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261FFFF-C401-46E3-BB77-60898601DAEB}" type="slidenum">
              <a:rPr lang="sl-SI">
                <a:latin typeface="Calibri" pitchFamily="34" charset="0"/>
              </a:rPr>
              <a:pPr fontAlgn="base">
                <a:spcBef>
                  <a:spcPct val="0"/>
                </a:spcBef>
                <a:spcAft>
                  <a:spcPct val="0"/>
                </a:spcAft>
              </a:pPr>
              <a:t>13</a:t>
            </a:fld>
            <a:endParaRPr lang="sl-SI">
              <a:latin typeface="Calibri" pitchFamily="34" charset="0"/>
            </a:endParaRPr>
          </a:p>
        </p:txBody>
      </p:sp>
    </p:spTree>
    <p:extLst>
      <p:ext uri="{BB962C8B-B14F-4D97-AF65-F5344CB8AC3E}">
        <p14:creationId xmlns:p14="http://schemas.microsoft.com/office/powerpoint/2010/main" val="1290710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V pogojih in vitro se nukleacijski kompleks sestavlja ~ 6 h, če so v reakciji podenote in 10 min, če so protoheliksi.</a:t>
            </a:r>
          </a:p>
          <a:p>
            <a:pPr>
              <a:spcBef>
                <a:spcPct val="0"/>
              </a:spcBef>
            </a:pPr>
            <a:r>
              <a:rPr lang="sl-SI" smtClean="0"/>
              <a:t>Začetek predstavlja interakcija med 18 nt (~1000 nt od 3‘-konca) in notranjostjo enega od (vsaj) dveh sestavljenih diskov. Diski se nalagajo, zanka RNA pa potuje navzgor po cevi, ki raste.</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F2D35162-8982-4889-AB11-44CC3C37480C}" type="slidenum">
              <a:rPr lang="sl-SI">
                <a:latin typeface="Calibri" pitchFamily="34" charset="0"/>
              </a:rPr>
              <a:pPr fontAlgn="base">
                <a:spcBef>
                  <a:spcPct val="0"/>
                </a:spcBef>
                <a:spcAft>
                  <a:spcPct val="0"/>
                </a:spcAft>
              </a:pPr>
              <a:t>14</a:t>
            </a:fld>
            <a:endParaRPr lang="sl-SI">
              <a:latin typeface="Calibri" pitchFamily="34" charset="0"/>
            </a:endParaRPr>
          </a:p>
        </p:txBody>
      </p:sp>
    </p:spTree>
    <p:extLst>
      <p:ext uri="{BB962C8B-B14F-4D97-AF65-F5344CB8AC3E}">
        <p14:creationId xmlns:p14="http://schemas.microsoft.com/office/powerpoint/2010/main" val="232478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smtClean="0"/>
              <a:t>Interakcija med proteoheliksom in lasnično zanko: vsak 3. nt v zanki je G, preko katerega se veže ovojnični protein.</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DDB63B86-31A4-43C9-9CE8-01CD1F405440}" type="slidenum">
              <a:rPr lang="sl-SI">
                <a:latin typeface="Calibri" pitchFamily="34" charset="0"/>
              </a:rPr>
              <a:pPr fontAlgn="base">
                <a:spcBef>
                  <a:spcPct val="0"/>
                </a:spcBef>
                <a:spcAft>
                  <a:spcPct val="0"/>
                </a:spcAft>
              </a:pPr>
              <a:t>15</a:t>
            </a:fld>
            <a:endParaRPr lang="sl-SI">
              <a:latin typeface="Calibri" pitchFamily="34" charset="0"/>
            </a:endParaRPr>
          </a:p>
        </p:txBody>
      </p:sp>
    </p:spTree>
    <p:extLst>
      <p:ext uri="{BB962C8B-B14F-4D97-AF65-F5344CB8AC3E}">
        <p14:creationId xmlns:p14="http://schemas.microsoft.com/office/powerpoint/2010/main" val="135653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dirty="0" err="1" smtClean="0"/>
              <a:t>Tomato</a:t>
            </a:r>
            <a:r>
              <a:rPr lang="sl-SI" dirty="0" smtClean="0"/>
              <a:t> </a:t>
            </a:r>
            <a:r>
              <a:rPr lang="sl-SI" dirty="0" err="1" smtClean="0"/>
              <a:t>bushy</a:t>
            </a:r>
            <a:r>
              <a:rPr lang="sl-SI" dirty="0" smtClean="0"/>
              <a:t> </a:t>
            </a:r>
            <a:r>
              <a:rPr lang="sl-SI" dirty="0" err="1" smtClean="0"/>
              <a:t>stunt</a:t>
            </a:r>
            <a:r>
              <a:rPr lang="sl-SI" dirty="0" smtClean="0"/>
              <a:t> virus = TBSV.</a:t>
            </a:r>
          </a:p>
          <a:p>
            <a:pPr>
              <a:spcBef>
                <a:spcPct val="0"/>
              </a:spcBef>
            </a:pPr>
            <a:r>
              <a:rPr lang="sl-SI" dirty="0" smtClean="0"/>
              <a:t>Struktura domene R še ni znana.</a:t>
            </a:r>
          </a:p>
          <a:p>
            <a:pPr>
              <a:spcBef>
                <a:spcPct val="0"/>
              </a:spcBef>
            </a:pPr>
            <a:endParaRPr lang="sl-SI"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8470F360-27BE-4F46-A466-1083D8FC0C70}" type="slidenum">
              <a:rPr lang="sl-SI">
                <a:latin typeface="Calibri" pitchFamily="34" charset="0"/>
              </a:rPr>
              <a:pPr fontAlgn="base">
                <a:spcBef>
                  <a:spcPct val="0"/>
                </a:spcBef>
                <a:spcAft>
                  <a:spcPct val="0"/>
                </a:spcAft>
              </a:pPr>
              <a:t>17</a:t>
            </a:fld>
            <a:endParaRPr lang="sl-SI">
              <a:latin typeface="Calibri" pitchFamily="34" charset="0"/>
            </a:endParaRPr>
          </a:p>
        </p:txBody>
      </p:sp>
    </p:spTree>
    <p:extLst>
      <p:ext uri="{BB962C8B-B14F-4D97-AF65-F5344CB8AC3E}">
        <p14:creationId xmlns:p14="http://schemas.microsoft.com/office/powerpoint/2010/main" val="7795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sl-SI"/>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sl-SI"/>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E0F8448-2437-41B1-B64C-7A61F8C5FDB9}" type="slidenum">
              <a:rPr lang="sl-SI"/>
              <a:pPr>
                <a:defRPr/>
              </a:pPr>
              <a:t>‹#›</a:t>
            </a:fld>
            <a:endParaRPr lang="sl-SI"/>
          </a:p>
        </p:txBody>
      </p:sp>
    </p:spTree>
    <p:extLst>
      <p:ext uri="{BB962C8B-B14F-4D97-AF65-F5344CB8AC3E}">
        <p14:creationId xmlns:p14="http://schemas.microsoft.com/office/powerpoint/2010/main" val="1512786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sl-SI"/>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sl-SI"/>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E2B8B72-34D2-4999-AD2C-453E74BF8E95}" type="slidenum">
              <a:rPr lang="sl-SI"/>
              <a:pPr>
                <a:defRPr/>
              </a:pPr>
              <a:t>‹#›</a:t>
            </a:fld>
            <a:endParaRPr lang="sl-SI"/>
          </a:p>
        </p:txBody>
      </p:sp>
    </p:spTree>
    <p:extLst>
      <p:ext uri="{BB962C8B-B14F-4D97-AF65-F5344CB8AC3E}">
        <p14:creationId xmlns:p14="http://schemas.microsoft.com/office/powerpoint/2010/main" val="18707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sl-SI"/>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sl-SI"/>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E9C1D8B2-7C82-4896-AD3E-CD2C02EE2718}" type="slidenum">
              <a:rPr lang="sl-SI"/>
              <a:pPr>
                <a:defRPr/>
              </a:pPr>
              <a:t>‹#›</a:t>
            </a:fld>
            <a:endParaRPr lang="sl-SI"/>
          </a:p>
        </p:txBody>
      </p:sp>
    </p:spTree>
    <p:extLst>
      <p:ext uri="{BB962C8B-B14F-4D97-AF65-F5344CB8AC3E}">
        <p14:creationId xmlns:p14="http://schemas.microsoft.com/office/powerpoint/2010/main" val="3810089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a:defRPr/>
            </a:lvl1pPr>
          </a:lstStyle>
          <a:p>
            <a:pPr>
              <a:defRPr/>
            </a:pPr>
            <a:fld id="{CCE86E1B-CB37-4E1F-8ECD-51A155A380CA}" type="datetimeFigureOut">
              <a:rPr lang="sl-SI"/>
              <a:pPr>
                <a:defRPr/>
              </a:pPr>
              <a:t>14.5.2014</a:t>
            </a:fld>
            <a:endParaRPr lang="sl-SI"/>
          </a:p>
        </p:txBody>
      </p:sp>
      <p:sp>
        <p:nvSpPr>
          <p:cNvPr id="5" name="Footer Placeholder 4"/>
          <p:cNvSpPr>
            <a:spLocks noGrp="1"/>
          </p:cNvSpPr>
          <p:nvPr>
            <p:ph type="ftr" sz="quarter" idx="11"/>
          </p:nvPr>
        </p:nvSpPr>
        <p:spPr/>
        <p:txBody>
          <a:bodyPr/>
          <a:lstStyle>
            <a:lvl1pPr>
              <a:defRPr/>
            </a:lvl1pPr>
          </a:lstStyle>
          <a:p>
            <a:pPr>
              <a:defRPr/>
            </a:pPr>
            <a:endParaRPr lang="sl-SI"/>
          </a:p>
        </p:txBody>
      </p:sp>
      <p:sp>
        <p:nvSpPr>
          <p:cNvPr id="6" name="Slide Number Placeholder 5"/>
          <p:cNvSpPr>
            <a:spLocks noGrp="1"/>
          </p:cNvSpPr>
          <p:nvPr>
            <p:ph type="sldNum" sz="quarter" idx="12"/>
          </p:nvPr>
        </p:nvSpPr>
        <p:spPr/>
        <p:txBody>
          <a:bodyPr/>
          <a:lstStyle>
            <a:lvl1pPr>
              <a:defRPr/>
            </a:lvl1pPr>
          </a:lstStyle>
          <a:p>
            <a:pPr>
              <a:defRPr/>
            </a:pPr>
            <a:fld id="{134B36CE-B02B-49D6-93A7-1088C2F4C75A}" type="slidenum">
              <a:rPr lang="sl-SI"/>
              <a:pPr>
                <a:defRPr/>
              </a:pPr>
              <a:t>‹#›</a:t>
            </a:fld>
            <a:endParaRPr lang="sl-SI"/>
          </a:p>
        </p:txBody>
      </p:sp>
    </p:spTree>
    <p:extLst>
      <p:ext uri="{BB962C8B-B14F-4D97-AF65-F5344CB8AC3E}">
        <p14:creationId xmlns:p14="http://schemas.microsoft.com/office/powerpoint/2010/main" val="1662253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pPr>
              <a:defRPr/>
            </a:pPr>
            <a:fld id="{1F19A61A-31A2-4AC4-9EF6-7CACD7EAA618}" type="datetimeFigureOut">
              <a:rPr lang="sl-SI"/>
              <a:pPr>
                <a:defRPr/>
              </a:pPr>
              <a:t>14.5.2014</a:t>
            </a:fld>
            <a:endParaRPr lang="sl-SI"/>
          </a:p>
        </p:txBody>
      </p:sp>
      <p:sp>
        <p:nvSpPr>
          <p:cNvPr id="5" name="Footer Placeholder 4"/>
          <p:cNvSpPr>
            <a:spLocks noGrp="1"/>
          </p:cNvSpPr>
          <p:nvPr>
            <p:ph type="ftr" sz="quarter" idx="11"/>
          </p:nvPr>
        </p:nvSpPr>
        <p:spPr/>
        <p:txBody>
          <a:bodyPr/>
          <a:lstStyle>
            <a:lvl1pPr>
              <a:defRPr/>
            </a:lvl1pPr>
          </a:lstStyle>
          <a:p>
            <a:pPr>
              <a:defRPr/>
            </a:pPr>
            <a:endParaRPr lang="sl-SI"/>
          </a:p>
        </p:txBody>
      </p:sp>
      <p:sp>
        <p:nvSpPr>
          <p:cNvPr id="6" name="Slide Number Placeholder 5"/>
          <p:cNvSpPr>
            <a:spLocks noGrp="1"/>
          </p:cNvSpPr>
          <p:nvPr>
            <p:ph type="sldNum" sz="quarter" idx="12"/>
          </p:nvPr>
        </p:nvSpPr>
        <p:spPr/>
        <p:txBody>
          <a:bodyPr/>
          <a:lstStyle>
            <a:lvl1pPr>
              <a:defRPr/>
            </a:lvl1pPr>
          </a:lstStyle>
          <a:p>
            <a:pPr>
              <a:defRPr/>
            </a:pPr>
            <a:fld id="{D602BAD0-4B97-4EBF-8A8B-F635C5006038}" type="slidenum">
              <a:rPr lang="sl-SI"/>
              <a:pPr>
                <a:defRPr/>
              </a:pPr>
              <a:t>‹#›</a:t>
            </a:fld>
            <a:endParaRPr lang="sl-SI"/>
          </a:p>
        </p:txBody>
      </p:sp>
    </p:spTree>
    <p:extLst>
      <p:ext uri="{BB962C8B-B14F-4D97-AF65-F5344CB8AC3E}">
        <p14:creationId xmlns:p14="http://schemas.microsoft.com/office/powerpoint/2010/main" val="3502166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40BF559-E5D6-4A42-8A4E-79EE4D6F648D}" type="datetimeFigureOut">
              <a:rPr lang="sl-SI"/>
              <a:pPr>
                <a:defRPr/>
              </a:pPr>
              <a:t>14.5.2014</a:t>
            </a:fld>
            <a:endParaRPr lang="sl-SI"/>
          </a:p>
        </p:txBody>
      </p:sp>
      <p:sp>
        <p:nvSpPr>
          <p:cNvPr id="5" name="Footer Placeholder 4"/>
          <p:cNvSpPr>
            <a:spLocks noGrp="1"/>
          </p:cNvSpPr>
          <p:nvPr>
            <p:ph type="ftr" sz="quarter" idx="11"/>
          </p:nvPr>
        </p:nvSpPr>
        <p:spPr/>
        <p:txBody>
          <a:bodyPr/>
          <a:lstStyle>
            <a:lvl1pPr>
              <a:defRPr/>
            </a:lvl1pPr>
          </a:lstStyle>
          <a:p>
            <a:pPr>
              <a:defRPr/>
            </a:pPr>
            <a:endParaRPr lang="sl-SI"/>
          </a:p>
        </p:txBody>
      </p:sp>
      <p:sp>
        <p:nvSpPr>
          <p:cNvPr id="6" name="Slide Number Placeholder 5"/>
          <p:cNvSpPr>
            <a:spLocks noGrp="1"/>
          </p:cNvSpPr>
          <p:nvPr>
            <p:ph type="sldNum" sz="quarter" idx="12"/>
          </p:nvPr>
        </p:nvSpPr>
        <p:spPr/>
        <p:txBody>
          <a:bodyPr/>
          <a:lstStyle>
            <a:lvl1pPr>
              <a:defRPr/>
            </a:lvl1pPr>
          </a:lstStyle>
          <a:p>
            <a:pPr>
              <a:defRPr/>
            </a:pPr>
            <a:fld id="{C1361C08-5D91-4297-837A-593C673F97F4}" type="slidenum">
              <a:rPr lang="sl-SI"/>
              <a:pPr>
                <a:defRPr/>
              </a:pPr>
              <a:t>‹#›</a:t>
            </a:fld>
            <a:endParaRPr lang="sl-SI"/>
          </a:p>
        </p:txBody>
      </p:sp>
    </p:spTree>
    <p:extLst>
      <p:ext uri="{BB962C8B-B14F-4D97-AF65-F5344CB8AC3E}">
        <p14:creationId xmlns:p14="http://schemas.microsoft.com/office/powerpoint/2010/main" val="361280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3"/>
          <p:cNvSpPr>
            <a:spLocks noGrp="1"/>
          </p:cNvSpPr>
          <p:nvPr>
            <p:ph type="dt" sz="half" idx="10"/>
          </p:nvPr>
        </p:nvSpPr>
        <p:spPr/>
        <p:txBody>
          <a:bodyPr/>
          <a:lstStyle>
            <a:lvl1pPr>
              <a:defRPr/>
            </a:lvl1pPr>
          </a:lstStyle>
          <a:p>
            <a:pPr>
              <a:defRPr/>
            </a:pPr>
            <a:fld id="{818229C3-F306-4BC9-9518-B7E61612A916}" type="datetimeFigureOut">
              <a:rPr lang="sl-SI"/>
              <a:pPr>
                <a:defRPr/>
              </a:pPr>
              <a:t>14.5.2014</a:t>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p:txBody>
          <a:bodyPr/>
          <a:lstStyle>
            <a:lvl1pPr>
              <a:defRPr/>
            </a:lvl1pPr>
          </a:lstStyle>
          <a:p>
            <a:pPr>
              <a:defRPr/>
            </a:pPr>
            <a:fld id="{88257F99-019B-48AB-B589-766A86B8D46C}" type="slidenum">
              <a:rPr lang="sl-SI"/>
              <a:pPr>
                <a:defRPr/>
              </a:pPr>
              <a:t>‹#›</a:t>
            </a:fld>
            <a:endParaRPr lang="sl-SI"/>
          </a:p>
        </p:txBody>
      </p:sp>
    </p:spTree>
    <p:extLst>
      <p:ext uri="{BB962C8B-B14F-4D97-AF65-F5344CB8AC3E}">
        <p14:creationId xmlns:p14="http://schemas.microsoft.com/office/powerpoint/2010/main" val="1116845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3"/>
          <p:cNvSpPr>
            <a:spLocks noGrp="1"/>
          </p:cNvSpPr>
          <p:nvPr>
            <p:ph type="dt" sz="half" idx="10"/>
          </p:nvPr>
        </p:nvSpPr>
        <p:spPr/>
        <p:txBody>
          <a:bodyPr/>
          <a:lstStyle>
            <a:lvl1pPr>
              <a:defRPr/>
            </a:lvl1pPr>
          </a:lstStyle>
          <a:p>
            <a:pPr>
              <a:defRPr/>
            </a:pPr>
            <a:fld id="{AC30988A-E2B0-4CAC-8F30-82BE1C7D11ED}" type="datetimeFigureOut">
              <a:rPr lang="sl-SI"/>
              <a:pPr>
                <a:defRPr/>
              </a:pPr>
              <a:t>14.5.2014</a:t>
            </a:fld>
            <a:endParaRPr lang="sl-SI"/>
          </a:p>
        </p:txBody>
      </p:sp>
      <p:sp>
        <p:nvSpPr>
          <p:cNvPr id="8" name="Footer Placeholder 4"/>
          <p:cNvSpPr>
            <a:spLocks noGrp="1"/>
          </p:cNvSpPr>
          <p:nvPr>
            <p:ph type="ftr" sz="quarter" idx="11"/>
          </p:nvPr>
        </p:nvSpPr>
        <p:spPr/>
        <p:txBody>
          <a:bodyPr/>
          <a:lstStyle>
            <a:lvl1pPr>
              <a:defRPr/>
            </a:lvl1pPr>
          </a:lstStyle>
          <a:p>
            <a:pPr>
              <a:defRPr/>
            </a:pPr>
            <a:endParaRPr lang="sl-SI"/>
          </a:p>
        </p:txBody>
      </p:sp>
      <p:sp>
        <p:nvSpPr>
          <p:cNvPr id="9" name="Slide Number Placeholder 5"/>
          <p:cNvSpPr>
            <a:spLocks noGrp="1"/>
          </p:cNvSpPr>
          <p:nvPr>
            <p:ph type="sldNum" sz="quarter" idx="12"/>
          </p:nvPr>
        </p:nvSpPr>
        <p:spPr/>
        <p:txBody>
          <a:bodyPr/>
          <a:lstStyle>
            <a:lvl1pPr>
              <a:defRPr/>
            </a:lvl1pPr>
          </a:lstStyle>
          <a:p>
            <a:pPr>
              <a:defRPr/>
            </a:pPr>
            <a:fld id="{589406F2-E8BE-4DC4-A858-C4CF2AD114B2}" type="slidenum">
              <a:rPr lang="sl-SI"/>
              <a:pPr>
                <a:defRPr/>
              </a:pPr>
              <a:t>‹#›</a:t>
            </a:fld>
            <a:endParaRPr lang="sl-SI"/>
          </a:p>
        </p:txBody>
      </p:sp>
    </p:spTree>
    <p:extLst>
      <p:ext uri="{BB962C8B-B14F-4D97-AF65-F5344CB8AC3E}">
        <p14:creationId xmlns:p14="http://schemas.microsoft.com/office/powerpoint/2010/main" val="4709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3"/>
          <p:cNvSpPr>
            <a:spLocks noGrp="1"/>
          </p:cNvSpPr>
          <p:nvPr>
            <p:ph type="dt" sz="half" idx="10"/>
          </p:nvPr>
        </p:nvSpPr>
        <p:spPr/>
        <p:txBody>
          <a:bodyPr/>
          <a:lstStyle>
            <a:lvl1pPr>
              <a:defRPr/>
            </a:lvl1pPr>
          </a:lstStyle>
          <a:p>
            <a:pPr>
              <a:defRPr/>
            </a:pPr>
            <a:fld id="{AACAEDAA-E433-44B2-91A8-AF4E1C2DEE22}" type="datetimeFigureOut">
              <a:rPr lang="sl-SI"/>
              <a:pPr>
                <a:defRPr/>
              </a:pPr>
              <a:t>14.5.2014</a:t>
            </a:fld>
            <a:endParaRPr lang="sl-SI"/>
          </a:p>
        </p:txBody>
      </p:sp>
      <p:sp>
        <p:nvSpPr>
          <p:cNvPr id="4" name="Footer Placeholder 4"/>
          <p:cNvSpPr>
            <a:spLocks noGrp="1"/>
          </p:cNvSpPr>
          <p:nvPr>
            <p:ph type="ftr" sz="quarter" idx="11"/>
          </p:nvPr>
        </p:nvSpPr>
        <p:spPr/>
        <p:txBody>
          <a:bodyPr/>
          <a:lstStyle>
            <a:lvl1pPr>
              <a:defRPr/>
            </a:lvl1pPr>
          </a:lstStyle>
          <a:p>
            <a:pPr>
              <a:defRPr/>
            </a:pPr>
            <a:endParaRPr lang="sl-SI"/>
          </a:p>
        </p:txBody>
      </p:sp>
      <p:sp>
        <p:nvSpPr>
          <p:cNvPr id="5" name="Slide Number Placeholder 5"/>
          <p:cNvSpPr>
            <a:spLocks noGrp="1"/>
          </p:cNvSpPr>
          <p:nvPr>
            <p:ph type="sldNum" sz="quarter" idx="12"/>
          </p:nvPr>
        </p:nvSpPr>
        <p:spPr/>
        <p:txBody>
          <a:bodyPr/>
          <a:lstStyle>
            <a:lvl1pPr>
              <a:defRPr/>
            </a:lvl1pPr>
          </a:lstStyle>
          <a:p>
            <a:pPr>
              <a:defRPr/>
            </a:pPr>
            <a:fld id="{BC22ABBB-FBCD-45ED-A4C6-995DBEAC3CE0}" type="slidenum">
              <a:rPr lang="sl-SI"/>
              <a:pPr>
                <a:defRPr/>
              </a:pPr>
              <a:t>‹#›</a:t>
            </a:fld>
            <a:endParaRPr lang="sl-SI"/>
          </a:p>
        </p:txBody>
      </p:sp>
    </p:spTree>
    <p:extLst>
      <p:ext uri="{BB962C8B-B14F-4D97-AF65-F5344CB8AC3E}">
        <p14:creationId xmlns:p14="http://schemas.microsoft.com/office/powerpoint/2010/main" val="3534671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34B709-D5F5-4109-8F01-DB2B692C6C20}" type="datetimeFigureOut">
              <a:rPr lang="sl-SI"/>
              <a:pPr>
                <a:defRPr/>
              </a:pPr>
              <a:t>14.5.2014</a:t>
            </a:fld>
            <a:endParaRPr lang="sl-SI"/>
          </a:p>
        </p:txBody>
      </p:sp>
      <p:sp>
        <p:nvSpPr>
          <p:cNvPr id="3" name="Footer Placeholder 4"/>
          <p:cNvSpPr>
            <a:spLocks noGrp="1"/>
          </p:cNvSpPr>
          <p:nvPr>
            <p:ph type="ftr" sz="quarter" idx="11"/>
          </p:nvPr>
        </p:nvSpPr>
        <p:spPr/>
        <p:txBody>
          <a:bodyPr/>
          <a:lstStyle>
            <a:lvl1pPr>
              <a:defRPr/>
            </a:lvl1pPr>
          </a:lstStyle>
          <a:p>
            <a:pPr>
              <a:defRPr/>
            </a:pPr>
            <a:endParaRPr lang="sl-SI"/>
          </a:p>
        </p:txBody>
      </p:sp>
      <p:sp>
        <p:nvSpPr>
          <p:cNvPr id="4" name="Slide Number Placeholder 5"/>
          <p:cNvSpPr>
            <a:spLocks noGrp="1"/>
          </p:cNvSpPr>
          <p:nvPr>
            <p:ph type="sldNum" sz="quarter" idx="12"/>
          </p:nvPr>
        </p:nvSpPr>
        <p:spPr/>
        <p:txBody>
          <a:bodyPr/>
          <a:lstStyle>
            <a:lvl1pPr>
              <a:defRPr/>
            </a:lvl1pPr>
          </a:lstStyle>
          <a:p>
            <a:pPr>
              <a:defRPr/>
            </a:pPr>
            <a:fld id="{5C3257B7-0850-4A25-A9AC-3F56C9E99C66}" type="slidenum">
              <a:rPr lang="sl-SI"/>
              <a:pPr>
                <a:defRPr/>
              </a:pPr>
              <a:t>‹#›</a:t>
            </a:fld>
            <a:endParaRPr lang="sl-SI"/>
          </a:p>
        </p:txBody>
      </p:sp>
    </p:spTree>
    <p:extLst>
      <p:ext uri="{BB962C8B-B14F-4D97-AF65-F5344CB8AC3E}">
        <p14:creationId xmlns:p14="http://schemas.microsoft.com/office/powerpoint/2010/main" val="3555007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E65EA5-9F54-4E21-823D-14937A473C9C}" type="datetimeFigureOut">
              <a:rPr lang="sl-SI"/>
              <a:pPr>
                <a:defRPr/>
              </a:pPr>
              <a:t>14.5.2014</a:t>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p:txBody>
          <a:bodyPr/>
          <a:lstStyle>
            <a:lvl1pPr>
              <a:defRPr/>
            </a:lvl1pPr>
          </a:lstStyle>
          <a:p>
            <a:pPr>
              <a:defRPr/>
            </a:pPr>
            <a:fld id="{02658214-9A84-4920-AA54-42044DCDC8D9}" type="slidenum">
              <a:rPr lang="sl-SI"/>
              <a:pPr>
                <a:defRPr/>
              </a:pPr>
              <a:t>‹#›</a:t>
            </a:fld>
            <a:endParaRPr lang="sl-SI"/>
          </a:p>
        </p:txBody>
      </p:sp>
    </p:spTree>
    <p:extLst>
      <p:ext uri="{BB962C8B-B14F-4D97-AF65-F5344CB8AC3E}">
        <p14:creationId xmlns:p14="http://schemas.microsoft.com/office/powerpoint/2010/main" val="305422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sl-SI"/>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sl-SI"/>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3A100D1-0431-4B56-9E41-D706C5CD171C}" type="slidenum">
              <a:rPr lang="sl-SI"/>
              <a:pPr>
                <a:defRPr/>
              </a:pPr>
              <a:t>‹#›</a:t>
            </a:fld>
            <a:endParaRPr lang="sl-SI"/>
          </a:p>
        </p:txBody>
      </p:sp>
    </p:spTree>
    <p:extLst>
      <p:ext uri="{BB962C8B-B14F-4D97-AF65-F5344CB8AC3E}">
        <p14:creationId xmlns:p14="http://schemas.microsoft.com/office/powerpoint/2010/main" val="3016371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585702-1C95-4E2D-86EA-AB3D1575B692}" type="datetimeFigureOut">
              <a:rPr lang="sl-SI"/>
              <a:pPr>
                <a:defRPr/>
              </a:pPr>
              <a:t>14.5.2014</a:t>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p:txBody>
          <a:bodyPr/>
          <a:lstStyle>
            <a:lvl1pPr>
              <a:defRPr/>
            </a:lvl1pPr>
          </a:lstStyle>
          <a:p>
            <a:pPr>
              <a:defRPr/>
            </a:pPr>
            <a:fld id="{E5BC6CBA-270B-4959-9C85-86D28617838A}" type="slidenum">
              <a:rPr lang="sl-SI"/>
              <a:pPr>
                <a:defRPr/>
              </a:pPr>
              <a:t>‹#›</a:t>
            </a:fld>
            <a:endParaRPr lang="sl-SI"/>
          </a:p>
        </p:txBody>
      </p:sp>
    </p:spTree>
    <p:extLst>
      <p:ext uri="{BB962C8B-B14F-4D97-AF65-F5344CB8AC3E}">
        <p14:creationId xmlns:p14="http://schemas.microsoft.com/office/powerpoint/2010/main" val="3139076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pPr>
              <a:defRPr/>
            </a:pPr>
            <a:fld id="{F3DC2398-4694-4188-BAC3-2055A0137EA3}" type="datetimeFigureOut">
              <a:rPr lang="sl-SI"/>
              <a:pPr>
                <a:defRPr/>
              </a:pPr>
              <a:t>14.5.2014</a:t>
            </a:fld>
            <a:endParaRPr lang="sl-SI"/>
          </a:p>
        </p:txBody>
      </p:sp>
      <p:sp>
        <p:nvSpPr>
          <p:cNvPr id="5" name="Footer Placeholder 4"/>
          <p:cNvSpPr>
            <a:spLocks noGrp="1"/>
          </p:cNvSpPr>
          <p:nvPr>
            <p:ph type="ftr" sz="quarter" idx="11"/>
          </p:nvPr>
        </p:nvSpPr>
        <p:spPr/>
        <p:txBody>
          <a:bodyPr/>
          <a:lstStyle>
            <a:lvl1pPr>
              <a:defRPr/>
            </a:lvl1pPr>
          </a:lstStyle>
          <a:p>
            <a:pPr>
              <a:defRPr/>
            </a:pPr>
            <a:endParaRPr lang="sl-SI"/>
          </a:p>
        </p:txBody>
      </p:sp>
      <p:sp>
        <p:nvSpPr>
          <p:cNvPr id="6" name="Slide Number Placeholder 5"/>
          <p:cNvSpPr>
            <a:spLocks noGrp="1"/>
          </p:cNvSpPr>
          <p:nvPr>
            <p:ph type="sldNum" sz="quarter" idx="12"/>
          </p:nvPr>
        </p:nvSpPr>
        <p:spPr/>
        <p:txBody>
          <a:bodyPr/>
          <a:lstStyle>
            <a:lvl1pPr>
              <a:defRPr/>
            </a:lvl1pPr>
          </a:lstStyle>
          <a:p>
            <a:pPr>
              <a:defRPr/>
            </a:pPr>
            <a:fld id="{E36982C1-4B17-44F3-BAB3-FD2758C2AD3B}" type="slidenum">
              <a:rPr lang="sl-SI"/>
              <a:pPr>
                <a:defRPr/>
              </a:pPr>
              <a:t>‹#›</a:t>
            </a:fld>
            <a:endParaRPr lang="sl-SI"/>
          </a:p>
        </p:txBody>
      </p:sp>
    </p:spTree>
    <p:extLst>
      <p:ext uri="{BB962C8B-B14F-4D97-AF65-F5344CB8AC3E}">
        <p14:creationId xmlns:p14="http://schemas.microsoft.com/office/powerpoint/2010/main" val="1340405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pPr>
              <a:defRPr/>
            </a:pPr>
            <a:fld id="{2DD24B32-DF13-4A6F-B42C-24B153EAB498}" type="datetimeFigureOut">
              <a:rPr lang="sl-SI"/>
              <a:pPr>
                <a:defRPr/>
              </a:pPr>
              <a:t>14.5.2014</a:t>
            </a:fld>
            <a:endParaRPr lang="sl-SI"/>
          </a:p>
        </p:txBody>
      </p:sp>
      <p:sp>
        <p:nvSpPr>
          <p:cNvPr id="5" name="Footer Placeholder 4"/>
          <p:cNvSpPr>
            <a:spLocks noGrp="1"/>
          </p:cNvSpPr>
          <p:nvPr>
            <p:ph type="ftr" sz="quarter" idx="11"/>
          </p:nvPr>
        </p:nvSpPr>
        <p:spPr/>
        <p:txBody>
          <a:bodyPr/>
          <a:lstStyle>
            <a:lvl1pPr>
              <a:defRPr/>
            </a:lvl1pPr>
          </a:lstStyle>
          <a:p>
            <a:pPr>
              <a:defRPr/>
            </a:pPr>
            <a:endParaRPr lang="sl-SI"/>
          </a:p>
        </p:txBody>
      </p:sp>
      <p:sp>
        <p:nvSpPr>
          <p:cNvPr id="6" name="Slide Number Placeholder 5"/>
          <p:cNvSpPr>
            <a:spLocks noGrp="1"/>
          </p:cNvSpPr>
          <p:nvPr>
            <p:ph type="sldNum" sz="quarter" idx="12"/>
          </p:nvPr>
        </p:nvSpPr>
        <p:spPr/>
        <p:txBody>
          <a:bodyPr/>
          <a:lstStyle>
            <a:lvl1pPr>
              <a:defRPr/>
            </a:lvl1pPr>
          </a:lstStyle>
          <a:p>
            <a:pPr>
              <a:defRPr/>
            </a:pPr>
            <a:fld id="{5FDF0DCD-3494-4CF3-ADF5-08CBA63DCE40}" type="slidenum">
              <a:rPr lang="sl-SI"/>
              <a:pPr>
                <a:defRPr/>
              </a:pPr>
              <a:t>‹#›</a:t>
            </a:fld>
            <a:endParaRPr lang="sl-SI"/>
          </a:p>
        </p:txBody>
      </p:sp>
    </p:spTree>
    <p:extLst>
      <p:ext uri="{BB962C8B-B14F-4D97-AF65-F5344CB8AC3E}">
        <p14:creationId xmlns:p14="http://schemas.microsoft.com/office/powerpoint/2010/main" val="262388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a:defRPr/>
            </a:lvl1pPr>
          </a:lstStyle>
          <a:p>
            <a:pPr>
              <a:defRPr/>
            </a:pPr>
            <a:fld id="{2E811F06-8BAD-4E41-803A-CF8EA8BEC987}" type="datetimeFigureOut">
              <a:rPr lang="sl-SI">
                <a:solidFill>
                  <a:prstClr val="black">
                    <a:tint val="75000"/>
                  </a:prstClr>
                </a:solidFill>
              </a:rPr>
              <a:pPr>
                <a:defRPr/>
              </a:pPr>
              <a:t>14.5.2014</a:t>
            </a:fld>
            <a:endParaRPr lang="sl-SI">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sl-SI">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C3D6BF-1090-4C87-B7E6-A9F46D6BA6A2}"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3101609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pPr>
              <a:defRPr/>
            </a:pPr>
            <a:fld id="{690DA7A4-F6EE-4C3B-90F9-CE62212C385A}" type="datetimeFigureOut">
              <a:rPr lang="sl-SI">
                <a:solidFill>
                  <a:prstClr val="black">
                    <a:tint val="75000"/>
                  </a:prstClr>
                </a:solidFill>
              </a:rPr>
              <a:pPr>
                <a:defRPr/>
              </a:pPr>
              <a:t>14.5.2014</a:t>
            </a:fld>
            <a:endParaRPr lang="sl-SI">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sl-SI">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5AF91E-88CB-44C9-9DA7-2336CC886B44}"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62034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6D2D1B1-C338-4F2B-A155-AC010ACBE10E}" type="datetimeFigureOut">
              <a:rPr lang="sl-SI">
                <a:solidFill>
                  <a:prstClr val="black">
                    <a:tint val="75000"/>
                  </a:prstClr>
                </a:solidFill>
              </a:rPr>
              <a:pPr>
                <a:defRPr/>
              </a:pPr>
              <a:t>14.5.2014</a:t>
            </a:fld>
            <a:endParaRPr lang="sl-SI">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sl-SI">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A030FA-ABA1-4EE4-AF12-CF3CA3F76FB3}"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886498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3"/>
          <p:cNvSpPr>
            <a:spLocks noGrp="1"/>
          </p:cNvSpPr>
          <p:nvPr>
            <p:ph type="dt" sz="half" idx="10"/>
          </p:nvPr>
        </p:nvSpPr>
        <p:spPr/>
        <p:txBody>
          <a:bodyPr/>
          <a:lstStyle>
            <a:lvl1pPr>
              <a:defRPr/>
            </a:lvl1pPr>
          </a:lstStyle>
          <a:p>
            <a:pPr>
              <a:defRPr/>
            </a:pPr>
            <a:fld id="{58B26003-38BA-41F4-BAB8-6461C91D706C}" type="datetimeFigureOut">
              <a:rPr lang="sl-SI">
                <a:solidFill>
                  <a:prstClr val="black">
                    <a:tint val="75000"/>
                  </a:prstClr>
                </a:solidFill>
              </a:rPr>
              <a:pPr>
                <a:defRPr/>
              </a:pPr>
              <a:t>14.5.2014</a:t>
            </a:fld>
            <a:endParaRPr lang="sl-SI">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sl-SI">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58BBEC-40F8-4393-B5D4-B4305EFB37AC}"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1796253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3"/>
          <p:cNvSpPr>
            <a:spLocks noGrp="1"/>
          </p:cNvSpPr>
          <p:nvPr>
            <p:ph type="dt" sz="half" idx="10"/>
          </p:nvPr>
        </p:nvSpPr>
        <p:spPr/>
        <p:txBody>
          <a:bodyPr/>
          <a:lstStyle>
            <a:lvl1pPr>
              <a:defRPr/>
            </a:lvl1pPr>
          </a:lstStyle>
          <a:p>
            <a:pPr>
              <a:defRPr/>
            </a:pPr>
            <a:fld id="{88C27BFA-357D-4EE4-B68E-715B10805715}" type="datetimeFigureOut">
              <a:rPr lang="sl-SI">
                <a:solidFill>
                  <a:prstClr val="black">
                    <a:tint val="75000"/>
                  </a:prstClr>
                </a:solidFill>
              </a:rPr>
              <a:pPr>
                <a:defRPr/>
              </a:pPr>
              <a:t>14.5.2014</a:t>
            </a:fld>
            <a:endParaRPr lang="sl-SI">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sl-SI">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B48021-AE23-45B7-9976-77A4C148AF14}"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2051265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3"/>
          <p:cNvSpPr>
            <a:spLocks noGrp="1"/>
          </p:cNvSpPr>
          <p:nvPr>
            <p:ph type="dt" sz="half" idx="10"/>
          </p:nvPr>
        </p:nvSpPr>
        <p:spPr/>
        <p:txBody>
          <a:bodyPr/>
          <a:lstStyle>
            <a:lvl1pPr>
              <a:defRPr/>
            </a:lvl1pPr>
          </a:lstStyle>
          <a:p>
            <a:pPr>
              <a:defRPr/>
            </a:pPr>
            <a:fld id="{3F84F0FD-0E74-426E-93D1-005489EF09CC}" type="datetimeFigureOut">
              <a:rPr lang="sl-SI">
                <a:solidFill>
                  <a:prstClr val="black">
                    <a:tint val="75000"/>
                  </a:prstClr>
                </a:solidFill>
              </a:rPr>
              <a:pPr>
                <a:defRPr/>
              </a:pPr>
              <a:t>14.5.2014</a:t>
            </a:fld>
            <a:endParaRPr lang="sl-SI">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sl-SI">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2D23224-39E6-4A8F-A1D4-F8D9E3D34100}"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2377127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7CED03-7B7F-4B6D-8B7B-B5EE6C866CC6}" type="datetimeFigureOut">
              <a:rPr lang="sl-SI">
                <a:solidFill>
                  <a:prstClr val="black">
                    <a:tint val="75000"/>
                  </a:prstClr>
                </a:solidFill>
              </a:rPr>
              <a:pPr>
                <a:defRPr/>
              </a:pPr>
              <a:t>14.5.2014</a:t>
            </a:fld>
            <a:endParaRPr lang="sl-SI">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sl-SI">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DA34416-FEAF-41BF-A6BC-57638DACEAB1}"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225917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sl-SI"/>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sl-SI"/>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C36C8CF-D0B0-4B26-8587-8C391EF2A92B}" type="slidenum">
              <a:rPr lang="sl-SI"/>
              <a:pPr>
                <a:defRPr/>
              </a:pPr>
              <a:t>‹#›</a:t>
            </a:fld>
            <a:endParaRPr lang="sl-SI"/>
          </a:p>
        </p:txBody>
      </p:sp>
    </p:spTree>
    <p:extLst>
      <p:ext uri="{BB962C8B-B14F-4D97-AF65-F5344CB8AC3E}">
        <p14:creationId xmlns:p14="http://schemas.microsoft.com/office/powerpoint/2010/main" val="1220708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C14C9ED-22B0-408F-B0A8-A2D96F2C1961}" type="datetimeFigureOut">
              <a:rPr lang="sl-SI">
                <a:solidFill>
                  <a:prstClr val="black">
                    <a:tint val="75000"/>
                  </a:prstClr>
                </a:solidFill>
              </a:rPr>
              <a:pPr>
                <a:defRPr/>
              </a:pPr>
              <a:t>14.5.2014</a:t>
            </a:fld>
            <a:endParaRPr lang="sl-SI">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sl-SI">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F67D1F-3DA1-4CFA-BDA3-1D4EC29DFCA4}"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1645697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97550B-E24E-46D3-88C1-7FEAD023A3DA}" type="datetimeFigureOut">
              <a:rPr lang="sl-SI">
                <a:solidFill>
                  <a:prstClr val="black">
                    <a:tint val="75000"/>
                  </a:prstClr>
                </a:solidFill>
              </a:rPr>
              <a:pPr>
                <a:defRPr/>
              </a:pPr>
              <a:t>14.5.2014</a:t>
            </a:fld>
            <a:endParaRPr lang="sl-SI">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sl-SI">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279BBD-A600-49EA-B0B5-A254F31A9892}"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142237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pPr>
              <a:defRPr/>
            </a:pPr>
            <a:fld id="{03C7BFEE-28CA-411E-ADD7-2B8EA6E32C60}" type="datetimeFigureOut">
              <a:rPr lang="sl-SI">
                <a:solidFill>
                  <a:prstClr val="black">
                    <a:tint val="75000"/>
                  </a:prstClr>
                </a:solidFill>
              </a:rPr>
              <a:pPr>
                <a:defRPr/>
              </a:pPr>
              <a:t>14.5.2014</a:t>
            </a:fld>
            <a:endParaRPr lang="sl-SI">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sl-SI">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12A0CA2-2682-4402-BBC5-D773EB9B41F4}"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243482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pPr>
              <a:defRPr/>
            </a:pPr>
            <a:fld id="{D731A8A5-779D-4905-831F-495C169281F0}" type="datetimeFigureOut">
              <a:rPr lang="sl-SI">
                <a:solidFill>
                  <a:prstClr val="black">
                    <a:tint val="75000"/>
                  </a:prstClr>
                </a:solidFill>
              </a:rPr>
              <a:pPr>
                <a:defRPr/>
              </a:pPr>
              <a:t>14.5.2014</a:t>
            </a:fld>
            <a:endParaRPr lang="sl-SI">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sl-SI">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C6C8DAB-6D95-4D2A-812F-1E42F6A5C4F5}"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975203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1EA8B9-5BA7-4160-988A-766FF45E6B31}"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80875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18EB8D-91F9-4292-A5BC-A873BD1BCD82}"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1252517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2ADF73-61DD-4F6E-8F33-8C27B635894A}"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2665633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7BDAEC-E268-4580-B2EE-1C18492926A8}"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3252698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lvl1pPr>
              <a:defRPr/>
            </a:lvl1pPr>
          </a:lstStyle>
          <a:p>
            <a:endParaRPr lang="sl-SI">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sl-SI">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69F8084-11FC-4E6F-A0E7-79167DD07623}"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1820927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lvl1pPr>
              <a:defRPr/>
            </a:lvl1pPr>
          </a:lstStyle>
          <a:p>
            <a:endParaRPr lang="sl-SI">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sl-SI">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5B12C1-8C57-4A1A-85BF-762B32F91608}"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204829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sl-SI"/>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sl-SI"/>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64333DB-B1C5-441A-8D7F-2A388EBB1B4D}" type="slidenum">
              <a:rPr lang="sl-SI"/>
              <a:pPr>
                <a:defRPr/>
              </a:pPr>
              <a:t>‹#›</a:t>
            </a:fld>
            <a:endParaRPr lang="sl-SI"/>
          </a:p>
        </p:txBody>
      </p:sp>
    </p:spTree>
    <p:extLst>
      <p:ext uri="{BB962C8B-B14F-4D97-AF65-F5344CB8AC3E}">
        <p14:creationId xmlns:p14="http://schemas.microsoft.com/office/powerpoint/2010/main" val="1282335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sl-SI">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sl-SI">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8B51CED-5FB0-4291-82FB-A6E5D011DBDF}"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2591932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ACF749F-5A80-4A50-B723-C1A87AA0ED96}"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20129637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B16298-FB20-438F-A0A0-43E14F673A56}"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2563626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23EB63-2C70-4D98-A87D-58543DB8B755}"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1816532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0629BF-B567-4785-960A-1F27EA436AAC}"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2400269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1EA8B9-5BA7-4160-988A-766FF45E6B31}"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3008109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18EB8D-91F9-4292-A5BC-A873BD1BCD82}"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36409224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2ADF73-61DD-4F6E-8F33-8C27B635894A}"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13238995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7BDAEC-E268-4580-B2EE-1C18492926A8}"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1134831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lvl1pPr>
              <a:defRPr/>
            </a:lvl1pPr>
          </a:lstStyle>
          <a:p>
            <a:endParaRPr lang="sl-SI">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sl-SI">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69F8084-11FC-4E6F-A0E7-79167DD07623}"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389487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sl-SI"/>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sl-SI"/>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E2A8D48A-0538-4EFC-B237-AF176DBB86B1}" type="slidenum">
              <a:rPr lang="sl-SI"/>
              <a:pPr>
                <a:defRPr/>
              </a:pPr>
              <a:t>‹#›</a:t>
            </a:fld>
            <a:endParaRPr lang="sl-SI"/>
          </a:p>
        </p:txBody>
      </p:sp>
    </p:spTree>
    <p:extLst>
      <p:ext uri="{BB962C8B-B14F-4D97-AF65-F5344CB8AC3E}">
        <p14:creationId xmlns:p14="http://schemas.microsoft.com/office/powerpoint/2010/main" val="1658389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lvl1pPr>
              <a:defRPr/>
            </a:lvl1pPr>
          </a:lstStyle>
          <a:p>
            <a:endParaRPr lang="sl-SI">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sl-SI">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5B12C1-8C57-4A1A-85BF-762B32F91608}"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1480597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sl-SI">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sl-SI">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8B51CED-5FB0-4291-82FB-A6E5D011DBDF}"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2294490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ACF749F-5A80-4A50-B723-C1A87AA0ED96}"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29329413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sl-SI">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l-SI">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B16298-FB20-438F-A0A0-43E14F673A56}"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25296624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23EB63-2C70-4D98-A87D-58543DB8B755}"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3223403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sl-SI">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l-SI">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0629BF-B567-4785-960A-1F27EA436AAC}" type="slidenum">
              <a:rPr lang="sl-SI">
                <a:solidFill>
                  <a:srgbClr val="000000"/>
                </a:solidFill>
              </a:rPr>
              <a:pPr/>
              <a:t>‹#›</a:t>
            </a:fld>
            <a:endParaRPr lang="sl-SI">
              <a:solidFill>
                <a:srgbClr val="000000"/>
              </a:solidFill>
            </a:endParaRPr>
          </a:p>
        </p:txBody>
      </p:sp>
    </p:spTree>
    <p:extLst>
      <p:ext uri="{BB962C8B-B14F-4D97-AF65-F5344CB8AC3E}">
        <p14:creationId xmlns:p14="http://schemas.microsoft.com/office/powerpoint/2010/main" val="3144411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sl-SI"/>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sl-SI"/>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69BD4A4D-A186-404B-BCAB-EFBDB970B9CC}" type="slidenum">
              <a:rPr lang="sl-SI"/>
              <a:pPr>
                <a:defRPr/>
              </a:pPr>
              <a:t>‹#›</a:t>
            </a:fld>
            <a:endParaRPr lang="sl-SI"/>
          </a:p>
        </p:txBody>
      </p:sp>
    </p:spTree>
    <p:extLst>
      <p:ext uri="{BB962C8B-B14F-4D97-AF65-F5344CB8AC3E}">
        <p14:creationId xmlns:p14="http://schemas.microsoft.com/office/powerpoint/2010/main" val="373576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sl-SI"/>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sl-SI"/>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985386E4-BE28-48F3-91C2-45103C5D65D4}" type="slidenum">
              <a:rPr lang="sl-SI"/>
              <a:pPr>
                <a:defRPr/>
              </a:pPr>
              <a:t>‹#›</a:t>
            </a:fld>
            <a:endParaRPr lang="sl-SI"/>
          </a:p>
        </p:txBody>
      </p:sp>
    </p:spTree>
    <p:extLst>
      <p:ext uri="{BB962C8B-B14F-4D97-AF65-F5344CB8AC3E}">
        <p14:creationId xmlns:p14="http://schemas.microsoft.com/office/powerpoint/2010/main" val="279083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sl-SI"/>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sl-SI"/>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89EC59A-BB70-42B2-B8AA-3A216FE9F0B1}" type="slidenum">
              <a:rPr lang="sl-SI"/>
              <a:pPr>
                <a:defRPr/>
              </a:pPr>
              <a:t>‹#›</a:t>
            </a:fld>
            <a:endParaRPr lang="sl-SI"/>
          </a:p>
        </p:txBody>
      </p:sp>
    </p:spTree>
    <p:extLst>
      <p:ext uri="{BB962C8B-B14F-4D97-AF65-F5344CB8AC3E}">
        <p14:creationId xmlns:p14="http://schemas.microsoft.com/office/powerpoint/2010/main" val="52714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sl-SI"/>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sl-SI"/>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18433D9-BFFF-4574-9AAB-188AB8489A81}" type="slidenum">
              <a:rPr lang="sl-SI"/>
              <a:pPr>
                <a:defRPr/>
              </a:pPr>
              <a:t>‹#›</a:t>
            </a:fld>
            <a:endParaRPr lang="sl-SI"/>
          </a:p>
        </p:txBody>
      </p:sp>
    </p:spTree>
    <p:extLst>
      <p:ext uri="{BB962C8B-B14F-4D97-AF65-F5344CB8AC3E}">
        <p14:creationId xmlns:p14="http://schemas.microsoft.com/office/powerpoint/2010/main" val="884834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sl-SI"/>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sl-SI"/>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3D0B5F1C-4B05-498E-B0A1-44E524B8BEED}" type="slidenum">
              <a:rPr lang="sl-SI"/>
              <a:pPr>
                <a:defRPr/>
              </a:pPr>
              <a:t>‹#›</a:t>
            </a:fld>
            <a:endParaRPr lang="sl-SI"/>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sl-SI"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0DBDBA93-DFC3-4645-99A1-9F0CEA7846D2}" type="datetimeFigureOut">
              <a:rPr lang="sl-SI"/>
              <a:pPr>
                <a:defRPr/>
              </a:pPr>
              <a:t>14.5.2014</a:t>
            </a:fld>
            <a:endParaRPr lang="sl-S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sl-S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92B7315D-4970-44E5-AD68-E279B75E7F59}" type="slidenum">
              <a:rPr lang="sl-SI"/>
              <a:pPr>
                <a:defRPr/>
              </a:pPr>
              <a:t>‹#›</a:t>
            </a:fld>
            <a:endParaRPr lang="sl-SI"/>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sl-SI"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F30AFD-1FFE-4FE1-B631-C961536475F3}" type="datetimeFigureOut">
              <a:rPr lang="sl-SI">
                <a:solidFill>
                  <a:prstClr val="black">
                    <a:tint val="75000"/>
                  </a:prstClr>
                </a:solidFill>
              </a:rPr>
              <a:pPr>
                <a:defRPr/>
              </a:pPr>
              <a:t>14.5.2014</a:t>
            </a:fld>
            <a:endParaRPr lang="sl-SI">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sl-SI">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88DD8B9-9332-42F6-BEDC-13E2175705C4}" type="slidenum">
              <a:rPr lang="sl-SI">
                <a:solidFill>
                  <a:prstClr val="black">
                    <a:tint val="75000"/>
                  </a:prstClr>
                </a:solidFill>
              </a:rPr>
              <a:pPr>
                <a:defRPr/>
              </a:pPr>
              <a:t>‹#›</a:t>
            </a:fld>
            <a:endParaRPr lang="sl-SI">
              <a:solidFill>
                <a:prstClr val="black">
                  <a:tint val="75000"/>
                </a:prstClr>
              </a:solidFill>
            </a:endParaRPr>
          </a:p>
        </p:txBody>
      </p:sp>
    </p:spTree>
    <p:extLst>
      <p:ext uri="{BB962C8B-B14F-4D97-AF65-F5344CB8AC3E}">
        <p14:creationId xmlns:p14="http://schemas.microsoft.com/office/powerpoint/2010/main" val="104750743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sl-SI">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sl-SI">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C14A718-CB76-48B1-B04D-5428267288D6}" type="slidenum">
              <a:rPr lang="sl-SI">
                <a:solidFill>
                  <a:srgbClr val="000000"/>
                </a:solidFill>
                <a:latin typeface="Arial"/>
              </a:rPr>
              <a:pPr/>
              <a:t>‹#›</a:t>
            </a:fld>
            <a:endParaRPr lang="sl-SI">
              <a:solidFill>
                <a:srgbClr val="000000"/>
              </a:solidFill>
              <a:latin typeface="Arial"/>
            </a:endParaRPr>
          </a:p>
        </p:txBody>
      </p:sp>
    </p:spTree>
    <p:extLst>
      <p:ext uri="{BB962C8B-B14F-4D97-AF65-F5344CB8AC3E}">
        <p14:creationId xmlns:p14="http://schemas.microsoft.com/office/powerpoint/2010/main" val="31660084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sl-SI">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sl-SI">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C14A718-CB76-48B1-B04D-5428267288D6}" type="slidenum">
              <a:rPr lang="sl-SI">
                <a:solidFill>
                  <a:srgbClr val="000000"/>
                </a:solidFill>
                <a:latin typeface="Arial"/>
              </a:rPr>
              <a:pPr/>
              <a:t>‹#›</a:t>
            </a:fld>
            <a:endParaRPr lang="sl-SI">
              <a:solidFill>
                <a:srgbClr val="000000"/>
              </a:solidFill>
              <a:latin typeface="Arial"/>
            </a:endParaRPr>
          </a:p>
        </p:txBody>
      </p:sp>
    </p:spTree>
    <p:extLst>
      <p:ext uri="{BB962C8B-B14F-4D97-AF65-F5344CB8AC3E}">
        <p14:creationId xmlns:p14="http://schemas.microsoft.com/office/powerpoint/2010/main" val="156173011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0.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a:xfrm>
            <a:off x="611188" y="1412875"/>
            <a:ext cx="7772400" cy="1470025"/>
          </a:xfrm>
        </p:spPr>
        <p:txBody>
          <a:bodyPr/>
          <a:lstStyle/>
          <a:p>
            <a:r>
              <a:rPr lang="sl-SI" b="1" dirty="0" smtClean="0"/>
              <a:t>Molekularna biologija virusov</a:t>
            </a:r>
          </a:p>
        </p:txBody>
      </p:sp>
      <p:sp>
        <p:nvSpPr>
          <p:cNvPr id="3" name="Subtitle 2"/>
          <p:cNvSpPr>
            <a:spLocks noGrp="1"/>
          </p:cNvSpPr>
          <p:nvPr>
            <p:ph type="subTitle" idx="1"/>
          </p:nvPr>
        </p:nvSpPr>
        <p:spPr>
          <a:xfrm>
            <a:off x="1331913" y="3716338"/>
            <a:ext cx="6400800" cy="1752600"/>
          </a:xfrm>
        </p:spPr>
        <p:txBody>
          <a:bodyPr rtlCol="0">
            <a:normAutofit/>
          </a:bodyPr>
          <a:lstStyle/>
          <a:p>
            <a:pPr fontAlgn="auto">
              <a:spcAft>
                <a:spcPts val="0"/>
              </a:spcAft>
              <a:buFont typeface="Arial" pitchFamily="34" charset="0"/>
              <a:buNone/>
              <a:defRPr/>
            </a:pPr>
            <a:r>
              <a:rPr lang="sl-SI" dirty="0" err="1" smtClean="0"/>
              <a:t>Voet</a:t>
            </a:r>
            <a:r>
              <a:rPr lang="sl-SI" dirty="0" smtClean="0"/>
              <a:t> 3: poglavje </a:t>
            </a:r>
            <a:r>
              <a:rPr lang="sl-SI" dirty="0" smtClean="0"/>
              <a:t>33</a:t>
            </a:r>
          </a:p>
          <a:p>
            <a:pPr fontAlgn="auto">
              <a:spcAft>
                <a:spcPts val="0"/>
              </a:spcAft>
              <a:buFont typeface="Arial" pitchFamily="34" charset="0"/>
              <a:buNone/>
              <a:defRPr/>
            </a:pPr>
            <a:r>
              <a:rPr lang="sl-SI" sz="2400" dirty="0" err="1" smtClean="0"/>
              <a:t>Tropp</a:t>
            </a:r>
            <a:r>
              <a:rPr lang="sl-SI" sz="2400" dirty="0" smtClean="0"/>
              <a:t>: poglavje 17</a:t>
            </a:r>
            <a:endParaRPr lang="sl-SI" sz="2400" dirty="0" smtClean="0"/>
          </a:p>
        </p:txBody>
      </p:sp>
    </p:spTree>
    <p:extLst>
      <p:ext uri="{BB962C8B-B14F-4D97-AF65-F5344CB8AC3E}">
        <p14:creationId xmlns:p14="http://schemas.microsoft.com/office/powerpoint/2010/main" val="732754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5C29B"/>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1700213"/>
            <a:ext cx="4884738"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71675" y="4676775"/>
            <a:ext cx="1601788" cy="246063"/>
          </a:xfrm>
          <a:prstGeom prst="rect">
            <a:avLst/>
          </a:prstGeom>
        </p:spPr>
        <p:txBody>
          <a:bodyPr wrap="none">
            <a:spAutoFit/>
          </a:bodyPr>
          <a:lstStyle/>
          <a:p>
            <a:pPr fontAlgn="auto">
              <a:spcBef>
                <a:spcPts val="0"/>
              </a:spcBef>
              <a:spcAft>
                <a:spcPts val="0"/>
              </a:spcAft>
              <a:defRPr/>
            </a:pPr>
            <a:r>
              <a:rPr lang="sl-SI" sz="1000" dirty="0">
                <a:solidFill>
                  <a:schemeClr val="bg2">
                    <a:lumMod val="75000"/>
                  </a:schemeClr>
                </a:solidFill>
                <a:latin typeface="Arial Narrow" pitchFamily="34" charset="0"/>
              </a:rPr>
              <a:t>DOI: </a:t>
            </a:r>
            <a:r>
              <a:rPr lang="sl-SI" sz="1000" dirty="0" err="1">
                <a:solidFill>
                  <a:schemeClr val="bg2">
                    <a:lumMod val="75000"/>
                  </a:schemeClr>
                </a:solidFill>
                <a:latin typeface="Arial Narrow" pitchFamily="34" charset="0"/>
              </a:rPr>
              <a:t>10.1038/npg.els.0001086</a:t>
            </a:r>
            <a:endParaRPr lang="sl-SI" sz="1000" dirty="0">
              <a:solidFill>
                <a:schemeClr val="bg2">
                  <a:lumMod val="75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549275"/>
            <a:ext cx="5157787"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Box 3"/>
          <p:cNvSpPr txBox="1">
            <a:spLocks noChangeArrowheads="1"/>
          </p:cNvSpPr>
          <p:nvPr/>
        </p:nvSpPr>
        <p:spPr bwMode="auto">
          <a:xfrm>
            <a:off x="1476375" y="6092825"/>
            <a:ext cx="673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400"/>
              <a:t>Sestavljanje ovojničnih proteinskih podenot TMV v odvisnosti od pH in ionske moči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1619250" y="6092825"/>
            <a:ext cx="5634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400"/>
              <a:t>Rast paličastih ovojnic TMV ob prehodu pH 5 </a:t>
            </a:r>
            <a:r>
              <a:rPr lang="sl-SI" sz="1400">
                <a:sym typeface="Wingdings" pitchFamily="2" charset="2"/>
              </a:rPr>
              <a:t> 7 in nizki ionski moči</a:t>
            </a:r>
            <a:endParaRPr lang="sl-SI" sz="1400"/>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549275"/>
            <a:ext cx="5108575"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1619250" y="6092825"/>
            <a:ext cx="7145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400"/>
              <a:t>Dve podenoti ovojnice TMV na osnovi rentgenske strukture (2,9 A) paralelno orientiranih </a:t>
            </a:r>
          </a:p>
          <a:p>
            <a:r>
              <a:rPr lang="sl-SI" sz="1400"/>
              <a:t>virusnih ovojnic, ki oblikujejo gel, s prikazanimi 3 nt RNA.</a:t>
            </a:r>
          </a:p>
        </p:txBody>
      </p:sp>
      <p:pic>
        <p:nvPicPr>
          <p:cNvPr id="26627" name="Picture 4" descr="F33-005.jpg                                                    00119BE9Macintosh HD                   B74677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981075"/>
            <a:ext cx="6278563"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863" y="476250"/>
            <a:ext cx="5472112" cy="32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684213" y="692150"/>
            <a:ext cx="61991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dirty="0"/>
              <a:t>Sestavljanje </a:t>
            </a:r>
            <a:r>
              <a:rPr lang="sl-SI" dirty="0" err="1"/>
              <a:t>viriona</a:t>
            </a:r>
            <a:r>
              <a:rPr lang="sl-SI" dirty="0"/>
              <a:t>:</a:t>
            </a:r>
          </a:p>
          <a:p>
            <a:endParaRPr lang="sl-SI" dirty="0"/>
          </a:p>
          <a:p>
            <a:r>
              <a:rPr lang="sl-SI" dirty="0"/>
              <a:t>- </a:t>
            </a:r>
            <a:r>
              <a:rPr lang="sl-SI" dirty="0" err="1"/>
              <a:t>nukleacija</a:t>
            </a:r>
            <a:endParaRPr lang="sl-SI" dirty="0"/>
          </a:p>
          <a:p>
            <a:r>
              <a:rPr lang="sl-SI" dirty="0"/>
              <a:t>- rast strukture</a:t>
            </a:r>
          </a:p>
          <a:p>
            <a:endParaRPr lang="sl-SI" dirty="0"/>
          </a:p>
          <a:p>
            <a:r>
              <a:rPr lang="sl-SI" dirty="0" err="1"/>
              <a:t>Nukleacijski</a:t>
            </a:r>
            <a:r>
              <a:rPr lang="sl-SI" dirty="0"/>
              <a:t> kompleks: RNA + proteinske podenote</a:t>
            </a:r>
          </a:p>
          <a:p>
            <a:r>
              <a:rPr lang="sl-SI" dirty="0"/>
              <a:t>V pogojih </a:t>
            </a:r>
            <a:r>
              <a:rPr lang="sl-SI" i="1" dirty="0"/>
              <a:t>in </a:t>
            </a:r>
            <a:r>
              <a:rPr lang="sl-SI" i="1" dirty="0" err="1"/>
              <a:t>vivo</a:t>
            </a:r>
            <a:r>
              <a:rPr lang="sl-SI" i="1" dirty="0"/>
              <a:t> </a:t>
            </a:r>
            <a:r>
              <a:rPr lang="sl-SI" dirty="0"/>
              <a:t>poteka interakcija med RNA in </a:t>
            </a:r>
            <a:r>
              <a:rPr lang="sl-SI" dirty="0" err="1"/>
              <a:t>protoheliksi</a:t>
            </a:r>
            <a:endParaRPr lang="sl-SI" dirty="0"/>
          </a:p>
          <a:p>
            <a:endParaRPr lang="sl-SI" dirty="0"/>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357563"/>
            <a:ext cx="45339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1392238" y="5829300"/>
            <a:ext cx="61182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400"/>
              <a:t>Iniciacijski segment RNA TMV, kjer se začne pripenjati proteinska ovojnica</a:t>
            </a:r>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476250"/>
            <a:ext cx="3792538"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192088" y="582613"/>
            <a:ext cx="89566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400"/>
              <a:t>Ikozaeder: 20 enakih ploskev (enakostraničnih trikotnikov), pri čemer vsaka omogoča po tri ekvivalentna mesta</a:t>
            </a:r>
          </a:p>
          <a:p>
            <a:r>
              <a:rPr lang="sl-SI" sz="1400"/>
              <a:t>(skupaj 60 enakovrednih elementov). V naravi virusni ikozaedri niso idealni, saj so proteinske podenote lahko</a:t>
            </a:r>
          </a:p>
          <a:p>
            <a:r>
              <a:rPr lang="sl-SI" sz="1400"/>
              <a:t>razporejene nekoliko nesimetrično.  </a:t>
            </a: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l="45139"/>
          <a:stretch>
            <a:fillRect/>
          </a:stretch>
        </p:blipFill>
        <p:spPr bwMode="auto">
          <a:xfrm>
            <a:off x="4859338" y="1593850"/>
            <a:ext cx="3859212"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l="46706"/>
          <a:stretch>
            <a:fillRect/>
          </a:stretch>
        </p:blipFill>
        <p:spPr bwMode="auto">
          <a:xfrm>
            <a:off x="222250" y="1601788"/>
            <a:ext cx="4365625" cy="40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5C2AB"/>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9750" y="333375"/>
            <a:ext cx="7999413" cy="863600"/>
          </a:xfrm>
        </p:spPr>
        <p:txBody>
          <a:bodyPr/>
          <a:lstStyle/>
          <a:p>
            <a:pPr eaLnBrk="1" hangingPunct="1"/>
            <a:r>
              <a:rPr lang="sl-SI" sz="2800" b="1" smtClean="0"/>
              <a:t>Struktura TBSV</a:t>
            </a:r>
            <a:endParaRPr lang="sl-SI" sz="2000" b="1" smtClean="0"/>
          </a:p>
        </p:txBody>
      </p:sp>
      <p:sp>
        <p:nvSpPr>
          <p:cNvPr id="31747" name="TextBox 1"/>
          <p:cNvSpPr txBox="1">
            <a:spLocks noChangeArrowheads="1"/>
          </p:cNvSpPr>
          <p:nvPr/>
        </p:nvSpPr>
        <p:spPr bwMode="auto">
          <a:xfrm>
            <a:off x="517525" y="1290638"/>
            <a:ext cx="728821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600"/>
              <a:t>RNA-virus (4800 nt), ikozaeder (2r = 175 A), kapsida iz 180 x 43 kDa (386 AK)</a:t>
            </a:r>
          </a:p>
          <a:p>
            <a:r>
              <a:rPr lang="sl-SI" sz="1600"/>
              <a:t>Razen (+) verige RNA kapsida ovija še 1 kopijo proteina z 85 kDa.</a:t>
            </a:r>
          </a:p>
          <a:p>
            <a:endParaRPr lang="sl-SI" sz="1600"/>
          </a:p>
          <a:p>
            <a:r>
              <a:rPr lang="sl-SI" sz="1600"/>
              <a:t>Rentgenska struktura (1978): prva struktura virusa z visoko ločljivostjo.</a:t>
            </a:r>
          </a:p>
          <a:p>
            <a:r>
              <a:rPr lang="sl-SI" sz="1600"/>
              <a:t>Protein ovojnice ima tri domene: P, S in R:</a:t>
            </a:r>
          </a:p>
          <a:p>
            <a:r>
              <a:rPr lang="sl-SI" sz="1400"/>
              <a:t>P: gleda iz strukture kapside, C-končna,</a:t>
            </a:r>
          </a:p>
          <a:p>
            <a:r>
              <a:rPr lang="sl-SI" sz="1400"/>
              <a:t>S: oblikuje osnovno površino kapside,</a:t>
            </a:r>
          </a:p>
          <a:p>
            <a:r>
              <a:rPr lang="sl-SI" sz="1400"/>
              <a:t>R: notranja, veže RNA preko Arg/Lys, N-končna.</a:t>
            </a:r>
          </a:p>
          <a:p>
            <a:r>
              <a:rPr lang="sl-SI" sz="1400"/>
              <a:t>Domeno S sestavlja antiparalelni beta-sodček</a:t>
            </a:r>
          </a:p>
          <a:p>
            <a:r>
              <a:rPr lang="sl-SI" sz="1400"/>
              <a:t>(topologija rolade): taka struktura je pogosta </a:t>
            </a:r>
            <a:br>
              <a:rPr lang="sl-SI" sz="1400"/>
            </a:br>
            <a:r>
              <a:rPr lang="sl-SI" sz="1400"/>
              <a:t>pri večini proteinov plašča ikozaedrskih virusov.</a:t>
            </a:r>
          </a:p>
          <a:p>
            <a:endParaRPr lang="sl-SI" sz="1600"/>
          </a:p>
        </p:txBody>
      </p:sp>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349500"/>
            <a:ext cx="360680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333375"/>
            <a:ext cx="7351713"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3"/>
          <p:cNvSpPr>
            <a:spLocks noChangeArrowheads="1"/>
          </p:cNvSpPr>
          <p:nvPr/>
        </p:nvSpPr>
        <p:spPr bwMode="auto">
          <a:xfrm>
            <a:off x="1042988" y="5949950"/>
            <a:ext cx="655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l-SI"/>
              <a:t>Stiki med podenotami so raznoliki zaradi razmestitve podenot v simetričnih ploskvah ikozaedra (60 orientacij A, 60 B, 60 C).</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11175"/>
            <a:ext cx="424815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388" y="2636838"/>
            <a:ext cx="4537075" cy="2592387"/>
          </a:xfrm>
          <a:prstGeom prst="rect">
            <a:avLst/>
          </a:prstGeom>
          <a:solidFill>
            <a:schemeClr val="bg1">
              <a:lumMod val="85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l-SI"/>
          </a:p>
        </p:txBody>
      </p:sp>
      <p:pic>
        <p:nvPicPr>
          <p:cNvPr id="2" name="Picture 4" descr="F33-018a.jpg                                                   00119BE9Macintosh HD                   B74677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2425700"/>
            <a:ext cx="4183062"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TextBox 4"/>
          <p:cNvSpPr txBox="1">
            <a:spLocks noChangeArrowheads="1"/>
          </p:cNvSpPr>
          <p:nvPr/>
        </p:nvSpPr>
        <p:spPr bwMode="auto">
          <a:xfrm>
            <a:off x="539750" y="6091238"/>
            <a:ext cx="7934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400"/>
              <a:t>Primerjava struktur domene S plaščnega proteina TBSV in SBMV (virusa mozaika južnega fižola).</a:t>
            </a: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3863" y="77788"/>
            <a:ext cx="289560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764704"/>
            <a:ext cx="8424936" cy="3970318"/>
          </a:xfrm>
          <a:prstGeom prst="rect">
            <a:avLst/>
          </a:prstGeom>
          <a:noFill/>
        </p:spPr>
        <p:txBody>
          <a:bodyPr wrap="square" rtlCol="0">
            <a:spAutoFit/>
          </a:bodyPr>
          <a:lstStyle/>
          <a:p>
            <a:pPr fontAlgn="auto">
              <a:spcBef>
                <a:spcPts val="0"/>
              </a:spcBef>
              <a:spcAft>
                <a:spcPts val="0"/>
              </a:spcAft>
            </a:pPr>
            <a:r>
              <a:rPr lang="sl-SI" dirty="0" smtClean="0">
                <a:solidFill>
                  <a:prstClr val="black"/>
                </a:solidFill>
                <a:latin typeface="Calibri"/>
              </a:rPr>
              <a:t>„Virusi so paraziti, sestavljeni iz nukleinskih kislin v zaščitnem ovoju. Razmnožujejo se z uporabo encimskih sistemov gostiteljskih celic.“</a:t>
            </a:r>
          </a:p>
          <a:p>
            <a:pPr fontAlgn="auto">
              <a:spcBef>
                <a:spcPts val="0"/>
              </a:spcBef>
              <a:spcAft>
                <a:spcPts val="0"/>
              </a:spcAft>
            </a:pPr>
            <a:endParaRPr lang="sl-SI" dirty="0">
              <a:solidFill>
                <a:prstClr val="black"/>
              </a:solidFill>
              <a:latin typeface="Calibri"/>
            </a:endParaRPr>
          </a:p>
          <a:p>
            <a:pPr fontAlgn="auto">
              <a:spcBef>
                <a:spcPts val="0"/>
              </a:spcBef>
              <a:spcAft>
                <a:spcPts val="0"/>
              </a:spcAft>
            </a:pPr>
            <a:r>
              <a:rPr lang="sl-SI" dirty="0" smtClean="0">
                <a:solidFill>
                  <a:prstClr val="black"/>
                </a:solidFill>
                <a:latin typeface="Calibri"/>
              </a:rPr>
              <a:t>- nimajo lastnega metabolizma</a:t>
            </a:r>
          </a:p>
          <a:p>
            <a:pPr fontAlgn="auto">
              <a:spcBef>
                <a:spcPts val="0"/>
              </a:spcBef>
              <a:spcAft>
                <a:spcPts val="0"/>
              </a:spcAft>
            </a:pPr>
            <a:r>
              <a:rPr lang="sl-SI" dirty="0" smtClean="0">
                <a:solidFill>
                  <a:prstClr val="black"/>
                </a:solidFill>
                <a:latin typeface="Calibri"/>
              </a:rPr>
              <a:t>- jih ne prištevamo med živa bitja</a:t>
            </a:r>
          </a:p>
          <a:p>
            <a:pPr fontAlgn="auto">
              <a:spcBef>
                <a:spcPts val="0"/>
              </a:spcBef>
              <a:spcAft>
                <a:spcPts val="0"/>
              </a:spcAft>
            </a:pPr>
            <a:r>
              <a:rPr lang="sl-SI" dirty="0" smtClean="0">
                <a:solidFill>
                  <a:prstClr val="black"/>
                </a:solidFill>
                <a:latin typeface="Calibri"/>
              </a:rPr>
              <a:t>- </a:t>
            </a:r>
            <a:r>
              <a:rPr lang="sl-SI" dirty="0" err="1" smtClean="0">
                <a:solidFill>
                  <a:prstClr val="black"/>
                </a:solidFill>
                <a:latin typeface="Calibri"/>
              </a:rPr>
              <a:t>nukl</a:t>
            </a:r>
            <a:r>
              <a:rPr lang="sl-SI" dirty="0" smtClean="0">
                <a:solidFill>
                  <a:prstClr val="black"/>
                </a:solidFill>
                <a:latin typeface="Calibri"/>
              </a:rPr>
              <a:t>. kisline so DNA ali RNA</a:t>
            </a:r>
          </a:p>
          <a:p>
            <a:pPr fontAlgn="auto">
              <a:spcBef>
                <a:spcPts val="0"/>
              </a:spcBef>
              <a:spcAft>
                <a:spcPts val="0"/>
              </a:spcAft>
            </a:pPr>
            <a:r>
              <a:rPr lang="sl-SI" dirty="0" smtClean="0">
                <a:solidFill>
                  <a:prstClr val="black"/>
                </a:solidFill>
                <a:latin typeface="Calibri"/>
              </a:rPr>
              <a:t>- ‚genom‘ zapisuje za 1 ali več proteinov </a:t>
            </a:r>
            <a:br>
              <a:rPr lang="sl-SI" dirty="0" smtClean="0">
                <a:solidFill>
                  <a:prstClr val="black"/>
                </a:solidFill>
                <a:latin typeface="Calibri"/>
              </a:rPr>
            </a:br>
            <a:r>
              <a:rPr lang="sl-SI" dirty="0" smtClean="0">
                <a:solidFill>
                  <a:prstClr val="black"/>
                </a:solidFill>
                <a:latin typeface="Calibri"/>
              </a:rPr>
              <a:t>   (do več sto)</a:t>
            </a:r>
          </a:p>
          <a:p>
            <a:pPr fontAlgn="auto">
              <a:spcBef>
                <a:spcPts val="0"/>
              </a:spcBef>
              <a:spcAft>
                <a:spcPts val="0"/>
              </a:spcAft>
            </a:pPr>
            <a:r>
              <a:rPr lang="sl-SI" dirty="0" smtClean="0">
                <a:solidFill>
                  <a:prstClr val="black"/>
                </a:solidFill>
                <a:latin typeface="Calibri"/>
              </a:rPr>
              <a:t>- gostitelji so arheje, bakterije, glive, rastline </a:t>
            </a:r>
            <a:br>
              <a:rPr lang="sl-SI" dirty="0" smtClean="0">
                <a:solidFill>
                  <a:prstClr val="black"/>
                </a:solidFill>
                <a:latin typeface="Calibri"/>
              </a:rPr>
            </a:br>
            <a:r>
              <a:rPr lang="sl-SI" dirty="0" smtClean="0">
                <a:solidFill>
                  <a:prstClr val="black"/>
                </a:solidFill>
                <a:latin typeface="Calibri"/>
              </a:rPr>
              <a:t>  ali živali</a:t>
            </a:r>
          </a:p>
          <a:p>
            <a:pPr fontAlgn="auto">
              <a:spcBef>
                <a:spcPts val="0"/>
              </a:spcBef>
              <a:spcAft>
                <a:spcPts val="0"/>
              </a:spcAft>
            </a:pPr>
            <a:r>
              <a:rPr lang="sl-SI" dirty="0" smtClean="0">
                <a:solidFill>
                  <a:prstClr val="black"/>
                </a:solidFill>
                <a:latin typeface="Calibri"/>
              </a:rPr>
              <a:t>- posamezen tip virusa ima ozek nabor</a:t>
            </a:r>
            <a:br>
              <a:rPr lang="sl-SI" dirty="0" smtClean="0">
                <a:solidFill>
                  <a:prstClr val="black"/>
                </a:solidFill>
                <a:latin typeface="Calibri"/>
              </a:rPr>
            </a:br>
            <a:r>
              <a:rPr lang="sl-SI" dirty="0" smtClean="0">
                <a:solidFill>
                  <a:prstClr val="black"/>
                </a:solidFill>
                <a:latin typeface="Calibri"/>
              </a:rPr>
              <a:t>  gostiteljskih organizmov</a:t>
            </a:r>
          </a:p>
          <a:p>
            <a:pPr fontAlgn="auto">
              <a:spcBef>
                <a:spcPts val="0"/>
              </a:spcBef>
              <a:spcAft>
                <a:spcPts val="0"/>
              </a:spcAft>
            </a:pPr>
            <a:endParaRPr lang="sl-SI" dirty="0" smtClean="0">
              <a:solidFill>
                <a:prstClr val="black"/>
              </a:solidFill>
              <a:latin typeface="Calibri"/>
            </a:endParaRPr>
          </a:p>
          <a:p>
            <a:pPr fontAlgn="auto">
              <a:spcBef>
                <a:spcPts val="0"/>
              </a:spcBef>
              <a:spcAft>
                <a:spcPts val="0"/>
              </a:spcAft>
            </a:pPr>
            <a:endParaRPr lang="sl-SI" dirty="0">
              <a:solidFill>
                <a:prstClr val="black"/>
              </a:solidFill>
              <a:latin typeface="Calibri"/>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556792"/>
            <a:ext cx="3865612" cy="364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998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611188" y="549275"/>
            <a:ext cx="77946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600" b="1" dirty="0" err="1"/>
              <a:t>Satelitni</a:t>
            </a:r>
            <a:r>
              <a:rPr lang="sl-SI" sz="1600" b="1" dirty="0"/>
              <a:t> virus mozaika tobaka (STMV)</a:t>
            </a:r>
          </a:p>
          <a:p>
            <a:endParaRPr lang="sl-SI" sz="1600" dirty="0"/>
          </a:p>
          <a:p>
            <a:r>
              <a:rPr lang="sl-SI" sz="1600" dirty="0"/>
              <a:t>Ikozaedrski virus, ki lahko spremlja okužbo z virusom mozaika tobaka (TMV; nitast).</a:t>
            </a:r>
          </a:p>
          <a:p>
            <a:r>
              <a:rPr lang="sl-SI" sz="1600" dirty="0"/>
              <a:t>Eden od najmanjših virusnih genomov (RNA, 1063 </a:t>
            </a:r>
            <a:r>
              <a:rPr lang="sl-SI" sz="1600" dirty="0" err="1"/>
              <a:t>nt</a:t>
            </a:r>
            <a:r>
              <a:rPr lang="sl-SI" sz="1600" dirty="0"/>
              <a:t>), 1 ORF (za protein ovojnice).</a:t>
            </a:r>
          </a:p>
          <a:p>
            <a:r>
              <a:rPr lang="sl-SI" sz="1600" dirty="0"/>
              <a:t>Sistem za razmnoževanje prevzame od gostiteljske celice in TMV.</a:t>
            </a:r>
          </a:p>
          <a:p>
            <a:r>
              <a:rPr lang="sl-SI" sz="1600" dirty="0"/>
              <a:t>Protein ovojnice nastopa v 60 kopijah.</a:t>
            </a:r>
          </a:p>
        </p:txBody>
      </p:sp>
      <p:pic>
        <p:nvPicPr>
          <p:cNvPr id="3481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2289175"/>
            <a:ext cx="2232025"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276475"/>
            <a:ext cx="572452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33375"/>
            <a:ext cx="7620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extBox 1"/>
          <p:cNvSpPr txBox="1">
            <a:spLocks noChangeArrowheads="1"/>
          </p:cNvSpPr>
          <p:nvPr/>
        </p:nvSpPr>
        <p:spPr bwMode="auto">
          <a:xfrm>
            <a:off x="2411413" y="6303963"/>
            <a:ext cx="3943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600"/>
              <a:t>Zvitje RNA znotraj virusnega delca STMV</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638" y="188913"/>
            <a:ext cx="7975600" cy="2892425"/>
          </a:xfrm>
          <a:prstGeom prst="rect">
            <a:avLst/>
          </a:prstGeom>
          <a:noFill/>
        </p:spPr>
        <p:txBody>
          <a:bodyPr wrap="none">
            <a:spAutoFit/>
          </a:bodyPr>
          <a:lstStyle/>
          <a:p>
            <a:pPr fontAlgn="auto">
              <a:spcBef>
                <a:spcPts val="0"/>
              </a:spcBef>
              <a:spcAft>
                <a:spcPts val="0"/>
              </a:spcAft>
              <a:defRPr/>
            </a:pPr>
            <a:r>
              <a:rPr lang="sl-SI" b="1" dirty="0">
                <a:latin typeface="+mn-lt"/>
              </a:rPr>
              <a:t>Opičji virus 40 (SV40)</a:t>
            </a:r>
          </a:p>
          <a:p>
            <a:pPr fontAlgn="auto">
              <a:spcBef>
                <a:spcPts val="0"/>
              </a:spcBef>
              <a:spcAft>
                <a:spcPts val="0"/>
              </a:spcAft>
              <a:defRPr/>
            </a:pPr>
            <a:endParaRPr lang="sl-SI" dirty="0">
              <a:latin typeface="+mn-lt"/>
            </a:endParaRPr>
          </a:p>
          <a:p>
            <a:pPr marL="285750" indent="-285750" fontAlgn="auto">
              <a:spcBef>
                <a:spcPts val="0"/>
              </a:spcBef>
              <a:spcAft>
                <a:spcPts val="0"/>
              </a:spcAft>
              <a:buFont typeface="Arial" pitchFamily="34" charset="0"/>
              <a:buChar char="•"/>
              <a:defRPr/>
            </a:pPr>
            <a:r>
              <a:rPr lang="sl-SI" sz="1600" dirty="0">
                <a:latin typeface="+mn-lt"/>
              </a:rPr>
              <a:t>skupina </a:t>
            </a:r>
            <a:r>
              <a:rPr lang="sl-SI" sz="1600" dirty="0" err="1">
                <a:latin typeface="+mn-lt"/>
              </a:rPr>
              <a:t>poliomavirusov</a:t>
            </a:r>
            <a:endParaRPr lang="sl-SI" sz="1600" dirty="0">
              <a:latin typeface="+mn-lt"/>
            </a:endParaRPr>
          </a:p>
          <a:p>
            <a:pPr marL="285750" indent="-285750" fontAlgn="auto">
              <a:spcBef>
                <a:spcPts val="0"/>
              </a:spcBef>
              <a:spcAft>
                <a:spcPts val="0"/>
              </a:spcAft>
              <a:buFont typeface="Arial" pitchFamily="34" charset="0"/>
              <a:buChar char="•"/>
              <a:defRPr/>
            </a:pPr>
            <a:r>
              <a:rPr lang="sl-SI" sz="1600" dirty="0">
                <a:latin typeface="+mn-lt"/>
              </a:rPr>
              <a:t>napade predvsem  opice in človeka, lahko povzroča tumorje, a je običajno latenten</a:t>
            </a:r>
          </a:p>
          <a:p>
            <a:pPr marL="285750" indent="-285750" fontAlgn="auto">
              <a:spcBef>
                <a:spcPts val="0"/>
              </a:spcBef>
              <a:spcAft>
                <a:spcPts val="0"/>
              </a:spcAft>
              <a:buFont typeface="Arial" pitchFamily="34" charset="0"/>
              <a:buChar char="•"/>
              <a:defRPr/>
            </a:pPr>
            <a:r>
              <a:rPr lang="sl-SI" sz="1600" dirty="0">
                <a:latin typeface="+mn-lt"/>
              </a:rPr>
              <a:t>ikozaedrski, 2r~50 nm</a:t>
            </a:r>
          </a:p>
          <a:p>
            <a:pPr marL="285750" indent="-285750" fontAlgn="auto">
              <a:spcBef>
                <a:spcPts val="0"/>
              </a:spcBef>
              <a:spcAft>
                <a:spcPts val="0"/>
              </a:spcAft>
              <a:buFont typeface="Arial" pitchFamily="34" charset="0"/>
              <a:buChar char="•"/>
              <a:defRPr/>
            </a:pPr>
            <a:r>
              <a:rPr lang="sl-SI" sz="1600" dirty="0" err="1">
                <a:latin typeface="+mn-lt"/>
              </a:rPr>
              <a:t>dsDNA</a:t>
            </a:r>
            <a:r>
              <a:rPr lang="sl-SI" sz="1600" dirty="0">
                <a:latin typeface="+mn-lt"/>
              </a:rPr>
              <a:t>, 5243 bp, krožni ‚</a:t>
            </a:r>
            <a:r>
              <a:rPr lang="sl-SI" sz="1600" dirty="0" err="1">
                <a:latin typeface="+mn-lt"/>
              </a:rPr>
              <a:t>minikromosom</a:t>
            </a:r>
            <a:r>
              <a:rPr lang="sl-SI" sz="1600" dirty="0">
                <a:latin typeface="+mn-lt"/>
              </a:rPr>
              <a:t>‘ vsebuje tudi </a:t>
            </a:r>
            <a:r>
              <a:rPr lang="sl-SI" sz="1600" dirty="0" err="1">
                <a:latin typeface="+mn-lt"/>
              </a:rPr>
              <a:t>histone</a:t>
            </a:r>
            <a:endParaRPr lang="sl-SI" sz="1600" dirty="0">
              <a:latin typeface="+mn-lt"/>
            </a:endParaRPr>
          </a:p>
          <a:p>
            <a:pPr marL="285750" indent="-285750" fontAlgn="auto">
              <a:spcBef>
                <a:spcPts val="0"/>
              </a:spcBef>
              <a:spcAft>
                <a:spcPts val="0"/>
              </a:spcAft>
              <a:buFont typeface="Arial" pitchFamily="34" charset="0"/>
              <a:buChar char="•"/>
              <a:defRPr/>
            </a:pPr>
            <a:r>
              <a:rPr lang="sl-SI" sz="1600" dirty="0" err="1" smtClean="0">
                <a:latin typeface="+mn-lt"/>
              </a:rPr>
              <a:t>kapsida</a:t>
            </a:r>
            <a:r>
              <a:rPr lang="sl-SI" sz="1600" dirty="0" smtClean="0">
                <a:latin typeface="+mn-lt"/>
              </a:rPr>
              <a:t> </a:t>
            </a:r>
            <a:r>
              <a:rPr lang="sl-SI" sz="1600" dirty="0">
                <a:latin typeface="+mn-lt"/>
              </a:rPr>
              <a:t>je iz proteinov VP1, VP2 in VP3</a:t>
            </a:r>
          </a:p>
          <a:p>
            <a:pPr marL="285750" indent="-285750" fontAlgn="auto">
              <a:spcBef>
                <a:spcPts val="0"/>
              </a:spcBef>
              <a:spcAft>
                <a:spcPts val="0"/>
              </a:spcAft>
              <a:buFont typeface="Arial" pitchFamily="34" charset="0"/>
              <a:buChar char="•"/>
              <a:defRPr/>
            </a:pPr>
            <a:r>
              <a:rPr lang="sl-SI" sz="1600" dirty="0">
                <a:latin typeface="+mn-lt"/>
              </a:rPr>
              <a:t>360 kopij VP1 (361 AK), razmeščenih v 72 </a:t>
            </a:r>
            <a:r>
              <a:rPr lang="sl-SI" sz="1600" dirty="0" err="1">
                <a:latin typeface="+mn-lt"/>
              </a:rPr>
              <a:t>pentamerov</a:t>
            </a:r>
            <a:endParaRPr lang="sl-SI" sz="1600" dirty="0">
              <a:latin typeface="+mn-lt"/>
            </a:endParaRPr>
          </a:p>
          <a:p>
            <a:pPr marL="285750" indent="-285750" fontAlgn="auto">
              <a:spcBef>
                <a:spcPts val="0"/>
              </a:spcBef>
              <a:spcAft>
                <a:spcPts val="0"/>
              </a:spcAft>
              <a:buFont typeface="Arial" pitchFamily="34" charset="0"/>
              <a:buChar char="•"/>
              <a:defRPr/>
            </a:pPr>
            <a:r>
              <a:rPr lang="sl-SI" sz="1600" dirty="0">
                <a:latin typeface="+mn-lt"/>
              </a:rPr>
              <a:t>VP1 je </a:t>
            </a:r>
            <a:r>
              <a:rPr lang="sl-SI" sz="1600" dirty="0" err="1">
                <a:latin typeface="+mn-lt"/>
              </a:rPr>
              <a:t>glikoprotein</a:t>
            </a:r>
            <a:endParaRPr lang="sl-SI" sz="1600" dirty="0">
              <a:latin typeface="+mn-lt"/>
            </a:endParaRPr>
          </a:p>
          <a:p>
            <a:pPr marL="285750" indent="-285750" fontAlgn="auto">
              <a:spcBef>
                <a:spcPts val="0"/>
              </a:spcBef>
              <a:spcAft>
                <a:spcPts val="0"/>
              </a:spcAft>
              <a:buFont typeface="Arial" pitchFamily="34" charset="0"/>
              <a:buChar char="•"/>
              <a:defRPr/>
            </a:pPr>
            <a:r>
              <a:rPr lang="sl-SI" sz="1600" dirty="0" smtClean="0">
                <a:latin typeface="+mn-lt"/>
              </a:rPr>
              <a:t>SV40 </a:t>
            </a:r>
            <a:r>
              <a:rPr lang="sl-SI" sz="1600" dirty="0">
                <a:latin typeface="+mn-lt"/>
              </a:rPr>
              <a:t>okuži celice, ki imajo na površini receptor za VP1</a:t>
            </a:r>
          </a:p>
          <a:p>
            <a:pPr fontAlgn="auto">
              <a:spcBef>
                <a:spcPts val="0"/>
              </a:spcBef>
              <a:spcAft>
                <a:spcPts val="0"/>
              </a:spcAft>
              <a:defRPr/>
            </a:pPr>
            <a:endParaRPr lang="sl-SI" dirty="0">
              <a:latin typeface="+mn-lt"/>
            </a:endParaRPr>
          </a:p>
        </p:txBody>
      </p:sp>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298825"/>
            <a:ext cx="2917825"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2906713"/>
            <a:ext cx="4064000" cy="35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053388" y="6604000"/>
            <a:ext cx="1089025" cy="246063"/>
          </a:xfrm>
          <a:prstGeom prst="rect">
            <a:avLst/>
          </a:prstGeom>
        </p:spPr>
        <p:txBody>
          <a:bodyPr wrap="none">
            <a:spAutoFit/>
          </a:bodyPr>
          <a:lstStyle/>
          <a:p>
            <a:pPr fontAlgn="auto">
              <a:spcBef>
                <a:spcPts val="0"/>
              </a:spcBef>
              <a:spcAft>
                <a:spcPts val="0"/>
              </a:spcAft>
              <a:defRPr/>
            </a:pPr>
            <a:r>
              <a:rPr lang="nl-NL" sz="1000" dirty="0">
                <a:solidFill>
                  <a:schemeClr val="bg2">
                    <a:lumMod val="75000"/>
                  </a:schemeClr>
                </a:solidFill>
                <a:latin typeface="Arial Narrow" pitchFamily="34" charset="0"/>
              </a:rPr>
              <a:t>JBC 284</a:t>
            </a:r>
            <a:r>
              <a:rPr lang="sl-SI" sz="1000" dirty="0">
                <a:solidFill>
                  <a:schemeClr val="bg2">
                    <a:lumMod val="75000"/>
                  </a:schemeClr>
                </a:solidFill>
                <a:latin typeface="Arial Narrow" pitchFamily="34" charset="0"/>
              </a:rPr>
              <a:t>(</a:t>
            </a:r>
            <a:r>
              <a:rPr lang="nl-NL" sz="1000" dirty="0">
                <a:solidFill>
                  <a:schemeClr val="bg2">
                    <a:lumMod val="75000"/>
                  </a:schemeClr>
                </a:solidFill>
                <a:latin typeface="Arial Narrow" pitchFamily="34" charset="0"/>
              </a:rPr>
              <a:t>50</a:t>
            </a:r>
            <a:r>
              <a:rPr lang="sl-SI" sz="1000" dirty="0">
                <a:solidFill>
                  <a:schemeClr val="bg2">
                    <a:lumMod val="75000"/>
                  </a:schemeClr>
                </a:solidFill>
                <a:latin typeface="Arial Narrow" pitchFamily="34" charset="0"/>
              </a:rPr>
              <a:t>), 2009</a:t>
            </a:r>
            <a:r>
              <a:rPr lang="nl-NL" sz="1000" dirty="0">
                <a:solidFill>
                  <a:schemeClr val="bg2">
                    <a:lumMod val="75000"/>
                  </a:schemeClr>
                </a:solidFill>
                <a:latin typeface="Arial Narrow" pitchFamily="34" charset="0"/>
              </a:rPr>
              <a:t> </a:t>
            </a:r>
            <a:endParaRPr lang="sl-SI" sz="1000" dirty="0">
              <a:solidFill>
                <a:schemeClr val="bg2">
                  <a:lumMod val="75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765175"/>
            <a:ext cx="6505575"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319838" y="5441950"/>
            <a:ext cx="1081087" cy="246063"/>
          </a:xfrm>
          <a:prstGeom prst="rect">
            <a:avLst/>
          </a:prstGeom>
        </p:spPr>
        <p:txBody>
          <a:bodyPr wrap="none">
            <a:spAutoFit/>
          </a:bodyPr>
          <a:lstStyle/>
          <a:p>
            <a:pPr fontAlgn="auto">
              <a:spcBef>
                <a:spcPts val="0"/>
              </a:spcBef>
              <a:spcAft>
                <a:spcPts val="0"/>
              </a:spcAft>
              <a:defRPr/>
            </a:pPr>
            <a:r>
              <a:rPr lang="sl-SI" sz="1000" dirty="0">
                <a:solidFill>
                  <a:schemeClr val="bg2">
                    <a:lumMod val="75000"/>
                  </a:schemeClr>
                </a:solidFill>
                <a:latin typeface="Arial Narrow" pitchFamily="34" charset="0"/>
              </a:rPr>
              <a:t>http://www.pdb.org/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b="50000"/>
          <a:stretch>
            <a:fillRect/>
          </a:stretch>
        </p:blipFill>
        <p:spPr bwMode="auto">
          <a:xfrm>
            <a:off x="1609725" y="1484313"/>
            <a:ext cx="59245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TextBox 1"/>
          <p:cNvSpPr txBox="1">
            <a:spLocks noChangeArrowheads="1"/>
          </p:cNvSpPr>
          <p:nvPr/>
        </p:nvSpPr>
        <p:spPr bwMode="auto">
          <a:xfrm>
            <a:off x="387350" y="5445125"/>
            <a:ext cx="8369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600" dirty="0"/>
              <a:t>Na </a:t>
            </a:r>
            <a:r>
              <a:rPr lang="sl-SI" sz="1600" dirty="0" err="1"/>
              <a:t>pentamer</a:t>
            </a:r>
            <a:r>
              <a:rPr lang="sl-SI" sz="1600" dirty="0"/>
              <a:t> VP1 se veže VP2 ali VP3, ki sta večinoma umaknjena pod površino </a:t>
            </a:r>
            <a:r>
              <a:rPr lang="sl-SI" sz="1600" dirty="0" err="1"/>
              <a:t>kapside</a:t>
            </a:r>
            <a:r>
              <a:rPr lang="sl-SI" sz="1600" dirty="0"/>
              <a:t>.</a:t>
            </a:r>
            <a:br>
              <a:rPr lang="sl-SI" sz="1600" dirty="0"/>
            </a:br>
            <a:r>
              <a:rPr lang="sl-SI" sz="1600" dirty="0"/>
              <a:t>C-končne ročice segajo v območje sosednjih </a:t>
            </a:r>
            <a:r>
              <a:rPr lang="sl-SI" sz="1600" dirty="0" err="1"/>
              <a:t>pentamerov</a:t>
            </a:r>
            <a:r>
              <a:rPr lang="sl-SI" sz="1600" dirty="0"/>
              <a:t> in stabilizirajo </a:t>
            </a:r>
            <a:r>
              <a:rPr lang="sl-SI" sz="1600" dirty="0" err="1" smtClean="0"/>
              <a:t>kapsido</a:t>
            </a:r>
            <a:r>
              <a:rPr lang="sl-SI" sz="1600" dirty="0" smtClean="0"/>
              <a:t>.</a:t>
            </a:r>
            <a:endParaRPr lang="sl-SI" sz="1600" dirty="0"/>
          </a:p>
        </p:txBody>
      </p:sp>
      <p:sp>
        <p:nvSpPr>
          <p:cNvPr id="3" name="Rectangle 2"/>
          <p:cNvSpPr/>
          <p:nvPr/>
        </p:nvSpPr>
        <p:spPr>
          <a:xfrm>
            <a:off x="5840413" y="4532313"/>
            <a:ext cx="1693862" cy="246062"/>
          </a:xfrm>
          <a:prstGeom prst="rect">
            <a:avLst/>
          </a:prstGeom>
        </p:spPr>
        <p:txBody>
          <a:bodyPr wrap="none">
            <a:spAutoFit/>
          </a:bodyPr>
          <a:lstStyle/>
          <a:p>
            <a:pPr fontAlgn="auto">
              <a:spcBef>
                <a:spcPts val="0"/>
              </a:spcBef>
              <a:spcAft>
                <a:spcPts val="0"/>
              </a:spcAft>
              <a:defRPr/>
            </a:pPr>
            <a:r>
              <a:rPr lang="en-US" sz="1000" dirty="0">
                <a:solidFill>
                  <a:schemeClr val="bg2">
                    <a:lumMod val="75000"/>
                  </a:schemeClr>
                </a:solidFill>
                <a:latin typeface="Arial Narrow" pitchFamily="34" charset="0"/>
              </a:rPr>
              <a:t>EMBO J</a:t>
            </a:r>
            <a:r>
              <a:rPr lang="sl-SI" sz="1000" dirty="0">
                <a:solidFill>
                  <a:schemeClr val="bg2">
                    <a:lumMod val="75000"/>
                  </a:schemeClr>
                </a:solidFill>
                <a:latin typeface="Arial Narrow" pitchFamily="34" charset="0"/>
              </a:rPr>
              <a:t>.</a:t>
            </a:r>
            <a:r>
              <a:rPr lang="en-US" sz="1000" dirty="0">
                <a:solidFill>
                  <a:schemeClr val="bg2">
                    <a:lumMod val="75000"/>
                  </a:schemeClr>
                </a:solidFill>
                <a:latin typeface="Arial Narrow" pitchFamily="34" charset="0"/>
              </a:rPr>
              <a:t> (1998) 17, 3233 - 3240</a:t>
            </a:r>
            <a:endParaRPr lang="sl-SI" sz="1000" dirty="0">
              <a:solidFill>
                <a:schemeClr val="bg2">
                  <a:lumMod val="75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675" y="836613"/>
            <a:ext cx="6096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353175" y="5349875"/>
            <a:ext cx="1079500" cy="246063"/>
          </a:xfrm>
          <a:prstGeom prst="rect">
            <a:avLst/>
          </a:prstGeom>
        </p:spPr>
        <p:txBody>
          <a:bodyPr wrap="none">
            <a:spAutoFit/>
          </a:bodyPr>
          <a:lstStyle/>
          <a:p>
            <a:pPr fontAlgn="auto">
              <a:spcBef>
                <a:spcPts val="0"/>
              </a:spcBef>
              <a:spcAft>
                <a:spcPts val="0"/>
              </a:spcAft>
              <a:defRPr/>
            </a:pPr>
            <a:r>
              <a:rPr lang="sl-SI" sz="1000" dirty="0">
                <a:solidFill>
                  <a:schemeClr val="bg2">
                    <a:lumMod val="75000"/>
                  </a:schemeClr>
                </a:solidFill>
                <a:latin typeface="Arial Narrow" pitchFamily="34" charset="0"/>
              </a:rPr>
              <a:t>http://www.pdb.org/</a:t>
            </a:r>
          </a:p>
        </p:txBody>
      </p:sp>
      <p:sp>
        <p:nvSpPr>
          <p:cNvPr id="39940" name="TextBox 2"/>
          <p:cNvSpPr txBox="1">
            <a:spLocks noChangeArrowheads="1"/>
          </p:cNvSpPr>
          <p:nvPr/>
        </p:nvSpPr>
        <p:spPr bwMode="auto">
          <a:xfrm>
            <a:off x="684213" y="5661025"/>
            <a:ext cx="77041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400"/>
              <a:t>Strukturni elementi T-antigena: helikaza, vezavna domena za regulatorno regijo na lastnem genomu in interakcijska domena za celične proteine (uravnavanje življenjskega cikla). </a:t>
            </a:r>
          </a:p>
          <a:p>
            <a:r>
              <a:rPr lang="sl-SI" sz="1400"/>
              <a:t>12 podenot T-antigena se sestavi vzdolž DNA v obliki cevi.</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0962" name="TextBox 2"/>
          <p:cNvSpPr txBox="1">
            <a:spLocks noChangeArrowheads="1"/>
          </p:cNvSpPr>
          <p:nvPr/>
        </p:nvSpPr>
        <p:spPr bwMode="auto">
          <a:xfrm>
            <a:off x="690563" y="5803900"/>
            <a:ext cx="7704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sl-SI" sz="1600"/>
              <a:t>Genska karta minikromosoma SV40</a:t>
            </a:r>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549275"/>
            <a:ext cx="42481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627313" y="5414963"/>
            <a:ext cx="4572000" cy="246062"/>
          </a:xfrm>
          <a:prstGeom prst="rect">
            <a:avLst/>
          </a:prstGeom>
        </p:spPr>
        <p:txBody>
          <a:bodyPr>
            <a:spAutoFit/>
          </a:bodyPr>
          <a:lstStyle/>
          <a:p>
            <a:pPr fontAlgn="auto">
              <a:spcBef>
                <a:spcPts val="0"/>
              </a:spcBef>
              <a:spcAft>
                <a:spcPts val="0"/>
              </a:spcAft>
              <a:defRPr/>
            </a:pPr>
            <a:r>
              <a:rPr lang="nl-NL" sz="1000" dirty="0">
                <a:solidFill>
                  <a:schemeClr val="bg2">
                    <a:lumMod val="75000"/>
                  </a:schemeClr>
                </a:solidFill>
                <a:latin typeface="Arial Narrow" pitchFamily="34" charset="0"/>
              </a:rPr>
              <a:t>J</a:t>
            </a:r>
            <a:r>
              <a:rPr lang="sl-SI" sz="1000" dirty="0">
                <a:solidFill>
                  <a:schemeClr val="bg2">
                    <a:lumMod val="75000"/>
                  </a:schemeClr>
                </a:solidFill>
                <a:latin typeface="Arial Narrow" pitchFamily="34" charset="0"/>
              </a:rPr>
              <a:t>. </a:t>
            </a:r>
            <a:r>
              <a:rPr lang="sl-SI" sz="1000" dirty="0" err="1">
                <a:solidFill>
                  <a:schemeClr val="bg2">
                    <a:lumMod val="75000"/>
                  </a:schemeClr>
                </a:solidFill>
                <a:latin typeface="Arial Narrow" pitchFamily="34" charset="0"/>
              </a:rPr>
              <a:t>Clin</a:t>
            </a:r>
            <a:r>
              <a:rPr lang="sl-SI" sz="1000" dirty="0">
                <a:solidFill>
                  <a:schemeClr val="bg2">
                    <a:lumMod val="75000"/>
                  </a:schemeClr>
                </a:solidFill>
                <a:latin typeface="Arial Narrow" pitchFamily="34" charset="0"/>
              </a:rPr>
              <a:t>. </a:t>
            </a:r>
            <a:r>
              <a:rPr lang="sl-SI" sz="1000" dirty="0" err="1">
                <a:solidFill>
                  <a:schemeClr val="bg2">
                    <a:lumMod val="75000"/>
                  </a:schemeClr>
                </a:solidFill>
                <a:latin typeface="Arial Narrow" pitchFamily="34" charset="0"/>
              </a:rPr>
              <a:t>Oncol</a:t>
            </a:r>
            <a:r>
              <a:rPr lang="sl-SI" sz="1000" dirty="0">
                <a:solidFill>
                  <a:schemeClr val="bg2">
                    <a:lumMod val="75000"/>
                  </a:schemeClr>
                </a:solidFill>
                <a:latin typeface="Arial Narrow" pitchFamily="34" charset="0"/>
              </a:rPr>
              <a:t>. </a:t>
            </a:r>
            <a:r>
              <a:rPr lang="nl-NL" sz="1000" dirty="0">
                <a:solidFill>
                  <a:schemeClr val="bg2">
                    <a:lumMod val="75000"/>
                  </a:schemeClr>
                </a:solidFill>
                <a:latin typeface="Arial Narrow" pitchFamily="34" charset="0"/>
              </a:rPr>
              <a:t>24</a:t>
            </a:r>
            <a:r>
              <a:rPr lang="sl-SI" sz="1000" dirty="0">
                <a:solidFill>
                  <a:schemeClr val="bg2">
                    <a:lumMod val="75000"/>
                  </a:schemeClr>
                </a:solidFill>
                <a:latin typeface="Arial Narrow" pitchFamily="34" charset="0"/>
              </a:rPr>
              <a:t>,</a:t>
            </a:r>
            <a:r>
              <a:rPr lang="nl-NL" sz="1000" dirty="0">
                <a:solidFill>
                  <a:schemeClr val="bg2">
                    <a:lumMod val="75000"/>
                  </a:schemeClr>
                </a:solidFill>
                <a:latin typeface="Arial Narrow" pitchFamily="34" charset="0"/>
              </a:rPr>
              <a:t> 4356-4365</a:t>
            </a:r>
            <a:r>
              <a:rPr lang="sl-SI" sz="1000" dirty="0">
                <a:solidFill>
                  <a:schemeClr val="bg2">
                    <a:lumMod val="75000"/>
                  </a:schemeClr>
                </a:solidFill>
                <a:latin typeface="Arial Narrow" pitchFamily="34" charset="0"/>
              </a:rPr>
              <a:t> (</a:t>
            </a:r>
            <a:r>
              <a:rPr lang="nl-NL" sz="1000" dirty="0">
                <a:solidFill>
                  <a:schemeClr val="bg2">
                    <a:lumMod val="75000"/>
                  </a:schemeClr>
                </a:solidFill>
                <a:latin typeface="Arial Narrow" pitchFamily="34" charset="0"/>
              </a:rPr>
              <a:t>2006</a:t>
            </a:r>
            <a:r>
              <a:rPr lang="sl-SI" sz="1000" dirty="0">
                <a:solidFill>
                  <a:schemeClr val="bg2">
                    <a:lumMod val="75000"/>
                  </a:schemeClr>
                </a:solidFill>
                <a:latin typeface="Arial Narrow" pitchFamily="34" charset="0"/>
              </a:rPr>
              <a:t>)</a:t>
            </a:r>
            <a:r>
              <a:rPr lang="nl-NL" sz="1000" dirty="0">
                <a:solidFill>
                  <a:schemeClr val="bg2">
                    <a:lumMod val="75000"/>
                  </a:schemeClr>
                </a:solidFill>
                <a:latin typeface="Arial Narrow" pitchFamily="34" charset="0"/>
              </a:rPr>
              <a:t>  </a:t>
            </a:r>
            <a:endParaRPr lang="sl-SI" sz="1000" dirty="0">
              <a:solidFill>
                <a:schemeClr val="bg2">
                  <a:lumMod val="75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434975" y="736600"/>
            <a:ext cx="4881563"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2000"/>
              <a:t>Bakteriofag lambda</a:t>
            </a:r>
          </a:p>
          <a:p>
            <a:endParaRPr lang="sl-SI"/>
          </a:p>
          <a:p>
            <a:r>
              <a:rPr lang="sl-SI" sz="1600"/>
              <a:t>- kolifag z ikozaedrsko glavo in fleksibilnim repom</a:t>
            </a:r>
          </a:p>
          <a:p>
            <a:r>
              <a:rPr lang="sl-SI" sz="1600"/>
              <a:t>- linearna dsDNA, 48.502 bp, ~50 ORF</a:t>
            </a:r>
          </a:p>
          <a:p>
            <a:r>
              <a:rPr lang="sl-SI" sz="1600"/>
              <a:t>- eden najbolje raziskanih kompleksnih virusov</a:t>
            </a:r>
          </a:p>
          <a:p>
            <a:r>
              <a:rPr lang="sl-SI" sz="1600"/>
              <a:t>- uporaben tudi v DNA-tehnologiji kot vektor</a:t>
            </a:r>
          </a:p>
          <a:p>
            <a:r>
              <a:rPr lang="sl-SI" sz="1600"/>
              <a:t>- zapleten življenjski cikel</a:t>
            </a:r>
          </a:p>
          <a:p>
            <a:r>
              <a:rPr lang="sl-SI" sz="1600"/>
              <a:t>- temperatni fag (obstaja v dveh življenjskih oblikah)</a:t>
            </a:r>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 y="3800475"/>
            <a:ext cx="4465638"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722313"/>
            <a:ext cx="324802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8713" y="3213100"/>
            <a:ext cx="2220912" cy="347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228" y="476672"/>
            <a:ext cx="8389228" cy="2308324"/>
          </a:xfrm>
          <a:prstGeom prst="rect">
            <a:avLst/>
          </a:prstGeom>
          <a:noFill/>
        </p:spPr>
        <p:txBody>
          <a:bodyPr wrap="square" rtlCol="0">
            <a:spAutoFit/>
          </a:bodyPr>
          <a:lstStyle/>
          <a:p>
            <a:pPr fontAlgn="auto">
              <a:spcBef>
                <a:spcPts val="0"/>
              </a:spcBef>
              <a:spcAft>
                <a:spcPts val="0"/>
              </a:spcAft>
            </a:pPr>
            <a:r>
              <a:rPr lang="sl-SI" dirty="0" smtClean="0">
                <a:solidFill>
                  <a:srgbClr val="000000"/>
                </a:solidFill>
                <a:latin typeface="Arial"/>
              </a:rPr>
              <a:t>Vezava </a:t>
            </a:r>
            <a:r>
              <a:rPr lang="sl-SI" dirty="0" err="1" smtClean="0">
                <a:solidFill>
                  <a:srgbClr val="000000"/>
                </a:solidFill>
                <a:latin typeface="Arial"/>
              </a:rPr>
              <a:t>viriona</a:t>
            </a:r>
            <a:r>
              <a:rPr lang="sl-SI" dirty="0" smtClean="0">
                <a:solidFill>
                  <a:srgbClr val="000000"/>
                </a:solidFill>
                <a:latin typeface="Arial"/>
              </a:rPr>
              <a:t> in vstop DNA</a:t>
            </a:r>
          </a:p>
          <a:p>
            <a:pPr fontAlgn="auto">
              <a:spcBef>
                <a:spcPts val="0"/>
              </a:spcBef>
              <a:spcAft>
                <a:spcPts val="0"/>
              </a:spcAft>
            </a:pPr>
            <a:endParaRPr lang="sl-SI" dirty="0">
              <a:solidFill>
                <a:srgbClr val="000000"/>
              </a:solidFill>
              <a:latin typeface="Arial"/>
            </a:endParaRPr>
          </a:p>
          <a:p>
            <a:pPr fontAlgn="auto">
              <a:spcBef>
                <a:spcPts val="0"/>
              </a:spcBef>
              <a:spcAft>
                <a:spcPts val="0"/>
              </a:spcAft>
            </a:pPr>
            <a:r>
              <a:rPr lang="sl-SI" sz="1400" dirty="0" smtClean="0">
                <a:solidFill>
                  <a:srgbClr val="000000"/>
                </a:solidFill>
                <a:latin typeface="Arial"/>
              </a:rPr>
              <a:t>Fag </a:t>
            </a:r>
            <a:r>
              <a:rPr lang="sl-SI" sz="1400" dirty="0" smtClean="0">
                <a:solidFill>
                  <a:srgbClr val="000000"/>
                </a:solidFill>
                <a:latin typeface="Symbol" pitchFamily="18" charset="2"/>
              </a:rPr>
              <a:t>l</a:t>
            </a:r>
            <a:r>
              <a:rPr lang="sl-SI" sz="1400" dirty="0" smtClean="0">
                <a:solidFill>
                  <a:srgbClr val="000000"/>
                </a:solidFill>
                <a:latin typeface="Arial"/>
              </a:rPr>
              <a:t> se s proteinom J adsorbira na protein </a:t>
            </a:r>
            <a:r>
              <a:rPr lang="sl-SI" sz="1400" dirty="0" err="1" smtClean="0">
                <a:solidFill>
                  <a:srgbClr val="000000"/>
                </a:solidFill>
                <a:latin typeface="Arial"/>
              </a:rPr>
              <a:t>LamB</a:t>
            </a:r>
            <a:r>
              <a:rPr lang="sl-SI" sz="1400" dirty="0" smtClean="0">
                <a:solidFill>
                  <a:srgbClr val="000000"/>
                </a:solidFill>
                <a:latin typeface="Arial"/>
              </a:rPr>
              <a:t> (receptor) v zunanji membrani </a:t>
            </a:r>
            <a:r>
              <a:rPr lang="sl-SI" sz="1400" i="1" dirty="0" smtClean="0">
                <a:solidFill>
                  <a:srgbClr val="000000"/>
                </a:solidFill>
                <a:latin typeface="Arial"/>
              </a:rPr>
              <a:t>E. coli</a:t>
            </a:r>
            <a:r>
              <a:rPr lang="sl-SI" sz="1400" dirty="0" smtClean="0">
                <a:solidFill>
                  <a:srgbClr val="000000"/>
                </a:solidFill>
                <a:latin typeface="Arial"/>
              </a:rPr>
              <a:t>.</a:t>
            </a:r>
          </a:p>
          <a:p>
            <a:pPr fontAlgn="auto">
              <a:spcBef>
                <a:spcPts val="0"/>
              </a:spcBef>
              <a:spcAft>
                <a:spcPts val="0"/>
              </a:spcAft>
            </a:pPr>
            <a:r>
              <a:rPr lang="sl-SI" sz="1400" dirty="0" smtClean="0">
                <a:solidFill>
                  <a:srgbClr val="000000"/>
                </a:solidFill>
                <a:latin typeface="Arial"/>
              </a:rPr>
              <a:t>Protein </a:t>
            </a:r>
            <a:r>
              <a:rPr lang="sl-SI" sz="1400" dirty="0" err="1" smtClean="0">
                <a:solidFill>
                  <a:srgbClr val="000000"/>
                </a:solidFill>
                <a:latin typeface="Arial"/>
              </a:rPr>
              <a:t>LamB</a:t>
            </a:r>
            <a:r>
              <a:rPr lang="sl-SI" sz="1400" dirty="0" smtClean="0">
                <a:solidFill>
                  <a:srgbClr val="000000"/>
                </a:solidFill>
                <a:latin typeface="Arial"/>
              </a:rPr>
              <a:t> je </a:t>
            </a:r>
            <a:r>
              <a:rPr lang="sl-SI" sz="1400" dirty="0" err="1" smtClean="0">
                <a:solidFill>
                  <a:srgbClr val="000000"/>
                </a:solidFill>
                <a:latin typeface="Arial"/>
              </a:rPr>
              <a:t>trimerni</a:t>
            </a:r>
            <a:r>
              <a:rPr lang="sl-SI" sz="1400" dirty="0" smtClean="0">
                <a:solidFill>
                  <a:srgbClr val="000000"/>
                </a:solidFill>
                <a:latin typeface="Arial"/>
              </a:rPr>
              <a:t> </a:t>
            </a:r>
            <a:r>
              <a:rPr lang="sl-SI" sz="1400" dirty="0" err="1" smtClean="0">
                <a:solidFill>
                  <a:srgbClr val="000000"/>
                </a:solidFill>
                <a:latin typeface="Arial"/>
              </a:rPr>
              <a:t>porin</a:t>
            </a:r>
            <a:r>
              <a:rPr lang="sl-SI" sz="1400" dirty="0" smtClean="0">
                <a:solidFill>
                  <a:srgbClr val="000000"/>
                </a:solidFill>
                <a:latin typeface="Arial"/>
              </a:rPr>
              <a:t>, ki je receptor tudi za nekatere druge </a:t>
            </a:r>
            <a:r>
              <a:rPr lang="sl-SI" sz="1400" dirty="0" err="1" smtClean="0">
                <a:solidFill>
                  <a:srgbClr val="000000"/>
                </a:solidFill>
                <a:latin typeface="Arial"/>
              </a:rPr>
              <a:t>fage</a:t>
            </a:r>
            <a:r>
              <a:rPr lang="sl-SI" sz="1400" dirty="0" smtClean="0">
                <a:solidFill>
                  <a:srgbClr val="000000"/>
                </a:solidFill>
                <a:latin typeface="Arial"/>
              </a:rPr>
              <a:t>.</a:t>
            </a:r>
          </a:p>
          <a:p>
            <a:pPr fontAlgn="auto">
              <a:spcBef>
                <a:spcPts val="0"/>
              </a:spcBef>
              <a:spcAft>
                <a:spcPts val="0"/>
              </a:spcAft>
            </a:pPr>
            <a:r>
              <a:rPr lang="sl-SI" sz="1400" dirty="0" smtClean="0">
                <a:solidFill>
                  <a:srgbClr val="000000"/>
                </a:solidFill>
                <a:latin typeface="Arial"/>
              </a:rPr>
              <a:t>Skozi notranjo membrano DNA potuje s posredovanjem proteina </a:t>
            </a:r>
            <a:r>
              <a:rPr lang="sl-SI" sz="1400" dirty="0" err="1" smtClean="0">
                <a:solidFill>
                  <a:srgbClr val="000000"/>
                </a:solidFill>
                <a:latin typeface="Arial"/>
              </a:rPr>
              <a:t>PtsG</a:t>
            </a:r>
            <a:r>
              <a:rPr lang="sl-SI" sz="1400" dirty="0" smtClean="0">
                <a:solidFill>
                  <a:srgbClr val="000000"/>
                </a:solidFill>
                <a:latin typeface="Arial"/>
              </a:rPr>
              <a:t> (sicer transporter za </a:t>
            </a:r>
            <a:r>
              <a:rPr lang="sl-SI" sz="1400" dirty="0" err="1" smtClean="0">
                <a:solidFill>
                  <a:srgbClr val="000000"/>
                </a:solidFill>
                <a:latin typeface="Arial"/>
              </a:rPr>
              <a:t>manozo</a:t>
            </a:r>
            <a:r>
              <a:rPr lang="sl-SI" sz="1400" dirty="0" smtClean="0">
                <a:solidFill>
                  <a:srgbClr val="000000"/>
                </a:solidFill>
                <a:latin typeface="Arial"/>
              </a:rPr>
              <a:t>).</a:t>
            </a:r>
          </a:p>
          <a:p>
            <a:pPr fontAlgn="auto">
              <a:spcBef>
                <a:spcPts val="0"/>
              </a:spcBef>
              <a:spcAft>
                <a:spcPts val="0"/>
              </a:spcAft>
            </a:pPr>
            <a:endParaRPr lang="sl-SI" sz="1600" dirty="0">
              <a:solidFill>
                <a:srgbClr val="000000"/>
              </a:solidFill>
              <a:latin typeface="Arial"/>
            </a:endParaRPr>
          </a:p>
          <a:p>
            <a:pPr fontAlgn="auto">
              <a:spcBef>
                <a:spcPts val="0"/>
              </a:spcBef>
              <a:spcAft>
                <a:spcPts val="0"/>
              </a:spcAft>
            </a:pPr>
            <a:endParaRPr lang="sl-SI" sz="1600" dirty="0" smtClean="0">
              <a:solidFill>
                <a:srgbClr val="000000"/>
              </a:solidFill>
              <a:latin typeface="Arial"/>
            </a:endParaRPr>
          </a:p>
          <a:p>
            <a:pPr fontAlgn="auto">
              <a:spcBef>
                <a:spcPts val="0"/>
              </a:spcBef>
              <a:spcAft>
                <a:spcPts val="0"/>
              </a:spcAft>
            </a:pPr>
            <a:endParaRPr lang="sl-SI" sz="1600" dirty="0" smtClean="0">
              <a:solidFill>
                <a:srgbClr val="000000"/>
              </a:solidFill>
              <a:latin typeface="Arial"/>
            </a:endParaRPr>
          </a:p>
          <a:p>
            <a:pPr fontAlgn="auto">
              <a:spcBef>
                <a:spcPts val="0"/>
              </a:spcBef>
              <a:spcAft>
                <a:spcPts val="0"/>
              </a:spcAft>
            </a:pPr>
            <a:endParaRPr lang="sl-SI" dirty="0">
              <a:solidFill>
                <a:srgbClr val="000000"/>
              </a:solidFill>
              <a:latin typeface="Aria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723" y="4437112"/>
            <a:ext cx="210502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2820" y="2088960"/>
            <a:ext cx="3881203" cy="213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570634"/>
            <a:ext cx="348700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168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76250"/>
            <a:ext cx="6237287" cy="541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TextBox 1"/>
          <p:cNvSpPr txBox="1">
            <a:spLocks noChangeArrowheads="1"/>
          </p:cNvSpPr>
          <p:nvPr/>
        </p:nvSpPr>
        <p:spPr bwMode="auto">
          <a:xfrm>
            <a:off x="1522413" y="6237288"/>
            <a:ext cx="546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a:t>Lizogeni in litični del življenjskega cikla faga lambda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8" y="571500"/>
            <a:ext cx="69056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1" y="620688"/>
            <a:ext cx="3556000" cy="2914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Box 1"/>
          <p:cNvSpPr txBox="1">
            <a:spLocks noChangeArrowheads="1"/>
          </p:cNvSpPr>
          <p:nvPr/>
        </p:nvSpPr>
        <p:spPr bwMode="auto">
          <a:xfrm>
            <a:off x="415925" y="730250"/>
            <a:ext cx="50339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600" b="1"/>
              <a:t>profag</a:t>
            </a:r>
            <a:r>
              <a:rPr lang="sl-SI" sz="1600"/>
              <a:t>: fagna DNA vključena v kromosom</a:t>
            </a:r>
          </a:p>
          <a:p>
            <a:r>
              <a:rPr lang="sl-SI" sz="1600" b="1"/>
              <a:t>lizogen</a:t>
            </a:r>
            <a:r>
              <a:rPr lang="sl-SI" sz="1600"/>
              <a:t>: gostiteljski kromosom (organizem) za profag</a:t>
            </a:r>
          </a:p>
          <a:p>
            <a:endParaRPr lang="sl-SI" sz="1600"/>
          </a:p>
          <a:p>
            <a:endParaRPr lang="sl-SI" sz="1600"/>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645024"/>
            <a:ext cx="5114925"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F33-040.jpg                                                    00119BE9Macintosh HD                   B74677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590550"/>
            <a:ext cx="37147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528763"/>
            <a:ext cx="3392488" cy="406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0" name="TextBox 2"/>
          <p:cNvSpPr txBox="1">
            <a:spLocks noChangeArrowheads="1"/>
          </p:cNvSpPr>
          <p:nvPr/>
        </p:nvSpPr>
        <p:spPr bwMode="auto">
          <a:xfrm>
            <a:off x="2179638" y="6318250"/>
            <a:ext cx="473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a:solidFill>
                  <a:srgbClr val="000000"/>
                </a:solidFill>
              </a:rPr>
              <a:t>Integracija profaga lambda v lizogenem ciklu</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404813"/>
            <a:ext cx="3816350" cy="3662362"/>
          </a:xfrm>
          <a:prstGeom prst="rect">
            <a:avLst/>
          </a:prstGeom>
          <a:noFill/>
        </p:spPr>
        <p:txBody>
          <a:bodyPr>
            <a:spAutoFit/>
          </a:bodyPr>
          <a:lstStyle/>
          <a:p>
            <a:pPr fontAlgn="auto">
              <a:spcBef>
                <a:spcPts val="0"/>
              </a:spcBef>
              <a:spcAft>
                <a:spcPts val="0"/>
              </a:spcAft>
              <a:defRPr/>
            </a:pPr>
            <a:r>
              <a:rPr lang="sl-SI" b="1" dirty="0" err="1">
                <a:latin typeface="+mn-lt"/>
              </a:rPr>
              <a:t>Litični</a:t>
            </a:r>
            <a:r>
              <a:rPr lang="sl-SI" b="1" dirty="0">
                <a:latin typeface="+mn-lt"/>
              </a:rPr>
              <a:t> cikel</a:t>
            </a:r>
          </a:p>
          <a:p>
            <a:pPr fontAlgn="auto">
              <a:spcBef>
                <a:spcPts val="0"/>
              </a:spcBef>
              <a:spcAft>
                <a:spcPts val="0"/>
              </a:spcAft>
              <a:defRPr/>
            </a:pPr>
            <a:endParaRPr lang="sl-SI" dirty="0">
              <a:latin typeface="+mn-lt"/>
            </a:endParaRPr>
          </a:p>
          <a:p>
            <a:pPr fontAlgn="auto">
              <a:spcBef>
                <a:spcPts val="0"/>
              </a:spcBef>
              <a:spcAft>
                <a:spcPts val="0"/>
              </a:spcAft>
              <a:defRPr/>
            </a:pPr>
            <a:r>
              <a:rPr lang="sl-SI" sz="1600" dirty="0">
                <a:latin typeface="+mn-lt"/>
              </a:rPr>
              <a:t>3-stopenjski proces: zgodnja, zapoznela zgodnja in pozna faza transkripcije</a:t>
            </a:r>
          </a:p>
          <a:p>
            <a:pPr fontAlgn="auto">
              <a:spcBef>
                <a:spcPts val="0"/>
              </a:spcBef>
              <a:spcAft>
                <a:spcPts val="0"/>
              </a:spcAft>
              <a:defRPr/>
            </a:pPr>
            <a:endParaRPr lang="sl-SI" sz="1600" dirty="0">
              <a:latin typeface="+mn-lt"/>
            </a:endParaRPr>
          </a:p>
          <a:p>
            <a:pPr fontAlgn="auto">
              <a:spcBef>
                <a:spcPts val="0"/>
              </a:spcBef>
              <a:spcAft>
                <a:spcPts val="0"/>
              </a:spcAft>
              <a:defRPr/>
            </a:pPr>
            <a:r>
              <a:rPr lang="sl-SI" sz="1600" b="1" dirty="0">
                <a:latin typeface="+mn-lt"/>
              </a:rPr>
              <a:t>zgodnja faza:</a:t>
            </a:r>
          </a:p>
          <a:p>
            <a:pPr fontAlgn="auto">
              <a:spcBef>
                <a:spcPts val="0"/>
              </a:spcBef>
              <a:spcAft>
                <a:spcPts val="0"/>
              </a:spcAft>
              <a:defRPr/>
            </a:pPr>
            <a:r>
              <a:rPr lang="sl-SI" sz="1600" dirty="0">
                <a:latin typeface="+mn-lt"/>
              </a:rPr>
              <a:t>transkripcija se začne na treh promotorjih, </a:t>
            </a:r>
            <a:r>
              <a:rPr lang="sl-SI" sz="1600" dirty="0" err="1">
                <a:latin typeface="+mn-lt"/>
              </a:rPr>
              <a:t>pL</a:t>
            </a:r>
            <a:r>
              <a:rPr lang="sl-SI" sz="1600" dirty="0">
                <a:latin typeface="+mn-lt"/>
              </a:rPr>
              <a:t> (gen </a:t>
            </a:r>
            <a:r>
              <a:rPr lang="sl-SI" sz="1600" i="1" dirty="0">
                <a:latin typeface="+mn-lt"/>
              </a:rPr>
              <a:t>N</a:t>
            </a:r>
            <a:r>
              <a:rPr lang="sl-SI" sz="1600" dirty="0">
                <a:latin typeface="+mn-lt"/>
              </a:rPr>
              <a:t>), </a:t>
            </a:r>
            <a:r>
              <a:rPr lang="sl-SI" sz="1600" dirty="0" err="1">
                <a:latin typeface="+mn-lt"/>
              </a:rPr>
              <a:t>pR</a:t>
            </a:r>
            <a:r>
              <a:rPr lang="sl-SI" sz="1600" dirty="0">
                <a:latin typeface="+mn-lt"/>
              </a:rPr>
              <a:t> (geni </a:t>
            </a:r>
            <a:r>
              <a:rPr lang="sl-SI" sz="1600" i="1" dirty="0" err="1">
                <a:latin typeface="+mn-lt"/>
              </a:rPr>
              <a:t>cro</a:t>
            </a:r>
            <a:r>
              <a:rPr lang="sl-SI" sz="1600" i="1" dirty="0">
                <a:latin typeface="+mn-lt"/>
              </a:rPr>
              <a:t>, </a:t>
            </a:r>
            <a:r>
              <a:rPr lang="sl-SI" sz="1600" dirty="0">
                <a:latin typeface="+mn-lt"/>
              </a:rPr>
              <a:t>delno pa tudi </a:t>
            </a:r>
            <a:r>
              <a:rPr lang="sl-SI" sz="1600" i="1" dirty="0" err="1">
                <a:latin typeface="+mn-lt"/>
              </a:rPr>
              <a:t>cII</a:t>
            </a:r>
            <a:r>
              <a:rPr lang="sl-SI" sz="1600" i="1" dirty="0">
                <a:latin typeface="+mn-lt"/>
              </a:rPr>
              <a:t>, O, P</a:t>
            </a:r>
            <a:r>
              <a:rPr lang="sl-SI" sz="1600" dirty="0">
                <a:latin typeface="+mn-lt"/>
              </a:rPr>
              <a:t>)  in p‘R (R4), in se konča pri različnih </a:t>
            </a:r>
            <a:r>
              <a:rPr lang="sl-SI" sz="1600" dirty="0" err="1">
                <a:latin typeface="+mn-lt"/>
              </a:rPr>
              <a:t>terminatorjih</a:t>
            </a:r>
            <a:endParaRPr lang="sl-SI" sz="1600" dirty="0">
              <a:latin typeface="+mn-lt"/>
            </a:endParaRPr>
          </a:p>
          <a:p>
            <a:pPr marL="285750" indent="-285750" fontAlgn="auto">
              <a:spcBef>
                <a:spcPts val="0"/>
              </a:spcBef>
              <a:spcAft>
                <a:spcPts val="0"/>
              </a:spcAft>
              <a:buFont typeface="Arial" pitchFamily="34" charset="0"/>
              <a:buChar char="•"/>
              <a:defRPr/>
            </a:pPr>
            <a:endParaRPr lang="sl-SI" sz="1600" dirty="0">
              <a:latin typeface="+mn-lt"/>
            </a:endParaRPr>
          </a:p>
          <a:p>
            <a:pPr fontAlgn="auto">
              <a:spcBef>
                <a:spcPts val="0"/>
              </a:spcBef>
              <a:spcAft>
                <a:spcPts val="0"/>
              </a:spcAft>
              <a:defRPr/>
            </a:pPr>
            <a:endParaRPr lang="sl-SI" sz="1600" dirty="0">
              <a:latin typeface="+mn-lt"/>
            </a:endParaRPr>
          </a:p>
          <a:p>
            <a:pPr fontAlgn="auto">
              <a:spcBef>
                <a:spcPts val="0"/>
              </a:spcBef>
              <a:spcAft>
                <a:spcPts val="0"/>
              </a:spcAft>
              <a:defRPr/>
            </a:pPr>
            <a:endParaRPr lang="sl-SI" dirty="0">
              <a:latin typeface="+mn-lt"/>
            </a:endParaRPr>
          </a:p>
          <a:p>
            <a:pPr fontAlgn="auto">
              <a:spcBef>
                <a:spcPts val="0"/>
              </a:spcBef>
              <a:spcAft>
                <a:spcPts val="0"/>
              </a:spcAft>
              <a:defRPr/>
            </a:pPr>
            <a:endParaRPr lang="sl-SI" dirty="0">
              <a:latin typeface="+mn-lt"/>
            </a:endParaRP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549275"/>
            <a:ext cx="3810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13" y="4067175"/>
            <a:ext cx="7815262" cy="2249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763963" y="6316663"/>
            <a:ext cx="4572000" cy="246062"/>
          </a:xfrm>
          <a:prstGeom prst="rect">
            <a:avLst/>
          </a:prstGeom>
        </p:spPr>
        <p:txBody>
          <a:bodyPr>
            <a:spAutoFit/>
          </a:bodyPr>
          <a:lstStyle/>
          <a:p>
            <a:pPr algn="r" fontAlgn="auto">
              <a:spcBef>
                <a:spcPts val="0"/>
              </a:spcBef>
              <a:spcAft>
                <a:spcPts val="0"/>
              </a:spcAft>
              <a:defRPr/>
            </a:pPr>
            <a:r>
              <a:rPr lang="sl-SI" sz="1000" dirty="0">
                <a:solidFill>
                  <a:schemeClr val="bg2">
                    <a:lumMod val="75000"/>
                  </a:schemeClr>
                </a:solidFill>
                <a:latin typeface="Arial Narrow" pitchFamily="34" charset="0"/>
              </a:rPr>
              <a:t>http://splasho.com/blog/essays/bacteriophage-lambda/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404813"/>
            <a:ext cx="7416800" cy="2616200"/>
          </a:xfrm>
          <a:prstGeom prst="rect">
            <a:avLst/>
          </a:prstGeom>
          <a:noFill/>
        </p:spPr>
        <p:txBody>
          <a:bodyPr>
            <a:spAutoFit/>
          </a:bodyPr>
          <a:lstStyle/>
          <a:p>
            <a:pPr fontAlgn="auto">
              <a:spcBef>
                <a:spcPts val="0"/>
              </a:spcBef>
              <a:spcAft>
                <a:spcPts val="0"/>
              </a:spcAft>
              <a:defRPr/>
            </a:pPr>
            <a:r>
              <a:rPr lang="sl-SI" sz="1600" b="1" dirty="0">
                <a:latin typeface="+mn-lt"/>
              </a:rPr>
              <a:t>zapoznela zgodnja faza:</a:t>
            </a:r>
          </a:p>
          <a:p>
            <a:pPr marL="285750" indent="-285750" fontAlgn="auto">
              <a:spcBef>
                <a:spcPts val="0"/>
              </a:spcBef>
              <a:spcAft>
                <a:spcPts val="0"/>
              </a:spcAft>
              <a:buFont typeface="Arial" pitchFamily="34" charset="0"/>
              <a:buChar char="•"/>
              <a:defRPr/>
            </a:pPr>
            <a:r>
              <a:rPr lang="sl-SI" sz="1600" dirty="0">
                <a:latin typeface="+mn-lt"/>
              </a:rPr>
              <a:t>ko se je sintetiziralo dovolj proteina N (deluje kot </a:t>
            </a:r>
            <a:r>
              <a:rPr lang="sl-SI" sz="1600" dirty="0" err="1">
                <a:latin typeface="+mn-lt"/>
              </a:rPr>
              <a:t>antiterminator</a:t>
            </a:r>
            <a:r>
              <a:rPr lang="sl-SI" sz="1600" dirty="0">
                <a:latin typeface="+mn-lt"/>
              </a:rPr>
              <a:t>), nastajajo daljši transkripti s promotorjev </a:t>
            </a:r>
            <a:r>
              <a:rPr lang="sl-SI" sz="1600" dirty="0" err="1">
                <a:latin typeface="+mn-lt"/>
              </a:rPr>
              <a:t>pL</a:t>
            </a:r>
            <a:r>
              <a:rPr lang="sl-SI" sz="1600" dirty="0">
                <a:latin typeface="+mn-lt"/>
              </a:rPr>
              <a:t> (</a:t>
            </a:r>
            <a:r>
              <a:rPr lang="sl-SI" sz="1600" i="1" dirty="0" err="1">
                <a:latin typeface="+mn-lt"/>
              </a:rPr>
              <a:t>cIII</a:t>
            </a:r>
            <a:r>
              <a:rPr lang="sl-SI" sz="1600" i="1" dirty="0">
                <a:latin typeface="+mn-lt"/>
              </a:rPr>
              <a:t>, </a:t>
            </a:r>
            <a:r>
              <a:rPr lang="sl-SI" sz="1600" i="1" dirty="0" err="1">
                <a:latin typeface="+mn-lt"/>
              </a:rPr>
              <a:t>xis</a:t>
            </a:r>
            <a:r>
              <a:rPr lang="sl-SI" sz="1600" i="1" dirty="0">
                <a:latin typeface="+mn-lt"/>
              </a:rPr>
              <a:t>, </a:t>
            </a:r>
            <a:r>
              <a:rPr lang="sl-SI" sz="1600" i="1" dirty="0" err="1">
                <a:latin typeface="+mn-lt"/>
              </a:rPr>
              <a:t>int</a:t>
            </a:r>
            <a:r>
              <a:rPr lang="sl-SI" sz="1600" i="1" dirty="0">
                <a:latin typeface="+mn-lt"/>
              </a:rPr>
              <a:t> </a:t>
            </a:r>
            <a:r>
              <a:rPr lang="sl-SI" sz="1600" dirty="0">
                <a:latin typeface="+mn-lt"/>
              </a:rPr>
              <a:t>+ geni regije b) in </a:t>
            </a:r>
            <a:r>
              <a:rPr lang="sl-SI" sz="1600" dirty="0" err="1">
                <a:latin typeface="+mn-lt"/>
              </a:rPr>
              <a:t>pR</a:t>
            </a:r>
            <a:r>
              <a:rPr lang="sl-SI" sz="1600" dirty="0">
                <a:latin typeface="+mn-lt"/>
              </a:rPr>
              <a:t> (</a:t>
            </a:r>
            <a:r>
              <a:rPr lang="sl-SI" sz="1600" i="1" dirty="0">
                <a:latin typeface="+mn-lt"/>
              </a:rPr>
              <a:t>O, P, Q</a:t>
            </a:r>
            <a:r>
              <a:rPr lang="sl-SI" sz="1600" dirty="0">
                <a:latin typeface="+mn-lt"/>
              </a:rPr>
              <a:t>)</a:t>
            </a:r>
            <a:br>
              <a:rPr lang="sl-SI" sz="1600" dirty="0">
                <a:latin typeface="+mn-lt"/>
              </a:rPr>
            </a:br>
            <a:endParaRPr lang="sl-SI" sz="1600" dirty="0">
              <a:latin typeface="+mn-lt"/>
            </a:endParaRPr>
          </a:p>
          <a:p>
            <a:pPr marL="285750" indent="-285750" fontAlgn="auto">
              <a:spcBef>
                <a:spcPts val="0"/>
              </a:spcBef>
              <a:spcAft>
                <a:spcPts val="0"/>
              </a:spcAft>
              <a:buFont typeface="Arial" pitchFamily="34" charset="0"/>
              <a:buChar char="•"/>
              <a:defRPr/>
            </a:pPr>
            <a:r>
              <a:rPr lang="sl-SI" sz="1600" dirty="0">
                <a:latin typeface="+mn-lt"/>
              </a:rPr>
              <a:t>faza traja do ~15. min po okužbi in se konča, ko se sintetizira dovolj proteina </a:t>
            </a:r>
            <a:r>
              <a:rPr lang="sl-SI" sz="1600" dirty="0" err="1">
                <a:latin typeface="+mn-lt"/>
              </a:rPr>
              <a:t>Cro</a:t>
            </a:r>
            <a:r>
              <a:rPr lang="sl-SI" sz="1600" dirty="0">
                <a:latin typeface="+mn-lt"/>
              </a:rPr>
              <a:t>, ki je represor promotorjev </a:t>
            </a:r>
            <a:r>
              <a:rPr lang="sl-SI" sz="1600" dirty="0" err="1">
                <a:latin typeface="+mn-lt"/>
              </a:rPr>
              <a:t>pL</a:t>
            </a:r>
            <a:r>
              <a:rPr lang="sl-SI" sz="1600" dirty="0">
                <a:latin typeface="+mn-lt"/>
              </a:rPr>
              <a:t> in </a:t>
            </a:r>
            <a:r>
              <a:rPr lang="sl-SI" sz="1600" dirty="0" err="1">
                <a:latin typeface="+mn-lt"/>
              </a:rPr>
              <a:t>pR</a:t>
            </a:r>
            <a:endParaRPr lang="sl-SI" sz="1600" dirty="0">
              <a:latin typeface="+mn-lt"/>
            </a:endParaRPr>
          </a:p>
          <a:p>
            <a:pPr marL="285750" indent="-285750" fontAlgn="auto">
              <a:spcBef>
                <a:spcPts val="0"/>
              </a:spcBef>
              <a:spcAft>
                <a:spcPts val="0"/>
              </a:spcAft>
              <a:buFont typeface="Arial" pitchFamily="34" charset="0"/>
              <a:buChar char="•"/>
              <a:defRPr/>
            </a:pPr>
            <a:endParaRPr lang="sl-SI" sz="1600" dirty="0">
              <a:latin typeface="+mn-lt"/>
            </a:endParaRPr>
          </a:p>
          <a:p>
            <a:pPr fontAlgn="auto">
              <a:spcBef>
                <a:spcPts val="0"/>
              </a:spcBef>
              <a:spcAft>
                <a:spcPts val="0"/>
              </a:spcAft>
              <a:defRPr/>
            </a:pPr>
            <a:endParaRPr lang="sl-SI" sz="1600" dirty="0">
              <a:latin typeface="+mn-lt"/>
            </a:endParaRPr>
          </a:p>
          <a:p>
            <a:pPr fontAlgn="auto">
              <a:spcBef>
                <a:spcPts val="0"/>
              </a:spcBef>
              <a:spcAft>
                <a:spcPts val="0"/>
              </a:spcAft>
              <a:defRPr/>
            </a:pPr>
            <a:endParaRPr lang="sl-SI" dirty="0">
              <a:latin typeface="+mn-lt"/>
            </a:endParaRPr>
          </a:p>
          <a:p>
            <a:pPr fontAlgn="auto">
              <a:spcBef>
                <a:spcPts val="0"/>
              </a:spcBef>
              <a:spcAft>
                <a:spcPts val="0"/>
              </a:spcAft>
              <a:defRPr/>
            </a:pPr>
            <a:endParaRPr lang="sl-SI" dirty="0">
              <a:latin typeface="+mn-lt"/>
            </a:endParaRPr>
          </a:p>
        </p:txBody>
      </p:sp>
      <p:pic>
        <p:nvPicPr>
          <p:cNvPr id="16387" name="Picture 3"/>
          <p:cNvPicPr>
            <a:picLocks noChangeAspect="1" noChangeArrowheads="1"/>
          </p:cNvPicPr>
          <p:nvPr/>
        </p:nvPicPr>
        <p:blipFill>
          <a:blip r:embed="rId3"/>
          <a:srcRect/>
          <a:stretch>
            <a:fillRect/>
          </a:stretch>
        </p:blipFill>
        <p:spPr bwMode="auto">
          <a:xfrm>
            <a:off x="1473200" y="2205038"/>
            <a:ext cx="6142038" cy="1766887"/>
          </a:xfrm>
          <a:prstGeom prst="rect">
            <a:avLst/>
          </a:prstGeom>
          <a:solidFill>
            <a:schemeClr val="bg1">
              <a:lumMod val="75000"/>
            </a:schemeClr>
          </a:solidFill>
          <a:ln w="9525">
            <a:solidFill>
              <a:schemeClr val="bg1">
                <a:lumMod val="65000"/>
              </a:schemeClr>
            </a:solidFill>
            <a:miter lim="800000"/>
            <a:headEnd/>
            <a:tailEnd/>
          </a:ln>
          <a:effectLst/>
        </p:spPr>
      </p:pic>
      <p:sp>
        <p:nvSpPr>
          <p:cNvPr id="3" name="Rectangle 2"/>
          <p:cNvSpPr/>
          <p:nvPr/>
        </p:nvSpPr>
        <p:spPr>
          <a:xfrm>
            <a:off x="3043238" y="6032500"/>
            <a:ext cx="4572000" cy="246063"/>
          </a:xfrm>
          <a:prstGeom prst="rect">
            <a:avLst/>
          </a:prstGeom>
        </p:spPr>
        <p:txBody>
          <a:bodyPr>
            <a:spAutoFit/>
          </a:bodyPr>
          <a:lstStyle/>
          <a:p>
            <a:pPr algn="r" fontAlgn="auto">
              <a:spcBef>
                <a:spcPts val="0"/>
              </a:spcBef>
              <a:spcAft>
                <a:spcPts val="0"/>
              </a:spcAft>
              <a:defRPr/>
            </a:pPr>
            <a:r>
              <a:rPr lang="sl-SI" sz="1000" dirty="0">
                <a:solidFill>
                  <a:schemeClr val="bg2">
                    <a:lumMod val="75000"/>
                  </a:schemeClr>
                </a:solidFill>
                <a:latin typeface="Arial Narrow" pitchFamily="34" charset="0"/>
              </a:rPr>
              <a:t>http://splasho.com/blog/essays/bacteriophage-lambda/</a:t>
            </a:r>
          </a:p>
        </p:txBody>
      </p:sp>
      <p:pic>
        <p:nvPicPr>
          <p:cNvPr id="471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4221163"/>
            <a:ext cx="6142038" cy="1752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404813"/>
            <a:ext cx="7416800" cy="1570037"/>
          </a:xfrm>
          <a:prstGeom prst="rect">
            <a:avLst/>
          </a:prstGeom>
          <a:noFill/>
        </p:spPr>
        <p:txBody>
          <a:bodyPr>
            <a:spAutoFit/>
          </a:bodyPr>
          <a:lstStyle/>
          <a:p>
            <a:pPr fontAlgn="auto">
              <a:spcBef>
                <a:spcPts val="0"/>
              </a:spcBef>
              <a:spcAft>
                <a:spcPts val="0"/>
              </a:spcAft>
              <a:defRPr/>
            </a:pPr>
            <a:r>
              <a:rPr lang="sl-SI" sz="1600" b="1" dirty="0">
                <a:latin typeface="+mn-lt"/>
              </a:rPr>
              <a:t>pozna faza:</a:t>
            </a:r>
          </a:p>
          <a:p>
            <a:pPr marL="285750" indent="-285750" fontAlgn="auto">
              <a:spcBef>
                <a:spcPts val="0"/>
              </a:spcBef>
              <a:spcAft>
                <a:spcPts val="0"/>
              </a:spcAft>
              <a:buFont typeface="Arial" pitchFamily="34" charset="0"/>
              <a:buChar char="•"/>
              <a:defRPr/>
            </a:pPr>
            <a:r>
              <a:rPr lang="sl-SI" sz="1600" dirty="0" err="1">
                <a:latin typeface="+mn-lt"/>
              </a:rPr>
              <a:t>antiterminator</a:t>
            </a:r>
            <a:r>
              <a:rPr lang="sl-SI" sz="1600" dirty="0">
                <a:latin typeface="+mn-lt"/>
              </a:rPr>
              <a:t> Q povzroči podaljšanje </a:t>
            </a:r>
            <a:r>
              <a:rPr lang="sl-SI" sz="1600" dirty="0" err="1">
                <a:latin typeface="+mn-lt"/>
              </a:rPr>
              <a:t>transkripta</a:t>
            </a:r>
            <a:r>
              <a:rPr lang="sl-SI" sz="1600" dirty="0">
                <a:latin typeface="+mn-lt"/>
              </a:rPr>
              <a:t> s promotorja p‘R do R5 in S (liziranje celic)</a:t>
            </a:r>
          </a:p>
          <a:p>
            <a:pPr marL="285750" indent="-285750" fontAlgn="auto">
              <a:spcBef>
                <a:spcPts val="0"/>
              </a:spcBef>
              <a:spcAft>
                <a:spcPts val="0"/>
              </a:spcAft>
              <a:buFont typeface="Arial" pitchFamily="34" charset="0"/>
              <a:buChar char="•"/>
              <a:defRPr/>
            </a:pPr>
            <a:r>
              <a:rPr lang="sl-SI" sz="1600" dirty="0">
                <a:latin typeface="+mn-lt"/>
              </a:rPr>
              <a:t>hkrati se sintetizira že ~30 kopij DNA, kar pospeši sintezo proteinov glave in repa</a:t>
            </a:r>
          </a:p>
          <a:p>
            <a:pPr marL="285750" indent="-285750" fontAlgn="auto">
              <a:spcBef>
                <a:spcPts val="0"/>
              </a:spcBef>
              <a:spcAft>
                <a:spcPts val="0"/>
              </a:spcAft>
              <a:buFont typeface="Arial" pitchFamily="34" charset="0"/>
              <a:buChar char="•"/>
              <a:defRPr/>
            </a:pPr>
            <a:r>
              <a:rPr lang="sl-SI" sz="1600" dirty="0">
                <a:latin typeface="+mn-lt"/>
              </a:rPr>
              <a:t>prvi fagi se sestavijo po ~22. min</a:t>
            </a:r>
            <a:endParaRPr lang="sl-SI" dirty="0">
              <a:latin typeface="+mn-lt"/>
            </a:endParaRPr>
          </a:p>
        </p:txBody>
      </p:sp>
      <p:sp>
        <p:nvSpPr>
          <p:cNvPr id="3" name="Rectangle 2"/>
          <p:cNvSpPr/>
          <p:nvPr/>
        </p:nvSpPr>
        <p:spPr>
          <a:xfrm>
            <a:off x="3043238" y="6153150"/>
            <a:ext cx="4572000" cy="246063"/>
          </a:xfrm>
          <a:prstGeom prst="rect">
            <a:avLst/>
          </a:prstGeom>
        </p:spPr>
        <p:txBody>
          <a:bodyPr>
            <a:spAutoFit/>
          </a:bodyPr>
          <a:lstStyle/>
          <a:p>
            <a:pPr algn="r" fontAlgn="auto">
              <a:spcBef>
                <a:spcPts val="0"/>
              </a:spcBef>
              <a:spcAft>
                <a:spcPts val="0"/>
              </a:spcAft>
              <a:defRPr/>
            </a:pPr>
            <a:r>
              <a:rPr lang="sl-SI" sz="1000" dirty="0">
                <a:solidFill>
                  <a:schemeClr val="bg2">
                    <a:lumMod val="75000"/>
                  </a:schemeClr>
                </a:solidFill>
                <a:latin typeface="Arial Narrow" pitchFamily="34" charset="0"/>
              </a:rPr>
              <a:t>http://splasho.com/blog/essays/bacteriophage-lambda/</a:t>
            </a:r>
          </a:p>
        </p:txBody>
      </p:sp>
      <p:pic>
        <p:nvPicPr>
          <p:cNvPr id="48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2349500"/>
            <a:ext cx="6142038" cy="1752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4221163"/>
            <a:ext cx="6142038" cy="1792287"/>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836613"/>
            <a:ext cx="7772400" cy="41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TextBox 1"/>
          <p:cNvSpPr txBox="1">
            <a:spLocks noChangeArrowheads="1"/>
          </p:cNvSpPr>
          <p:nvPr/>
        </p:nvSpPr>
        <p:spPr bwMode="auto">
          <a:xfrm>
            <a:off x="1187450" y="5918200"/>
            <a:ext cx="6151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a:t>Transkripcijski procesi v litičnem ciklu bakteriofaga lambda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5175"/>
            <a:ext cx="77724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TextBox 1"/>
          <p:cNvSpPr txBox="1">
            <a:spLocks noChangeArrowheads="1"/>
          </p:cNvSpPr>
          <p:nvPr/>
        </p:nvSpPr>
        <p:spPr bwMode="auto">
          <a:xfrm>
            <a:off x="2133600" y="6070600"/>
            <a:ext cx="487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a:t>Antiterminacijski kompleks in vloga proteina 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0" y="484188"/>
            <a:ext cx="2987675"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TextBox 2"/>
          <p:cNvSpPr txBox="1">
            <a:spLocks noChangeArrowheads="1"/>
          </p:cNvSpPr>
          <p:nvPr/>
        </p:nvSpPr>
        <p:spPr bwMode="auto">
          <a:xfrm>
            <a:off x="1187450" y="6118225"/>
            <a:ext cx="6416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a:t>Replikacija fagne DNA v litičnem ciklu bakteriofaga lambda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2"/>
          <p:cNvSpPr txBox="1">
            <a:spLocks noChangeArrowheads="1"/>
          </p:cNvSpPr>
          <p:nvPr/>
        </p:nvSpPr>
        <p:spPr bwMode="auto">
          <a:xfrm>
            <a:off x="5435600" y="652463"/>
            <a:ext cx="2941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a:t>Sestavljanje fagnega delca</a:t>
            </a:r>
          </a:p>
          <a:p>
            <a:r>
              <a:rPr lang="sl-SI"/>
              <a:t>pri bakteriofagu lambda </a:t>
            </a:r>
          </a:p>
        </p:txBody>
      </p:sp>
      <p:pic>
        <p:nvPicPr>
          <p:cNvPr id="52227" name="Picture 4" descr="F33-036.jpg                                                    00119BE9Macintosh HD                   B74677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163" y="115888"/>
            <a:ext cx="2281237" cy="670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35" y="2132856"/>
            <a:ext cx="515302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6836" y="404664"/>
            <a:ext cx="5787162" cy="1631216"/>
          </a:xfrm>
          <a:prstGeom prst="rect">
            <a:avLst/>
          </a:prstGeom>
          <a:noFill/>
        </p:spPr>
        <p:txBody>
          <a:bodyPr wrap="none" rtlCol="0">
            <a:spAutoFit/>
          </a:bodyPr>
          <a:lstStyle/>
          <a:p>
            <a:pPr fontAlgn="auto">
              <a:spcBef>
                <a:spcPts val="0"/>
              </a:spcBef>
              <a:spcAft>
                <a:spcPts val="0"/>
              </a:spcAft>
            </a:pPr>
            <a:r>
              <a:rPr lang="sl-SI" b="1" dirty="0" err="1" smtClean="0">
                <a:solidFill>
                  <a:srgbClr val="000000"/>
                </a:solidFill>
                <a:latin typeface="Arial"/>
              </a:rPr>
              <a:t>Virofagi</a:t>
            </a:r>
            <a:endParaRPr lang="sl-SI" b="1" dirty="0" smtClean="0">
              <a:solidFill>
                <a:srgbClr val="000000"/>
              </a:solidFill>
              <a:latin typeface="Arial"/>
            </a:endParaRPr>
          </a:p>
          <a:p>
            <a:pPr marL="285750" indent="-285750" fontAlgn="auto">
              <a:spcBef>
                <a:spcPts val="0"/>
              </a:spcBef>
              <a:spcAft>
                <a:spcPts val="0"/>
              </a:spcAft>
              <a:buFont typeface="Arial" pitchFamily="34" charset="0"/>
              <a:buChar char="•"/>
            </a:pPr>
            <a:endParaRPr lang="sl-SI" dirty="0">
              <a:solidFill>
                <a:srgbClr val="000000"/>
              </a:solidFill>
              <a:latin typeface="Arial"/>
            </a:endParaRPr>
          </a:p>
          <a:p>
            <a:pPr marL="285750" indent="-285750" fontAlgn="auto">
              <a:spcBef>
                <a:spcPts val="0"/>
              </a:spcBef>
              <a:spcAft>
                <a:spcPts val="0"/>
              </a:spcAft>
              <a:buFont typeface="Arial" pitchFamily="34" charset="0"/>
              <a:buChar char="•"/>
            </a:pPr>
            <a:r>
              <a:rPr lang="sl-SI" sz="1600" dirty="0" smtClean="0">
                <a:solidFill>
                  <a:srgbClr val="000000"/>
                </a:solidFill>
                <a:latin typeface="Arial"/>
              </a:rPr>
              <a:t>Virus </a:t>
            </a:r>
            <a:r>
              <a:rPr lang="sl-SI" sz="1600" dirty="0" err="1" smtClean="0">
                <a:solidFill>
                  <a:srgbClr val="000000"/>
                </a:solidFill>
                <a:latin typeface="Arial"/>
              </a:rPr>
              <a:t>Sputnik</a:t>
            </a:r>
            <a:r>
              <a:rPr lang="sl-SI" sz="1600" dirty="0" smtClean="0">
                <a:solidFill>
                  <a:srgbClr val="000000"/>
                </a:solidFill>
                <a:latin typeface="Arial"/>
              </a:rPr>
              <a:t> se naseli znotraj </a:t>
            </a:r>
            <a:r>
              <a:rPr lang="sl-SI" sz="1600" dirty="0" err="1" smtClean="0">
                <a:solidFill>
                  <a:srgbClr val="000000"/>
                </a:solidFill>
                <a:latin typeface="Arial"/>
              </a:rPr>
              <a:t>mimivirusa</a:t>
            </a:r>
            <a:r>
              <a:rPr lang="sl-SI" sz="1600" dirty="0" smtClean="0">
                <a:solidFill>
                  <a:srgbClr val="000000"/>
                </a:solidFill>
                <a:latin typeface="Arial"/>
              </a:rPr>
              <a:t> (Nature, 2008)</a:t>
            </a:r>
          </a:p>
          <a:p>
            <a:pPr marL="285750" indent="-285750" fontAlgn="auto">
              <a:spcBef>
                <a:spcPts val="0"/>
              </a:spcBef>
              <a:spcAft>
                <a:spcPts val="0"/>
              </a:spcAft>
              <a:buFont typeface="Arial" pitchFamily="34" charset="0"/>
              <a:buChar char="•"/>
            </a:pPr>
            <a:r>
              <a:rPr lang="sl-SI" sz="1600" dirty="0" smtClean="0">
                <a:solidFill>
                  <a:srgbClr val="000000"/>
                </a:solidFill>
                <a:latin typeface="Arial"/>
              </a:rPr>
              <a:t>satelitski virus, v evoluciji prevzel nekatere gene ‚gostitelja‘</a:t>
            </a:r>
          </a:p>
          <a:p>
            <a:pPr marL="285750" indent="-285750" fontAlgn="auto">
              <a:spcBef>
                <a:spcPts val="0"/>
              </a:spcBef>
              <a:spcAft>
                <a:spcPts val="0"/>
              </a:spcAft>
              <a:buFont typeface="Arial" pitchFamily="34" charset="0"/>
              <a:buChar char="•"/>
            </a:pPr>
            <a:r>
              <a:rPr lang="sl-SI" sz="1600" dirty="0" err="1" smtClean="0">
                <a:solidFill>
                  <a:srgbClr val="000000"/>
                </a:solidFill>
                <a:latin typeface="Arial"/>
              </a:rPr>
              <a:t>dsDNA</a:t>
            </a:r>
            <a:r>
              <a:rPr lang="sl-SI" sz="1600" dirty="0" smtClean="0">
                <a:solidFill>
                  <a:srgbClr val="000000"/>
                </a:solidFill>
                <a:latin typeface="Arial"/>
              </a:rPr>
              <a:t>, 21 ORF</a:t>
            </a:r>
          </a:p>
          <a:p>
            <a:pPr marL="285750" indent="-285750" fontAlgn="auto">
              <a:spcBef>
                <a:spcPts val="0"/>
              </a:spcBef>
              <a:spcAft>
                <a:spcPts val="0"/>
              </a:spcAft>
              <a:buFont typeface="Arial" pitchFamily="34" charset="0"/>
              <a:buChar char="•"/>
            </a:pPr>
            <a:r>
              <a:rPr lang="sl-SI" sz="1600" dirty="0" smtClean="0">
                <a:solidFill>
                  <a:srgbClr val="000000"/>
                </a:solidFill>
                <a:latin typeface="Arial"/>
              </a:rPr>
              <a:t>ikozaedrska </a:t>
            </a:r>
            <a:r>
              <a:rPr lang="sl-SI" sz="1600" dirty="0" err="1" smtClean="0">
                <a:solidFill>
                  <a:srgbClr val="000000"/>
                </a:solidFill>
                <a:latin typeface="Arial"/>
              </a:rPr>
              <a:t>kapsida</a:t>
            </a:r>
            <a:r>
              <a:rPr lang="sl-SI" sz="1600" dirty="0" smtClean="0">
                <a:solidFill>
                  <a:srgbClr val="000000"/>
                </a:solidFill>
                <a:latin typeface="Arial"/>
              </a:rPr>
              <a:t>, 50 nm</a:t>
            </a:r>
            <a:endParaRPr lang="sl-SI" sz="1600" dirty="0">
              <a:solidFill>
                <a:srgbClr val="000000"/>
              </a:solidFill>
              <a:latin typeface="Aria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703" y="3498261"/>
            <a:ext cx="27622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27984" y="6611779"/>
            <a:ext cx="4572000" cy="246221"/>
          </a:xfrm>
          <a:prstGeom prst="rect">
            <a:avLst/>
          </a:prstGeom>
        </p:spPr>
        <p:txBody>
          <a:bodyPr>
            <a:spAutoFit/>
          </a:bodyPr>
          <a:lstStyle/>
          <a:p>
            <a:pPr algn="r" fontAlgn="auto">
              <a:spcBef>
                <a:spcPts val="0"/>
              </a:spcBef>
              <a:spcAft>
                <a:spcPts val="0"/>
              </a:spcAft>
            </a:pPr>
            <a:r>
              <a:rPr lang="sl-SI" sz="1000" dirty="0">
                <a:solidFill>
                  <a:srgbClr val="000000"/>
                </a:solidFill>
                <a:latin typeface="Arial Narrow" pitchFamily="34" charset="0"/>
              </a:rPr>
              <a:t>http://expasy.org/viralzone/all_by_species/670.html</a:t>
            </a:r>
          </a:p>
        </p:txBody>
      </p:sp>
    </p:spTree>
    <p:extLst>
      <p:ext uri="{BB962C8B-B14F-4D97-AF65-F5344CB8AC3E}">
        <p14:creationId xmlns:p14="http://schemas.microsoft.com/office/powerpoint/2010/main" val="2906731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1476891" y="338822"/>
            <a:ext cx="61044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sl-SI" dirty="0" err="1">
                <a:latin typeface="Calibri" pitchFamily="34" charset="0"/>
              </a:rPr>
              <a:t>Virion</a:t>
            </a:r>
            <a:r>
              <a:rPr lang="sl-SI" dirty="0">
                <a:latin typeface="Calibri" pitchFamily="34" charset="0"/>
              </a:rPr>
              <a:t> = virusni delec = (nukleinska kislina + proteinska </a:t>
            </a:r>
            <a:r>
              <a:rPr lang="sl-SI" dirty="0" err="1">
                <a:latin typeface="Calibri" pitchFamily="34" charset="0"/>
              </a:rPr>
              <a:t>kapsida</a:t>
            </a:r>
            <a:r>
              <a:rPr lang="sl-SI" dirty="0">
                <a:latin typeface="Calibri" pitchFamily="34" charset="0"/>
              </a:rPr>
              <a:t>)</a:t>
            </a:r>
            <a:br>
              <a:rPr lang="sl-SI" dirty="0">
                <a:latin typeface="Calibri" pitchFamily="34" charset="0"/>
              </a:rPr>
            </a:br>
            <a:r>
              <a:rPr lang="sl-SI" sz="1400" dirty="0">
                <a:latin typeface="Calibri" pitchFamily="34" charset="0"/>
              </a:rPr>
              <a:t>Kapsidni proteini (</a:t>
            </a:r>
            <a:r>
              <a:rPr lang="sl-SI" sz="1400" dirty="0" err="1">
                <a:latin typeface="Calibri" pitchFamily="34" charset="0"/>
              </a:rPr>
              <a:t>kapsomeri</a:t>
            </a:r>
            <a:r>
              <a:rPr lang="sl-SI" sz="1400" dirty="0">
                <a:latin typeface="Calibri" pitchFamily="34" charset="0"/>
              </a:rPr>
              <a:t>) so lahko vsi enaki, lahko pa so različni</a:t>
            </a:r>
            <a:r>
              <a:rPr lang="sl-SI" sz="1400" dirty="0" smtClean="0">
                <a:latin typeface="Calibri" pitchFamily="34" charset="0"/>
              </a:rPr>
              <a:t>.</a:t>
            </a:r>
            <a:endParaRPr lang="sl-SI" sz="1400" dirty="0">
              <a:latin typeface="Calibri" pitchFamily="34" charset="0"/>
            </a:endParaRP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303463"/>
            <a:ext cx="337820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2"/>
          <p:cNvSpPr txBox="1">
            <a:spLocks noChangeArrowheads="1"/>
          </p:cNvSpPr>
          <p:nvPr/>
        </p:nvSpPr>
        <p:spPr bwMode="auto">
          <a:xfrm>
            <a:off x="1443038" y="5800725"/>
            <a:ext cx="2008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a:latin typeface="Calibri" pitchFamily="34" charset="0"/>
              </a:rPr>
              <a:t>Adenovirusni virion</a:t>
            </a:r>
          </a:p>
        </p:txBody>
      </p:sp>
      <p:sp>
        <p:nvSpPr>
          <p:cNvPr id="4" name="Rectangle 3"/>
          <p:cNvSpPr/>
          <p:nvPr/>
        </p:nvSpPr>
        <p:spPr>
          <a:xfrm rot="16200000">
            <a:off x="-1301750" y="3467100"/>
            <a:ext cx="3497263" cy="246063"/>
          </a:xfrm>
          <a:prstGeom prst="rect">
            <a:avLst/>
          </a:prstGeom>
        </p:spPr>
        <p:txBody>
          <a:bodyPr>
            <a:spAutoFit/>
          </a:bodyPr>
          <a:lstStyle/>
          <a:p>
            <a:pPr fontAlgn="auto">
              <a:spcBef>
                <a:spcPts val="0"/>
              </a:spcBef>
              <a:spcAft>
                <a:spcPts val="0"/>
              </a:spcAft>
              <a:defRPr/>
            </a:pPr>
            <a:r>
              <a:rPr lang="en-US" sz="1000" dirty="0">
                <a:solidFill>
                  <a:schemeClr val="bg1">
                    <a:lumMod val="65000"/>
                  </a:schemeClr>
                </a:solidFill>
                <a:latin typeface="Arial Narrow" pitchFamily="34" charset="0"/>
              </a:rPr>
              <a:t>Journal of Cerebral Blood Flow &amp; Metabolism (2003)</a:t>
            </a:r>
            <a:endParaRPr lang="sl-SI" sz="1000" dirty="0">
              <a:solidFill>
                <a:schemeClr val="bg1">
                  <a:lumMod val="65000"/>
                </a:schemeClr>
              </a:solidFill>
              <a:latin typeface="Arial Narrow" pitchFamily="34" charset="0"/>
            </a:endParaRPr>
          </a:p>
        </p:txBody>
      </p:sp>
      <p:sp>
        <p:nvSpPr>
          <p:cNvPr id="17414" name="TextBox 6"/>
          <p:cNvSpPr txBox="1">
            <a:spLocks noChangeArrowheads="1"/>
          </p:cNvSpPr>
          <p:nvPr/>
        </p:nvSpPr>
        <p:spPr bwMode="auto">
          <a:xfrm>
            <a:off x="136525" y="10858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dirty="0">
                <a:latin typeface="Calibri" pitchFamily="34" charset="0"/>
              </a:rPr>
              <a:t>Kompleksni </a:t>
            </a:r>
            <a:r>
              <a:rPr lang="sl-SI" dirty="0" err="1">
                <a:latin typeface="Calibri" pitchFamily="34" charset="0"/>
              </a:rPr>
              <a:t>virioni</a:t>
            </a:r>
            <a:r>
              <a:rPr lang="sl-SI" dirty="0">
                <a:latin typeface="Calibri" pitchFamily="34" charset="0"/>
              </a:rPr>
              <a:t> imajo </a:t>
            </a:r>
            <a:r>
              <a:rPr lang="sl-SI" dirty="0" err="1">
                <a:latin typeface="Calibri" pitchFamily="34" charset="0"/>
              </a:rPr>
              <a:t>kapsido</a:t>
            </a:r>
            <a:r>
              <a:rPr lang="sl-SI" dirty="0">
                <a:latin typeface="Calibri" pitchFamily="34" charset="0"/>
              </a:rPr>
              <a:t> obdano z ovojnico, ki izhaja iz membrane gostiteljskih celic.</a:t>
            </a:r>
          </a:p>
        </p:txBody>
      </p:sp>
      <p:pic>
        <p:nvPicPr>
          <p:cNvPr id="174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303463"/>
            <a:ext cx="3030538"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2450" y="2289175"/>
            <a:ext cx="268288" cy="349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2636838"/>
            <a:ext cx="5017839"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064000"/>
            <a:ext cx="3455987"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Box 4"/>
          <p:cNvSpPr txBox="1">
            <a:spLocks noChangeArrowheads="1"/>
          </p:cNvSpPr>
          <p:nvPr/>
        </p:nvSpPr>
        <p:spPr bwMode="auto">
          <a:xfrm>
            <a:off x="250825" y="115888"/>
            <a:ext cx="878522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a:solidFill>
                  <a:srgbClr val="000000"/>
                </a:solidFill>
                <a:latin typeface="Calibri" pitchFamily="34" charset="0"/>
              </a:rPr>
              <a:t>Glede na strukturo kapside (ki je sestavljena iz enoličnih proteinov) razlikujemo:</a:t>
            </a:r>
          </a:p>
          <a:p>
            <a:endParaRPr lang="sl-SI">
              <a:solidFill>
                <a:srgbClr val="000000"/>
              </a:solidFill>
              <a:latin typeface="Calibri" pitchFamily="34" charset="0"/>
            </a:endParaRPr>
          </a:p>
          <a:p>
            <a:r>
              <a:rPr lang="sl-SI">
                <a:solidFill>
                  <a:srgbClr val="000000"/>
                </a:solidFill>
                <a:latin typeface="Calibri" pitchFamily="34" charset="0"/>
              </a:rPr>
              <a:t>- helikalne viruse</a:t>
            </a:r>
          </a:p>
          <a:p>
            <a:r>
              <a:rPr lang="sl-SI">
                <a:solidFill>
                  <a:srgbClr val="000000"/>
                </a:solidFill>
                <a:latin typeface="Calibri" pitchFamily="34" charset="0"/>
              </a:rPr>
              <a:t>- ikozaedralne (kroglaste) viruse</a:t>
            </a:r>
          </a:p>
          <a:p>
            <a:r>
              <a:rPr lang="sl-SI">
                <a:solidFill>
                  <a:srgbClr val="000000"/>
                </a:solidFill>
                <a:latin typeface="Calibri" pitchFamily="34" charset="0"/>
              </a:rPr>
              <a:t>(- kompleksne viruse)</a:t>
            </a:r>
          </a:p>
          <a:p>
            <a:endParaRPr lang="sl-SI">
              <a:solidFill>
                <a:srgbClr val="000000"/>
              </a:solidFill>
              <a:latin typeface="Calibri" pitchFamily="34" charset="0"/>
            </a:endParaRPr>
          </a:p>
          <a:p>
            <a:r>
              <a:rPr lang="sl-SI">
                <a:solidFill>
                  <a:srgbClr val="000000"/>
                </a:solidFill>
                <a:latin typeface="Calibri" pitchFamily="34" charset="0"/>
              </a:rPr>
              <a:t>Med osnovnimi proteinskimi molekulami plašča (kapside) so lahko umeščeni drugi</a:t>
            </a:r>
            <a:br>
              <a:rPr lang="sl-SI">
                <a:solidFill>
                  <a:srgbClr val="000000"/>
                </a:solidFill>
                <a:latin typeface="Calibri" pitchFamily="34" charset="0"/>
              </a:rPr>
            </a:br>
            <a:r>
              <a:rPr lang="sl-SI">
                <a:solidFill>
                  <a:srgbClr val="000000"/>
                </a:solidFill>
                <a:latin typeface="Calibri" pitchFamily="34" charset="0"/>
              </a:rPr>
              <a:t>proteini </a:t>
            </a:r>
            <a:r>
              <a:rPr lang="sl-SI">
                <a:solidFill>
                  <a:srgbClr val="000000"/>
                </a:solidFill>
                <a:latin typeface="Calibri" pitchFamily="34" charset="0"/>
                <a:sym typeface="Wingdings" pitchFamily="2" charset="2"/>
              </a:rPr>
              <a:t> bodice in repi, ki sodelujejo pri prepoznavanju gostiteljskih celic in vezavi nanje.</a:t>
            </a:r>
            <a:endParaRPr lang="sl-SI">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549275"/>
            <a:ext cx="7880350" cy="2030413"/>
          </a:xfrm>
          <a:prstGeom prst="rect">
            <a:avLst/>
          </a:prstGeom>
        </p:spPr>
        <p:txBody>
          <a:bodyPr wrap="none">
            <a:spAutoFit/>
          </a:bodyPr>
          <a:lstStyle/>
          <a:p>
            <a:pPr fontAlgn="auto">
              <a:spcBef>
                <a:spcPts val="0"/>
              </a:spcBef>
              <a:spcAft>
                <a:spcPts val="0"/>
              </a:spcAft>
              <a:defRPr/>
            </a:pPr>
            <a:r>
              <a:rPr lang="sl-SI" sz="1600" dirty="0">
                <a:latin typeface="+mn-lt"/>
              </a:rPr>
              <a:t>Nukleinska kislina je vedno v sredini </a:t>
            </a:r>
            <a:r>
              <a:rPr lang="sl-SI" sz="1600" dirty="0" err="1">
                <a:latin typeface="+mn-lt"/>
              </a:rPr>
              <a:t>viriona</a:t>
            </a:r>
            <a:r>
              <a:rPr lang="sl-SI" sz="1600" dirty="0">
                <a:latin typeface="+mn-lt"/>
              </a:rPr>
              <a:t>.</a:t>
            </a:r>
          </a:p>
          <a:p>
            <a:pPr fontAlgn="auto">
              <a:spcBef>
                <a:spcPts val="0"/>
              </a:spcBef>
              <a:spcAft>
                <a:spcPts val="0"/>
              </a:spcAft>
              <a:defRPr/>
            </a:pPr>
            <a:r>
              <a:rPr lang="sl-SI" sz="1600" dirty="0">
                <a:latin typeface="+mn-lt"/>
              </a:rPr>
              <a:t>Lahko je </a:t>
            </a:r>
            <a:r>
              <a:rPr lang="sl-SI" sz="1600" dirty="0" err="1">
                <a:latin typeface="+mn-lt"/>
              </a:rPr>
              <a:t>ss</a:t>
            </a:r>
            <a:r>
              <a:rPr lang="sl-SI" sz="1600" dirty="0">
                <a:latin typeface="+mn-lt"/>
              </a:rPr>
              <a:t> ali ds, DNA ali RNA </a:t>
            </a:r>
            <a:r>
              <a:rPr lang="sl-SI" sz="1600" dirty="0">
                <a:latin typeface="+mn-lt"/>
                <a:sym typeface="Wingdings" pitchFamily="2" charset="2"/>
              </a:rPr>
              <a:t> zelo različni načini podvojevanja genoma.</a:t>
            </a:r>
          </a:p>
          <a:p>
            <a:pPr marL="285750" indent="-285750" fontAlgn="auto">
              <a:spcBef>
                <a:spcPts val="0"/>
              </a:spcBef>
              <a:spcAft>
                <a:spcPts val="0"/>
              </a:spcAft>
              <a:buFont typeface="Arial" pitchFamily="34" charset="0"/>
              <a:buChar char="•"/>
              <a:defRPr/>
            </a:pPr>
            <a:r>
              <a:rPr lang="sl-SI" sz="1600" dirty="0">
                <a:latin typeface="+mn-lt"/>
                <a:sym typeface="Wingdings" pitchFamily="2" charset="2"/>
              </a:rPr>
              <a:t>DNA-virusi lahko </a:t>
            </a:r>
            <a:r>
              <a:rPr lang="sl-SI" sz="1600" dirty="0" err="1">
                <a:latin typeface="+mn-lt"/>
                <a:sym typeface="Wingdings" pitchFamily="2" charset="2"/>
              </a:rPr>
              <a:t>nukl</a:t>
            </a:r>
            <a:r>
              <a:rPr lang="sl-SI" sz="1600" dirty="0">
                <a:latin typeface="+mn-lt"/>
                <a:sym typeface="Wingdings" pitchFamily="2" charset="2"/>
              </a:rPr>
              <a:t>. kislino </a:t>
            </a:r>
            <a:r>
              <a:rPr lang="sl-SI" sz="1600" dirty="0" err="1">
                <a:latin typeface="+mn-lt"/>
                <a:sym typeface="Wingdings" pitchFamily="2" charset="2"/>
              </a:rPr>
              <a:t>podvojujejo</a:t>
            </a:r>
            <a:r>
              <a:rPr lang="sl-SI" sz="1600" dirty="0">
                <a:latin typeface="+mn-lt"/>
                <a:sym typeface="Wingdings" pitchFamily="2" charset="2"/>
              </a:rPr>
              <a:t> avtonomno ali pa jo vgradijo v gostiteljsko DNA</a:t>
            </a:r>
            <a:br>
              <a:rPr lang="sl-SI" sz="1600" dirty="0">
                <a:latin typeface="+mn-lt"/>
                <a:sym typeface="Wingdings" pitchFamily="2" charset="2"/>
              </a:rPr>
            </a:br>
            <a:r>
              <a:rPr lang="sl-SI" sz="1400" dirty="0">
                <a:latin typeface="+mn-lt"/>
                <a:sym typeface="Wingdings" pitchFamily="2" charset="2"/>
              </a:rPr>
              <a:t>(pri evkariontih torej v citoplazmi ali v jedru).</a:t>
            </a:r>
            <a:endParaRPr lang="sl-SI" sz="1600" dirty="0">
              <a:latin typeface="+mn-lt"/>
              <a:sym typeface="Wingdings" pitchFamily="2" charset="2"/>
            </a:endParaRPr>
          </a:p>
          <a:p>
            <a:pPr marL="285750" indent="-285750" fontAlgn="auto">
              <a:spcBef>
                <a:spcPts val="0"/>
              </a:spcBef>
              <a:spcAft>
                <a:spcPts val="0"/>
              </a:spcAft>
              <a:buFont typeface="Arial" pitchFamily="34" charset="0"/>
              <a:buChar char="•"/>
              <a:defRPr/>
            </a:pPr>
            <a:r>
              <a:rPr lang="sl-SI" sz="1600" dirty="0">
                <a:latin typeface="+mn-lt"/>
                <a:sym typeface="Wingdings" pitchFamily="2" charset="2"/>
              </a:rPr>
              <a:t>Pri RNA-virusih se RNA </a:t>
            </a:r>
            <a:r>
              <a:rPr lang="sl-SI" sz="1600" dirty="0" err="1">
                <a:latin typeface="+mn-lt"/>
                <a:sym typeface="Wingdings" pitchFamily="2" charset="2"/>
              </a:rPr>
              <a:t>podvojuje</a:t>
            </a:r>
            <a:r>
              <a:rPr lang="sl-SI" sz="1600" dirty="0">
                <a:latin typeface="+mn-lt"/>
                <a:sym typeface="Wingdings" pitchFamily="2" charset="2"/>
              </a:rPr>
              <a:t> direktno ali preko DNA.</a:t>
            </a:r>
          </a:p>
          <a:p>
            <a:pPr marL="285750" indent="-285750" fontAlgn="auto">
              <a:spcBef>
                <a:spcPts val="0"/>
              </a:spcBef>
              <a:spcAft>
                <a:spcPts val="0"/>
              </a:spcAft>
              <a:buFont typeface="Arial" pitchFamily="34" charset="0"/>
              <a:buChar char="•"/>
              <a:defRPr/>
            </a:pPr>
            <a:r>
              <a:rPr lang="sl-SI" sz="1600" dirty="0" err="1">
                <a:latin typeface="+mn-lt"/>
                <a:sym typeface="Wingdings" pitchFamily="2" charset="2"/>
              </a:rPr>
              <a:t>ssRNA</a:t>
            </a:r>
            <a:r>
              <a:rPr lang="sl-SI" sz="1600" dirty="0">
                <a:latin typeface="+mn-lt"/>
                <a:sym typeface="Wingdings" pitchFamily="2" charset="2"/>
              </a:rPr>
              <a:t>-virusi imajo genom kot + (ekvivalent mRNA) ali – verigo (komplementarna mRNA).</a:t>
            </a:r>
          </a:p>
          <a:p>
            <a:pPr fontAlgn="auto">
              <a:spcBef>
                <a:spcPts val="0"/>
              </a:spcBef>
              <a:spcAft>
                <a:spcPts val="0"/>
              </a:spcAft>
              <a:defRPr/>
            </a:pPr>
            <a:endParaRPr lang="sl-SI" sz="1600" dirty="0">
              <a:latin typeface="+mn-lt"/>
              <a:sym typeface="Wingdings" pitchFamily="2" charset="2"/>
            </a:endParaRPr>
          </a:p>
          <a:p>
            <a:pPr fontAlgn="auto">
              <a:spcBef>
                <a:spcPts val="0"/>
              </a:spcBef>
              <a:spcAft>
                <a:spcPts val="0"/>
              </a:spcAft>
              <a:defRPr/>
            </a:pPr>
            <a:endParaRPr lang="sl-SI" sz="1600" dirty="0">
              <a:latin typeface="+mn-lt"/>
              <a:sym typeface="Wingdings" pitchFamily="2" charset="2"/>
            </a:endParaRPr>
          </a:p>
        </p:txBody>
      </p:sp>
      <p:pic>
        <p:nvPicPr>
          <p:cNvPr id="12290" name="Picture 2"/>
          <p:cNvPicPr>
            <a:picLocks noChangeAspect="1" noChangeArrowheads="1"/>
          </p:cNvPicPr>
          <p:nvPr/>
        </p:nvPicPr>
        <p:blipFill>
          <a:blip r:embed="rId3"/>
          <a:srcRect/>
          <a:stretch>
            <a:fillRect/>
          </a:stretch>
        </p:blipFill>
        <p:spPr bwMode="auto">
          <a:xfrm>
            <a:off x="61913" y="2555875"/>
            <a:ext cx="4460875" cy="334486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t="28897"/>
          <a:stretch>
            <a:fillRect/>
          </a:stretch>
        </p:blipFill>
        <p:spPr bwMode="auto">
          <a:xfrm>
            <a:off x="4543425" y="2133600"/>
            <a:ext cx="4460875" cy="2378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1288" y="6611938"/>
            <a:ext cx="2151062" cy="246062"/>
          </a:xfrm>
          <a:prstGeom prst="rect">
            <a:avLst/>
          </a:prstGeom>
        </p:spPr>
        <p:txBody>
          <a:bodyPr wrap="none">
            <a:spAutoFit/>
          </a:bodyPr>
          <a:lstStyle/>
          <a:p>
            <a:pPr fontAlgn="auto">
              <a:spcBef>
                <a:spcPts val="0"/>
              </a:spcBef>
              <a:spcAft>
                <a:spcPts val="0"/>
              </a:spcAft>
              <a:defRPr/>
            </a:pPr>
            <a:r>
              <a:rPr lang="sl-SI" sz="1000" dirty="0">
                <a:solidFill>
                  <a:schemeClr val="bg1">
                    <a:lumMod val="50000"/>
                  </a:schemeClr>
                </a:solidFill>
                <a:latin typeface="Arial Narrow" pitchFamily="34" charset="0"/>
              </a:rPr>
              <a:t>http://pathmicro.med.sc.edu/virol/polio.htm</a:t>
            </a:r>
          </a:p>
        </p:txBody>
      </p:sp>
      <p:pic>
        <p:nvPicPr>
          <p:cNvPr id="12292" name="Picture 4"/>
          <p:cNvPicPr>
            <a:picLocks noChangeAspect="1" noChangeArrowheads="1"/>
          </p:cNvPicPr>
          <p:nvPr/>
        </p:nvPicPr>
        <p:blipFill rotWithShape="1">
          <a:blip r:embed="rId5"/>
          <a:srcRect t="28771"/>
          <a:stretch/>
        </p:blipFill>
        <p:spPr bwMode="auto">
          <a:xfrm>
            <a:off x="4543425" y="4465638"/>
            <a:ext cx="4476750" cy="2392362"/>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l="3679" t="7938" r="3030" b="27129"/>
          <a:stretch>
            <a:fillRect/>
          </a:stretch>
        </p:blipFill>
        <p:spPr bwMode="auto">
          <a:xfrm>
            <a:off x="169863" y="4178300"/>
            <a:ext cx="4662487" cy="243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l="7053" t="5879" r="8443" b="9273"/>
          <a:stretch>
            <a:fillRect/>
          </a:stretch>
        </p:blipFill>
        <p:spPr bwMode="auto">
          <a:xfrm>
            <a:off x="7938" y="142875"/>
            <a:ext cx="4637087" cy="349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l="4480" t="4547" r="4176" b="8295"/>
          <a:stretch>
            <a:fillRect/>
          </a:stretch>
        </p:blipFill>
        <p:spPr bwMode="auto">
          <a:xfrm>
            <a:off x="4132263" y="836613"/>
            <a:ext cx="5011737" cy="358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75463" y="6611938"/>
            <a:ext cx="2151062" cy="246062"/>
          </a:xfrm>
          <a:prstGeom prst="rect">
            <a:avLst/>
          </a:prstGeom>
        </p:spPr>
        <p:txBody>
          <a:bodyPr wrap="none">
            <a:spAutoFit/>
          </a:bodyPr>
          <a:lstStyle/>
          <a:p>
            <a:pPr fontAlgn="auto">
              <a:spcBef>
                <a:spcPts val="0"/>
              </a:spcBef>
              <a:spcAft>
                <a:spcPts val="0"/>
              </a:spcAft>
              <a:defRPr/>
            </a:pPr>
            <a:r>
              <a:rPr lang="sl-SI" sz="1000" dirty="0">
                <a:solidFill>
                  <a:schemeClr val="bg1">
                    <a:lumMod val="50000"/>
                  </a:schemeClr>
                </a:solidFill>
                <a:latin typeface="Arial Narrow" pitchFamily="34" charset="0"/>
              </a:rPr>
              <a:t>http://pathmicro.med.sc.edu/virol/polio.htm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5151438" y="5332413"/>
            <a:ext cx="2149475" cy="246062"/>
          </a:xfrm>
          <a:prstGeom prst="rect">
            <a:avLst/>
          </a:prstGeom>
        </p:spPr>
        <p:txBody>
          <a:bodyPr wrap="none">
            <a:spAutoFit/>
          </a:bodyPr>
          <a:lstStyle/>
          <a:p>
            <a:pPr fontAlgn="auto">
              <a:spcBef>
                <a:spcPts val="0"/>
              </a:spcBef>
              <a:spcAft>
                <a:spcPts val="0"/>
              </a:spcAft>
              <a:defRPr/>
            </a:pPr>
            <a:r>
              <a:rPr lang="sl-SI" sz="1000" dirty="0">
                <a:solidFill>
                  <a:schemeClr val="bg1">
                    <a:lumMod val="50000"/>
                  </a:schemeClr>
                </a:solidFill>
                <a:latin typeface="Arial Narrow" pitchFamily="34" charset="0"/>
              </a:rPr>
              <a:t>http://pathmicro.med.sc.edu/virol/polio.htm</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1196975"/>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5C2AB"/>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35150" y="188913"/>
            <a:ext cx="5040313" cy="922337"/>
          </a:xfrm>
        </p:spPr>
        <p:txBody>
          <a:bodyPr/>
          <a:lstStyle/>
          <a:p>
            <a:pPr eaLnBrk="1" hangingPunct="1"/>
            <a:r>
              <a:rPr lang="sl-SI" sz="2800" b="1" smtClean="0"/>
              <a:t>Virus mozaika tobaka (TMV)</a:t>
            </a:r>
          </a:p>
        </p:txBody>
      </p:sp>
      <p:sp>
        <p:nvSpPr>
          <p:cNvPr id="4" name="Rectangle 3"/>
          <p:cNvSpPr/>
          <p:nvPr/>
        </p:nvSpPr>
        <p:spPr>
          <a:xfrm>
            <a:off x="7732713" y="4619625"/>
            <a:ext cx="1062037" cy="246063"/>
          </a:xfrm>
          <a:prstGeom prst="rect">
            <a:avLst/>
          </a:prstGeom>
        </p:spPr>
        <p:txBody>
          <a:bodyPr wrap="none">
            <a:spAutoFit/>
          </a:bodyPr>
          <a:lstStyle/>
          <a:p>
            <a:pPr fontAlgn="auto">
              <a:spcBef>
                <a:spcPts val="0"/>
              </a:spcBef>
              <a:spcAft>
                <a:spcPts val="0"/>
              </a:spcAft>
              <a:defRPr/>
            </a:pPr>
            <a:r>
              <a:rPr lang="sl-SI" sz="1000" dirty="0" err="1">
                <a:solidFill>
                  <a:schemeClr val="bg2">
                    <a:lumMod val="75000"/>
                  </a:schemeClr>
                </a:solidFill>
                <a:latin typeface="Arial Narrow" pitchFamily="34" charset="0"/>
              </a:rPr>
              <a:t>Vikram</a:t>
            </a:r>
            <a:r>
              <a:rPr lang="sl-SI" sz="1000" dirty="0">
                <a:solidFill>
                  <a:schemeClr val="bg2">
                    <a:lumMod val="75000"/>
                  </a:schemeClr>
                </a:solidFill>
                <a:latin typeface="Arial Narrow" pitchFamily="34" charset="0"/>
              </a:rPr>
              <a:t> K. </a:t>
            </a:r>
            <a:r>
              <a:rPr lang="sl-SI" sz="1000" dirty="0" err="1">
                <a:solidFill>
                  <a:schemeClr val="bg2">
                    <a:lumMod val="75000"/>
                  </a:schemeClr>
                </a:solidFill>
                <a:latin typeface="Arial Narrow" pitchFamily="34" charset="0"/>
              </a:rPr>
              <a:t>Mulligan</a:t>
            </a:r>
            <a:endParaRPr lang="sl-SI" sz="1000" dirty="0">
              <a:solidFill>
                <a:schemeClr val="bg2">
                  <a:lumMod val="75000"/>
                </a:schemeClr>
              </a:solidFill>
              <a:latin typeface="Arial Narrow" pitchFamily="34" charset="0"/>
            </a:endParaRPr>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870075"/>
            <a:ext cx="5400675"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279525"/>
            <a:ext cx="263842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TextBox 1"/>
          <p:cNvSpPr txBox="1">
            <a:spLocks noChangeArrowheads="1"/>
          </p:cNvSpPr>
          <p:nvPr/>
        </p:nvSpPr>
        <p:spPr bwMode="auto">
          <a:xfrm>
            <a:off x="200025" y="4741863"/>
            <a:ext cx="79549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sl-SI" sz="1400"/>
              <a:t>RNA+, 6400 nt (2 MDa), kapa, 4 ORF</a:t>
            </a:r>
          </a:p>
          <a:p>
            <a:r>
              <a:rPr lang="sl-SI" sz="1400"/>
              <a:t>protein ovojnice: 158 AK (17,5 kDa), veže 3 nt, 17 podenot na zavoj RNA, 2130-mer (129 zavojev)</a:t>
            </a:r>
          </a:p>
          <a:p>
            <a:r>
              <a:rPr lang="sl-SI" sz="1400"/>
              <a:t>ORF1/2: 126/183 kDa, od RNA odvisna RNA-polimeraza</a:t>
            </a:r>
          </a:p>
          <a:p>
            <a:r>
              <a:rPr lang="sl-SI" sz="1400"/>
              <a:t>ORF3: 30 kDa, transportni protein za virione (preko plazmodezem v rastlinski steni)</a:t>
            </a:r>
          </a:p>
          <a:p>
            <a:r>
              <a:rPr lang="sl-SI" sz="1400"/>
              <a:t>skupaj 40 MDa</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1031</TotalTime>
  <Words>2584</Words>
  <Application>Microsoft Office PowerPoint</Application>
  <PresentationFormat>On-screen Show (4:3)</PresentationFormat>
  <Paragraphs>206</Paragraphs>
  <Slides>39</Slides>
  <Notes>28</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39</vt:i4>
      </vt:variant>
    </vt:vector>
  </HeadingPairs>
  <TitlesOfParts>
    <vt:vector size="49" baseType="lpstr">
      <vt:lpstr>Arial</vt:lpstr>
      <vt:lpstr>Arial Narrow</vt:lpstr>
      <vt:lpstr>Calibri</vt:lpstr>
      <vt:lpstr>Symbol</vt:lpstr>
      <vt:lpstr>Wingdings</vt:lpstr>
      <vt:lpstr>Default Design</vt:lpstr>
      <vt:lpstr>1_Office Theme</vt:lpstr>
      <vt:lpstr>2_Office Theme</vt:lpstr>
      <vt:lpstr>1_Default Design</vt:lpstr>
      <vt:lpstr>2_Default Design</vt:lpstr>
      <vt:lpstr>Molekularna biologija virusov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Virus mozaika tobaka (TMV)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Struktura TBSV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FKKT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Molekularna biologija virusov</dc:title>
  <dc:creator>Marko Dolinar</dc:creator>
  <cp:lastModifiedBy>MarkoD</cp:lastModifiedBy>
  <cp:revision>66</cp:revision>
  <dcterms:created xsi:type="dcterms:W3CDTF">2011-05-31T09:23:54Z</dcterms:created>
  <dcterms:modified xsi:type="dcterms:W3CDTF">2014-05-14T11:57:37Z</dcterms:modified>
</cp:coreProperties>
</file>