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3" r:id="rId2"/>
    <p:sldMasterId id="2147483695" r:id="rId3"/>
    <p:sldMasterId id="2147483707" r:id="rId4"/>
    <p:sldMasterId id="2147483895" r:id="rId5"/>
  </p:sldMasterIdLst>
  <p:notesMasterIdLst>
    <p:notesMasterId r:id="rId43"/>
  </p:notesMasterIdLst>
  <p:sldIdLst>
    <p:sldId id="619" r:id="rId6"/>
    <p:sldId id="617" r:id="rId7"/>
    <p:sldId id="595" r:id="rId8"/>
    <p:sldId id="596" r:id="rId9"/>
    <p:sldId id="597" r:id="rId10"/>
    <p:sldId id="598" r:id="rId11"/>
    <p:sldId id="599" r:id="rId12"/>
    <p:sldId id="630" r:id="rId13"/>
    <p:sldId id="631" r:id="rId14"/>
    <p:sldId id="600" r:id="rId15"/>
    <p:sldId id="601" r:id="rId16"/>
    <p:sldId id="602" r:id="rId17"/>
    <p:sldId id="603" r:id="rId18"/>
    <p:sldId id="608" r:id="rId19"/>
    <p:sldId id="613" r:id="rId20"/>
    <p:sldId id="573" r:id="rId21"/>
    <p:sldId id="575" r:id="rId22"/>
    <p:sldId id="610" r:id="rId23"/>
    <p:sldId id="621" r:id="rId24"/>
    <p:sldId id="560" r:id="rId25"/>
    <p:sldId id="611" r:id="rId26"/>
    <p:sldId id="568" r:id="rId27"/>
    <p:sldId id="566" r:id="rId28"/>
    <p:sldId id="577" r:id="rId29"/>
    <p:sldId id="578" r:id="rId30"/>
    <p:sldId id="569" r:id="rId31"/>
    <p:sldId id="609" r:id="rId32"/>
    <p:sldId id="583" r:id="rId33"/>
    <p:sldId id="584" r:id="rId34"/>
    <p:sldId id="587" r:id="rId35"/>
    <p:sldId id="588" r:id="rId36"/>
    <p:sldId id="589" r:id="rId37"/>
    <p:sldId id="590" r:id="rId38"/>
    <p:sldId id="591" r:id="rId39"/>
    <p:sldId id="592" r:id="rId40"/>
    <p:sldId id="605" r:id="rId41"/>
    <p:sldId id="562" r:id="rId4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2"/>
        </a:solidFill>
        <a:latin typeface="Times New Roman" pitchFamily="18" charset="0"/>
        <a:ea typeface="+mn-ea"/>
        <a:cs typeface="+mn-cs"/>
      </a:defRPr>
    </a:lvl5pPr>
    <a:lvl6pPr marL="2286000" algn="l" defTabSz="914400" rtl="0" eaLnBrk="1" latinLnBrk="0" hangingPunct="1">
      <a:defRPr sz="2800" kern="1200">
        <a:solidFill>
          <a:schemeClr val="tx2"/>
        </a:solidFill>
        <a:latin typeface="Times New Roman" pitchFamily="18" charset="0"/>
        <a:ea typeface="+mn-ea"/>
        <a:cs typeface="+mn-cs"/>
      </a:defRPr>
    </a:lvl6pPr>
    <a:lvl7pPr marL="2743200" algn="l" defTabSz="914400" rtl="0" eaLnBrk="1" latinLnBrk="0" hangingPunct="1">
      <a:defRPr sz="2800" kern="1200">
        <a:solidFill>
          <a:schemeClr val="tx2"/>
        </a:solidFill>
        <a:latin typeface="Times New Roman" pitchFamily="18" charset="0"/>
        <a:ea typeface="+mn-ea"/>
        <a:cs typeface="+mn-cs"/>
      </a:defRPr>
    </a:lvl7pPr>
    <a:lvl8pPr marL="3200400" algn="l" defTabSz="914400" rtl="0" eaLnBrk="1" latinLnBrk="0" hangingPunct="1">
      <a:defRPr sz="2800" kern="1200">
        <a:solidFill>
          <a:schemeClr val="tx2"/>
        </a:solidFill>
        <a:latin typeface="Times New Roman" pitchFamily="18" charset="0"/>
        <a:ea typeface="+mn-ea"/>
        <a:cs typeface="+mn-cs"/>
      </a:defRPr>
    </a:lvl8pPr>
    <a:lvl9pPr marL="3657600" algn="l" defTabSz="914400" rtl="0" eaLnBrk="1" latinLnBrk="0" hangingPunct="1">
      <a:defRPr sz="28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459"/>
    <a:srgbClr val="FF5050"/>
    <a:srgbClr val="FF0066"/>
    <a:srgbClr val="A3B290"/>
    <a:srgbClr val="450585"/>
    <a:srgbClr val="330783"/>
    <a:srgbClr val="2C0670"/>
    <a:srgbClr val="4008A4"/>
    <a:srgbClr val="5F0DF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357" autoAdjust="0"/>
  </p:normalViewPr>
  <p:slideViewPr>
    <p:cSldViewPr>
      <p:cViewPr varScale="1">
        <p:scale>
          <a:sx n="111" d="100"/>
          <a:sy n="111"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en-GB"/>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04C400B1-4911-4EC2-BFE4-907519A9A17B}" type="slidenum">
              <a:rPr lang="en-GB"/>
              <a:pPr>
                <a:defRPr/>
              </a:pPr>
              <a:t>‹#›</a:t>
            </a:fld>
            <a:endParaRPr lang="en-GB"/>
          </a:p>
        </p:txBody>
      </p:sp>
    </p:spTree>
    <p:extLst>
      <p:ext uri="{BB962C8B-B14F-4D97-AF65-F5344CB8AC3E}">
        <p14:creationId xmlns:p14="http://schemas.microsoft.com/office/powerpoint/2010/main" val="152151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r>
              <a:rPr lang="sl-SI" smtClean="0"/>
              <a:t>http://philos.biol.mun.ca/~b4241/Website_Bacterial_Genetics/</a:t>
            </a:r>
          </a:p>
        </p:txBody>
      </p:sp>
      <p:sp>
        <p:nvSpPr>
          <p:cNvPr id="176132"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C419D671-32E3-45FB-B492-44DBD4B8B1DD}" type="slidenum">
              <a:rPr lang="en-GB" sz="1200" smtClean="0">
                <a:solidFill>
                  <a:srgbClr val="1F497D"/>
                </a:solidFill>
                <a:latin typeface="Times" pitchFamily="18" charset="0"/>
              </a:rPr>
              <a:pPr/>
              <a:t>3</a:t>
            </a:fld>
            <a:endParaRPr lang="en-GB" sz="1200" smtClean="0">
              <a:solidFill>
                <a:srgbClr val="1F497D"/>
              </a:solidFill>
              <a:latin typeface="Times" pitchFamily="18" charset="0"/>
            </a:endParaRPr>
          </a:p>
        </p:txBody>
      </p:sp>
    </p:spTree>
    <p:extLst>
      <p:ext uri="{BB962C8B-B14F-4D97-AF65-F5344CB8AC3E}">
        <p14:creationId xmlns:p14="http://schemas.microsoft.com/office/powerpoint/2010/main" val="341684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CD0E4D83-9C4D-4FAF-B84A-72F176E9DB7F}" type="slidenum">
              <a:rPr lang="en-US" sz="1200" smtClean="0">
                <a:solidFill>
                  <a:srgbClr val="000000"/>
                </a:solidFill>
                <a:latin typeface="Times" pitchFamily="18" charset="0"/>
              </a:rPr>
              <a:pPr/>
              <a:t>19</a:t>
            </a:fld>
            <a:endParaRPr lang="en-US" sz="1200" smtClean="0">
              <a:solidFill>
                <a:srgbClr val="000000"/>
              </a:solidFill>
              <a:latin typeface="Times"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r>
              <a:rPr lang="en-US" smtClean="0"/>
              <a:t>Complexes known as nucleoids, formed from mitochondrial DNA and many proteins, are involved in the replication, maintenance and transcription of mitochondrial DNA. In the depicted human osteosarcoma cells, they have been stained with pico-green dye and give rise to small green areas surrounding the large green area of the nucleus.</a:t>
            </a:r>
            <a:r>
              <a:rPr lang="sl-SI" smtClean="0"/>
              <a:t> (http://www.mrc-mbu.cam.ac.uk/research/gallery/slides/mitochondrial-nucleoids)</a:t>
            </a:r>
          </a:p>
        </p:txBody>
      </p:sp>
    </p:spTree>
    <p:extLst>
      <p:ext uri="{BB962C8B-B14F-4D97-AF65-F5344CB8AC3E}">
        <p14:creationId xmlns:p14="http://schemas.microsoft.com/office/powerpoint/2010/main" val="156222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EC59B104-58F7-4D15-97AD-1DA02D9926B9}" type="slidenum">
              <a:rPr lang="en-GB" sz="1200" smtClean="0">
                <a:solidFill>
                  <a:schemeClr val="tx1"/>
                </a:solidFill>
                <a:latin typeface="Times" pitchFamily="18" charset="0"/>
              </a:rPr>
              <a:pPr/>
              <a:t>20</a:t>
            </a:fld>
            <a:endParaRPr lang="en-GB" sz="1200" smtClean="0">
              <a:solidFill>
                <a:schemeClr val="tx1"/>
              </a:solidFill>
              <a:latin typeface="Times"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09448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7FA4E836-8998-4DB0-8899-A4E7E720A7DD}" type="slidenum">
              <a:rPr lang="en-US" sz="1200" smtClean="0">
                <a:solidFill>
                  <a:srgbClr val="000000"/>
                </a:solidFill>
                <a:latin typeface="Times" pitchFamily="18" charset="0"/>
              </a:rPr>
              <a:pPr/>
              <a:t>21</a:t>
            </a:fld>
            <a:endParaRPr lang="en-US" sz="1200" smtClean="0">
              <a:solidFill>
                <a:srgbClr val="000000"/>
              </a:solidFill>
              <a:latin typeface="Times"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7725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40166CD2-EAEB-40CA-B71A-C0B92C1E45C3}" type="slidenum">
              <a:rPr lang="en-GB" sz="1200" smtClean="0">
                <a:solidFill>
                  <a:schemeClr val="tx1"/>
                </a:solidFill>
                <a:latin typeface="Times" pitchFamily="18" charset="0"/>
              </a:rPr>
              <a:pPr/>
              <a:t>23</a:t>
            </a:fld>
            <a:endParaRPr lang="en-GB" sz="1200" smtClean="0">
              <a:solidFill>
                <a:schemeClr val="tx1"/>
              </a:solidFill>
              <a:latin typeface="Times"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r>
              <a:rPr lang="sl-SI" smtClean="0"/>
              <a:t>pelargonija: 218 kbp, 220 genov</a:t>
            </a:r>
          </a:p>
        </p:txBody>
      </p:sp>
    </p:spTree>
    <p:extLst>
      <p:ext uri="{BB962C8B-B14F-4D97-AF65-F5344CB8AC3E}">
        <p14:creationId xmlns:p14="http://schemas.microsoft.com/office/powerpoint/2010/main" val="13053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325A78EF-BAC6-40FD-A164-1899EBB93310}" type="slidenum">
              <a:rPr lang="en-GB" sz="1200" smtClean="0">
                <a:solidFill>
                  <a:schemeClr val="tx1"/>
                </a:solidFill>
                <a:latin typeface="Times" pitchFamily="18" charset="0"/>
              </a:rPr>
              <a:pPr/>
              <a:t>24</a:t>
            </a:fld>
            <a:endParaRPr lang="en-GB" sz="1200" smtClean="0">
              <a:solidFill>
                <a:schemeClr val="tx1"/>
              </a:solidFill>
              <a:latin typeface="Times"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60625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8F6C8CF3-F45E-4766-8E7C-FD4DAAF05245}" type="slidenum">
              <a:rPr lang="en-GB" sz="1200" smtClean="0">
                <a:solidFill>
                  <a:schemeClr val="tx1"/>
                </a:solidFill>
                <a:latin typeface="Times" pitchFamily="18" charset="0"/>
              </a:rPr>
              <a:pPr/>
              <a:t>25</a:t>
            </a:fld>
            <a:endParaRPr lang="en-GB" sz="1200" smtClean="0">
              <a:solidFill>
                <a:schemeClr val="tx1"/>
              </a:solidFill>
              <a:latin typeface="Times"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r>
              <a:rPr lang="en-US" smtClean="0"/>
              <a:t>Model of ctDNA replication mechanism. Replication initiates at two origins of replication, oriA and oriB. Displacement-loops (D-loops) move toward each other in a unidirectional manner. Once the D-loops meet, replication proceeds bidirectionally in a theta mechanism. Once the entire DNA molecule is replicated and before the nick is sealed, replication can continue by a rolling circle mechanism.</a:t>
            </a:r>
            <a:endParaRPr lang="sl-SI" smtClean="0"/>
          </a:p>
          <a:p>
            <a:r>
              <a:rPr lang="en-US" smtClean="0"/>
              <a:t>The number and sequence of genes in ctDNA, as well as the presence of two large inverted repeats (IR), is highly conserved among most plants. Replication in a variety of systems has been shown to begin at specific sites referred to as origins of replication (ori). These ori regions contain binding sites for proteins that initiate the replication process. At least two ori regions (oriA and oriB) are found in ctDNA and the location of these oris has been identified in several plant species, including pea, tobacco, Oenothera, maize, and soybean (reviewed in Kunnimalaiyaan and Nielsen, 1997a). Electron microscopy has led to the observation of D-loops (displacement loops in the DNA indicating a separation of the two strands with DNA</a:t>
            </a:r>
            <a:r>
              <a:rPr lang="sl-SI" smtClean="0"/>
              <a:t> </a:t>
            </a:r>
            <a:r>
              <a:rPr lang="en-US" smtClean="0"/>
              <a:t>replication on one strand) from these oris, with one D-loop at each ori. According to the accepted model, the D-loops then proceed toward each other in a unidirectional manner until the two D-loops meet, at which point replication continues bi-directionally around the molecule until the two replication forks intercept each other (reviewed in Kunnimalaiyaan and Nielsen, 1997b)</a:t>
            </a:r>
            <a:r>
              <a:rPr lang="sl-SI" smtClean="0"/>
              <a:t>.</a:t>
            </a:r>
          </a:p>
        </p:txBody>
      </p:sp>
    </p:spTree>
    <p:extLst>
      <p:ext uri="{BB962C8B-B14F-4D97-AF65-F5344CB8AC3E}">
        <p14:creationId xmlns:p14="http://schemas.microsoft.com/office/powerpoint/2010/main" val="231828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F7E5F9DB-18EB-45F2-A6BA-FAA78AD8D8EF}" type="slidenum">
              <a:rPr lang="en-US" sz="1200" smtClean="0">
                <a:solidFill>
                  <a:srgbClr val="000000"/>
                </a:solidFill>
                <a:latin typeface="Times" pitchFamily="18" charset="0"/>
              </a:rPr>
              <a:pPr/>
              <a:t>27</a:t>
            </a:fld>
            <a:endParaRPr lang="en-US" sz="1200" smtClean="0">
              <a:solidFill>
                <a:srgbClr val="000000"/>
              </a:solidFill>
              <a:latin typeface="Times"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98086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1477 (4.4.2011)</a:t>
            </a:r>
            <a:br>
              <a:rPr lang="sl-SI" dirty="0" smtClean="0"/>
            </a:br>
            <a:r>
              <a:rPr lang="sl-SI" dirty="0" smtClean="0"/>
              <a:t>http://www.ebi.ac.uk/genomes/bacteria.html</a:t>
            </a:r>
            <a:endParaRPr lang="sl-SI" dirty="0"/>
          </a:p>
        </p:txBody>
      </p:sp>
      <p:sp>
        <p:nvSpPr>
          <p:cNvPr id="4" name="Slide Number Placeholder 3"/>
          <p:cNvSpPr>
            <a:spLocks noGrp="1"/>
          </p:cNvSpPr>
          <p:nvPr>
            <p:ph type="sldNum" sz="quarter" idx="10"/>
          </p:nvPr>
        </p:nvSpPr>
        <p:spPr/>
        <p:txBody>
          <a:bodyPr/>
          <a:lstStyle/>
          <a:p>
            <a:pPr>
              <a:defRPr/>
            </a:pPr>
            <a:fld id="{04C400B1-4911-4EC2-BFE4-907519A9A17B}" type="slidenum">
              <a:rPr lang="en-GB" smtClean="0"/>
              <a:pPr>
                <a:defRPr/>
              </a:pPr>
              <a:t>29</a:t>
            </a:fld>
            <a:endParaRPr lang="en-GB"/>
          </a:p>
        </p:txBody>
      </p:sp>
    </p:spTree>
    <p:extLst>
      <p:ext uri="{BB962C8B-B14F-4D97-AF65-F5344CB8AC3E}">
        <p14:creationId xmlns:p14="http://schemas.microsoft.com/office/powerpoint/2010/main" val="358267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6B89DCFF-19B3-4C89-BE83-0148EFF937CF}" type="slidenum">
              <a:rPr lang="en-GB" sz="1200" smtClean="0">
                <a:solidFill>
                  <a:srgbClr val="000000"/>
                </a:solidFill>
                <a:latin typeface="Times" pitchFamily="18" charset="0"/>
              </a:rPr>
              <a:pPr/>
              <a:t>36</a:t>
            </a:fld>
            <a:endParaRPr lang="en-GB" sz="1200" smtClean="0">
              <a:solidFill>
                <a:srgbClr val="000000"/>
              </a:solidFill>
              <a:latin typeface="Times"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32453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p:spPr>
        <p:txBody>
          <a:bodyPr/>
          <a:lstStyle/>
          <a:p>
            <a:r>
              <a:rPr lang="sl-SI" smtClean="0"/>
              <a:t>celotni genom kvasovke ima 239 intronov, človeka pa &gt;300.000</a:t>
            </a:r>
          </a:p>
        </p:txBody>
      </p:sp>
      <p:sp>
        <p:nvSpPr>
          <p:cNvPr id="195588"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2713423A-B81B-4D8B-A3C7-D962F34D06DC}" type="slidenum">
              <a:rPr lang="en-GB" sz="1200" smtClean="0">
                <a:solidFill>
                  <a:schemeClr val="tx1"/>
                </a:solidFill>
                <a:latin typeface="Times" pitchFamily="18" charset="0"/>
              </a:rPr>
              <a:pPr/>
              <a:t>37</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228365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for the replication of RC plasmids. The Rep protein is shown as a dimer in the model, but different initiators may function</a:t>
            </a:r>
          </a:p>
          <a:p>
            <a:r>
              <a:rPr lang="en-US" dirty="0" smtClean="0"/>
              <a:t>as monomers or oligomers. Similarly, the inactivated Rep protein may be released as a monomer, dimer, or oligomer. SC, supercoiled.</a:t>
            </a:r>
            <a:endParaRPr lang="sl-SI" dirty="0"/>
          </a:p>
        </p:txBody>
      </p:sp>
      <p:sp>
        <p:nvSpPr>
          <p:cNvPr id="4" name="Slide Number Placeholder 3"/>
          <p:cNvSpPr>
            <a:spLocks noGrp="1"/>
          </p:cNvSpPr>
          <p:nvPr>
            <p:ph type="sldNum" sz="quarter" idx="10"/>
          </p:nvPr>
        </p:nvSpPr>
        <p:spPr/>
        <p:txBody>
          <a:bodyPr/>
          <a:lstStyle/>
          <a:p>
            <a:pPr>
              <a:defRPr/>
            </a:pPr>
            <a:fld id="{04C400B1-4911-4EC2-BFE4-907519A9A17B}" type="slidenum">
              <a:rPr lang="en-GB" smtClean="0"/>
              <a:pPr>
                <a:defRPr/>
              </a:pPr>
              <a:t>8</a:t>
            </a:fld>
            <a:endParaRPr lang="en-GB"/>
          </a:p>
        </p:txBody>
      </p:sp>
    </p:spTree>
    <p:extLst>
      <p:ext uri="{BB962C8B-B14F-4D97-AF65-F5344CB8AC3E}">
        <p14:creationId xmlns:p14="http://schemas.microsoft.com/office/powerpoint/2010/main" val="403493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Nucleotide sequence of the pT181 origin. Only the leading strand of the DNA is shown, and replication of the plasmids of the pT181 family proceeds in</a:t>
            </a:r>
            <a:r>
              <a:rPr lang="sl-SI" dirty="0" smtClean="0"/>
              <a:t> </a:t>
            </a:r>
            <a:r>
              <a:rPr lang="en-US" dirty="0" smtClean="0"/>
              <a:t>a rightward direction. The IR sequences IRI, IRII, and IRIII are shown by horizontal arrows. The initiator binding sequence, including the IRIII region that determines</a:t>
            </a:r>
            <a:r>
              <a:rPr lang="sl-SI" dirty="0" smtClean="0"/>
              <a:t> </a:t>
            </a:r>
            <a:r>
              <a:rPr lang="en-US" dirty="0" smtClean="0"/>
              <a:t>the specificity of initiator-origin interactions, is shown by a dotted line. The nick site of the initiator present within the conserved IRII region is indicated by a vertical</a:t>
            </a:r>
            <a:r>
              <a:rPr lang="sl-SI" dirty="0" smtClean="0"/>
              <a:t> </a:t>
            </a:r>
            <a:r>
              <a:rPr lang="en-US" dirty="0" smtClean="0"/>
              <a:t>arrow. The optimal origin, the minimal origin required for initiation and termination, and the region sufficient for termination alone is shown. The predicted secondary</a:t>
            </a:r>
          </a:p>
          <a:p>
            <a:r>
              <a:rPr lang="en-US" dirty="0" smtClean="0"/>
              <a:t>structure and sequence of the IRII region, which is sufficient for termination of replication and is conserved in the plasmids of the pT181 family, is shown at the bottom.</a:t>
            </a:r>
            <a:r>
              <a:rPr lang="sl-SI" dirty="0" smtClean="0"/>
              <a:t> </a:t>
            </a:r>
            <a:r>
              <a:rPr lang="en-US" smtClean="0"/>
              <a:t>Numbering </a:t>
            </a:r>
            <a:r>
              <a:rPr lang="en-US" dirty="0" smtClean="0"/>
              <a:t>is according to the published sequence of pT181 (79).</a:t>
            </a:r>
            <a:endParaRPr lang="sl-SI" dirty="0"/>
          </a:p>
        </p:txBody>
      </p:sp>
      <p:sp>
        <p:nvSpPr>
          <p:cNvPr id="4" name="Slide Number Placeholder 3"/>
          <p:cNvSpPr>
            <a:spLocks noGrp="1"/>
          </p:cNvSpPr>
          <p:nvPr>
            <p:ph type="sldNum" sz="quarter" idx="10"/>
          </p:nvPr>
        </p:nvSpPr>
        <p:spPr/>
        <p:txBody>
          <a:bodyPr/>
          <a:lstStyle/>
          <a:p>
            <a:pPr>
              <a:defRPr/>
            </a:pPr>
            <a:fld id="{04C400B1-4911-4EC2-BFE4-907519A9A17B}" type="slidenum">
              <a:rPr lang="en-GB" smtClean="0"/>
              <a:pPr>
                <a:defRPr/>
              </a:pPr>
              <a:t>9</a:t>
            </a:fld>
            <a:endParaRPr lang="en-GB"/>
          </a:p>
        </p:txBody>
      </p:sp>
    </p:spTree>
    <p:extLst>
      <p:ext uri="{BB962C8B-B14F-4D97-AF65-F5344CB8AC3E}">
        <p14:creationId xmlns:p14="http://schemas.microsoft.com/office/powerpoint/2010/main" val="403493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r>
              <a:rPr lang="sl-SI" smtClean="0"/>
              <a:t>F‘ pomeni, da prenaša del kromosomske DNA.</a:t>
            </a:r>
          </a:p>
          <a:p>
            <a:r>
              <a:rPr lang="sl-SI" smtClean="0"/>
              <a:t>Običajno je izrez plazmida pravilen, če pa je v bližini še eno mesto IS, lahko pride do napake.</a:t>
            </a:r>
          </a:p>
        </p:txBody>
      </p:sp>
      <p:sp>
        <p:nvSpPr>
          <p:cNvPr id="177156"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0528725-2EEB-4338-B278-EF165409E3B3}" type="slidenum">
              <a:rPr lang="en-GB" sz="1200" smtClean="0">
                <a:solidFill>
                  <a:srgbClr val="1F497D"/>
                </a:solidFill>
                <a:latin typeface="Times" pitchFamily="18" charset="0"/>
              </a:rPr>
              <a:pPr/>
              <a:t>12</a:t>
            </a:fld>
            <a:endParaRPr lang="en-GB" sz="1200" smtClean="0">
              <a:solidFill>
                <a:srgbClr val="1F497D"/>
              </a:solidFill>
              <a:latin typeface="Times" pitchFamily="18" charset="0"/>
            </a:endParaRPr>
          </a:p>
        </p:txBody>
      </p:sp>
    </p:spTree>
    <p:extLst>
      <p:ext uri="{BB962C8B-B14F-4D97-AF65-F5344CB8AC3E}">
        <p14:creationId xmlns:p14="http://schemas.microsoft.com/office/powerpoint/2010/main" val="55123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r>
              <a:rPr lang="en-US" smtClean="0"/>
              <a:t>A large (~33 kb) region of the F plasmid, called the transfer region, is required for conjugation. It contains ~40 genes that are required for the transmission of DNA; their organization is summarized in Figure 12.20. The genes are named as tra and trb loci. Most of them are expressed coordinately as part of a single 32 kb transcription unit (the traY-I unit). traM and traJ are expressed separately. traJ is a regulator that turns on both traM and traY-I. On the opposite strand, finP is a regulator that codes for a small antisense RNA that turns off traJ. Its activity requires expression of another gene, finO. Only four of the tra genes in the major transcription unit are concerned directly with the transfer of DNA; most are concerned with the properties of the bacterial cell surface and with maintaining contacts between mating bacteria. </a:t>
            </a:r>
            <a:endParaRPr lang="sl-SI" smtClean="0"/>
          </a:p>
        </p:txBody>
      </p:sp>
      <p:sp>
        <p:nvSpPr>
          <p:cNvPr id="178180"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EE72CDC7-B17F-4092-94AA-E32077C73954}" type="slidenum">
              <a:rPr lang="en-GB" sz="1200" smtClean="0">
                <a:solidFill>
                  <a:srgbClr val="1F497D"/>
                </a:solidFill>
                <a:latin typeface="Times" pitchFamily="18" charset="0"/>
              </a:rPr>
              <a:pPr/>
              <a:t>13</a:t>
            </a:fld>
            <a:endParaRPr lang="en-GB" sz="1200" smtClean="0">
              <a:solidFill>
                <a:srgbClr val="1F497D"/>
              </a:solidFill>
              <a:latin typeface="Times" pitchFamily="18" charset="0"/>
            </a:endParaRPr>
          </a:p>
        </p:txBody>
      </p:sp>
    </p:spTree>
    <p:extLst>
      <p:ext uri="{BB962C8B-B14F-4D97-AF65-F5344CB8AC3E}">
        <p14:creationId xmlns:p14="http://schemas.microsoft.com/office/powerpoint/2010/main" val="345377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smtClean="0"/>
              <a:t>Model of two turns of a pilus structure. A, a view of the van der Waals surface of part of a pilus. Each subunit (10 in total) is represented by a different color (one turn has green hues and the other turn has bluehues). The helical pitch of the pilus is ∼41 Å, which is approximately the length of the globular domain when measured with the helix in a vertical position. B, a top view of a stick diagram of the pilus showing the diameter of the pilus to be ∼52 Å with an “inner diameter” between the globular surfaces of ∼12 Å.</a:t>
            </a:r>
            <a:endParaRPr lang="sl-SI" smtClean="0"/>
          </a:p>
        </p:txBody>
      </p:sp>
      <p:sp>
        <p:nvSpPr>
          <p:cNvPr id="181252"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DAAC3E09-FE00-4038-82F9-CFF0924606CF}" type="slidenum">
              <a:rPr lang="en-GB" sz="1200" smtClean="0">
                <a:solidFill>
                  <a:schemeClr val="tx1"/>
                </a:solidFill>
                <a:latin typeface="Times" pitchFamily="18" charset="0"/>
              </a:rPr>
              <a:pPr/>
              <a:t>14</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339143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sl-SI" smtClean="0"/>
          </a:p>
        </p:txBody>
      </p:sp>
      <p:sp>
        <p:nvSpPr>
          <p:cNvPr id="182276"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2CC35EF-2C97-4216-B2C4-D43245651498}" type="slidenum">
              <a:rPr lang="en-GB" sz="1200" smtClean="0">
                <a:solidFill>
                  <a:schemeClr val="tx1"/>
                </a:solidFill>
                <a:latin typeface="Times" pitchFamily="18" charset="0"/>
              </a:rPr>
              <a:pPr/>
              <a:t>15</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386800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endParaRPr lang="sl-SI" dirty="0" smtClean="0"/>
          </a:p>
        </p:txBody>
      </p:sp>
      <p:sp>
        <p:nvSpPr>
          <p:cNvPr id="183300" name="Slide Number Placeholder 3"/>
          <p:cNvSpPr>
            <a:spLocks noGrp="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67742724-5887-4BF2-85A6-512EE7178AEB}" type="slidenum">
              <a:rPr lang="en-GB" sz="1200" smtClean="0">
                <a:solidFill>
                  <a:schemeClr val="tx1"/>
                </a:solidFill>
                <a:latin typeface="Times" pitchFamily="18" charset="0"/>
              </a:rPr>
              <a:pPr/>
              <a:t>17</a:t>
            </a:fld>
            <a:endParaRPr lang="en-GB" sz="1200" smtClean="0">
              <a:solidFill>
                <a:schemeClr val="tx1"/>
              </a:solidFill>
              <a:latin typeface="Times" pitchFamily="18" charset="0"/>
            </a:endParaRPr>
          </a:p>
        </p:txBody>
      </p:sp>
    </p:spTree>
    <p:extLst>
      <p:ext uri="{BB962C8B-B14F-4D97-AF65-F5344CB8AC3E}">
        <p14:creationId xmlns:p14="http://schemas.microsoft.com/office/powerpoint/2010/main" val="138220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fld id="{9612E99D-D0E3-48E0-B868-0B0298B18E00}" type="slidenum">
              <a:rPr lang="en-US" sz="1200" smtClean="0">
                <a:solidFill>
                  <a:srgbClr val="000000"/>
                </a:solidFill>
                <a:latin typeface="Times" pitchFamily="18" charset="0"/>
              </a:rPr>
              <a:pPr/>
              <a:t>18</a:t>
            </a:fld>
            <a:endParaRPr lang="en-US" sz="1200" smtClean="0">
              <a:solidFill>
                <a:srgbClr val="000000"/>
              </a:solidFill>
              <a:latin typeface="Times"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53985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07F3AE-9510-4B11-AF58-E73BE78E8891}" type="slidenum">
              <a:rPr lang="en-US" altLang="en-US"/>
              <a:pPr>
                <a:defRPr/>
              </a:pPr>
              <a:t>‹#›</a:t>
            </a:fld>
            <a:endParaRPr lang="en-US" altLang="en-US"/>
          </a:p>
        </p:txBody>
      </p:sp>
    </p:spTree>
    <p:extLst>
      <p:ext uri="{BB962C8B-B14F-4D97-AF65-F5344CB8AC3E}">
        <p14:creationId xmlns:p14="http://schemas.microsoft.com/office/powerpoint/2010/main" val="307570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28F28C-DE64-4752-B9D4-A043621846F4}" type="slidenum">
              <a:rPr lang="en-US" altLang="en-US"/>
              <a:pPr>
                <a:defRPr/>
              </a:pPr>
              <a:t>‹#›</a:t>
            </a:fld>
            <a:endParaRPr lang="en-US" altLang="en-US"/>
          </a:p>
        </p:txBody>
      </p:sp>
    </p:spTree>
    <p:extLst>
      <p:ext uri="{BB962C8B-B14F-4D97-AF65-F5344CB8AC3E}">
        <p14:creationId xmlns:p14="http://schemas.microsoft.com/office/powerpoint/2010/main" val="37597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428065-B231-4FD5-84CB-CEF187459575}" type="slidenum">
              <a:rPr lang="en-US" altLang="en-US"/>
              <a:pPr>
                <a:defRPr/>
              </a:pPr>
              <a:t>‹#›</a:t>
            </a:fld>
            <a:endParaRPr lang="en-US" altLang="en-US"/>
          </a:p>
        </p:txBody>
      </p:sp>
    </p:spTree>
    <p:extLst>
      <p:ext uri="{BB962C8B-B14F-4D97-AF65-F5344CB8AC3E}">
        <p14:creationId xmlns:p14="http://schemas.microsoft.com/office/powerpoint/2010/main" val="410414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4FCB4AE6-FBE8-4E2C-884C-FF667495B600}" type="slidenum">
              <a:rPr lang="en-US"/>
              <a:pPr>
                <a:defRPr/>
              </a:pPr>
              <a:t>‹#›</a:t>
            </a:fld>
            <a:endParaRPr lang="en-US"/>
          </a:p>
        </p:txBody>
      </p:sp>
    </p:spTree>
    <p:extLst>
      <p:ext uri="{BB962C8B-B14F-4D97-AF65-F5344CB8AC3E}">
        <p14:creationId xmlns:p14="http://schemas.microsoft.com/office/powerpoint/2010/main" val="80250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CDC5221D-EEAA-4AA9-90AB-75A7A2F4D093}" type="slidenum">
              <a:rPr lang="en-US"/>
              <a:pPr>
                <a:defRPr/>
              </a:pPr>
              <a:t>‹#›</a:t>
            </a:fld>
            <a:endParaRPr lang="en-US"/>
          </a:p>
        </p:txBody>
      </p:sp>
    </p:spTree>
    <p:extLst>
      <p:ext uri="{BB962C8B-B14F-4D97-AF65-F5344CB8AC3E}">
        <p14:creationId xmlns:p14="http://schemas.microsoft.com/office/powerpoint/2010/main" val="4291120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6BEDB56C-1C53-499F-BA3C-C6521960023C}" type="slidenum">
              <a:rPr lang="en-US"/>
              <a:pPr>
                <a:defRPr/>
              </a:pPr>
              <a:t>‹#›</a:t>
            </a:fld>
            <a:endParaRPr lang="en-US"/>
          </a:p>
        </p:txBody>
      </p:sp>
    </p:spTree>
    <p:extLst>
      <p:ext uri="{BB962C8B-B14F-4D97-AF65-F5344CB8AC3E}">
        <p14:creationId xmlns:p14="http://schemas.microsoft.com/office/powerpoint/2010/main" val="305302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2A46B611-4877-4F38-A8AA-9C2AC19E597C}" type="slidenum">
              <a:rPr lang="en-US"/>
              <a:pPr>
                <a:defRPr/>
              </a:pPr>
              <a:t>‹#›</a:t>
            </a:fld>
            <a:endParaRPr lang="en-US"/>
          </a:p>
        </p:txBody>
      </p:sp>
    </p:spTree>
    <p:extLst>
      <p:ext uri="{BB962C8B-B14F-4D97-AF65-F5344CB8AC3E}">
        <p14:creationId xmlns:p14="http://schemas.microsoft.com/office/powerpoint/2010/main" val="22522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pPr>
              <a:defRPr/>
            </a:pPr>
            <a:fld id="{C809E8B2-35B3-4A47-AA40-19686DB0141B}" type="slidenum">
              <a:rPr lang="en-US"/>
              <a:pPr>
                <a:defRPr/>
              </a:pPr>
              <a:t>‹#›</a:t>
            </a:fld>
            <a:endParaRPr lang="en-US"/>
          </a:p>
        </p:txBody>
      </p:sp>
    </p:spTree>
    <p:extLst>
      <p:ext uri="{BB962C8B-B14F-4D97-AF65-F5344CB8AC3E}">
        <p14:creationId xmlns:p14="http://schemas.microsoft.com/office/powerpoint/2010/main" val="126384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pPr>
              <a:defRPr/>
            </a:pPr>
            <a:fld id="{DE83620B-95F3-49A0-8D46-DC655ACC71C7}" type="slidenum">
              <a:rPr lang="en-US"/>
              <a:pPr>
                <a:defRPr/>
              </a:pPr>
              <a:t>‹#›</a:t>
            </a:fld>
            <a:endParaRPr lang="en-US"/>
          </a:p>
        </p:txBody>
      </p:sp>
    </p:spTree>
    <p:extLst>
      <p:ext uri="{BB962C8B-B14F-4D97-AF65-F5344CB8AC3E}">
        <p14:creationId xmlns:p14="http://schemas.microsoft.com/office/powerpoint/2010/main" val="2508836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pPr>
              <a:defRPr/>
            </a:pPr>
            <a:fld id="{E40C079A-1061-4766-A729-1EAEB6BCC833}" type="slidenum">
              <a:rPr lang="en-US"/>
              <a:pPr>
                <a:defRPr/>
              </a:pPr>
              <a:t>‹#›</a:t>
            </a:fld>
            <a:endParaRPr lang="en-US"/>
          </a:p>
        </p:txBody>
      </p:sp>
    </p:spTree>
    <p:extLst>
      <p:ext uri="{BB962C8B-B14F-4D97-AF65-F5344CB8AC3E}">
        <p14:creationId xmlns:p14="http://schemas.microsoft.com/office/powerpoint/2010/main" val="1480347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99A4E05A-EE48-4D41-A0FB-D26E2668EC17}" type="slidenum">
              <a:rPr lang="en-US"/>
              <a:pPr>
                <a:defRPr/>
              </a:pPr>
              <a:t>‹#›</a:t>
            </a:fld>
            <a:endParaRPr lang="en-US"/>
          </a:p>
        </p:txBody>
      </p:sp>
    </p:spTree>
    <p:extLst>
      <p:ext uri="{BB962C8B-B14F-4D97-AF65-F5344CB8AC3E}">
        <p14:creationId xmlns:p14="http://schemas.microsoft.com/office/powerpoint/2010/main" val="109508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BE98DC-2445-47B9-9F65-D8D5BD6D3BBF}" type="slidenum">
              <a:rPr lang="en-US" altLang="en-US"/>
              <a:pPr>
                <a:defRPr/>
              </a:pPr>
              <a:t>‹#›</a:t>
            </a:fld>
            <a:endParaRPr lang="en-US" altLang="en-US"/>
          </a:p>
        </p:txBody>
      </p:sp>
    </p:spTree>
    <p:extLst>
      <p:ext uri="{BB962C8B-B14F-4D97-AF65-F5344CB8AC3E}">
        <p14:creationId xmlns:p14="http://schemas.microsoft.com/office/powerpoint/2010/main" val="3625839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157FD56B-D6E3-4914-BA15-BCF0DB523B5E}" type="slidenum">
              <a:rPr lang="en-US"/>
              <a:pPr>
                <a:defRPr/>
              </a:pPr>
              <a:t>‹#›</a:t>
            </a:fld>
            <a:endParaRPr lang="en-US"/>
          </a:p>
        </p:txBody>
      </p:sp>
    </p:spTree>
    <p:extLst>
      <p:ext uri="{BB962C8B-B14F-4D97-AF65-F5344CB8AC3E}">
        <p14:creationId xmlns:p14="http://schemas.microsoft.com/office/powerpoint/2010/main" val="190455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0EC6A6CB-35A6-4174-A594-05E443856AE5}" type="slidenum">
              <a:rPr lang="en-US"/>
              <a:pPr>
                <a:defRPr/>
              </a:pPr>
              <a:t>‹#›</a:t>
            </a:fld>
            <a:endParaRPr lang="en-US"/>
          </a:p>
        </p:txBody>
      </p:sp>
    </p:spTree>
    <p:extLst>
      <p:ext uri="{BB962C8B-B14F-4D97-AF65-F5344CB8AC3E}">
        <p14:creationId xmlns:p14="http://schemas.microsoft.com/office/powerpoint/2010/main" val="257923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4B76A481-B49E-42AB-83B4-4D1EFE732049}" type="slidenum">
              <a:rPr lang="en-US"/>
              <a:pPr>
                <a:defRPr/>
              </a:pPr>
              <a:t>‹#›</a:t>
            </a:fld>
            <a:endParaRPr lang="en-US"/>
          </a:p>
        </p:txBody>
      </p:sp>
    </p:spTree>
    <p:extLst>
      <p:ext uri="{BB962C8B-B14F-4D97-AF65-F5344CB8AC3E}">
        <p14:creationId xmlns:p14="http://schemas.microsoft.com/office/powerpoint/2010/main" val="8076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D17AB405-7425-4141-9589-E04C59F5F4D4}" type="slidenum">
              <a:rPr lang="en-US"/>
              <a:pPr>
                <a:defRPr/>
              </a:pPr>
              <a:t>‹#›</a:t>
            </a:fld>
            <a:endParaRPr lang="en-US"/>
          </a:p>
        </p:txBody>
      </p:sp>
    </p:spTree>
    <p:extLst>
      <p:ext uri="{BB962C8B-B14F-4D97-AF65-F5344CB8AC3E}">
        <p14:creationId xmlns:p14="http://schemas.microsoft.com/office/powerpoint/2010/main" val="523606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2FC45178-19F5-439E-B3D9-3251F94955C4}" type="slidenum">
              <a:rPr lang="en-US"/>
              <a:pPr>
                <a:defRPr/>
              </a:pPr>
              <a:t>‹#›</a:t>
            </a:fld>
            <a:endParaRPr lang="en-US"/>
          </a:p>
        </p:txBody>
      </p:sp>
    </p:spTree>
    <p:extLst>
      <p:ext uri="{BB962C8B-B14F-4D97-AF65-F5344CB8AC3E}">
        <p14:creationId xmlns:p14="http://schemas.microsoft.com/office/powerpoint/2010/main" val="41192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FBBA46A2-2CE4-4A72-90B2-7ED5AEB60491}" type="slidenum">
              <a:rPr lang="en-US"/>
              <a:pPr>
                <a:defRPr/>
              </a:pPr>
              <a:t>‹#›</a:t>
            </a:fld>
            <a:endParaRPr lang="en-US"/>
          </a:p>
        </p:txBody>
      </p:sp>
    </p:spTree>
    <p:extLst>
      <p:ext uri="{BB962C8B-B14F-4D97-AF65-F5344CB8AC3E}">
        <p14:creationId xmlns:p14="http://schemas.microsoft.com/office/powerpoint/2010/main" val="3711855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408021DB-52FD-4D7A-96DD-8C8E17DFA122}" type="slidenum">
              <a:rPr lang="en-US"/>
              <a:pPr>
                <a:defRPr/>
              </a:pPr>
              <a:t>‹#›</a:t>
            </a:fld>
            <a:endParaRPr lang="en-US"/>
          </a:p>
        </p:txBody>
      </p:sp>
    </p:spTree>
    <p:extLst>
      <p:ext uri="{BB962C8B-B14F-4D97-AF65-F5344CB8AC3E}">
        <p14:creationId xmlns:p14="http://schemas.microsoft.com/office/powerpoint/2010/main" val="335523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pPr>
              <a:defRPr/>
            </a:pPr>
            <a:fld id="{6BE3B03B-1EAB-4C68-8D63-036A9C080A1A}" type="slidenum">
              <a:rPr lang="en-US"/>
              <a:pPr>
                <a:defRPr/>
              </a:pPr>
              <a:t>‹#›</a:t>
            </a:fld>
            <a:endParaRPr lang="en-US"/>
          </a:p>
        </p:txBody>
      </p:sp>
    </p:spTree>
    <p:extLst>
      <p:ext uri="{BB962C8B-B14F-4D97-AF65-F5344CB8AC3E}">
        <p14:creationId xmlns:p14="http://schemas.microsoft.com/office/powerpoint/2010/main" val="211967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pPr>
              <a:defRPr/>
            </a:pPr>
            <a:fld id="{16494EDD-FA03-4A7C-AC5B-6C8656EFA3A2}" type="slidenum">
              <a:rPr lang="en-US"/>
              <a:pPr>
                <a:defRPr/>
              </a:pPr>
              <a:t>‹#›</a:t>
            </a:fld>
            <a:endParaRPr lang="en-US"/>
          </a:p>
        </p:txBody>
      </p:sp>
    </p:spTree>
    <p:extLst>
      <p:ext uri="{BB962C8B-B14F-4D97-AF65-F5344CB8AC3E}">
        <p14:creationId xmlns:p14="http://schemas.microsoft.com/office/powerpoint/2010/main" val="2430648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pPr>
              <a:defRPr/>
            </a:pPr>
            <a:fld id="{F36E755C-BF6E-4B74-9D07-D3C20A7C1AD8}" type="slidenum">
              <a:rPr lang="en-US"/>
              <a:pPr>
                <a:defRPr/>
              </a:pPr>
              <a:t>‹#›</a:t>
            </a:fld>
            <a:endParaRPr lang="en-US"/>
          </a:p>
        </p:txBody>
      </p:sp>
    </p:spTree>
    <p:extLst>
      <p:ext uri="{BB962C8B-B14F-4D97-AF65-F5344CB8AC3E}">
        <p14:creationId xmlns:p14="http://schemas.microsoft.com/office/powerpoint/2010/main" val="263392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2434FF-4FE8-4AD7-A444-7B0060FCE650}" type="slidenum">
              <a:rPr lang="en-US" altLang="en-US"/>
              <a:pPr>
                <a:defRPr/>
              </a:pPr>
              <a:t>‹#›</a:t>
            </a:fld>
            <a:endParaRPr lang="en-US" altLang="en-US"/>
          </a:p>
        </p:txBody>
      </p:sp>
    </p:spTree>
    <p:extLst>
      <p:ext uri="{BB962C8B-B14F-4D97-AF65-F5344CB8AC3E}">
        <p14:creationId xmlns:p14="http://schemas.microsoft.com/office/powerpoint/2010/main" val="2769894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D2A984E8-DBA5-4B1B-97E3-2D77B075628E}" type="slidenum">
              <a:rPr lang="en-US"/>
              <a:pPr>
                <a:defRPr/>
              </a:pPr>
              <a:t>‹#›</a:t>
            </a:fld>
            <a:endParaRPr lang="en-US"/>
          </a:p>
        </p:txBody>
      </p:sp>
    </p:spTree>
    <p:extLst>
      <p:ext uri="{BB962C8B-B14F-4D97-AF65-F5344CB8AC3E}">
        <p14:creationId xmlns:p14="http://schemas.microsoft.com/office/powerpoint/2010/main" val="2330747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34BA8476-66C2-4F8D-95BD-1DCDE15A88C7}" type="slidenum">
              <a:rPr lang="en-US"/>
              <a:pPr>
                <a:defRPr/>
              </a:pPr>
              <a:t>‹#›</a:t>
            </a:fld>
            <a:endParaRPr lang="en-US"/>
          </a:p>
        </p:txBody>
      </p:sp>
    </p:spTree>
    <p:extLst>
      <p:ext uri="{BB962C8B-B14F-4D97-AF65-F5344CB8AC3E}">
        <p14:creationId xmlns:p14="http://schemas.microsoft.com/office/powerpoint/2010/main" val="3772406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0A486099-D52B-492F-887A-0CA6FCF00F24}" type="slidenum">
              <a:rPr lang="en-US"/>
              <a:pPr>
                <a:defRPr/>
              </a:pPr>
              <a:t>‹#›</a:t>
            </a:fld>
            <a:endParaRPr lang="en-US"/>
          </a:p>
        </p:txBody>
      </p:sp>
    </p:spTree>
    <p:extLst>
      <p:ext uri="{BB962C8B-B14F-4D97-AF65-F5344CB8AC3E}">
        <p14:creationId xmlns:p14="http://schemas.microsoft.com/office/powerpoint/2010/main" val="280371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A1BAD0A8-77FF-4DEC-9511-514D4C8C51AC}" type="slidenum">
              <a:rPr lang="en-US"/>
              <a:pPr>
                <a:defRPr/>
              </a:pPr>
              <a:t>‹#›</a:t>
            </a:fld>
            <a:endParaRPr lang="en-US"/>
          </a:p>
        </p:txBody>
      </p:sp>
    </p:spTree>
    <p:extLst>
      <p:ext uri="{BB962C8B-B14F-4D97-AF65-F5344CB8AC3E}">
        <p14:creationId xmlns:p14="http://schemas.microsoft.com/office/powerpoint/2010/main" val="250441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C678421E-4E61-45F2-A719-FE70715DADCD}" type="slidenum">
              <a:rPr lang="en-US"/>
              <a:pPr>
                <a:defRPr/>
              </a:pPr>
              <a:t>‹#›</a:t>
            </a:fld>
            <a:endParaRPr lang="en-US"/>
          </a:p>
        </p:txBody>
      </p:sp>
    </p:spTree>
    <p:extLst>
      <p:ext uri="{BB962C8B-B14F-4D97-AF65-F5344CB8AC3E}">
        <p14:creationId xmlns:p14="http://schemas.microsoft.com/office/powerpoint/2010/main" val="3272375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3664D074-3C25-4F14-82B6-F0DA7542E901}" type="slidenum">
              <a:rPr lang="en-US"/>
              <a:pPr>
                <a:defRPr/>
              </a:pPr>
              <a:t>‹#›</a:t>
            </a:fld>
            <a:endParaRPr lang="en-US"/>
          </a:p>
        </p:txBody>
      </p:sp>
    </p:spTree>
    <p:extLst>
      <p:ext uri="{BB962C8B-B14F-4D97-AF65-F5344CB8AC3E}">
        <p14:creationId xmlns:p14="http://schemas.microsoft.com/office/powerpoint/2010/main" val="28179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C877E091-62B0-4D9E-A968-C21811CAC477}" type="slidenum">
              <a:rPr lang="en-US"/>
              <a:pPr>
                <a:defRPr/>
              </a:pPr>
              <a:t>‹#›</a:t>
            </a:fld>
            <a:endParaRPr lang="en-US"/>
          </a:p>
        </p:txBody>
      </p:sp>
    </p:spTree>
    <p:extLst>
      <p:ext uri="{BB962C8B-B14F-4D97-AF65-F5344CB8AC3E}">
        <p14:creationId xmlns:p14="http://schemas.microsoft.com/office/powerpoint/2010/main" val="2808606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92A0714B-E147-4AEB-8474-58B3E9311F88}" type="slidenum">
              <a:rPr lang="en-US"/>
              <a:pPr>
                <a:defRPr/>
              </a:pPr>
              <a:t>‹#›</a:t>
            </a:fld>
            <a:endParaRPr lang="en-US"/>
          </a:p>
        </p:txBody>
      </p:sp>
    </p:spTree>
    <p:extLst>
      <p:ext uri="{BB962C8B-B14F-4D97-AF65-F5344CB8AC3E}">
        <p14:creationId xmlns:p14="http://schemas.microsoft.com/office/powerpoint/2010/main" val="1967568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pPr>
              <a:defRPr/>
            </a:pPr>
            <a:fld id="{2D23DF9D-73BB-4411-B768-F36419EA484F}" type="slidenum">
              <a:rPr lang="en-US"/>
              <a:pPr>
                <a:defRPr/>
              </a:pPr>
              <a:t>‹#›</a:t>
            </a:fld>
            <a:endParaRPr lang="en-US"/>
          </a:p>
        </p:txBody>
      </p:sp>
    </p:spTree>
    <p:extLst>
      <p:ext uri="{BB962C8B-B14F-4D97-AF65-F5344CB8AC3E}">
        <p14:creationId xmlns:p14="http://schemas.microsoft.com/office/powerpoint/2010/main" val="1558244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pPr>
              <a:defRPr/>
            </a:pPr>
            <a:fld id="{E7D05510-DB2A-4B08-BD29-0BDDC8BF9EF2}" type="slidenum">
              <a:rPr lang="en-US"/>
              <a:pPr>
                <a:defRPr/>
              </a:pPr>
              <a:t>‹#›</a:t>
            </a:fld>
            <a:endParaRPr lang="en-US"/>
          </a:p>
        </p:txBody>
      </p:sp>
    </p:spTree>
    <p:extLst>
      <p:ext uri="{BB962C8B-B14F-4D97-AF65-F5344CB8AC3E}">
        <p14:creationId xmlns:p14="http://schemas.microsoft.com/office/powerpoint/2010/main" val="174293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623EE8-3DEE-4C88-9FC9-6D4BA20C880E}" type="slidenum">
              <a:rPr lang="en-US" altLang="en-US"/>
              <a:pPr>
                <a:defRPr/>
              </a:pPr>
              <a:t>‹#›</a:t>
            </a:fld>
            <a:endParaRPr lang="en-US" altLang="en-US"/>
          </a:p>
        </p:txBody>
      </p:sp>
    </p:spTree>
    <p:extLst>
      <p:ext uri="{BB962C8B-B14F-4D97-AF65-F5344CB8AC3E}">
        <p14:creationId xmlns:p14="http://schemas.microsoft.com/office/powerpoint/2010/main" val="2685700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pPr>
              <a:defRPr/>
            </a:pPr>
            <a:fld id="{78DA3DFF-BC6B-4D86-ABC5-98B967FD5F0C}" type="slidenum">
              <a:rPr lang="en-US"/>
              <a:pPr>
                <a:defRPr/>
              </a:pPr>
              <a:t>‹#›</a:t>
            </a:fld>
            <a:endParaRPr lang="en-US"/>
          </a:p>
        </p:txBody>
      </p:sp>
    </p:spTree>
    <p:extLst>
      <p:ext uri="{BB962C8B-B14F-4D97-AF65-F5344CB8AC3E}">
        <p14:creationId xmlns:p14="http://schemas.microsoft.com/office/powerpoint/2010/main" val="3259582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20362937-189B-4A5D-97D1-58E4A64C1998}" type="slidenum">
              <a:rPr lang="en-US"/>
              <a:pPr>
                <a:defRPr/>
              </a:pPr>
              <a:t>‹#›</a:t>
            </a:fld>
            <a:endParaRPr lang="en-US"/>
          </a:p>
        </p:txBody>
      </p:sp>
    </p:spTree>
    <p:extLst>
      <p:ext uri="{BB962C8B-B14F-4D97-AF65-F5344CB8AC3E}">
        <p14:creationId xmlns:p14="http://schemas.microsoft.com/office/powerpoint/2010/main" val="84509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907F0FD3-3C51-4EA8-8C90-281789012F07}" type="slidenum">
              <a:rPr lang="en-US"/>
              <a:pPr>
                <a:defRPr/>
              </a:pPr>
              <a:t>‹#›</a:t>
            </a:fld>
            <a:endParaRPr lang="en-US"/>
          </a:p>
        </p:txBody>
      </p:sp>
    </p:spTree>
    <p:extLst>
      <p:ext uri="{BB962C8B-B14F-4D97-AF65-F5344CB8AC3E}">
        <p14:creationId xmlns:p14="http://schemas.microsoft.com/office/powerpoint/2010/main" val="27004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C34254FA-02FA-47DB-A0F6-EFF27B53030C}" type="slidenum">
              <a:rPr lang="en-US"/>
              <a:pPr>
                <a:defRPr/>
              </a:pPr>
              <a:t>‹#›</a:t>
            </a:fld>
            <a:endParaRPr lang="en-US"/>
          </a:p>
        </p:txBody>
      </p:sp>
    </p:spTree>
    <p:extLst>
      <p:ext uri="{BB962C8B-B14F-4D97-AF65-F5344CB8AC3E}">
        <p14:creationId xmlns:p14="http://schemas.microsoft.com/office/powerpoint/2010/main" val="3357654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0ECB8135-B7AC-433D-87B9-EE265A3A815E}" type="slidenum">
              <a:rPr lang="en-US"/>
              <a:pPr>
                <a:defRPr/>
              </a:pPr>
              <a:t>‹#›</a:t>
            </a:fld>
            <a:endParaRPr lang="en-US"/>
          </a:p>
        </p:txBody>
      </p:sp>
    </p:spTree>
    <p:extLst>
      <p:ext uri="{BB962C8B-B14F-4D97-AF65-F5344CB8AC3E}">
        <p14:creationId xmlns:p14="http://schemas.microsoft.com/office/powerpoint/2010/main" val="475607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97054F-0F42-4A38-8F9B-73D934A83FAC}" type="slidenum">
              <a:rPr lang="en-US" altLang="en-US"/>
              <a:pPr>
                <a:defRPr/>
              </a:pPr>
              <a:t>‹#›</a:t>
            </a:fld>
            <a:endParaRPr lang="en-US" altLang="en-US"/>
          </a:p>
        </p:txBody>
      </p:sp>
    </p:spTree>
    <p:extLst>
      <p:ext uri="{BB962C8B-B14F-4D97-AF65-F5344CB8AC3E}">
        <p14:creationId xmlns:p14="http://schemas.microsoft.com/office/powerpoint/2010/main" val="3627841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F6764F-1937-4C64-996D-DD6C59AF8445}" type="slidenum">
              <a:rPr lang="en-US" altLang="en-US"/>
              <a:pPr>
                <a:defRPr/>
              </a:pPr>
              <a:t>‹#›</a:t>
            </a:fld>
            <a:endParaRPr lang="en-US" altLang="en-US"/>
          </a:p>
        </p:txBody>
      </p:sp>
    </p:spTree>
    <p:extLst>
      <p:ext uri="{BB962C8B-B14F-4D97-AF65-F5344CB8AC3E}">
        <p14:creationId xmlns:p14="http://schemas.microsoft.com/office/powerpoint/2010/main" val="250936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77A421-36A7-4861-876F-588C3D6A85D9}" type="slidenum">
              <a:rPr lang="en-US" altLang="en-US"/>
              <a:pPr>
                <a:defRPr/>
              </a:pPr>
              <a:t>‹#›</a:t>
            </a:fld>
            <a:endParaRPr lang="en-US" altLang="en-US"/>
          </a:p>
        </p:txBody>
      </p:sp>
    </p:spTree>
    <p:extLst>
      <p:ext uri="{BB962C8B-B14F-4D97-AF65-F5344CB8AC3E}">
        <p14:creationId xmlns:p14="http://schemas.microsoft.com/office/powerpoint/2010/main" val="777181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4861ED-9AC1-4CC9-BECF-CEE804E9A3A8}" type="slidenum">
              <a:rPr lang="en-US" altLang="en-US"/>
              <a:pPr>
                <a:defRPr/>
              </a:pPr>
              <a:t>‹#›</a:t>
            </a:fld>
            <a:endParaRPr lang="en-US" altLang="en-US"/>
          </a:p>
        </p:txBody>
      </p:sp>
    </p:spTree>
    <p:extLst>
      <p:ext uri="{BB962C8B-B14F-4D97-AF65-F5344CB8AC3E}">
        <p14:creationId xmlns:p14="http://schemas.microsoft.com/office/powerpoint/2010/main" val="3901848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094517B-B1FF-4DE1-999B-FBCDD21BFED2}" type="slidenum">
              <a:rPr lang="en-US" altLang="en-US"/>
              <a:pPr>
                <a:defRPr/>
              </a:pPr>
              <a:t>‹#›</a:t>
            </a:fld>
            <a:endParaRPr lang="en-US" altLang="en-US"/>
          </a:p>
        </p:txBody>
      </p:sp>
    </p:spTree>
    <p:extLst>
      <p:ext uri="{BB962C8B-B14F-4D97-AF65-F5344CB8AC3E}">
        <p14:creationId xmlns:p14="http://schemas.microsoft.com/office/powerpoint/2010/main" val="262090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1B64C27-37D7-415D-BF12-FB54C35E21D5}" type="slidenum">
              <a:rPr lang="en-US" altLang="en-US"/>
              <a:pPr>
                <a:defRPr/>
              </a:pPr>
              <a:t>‹#›</a:t>
            </a:fld>
            <a:endParaRPr lang="en-US" altLang="en-US"/>
          </a:p>
        </p:txBody>
      </p:sp>
    </p:spTree>
    <p:extLst>
      <p:ext uri="{BB962C8B-B14F-4D97-AF65-F5344CB8AC3E}">
        <p14:creationId xmlns:p14="http://schemas.microsoft.com/office/powerpoint/2010/main" val="551627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EF8277A-D652-461F-A49A-E5ECCB042F33}" type="slidenum">
              <a:rPr lang="en-US" altLang="en-US"/>
              <a:pPr>
                <a:defRPr/>
              </a:pPr>
              <a:t>‹#›</a:t>
            </a:fld>
            <a:endParaRPr lang="en-US" altLang="en-US"/>
          </a:p>
        </p:txBody>
      </p:sp>
    </p:spTree>
    <p:extLst>
      <p:ext uri="{BB962C8B-B14F-4D97-AF65-F5344CB8AC3E}">
        <p14:creationId xmlns:p14="http://schemas.microsoft.com/office/powerpoint/2010/main" val="1095710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4DB5B61-F472-415D-BD1F-73C1D85435D0}" type="slidenum">
              <a:rPr lang="en-US" altLang="en-US"/>
              <a:pPr>
                <a:defRPr/>
              </a:pPr>
              <a:t>‹#›</a:t>
            </a:fld>
            <a:endParaRPr lang="en-US" altLang="en-US"/>
          </a:p>
        </p:txBody>
      </p:sp>
    </p:spTree>
    <p:extLst>
      <p:ext uri="{BB962C8B-B14F-4D97-AF65-F5344CB8AC3E}">
        <p14:creationId xmlns:p14="http://schemas.microsoft.com/office/powerpoint/2010/main" val="262882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7F78B4-015D-485B-9BC7-C88F7AAC2C48}" type="slidenum">
              <a:rPr lang="en-US" altLang="en-US"/>
              <a:pPr>
                <a:defRPr/>
              </a:pPr>
              <a:t>‹#›</a:t>
            </a:fld>
            <a:endParaRPr lang="en-US" altLang="en-US"/>
          </a:p>
        </p:txBody>
      </p:sp>
    </p:spTree>
    <p:extLst>
      <p:ext uri="{BB962C8B-B14F-4D97-AF65-F5344CB8AC3E}">
        <p14:creationId xmlns:p14="http://schemas.microsoft.com/office/powerpoint/2010/main" val="984830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5ACC3EC-EA59-48BD-8BAA-D588004787DC}" type="slidenum">
              <a:rPr lang="en-US" altLang="en-US"/>
              <a:pPr>
                <a:defRPr/>
              </a:pPr>
              <a:t>‹#›</a:t>
            </a:fld>
            <a:endParaRPr lang="en-US" altLang="en-US"/>
          </a:p>
        </p:txBody>
      </p:sp>
    </p:spTree>
    <p:extLst>
      <p:ext uri="{BB962C8B-B14F-4D97-AF65-F5344CB8AC3E}">
        <p14:creationId xmlns:p14="http://schemas.microsoft.com/office/powerpoint/2010/main" val="3969412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9E42C4-D8F8-4348-B8A8-87EDAFD12A83}" type="slidenum">
              <a:rPr lang="en-US" altLang="en-US"/>
              <a:pPr>
                <a:defRPr/>
              </a:pPr>
              <a:t>‹#›</a:t>
            </a:fld>
            <a:endParaRPr lang="en-US" altLang="en-US"/>
          </a:p>
        </p:txBody>
      </p:sp>
    </p:spTree>
    <p:extLst>
      <p:ext uri="{BB962C8B-B14F-4D97-AF65-F5344CB8AC3E}">
        <p14:creationId xmlns:p14="http://schemas.microsoft.com/office/powerpoint/2010/main" val="375156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EA07BB-46E3-4AD9-B563-2D40B51DCA31}" type="slidenum">
              <a:rPr lang="en-US" altLang="en-US"/>
              <a:pPr>
                <a:defRPr/>
              </a:pPr>
              <a:t>‹#›</a:t>
            </a:fld>
            <a:endParaRPr lang="en-US" altLang="en-US"/>
          </a:p>
        </p:txBody>
      </p:sp>
    </p:spTree>
    <p:extLst>
      <p:ext uri="{BB962C8B-B14F-4D97-AF65-F5344CB8AC3E}">
        <p14:creationId xmlns:p14="http://schemas.microsoft.com/office/powerpoint/2010/main" val="102823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7BF213-6B79-40F4-9323-50061897B8E6}" type="slidenum">
              <a:rPr lang="en-US" altLang="en-US"/>
              <a:pPr>
                <a:defRPr/>
              </a:pPr>
              <a:t>‹#›</a:t>
            </a:fld>
            <a:endParaRPr lang="en-US" altLang="en-US"/>
          </a:p>
        </p:txBody>
      </p:sp>
    </p:spTree>
    <p:extLst>
      <p:ext uri="{BB962C8B-B14F-4D97-AF65-F5344CB8AC3E}">
        <p14:creationId xmlns:p14="http://schemas.microsoft.com/office/powerpoint/2010/main" val="212421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B732252-6B5F-4CBA-B909-49D9E05DA560}" type="slidenum">
              <a:rPr lang="en-US" altLang="en-US"/>
              <a:pPr>
                <a:defRPr/>
              </a:pPr>
              <a:t>‹#›</a:t>
            </a:fld>
            <a:endParaRPr lang="en-US" altLang="en-US"/>
          </a:p>
        </p:txBody>
      </p:sp>
    </p:spTree>
    <p:extLst>
      <p:ext uri="{BB962C8B-B14F-4D97-AF65-F5344CB8AC3E}">
        <p14:creationId xmlns:p14="http://schemas.microsoft.com/office/powerpoint/2010/main" val="192325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69F4DB-85B1-4151-BAD9-D0F979B3F7E6}" type="slidenum">
              <a:rPr lang="en-US" altLang="en-US"/>
              <a:pPr>
                <a:defRPr/>
              </a:pPr>
              <a:t>‹#›</a:t>
            </a:fld>
            <a:endParaRPr lang="en-US" altLang="en-US"/>
          </a:p>
        </p:txBody>
      </p:sp>
    </p:spTree>
    <p:extLst>
      <p:ext uri="{BB962C8B-B14F-4D97-AF65-F5344CB8AC3E}">
        <p14:creationId xmlns:p14="http://schemas.microsoft.com/office/powerpoint/2010/main" val="383702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DBC459-216C-4BF7-ADD3-91BC38EC2262}" type="slidenum">
              <a:rPr lang="en-US" altLang="en-US"/>
              <a:pPr>
                <a:defRPr/>
              </a:pPr>
              <a:t>‹#›</a:t>
            </a:fld>
            <a:endParaRPr lang="en-US" altLang="en-US"/>
          </a:p>
        </p:txBody>
      </p:sp>
    </p:spTree>
    <p:extLst>
      <p:ext uri="{BB962C8B-B14F-4D97-AF65-F5344CB8AC3E}">
        <p14:creationId xmlns:p14="http://schemas.microsoft.com/office/powerpoint/2010/main" val="42755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D6A0D33-7929-455A-A5AF-0249D552C0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6B8182B4-45C4-43E6-BB16-65AEAAE53F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CE18D33-8A59-49DA-8488-4B309E6AE2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84D33C38-2360-4C18-999F-991C7E8D1E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36868FD-3C32-43F8-833A-C6355855C5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0563"/>
            <a:ext cx="5334000"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1773238"/>
            <a:ext cx="34766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animEffect transition="in" filter="fade">
                                      <p:cBhvr>
                                        <p:cTn id="7"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9330" name="TextBox 3"/>
          <p:cNvSpPr txBox="1">
            <a:spLocks noChangeArrowheads="1"/>
          </p:cNvSpPr>
          <p:nvPr/>
        </p:nvSpPr>
        <p:spPr bwMode="auto">
          <a:xfrm>
            <a:off x="1187450" y="5832475"/>
            <a:ext cx="67500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a:solidFill>
                  <a:srgbClr val="000000"/>
                </a:solidFill>
                <a:latin typeface="Arial" charset="0"/>
                <a:cs typeface="Arial" charset="0"/>
              </a:rPr>
              <a:t>Po konjugaciji lahko pride do homologne rekombinacije med kopijama kromosoma.</a:t>
            </a:r>
          </a:p>
          <a:p>
            <a:r>
              <a:rPr lang="sl-SI" sz="1400" dirty="0">
                <a:solidFill>
                  <a:srgbClr val="000000"/>
                </a:solidFill>
                <a:latin typeface="Arial" charset="0"/>
                <a:cs typeface="Arial" charset="0"/>
              </a:rPr>
              <a:t>Plazmid lahko zapusti kromosom, ob tem pa prenese še del kromosomske DNA.</a:t>
            </a:r>
          </a:p>
          <a:p>
            <a:r>
              <a:rPr lang="sl-SI" sz="1400" dirty="0" smtClean="0">
                <a:solidFill>
                  <a:srgbClr val="000000"/>
                </a:solidFill>
                <a:latin typeface="Arial" charset="0"/>
                <a:cs typeface="Arial" charset="0"/>
              </a:rPr>
              <a:t>Tega </a:t>
            </a:r>
            <a:r>
              <a:rPr lang="sl-SI" sz="1400" dirty="0">
                <a:solidFill>
                  <a:srgbClr val="000000"/>
                </a:solidFill>
                <a:latin typeface="Arial" charset="0"/>
                <a:cs typeface="Arial" charset="0"/>
              </a:rPr>
              <a:t>lahko prenese v druge celice po konjugaciji.</a:t>
            </a: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l="9962" r="4688"/>
          <a:stretch>
            <a:fillRect/>
          </a:stretch>
        </p:blipFill>
        <p:spPr bwMode="auto">
          <a:xfrm>
            <a:off x="188913" y="765175"/>
            <a:ext cx="41783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3"/>
          <p:cNvPicPr>
            <a:picLocks noChangeAspect="1" noChangeArrowheads="1"/>
          </p:cNvPicPr>
          <p:nvPr/>
        </p:nvPicPr>
        <p:blipFill>
          <a:blip r:embed="rId3">
            <a:extLst>
              <a:ext uri="{28A0092B-C50C-407E-A947-70E740481C1C}">
                <a14:useLocalDpi xmlns:a14="http://schemas.microsoft.com/office/drawing/2010/main" val="0"/>
              </a:ext>
            </a:extLst>
          </a:blip>
          <a:srcRect l="16447" t="333" r="22270" b="-333"/>
          <a:stretch>
            <a:fillRect/>
          </a:stretch>
        </p:blipFill>
        <p:spPr bwMode="auto">
          <a:xfrm>
            <a:off x="4546600" y="188913"/>
            <a:ext cx="4346575"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0354" name="TextBox 3"/>
          <p:cNvSpPr txBox="1">
            <a:spLocks noChangeArrowheads="1"/>
          </p:cNvSpPr>
          <p:nvPr/>
        </p:nvSpPr>
        <p:spPr bwMode="auto">
          <a:xfrm>
            <a:off x="1187450" y="5832475"/>
            <a:ext cx="73802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Prikaz konjugacije, povezane z rekombinacijo s posredovanjem faktorja F.</a:t>
            </a:r>
          </a:p>
          <a:p>
            <a:r>
              <a:rPr lang="sl-SI" sz="1400">
                <a:solidFill>
                  <a:srgbClr val="000000"/>
                </a:solidFill>
                <a:latin typeface="Arial" charset="0"/>
                <a:cs typeface="Arial" charset="0"/>
              </a:rPr>
              <a:t>Hfr: </a:t>
            </a:r>
            <a:r>
              <a:rPr lang="sl-SI" sz="1400" i="1">
                <a:solidFill>
                  <a:srgbClr val="000000"/>
                </a:solidFill>
                <a:latin typeface="Arial" charset="0"/>
                <a:cs typeface="Arial" charset="0"/>
              </a:rPr>
              <a:t>high frequency of recombination </a:t>
            </a:r>
            <a:r>
              <a:rPr lang="sl-SI" sz="1400">
                <a:solidFill>
                  <a:srgbClr val="000000"/>
                </a:solidFill>
                <a:latin typeface="Arial" charset="0"/>
                <a:cs typeface="Arial" charset="0"/>
              </a:rPr>
              <a:t>– zaradi integriranega F-faktorja pogosto pride do prenosa celotne kopije kromosoma.</a:t>
            </a:r>
          </a:p>
        </p:txBody>
      </p:sp>
      <p:pic>
        <p:nvPicPr>
          <p:cNvPr id="1003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8913"/>
            <a:ext cx="7524750"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1378" name="TextBox 3"/>
          <p:cNvSpPr txBox="1">
            <a:spLocks noChangeArrowheads="1"/>
          </p:cNvSpPr>
          <p:nvPr/>
        </p:nvSpPr>
        <p:spPr bwMode="auto">
          <a:xfrm>
            <a:off x="1187450" y="5832475"/>
            <a:ext cx="7380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Prikaz prenosa genetskega označevalca preko F-faktorja: po prenosu F‘-lac pride do komplementacije lac- na kromosomu F-.</a:t>
            </a:r>
          </a:p>
        </p:txBody>
      </p:sp>
      <p:pic>
        <p:nvPicPr>
          <p:cNvPr id="1013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260350"/>
            <a:ext cx="69469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3"/>
          <p:cNvSpPr txBox="1">
            <a:spLocks noChangeArrowheads="1"/>
          </p:cNvSpPr>
          <p:nvPr/>
        </p:nvSpPr>
        <p:spPr bwMode="auto">
          <a:xfrm>
            <a:off x="755650" y="765175"/>
            <a:ext cx="820896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400" dirty="0" err="1">
                <a:solidFill>
                  <a:srgbClr val="000000"/>
                </a:solidFill>
                <a:latin typeface="Arial" charset="0"/>
                <a:cs typeface="Arial" charset="0"/>
              </a:rPr>
              <a:t>Operon</a:t>
            </a:r>
            <a:r>
              <a:rPr lang="sl-SI" sz="2400" dirty="0">
                <a:solidFill>
                  <a:srgbClr val="000000"/>
                </a:solidFill>
                <a:latin typeface="Arial" charset="0"/>
                <a:cs typeface="Arial" charset="0"/>
              </a:rPr>
              <a:t> </a:t>
            </a:r>
            <a:r>
              <a:rPr lang="sl-SI" sz="2400" i="1" dirty="0" err="1">
                <a:solidFill>
                  <a:srgbClr val="000000"/>
                </a:solidFill>
                <a:latin typeface="Arial" charset="0"/>
                <a:cs typeface="Arial" charset="0"/>
              </a:rPr>
              <a:t>tra</a:t>
            </a:r>
            <a:endParaRPr lang="sl-SI" sz="2400" i="1" dirty="0">
              <a:solidFill>
                <a:srgbClr val="000000"/>
              </a:solidFill>
              <a:latin typeface="Arial" charset="0"/>
              <a:cs typeface="Arial" charset="0"/>
            </a:endParaRPr>
          </a:p>
          <a:p>
            <a:endParaRPr lang="sl-SI" sz="2400" i="1" dirty="0">
              <a:solidFill>
                <a:srgbClr val="000000"/>
              </a:solidFill>
              <a:latin typeface="Arial" charset="0"/>
              <a:cs typeface="Arial" charset="0"/>
            </a:endParaRPr>
          </a:p>
          <a:p>
            <a:r>
              <a:rPr lang="sl-SI" sz="1600" i="1" dirty="0" err="1">
                <a:solidFill>
                  <a:srgbClr val="000000"/>
                </a:solidFill>
                <a:latin typeface="Arial" charset="0"/>
                <a:cs typeface="Arial" charset="0"/>
              </a:rPr>
              <a:t>tra</a:t>
            </a:r>
            <a:r>
              <a:rPr lang="sl-SI" sz="1600" i="1" dirty="0">
                <a:solidFill>
                  <a:srgbClr val="000000"/>
                </a:solidFill>
                <a:latin typeface="Arial" charset="0"/>
                <a:cs typeface="Arial" charset="0"/>
              </a:rPr>
              <a:t> (transfer): </a:t>
            </a:r>
            <a:r>
              <a:rPr lang="sl-SI" sz="1600" dirty="0">
                <a:solidFill>
                  <a:srgbClr val="000000"/>
                </a:solidFill>
                <a:latin typeface="Arial" charset="0"/>
                <a:cs typeface="Arial" charset="0"/>
              </a:rPr>
              <a:t>več </a:t>
            </a:r>
            <a:r>
              <a:rPr lang="sl-SI" sz="1600" dirty="0" smtClean="0">
                <a:solidFill>
                  <a:srgbClr val="000000"/>
                </a:solidFill>
                <a:latin typeface="Arial" charset="0"/>
                <a:cs typeface="Arial" charset="0"/>
              </a:rPr>
              <a:t>genov, </a:t>
            </a:r>
            <a:r>
              <a:rPr lang="sl-SI" sz="1600" dirty="0">
                <a:solidFill>
                  <a:srgbClr val="000000"/>
                </a:solidFill>
                <a:latin typeface="Arial" charset="0"/>
                <a:cs typeface="Arial" charset="0"/>
              </a:rPr>
              <a:t>povezanih s prenosom DNA med celicami. Geni so zapisani na </a:t>
            </a:r>
            <a:br>
              <a:rPr lang="sl-SI" sz="1600" dirty="0">
                <a:solidFill>
                  <a:srgbClr val="000000"/>
                </a:solidFill>
                <a:latin typeface="Arial" charset="0"/>
                <a:cs typeface="Arial" charset="0"/>
              </a:rPr>
            </a:br>
            <a:r>
              <a:rPr lang="sl-SI" sz="1600" dirty="0">
                <a:solidFill>
                  <a:srgbClr val="000000"/>
                </a:solidFill>
                <a:latin typeface="Arial" charset="0"/>
                <a:cs typeface="Arial" charset="0"/>
              </a:rPr>
              <a:t>F-faktorju (~40 genov, &gt;30 </a:t>
            </a:r>
            <a:r>
              <a:rPr lang="sl-SI" sz="1600" dirty="0" err="1">
                <a:solidFill>
                  <a:srgbClr val="000000"/>
                </a:solidFill>
                <a:latin typeface="Arial" charset="0"/>
                <a:cs typeface="Arial" charset="0"/>
              </a:rPr>
              <a:t>kbp</a:t>
            </a:r>
            <a:r>
              <a:rPr lang="sl-SI" sz="1600" dirty="0" smtClean="0">
                <a:solidFill>
                  <a:srgbClr val="000000"/>
                </a:solidFill>
                <a:latin typeface="Arial" charset="0"/>
                <a:cs typeface="Arial" charset="0"/>
              </a:rPr>
              <a:t>).</a:t>
            </a:r>
            <a:endParaRPr lang="sl-SI" sz="1600" dirty="0">
              <a:solidFill>
                <a:srgbClr val="000000"/>
              </a:solidFill>
              <a:latin typeface="Arial" charset="0"/>
              <a:cs typeface="Arial" charset="0"/>
            </a:endParaRPr>
          </a:p>
          <a:p>
            <a:r>
              <a:rPr lang="sl-SI" sz="1600" dirty="0">
                <a:solidFill>
                  <a:srgbClr val="000000"/>
                </a:solidFill>
                <a:latin typeface="Arial" charset="0"/>
                <a:cs typeface="Arial" charset="0"/>
              </a:rPr>
              <a:t>Ključni gen (</a:t>
            </a:r>
            <a:r>
              <a:rPr lang="sl-SI" sz="1600" dirty="0" err="1">
                <a:solidFill>
                  <a:srgbClr val="000000"/>
                </a:solidFill>
                <a:latin typeface="Arial" charset="0"/>
                <a:cs typeface="Arial" charset="0"/>
              </a:rPr>
              <a:t>traA</a:t>
            </a:r>
            <a:r>
              <a:rPr lang="sl-SI" sz="1600" dirty="0">
                <a:solidFill>
                  <a:srgbClr val="000000"/>
                </a:solidFill>
                <a:latin typeface="Arial" charset="0"/>
                <a:cs typeface="Arial" charset="0"/>
              </a:rPr>
              <a:t>) zapisuje za </a:t>
            </a:r>
            <a:r>
              <a:rPr lang="sl-SI" sz="1600" dirty="0" err="1">
                <a:solidFill>
                  <a:srgbClr val="000000"/>
                </a:solidFill>
                <a:latin typeface="Arial" charset="0"/>
                <a:cs typeface="Arial" charset="0"/>
              </a:rPr>
              <a:t>pilin</a:t>
            </a:r>
            <a:r>
              <a:rPr lang="sl-SI" sz="1600" dirty="0">
                <a:solidFill>
                  <a:srgbClr val="000000"/>
                </a:solidFill>
                <a:latin typeface="Arial" charset="0"/>
                <a:cs typeface="Arial" charset="0"/>
              </a:rPr>
              <a:t>, ostalo so regulatorni geni. </a:t>
            </a:r>
            <a:r>
              <a:rPr lang="sl-SI" sz="1600" dirty="0" err="1">
                <a:solidFill>
                  <a:srgbClr val="000000"/>
                </a:solidFill>
                <a:latin typeface="Arial" charset="0"/>
                <a:cs typeface="Arial" charset="0"/>
              </a:rPr>
              <a:t>Pilin</a:t>
            </a:r>
            <a:r>
              <a:rPr lang="sl-SI" sz="1600" dirty="0">
                <a:solidFill>
                  <a:srgbClr val="000000"/>
                </a:solidFill>
                <a:latin typeface="Arial" charset="0"/>
                <a:cs typeface="Arial" charset="0"/>
              </a:rPr>
              <a:t> se sestavi v votel polimer na površini celic F+, ki se poveže s površino celice F-. </a:t>
            </a:r>
          </a:p>
          <a:p>
            <a:endParaRPr lang="sl-SI" sz="2400" dirty="0">
              <a:solidFill>
                <a:srgbClr val="000000"/>
              </a:solidFill>
              <a:latin typeface="Arial" charset="0"/>
              <a:cs typeface="Arial" charset="0"/>
            </a:endParaRPr>
          </a:p>
        </p:txBody>
      </p:sp>
      <p:pic>
        <p:nvPicPr>
          <p:cNvPr id="1024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4175125"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194050"/>
            <a:ext cx="2857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4573588" y="661352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solidFill>
                  <a:srgbClr val="000000"/>
                </a:solidFill>
                <a:latin typeface="Arial Narrow" pitchFamily="34" charset="0"/>
              </a:rPr>
              <a:t>Journal of Biological Chemistry, 276, 24186-24193. </a:t>
            </a:r>
            <a:r>
              <a:rPr lang="sl-SI" sz="1000">
                <a:solidFill>
                  <a:srgbClr val="000000"/>
                </a:solidFill>
                <a:latin typeface="Arial Narrow" pitchFamily="34" charset="0"/>
              </a:rPr>
              <a:t>(2001)</a:t>
            </a:r>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b="51810"/>
          <a:stretch>
            <a:fillRect/>
          </a:stretch>
        </p:blipFill>
        <p:spPr bwMode="auto">
          <a:xfrm>
            <a:off x="1011238" y="1052513"/>
            <a:ext cx="71247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
          <p:cNvSpPr txBox="1">
            <a:spLocks noChangeArrowheads="1"/>
          </p:cNvSpPr>
          <p:nvPr/>
        </p:nvSpPr>
        <p:spPr bwMode="auto">
          <a:xfrm>
            <a:off x="1381919" y="5048250"/>
            <a:ext cx="6383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a:latin typeface="Arial" charset="0"/>
                <a:cs typeface="Arial" charset="0"/>
              </a:rPr>
              <a:t>Model sestavljanja </a:t>
            </a:r>
            <a:r>
              <a:rPr lang="sl-SI" sz="1400" dirty="0" err="1">
                <a:latin typeface="Arial" charset="0"/>
                <a:cs typeface="Arial" charset="0"/>
              </a:rPr>
              <a:t>pilusa</a:t>
            </a:r>
            <a:r>
              <a:rPr lang="sl-SI" sz="1400" dirty="0">
                <a:latin typeface="Arial" charset="0"/>
                <a:cs typeface="Arial" charset="0"/>
              </a:rPr>
              <a:t> na osnovi strukture </a:t>
            </a:r>
            <a:r>
              <a:rPr lang="sl-SI" sz="1400" dirty="0" err="1">
                <a:latin typeface="Arial" charset="0"/>
                <a:cs typeface="Arial" charset="0"/>
              </a:rPr>
              <a:t>pilina</a:t>
            </a:r>
            <a:r>
              <a:rPr lang="sl-SI" sz="1400" dirty="0">
                <a:latin typeface="Arial" charset="0"/>
                <a:cs typeface="Arial" charset="0"/>
              </a:rPr>
              <a:t> </a:t>
            </a:r>
            <a:r>
              <a:rPr lang="sl-SI" sz="1400" i="1" dirty="0" err="1">
                <a:latin typeface="Arial" charset="0"/>
                <a:cs typeface="Arial" charset="0"/>
              </a:rPr>
              <a:t>Pseudomonas</a:t>
            </a:r>
            <a:r>
              <a:rPr lang="sl-SI" sz="1400" i="1" dirty="0">
                <a:latin typeface="Arial" charset="0"/>
                <a:cs typeface="Arial" charset="0"/>
              </a:rPr>
              <a:t> </a:t>
            </a:r>
            <a:r>
              <a:rPr lang="sl-SI" sz="1400" i="1" dirty="0" err="1">
                <a:latin typeface="Arial" charset="0"/>
                <a:cs typeface="Arial" charset="0"/>
              </a:rPr>
              <a:t>aeruginosa</a:t>
            </a:r>
            <a:r>
              <a:rPr lang="sl-SI" sz="1400" dirty="0">
                <a:latin typeface="Arial" charset="0"/>
                <a:cs typeface="Arial"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75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34290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5697538"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TextBox 1"/>
          <p:cNvSpPr txBox="1">
            <a:spLocks noChangeArrowheads="1"/>
          </p:cNvSpPr>
          <p:nvPr/>
        </p:nvSpPr>
        <p:spPr bwMode="auto">
          <a:xfrm>
            <a:off x="4787900" y="454025"/>
            <a:ext cx="3460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a:latin typeface="Arial" charset="0"/>
                <a:cs typeface="Arial" charset="0"/>
              </a:rPr>
              <a:t>Plazmidi kot vektorji </a:t>
            </a:r>
            <a:br>
              <a:rPr lang="sl-SI">
                <a:latin typeface="Arial" charset="0"/>
                <a:cs typeface="Arial" charset="0"/>
              </a:rPr>
            </a:br>
            <a:r>
              <a:rPr lang="sl-SI">
                <a:latin typeface="Arial" charset="0"/>
                <a:cs typeface="Arial" charset="0"/>
              </a:rPr>
              <a:t>v DNA-tehnologiji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755650" y="1268413"/>
            <a:ext cx="7772400" cy="4114800"/>
          </a:xfrm>
        </p:spPr>
        <p:txBody>
          <a:bodyPr/>
          <a:lstStyle/>
          <a:p>
            <a:pPr marL="0" indent="0" algn="ctr">
              <a:buFontTx/>
              <a:buNone/>
            </a:pPr>
            <a:r>
              <a:rPr lang="sl-SI" smtClean="0">
                <a:latin typeface="Arial" charset="0"/>
                <a:cs typeface="Arial" charset="0"/>
              </a:rPr>
              <a:t>Zunajjedrna DNA pri evkariontih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4284663" y="2222500"/>
            <a:ext cx="4859337" cy="4414838"/>
            <a:chOff x="4283968" y="2204864"/>
            <a:chExt cx="4860032" cy="4415088"/>
          </a:xfrm>
        </p:grpSpPr>
        <p:pic>
          <p:nvPicPr>
            <p:cNvPr id="1095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265" y="2204864"/>
              <a:ext cx="4682735" cy="403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83968" y="6373875"/>
              <a:ext cx="4572654" cy="246077"/>
            </a:xfrm>
            <a:prstGeom prst="rect">
              <a:avLst/>
            </a:prstGeom>
          </p:spPr>
          <p:txBody>
            <a:bodyPr>
              <a:spAutoFit/>
            </a:bodyPr>
            <a:lstStyle/>
            <a:p>
              <a:pPr algn="r">
                <a:defRPr/>
              </a:pPr>
              <a:r>
                <a:rPr lang="sl-SI" sz="1000" dirty="0">
                  <a:solidFill>
                    <a:schemeClr val="bg1">
                      <a:lumMod val="50000"/>
                    </a:schemeClr>
                  </a:solidFill>
                  <a:latin typeface="Arial Narrow" pitchFamily="34" charset="0"/>
                </a:rPr>
                <a:t>http://www.biovisualtech.com/bvplasmid/yeast_2_micron_A_form.htm</a:t>
              </a:r>
            </a:p>
          </p:txBody>
        </p:sp>
      </p:grpSp>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328613"/>
            <a:ext cx="25336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475" y="404813"/>
            <a:ext cx="5789613" cy="2831544"/>
          </a:xfrm>
          <a:prstGeom prst="rect">
            <a:avLst/>
          </a:prstGeom>
          <a:noFill/>
        </p:spPr>
        <p:txBody>
          <a:bodyPr>
            <a:spAutoFit/>
          </a:bodyPr>
          <a:lstStyle/>
          <a:p>
            <a:pPr>
              <a:defRPr/>
            </a:pPr>
            <a:r>
              <a:rPr lang="sl-SI" sz="1800" b="1" dirty="0">
                <a:latin typeface="Arial" pitchFamily="34" charset="0"/>
                <a:cs typeface="Arial" pitchFamily="34" charset="0"/>
              </a:rPr>
              <a:t>Naravni plazmid pri </a:t>
            </a:r>
            <a:r>
              <a:rPr lang="sl-SI" sz="1800" b="1" i="1" dirty="0">
                <a:latin typeface="Arial" pitchFamily="34" charset="0"/>
                <a:cs typeface="Arial" pitchFamily="34" charset="0"/>
              </a:rPr>
              <a:t>S. cerevisae</a:t>
            </a:r>
            <a:r>
              <a:rPr lang="sl-SI" sz="1800" b="1" dirty="0">
                <a:latin typeface="Arial" pitchFamily="34" charset="0"/>
                <a:cs typeface="Arial" pitchFamily="34" charset="0"/>
              </a:rPr>
              <a:t>: 2</a:t>
            </a:r>
            <a:r>
              <a:rPr lang="sl-SI" sz="1800" b="1" dirty="0">
                <a:latin typeface="Symbol" pitchFamily="18" charset="2"/>
                <a:cs typeface="Arial" pitchFamily="34" charset="0"/>
              </a:rPr>
              <a:t>m</a:t>
            </a:r>
          </a:p>
          <a:p>
            <a:pPr>
              <a:defRPr/>
            </a:pPr>
            <a:endParaRPr lang="sl-SI" sz="1600" dirty="0">
              <a:latin typeface="Arial" pitchFamily="34" charset="0"/>
              <a:cs typeface="Arial" pitchFamily="34" charset="0"/>
            </a:endParaRPr>
          </a:p>
          <a:p>
            <a:pPr marL="355600" indent="-355600">
              <a:buFont typeface="Arial" pitchFamily="34" charset="0"/>
              <a:buChar char="•"/>
              <a:defRPr/>
            </a:pPr>
            <a:r>
              <a:rPr lang="sl-SI" sz="1600" dirty="0">
                <a:latin typeface="Arial" pitchFamily="34" charset="0"/>
                <a:cs typeface="Arial" pitchFamily="34" charset="0"/>
              </a:rPr>
              <a:t>50-100 kopij/celico (v jedru)</a:t>
            </a:r>
          </a:p>
          <a:p>
            <a:pPr marL="355600" indent="-355600">
              <a:buFont typeface="Arial" pitchFamily="34" charset="0"/>
              <a:buChar char="•"/>
              <a:defRPr/>
            </a:pPr>
            <a:r>
              <a:rPr lang="sl-SI" sz="1600" dirty="0">
                <a:latin typeface="Arial" pitchFamily="34" charset="0"/>
                <a:cs typeface="Arial" pitchFamily="34" charset="0"/>
              </a:rPr>
              <a:t>usklajeno podvojevanje s celico</a:t>
            </a:r>
          </a:p>
          <a:p>
            <a:pPr marL="355600" indent="-355600">
              <a:buFont typeface="Arial" pitchFamily="34" charset="0"/>
              <a:buChar char="•"/>
              <a:defRPr/>
            </a:pPr>
            <a:r>
              <a:rPr lang="sl-SI" sz="1600" dirty="0">
                <a:latin typeface="Arial" pitchFamily="34" charset="0"/>
                <a:cs typeface="Arial" pitchFamily="34" charset="0"/>
              </a:rPr>
              <a:t>4 ORF: </a:t>
            </a:r>
            <a:r>
              <a:rPr lang="sl-SI" sz="1600" dirty="0" err="1">
                <a:latin typeface="Arial" pitchFamily="34" charset="0"/>
                <a:cs typeface="Arial" pitchFamily="34" charset="0"/>
              </a:rPr>
              <a:t>rekombinaza</a:t>
            </a:r>
            <a:r>
              <a:rPr lang="sl-SI" sz="1600" dirty="0">
                <a:latin typeface="Arial" pitchFamily="34" charset="0"/>
                <a:cs typeface="Arial" pitchFamily="34" charset="0"/>
              </a:rPr>
              <a:t> FLP, Rep1, Rep2, RAF</a:t>
            </a:r>
          </a:p>
          <a:p>
            <a:pPr marL="355600" indent="-355600">
              <a:buFont typeface="Arial" pitchFamily="34" charset="0"/>
              <a:buChar char="•"/>
              <a:defRPr/>
            </a:pPr>
            <a:r>
              <a:rPr lang="sl-SI" sz="1600" dirty="0" err="1">
                <a:latin typeface="Arial" pitchFamily="34" charset="0"/>
                <a:cs typeface="Arial" pitchFamily="34" charset="0"/>
              </a:rPr>
              <a:t>Rekombinaza</a:t>
            </a:r>
            <a:r>
              <a:rPr lang="sl-SI" sz="1600" dirty="0">
                <a:latin typeface="Arial" pitchFamily="34" charset="0"/>
                <a:cs typeface="Arial" pitchFamily="34" charset="0"/>
              </a:rPr>
              <a:t> omogoča mestno-specifično rekombinacijo</a:t>
            </a:r>
            <a:br>
              <a:rPr lang="sl-SI" sz="1600" dirty="0">
                <a:latin typeface="Arial" pitchFamily="34" charset="0"/>
                <a:cs typeface="Arial" pitchFamily="34" charset="0"/>
              </a:rPr>
            </a:br>
            <a:r>
              <a:rPr lang="sl-SI" sz="1600" dirty="0">
                <a:latin typeface="Arial" pitchFamily="34" charset="0"/>
                <a:cs typeface="Arial" pitchFamily="34" charset="0"/>
              </a:rPr>
              <a:t>znotraj plazmida in s tem posredno povečanje števila </a:t>
            </a:r>
            <a:r>
              <a:rPr lang="sl-SI" sz="1600" dirty="0" smtClean="0">
                <a:latin typeface="Arial" pitchFamily="34" charset="0"/>
                <a:cs typeface="Arial" pitchFamily="34" charset="0"/>
              </a:rPr>
              <a:t>kopij</a:t>
            </a:r>
            <a:br>
              <a:rPr lang="sl-SI" sz="1600" dirty="0" smtClean="0">
                <a:latin typeface="Arial" pitchFamily="34" charset="0"/>
                <a:cs typeface="Arial" pitchFamily="34" charset="0"/>
              </a:rPr>
            </a:br>
            <a:r>
              <a:rPr lang="sl-SI" sz="1600" dirty="0" smtClean="0">
                <a:latin typeface="Arial" pitchFamily="34" charset="0"/>
                <a:cs typeface="Arial" pitchFamily="34" charset="0"/>
              </a:rPr>
              <a:t>(po principu kotalečega se kroga)</a:t>
            </a:r>
            <a:endParaRPr lang="sl-SI" sz="1600" dirty="0">
              <a:latin typeface="Arial" pitchFamily="34" charset="0"/>
              <a:cs typeface="Arial" pitchFamily="34" charset="0"/>
            </a:endParaRPr>
          </a:p>
          <a:p>
            <a:pPr marL="355600" indent="-355600">
              <a:buFont typeface="Arial" pitchFamily="34" charset="0"/>
              <a:buChar char="•"/>
              <a:defRPr/>
            </a:pPr>
            <a:r>
              <a:rPr lang="sl-SI" sz="1600" dirty="0">
                <a:latin typeface="Arial" pitchFamily="34" charset="0"/>
                <a:cs typeface="Arial" pitchFamily="34" charset="0"/>
              </a:rPr>
              <a:t>Rep1 in Rep2: razporejanje plazmidov in stabilnost; negativna regulatorja izražanja FLP </a:t>
            </a:r>
          </a:p>
          <a:p>
            <a:pPr marL="355600" indent="-355600">
              <a:buFont typeface="Arial" pitchFamily="34" charset="0"/>
              <a:buChar char="•"/>
              <a:defRPr/>
            </a:pPr>
            <a:r>
              <a:rPr lang="sl-SI" sz="1600" dirty="0">
                <a:latin typeface="Arial" pitchFamily="34" charset="0"/>
                <a:cs typeface="Arial" pitchFamily="34" charset="0"/>
              </a:rPr>
              <a:t>RAF: pozitivni regulator izražanja FLP</a:t>
            </a:r>
          </a:p>
        </p:txBody>
      </p:sp>
      <p:pic>
        <p:nvPicPr>
          <p:cNvPr id="1105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73463"/>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88898" y="5602188"/>
            <a:ext cx="2926631" cy="430887"/>
          </a:xfrm>
          <a:prstGeom prst="rect">
            <a:avLst/>
          </a:prstGeom>
        </p:spPr>
        <p:txBody>
          <a:bodyPr wrap="square">
            <a:spAutoFit/>
          </a:bodyPr>
          <a:lstStyle/>
          <a:p>
            <a:r>
              <a:rPr lang="sl-SI" sz="1100" dirty="0">
                <a:solidFill>
                  <a:schemeClr val="bg2">
                    <a:lumMod val="75000"/>
                  </a:schemeClr>
                </a:solidFill>
                <a:latin typeface="Arial Narrow" panose="020B0606020202030204" pitchFamily="34" charset="0"/>
              </a:rPr>
              <a:t>FRT= FLP </a:t>
            </a:r>
            <a:r>
              <a:rPr lang="sl-SI" sz="1100" dirty="0" err="1">
                <a:solidFill>
                  <a:schemeClr val="bg2">
                    <a:lumMod val="75000"/>
                  </a:schemeClr>
                </a:solidFill>
                <a:latin typeface="Arial Narrow" panose="020B0606020202030204" pitchFamily="34" charset="0"/>
              </a:rPr>
              <a:t>recombination</a:t>
            </a:r>
            <a:r>
              <a:rPr lang="sl-SI" sz="1100" dirty="0">
                <a:solidFill>
                  <a:schemeClr val="bg2">
                    <a:lumMod val="75000"/>
                  </a:schemeClr>
                </a:solidFill>
                <a:latin typeface="Arial Narrow" panose="020B0606020202030204" pitchFamily="34" charset="0"/>
              </a:rPr>
              <a:t> </a:t>
            </a:r>
            <a:r>
              <a:rPr lang="sl-SI" sz="1100" dirty="0" err="1">
                <a:solidFill>
                  <a:schemeClr val="bg2">
                    <a:lumMod val="75000"/>
                  </a:schemeClr>
                </a:solidFill>
                <a:latin typeface="Arial Narrow" panose="020B0606020202030204" pitchFamily="34" charset="0"/>
              </a:rPr>
              <a:t>target</a:t>
            </a:r>
            <a:endParaRPr lang="sl-SI" sz="1100" dirty="0">
              <a:solidFill>
                <a:schemeClr val="bg2">
                  <a:lumMod val="75000"/>
                </a:schemeClr>
              </a:solidFill>
              <a:latin typeface="Arial Narrow" panose="020B0606020202030204" pitchFamily="34" charset="0"/>
            </a:endParaRPr>
          </a:p>
          <a:p>
            <a:r>
              <a:rPr lang="sl-SI" sz="1100" dirty="0">
                <a:solidFill>
                  <a:schemeClr val="bg2">
                    <a:lumMod val="75000"/>
                  </a:schemeClr>
                </a:solidFill>
                <a:latin typeface="Arial Narrow" panose="020B0606020202030204" pitchFamily="34" charset="0"/>
              </a:rPr>
              <a:t>STB = Rep3: vezavno mesto za Rep1 in Rep2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110596"/>
                                        </p:tgtEl>
                                      </p:cBhvr>
                                    </p:animEffect>
                                    <p:set>
                                      <p:cBhvr>
                                        <p:cTn id="10" dur="1" fill="hold">
                                          <p:stCondLst>
                                            <p:cond delay="499"/>
                                          </p:stCondLst>
                                        </p:cTn>
                                        <p:tgtEl>
                                          <p:spTgt spid="11059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0597"/>
                                        </p:tgtEl>
                                        <p:attrNameLst>
                                          <p:attrName>style.visibility</p:attrName>
                                        </p:attrNameLst>
                                      </p:cBhvr>
                                      <p:to>
                                        <p:strVal val="visible"/>
                                      </p:to>
                                    </p:set>
                                    <p:animEffect transition="in" filter="fade">
                                      <p:cBhvr>
                                        <p:cTn id="15"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11618" name="Picture 5" descr="Endosymbiosis_the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47875"/>
            <a:ext cx="5715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9" name="Group 11"/>
          <p:cNvGrpSpPr>
            <a:grpSpLocks/>
          </p:cNvGrpSpPr>
          <p:nvPr/>
        </p:nvGrpSpPr>
        <p:grpSpPr bwMode="auto">
          <a:xfrm>
            <a:off x="1384300" y="1482725"/>
            <a:ext cx="839788" cy="866775"/>
            <a:chOff x="872" y="934"/>
            <a:chExt cx="529" cy="546"/>
          </a:xfrm>
        </p:grpSpPr>
        <p:sp>
          <p:nvSpPr>
            <p:cNvPr id="111623" name="Text Box 6"/>
            <p:cNvSpPr txBox="1">
              <a:spLocks noChangeArrowheads="1"/>
            </p:cNvSpPr>
            <p:nvPr/>
          </p:nvSpPr>
          <p:spPr bwMode="auto">
            <a:xfrm>
              <a:off x="872" y="934"/>
              <a:ext cx="5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sl-SI" sz="1400">
                  <a:solidFill>
                    <a:srgbClr val="000000"/>
                  </a:solidFill>
                  <a:latin typeface="Arial" charset="0"/>
                </a:rPr>
                <a:t>~rikecije</a:t>
              </a:r>
            </a:p>
          </p:txBody>
        </p:sp>
        <p:sp>
          <p:nvSpPr>
            <p:cNvPr id="111624" name="Line 8"/>
            <p:cNvSpPr>
              <a:spLocks noChangeShapeType="1"/>
            </p:cNvSpPr>
            <p:nvPr/>
          </p:nvSpPr>
          <p:spPr bwMode="auto">
            <a:xfrm>
              <a:off x="1247" y="1162"/>
              <a:ext cx="91"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7178" name="Group 10"/>
          <p:cNvGrpSpPr>
            <a:grpSpLocks/>
          </p:cNvGrpSpPr>
          <p:nvPr/>
        </p:nvGrpSpPr>
        <p:grpSpPr bwMode="auto">
          <a:xfrm>
            <a:off x="1239838" y="4652963"/>
            <a:ext cx="1381125" cy="879475"/>
            <a:chOff x="781" y="2931"/>
            <a:chExt cx="870" cy="554"/>
          </a:xfrm>
        </p:grpSpPr>
        <p:sp>
          <p:nvSpPr>
            <p:cNvPr id="111621" name="Text Box 7"/>
            <p:cNvSpPr txBox="1">
              <a:spLocks noChangeArrowheads="1"/>
            </p:cNvSpPr>
            <p:nvPr/>
          </p:nvSpPr>
          <p:spPr bwMode="auto">
            <a:xfrm>
              <a:off x="781" y="3293"/>
              <a:ext cx="8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sl-SI" sz="1400">
                  <a:solidFill>
                    <a:srgbClr val="000000"/>
                  </a:solidFill>
                  <a:latin typeface="Arial" charset="0"/>
                </a:rPr>
                <a:t>~cianobakterije</a:t>
              </a:r>
            </a:p>
          </p:txBody>
        </p:sp>
        <p:sp>
          <p:nvSpPr>
            <p:cNvPr id="111622" name="Line 9"/>
            <p:cNvSpPr>
              <a:spLocks noChangeShapeType="1"/>
            </p:cNvSpPr>
            <p:nvPr/>
          </p:nvSpPr>
          <p:spPr bwMode="auto">
            <a:xfrm flipV="1">
              <a:off x="1111" y="2931"/>
              <a:ext cx="181"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06475"/>
            <a:ext cx="34194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003300"/>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331913" y="404813"/>
            <a:ext cx="6621462" cy="658812"/>
          </a:xfrm>
        </p:spPr>
        <p:txBody>
          <a:bodyPr/>
          <a:lstStyle/>
          <a:p>
            <a:r>
              <a:rPr lang="sl-SI" sz="3200" b="1" smtClean="0">
                <a:latin typeface="Arial" charset="0"/>
                <a:cs typeface="Arial" charset="0"/>
              </a:rPr>
              <a:t>Lastnosti plazmidov</a:t>
            </a:r>
          </a:p>
        </p:txBody>
      </p:sp>
      <p:sp>
        <p:nvSpPr>
          <p:cNvPr id="88067" name="Content Placeholder 2"/>
          <p:cNvSpPr>
            <a:spLocks noGrp="1"/>
          </p:cNvSpPr>
          <p:nvPr>
            <p:ph idx="1"/>
          </p:nvPr>
        </p:nvSpPr>
        <p:spPr>
          <a:xfrm>
            <a:off x="685800" y="1412875"/>
            <a:ext cx="8278813" cy="4683125"/>
          </a:xfrm>
        </p:spPr>
        <p:txBody>
          <a:bodyPr/>
          <a:lstStyle/>
          <a:p>
            <a:pPr>
              <a:defRPr/>
            </a:pPr>
            <a:r>
              <a:rPr lang="sl-SI" sz="1800" dirty="0" smtClean="0">
                <a:latin typeface="Arial" charset="0"/>
                <a:cs typeface="Arial" charset="0"/>
              </a:rPr>
              <a:t>dodatno zvita ds DNA</a:t>
            </a:r>
          </a:p>
          <a:p>
            <a:pPr>
              <a:defRPr/>
            </a:pPr>
            <a:r>
              <a:rPr lang="sl-SI" sz="1800" dirty="0" smtClean="0">
                <a:latin typeface="Arial" charset="0"/>
                <a:cs typeface="Arial" charset="0"/>
              </a:rPr>
              <a:t>krožne molekule</a:t>
            </a:r>
          </a:p>
          <a:p>
            <a:pPr>
              <a:defRPr/>
            </a:pPr>
            <a:r>
              <a:rPr lang="sl-SI" sz="1800" dirty="0" smtClean="0">
                <a:latin typeface="Arial" charset="0"/>
                <a:cs typeface="Arial" charset="0"/>
              </a:rPr>
              <a:t>1 – več 100 / celico</a:t>
            </a:r>
          </a:p>
          <a:p>
            <a:pPr>
              <a:defRPr/>
            </a:pPr>
            <a:r>
              <a:rPr lang="sl-SI" sz="1800" dirty="0" smtClean="0">
                <a:latin typeface="Arial" charset="0"/>
                <a:cs typeface="Arial" charset="0"/>
              </a:rPr>
              <a:t>hkrati lahko več različnih plazmidov v isti celici</a:t>
            </a:r>
          </a:p>
          <a:p>
            <a:pPr>
              <a:defRPr/>
            </a:pPr>
            <a:r>
              <a:rPr lang="sl-SI" sz="1800" dirty="0" smtClean="0">
                <a:latin typeface="Arial" charset="0"/>
                <a:cs typeface="Arial" charset="0"/>
              </a:rPr>
              <a:t>plazmidna karta prikazuje značilnosti</a:t>
            </a:r>
          </a:p>
          <a:p>
            <a:pPr>
              <a:defRPr/>
            </a:pPr>
            <a:r>
              <a:rPr lang="sl-SI" sz="1800" dirty="0" smtClean="0">
                <a:latin typeface="Arial" charset="0"/>
                <a:cs typeface="Arial" charset="0"/>
              </a:rPr>
              <a:t>neodvisno podvojevanje z encimi, zapisanimi na kromosomu</a:t>
            </a:r>
          </a:p>
          <a:p>
            <a:pPr>
              <a:defRPr/>
            </a:pPr>
            <a:r>
              <a:rPr lang="sl-SI" sz="1800" dirty="0" smtClean="0">
                <a:latin typeface="Arial" charset="0"/>
                <a:cs typeface="Arial" charset="0"/>
              </a:rPr>
              <a:t>velikost 1 </a:t>
            </a:r>
            <a:r>
              <a:rPr lang="sl-SI" sz="1800" dirty="0" err="1" smtClean="0">
                <a:latin typeface="Arial" charset="0"/>
                <a:cs typeface="Arial" charset="0"/>
              </a:rPr>
              <a:t>kb</a:t>
            </a:r>
            <a:r>
              <a:rPr lang="sl-SI" sz="1800" dirty="0" smtClean="0">
                <a:latin typeface="Arial" charset="0"/>
                <a:cs typeface="Arial" charset="0"/>
              </a:rPr>
              <a:t> –  &gt;1000 </a:t>
            </a:r>
            <a:r>
              <a:rPr lang="sl-SI" sz="1800" dirty="0" err="1" smtClean="0">
                <a:latin typeface="Arial" charset="0"/>
                <a:cs typeface="Arial" charset="0"/>
              </a:rPr>
              <a:t>kb</a:t>
            </a:r>
            <a:endParaRPr lang="sl-SI" sz="1800" dirty="0" smtClean="0">
              <a:latin typeface="Arial" charset="0"/>
              <a:cs typeface="Arial" charset="0"/>
            </a:endParaRPr>
          </a:p>
          <a:p>
            <a:pPr>
              <a:defRPr/>
            </a:pPr>
            <a:r>
              <a:rPr lang="sl-SI" sz="1800" dirty="0" smtClean="0">
                <a:latin typeface="Arial" charset="0"/>
                <a:cs typeface="Arial" charset="0"/>
              </a:rPr>
              <a:t>prenosljivi genetski elementi (s konjugacijo ali transformacijo)</a:t>
            </a:r>
          </a:p>
          <a:p>
            <a:pPr>
              <a:defRPr/>
            </a:pPr>
            <a:r>
              <a:rPr lang="sl-SI" sz="1800" dirty="0" smtClean="0">
                <a:latin typeface="Arial" charset="0"/>
                <a:cs typeface="Arial" charset="0"/>
              </a:rPr>
              <a:t>omogočajo horizontalni prenos DNA / lastnosti znotraj populacije</a:t>
            </a:r>
          </a:p>
          <a:p>
            <a:pPr>
              <a:defRPr/>
            </a:pPr>
            <a:r>
              <a:rPr lang="sl-SI" sz="1800" dirty="0" smtClean="0">
                <a:latin typeface="Arial" charset="0"/>
                <a:cs typeface="Arial" charset="0"/>
              </a:rPr>
              <a:t>lastnosti, ki jih prenašajo, dajejo gostitelju prednost v danem okolju</a:t>
            </a:r>
          </a:p>
          <a:p>
            <a:pPr>
              <a:defRPr/>
            </a:pPr>
            <a:r>
              <a:rPr lang="sl-SI" sz="1800" dirty="0" smtClean="0">
                <a:latin typeface="Arial" charset="0"/>
                <a:cs typeface="Arial" charset="0"/>
              </a:rPr>
              <a:t>pogosto zapisujejo za toksine, odpornost proti antibiotikom, razgradnjo redkih snovi</a:t>
            </a:r>
          </a:p>
          <a:p>
            <a:pPr>
              <a:defRPr/>
            </a:pPr>
            <a:r>
              <a:rPr lang="sl-SI" sz="1800" dirty="0" smtClean="0">
                <a:latin typeface="Arial" charset="0"/>
                <a:cs typeface="Arial" charset="0"/>
              </a:rPr>
              <a:t>najdemo jih tudi pri arhejah in nekaterih evkariontih</a:t>
            </a:r>
          </a:p>
          <a:p>
            <a:pPr>
              <a:defRPr/>
            </a:pPr>
            <a:r>
              <a:rPr lang="sl-SI" sz="1800" dirty="0" smtClean="0">
                <a:latin typeface="Arial" charset="0"/>
                <a:cs typeface="Arial" charset="0"/>
              </a:rPr>
              <a:t>obstajajo integracijski (</a:t>
            </a:r>
            <a:r>
              <a:rPr lang="sl-SI" sz="1800" dirty="0" err="1" smtClean="0">
                <a:latin typeface="Arial" charset="0"/>
                <a:cs typeface="Arial" charset="0"/>
              </a:rPr>
              <a:t>episomi</a:t>
            </a:r>
            <a:r>
              <a:rPr lang="sl-SI" sz="1800" dirty="0" smtClean="0">
                <a:latin typeface="Arial" charset="0"/>
                <a:cs typeface="Arial" charset="0"/>
              </a:rPr>
              <a:t>) in </a:t>
            </a:r>
            <a:r>
              <a:rPr lang="sl-SI" sz="1800" dirty="0" err="1" smtClean="0">
                <a:latin typeface="Arial" charset="0"/>
                <a:cs typeface="Arial" charset="0"/>
              </a:rPr>
              <a:t>neintegracijski</a:t>
            </a:r>
            <a:r>
              <a:rPr lang="sl-SI" sz="1800" dirty="0" smtClean="0">
                <a:latin typeface="Arial" charset="0"/>
                <a:cs typeface="Arial" charset="0"/>
              </a:rPr>
              <a:t> plazmidi</a:t>
            </a:r>
          </a:p>
          <a:p>
            <a:pPr>
              <a:defRPr/>
            </a:pPr>
            <a:endParaRPr lang="sl-SI" sz="1800" dirty="0" smtClean="0">
              <a:latin typeface="Arial" charset="0"/>
              <a:cs typeface="Arial" charset="0"/>
            </a:endParaRPr>
          </a:p>
          <a:p>
            <a:pPr>
              <a:defRPr/>
            </a:pPr>
            <a:endParaRPr lang="sl-SI"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14350" y="333375"/>
            <a:ext cx="4465638" cy="730250"/>
          </a:xfrm>
        </p:spPr>
        <p:txBody>
          <a:bodyPr/>
          <a:lstStyle/>
          <a:p>
            <a:pPr algn="l"/>
            <a:r>
              <a:rPr lang="sl-SI" sz="2400" b="1" smtClean="0">
                <a:solidFill>
                  <a:srgbClr val="5F0DF3"/>
                </a:solidFill>
                <a:latin typeface="Arial" charset="0"/>
              </a:rPr>
              <a:t>Mitohondrijska</a:t>
            </a:r>
            <a:r>
              <a:rPr lang="sl-SI" sz="2800" smtClean="0">
                <a:solidFill>
                  <a:srgbClr val="5F0DF3"/>
                </a:solidFill>
                <a:latin typeface="Arial" charset="0"/>
              </a:rPr>
              <a:t> </a:t>
            </a:r>
            <a:r>
              <a:rPr lang="sl-SI" sz="2800" b="1" smtClean="0">
                <a:solidFill>
                  <a:srgbClr val="5F0DF3"/>
                </a:solidFill>
                <a:latin typeface="Arial" charset="0"/>
              </a:rPr>
              <a:t>DNA</a:t>
            </a:r>
            <a:endParaRPr lang="en-GB" sz="2800" b="1" smtClean="0">
              <a:solidFill>
                <a:srgbClr val="5F0DF3"/>
              </a:solidFill>
              <a:latin typeface="Arial" charset="0"/>
            </a:endParaRPr>
          </a:p>
        </p:txBody>
      </p:sp>
      <p:sp>
        <p:nvSpPr>
          <p:cNvPr id="114691" name="Rectangle 3"/>
          <p:cNvSpPr>
            <a:spLocks noGrp="1" noChangeArrowheads="1"/>
          </p:cNvSpPr>
          <p:nvPr>
            <p:ph type="body" idx="1"/>
          </p:nvPr>
        </p:nvSpPr>
        <p:spPr>
          <a:xfrm>
            <a:off x="195263" y="1412875"/>
            <a:ext cx="5040312" cy="1944688"/>
          </a:xfrm>
        </p:spPr>
        <p:txBody>
          <a:bodyPr/>
          <a:lstStyle/>
          <a:p>
            <a:r>
              <a:rPr lang="sl-SI" sz="1600" dirty="0" smtClean="0">
                <a:latin typeface="Arial" charset="0"/>
              </a:rPr>
              <a:t>organizacija v obliki </a:t>
            </a:r>
            <a:r>
              <a:rPr lang="sl-SI" sz="1600" dirty="0" err="1" smtClean="0">
                <a:latin typeface="Arial" charset="0"/>
              </a:rPr>
              <a:t>nukleoidov</a:t>
            </a:r>
            <a:r>
              <a:rPr lang="sl-SI" sz="1600" dirty="0" smtClean="0">
                <a:latin typeface="Arial" charset="0"/>
              </a:rPr>
              <a:t>, ki vsebujejo po več kopij </a:t>
            </a:r>
            <a:r>
              <a:rPr lang="sl-SI" sz="1600" dirty="0" err="1" smtClean="0">
                <a:latin typeface="Arial" charset="0"/>
              </a:rPr>
              <a:t>mtDNA</a:t>
            </a:r>
            <a:r>
              <a:rPr lang="sl-SI" sz="1600" dirty="0" smtClean="0">
                <a:latin typeface="Arial" charset="0"/>
              </a:rPr>
              <a:t> (5-7)</a:t>
            </a:r>
          </a:p>
          <a:p>
            <a:r>
              <a:rPr lang="sl-SI" sz="1600" dirty="0" smtClean="0">
                <a:latin typeface="Arial" charset="0"/>
              </a:rPr>
              <a:t>vsaka celica ima lahko </a:t>
            </a:r>
            <a:r>
              <a:rPr lang="sl-SI" sz="1600" dirty="0" err="1" smtClean="0">
                <a:latin typeface="Arial" charset="0"/>
              </a:rPr>
              <a:t>k.1000</a:t>
            </a:r>
            <a:r>
              <a:rPr lang="sl-SI" sz="1600" dirty="0" smtClean="0">
                <a:latin typeface="Arial" charset="0"/>
              </a:rPr>
              <a:t> mitohondrijev s po več </a:t>
            </a:r>
            <a:r>
              <a:rPr lang="sl-SI" sz="1600" dirty="0" err="1" smtClean="0">
                <a:latin typeface="Arial" charset="0"/>
              </a:rPr>
              <a:t>nukleoidi</a:t>
            </a:r>
            <a:endParaRPr lang="sl-SI" sz="1600" dirty="0" smtClean="0">
              <a:latin typeface="Arial" charset="0"/>
            </a:endParaRPr>
          </a:p>
          <a:p>
            <a:r>
              <a:rPr lang="sl-SI" sz="1600" dirty="0" smtClean="0">
                <a:latin typeface="Arial" charset="0"/>
              </a:rPr>
              <a:t>številni proteini vezani na DNA (po masi 50 % </a:t>
            </a:r>
            <a:r>
              <a:rPr lang="sl-SI" sz="1600" dirty="0" err="1" smtClean="0">
                <a:latin typeface="Arial" charset="0"/>
              </a:rPr>
              <a:t>nukleoidov</a:t>
            </a:r>
            <a:r>
              <a:rPr lang="sl-SI" sz="1600" dirty="0" smtClean="0">
                <a:latin typeface="Arial" charset="0"/>
              </a:rPr>
              <a:t>)</a:t>
            </a:r>
          </a:p>
          <a:p>
            <a:endParaRPr lang="sl-SI" sz="1600" dirty="0" smtClean="0">
              <a:latin typeface="Arial" charset="0"/>
            </a:endParaRPr>
          </a:p>
          <a:p>
            <a:endParaRPr lang="sl-SI" sz="1600" dirty="0" smtClean="0">
              <a:latin typeface="Arial" charset="0"/>
            </a:endParaRPr>
          </a:p>
        </p:txBody>
      </p:sp>
      <p:pic>
        <p:nvPicPr>
          <p:cNvPr id="1146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63"/>
            <a:ext cx="7450137"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2627313" y="477421"/>
            <a:ext cx="64087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sl-SI" sz="1800" b="1" dirty="0">
                <a:solidFill>
                  <a:srgbClr val="000000"/>
                </a:solidFill>
                <a:latin typeface="Arial" charset="0"/>
              </a:rPr>
              <a:t>      </a:t>
            </a:r>
            <a:r>
              <a:rPr lang="en-US" sz="1800" b="1" dirty="0" err="1">
                <a:solidFill>
                  <a:srgbClr val="000000"/>
                </a:solidFill>
                <a:latin typeface="Arial" charset="0"/>
              </a:rPr>
              <a:t>mitohondri</a:t>
            </a:r>
            <a:r>
              <a:rPr lang="sl-SI" sz="1800" b="1" dirty="0" err="1">
                <a:solidFill>
                  <a:srgbClr val="000000"/>
                </a:solidFill>
                <a:latin typeface="Arial" charset="0"/>
              </a:rPr>
              <a:t>jska</a:t>
            </a:r>
            <a:r>
              <a:rPr lang="en-US" sz="1800" b="1" dirty="0">
                <a:solidFill>
                  <a:srgbClr val="000000"/>
                </a:solidFill>
                <a:latin typeface="Arial" charset="0"/>
              </a:rPr>
              <a:t> DNA (</a:t>
            </a:r>
            <a:r>
              <a:rPr lang="en-US" sz="1800" b="1" dirty="0" err="1">
                <a:solidFill>
                  <a:srgbClr val="000000"/>
                </a:solidFill>
                <a:latin typeface="Arial" charset="0"/>
              </a:rPr>
              <a:t>mtDNA</a:t>
            </a:r>
            <a:r>
              <a:rPr lang="en-US" sz="1800" b="1" dirty="0">
                <a:solidFill>
                  <a:srgbClr val="000000"/>
                </a:solidFill>
                <a:latin typeface="Arial" charset="0"/>
              </a:rPr>
              <a:t>)</a:t>
            </a:r>
            <a:r>
              <a:rPr lang="sl-SI" sz="1800" b="1" dirty="0">
                <a:solidFill>
                  <a:srgbClr val="000000"/>
                </a:solidFill>
                <a:latin typeface="Arial" charset="0"/>
              </a:rPr>
              <a:t> </a:t>
            </a:r>
            <a:r>
              <a:rPr lang="en-US" sz="1800" dirty="0">
                <a:solidFill>
                  <a:srgbClr val="000000"/>
                </a:solidFill>
                <a:latin typeface="Arial" charset="0"/>
              </a:rPr>
              <a:t>– </a:t>
            </a:r>
            <a:r>
              <a:rPr lang="sl-SI" sz="1800" dirty="0">
                <a:solidFill>
                  <a:srgbClr val="000000"/>
                </a:solidFill>
                <a:latin typeface="Arial" charset="0"/>
              </a:rPr>
              <a:t>16,6 </a:t>
            </a:r>
            <a:r>
              <a:rPr lang="sl-SI" sz="1800" dirty="0" err="1">
                <a:solidFill>
                  <a:srgbClr val="000000"/>
                </a:solidFill>
                <a:latin typeface="Arial" charset="0"/>
              </a:rPr>
              <a:t>kb</a:t>
            </a:r>
            <a:endParaRPr lang="sl-SI" sz="1800" dirty="0">
              <a:solidFill>
                <a:srgbClr val="000000"/>
              </a:solidFill>
              <a:latin typeface="Arial" charset="0"/>
            </a:endParaRPr>
          </a:p>
          <a:p>
            <a:pPr marL="174625" indent="-174625" eaLnBrk="1" hangingPunct="1">
              <a:buFont typeface="Arial" pitchFamily="34" charset="0"/>
              <a:buChar char="•"/>
            </a:pPr>
            <a:r>
              <a:rPr lang="sl-SI" sz="1800" dirty="0">
                <a:solidFill>
                  <a:srgbClr val="000000"/>
                </a:solidFill>
                <a:latin typeface="Arial" charset="0"/>
              </a:rPr>
              <a:t>      </a:t>
            </a:r>
            <a:r>
              <a:rPr lang="sl-SI" sz="1600" dirty="0">
                <a:solidFill>
                  <a:srgbClr val="000000"/>
                </a:solidFill>
                <a:latin typeface="Arial" charset="0"/>
              </a:rPr>
              <a:t>2-10 kopij genoma / </a:t>
            </a:r>
            <a:r>
              <a:rPr lang="sl-SI" sz="1600" dirty="0" err="1">
                <a:solidFill>
                  <a:srgbClr val="000000"/>
                </a:solidFill>
                <a:latin typeface="Arial" charset="0"/>
              </a:rPr>
              <a:t>mth</a:t>
            </a:r>
            <a:endParaRPr lang="sl-SI" sz="1600" dirty="0">
              <a:solidFill>
                <a:srgbClr val="000000"/>
              </a:solidFill>
              <a:latin typeface="Arial" charset="0"/>
            </a:endParaRPr>
          </a:p>
          <a:p>
            <a:pPr marL="174625" indent="-174625" eaLnBrk="1" hangingPunct="1">
              <a:buFont typeface="Arial" pitchFamily="34" charset="0"/>
              <a:buChar char="•"/>
            </a:pPr>
            <a:r>
              <a:rPr lang="sl-SI" sz="1600" dirty="0">
                <a:solidFill>
                  <a:srgbClr val="000000"/>
                </a:solidFill>
                <a:latin typeface="Arial" charset="0"/>
              </a:rPr>
              <a:t>      </a:t>
            </a:r>
            <a:r>
              <a:rPr lang="sl-SI" sz="1600" dirty="0" err="1">
                <a:solidFill>
                  <a:srgbClr val="000000"/>
                </a:solidFill>
                <a:latin typeface="Arial" charset="0"/>
              </a:rPr>
              <a:t>zunajjedrna</a:t>
            </a:r>
            <a:r>
              <a:rPr lang="sl-SI" sz="1600" dirty="0">
                <a:solidFill>
                  <a:srgbClr val="000000"/>
                </a:solidFill>
                <a:latin typeface="Arial" charset="0"/>
              </a:rPr>
              <a:t> DNA; avtonomen genetski sistem</a:t>
            </a:r>
            <a:r>
              <a:rPr lang="en-US" sz="1600" dirty="0">
                <a:solidFill>
                  <a:srgbClr val="000000"/>
                </a:solidFill>
                <a:latin typeface="Arial" charset="0"/>
              </a:rPr>
              <a:t> </a:t>
            </a:r>
            <a:endParaRPr lang="sl-SI" sz="1600" dirty="0" smtClean="0">
              <a:solidFill>
                <a:srgbClr val="000000"/>
              </a:solidFill>
              <a:latin typeface="Arial" charset="0"/>
            </a:endParaRPr>
          </a:p>
          <a:p>
            <a:pPr marL="174625" indent="-174625" eaLnBrk="1" hangingPunct="1">
              <a:buFont typeface="Arial" pitchFamily="34" charset="0"/>
              <a:buChar char="•"/>
            </a:pPr>
            <a:r>
              <a:rPr lang="en-US" sz="1600" dirty="0">
                <a:solidFill>
                  <a:srgbClr val="000000"/>
                </a:solidFill>
                <a:latin typeface="Arial" charset="0"/>
              </a:rPr>
              <a:t>      </a:t>
            </a:r>
            <a:r>
              <a:rPr lang="sl-SI" sz="1600" dirty="0" err="1">
                <a:solidFill>
                  <a:srgbClr val="000000"/>
                </a:solidFill>
                <a:latin typeface="Arial" charset="0"/>
              </a:rPr>
              <a:t>samoreplikacijski</a:t>
            </a:r>
            <a:r>
              <a:rPr lang="sl-SI" sz="1600" dirty="0">
                <a:solidFill>
                  <a:srgbClr val="000000"/>
                </a:solidFill>
                <a:latin typeface="Arial" charset="0"/>
              </a:rPr>
              <a:t> sistem, ki se tudi avtonomno prepisuje</a:t>
            </a:r>
          </a:p>
          <a:p>
            <a:pPr marL="174625" indent="-174625" eaLnBrk="1" hangingPunct="1">
              <a:buFont typeface="Arial" pitchFamily="34" charset="0"/>
              <a:buChar char="•"/>
            </a:pPr>
            <a:r>
              <a:rPr lang="sl-SI" sz="1600" dirty="0">
                <a:solidFill>
                  <a:srgbClr val="000000"/>
                </a:solidFill>
                <a:latin typeface="Arial" charset="0"/>
              </a:rPr>
              <a:t>      2 gena za </a:t>
            </a:r>
            <a:r>
              <a:rPr lang="sl-SI" sz="1600" dirty="0" err="1">
                <a:solidFill>
                  <a:srgbClr val="000000"/>
                </a:solidFill>
                <a:latin typeface="Arial" charset="0"/>
              </a:rPr>
              <a:t>rRNA</a:t>
            </a:r>
            <a:r>
              <a:rPr lang="sl-SI" sz="1600" dirty="0">
                <a:solidFill>
                  <a:srgbClr val="000000"/>
                </a:solidFill>
                <a:latin typeface="Arial" charset="0"/>
              </a:rPr>
              <a:t>, 22 za tRNA</a:t>
            </a:r>
            <a:r>
              <a:rPr lang="en-US" sz="1600" dirty="0">
                <a:solidFill>
                  <a:srgbClr val="000000"/>
                </a:solidFill>
                <a:latin typeface="Arial" charset="0"/>
              </a:rPr>
              <a:t> </a:t>
            </a:r>
            <a:endParaRPr lang="sl-SI" sz="1600" dirty="0">
              <a:solidFill>
                <a:srgbClr val="000000"/>
              </a:solidFill>
              <a:latin typeface="Arial" charset="0"/>
            </a:endParaRPr>
          </a:p>
          <a:p>
            <a:pPr marL="174625" indent="-174625" eaLnBrk="1" hangingPunct="1">
              <a:buFont typeface="Arial" pitchFamily="34" charset="0"/>
              <a:buChar char="•"/>
            </a:pPr>
            <a:r>
              <a:rPr lang="sl-SI" sz="1600" dirty="0">
                <a:solidFill>
                  <a:srgbClr val="000000"/>
                </a:solidFill>
                <a:latin typeface="Arial" charset="0"/>
              </a:rPr>
              <a:t>      3 promotorji</a:t>
            </a:r>
            <a:r>
              <a:rPr lang="en-US" sz="1600" dirty="0">
                <a:solidFill>
                  <a:srgbClr val="000000"/>
                </a:solidFill>
                <a:latin typeface="Arial" charset="0"/>
              </a:rPr>
              <a:t> </a:t>
            </a:r>
            <a:endParaRPr lang="sl-SI" sz="1600" dirty="0" smtClean="0">
              <a:solidFill>
                <a:srgbClr val="000000"/>
              </a:solidFill>
              <a:latin typeface="Arial" charset="0"/>
            </a:endParaRPr>
          </a:p>
          <a:p>
            <a:pPr marL="174625" indent="-174625" eaLnBrk="1" hangingPunct="1">
              <a:buFont typeface="Arial" pitchFamily="34" charset="0"/>
              <a:buChar char="•"/>
            </a:pPr>
            <a:r>
              <a:rPr lang="en-US" sz="1600" dirty="0">
                <a:solidFill>
                  <a:srgbClr val="000000"/>
                </a:solidFill>
                <a:latin typeface="Arial" charset="0"/>
              </a:rPr>
              <a:t>      </a:t>
            </a:r>
            <a:r>
              <a:rPr lang="sl-SI" sz="1600" dirty="0">
                <a:solidFill>
                  <a:srgbClr val="000000"/>
                </a:solidFill>
                <a:latin typeface="Arial" charset="0"/>
              </a:rPr>
              <a:t>drugačna raba </a:t>
            </a:r>
            <a:r>
              <a:rPr lang="sl-SI" sz="1600" dirty="0" smtClean="0">
                <a:solidFill>
                  <a:srgbClr val="000000"/>
                </a:solidFill>
                <a:latin typeface="Arial" charset="0"/>
              </a:rPr>
              <a:t>kodona</a:t>
            </a:r>
          </a:p>
          <a:p>
            <a:pPr marL="174625" indent="-174625" eaLnBrk="1" hangingPunct="1">
              <a:buFont typeface="Arial" pitchFamily="34" charset="0"/>
              <a:buChar char="•"/>
            </a:pPr>
            <a:r>
              <a:rPr lang="sl-SI" sz="1600" dirty="0" smtClean="0">
                <a:solidFill>
                  <a:srgbClr val="000000"/>
                </a:solidFill>
                <a:latin typeface="Arial" charset="0"/>
              </a:rPr>
              <a:t>      </a:t>
            </a:r>
            <a:r>
              <a:rPr lang="sl-SI" sz="1600" dirty="0">
                <a:solidFill>
                  <a:srgbClr val="000000"/>
                </a:solidFill>
                <a:latin typeface="Arial" charset="0"/>
              </a:rPr>
              <a:t>podobnost s prokarionti: nima intronov, nima histonov</a:t>
            </a:r>
            <a:r>
              <a:rPr lang="en-US" sz="1600" dirty="0">
                <a:solidFill>
                  <a:srgbClr val="000000"/>
                </a:solidFill>
                <a:latin typeface="Arial" charset="0"/>
              </a:rPr>
              <a:t> </a:t>
            </a:r>
            <a:endParaRPr lang="sl-SI" sz="1600" dirty="0" smtClean="0">
              <a:solidFill>
                <a:srgbClr val="000000"/>
              </a:solidFill>
              <a:latin typeface="Arial" charset="0"/>
            </a:endParaRPr>
          </a:p>
          <a:p>
            <a:pPr marL="174625" indent="-174625" eaLnBrk="1" hangingPunct="1">
              <a:buFont typeface="Arial" pitchFamily="34" charset="0"/>
              <a:buChar char="•"/>
            </a:pPr>
            <a:r>
              <a:rPr lang="en-US" sz="1600" dirty="0">
                <a:solidFill>
                  <a:srgbClr val="000000"/>
                </a:solidFill>
                <a:latin typeface="Arial" charset="0"/>
              </a:rPr>
              <a:t>      </a:t>
            </a:r>
            <a:r>
              <a:rPr lang="sl-SI" sz="1600" dirty="0">
                <a:solidFill>
                  <a:srgbClr val="000000"/>
                </a:solidFill>
                <a:latin typeface="Arial" charset="0"/>
              </a:rPr>
              <a:t>deduje se po materini strani</a:t>
            </a:r>
          </a:p>
          <a:p>
            <a:pPr marL="174625" indent="-174625" eaLnBrk="1" hangingPunct="1">
              <a:buFont typeface="Arial" pitchFamily="34" charset="0"/>
              <a:buChar char="•"/>
            </a:pPr>
            <a:r>
              <a:rPr lang="sl-SI" sz="1600" dirty="0">
                <a:solidFill>
                  <a:srgbClr val="000000"/>
                </a:solidFill>
                <a:latin typeface="Arial" charset="0"/>
              </a:rPr>
              <a:t>      ni aktivnosti kontrolnega branja </a:t>
            </a:r>
            <a:r>
              <a:rPr lang="sl-SI" sz="1400" dirty="0">
                <a:solidFill>
                  <a:srgbClr val="000000"/>
                </a:solidFill>
                <a:latin typeface="Arial" charset="0"/>
                <a:sym typeface="Wingdings" pitchFamily="2" charset="2"/>
              </a:rPr>
              <a:t> do 100x več napak pri replikaciji</a:t>
            </a:r>
            <a:r>
              <a:rPr lang="en-US" sz="1600" dirty="0">
                <a:solidFill>
                  <a:srgbClr val="000000"/>
                </a:solidFill>
                <a:latin typeface="Arial" charset="0"/>
              </a:rPr>
              <a:t> </a:t>
            </a:r>
            <a:endParaRPr lang="sl-SI" sz="1600" dirty="0" smtClean="0">
              <a:solidFill>
                <a:srgbClr val="000000"/>
              </a:solidFill>
              <a:latin typeface="Arial" charset="0"/>
            </a:endParaRPr>
          </a:p>
          <a:p>
            <a:pPr marL="174625" indent="-174625" eaLnBrk="1" hangingPunct="1">
              <a:buFont typeface="Arial" pitchFamily="34" charset="0"/>
              <a:buChar char="•"/>
            </a:pPr>
            <a:r>
              <a:rPr lang="en-US" sz="1600" dirty="0">
                <a:solidFill>
                  <a:srgbClr val="000000"/>
                </a:solidFill>
                <a:latin typeface="Arial" charset="0"/>
              </a:rPr>
              <a:t>      </a:t>
            </a:r>
            <a:r>
              <a:rPr lang="en-US" sz="1600" dirty="0" err="1">
                <a:solidFill>
                  <a:srgbClr val="000000"/>
                </a:solidFill>
                <a:latin typeface="Arial" charset="0"/>
              </a:rPr>
              <a:t>mitohondri</a:t>
            </a:r>
            <a:r>
              <a:rPr lang="sl-SI" sz="1600" dirty="0" err="1">
                <a:solidFill>
                  <a:srgbClr val="000000"/>
                </a:solidFill>
                <a:latin typeface="Arial" charset="0"/>
              </a:rPr>
              <a:t>jske</a:t>
            </a:r>
            <a:r>
              <a:rPr lang="sl-SI" sz="1600" dirty="0">
                <a:solidFill>
                  <a:srgbClr val="000000"/>
                </a:solidFill>
                <a:latin typeface="Arial" charset="0"/>
              </a:rPr>
              <a:t> </a:t>
            </a:r>
            <a:r>
              <a:rPr lang="sl-SI" sz="1600" dirty="0" err="1">
                <a:solidFill>
                  <a:srgbClr val="000000"/>
                </a:solidFill>
                <a:latin typeface="Arial" charset="0"/>
              </a:rPr>
              <a:t>miopatije</a:t>
            </a:r>
            <a:r>
              <a:rPr lang="en-US" sz="1600" dirty="0">
                <a:solidFill>
                  <a:srgbClr val="000000"/>
                </a:solidFill>
                <a:latin typeface="Arial" charset="0"/>
              </a:rPr>
              <a:t> </a:t>
            </a:r>
            <a:br>
              <a:rPr lang="en-US" sz="1600" dirty="0">
                <a:solidFill>
                  <a:srgbClr val="000000"/>
                </a:solidFill>
                <a:latin typeface="Arial" charset="0"/>
              </a:rPr>
            </a:br>
            <a:r>
              <a:rPr lang="en-US" sz="1800" dirty="0">
                <a:solidFill>
                  <a:srgbClr val="000000"/>
                </a:solidFill>
                <a:latin typeface="Arial" charset="0"/>
              </a:rPr>
              <a:t>       </a:t>
            </a:r>
          </a:p>
        </p:txBody>
      </p:sp>
      <p:pic>
        <p:nvPicPr>
          <p:cNvPr id="115715" name="Picture 10" descr="mitodi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2438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14" descr="Pedig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3573463"/>
            <a:ext cx="568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15"/>
          <p:cNvSpPr>
            <a:spLocks noChangeArrowheads="1"/>
          </p:cNvSpPr>
          <p:nvPr/>
        </p:nvSpPr>
        <p:spPr bwMode="auto">
          <a:xfrm>
            <a:off x="179388" y="6407150"/>
            <a:ext cx="2749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000">
                <a:solidFill>
                  <a:srgbClr val="000000"/>
                </a:solidFill>
                <a:latin typeface="Arial Narrow" pitchFamily="34" charset="0"/>
              </a:rPr>
              <a:t>http://www.neuro.wustl.edu/neuromuscular/mitosyn.html</a:t>
            </a:r>
          </a:p>
        </p:txBody>
      </p:sp>
      <p:sp>
        <p:nvSpPr>
          <p:cNvPr id="115718" name="Rectangle 16"/>
          <p:cNvSpPr>
            <a:spLocks noChangeArrowheads="1"/>
          </p:cNvSpPr>
          <p:nvPr/>
        </p:nvSpPr>
        <p:spPr bwMode="auto">
          <a:xfrm>
            <a:off x="250825" y="3213100"/>
            <a:ext cx="21129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000">
                <a:solidFill>
                  <a:srgbClr val="000000"/>
                </a:solidFill>
                <a:latin typeface="Arial Narrow" pitchFamily="34" charset="0"/>
              </a:rPr>
              <a:t>http://cellbio.utmb.edu/cellbio/mitoch2.htm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87450" y="1196975"/>
          <a:ext cx="6408738" cy="4349890"/>
        </p:xfrm>
        <a:graphic>
          <a:graphicData uri="http://schemas.openxmlformats.org/drawingml/2006/table">
            <a:tbl>
              <a:tblPr/>
              <a:tblGrid>
                <a:gridCol w="2282563"/>
                <a:gridCol w="2282563"/>
                <a:gridCol w="951254"/>
                <a:gridCol w="892358"/>
              </a:tblGrid>
              <a:tr h="251795">
                <a:tc>
                  <a:txBody>
                    <a:bodyPr/>
                    <a:lstStyle/>
                    <a:p>
                      <a:pPr algn="l" fontAlgn="t"/>
                      <a:r>
                        <a:rPr lang="sl-SI" sz="1400" dirty="0" smtClean="0">
                          <a:effectLst/>
                          <a:latin typeface="Arial" pitchFamily="34" charset="0"/>
                          <a:cs typeface="Arial" pitchFamily="34" charset="0"/>
                        </a:rPr>
                        <a:t>vrsta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a:txBody>
                    <a:bodyPr/>
                    <a:lstStyle/>
                    <a:p>
                      <a:pPr algn="l" fontAlgn="t"/>
                      <a:r>
                        <a:rPr lang="sl-SI" sz="1400" dirty="0" smtClean="0">
                          <a:effectLst/>
                          <a:latin typeface="Arial" pitchFamily="34" charset="0"/>
                          <a:cs typeface="Arial" pitchFamily="34" charset="0"/>
                        </a:rPr>
                        <a:t>tip organizma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r" fontAlgn="t"/>
                      <a:r>
                        <a:rPr lang="sl-SI" sz="1400" dirty="0" err="1" smtClean="0">
                          <a:effectLst/>
                          <a:latin typeface="Arial" pitchFamily="34" charset="0"/>
                          <a:cs typeface="Arial" pitchFamily="34" charset="0"/>
                        </a:rPr>
                        <a:t>kbp</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endParaRPr lang="sl-SI"/>
                    </a:p>
                  </a:txBody>
                  <a:tcPr/>
                </a:tc>
              </a:tr>
              <a:tr h="251795">
                <a:tc gridSpan="4">
                  <a:txBody>
                    <a:bodyPr/>
                    <a:lstStyle/>
                    <a:p>
                      <a:pPr algn="l" fontAlgn="t"/>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tr>
              <a:tr h="269103">
                <a:tc>
                  <a:txBody>
                    <a:bodyPr/>
                    <a:lstStyle/>
                    <a:p>
                      <a:pPr algn="l" fontAlgn="t"/>
                      <a:r>
                        <a:rPr lang="sl-SI" sz="1400" i="1">
                          <a:effectLst/>
                          <a:latin typeface="Arial" pitchFamily="34" charset="0"/>
                          <a:cs typeface="Arial" pitchFamily="34" charset="0"/>
                        </a:rPr>
                        <a:t>Plasmodium falciparum</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parazitski </a:t>
                      </a:r>
                      <a:r>
                        <a:rPr lang="sl-SI" sz="1400" dirty="0" err="1" smtClean="0">
                          <a:effectLst/>
                          <a:latin typeface="Arial" pitchFamily="34" charset="0"/>
                          <a:cs typeface="Arial" pitchFamily="34" charset="0"/>
                        </a:rPr>
                        <a:t>protozoj</a:t>
                      </a:r>
                      <a:r>
                        <a:rPr lang="sl-SI" sz="1400" dirty="0" smtClean="0">
                          <a:effectLst/>
                          <a:latin typeface="Arial" pitchFamily="34" charset="0"/>
                          <a:cs typeface="Arial" pitchFamily="34" charset="0"/>
                        </a:rPr>
                        <a:t> (povzročitelj malarije)</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6</a:t>
                      </a:r>
                    </a:p>
                  </a:txBody>
                  <a:tcPr marL="38452" marR="38452" marT="19223" marB="19223">
                    <a:lnL>
                      <a:noFill/>
                    </a:lnL>
                    <a:lnR>
                      <a:noFill/>
                    </a:lnR>
                    <a:lnT>
                      <a:noFill/>
                    </a:lnT>
                    <a:lnB>
                      <a:noFill/>
                    </a:lnB>
                  </a:tcPr>
                </a:tc>
              </a:tr>
              <a:tr h="269103">
                <a:tc>
                  <a:txBody>
                    <a:bodyPr/>
                    <a:lstStyle/>
                    <a:p>
                      <a:pPr algn="l" fontAlgn="t"/>
                      <a:r>
                        <a:rPr lang="sl-SI" sz="1400" i="1">
                          <a:effectLst/>
                          <a:latin typeface="Arial" pitchFamily="34" charset="0"/>
                          <a:cs typeface="Arial" pitchFamily="34" charset="0"/>
                        </a:rPr>
                        <a:t>Chlamydomonas reinhardtii</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zelena </a:t>
                      </a:r>
                      <a:r>
                        <a:rPr lang="sl-SI" sz="1400" dirty="0">
                          <a:effectLst/>
                          <a:latin typeface="Arial" pitchFamily="34" charset="0"/>
                          <a:cs typeface="Arial" pitchFamily="34" charset="0"/>
                        </a:rPr>
                        <a:t>alga</a:t>
                      </a: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16</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Mus musculus</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miš</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16</a:t>
                      </a:r>
                    </a:p>
                  </a:txBody>
                  <a:tcPr marL="38452" marR="38452" marT="19223" marB="19223">
                    <a:lnL>
                      <a:noFill/>
                    </a:lnL>
                    <a:lnR>
                      <a:noFill/>
                    </a:lnR>
                    <a:lnT>
                      <a:noFill/>
                    </a:lnT>
                    <a:lnB>
                      <a:noFill/>
                    </a:lnB>
                  </a:tcPr>
                </a:tc>
              </a:tr>
              <a:tr h="251795">
                <a:tc>
                  <a:txBody>
                    <a:bodyPr/>
                    <a:lstStyle/>
                    <a:p>
                      <a:pPr algn="l" fontAlgn="t"/>
                      <a:r>
                        <a:rPr lang="sl-SI" sz="1400" i="1" dirty="0">
                          <a:solidFill>
                            <a:schemeClr val="accent5">
                              <a:lumMod val="50000"/>
                            </a:schemeClr>
                          </a:solidFill>
                          <a:effectLst/>
                          <a:latin typeface="Arial" pitchFamily="34" charset="0"/>
                          <a:cs typeface="Arial" pitchFamily="34" charset="0"/>
                        </a:rPr>
                        <a:t>Homo sapiens</a:t>
                      </a:r>
                      <a:endParaRPr lang="sl-SI" sz="1400" dirty="0">
                        <a:solidFill>
                          <a:schemeClr val="accent5">
                            <a:lumMod val="50000"/>
                          </a:schemeClr>
                        </a:solidFill>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solidFill>
                            <a:schemeClr val="accent5">
                              <a:lumMod val="50000"/>
                            </a:schemeClr>
                          </a:solidFill>
                          <a:effectLst/>
                          <a:latin typeface="Arial" pitchFamily="34" charset="0"/>
                          <a:cs typeface="Arial" pitchFamily="34" charset="0"/>
                        </a:rPr>
                        <a:t>človek</a:t>
                      </a:r>
                      <a:endParaRPr lang="sl-SI" sz="1400" dirty="0">
                        <a:solidFill>
                          <a:schemeClr val="accent5">
                            <a:lumMod val="50000"/>
                          </a:schemeClr>
                        </a:solidFill>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dirty="0">
                          <a:solidFill>
                            <a:schemeClr val="accent5">
                              <a:lumMod val="50000"/>
                            </a:schemeClr>
                          </a:solidFill>
                          <a:effectLst/>
                          <a:latin typeface="Arial" pitchFamily="34" charset="0"/>
                          <a:cs typeface="Arial" pitchFamily="34" charset="0"/>
                        </a:rPr>
                        <a:t>17</a:t>
                      </a:r>
                    </a:p>
                  </a:txBody>
                  <a:tcPr marL="38452" marR="38452" marT="19223" marB="19223">
                    <a:lnL>
                      <a:noFill/>
                    </a:lnL>
                    <a:lnR>
                      <a:noFill/>
                    </a:lnR>
                    <a:lnT>
                      <a:noFill/>
                    </a:lnT>
                    <a:lnB>
                      <a:noFill/>
                    </a:lnB>
                  </a:tcPr>
                </a:tc>
              </a:tr>
              <a:tr h="269103">
                <a:tc>
                  <a:txBody>
                    <a:bodyPr/>
                    <a:lstStyle/>
                    <a:p>
                      <a:pPr algn="l" fontAlgn="t"/>
                      <a:r>
                        <a:rPr lang="sl-SI" sz="1400" i="1">
                          <a:effectLst/>
                          <a:latin typeface="Arial" pitchFamily="34" charset="0"/>
                          <a:cs typeface="Arial" pitchFamily="34" charset="0"/>
                        </a:rPr>
                        <a:t>Metridium senile</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morska vetrnica</a:t>
                      </a:r>
                      <a:r>
                        <a:rPr lang="sl-SI" sz="1400" baseline="0" dirty="0" smtClean="0">
                          <a:effectLst/>
                          <a:latin typeface="Arial" pitchFamily="34" charset="0"/>
                          <a:cs typeface="Arial" pitchFamily="34" charset="0"/>
                        </a:rPr>
                        <a:t> (nevretenčar)</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dirty="0">
                          <a:effectLst/>
                          <a:latin typeface="Arial" pitchFamily="34" charset="0"/>
                          <a:cs typeface="Arial" pitchFamily="34" charset="0"/>
                        </a:rPr>
                        <a:t>17</a:t>
                      </a:r>
                    </a:p>
                  </a:txBody>
                  <a:tcPr marL="38452" marR="38452" marT="19223" marB="19223">
                    <a:lnL>
                      <a:noFill/>
                    </a:lnL>
                    <a:lnR>
                      <a:noFill/>
                    </a:lnR>
                    <a:lnT>
                      <a:noFill/>
                    </a:lnT>
                    <a:lnB>
                      <a:noFill/>
                    </a:lnB>
                  </a:tcPr>
                </a:tc>
              </a:tr>
              <a:tr h="251795">
                <a:tc>
                  <a:txBody>
                    <a:bodyPr/>
                    <a:lstStyle/>
                    <a:p>
                      <a:pPr algn="l" fontAlgn="t"/>
                      <a:r>
                        <a:rPr lang="sl-SI" sz="1400" i="1" dirty="0" err="1">
                          <a:effectLst/>
                          <a:latin typeface="Arial" pitchFamily="34" charset="0"/>
                          <a:cs typeface="Arial" pitchFamily="34" charset="0"/>
                        </a:rPr>
                        <a:t>Drosophila</a:t>
                      </a:r>
                      <a:r>
                        <a:rPr lang="sl-SI" sz="1400" i="1" dirty="0">
                          <a:effectLst/>
                          <a:latin typeface="Arial" pitchFamily="34" charset="0"/>
                          <a:cs typeface="Arial" pitchFamily="34" charset="0"/>
                        </a:rPr>
                        <a:t> </a:t>
                      </a:r>
                      <a:r>
                        <a:rPr lang="sl-SI" sz="1400" i="1" dirty="0" err="1">
                          <a:effectLst/>
                          <a:latin typeface="Arial" pitchFamily="34" charset="0"/>
                          <a:cs typeface="Arial" pitchFamily="34" charset="0"/>
                        </a:rPr>
                        <a:t>melanogaster</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vinska mušica (nevretenčar)</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19</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Chondrus crispus</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rdeča alga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26</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Aspergillus nidulans</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gliva</a:t>
                      </a:r>
                      <a:r>
                        <a:rPr lang="sl-SI" sz="1400" baseline="0" dirty="0" smtClean="0">
                          <a:effectLst/>
                          <a:latin typeface="Arial" pitchFamily="34" charset="0"/>
                          <a:cs typeface="Arial" pitchFamily="34" charset="0"/>
                        </a:rPr>
                        <a:t> </a:t>
                      </a:r>
                      <a:r>
                        <a:rPr lang="sl-SI" sz="1400" baseline="0" dirty="0" err="1" smtClean="0">
                          <a:effectLst/>
                          <a:latin typeface="Arial" pitchFamily="34" charset="0"/>
                          <a:cs typeface="Arial" pitchFamily="34" charset="0"/>
                        </a:rPr>
                        <a:t>askomiceta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33</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Reclinomonas americana</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err="1" smtClean="0">
                          <a:effectLst/>
                          <a:latin typeface="Arial" pitchFamily="34" charset="0"/>
                          <a:cs typeface="Arial" pitchFamily="34" charset="0"/>
                        </a:rPr>
                        <a:t>protozoj</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69</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Saccharomyces cerevisiae</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kvasovka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75</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Suillus grisellus</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gliva</a:t>
                      </a:r>
                      <a:r>
                        <a:rPr lang="sl-SI" sz="1400" baseline="0" dirty="0" smtClean="0">
                          <a:effectLst/>
                          <a:latin typeface="Arial" pitchFamily="34" charset="0"/>
                          <a:cs typeface="Arial" pitchFamily="34" charset="0"/>
                        </a:rPr>
                        <a:t> </a:t>
                      </a:r>
                      <a:r>
                        <a:rPr lang="sl-SI" sz="1400" baseline="0" dirty="0" err="1" smtClean="0">
                          <a:effectLst/>
                          <a:latin typeface="Arial" pitchFamily="34" charset="0"/>
                          <a:cs typeface="Arial" pitchFamily="34" charset="0"/>
                        </a:rPr>
                        <a:t>bazidiomiceta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121</a:t>
                      </a:r>
                    </a:p>
                  </a:txBody>
                  <a:tcPr marL="38452" marR="38452" marT="19223" marB="19223">
                    <a:lnL>
                      <a:noFill/>
                    </a:lnL>
                    <a:lnR>
                      <a:noFill/>
                    </a:lnR>
                    <a:lnT>
                      <a:noFill/>
                    </a:lnT>
                    <a:lnB>
                      <a:noFill/>
                    </a:lnB>
                  </a:tcPr>
                </a:tc>
              </a:tr>
              <a:tr h="269103">
                <a:tc>
                  <a:txBody>
                    <a:bodyPr/>
                    <a:lstStyle/>
                    <a:p>
                      <a:pPr algn="l" fontAlgn="t"/>
                      <a:r>
                        <a:rPr lang="sl-SI" sz="1400" i="1">
                          <a:effectLst/>
                          <a:latin typeface="Arial" pitchFamily="34" charset="0"/>
                          <a:cs typeface="Arial" pitchFamily="34" charset="0"/>
                        </a:rPr>
                        <a:t>Brassica oleracea</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zelje (cvetnica)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160</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Arabidopsis thaliana</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navadni repnjakovec (cvetnica)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a:effectLst/>
                      </a:endParaRPr>
                    </a:p>
                  </a:txBody>
                  <a:tcPr marL="38456" marR="38456" marT="19228" marB="19228">
                    <a:lnL>
                      <a:noFill/>
                    </a:lnL>
                    <a:lnR>
                      <a:noFill/>
                    </a:lnR>
                    <a:lnT>
                      <a:noFill/>
                    </a:lnT>
                    <a:lnB>
                      <a:noFill/>
                    </a:lnB>
                  </a:tcPr>
                </a:tc>
                <a:tc>
                  <a:txBody>
                    <a:bodyPr/>
                    <a:lstStyle/>
                    <a:p>
                      <a:pPr algn="r" fontAlgn="t"/>
                      <a:r>
                        <a:rPr lang="sl-SI" sz="1400">
                          <a:effectLst/>
                          <a:latin typeface="Arial" pitchFamily="34" charset="0"/>
                          <a:cs typeface="Arial" pitchFamily="34" charset="0"/>
                        </a:rPr>
                        <a:t>367</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Zea mays</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koruza (cvetnica)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dirty="0">
                        <a:effectLst/>
                      </a:endParaRPr>
                    </a:p>
                  </a:txBody>
                  <a:tcPr marL="38456" marR="38456" marT="19228" marB="19228">
                    <a:lnL>
                      <a:noFill/>
                    </a:lnL>
                    <a:lnR>
                      <a:noFill/>
                    </a:lnR>
                    <a:lnT>
                      <a:noFill/>
                    </a:lnT>
                    <a:lnB>
                      <a:noFill/>
                    </a:lnB>
                  </a:tcPr>
                </a:tc>
                <a:tc>
                  <a:txBody>
                    <a:bodyPr/>
                    <a:lstStyle/>
                    <a:p>
                      <a:pPr algn="r" fontAlgn="t"/>
                      <a:r>
                        <a:rPr lang="sl-SI" sz="1400" dirty="0">
                          <a:effectLst/>
                          <a:latin typeface="Arial" pitchFamily="34" charset="0"/>
                          <a:cs typeface="Arial" pitchFamily="34" charset="0"/>
                        </a:rPr>
                        <a:t>570</a:t>
                      </a:r>
                    </a:p>
                  </a:txBody>
                  <a:tcPr marL="38452" marR="38452" marT="19223" marB="19223">
                    <a:lnL>
                      <a:noFill/>
                    </a:lnL>
                    <a:lnR>
                      <a:noFill/>
                    </a:lnR>
                    <a:lnT>
                      <a:noFill/>
                    </a:lnT>
                    <a:lnB>
                      <a:noFill/>
                    </a:lnB>
                  </a:tcPr>
                </a:tc>
              </a:tr>
              <a:tr h="251795">
                <a:tc>
                  <a:txBody>
                    <a:bodyPr/>
                    <a:lstStyle/>
                    <a:p>
                      <a:pPr algn="l" fontAlgn="t"/>
                      <a:r>
                        <a:rPr lang="sl-SI" sz="1400" i="1">
                          <a:effectLst/>
                          <a:latin typeface="Arial" pitchFamily="34" charset="0"/>
                          <a:cs typeface="Arial" pitchFamily="34" charset="0"/>
                        </a:rPr>
                        <a:t>Cucumis melo</a:t>
                      </a:r>
                      <a:endParaRPr lang="sl-SI" sz="1400">
                        <a:effectLst/>
                        <a:latin typeface="Arial" pitchFamily="34" charset="0"/>
                        <a:cs typeface="Arial" pitchFamily="34" charset="0"/>
                      </a:endParaRPr>
                    </a:p>
                  </a:txBody>
                  <a:tcPr marL="38452" marR="38452" marT="19223" marB="19223">
                    <a:lnL>
                      <a:noFill/>
                    </a:lnL>
                    <a:lnR>
                      <a:noFill/>
                    </a:lnR>
                    <a:lnT>
                      <a:noFill/>
                    </a:lnT>
                    <a:lnB>
                      <a:noFill/>
                    </a:lnB>
                  </a:tcPr>
                </a:tc>
                <a:tc gridSpan="2">
                  <a:txBody>
                    <a:bodyPr/>
                    <a:lstStyle/>
                    <a:p>
                      <a:pPr algn="l" fontAlgn="t"/>
                      <a:r>
                        <a:rPr lang="sl-SI" sz="1400" dirty="0" smtClean="0">
                          <a:effectLst/>
                          <a:latin typeface="Arial" pitchFamily="34" charset="0"/>
                          <a:cs typeface="Arial" pitchFamily="34" charset="0"/>
                        </a:rPr>
                        <a:t>melona (cvetnica)</a:t>
                      </a:r>
                      <a:endParaRPr lang="sl-SI" sz="1400" dirty="0">
                        <a:effectLst/>
                        <a:latin typeface="Arial" pitchFamily="34" charset="0"/>
                        <a:cs typeface="Arial" pitchFamily="34" charset="0"/>
                      </a:endParaRPr>
                    </a:p>
                  </a:txBody>
                  <a:tcPr marL="38452" marR="38452" marT="19223" marB="19223">
                    <a:lnL>
                      <a:noFill/>
                    </a:lnL>
                    <a:lnR>
                      <a:noFill/>
                    </a:lnR>
                    <a:lnT>
                      <a:noFill/>
                    </a:lnT>
                    <a:lnB>
                      <a:noFill/>
                    </a:lnB>
                  </a:tcPr>
                </a:tc>
                <a:tc hMerge="1">
                  <a:txBody>
                    <a:bodyPr/>
                    <a:lstStyle/>
                    <a:p>
                      <a:pPr algn="r" fontAlgn="t"/>
                      <a:endParaRPr lang="sl-SI" sz="1200" dirty="0">
                        <a:effectLst/>
                      </a:endParaRPr>
                    </a:p>
                  </a:txBody>
                  <a:tcPr marL="38456" marR="38456" marT="19228" marB="19228">
                    <a:lnL>
                      <a:noFill/>
                    </a:lnL>
                    <a:lnR>
                      <a:noFill/>
                    </a:lnR>
                    <a:lnT>
                      <a:noFill/>
                    </a:lnT>
                    <a:lnB>
                      <a:noFill/>
                    </a:lnB>
                  </a:tcPr>
                </a:tc>
                <a:tc>
                  <a:txBody>
                    <a:bodyPr/>
                    <a:lstStyle/>
                    <a:p>
                      <a:pPr algn="r" fontAlgn="t"/>
                      <a:r>
                        <a:rPr lang="sl-SI" sz="1400" dirty="0">
                          <a:effectLst/>
                          <a:latin typeface="Arial" pitchFamily="34" charset="0"/>
                          <a:cs typeface="Arial" pitchFamily="34" charset="0"/>
                        </a:rPr>
                        <a:t>2500</a:t>
                      </a:r>
                    </a:p>
                  </a:txBody>
                  <a:tcPr marL="38452" marR="38452" marT="19223" marB="19223">
                    <a:lnL>
                      <a:noFill/>
                    </a:lnL>
                    <a:lnR>
                      <a:noFill/>
                    </a:lnR>
                    <a:lnT>
                      <a:noFill/>
                    </a:lnT>
                    <a:lnB>
                      <a:noFill/>
                    </a:lnB>
                  </a:tcPr>
                </a:tc>
              </a:tr>
            </a:tbl>
          </a:graphicData>
        </a:graphic>
      </p:graphicFrame>
      <p:sp>
        <p:nvSpPr>
          <p:cNvPr id="116788" name="TextBox 2"/>
          <p:cNvSpPr txBox="1">
            <a:spLocks noChangeArrowheads="1"/>
          </p:cNvSpPr>
          <p:nvPr/>
        </p:nvSpPr>
        <p:spPr bwMode="auto">
          <a:xfrm>
            <a:off x="2339975" y="333375"/>
            <a:ext cx="362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400">
                <a:latin typeface="Arial" charset="0"/>
                <a:cs typeface="Arial" charset="0"/>
              </a:rPr>
              <a:t>Primerjava dolžin mtDNA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6863" y="333375"/>
            <a:ext cx="4465637" cy="730250"/>
          </a:xfrm>
        </p:spPr>
        <p:txBody>
          <a:bodyPr/>
          <a:lstStyle/>
          <a:p>
            <a:pPr algn="l">
              <a:defRPr/>
            </a:pPr>
            <a:r>
              <a:rPr lang="sl-SI" sz="2400" b="1" dirty="0" smtClean="0">
                <a:solidFill>
                  <a:schemeClr val="accent1">
                    <a:lumMod val="50000"/>
                  </a:schemeClr>
                </a:solidFill>
                <a:latin typeface="Arial" charset="0"/>
              </a:rPr>
              <a:t>Kloroplastna </a:t>
            </a:r>
            <a:r>
              <a:rPr lang="sl-SI" sz="2800" b="1" dirty="0" smtClean="0">
                <a:solidFill>
                  <a:schemeClr val="accent1">
                    <a:lumMod val="50000"/>
                  </a:schemeClr>
                </a:solidFill>
                <a:latin typeface="Arial" charset="0"/>
              </a:rPr>
              <a:t>DNA</a:t>
            </a:r>
            <a:endParaRPr lang="en-GB" sz="2800" b="1" dirty="0" smtClean="0">
              <a:solidFill>
                <a:schemeClr val="accent1">
                  <a:lumMod val="50000"/>
                </a:schemeClr>
              </a:solidFill>
              <a:latin typeface="Arial" charset="0"/>
            </a:endParaRPr>
          </a:p>
        </p:txBody>
      </p:sp>
      <p:sp>
        <p:nvSpPr>
          <p:cNvPr id="117763" name="Rectangle 3"/>
          <p:cNvSpPr>
            <a:spLocks noGrp="1" noChangeArrowheads="1"/>
          </p:cNvSpPr>
          <p:nvPr>
            <p:ph type="body" idx="1"/>
          </p:nvPr>
        </p:nvSpPr>
        <p:spPr>
          <a:xfrm>
            <a:off x="195263" y="1412875"/>
            <a:ext cx="4808537" cy="3240088"/>
          </a:xfrm>
        </p:spPr>
        <p:txBody>
          <a:bodyPr/>
          <a:lstStyle/>
          <a:p>
            <a:r>
              <a:rPr lang="sl-SI" sz="1600" smtClean="0">
                <a:latin typeface="Arial" charset="0"/>
              </a:rPr>
              <a:t>vsaka celica ima lahko k.1000 kloroplastnih genomov</a:t>
            </a:r>
          </a:p>
          <a:p>
            <a:r>
              <a:rPr lang="sl-SI" sz="1600" smtClean="0">
                <a:latin typeface="Arial" charset="0"/>
              </a:rPr>
              <a:t>običajno vsebuje 120 – 150 genov</a:t>
            </a:r>
          </a:p>
          <a:p>
            <a:r>
              <a:rPr lang="sl-SI" sz="1600" smtClean="0">
                <a:latin typeface="Arial" charset="0"/>
              </a:rPr>
              <a:t>običajna dolžina 100 – 150 kbp</a:t>
            </a:r>
          </a:p>
          <a:p>
            <a:r>
              <a:rPr lang="sl-SI" sz="1600" smtClean="0">
                <a:latin typeface="Arial" charset="0"/>
              </a:rPr>
              <a:t>krožna</a:t>
            </a:r>
          </a:p>
          <a:p>
            <a:r>
              <a:rPr lang="sl-SI" sz="1600" smtClean="0">
                <a:latin typeface="Arial" charset="0"/>
              </a:rPr>
              <a:t>„plastom“</a:t>
            </a:r>
          </a:p>
          <a:p>
            <a:r>
              <a:rPr lang="sl-SI" sz="1600" smtClean="0">
                <a:latin typeface="Arial" charset="0"/>
              </a:rPr>
              <a:t>podvojevanje katalizirajo encimi, zapisani na jedrni DNA</a:t>
            </a:r>
          </a:p>
          <a:p>
            <a:r>
              <a:rPr lang="sl-SI" sz="1600" smtClean="0">
                <a:latin typeface="Arial" charset="0"/>
              </a:rPr>
              <a:t>podvojevanje časovno ni usklajeno s podvojevanjem jedrnih kromosomov</a:t>
            </a:r>
          </a:p>
          <a:p>
            <a:endParaRPr lang="sl-SI" sz="1600" smtClean="0">
              <a:latin typeface="Arial" charset="0"/>
            </a:endParaRPr>
          </a:p>
          <a:p>
            <a:endParaRPr lang="sl-SI" sz="1600" smtClean="0">
              <a:latin typeface="Arial" charset="0"/>
            </a:endParaRPr>
          </a:p>
          <a:p>
            <a:endParaRPr lang="sl-SI" sz="1600" smtClean="0">
              <a:latin typeface="Arial" charset="0"/>
            </a:endParaRPr>
          </a:p>
          <a:p>
            <a:endParaRPr lang="sl-SI" sz="1600" smtClean="0">
              <a:latin typeface="Arial" charset="0"/>
            </a:endParaRPr>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357563"/>
            <a:ext cx="3228975" cy="3227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476250"/>
            <a:ext cx="359092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6863" y="333375"/>
            <a:ext cx="2835275" cy="730250"/>
          </a:xfrm>
        </p:spPr>
        <p:txBody>
          <a:bodyPr/>
          <a:lstStyle/>
          <a:p>
            <a:pPr algn="l">
              <a:defRPr/>
            </a:pPr>
            <a:r>
              <a:rPr lang="sl-SI" sz="1800" b="1" dirty="0" smtClean="0">
                <a:solidFill>
                  <a:schemeClr val="accent1">
                    <a:lumMod val="50000"/>
                  </a:schemeClr>
                </a:solidFill>
                <a:latin typeface="Arial" charset="0"/>
              </a:rPr>
              <a:t>Genska karta kloroplasta vinske trte</a:t>
            </a:r>
            <a:endParaRPr lang="en-GB" sz="2000" b="1" dirty="0" smtClean="0">
              <a:solidFill>
                <a:schemeClr val="accent1">
                  <a:lumMod val="50000"/>
                </a:schemeClr>
              </a:solidFill>
              <a:latin typeface="Arial" charset="0"/>
            </a:endParaRPr>
          </a:p>
        </p:txBody>
      </p:sp>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765175"/>
            <a:ext cx="47561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8" name="TextBox 2"/>
          <p:cNvSpPr txBox="1">
            <a:spLocks noChangeArrowheads="1"/>
          </p:cNvSpPr>
          <p:nvPr/>
        </p:nvSpPr>
        <p:spPr bwMode="auto">
          <a:xfrm>
            <a:off x="395288" y="3933825"/>
            <a:ext cx="2952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latin typeface="Arial" charset="0"/>
                <a:cs typeface="Arial" charset="0"/>
              </a:rPr>
              <a:t>regije na kromosomu:</a:t>
            </a:r>
          </a:p>
          <a:p>
            <a:endParaRPr lang="sl-SI" sz="1400">
              <a:latin typeface="Arial" charset="0"/>
              <a:cs typeface="Arial" charset="0"/>
            </a:endParaRPr>
          </a:p>
          <a:p>
            <a:r>
              <a:rPr lang="sl-SI" sz="1400">
                <a:latin typeface="Arial" charset="0"/>
                <a:cs typeface="Arial" charset="0"/>
              </a:rPr>
              <a:t>IR: inverzni ponovitvi, </a:t>
            </a:r>
          </a:p>
          <a:p>
            <a:r>
              <a:rPr lang="sl-SI" sz="1400">
                <a:latin typeface="Arial" charset="0"/>
                <a:cs typeface="Arial" charset="0"/>
              </a:rPr>
              <a:t>vsaka s svojim mestom ori</a:t>
            </a:r>
          </a:p>
          <a:p>
            <a:r>
              <a:rPr lang="sl-SI" sz="1400">
                <a:latin typeface="Arial" charset="0"/>
                <a:cs typeface="Arial" charset="0"/>
              </a:rPr>
              <a:t>LSC: large single copy</a:t>
            </a:r>
          </a:p>
          <a:p>
            <a:r>
              <a:rPr lang="sl-SI" sz="1400">
                <a:latin typeface="Arial" charset="0"/>
                <a:cs typeface="Arial" charset="0"/>
              </a:rPr>
              <a:t>SSC: small single copy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92275" y="188913"/>
            <a:ext cx="5930900" cy="730250"/>
          </a:xfrm>
        </p:spPr>
        <p:txBody>
          <a:bodyPr/>
          <a:lstStyle/>
          <a:p>
            <a:pPr>
              <a:defRPr/>
            </a:pPr>
            <a:r>
              <a:rPr lang="sl-SI" sz="1800" b="1" dirty="0" smtClean="0">
                <a:solidFill>
                  <a:schemeClr val="accent1">
                    <a:lumMod val="50000"/>
                  </a:schemeClr>
                </a:solidFill>
                <a:latin typeface="Arial" charset="0"/>
              </a:rPr>
              <a:t>Podvojevanje </a:t>
            </a:r>
            <a:r>
              <a:rPr lang="sl-SI" sz="1800" b="1" dirty="0" err="1" smtClean="0">
                <a:solidFill>
                  <a:schemeClr val="accent1">
                    <a:lumMod val="50000"/>
                  </a:schemeClr>
                </a:solidFill>
                <a:latin typeface="Arial" charset="0"/>
              </a:rPr>
              <a:t>kloroplastne</a:t>
            </a:r>
            <a:r>
              <a:rPr lang="sl-SI" sz="1800" b="1" dirty="0" smtClean="0">
                <a:solidFill>
                  <a:schemeClr val="accent1">
                    <a:lumMod val="50000"/>
                  </a:schemeClr>
                </a:solidFill>
                <a:latin typeface="Arial" charset="0"/>
              </a:rPr>
              <a:t> DNA</a:t>
            </a:r>
            <a:endParaRPr lang="en-GB" sz="2000" b="1" dirty="0" smtClean="0">
              <a:solidFill>
                <a:schemeClr val="accent1">
                  <a:lumMod val="50000"/>
                </a:schemeClr>
              </a:solidFill>
              <a:latin typeface="Arial" charset="0"/>
            </a:endParaRPr>
          </a:p>
        </p:txBody>
      </p:sp>
      <p:pic>
        <p:nvPicPr>
          <p:cNvPr id="1198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021388"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63713" y="1484313"/>
          <a:ext cx="5400675" cy="3563939"/>
        </p:xfrm>
        <a:graphic>
          <a:graphicData uri="http://schemas.openxmlformats.org/drawingml/2006/table">
            <a:tbl>
              <a:tblPr/>
              <a:tblGrid>
                <a:gridCol w="2256939"/>
                <a:gridCol w="2256939"/>
                <a:gridCol w="886797"/>
              </a:tblGrid>
              <a:tr h="360048">
                <a:tc>
                  <a:txBody>
                    <a:bodyPr/>
                    <a:lstStyle/>
                    <a:p>
                      <a:pPr algn="l" fontAlgn="t"/>
                      <a:r>
                        <a:rPr lang="sl-SI" sz="1200" b="1" dirty="0" smtClean="0">
                          <a:effectLst/>
                          <a:latin typeface="Arial" pitchFamily="34" charset="0"/>
                          <a:cs typeface="Arial" pitchFamily="34" charset="0"/>
                        </a:rPr>
                        <a:t>vrsta</a:t>
                      </a:r>
                      <a:endParaRPr lang="sl-SI" sz="1200" b="1"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b="1" dirty="0" smtClean="0">
                          <a:effectLst/>
                          <a:latin typeface="Arial" pitchFamily="34" charset="0"/>
                          <a:cs typeface="Arial" pitchFamily="34" charset="0"/>
                        </a:rPr>
                        <a:t>tip organizma</a:t>
                      </a:r>
                      <a:endParaRPr lang="sl-SI" sz="1200" b="1"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b="1" dirty="0" err="1" smtClean="0">
                          <a:effectLst/>
                          <a:latin typeface="Arial" pitchFamily="34" charset="0"/>
                          <a:cs typeface="Arial" pitchFamily="34" charset="0"/>
                        </a:rPr>
                        <a:t>kbp</a:t>
                      </a:r>
                      <a:endParaRPr lang="sl-SI" sz="1200" b="1" dirty="0">
                        <a:effectLst/>
                        <a:latin typeface="Arial" pitchFamily="34" charset="0"/>
                        <a:cs typeface="Arial" pitchFamily="34" charset="0"/>
                      </a:endParaRPr>
                    </a:p>
                  </a:txBody>
                  <a:tcPr marL="38457" marR="38457" marT="19228" marB="19228">
                    <a:lnL>
                      <a:noFill/>
                    </a:lnL>
                    <a:lnR>
                      <a:noFill/>
                    </a:lnR>
                    <a:lnT>
                      <a:noFill/>
                    </a:lnT>
                    <a:lnB>
                      <a:noFill/>
                    </a:lnB>
                  </a:tcPr>
                </a:tc>
              </a:tr>
              <a:tr h="221341">
                <a:tc gridSpan="3">
                  <a:txBody>
                    <a:bodyPr/>
                    <a:lstStyle/>
                    <a:p>
                      <a:pPr algn="l" fontAlgn="t"/>
                      <a:r>
                        <a:rPr lang="sl-SI" sz="1200" dirty="0" smtClean="0">
                          <a:solidFill>
                            <a:srgbClr val="FF0000"/>
                          </a:solidFill>
                          <a:effectLst/>
                          <a:latin typeface="Arial" pitchFamily="34" charset="0"/>
                          <a:cs typeface="Arial" pitchFamily="34" charset="0"/>
                        </a:rPr>
                        <a:t>MITOHONDRIJI</a:t>
                      </a:r>
                      <a:endParaRPr lang="sl-SI" sz="1200" dirty="0">
                        <a:solidFill>
                          <a:srgbClr val="FF0000"/>
                        </a:solidFill>
                        <a:effectLst/>
                        <a:latin typeface="Arial" pitchFamily="34" charset="0"/>
                        <a:cs typeface="Arial" pitchFamily="34" charset="0"/>
                      </a:endParaRPr>
                    </a:p>
                  </a:txBody>
                  <a:tcPr marL="38457" marR="38457" marT="19228" marB="19228">
                    <a:lnL>
                      <a:noFill/>
                    </a:lnL>
                    <a:lnR>
                      <a:noFill/>
                    </a:lnR>
                    <a:lnT>
                      <a:noFill/>
                    </a:lnT>
                    <a:lnB>
                      <a:noFill/>
                    </a:lnB>
                  </a:tcPr>
                </a:tc>
                <a:tc hMerge="1">
                  <a:txBody>
                    <a:bodyPr/>
                    <a:lstStyle/>
                    <a:p>
                      <a:endParaRPr lang="sl-SI"/>
                    </a:p>
                  </a:txBody>
                  <a:tcPr/>
                </a:tc>
                <a:tc hMerge="1">
                  <a:txBody>
                    <a:bodyPr/>
                    <a:lstStyle/>
                    <a:p>
                      <a:endParaRPr lang="sl-SI"/>
                    </a:p>
                  </a:txBody>
                  <a:tcPr/>
                </a:tc>
              </a:tr>
              <a:tr h="269199">
                <a:tc>
                  <a:txBody>
                    <a:bodyPr/>
                    <a:lstStyle/>
                    <a:p>
                      <a:pPr algn="l" fontAlgn="t"/>
                      <a:r>
                        <a:rPr lang="sl-SI" sz="1200" i="1" dirty="0" err="1">
                          <a:effectLst/>
                          <a:latin typeface="Arial" pitchFamily="34" charset="0"/>
                          <a:cs typeface="Arial" pitchFamily="34" charset="0"/>
                        </a:rPr>
                        <a:t>Chlamydomonas</a:t>
                      </a:r>
                      <a:r>
                        <a:rPr lang="sl-SI" sz="1200" i="1" dirty="0">
                          <a:effectLst/>
                          <a:latin typeface="Arial" pitchFamily="34" charset="0"/>
                          <a:cs typeface="Arial" pitchFamily="34" charset="0"/>
                        </a:rPr>
                        <a:t> </a:t>
                      </a:r>
                      <a:r>
                        <a:rPr lang="sl-SI" sz="1200" i="1" dirty="0" err="1">
                          <a:effectLst/>
                          <a:latin typeface="Arial" pitchFamily="34" charset="0"/>
                          <a:cs typeface="Arial" pitchFamily="34" charset="0"/>
                        </a:rPr>
                        <a:t>reinhardtii</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zelena </a:t>
                      </a:r>
                      <a:r>
                        <a:rPr lang="sl-SI" sz="1200" dirty="0">
                          <a:effectLst/>
                          <a:latin typeface="Arial" pitchFamily="34" charset="0"/>
                          <a:cs typeface="Arial" pitchFamily="34" charset="0"/>
                        </a:rPr>
                        <a:t>alga</a:t>
                      </a: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16</a:t>
                      </a:r>
                    </a:p>
                  </a:txBody>
                  <a:tcPr marL="38457" marR="38457" marT="19228" marB="19228">
                    <a:lnL>
                      <a:noFill/>
                    </a:lnL>
                    <a:lnR>
                      <a:noFill/>
                    </a:lnR>
                    <a:lnT>
                      <a:noFill/>
                    </a:lnT>
                    <a:lnB>
                      <a:noFill/>
                    </a:lnB>
                  </a:tcPr>
                </a:tc>
              </a:tr>
              <a:tr h="221341">
                <a:tc>
                  <a:txBody>
                    <a:bodyPr/>
                    <a:lstStyle/>
                    <a:p>
                      <a:pPr algn="l" fontAlgn="t"/>
                      <a:r>
                        <a:rPr lang="sl-SI" sz="1200" i="1" dirty="0" err="1">
                          <a:effectLst/>
                          <a:latin typeface="Arial" pitchFamily="34" charset="0"/>
                          <a:cs typeface="Arial" pitchFamily="34" charset="0"/>
                        </a:rPr>
                        <a:t>Chondrus</a:t>
                      </a:r>
                      <a:r>
                        <a:rPr lang="sl-SI" sz="1200" i="1" dirty="0">
                          <a:effectLst/>
                          <a:latin typeface="Arial" pitchFamily="34" charset="0"/>
                          <a:cs typeface="Arial" pitchFamily="34" charset="0"/>
                        </a:rPr>
                        <a:t> </a:t>
                      </a:r>
                      <a:r>
                        <a:rPr lang="sl-SI" sz="1200" i="1" dirty="0" err="1">
                          <a:effectLst/>
                          <a:latin typeface="Arial" pitchFamily="34" charset="0"/>
                          <a:cs typeface="Arial" pitchFamily="34" charset="0"/>
                        </a:rPr>
                        <a:t>crispus</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rdeča alga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26</a:t>
                      </a:r>
                    </a:p>
                  </a:txBody>
                  <a:tcPr marL="38457" marR="38457" marT="19228" marB="19228">
                    <a:lnL>
                      <a:noFill/>
                    </a:lnL>
                    <a:lnR>
                      <a:noFill/>
                    </a:lnR>
                    <a:lnT>
                      <a:noFill/>
                    </a:lnT>
                    <a:lnB>
                      <a:noFill/>
                    </a:lnB>
                  </a:tcPr>
                </a:tc>
              </a:tr>
              <a:tr h="269199">
                <a:tc>
                  <a:txBody>
                    <a:bodyPr/>
                    <a:lstStyle/>
                    <a:p>
                      <a:pPr algn="l" fontAlgn="t"/>
                      <a:r>
                        <a:rPr lang="sl-SI" sz="1200" i="1" dirty="0" err="1">
                          <a:effectLst/>
                          <a:latin typeface="Arial" pitchFamily="34" charset="0"/>
                          <a:cs typeface="Arial" pitchFamily="34" charset="0"/>
                        </a:rPr>
                        <a:t>Brassica</a:t>
                      </a:r>
                      <a:r>
                        <a:rPr lang="sl-SI" sz="1200" i="1" dirty="0">
                          <a:effectLst/>
                          <a:latin typeface="Arial" pitchFamily="34" charset="0"/>
                          <a:cs typeface="Arial" pitchFamily="34" charset="0"/>
                        </a:rPr>
                        <a:t> </a:t>
                      </a:r>
                      <a:r>
                        <a:rPr lang="sl-SI" sz="1200" i="1" dirty="0" err="1">
                          <a:effectLst/>
                          <a:latin typeface="Arial" pitchFamily="34" charset="0"/>
                          <a:cs typeface="Arial" pitchFamily="34" charset="0"/>
                        </a:rPr>
                        <a:t>oleracea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zelje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160</a:t>
                      </a:r>
                    </a:p>
                  </a:txBody>
                  <a:tcPr marL="38457" marR="38457" marT="19228" marB="19228">
                    <a:lnL>
                      <a:noFill/>
                    </a:lnL>
                    <a:lnR>
                      <a:noFill/>
                    </a:lnR>
                    <a:lnT>
                      <a:noFill/>
                    </a:lnT>
                    <a:lnB>
                      <a:noFill/>
                    </a:lnB>
                  </a:tcPr>
                </a:tc>
              </a:tr>
              <a:tr h="221341">
                <a:tc>
                  <a:txBody>
                    <a:bodyPr/>
                    <a:lstStyle/>
                    <a:p>
                      <a:pPr algn="l" fontAlgn="t"/>
                      <a:r>
                        <a:rPr lang="sl-SI" sz="1200" i="1" dirty="0">
                          <a:effectLst/>
                          <a:latin typeface="Arial" pitchFamily="34" charset="0"/>
                          <a:cs typeface="Arial" pitchFamily="34" charset="0"/>
                        </a:rPr>
                        <a:t>Arabidopsis </a:t>
                      </a:r>
                      <a:r>
                        <a:rPr lang="sl-SI" sz="1200" i="1" dirty="0" err="1">
                          <a:effectLst/>
                          <a:latin typeface="Arial" pitchFamily="34" charset="0"/>
                          <a:cs typeface="Arial" pitchFamily="34" charset="0"/>
                        </a:rPr>
                        <a:t>thaliana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navadni repnjakovec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367</a:t>
                      </a:r>
                    </a:p>
                  </a:txBody>
                  <a:tcPr marL="38457" marR="38457" marT="19228" marB="19228">
                    <a:lnL>
                      <a:noFill/>
                    </a:lnL>
                    <a:lnR>
                      <a:noFill/>
                    </a:lnR>
                    <a:lnT>
                      <a:noFill/>
                    </a:lnT>
                    <a:lnB>
                      <a:noFill/>
                    </a:lnB>
                  </a:tcPr>
                </a:tc>
              </a:tr>
              <a:tr h="221341">
                <a:tc>
                  <a:txBody>
                    <a:bodyPr/>
                    <a:lstStyle/>
                    <a:p>
                      <a:pPr algn="l" fontAlgn="t"/>
                      <a:r>
                        <a:rPr lang="sl-SI" sz="1200" i="1">
                          <a:effectLst/>
                          <a:latin typeface="Arial" pitchFamily="34" charset="0"/>
                          <a:cs typeface="Arial" pitchFamily="34" charset="0"/>
                        </a:rPr>
                        <a:t>Zea mays</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koruza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dirty="0">
                          <a:effectLst/>
                          <a:latin typeface="Arial" pitchFamily="34" charset="0"/>
                          <a:cs typeface="Arial" pitchFamily="34" charset="0"/>
                        </a:rPr>
                        <a:t>570</a:t>
                      </a:r>
                    </a:p>
                  </a:txBody>
                  <a:tcPr marL="38457" marR="38457" marT="19228" marB="19228">
                    <a:lnL>
                      <a:noFill/>
                    </a:lnL>
                    <a:lnR>
                      <a:noFill/>
                    </a:lnR>
                    <a:lnT>
                      <a:noFill/>
                    </a:lnT>
                    <a:lnB>
                      <a:noFill/>
                    </a:lnB>
                  </a:tcPr>
                </a:tc>
              </a:tr>
              <a:tr h="221341">
                <a:tc>
                  <a:txBody>
                    <a:bodyPr/>
                    <a:lstStyle/>
                    <a:p>
                      <a:pPr algn="l" fontAlgn="t"/>
                      <a:r>
                        <a:rPr lang="sl-SI" sz="1200" i="1">
                          <a:effectLst/>
                          <a:latin typeface="Arial" pitchFamily="34" charset="0"/>
                          <a:cs typeface="Arial" pitchFamily="34" charset="0"/>
                        </a:rPr>
                        <a:t>Cucumis melo</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melona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2500</a:t>
                      </a:r>
                    </a:p>
                  </a:txBody>
                  <a:tcPr marL="38457" marR="38457" marT="19228" marB="19228">
                    <a:lnL>
                      <a:noFill/>
                    </a:lnL>
                    <a:lnR>
                      <a:noFill/>
                    </a:lnR>
                    <a:lnT>
                      <a:noFill/>
                    </a:lnT>
                    <a:lnB>
                      <a:noFill/>
                    </a:lnB>
                  </a:tcPr>
                </a:tc>
              </a:tr>
              <a:tr h="404225">
                <a:tc gridSpan="3">
                  <a:txBody>
                    <a:bodyPr/>
                    <a:lstStyle/>
                    <a:p>
                      <a:pPr algn="l" fontAlgn="t"/>
                      <a:endParaRPr lang="sl-SI" sz="1200" dirty="0" smtClean="0">
                        <a:effectLst/>
                        <a:latin typeface="Arial" pitchFamily="34" charset="0"/>
                        <a:cs typeface="Arial" pitchFamily="34" charset="0"/>
                      </a:endParaRPr>
                    </a:p>
                    <a:p>
                      <a:pPr algn="l" fontAlgn="t"/>
                      <a:r>
                        <a:rPr lang="sl-SI" sz="1200" dirty="0" smtClean="0">
                          <a:solidFill>
                            <a:schemeClr val="accent5">
                              <a:lumMod val="50000"/>
                            </a:schemeClr>
                          </a:solidFill>
                          <a:effectLst/>
                          <a:latin typeface="Arial" pitchFamily="34" charset="0"/>
                          <a:cs typeface="Arial" pitchFamily="34" charset="0"/>
                        </a:rPr>
                        <a:t>KLOROPLASTI</a:t>
                      </a:r>
                      <a:endParaRPr lang="sl-SI" sz="1200" dirty="0">
                        <a:solidFill>
                          <a:schemeClr val="accent5">
                            <a:lumMod val="50000"/>
                          </a:schemeClr>
                        </a:solidFill>
                        <a:effectLst/>
                        <a:latin typeface="Arial" pitchFamily="34" charset="0"/>
                        <a:cs typeface="Arial" pitchFamily="34" charset="0"/>
                      </a:endParaRPr>
                    </a:p>
                  </a:txBody>
                  <a:tcPr marL="38457" marR="38457" marT="19228" marB="19228">
                    <a:lnL>
                      <a:noFill/>
                    </a:lnL>
                    <a:lnR>
                      <a:noFill/>
                    </a:lnR>
                    <a:lnT>
                      <a:noFill/>
                    </a:lnT>
                    <a:lnB>
                      <a:noFill/>
                    </a:lnB>
                  </a:tcPr>
                </a:tc>
                <a:tc hMerge="1">
                  <a:txBody>
                    <a:bodyPr/>
                    <a:lstStyle/>
                    <a:p>
                      <a:endParaRPr lang="sl-SI"/>
                    </a:p>
                  </a:txBody>
                  <a:tcPr/>
                </a:tc>
                <a:tc hMerge="1">
                  <a:txBody>
                    <a:bodyPr/>
                    <a:lstStyle/>
                    <a:p>
                      <a:endParaRPr lang="sl-SI"/>
                    </a:p>
                  </a:txBody>
                  <a:tcPr/>
                </a:tc>
              </a:tr>
              <a:tr h="221341">
                <a:tc>
                  <a:txBody>
                    <a:bodyPr/>
                    <a:lstStyle/>
                    <a:p>
                      <a:pPr algn="l" fontAlgn="t"/>
                      <a:r>
                        <a:rPr lang="sl-SI" sz="1200" i="1">
                          <a:effectLst/>
                          <a:latin typeface="Arial" pitchFamily="34" charset="0"/>
                          <a:cs typeface="Arial" pitchFamily="34" charset="0"/>
                        </a:rPr>
                        <a:t>Pisum sativum</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grah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120</a:t>
                      </a:r>
                    </a:p>
                  </a:txBody>
                  <a:tcPr marL="38457" marR="38457" marT="19228" marB="19228">
                    <a:lnL>
                      <a:noFill/>
                    </a:lnL>
                    <a:lnR>
                      <a:noFill/>
                    </a:lnR>
                    <a:lnT>
                      <a:noFill/>
                    </a:lnT>
                    <a:lnB>
                      <a:noFill/>
                    </a:lnB>
                  </a:tcPr>
                </a:tc>
              </a:tr>
              <a:tr h="221341">
                <a:tc>
                  <a:txBody>
                    <a:bodyPr/>
                    <a:lstStyle/>
                    <a:p>
                      <a:pPr algn="l" fontAlgn="t"/>
                      <a:r>
                        <a:rPr lang="sl-SI" sz="1200" i="1">
                          <a:effectLst/>
                          <a:latin typeface="Arial" pitchFamily="34" charset="0"/>
                          <a:cs typeface="Arial" pitchFamily="34" charset="0"/>
                        </a:rPr>
                        <a:t>Marchantia polymorpha</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err="1" smtClean="0">
                          <a:effectLst/>
                          <a:latin typeface="Arial" pitchFamily="34" charset="0"/>
                          <a:cs typeface="Arial" pitchFamily="34" charset="0"/>
                        </a:rPr>
                        <a:t>jetrenjak</a:t>
                      </a:r>
                      <a:r>
                        <a:rPr lang="sl-SI" sz="1200" baseline="0" dirty="0" smtClean="0">
                          <a:effectLst/>
                          <a:latin typeface="Arial" pitchFamily="34" charset="0"/>
                          <a:cs typeface="Arial" pitchFamily="34" charset="0"/>
                        </a:rPr>
                        <a:t> (‚mah‘)</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121</a:t>
                      </a:r>
                    </a:p>
                  </a:txBody>
                  <a:tcPr marL="38457" marR="38457" marT="19228" marB="19228">
                    <a:lnL>
                      <a:noFill/>
                    </a:lnL>
                    <a:lnR>
                      <a:noFill/>
                    </a:lnR>
                    <a:lnT>
                      <a:noFill/>
                    </a:lnT>
                    <a:lnB>
                      <a:noFill/>
                    </a:lnB>
                  </a:tcPr>
                </a:tc>
              </a:tr>
              <a:tr h="221341">
                <a:tc>
                  <a:txBody>
                    <a:bodyPr/>
                    <a:lstStyle/>
                    <a:p>
                      <a:pPr algn="l" fontAlgn="t"/>
                      <a:r>
                        <a:rPr lang="sl-SI" sz="1200" i="1">
                          <a:effectLst/>
                          <a:latin typeface="Arial" pitchFamily="34" charset="0"/>
                          <a:cs typeface="Arial" pitchFamily="34" charset="0"/>
                        </a:rPr>
                        <a:t>Oryza sativa</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riž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136</a:t>
                      </a:r>
                    </a:p>
                  </a:txBody>
                  <a:tcPr marL="38457" marR="38457" marT="19228" marB="19228">
                    <a:lnL>
                      <a:noFill/>
                    </a:lnL>
                    <a:lnR>
                      <a:noFill/>
                    </a:lnR>
                    <a:lnT>
                      <a:noFill/>
                    </a:lnT>
                    <a:lnB>
                      <a:noFill/>
                    </a:lnB>
                  </a:tcPr>
                </a:tc>
              </a:tr>
              <a:tr h="221341">
                <a:tc>
                  <a:txBody>
                    <a:bodyPr/>
                    <a:lstStyle/>
                    <a:p>
                      <a:pPr algn="l" fontAlgn="t"/>
                      <a:r>
                        <a:rPr lang="sl-SI" sz="1200" i="1">
                          <a:effectLst/>
                          <a:latin typeface="Arial" pitchFamily="34" charset="0"/>
                          <a:cs typeface="Arial" pitchFamily="34" charset="0"/>
                        </a:rPr>
                        <a:t>Nicotiana tabacum</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tobak (cvetnica)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a:effectLst/>
                          <a:latin typeface="Arial" pitchFamily="34" charset="0"/>
                          <a:cs typeface="Arial" pitchFamily="34" charset="0"/>
                        </a:rPr>
                        <a:t>156</a:t>
                      </a:r>
                    </a:p>
                  </a:txBody>
                  <a:tcPr marL="38457" marR="38457" marT="19228" marB="19228">
                    <a:lnL>
                      <a:noFill/>
                    </a:lnL>
                    <a:lnR>
                      <a:noFill/>
                    </a:lnR>
                    <a:lnT>
                      <a:noFill/>
                    </a:lnT>
                    <a:lnB>
                      <a:noFill/>
                    </a:lnB>
                  </a:tcPr>
                </a:tc>
              </a:tr>
              <a:tr h="269199">
                <a:tc>
                  <a:txBody>
                    <a:bodyPr/>
                    <a:lstStyle/>
                    <a:p>
                      <a:pPr algn="l" fontAlgn="t"/>
                      <a:r>
                        <a:rPr lang="sl-SI" sz="1200" i="1">
                          <a:effectLst/>
                          <a:latin typeface="Arial" pitchFamily="34" charset="0"/>
                          <a:cs typeface="Arial" pitchFamily="34" charset="0"/>
                        </a:rPr>
                        <a:t>Chlamydomonas reinhardtii</a:t>
                      </a:r>
                      <a:endParaRPr lang="sl-SI" sz="120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l" fontAlgn="t"/>
                      <a:r>
                        <a:rPr lang="sl-SI" sz="1200" dirty="0" smtClean="0">
                          <a:effectLst/>
                          <a:latin typeface="Arial" pitchFamily="34" charset="0"/>
                          <a:cs typeface="Arial" pitchFamily="34" charset="0"/>
                        </a:rPr>
                        <a:t>zelena alga</a:t>
                      </a:r>
                      <a:endParaRPr lang="sl-SI" sz="1200" dirty="0">
                        <a:effectLst/>
                        <a:latin typeface="Arial" pitchFamily="34" charset="0"/>
                        <a:cs typeface="Arial" pitchFamily="34" charset="0"/>
                      </a:endParaRPr>
                    </a:p>
                  </a:txBody>
                  <a:tcPr marL="38457" marR="38457" marT="19228" marB="19228">
                    <a:lnL>
                      <a:noFill/>
                    </a:lnL>
                    <a:lnR>
                      <a:noFill/>
                    </a:lnR>
                    <a:lnT>
                      <a:noFill/>
                    </a:lnT>
                    <a:lnB>
                      <a:noFill/>
                    </a:lnB>
                  </a:tcPr>
                </a:tc>
                <a:tc>
                  <a:txBody>
                    <a:bodyPr/>
                    <a:lstStyle/>
                    <a:p>
                      <a:pPr algn="r" fontAlgn="t"/>
                      <a:r>
                        <a:rPr lang="sl-SI" sz="1200" dirty="0">
                          <a:effectLst/>
                          <a:latin typeface="Arial" pitchFamily="34" charset="0"/>
                          <a:cs typeface="Arial" pitchFamily="34" charset="0"/>
                        </a:rPr>
                        <a:t>195</a:t>
                      </a:r>
                    </a:p>
                  </a:txBody>
                  <a:tcPr marL="38457" marR="38457" marT="19228" marB="19228">
                    <a:lnL>
                      <a:noFill/>
                    </a:lnL>
                    <a:lnR>
                      <a:noFill/>
                    </a:lnR>
                    <a:lnT>
                      <a:noFill/>
                    </a:lnT>
                    <a:lnB>
                      <a:noFill/>
                    </a:lnB>
                  </a:tcPr>
                </a:tc>
              </a:tr>
            </a:tbl>
          </a:graphicData>
        </a:graphic>
      </p:graphicFrame>
      <p:sp>
        <p:nvSpPr>
          <p:cNvPr id="120873" name="TextBox 2"/>
          <p:cNvSpPr txBox="1">
            <a:spLocks noChangeArrowheads="1"/>
          </p:cNvSpPr>
          <p:nvPr/>
        </p:nvSpPr>
        <p:spPr bwMode="auto">
          <a:xfrm>
            <a:off x="1835150" y="344488"/>
            <a:ext cx="576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2400">
                <a:solidFill>
                  <a:srgbClr val="000000"/>
                </a:solidFill>
                <a:latin typeface="Arial" charset="0"/>
                <a:cs typeface="Arial" charset="0"/>
              </a:rPr>
              <a:t>Primerjava dolžin kloroplastne in mtDNA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ChangeArrowheads="1"/>
          </p:cNvSpPr>
          <p:nvPr/>
        </p:nvSpPr>
        <p:spPr bwMode="auto">
          <a:xfrm>
            <a:off x="250825" y="6354763"/>
            <a:ext cx="190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000">
                <a:solidFill>
                  <a:srgbClr val="000000"/>
                </a:solidFill>
                <a:latin typeface="Arial Narrow" pitchFamily="34" charset="0"/>
              </a:rPr>
              <a:t>Trends Genet. 2003 Jan;19(1):47-56</a:t>
            </a:r>
            <a:r>
              <a:rPr lang="en-US" sz="1200">
                <a:solidFill>
                  <a:srgbClr val="000000"/>
                </a:solidFill>
                <a:latin typeface="Arial" charset="0"/>
              </a:rPr>
              <a:t> </a:t>
            </a:r>
          </a:p>
        </p:txBody>
      </p:sp>
      <p:pic>
        <p:nvPicPr>
          <p:cNvPr id="1218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33375"/>
            <a:ext cx="4941887"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652963"/>
            <a:ext cx="331311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33375"/>
            <a:ext cx="5537200" cy="539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7" name="TextBox 3"/>
          <p:cNvSpPr txBox="1">
            <a:spLocks noChangeArrowheads="1"/>
          </p:cNvSpPr>
          <p:nvPr/>
        </p:nvSpPr>
        <p:spPr bwMode="auto">
          <a:xfrm>
            <a:off x="395288" y="6237288"/>
            <a:ext cx="8164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r>
              <a:rPr lang="sl-SI" sz="1600">
                <a:latin typeface="Arial" charset="0"/>
                <a:cs typeface="Arial" charset="0"/>
              </a:rPr>
              <a:t>Genska karta bakterije </a:t>
            </a:r>
            <a:r>
              <a:rPr lang="sl-SI" sz="1600" i="1">
                <a:latin typeface="Arial" charset="0"/>
                <a:cs typeface="Arial" charset="0"/>
              </a:rPr>
              <a:t>Haemophilus influenzae -</a:t>
            </a:r>
            <a:r>
              <a:rPr lang="sl-SI" sz="1600">
                <a:latin typeface="Arial" charset="0"/>
                <a:cs typeface="Arial" charset="0"/>
              </a:rPr>
              <a:t> prvi določeni genom organizma (1995).</a:t>
            </a:r>
            <a:br>
              <a:rPr lang="sl-SI" sz="1600">
                <a:latin typeface="Arial" charset="0"/>
                <a:cs typeface="Arial" charset="0"/>
              </a:rPr>
            </a:br>
            <a:r>
              <a:rPr lang="sl-SI" sz="1600">
                <a:latin typeface="Arial" charset="0"/>
                <a:cs typeface="Arial" charset="0"/>
              </a:rPr>
              <a:t>1,8 Mbp: 6 rRNA, 54 tRNA, 1743 ORF za proteine.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p:cNvSpPr txBox="1">
            <a:spLocks noChangeArrowheads="1"/>
          </p:cNvSpPr>
          <p:nvPr/>
        </p:nvSpPr>
        <p:spPr bwMode="auto">
          <a:xfrm>
            <a:off x="323528" y="270817"/>
            <a:ext cx="842486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dirty="0">
                <a:latin typeface="Arial" charset="0"/>
                <a:cs typeface="Arial" charset="0"/>
              </a:rPr>
              <a:t>1997: genom </a:t>
            </a:r>
            <a:r>
              <a:rPr lang="sl-SI" sz="1800" i="1" dirty="0">
                <a:latin typeface="Arial" charset="0"/>
                <a:cs typeface="Arial" charset="0"/>
              </a:rPr>
              <a:t>E. coli </a:t>
            </a:r>
            <a:r>
              <a:rPr lang="sl-SI" sz="1800" dirty="0">
                <a:latin typeface="Arial" charset="0"/>
                <a:cs typeface="Arial" charset="0"/>
              </a:rPr>
              <a:t>– 4,6 </a:t>
            </a:r>
            <a:r>
              <a:rPr lang="sl-SI" sz="1800" dirty="0" err="1">
                <a:latin typeface="Arial" charset="0"/>
                <a:cs typeface="Arial" charset="0"/>
              </a:rPr>
              <a:t>Mbp</a:t>
            </a:r>
            <a:r>
              <a:rPr lang="sl-SI" sz="1800" dirty="0">
                <a:latin typeface="Arial" charset="0"/>
                <a:cs typeface="Arial" charset="0"/>
              </a:rPr>
              <a:t>, 4288 genov za proteine</a:t>
            </a:r>
          </a:p>
          <a:p>
            <a:r>
              <a:rPr lang="sl-SI" sz="1600" dirty="0">
                <a:latin typeface="Arial" charset="0"/>
                <a:cs typeface="Arial" charset="0"/>
              </a:rPr>
              <a:t>[1835 znanih pred tem, 821 možno pripisati funkcijo]</a:t>
            </a:r>
          </a:p>
          <a:p>
            <a:endParaRPr lang="sl-SI" sz="1600" dirty="0">
              <a:latin typeface="Arial" charset="0"/>
              <a:cs typeface="Arial" charset="0"/>
            </a:endParaRPr>
          </a:p>
          <a:p>
            <a:r>
              <a:rPr lang="sl-SI" sz="1600" dirty="0">
                <a:latin typeface="Arial" charset="0"/>
                <a:cs typeface="Arial" charset="0"/>
              </a:rPr>
              <a:t>Danes je znanih </a:t>
            </a:r>
            <a:r>
              <a:rPr lang="sl-SI" sz="1600" dirty="0" smtClean="0">
                <a:latin typeface="Arial" charset="0"/>
                <a:cs typeface="Arial" charset="0"/>
              </a:rPr>
              <a:t>&gt;2000 </a:t>
            </a:r>
            <a:r>
              <a:rPr lang="sl-SI" sz="1600" dirty="0">
                <a:latin typeface="Arial" charset="0"/>
                <a:cs typeface="Arial" charset="0"/>
              </a:rPr>
              <a:t>bakterijskih </a:t>
            </a:r>
            <a:r>
              <a:rPr lang="sl-SI" sz="1600" dirty="0" smtClean="0">
                <a:latin typeface="Arial" charset="0"/>
                <a:cs typeface="Arial" charset="0"/>
              </a:rPr>
              <a:t>genomov.</a:t>
            </a:r>
            <a:endParaRPr lang="sl-SI" sz="1600" dirty="0">
              <a:latin typeface="Arial" charset="0"/>
              <a:cs typeface="Arial" charset="0"/>
            </a:endParaRPr>
          </a:p>
          <a:p>
            <a:endParaRPr lang="sl-SI" sz="1600" dirty="0">
              <a:latin typeface="Arial" charset="0"/>
              <a:cs typeface="Arial" charset="0"/>
            </a:endParaRPr>
          </a:p>
          <a:p>
            <a:r>
              <a:rPr lang="sl-SI" sz="1600" dirty="0">
                <a:latin typeface="Arial" charset="0"/>
                <a:cs typeface="Arial" charset="0"/>
              </a:rPr>
              <a:t>Večinoma </a:t>
            </a:r>
            <a:r>
              <a:rPr lang="sl-SI" sz="1600" dirty="0" smtClean="0">
                <a:latin typeface="Arial" charset="0"/>
                <a:cs typeface="Arial" charset="0"/>
              </a:rPr>
              <a:t>imajo po </a:t>
            </a:r>
            <a:r>
              <a:rPr lang="sl-SI" sz="1600" dirty="0">
                <a:latin typeface="Arial" charset="0"/>
                <a:cs typeface="Arial" charset="0"/>
              </a:rPr>
              <a:t>1 krožen kromosom, izjemoma več (</a:t>
            </a:r>
            <a:r>
              <a:rPr lang="sl-SI" sz="1600" i="1" dirty="0" err="1">
                <a:latin typeface="Arial" charset="0"/>
                <a:cs typeface="Arial" charset="0"/>
              </a:rPr>
              <a:t>Vibrio</a:t>
            </a:r>
            <a:r>
              <a:rPr lang="sl-SI" sz="1600" i="1" dirty="0">
                <a:latin typeface="Arial" charset="0"/>
                <a:cs typeface="Arial" charset="0"/>
              </a:rPr>
              <a:t> </a:t>
            </a:r>
            <a:r>
              <a:rPr lang="sl-SI" sz="1600" i="1" dirty="0" err="1">
                <a:latin typeface="Arial" charset="0"/>
                <a:cs typeface="Arial" charset="0"/>
              </a:rPr>
              <a:t>fischeri</a:t>
            </a:r>
            <a:r>
              <a:rPr lang="sl-SI" sz="1600" i="1" dirty="0">
                <a:latin typeface="Arial" charset="0"/>
                <a:cs typeface="Arial" charset="0"/>
              </a:rPr>
              <a:t>, </a:t>
            </a:r>
            <a:r>
              <a:rPr lang="sl-SI" sz="1600" i="1" dirty="0" err="1">
                <a:latin typeface="Arial" charset="0"/>
                <a:cs typeface="Arial" charset="0"/>
              </a:rPr>
              <a:t>Brucella</a:t>
            </a:r>
            <a:r>
              <a:rPr lang="sl-SI" sz="1600" i="1" dirty="0">
                <a:latin typeface="Arial" charset="0"/>
                <a:cs typeface="Arial" charset="0"/>
              </a:rPr>
              <a:t> </a:t>
            </a:r>
            <a:r>
              <a:rPr lang="sl-SI" sz="1600" i="1" dirty="0" err="1">
                <a:latin typeface="Arial" charset="0"/>
                <a:cs typeface="Arial" charset="0"/>
              </a:rPr>
              <a:t>spp</a:t>
            </a:r>
            <a:r>
              <a:rPr lang="sl-SI" sz="1600" i="1" dirty="0">
                <a:latin typeface="Arial" charset="0"/>
                <a:cs typeface="Arial" charset="0"/>
              </a:rPr>
              <a:t>.: </a:t>
            </a:r>
            <a:r>
              <a:rPr lang="sl-SI" sz="1600" dirty="0">
                <a:latin typeface="Arial" charset="0"/>
                <a:cs typeface="Arial" charset="0"/>
              </a:rPr>
              <a:t>2, </a:t>
            </a:r>
            <a:r>
              <a:rPr lang="sl-SI" sz="1600" i="1" dirty="0" err="1">
                <a:latin typeface="Arial" charset="0"/>
                <a:cs typeface="Arial" charset="0"/>
              </a:rPr>
              <a:t>Burkholderia</a:t>
            </a:r>
            <a:r>
              <a:rPr lang="sl-SI" sz="1600" i="1" dirty="0">
                <a:latin typeface="Arial" charset="0"/>
                <a:cs typeface="Arial" charset="0"/>
              </a:rPr>
              <a:t> </a:t>
            </a:r>
            <a:r>
              <a:rPr lang="sl-SI" sz="1600" i="1" dirty="0" err="1">
                <a:latin typeface="Arial" charset="0"/>
                <a:cs typeface="Arial" charset="0"/>
              </a:rPr>
              <a:t>spp</a:t>
            </a:r>
            <a:r>
              <a:rPr lang="sl-SI" sz="1600" dirty="0">
                <a:latin typeface="Arial" charset="0"/>
                <a:cs typeface="Arial" charset="0"/>
              </a:rPr>
              <a:t>. 2 ali 3, … ).</a:t>
            </a:r>
          </a:p>
          <a:p>
            <a:endParaRPr lang="sl-SI" sz="1600" dirty="0">
              <a:latin typeface="Arial" charset="0"/>
              <a:cs typeface="Arial" charset="0"/>
            </a:endParaRPr>
          </a:p>
          <a:p>
            <a:r>
              <a:rPr lang="sl-SI" sz="1600" dirty="0">
                <a:latin typeface="Arial" charset="0"/>
                <a:cs typeface="Arial" charset="0"/>
              </a:rPr>
              <a:t>Za proteine zapisuje okrog 90 % genoma =&gt; malo </a:t>
            </a:r>
            <a:r>
              <a:rPr lang="sl-SI" sz="1600" dirty="0" err="1">
                <a:latin typeface="Arial" charset="0"/>
                <a:cs typeface="Arial" charset="0"/>
              </a:rPr>
              <a:t>nekodirajočih</a:t>
            </a:r>
            <a:r>
              <a:rPr lang="sl-SI" sz="1600" dirty="0">
                <a:latin typeface="Arial" charset="0"/>
                <a:cs typeface="Arial" charset="0"/>
              </a:rPr>
              <a:t> regij.</a:t>
            </a:r>
          </a:p>
          <a:p>
            <a:endParaRPr lang="sl-SI" sz="1600" dirty="0">
              <a:latin typeface="Arial" charset="0"/>
              <a:cs typeface="Arial" charset="0"/>
            </a:endParaRPr>
          </a:p>
          <a:p>
            <a:r>
              <a:rPr lang="sl-SI" sz="1600" dirty="0">
                <a:latin typeface="Arial" charset="0"/>
                <a:cs typeface="Arial" charset="0"/>
              </a:rPr>
              <a:t>Geni za proteine nimajo intronov.</a:t>
            </a:r>
          </a:p>
          <a:p>
            <a:endParaRPr lang="sl-SI" sz="1600" dirty="0">
              <a:latin typeface="Arial" charset="0"/>
              <a:cs typeface="Arial" charset="0"/>
            </a:endParaRPr>
          </a:p>
          <a:p>
            <a:r>
              <a:rPr lang="sl-SI" sz="2400" dirty="0">
                <a:latin typeface="Arial" charset="0"/>
                <a:cs typeface="Arial"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4210" name="TextBox 3"/>
          <p:cNvSpPr txBox="1">
            <a:spLocks noChangeArrowheads="1"/>
          </p:cNvSpPr>
          <p:nvPr/>
        </p:nvSpPr>
        <p:spPr bwMode="auto">
          <a:xfrm>
            <a:off x="215900" y="3716338"/>
            <a:ext cx="22447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err="1">
                <a:solidFill>
                  <a:srgbClr val="000000"/>
                </a:solidFill>
                <a:latin typeface="Arial" charset="0"/>
                <a:cs typeface="Arial" charset="0"/>
              </a:rPr>
              <a:t>Neintegracijski</a:t>
            </a:r>
            <a:r>
              <a:rPr lang="sl-SI" sz="1400" dirty="0">
                <a:solidFill>
                  <a:srgbClr val="000000"/>
                </a:solidFill>
                <a:latin typeface="Arial" charset="0"/>
                <a:cs typeface="Arial" charset="0"/>
              </a:rPr>
              <a:t> plazmidi se po </a:t>
            </a:r>
            <a:r>
              <a:rPr lang="sl-SI" sz="1400" dirty="0" err="1">
                <a:solidFill>
                  <a:srgbClr val="000000"/>
                </a:solidFill>
                <a:latin typeface="Arial" charset="0"/>
                <a:cs typeface="Arial" charset="0"/>
              </a:rPr>
              <a:t>replikaciji</a:t>
            </a:r>
            <a:r>
              <a:rPr lang="sl-SI" sz="1400" dirty="0">
                <a:solidFill>
                  <a:srgbClr val="000000"/>
                </a:solidFill>
                <a:latin typeface="Arial" charset="0"/>
                <a:cs typeface="Arial" charset="0"/>
              </a:rPr>
              <a:t>  kot </a:t>
            </a:r>
            <a:r>
              <a:rPr lang="sl-SI" sz="1400" dirty="0" err="1">
                <a:solidFill>
                  <a:srgbClr val="000000"/>
                </a:solidFill>
                <a:latin typeface="Arial" charset="0"/>
                <a:cs typeface="Arial" charset="0"/>
              </a:rPr>
              <a:t>ssDNA</a:t>
            </a:r>
            <a:r>
              <a:rPr lang="sl-SI" sz="1400" dirty="0">
                <a:solidFill>
                  <a:srgbClr val="000000"/>
                </a:solidFill>
                <a:latin typeface="Arial" charset="0"/>
                <a:cs typeface="Arial" charset="0"/>
              </a:rPr>
              <a:t> lahko prenesejo v druge celice preko medceličnih </a:t>
            </a:r>
            <a:r>
              <a:rPr lang="sl-SI" sz="1400" dirty="0" smtClean="0">
                <a:solidFill>
                  <a:srgbClr val="000000"/>
                </a:solidFill>
                <a:latin typeface="Arial" charset="0"/>
                <a:cs typeface="Arial" charset="0"/>
              </a:rPr>
              <a:t>stikov (b, c).</a:t>
            </a:r>
            <a:endParaRPr lang="sl-SI" sz="1400" dirty="0">
              <a:solidFill>
                <a:srgbClr val="000000"/>
              </a:solidFill>
              <a:latin typeface="Arial" charset="0"/>
              <a:cs typeface="Arial" charset="0"/>
            </a:endParaRPr>
          </a:p>
          <a:p>
            <a:endParaRPr lang="sl-SI" sz="1400" dirty="0">
              <a:solidFill>
                <a:srgbClr val="000000"/>
              </a:solidFill>
              <a:latin typeface="Arial" charset="0"/>
              <a:cs typeface="Arial" charset="0"/>
            </a:endParaRPr>
          </a:p>
          <a:p>
            <a:r>
              <a:rPr lang="sl-SI" sz="1400" dirty="0">
                <a:solidFill>
                  <a:srgbClr val="000000"/>
                </a:solidFill>
                <a:latin typeface="Arial" charset="0"/>
                <a:cs typeface="Arial" charset="0"/>
              </a:rPr>
              <a:t>F (</a:t>
            </a:r>
            <a:r>
              <a:rPr lang="sl-SI" sz="1400" i="1" dirty="0" err="1">
                <a:solidFill>
                  <a:srgbClr val="000000"/>
                </a:solidFill>
                <a:latin typeface="Arial" charset="0"/>
                <a:cs typeface="Arial" charset="0"/>
              </a:rPr>
              <a:t>fertility</a:t>
            </a:r>
            <a:r>
              <a:rPr lang="sl-SI" sz="1400" dirty="0">
                <a:solidFill>
                  <a:srgbClr val="000000"/>
                </a:solidFill>
                <a:latin typeface="Arial" charset="0"/>
                <a:cs typeface="Arial" charset="0"/>
              </a:rPr>
              <a:t>)-faktor je plazmid, ki nosi zapis za proteine, potrebne za sintezo </a:t>
            </a:r>
            <a:r>
              <a:rPr lang="sl-SI" sz="1400" dirty="0" err="1">
                <a:solidFill>
                  <a:srgbClr val="000000"/>
                </a:solidFill>
                <a:latin typeface="Arial" charset="0"/>
                <a:cs typeface="Arial" charset="0"/>
              </a:rPr>
              <a:t>pilusov</a:t>
            </a:r>
            <a:r>
              <a:rPr lang="sl-SI" sz="1400" dirty="0">
                <a:solidFill>
                  <a:srgbClr val="000000"/>
                </a:solidFill>
                <a:latin typeface="Arial" charset="0"/>
                <a:cs typeface="Arial" charset="0"/>
              </a:rPr>
              <a:t>. Celice s </a:t>
            </a:r>
            <a:br>
              <a:rPr lang="sl-SI" sz="1400" dirty="0">
                <a:solidFill>
                  <a:srgbClr val="000000"/>
                </a:solidFill>
                <a:latin typeface="Arial" charset="0"/>
                <a:cs typeface="Arial" charset="0"/>
              </a:rPr>
            </a:br>
            <a:r>
              <a:rPr lang="sl-SI" sz="1400" dirty="0">
                <a:solidFill>
                  <a:srgbClr val="000000"/>
                </a:solidFill>
                <a:latin typeface="Arial" charset="0"/>
                <a:cs typeface="Arial" charset="0"/>
              </a:rPr>
              <a:t>F-faktorjem so F+.</a:t>
            </a:r>
          </a:p>
        </p:txBody>
      </p:sp>
      <p:pic>
        <p:nvPicPr>
          <p:cNvPr id="942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4248150"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193675"/>
            <a:ext cx="4241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4"/>
          <p:cNvPicPr>
            <a:picLocks noChangeAspect="1" noChangeArrowheads="1"/>
          </p:cNvPicPr>
          <p:nvPr/>
        </p:nvPicPr>
        <p:blipFill>
          <a:blip r:embed="rId5">
            <a:extLst>
              <a:ext uri="{28A0092B-C50C-407E-A947-70E740481C1C}">
                <a14:useLocalDpi xmlns:a14="http://schemas.microsoft.com/office/drawing/2010/main" val="0"/>
              </a:ext>
            </a:extLst>
          </a:blip>
          <a:srcRect t="22472" b="21223"/>
          <a:stretch>
            <a:fillRect/>
          </a:stretch>
        </p:blipFill>
        <p:spPr bwMode="auto">
          <a:xfrm>
            <a:off x="2460625" y="3573463"/>
            <a:ext cx="6480175"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2"/>
          <p:cNvSpPr txBox="1">
            <a:spLocks noChangeArrowheads="1"/>
          </p:cNvSpPr>
          <p:nvPr/>
        </p:nvSpPr>
        <p:spPr bwMode="auto">
          <a:xfrm>
            <a:off x="395288" y="708025"/>
            <a:ext cx="7456487"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a:latin typeface="Arial" charset="0"/>
                <a:cs typeface="Arial" charset="0"/>
              </a:rPr>
              <a:t>Genom </a:t>
            </a:r>
            <a:r>
              <a:rPr lang="sl-SI" sz="1800" b="1" i="1">
                <a:latin typeface="Arial" charset="0"/>
                <a:cs typeface="Arial" charset="0"/>
              </a:rPr>
              <a:t>S. cerevisiae</a:t>
            </a:r>
            <a:r>
              <a:rPr lang="sl-SI" sz="1800" b="1">
                <a:latin typeface="Arial" charset="0"/>
                <a:cs typeface="Arial" charset="0"/>
              </a:rPr>
              <a:t>:</a:t>
            </a:r>
            <a:br>
              <a:rPr lang="sl-SI" sz="1800" b="1">
                <a:latin typeface="Arial" charset="0"/>
                <a:cs typeface="Arial" charset="0"/>
              </a:rPr>
            </a:br>
            <a:endParaRPr lang="sl-SI" sz="1800" b="1">
              <a:latin typeface="Arial" charset="0"/>
              <a:cs typeface="Arial" charset="0"/>
            </a:endParaRPr>
          </a:p>
          <a:p>
            <a:r>
              <a:rPr lang="sl-SI" sz="1600">
                <a:latin typeface="Arial" charset="0"/>
                <a:cs typeface="Arial" charset="0"/>
              </a:rPr>
              <a:t>12 Mbp (1996)</a:t>
            </a:r>
          </a:p>
          <a:p>
            <a:r>
              <a:rPr lang="sl-SI" sz="1600">
                <a:latin typeface="Arial" charset="0"/>
                <a:cs typeface="Arial" charset="0"/>
              </a:rPr>
              <a:t>16 kromosomov + mitohondrij</a:t>
            </a:r>
          </a:p>
          <a:p>
            <a:r>
              <a:rPr lang="sl-SI" sz="1600">
                <a:latin typeface="Arial" charset="0"/>
                <a:cs typeface="Arial" charset="0"/>
              </a:rPr>
              <a:t>5882 genov za proteine (70 % dolžine genoma)</a:t>
            </a:r>
          </a:p>
          <a:p>
            <a:r>
              <a:rPr lang="sl-SI" sz="1600">
                <a:latin typeface="Arial" charset="0"/>
                <a:cs typeface="Arial" charset="0"/>
              </a:rPr>
              <a:t>4 % genoma je v intronih (običajno 1/ gen, samo 250 takih genov)</a:t>
            </a:r>
          </a:p>
          <a:p>
            <a:r>
              <a:rPr lang="sl-SI" sz="1600">
                <a:latin typeface="Arial" charset="0"/>
                <a:cs typeface="Arial" charset="0"/>
              </a:rPr>
              <a:t>140 genov za rRNA, 275 genov za tRNA, 40 genov za snRNA</a:t>
            </a:r>
          </a:p>
          <a:p>
            <a:endParaRPr lang="sl-SI" sz="1600">
              <a:latin typeface="Arial" charset="0"/>
              <a:cs typeface="Arial" charset="0"/>
            </a:endParaRPr>
          </a:p>
          <a:p>
            <a:endParaRPr lang="sl-SI" sz="1600">
              <a:latin typeface="Arial" charset="0"/>
              <a:cs typeface="Arial" charset="0"/>
            </a:endParaRPr>
          </a:p>
          <a:p>
            <a:endParaRPr lang="sl-SI" sz="1600">
              <a:latin typeface="Arial" charset="0"/>
              <a:cs typeface="Arial" charset="0"/>
            </a:endParaRPr>
          </a:p>
          <a:p>
            <a:r>
              <a:rPr lang="sl-SI" sz="1800" b="1" i="1">
                <a:latin typeface="Arial" charset="0"/>
                <a:cs typeface="Arial" charset="0"/>
              </a:rPr>
              <a:t>S. pombe</a:t>
            </a:r>
            <a:r>
              <a:rPr lang="sl-SI" sz="1600">
                <a:latin typeface="Arial" charset="0"/>
                <a:cs typeface="Arial" charset="0"/>
              </a:rPr>
              <a:t>:</a:t>
            </a:r>
          </a:p>
          <a:p>
            <a:r>
              <a:rPr lang="sl-SI" sz="1600">
                <a:latin typeface="Arial" charset="0"/>
                <a:cs typeface="Arial" charset="0"/>
              </a:rPr>
              <a:t>14 Mbp (2002)</a:t>
            </a:r>
          </a:p>
          <a:p>
            <a:r>
              <a:rPr lang="sl-SI" sz="1600">
                <a:latin typeface="Arial" charset="0"/>
                <a:cs typeface="Arial" charset="0"/>
              </a:rPr>
              <a:t>3 kromosomi</a:t>
            </a:r>
          </a:p>
          <a:p>
            <a:r>
              <a:rPr lang="sl-SI" sz="1600">
                <a:latin typeface="Arial" charset="0"/>
                <a:cs typeface="Arial" charset="0"/>
              </a:rPr>
              <a:t>~4900 genov za proteine (60 % dolžine genoma)</a:t>
            </a:r>
          </a:p>
          <a:p>
            <a:r>
              <a:rPr lang="sl-SI" sz="1600">
                <a:latin typeface="Arial" charset="0"/>
                <a:cs typeface="Arial" charset="0"/>
              </a:rPr>
              <a:t>43 % genov ima introne (skupaj ~5000 intronov), ki so daljši kot pri </a:t>
            </a:r>
            <a:r>
              <a:rPr lang="sl-SI" sz="1600" i="1">
                <a:latin typeface="Arial" charset="0"/>
                <a:cs typeface="Arial" charset="0"/>
              </a:rPr>
              <a:t>S. cerevisiae</a:t>
            </a:r>
          </a:p>
          <a:p>
            <a:r>
              <a:rPr lang="sl-SI" sz="1600">
                <a:latin typeface="Arial" charset="0"/>
                <a:cs typeface="Arial" charset="0"/>
              </a:rPr>
              <a:t>~700 genov pri </a:t>
            </a:r>
            <a:r>
              <a:rPr lang="sl-SI" sz="1600" i="1">
                <a:latin typeface="Arial" charset="0"/>
                <a:cs typeface="Arial" charset="0"/>
              </a:rPr>
              <a:t>S. pombe </a:t>
            </a:r>
            <a:r>
              <a:rPr lang="sl-SI" sz="1600">
                <a:latin typeface="Arial" charset="0"/>
                <a:cs typeface="Arial" charset="0"/>
              </a:rPr>
              <a:t>nima homologov pri </a:t>
            </a:r>
            <a:r>
              <a:rPr lang="sl-SI" sz="1600" i="1">
                <a:latin typeface="Arial" charset="0"/>
                <a:cs typeface="Arial" charset="0"/>
              </a:rPr>
              <a:t>S. cerevisiae</a:t>
            </a:r>
          </a:p>
          <a:p>
            <a:endParaRPr lang="sl-SI" sz="1600">
              <a:latin typeface="Arial" charset="0"/>
              <a:cs typeface="Arial" charset="0"/>
            </a:endParaRP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6196013"/>
            <a:ext cx="33242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133600"/>
            <a:ext cx="2466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688" y="404813"/>
            <a:ext cx="15049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913313"/>
            <a:ext cx="1720850"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2"/>
          <p:cNvSpPr txBox="1">
            <a:spLocks noChangeArrowheads="1"/>
          </p:cNvSpPr>
          <p:nvPr/>
        </p:nvSpPr>
        <p:spPr bwMode="auto">
          <a:xfrm>
            <a:off x="395288" y="708025"/>
            <a:ext cx="46672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a:solidFill>
                  <a:srgbClr val="000000"/>
                </a:solidFill>
                <a:latin typeface="Arial" charset="0"/>
                <a:cs typeface="Arial" charset="0"/>
              </a:rPr>
              <a:t>Genom </a:t>
            </a:r>
            <a:r>
              <a:rPr lang="sl-SI" sz="1800" b="1" i="1">
                <a:solidFill>
                  <a:srgbClr val="000000"/>
                </a:solidFill>
                <a:latin typeface="Arial" charset="0"/>
                <a:cs typeface="Arial" charset="0"/>
              </a:rPr>
              <a:t>Caenorhabditis elegans</a:t>
            </a:r>
            <a:r>
              <a:rPr lang="sl-SI" sz="1800" b="1">
                <a:solidFill>
                  <a:srgbClr val="000000"/>
                </a:solidFill>
                <a:latin typeface="Arial" charset="0"/>
                <a:cs typeface="Arial" charset="0"/>
              </a:rPr>
              <a:t/>
            </a:r>
            <a:br>
              <a:rPr lang="sl-SI" sz="1800" b="1">
                <a:solidFill>
                  <a:srgbClr val="000000"/>
                </a:solidFill>
                <a:latin typeface="Arial" charset="0"/>
                <a:cs typeface="Arial" charset="0"/>
              </a:rPr>
            </a:br>
            <a:endParaRPr lang="sl-SI" sz="1800" b="1">
              <a:solidFill>
                <a:srgbClr val="000000"/>
              </a:solidFill>
              <a:latin typeface="Arial" charset="0"/>
              <a:cs typeface="Arial" charset="0"/>
            </a:endParaRPr>
          </a:p>
          <a:p>
            <a:r>
              <a:rPr lang="sl-SI" sz="1600">
                <a:solidFill>
                  <a:srgbClr val="000000"/>
                </a:solidFill>
                <a:latin typeface="Arial" charset="0"/>
                <a:cs typeface="Arial" charset="0"/>
              </a:rPr>
              <a:t>97 Mbp (1998)</a:t>
            </a:r>
          </a:p>
          <a:p>
            <a:r>
              <a:rPr lang="sl-SI" sz="1600">
                <a:solidFill>
                  <a:srgbClr val="000000"/>
                </a:solidFill>
                <a:latin typeface="Arial" charset="0"/>
                <a:cs typeface="Arial" charset="0"/>
              </a:rPr>
              <a:t>10 kromosomov</a:t>
            </a:r>
          </a:p>
          <a:p>
            <a:r>
              <a:rPr lang="sl-SI" sz="1600">
                <a:solidFill>
                  <a:srgbClr val="000000"/>
                </a:solidFill>
                <a:latin typeface="Arial" charset="0"/>
                <a:cs typeface="Arial" charset="0"/>
              </a:rPr>
              <a:t>19.000 genov za proteine (25 % dolžine genoma)</a:t>
            </a:r>
          </a:p>
          <a:p>
            <a:r>
              <a:rPr lang="sl-SI" sz="1600">
                <a:solidFill>
                  <a:srgbClr val="000000"/>
                </a:solidFill>
                <a:latin typeface="Arial" charset="0"/>
                <a:cs typeface="Arial" charset="0"/>
              </a:rPr>
              <a:t>povprečen gen: 5 kb, 5 intronov</a:t>
            </a:r>
          </a:p>
          <a:p>
            <a:r>
              <a:rPr lang="sl-SI" sz="1600">
                <a:solidFill>
                  <a:srgbClr val="000000"/>
                </a:solidFill>
                <a:latin typeface="Arial" charset="0"/>
                <a:cs typeface="Arial" charset="0"/>
              </a:rPr>
              <a:t>večje število ponovitev krajših zaporedij</a:t>
            </a:r>
          </a:p>
        </p:txBody>
      </p:sp>
      <p:pic>
        <p:nvPicPr>
          <p:cNvPr id="129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60350"/>
            <a:ext cx="3287713"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638" y="2559937"/>
            <a:ext cx="492760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1244" y="4869160"/>
            <a:ext cx="4094391" cy="1754326"/>
          </a:xfrm>
          <a:prstGeom prst="rect">
            <a:avLst/>
          </a:prstGeom>
          <a:noFill/>
        </p:spPr>
        <p:txBody>
          <a:bodyPr wrap="none" rtlCol="0">
            <a:spAutoFit/>
          </a:bodyPr>
          <a:lstStyle/>
          <a:p>
            <a:r>
              <a:rPr lang="sl-SI" sz="1400" dirty="0" smtClean="0">
                <a:latin typeface="Arial" pitchFamily="34" charset="0"/>
                <a:cs typeface="Arial" pitchFamily="34" charset="0"/>
              </a:rPr>
              <a:t>direktne ponovitve:</a:t>
            </a:r>
          </a:p>
          <a:p>
            <a:r>
              <a:rPr lang="sl-SI" sz="1400" dirty="0" smtClean="0">
                <a:solidFill>
                  <a:srgbClr val="FF0000"/>
                </a:solidFill>
                <a:latin typeface="Arial" pitchFamily="34" charset="0"/>
                <a:cs typeface="Arial" pitchFamily="34" charset="0"/>
              </a:rPr>
              <a:t>ABCDE</a:t>
            </a:r>
            <a:r>
              <a:rPr lang="sl-SI" sz="1400" dirty="0" smtClean="0">
                <a:solidFill>
                  <a:srgbClr val="FF5050"/>
                </a:solidFill>
                <a:latin typeface="Arial" pitchFamily="34" charset="0"/>
                <a:cs typeface="Arial" pitchFamily="34" charset="0"/>
              </a:rPr>
              <a:t>ABCDE</a:t>
            </a:r>
          </a:p>
          <a:p>
            <a:r>
              <a:rPr lang="sl-SI" sz="1400" dirty="0" smtClean="0">
                <a:latin typeface="Arial" pitchFamily="34" charset="0"/>
                <a:cs typeface="Arial" pitchFamily="34" charset="0"/>
              </a:rPr>
              <a:t>obrnjene ponovitve:</a:t>
            </a:r>
          </a:p>
          <a:p>
            <a:r>
              <a:rPr lang="sl-SI" sz="1400" dirty="0" smtClean="0">
                <a:solidFill>
                  <a:srgbClr val="FF0000"/>
                </a:solidFill>
                <a:latin typeface="Arial" pitchFamily="34" charset="0"/>
                <a:cs typeface="Arial" pitchFamily="34" charset="0"/>
              </a:rPr>
              <a:t>ABCDE</a:t>
            </a:r>
            <a:r>
              <a:rPr lang="sl-SI" sz="1400" dirty="0" smtClean="0">
                <a:solidFill>
                  <a:srgbClr val="7030A0"/>
                </a:solidFill>
                <a:latin typeface="Arial" pitchFamily="34" charset="0"/>
                <a:cs typeface="Arial" pitchFamily="34" charset="0"/>
              </a:rPr>
              <a:t>EDCBA</a:t>
            </a:r>
          </a:p>
          <a:p>
            <a:r>
              <a:rPr lang="sl-SI" sz="1400" dirty="0" smtClean="0">
                <a:latin typeface="Arial" pitchFamily="34" charset="0"/>
                <a:cs typeface="Arial" pitchFamily="34" charset="0"/>
              </a:rPr>
              <a:t>tandemske ponovitve:</a:t>
            </a:r>
          </a:p>
          <a:p>
            <a:r>
              <a:rPr lang="sl-SI" sz="1400" dirty="0" smtClean="0">
                <a:solidFill>
                  <a:schemeClr val="accent1">
                    <a:lumMod val="75000"/>
                  </a:schemeClr>
                </a:solidFill>
                <a:latin typeface="Arial" pitchFamily="34" charset="0"/>
                <a:cs typeface="Arial" pitchFamily="34" charset="0"/>
              </a:rPr>
              <a:t>DDDDD</a:t>
            </a:r>
          </a:p>
          <a:p>
            <a:r>
              <a:rPr lang="sl-SI" sz="1200" dirty="0" smtClean="0">
                <a:latin typeface="Arial" pitchFamily="34" charset="0"/>
                <a:cs typeface="Arial" pitchFamily="34" charset="0"/>
              </a:rPr>
              <a:t>10-60 bp: </a:t>
            </a:r>
            <a:r>
              <a:rPr lang="sl-SI" sz="1200" dirty="0" err="1" smtClean="0">
                <a:latin typeface="Arial" pitchFamily="34" charset="0"/>
                <a:cs typeface="Arial" pitchFamily="34" charset="0"/>
              </a:rPr>
              <a:t>minisateliti</a:t>
            </a:r>
            <a:endParaRPr lang="sl-SI" sz="1200" dirty="0" smtClean="0">
              <a:latin typeface="Arial" pitchFamily="34" charset="0"/>
              <a:cs typeface="Arial" pitchFamily="34" charset="0"/>
            </a:endParaRPr>
          </a:p>
          <a:p>
            <a:r>
              <a:rPr lang="sl-SI" sz="1200" dirty="0" smtClean="0">
                <a:latin typeface="Arial" pitchFamily="34" charset="0"/>
                <a:cs typeface="Arial" pitchFamily="34" charset="0"/>
              </a:rPr>
              <a:t>&lt;10 bp: </a:t>
            </a:r>
            <a:r>
              <a:rPr lang="sl-SI" sz="1200" dirty="0" err="1" smtClean="0">
                <a:latin typeface="Arial" pitchFamily="34" charset="0"/>
                <a:cs typeface="Arial" pitchFamily="34" charset="0"/>
              </a:rPr>
              <a:t>mikrosateliti</a:t>
            </a:r>
            <a:r>
              <a:rPr lang="sl-SI" sz="1200" dirty="0" smtClean="0">
                <a:latin typeface="Arial" pitchFamily="34" charset="0"/>
                <a:cs typeface="Arial" pitchFamily="34" charset="0"/>
              </a:rPr>
              <a:t> = kratke tandemske ponovitve (STR)</a:t>
            </a:r>
            <a:endParaRPr lang="sl-SI"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2"/>
          <p:cNvSpPr txBox="1">
            <a:spLocks noChangeArrowheads="1"/>
          </p:cNvSpPr>
          <p:nvPr/>
        </p:nvSpPr>
        <p:spPr bwMode="auto">
          <a:xfrm>
            <a:off x="395288" y="549275"/>
            <a:ext cx="5146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dirty="0">
                <a:solidFill>
                  <a:srgbClr val="000000"/>
                </a:solidFill>
                <a:latin typeface="Arial" charset="0"/>
                <a:cs typeface="Arial" charset="0"/>
              </a:rPr>
              <a:t>Genom </a:t>
            </a:r>
            <a:r>
              <a:rPr lang="sl-SI" sz="1800" b="1" i="1" dirty="0">
                <a:solidFill>
                  <a:srgbClr val="000000"/>
                </a:solidFill>
                <a:latin typeface="Arial" charset="0"/>
                <a:cs typeface="Arial" charset="0"/>
              </a:rPr>
              <a:t>D. </a:t>
            </a:r>
            <a:r>
              <a:rPr lang="sl-SI" sz="1800" b="1" i="1" dirty="0" err="1">
                <a:solidFill>
                  <a:srgbClr val="000000"/>
                </a:solidFill>
                <a:latin typeface="Arial" charset="0"/>
                <a:cs typeface="Arial" charset="0"/>
              </a:rPr>
              <a:t>melanogaster</a:t>
            </a:r>
            <a:endParaRPr lang="sl-SI" sz="1800" b="1" i="1" dirty="0">
              <a:solidFill>
                <a:srgbClr val="000000"/>
              </a:solidFill>
              <a:latin typeface="Arial" charset="0"/>
              <a:cs typeface="Arial" charset="0"/>
            </a:endParaRPr>
          </a:p>
          <a:p>
            <a:endParaRPr lang="sl-SI" sz="1600" dirty="0">
              <a:solidFill>
                <a:srgbClr val="000000"/>
              </a:solidFill>
              <a:latin typeface="Arial" charset="0"/>
              <a:cs typeface="Arial" charset="0"/>
            </a:endParaRPr>
          </a:p>
          <a:p>
            <a:r>
              <a:rPr lang="sl-SI" sz="1600" dirty="0">
                <a:solidFill>
                  <a:srgbClr val="000000"/>
                </a:solidFill>
                <a:latin typeface="Arial" charset="0"/>
                <a:cs typeface="Arial" charset="0"/>
              </a:rPr>
              <a:t>165 </a:t>
            </a:r>
            <a:r>
              <a:rPr lang="sl-SI" sz="1600" dirty="0" err="1">
                <a:solidFill>
                  <a:srgbClr val="000000"/>
                </a:solidFill>
                <a:latin typeface="Arial" charset="0"/>
                <a:cs typeface="Arial" charset="0"/>
              </a:rPr>
              <a:t>Mbp</a:t>
            </a:r>
            <a:r>
              <a:rPr lang="sl-SI" sz="1600" dirty="0">
                <a:solidFill>
                  <a:srgbClr val="000000"/>
                </a:solidFill>
                <a:latin typeface="Arial" charset="0"/>
                <a:cs typeface="Arial" charset="0"/>
              </a:rPr>
              <a:t> (2000 – samo 120 </a:t>
            </a:r>
            <a:r>
              <a:rPr lang="sl-SI" sz="1600" dirty="0" err="1">
                <a:solidFill>
                  <a:srgbClr val="000000"/>
                </a:solidFill>
                <a:latin typeface="Arial" charset="0"/>
                <a:cs typeface="Arial" charset="0"/>
              </a:rPr>
              <a:t>Mbp</a:t>
            </a:r>
            <a:r>
              <a:rPr lang="sl-SI" sz="1600" dirty="0">
                <a:solidFill>
                  <a:srgbClr val="000000"/>
                </a:solidFill>
                <a:latin typeface="Arial" charset="0"/>
                <a:cs typeface="Arial" charset="0"/>
              </a:rPr>
              <a:t> </a:t>
            </a:r>
            <a:r>
              <a:rPr lang="sl-SI" sz="1600" dirty="0" err="1">
                <a:solidFill>
                  <a:srgbClr val="000000"/>
                </a:solidFill>
                <a:latin typeface="Arial" charset="0"/>
                <a:cs typeface="Arial" charset="0"/>
              </a:rPr>
              <a:t>evkromatina</a:t>
            </a:r>
            <a:r>
              <a:rPr lang="sl-SI" sz="1600" dirty="0">
                <a:solidFill>
                  <a:srgbClr val="000000"/>
                </a:solidFill>
                <a:latin typeface="Arial" charset="0"/>
                <a:cs typeface="Arial" charset="0"/>
              </a:rPr>
              <a:t>*)</a:t>
            </a:r>
          </a:p>
          <a:p>
            <a:r>
              <a:rPr lang="sl-SI" sz="1600" dirty="0">
                <a:solidFill>
                  <a:srgbClr val="000000"/>
                </a:solidFill>
                <a:latin typeface="Arial" charset="0"/>
                <a:cs typeface="Arial" charset="0"/>
              </a:rPr>
              <a:t>1/3 genoma predstavlja </a:t>
            </a:r>
            <a:r>
              <a:rPr lang="sl-SI" sz="1600" dirty="0" err="1">
                <a:solidFill>
                  <a:srgbClr val="000000"/>
                </a:solidFill>
                <a:latin typeface="Arial" charset="0"/>
                <a:cs typeface="Arial" charset="0"/>
              </a:rPr>
              <a:t>heterokromatin</a:t>
            </a:r>
            <a:r>
              <a:rPr lang="sl-SI" sz="1600" dirty="0">
                <a:solidFill>
                  <a:srgbClr val="000000"/>
                </a:solidFill>
                <a:latin typeface="Arial" charset="0"/>
                <a:cs typeface="Arial" charset="0"/>
              </a:rPr>
              <a:t>*</a:t>
            </a:r>
          </a:p>
          <a:p>
            <a:r>
              <a:rPr lang="sl-SI" sz="1600" dirty="0">
                <a:solidFill>
                  <a:srgbClr val="000000"/>
                </a:solidFill>
                <a:latin typeface="Arial" charset="0"/>
                <a:cs typeface="Arial" charset="0"/>
              </a:rPr>
              <a:t>4 pari kromosomov (3 avtosomi, 1 spolni)</a:t>
            </a:r>
          </a:p>
          <a:p>
            <a:r>
              <a:rPr lang="sl-SI" sz="1600" dirty="0">
                <a:solidFill>
                  <a:srgbClr val="000000"/>
                </a:solidFill>
                <a:latin typeface="Arial" charset="0"/>
                <a:cs typeface="Arial" charset="0"/>
              </a:rPr>
              <a:t>~14.000 genov za proteine (13 % dolžine genoma)</a:t>
            </a:r>
          </a:p>
          <a:p>
            <a:r>
              <a:rPr lang="sl-SI" sz="1600" dirty="0">
                <a:solidFill>
                  <a:srgbClr val="000000"/>
                </a:solidFill>
                <a:latin typeface="Arial" charset="0"/>
                <a:cs typeface="Arial" charset="0"/>
              </a:rPr>
              <a:t>vsak gen ima povprečno 4 </a:t>
            </a:r>
            <a:r>
              <a:rPr lang="sl-SI" sz="1600" dirty="0" err="1">
                <a:solidFill>
                  <a:srgbClr val="000000"/>
                </a:solidFill>
                <a:latin typeface="Arial" charset="0"/>
                <a:cs typeface="Arial" charset="0"/>
              </a:rPr>
              <a:t>introne</a:t>
            </a:r>
            <a:r>
              <a:rPr lang="sl-SI" sz="1600" dirty="0">
                <a:solidFill>
                  <a:srgbClr val="000000"/>
                </a:solidFill>
                <a:latin typeface="Arial" charset="0"/>
                <a:cs typeface="Arial" charset="0"/>
              </a:rPr>
              <a:t> (50 % dolžine gena)</a:t>
            </a: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313" y="358775"/>
            <a:ext cx="21653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544888"/>
            <a:ext cx="4205288"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288" y="3575050"/>
            <a:ext cx="3979862" cy="1384300"/>
          </a:xfrm>
          <a:prstGeom prst="rect">
            <a:avLst/>
          </a:prstGeom>
          <a:noFill/>
          <a:ln>
            <a:solidFill>
              <a:schemeClr val="accent5">
                <a:lumMod val="50000"/>
              </a:schemeClr>
            </a:solidFill>
          </a:ln>
        </p:spPr>
        <p:txBody>
          <a:bodyPr>
            <a:spAutoFit/>
          </a:bodyPr>
          <a:lstStyle/>
          <a:p>
            <a:pPr>
              <a:defRPr/>
            </a:pPr>
            <a:r>
              <a:rPr lang="sl-SI" sz="1400" dirty="0">
                <a:latin typeface="Arial" pitchFamily="34" charset="0"/>
                <a:cs typeface="Arial" pitchFamily="34" charset="0"/>
              </a:rPr>
              <a:t>* KROMATIN:</a:t>
            </a:r>
          </a:p>
          <a:p>
            <a:pPr>
              <a:defRPr/>
            </a:pPr>
            <a:r>
              <a:rPr lang="sl-SI" sz="1400" dirty="0" err="1">
                <a:latin typeface="Arial" pitchFamily="34" charset="0"/>
                <a:cs typeface="Arial" pitchFamily="34" charset="0"/>
              </a:rPr>
              <a:t>evkromatin</a:t>
            </a:r>
            <a:r>
              <a:rPr lang="sl-SI" sz="1400" dirty="0">
                <a:latin typeface="Arial" pitchFamily="34" charset="0"/>
                <a:cs typeface="Arial" pitchFamily="34" charset="0"/>
              </a:rPr>
              <a:t>: aktivni del kromosomov; se barva svetleje</a:t>
            </a:r>
          </a:p>
          <a:p>
            <a:pPr>
              <a:defRPr/>
            </a:pPr>
            <a:r>
              <a:rPr lang="sl-SI" sz="1400" dirty="0" err="1">
                <a:latin typeface="Arial" pitchFamily="34" charset="0"/>
                <a:cs typeface="Arial" pitchFamily="34" charset="0"/>
              </a:rPr>
              <a:t>heterokromatin</a:t>
            </a:r>
            <a:r>
              <a:rPr lang="sl-SI" sz="1400" dirty="0">
                <a:latin typeface="Arial" pitchFamily="34" charset="0"/>
                <a:cs typeface="Arial" pitchFamily="34" charset="0"/>
              </a:rPr>
              <a:t>: tesno pakirana DNA, pogosto ponavljajoča se zaporedja in utišani geni; se barva temneje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2"/>
          <p:cNvSpPr txBox="1">
            <a:spLocks noChangeArrowheads="1"/>
          </p:cNvSpPr>
          <p:nvPr/>
        </p:nvSpPr>
        <p:spPr bwMode="auto">
          <a:xfrm>
            <a:off x="395288" y="549275"/>
            <a:ext cx="61404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a:solidFill>
                  <a:srgbClr val="000000"/>
                </a:solidFill>
                <a:latin typeface="Arial" charset="0"/>
                <a:cs typeface="Arial" charset="0"/>
              </a:rPr>
              <a:t>Rastlinski genomi</a:t>
            </a:r>
            <a:endParaRPr lang="sl-SI" sz="1800" b="1" i="1">
              <a:solidFill>
                <a:srgbClr val="000000"/>
              </a:solidFill>
              <a:latin typeface="Arial" charset="0"/>
              <a:cs typeface="Arial" charset="0"/>
            </a:endParaRPr>
          </a:p>
          <a:p>
            <a:endParaRPr lang="sl-SI" sz="1600">
              <a:solidFill>
                <a:srgbClr val="000000"/>
              </a:solidFill>
              <a:latin typeface="Arial" charset="0"/>
              <a:cs typeface="Arial" charset="0"/>
            </a:endParaRPr>
          </a:p>
          <a:p>
            <a:r>
              <a:rPr lang="sl-SI" sz="1600" b="1" i="1">
                <a:solidFill>
                  <a:srgbClr val="000000"/>
                </a:solidFill>
                <a:latin typeface="Arial" charset="0"/>
                <a:cs typeface="Arial" charset="0"/>
              </a:rPr>
              <a:t>Arabidopsis thaliana</a:t>
            </a:r>
            <a:r>
              <a:rPr lang="sl-SI" sz="1600">
                <a:solidFill>
                  <a:srgbClr val="000000"/>
                </a:solidFill>
                <a:latin typeface="Arial" charset="0"/>
                <a:cs typeface="Arial" charset="0"/>
              </a:rPr>
              <a:t>: 125 Mbp (2000)</a:t>
            </a:r>
          </a:p>
          <a:p>
            <a:r>
              <a:rPr lang="sl-SI" sz="1600">
                <a:solidFill>
                  <a:srgbClr val="000000"/>
                </a:solidFill>
                <a:latin typeface="Arial" charset="0"/>
                <a:cs typeface="Arial" charset="0"/>
              </a:rPr>
              <a:t>~60 % genoma je podvojenega</a:t>
            </a:r>
          </a:p>
          <a:p>
            <a:r>
              <a:rPr lang="sl-SI" sz="1600">
                <a:solidFill>
                  <a:srgbClr val="000000"/>
                </a:solidFill>
                <a:latin typeface="Arial" charset="0"/>
                <a:cs typeface="Arial" charset="0"/>
              </a:rPr>
              <a:t>5 kromosomov</a:t>
            </a:r>
          </a:p>
          <a:p>
            <a:r>
              <a:rPr lang="sl-SI" sz="1600">
                <a:solidFill>
                  <a:srgbClr val="000000"/>
                </a:solidFill>
                <a:latin typeface="Arial" charset="0"/>
                <a:cs typeface="Arial" charset="0"/>
              </a:rPr>
              <a:t>~26.000 genov za proteine (25 % genoma), a le ~16.000 različnih</a:t>
            </a:r>
          </a:p>
          <a:p>
            <a:r>
              <a:rPr lang="sl-SI" sz="1600">
                <a:solidFill>
                  <a:srgbClr val="000000"/>
                </a:solidFill>
                <a:latin typeface="Arial" charset="0"/>
                <a:cs typeface="Arial" charset="0"/>
              </a:rPr>
              <a:t>vsak gen ima povprečno 4 introne (50 % dolžine gena)</a:t>
            </a:r>
          </a:p>
          <a:p>
            <a:r>
              <a:rPr lang="sl-SI" sz="1600">
                <a:solidFill>
                  <a:srgbClr val="000000"/>
                </a:solidFill>
                <a:latin typeface="Arial" charset="0"/>
                <a:cs typeface="Arial" charset="0"/>
              </a:rPr>
              <a:t>1/3 genov je značilnih samo za rastline</a:t>
            </a:r>
          </a:p>
          <a:p>
            <a:r>
              <a:rPr lang="sl-SI" sz="1600">
                <a:solidFill>
                  <a:srgbClr val="000000"/>
                </a:solidFill>
                <a:latin typeface="Arial" charset="0"/>
                <a:cs typeface="Arial" charset="0"/>
              </a:rPr>
              <a:t>10 % genoma je ponavljajočih se zaporedij</a:t>
            </a:r>
          </a:p>
        </p:txBody>
      </p:sp>
      <p:pic>
        <p:nvPicPr>
          <p:cNvPr id="131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88900"/>
            <a:ext cx="12001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04775"/>
            <a:ext cx="1247775"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2998788"/>
            <a:ext cx="52578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2"/>
          <p:cNvSpPr txBox="1">
            <a:spLocks noChangeArrowheads="1"/>
          </p:cNvSpPr>
          <p:nvPr/>
        </p:nvSpPr>
        <p:spPr bwMode="auto">
          <a:xfrm>
            <a:off x="395288" y="549275"/>
            <a:ext cx="54498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a:solidFill>
                  <a:srgbClr val="000000"/>
                </a:solidFill>
                <a:latin typeface="Arial" charset="0"/>
                <a:cs typeface="Arial" charset="0"/>
              </a:rPr>
              <a:t>Rastlinski genomi</a:t>
            </a:r>
            <a:endParaRPr lang="sl-SI" sz="1800" b="1" i="1">
              <a:solidFill>
                <a:srgbClr val="000000"/>
              </a:solidFill>
              <a:latin typeface="Arial" charset="0"/>
              <a:cs typeface="Arial" charset="0"/>
            </a:endParaRPr>
          </a:p>
          <a:p>
            <a:endParaRPr lang="sl-SI" sz="1600">
              <a:solidFill>
                <a:srgbClr val="000000"/>
              </a:solidFill>
              <a:latin typeface="Arial" charset="0"/>
              <a:cs typeface="Arial" charset="0"/>
            </a:endParaRPr>
          </a:p>
          <a:p>
            <a:r>
              <a:rPr lang="sl-SI" sz="1600" b="1" i="1">
                <a:solidFill>
                  <a:srgbClr val="000000"/>
                </a:solidFill>
                <a:latin typeface="Arial" charset="0"/>
                <a:cs typeface="Arial" charset="0"/>
              </a:rPr>
              <a:t>Oryza sativa indica / japonica</a:t>
            </a:r>
            <a:r>
              <a:rPr lang="sl-SI" sz="1600">
                <a:solidFill>
                  <a:srgbClr val="000000"/>
                </a:solidFill>
                <a:latin typeface="Arial" charset="0"/>
                <a:cs typeface="Arial" charset="0"/>
              </a:rPr>
              <a:t>: 390 Mbp (2002)</a:t>
            </a:r>
          </a:p>
          <a:p>
            <a:r>
              <a:rPr lang="sl-SI" sz="1600">
                <a:solidFill>
                  <a:srgbClr val="000000"/>
                </a:solidFill>
                <a:latin typeface="Arial" charset="0"/>
                <a:cs typeface="Arial" charset="0"/>
              </a:rPr>
              <a:t>~40 % genoma predstavljajo ponavljajoča se zaporedja</a:t>
            </a:r>
          </a:p>
          <a:p>
            <a:r>
              <a:rPr lang="sl-SI" sz="1600">
                <a:solidFill>
                  <a:srgbClr val="000000"/>
                </a:solidFill>
                <a:latin typeface="Arial" charset="0"/>
                <a:cs typeface="Arial" charset="0"/>
              </a:rPr>
              <a:t>12 kromosomov</a:t>
            </a:r>
          </a:p>
          <a:p>
            <a:r>
              <a:rPr lang="sl-SI" sz="1600">
                <a:solidFill>
                  <a:srgbClr val="000000"/>
                </a:solidFill>
                <a:latin typeface="Arial" charset="0"/>
                <a:cs typeface="Arial" charset="0"/>
              </a:rPr>
              <a:t>~45.000 genov za proteine</a:t>
            </a:r>
          </a:p>
          <a:p>
            <a:r>
              <a:rPr lang="sl-SI" sz="1600">
                <a:solidFill>
                  <a:srgbClr val="000000"/>
                </a:solidFill>
                <a:latin typeface="Arial" charset="0"/>
                <a:cs typeface="Arial" charset="0"/>
              </a:rPr>
              <a:t>vsak gen ima povprečno 3-4 introne (&gt;50 % dolžine gena)</a:t>
            </a:r>
          </a:p>
        </p:txBody>
      </p:sp>
      <p:pic>
        <p:nvPicPr>
          <p:cNvPr id="132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836613"/>
            <a:ext cx="1524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84488"/>
            <a:ext cx="48863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2"/>
          <p:cNvSpPr txBox="1">
            <a:spLocks noChangeArrowheads="1"/>
          </p:cNvSpPr>
          <p:nvPr/>
        </p:nvSpPr>
        <p:spPr bwMode="auto">
          <a:xfrm>
            <a:off x="395288" y="549275"/>
            <a:ext cx="52038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800" b="1" dirty="0">
                <a:solidFill>
                  <a:srgbClr val="000000"/>
                </a:solidFill>
                <a:latin typeface="Arial" charset="0"/>
                <a:cs typeface="Arial" charset="0"/>
              </a:rPr>
              <a:t>Človekov genom</a:t>
            </a:r>
            <a:endParaRPr lang="sl-SI" sz="1800" b="1" i="1" dirty="0">
              <a:solidFill>
                <a:srgbClr val="000000"/>
              </a:solidFill>
              <a:latin typeface="Arial" charset="0"/>
              <a:cs typeface="Arial" charset="0"/>
            </a:endParaRPr>
          </a:p>
          <a:p>
            <a:endParaRPr lang="sl-SI" sz="1600" dirty="0">
              <a:solidFill>
                <a:srgbClr val="000000"/>
              </a:solidFill>
              <a:latin typeface="Arial" charset="0"/>
              <a:cs typeface="Arial" charset="0"/>
            </a:endParaRPr>
          </a:p>
          <a:p>
            <a:r>
              <a:rPr lang="sl-SI" sz="1600" dirty="0">
                <a:solidFill>
                  <a:srgbClr val="000000"/>
                </a:solidFill>
                <a:latin typeface="Arial" charset="0"/>
                <a:cs typeface="Arial" charset="0"/>
              </a:rPr>
              <a:t>3200 </a:t>
            </a:r>
            <a:r>
              <a:rPr lang="sl-SI" sz="1600" dirty="0" err="1">
                <a:solidFill>
                  <a:srgbClr val="000000"/>
                </a:solidFill>
                <a:latin typeface="Arial" charset="0"/>
                <a:cs typeface="Arial" charset="0"/>
              </a:rPr>
              <a:t>Mbp</a:t>
            </a:r>
            <a:r>
              <a:rPr lang="sl-SI" sz="1600" dirty="0">
                <a:solidFill>
                  <a:srgbClr val="000000"/>
                </a:solidFill>
                <a:latin typeface="Arial" charset="0"/>
                <a:cs typeface="Arial" charset="0"/>
              </a:rPr>
              <a:t> (2001: 90 % </a:t>
            </a:r>
            <a:r>
              <a:rPr lang="sl-SI" sz="1600" dirty="0" err="1">
                <a:solidFill>
                  <a:srgbClr val="000000"/>
                </a:solidFill>
                <a:latin typeface="Arial" charset="0"/>
                <a:cs typeface="Arial" charset="0"/>
              </a:rPr>
              <a:t>evkromatina</a:t>
            </a:r>
            <a:r>
              <a:rPr lang="sl-SI" sz="1600" dirty="0">
                <a:solidFill>
                  <a:srgbClr val="000000"/>
                </a:solidFill>
                <a:latin typeface="Arial" charset="0"/>
                <a:cs typeface="Arial" charset="0"/>
              </a:rPr>
              <a:t>)</a:t>
            </a:r>
          </a:p>
          <a:p>
            <a:r>
              <a:rPr lang="sl-SI" sz="1600" dirty="0">
                <a:solidFill>
                  <a:srgbClr val="000000"/>
                </a:solidFill>
                <a:latin typeface="Arial" charset="0"/>
                <a:cs typeface="Arial" charset="0"/>
              </a:rPr>
              <a:t>~60 % genoma predstavljajo ponavljajoča se zaporedja</a:t>
            </a:r>
          </a:p>
          <a:p>
            <a:r>
              <a:rPr lang="sl-SI" sz="1600" dirty="0">
                <a:solidFill>
                  <a:srgbClr val="000000"/>
                </a:solidFill>
                <a:latin typeface="Arial" charset="0"/>
                <a:cs typeface="Arial" charset="0"/>
              </a:rPr>
              <a:t>22 parov avtosomov + spolna kromosoma</a:t>
            </a:r>
          </a:p>
          <a:p>
            <a:r>
              <a:rPr lang="sl-SI" sz="1600" dirty="0">
                <a:solidFill>
                  <a:srgbClr val="000000"/>
                </a:solidFill>
                <a:latin typeface="Arial" charset="0"/>
                <a:cs typeface="Arial" charset="0"/>
              </a:rPr>
              <a:t>~24.000 genov za proteine</a:t>
            </a:r>
          </a:p>
          <a:p>
            <a:r>
              <a:rPr lang="sl-SI" sz="1600" dirty="0" err="1">
                <a:solidFill>
                  <a:srgbClr val="000000"/>
                </a:solidFill>
                <a:latin typeface="Arial" charset="0"/>
                <a:cs typeface="Arial" charset="0"/>
              </a:rPr>
              <a:t>povpr</a:t>
            </a:r>
            <a:r>
              <a:rPr lang="sl-SI" sz="1600" dirty="0">
                <a:solidFill>
                  <a:srgbClr val="000000"/>
                </a:solidFill>
                <a:latin typeface="Arial" charset="0"/>
                <a:cs typeface="Arial" charset="0"/>
              </a:rPr>
              <a:t>. </a:t>
            </a:r>
            <a:r>
              <a:rPr lang="sl-SI" sz="1600" dirty="0">
                <a:solidFill>
                  <a:srgbClr val="000000"/>
                </a:solidFill>
                <a:latin typeface="Arial" charset="0"/>
                <a:cs typeface="Arial" charset="0"/>
              </a:rPr>
              <a:t>d</a:t>
            </a:r>
            <a:r>
              <a:rPr lang="sl-SI" sz="1600" dirty="0" smtClean="0">
                <a:solidFill>
                  <a:srgbClr val="000000"/>
                </a:solidFill>
                <a:latin typeface="Arial" charset="0"/>
                <a:cs typeface="Arial" charset="0"/>
              </a:rPr>
              <a:t>olžina </a:t>
            </a:r>
            <a:r>
              <a:rPr lang="sl-SI" sz="1600" dirty="0">
                <a:solidFill>
                  <a:srgbClr val="000000"/>
                </a:solidFill>
                <a:latin typeface="Arial" charset="0"/>
                <a:cs typeface="Arial" charset="0"/>
              </a:rPr>
              <a:t>gena 30 </a:t>
            </a:r>
            <a:r>
              <a:rPr lang="sl-SI" sz="1600" dirty="0" err="1">
                <a:solidFill>
                  <a:srgbClr val="000000"/>
                </a:solidFill>
                <a:latin typeface="Arial" charset="0"/>
                <a:cs typeface="Arial" charset="0"/>
              </a:rPr>
              <a:t>kbp</a:t>
            </a:r>
            <a:endParaRPr lang="sl-SI" sz="1600" dirty="0">
              <a:solidFill>
                <a:srgbClr val="000000"/>
              </a:solidFill>
              <a:latin typeface="Arial" charset="0"/>
              <a:cs typeface="Arial" charset="0"/>
            </a:endParaRPr>
          </a:p>
          <a:p>
            <a:r>
              <a:rPr lang="sl-SI" sz="1600" dirty="0" err="1">
                <a:solidFill>
                  <a:srgbClr val="000000"/>
                </a:solidFill>
                <a:latin typeface="Arial" charset="0"/>
                <a:cs typeface="Arial" charset="0"/>
              </a:rPr>
              <a:t>introni</a:t>
            </a:r>
            <a:r>
              <a:rPr lang="sl-SI" sz="1600" dirty="0">
                <a:solidFill>
                  <a:srgbClr val="000000"/>
                </a:solidFill>
                <a:latin typeface="Arial" charset="0"/>
                <a:cs typeface="Arial" charset="0"/>
              </a:rPr>
              <a:t> predstavljajo 90 % dolžine gena</a:t>
            </a:r>
          </a:p>
          <a:p>
            <a:r>
              <a:rPr lang="sl-SI" sz="1600" dirty="0" err="1">
                <a:solidFill>
                  <a:srgbClr val="000000"/>
                </a:solidFill>
                <a:latin typeface="Arial" charset="0"/>
                <a:cs typeface="Arial" charset="0"/>
              </a:rPr>
              <a:t>intronska</a:t>
            </a:r>
            <a:r>
              <a:rPr lang="sl-SI" sz="1600" dirty="0">
                <a:solidFill>
                  <a:srgbClr val="000000"/>
                </a:solidFill>
                <a:latin typeface="Arial" charset="0"/>
                <a:cs typeface="Arial" charset="0"/>
              </a:rPr>
              <a:t> zaporedja predstavljajo 20 % genoma</a:t>
            </a:r>
          </a:p>
          <a:p>
            <a:r>
              <a:rPr lang="sl-SI" sz="1600" dirty="0">
                <a:solidFill>
                  <a:srgbClr val="000000"/>
                </a:solidFill>
                <a:latin typeface="Arial" charset="0"/>
                <a:cs typeface="Arial" charset="0"/>
              </a:rPr>
              <a:t>zapisi za proteine predstavljajo 1,2 % genoma</a:t>
            </a:r>
          </a:p>
        </p:txBody>
      </p:sp>
      <p:pic>
        <p:nvPicPr>
          <p:cNvPr id="133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8" y="500063"/>
            <a:ext cx="3095625"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32213"/>
            <a:ext cx="3429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789363"/>
            <a:ext cx="1911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609600"/>
            <a:ext cx="6838950" cy="1143000"/>
          </a:xfrm>
        </p:spPr>
        <p:txBody>
          <a:bodyPr/>
          <a:lstStyle/>
          <a:p>
            <a:r>
              <a:rPr lang="sl-SI" sz="3200" b="1" smtClean="0">
                <a:latin typeface="Arial" charset="0"/>
              </a:rPr>
              <a:t>Ponovitve  v genomski DNA</a:t>
            </a:r>
            <a:endParaRPr lang="en-GB" sz="3200" b="1" smtClean="0">
              <a:latin typeface="Arial" charset="0"/>
            </a:endParaRPr>
          </a:p>
        </p:txBody>
      </p:sp>
      <p:sp>
        <p:nvSpPr>
          <p:cNvPr id="134147" name="Rectangle 3"/>
          <p:cNvSpPr>
            <a:spLocks noGrp="1" noChangeArrowheads="1"/>
          </p:cNvSpPr>
          <p:nvPr>
            <p:ph type="body" idx="1"/>
          </p:nvPr>
        </p:nvSpPr>
        <p:spPr>
          <a:xfrm>
            <a:off x="827088" y="1981200"/>
            <a:ext cx="7631112" cy="4114800"/>
          </a:xfrm>
        </p:spPr>
        <p:txBody>
          <a:bodyPr/>
          <a:lstStyle/>
          <a:p>
            <a:r>
              <a:rPr lang="sl-SI" sz="2400" smtClean="0">
                <a:latin typeface="Arial" charset="0"/>
              </a:rPr>
              <a:t>SINE (100-500 bp) kratke razpršene ponovitve</a:t>
            </a:r>
          </a:p>
          <a:p>
            <a:r>
              <a:rPr lang="sl-SI" sz="2400" smtClean="0">
                <a:latin typeface="Arial" charset="0"/>
              </a:rPr>
              <a:t>LINE (nekaj kb) dolge razpršene ponovitve</a:t>
            </a:r>
          </a:p>
          <a:p>
            <a:endParaRPr lang="sl-SI" sz="2400" smtClean="0">
              <a:latin typeface="Arial" charset="0"/>
            </a:endParaRPr>
          </a:p>
          <a:p>
            <a:pPr>
              <a:buFontTx/>
              <a:buNone/>
            </a:pPr>
            <a:r>
              <a:rPr lang="sl-SI" sz="2000" smtClean="0">
                <a:latin typeface="Arial" charset="0"/>
              </a:rPr>
              <a:t>Alu-ponovitve (~300 bp): 10</a:t>
            </a:r>
            <a:r>
              <a:rPr lang="sl-SI" sz="2000" baseline="30000" smtClean="0">
                <a:latin typeface="Arial" charset="0"/>
              </a:rPr>
              <a:t>6</a:t>
            </a:r>
            <a:r>
              <a:rPr lang="sl-SI" sz="2000" smtClean="0">
                <a:latin typeface="Arial" charset="0"/>
              </a:rPr>
              <a:t>x pri človeku</a:t>
            </a:r>
          </a:p>
          <a:p>
            <a:pPr>
              <a:buFontTx/>
              <a:buNone/>
            </a:pPr>
            <a:r>
              <a:rPr lang="sl-SI" sz="2000" smtClean="0">
                <a:latin typeface="Arial" charset="0"/>
              </a:rPr>
              <a:t>ponovljeni geni: za rRNA (nukleolus), histone</a:t>
            </a:r>
          </a:p>
          <a:p>
            <a:pPr>
              <a:buFontTx/>
              <a:buNone/>
            </a:pPr>
            <a:r>
              <a:rPr lang="sl-SI" sz="2000" smtClean="0">
                <a:latin typeface="Arial" charset="0"/>
              </a:rPr>
              <a:t>za večino proteinov je samo po 1 gen</a:t>
            </a:r>
          </a:p>
          <a:p>
            <a:pPr>
              <a:buFontTx/>
              <a:buNone/>
            </a:pPr>
            <a:r>
              <a:rPr lang="sl-SI" sz="2000" smtClean="0">
                <a:latin typeface="Arial" charset="0"/>
              </a:rPr>
              <a:t>zapisi za proteine: 2-5 % celotne DNA </a:t>
            </a:r>
            <a:endParaRPr lang="en-GB" sz="2000" smtClean="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750" y="1916113"/>
          <a:ext cx="7772400" cy="2709863"/>
        </p:xfrm>
        <a:graphic>
          <a:graphicData uri="http://schemas.openxmlformats.org/drawingml/2006/table">
            <a:tbl>
              <a:tblPr/>
              <a:tblGrid>
                <a:gridCol w="2641297"/>
                <a:gridCol w="1512168"/>
                <a:gridCol w="1944216"/>
                <a:gridCol w="1674719"/>
              </a:tblGrid>
              <a:tr h="576106">
                <a:tc>
                  <a:txBody>
                    <a:bodyPr/>
                    <a:lstStyle/>
                    <a:p>
                      <a:pPr algn="l" fontAlgn="t"/>
                      <a:r>
                        <a:rPr lang="sl-SI" sz="1800" dirty="0" smtClean="0">
                          <a:effectLst/>
                          <a:latin typeface="Arial" pitchFamily="34" charset="0"/>
                          <a:cs typeface="Arial" pitchFamily="34" charset="0"/>
                        </a:rPr>
                        <a:t>lastnost</a:t>
                      </a:r>
                      <a:endParaRPr lang="sl-SI" sz="1800" dirty="0">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smtClean="0">
                          <a:effectLst/>
                          <a:latin typeface="Arial" pitchFamily="34" charset="0"/>
                          <a:cs typeface="Arial" pitchFamily="34" charset="0"/>
                        </a:rPr>
                        <a:t>kvasovka</a:t>
                      </a:r>
                      <a:endParaRPr lang="sl-SI" sz="1800" dirty="0">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smtClean="0">
                          <a:effectLst/>
                          <a:latin typeface="Arial" pitchFamily="34" charset="0"/>
                          <a:cs typeface="Arial" pitchFamily="34" charset="0"/>
                        </a:rPr>
                        <a:t>vinska mušica</a:t>
                      </a:r>
                      <a:endParaRPr lang="sl-SI" sz="1800" dirty="0">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smtClean="0">
                          <a:effectLst/>
                          <a:latin typeface="Arial" pitchFamily="34" charset="0"/>
                          <a:cs typeface="Arial" pitchFamily="34" charset="0"/>
                        </a:rPr>
                        <a:t>človek</a:t>
                      </a:r>
                      <a:endParaRPr lang="sl-SI" sz="1800" dirty="0">
                        <a:effectLst/>
                        <a:latin typeface="Arial" pitchFamily="34" charset="0"/>
                        <a:cs typeface="Arial" pitchFamily="34" charset="0"/>
                      </a:endParaRPr>
                    </a:p>
                  </a:txBody>
                  <a:tcPr marT="45723" marB="45723">
                    <a:lnL>
                      <a:noFill/>
                    </a:lnL>
                    <a:lnR>
                      <a:noFill/>
                    </a:lnR>
                    <a:lnT>
                      <a:noFill/>
                    </a:lnT>
                    <a:lnB>
                      <a:noFill/>
                    </a:lnB>
                  </a:tcPr>
                </a:tc>
              </a:tr>
              <a:tr h="609645">
                <a:tc>
                  <a:txBody>
                    <a:bodyPr/>
                    <a:lstStyle/>
                    <a:p>
                      <a:pPr algn="l" fontAlgn="t"/>
                      <a:r>
                        <a:rPr lang="sl-SI" sz="1800" dirty="0" smtClean="0">
                          <a:solidFill>
                            <a:schemeClr val="accent2">
                              <a:lumMod val="75000"/>
                            </a:schemeClr>
                          </a:solidFill>
                          <a:effectLst/>
                          <a:latin typeface="Arial" pitchFamily="34" charset="0"/>
                          <a:cs typeface="Arial" pitchFamily="34" charset="0"/>
                        </a:rPr>
                        <a:t>genska gostota</a:t>
                      </a:r>
                      <a:r>
                        <a:rPr lang="sl-SI" sz="1800" baseline="0" dirty="0" smtClean="0">
                          <a:solidFill>
                            <a:schemeClr val="accent2">
                              <a:lumMod val="75000"/>
                            </a:schemeClr>
                          </a:solidFill>
                          <a:effectLst/>
                          <a:latin typeface="Arial" pitchFamily="34" charset="0"/>
                          <a:cs typeface="Arial" pitchFamily="34" charset="0"/>
                        </a:rPr>
                        <a:t> </a:t>
                      </a:r>
                      <a:r>
                        <a:rPr lang="sl-SI" sz="1600" dirty="0" smtClean="0">
                          <a:solidFill>
                            <a:schemeClr val="accent2">
                              <a:lumMod val="75000"/>
                            </a:schemeClr>
                          </a:solidFill>
                          <a:effectLst/>
                          <a:latin typeface="Arial" pitchFamily="34" charset="0"/>
                          <a:cs typeface="Arial" pitchFamily="34" charset="0"/>
                        </a:rPr>
                        <a:t>(</a:t>
                      </a:r>
                      <a:r>
                        <a:rPr lang="sl-SI" sz="1600" dirty="0" err="1" smtClean="0">
                          <a:solidFill>
                            <a:schemeClr val="accent2">
                              <a:lumMod val="75000"/>
                            </a:schemeClr>
                          </a:solidFill>
                          <a:effectLst/>
                          <a:latin typeface="Arial" pitchFamily="34" charset="0"/>
                          <a:cs typeface="Arial" pitchFamily="34" charset="0"/>
                        </a:rPr>
                        <a:t>povpr</a:t>
                      </a:r>
                      <a:r>
                        <a:rPr lang="sl-SI" sz="1600" dirty="0" smtClean="0">
                          <a:solidFill>
                            <a:schemeClr val="accent2">
                              <a:lumMod val="75000"/>
                            </a:schemeClr>
                          </a:solidFill>
                          <a:effectLst/>
                          <a:latin typeface="Arial" pitchFamily="34" charset="0"/>
                          <a:cs typeface="Arial" pitchFamily="34" charset="0"/>
                        </a:rPr>
                        <a:t>. število na 1 Mb genoma)</a:t>
                      </a:r>
                      <a:endParaRPr lang="sl-SI" sz="1600" dirty="0">
                        <a:solidFill>
                          <a:schemeClr val="accent2">
                            <a:lumMod val="75000"/>
                          </a:schemeClr>
                        </a:solidFill>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a:solidFill>
                            <a:schemeClr val="accent2">
                              <a:lumMod val="75000"/>
                            </a:schemeClr>
                          </a:solidFill>
                          <a:effectLst/>
                          <a:latin typeface="Arial" pitchFamily="34" charset="0"/>
                          <a:cs typeface="Arial" pitchFamily="34" charset="0"/>
                        </a:rPr>
                        <a:t>479</a:t>
                      </a:r>
                    </a:p>
                  </a:txBody>
                  <a:tcPr marT="45723" marB="45723">
                    <a:lnL>
                      <a:noFill/>
                    </a:lnL>
                    <a:lnR>
                      <a:noFill/>
                    </a:lnR>
                    <a:lnT>
                      <a:noFill/>
                    </a:lnT>
                    <a:lnB>
                      <a:noFill/>
                    </a:lnB>
                  </a:tcPr>
                </a:tc>
                <a:tc>
                  <a:txBody>
                    <a:bodyPr/>
                    <a:lstStyle/>
                    <a:p>
                      <a:pPr algn="ctr" fontAlgn="t"/>
                      <a:r>
                        <a:rPr lang="sl-SI" sz="1800" dirty="0">
                          <a:solidFill>
                            <a:schemeClr val="accent2">
                              <a:lumMod val="75000"/>
                            </a:schemeClr>
                          </a:solidFill>
                          <a:effectLst/>
                          <a:latin typeface="Arial" pitchFamily="34" charset="0"/>
                          <a:cs typeface="Arial" pitchFamily="34" charset="0"/>
                        </a:rPr>
                        <a:t>76</a:t>
                      </a:r>
                    </a:p>
                  </a:txBody>
                  <a:tcPr marT="45723" marB="45723">
                    <a:lnL>
                      <a:noFill/>
                    </a:lnL>
                    <a:lnR>
                      <a:noFill/>
                    </a:lnR>
                    <a:lnT>
                      <a:noFill/>
                    </a:lnT>
                    <a:lnB>
                      <a:noFill/>
                    </a:lnB>
                  </a:tcPr>
                </a:tc>
                <a:tc>
                  <a:txBody>
                    <a:bodyPr/>
                    <a:lstStyle/>
                    <a:p>
                      <a:pPr algn="ctr" fontAlgn="t"/>
                      <a:r>
                        <a:rPr lang="sl-SI" sz="1800" dirty="0">
                          <a:solidFill>
                            <a:schemeClr val="accent2">
                              <a:lumMod val="75000"/>
                            </a:schemeClr>
                          </a:solidFill>
                          <a:effectLst/>
                          <a:latin typeface="Arial" pitchFamily="34" charset="0"/>
                          <a:cs typeface="Arial" pitchFamily="34" charset="0"/>
                        </a:rPr>
                        <a:t>11</a:t>
                      </a:r>
                    </a:p>
                  </a:txBody>
                  <a:tcPr marT="45723" marB="45723">
                    <a:lnL>
                      <a:noFill/>
                    </a:lnL>
                    <a:lnR>
                      <a:noFill/>
                    </a:lnR>
                    <a:lnT>
                      <a:noFill/>
                    </a:lnT>
                    <a:lnB>
                      <a:noFill/>
                    </a:lnB>
                  </a:tcPr>
                </a:tc>
              </a:tr>
              <a:tr h="609645">
                <a:tc>
                  <a:txBody>
                    <a:bodyPr/>
                    <a:lstStyle/>
                    <a:p>
                      <a:pPr algn="l" fontAlgn="t"/>
                      <a:r>
                        <a:rPr lang="sl-SI" sz="1800" dirty="0" smtClean="0">
                          <a:effectLst/>
                          <a:latin typeface="Arial" pitchFamily="34" charset="0"/>
                          <a:cs typeface="Arial" pitchFamily="34" charset="0"/>
                        </a:rPr>
                        <a:t>število intronov na gen </a:t>
                      </a:r>
                      <a:r>
                        <a:rPr lang="sl-SI" sz="1600" dirty="0" smtClean="0">
                          <a:effectLst/>
                          <a:latin typeface="Arial" pitchFamily="34" charset="0"/>
                          <a:cs typeface="Arial" pitchFamily="34" charset="0"/>
                        </a:rPr>
                        <a:t>(</a:t>
                      </a:r>
                      <a:r>
                        <a:rPr lang="sl-SI" sz="1600" dirty="0" err="1" smtClean="0">
                          <a:effectLst/>
                          <a:latin typeface="Arial" pitchFamily="34" charset="0"/>
                          <a:cs typeface="Arial" pitchFamily="34" charset="0"/>
                        </a:rPr>
                        <a:t>povpr</a:t>
                      </a:r>
                      <a:r>
                        <a:rPr lang="sl-SI" sz="1600" dirty="0" smtClean="0">
                          <a:effectLst/>
                          <a:latin typeface="Arial" pitchFamily="34" charset="0"/>
                          <a:cs typeface="Arial" pitchFamily="34" charset="0"/>
                        </a:rPr>
                        <a:t>.)</a:t>
                      </a:r>
                      <a:endParaRPr lang="sl-SI" sz="1600" dirty="0">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smtClean="0">
                          <a:effectLst/>
                          <a:latin typeface="Arial" pitchFamily="34" charset="0"/>
                          <a:cs typeface="Arial" pitchFamily="34" charset="0"/>
                        </a:rPr>
                        <a:t>0,04</a:t>
                      </a:r>
                      <a:endParaRPr lang="sl-SI" sz="1800" dirty="0">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r>
                        <a:rPr lang="sl-SI" sz="1800" dirty="0">
                          <a:effectLst/>
                          <a:latin typeface="Arial" pitchFamily="34" charset="0"/>
                          <a:cs typeface="Arial" pitchFamily="34" charset="0"/>
                        </a:rPr>
                        <a:t>3</a:t>
                      </a:r>
                    </a:p>
                  </a:txBody>
                  <a:tcPr marT="45723" marB="45723">
                    <a:lnL>
                      <a:noFill/>
                    </a:lnL>
                    <a:lnR>
                      <a:noFill/>
                    </a:lnR>
                    <a:lnT>
                      <a:noFill/>
                    </a:lnT>
                    <a:lnB>
                      <a:noFill/>
                    </a:lnB>
                  </a:tcPr>
                </a:tc>
                <a:tc>
                  <a:txBody>
                    <a:bodyPr/>
                    <a:lstStyle/>
                    <a:p>
                      <a:pPr algn="ctr" fontAlgn="t"/>
                      <a:r>
                        <a:rPr lang="sl-SI" sz="1800" dirty="0">
                          <a:effectLst/>
                          <a:latin typeface="Arial" pitchFamily="34" charset="0"/>
                          <a:cs typeface="Arial" pitchFamily="34" charset="0"/>
                        </a:rPr>
                        <a:t>9</a:t>
                      </a:r>
                    </a:p>
                  </a:txBody>
                  <a:tcPr marT="45723" marB="45723">
                    <a:lnL>
                      <a:noFill/>
                    </a:lnL>
                    <a:lnR>
                      <a:noFill/>
                    </a:lnR>
                    <a:lnT>
                      <a:noFill/>
                    </a:lnT>
                    <a:lnB>
                      <a:noFill/>
                    </a:lnB>
                  </a:tcPr>
                </a:tc>
              </a:tr>
              <a:tr h="914467">
                <a:tc>
                  <a:txBody>
                    <a:bodyPr/>
                    <a:lstStyle/>
                    <a:p>
                      <a:pPr algn="l" fontAlgn="t"/>
                      <a:r>
                        <a:rPr lang="sl-SI" sz="1800" dirty="0" smtClean="0">
                          <a:solidFill>
                            <a:schemeClr val="accent5">
                              <a:lumMod val="50000"/>
                            </a:schemeClr>
                          </a:solidFill>
                          <a:effectLst/>
                          <a:latin typeface="Arial" pitchFamily="34" charset="0"/>
                          <a:cs typeface="Arial" pitchFamily="34" charset="0"/>
                        </a:rPr>
                        <a:t>delež genoma, ki ga zasedajo ponovljena zaporedja</a:t>
                      </a:r>
                      <a:endParaRPr lang="en-US" sz="1800" dirty="0">
                        <a:solidFill>
                          <a:schemeClr val="accent5">
                            <a:lumMod val="50000"/>
                          </a:schemeClr>
                        </a:solidFill>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endParaRPr lang="sl-SI" sz="1800" dirty="0" smtClean="0">
                        <a:solidFill>
                          <a:schemeClr val="accent5">
                            <a:lumMod val="50000"/>
                          </a:schemeClr>
                        </a:solidFill>
                        <a:effectLst/>
                        <a:latin typeface="Arial" pitchFamily="34" charset="0"/>
                        <a:cs typeface="Arial" pitchFamily="34" charset="0"/>
                      </a:endParaRPr>
                    </a:p>
                    <a:p>
                      <a:pPr algn="ctr" fontAlgn="t"/>
                      <a:r>
                        <a:rPr lang="sl-SI" sz="1800" dirty="0" smtClean="0">
                          <a:solidFill>
                            <a:schemeClr val="accent5">
                              <a:lumMod val="50000"/>
                            </a:schemeClr>
                          </a:solidFill>
                          <a:effectLst/>
                          <a:latin typeface="Arial" pitchFamily="34" charset="0"/>
                          <a:cs typeface="Arial" pitchFamily="34" charset="0"/>
                        </a:rPr>
                        <a:t>3,4 %</a:t>
                      </a:r>
                      <a:endParaRPr lang="sl-SI" sz="1800" dirty="0">
                        <a:solidFill>
                          <a:schemeClr val="accent5">
                            <a:lumMod val="50000"/>
                          </a:schemeClr>
                        </a:solidFill>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endParaRPr lang="sl-SI" sz="1800" dirty="0" smtClean="0">
                        <a:solidFill>
                          <a:schemeClr val="accent5">
                            <a:lumMod val="50000"/>
                          </a:schemeClr>
                        </a:solidFill>
                        <a:effectLst/>
                        <a:latin typeface="Arial" pitchFamily="34" charset="0"/>
                        <a:cs typeface="Arial" pitchFamily="34" charset="0"/>
                      </a:endParaRPr>
                    </a:p>
                    <a:p>
                      <a:pPr algn="ctr" fontAlgn="t"/>
                      <a:r>
                        <a:rPr lang="sl-SI" sz="1800" dirty="0" smtClean="0">
                          <a:solidFill>
                            <a:schemeClr val="accent5">
                              <a:lumMod val="50000"/>
                            </a:schemeClr>
                          </a:solidFill>
                          <a:effectLst/>
                          <a:latin typeface="Arial" pitchFamily="34" charset="0"/>
                          <a:cs typeface="Arial" pitchFamily="34" charset="0"/>
                        </a:rPr>
                        <a:t>12 %</a:t>
                      </a:r>
                      <a:endParaRPr lang="sl-SI" sz="1800" dirty="0">
                        <a:solidFill>
                          <a:schemeClr val="accent5">
                            <a:lumMod val="50000"/>
                          </a:schemeClr>
                        </a:solidFill>
                        <a:effectLst/>
                        <a:latin typeface="Arial" pitchFamily="34" charset="0"/>
                        <a:cs typeface="Arial" pitchFamily="34" charset="0"/>
                      </a:endParaRPr>
                    </a:p>
                  </a:txBody>
                  <a:tcPr marT="45723" marB="45723">
                    <a:lnL>
                      <a:noFill/>
                    </a:lnL>
                    <a:lnR>
                      <a:noFill/>
                    </a:lnR>
                    <a:lnT>
                      <a:noFill/>
                    </a:lnT>
                    <a:lnB>
                      <a:noFill/>
                    </a:lnB>
                  </a:tcPr>
                </a:tc>
                <a:tc>
                  <a:txBody>
                    <a:bodyPr/>
                    <a:lstStyle/>
                    <a:p>
                      <a:pPr algn="ctr" fontAlgn="t"/>
                      <a:endParaRPr lang="sl-SI" sz="1800" dirty="0" smtClean="0">
                        <a:solidFill>
                          <a:schemeClr val="accent5">
                            <a:lumMod val="50000"/>
                          </a:schemeClr>
                        </a:solidFill>
                        <a:effectLst/>
                        <a:latin typeface="Arial" pitchFamily="34" charset="0"/>
                        <a:cs typeface="Arial" pitchFamily="34" charset="0"/>
                      </a:endParaRPr>
                    </a:p>
                    <a:p>
                      <a:pPr algn="ctr" fontAlgn="t"/>
                      <a:r>
                        <a:rPr lang="sl-SI" sz="1800" dirty="0" smtClean="0">
                          <a:solidFill>
                            <a:schemeClr val="accent5">
                              <a:lumMod val="50000"/>
                            </a:schemeClr>
                          </a:solidFill>
                          <a:effectLst/>
                          <a:latin typeface="Arial" pitchFamily="34" charset="0"/>
                          <a:cs typeface="Arial" pitchFamily="34" charset="0"/>
                        </a:rPr>
                        <a:t>44 %</a:t>
                      </a:r>
                      <a:endParaRPr lang="sl-SI" sz="1800" dirty="0">
                        <a:solidFill>
                          <a:schemeClr val="accent5">
                            <a:lumMod val="50000"/>
                          </a:schemeClr>
                        </a:solidFill>
                        <a:effectLst/>
                        <a:latin typeface="Arial" pitchFamily="34" charset="0"/>
                        <a:cs typeface="Arial" pitchFamily="34" charset="0"/>
                      </a:endParaRPr>
                    </a:p>
                  </a:txBody>
                  <a:tcPr marT="45723" marB="45723">
                    <a:lnL>
                      <a:noFill/>
                    </a:lnL>
                    <a:lnR>
                      <a:noFill/>
                    </a:lnR>
                    <a:lnT>
                      <a:noFill/>
                    </a:lnT>
                    <a:lnB>
                      <a:noFill/>
                    </a:lnB>
                  </a:tcPr>
                </a:tc>
              </a:tr>
            </a:tbl>
          </a:graphicData>
        </a:graphic>
      </p:graphicFrame>
      <p:sp>
        <p:nvSpPr>
          <p:cNvPr id="139283" name="TextBox 5"/>
          <p:cNvSpPr txBox="1">
            <a:spLocks noChangeArrowheads="1"/>
          </p:cNvSpPr>
          <p:nvPr/>
        </p:nvSpPr>
        <p:spPr bwMode="auto">
          <a:xfrm>
            <a:off x="1692275" y="503238"/>
            <a:ext cx="5703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a:latin typeface="Arial" charset="0"/>
                <a:cs typeface="Arial" charset="0"/>
              </a:rPr>
              <a:t>Primerjava kompaktnosti genomov</a:t>
            </a:r>
          </a:p>
        </p:txBody>
      </p:sp>
      <p:sp>
        <p:nvSpPr>
          <p:cNvPr id="139284" name="TextBox 6"/>
          <p:cNvSpPr txBox="1">
            <a:spLocks noChangeArrowheads="1"/>
          </p:cNvSpPr>
          <p:nvPr/>
        </p:nvSpPr>
        <p:spPr bwMode="auto">
          <a:xfrm>
            <a:off x="8243888" y="6591300"/>
            <a:ext cx="781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100">
                <a:latin typeface="Arial Narrow" pitchFamily="34" charset="0"/>
              </a:rPr>
              <a:t>Genomes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5234" name="TextBox 3"/>
          <p:cNvSpPr txBox="1">
            <a:spLocks noChangeArrowheads="1"/>
          </p:cNvSpPr>
          <p:nvPr/>
        </p:nvSpPr>
        <p:spPr bwMode="auto">
          <a:xfrm>
            <a:off x="1331913" y="5516563"/>
            <a:ext cx="6624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Po prenosu v prejemniško celico lahko pride do integracije v kromosomsko DNA.</a:t>
            </a:r>
          </a:p>
        </p:txBody>
      </p:sp>
      <p:pic>
        <p:nvPicPr>
          <p:cNvPr id="95235" name="Picture 2"/>
          <p:cNvPicPr>
            <a:picLocks noChangeAspect="1" noChangeArrowheads="1"/>
          </p:cNvPicPr>
          <p:nvPr/>
        </p:nvPicPr>
        <p:blipFill>
          <a:blip r:embed="rId2">
            <a:extLst>
              <a:ext uri="{28A0092B-C50C-407E-A947-70E740481C1C}">
                <a14:useLocalDpi xmlns:a14="http://schemas.microsoft.com/office/drawing/2010/main" val="0"/>
              </a:ext>
            </a:extLst>
          </a:blip>
          <a:srcRect l="4308"/>
          <a:stretch>
            <a:fillRect/>
          </a:stretch>
        </p:blipFill>
        <p:spPr bwMode="auto">
          <a:xfrm>
            <a:off x="1476375" y="333375"/>
            <a:ext cx="615632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3375"/>
            <a:ext cx="7380288"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9" name="TextBox 3"/>
          <p:cNvSpPr txBox="1">
            <a:spLocks noChangeArrowheads="1"/>
          </p:cNvSpPr>
          <p:nvPr/>
        </p:nvSpPr>
        <p:spPr bwMode="auto">
          <a:xfrm>
            <a:off x="1187450" y="6092825"/>
            <a:ext cx="666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IS: insercijsko zaporedje – mesto vnosa/prenosa, kjer prihaja do prekrižanja DNA.</a:t>
            </a:r>
          </a:p>
          <a:p>
            <a:r>
              <a:rPr lang="sl-SI" sz="1400">
                <a:solidFill>
                  <a:srgbClr val="000000"/>
                </a:solidFill>
                <a:latin typeface="Arial" charset="0"/>
                <a:cs typeface="Arial" charset="0"/>
              </a:rPr>
              <a:t>Po integraciji lahko plazmid sproži prenos celotnega genoma s konjugacijo.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7282" name="TextBox 3"/>
          <p:cNvSpPr txBox="1">
            <a:spLocks noChangeArrowheads="1"/>
          </p:cNvSpPr>
          <p:nvPr/>
        </p:nvSpPr>
        <p:spPr bwMode="auto">
          <a:xfrm>
            <a:off x="1187450" y="5832475"/>
            <a:ext cx="6978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Kromosom se podvojuje po principu kotalečega se kroga, kopija pa se s konjugacijo</a:t>
            </a:r>
          </a:p>
          <a:p>
            <a:r>
              <a:rPr lang="sl-SI" sz="1400">
                <a:solidFill>
                  <a:srgbClr val="000000"/>
                </a:solidFill>
                <a:latin typeface="Arial" charset="0"/>
                <a:cs typeface="Arial" charset="0"/>
              </a:rPr>
              <a:t>prenese v prejemniško celico (F-).</a:t>
            </a:r>
          </a:p>
        </p:txBody>
      </p:sp>
      <p:pic>
        <p:nvPicPr>
          <p:cNvPr id="97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11175"/>
            <a:ext cx="6662738"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8306" name="TextBox 3"/>
          <p:cNvSpPr txBox="1">
            <a:spLocks noChangeArrowheads="1"/>
          </p:cNvSpPr>
          <p:nvPr/>
        </p:nvSpPr>
        <p:spPr bwMode="auto">
          <a:xfrm>
            <a:off x="557213" y="404813"/>
            <a:ext cx="4335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a:solidFill>
                  <a:srgbClr val="000000"/>
                </a:solidFill>
                <a:latin typeface="Arial" charset="0"/>
                <a:cs typeface="Arial" charset="0"/>
              </a:rPr>
              <a:t>Princip kotalečega se kroga: nastanek kopije ssDNA</a:t>
            </a:r>
          </a:p>
          <a:p>
            <a:r>
              <a:rPr lang="sl-SI" sz="1400">
                <a:solidFill>
                  <a:srgbClr val="000000"/>
                </a:solidFill>
                <a:latin typeface="Arial" charset="0"/>
                <a:cs typeface="Arial" charset="0"/>
              </a:rPr>
              <a:t>po zaporedju dsDNA matrice.</a:t>
            </a:r>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14300"/>
            <a:ext cx="2857500"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8306" name="TextBox 3"/>
          <p:cNvSpPr txBox="1">
            <a:spLocks noChangeArrowheads="1"/>
          </p:cNvSpPr>
          <p:nvPr/>
        </p:nvSpPr>
        <p:spPr bwMode="auto">
          <a:xfrm>
            <a:off x="947181" y="404812"/>
            <a:ext cx="5158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a:solidFill>
                  <a:srgbClr val="000000"/>
                </a:solidFill>
                <a:latin typeface="Arial" charset="0"/>
                <a:cs typeface="Arial" charset="0"/>
              </a:rPr>
              <a:t>Princip kotalečega se </a:t>
            </a:r>
            <a:r>
              <a:rPr lang="sl-SI" sz="1400" dirty="0" smtClean="0">
                <a:solidFill>
                  <a:srgbClr val="000000"/>
                </a:solidFill>
                <a:latin typeface="Arial" charset="0"/>
                <a:cs typeface="Arial" charset="0"/>
              </a:rPr>
              <a:t>kroga na primeru podvojevanja plazmida</a:t>
            </a:r>
          </a:p>
          <a:p>
            <a:r>
              <a:rPr lang="sl-SI" sz="1400" dirty="0" smtClean="0">
                <a:solidFill>
                  <a:schemeClr val="bg2">
                    <a:lumMod val="75000"/>
                  </a:schemeClr>
                </a:solidFill>
                <a:latin typeface="Arial" charset="0"/>
                <a:cs typeface="Arial" charset="0"/>
              </a:rPr>
              <a:t>DSO = </a:t>
            </a:r>
            <a:r>
              <a:rPr lang="sl-SI" sz="1400" dirty="0" err="1" smtClean="0">
                <a:solidFill>
                  <a:schemeClr val="bg2">
                    <a:lumMod val="75000"/>
                  </a:schemeClr>
                </a:solidFill>
                <a:latin typeface="Arial" charset="0"/>
                <a:cs typeface="Arial" charset="0"/>
              </a:rPr>
              <a:t>ori</a:t>
            </a:r>
            <a:r>
              <a:rPr lang="sl-SI" sz="1400" dirty="0" smtClean="0">
                <a:solidFill>
                  <a:schemeClr val="bg2">
                    <a:lumMod val="75000"/>
                  </a:schemeClr>
                </a:solidFill>
                <a:latin typeface="Arial" charset="0"/>
                <a:cs typeface="Arial" charset="0"/>
              </a:rPr>
              <a:t>; protein Rep zareže eno verigo na mestu zanke</a:t>
            </a:r>
            <a:endParaRPr lang="sl-SI" sz="1400" dirty="0">
              <a:solidFill>
                <a:schemeClr val="bg2">
                  <a:lumMod val="75000"/>
                </a:schemeClr>
              </a:solidFill>
              <a:latin typeface="Arial" charset="0"/>
              <a:cs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51212"/>
            <a:ext cx="8026102" cy="449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5858388"/>
            <a:ext cx="2056973" cy="230832"/>
          </a:xfrm>
          <a:prstGeom prst="rect">
            <a:avLst/>
          </a:prstGeom>
          <a:noFill/>
        </p:spPr>
        <p:txBody>
          <a:bodyPr wrap="none" rtlCol="0">
            <a:spAutoFit/>
          </a:bodyPr>
          <a:lstStyle/>
          <a:p>
            <a:r>
              <a:rPr lang="sl-SI" sz="900" dirty="0" err="1" smtClean="0">
                <a:latin typeface="Arial Narrow" pitchFamily="34" charset="0"/>
              </a:rPr>
              <a:t>Microbiol</a:t>
            </a:r>
            <a:r>
              <a:rPr lang="sl-SI" sz="900" dirty="0" smtClean="0">
                <a:latin typeface="Arial Narrow" pitchFamily="34" charset="0"/>
              </a:rPr>
              <a:t>. Mol. Biol. Rev. 61, 442-455 (1997)</a:t>
            </a:r>
            <a:endParaRPr lang="sl-SI" sz="900" dirty="0">
              <a:latin typeface="Arial Narrow" pitchFamily="34" charset="0"/>
            </a:endParaRPr>
          </a:p>
        </p:txBody>
      </p:sp>
    </p:spTree>
    <p:extLst>
      <p:ext uri="{BB962C8B-B14F-4D97-AF65-F5344CB8AC3E}">
        <p14:creationId xmlns:p14="http://schemas.microsoft.com/office/powerpoint/2010/main" val="338765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8306" name="TextBox 3"/>
          <p:cNvSpPr txBox="1">
            <a:spLocks noChangeArrowheads="1"/>
          </p:cNvSpPr>
          <p:nvPr/>
        </p:nvSpPr>
        <p:spPr bwMode="auto">
          <a:xfrm>
            <a:off x="1331640" y="401062"/>
            <a:ext cx="6721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sl-SI" sz="1400" dirty="0" smtClean="0">
                <a:solidFill>
                  <a:srgbClr val="000000"/>
                </a:solidFill>
                <a:latin typeface="Arial" charset="0"/>
                <a:cs typeface="Arial" charset="0"/>
              </a:rPr>
              <a:t>Struktura regije DSO, kjer se začne podvojevanje po principu kotalečega se kroga</a:t>
            </a:r>
            <a:endParaRPr lang="sl-SI" sz="1400" dirty="0">
              <a:solidFill>
                <a:srgbClr val="000000"/>
              </a:solidFill>
              <a:latin typeface="Arial" charset="0"/>
              <a:cs typeface="Arial" charset="0"/>
            </a:endParaRPr>
          </a:p>
        </p:txBody>
      </p:sp>
      <p:sp>
        <p:nvSpPr>
          <p:cNvPr id="2" name="TextBox 1"/>
          <p:cNvSpPr txBox="1"/>
          <p:nvPr/>
        </p:nvSpPr>
        <p:spPr>
          <a:xfrm>
            <a:off x="1331640" y="5850997"/>
            <a:ext cx="2056973" cy="230832"/>
          </a:xfrm>
          <a:prstGeom prst="rect">
            <a:avLst/>
          </a:prstGeom>
          <a:noFill/>
        </p:spPr>
        <p:txBody>
          <a:bodyPr wrap="none" rtlCol="0">
            <a:spAutoFit/>
          </a:bodyPr>
          <a:lstStyle/>
          <a:p>
            <a:r>
              <a:rPr lang="sl-SI" sz="900" dirty="0" err="1" smtClean="0">
                <a:latin typeface="Arial Narrow" pitchFamily="34" charset="0"/>
              </a:rPr>
              <a:t>Microbiol</a:t>
            </a:r>
            <a:r>
              <a:rPr lang="sl-SI" sz="900" dirty="0" smtClean="0">
                <a:latin typeface="Arial Narrow" pitchFamily="34" charset="0"/>
              </a:rPr>
              <a:t>. Mol. Biol. Rev. 61, 442-455 (1997)</a:t>
            </a:r>
            <a:endParaRPr lang="sl-SI" sz="900" dirty="0">
              <a:latin typeface="Arial Narrow"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3497"/>
            <a:ext cx="6173118" cy="480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71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22700</TotalTime>
  <Words>2154</Words>
  <Application>Microsoft Office PowerPoint</Application>
  <PresentationFormat>On-screen Show (4:3)</PresentationFormat>
  <Paragraphs>322</Paragraphs>
  <Slides>37</Slides>
  <Notes>19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Arial</vt:lpstr>
      <vt:lpstr>Arial Narrow</vt:lpstr>
      <vt:lpstr>Symbol</vt:lpstr>
      <vt:lpstr>Times</vt:lpstr>
      <vt:lpstr>Times New Roman</vt:lpstr>
      <vt:lpstr>Wingdings</vt:lpstr>
      <vt:lpstr>Blank Presentation</vt:lpstr>
      <vt:lpstr>Privzeti načrt</vt:lpstr>
      <vt:lpstr>1_Privzeti načrt</vt:lpstr>
      <vt:lpstr>2_Privzeti načrt</vt:lpstr>
      <vt:lpstr>2_Blank Presentation</vt:lpstr>
      <vt:lpstr>PowerPoint Presentation</vt:lpstr>
      <vt:lpstr>Lastnosti plazmidov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Mitohondrijska DNA</vt:lpstr>
      <vt:lpstr>PowerPoint Presentation</vt:lpstr>
      <vt:lpstr>PowerPoint Presentation</vt:lpstr>
      <vt:lpstr>Kloroplastna DNA</vt:lpstr>
      <vt:lpstr>Genska karta kloroplasta vinske trte</vt:lpstr>
      <vt:lpstr>Podvojevanje kloroplastne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Ponovitve  v genomski DNA</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199</cp:revision>
  <dcterms:created xsi:type="dcterms:W3CDTF">2001-12-04T19:01:23Z</dcterms:created>
  <dcterms:modified xsi:type="dcterms:W3CDTF">2014-05-13T17:08:41Z</dcterms:modified>
</cp:coreProperties>
</file>