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0" r:id="rId6"/>
    <p:sldMasterId id="2147483732" r:id="rId7"/>
  </p:sldMasterIdLst>
  <p:notesMasterIdLst>
    <p:notesMasterId r:id="rId49"/>
  </p:notesMasterIdLst>
  <p:sldIdLst>
    <p:sldId id="256" r:id="rId8"/>
    <p:sldId id="257" r:id="rId9"/>
    <p:sldId id="309" r:id="rId10"/>
    <p:sldId id="260" r:id="rId11"/>
    <p:sldId id="296" r:id="rId12"/>
    <p:sldId id="295" r:id="rId13"/>
    <p:sldId id="293" r:id="rId14"/>
    <p:sldId id="297" r:id="rId15"/>
    <p:sldId id="298" r:id="rId16"/>
    <p:sldId id="304" r:id="rId17"/>
    <p:sldId id="311" r:id="rId18"/>
    <p:sldId id="312" r:id="rId19"/>
    <p:sldId id="262" r:id="rId20"/>
    <p:sldId id="299" r:id="rId21"/>
    <p:sldId id="321" r:id="rId22"/>
    <p:sldId id="263" r:id="rId23"/>
    <p:sldId id="326" r:id="rId24"/>
    <p:sldId id="384" r:id="rId25"/>
    <p:sldId id="348" r:id="rId26"/>
    <p:sldId id="349" r:id="rId27"/>
    <p:sldId id="362" r:id="rId28"/>
    <p:sldId id="350" r:id="rId29"/>
    <p:sldId id="351" r:id="rId30"/>
    <p:sldId id="376" r:id="rId31"/>
    <p:sldId id="340" r:id="rId32"/>
    <p:sldId id="305" r:id="rId33"/>
    <p:sldId id="342" r:id="rId34"/>
    <p:sldId id="325" r:id="rId35"/>
    <p:sldId id="327" r:id="rId36"/>
    <p:sldId id="323" r:id="rId37"/>
    <p:sldId id="324" r:id="rId38"/>
    <p:sldId id="346" r:id="rId39"/>
    <p:sldId id="345" r:id="rId40"/>
    <p:sldId id="332" r:id="rId41"/>
    <p:sldId id="353" r:id="rId42"/>
    <p:sldId id="269" r:id="rId43"/>
    <p:sldId id="302" r:id="rId44"/>
    <p:sldId id="334" r:id="rId45"/>
    <p:sldId id="335" r:id="rId46"/>
    <p:sldId id="268" r:id="rId47"/>
    <p:sldId id="358" r:id="rId48"/>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5" autoAdjust="0"/>
    <p:restoredTop sz="85131" autoAdjust="0"/>
  </p:normalViewPr>
  <p:slideViewPr>
    <p:cSldViewPr>
      <p:cViewPr varScale="1">
        <p:scale>
          <a:sx n="105" d="100"/>
          <a:sy n="105" d="100"/>
        </p:scale>
        <p:origin x="193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4ADE67-B2A6-458E-A768-04241874A2DB}" type="datetimeFigureOut">
              <a:rPr lang="sl-SI" smtClean="0"/>
              <a:t>15.4.2014</a:t>
            </a:fld>
            <a:endParaRPr lang="sl-S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93473B-A6A1-40FC-B48A-5BC218021F17}" type="slidenum">
              <a:rPr lang="sl-SI" smtClean="0"/>
              <a:t>‹#›</a:t>
            </a:fld>
            <a:endParaRPr lang="sl-SI"/>
          </a:p>
        </p:txBody>
      </p:sp>
    </p:spTree>
    <p:extLst>
      <p:ext uri="{BB962C8B-B14F-4D97-AF65-F5344CB8AC3E}">
        <p14:creationId xmlns:p14="http://schemas.microsoft.com/office/powerpoint/2010/main" val="2166643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DC8AB1-51D4-4276-86EC-03FFCF57489F}" type="slidenum">
              <a:rPr lang="en-GB">
                <a:solidFill>
                  <a:prstClr val="black"/>
                </a:solidFill>
              </a:rPr>
              <a:pPr/>
              <a:t>2</a:t>
            </a:fld>
            <a:endParaRPr lang="en-GB">
              <a:solidFill>
                <a:prstClr val="black"/>
              </a:solidFill>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p:txBody>
          <a:bodyPr/>
          <a:lstStyle/>
          <a:p>
            <a:endParaRPr lang="sl-SI"/>
          </a:p>
        </p:txBody>
      </p:sp>
    </p:spTree>
    <p:extLst>
      <p:ext uri="{BB962C8B-B14F-4D97-AF65-F5344CB8AC3E}">
        <p14:creationId xmlns:p14="http://schemas.microsoft.com/office/powerpoint/2010/main" val="368628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three-dimensional representation of the proteasome multi-enzyme complex. This is composed of the 20S complex, which comprises alpha- and beta-subunits, and two 19S regulatory complexes. Together with ATP, these form the 26S proteasome.</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14</a:t>
            </a:fld>
            <a:endParaRPr lang="sl-SI"/>
          </a:p>
        </p:txBody>
      </p:sp>
    </p:spTree>
    <p:extLst>
      <p:ext uri="{BB962C8B-B14F-4D97-AF65-F5344CB8AC3E}">
        <p14:creationId xmlns:p14="http://schemas.microsoft.com/office/powerpoint/2010/main" val="121063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01DB7B-B284-475E-9885-6EF33582F203}" type="slidenum">
              <a:rPr lang="en-GB">
                <a:solidFill>
                  <a:prstClr val="black"/>
                </a:solidFill>
              </a:rPr>
              <a:pPr/>
              <a:t>16</a:t>
            </a:fld>
            <a:endParaRPr lang="en-GB">
              <a:solidFill>
                <a:prstClr val="black"/>
              </a:solidFill>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r>
              <a:rPr lang="sl-SI"/>
              <a:t>proteasom (20 S)</a:t>
            </a:r>
            <a:endParaRPr lang="en-GB"/>
          </a:p>
        </p:txBody>
      </p:sp>
    </p:spTree>
    <p:extLst>
      <p:ext uri="{BB962C8B-B14F-4D97-AF65-F5344CB8AC3E}">
        <p14:creationId xmlns:p14="http://schemas.microsoft.com/office/powerpoint/2010/main" val="3850963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b="1" dirty="0" smtClean="0">
                <a:solidFill>
                  <a:srgbClr val="FF0000"/>
                </a:solidFill>
              </a:rPr>
              <a:t>Regulator pri višjih evkariontih odpira kanal</a:t>
            </a:r>
            <a:r>
              <a:rPr lang="sl-SI" b="1" baseline="0" dirty="0" smtClean="0">
                <a:solidFill>
                  <a:srgbClr val="FF0000"/>
                </a:solidFill>
              </a:rPr>
              <a:t> za vstop </a:t>
            </a:r>
            <a:r>
              <a:rPr lang="sl-SI" b="1" baseline="0" dirty="0" err="1" smtClean="0">
                <a:solidFill>
                  <a:srgbClr val="FF0000"/>
                </a:solidFill>
              </a:rPr>
              <a:t>substratnih</a:t>
            </a:r>
            <a:r>
              <a:rPr lang="sl-SI" b="1" baseline="0" dirty="0" smtClean="0">
                <a:solidFill>
                  <a:srgbClr val="FF0000"/>
                </a:solidFill>
              </a:rPr>
              <a:t> proteinov. Proteasom ima torej ali regulator ali kapo. Z regulatorjem (nima </a:t>
            </a:r>
            <a:r>
              <a:rPr lang="sl-SI" b="1" baseline="0" dirty="0" err="1" smtClean="0">
                <a:solidFill>
                  <a:srgbClr val="FF0000"/>
                </a:solidFill>
              </a:rPr>
              <a:t>ATPazne</a:t>
            </a:r>
            <a:r>
              <a:rPr lang="sl-SI" b="1" baseline="0" dirty="0" smtClean="0">
                <a:solidFill>
                  <a:srgbClr val="FF0000"/>
                </a:solidFill>
              </a:rPr>
              <a:t> aktivnosti) se odpira vstop samo krajšim peptidom, ne pa proteinom. </a:t>
            </a:r>
          </a:p>
          <a:p>
            <a:r>
              <a:rPr lang="en-US" dirty="0" smtClean="0"/>
              <a:t>Summary of the </a:t>
            </a:r>
            <a:r>
              <a:rPr lang="en-US" dirty="0" err="1" smtClean="0"/>
              <a:t>interconversion</a:t>
            </a:r>
            <a:r>
              <a:rPr lang="en-US" dirty="0" smtClean="0"/>
              <a:t> of </a:t>
            </a:r>
            <a:r>
              <a:rPr lang="en-US" dirty="0" err="1" smtClean="0"/>
              <a:t>proteasomal</a:t>
            </a:r>
            <a:r>
              <a:rPr lang="en-US" dirty="0" smtClean="0"/>
              <a:t> complexes, their reported in vivo functions, and the effects of Tat shown in this paper. The 11 S regulator (11S </a:t>
            </a:r>
            <a:r>
              <a:rPr lang="en-US" dirty="0" err="1" smtClean="0"/>
              <a:t>Reg</a:t>
            </a:r>
            <a:r>
              <a:rPr lang="en-US" dirty="0" smtClean="0"/>
              <a:t>) is presented as a </a:t>
            </a:r>
            <a:r>
              <a:rPr lang="en-US" dirty="0" err="1" smtClean="0"/>
              <a:t>heptameric</a:t>
            </a:r>
            <a:r>
              <a:rPr lang="en-US" dirty="0" smtClean="0"/>
              <a:t> ring. Its exact symmetry, however, is unknown. The presentation of the 19 S regulatory complex (19S RC) is based on earlier structural data (27). JBC March 28, 1997 vol. 272 no. 13 8145-8148 </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17</a:t>
            </a:fld>
            <a:endParaRPr lang="sl-SI"/>
          </a:p>
        </p:txBody>
      </p:sp>
    </p:spTree>
    <p:extLst>
      <p:ext uri="{BB962C8B-B14F-4D97-AF65-F5344CB8AC3E}">
        <p14:creationId xmlns:p14="http://schemas.microsoft.com/office/powerpoint/2010/main" val="3170479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294E3D-CB4D-4973-93CD-AC3C2DFCD91B}" type="slidenum">
              <a:rPr lang="sl-SI">
                <a:solidFill>
                  <a:prstClr val="black"/>
                </a:solidFill>
              </a:rPr>
              <a:pPr/>
              <a:t>19</a:t>
            </a:fld>
            <a:endParaRPr lang="sl-SI">
              <a:solidFill>
                <a:prstClr val="black"/>
              </a:solidFill>
            </a:endParaRPr>
          </a:p>
        </p:txBody>
      </p:sp>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98686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D3DBD-05A4-489D-A83B-AE5E49D6FE4C}" type="slidenum">
              <a:rPr lang="sl-SI">
                <a:solidFill>
                  <a:prstClr val="black"/>
                </a:solidFill>
              </a:rPr>
              <a:pPr/>
              <a:t>20</a:t>
            </a:fld>
            <a:endParaRPr lang="sl-SI">
              <a:solidFill>
                <a:prstClr val="black"/>
              </a:solidFill>
            </a:endParaRPr>
          </a:p>
        </p:txBody>
      </p:sp>
      <p:sp>
        <p:nvSpPr>
          <p:cNvPr id="901122" name="Rectangle 2"/>
          <p:cNvSpPr>
            <a:spLocks noGrp="1" noRot="1" noChangeAspect="1" noChangeArrowheads="1" noTextEdit="1"/>
          </p:cNvSpPr>
          <p:nvPr>
            <p:ph type="sldImg"/>
          </p:nvPr>
        </p:nvSpPr>
        <p:spPr>
          <a:ln/>
        </p:spPr>
      </p:sp>
      <p:sp>
        <p:nvSpPr>
          <p:cNvPr id="901123" name="Rectangle 3"/>
          <p:cNvSpPr>
            <a:spLocks noGrp="1" noChangeArrowheads="1"/>
          </p:cNvSpPr>
          <p:nvPr>
            <p:ph type="body" idx="1"/>
          </p:nvPr>
        </p:nvSpPr>
        <p:spPr/>
        <p:txBody>
          <a:bodyPr/>
          <a:lstStyle/>
          <a:p>
            <a:r>
              <a:rPr lang="sl-SI" dirty="0" smtClean="0"/>
              <a:t>(primerjaj z razdelitvijo na http://people.cryst.bbk.ac.uk/~ubcg16z/hsplec.html)</a:t>
            </a:r>
            <a:endParaRPr lang="en-US" dirty="0"/>
          </a:p>
        </p:txBody>
      </p:sp>
    </p:spTree>
    <p:extLst>
      <p:ext uri="{BB962C8B-B14F-4D97-AF65-F5344CB8AC3E}">
        <p14:creationId xmlns:p14="http://schemas.microsoft.com/office/powerpoint/2010/main" val="2226550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8F022-8680-4F52-B052-B532F9C69E3D}" type="slidenum">
              <a:rPr lang="sl-SI">
                <a:solidFill>
                  <a:prstClr val="black"/>
                </a:solidFill>
              </a:rPr>
              <a:pPr/>
              <a:t>21</a:t>
            </a:fld>
            <a:endParaRPr lang="sl-SI">
              <a:solidFill>
                <a:prstClr val="black"/>
              </a:solidFill>
            </a:endParaRPr>
          </a:p>
        </p:txBody>
      </p:sp>
      <p:sp>
        <p:nvSpPr>
          <p:cNvPr id="903170" name="Rectangle 2"/>
          <p:cNvSpPr>
            <a:spLocks noGrp="1" noRot="1" noChangeAspect="1" noChangeArrowheads="1" noTextEdit="1"/>
          </p:cNvSpPr>
          <p:nvPr>
            <p:ph type="sldImg"/>
          </p:nvPr>
        </p:nvSpPr>
        <p:spPr>
          <a:ln/>
        </p:spPr>
      </p:sp>
      <p:sp>
        <p:nvSpPr>
          <p:cNvPr id="903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5134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08E537-78ED-490C-9DC2-77BE2F6B1C4D}" type="slidenum">
              <a:rPr lang="sl-SI">
                <a:solidFill>
                  <a:prstClr val="black"/>
                </a:solidFill>
              </a:rPr>
              <a:pPr/>
              <a:t>22</a:t>
            </a:fld>
            <a:endParaRPr lang="sl-SI">
              <a:solidFill>
                <a:prstClr val="black"/>
              </a:solidFill>
            </a:endParaRPr>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6631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6682CA-ED7C-4A5C-A5AA-91C1835A366E}" type="slidenum">
              <a:rPr lang="sl-SI">
                <a:solidFill>
                  <a:prstClr val="black"/>
                </a:solidFill>
              </a:rPr>
              <a:pPr/>
              <a:t>23</a:t>
            </a:fld>
            <a:endParaRPr lang="sl-SI">
              <a:solidFill>
                <a:prstClr val="black"/>
              </a:solidFill>
            </a:endParaRPr>
          </a:p>
        </p:txBody>
      </p:sp>
      <p:sp>
        <p:nvSpPr>
          <p:cNvPr id="916482" name="Rectangle 2"/>
          <p:cNvSpPr>
            <a:spLocks noGrp="1" noRot="1" noChangeAspect="1" noChangeArrowheads="1" noTextEdit="1"/>
          </p:cNvSpPr>
          <p:nvPr>
            <p:ph type="sldImg"/>
          </p:nvPr>
        </p:nvSpPr>
        <p:spPr>
          <a:ln/>
        </p:spPr>
      </p:sp>
      <p:sp>
        <p:nvSpPr>
          <p:cNvPr id="9164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6201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a)</a:t>
            </a:r>
          </a:p>
          <a:p>
            <a:r>
              <a:rPr lang="en-US" dirty="0" smtClean="0"/>
              <a:t>The reaction cycle of the bacterial </a:t>
            </a:r>
            <a:r>
              <a:rPr lang="en-US" dirty="0" err="1" smtClean="0"/>
              <a:t>GroEL</a:t>
            </a:r>
            <a:r>
              <a:rPr lang="en-US" dirty="0" smtClean="0"/>
              <a:t>/</a:t>
            </a:r>
            <a:r>
              <a:rPr lang="en-US" dirty="0" err="1" smtClean="0"/>
              <a:t>GroES</a:t>
            </a:r>
            <a:r>
              <a:rPr lang="en-US" dirty="0" smtClean="0"/>
              <a:t> </a:t>
            </a:r>
            <a:r>
              <a:rPr lang="en-US" dirty="0" err="1" smtClean="0"/>
              <a:t>chaperonin</a:t>
            </a:r>
            <a:r>
              <a:rPr lang="en-US" dirty="0" smtClean="0"/>
              <a:t> system. The molecules are shown</a:t>
            </a:r>
            <a:r>
              <a:rPr lang="sl-SI" dirty="0" smtClean="0"/>
              <a:t> </a:t>
            </a:r>
            <a:r>
              <a:rPr lang="en-US" dirty="0" smtClean="0"/>
              <a:t>in cross-sections. Each </a:t>
            </a:r>
            <a:r>
              <a:rPr lang="en-US" dirty="0" err="1" smtClean="0"/>
              <a:t>GroEL</a:t>
            </a:r>
            <a:r>
              <a:rPr lang="en-US" dirty="0" smtClean="0"/>
              <a:t> subunit consists of a central domain (red) an apical substrate-binding</a:t>
            </a:r>
            <a:r>
              <a:rPr lang="sl-SI" dirty="0" smtClean="0"/>
              <a:t> </a:t>
            </a:r>
            <a:r>
              <a:rPr lang="en-US" dirty="0" smtClean="0"/>
              <a:t>domain (dark green) and a connecting intermediate region (yellow). The binding of unfolded substrate</a:t>
            </a:r>
            <a:r>
              <a:rPr lang="sl-SI" dirty="0" smtClean="0"/>
              <a:t> </a:t>
            </a:r>
            <a:r>
              <a:rPr lang="en-US" dirty="0" smtClean="0"/>
              <a:t>protein (light blue) to one </a:t>
            </a:r>
            <a:r>
              <a:rPr lang="en-US" dirty="0" err="1" smtClean="0"/>
              <a:t>GroEL</a:t>
            </a:r>
            <a:r>
              <a:rPr lang="en-US" dirty="0" smtClean="0"/>
              <a:t> ring is followed by binding of ATP and the </a:t>
            </a:r>
            <a:r>
              <a:rPr lang="en-US" dirty="0" err="1" smtClean="0"/>
              <a:t>cochaperonin</a:t>
            </a:r>
            <a:r>
              <a:rPr lang="en-US" dirty="0" smtClean="0"/>
              <a:t> </a:t>
            </a:r>
            <a:r>
              <a:rPr lang="en-US" dirty="0" err="1" smtClean="0"/>
              <a:t>GroES</a:t>
            </a:r>
            <a:r>
              <a:rPr lang="en-US" dirty="0" smtClean="0"/>
              <a:t> (light</a:t>
            </a:r>
            <a:r>
              <a:rPr lang="sl-SI" dirty="0" smtClean="0"/>
              <a:t> </a:t>
            </a:r>
            <a:r>
              <a:rPr lang="en-US" dirty="0" smtClean="0"/>
              <a:t>green). The substrate is released into the now-closed ring cavity where it can fold. Following ATP</a:t>
            </a:r>
          </a:p>
          <a:p>
            <a:r>
              <a:rPr lang="en-US" dirty="0" smtClean="0"/>
              <a:t>hydrolysis, the binding of ATP to the opposite ring triggers the dissociation of </a:t>
            </a:r>
            <a:r>
              <a:rPr lang="en-US" dirty="0" err="1" smtClean="0"/>
              <a:t>GroES</a:t>
            </a:r>
            <a:r>
              <a:rPr lang="en-US" dirty="0" smtClean="0"/>
              <a:t> and the dissociation</a:t>
            </a:r>
            <a:r>
              <a:rPr lang="sl-SI" dirty="0" smtClean="0"/>
              <a:t> </a:t>
            </a:r>
            <a:r>
              <a:rPr lang="en-US" dirty="0" smtClean="0"/>
              <a:t>of folded substrate protein from the complex. </a:t>
            </a:r>
            <a:endParaRPr lang="sl-SI" dirty="0" smtClean="0"/>
          </a:p>
          <a:p>
            <a:r>
              <a:rPr lang="sl-SI" dirty="0" smtClean="0"/>
              <a:t>b)</a:t>
            </a:r>
          </a:p>
          <a:p>
            <a:r>
              <a:rPr lang="en-US" dirty="0" smtClean="0"/>
              <a:t>Model for the reaction cycle of the </a:t>
            </a:r>
            <a:r>
              <a:rPr lang="en-US" dirty="0" err="1" smtClean="0"/>
              <a:t>archaeal</a:t>
            </a:r>
            <a:r>
              <a:rPr lang="en-US" dirty="0" smtClean="0"/>
              <a:t> </a:t>
            </a:r>
            <a:r>
              <a:rPr lang="sl-SI" dirty="0" smtClean="0"/>
              <a:t>(</a:t>
            </a:r>
            <a:r>
              <a:rPr lang="sl-SI" dirty="0" err="1" smtClean="0"/>
              <a:t>Methanococcus</a:t>
            </a:r>
            <a:r>
              <a:rPr lang="sl-SI" dirty="0" smtClean="0"/>
              <a:t> </a:t>
            </a:r>
            <a:r>
              <a:rPr lang="sl-SI" dirty="0" err="1" smtClean="0"/>
              <a:t>maripaludis</a:t>
            </a:r>
            <a:r>
              <a:rPr lang="sl-SI" dirty="0" smtClean="0"/>
              <a:t>) </a:t>
            </a:r>
            <a:r>
              <a:rPr lang="en-US" dirty="0" smtClean="0"/>
              <a:t>Mm-</a:t>
            </a:r>
            <a:r>
              <a:rPr lang="en-US" dirty="0" err="1" smtClean="0"/>
              <a:t>cpn</a:t>
            </a:r>
            <a:r>
              <a:rPr lang="en-US" dirty="0" smtClean="0"/>
              <a:t> </a:t>
            </a:r>
            <a:r>
              <a:rPr lang="en-US" dirty="0" err="1" smtClean="0"/>
              <a:t>chaperonin</a:t>
            </a:r>
            <a:r>
              <a:rPr lang="en-US" dirty="0" smtClean="0"/>
              <a:t> system</a:t>
            </a:r>
            <a:r>
              <a:rPr lang="sl-SI" dirty="0" smtClean="0"/>
              <a:t> (16 </a:t>
            </a:r>
            <a:r>
              <a:rPr lang="sl-SI" dirty="0" err="1" smtClean="0"/>
              <a:t>subunits</a:t>
            </a:r>
            <a:r>
              <a:rPr lang="sl-SI" dirty="0" smtClean="0"/>
              <a:t>)</a:t>
            </a:r>
            <a:r>
              <a:rPr lang="en-US" dirty="0" smtClean="0"/>
              <a:t>. The molecules are shown in cross-sections. Each Mm-</a:t>
            </a:r>
            <a:r>
              <a:rPr lang="en-US" dirty="0" err="1" smtClean="0"/>
              <a:t>cpn</a:t>
            </a:r>
            <a:r>
              <a:rPr lang="en-US" dirty="0" smtClean="0"/>
              <a:t> subunit consists of a central domain (red) an apical substrate-binding domain (dark green) and a connecting intermediate region (yellow). The binding of unfolded substrate protein (light blue) to one Mm-</a:t>
            </a:r>
            <a:r>
              <a:rPr lang="en-US" dirty="0" err="1" smtClean="0"/>
              <a:t>cpn</a:t>
            </a:r>
            <a:r>
              <a:rPr lang="en-US" dirty="0" smtClean="0"/>
              <a:t> ring is followed by binding of ATP. This event induces conformational changes in helical domain protrusions (light green), leading to closure of the cylindrical cavity. The substrate folds inside the </a:t>
            </a:r>
            <a:r>
              <a:rPr lang="en-US" dirty="0" err="1" smtClean="0"/>
              <a:t>chaperonin</a:t>
            </a:r>
            <a:r>
              <a:rPr lang="en-US" dirty="0" smtClean="0"/>
              <a:t> complex and dissociates from it after ATP hydrolysis has occurred. </a:t>
            </a:r>
            <a:r>
              <a:rPr lang="sl-SI" dirty="0" err="1" smtClean="0"/>
              <a:t>Lid</a:t>
            </a:r>
            <a:r>
              <a:rPr lang="sl-SI" dirty="0" smtClean="0"/>
              <a:t> </a:t>
            </a:r>
            <a:r>
              <a:rPr lang="sl-SI" dirty="0" err="1" smtClean="0"/>
              <a:t>segments</a:t>
            </a:r>
            <a:r>
              <a:rPr lang="sl-SI" dirty="0" smtClean="0"/>
              <a:t> are not </a:t>
            </a:r>
            <a:r>
              <a:rPr lang="sl-SI" dirty="0" err="1" smtClean="0"/>
              <a:t>required</a:t>
            </a:r>
            <a:r>
              <a:rPr lang="sl-SI" baseline="0" dirty="0" smtClean="0"/>
              <a:t> </a:t>
            </a:r>
            <a:r>
              <a:rPr lang="sl-SI" baseline="0" dirty="0" err="1" smtClean="0"/>
              <a:t>for</a:t>
            </a:r>
            <a:r>
              <a:rPr lang="sl-SI" baseline="0" dirty="0" smtClean="0"/>
              <a:t> substrate </a:t>
            </a:r>
            <a:r>
              <a:rPr lang="sl-SI" baseline="0" dirty="0" err="1" smtClean="0"/>
              <a:t>and</a:t>
            </a:r>
            <a:r>
              <a:rPr lang="sl-SI" baseline="0" dirty="0" smtClean="0"/>
              <a:t> ATP </a:t>
            </a:r>
            <a:r>
              <a:rPr lang="sl-SI" baseline="0" dirty="0" err="1" smtClean="0"/>
              <a:t>binding</a:t>
            </a:r>
            <a:r>
              <a:rPr lang="sl-SI" baseline="0" dirty="0" smtClean="0"/>
              <a:t> </a:t>
            </a:r>
            <a:r>
              <a:rPr lang="sl-SI" baseline="0" dirty="0" err="1" smtClean="0"/>
              <a:t>but</a:t>
            </a:r>
            <a:r>
              <a:rPr lang="sl-SI" baseline="0" dirty="0" smtClean="0"/>
              <a:t> are </a:t>
            </a:r>
            <a:r>
              <a:rPr lang="sl-SI" baseline="0" dirty="0" err="1" smtClean="0"/>
              <a:t>needed</a:t>
            </a:r>
            <a:r>
              <a:rPr lang="sl-SI" baseline="0" dirty="0" smtClean="0"/>
              <a:t> to </a:t>
            </a:r>
            <a:r>
              <a:rPr lang="sl-SI" baseline="0" dirty="0" err="1" smtClean="0"/>
              <a:t>mediate</a:t>
            </a:r>
            <a:r>
              <a:rPr lang="sl-SI" baseline="0" dirty="0" smtClean="0"/>
              <a:t> </a:t>
            </a:r>
            <a:r>
              <a:rPr lang="sl-SI" baseline="0" dirty="0" err="1" smtClean="0"/>
              <a:t>folding</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24</a:t>
            </a:fld>
            <a:endParaRPr lang="sl-SI"/>
          </a:p>
        </p:txBody>
      </p:sp>
    </p:spTree>
    <p:extLst>
      <p:ext uri="{BB962C8B-B14F-4D97-AF65-F5344CB8AC3E}">
        <p14:creationId xmlns:p14="http://schemas.microsoft.com/office/powerpoint/2010/main" val="3002269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advances in our understanding of the mechanisms underlying proteasome-mediated protein degradation. Several studies have yielded</a:t>
            </a:r>
          </a:p>
          <a:p>
            <a:r>
              <a:rPr lang="en-US" dirty="0" smtClean="0"/>
              <a:t>new information on each of the four steps leading to proteolysis: (1) substrate recognition by an E3 ubiquitin ligase, and subsequent </a:t>
            </a:r>
            <a:r>
              <a:rPr lang="en-US" dirty="0" err="1" smtClean="0"/>
              <a:t>ubiquitination</a:t>
            </a:r>
            <a:r>
              <a:rPr lang="en-US" dirty="0" smtClean="0"/>
              <a:t>;</a:t>
            </a:r>
          </a:p>
          <a:p>
            <a:r>
              <a:rPr lang="en-US" dirty="0" smtClean="0"/>
              <a:t>(2) escort of protein substrates to the 26S proteasome via binding to adaptor proteins containing UBA and UBL domains; (3) Cleavage of the</a:t>
            </a:r>
          </a:p>
          <a:p>
            <a:r>
              <a:rPr lang="en-US" dirty="0" err="1" smtClean="0"/>
              <a:t>isopeptide</a:t>
            </a:r>
            <a:r>
              <a:rPr lang="en-US" dirty="0" smtClean="0"/>
              <a:t> bond linking the </a:t>
            </a:r>
            <a:r>
              <a:rPr lang="en-US" dirty="0" err="1" smtClean="0"/>
              <a:t>polyubiquitin</a:t>
            </a:r>
            <a:r>
              <a:rPr lang="en-US" dirty="0" smtClean="0"/>
              <a:t> chain to the protein substrate; (4) translocation of the protein substrate into the </a:t>
            </a:r>
            <a:r>
              <a:rPr lang="en-US" dirty="0" err="1" smtClean="0"/>
              <a:t>proteolytic</a:t>
            </a:r>
            <a:r>
              <a:rPr lang="en-US" dirty="0" smtClean="0"/>
              <a:t> chamber.</a:t>
            </a:r>
          </a:p>
          <a:p>
            <a:r>
              <a:rPr lang="en-US" dirty="0" err="1" smtClean="0"/>
              <a:t>Ub</a:t>
            </a:r>
            <a:r>
              <a:rPr lang="en-US" dirty="0" smtClean="0"/>
              <a:t>, ubiquitin.</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25</a:t>
            </a:fld>
            <a:endParaRPr lang="sl-SI"/>
          </a:p>
        </p:txBody>
      </p:sp>
    </p:spTree>
    <p:extLst>
      <p:ext uri="{BB962C8B-B14F-4D97-AF65-F5344CB8AC3E}">
        <p14:creationId xmlns:p14="http://schemas.microsoft.com/office/powerpoint/2010/main" val="3170479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119422-7F0A-45FD-A6E0-78DFB8E6C01C}" type="slidenum">
              <a:rPr lang="en-GB">
                <a:solidFill>
                  <a:prstClr val="black"/>
                </a:solidFill>
              </a:rPr>
              <a:pPr/>
              <a:t>4</a:t>
            </a:fld>
            <a:endParaRPr lang="en-GB">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p:txBody>
          <a:bodyPr/>
          <a:lstStyle/>
          <a:p>
            <a:r>
              <a:rPr lang="sl-SI"/>
              <a:t>razgradnja in absorpcija proteinov iz prebavnega trakta</a:t>
            </a:r>
            <a:endParaRPr lang="en-GB"/>
          </a:p>
        </p:txBody>
      </p:sp>
    </p:spTree>
    <p:extLst>
      <p:ext uri="{BB962C8B-B14F-4D97-AF65-F5344CB8AC3E}">
        <p14:creationId xmlns:p14="http://schemas.microsoft.com/office/powerpoint/2010/main" val="3950532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DC01A2-9C5B-4784-85A0-BBD74DD127DA}" type="slidenum">
              <a:rPr lang="en-GB">
                <a:solidFill>
                  <a:prstClr val="black"/>
                </a:solidFill>
              </a:rPr>
              <a:pPr/>
              <a:t>26</a:t>
            </a:fld>
            <a:endParaRPr lang="en-GB">
              <a:solidFill>
                <a:prstClr val="black"/>
              </a:solidFill>
            </a:endParaRPr>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endParaRPr lang="sl-SI"/>
          </a:p>
        </p:txBody>
      </p:sp>
    </p:spTree>
    <p:extLst>
      <p:ext uri="{BB962C8B-B14F-4D97-AF65-F5344CB8AC3E}">
        <p14:creationId xmlns:p14="http://schemas.microsoft.com/office/powerpoint/2010/main" val="1381605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DC01A2-9C5B-4784-85A0-BBD74DD127DA}" type="slidenum">
              <a:rPr lang="en-GB">
                <a:solidFill>
                  <a:prstClr val="black"/>
                </a:solidFill>
              </a:rPr>
              <a:pPr/>
              <a:t>27</a:t>
            </a:fld>
            <a:endParaRPr lang="en-GB">
              <a:solidFill>
                <a:prstClr val="black"/>
              </a:solidFill>
            </a:endParaRPr>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r>
              <a:rPr lang="en-US" dirty="0" smtClean="0"/>
              <a:t>A Model of Assembly-Dependent Activation of Proteasomes</a:t>
            </a:r>
          </a:p>
          <a:p>
            <a:r>
              <a:rPr lang="en-US" dirty="0" smtClean="0"/>
              <a:t>Prior to the association of the two half proteasomes (lower left), the</a:t>
            </a:r>
            <a:r>
              <a:rPr lang="sl-SI" dirty="0" smtClean="0"/>
              <a:t> </a:t>
            </a:r>
            <a:r>
              <a:rPr lang="en-US" dirty="0" smtClean="0"/>
              <a:t>S2-S3 loops are in an extended position as shown in the upper left of</a:t>
            </a:r>
            <a:r>
              <a:rPr lang="sl-SI" dirty="0" smtClean="0"/>
              <a:t> </a:t>
            </a:r>
            <a:r>
              <a:rPr lang="en-US" dirty="0" smtClean="0"/>
              <a:t>the top part of the figure. Upon association of the two half proteasomes</a:t>
            </a:r>
            <a:r>
              <a:rPr lang="sl-SI" dirty="0" smtClean="0"/>
              <a:t> </a:t>
            </a:r>
            <a:r>
              <a:rPr lang="en-US" dirty="0" smtClean="0"/>
              <a:t>(lower middle), the S2-S3 loops are repositioned. This repositioning</a:t>
            </a:r>
            <a:r>
              <a:rPr lang="sl-SI" dirty="0" smtClean="0"/>
              <a:t> </a:t>
            </a:r>
            <a:r>
              <a:rPr lang="en-US" dirty="0" smtClean="0"/>
              <a:t>of the loop, in turn, establishes the appropriate orientation</a:t>
            </a:r>
            <a:r>
              <a:rPr lang="sl-SI" dirty="0" smtClean="0"/>
              <a:t> </a:t>
            </a:r>
            <a:r>
              <a:rPr lang="en-US" dirty="0" smtClean="0"/>
              <a:t>of the active-site residues that supports the cleavage of the </a:t>
            </a:r>
            <a:r>
              <a:rPr lang="en-US" dirty="0" err="1" smtClean="0"/>
              <a:t>propeptides</a:t>
            </a:r>
            <a:r>
              <a:rPr lang="sl-SI" dirty="0" smtClean="0"/>
              <a:t> </a:t>
            </a:r>
            <a:r>
              <a:rPr lang="en-US" dirty="0" smtClean="0"/>
              <a:t>and activation of the proteasomes (lower right). The sequence</a:t>
            </a:r>
            <a:r>
              <a:rPr lang="sl-SI" dirty="0" smtClean="0"/>
              <a:t> </a:t>
            </a:r>
            <a:r>
              <a:rPr lang="en-US" dirty="0" smtClean="0"/>
              <a:t>of events is shown in close-up view in the top figures. Red spheres</a:t>
            </a:r>
            <a:r>
              <a:rPr lang="sl-SI" dirty="0" smtClean="0"/>
              <a:t> </a:t>
            </a:r>
            <a:r>
              <a:rPr lang="en-US" dirty="0" smtClean="0"/>
              <a:t>represent a subunits, and blue spheres depict b subunits with the</a:t>
            </a:r>
            <a:r>
              <a:rPr lang="sl-SI" dirty="0" smtClean="0"/>
              <a:t> </a:t>
            </a:r>
            <a:r>
              <a:rPr lang="en-US" dirty="0" smtClean="0"/>
              <a:t>S2-S3 loops shown in yellow prior to association of half proteasomes.</a:t>
            </a:r>
            <a:r>
              <a:rPr lang="sl-SI" dirty="0" smtClean="0"/>
              <a:t> </a:t>
            </a:r>
            <a:endParaRPr lang="en-US" dirty="0" smtClean="0"/>
          </a:p>
          <a:p>
            <a:r>
              <a:rPr lang="en-US" dirty="0" smtClean="0"/>
              <a:t>The reorientation of the loop and the N-terminal active site</a:t>
            </a:r>
            <a:r>
              <a:rPr lang="sl-SI" dirty="0" smtClean="0"/>
              <a:t> </a:t>
            </a:r>
            <a:r>
              <a:rPr lang="en-US" dirty="0" smtClean="0"/>
              <a:t>region during assembly process are depicted by changes in their</a:t>
            </a:r>
            <a:r>
              <a:rPr lang="sl-SI" dirty="0" smtClean="0"/>
              <a:t> </a:t>
            </a:r>
            <a:r>
              <a:rPr lang="en-US" dirty="0" smtClean="0"/>
              <a:t>colors. The </a:t>
            </a:r>
            <a:r>
              <a:rPr lang="en-US" dirty="0" err="1" smtClean="0"/>
              <a:t>propeptides</a:t>
            </a:r>
            <a:r>
              <a:rPr lang="en-US" dirty="0" smtClean="0"/>
              <a:t> are shown in black line connected to the</a:t>
            </a:r>
            <a:r>
              <a:rPr lang="sl-SI" dirty="0" smtClean="0"/>
              <a:t> </a:t>
            </a:r>
            <a:r>
              <a:rPr lang="en-US" dirty="0" smtClean="0"/>
              <a:t>active site residue at the N-terminal end.</a:t>
            </a:r>
            <a:endParaRPr lang="sl-SI" dirty="0"/>
          </a:p>
        </p:txBody>
      </p:sp>
    </p:spTree>
    <p:extLst>
      <p:ext uri="{BB962C8B-B14F-4D97-AF65-F5344CB8AC3E}">
        <p14:creationId xmlns:p14="http://schemas.microsoft.com/office/powerpoint/2010/main" val="1623372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Structure of the catalytic domain of AMSH-LP (associated molecule with the SH3 domain of STAM (AMSH)- like protease; also known as STAMBPL1), a JAMM/MPN+ (JAB1/MPN/MOV34 </a:t>
            </a:r>
            <a:r>
              <a:rPr lang="en-US" dirty="0" err="1" smtClean="0"/>
              <a:t>metalloenzyme</a:t>
            </a:r>
            <a:r>
              <a:rPr lang="en-US" dirty="0" smtClean="0"/>
              <a:t>) </a:t>
            </a:r>
            <a:r>
              <a:rPr lang="en-US" dirty="0" err="1" smtClean="0"/>
              <a:t>deubiquitinase</a:t>
            </a:r>
            <a:r>
              <a:rPr lang="en-US" dirty="0" smtClean="0"/>
              <a:t> (DUB; also known as </a:t>
            </a:r>
            <a:r>
              <a:rPr lang="en-US" dirty="0" err="1" smtClean="0"/>
              <a:t>deubiquitylating</a:t>
            </a:r>
            <a:r>
              <a:rPr lang="en-US" dirty="0" smtClean="0"/>
              <a:t> or </a:t>
            </a:r>
            <a:r>
              <a:rPr lang="en-US" dirty="0" err="1" smtClean="0"/>
              <a:t>deubiquitinating</a:t>
            </a:r>
            <a:r>
              <a:rPr lang="en-US" dirty="0" smtClean="0"/>
              <a:t> enzyme). a | AMSH-LP (shown in green) in isolation (Protein Data Bank identifier 2znr). b | AMSH-LP in complex with Lys63-linked </a:t>
            </a:r>
            <a:r>
              <a:rPr lang="en-US" dirty="0" err="1" smtClean="0"/>
              <a:t>diubiquitin</a:t>
            </a:r>
            <a:r>
              <a:rPr lang="en-US" dirty="0" smtClean="0"/>
              <a:t> (PDB identifier 2znv)29, with the protein shown in blue and ubiquitin (</a:t>
            </a:r>
            <a:r>
              <a:rPr lang="en-US" dirty="0" err="1" smtClean="0"/>
              <a:t>Ub</a:t>
            </a:r>
            <a:r>
              <a:rPr lang="en-US" dirty="0" smtClean="0"/>
              <a:t>) shown in yellow. c | A close-up view of the active site. The complex structure was obtained from a catalytic mutant (Glu292Ala) and hence the active </a:t>
            </a:r>
            <a:r>
              <a:rPr lang="en-US" dirty="0" err="1" smtClean="0"/>
              <a:t>apo</a:t>
            </a:r>
            <a:r>
              <a:rPr lang="en-US" dirty="0" smtClean="0"/>
              <a:t>-structure is shown with Lys63-linked </a:t>
            </a:r>
            <a:r>
              <a:rPr lang="en-US" dirty="0" err="1" smtClean="0"/>
              <a:t>diubiquitin</a:t>
            </a:r>
            <a:r>
              <a:rPr lang="en-US" dirty="0" smtClean="0"/>
              <a:t> derived from this complex29. The specificity-determining interactions of the Gln62 and Glu64 of the proximal ubiquitin with AMSH-LP are shown as grey dotted lines. Active site residues are shown in orange and zinc ions are shown as light green spheres and interactions in the active </a:t>
            </a:r>
            <a:r>
              <a:rPr lang="en-US" dirty="0" err="1" smtClean="0"/>
              <a:t>centre</a:t>
            </a:r>
            <a:r>
              <a:rPr lang="en-US" dirty="0" smtClean="0"/>
              <a:t> are indicated by yellow dotted lines.</a:t>
            </a:r>
            <a:endParaRPr lang="sl-SI" dirty="0" smtClean="0"/>
          </a:p>
          <a:p>
            <a:r>
              <a:rPr lang="en-US" dirty="0" smtClean="0"/>
              <a:t>Nature Reviews Molecular Cell Biology 10, 550-563 (August 2009)</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28</a:t>
            </a:fld>
            <a:endParaRPr lang="sl-SI"/>
          </a:p>
        </p:txBody>
      </p:sp>
    </p:spTree>
    <p:extLst>
      <p:ext uri="{BB962C8B-B14F-4D97-AF65-F5344CB8AC3E}">
        <p14:creationId xmlns:p14="http://schemas.microsoft.com/office/powerpoint/2010/main" val="1080112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a | Ubiquitin is </a:t>
            </a:r>
            <a:r>
              <a:rPr lang="sl-SI" dirty="0" err="1" smtClean="0"/>
              <a:t>encoded</a:t>
            </a:r>
            <a:r>
              <a:rPr lang="sl-SI" dirty="0" smtClean="0"/>
              <a:t> </a:t>
            </a:r>
            <a:r>
              <a:rPr lang="sl-SI" dirty="0" err="1" smtClean="0"/>
              <a:t>by</a:t>
            </a:r>
            <a:r>
              <a:rPr lang="sl-SI" dirty="0" smtClean="0"/>
              <a:t> </a:t>
            </a:r>
            <a:r>
              <a:rPr lang="sl-SI" dirty="0" err="1" smtClean="0"/>
              <a:t>four</a:t>
            </a:r>
            <a:r>
              <a:rPr lang="sl-SI" dirty="0" smtClean="0"/>
              <a:t> </a:t>
            </a:r>
            <a:r>
              <a:rPr lang="sl-SI" dirty="0" err="1" smtClean="0"/>
              <a:t>genes</a:t>
            </a:r>
            <a:r>
              <a:rPr lang="sl-SI" dirty="0" smtClean="0"/>
              <a:t> (UBC, UBB, UBA52 </a:t>
            </a:r>
            <a:r>
              <a:rPr lang="sl-SI" dirty="0" err="1" smtClean="0"/>
              <a:t>and</a:t>
            </a:r>
            <a:r>
              <a:rPr lang="sl-SI" dirty="0" smtClean="0"/>
              <a:t> UBA80) </a:t>
            </a:r>
            <a:r>
              <a:rPr lang="sl-SI" dirty="0" err="1" smtClean="0"/>
              <a:t>and</a:t>
            </a:r>
            <a:r>
              <a:rPr lang="sl-SI" dirty="0" smtClean="0"/>
              <a:t> is </a:t>
            </a:r>
            <a:r>
              <a:rPr lang="sl-SI" dirty="0" err="1" smtClean="0"/>
              <a:t>transcribed</a:t>
            </a:r>
            <a:r>
              <a:rPr lang="sl-SI" dirty="0" smtClean="0"/>
              <a:t> </a:t>
            </a:r>
            <a:r>
              <a:rPr lang="sl-SI" dirty="0" err="1" smtClean="0"/>
              <a:t>and</a:t>
            </a:r>
            <a:r>
              <a:rPr lang="sl-SI" dirty="0" smtClean="0"/>
              <a:t> </a:t>
            </a:r>
            <a:r>
              <a:rPr lang="sl-SI" dirty="0" err="1" smtClean="0"/>
              <a:t>translated</a:t>
            </a:r>
            <a:r>
              <a:rPr lang="sl-SI" dirty="0" smtClean="0"/>
              <a:t> as a </a:t>
            </a:r>
            <a:r>
              <a:rPr lang="sl-SI" dirty="0" err="1" smtClean="0"/>
              <a:t>linear</a:t>
            </a:r>
            <a:r>
              <a:rPr lang="sl-SI" dirty="0" smtClean="0"/>
              <a:t> </a:t>
            </a:r>
            <a:r>
              <a:rPr lang="sl-SI" dirty="0" err="1" smtClean="0"/>
              <a:t>fusion</a:t>
            </a:r>
            <a:r>
              <a:rPr lang="sl-SI" dirty="0" smtClean="0"/>
              <a:t> </a:t>
            </a:r>
            <a:r>
              <a:rPr lang="sl-SI" dirty="0" err="1" smtClean="0"/>
              <a:t>consisting</a:t>
            </a:r>
            <a:r>
              <a:rPr lang="sl-SI" dirty="0" smtClean="0"/>
              <a:t> </a:t>
            </a:r>
            <a:r>
              <a:rPr lang="sl-SI" dirty="0" err="1" smtClean="0"/>
              <a:t>of</a:t>
            </a:r>
            <a:r>
              <a:rPr lang="sl-SI" dirty="0" smtClean="0"/>
              <a:t> multiple </a:t>
            </a:r>
            <a:r>
              <a:rPr lang="sl-SI" dirty="0" err="1" smtClean="0"/>
              <a:t>copies</a:t>
            </a:r>
            <a:r>
              <a:rPr lang="sl-SI" dirty="0" smtClean="0"/>
              <a:t> </a:t>
            </a:r>
            <a:r>
              <a:rPr lang="sl-SI" dirty="0" err="1" smtClean="0"/>
              <a:t>of</a:t>
            </a:r>
            <a:r>
              <a:rPr lang="sl-SI" dirty="0" smtClean="0"/>
              <a:t> ubiquitin or ubiquitin </a:t>
            </a:r>
            <a:r>
              <a:rPr lang="sl-SI" dirty="0" err="1" smtClean="0"/>
              <a:t>fused</a:t>
            </a:r>
            <a:r>
              <a:rPr lang="sl-SI" dirty="0" smtClean="0"/>
              <a:t> to </a:t>
            </a:r>
            <a:r>
              <a:rPr lang="sl-SI" dirty="0" err="1" smtClean="0"/>
              <a:t>the</a:t>
            </a:r>
            <a:r>
              <a:rPr lang="sl-SI" dirty="0" smtClean="0"/>
              <a:t> </a:t>
            </a:r>
            <a:r>
              <a:rPr lang="sl-SI" dirty="0" err="1" smtClean="0"/>
              <a:t>amino</a:t>
            </a:r>
            <a:r>
              <a:rPr lang="sl-SI" dirty="0" smtClean="0"/>
              <a:t> </a:t>
            </a:r>
            <a:r>
              <a:rPr lang="sl-SI" dirty="0" err="1" smtClean="0"/>
              <a:t>terminus</a:t>
            </a:r>
            <a:r>
              <a:rPr lang="sl-SI" dirty="0" smtClean="0"/>
              <a:t> </a:t>
            </a:r>
            <a:r>
              <a:rPr lang="sl-SI" dirty="0" err="1" smtClean="0"/>
              <a:t>of</a:t>
            </a:r>
            <a:r>
              <a:rPr lang="sl-SI" dirty="0" smtClean="0"/>
              <a:t> </a:t>
            </a:r>
            <a:r>
              <a:rPr lang="sl-SI" dirty="0" err="1" smtClean="0"/>
              <a:t>two</a:t>
            </a:r>
            <a:r>
              <a:rPr lang="sl-SI" dirty="0" smtClean="0"/>
              <a:t> </a:t>
            </a:r>
            <a:r>
              <a:rPr lang="sl-SI" dirty="0" err="1" smtClean="0"/>
              <a:t>ribosomal</a:t>
            </a:r>
            <a:r>
              <a:rPr lang="sl-SI" dirty="0" smtClean="0"/>
              <a:t> </a:t>
            </a:r>
            <a:r>
              <a:rPr lang="sl-SI" dirty="0" err="1" smtClean="0"/>
              <a:t>proteins</a:t>
            </a:r>
            <a:r>
              <a:rPr lang="sl-SI" dirty="0" smtClean="0"/>
              <a:t>, 40S </a:t>
            </a:r>
            <a:r>
              <a:rPr lang="sl-SI" dirty="0" err="1" smtClean="0"/>
              <a:t>ribosomal</a:t>
            </a:r>
            <a:r>
              <a:rPr lang="sl-SI" dirty="0" smtClean="0"/>
              <a:t> protein L40 (L) </a:t>
            </a:r>
            <a:r>
              <a:rPr lang="sl-SI" dirty="0" err="1" smtClean="0"/>
              <a:t>and</a:t>
            </a:r>
            <a:r>
              <a:rPr lang="sl-SI" dirty="0" smtClean="0"/>
              <a:t> 60S </a:t>
            </a:r>
            <a:r>
              <a:rPr lang="sl-SI" dirty="0" err="1" smtClean="0"/>
              <a:t>ribosomal</a:t>
            </a:r>
            <a:r>
              <a:rPr lang="sl-SI" dirty="0" smtClean="0"/>
              <a:t> protein S27a (S). Note </a:t>
            </a:r>
            <a:r>
              <a:rPr lang="sl-SI" dirty="0" err="1" smtClean="0"/>
              <a:t>that</a:t>
            </a:r>
            <a:r>
              <a:rPr lang="sl-SI" dirty="0" smtClean="0"/>
              <a:t> </a:t>
            </a:r>
            <a:r>
              <a:rPr lang="sl-SI" dirty="0" err="1" smtClean="0"/>
              <a:t>the</a:t>
            </a:r>
            <a:r>
              <a:rPr lang="sl-SI" dirty="0" smtClean="0"/>
              <a:t> </a:t>
            </a:r>
            <a:r>
              <a:rPr lang="sl-SI" dirty="0" err="1" smtClean="0"/>
              <a:t>polyubiquitin</a:t>
            </a:r>
            <a:r>
              <a:rPr lang="sl-SI" dirty="0" smtClean="0"/>
              <a:t> </a:t>
            </a:r>
            <a:r>
              <a:rPr lang="sl-SI" dirty="0" err="1" smtClean="0"/>
              <a:t>genes</a:t>
            </a:r>
            <a:r>
              <a:rPr lang="sl-SI" dirty="0" smtClean="0"/>
              <a:t> </a:t>
            </a:r>
            <a:r>
              <a:rPr lang="sl-SI" dirty="0" err="1" smtClean="0"/>
              <a:t>encode</a:t>
            </a:r>
            <a:r>
              <a:rPr lang="sl-SI" dirty="0" smtClean="0"/>
              <a:t> </a:t>
            </a:r>
            <a:r>
              <a:rPr lang="sl-SI" dirty="0" err="1" smtClean="0"/>
              <a:t>an</a:t>
            </a:r>
            <a:r>
              <a:rPr lang="sl-SI" dirty="0" smtClean="0"/>
              <a:t> </a:t>
            </a:r>
            <a:r>
              <a:rPr lang="sl-SI" dirty="0" err="1" smtClean="0"/>
              <a:t>extension</a:t>
            </a:r>
            <a:r>
              <a:rPr lang="sl-SI" dirty="0" smtClean="0"/>
              <a:t> one or </a:t>
            </a:r>
            <a:r>
              <a:rPr lang="sl-SI" dirty="0" err="1" smtClean="0"/>
              <a:t>several</a:t>
            </a:r>
            <a:r>
              <a:rPr lang="sl-SI" dirty="0" smtClean="0"/>
              <a:t> </a:t>
            </a:r>
            <a:r>
              <a:rPr lang="sl-SI" dirty="0" err="1" smtClean="0"/>
              <a:t>amino</a:t>
            </a:r>
            <a:r>
              <a:rPr lang="sl-SI" dirty="0" smtClean="0"/>
              <a:t> </a:t>
            </a:r>
            <a:r>
              <a:rPr lang="sl-SI" dirty="0" err="1" smtClean="0"/>
              <a:t>acids</a:t>
            </a:r>
            <a:r>
              <a:rPr lang="sl-SI" dirty="0" smtClean="0"/>
              <a:t> </a:t>
            </a:r>
            <a:r>
              <a:rPr lang="sl-SI" dirty="0" err="1" smtClean="0"/>
              <a:t>long</a:t>
            </a:r>
            <a:r>
              <a:rPr lang="sl-SI" dirty="0" smtClean="0"/>
              <a:t> at </a:t>
            </a:r>
            <a:r>
              <a:rPr lang="sl-SI" dirty="0" err="1" smtClean="0"/>
              <a:t>their</a:t>
            </a:r>
            <a:r>
              <a:rPr lang="sl-SI" dirty="0" smtClean="0"/>
              <a:t> </a:t>
            </a:r>
            <a:r>
              <a:rPr lang="sl-SI" dirty="0" err="1" smtClean="0"/>
              <a:t>carboxyl</a:t>
            </a:r>
            <a:r>
              <a:rPr lang="sl-SI" dirty="0" smtClean="0"/>
              <a:t> </a:t>
            </a:r>
            <a:r>
              <a:rPr lang="sl-SI" dirty="0" err="1" smtClean="0"/>
              <a:t>terminus</a:t>
            </a:r>
            <a:r>
              <a:rPr lang="sl-SI" dirty="0" smtClean="0"/>
              <a:t> (</a:t>
            </a:r>
            <a:r>
              <a:rPr lang="sl-SI" dirty="0" err="1" smtClean="0"/>
              <a:t>shown</a:t>
            </a:r>
            <a:r>
              <a:rPr lang="sl-SI" dirty="0" smtClean="0"/>
              <a:t> in </a:t>
            </a:r>
            <a:r>
              <a:rPr lang="sl-SI" dirty="0" err="1" smtClean="0"/>
              <a:t>yellow</a:t>
            </a:r>
            <a:r>
              <a:rPr lang="sl-SI" dirty="0" smtClean="0"/>
              <a:t>). </a:t>
            </a:r>
            <a:r>
              <a:rPr lang="sl-SI" dirty="0" err="1" smtClean="0"/>
              <a:t>Generation</a:t>
            </a:r>
            <a:r>
              <a:rPr lang="sl-SI" dirty="0" smtClean="0"/>
              <a:t> </a:t>
            </a:r>
            <a:r>
              <a:rPr lang="sl-SI" dirty="0" err="1" smtClean="0"/>
              <a:t>of</a:t>
            </a:r>
            <a:r>
              <a:rPr lang="sl-SI" dirty="0" smtClean="0"/>
              <a:t> </a:t>
            </a:r>
            <a:r>
              <a:rPr lang="sl-SI" dirty="0" err="1" smtClean="0"/>
              <a:t>free</a:t>
            </a:r>
            <a:r>
              <a:rPr lang="sl-SI" dirty="0" smtClean="0"/>
              <a:t> ubiquitin </a:t>
            </a:r>
            <a:r>
              <a:rPr lang="sl-SI" dirty="0" err="1" smtClean="0"/>
              <a:t>from</a:t>
            </a:r>
            <a:r>
              <a:rPr lang="sl-SI" dirty="0" smtClean="0"/>
              <a:t> </a:t>
            </a:r>
            <a:r>
              <a:rPr lang="sl-SI" dirty="0" err="1" smtClean="0"/>
              <a:t>these</a:t>
            </a:r>
            <a:r>
              <a:rPr lang="sl-SI" dirty="0" smtClean="0"/>
              <a:t> </a:t>
            </a:r>
            <a:r>
              <a:rPr lang="sl-SI" dirty="0" err="1" smtClean="0"/>
              <a:t>precursors</a:t>
            </a:r>
            <a:r>
              <a:rPr lang="sl-SI" dirty="0" smtClean="0"/>
              <a:t> is a </a:t>
            </a:r>
            <a:r>
              <a:rPr lang="sl-SI" dirty="0" err="1" smtClean="0"/>
              <a:t>key</a:t>
            </a:r>
            <a:r>
              <a:rPr lang="sl-SI" dirty="0" smtClean="0"/>
              <a:t> </a:t>
            </a:r>
            <a:r>
              <a:rPr lang="sl-SI" dirty="0" err="1" smtClean="0"/>
              <a:t>function</a:t>
            </a:r>
            <a:r>
              <a:rPr lang="sl-SI" dirty="0" smtClean="0"/>
              <a:t> </a:t>
            </a:r>
            <a:r>
              <a:rPr lang="sl-SI" dirty="0" err="1" smtClean="0"/>
              <a:t>of</a:t>
            </a:r>
            <a:r>
              <a:rPr lang="sl-SI" dirty="0" smtClean="0"/>
              <a:t> </a:t>
            </a:r>
            <a:r>
              <a:rPr lang="sl-SI" dirty="0" err="1" smtClean="0"/>
              <a:t>deubiquitinases</a:t>
            </a:r>
            <a:r>
              <a:rPr lang="sl-SI" dirty="0" smtClean="0"/>
              <a:t> (</a:t>
            </a:r>
            <a:r>
              <a:rPr lang="sl-SI" dirty="0" err="1" smtClean="0"/>
              <a:t>DUBs</a:t>
            </a:r>
            <a:r>
              <a:rPr lang="sl-SI" dirty="0" smtClean="0"/>
              <a:t>; </a:t>
            </a:r>
            <a:r>
              <a:rPr lang="sl-SI" dirty="0" err="1" smtClean="0"/>
              <a:t>also</a:t>
            </a:r>
            <a:r>
              <a:rPr lang="sl-SI" dirty="0" smtClean="0"/>
              <a:t> </a:t>
            </a:r>
            <a:r>
              <a:rPr lang="sl-SI" dirty="0" err="1" smtClean="0"/>
              <a:t>known</a:t>
            </a:r>
            <a:r>
              <a:rPr lang="sl-SI" dirty="0" smtClean="0"/>
              <a:t> as </a:t>
            </a:r>
            <a:r>
              <a:rPr lang="sl-SI" dirty="0" err="1" smtClean="0"/>
              <a:t>deubiquitylating</a:t>
            </a:r>
            <a:r>
              <a:rPr lang="sl-SI" dirty="0" smtClean="0"/>
              <a:t> or </a:t>
            </a:r>
            <a:r>
              <a:rPr lang="sl-SI" dirty="0" err="1" smtClean="0"/>
              <a:t>deubiquitinating</a:t>
            </a:r>
            <a:r>
              <a:rPr lang="sl-SI" dirty="0" smtClean="0"/>
              <a:t> </a:t>
            </a:r>
            <a:r>
              <a:rPr lang="sl-SI" dirty="0" err="1" smtClean="0"/>
              <a:t>enzymes</a:t>
            </a:r>
            <a:r>
              <a:rPr lang="sl-SI" dirty="0" smtClean="0"/>
              <a:t>). b | </a:t>
            </a:r>
            <a:r>
              <a:rPr lang="sl-SI" dirty="0" err="1" smtClean="0"/>
              <a:t>Deubiquitylation</a:t>
            </a:r>
            <a:r>
              <a:rPr lang="sl-SI" dirty="0" smtClean="0"/>
              <a:t> </a:t>
            </a:r>
            <a:r>
              <a:rPr lang="sl-SI" dirty="0" err="1" smtClean="0"/>
              <a:t>can</a:t>
            </a:r>
            <a:r>
              <a:rPr lang="sl-SI" dirty="0" smtClean="0"/>
              <a:t> </a:t>
            </a:r>
            <a:r>
              <a:rPr lang="sl-SI" dirty="0" err="1" smtClean="0"/>
              <a:t>rescue</a:t>
            </a:r>
            <a:r>
              <a:rPr lang="sl-SI" dirty="0" smtClean="0"/>
              <a:t> </a:t>
            </a:r>
            <a:r>
              <a:rPr lang="sl-SI" dirty="0" err="1" smtClean="0"/>
              <a:t>proteins</a:t>
            </a:r>
            <a:r>
              <a:rPr lang="sl-SI" dirty="0" smtClean="0"/>
              <a:t> </a:t>
            </a:r>
            <a:r>
              <a:rPr lang="sl-SI" dirty="0" err="1" smtClean="0"/>
              <a:t>from</a:t>
            </a:r>
            <a:r>
              <a:rPr lang="sl-SI" dirty="0" smtClean="0"/>
              <a:t> </a:t>
            </a:r>
            <a:r>
              <a:rPr lang="sl-SI" dirty="0" err="1" smtClean="0"/>
              <a:t>degradation</a:t>
            </a:r>
            <a:r>
              <a:rPr lang="sl-SI" dirty="0" smtClean="0"/>
              <a:t>. c | </a:t>
            </a:r>
            <a:r>
              <a:rPr lang="sl-SI" dirty="0" err="1" smtClean="0"/>
              <a:t>Alternatively</a:t>
            </a:r>
            <a:r>
              <a:rPr lang="sl-SI" dirty="0" smtClean="0"/>
              <a:t>, </a:t>
            </a:r>
            <a:r>
              <a:rPr lang="sl-SI" dirty="0" err="1" smtClean="0"/>
              <a:t>deubiquitylation</a:t>
            </a:r>
            <a:r>
              <a:rPr lang="sl-SI" dirty="0" smtClean="0"/>
              <a:t> </a:t>
            </a:r>
            <a:r>
              <a:rPr lang="sl-SI" dirty="0" err="1" smtClean="0"/>
              <a:t>can</a:t>
            </a:r>
            <a:r>
              <a:rPr lang="sl-SI" dirty="0" smtClean="0"/>
              <a:t> </a:t>
            </a:r>
            <a:r>
              <a:rPr lang="sl-SI" dirty="0" err="1" smtClean="0"/>
              <a:t>remove</a:t>
            </a:r>
            <a:r>
              <a:rPr lang="sl-SI" dirty="0" smtClean="0"/>
              <a:t> a </a:t>
            </a:r>
            <a:r>
              <a:rPr lang="sl-SI" dirty="0" err="1" smtClean="0"/>
              <a:t>non</a:t>
            </a:r>
            <a:r>
              <a:rPr lang="sl-SI" dirty="0" smtClean="0"/>
              <a:t>-</a:t>
            </a:r>
            <a:r>
              <a:rPr lang="sl-SI" dirty="0" err="1" smtClean="0"/>
              <a:t>degradative</a:t>
            </a:r>
            <a:r>
              <a:rPr lang="sl-SI" dirty="0" smtClean="0"/>
              <a:t> ubiquitin signal. d | </a:t>
            </a:r>
            <a:r>
              <a:rPr lang="sl-SI" dirty="0" err="1" smtClean="0"/>
              <a:t>DUBs</a:t>
            </a:r>
            <a:r>
              <a:rPr lang="sl-SI" dirty="0" smtClean="0"/>
              <a:t> </a:t>
            </a:r>
            <a:r>
              <a:rPr lang="sl-SI" dirty="0" err="1" smtClean="0"/>
              <a:t>have</a:t>
            </a:r>
            <a:r>
              <a:rPr lang="sl-SI" dirty="0" smtClean="0"/>
              <a:t> a </a:t>
            </a:r>
            <a:r>
              <a:rPr lang="sl-SI" dirty="0" err="1" smtClean="0"/>
              <a:t>crucial</a:t>
            </a:r>
            <a:r>
              <a:rPr lang="sl-SI" dirty="0" smtClean="0"/>
              <a:t> role in </a:t>
            </a:r>
            <a:r>
              <a:rPr lang="sl-SI" dirty="0" err="1" smtClean="0"/>
              <a:t>maintaining</a:t>
            </a:r>
            <a:r>
              <a:rPr lang="sl-SI" dirty="0" smtClean="0"/>
              <a:t> ubiquitin </a:t>
            </a:r>
            <a:r>
              <a:rPr lang="sl-SI" dirty="0" err="1" smtClean="0"/>
              <a:t>homeostasis</a:t>
            </a:r>
            <a:r>
              <a:rPr lang="sl-SI" dirty="0" smtClean="0"/>
              <a:t> </a:t>
            </a:r>
            <a:r>
              <a:rPr lang="sl-SI" dirty="0" err="1" smtClean="0"/>
              <a:t>and</a:t>
            </a:r>
            <a:r>
              <a:rPr lang="sl-SI" dirty="0" smtClean="0"/>
              <a:t> </a:t>
            </a:r>
            <a:r>
              <a:rPr lang="sl-SI" dirty="0" err="1" smtClean="0"/>
              <a:t>preventing</a:t>
            </a:r>
            <a:r>
              <a:rPr lang="sl-SI" dirty="0" smtClean="0"/>
              <a:t> </a:t>
            </a:r>
            <a:r>
              <a:rPr lang="sl-SI" dirty="0" err="1" smtClean="0"/>
              <a:t>degradation</a:t>
            </a:r>
            <a:r>
              <a:rPr lang="sl-SI" dirty="0" smtClean="0"/>
              <a:t> </a:t>
            </a:r>
            <a:r>
              <a:rPr lang="sl-SI" dirty="0" err="1" smtClean="0"/>
              <a:t>of</a:t>
            </a:r>
            <a:r>
              <a:rPr lang="sl-SI" dirty="0" smtClean="0"/>
              <a:t> ubiquitin </a:t>
            </a:r>
            <a:r>
              <a:rPr lang="sl-SI" dirty="0" err="1" smtClean="0"/>
              <a:t>together</a:t>
            </a:r>
            <a:r>
              <a:rPr lang="sl-SI" dirty="0" smtClean="0"/>
              <a:t> </a:t>
            </a:r>
            <a:r>
              <a:rPr lang="sl-SI" dirty="0" err="1" smtClean="0"/>
              <a:t>with</a:t>
            </a:r>
            <a:r>
              <a:rPr lang="sl-SI" dirty="0" smtClean="0"/>
              <a:t> </a:t>
            </a:r>
            <a:r>
              <a:rPr lang="sl-SI" dirty="0" err="1" smtClean="0"/>
              <a:t>substrates</a:t>
            </a:r>
            <a:r>
              <a:rPr lang="sl-SI" dirty="0" smtClean="0"/>
              <a:t> </a:t>
            </a:r>
            <a:r>
              <a:rPr lang="sl-SI" dirty="0" err="1" smtClean="0"/>
              <a:t>of</a:t>
            </a:r>
            <a:r>
              <a:rPr lang="sl-SI" dirty="0" smtClean="0"/>
              <a:t> </a:t>
            </a:r>
            <a:r>
              <a:rPr lang="sl-SI" dirty="0" err="1" smtClean="0"/>
              <a:t>the</a:t>
            </a:r>
            <a:r>
              <a:rPr lang="sl-SI" dirty="0" smtClean="0"/>
              <a:t> 26S </a:t>
            </a:r>
            <a:r>
              <a:rPr lang="sl-SI" dirty="0" err="1" smtClean="0"/>
              <a:t>proteasome</a:t>
            </a:r>
            <a:r>
              <a:rPr lang="sl-SI" dirty="0" smtClean="0"/>
              <a:t> </a:t>
            </a:r>
            <a:r>
              <a:rPr lang="sl-SI" dirty="0" err="1" smtClean="0"/>
              <a:t>and</a:t>
            </a:r>
            <a:r>
              <a:rPr lang="sl-SI" dirty="0" smtClean="0"/>
              <a:t> </a:t>
            </a:r>
            <a:r>
              <a:rPr lang="sl-SI" dirty="0" err="1" smtClean="0"/>
              <a:t>lysosomal</a:t>
            </a:r>
            <a:r>
              <a:rPr lang="sl-SI" dirty="0" smtClean="0"/>
              <a:t> </a:t>
            </a:r>
            <a:r>
              <a:rPr lang="sl-SI" dirty="0" err="1" smtClean="0"/>
              <a:t>pathways</a:t>
            </a:r>
            <a:r>
              <a:rPr lang="sl-SI" dirty="0" smtClean="0"/>
              <a:t> (</a:t>
            </a:r>
            <a:r>
              <a:rPr lang="sl-SI" dirty="0" err="1" smtClean="0"/>
              <a:t>recycling</a:t>
            </a:r>
            <a:r>
              <a:rPr lang="sl-SI" dirty="0" smtClean="0"/>
              <a:t> </a:t>
            </a:r>
            <a:r>
              <a:rPr lang="sl-SI" dirty="0" err="1" smtClean="0"/>
              <a:t>of</a:t>
            </a:r>
            <a:r>
              <a:rPr lang="sl-SI" dirty="0" smtClean="0"/>
              <a:t> ubiquitin). e | </a:t>
            </a:r>
            <a:r>
              <a:rPr lang="sl-SI" dirty="0" err="1" smtClean="0"/>
              <a:t>Disassembly</a:t>
            </a:r>
            <a:r>
              <a:rPr lang="sl-SI" dirty="0" smtClean="0"/>
              <a:t> </a:t>
            </a:r>
            <a:r>
              <a:rPr lang="sl-SI" dirty="0" err="1" smtClean="0"/>
              <a:t>of</a:t>
            </a:r>
            <a:r>
              <a:rPr lang="sl-SI" dirty="0" smtClean="0"/>
              <a:t> ubiquitin </a:t>
            </a:r>
            <a:r>
              <a:rPr lang="sl-SI" dirty="0" err="1" smtClean="0"/>
              <a:t>chains</a:t>
            </a:r>
            <a:r>
              <a:rPr lang="sl-SI" dirty="0" smtClean="0"/>
              <a:t> </a:t>
            </a:r>
            <a:r>
              <a:rPr lang="sl-SI" dirty="0" err="1" smtClean="0"/>
              <a:t>generated</a:t>
            </a:r>
            <a:r>
              <a:rPr lang="sl-SI" dirty="0" smtClean="0"/>
              <a:t> </a:t>
            </a:r>
            <a:r>
              <a:rPr lang="sl-SI" dirty="0" err="1" smtClean="0"/>
              <a:t>by</a:t>
            </a:r>
            <a:r>
              <a:rPr lang="sl-SI" dirty="0" smtClean="0"/>
              <a:t> en </a:t>
            </a:r>
            <a:r>
              <a:rPr lang="sl-SI" dirty="0" err="1" smtClean="0"/>
              <a:t>bloc</a:t>
            </a:r>
            <a:r>
              <a:rPr lang="sl-SI" dirty="0" smtClean="0"/>
              <a:t> </a:t>
            </a:r>
            <a:r>
              <a:rPr lang="sl-SI" dirty="0" err="1" smtClean="0"/>
              <a:t>removal</a:t>
            </a:r>
            <a:r>
              <a:rPr lang="sl-SI" dirty="0" smtClean="0"/>
              <a:t> </a:t>
            </a:r>
            <a:r>
              <a:rPr lang="sl-SI" dirty="0" err="1" smtClean="0"/>
              <a:t>from</a:t>
            </a:r>
            <a:r>
              <a:rPr lang="sl-SI" dirty="0" smtClean="0"/>
              <a:t> </a:t>
            </a:r>
            <a:r>
              <a:rPr lang="sl-SI" dirty="0" err="1" smtClean="0"/>
              <a:t>substrates</a:t>
            </a:r>
            <a:r>
              <a:rPr lang="sl-SI" dirty="0" smtClean="0"/>
              <a:t> </a:t>
            </a:r>
            <a:r>
              <a:rPr lang="sl-SI" dirty="0" err="1" smtClean="0"/>
              <a:t>ensures</a:t>
            </a:r>
            <a:r>
              <a:rPr lang="sl-SI" dirty="0" smtClean="0"/>
              <a:t> </a:t>
            </a:r>
            <a:r>
              <a:rPr lang="sl-SI" dirty="0" err="1" smtClean="0"/>
              <a:t>that</a:t>
            </a:r>
            <a:r>
              <a:rPr lang="sl-SI" dirty="0" smtClean="0"/>
              <a:t> </a:t>
            </a:r>
            <a:r>
              <a:rPr lang="sl-SI" dirty="0" err="1" smtClean="0"/>
              <a:t>recycled</a:t>
            </a:r>
            <a:r>
              <a:rPr lang="sl-SI" dirty="0" smtClean="0"/>
              <a:t> ubiquitin </a:t>
            </a:r>
            <a:r>
              <a:rPr lang="sl-SI" dirty="0" err="1" smtClean="0"/>
              <a:t>re</a:t>
            </a:r>
            <a:r>
              <a:rPr lang="sl-SI" dirty="0" smtClean="0"/>
              <a:t>-</a:t>
            </a:r>
            <a:r>
              <a:rPr lang="sl-SI" dirty="0" err="1" smtClean="0"/>
              <a:t>enters</a:t>
            </a:r>
            <a:r>
              <a:rPr lang="sl-SI" dirty="0" smtClean="0"/>
              <a:t> </a:t>
            </a:r>
            <a:r>
              <a:rPr lang="sl-SI" dirty="0" err="1" smtClean="0"/>
              <a:t>the</a:t>
            </a:r>
            <a:r>
              <a:rPr lang="sl-SI" dirty="0" smtClean="0"/>
              <a:t> </a:t>
            </a:r>
            <a:r>
              <a:rPr lang="sl-SI" dirty="0" err="1" smtClean="0"/>
              <a:t>free</a:t>
            </a:r>
            <a:r>
              <a:rPr lang="sl-SI" dirty="0" smtClean="0"/>
              <a:t> ubiquitin </a:t>
            </a:r>
            <a:r>
              <a:rPr lang="sl-SI" dirty="0" err="1" smtClean="0"/>
              <a:t>pool</a:t>
            </a:r>
            <a:r>
              <a:rPr lang="sl-SI" dirty="0" smtClean="0"/>
              <a:t>. f | Some </a:t>
            </a:r>
            <a:r>
              <a:rPr lang="sl-SI" dirty="0" err="1" smtClean="0"/>
              <a:t>DUBs</a:t>
            </a:r>
            <a:r>
              <a:rPr lang="sl-SI" dirty="0" smtClean="0"/>
              <a:t> </a:t>
            </a:r>
            <a:r>
              <a:rPr lang="sl-SI" dirty="0" err="1" smtClean="0"/>
              <a:t>might</a:t>
            </a:r>
            <a:r>
              <a:rPr lang="sl-SI" dirty="0" smtClean="0"/>
              <a:t> </a:t>
            </a:r>
            <a:r>
              <a:rPr lang="sl-SI" dirty="0" err="1" smtClean="0"/>
              <a:t>function</a:t>
            </a:r>
            <a:r>
              <a:rPr lang="sl-SI" dirty="0" smtClean="0"/>
              <a:t> to </a:t>
            </a:r>
            <a:r>
              <a:rPr lang="sl-SI" dirty="0" err="1" smtClean="0"/>
              <a:t>edit</a:t>
            </a:r>
            <a:r>
              <a:rPr lang="sl-SI" dirty="0" smtClean="0"/>
              <a:t> ubiquitin </a:t>
            </a:r>
            <a:r>
              <a:rPr lang="sl-SI" dirty="0" err="1" smtClean="0"/>
              <a:t>chains</a:t>
            </a:r>
            <a:r>
              <a:rPr lang="sl-SI" dirty="0" smtClean="0"/>
              <a:t> </a:t>
            </a:r>
            <a:r>
              <a:rPr lang="sl-SI" dirty="0" err="1" smtClean="0"/>
              <a:t>and</a:t>
            </a:r>
            <a:r>
              <a:rPr lang="sl-SI" dirty="0" smtClean="0"/>
              <a:t> </a:t>
            </a:r>
            <a:r>
              <a:rPr lang="sl-SI" dirty="0" err="1" smtClean="0"/>
              <a:t>thereby</a:t>
            </a:r>
            <a:r>
              <a:rPr lang="sl-SI" dirty="0" smtClean="0"/>
              <a:t> </a:t>
            </a:r>
            <a:r>
              <a:rPr lang="sl-SI" dirty="0" err="1" smtClean="0"/>
              <a:t>help</a:t>
            </a:r>
            <a:r>
              <a:rPr lang="sl-SI" dirty="0" smtClean="0"/>
              <a:t> to </a:t>
            </a:r>
            <a:r>
              <a:rPr lang="sl-SI" dirty="0" err="1" smtClean="0"/>
              <a:t>exchange</a:t>
            </a:r>
            <a:r>
              <a:rPr lang="sl-SI" dirty="0" smtClean="0"/>
              <a:t> one </a:t>
            </a:r>
            <a:r>
              <a:rPr lang="sl-SI" dirty="0" err="1" smtClean="0"/>
              <a:t>type</a:t>
            </a:r>
            <a:r>
              <a:rPr lang="sl-SI" dirty="0" smtClean="0"/>
              <a:t> </a:t>
            </a:r>
            <a:r>
              <a:rPr lang="sl-SI" dirty="0" err="1" smtClean="0"/>
              <a:t>of</a:t>
            </a:r>
            <a:r>
              <a:rPr lang="sl-SI" dirty="0" smtClean="0"/>
              <a:t> ubiquitin signal </a:t>
            </a:r>
            <a:r>
              <a:rPr lang="sl-SI" dirty="0" err="1" smtClean="0"/>
              <a:t>for</a:t>
            </a:r>
            <a:r>
              <a:rPr lang="sl-SI" dirty="0" smtClean="0"/>
              <a:t> </a:t>
            </a:r>
            <a:r>
              <a:rPr lang="sl-SI" dirty="0" err="1" smtClean="0"/>
              <a:t>another</a:t>
            </a:r>
            <a:r>
              <a:rPr lang="sl-SI" dirty="0" smtClean="0"/>
              <a:t>.</a:t>
            </a:r>
          </a:p>
          <a:p>
            <a:r>
              <a:rPr lang="en-US" dirty="0" smtClean="0"/>
              <a:t>Nature Reviews Molecular Cell Biology 10, 550-563 (August 2009)</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29</a:t>
            </a:fld>
            <a:endParaRPr lang="sl-SI"/>
          </a:p>
        </p:txBody>
      </p:sp>
    </p:spTree>
    <p:extLst>
      <p:ext uri="{BB962C8B-B14F-4D97-AF65-F5344CB8AC3E}">
        <p14:creationId xmlns:p14="http://schemas.microsoft.com/office/powerpoint/2010/main" val="1849072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Molecular chaperones may function in protein folding and in the degradation of </a:t>
            </a:r>
            <a:r>
              <a:rPr lang="en-US" dirty="0" err="1" smtClean="0"/>
              <a:t>misfolded</a:t>
            </a:r>
            <a:r>
              <a:rPr lang="en-US" dirty="0" smtClean="0"/>
              <a:t> species. By associating with exposed hydrophobic domains, chaperones Hsp70/40 promote the folding of newly synthesized proteins and </a:t>
            </a:r>
            <a:r>
              <a:rPr lang="en-US" dirty="0" err="1" smtClean="0"/>
              <a:t>favours</a:t>
            </a:r>
            <a:r>
              <a:rPr lang="en-US" dirty="0" smtClean="0"/>
              <a:t> their refolding. Alternatively, they can facilitate the recognition of abnormal proteins, leading to their </a:t>
            </a:r>
            <a:r>
              <a:rPr lang="en-US" dirty="0" err="1" smtClean="0"/>
              <a:t>ubiquitylation</a:t>
            </a:r>
            <a:r>
              <a:rPr lang="en-US" dirty="0" smtClean="0"/>
              <a:t> by CHIP, the E3, and their degradation by the 26S proteasome. The red circles represent ubiquitin.</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a:solidFill>
                  <a:prstClr val="black"/>
                </a:solidFill>
              </a:rPr>
              <a:pPr/>
              <a:t>31</a:t>
            </a:fld>
            <a:endParaRPr lang="sl-SI">
              <a:solidFill>
                <a:prstClr val="black"/>
              </a:solidFill>
            </a:endParaRPr>
          </a:p>
        </p:txBody>
      </p:sp>
    </p:spTree>
    <p:extLst>
      <p:ext uri="{BB962C8B-B14F-4D97-AF65-F5344CB8AC3E}">
        <p14:creationId xmlns:p14="http://schemas.microsoft.com/office/powerpoint/2010/main" val="3255910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 </a:t>
            </a:r>
            <a:r>
              <a:rPr lang="en-US" dirty="0" err="1" smtClean="0"/>
              <a:t>cerevisiae</a:t>
            </a:r>
            <a:r>
              <a:rPr lang="en-US" dirty="0" smtClean="0"/>
              <a:t> N-end rule pathway. N-terminal residues are indicated by single-letter abbreviations for amino acids. Yellow ovals denote the rest of a protein substrate. Primary, secondary, and tertiary denote mechanistically distinct subsets of destabilizing N-terminal residues. </a:t>
            </a:r>
            <a:r>
              <a:rPr lang="en-US" dirty="0" err="1" smtClean="0"/>
              <a:t>Hemin</a:t>
            </a:r>
            <a:r>
              <a:rPr lang="en-US" dirty="0" smtClean="0"/>
              <a:t> (Fe3+-</a:t>
            </a:r>
            <a:r>
              <a:rPr lang="en-US" dirty="0" err="1" smtClean="0"/>
              <a:t>heme</a:t>
            </a:r>
            <a:r>
              <a:rPr lang="en-US" dirty="0" smtClean="0"/>
              <a:t>) inhibits the </a:t>
            </a:r>
            <a:r>
              <a:rPr lang="en-US" dirty="0" err="1" smtClean="0"/>
              <a:t>arginylation</a:t>
            </a:r>
            <a:r>
              <a:rPr lang="en-US" dirty="0" smtClean="0"/>
              <a:t> activity of the ATE1-encoded </a:t>
            </a:r>
            <a:r>
              <a:rPr lang="en-US" dirty="0" err="1" smtClean="0"/>
              <a:t>Arg</a:t>
            </a:r>
            <a:r>
              <a:rPr lang="en-US" dirty="0" smtClean="0"/>
              <a:t>-</a:t>
            </a:r>
            <a:r>
              <a:rPr lang="en-US" dirty="0" err="1" smtClean="0"/>
              <a:t>tRNA</a:t>
            </a:r>
            <a:r>
              <a:rPr lang="en-US" dirty="0" smtClean="0"/>
              <a:t>-protein </a:t>
            </a:r>
            <a:r>
              <a:rPr lang="en-US" dirty="0" err="1" smtClean="0"/>
              <a:t>transferase</a:t>
            </a:r>
            <a:r>
              <a:rPr lang="en-US" dirty="0" smtClean="0"/>
              <a:t> (R-</a:t>
            </a:r>
            <a:r>
              <a:rPr lang="en-US" dirty="0" err="1" smtClean="0"/>
              <a:t>transferase</a:t>
            </a:r>
            <a:r>
              <a:rPr lang="en-US" dirty="0" smtClean="0"/>
              <a:t>), and also inhibits a subset of Ubr1 functions (24). Reactions in the shaded rectangle are a part of the pathway that is active in multicellular eukaryotes, which produce NO (18), and is also relevant to eukaryotes such as S. </a:t>
            </a:r>
            <a:r>
              <a:rPr lang="en-US" dirty="0" err="1" smtClean="0"/>
              <a:t>cerevisiae</a:t>
            </a:r>
            <a:r>
              <a:rPr lang="en-US" dirty="0" smtClean="0"/>
              <a:t>, which lack NO synthases but can produce NO by other routes and can also be influenced by NO from extracellular sources. C* denotes oxidized </a:t>
            </a:r>
            <a:r>
              <a:rPr lang="en-US" dirty="0" err="1" smtClean="0"/>
              <a:t>Cys</a:t>
            </a:r>
            <a:r>
              <a:rPr lang="en-US" dirty="0" smtClean="0"/>
              <a:t>, either </a:t>
            </a:r>
            <a:r>
              <a:rPr lang="en-US" dirty="0" err="1" smtClean="0"/>
              <a:t>Cys-sulfinate</a:t>
            </a:r>
            <a:r>
              <a:rPr lang="en-US" dirty="0" smtClean="0"/>
              <a:t> or </a:t>
            </a:r>
            <a:r>
              <a:rPr lang="en-US" dirty="0" err="1" smtClean="0"/>
              <a:t>Cys-sulfonate</a:t>
            </a:r>
            <a:r>
              <a:rPr lang="en-US" dirty="0" smtClean="0"/>
              <a:t>. </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33</a:t>
            </a:fld>
            <a:endParaRPr lang="sl-SI"/>
          </a:p>
        </p:txBody>
      </p:sp>
    </p:spTree>
    <p:extLst>
      <p:ext uri="{BB962C8B-B14F-4D97-AF65-F5344CB8AC3E}">
        <p14:creationId xmlns:p14="http://schemas.microsoft.com/office/powerpoint/2010/main" val="620772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Kljub na videz podobni zgradbi je tip zvitja pri </a:t>
            </a:r>
            <a:r>
              <a:rPr lang="sl-SI" dirty="0" err="1" smtClean="0"/>
              <a:t>ClpP</a:t>
            </a:r>
            <a:r>
              <a:rPr lang="sl-SI" dirty="0" smtClean="0"/>
              <a:t> povsem drugačen kot pri </a:t>
            </a:r>
            <a:r>
              <a:rPr lang="sl-SI" dirty="0" err="1" smtClean="0"/>
              <a:t>proteasomu</a:t>
            </a:r>
            <a:r>
              <a:rPr lang="sl-SI" dirty="0" smtClean="0"/>
              <a:t>. </a:t>
            </a:r>
            <a:r>
              <a:rPr lang="sl-SI" dirty="0" err="1" smtClean="0"/>
              <a:t>ClpP</a:t>
            </a:r>
            <a:r>
              <a:rPr lang="sl-SI" baseline="0" dirty="0" smtClean="0"/>
              <a:t> je serinska proteaza. Podoben protein je tudi v mitohondrijih.</a:t>
            </a:r>
          </a:p>
          <a:p>
            <a:r>
              <a:rPr lang="sl-SI" baseline="0" dirty="0" err="1" smtClean="0"/>
              <a:t>HslU</a:t>
            </a:r>
            <a:r>
              <a:rPr lang="sl-SI" baseline="0" dirty="0" smtClean="0"/>
              <a:t> je </a:t>
            </a:r>
            <a:r>
              <a:rPr lang="sl-SI" baseline="0" dirty="0" err="1" smtClean="0"/>
              <a:t>heksamer</a:t>
            </a:r>
            <a:r>
              <a:rPr lang="sl-SI" baseline="0" dirty="0" smtClean="0"/>
              <a:t>, </a:t>
            </a:r>
            <a:r>
              <a:rPr lang="sl-SI" baseline="0" dirty="0" err="1" smtClean="0"/>
              <a:t>HslV</a:t>
            </a:r>
            <a:r>
              <a:rPr lang="sl-SI" baseline="0" dirty="0" smtClean="0"/>
              <a:t> pa </a:t>
            </a:r>
            <a:r>
              <a:rPr lang="sl-SI" baseline="0" dirty="0" err="1" smtClean="0"/>
              <a:t>dodekamer</a:t>
            </a:r>
            <a:r>
              <a:rPr lang="sl-SI" baseline="0" dirty="0" smtClean="0"/>
              <a:t>, skupaj torej 24 podenot, strukturno pa je kompleks precej podoben </a:t>
            </a:r>
            <a:r>
              <a:rPr lang="sl-SI" baseline="0" dirty="0" err="1" smtClean="0"/>
              <a:t>proteasomu</a:t>
            </a:r>
            <a:r>
              <a:rPr lang="sl-SI" baseline="0" dirty="0" smtClean="0"/>
              <a:t>.</a:t>
            </a:r>
            <a:endParaRPr lang="sl-SI" dirty="0" smtClean="0"/>
          </a:p>
          <a:p>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34</a:t>
            </a:fld>
            <a:endParaRPr lang="sl-SI"/>
          </a:p>
        </p:txBody>
      </p:sp>
    </p:spTree>
    <p:extLst>
      <p:ext uri="{BB962C8B-B14F-4D97-AF65-F5344CB8AC3E}">
        <p14:creationId xmlns:p14="http://schemas.microsoft.com/office/powerpoint/2010/main" val="2405944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Schematic illustration of the role of chaperone rings in ATP-dependent protein folding and unfolding/degradation in prokaryotic and eukaryotic cells. Protein folding </a:t>
            </a:r>
            <a:r>
              <a:rPr lang="en-US" dirty="0" err="1" smtClean="0"/>
              <a:t>chaperonins</a:t>
            </a:r>
            <a:r>
              <a:rPr lang="en-US" dirty="0" smtClean="0"/>
              <a:t> are illustrated in the upper portion of each “cell,” and </a:t>
            </a:r>
            <a:r>
              <a:rPr lang="en-US" dirty="0" err="1" smtClean="0"/>
              <a:t>proteolytic</a:t>
            </a:r>
            <a:r>
              <a:rPr lang="en-US" dirty="0" smtClean="0"/>
              <a:t> chaperones and the associated </a:t>
            </a:r>
            <a:r>
              <a:rPr lang="en-US" dirty="0" err="1" smtClean="0"/>
              <a:t>proteolytic</a:t>
            </a:r>
            <a:r>
              <a:rPr lang="en-US" dirty="0" smtClean="0"/>
              <a:t> cylinders are shown in the lower portion. In the case of the prokaryotic </a:t>
            </a:r>
            <a:r>
              <a:rPr lang="en-US" dirty="0" err="1" smtClean="0"/>
              <a:t>Clp</a:t>
            </a:r>
            <a:r>
              <a:rPr lang="en-US" dirty="0" smtClean="0"/>
              <a:t> components, the </a:t>
            </a:r>
            <a:r>
              <a:rPr lang="en-US" dirty="0" err="1" smtClean="0"/>
              <a:t>homohexameric</a:t>
            </a:r>
            <a:r>
              <a:rPr lang="en-US" dirty="0" smtClean="0"/>
              <a:t> </a:t>
            </a:r>
            <a:r>
              <a:rPr lang="en-US" dirty="0" err="1" smtClean="0"/>
              <a:t>ATPases</a:t>
            </a:r>
            <a:r>
              <a:rPr lang="en-US" dirty="0" smtClean="0"/>
              <a:t>, </a:t>
            </a:r>
            <a:r>
              <a:rPr lang="en-US" dirty="0" err="1" smtClean="0"/>
              <a:t>ClpA</a:t>
            </a:r>
            <a:r>
              <a:rPr lang="en-US" dirty="0" smtClean="0"/>
              <a:t> or </a:t>
            </a:r>
            <a:r>
              <a:rPr lang="en-US" dirty="0" err="1" smtClean="0"/>
              <a:t>ClpX</a:t>
            </a:r>
            <a:r>
              <a:rPr lang="en-US" dirty="0" smtClean="0"/>
              <a:t>, form coaxial associations with the termini of the double ring cylindrical serine protease, </a:t>
            </a:r>
            <a:r>
              <a:rPr lang="en-US" dirty="0" err="1" smtClean="0"/>
              <a:t>ClpP</a:t>
            </a:r>
            <a:r>
              <a:rPr lang="en-US" dirty="0" smtClean="0"/>
              <a:t>, delivering recognized substrates to it for degradation (see text). In the absence of association with </a:t>
            </a:r>
            <a:r>
              <a:rPr lang="en-US" dirty="0" err="1" smtClean="0"/>
              <a:t>ClpP</a:t>
            </a:r>
            <a:r>
              <a:rPr lang="en-US" dirty="0" smtClean="0"/>
              <a:t>, however, </a:t>
            </a:r>
            <a:r>
              <a:rPr lang="en-US" dirty="0" err="1" smtClean="0"/>
              <a:t>ClpA</a:t>
            </a:r>
            <a:r>
              <a:rPr lang="en-US" dirty="0" smtClean="0"/>
              <a:t> or </a:t>
            </a:r>
            <a:r>
              <a:rPr lang="en-US" dirty="0" err="1" smtClean="0"/>
              <a:t>ClpX</a:t>
            </a:r>
            <a:r>
              <a:rPr lang="en-US" dirty="0" smtClean="0"/>
              <a:t> can mediate disassembly of </a:t>
            </a:r>
            <a:r>
              <a:rPr lang="en-US" dirty="0" err="1" smtClean="0"/>
              <a:t>oligomeric</a:t>
            </a:r>
            <a:r>
              <a:rPr lang="en-US" dirty="0" smtClean="0"/>
              <a:t> substrate proteins, exemplified by </a:t>
            </a:r>
            <a:r>
              <a:rPr lang="en-US" dirty="0" err="1" smtClean="0"/>
              <a:t>ClpX</a:t>
            </a:r>
            <a:r>
              <a:rPr lang="en-US" dirty="0" smtClean="0"/>
              <a:t>-mediated disassembly of the </a:t>
            </a:r>
            <a:r>
              <a:rPr lang="en-US" dirty="0" err="1" smtClean="0"/>
              <a:t>MuA</a:t>
            </a:r>
            <a:r>
              <a:rPr lang="en-US" dirty="0" smtClean="0"/>
              <a:t> </a:t>
            </a:r>
            <a:r>
              <a:rPr lang="en-US" dirty="0" err="1" smtClean="0"/>
              <a:t>transposase</a:t>
            </a:r>
            <a:r>
              <a:rPr lang="en-US" dirty="0" smtClean="0"/>
              <a:t> tetramer. Note the two </a:t>
            </a:r>
            <a:r>
              <a:rPr lang="en-US" dirty="0" err="1" smtClean="0"/>
              <a:t>chaperonin</a:t>
            </a:r>
            <a:r>
              <a:rPr lang="en-US" dirty="0" smtClean="0"/>
              <a:t> classes in the eukaryotic cell (cytosolic and mitochondrial). In the case of the eukaryotic proteasome, the general pathways of </a:t>
            </a:r>
            <a:r>
              <a:rPr lang="en-US" dirty="0" err="1" smtClean="0"/>
              <a:t>ubiquitination</a:t>
            </a:r>
            <a:r>
              <a:rPr lang="en-US" dirty="0" smtClean="0"/>
              <a:t> to direct proteins for degradation by the proteasome are shown. Not shown is the presence of the proteasome in the nuclear compartment, where similar pathways of turnover appear to be operative. </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35</a:t>
            </a:fld>
            <a:endParaRPr lang="sl-SI"/>
          </a:p>
        </p:txBody>
      </p:sp>
    </p:spTree>
    <p:extLst>
      <p:ext uri="{BB962C8B-B14F-4D97-AF65-F5344CB8AC3E}">
        <p14:creationId xmlns:p14="http://schemas.microsoft.com/office/powerpoint/2010/main" val="1210282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40BCD-07D5-47E5-8057-2CFA769081E7}" type="slidenum">
              <a:rPr lang="en-GB">
                <a:solidFill>
                  <a:prstClr val="black"/>
                </a:solidFill>
              </a:rPr>
              <a:pPr/>
              <a:t>36</a:t>
            </a:fld>
            <a:endParaRPr lang="en-GB">
              <a:solidFill>
                <a:prstClr val="black"/>
              </a:solidFill>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p:txBody>
          <a:bodyPr/>
          <a:lstStyle/>
          <a:p>
            <a:endParaRPr lang="sl-SI"/>
          </a:p>
        </p:txBody>
      </p:sp>
    </p:spTree>
    <p:extLst>
      <p:ext uri="{BB962C8B-B14F-4D97-AF65-F5344CB8AC3E}">
        <p14:creationId xmlns:p14="http://schemas.microsoft.com/office/powerpoint/2010/main" val="2036907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40BCD-07D5-47E5-8057-2CFA769081E7}" type="slidenum">
              <a:rPr lang="en-GB">
                <a:solidFill>
                  <a:prstClr val="black"/>
                </a:solidFill>
              </a:rPr>
              <a:pPr/>
              <a:t>37</a:t>
            </a:fld>
            <a:endParaRPr lang="en-GB">
              <a:solidFill>
                <a:prstClr val="black"/>
              </a:solidFill>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p:txBody>
          <a:bodyPr/>
          <a:lstStyle/>
          <a:p>
            <a:endParaRPr lang="sl-SI"/>
          </a:p>
        </p:txBody>
      </p:sp>
    </p:spTree>
    <p:extLst>
      <p:ext uri="{BB962C8B-B14F-4D97-AF65-F5344CB8AC3E}">
        <p14:creationId xmlns:p14="http://schemas.microsoft.com/office/powerpoint/2010/main" val="1095899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119422-7F0A-45FD-A6E0-78DFB8E6C01C}" type="slidenum">
              <a:rPr lang="en-GB">
                <a:solidFill>
                  <a:prstClr val="black"/>
                </a:solidFill>
              </a:rPr>
              <a:pPr/>
              <a:t>5</a:t>
            </a:fld>
            <a:endParaRPr lang="en-GB">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p:txBody>
          <a:bodyPr/>
          <a:lstStyle/>
          <a:p>
            <a:r>
              <a:rPr lang="sl-SI" dirty="0"/>
              <a:t>razgradnja </a:t>
            </a:r>
            <a:r>
              <a:rPr lang="sl-SI" dirty="0" smtClean="0"/>
              <a:t>proteinov</a:t>
            </a:r>
            <a:r>
              <a:rPr lang="sl-SI" baseline="0" dirty="0" smtClean="0"/>
              <a:t> v debelem črevesju zaradi delovanja črevesnih bakterij</a:t>
            </a:r>
          </a:p>
          <a:p>
            <a:r>
              <a:rPr lang="en-US" dirty="0" smtClean="0"/>
              <a:t>On average, 12g of </a:t>
            </a:r>
            <a:r>
              <a:rPr lang="en-US" dirty="0" err="1" smtClean="0"/>
              <a:t>proteinaceous</a:t>
            </a:r>
            <a:r>
              <a:rPr lang="en-US" dirty="0" smtClean="0"/>
              <a:t> material or 0.5 - 4g total nitrogen, enters the large intestine each day mainly in the form of protein (48 - 51%) and peptides (20 - 30%). Dietary sources make up at least 50% of this protein material</a:t>
            </a:r>
            <a:r>
              <a:rPr lang="sl-SI" dirty="0" smtClean="0"/>
              <a:t>.</a:t>
            </a:r>
            <a:r>
              <a:rPr lang="sl-SI" baseline="0" dirty="0" smtClean="0"/>
              <a:t> </a:t>
            </a:r>
            <a:r>
              <a:rPr lang="en-US" baseline="0" dirty="0" smtClean="0"/>
              <a:t>The remaining </a:t>
            </a:r>
            <a:r>
              <a:rPr lang="en-US" baseline="0" dirty="0" err="1" smtClean="0"/>
              <a:t>proteinaceous</a:t>
            </a:r>
            <a:r>
              <a:rPr lang="en-US" baseline="0" dirty="0" smtClean="0"/>
              <a:t> material arriving at the colon is made up of endogenous material, namely pancreatic enzymes, mucus and exfoliated epithelial cells</a:t>
            </a:r>
            <a:r>
              <a:rPr lang="sl-SI" baseline="0" dirty="0" smtClean="0"/>
              <a:t>.</a:t>
            </a:r>
            <a:endParaRPr lang="en-GB" dirty="0"/>
          </a:p>
        </p:txBody>
      </p:sp>
    </p:spTree>
    <p:extLst>
      <p:ext uri="{BB962C8B-B14F-4D97-AF65-F5344CB8AC3E}">
        <p14:creationId xmlns:p14="http://schemas.microsoft.com/office/powerpoint/2010/main" val="1877309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endoplasmic reticulum (ER) is the site of synthesis and maturation of proteins entering the secretory pathway (see figure, part a). It contains molecular chaperones and folding factors that assist protein folding and retain non-native conformers. Terminally </a:t>
            </a:r>
            <a:r>
              <a:rPr lang="en-US" dirty="0" err="1" smtClean="0"/>
              <a:t>misfolded</a:t>
            </a:r>
            <a:r>
              <a:rPr lang="en-US" dirty="0" smtClean="0"/>
              <a:t> proteins and unassembled oligomers are retro-</a:t>
            </a:r>
            <a:r>
              <a:rPr lang="en-US" dirty="0" err="1" smtClean="0"/>
              <a:t>translocated</a:t>
            </a:r>
            <a:r>
              <a:rPr lang="en-US" dirty="0" smtClean="0"/>
              <a:t> to the cytosol and are degraded by the proteasome — a process referred to as ER-associated degradation (ERAD). Once they are correctly folded, native conformers enter ER exit sites (see figure, part b). Vesicles that are coated with the </a:t>
            </a:r>
            <a:r>
              <a:rPr lang="en-US" dirty="0" err="1" smtClean="0"/>
              <a:t>coatomer</a:t>
            </a:r>
            <a:r>
              <a:rPr lang="en-US" dirty="0" smtClean="0"/>
              <a:t> protein (COP)II coat bud off and traffic through the ER–Golgi intermediate compartment (ERGIC) to the </a:t>
            </a:r>
            <a:r>
              <a:rPr lang="en-US" dirty="0" err="1" smtClean="0"/>
              <a:t>cis</a:t>
            </a:r>
            <a:r>
              <a:rPr lang="en-US" dirty="0" smtClean="0"/>
              <a:t>-face of the Golgi complex. In certain cases, the retrieval of </a:t>
            </a:r>
            <a:r>
              <a:rPr lang="en-US" dirty="0" err="1" smtClean="0"/>
              <a:t>misfolded</a:t>
            </a:r>
            <a:r>
              <a:rPr lang="en-US" dirty="0" smtClean="0"/>
              <a:t> proteins from the Golgi complex by COPI vesicles has been observed (see figure, part c). The Golgi complex does not contain molecular chaperones and does not seem to support protein folding. Once they have passed through the </a:t>
            </a:r>
            <a:r>
              <a:rPr lang="en-US" dirty="0" err="1" smtClean="0"/>
              <a:t>cis</a:t>
            </a:r>
            <a:r>
              <a:rPr lang="en-US" dirty="0" smtClean="0"/>
              <a:t>-Golgi, proteins proceed through the trans-Golgi network (TGN) to the plasma membrane or beyond. In special cases, which have been observed mainly in Saccharomyces </a:t>
            </a:r>
            <a:r>
              <a:rPr lang="en-US" dirty="0" err="1" smtClean="0"/>
              <a:t>cerevisiae</a:t>
            </a:r>
            <a:r>
              <a:rPr lang="en-US" dirty="0" smtClean="0"/>
              <a:t>, non-native proteins can be diverted from the TGN to the lysosome/vacuole for degradation (see figure, part d).</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38</a:t>
            </a:fld>
            <a:endParaRPr lang="sl-SI"/>
          </a:p>
        </p:txBody>
      </p:sp>
    </p:spTree>
    <p:extLst>
      <p:ext uri="{BB962C8B-B14F-4D97-AF65-F5344CB8AC3E}">
        <p14:creationId xmlns:p14="http://schemas.microsoft.com/office/powerpoint/2010/main" val="376998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E57A7C-DDB7-44DA-AD93-BA4BEC4FEBF4}" type="slidenum">
              <a:rPr lang="en-GB">
                <a:solidFill>
                  <a:prstClr val="black"/>
                </a:solidFill>
              </a:rPr>
              <a:pPr/>
              <a:t>40</a:t>
            </a:fld>
            <a:endParaRPr lang="en-GB">
              <a:solidFill>
                <a:prstClr val="black"/>
              </a:solidFill>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p:txBody>
          <a:bodyPr/>
          <a:lstStyle/>
          <a:p>
            <a:r>
              <a:rPr lang="sl-SI" b="1"/>
              <a:t>The unfolded-protein response.</a:t>
            </a:r>
            <a:r>
              <a:rPr lang="sl-SI"/>
              <a:t> IRE1 is a transmembrane protein in the inner nuclear membrane, a membrane that is continuous with the ER membrane. This multifunctional protein (green) has a binding site for unfolded proteins (blue) on its luminal surface; its nuclear-facing domain contains a protein kinase of unknown function and a specific RNA endonuclease. Binding of unfolded proteins in the ER lumen dimerizes the receptor and somehow activates the endonuclease, which cleaves the unspliced mRNA precursor encoding the transcription factor HAC1. The two exons of HAC1 mRNA then are linked together by tRNA ligase, which usually splices tRNA precursors, forming a functional HAC1 mRNA. Following its synthesis in the cytosol, HAC1 protein moves back into the nucleus and activates transcription of genes encoding several chaperones and other proteins that assist in folding unfolded proteins in the ER lumen. [See C. Sidrauski and P. Walter, 1997, </a:t>
            </a:r>
            <a:r>
              <a:rPr lang="sl-SI" i="1"/>
              <a:t>Cell</a:t>
            </a:r>
            <a:r>
              <a:rPr lang="sl-SI"/>
              <a:t> </a:t>
            </a:r>
            <a:r>
              <a:rPr lang="sl-SI" b="1"/>
              <a:t>90</a:t>
            </a:r>
            <a:r>
              <a:rPr lang="sl-SI"/>
              <a:t>:1031.] </a:t>
            </a:r>
          </a:p>
        </p:txBody>
      </p:sp>
    </p:spTree>
    <p:extLst>
      <p:ext uri="{BB962C8B-B14F-4D97-AF65-F5344CB8AC3E}">
        <p14:creationId xmlns:p14="http://schemas.microsoft.com/office/powerpoint/2010/main" val="626453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Misfolded</a:t>
            </a:r>
            <a:r>
              <a:rPr lang="en-US" dirty="0" smtClean="0"/>
              <a:t> protein accumulation in the endoplasmic</a:t>
            </a:r>
            <a:r>
              <a:rPr lang="sl-SI" dirty="0" smtClean="0"/>
              <a:t> </a:t>
            </a:r>
            <a:r>
              <a:rPr lang="en-US" dirty="0" smtClean="0"/>
              <a:t>reticulum (ER) can lead to the induction of the unfolded</a:t>
            </a:r>
            <a:r>
              <a:rPr lang="sl-SI" dirty="0" smtClean="0"/>
              <a:t> </a:t>
            </a:r>
            <a:r>
              <a:rPr lang="en-US" dirty="0" smtClean="0"/>
              <a:t>protein response (UPR), which reduces ER-protein load by</a:t>
            </a:r>
            <a:r>
              <a:rPr lang="sl-SI" dirty="0" smtClean="0"/>
              <a:t> </a:t>
            </a:r>
            <a:r>
              <a:rPr lang="en-US" dirty="0" smtClean="0"/>
              <a:t>several mechanisms (see the main text).</a:t>
            </a:r>
            <a:r>
              <a:rPr lang="sl-SI" dirty="0" smtClean="0"/>
              <a:t> </a:t>
            </a:r>
            <a:r>
              <a:rPr lang="en-US" dirty="0" smtClean="0"/>
              <a:t>In yeast, the sole UPR transducer is inositol-requiring</a:t>
            </a:r>
            <a:r>
              <a:rPr lang="sl-SI" dirty="0" smtClean="0"/>
              <a:t> </a:t>
            </a:r>
            <a:r>
              <a:rPr lang="en-US" dirty="0" smtClean="0"/>
              <a:t>protein-1 (Ire1), an ER-localized </a:t>
            </a:r>
            <a:r>
              <a:rPr lang="en-US" dirty="0" err="1" smtClean="0"/>
              <a:t>transmembrane</a:t>
            </a:r>
            <a:r>
              <a:rPr lang="en-US" dirty="0" smtClean="0"/>
              <a:t> </a:t>
            </a:r>
            <a:r>
              <a:rPr lang="en-US" dirty="0" err="1" smtClean="0"/>
              <a:t>Ser</a:t>
            </a:r>
            <a:r>
              <a:rPr lang="en-US" dirty="0" smtClean="0"/>
              <a:t>/</a:t>
            </a:r>
            <a:r>
              <a:rPr lang="en-US" dirty="0" err="1" smtClean="0"/>
              <a:t>Thr</a:t>
            </a:r>
            <a:r>
              <a:rPr lang="sl-SI" dirty="0" smtClean="0"/>
              <a:t> </a:t>
            </a:r>
            <a:r>
              <a:rPr lang="en-US" dirty="0" smtClean="0"/>
              <a:t>kinase and site-specific </a:t>
            </a:r>
            <a:r>
              <a:rPr lang="en-US" dirty="0" err="1" smtClean="0"/>
              <a:t>endoribonuclease</a:t>
            </a:r>
            <a:r>
              <a:rPr lang="en-US" dirty="0" smtClean="0"/>
              <a:t>. Under</a:t>
            </a:r>
            <a:r>
              <a:rPr lang="sl-SI" dirty="0" smtClean="0"/>
              <a:t> </a:t>
            </a:r>
            <a:r>
              <a:rPr lang="en-US" dirty="0" smtClean="0"/>
              <a:t>unstressed conditions, immunoglobulin binding protein</a:t>
            </a:r>
            <a:r>
              <a:rPr lang="sl-SI" dirty="0" smtClean="0"/>
              <a:t> </a:t>
            </a:r>
            <a:r>
              <a:rPr lang="en-US" dirty="0" smtClean="0"/>
              <a:t>(</a:t>
            </a:r>
            <a:r>
              <a:rPr lang="en-US" dirty="0" err="1" smtClean="0"/>
              <a:t>BiP</a:t>
            </a:r>
            <a:r>
              <a:rPr lang="en-US" dirty="0" smtClean="0"/>
              <a:t>) binds to Ire1 in the ER lumen and maintains the enzyme</a:t>
            </a:r>
            <a:r>
              <a:rPr lang="sl-SI" smtClean="0"/>
              <a:t> </a:t>
            </a:r>
            <a:r>
              <a:rPr lang="en-US" smtClean="0"/>
              <a:t>in </a:t>
            </a:r>
            <a:r>
              <a:rPr lang="en-US" dirty="0" smtClean="0"/>
              <a:t>an inactive state (see figure). When the ER is stressed, </a:t>
            </a:r>
            <a:r>
              <a:rPr lang="en-US" dirty="0" err="1" smtClean="0"/>
              <a:t>BiP</a:t>
            </a:r>
            <a:r>
              <a:rPr lang="sl-SI" dirty="0" smtClean="0"/>
              <a:t> </a:t>
            </a:r>
            <a:r>
              <a:rPr lang="en-US" dirty="0" smtClean="0"/>
              <a:t>can be titrated away to bind to </a:t>
            </a:r>
            <a:r>
              <a:rPr lang="en-US" dirty="0" err="1" smtClean="0"/>
              <a:t>misfolded</a:t>
            </a:r>
            <a:r>
              <a:rPr lang="en-US" dirty="0" smtClean="0"/>
              <a:t> substrates, in turn</a:t>
            </a:r>
            <a:r>
              <a:rPr lang="sl-SI" dirty="0" smtClean="0"/>
              <a:t> </a:t>
            </a:r>
            <a:r>
              <a:rPr lang="en-US" dirty="0" smtClean="0"/>
              <a:t>activating Ire1 (see figure, step 1). Ire1 also </a:t>
            </a:r>
            <a:r>
              <a:rPr lang="en-US" dirty="0" err="1" smtClean="0"/>
              <a:t>dimerizes</a:t>
            </a:r>
            <a:r>
              <a:rPr lang="en-US" dirty="0" smtClean="0"/>
              <a:t> and</a:t>
            </a:r>
            <a:r>
              <a:rPr lang="sl-SI" dirty="0" smtClean="0"/>
              <a:t> </a:t>
            </a:r>
            <a:r>
              <a:rPr lang="en-US" dirty="0" smtClean="0"/>
              <a:t>might directly bind to </a:t>
            </a:r>
            <a:r>
              <a:rPr lang="en-US" dirty="0" err="1" smtClean="0"/>
              <a:t>misfolded</a:t>
            </a:r>
            <a:r>
              <a:rPr lang="en-US" dirty="0" smtClean="0"/>
              <a:t> proteins owing to the</a:t>
            </a:r>
            <a:r>
              <a:rPr lang="sl-SI" dirty="0" smtClean="0"/>
              <a:t> </a:t>
            </a:r>
            <a:r>
              <a:rPr lang="en-US" dirty="0" smtClean="0"/>
              <a:t>formation of a peptide-binding pocket in the ER-luminal</a:t>
            </a:r>
            <a:r>
              <a:rPr lang="sl-SI" dirty="0" smtClean="0"/>
              <a:t> </a:t>
            </a:r>
            <a:r>
              <a:rPr lang="en-US" dirty="0" smtClean="0"/>
              <a:t>domain, thus resulting in activation (see figure, step 2).</a:t>
            </a:r>
            <a:r>
              <a:rPr lang="sl-SI" dirty="0" smtClean="0"/>
              <a:t> </a:t>
            </a:r>
            <a:r>
              <a:rPr lang="en-US" dirty="0" smtClean="0"/>
              <a:t>Ire1 activation involves the </a:t>
            </a:r>
            <a:r>
              <a:rPr lang="en-US" dirty="0" err="1" smtClean="0"/>
              <a:t>transphosphorylation</a:t>
            </a:r>
            <a:r>
              <a:rPr lang="en-US" dirty="0" smtClean="0"/>
              <a:t> of its</a:t>
            </a:r>
            <a:r>
              <a:rPr lang="sl-SI" dirty="0" smtClean="0"/>
              <a:t> </a:t>
            </a:r>
            <a:r>
              <a:rPr lang="en-US" dirty="0" smtClean="0"/>
              <a:t>cytoplasmic domain, which triggers </a:t>
            </a:r>
            <a:r>
              <a:rPr lang="en-US" dirty="0" err="1" smtClean="0"/>
              <a:t>endoribonuclease</a:t>
            </a:r>
            <a:r>
              <a:rPr lang="sl-SI" dirty="0" smtClean="0"/>
              <a:t> </a:t>
            </a:r>
            <a:r>
              <a:rPr lang="en-US" dirty="0" smtClean="0"/>
              <a:t>activity and splices an intron in the mRNA that encodes</a:t>
            </a:r>
            <a:r>
              <a:rPr lang="sl-SI" dirty="0" smtClean="0"/>
              <a:t> </a:t>
            </a:r>
            <a:r>
              <a:rPr lang="en-US" dirty="0" smtClean="0"/>
              <a:t>Hac1 (homologous to ATG6/CREB), a dedicated UPR</a:t>
            </a:r>
            <a:r>
              <a:rPr lang="sl-SI" dirty="0" smtClean="0"/>
              <a:t> </a:t>
            </a:r>
            <a:r>
              <a:rPr lang="en-US" dirty="0" smtClean="0"/>
              <a:t>transcriptional activator. The processed mRNA is re-ligated</a:t>
            </a:r>
            <a:r>
              <a:rPr lang="sl-SI" dirty="0" smtClean="0"/>
              <a:t> </a:t>
            </a:r>
            <a:r>
              <a:rPr lang="en-US" dirty="0" smtClean="0"/>
              <a:t>by a </a:t>
            </a:r>
            <a:r>
              <a:rPr lang="en-US" dirty="0" err="1" smtClean="0"/>
              <a:t>tRNA</a:t>
            </a:r>
            <a:r>
              <a:rPr lang="en-US" dirty="0" smtClean="0"/>
              <a:t> ligase, Trl1, and translated. Hac1 then</a:t>
            </a:r>
            <a:r>
              <a:rPr lang="sl-SI" dirty="0" smtClean="0"/>
              <a:t> </a:t>
            </a:r>
            <a:r>
              <a:rPr lang="en-US" dirty="0" err="1" smtClean="0"/>
              <a:t>translocates</a:t>
            </a:r>
            <a:r>
              <a:rPr lang="en-US" dirty="0" smtClean="0"/>
              <a:t> into the nucleus, binds to UPR elements</a:t>
            </a:r>
            <a:r>
              <a:rPr lang="sl-SI" dirty="0" smtClean="0"/>
              <a:t> </a:t>
            </a:r>
            <a:r>
              <a:rPr lang="en-US" dirty="0" smtClean="0"/>
              <a:t>(UPREs) and possibly other sequences in the promoter</a:t>
            </a:r>
            <a:r>
              <a:rPr lang="sl-SI" dirty="0" smtClean="0"/>
              <a:t> </a:t>
            </a:r>
            <a:r>
              <a:rPr lang="en-US" dirty="0" smtClean="0"/>
              <a:t>region of target genes, and </a:t>
            </a:r>
            <a:r>
              <a:rPr lang="en-US" dirty="0" err="1" smtClean="0"/>
              <a:t>upregulates</a:t>
            </a:r>
            <a:r>
              <a:rPr lang="en-US" dirty="0" smtClean="0"/>
              <a:t> their expression.</a:t>
            </a:r>
            <a:r>
              <a:rPr lang="sl-SI" dirty="0" smtClean="0"/>
              <a:t> </a:t>
            </a:r>
            <a:r>
              <a:rPr lang="en-US" dirty="0" smtClean="0"/>
              <a:t>In higher eukaryotes, the UPR consists of three</a:t>
            </a:r>
            <a:r>
              <a:rPr lang="sl-SI" dirty="0" smtClean="0"/>
              <a:t> </a:t>
            </a:r>
            <a:r>
              <a:rPr lang="en-US" dirty="0" smtClean="0"/>
              <a:t>transducers, IRE1, PERK and activating transcription</a:t>
            </a:r>
            <a:r>
              <a:rPr lang="sl-SI" dirty="0" smtClean="0"/>
              <a:t> </a:t>
            </a:r>
            <a:r>
              <a:rPr lang="en-US" dirty="0" smtClean="0"/>
              <a:t>factor-6 (ATF6) (not shown). IRE1 functions in a manner</a:t>
            </a:r>
            <a:r>
              <a:rPr lang="sl-SI" dirty="0" smtClean="0"/>
              <a:t> </a:t>
            </a:r>
            <a:r>
              <a:rPr lang="en-US" dirty="0" smtClean="0"/>
              <a:t>that is identical to its yeast homologue. ER-stress-activated</a:t>
            </a:r>
            <a:r>
              <a:rPr lang="sl-SI" dirty="0" smtClean="0"/>
              <a:t> </a:t>
            </a:r>
            <a:r>
              <a:rPr lang="en-US" dirty="0" smtClean="0"/>
              <a:t>PERK is a </a:t>
            </a:r>
            <a:r>
              <a:rPr lang="en-US" dirty="0" err="1" smtClean="0"/>
              <a:t>transmembrane</a:t>
            </a:r>
            <a:r>
              <a:rPr lang="en-US" dirty="0" smtClean="0"/>
              <a:t> kinase that phosphorylates the</a:t>
            </a:r>
            <a:r>
              <a:rPr lang="sl-SI" dirty="0" smtClean="0"/>
              <a:t> </a:t>
            </a:r>
            <a:r>
              <a:rPr lang="en-US" dirty="0" smtClean="0"/>
              <a:t>α-subunit of the eukaryotic translation initiation factor-2</a:t>
            </a:r>
            <a:r>
              <a:rPr lang="sl-SI" dirty="0" smtClean="0"/>
              <a:t> </a:t>
            </a:r>
            <a:r>
              <a:rPr lang="en-US" dirty="0" smtClean="0"/>
              <a:t>(eIF2α), and thus inhibits protein translation. ATF6 traffics to the Golgi under conditions of ER stress. Here, it is</a:t>
            </a:r>
          </a:p>
          <a:p>
            <a:r>
              <a:rPr lang="en-US" dirty="0" err="1" smtClean="0"/>
              <a:t>proteolytically</a:t>
            </a:r>
            <a:r>
              <a:rPr lang="en-US" dirty="0" smtClean="0"/>
              <a:t> processed by the S1P and S2P </a:t>
            </a:r>
            <a:r>
              <a:rPr lang="en-US" dirty="0" err="1" smtClean="0"/>
              <a:t>intramembrane</a:t>
            </a:r>
            <a:r>
              <a:rPr lang="en-US" dirty="0" smtClean="0"/>
              <a:t> proteases to release the ATF6-fragment transcription factor.</a:t>
            </a:r>
            <a:r>
              <a:rPr lang="sl-SI" dirty="0" smtClean="0"/>
              <a:t> </a:t>
            </a:r>
            <a:r>
              <a:rPr lang="en-US" dirty="0" smtClean="0"/>
              <a:t>This fragment </a:t>
            </a:r>
            <a:r>
              <a:rPr lang="en-US" dirty="0" err="1" smtClean="0"/>
              <a:t>translocates</a:t>
            </a:r>
            <a:r>
              <a:rPr lang="en-US" dirty="0" smtClean="0"/>
              <a:t> into the nucleus and </a:t>
            </a:r>
            <a:r>
              <a:rPr lang="en-US" dirty="0" err="1" smtClean="0"/>
              <a:t>upregulates</a:t>
            </a:r>
            <a:r>
              <a:rPr lang="en-US" dirty="0" smtClean="0"/>
              <a:t> target genes. In each case, BIP is also required for transducer</a:t>
            </a:r>
            <a:r>
              <a:rPr lang="sl-SI" dirty="0" smtClean="0"/>
              <a:t> </a:t>
            </a:r>
            <a:r>
              <a:rPr lang="en-US" dirty="0" smtClean="0"/>
              <a:t>activation. Interestingly, the IRE1 branch of the UPR seems to be anti-apoptotic, whereas persistent PERK </a:t>
            </a:r>
            <a:r>
              <a:rPr lang="en-US" dirty="0" err="1" smtClean="0"/>
              <a:t>signalling</a:t>
            </a:r>
            <a:r>
              <a:rPr lang="en-US" dirty="0" smtClean="0"/>
              <a:t> might</a:t>
            </a:r>
            <a:r>
              <a:rPr lang="sl-SI" dirty="0" smtClean="0"/>
              <a:t> </a:t>
            </a:r>
            <a:r>
              <a:rPr lang="en-US" dirty="0" smtClean="0"/>
              <a:t>trigger apoptosis158. COPII, </a:t>
            </a:r>
            <a:r>
              <a:rPr lang="en-US" dirty="0" err="1" smtClean="0"/>
              <a:t>coatomer</a:t>
            </a:r>
            <a:r>
              <a:rPr lang="en-US" dirty="0" smtClean="0"/>
              <a:t> protein complex-II; ERAD, ER-associated degradation.</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41</a:t>
            </a:fld>
            <a:endParaRPr lang="sl-SI"/>
          </a:p>
        </p:txBody>
      </p:sp>
    </p:spTree>
    <p:extLst>
      <p:ext uri="{BB962C8B-B14F-4D97-AF65-F5344CB8AC3E}">
        <p14:creationId xmlns:p14="http://schemas.microsoft.com/office/powerpoint/2010/main" val="2281160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DC01A2-9C5B-4784-85A0-BBD74DD127DA}" type="slidenum">
              <a:rPr lang="en-GB">
                <a:solidFill>
                  <a:prstClr val="black"/>
                </a:solidFill>
              </a:rPr>
              <a:pPr/>
              <a:t>7</a:t>
            </a:fld>
            <a:endParaRPr lang="en-GB">
              <a:solidFill>
                <a:prstClr val="black"/>
              </a:solidFill>
            </a:endParaRPr>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r>
              <a:rPr lang="sl-SI" dirty="0" smtClean="0"/>
              <a:t>kratkoživi</a:t>
            </a:r>
            <a:r>
              <a:rPr lang="sl-SI" baseline="0" dirty="0" smtClean="0"/>
              <a:t> encimi so tisti, ki predstavljajo pomembne kontrolne točke v metabolizmu, stabilni pa so tisti, ki so ne glede na fiziološke pogoje vedno enako aktivni</a:t>
            </a:r>
          </a:p>
          <a:p>
            <a:r>
              <a:rPr lang="sl-SI" baseline="0" dirty="0" smtClean="0"/>
              <a:t>Celica ne razlikuje med pravkar sintetiziranimi proteini in starimi proteini, pač pa jih razgradi naključno, a s hitrostjo, ki je značilna za določen protein.</a:t>
            </a:r>
          </a:p>
          <a:p>
            <a:r>
              <a:rPr lang="sl-SI" baseline="0" dirty="0" smtClean="0"/>
              <a:t>Hitrost razgradnje se spremeni v odvisnosti od hormonskega stanja in prehranjenosti.</a:t>
            </a:r>
            <a:endParaRPr lang="sl-SI" dirty="0"/>
          </a:p>
        </p:txBody>
      </p:sp>
    </p:spTree>
    <p:extLst>
      <p:ext uri="{BB962C8B-B14F-4D97-AF65-F5344CB8AC3E}">
        <p14:creationId xmlns:p14="http://schemas.microsoft.com/office/powerpoint/2010/main" val="296945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DC01A2-9C5B-4784-85A0-BBD74DD127DA}" type="slidenum">
              <a:rPr lang="en-GB">
                <a:solidFill>
                  <a:prstClr val="black"/>
                </a:solidFill>
              </a:rPr>
              <a:pPr/>
              <a:t>8</a:t>
            </a:fld>
            <a:endParaRPr lang="en-GB">
              <a:solidFill>
                <a:prstClr val="black"/>
              </a:solidFill>
            </a:endParaRPr>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endParaRPr lang="sl-SI" dirty="0"/>
          </a:p>
        </p:txBody>
      </p:sp>
    </p:spTree>
    <p:extLst>
      <p:ext uri="{BB962C8B-B14F-4D97-AF65-F5344CB8AC3E}">
        <p14:creationId xmlns:p14="http://schemas.microsoft.com/office/powerpoint/2010/main" val="1354978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DC01A2-9C5B-4784-85A0-BBD74DD127DA}" type="slidenum">
              <a:rPr lang="en-GB">
                <a:solidFill>
                  <a:prstClr val="black"/>
                </a:solidFill>
              </a:rPr>
              <a:pPr/>
              <a:t>9</a:t>
            </a:fld>
            <a:endParaRPr lang="en-GB">
              <a:solidFill>
                <a:prstClr val="black"/>
              </a:solidFill>
            </a:endParaRPr>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r>
              <a:rPr lang="en-US" dirty="0" smtClean="0"/>
              <a:t>The two main routes of intracellular protein degradation are the lysosomes and the proteasomes. a | Lysosomes are cytoplasmic, membrane-bound vesicles that enclose proteases and hydrolytic enzymes. They degrade extracellular and </a:t>
            </a:r>
            <a:r>
              <a:rPr lang="en-US" dirty="0" err="1" smtClean="0"/>
              <a:t>transmembrane</a:t>
            </a:r>
            <a:r>
              <a:rPr lang="en-US" dirty="0" smtClean="0"/>
              <a:t> proteins that are taken up by endocytosis — the process by which the cellular plasma membrane </a:t>
            </a:r>
            <a:r>
              <a:rPr lang="en-US" dirty="0" err="1" smtClean="0"/>
              <a:t>invaginates</a:t>
            </a:r>
            <a:r>
              <a:rPr lang="en-US" dirty="0" smtClean="0"/>
              <a:t> and breaks off internally to transport materials into the cell — and participate in </a:t>
            </a:r>
            <a:r>
              <a:rPr lang="en-US" dirty="0" err="1" smtClean="0"/>
              <a:t>autophagocytosis</a:t>
            </a:r>
            <a:r>
              <a:rPr lang="en-US" dirty="0" smtClean="0"/>
              <a:t> by fusing with </a:t>
            </a:r>
            <a:r>
              <a:rPr lang="en-US" dirty="0" err="1" smtClean="0"/>
              <a:t>phagosomes</a:t>
            </a:r>
            <a:r>
              <a:rPr lang="en-US" dirty="0" smtClean="0"/>
              <a:t>. b | Proteasomes are primarily involved in degrading intracellular proteins. These might be targeted by phosphorylation following activation of </a:t>
            </a:r>
            <a:r>
              <a:rPr lang="en-US" dirty="0" err="1" smtClean="0"/>
              <a:t>signalling</a:t>
            </a:r>
            <a:r>
              <a:rPr lang="en-US" dirty="0" smtClean="0"/>
              <a:t> pathways, or recognized because they are </a:t>
            </a:r>
            <a:r>
              <a:rPr lang="en-US" dirty="0" err="1" smtClean="0"/>
              <a:t>misfolded</a:t>
            </a:r>
            <a:r>
              <a:rPr lang="en-US" dirty="0" smtClean="0"/>
              <a:t>. The proteins are targeted for degradation by their ubiquitin tag.</a:t>
            </a:r>
            <a:endParaRPr lang="sl-SI" dirty="0"/>
          </a:p>
        </p:txBody>
      </p:sp>
    </p:spTree>
    <p:extLst>
      <p:ext uri="{BB962C8B-B14F-4D97-AF65-F5344CB8AC3E}">
        <p14:creationId xmlns:p14="http://schemas.microsoft.com/office/powerpoint/2010/main" val="657599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Autophagy begins with the formation of double-membrane-bounded </a:t>
            </a:r>
            <a:r>
              <a:rPr lang="en-US" dirty="0" err="1" smtClean="0"/>
              <a:t>autophagosomes</a:t>
            </a:r>
            <a:r>
              <a:rPr lang="en-US" dirty="0" smtClean="0"/>
              <a:t>. The origin(s) of the </a:t>
            </a:r>
            <a:r>
              <a:rPr lang="en-US" dirty="0" err="1" smtClean="0"/>
              <a:t>autophagosome</a:t>
            </a:r>
            <a:r>
              <a:rPr lang="en-US" dirty="0" smtClean="0"/>
              <a:t> membranes are unclear. </a:t>
            </a:r>
          </a:p>
          <a:p>
            <a:r>
              <a:rPr lang="en-US" dirty="0" err="1" smtClean="0"/>
              <a:t>Autophagosomes</a:t>
            </a:r>
            <a:r>
              <a:rPr lang="en-US" dirty="0" smtClean="0"/>
              <a:t> fuse with lysosomes to form </a:t>
            </a:r>
            <a:r>
              <a:rPr lang="en-US" dirty="0" err="1" smtClean="0"/>
              <a:t>autophagolysosomes</a:t>
            </a:r>
            <a:r>
              <a:rPr lang="en-US" dirty="0" smtClean="0"/>
              <a:t>, a process that is governed by a number of factors, including dynein activity. The contents of </a:t>
            </a:r>
            <a:r>
              <a:rPr lang="en-US" dirty="0" err="1" smtClean="0"/>
              <a:t>autophagolysosomes</a:t>
            </a:r>
            <a:r>
              <a:rPr lang="en-US" dirty="0" smtClean="0"/>
              <a:t> are finally degraded by acidic </a:t>
            </a:r>
            <a:r>
              <a:rPr lang="en-US" dirty="0" err="1" smtClean="0"/>
              <a:t>lysosomal</a:t>
            </a:r>
            <a:r>
              <a:rPr lang="en-US" dirty="0" smtClean="0"/>
              <a:t> hydrolases.</a:t>
            </a:r>
          </a:p>
          <a:p>
            <a:endParaRPr lang="en-US" dirty="0" smtClean="0"/>
          </a:p>
          <a:p>
            <a:r>
              <a:rPr lang="en-US" dirty="0" smtClean="0"/>
              <a:t>The green dots represent the protein LC3 (also known as ATG8). This is the only known marker that specifically localizes to </a:t>
            </a:r>
            <a:r>
              <a:rPr lang="en-US" dirty="0" err="1" smtClean="0"/>
              <a:t>autophagosome</a:t>
            </a:r>
            <a:r>
              <a:rPr lang="en-US" dirty="0" smtClean="0"/>
              <a:t> and </a:t>
            </a:r>
            <a:r>
              <a:rPr lang="en-US" dirty="0" err="1" smtClean="0"/>
              <a:t>autophagolysosome</a:t>
            </a:r>
            <a:r>
              <a:rPr lang="en-US" dirty="0" smtClean="0"/>
              <a:t> membranes and not to other membranes. LC3 localizes to these structures after it has been processed and conjugated to </a:t>
            </a:r>
            <a:r>
              <a:rPr lang="en-US" dirty="0" err="1" smtClean="0"/>
              <a:t>phosphatidylethanolamine</a:t>
            </a:r>
            <a:r>
              <a:rPr lang="en-US" dirty="0" smtClean="0"/>
              <a:t>.</a:t>
            </a:r>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10</a:t>
            </a:fld>
            <a:endParaRPr lang="sl-SI"/>
          </a:p>
        </p:txBody>
      </p:sp>
    </p:spTree>
    <p:extLst>
      <p:ext uri="{BB962C8B-B14F-4D97-AF65-F5344CB8AC3E}">
        <p14:creationId xmlns:p14="http://schemas.microsoft.com/office/powerpoint/2010/main" val="3729607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CF93473B-A6A1-40FC-B48A-5BC218021F17}" type="slidenum">
              <a:rPr lang="sl-SI" smtClean="0"/>
              <a:t>12</a:t>
            </a:fld>
            <a:endParaRPr lang="sl-SI"/>
          </a:p>
        </p:txBody>
      </p:sp>
    </p:spTree>
    <p:extLst>
      <p:ext uri="{BB962C8B-B14F-4D97-AF65-F5344CB8AC3E}">
        <p14:creationId xmlns:p14="http://schemas.microsoft.com/office/powerpoint/2010/main" val="1076653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EA7449-7D49-486D-B5FD-C0840EAE3BAE}" type="slidenum">
              <a:rPr lang="en-GB">
                <a:solidFill>
                  <a:prstClr val="black"/>
                </a:solidFill>
              </a:rPr>
              <a:pPr/>
              <a:t>13</a:t>
            </a:fld>
            <a:endParaRPr lang="en-GB">
              <a:solidFill>
                <a:prstClr val="black"/>
              </a:solidFill>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sl-SI"/>
          </a:p>
        </p:txBody>
      </p:sp>
    </p:spTree>
    <p:extLst>
      <p:ext uri="{BB962C8B-B14F-4D97-AF65-F5344CB8AC3E}">
        <p14:creationId xmlns:p14="http://schemas.microsoft.com/office/powerpoint/2010/main" val="4282368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fld id="{4C63C014-BB20-4F47-B126-8D85914CA95C}" type="datetimeFigureOut">
              <a:rPr lang="sl-SI" smtClean="0"/>
              <a:t>15.4.2014</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80D7AAD-10CF-4F5A-8266-C8CE2530E25C}" type="slidenum">
              <a:rPr lang="sl-SI" smtClean="0"/>
              <a:t>‹#›</a:t>
            </a:fld>
            <a:endParaRPr lang="sl-SI"/>
          </a:p>
        </p:txBody>
      </p:sp>
    </p:spTree>
    <p:extLst>
      <p:ext uri="{BB962C8B-B14F-4D97-AF65-F5344CB8AC3E}">
        <p14:creationId xmlns:p14="http://schemas.microsoft.com/office/powerpoint/2010/main" val="4055254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4C63C014-BB20-4F47-B126-8D85914CA95C}" type="datetimeFigureOut">
              <a:rPr lang="sl-SI" smtClean="0"/>
              <a:t>15.4.2014</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80D7AAD-10CF-4F5A-8266-C8CE2530E25C}" type="slidenum">
              <a:rPr lang="sl-SI" smtClean="0"/>
              <a:t>‹#›</a:t>
            </a:fld>
            <a:endParaRPr lang="sl-SI"/>
          </a:p>
        </p:txBody>
      </p:sp>
    </p:spTree>
    <p:extLst>
      <p:ext uri="{BB962C8B-B14F-4D97-AF65-F5344CB8AC3E}">
        <p14:creationId xmlns:p14="http://schemas.microsoft.com/office/powerpoint/2010/main" val="878124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4C63C014-BB20-4F47-B126-8D85914CA95C}" type="datetimeFigureOut">
              <a:rPr lang="sl-SI" smtClean="0"/>
              <a:t>15.4.2014</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80D7AAD-10CF-4F5A-8266-C8CE2530E25C}" type="slidenum">
              <a:rPr lang="sl-SI" smtClean="0"/>
              <a:t>‹#›</a:t>
            </a:fld>
            <a:endParaRPr lang="sl-SI"/>
          </a:p>
        </p:txBody>
      </p:sp>
    </p:spTree>
    <p:extLst>
      <p:ext uri="{BB962C8B-B14F-4D97-AF65-F5344CB8AC3E}">
        <p14:creationId xmlns:p14="http://schemas.microsoft.com/office/powerpoint/2010/main" val="131801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DD31C92-3F73-45C9-A236-4E0F0B5D38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1411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E15148-A351-408B-9E30-C7815D0880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6596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A59264-5157-4CAE-A91F-462B7E4A37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5280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50046A-C179-4DA1-B2C7-93C405F6AF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7483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F7BADB7-0F07-4E21-8C3E-E854AC20E5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3853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B675B13-F726-4EAB-A59E-7BEF45FB8C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67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799ECD8-F3F1-455B-A57A-B603BDAC3C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9831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5781F-528A-4EA7-B7B6-CA933D5820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667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4C63C014-BB20-4F47-B126-8D85914CA95C}" type="datetimeFigureOut">
              <a:rPr lang="sl-SI" smtClean="0"/>
              <a:t>15.4.2014</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80D7AAD-10CF-4F5A-8266-C8CE2530E25C}" type="slidenum">
              <a:rPr lang="sl-SI" smtClean="0"/>
              <a:t>‹#›</a:t>
            </a:fld>
            <a:endParaRPr lang="sl-SI"/>
          </a:p>
        </p:txBody>
      </p:sp>
    </p:spTree>
    <p:extLst>
      <p:ext uri="{BB962C8B-B14F-4D97-AF65-F5344CB8AC3E}">
        <p14:creationId xmlns:p14="http://schemas.microsoft.com/office/powerpoint/2010/main" val="3761065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AA1DBC-CF42-4CB5-B9EA-6A94C30564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89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D20C07-59F7-41C6-A585-9F0D2EA4F4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62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79A808-86F5-4261-ABC2-2234746194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019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4E0177-A04E-47E8-B332-F92A8ED54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8417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5C6362-F2A1-424C-92B4-B12719C261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233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FE15E6-5BC1-4218-A6B1-5FC578F716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182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3E6DA6-7D1F-42F2-9F87-12AD1752D5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5451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CC4AE3-DF20-4CDB-B2DB-A737A83883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3967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CA406FE-11A4-4B83-9AF9-A73DA68701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114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57567A4-4C82-4735-99FF-98D26C4776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082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63C014-BB20-4F47-B126-8D85914CA95C}" type="datetimeFigureOut">
              <a:rPr lang="sl-SI" smtClean="0"/>
              <a:t>15.4.2014</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80D7AAD-10CF-4F5A-8266-C8CE2530E25C}" type="slidenum">
              <a:rPr lang="sl-SI" smtClean="0"/>
              <a:t>‹#›</a:t>
            </a:fld>
            <a:endParaRPr lang="sl-SI"/>
          </a:p>
        </p:txBody>
      </p:sp>
    </p:spTree>
    <p:extLst>
      <p:ext uri="{BB962C8B-B14F-4D97-AF65-F5344CB8AC3E}">
        <p14:creationId xmlns:p14="http://schemas.microsoft.com/office/powerpoint/2010/main" val="487287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78254F-37AA-46CE-A433-F7D98AE4E9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296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7272BB-6894-4124-BCE0-1CE57BF04C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9663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941D74-D494-49B2-9A69-CB708B14A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6955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B21837-635D-4575-8343-75BBA8A2CC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1379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4E0177-A04E-47E8-B332-F92A8ED54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9321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5C6362-F2A1-424C-92B4-B12719C261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0689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FE15E6-5BC1-4218-A6B1-5FC578F716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7986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3E6DA6-7D1F-42F2-9F87-12AD1752D5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1807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CC4AE3-DF20-4CDB-B2DB-A737A83883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8139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CA406FE-11A4-4B83-9AF9-A73DA68701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62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fld id="{4C63C014-BB20-4F47-B126-8D85914CA95C}" type="datetimeFigureOut">
              <a:rPr lang="sl-SI" smtClean="0"/>
              <a:t>15.4.2014</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A80D7AAD-10CF-4F5A-8266-C8CE2530E25C}" type="slidenum">
              <a:rPr lang="sl-SI" smtClean="0"/>
              <a:t>‹#›</a:t>
            </a:fld>
            <a:endParaRPr lang="sl-SI"/>
          </a:p>
        </p:txBody>
      </p:sp>
    </p:spTree>
    <p:extLst>
      <p:ext uri="{BB962C8B-B14F-4D97-AF65-F5344CB8AC3E}">
        <p14:creationId xmlns:p14="http://schemas.microsoft.com/office/powerpoint/2010/main" val="2189149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57567A4-4C82-4735-99FF-98D26C4776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4037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78254F-37AA-46CE-A433-F7D98AE4E9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7418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7272BB-6894-4124-BCE0-1CE57BF04C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4252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941D74-D494-49B2-9A69-CB708B14A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4741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B21837-635D-4575-8343-75BBA8A2CC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0128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6E4DDC-859B-4DD0-9100-6D0D79E406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86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CA4021-ECD3-41B1-9587-52F75E6BBC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899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EA9317-EA54-462F-A810-DE4BDD6904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544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766A3F-A23C-49A2-BCB3-E83C3E15A4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1371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E997F64-1DC2-4341-BB7D-A504922C7E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74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fld id="{4C63C014-BB20-4F47-B126-8D85914CA95C}" type="datetimeFigureOut">
              <a:rPr lang="sl-SI" smtClean="0"/>
              <a:t>15.4.2014</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A80D7AAD-10CF-4F5A-8266-C8CE2530E25C}" type="slidenum">
              <a:rPr lang="sl-SI" smtClean="0"/>
              <a:t>‹#›</a:t>
            </a:fld>
            <a:endParaRPr lang="sl-SI"/>
          </a:p>
        </p:txBody>
      </p:sp>
    </p:spTree>
    <p:extLst>
      <p:ext uri="{BB962C8B-B14F-4D97-AF65-F5344CB8AC3E}">
        <p14:creationId xmlns:p14="http://schemas.microsoft.com/office/powerpoint/2010/main" val="17245992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CC19A57-046D-461E-8117-B16FBF0602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88796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B443E92-8F11-435D-A065-A930715CCD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7842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2DB130-E6DD-41A6-862C-E8191CEFCF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7581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E966AAD-EC79-47C2-9243-830F065BF5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7687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EAF64F-DD5B-42C2-A369-FE4EE50560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7819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060BE3-29DC-450B-805D-86888A93E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9875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549291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202510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615890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87481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fld id="{4C63C014-BB20-4F47-B126-8D85914CA95C}" type="datetimeFigureOut">
              <a:rPr lang="sl-SI" smtClean="0"/>
              <a:t>15.4.2014</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A80D7AAD-10CF-4F5A-8266-C8CE2530E25C}" type="slidenum">
              <a:rPr lang="sl-SI" smtClean="0"/>
              <a:t>‹#›</a:t>
            </a:fld>
            <a:endParaRPr lang="sl-SI"/>
          </a:p>
        </p:txBody>
      </p:sp>
    </p:spTree>
    <p:extLst>
      <p:ext uri="{BB962C8B-B14F-4D97-AF65-F5344CB8AC3E}">
        <p14:creationId xmlns:p14="http://schemas.microsoft.com/office/powerpoint/2010/main" val="5668576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lvl1pPr>
              <a:defRPr/>
            </a:lvl1pPr>
          </a:lstStyle>
          <a:p>
            <a:endParaRPr lang="sl-SI">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sl-SI">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825574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lvl1pPr>
              <a:defRPr/>
            </a:lvl1pPr>
          </a:lstStyle>
          <a:p>
            <a:endParaRPr lang="sl-SI">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sl-SI">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3777635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sl-SI">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sl-SI">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075759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749604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195454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8438477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2119995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2133416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0362487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724835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3C014-BB20-4F47-B126-8D85914CA95C}" type="datetimeFigureOut">
              <a:rPr lang="sl-SI" smtClean="0"/>
              <a:t>15.4.2014</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A80D7AAD-10CF-4F5A-8266-C8CE2530E25C}" type="slidenum">
              <a:rPr lang="sl-SI" smtClean="0"/>
              <a:t>‹#›</a:t>
            </a:fld>
            <a:endParaRPr lang="sl-SI"/>
          </a:p>
        </p:txBody>
      </p:sp>
    </p:spTree>
    <p:extLst>
      <p:ext uri="{BB962C8B-B14F-4D97-AF65-F5344CB8AC3E}">
        <p14:creationId xmlns:p14="http://schemas.microsoft.com/office/powerpoint/2010/main" val="970506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8337290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lvl1pPr>
              <a:defRPr/>
            </a:lvl1pPr>
          </a:lstStyle>
          <a:p>
            <a:endParaRPr lang="sl-SI">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sl-SI">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371051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lvl1pPr>
              <a:defRPr/>
            </a:lvl1pPr>
          </a:lstStyle>
          <a:p>
            <a:endParaRPr lang="sl-SI">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sl-SI">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3520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sl-SI">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sl-SI">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187173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296586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336810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0282604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197121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3C014-BB20-4F47-B126-8D85914CA95C}" type="datetimeFigureOut">
              <a:rPr lang="sl-SI" smtClean="0"/>
              <a:t>15.4.2014</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A80D7AAD-10CF-4F5A-8266-C8CE2530E25C}" type="slidenum">
              <a:rPr lang="sl-SI" smtClean="0"/>
              <a:t>‹#›</a:t>
            </a:fld>
            <a:endParaRPr lang="sl-SI"/>
          </a:p>
        </p:txBody>
      </p:sp>
    </p:spTree>
    <p:extLst>
      <p:ext uri="{BB962C8B-B14F-4D97-AF65-F5344CB8AC3E}">
        <p14:creationId xmlns:p14="http://schemas.microsoft.com/office/powerpoint/2010/main" val="683748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3C014-BB20-4F47-B126-8D85914CA95C}" type="datetimeFigureOut">
              <a:rPr lang="sl-SI" smtClean="0"/>
              <a:t>15.4.2014</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A80D7AAD-10CF-4F5A-8266-C8CE2530E25C}" type="slidenum">
              <a:rPr lang="sl-SI" smtClean="0"/>
              <a:t>‹#›</a:t>
            </a:fld>
            <a:endParaRPr lang="sl-SI"/>
          </a:p>
        </p:txBody>
      </p:sp>
    </p:spTree>
    <p:extLst>
      <p:ext uri="{BB962C8B-B14F-4D97-AF65-F5344CB8AC3E}">
        <p14:creationId xmlns:p14="http://schemas.microsoft.com/office/powerpoint/2010/main" val="4010431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3C014-BB20-4F47-B126-8D85914CA95C}" type="datetimeFigureOut">
              <a:rPr lang="sl-SI" smtClean="0"/>
              <a:t>15.4.2014</a:t>
            </a:fld>
            <a:endParaRPr lang="sl-S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D7AAD-10CF-4F5A-8266-C8CE2530E25C}" type="slidenum">
              <a:rPr lang="sl-SI" smtClean="0"/>
              <a:t>‹#›</a:t>
            </a:fld>
            <a:endParaRPr lang="sl-SI"/>
          </a:p>
        </p:txBody>
      </p:sp>
    </p:spTree>
    <p:extLst>
      <p:ext uri="{BB962C8B-B14F-4D97-AF65-F5344CB8AC3E}">
        <p14:creationId xmlns:p14="http://schemas.microsoft.com/office/powerpoint/2010/main" val="1610660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85085FB-FF7F-4CA9-B976-79362A4F2DA2}"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3081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4AA28723-5755-4A1C-A1F3-55A7B441208E}"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28869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4AA28723-5755-4A1C-A1F3-55A7B441208E}"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6250861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D656E54-B200-41F5-A467-85DD891D7956}"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781158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sl-SI"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sl-SI"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39838784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sl-SI"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sl-SI"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41847898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412776"/>
            <a:ext cx="7772400" cy="1470025"/>
          </a:xfrm>
        </p:spPr>
        <p:txBody>
          <a:bodyPr/>
          <a:lstStyle/>
          <a:p>
            <a:r>
              <a:rPr lang="sl-SI" b="1" dirty="0" smtClean="0"/>
              <a:t>Razgradnja proteinov</a:t>
            </a:r>
            <a:endParaRPr lang="sl-SI" b="1" dirty="0"/>
          </a:p>
        </p:txBody>
      </p:sp>
      <p:sp>
        <p:nvSpPr>
          <p:cNvPr id="3" name="Subtitle 2"/>
          <p:cNvSpPr>
            <a:spLocks noGrp="1"/>
          </p:cNvSpPr>
          <p:nvPr>
            <p:ph type="subTitle" idx="1"/>
          </p:nvPr>
        </p:nvSpPr>
        <p:spPr>
          <a:xfrm>
            <a:off x="1331640" y="3284984"/>
            <a:ext cx="6400800" cy="1752600"/>
          </a:xfrm>
        </p:spPr>
        <p:txBody>
          <a:bodyPr/>
          <a:lstStyle/>
          <a:p>
            <a:r>
              <a:rPr lang="sl-SI" dirty="0" err="1" smtClean="0"/>
              <a:t>Voet</a:t>
            </a:r>
            <a:r>
              <a:rPr lang="sl-SI" dirty="0" smtClean="0"/>
              <a:t> 3: poglavje 32.6</a:t>
            </a:r>
            <a:endParaRPr lang="sl-SI" dirty="0"/>
          </a:p>
        </p:txBody>
      </p:sp>
    </p:spTree>
    <p:extLst>
      <p:ext uri="{BB962C8B-B14F-4D97-AF65-F5344CB8AC3E}">
        <p14:creationId xmlns:p14="http://schemas.microsoft.com/office/powerpoint/2010/main" val="3510946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203848" y="6309320"/>
            <a:ext cx="2680542" cy="338554"/>
          </a:xfrm>
          <a:prstGeom prst="rect">
            <a:avLst/>
          </a:prstGeom>
          <a:noFill/>
        </p:spPr>
        <p:txBody>
          <a:bodyPr wrap="none" rtlCol="0">
            <a:spAutoFit/>
          </a:bodyPr>
          <a:lstStyle/>
          <a:p>
            <a:r>
              <a:rPr lang="sl-SI" sz="1600" dirty="0" smtClean="0">
                <a:latin typeface="Arial" pitchFamily="34" charset="0"/>
                <a:cs typeface="Arial" pitchFamily="34" charset="0"/>
              </a:rPr>
              <a:t>Shematski prikaz </a:t>
            </a:r>
            <a:r>
              <a:rPr lang="sl-SI" sz="1600" dirty="0" err="1" smtClean="0">
                <a:latin typeface="Arial" pitchFamily="34" charset="0"/>
                <a:cs typeface="Arial" pitchFamily="34" charset="0"/>
              </a:rPr>
              <a:t>avtofagije</a:t>
            </a:r>
            <a:endParaRPr lang="sl-SI" sz="1600" dirty="0">
              <a:latin typeface="Arial" pitchFamily="34" charset="0"/>
              <a:cs typeface="Arial" pitchFamily="34" charset="0"/>
            </a:endParaRPr>
          </a:p>
        </p:txBody>
      </p:sp>
      <p:sp>
        <p:nvSpPr>
          <p:cNvPr id="3" name="Rectangle 2"/>
          <p:cNvSpPr/>
          <p:nvPr/>
        </p:nvSpPr>
        <p:spPr>
          <a:xfrm>
            <a:off x="5973648" y="5301208"/>
            <a:ext cx="3047629" cy="230832"/>
          </a:xfrm>
          <a:prstGeom prst="rect">
            <a:avLst/>
          </a:prstGeom>
        </p:spPr>
        <p:txBody>
          <a:bodyPr wrap="none">
            <a:spAutoFit/>
          </a:bodyPr>
          <a:lstStyle/>
          <a:p>
            <a:r>
              <a:rPr lang="sl-SI" sz="900" dirty="0">
                <a:solidFill>
                  <a:schemeClr val="bg2">
                    <a:lumMod val="75000"/>
                  </a:schemeClr>
                </a:solidFill>
                <a:latin typeface="Arial Narrow" pitchFamily="34" charset="0"/>
              </a:rPr>
              <a:t>http://</a:t>
            </a:r>
            <a:r>
              <a:rPr lang="sl-SI" sz="900" dirty="0" smtClean="0">
                <a:solidFill>
                  <a:schemeClr val="bg2">
                    <a:lumMod val="75000"/>
                  </a:schemeClr>
                </a:solidFill>
                <a:latin typeface="Arial Narrow" pitchFamily="34" charset="0"/>
              </a:rPr>
              <a:t>www.wormbook.org/chapters/www_autophagy/autophagy.html</a:t>
            </a:r>
            <a:endParaRPr lang="sl-SI" sz="900" dirty="0">
              <a:solidFill>
                <a:schemeClr val="bg2">
                  <a:lumMod val="75000"/>
                </a:schemeClr>
              </a:solidFill>
              <a:latin typeface="Arial Narrow" pitchFamily="34" charset="0"/>
            </a:endParaRPr>
          </a:p>
        </p:txBody>
      </p:sp>
      <p:pic>
        <p:nvPicPr>
          <p:cNvPr id="2050" name="Picture 2" descr="http://www.wormbook.org/chapters/www_autophagy/autophagyfig1l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00808"/>
            <a:ext cx="8884004"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007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570946"/>
            <a:ext cx="8328682" cy="1600438"/>
          </a:xfrm>
          <a:prstGeom prst="rect">
            <a:avLst/>
          </a:prstGeom>
          <a:noFill/>
        </p:spPr>
        <p:txBody>
          <a:bodyPr wrap="square" rtlCol="0">
            <a:spAutoFit/>
          </a:bodyPr>
          <a:lstStyle/>
          <a:p>
            <a:r>
              <a:rPr lang="sl-SI" sz="1400" dirty="0" smtClean="0">
                <a:latin typeface="Arial" pitchFamily="34" charset="0"/>
                <a:cs typeface="Arial" pitchFamily="34" charset="0"/>
              </a:rPr>
              <a:t>Lizosomi vsebujejo številne </a:t>
            </a:r>
            <a:r>
              <a:rPr lang="sl-SI" sz="1400" dirty="0" err="1" smtClean="0">
                <a:latin typeface="Arial" pitchFamily="34" charset="0"/>
                <a:cs typeface="Arial" pitchFamily="34" charset="0"/>
              </a:rPr>
              <a:t>hidrolaze</a:t>
            </a:r>
            <a:r>
              <a:rPr lang="sl-SI" sz="1400" dirty="0" smtClean="0">
                <a:latin typeface="Arial" pitchFamily="34" charset="0"/>
                <a:cs typeface="Arial" pitchFamily="34" charset="0"/>
              </a:rPr>
              <a:t> (~50 različnih), med njimi proteinaze s </a:t>
            </a:r>
            <a:r>
              <a:rPr lang="sl-SI" sz="1400" dirty="0" smtClean="0">
                <a:latin typeface="Arial" pitchFamily="34" charset="0"/>
                <a:cs typeface="Arial" pitchFamily="34" charset="0"/>
              </a:rPr>
              <a:t>skupnim </a:t>
            </a:r>
            <a:r>
              <a:rPr lang="sl-SI" sz="1400" dirty="0" smtClean="0">
                <a:latin typeface="Arial" pitchFamily="34" charset="0"/>
                <a:cs typeface="Arial" pitchFamily="34" charset="0"/>
              </a:rPr>
              <a:t>imenom katepsini.</a:t>
            </a:r>
          </a:p>
          <a:p>
            <a:r>
              <a:rPr lang="sl-SI" sz="1400" dirty="0" smtClean="0">
                <a:latin typeface="Arial" pitchFamily="34" charset="0"/>
                <a:cs typeface="Arial" pitchFamily="34" charset="0"/>
              </a:rPr>
              <a:t>Zaradi nizkega pH v lizosomih imajo katepsini pH-</a:t>
            </a:r>
            <a:r>
              <a:rPr lang="sl-SI" sz="1400" dirty="0" err="1" smtClean="0">
                <a:latin typeface="Arial" pitchFamily="34" charset="0"/>
                <a:cs typeface="Arial" pitchFamily="34" charset="0"/>
              </a:rPr>
              <a:t>optimum</a:t>
            </a:r>
            <a:r>
              <a:rPr lang="sl-SI" sz="1400" dirty="0" smtClean="0">
                <a:latin typeface="Arial" pitchFamily="34" charset="0"/>
                <a:cs typeface="Arial" pitchFamily="34" charset="0"/>
              </a:rPr>
              <a:t> v kislem.</a:t>
            </a:r>
          </a:p>
          <a:p>
            <a:endParaRPr lang="sl-SI" sz="1400" dirty="0" smtClean="0">
              <a:latin typeface="Arial" pitchFamily="34" charset="0"/>
              <a:cs typeface="Arial" pitchFamily="34" charset="0"/>
            </a:endParaRPr>
          </a:p>
          <a:p>
            <a:r>
              <a:rPr lang="sl-SI" sz="1400" dirty="0" smtClean="0">
                <a:latin typeface="Arial" pitchFamily="34" charset="0"/>
                <a:cs typeface="Arial" pitchFamily="34" charset="0"/>
              </a:rPr>
              <a:t>Katepsini so večinoma cisteinske proteinaze, obstajajo </a:t>
            </a:r>
            <a:br>
              <a:rPr lang="sl-SI" sz="1400" dirty="0" smtClean="0">
                <a:latin typeface="Arial" pitchFamily="34" charset="0"/>
                <a:cs typeface="Arial" pitchFamily="34" charset="0"/>
              </a:rPr>
            </a:br>
            <a:r>
              <a:rPr lang="sl-SI" sz="1400" dirty="0" smtClean="0">
                <a:latin typeface="Arial" pitchFamily="34" charset="0"/>
                <a:cs typeface="Arial" pitchFamily="34" charset="0"/>
              </a:rPr>
              <a:t>pa tudi aspartatne (in </a:t>
            </a:r>
            <a:r>
              <a:rPr lang="sl-SI" sz="1400" dirty="0" err="1" smtClean="0">
                <a:latin typeface="Arial" pitchFamily="34" charset="0"/>
                <a:cs typeface="Arial" pitchFamily="34" charset="0"/>
              </a:rPr>
              <a:t>serinske</a:t>
            </a:r>
            <a:r>
              <a:rPr lang="sl-SI" sz="1400" dirty="0" smtClean="0">
                <a:latin typeface="Arial" pitchFamily="34" charset="0"/>
                <a:cs typeface="Arial" pitchFamily="34" charset="0"/>
              </a:rPr>
              <a:t>). Sintetizirajo </a:t>
            </a:r>
            <a:r>
              <a:rPr lang="sl-SI" sz="1400" dirty="0" smtClean="0">
                <a:latin typeface="Arial" pitchFamily="34" charset="0"/>
                <a:cs typeface="Arial" pitchFamily="34" charset="0"/>
              </a:rPr>
              <a:t>se v </a:t>
            </a:r>
            <a:r>
              <a:rPr lang="sl-SI" sz="1400" dirty="0" smtClean="0">
                <a:latin typeface="Arial" pitchFamily="34" charset="0"/>
                <a:cs typeface="Arial" pitchFamily="34" charset="0"/>
              </a:rPr>
              <a:t>neaktivni obliki </a:t>
            </a:r>
            <a:r>
              <a:rPr lang="sl-SI" sz="1400" dirty="0" smtClean="0">
                <a:latin typeface="Arial" pitchFamily="34" charset="0"/>
                <a:cs typeface="Arial" pitchFamily="34" charset="0"/>
              </a:rPr>
              <a:t/>
            </a:r>
            <a:br>
              <a:rPr lang="sl-SI" sz="1400" dirty="0" smtClean="0">
                <a:latin typeface="Arial" pitchFamily="34" charset="0"/>
                <a:cs typeface="Arial" pitchFamily="34" charset="0"/>
              </a:rPr>
            </a:br>
            <a:r>
              <a:rPr lang="sl-SI" sz="1400" dirty="0" smtClean="0">
                <a:latin typeface="Arial" pitchFamily="34" charset="0"/>
                <a:cs typeface="Arial" pitchFamily="34" charset="0"/>
              </a:rPr>
              <a:t>– </a:t>
            </a:r>
            <a:r>
              <a:rPr lang="sl-SI" sz="1400" dirty="0" smtClean="0">
                <a:latin typeface="Arial" pitchFamily="34" charset="0"/>
                <a:cs typeface="Arial" pitchFamily="34" charset="0"/>
              </a:rPr>
              <a:t>s </a:t>
            </a:r>
            <a:r>
              <a:rPr lang="sl-SI" sz="1400" dirty="0" err="1" smtClean="0">
                <a:latin typeface="Arial" pitchFamily="34" charset="0"/>
                <a:cs typeface="Arial" pitchFamily="34" charset="0"/>
              </a:rPr>
              <a:t>propeptidom</a:t>
            </a:r>
            <a:r>
              <a:rPr lang="sl-SI" sz="1400" dirty="0" smtClean="0">
                <a:latin typeface="Arial" pitchFamily="34" charset="0"/>
                <a:cs typeface="Arial" pitchFamily="34" charset="0"/>
              </a:rPr>
              <a:t>, ki </a:t>
            </a:r>
            <a:r>
              <a:rPr lang="sl-SI" sz="1400" dirty="0" smtClean="0">
                <a:latin typeface="Arial" pitchFamily="34" charset="0"/>
                <a:cs typeface="Arial" pitchFamily="34" charset="0"/>
              </a:rPr>
              <a:t>prekriva aktivno </a:t>
            </a:r>
            <a:r>
              <a:rPr lang="sl-SI" sz="1400" dirty="0" smtClean="0">
                <a:latin typeface="Arial" pitchFamily="34" charset="0"/>
                <a:cs typeface="Arial" pitchFamily="34" charset="0"/>
              </a:rPr>
              <a:t>mesto. </a:t>
            </a:r>
            <a:endParaRPr lang="sl-SI" sz="1400" dirty="0" smtClean="0">
              <a:latin typeface="Arial" pitchFamily="34" charset="0"/>
              <a:cs typeface="Arial" pitchFamily="34" charset="0"/>
            </a:endParaRPr>
          </a:p>
          <a:p>
            <a:r>
              <a:rPr lang="sl-SI" sz="1400" dirty="0" smtClean="0">
                <a:latin typeface="Arial" pitchFamily="34" charset="0"/>
                <a:cs typeface="Arial" pitchFamily="34" charset="0"/>
              </a:rPr>
              <a:t>V </a:t>
            </a:r>
            <a:r>
              <a:rPr lang="sl-SI" sz="1400" dirty="0" smtClean="0">
                <a:latin typeface="Arial" pitchFamily="34" charset="0"/>
                <a:cs typeface="Arial" pitchFamily="34" charset="0"/>
              </a:rPr>
              <a:t>procesu aktivacije se </a:t>
            </a:r>
            <a:r>
              <a:rPr lang="sl-SI" sz="1400" dirty="0" err="1" smtClean="0">
                <a:latin typeface="Arial" pitchFamily="34" charset="0"/>
                <a:cs typeface="Arial" pitchFamily="34" charset="0"/>
              </a:rPr>
              <a:t>propeptid</a:t>
            </a:r>
            <a:r>
              <a:rPr lang="sl-SI" sz="1400" dirty="0">
                <a:latin typeface="Arial" pitchFamily="34" charset="0"/>
                <a:cs typeface="Arial" pitchFamily="34" charset="0"/>
              </a:rPr>
              <a:t> </a:t>
            </a:r>
            <a:r>
              <a:rPr lang="sl-SI" sz="1400" dirty="0" smtClean="0">
                <a:latin typeface="Arial" pitchFamily="34" charset="0"/>
                <a:cs typeface="Arial" pitchFamily="34" charset="0"/>
              </a:rPr>
              <a:t>odcepi</a:t>
            </a:r>
            <a:r>
              <a:rPr lang="sl-SI" sz="1400" dirty="0" smtClean="0">
                <a:latin typeface="Arial" pitchFamily="34" charset="0"/>
                <a:cs typeface="Arial" pitchFamily="34" charset="0"/>
              </a:rPr>
              <a:t>.</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166946"/>
            <a:ext cx="236220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56" y="3206011"/>
            <a:ext cx="5209787" cy="316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85889" y="6372035"/>
            <a:ext cx="3830921" cy="369332"/>
          </a:xfrm>
          <a:prstGeom prst="rect">
            <a:avLst/>
          </a:prstGeom>
          <a:noFill/>
        </p:spPr>
        <p:txBody>
          <a:bodyPr wrap="none" rtlCol="0">
            <a:spAutoFit/>
          </a:bodyPr>
          <a:lstStyle/>
          <a:p>
            <a:r>
              <a:rPr lang="sl-SI" dirty="0" err="1" smtClean="0">
                <a:latin typeface="Arial" pitchFamily="34" charset="0"/>
                <a:cs typeface="Arial" pitchFamily="34" charset="0"/>
              </a:rPr>
              <a:t>pcatL</a:t>
            </a:r>
            <a:r>
              <a:rPr lang="sl-SI" dirty="0" smtClean="0">
                <a:latin typeface="Arial" pitchFamily="34" charset="0"/>
                <a:cs typeface="Arial" pitchFamily="34" charset="0"/>
              </a:rPr>
              <a:t>                                       </a:t>
            </a:r>
            <a:r>
              <a:rPr lang="sl-SI" dirty="0" err="1" smtClean="0">
                <a:latin typeface="Arial" pitchFamily="34" charset="0"/>
                <a:cs typeface="Arial" pitchFamily="34" charset="0"/>
              </a:rPr>
              <a:t>pcatB</a:t>
            </a:r>
            <a:endParaRPr lang="sl-SI" dirty="0">
              <a:latin typeface="Arial" pitchFamily="34" charset="0"/>
              <a:cs typeface="Arial" pitchFamily="34" charset="0"/>
            </a:endParaRPr>
          </a:p>
        </p:txBody>
      </p:sp>
      <p:sp>
        <p:nvSpPr>
          <p:cNvPr id="4" name="TextBox 3"/>
          <p:cNvSpPr txBox="1"/>
          <p:nvPr/>
        </p:nvSpPr>
        <p:spPr>
          <a:xfrm>
            <a:off x="6156176" y="6433590"/>
            <a:ext cx="1654620" cy="246221"/>
          </a:xfrm>
          <a:prstGeom prst="rect">
            <a:avLst/>
          </a:prstGeom>
          <a:noFill/>
        </p:spPr>
        <p:txBody>
          <a:bodyPr wrap="none" rtlCol="0">
            <a:spAutoFit/>
          </a:bodyPr>
          <a:lstStyle/>
          <a:p>
            <a:r>
              <a:rPr lang="sl-SI" sz="1000" dirty="0" smtClean="0">
                <a:latin typeface="Arial Narrow" pitchFamily="34" charset="0"/>
              </a:rPr>
              <a:t>Coulombe </a:t>
            </a:r>
            <a:r>
              <a:rPr lang="sl-SI" sz="1000" dirty="0" err="1" smtClean="0">
                <a:latin typeface="Arial Narrow" pitchFamily="34" charset="0"/>
              </a:rPr>
              <a:t>et</a:t>
            </a:r>
            <a:r>
              <a:rPr lang="sl-SI" sz="1000" dirty="0" smtClean="0">
                <a:latin typeface="Arial Narrow" pitchFamily="34" charset="0"/>
              </a:rPr>
              <a:t> </a:t>
            </a:r>
            <a:r>
              <a:rPr lang="sl-SI" sz="1000" dirty="0" err="1" smtClean="0">
                <a:latin typeface="Arial Narrow" pitchFamily="34" charset="0"/>
              </a:rPr>
              <a:t>al</a:t>
            </a:r>
            <a:r>
              <a:rPr lang="sl-SI" sz="1000" dirty="0" smtClean="0">
                <a:latin typeface="Arial Narrow" pitchFamily="34" charset="0"/>
              </a:rPr>
              <a:t>., EMBO J. 1996</a:t>
            </a:r>
            <a:endParaRPr lang="sl-SI" sz="1000" dirty="0">
              <a:latin typeface="Arial Narrow" pitchFamily="34" charset="0"/>
            </a:endParaRPr>
          </a:p>
        </p:txBody>
      </p:sp>
    </p:spTree>
    <p:extLst>
      <p:ext uri="{BB962C8B-B14F-4D97-AF65-F5344CB8AC3E}">
        <p14:creationId xmlns:p14="http://schemas.microsoft.com/office/powerpoint/2010/main" val="2211456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48680"/>
            <a:ext cx="8448600" cy="477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31640" y="6205954"/>
            <a:ext cx="6208751" cy="369332"/>
          </a:xfrm>
          <a:prstGeom prst="rect">
            <a:avLst/>
          </a:prstGeom>
          <a:noFill/>
        </p:spPr>
        <p:txBody>
          <a:bodyPr wrap="none" rtlCol="0">
            <a:spAutoFit/>
          </a:bodyPr>
          <a:lstStyle/>
          <a:p>
            <a:r>
              <a:rPr lang="sl-SI" dirty="0" smtClean="0">
                <a:solidFill>
                  <a:schemeClr val="accent2">
                    <a:lumMod val="75000"/>
                  </a:schemeClr>
                </a:solidFill>
                <a:latin typeface="Arial" pitchFamily="34" charset="0"/>
                <a:cs typeface="Arial" pitchFamily="34" charset="0"/>
              </a:rPr>
              <a:t>Regulacija encimske aktivnosti katepsinov </a:t>
            </a:r>
            <a:r>
              <a:rPr lang="sl-SI" sz="1200" dirty="0" smtClean="0">
                <a:solidFill>
                  <a:schemeClr val="accent2">
                    <a:lumMod val="75000"/>
                  </a:schemeClr>
                </a:solidFill>
                <a:latin typeface="Arial" pitchFamily="34" charset="0"/>
                <a:cs typeface="Arial" pitchFamily="34" charset="0"/>
              </a:rPr>
              <a:t>(</a:t>
            </a:r>
            <a:r>
              <a:rPr lang="sl-SI" sz="1200" dirty="0" err="1" smtClean="0">
                <a:solidFill>
                  <a:schemeClr val="accent2">
                    <a:lumMod val="75000"/>
                  </a:schemeClr>
                </a:solidFill>
                <a:latin typeface="Arial" pitchFamily="34" charset="0"/>
                <a:cs typeface="Arial" pitchFamily="34" charset="0"/>
              </a:rPr>
              <a:t>Bühling</a:t>
            </a:r>
            <a:r>
              <a:rPr lang="sl-SI" sz="1200" dirty="0" smtClean="0">
                <a:solidFill>
                  <a:schemeClr val="accent2">
                    <a:lumMod val="75000"/>
                  </a:schemeClr>
                </a:solidFill>
                <a:latin typeface="Arial" pitchFamily="34" charset="0"/>
                <a:cs typeface="Arial" pitchFamily="34" charset="0"/>
              </a:rPr>
              <a:t> </a:t>
            </a:r>
            <a:r>
              <a:rPr lang="sl-SI" sz="1200" dirty="0" err="1" smtClean="0">
                <a:solidFill>
                  <a:schemeClr val="accent2">
                    <a:lumMod val="75000"/>
                  </a:schemeClr>
                </a:solidFill>
                <a:latin typeface="Arial" pitchFamily="34" charset="0"/>
                <a:cs typeface="Arial" pitchFamily="34" charset="0"/>
              </a:rPr>
              <a:t>et</a:t>
            </a:r>
            <a:r>
              <a:rPr lang="sl-SI" sz="1200" dirty="0" smtClean="0">
                <a:solidFill>
                  <a:schemeClr val="accent2">
                    <a:lumMod val="75000"/>
                  </a:schemeClr>
                </a:solidFill>
                <a:latin typeface="Arial" pitchFamily="34" charset="0"/>
                <a:cs typeface="Arial" pitchFamily="34" charset="0"/>
              </a:rPr>
              <a:t> </a:t>
            </a:r>
            <a:r>
              <a:rPr lang="sl-SI" sz="1200" dirty="0" err="1" smtClean="0">
                <a:solidFill>
                  <a:schemeClr val="accent2">
                    <a:lumMod val="75000"/>
                  </a:schemeClr>
                </a:solidFill>
                <a:latin typeface="Arial" pitchFamily="34" charset="0"/>
                <a:cs typeface="Arial" pitchFamily="34" charset="0"/>
              </a:rPr>
              <a:t>al</a:t>
            </a:r>
            <a:r>
              <a:rPr lang="sl-SI" sz="1200" dirty="0" smtClean="0">
                <a:solidFill>
                  <a:schemeClr val="accent2">
                    <a:lumMod val="75000"/>
                  </a:schemeClr>
                </a:solidFill>
                <a:latin typeface="Arial" pitchFamily="34" charset="0"/>
                <a:cs typeface="Arial" pitchFamily="34" charset="0"/>
              </a:rPr>
              <a:t>., 2004)</a:t>
            </a:r>
            <a:endParaRPr lang="sl-SI" sz="1200"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821432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5" name="Rectangle 3"/>
          <p:cNvSpPr>
            <a:spLocks noChangeArrowheads="1"/>
          </p:cNvSpPr>
          <p:nvPr/>
        </p:nvSpPr>
        <p:spPr bwMode="auto">
          <a:xfrm>
            <a:off x="685800" y="259515"/>
            <a:ext cx="77724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0"/>
              </a:spcBef>
              <a:spcAft>
                <a:spcPct val="0"/>
              </a:spcAft>
            </a:pPr>
            <a:r>
              <a:rPr lang="sl-SI" sz="3200" b="1" dirty="0">
                <a:solidFill>
                  <a:srgbClr val="000000"/>
                </a:solidFill>
                <a:latin typeface="Arial" charset="0"/>
              </a:rPr>
              <a:t>Ubikvitinacija</a:t>
            </a:r>
            <a:endParaRPr lang="en-US" sz="3200" b="1" dirty="0">
              <a:solidFill>
                <a:srgbClr val="000000"/>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0550" y="1340768"/>
            <a:ext cx="2882900"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isopeptide b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25" y="4941168"/>
            <a:ext cx="1933575" cy="1428750"/>
          </a:xfrm>
          <a:prstGeom prst="rect">
            <a:avLst/>
          </a:prstGeom>
          <a:noFill/>
          <a:ln w="15875">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11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628775"/>
            <a:ext cx="57150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70136" y="5793644"/>
            <a:ext cx="4180953" cy="584775"/>
          </a:xfrm>
          <a:prstGeom prst="rect">
            <a:avLst/>
          </a:prstGeom>
          <a:noFill/>
        </p:spPr>
        <p:txBody>
          <a:bodyPr wrap="none" rtlCol="0">
            <a:spAutoFit/>
          </a:bodyPr>
          <a:lstStyle/>
          <a:p>
            <a:pPr algn="ctr"/>
            <a:r>
              <a:rPr lang="sl-SI" dirty="0" smtClean="0">
                <a:latin typeface="Arial" pitchFamily="34" charset="0"/>
                <a:cs typeface="Arial" pitchFamily="34" charset="0"/>
              </a:rPr>
              <a:t>Shematski prikaz zgradbe </a:t>
            </a:r>
            <a:r>
              <a:rPr lang="sl-SI" dirty="0" err="1" smtClean="0">
                <a:latin typeface="Arial" pitchFamily="34" charset="0"/>
                <a:cs typeface="Arial" pitchFamily="34" charset="0"/>
              </a:rPr>
              <a:t>proteasoma</a:t>
            </a:r>
            <a:endParaRPr lang="sl-SI" dirty="0" smtClean="0">
              <a:latin typeface="Arial" pitchFamily="34" charset="0"/>
              <a:cs typeface="Arial" pitchFamily="34" charset="0"/>
            </a:endParaRPr>
          </a:p>
          <a:p>
            <a:pPr algn="ctr"/>
            <a:r>
              <a:rPr lang="sl-SI" sz="1400" dirty="0" smtClean="0">
                <a:latin typeface="Arial" pitchFamily="34" charset="0"/>
                <a:cs typeface="Arial" pitchFamily="34" charset="0"/>
              </a:rPr>
              <a:t>26 S ≈ 2100 kDa, 20 S ≈ 670 kDa, 19 S ≈ 700 kDa</a:t>
            </a:r>
            <a:endParaRPr lang="sl-SI" sz="1400" dirty="0">
              <a:latin typeface="Arial" pitchFamily="34" charset="0"/>
              <a:cs typeface="Arial" pitchFamily="34" charset="0"/>
            </a:endParaRPr>
          </a:p>
        </p:txBody>
      </p:sp>
    </p:spTree>
    <p:extLst>
      <p:ext uri="{BB962C8B-B14F-4D97-AF65-F5344CB8AC3E}">
        <p14:creationId xmlns:p14="http://schemas.microsoft.com/office/powerpoint/2010/main" val="189526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999555"/>
            <a:ext cx="8352928" cy="2031325"/>
          </a:xfrm>
          <a:prstGeom prst="rect">
            <a:avLst/>
          </a:prstGeom>
          <a:noFill/>
        </p:spPr>
        <p:txBody>
          <a:bodyPr wrap="square" rtlCol="0">
            <a:spAutoFit/>
          </a:bodyPr>
          <a:lstStyle/>
          <a:p>
            <a:r>
              <a:rPr lang="sl-SI" sz="1400" dirty="0" smtClean="0">
                <a:latin typeface="Arial" pitchFamily="34" charset="0"/>
                <a:cs typeface="Arial" pitchFamily="34" charset="0"/>
              </a:rPr>
              <a:t>Razgradnja proteinov v </a:t>
            </a:r>
            <a:r>
              <a:rPr lang="sl-SI" sz="1400" dirty="0" err="1" smtClean="0">
                <a:latin typeface="Arial" pitchFamily="34" charset="0"/>
                <a:cs typeface="Arial" pitchFamily="34" charset="0"/>
              </a:rPr>
              <a:t>proteasomu</a:t>
            </a:r>
            <a:r>
              <a:rPr lang="sl-SI" sz="1400" dirty="0" smtClean="0">
                <a:latin typeface="Arial" pitchFamily="34" charset="0"/>
                <a:cs typeface="Arial" pitchFamily="34" charset="0"/>
              </a:rPr>
              <a:t> 20 S poteka samo, če je tarčni protein </a:t>
            </a:r>
            <a:r>
              <a:rPr lang="sl-SI" sz="1400" dirty="0" err="1" smtClean="0">
                <a:latin typeface="Arial" pitchFamily="34" charset="0"/>
                <a:cs typeface="Arial" pitchFamily="34" charset="0"/>
              </a:rPr>
              <a:t>nezvit</a:t>
            </a:r>
            <a:r>
              <a:rPr lang="sl-SI" sz="1400" dirty="0" smtClean="0">
                <a:latin typeface="Arial" pitchFamily="34" charset="0"/>
                <a:cs typeface="Arial" pitchFamily="34" charset="0"/>
              </a:rPr>
              <a:t> </a:t>
            </a:r>
            <a:r>
              <a:rPr lang="sl-SI" sz="1400" dirty="0" smtClean="0">
                <a:latin typeface="Arial" pitchFamily="34" charset="0"/>
                <a:cs typeface="Arial" pitchFamily="34" charset="0"/>
              </a:rPr>
              <a:t>in ob </a:t>
            </a:r>
            <a:r>
              <a:rPr lang="sl-SI" sz="1400" dirty="0" smtClean="0">
                <a:latin typeface="Arial" pitchFamily="34" charset="0"/>
                <a:cs typeface="Arial" pitchFamily="34" charset="0"/>
              </a:rPr>
              <a:t>porabljanju ATP.</a:t>
            </a:r>
          </a:p>
          <a:p>
            <a:endParaRPr lang="sl-SI" sz="1400" dirty="0" smtClean="0">
              <a:latin typeface="Arial" pitchFamily="34" charset="0"/>
              <a:cs typeface="Arial" pitchFamily="34" charset="0"/>
            </a:endParaRPr>
          </a:p>
          <a:p>
            <a:r>
              <a:rPr lang="sl-SI" sz="1400" dirty="0" smtClean="0">
                <a:latin typeface="Arial" pitchFamily="34" charset="0"/>
                <a:cs typeface="Arial" pitchFamily="34" charset="0"/>
              </a:rPr>
              <a:t>Vloga kape (19 S) je prepoznavanje </a:t>
            </a:r>
            <a:r>
              <a:rPr lang="sl-SI" sz="1400" dirty="0" err="1" smtClean="0">
                <a:latin typeface="Arial" pitchFamily="34" charset="0"/>
                <a:cs typeface="Arial" pitchFamily="34" charset="0"/>
              </a:rPr>
              <a:t>ubikvitiniranih</a:t>
            </a:r>
            <a:r>
              <a:rPr lang="sl-SI" sz="1400" dirty="0" smtClean="0">
                <a:latin typeface="Arial" pitchFamily="34" charset="0"/>
                <a:cs typeface="Arial" pitchFamily="34" charset="0"/>
              </a:rPr>
              <a:t> proteinov in njihovo razvitje. </a:t>
            </a:r>
            <a:br>
              <a:rPr lang="sl-SI" sz="1400" dirty="0" smtClean="0">
                <a:latin typeface="Arial" pitchFamily="34" charset="0"/>
                <a:cs typeface="Arial" pitchFamily="34" charset="0"/>
              </a:rPr>
            </a:br>
            <a:r>
              <a:rPr lang="sl-SI" sz="1400" dirty="0" smtClean="0">
                <a:latin typeface="Arial" pitchFamily="34" charset="0"/>
                <a:cs typeface="Arial" pitchFamily="34" charset="0"/>
              </a:rPr>
              <a:t>V obroč nameščenih 6 podenot ima </a:t>
            </a:r>
            <a:r>
              <a:rPr lang="sl-SI" sz="1400" dirty="0" err="1" smtClean="0">
                <a:latin typeface="Arial" pitchFamily="34" charset="0"/>
                <a:cs typeface="Arial" pitchFamily="34" charset="0"/>
              </a:rPr>
              <a:t>ATPazno</a:t>
            </a:r>
            <a:r>
              <a:rPr lang="sl-SI" sz="1400" dirty="0" smtClean="0">
                <a:latin typeface="Arial" pitchFamily="34" charset="0"/>
                <a:cs typeface="Arial" pitchFamily="34" charset="0"/>
              </a:rPr>
              <a:t> aktivnost. ATP je potreben tako za </a:t>
            </a:r>
            <a:r>
              <a:rPr lang="sl-SI" sz="1400" dirty="0" smtClean="0">
                <a:latin typeface="Arial" pitchFamily="34" charset="0"/>
                <a:cs typeface="Arial" pitchFamily="34" charset="0"/>
              </a:rPr>
              <a:t>prepoznavanje </a:t>
            </a:r>
            <a:r>
              <a:rPr lang="sl-SI" sz="1400" dirty="0" smtClean="0">
                <a:latin typeface="Arial" pitchFamily="34" charset="0"/>
                <a:cs typeface="Arial" pitchFamily="34" charset="0"/>
              </a:rPr>
              <a:t>substratov, kot za razvijanje proteinov in odpiranje kanala za </a:t>
            </a:r>
            <a:r>
              <a:rPr lang="sl-SI" sz="1400" dirty="0" smtClean="0">
                <a:latin typeface="Arial" pitchFamily="34" charset="0"/>
                <a:cs typeface="Arial" pitchFamily="34" charset="0"/>
              </a:rPr>
              <a:t>vstop substrata </a:t>
            </a:r>
            <a:r>
              <a:rPr lang="sl-SI" sz="1400" dirty="0" smtClean="0">
                <a:latin typeface="Arial" pitchFamily="34" charset="0"/>
                <a:cs typeface="Arial" pitchFamily="34" charset="0"/>
              </a:rPr>
              <a:t>v notranje votline.</a:t>
            </a:r>
          </a:p>
          <a:p>
            <a:endParaRPr lang="sl-SI" sz="1400" dirty="0" smtClean="0">
              <a:latin typeface="Arial" pitchFamily="34" charset="0"/>
              <a:cs typeface="Arial" pitchFamily="34" charset="0"/>
            </a:endParaRPr>
          </a:p>
          <a:p>
            <a:r>
              <a:rPr lang="sl-SI" sz="1400" dirty="0" err="1" smtClean="0">
                <a:latin typeface="Arial" pitchFamily="34" charset="0"/>
                <a:cs typeface="Arial" pitchFamily="34" charset="0"/>
              </a:rPr>
              <a:t>Proteasomi</a:t>
            </a:r>
            <a:r>
              <a:rPr lang="sl-SI" sz="1400" dirty="0" smtClean="0">
                <a:latin typeface="Arial" pitchFamily="34" charset="0"/>
                <a:cs typeface="Arial" pitchFamily="34" charset="0"/>
              </a:rPr>
              <a:t> 20 S so prisotni ne samo v citoplazmi, pač pa tudi v jedru. Mehanizem </a:t>
            </a:r>
            <a:r>
              <a:rPr lang="sl-SI" sz="1400" dirty="0" smtClean="0">
                <a:latin typeface="Arial" pitchFamily="34" charset="0"/>
                <a:cs typeface="Arial" pitchFamily="34" charset="0"/>
              </a:rPr>
              <a:t>cepitve </a:t>
            </a:r>
            <a:r>
              <a:rPr lang="sl-SI" sz="1400" dirty="0" smtClean="0">
                <a:latin typeface="Arial" pitchFamily="34" charset="0"/>
                <a:cs typeface="Arial" pitchFamily="34" charset="0"/>
              </a:rPr>
              <a:t>proteinov je poseben, s </a:t>
            </a:r>
            <a:r>
              <a:rPr lang="sl-SI" sz="1400" dirty="0" err="1" smtClean="0">
                <a:latin typeface="Arial" pitchFamily="34" charset="0"/>
                <a:cs typeface="Arial" pitchFamily="34" charset="0"/>
              </a:rPr>
              <a:t>Thr</a:t>
            </a:r>
            <a:r>
              <a:rPr lang="sl-SI" sz="1400" dirty="0" smtClean="0">
                <a:latin typeface="Arial" pitchFamily="34" charset="0"/>
                <a:cs typeface="Arial" pitchFamily="34" charset="0"/>
              </a:rPr>
              <a:t> v aktivnem centru.</a:t>
            </a:r>
          </a:p>
          <a:p>
            <a:endParaRPr lang="sl-SI" sz="1400" dirty="0">
              <a:latin typeface="Arial" pitchFamily="34" charset="0"/>
              <a:cs typeface="Arial" pitchFamily="34" charset="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2185" y="3429000"/>
            <a:ext cx="4371598" cy="288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405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8535988" cy="4024313"/>
          </a:xfrm>
          <a:prstGeom prst="rect">
            <a:avLst/>
          </a:prstGeom>
          <a:noFill/>
          <a:extLst>
            <a:ext uri="{909E8E84-426E-40DD-AFC4-6F175D3DCCD1}">
              <a14:hiddenFill xmlns:a14="http://schemas.microsoft.com/office/drawing/2010/main">
                <a:solidFill>
                  <a:srgbClr val="FFFFFF"/>
                </a:solidFill>
              </a14:hiddenFill>
            </a:ext>
          </a:extLst>
        </p:spPr>
      </p:pic>
      <p:sp>
        <p:nvSpPr>
          <p:cNvPr id="372739" name="Text Box 3"/>
          <p:cNvSpPr txBox="1">
            <a:spLocks noChangeArrowheads="1"/>
          </p:cNvSpPr>
          <p:nvPr/>
        </p:nvSpPr>
        <p:spPr bwMode="auto">
          <a:xfrm>
            <a:off x="1835150" y="260350"/>
            <a:ext cx="5273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sl-SI" sz="2400">
                <a:solidFill>
                  <a:srgbClr val="000000"/>
                </a:solidFill>
                <a:latin typeface="Arial" charset="0"/>
              </a:rPr>
              <a:t>Zgradba osrednjega dela proteasoma</a:t>
            </a:r>
          </a:p>
        </p:txBody>
      </p:sp>
    </p:spTree>
    <p:extLst>
      <p:ext uri="{BB962C8B-B14F-4D97-AF65-F5344CB8AC3E}">
        <p14:creationId xmlns:p14="http://schemas.microsoft.com/office/powerpoint/2010/main" val="3243013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48" b="30555"/>
          <a:stretch/>
        </p:blipFill>
        <p:spPr bwMode="auto">
          <a:xfrm>
            <a:off x="683568" y="1268760"/>
            <a:ext cx="7835970" cy="402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87624" y="5661248"/>
            <a:ext cx="6231962" cy="338554"/>
          </a:xfrm>
          <a:prstGeom prst="rect">
            <a:avLst/>
          </a:prstGeom>
          <a:noFill/>
        </p:spPr>
        <p:txBody>
          <a:bodyPr wrap="none" rtlCol="0">
            <a:spAutoFit/>
          </a:bodyPr>
          <a:lstStyle/>
          <a:p>
            <a:r>
              <a:rPr lang="sl-SI" sz="1600" dirty="0" smtClean="0">
                <a:latin typeface="Arial" pitchFamily="34" charset="0"/>
                <a:cs typeface="Arial" pitchFamily="34" charset="0"/>
              </a:rPr>
              <a:t>Dodajanje regulatorja 11 S na proteasom 20 S pri višjih evkariontih</a:t>
            </a:r>
            <a:endParaRPr lang="sl-SI" sz="1600" dirty="0">
              <a:latin typeface="Arial" pitchFamily="34" charset="0"/>
              <a:cs typeface="Arial" pitchFamily="34" charset="0"/>
            </a:endParaRPr>
          </a:p>
        </p:txBody>
      </p:sp>
    </p:spTree>
    <p:extLst>
      <p:ext uri="{BB962C8B-B14F-4D97-AF65-F5344CB8AC3E}">
        <p14:creationId xmlns:p14="http://schemas.microsoft.com/office/powerpoint/2010/main" val="3329897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100" name="Picture 4" descr="http://www.sciencedirect.com/cache/MiamiImageURL/1-s2.0-S1874391913000213-gr9_lrg.jpg/0?wchp=dGLzVlV-zSkW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76672"/>
            <a:ext cx="7806333" cy="56149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75970" y="6091618"/>
            <a:ext cx="1713931" cy="230832"/>
          </a:xfrm>
          <a:prstGeom prst="rect">
            <a:avLst/>
          </a:prstGeom>
          <a:noFill/>
        </p:spPr>
        <p:txBody>
          <a:bodyPr wrap="none" rtlCol="0">
            <a:spAutoFit/>
          </a:bodyPr>
          <a:lstStyle/>
          <a:p>
            <a:r>
              <a:rPr lang="sl-SI" sz="900" dirty="0" err="1" smtClean="0">
                <a:solidFill>
                  <a:schemeClr val="bg2">
                    <a:lumMod val="75000"/>
                  </a:schemeClr>
                </a:solidFill>
              </a:rPr>
              <a:t>Hoehn</a:t>
            </a:r>
            <a:r>
              <a:rPr lang="sl-SI" sz="900" dirty="0" smtClean="0">
                <a:solidFill>
                  <a:schemeClr val="bg2">
                    <a:lumMod val="75000"/>
                  </a:schemeClr>
                </a:solidFill>
              </a:rPr>
              <a:t> et </a:t>
            </a:r>
            <a:r>
              <a:rPr lang="sl-SI" sz="900" dirty="0" err="1" smtClean="0">
                <a:solidFill>
                  <a:schemeClr val="bg2">
                    <a:lumMod val="75000"/>
                  </a:schemeClr>
                </a:solidFill>
              </a:rPr>
              <a:t>al</a:t>
            </a:r>
            <a:r>
              <a:rPr lang="sl-SI" sz="900" dirty="0" smtClean="0">
                <a:solidFill>
                  <a:schemeClr val="bg2">
                    <a:lumMod val="75000"/>
                  </a:schemeClr>
                </a:solidFill>
              </a:rPr>
              <a:t>., J. </a:t>
            </a:r>
            <a:r>
              <a:rPr lang="sl-SI" sz="900" dirty="0" err="1" smtClean="0">
                <a:solidFill>
                  <a:schemeClr val="bg2">
                    <a:lumMod val="75000"/>
                  </a:schemeClr>
                </a:solidFill>
              </a:rPr>
              <a:t>Proteomics</a:t>
            </a:r>
            <a:r>
              <a:rPr lang="sl-SI" sz="900" dirty="0" smtClean="0">
                <a:solidFill>
                  <a:schemeClr val="bg2">
                    <a:lumMod val="75000"/>
                  </a:schemeClr>
                </a:solidFill>
              </a:rPr>
              <a:t>, 2013</a:t>
            </a:r>
            <a:endParaRPr lang="sl-SI" sz="900" dirty="0">
              <a:solidFill>
                <a:schemeClr val="bg2">
                  <a:lumMod val="75000"/>
                </a:schemeClr>
              </a:solidFill>
            </a:endParaRPr>
          </a:p>
        </p:txBody>
      </p:sp>
    </p:spTree>
    <p:extLst>
      <p:ext uri="{BB962C8B-B14F-4D97-AF65-F5344CB8AC3E}">
        <p14:creationId xmlns:p14="http://schemas.microsoft.com/office/powerpoint/2010/main" val="2887754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457200" y="274638"/>
            <a:ext cx="8229600" cy="850900"/>
          </a:xfrm>
        </p:spPr>
        <p:txBody>
          <a:bodyPr/>
          <a:lstStyle/>
          <a:p>
            <a:r>
              <a:rPr lang="sl-SI" sz="2800" b="1" dirty="0"/>
              <a:t>Molekulski </a:t>
            </a:r>
            <a:r>
              <a:rPr lang="sl-SI" sz="2800" b="1" dirty="0" err="1"/>
              <a:t>šaperoni</a:t>
            </a:r>
            <a:endParaRPr lang="sl-SI" sz="2800" b="1" dirty="0"/>
          </a:p>
        </p:txBody>
      </p:sp>
      <p:sp>
        <p:nvSpPr>
          <p:cNvPr id="896003" name="Rectangle 3"/>
          <p:cNvSpPr>
            <a:spLocks noGrp="1" noChangeArrowheads="1"/>
          </p:cNvSpPr>
          <p:nvPr>
            <p:ph type="body" idx="1"/>
          </p:nvPr>
        </p:nvSpPr>
        <p:spPr>
          <a:xfrm>
            <a:off x="323528" y="1196752"/>
            <a:ext cx="8229600" cy="1728093"/>
          </a:xfrm>
        </p:spPr>
        <p:txBody>
          <a:bodyPr/>
          <a:lstStyle/>
          <a:p>
            <a:r>
              <a:rPr lang="sl-SI" sz="1800" dirty="0"/>
              <a:t>preprečujejo nastajanje agregatov </a:t>
            </a:r>
            <a:r>
              <a:rPr lang="sl-SI" sz="1800" dirty="0" err="1"/>
              <a:t>nezvitih</a:t>
            </a:r>
            <a:r>
              <a:rPr lang="sl-SI" sz="1800" dirty="0"/>
              <a:t> proteinov v celici</a:t>
            </a:r>
          </a:p>
          <a:p>
            <a:r>
              <a:rPr lang="sl-SI" sz="1800" dirty="0"/>
              <a:t>delujejo predvsem na </a:t>
            </a:r>
            <a:r>
              <a:rPr lang="sl-SI" sz="1800" dirty="0" err="1"/>
              <a:t>večdomenske</a:t>
            </a:r>
            <a:r>
              <a:rPr lang="sl-SI" sz="1800" dirty="0"/>
              <a:t> proteine in proteine z več podenotami</a:t>
            </a:r>
          </a:p>
          <a:p>
            <a:r>
              <a:rPr lang="sl-SI" sz="1800" dirty="0"/>
              <a:t>vežejo se na izpostavljena hidrofobna področja, ki so izpostavljena topilu</a:t>
            </a:r>
          </a:p>
          <a:p>
            <a:r>
              <a:rPr lang="sl-SI" sz="1800" dirty="0"/>
              <a:t>pogosto imajo </a:t>
            </a:r>
            <a:r>
              <a:rPr lang="sl-SI" sz="1800" dirty="0" err="1"/>
              <a:t>ATPazno</a:t>
            </a:r>
            <a:r>
              <a:rPr lang="sl-SI" sz="1800" dirty="0"/>
              <a:t> aktivnost</a:t>
            </a:r>
          </a:p>
          <a:p>
            <a:r>
              <a:rPr lang="sl-SI" sz="1800" dirty="0"/>
              <a:t>med šaperone spada več nesorodnih razredov </a:t>
            </a:r>
            <a:r>
              <a:rPr lang="sl-SI" sz="1800" dirty="0" smtClean="0"/>
              <a:t>proteinov</a:t>
            </a:r>
            <a:endParaRPr lang="sl-SI" sz="18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266" y="3212976"/>
            <a:ext cx="3292124" cy="338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186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60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60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60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60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60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a:xfrm>
            <a:off x="539552" y="188640"/>
            <a:ext cx="3744416" cy="1143000"/>
          </a:xfrm>
        </p:spPr>
        <p:txBody>
          <a:bodyPr/>
          <a:lstStyle/>
          <a:p>
            <a:r>
              <a:rPr lang="sl-SI" sz="2400" b="1" dirty="0">
                <a:latin typeface="Arial" charset="0"/>
              </a:rPr>
              <a:t>Razgradnja </a:t>
            </a:r>
            <a:r>
              <a:rPr lang="sl-SI" sz="2400" b="1" dirty="0" smtClean="0">
                <a:latin typeface="Arial" charset="0"/>
              </a:rPr>
              <a:t>proteinov</a:t>
            </a:r>
            <a:br>
              <a:rPr lang="sl-SI" sz="2400" b="1" dirty="0" smtClean="0">
                <a:latin typeface="Arial" charset="0"/>
              </a:rPr>
            </a:br>
            <a:r>
              <a:rPr lang="sl-SI" sz="2400" b="1" dirty="0" smtClean="0">
                <a:latin typeface="Arial" charset="0"/>
              </a:rPr>
              <a:t>(proteoliza)</a:t>
            </a:r>
            <a:endParaRPr lang="en-US" sz="2400" b="1" dirty="0">
              <a:latin typeface="Arial" charset="0"/>
            </a:endParaRPr>
          </a:p>
        </p:txBody>
      </p:sp>
      <p:sp>
        <p:nvSpPr>
          <p:cNvPr id="331779" name="Rectangle 3"/>
          <p:cNvSpPr>
            <a:spLocks noGrp="1" noChangeArrowheads="1"/>
          </p:cNvSpPr>
          <p:nvPr>
            <p:ph type="body" idx="1"/>
          </p:nvPr>
        </p:nvSpPr>
        <p:spPr>
          <a:xfrm>
            <a:off x="935596" y="1331640"/>
            <a:ext cx="2952328" cy="1286968"/>
          </a:xfrm>
        </p:spPr>
        <p:txBody>
          <a:bodyPr/>
          <a:lstStyle/>
          <a:p>
            <a:r>
              <a:rPr lang="sl-SI" sz="1600" dirty="0">
                <a:latin typeface="Arial" charset="0"/>
              </a:rPr>
              <a:t>razgradnja v prebavilih </a:t>
            </a:r>
          </a:p>
          <a:p>
            <a:r>
              <a:rPr lang="sl-SI" sz="1600" dirty="0">
                <a:latin typeface="Arial" charset="0"/>
              </a:rPr>
              <a:t>razgradnja v </a:t>
            </a:r>
            <a:r>
              <a:rPr lang="sl-SI" sz="1600" dirty="0" smtClean="0">
                <a:latin typeface="Arial" charset="0"/>
              </a:rPr>
              <a:t>celici</a:t>
            </a:r>
          </a:p>
          <a:p>
            <a:r>
              <a:rPr lang="sl-SI" sz="1600" i="1" dirty="0" smtClean="0">
                <a:latin typeface="Arial" charset="0"/>
              </a:rPr>
              <a:t>in vitro</a:t>
            </a:r>
          </a:p>
          <a:p>
            <a:pPr marL="0" indent="0">
              <a:buNone/>
            </a:pPr>
            <a:endParaRPr lang="en-US" sz="1600" dirty="0">
              <a:latin typeface="Arial" charset="0"/>
            </a:endParaRPr>
          </a:p>
        </p:txBody>
      </p:sp>
      <p:sp>
        <p:nvSpPr>
          <p:cNvPr id="4" name="Content Placeholder 2"/>
          <p:cNvSpPr txBox="1">
            <a:spLocks/>
          </p:cNvSpPr>
          <p:nvPr/>
        </p:nvSpPr>
        <p:spPr bwMode="auto">
          <a:xfrm>
            <a:off x="683568" y="4149080"/>
            <a:ext cx="7772400" cy="166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sl-SI" sz="1400" kern="0" smtClean="0">
                <a:latin typeface="Arial" pitchFamily="34" charset="0"/>
                <a:cs typeface="Arial" pitchFamily="34" charset="0"/>
              </a:rPr>
              <a:t>Sistematika na osnovi mehanizma (oz. AK v aktivnem centru):</a:t>
            </a:r>
            <a:br>
              <a:rPr lang="sl-SI" sz="1400" kern="0" smtClean="0">
                <a:latin typeface="Arial" pitchFamily="34" charset="0"/>
                <a:cs typeface="Arial" pitchFamily="34" charset="0"/>
              </a:rPr>
            </a:br>
            <a:r>
              <a:rPr lang="sl-SI" sz="1400" kern="0" smtClean="0">
                <a:latin typeface="Arial" pitchFamily="34" charset="0"/>
                <a:cs typeface="Arial" pitchFamily="34" charset="0"/>
              </a:rPr>
              <a:t>serinske, cisteinske (tiolne), aspartatne, glutamatne, treoninske, metalo~, mešanega tipa, z neznanim mehanizmom</a:t>
            </a:r>
            <a:br>
              <a:rPr lang="sl-SI" sz="1400" kern="0" smtClean="0">
                <a:latin typeface="Arial" pitchFamily="34" charset="0"/>
                <a:cs typeface="Arial" pitchFamily="34" charset="0"/>
              </a:rPr>
            </a:br>
            <a:endParaRPr lang="sl-SI" sz="1400" kern="0" smtClean="0">
              <a:latin typeface="Arial" pitchFamily="34" charset="0"/>
              <a:cs typeface="Arial" pitchFamily="34" charset="0"/>
            </a:endParaRPr>
          </a:p>
          <a:p>
            <a:r>
              <a:rPr lang="sl-SI" sz="1400" kern="0" smtClean="0">
                <a:latin typeface="Arial" pitchFamily="34" charset="0"/>
                <a:cs typeface="Arial" pitchFamily="34" charset="0"/>
              </a:rPr>
              <a:t>Klasifikacija MEROPS: razdelitev na klane in družine glede na mehanizem in evolucijsko sorodnost</a:t>
            </a:r>
            <a:br>
              <a:rPr lang="sl-SI" sz="1400" kern="0" smtClean="0">
                <a:latin typeface="Arial" pitchFamily="34" charset="0"/>
                <a:cs typeface="Arial" pitchFamily="34" charset="0"/>
              </a:rPr>
            </a:br>
            <a:endParaRPr lang="sl-SI" sz="1400" kern="0" smtClean="0">
              <a:latin typeface="Arial" pitchFamily="34" charset="0"/>
              <a:cs typeface="Arial" pitchFamily="34" charset="0"/>
            </a:endParaRPr>
          </a:p>
          <a:p>
            <a:endParaRPr lang="sl-SI" sz="1400" kern="0" smtClean="0">
              <a:latin typeface="Arial" pitchFamily="34" charset="0"/>
              <a:cs typeface="Arial" pitchFamily="34" charset="0"/>
            </a:endParaRPr>
          </a:p>
          <a:p>
            <a:pPr marL="0" indent="0">
              <a:buFontTx/>
              <a:buNone/>
            </a:pPr>
            <a:endParaRPr lang="sl-SI" sz="1400" kern="0" dirty="0">
              <a:latin typeface="Arial" pitchFamily="34" charset="0"/>
              <a:cs typeface="Arial" pitchFamily="34" charset="0"/>
            </a:endParaRPr>
          </a:p>
        </p:txBody>
      </p:sp>
      <p:sp>
        <p:nvSpPr>
          <p:cNvPr id="5" name="Title 1"/>
          <p:cNvSpPr txBox="1">
            <a:spLocks/>
          </p:cNvSpPr>
          <p:nvPr/>
        </p:nvSpPr>
        <p:spPr bwMode="auto">
          <a:xfrm>
            <a:off x="687024" y="3356992"/>
            <a:ext cx="7772400" cy="58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a:lstStyle>
          <a:p>
            <a:pPr algn="l"/>
            <a:r>
              <a:rPr lang="sl-SI" sz="2400" b="1" kern="0" smtClean="0">
                <a:latin typeface="Arial" pitchFamily="34" charset="0"/>
                <a:cs typeface="Arial" pitchFamily="34" charset="0"/>
              </a:rPr>
              <a:t>Proteolitični encimi (proteinaze)</a:t>
            </a:r>
            <a:endParaRPr lang="sl-SI" sz="2400" b="1" kern="0" dirty="0">
              <a:latin typeface="Arial" pitchFamily="34" charset="0"/>
              <a:cs typeface="Arial" pitchFamily="34" charset="0"/>
            </a:endParaRPr>
          </a:p>
        </p:txBody>
      </p:sp>
    </p:spTree>
    <p:extLst>
      <p:ext uri="{BB962C8B-B14F-4D97-AF65-F5344CB8AC3E}">
        <p14:creationId xmlns:p14="http://schemas.microsoft.com/office/powerpoint/2010/main" val="2470558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457200" y="274638"/>
            <a:ext cx="8229600" cy="634082"/>
          </a:xfrm>
        </p:spPr>
        <p:txBody>
          <a:bodyPr/>
          <a:lstStyle/>
          <a:p>
            <a:r>
              <a:rPr lang="sl-SI" sz="2800" b="1" dirty="0"/>
              <a:t>Razredi molekulskih šaperonov</a:t>
            </a:r>
          </a:p>
        </p:txBody>
      </p:sp>
      <p:sp>
        <p:nvSpPr>
          <p:cNvPr id="900099" name="Rectangle 3"/>
          <p:cNvSpPr>
            <a:spLocks noGrp="1" noChangeArrowheads="1"/>
          </p:cNvSpPr>
          <p:nvPr>
            <p:ph type="body" idx="1"/>
          </p:nvPr>
        </p:nvSpPr>
        <p:spPr>
          <a:xfrm>
            <a:off x="457200" y="1052513"/>
            <a:ext cx="8579296" cy="5073650"/>
          </a:xfrm>
        </p:spPr>
        <p:txBody>
          <a:bodyPr/>
          <a:lstStyle/>
          <a:p>
            <a:r>
              <a:rPr lang="sl-SI" sz="1600" b="1" dirty="0"/>
              <a:t>Hsp70 </a:t>
            </a:r>
            <a:r>
              <a:rPr lang="sl-SI" sz="1600" dirty="0"/>
              <a:t>(70 kDa, monomerni, </a:t>
            </a:r>
            <a:r>
              <a:rPr lang="sl-SI" sz="1600" dirty="0" smtClean="0"/>
              <a:t>se </a:t>
            </a:r>
            <a:r>
              <a:rPr lang="sl-SI" sz="1600" dirty="0"/>
              <a:t>povezujejo s </a:t>
            </a:r>
            <a:r>
              <a:rPr lang="sl-SI" sz="1600" dirty="0" err="1"/>
              <a:t>košaperoni</a:t>
            </a:r>
            <a:r>
              <a:rPr lang="sl-SI" sz="1600" dirty="0"/>
              <a:t> </a:t>
            </a:r>
            <a:r>
              <a:rPr lang="sl-SI" sz="1600" dirty="0" smtClean="0"/>
              <a:t>Hsp40)</a:t>
            </a:r>
            <a:endParaRPr lang="sl-SI" sz="1600" dirty="0"/>
          </a:p>
          <a:p>
            <a:r>
              <a:rPr lang="sl-SI" sz="1600" b="1" dirty="0" err="1">
                <a:solidFill>
                  <a:schemeClr val="accent2"/>
                </a:solidFill>
              </a:rPr>
              <a:t>šaperonini</a:t>
            </a:r>
            <a:r>
              <a:rPr lang="sl-SI" sz="1600" dirty="0">
                <a:solidFill>
                  <a:schemeClr val="accent2"/>
                </a:solidFill>
              </a:rPr>
              <a:t> (več podenot, oblika kletke </a:t>
            </a:r>
            <a:r>
              <a:rPr lang="sl-SI" sz="1600" dirty="0">
                <a:solidFill>
                  <a:schemeClr val="accent2"/>
                </a:solidFill>
                <a:sym typeface="Wingdings" pitchFamily="2" charset="2"/>
              </a:rPr>
              <a:t> obdajo protein, ki se zvije v notranjosti </a:t>
            </a:r>
            <a:r>
              <a:rPr lang="sl-SI" sz="1600" dirty="0" smtClean="0">
                <a:solidFill>
                  <a:schemeClr val="accent2"/>
                </a:solidFill>
                <a:sym typeface="Wingdings" pitchFamily="2" charset="2"/>
              </a:rPr>
              <a:t>kletke)</a:t>
            </a:r>
            <a:endParaRPr lang="sl-SI" sz="1600" dirty="0">
              <a:solidFill>
                <a:schemeClr val="accent2"/>
              </a:solidFill>
            </a:endParaRPr>
          </a:p>
          <a:p>
            <a:r>
              <a:rPr lang="sl-SI" sz="1600" b="1" dirty="0"/>
              <a:t>Hsp90</a:t>
            </a:r>
            <a:r>
              <a:rPr lang="sl-SI" sz="1600" dirty="0"/>
              <a:t> (pomagajo predvsem pri zvijanju proteinov, ki sodelujejo pri prenosu </a:t>
            </a:r>
            <a:r>
              <a:rPr lang="sl-SI" sz="1600" dirty="0" smtClean="0"/>
              <a:t>signalov)</a:t>
            </a:r>
            <a:endParaRPr lang="sl-SI" sz="1600" dirty="0"/>
          </a:p>
          <a:p>
            <a:r>
              <a:rPr lang="sl-SI" sz="1600" b="1" dirty="0" err="1"/>
              <a:t>nukleoplazmini</a:t>
            </a:r>
            <a:r>
              <a:rPr lang="sl-SI" sz="1600" dirty="0"/>
              <a:t> (jedrni, za pravilno sestavljanje </a:t>
            </a:r>
            <a:r>
              <a:rPr lang="sl-SI" sz="1600" dirty="0" err="1"/>
              <a:t>nukleosomov</a:t>
            </a:r>
            <a:r>
              <a:rPr lang="sl-SI" sz="1600" dirty="0"/>
              <a:t>)</a:t>
            </a:r>
          </a:p>
          <a:p>
            <a:pPr>
              <a:buFontTx/>
              <a:buNone/>
            </a:pPr>
            <a:endParaRPr lang="sl-SI" sz="1600" dirty="0"/>
          </a:p>
        </p:txBody>
      </p:sp>
      <p:pic>
        <p:nvPicPr>
          <p:cNvPr id="900100" name="Picture 4" descr="F03-15A"/>
          <p:cNvPicPr>
            <a:picLocks noChangeAspect="1" noChangeArrowheads="1"/>
          </p:cNvPicPr>
          <p:nvPr/>
        </p:nvPicPr>
        <p:blipFill rotWithShape="1">
          <a:blip r:embed="rId3">
            <a:extLst>
              <a:ext uri="{28A0092B-C50C-407E-A947-70E740481C1C}">
                <a14:useLocalDpi xmlns:a14="http://schemas.microsoft.com/office/drawing/2010/main" val="0"/>
              </a:ext>
            </a:extLst>
          </a:blip>
          <a:srcRect l="4301"/>
          <a:stretch/>
        </p:blipFill>
        <p:spPr bwMode="auto">
          <a:xfrm>
            <a:off x="1691680" y="2852936"/>
            <a:ext cx="5191117" cy="3056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572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a:xfrm>
            <a:off x="457200" y="274638"/>
            <a:ext cx="8229600" cy="778098"/>
          </a:xfrm>
        </p:spPr>
        <p:txBody>
          <a:bodyPr/>
          <a:lstStyle/>
          <a:p>
            <a:r>
              <a:rPr lang="sl-SI" sz="3200" b="1" dirty="0" err="1"/>
              <a:t>Šaperonini</a:t>
            </a:r>
            <a:endParaRPr lang="sl-SI" sz="3200" b="1" dirty="0"/>
          </a:p>
        </p:txBody>
      </p:sp>
      <p:sp>
        <p:nvSpPr>
          <p:cNvPr id="902147" name="Rectangle 3"/>
          <p:cNvSpPr>
            <a:spLocks noGrp="1" noChangeArrowheads="1"/>
          </p:cNvSpPr>
          <p:nvPr>
            <p:ph type="body" idx="1"/>
          </p:nvPr>
        </p:nvSpPr>
        <p:spPr>
          <a:xfrm>
            <a:off x="457200" y="1052513"/>
            <a:ext cx="8229600" cy="5073650"/>
          </a:xfrm>
        </p:spPr>
        <p:txBody>
          <a:bodyPr/>
          <a:lstStyle/>
          <a:p>
            <a:r>
              <a:rPr lang="sl-SI" sz="1800" b="1" dirty="0"/>
              <a:t>dve </a:t>
            </a:r>
            <a:r>
              <a:rPr lang="sl-SI" sz="1800" b="1" dirty="0" smtClean="0"/>
              <a:t>družini:</a:t>
            </a:r>
            <a:r>
              <a:rPr lang="sl-SI" sz="1800" dirty="0" smtClean="0"/>
              <a:t> </a:t>
            </a:r>
            <a:r>
              <a:rPr lang="sl-SI" sz="1800" dirty="0"/>
              <a:t/>
            </a:r>
            <a:br>
              <a:rPr lang="sl-SI" sz="1800" dirty="0"/>
            </a:br>
            <a:r>
              <a:rPr lang="sl-SI" sz="1800" dirty="0"/>
              <a:t>- Hsp60 (</a:t>
            </a:r>
            <a:r>
              <a:rPr lang="sl-SI" sz="1800" dirty="0" err="1"/>
              <a:t>GroEL</a:t>
            </a:r>
            <a:r>
              <a:rPr lang="sl-SI" sz="1800" dirty="0"/>
              <a:t> pri </a:t>
            </a:r>
            <a:r>
              <a:rPr lang="sl-SI" sz="1800" i="1" dirty="0"/>
              <a:t>E. coli</a:t>
            </a:r>
            <a:r>
              <a:rPr lang="sl-SI" sz="1800" dirty="0"/>
              <a:t>, Cpn60 v kloroplastih): 14 x 60 kDa</a:t>
            </a:r>
            <a:br>
              <a:rPr lang="sl-SI" sz="1800" dirty="0"/>
            </a:br>
            <a:r>
              <a:rPr lang="sl-SI" sz="1800" dirty="0"/>
              <a:t>- Hsp10 (</a:t>
            </a:r>
            <a:r>
              <a:rPr lang="sl-SI" sz="1800" dirty="0" err="1"/>
              <a:t>GroES</a:t>
            </a:r>
            <a:r>
              <a:rPr lang="sl-SI" sz="1800" dirty="0"/>
              <a:t>, Cpn10): </a:t>
            </a:r>
            <a:r>
              <a:rPr lang="sl-SI" sz="1800" dirty="0" err="1"/>
              <a:t>heptamer</a:t>
            </a:r>
            <a:r>
              <a:rPr lang="sl-SI" sz="1800" dirty="0"/>
              <a:t> (7 x 10 kDa) kot prstan</a:t>
            </a:r>
          </a:p>
        </p:txBody>
      </p:sp>
      <p:sp>
        <p:nvSpPr>
          <p:cNvPr id="902149" name="Text Box 5"/>
          <p:cNvSpPr txBox="1">
            <a:spLocks noChangeArrowheads="1"/>
          </p:cNvSpPr>
          <p:nvPr/>
        </p:nvSpPr>
        <p:spPr bwMode="auto">
          <a:xfrm>
            <a:off x="882497" y="6165304"/>
            <a:ext cx="7272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sl-SI" dirty="0" smtClean="0">
                <a:solidFill>
                  <a:srgbClr val="808080"/>
                </a:solidFill>
                <a:latin typeface="Arial Narrow" pitchFamily="34" charset="0"/>
              </a:rPr>
              <a:t>Vsaka od 14 podenot Hsp60 v dveh obročih ima dve domeni (ena je nad drugo).</a:t>
            </a:r>
            <a:endParaRPr lang="sl-SI" baseline="30000" dirty="0" smtClean="0">
              <a:solidFill>
                <a:srgbClr val="808080"/>
              </a:solidFill>
              <a:latin typeface="Arial Narrow"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636912"/>
            <a:ext cx="6120680" cy="343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94594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Text Box 2"/>
          <p:cNvSpPr txBox="1">
            <a:spLocks noChangeArrowheads="1"/>
          </p:cNvSpPr>
          <p:nvPr/>
        </p:nvSpPr>
        <p:spPr bwMode="auto">
          <a:xfrm>
            <a:off x="539750" y="5876925"/>
            <a:ext cx="7853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sl-SI" dirty="0" smtClean="0">
                <a:solidFill>
                  <a:srgbClr val="808080"/>
                </a:solidFill>
                <a:latin typeface="Arial Narrow" pitchFamily="34" charset="0"/>
              </a:rPr>
              <a:t>Sestavljanje kompleksa GroEL</a:t>
            </a:r>
            <a:r>
              <a:rPr lang="sl-SI" baseline="-25000" dirty="0" smtClean="0">
                <a:solidFill>
                  <a:srgbClr val="808080"/>
                </a:solidFill>
                <a:latin typeface="Arial Narrow" pitchFamily="34" charset="0"/>
              </a:rPr>
              <a:t>2</a:t>
            </a:r>
            <a:r>
              <a:rPr lang="sl-SI" dirty="0" smtClean="0">
                <a:solidFill>
                  <a:srgbClr val="808080"/>
                </a:solidFill>
                <a:latin typeface="Arial Narrow" pitchFamily="34" charset="0"/>
              </a:rPr>
              <a:t>-</a:t>
            </a:r>
            <a:r>
              <a:rPr lang="sl-SI" dirty="0" err="1" smtClean="0">
                <a:solidFill>
                  <a:srgbClr val="808080"/>
                </a:solidFill>
                <a:latin typeface="Arial Narrow" pitchFamily="34" charset="0"/>
              </a:rPr>
              <a:t>Gro</a:t>
            </a:r>
            <a:r>
              <a:rPr lang="sl-SI" dirty="0" err="1" smtClean="0">
                <a:solidFill>
                  <a:srgbClr val="CC9900"/>
                </a:solidFill>
                <a:latin typeface="Arial Narrow" pitchFamily="34" charset="0"/>
              </a:rPr>
              <a:t>ES</a:t>
            </a:r>
            <a:r>
              <a:rPr lang="sl-SI" dirty="0" smtClean="0">
                <a:solidFill>
                  <a:srgbClr val="808080"/>
                </a:solidFill>
                <a:latin typeface="Arial Narrow" pitchFamily="34" charset="0"/>
              </a:rPr>
              <a:t> – (ADP)</a:t>
            </a:r>
            <a:r>
              <a:rPr lang="sl-SI" baseline="-25000" dirty="0" smtClean="0">
                <a:solidFill>
                  <a:srgbClr val="808080"/>
                </a:solidFill>
                <a:latin typeface="Arial Narrow" pitchFamily="34" charset="0"/>
              </a:rPr>
              <a:t>7</a:t>
            </a:r>
            <a:r>
              <a:rPr lang="sl-SI" dirty="0" smtClean="0">
                <a:solidFill>
                  <a:srgbClr val="808080"/>
                </a:solidFill>
                <a:latin typeface="Arial Narrow" pitchFamily="34" charset="0"/>
              </a:rPr>
              <a:t>.</a:t>
            </a:r>
            <a:endParaRPr lang="sl-SI" baseline="30000" dirty="0" smtClean="0">
              <a:solidFill>
                <a:srgbClr val="808080"/>
              </a:solidFill>
              <a:latin typeface="Arial Narrow" pitchFamily="34" charset="0"/>
            </a:endParaRPr>
          </a:p>
        </p:txBody>
      </p:sp>
      <p:pic>
        <p:nvPicPr>
          <p:cNvPr id="911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419100"/>
            <a:ext cx="43815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418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76250"/>
            <a:ext cx="7054850" cy="447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5459" name="Text Box 3"/>
          <p:cNvSpPr txBox="1">
            <a:spLocks noChangeArrowheads="1"/>
          </p:cNvSpPr>
          <p:nvPr/>
        </p:nvSpPr>
        <p:spPr bwMode="auto">
          <a:xfrm>
            <a:off x="323850" y="5445125"/>
            <a:ext cx="849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sl-SI" smtClean="0">
                <a:solidFill>
                  <a:srgbClr val="808080"/>
                </a:solidFill>
                <a:latin typeface="Arial Narrow" pitchFamily="34" charset="0"/>
              </a:rPr>
              <a:t>Konformacijske spremembe ob vezavi Gro</a:t>
            </a:r>
            <a:r>
              <a:rPr lang="sl-SI" smtClean="0">
                <a:solidFill>
                  <a:srgbClr val="CC9900"/>
                </a:solidFill>
                <a:latin typeface="Arial Narrow" pitchFamily="34" charset="0"/>
              </a:rPr>
              <a:t>ES</a:t>
            </a:r>
            <a:r>
              <a:rPr lang="sl-SI" smtClean="0">
                <a:solidFill>
                  <a:srgbClr val="808080"/>
                </a:solidFill>
                <a:latin typeface="Arial Narrow" pitchFamily="34" charset="0"/>
              </a:rPr>
              <a:t>: volumen votline se več kot podvoji.</a:t>
            </a:r>
          </a:p>
          <a:p>
            <a:pPr algn="ctr" eaLnBrk="0" fontAlgn="base" hangingPunct="0">
              <a:spcBef>
                <a:spcPct val="0"/>
              </a:spcBef>
              <a:spcAft>
                <a:spcPct val="0"/>
              </a:spcAft>
            </a:pPr>
            <a:r>
              <a:rPr lang="sl-SI" smtClean="0">
                <a:solidFill>
                  <a:srgbClr val="808080"/>
                </a:solidFill>
                <a:latin typeface="Arial Narrow" pitchFamily="34" charset="0"/>
              </a:rPr>
              <a:t>E=ekvatorska domena, I=indermediarna, A=apikalna. Votlina lahko sprejme ~70 kDa velik protein.</a:t>
            </a:r>
            <a:endParaRPr lang="sl-SI" baseline="30000" smtClean="0">
              <a:solidFill>
                <a:srgbClr val="808080"/>
              </a:solidFill>
              <a:latin typeface="Arial Narrow" pitchFamily="34" charset="0"/>
            </a:endParaRPr>
          </a:p>
        </p:txBody>
      </p:sp>
    </p:spTree>
    <p:extLst>
      <p:ext uri="{BB962C8B-B14F-4D97-AF65-F5344CB8AC3E}">
        <p14:creationId xmlns:p14="http://schemas.microsoft.com/office/powerpoint/2010/main" val="2748805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807" y="260648"/>
            <a:ext cx="7939994" cy="1692771"/>
          </a:xfrm>
          <a:prstGeom prst="rect">
            <a:avLst/>
          </a:prstGeom>
          <a:noFill/>
        </p:spPr>
        <p:txBody>
          <a:bodyPr wrap="none" rtlCol="0">
            <a:spAutoFit/>
          </a:bodyPr>
          <a:lstStyle/>
          <a:p>
            <a:r>
              <a:rPr lang="sl-SI" dirty="0" err="1" smtClean="0">
                <a:latin typeface="Arial" pitchFamily="34" charset="0"/>
                <a:cs typeface="Arial" pitchFamily="34" charset="0"/>
              </a:rPr>
              <a:t>Šaperonini</a:t>
            </a:r>
            <a:endParaRPr lang="sl-SI" dirty="0" smtClean="0">
              <a:latin typeface="Arial" pitchFamily="34" charset="0"/>
              <a:cs typeface="Arial" pitchFamily="34" charset="0"/>
            </a:endParaRPr>
          </a:p>
          <a:p>
            <a:endParaRPr lang="sl-SI" dirty="0" smtClean="0">
              <a:latin typeface="Arial" pitchFamily="34" charset="0"/>
              <a:cs typeface="Arial" pitchFamily="34" charset="0"/>
            </a:endParaRPr>
          </a:p>
          <a:p>
            <a:pPr marL="285750" indent="-285750">
              <a:buFont typeface="Arial" pitchFamily="34" charset="0"/>
              <a:buChar char="•"/>
            </a:pPr>
            <a:r>
              <a:rPr lang="sl-SI" sz="1600" dirty="0" smtClean="0">
                <a:latin typeface="Arial" pitchFamily="34" charset="0"/>
                <a:cs typeface="Arial" pitchFamily="34" charset="0"/>
              </a:rPr>
              <a:t>skupina I (bakterije, organeli): </a:t>
            </a:r>
            <a:r>
              <a:rPr lang="sl-SI" sz="1600" dirty="0" err="1" smtClean="0">
                <a:latin typeface="Arial" pitchFamily="34" charset="0"/>
                <a:cs typeface="Arial" pitchFamily="34" charset="0"/>
              </a:rPr>
              <a:t>košaperon</a:t>
            </a:r>
            <a:r>
              <a:rPr lang="sl-SI" sz="1600" dirty="0" smtClean="0">
                <a:latin typeface="Arial" pitchFamily="34" charset="0"/>
                <a:cs typeface="Arial" pitchFamily="34" charset="0"/>
              </a:rPr>
              <a:t> deluje kot pokrov, ki zapira kletko</a:t>
            </a:r>
          </a:p>
          <a:p>
            <a:pPr marL="285750" indent="-285750">
              <a:buFont typeface="Arial" pitchFamily="34" charset="0"/>
              <a:buChar char="•"/>
            </a:pPr>
            <a:r>
              <a:rPr lang="sl-SI" sz="1600" dirty="0" smtClean="0">
                <a:latin typeface="Arial" pitchFamily="34" charset="0"/>
                <a:cs typeface="Arial" pitchFamily="34" charset="0"/>
              </a:rPr>
              <a:t>skupina II (arheje, evkarionti): zapiranje izvede poseben segment </a:t>
            </a:r>
            <a:r>
              <a:rPr lang="sl-SI" sz="1600" dirty="0" err="1" smtClean="0">
                <a:latin typeface="Arial" pitchFamily="34" charset="0"/>
                <a:cs typeface="Arial" pitchFamily="34" charset="0"/>
              </a:rPr>
              <a:t>apikalnih</a:t>
            </a:r>
            <a:r>
              <a:rPr lang="sl-SI" sz="1600" dirty="0" smtClean="0">
                <a:latin typeface="Arial" pitchFamily="34" charset="0"/>
                <a:cs typeface="Arial" pitchFamily="34" charset="0"/>
              </a:rPr>
              <a:t> domen</a:t>
            </a:r>
          </a:p>
          <a:p>
            <a:endParaRPr lang="sl-SI" dirty="0">
              <a:latin typeface="Arial" pitchFamily="34" charset="0"/>
              <a:cs typeface="Arial" pitchFamily="34" charset="0"/>
            </a:endParaRPr>
          </a:p>
          <a:p>
            <a:endParaRPr lang="sl-SI" dirty="0">
              <a:latin typeface="Arial" pitchFamily="34" charset="0"/>
              <a:cs typeface="Arial"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89" y="4221088"/>
            <a:ext cx="7784698" cy="204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195" y="1827362"/>
            <a:ext cx="7613593" cy="192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bwMode="auto">
          <a:xfrm>
            <a:off x="251520" y="4077072"/>
            <a:ext cx="849694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7395208" y="6611779"/>
            <a:ext cx="1353256" cy="246221"/>
          </a:xfrm>
          <a:prstGeom prst="rect">
            <a:avLst/>
          </a:prstGeom>
          <a:noFill/>
        </p:spPr>
        <p:txBody>
          <a:bodyPr wrap="none" rtlCol="0">
            <a:spAutoFit/>
          </a:bodyPr>
          <a:lstStyle/>
          <a:p>
            <a:r>
              <a:rPr lang="sl-SI" sz="1000" dirty="0" smtClean="0">
                <a:solidFill>
                  <a:schemeClr val="bg2">
                    <a:lumMod val="50000"/>
                  </a:schemeClr>
                </a:solidFill>
                <a:latin typeface="Arial Narrow" pitchFamily="34" charset="0"/>
              </a:rPr>
              <a:t>J. Martin, MPI </a:t>
            </a:r>
            <a:r>
              <a:rPr lang="sl-SI" sz="1000" dirty="0" err="1" smtClean="0">
                <a:solidFill>
                  <a:schemeClr val="bg2">
                    <a:lumMod val="50000"/>
                  </a:schemeClr>
                </a:solidFill>
                <a:latin typeface="Arial Narrow" pitchFamily="34" charset="0"/>
              </a:rPr>
              <a:t>Tuebingen</a:t>
            </a:r>
            <a:endParaRPr lang="sl-SI" sz="1000" dirty="0">
              <a:solidFill>
                <a:schemeClr val="bg2">
                  <a:lumMod val="50000"/>
                </a:schemeClr>
              </a:solidFill>
              <a:latin typeface="Arial Narrow" pitchFamily="34" charset="0"/>
            </a:endParaRPr>
          </a:p>
        </p:txBody>
      </p:sp>
    </p:spTree>
    <p:extLst>
      <p:ext uri="{BB962C8B-B14F-4D97-AF65-F5344CB8AC3E}">
        <p14:creationId xmlns:p14="http://schemas.microsoft.com/office/powerpoint/2010/main" val="13493619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557788" y="5805264"/>
            <a:ext cx="8190675" cy="830997"/>
          </a:xfrm>
          <a:prstGeom prst="rect">
            <a:avLst/>
          </a:prstGeom>
          <a:noFill/>
        </p:spPr>
        <p:txBody>
          <a:bodyPr wrap="square" rtlCol="0">
            <a:spAutoFit/>
          </a:bodyPr>
          <a:lstStyle/>
          <a:p>
            <a:r>
              <a:rPr lang="sl-SI" sz="1600" dirty="0" smtClean="0">
                <a:latin typeface="Arial" pitchFamily="34" charset="0"/>
                <a:cs typeface="Arial" pitchFamily="34" charset="0"/>
              </a:rPr>
              <a:t>Označeni substrati se vežejo na pokrov (19 podenot), kjer se veriga </a:t>
            </a:r>
            <a:r>
              <a:rPr lang="sl-SI" sz="1600" dirty="0" err="1" smtClean="0">
                <a:latin typeface="Arial" pitchFamily="34" charset="0"/>
                <a:cs typeface="Arial" pitchFamily="34" charset="0"/>
              </a:rPr>
              <a:t>Uq</a:t>
            </a:r>
            <a:r>
              <a:rPr lang="sl-SI" sz="1600" dirty="0" smtClean="0">
                <a:latin typeface="Arial" pitchFamily="34" charset="0"/>
                <a:cs typeface="Arial" pitchFamily="34" charset="0"/>
              </a:rPr>
              <a:t> odcepi, nato pa pride do razvitja substratne molekule in odprtja pore, pri čemer sodeluje obroč 6 iz podenot, vezanih na podenote alfa.</a:t>
            </a:r>
            <a:endParaRPr lang="sl-SI" sz="1600" dirty="0">
              <a:latin typeface="Arial" pitchFamily="34" charset="0"/>
              <a:cs typeface="Arial"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8424936" cy="527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894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871" y="-36480"/>
            <a:ext cx="5184576" cy="686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2637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59" y="2420888"/>
            <a:ext cx="569595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2874" y="908720"/>
            <a:ext cx="569595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110" y="5733256"/>
            <a:ext cx="6316153" cy="584775"/>
          </a:xfrm>
          <a:prstGeom prst="rect">
            <a:avLst/>
          </a:prstGeom>
          <a:noFill/>
        </p:spPr>
        <p:txBody>
          <a:bodyPr wrap="none" rtlCol="0">
            <a:spAutoFit/>
          </a:bodyPr>
          <a:lstStyle/>
          <a:p>
            <a:r>
              <a:rPr lang="sl-SI" sz="1600" dirty="0" smtClean="0">
                <a:latin typeface="Arial" pitchFamily="34" charset="0"/>
                <a:cs typeface="Arial" pitchFamily="34" charset="0"/>
              </a:rPr>
              <a:t>Sestavljanje </a:t>
            </a:r>
            <a:r>
              <a:rPr lang="sl-SI" sz="1600" dirty="0" err="1" smtClean="0">
                <a:latin typeface="Arial" pitchFamily="34" charset="0"/>
                <a:cs typeface="Arial" pitchFamily="34" charset="0"/>
              </a:rPr>
              <a:t>proteasoma</a:t>
            </a:r>
            <a:r>
              <a:rPr lang="sl-SI" sz="1600" dirty="0" smtClean="0">
                <a:latin typeface="Arial" pitchFamily="34" charset="0"/>
                <a:cs typeface="Arial" pitchFamily="34" charset="0"/>
              </a:rPr>
              <a:t> 20 S iz dveh pol-</a:t>
            </a:r>
            <a:r>
              <a:rPr lang="sl-SI" sz="1600" dirty="0" err="1" smtClean="0">
                <a:latin typeface="Arial" pitchFamily="34" charset="0"/>
                <a:cs typeface="Arial" pitchFamily="34" charset="0"/>
              </a:rPr>
              <a:t>proteasomov</a:t>
            </a:r>
            <a:r>
              <a:rPr lang="sl-SI" sz="1600" dirty="0" smtClean="0">
                <a:latin typeface="Arial" pitchFamily="34" charset="0"/>
                <a:cs typeface="Arial" pitchFamily="34" charset="0"/>
              </a:rPr>
              <a:t> in aktivacija</a:t>
            </a:r>
            <a:br>
              <a:rPr lang="sl-SI" sz="1600" dirty="0" smtClean="0">
                <a:latin typeface="Arial" pitchFamily="34" charset="0"/>
                <a:cs typeface="Arial" pitchFamily="34" charset="0"/>
              </a:rPr>
            </a:br>
            <a:r>
              <a:rPr lang="sl-SI" sz="1600" dirty="0" err="1" smtClean="0">
                <a:latin typeface="Arial" pitchFamily="34" charset="0"/>
                <a:cs typeface="Arial" pitchFamily="34" charset="0"/>
              </a:rPr>
              <a:t>pro</a:t>
            </a:r>
            <a:r>
              <a:rPr lang="sl-SI" sz="1600" dirty="0" smtClean="0">
                <a:latin typeface="Arial" pitchFamily="34" charset="0"/>
                <a:cs typeface="Arial" pitchFamily="34" charset="0"/>
              </a:rPr>
              <a:t>- v aktivne podenote beta z odcepom </a:t>
            </a:r>
            <a:r>
              <a:rPr lang="sl-SI" sz="1600" dirty="0" err="1" smtClean="0">
                <a:latin typeface="Arial" pitchFamily="34" charset="0"/>
                <a:cs typeface="Arial" pitchFamily="34" charset="0"/>
              </a:rPr>
              <a:t>propeptida</a:t>
            </a:r>
            <a:r>
              <a:rPr lang="sl-SI" sz="1600" dirty="0" smtClean="0">
                <a:latin typeface="Arial" pitchFamily="34" charset="0"/>
                <a:cs typeface="Arial" pitchFamily="34" charset="0"/>
              </a:rPr>
              <a:t>.</a:t>
            </a:r>
            <a:endParaRPr lang="sl-SI" sz="1600" dirty="0">
              <a:latin typeface="Arial" pitchFamily="34" charset="0"/>
              <a:cs typeface="Arial" pitchFamily="34" charset="0"/>
            </a:endParaRPr>
          </a:p>
        </p:txBody>
      </p:sp>
      <p:sp>
        <p:nvSpPr>
          <p:cNvPr id="3" name="Rectangle 2"/>
          <p:cNvSpPr/>
          <p:nvPr/>
        </p:nvSpPr>
        <p:spPr>
          <a:xfrm>
            <a:off x="5743259" y="5189215"/>
            <a:ext cx="1648208" cy="246221"/>
          </a:xfrm>
          <a:prstGeom prst="rect">
            <a:avLst/>
          </a:prstGeom>
        </p:spPr>
        <p:txBody>
          <a:bodyPr wrap="none">
            <a:spAutoFit/>
          </a:bodyPr>
          <a:lstStyle/>
          <a:p>
            <a:r>
              <a:rPr lang="en-US" sz="1000" dirty="0">
                <a:solidFill>
                  <a:schemeClr val="bg2">
                    <a:lumMod val="75000"/>
                  </a:schemeClr>
                </a:solidFill>
                <a:latin typeface="Arial Narrow" pitchFamily="34" charset="0"/>
              </a:rPr>
              <a:t>Structure 14, 1179–1188</a:t>
            </a:r>
            <a:r>
              <a:rPr lang="en-US" sz="1000" dirty="0" smtClean="0">
                <a:solidFill>
                  <a:schemeClr val="bg2">
                    <a:lumMod val="75000"/>
                  </a:schemeClr>
                </a:solidFill>
                <a:latin typeface="Arial Narrow" pitchFamily="34" charset="0"/>
              </a:rPr>
              <a:t>, </a:t>
            </a:r>
            <a:r>
              <a:rPr lang="en-US" sz="1000" dirty="0">
                <a:solidFill>
                  <a:schemeClr val="bg2">
                    <a:lumMod val="75000"/>
                  </a:schemeClr>
                </a:solidFill>
                <a:latin typeface="Arial Narrow" pitchFamily="34" charset="0"/>
              </a:rPr>
              <a:t>2006</a:t>
            </a:r>
            <a:endParaRPr lang="sl-SI" sz="1000" dirty="0">
              <a:solidFill>
                <a:schemeClr val="bg2">
                  <a:lumMod val="75000"/>
                </a:schemeClr>
              </a:solidFill>
              <a:latin typeface="Arial Narrow" pitchFamily="34" charset="0"/>
            </a:endParaRPr>
          </a:p>
        </p:txBody>
      </p:sp>
    </p:spTree>
    <p:extLst>
      <p:ext uri="{BB962C8B-B14F-4D97-AF65-F5344CB8AC3E}">
        <p14:creationId xmlns:p14="http://schemas.microsoft.com/office/powerpoint/2010/main" val="321826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99592" y="1052736"/>
            <a:ext cx="7027540" cy="1261884"/>
          </a:xfrm>
          <a:prstGeom prst="rect">
            <a:avLst/>
          </a:prstGeom>
          <a:noFill/>
        </p:spPr>
        <p:txBody>
          <a:bodyPr wrap="square" rtlCol="0">
            <a:spAutoFit/>
          </a:bodyPr>
          <a:lstStyle/>
          <a:p>
            <a:r>
              <a:rPr lang="sl-SI" sz="1600" dirty="0">
                <a:solidFill>
                  <a:srgbClr val="000000"/>
                </a:solidFill>
                <a:latin typeface="Arial" pitchFamily="34" charset="0"/>
                <a:cs typeface="Arial" pitchFamily="34" charset="0"/>
              </a:rPr>
              <a:t>Pred vstopom tarčnega proteina v </a:t>
            </a:r>
            <a:r>
              <a:rPr lang="sl-SI" sz="1600" dirty="0" smtClean="0">
                <a:solidFill>
                  <a:srgbClr val="000000"/>
                </a:solidFill>
                <a:latin typeface="Arial" pitchFamily="34" charset="0"/>
                <a:cs typeface="Arial" pitchFamily="34" charset="0"/>
              </a:rPr>
              <a:t>lumen </a:t>
            </a:r>
            <a:r>
              <a:rPr lang="sl-SI" sz="1600" dirty="0">
                <a:solidFill>
                  <a:srgbClr val="000000"/>
                </a:solidFill>
                <a:latin typeface="Arial" pitchFamily="34" charset="0"/>
                <a:cs typeface="Arial" pitchFamily="34" charset="0"/>
              </a:rPr>
              <a:t>se </a:t>
            </a:r>
            <a:r>
              <a:rPr lang="sl-SI" sz="1600" dirty="0" err="1">
                <a:solidFill>
                  <a:srgbClr val="000000"/>
                </a:solidFill>
                <a:latin typeface="Arial" pitchFamily="34" charset="0"/>
                <a:cs typeface="Arial" pitchFamily="34" charset="0"/>
              </a:rPr>
              <a:t>Uq</a:t>
            </a:r>
            <a:r>
              <a:rPr lang="sl-SI" sz="1600" dirty="0">
                <a:solidFill>
                  <a:srgbClr val="000000"/>
                </a:solidFill>
                <a:latin typeface="Arial" pitchFamily="34" charset="0"/>
                <a:cs typeface="Arial" pitchFamily="34" charset="0"/>
              </a:rPr>
              <a:t> odstranijo ob delovanju </a:t>
            </a:r>
            <a:r>
              <a:rPr lang="sl-SI" sz="1600" dirty="0" smtClean="0">
                <a:solidFill>
                  <a:srgbClr val="000000"/>
                </a:solidFill>
                <a:latin typeface="Arial" pitchFamily="34" charset="0"/>
                <a:cs typeface="Arial" pitchFamily="34" charset="0"/>
              </a:rPr>
              <a:t/>
            </a:r>
            <a:br>
              <a:rPr lang="sl-SI" sz="1600" dirty="0" smtClean="0">
                <a:solidFill>
                  <a:srgbClr val="000000"/>
                </a:solidFill>
                <a:latin typeface="Arial" pitchFamily="34" charset="0"/>
                <a:cs typeface="Arial" pitchFamily="34" charset="0"/>
              </a:rPr>
            </a:br>
            <a:r>
              <a:rPr lang="sl-SI" sz="1600" dirty="0" err="1" smtClean="0">
                <a:solidFill>
                  <a:srgbClr val="000000"/>
                </a:solidFill>
                <a:latin typeface="Arial" pitchFamily="34" charset="0"/>
                <a:cs typeface="Arial" pitchFamily="34" charset="0"/>
              </a:rPr>
              <a:t>deubikvitinaze</a:t>
            </a:r>
            <a:r>
              <a:rPr lang="sl-SI" sz="1600" dirty="0" smtClean="0">
                <a:solidFill>
                  <a:srgbClr val="000000"/>
                </a:solidFill>
                <a:latin typeface="Arial" pitchFamily="34" charset="0"/>
                <a:cs typeface="Arial" pitchFamily="34" charset="0"/>
              </a:rPr>
              <a:t> (DUB</a:t>
            </a:r>
            <a:r>
              <a:rPr lang="sl-SI" sz="1600" dirty="0">
                <a:solidFill>
                  <a:srgbClr val="000000"/>
                </a:solidFill>
                <a:latin typeface="Arial" pitchFamily="34" charset="0"/>
                <a:cs typeface="Arial" pitchFamily="34" charset="0"/>
              </a:rPr>
              <a:t>), ki je ena od podenot kape in je </a:t>
            </a:r>
            <a:r>
              <a:rPr lang="sl-SI" sz="1600" dirty="0" err="1">
                <a:solidFill>
                  <a:srgbClr val="000000"/>
                </a:solidFill>
                <a:latin typeface="Arial" pitchFamily="34" charset="0"/>
                <a:cs typeface="Arial" pitchFamily="34" charset="0"/>
              </a:rPr>
              <a:t>metaloproteinaza</a:t>
            </a:r>
            <a:r>
              <a:rPr lang="sl-SI" sz="1600" dirty="0">
                <a:solidFill>
                  <a:srgbClr val="000000"/>
                </a:solidFill>
                <a:latin typeface="Arial" pitchFamily="34" charset="0"/>
                <a:cs typeface="Arial" pitchFamily="34" charset="0"/>
              </a:rPr>
              <a:t>. </a:t>
            </a:r>
          </a:p>
          <a:p>
            <a:r>
              <a:rPr lang="sl-SI" sz="1600" dirty="0">
                <a:solidFill>
                  <a:srgbClr val="000000"/>
                </a:solidFill>
                <a:latin typeface="Arial" pitchFamily="34" charset="0"/>
                <a:cs typeface="Arial" pitchFamily="34" charset="0"/>
              </a:rPr>
              <a:t/>
            </a:r>
            <a:br>
              <a:rPr lang="sl-SI" sz="1600" dirty="0">
                <a:solidFill>
                  <a:srgbClr val="000000"/>
                </a:solidFill>
                <a:latin typeface="Arial" pitchFamily="34" charset="0"/>
                <a:cs typeface="Arial" pitchFamily="34" charset="0"/>
              </a:rPr>
            </a:br>
            <a:r>
              <a:rPr lang="sl-SI" sz="1400" dirty="0">
                <a:solidFill>
                  <a:srgbClr val="000000"/>
                </a:solidFill>
                <a:latin typeface="Arial" pitchFamily="34" charset="0"/>
                <a:cs typeface="Arial" pitchFamily="34" charset="0"/>
              </a:rPr>
              <a:t>Obstajajo tudi proste DUB, ki lahko podaljšajo življenjsko dobo proteina. </a:t>
            </a:r>
            <a:r>
              <a:rPr lang="sl-SI" sz="1400" dirty="0" smtClean="0">
                <a:solidFill>
                  <a:srgbClr val="000000"/>
                </a:solidFill>
                <a:latin typeface="Arial" pitchFamily="34" charset="0"/>
                <a:cs typeface="Arial" pitchFamily="34" charset="0"/>
              </a:rPr>
              <a:t/>
            </a:r>
            <a:br>
              <a:rPr lang="sl-SI" sz="1400" dirty="0" smtClean="0">
                <a:solidFill>
                  <a:srgbClr val="000000"/>
                </a:solidFill>
                <a:latin typeface="Arial" pitchFamily="34" charset="0"/>
                <a:cs typeface="Arial" pitchFamily="34" charset="0"/>
              </a:rPr>
            </a:br>
            <a:r>
              <a:rPr lang="sl-SI" sz="1400" dirty="0" smtClean="0">
                <a:solidFill>
                  <a:srgbClr val="000000"/>
                </a:solidFill>
                <a:latin typeface="Arial" pitchFamily="34" charset="0"/>
                <a:cs typeface="Arial" pitchFamily="34" charset="0"/>
              </a:rPr>
              <a:t>Večinoma so cisteinske </a:t>
            </a:r>
            <a:r>
              <a:rPr lang="sl-SI" sz="1400" dirty="0">
                <a:solidFill>
                  <a:srgbClr val="000000"/>
                </a:solidFill>
                <a:latin typeface="Arial" pitchFamily="34" charset="0"/>
                <a:cs typeface="Arial" pitchFamily="34" charset="0"/>
              </a:rPr>
              <a:t>proteinaze.</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902072"/>
            <a:ext cx="6811516" cy="243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284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823913"/>
            <a:ext cx="619125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043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67"/>
          <a:stretch/>
        </p:blipFill>
        <p:spPr bwMode="auto">
          <a:xfrm>
            <a:off x="1" y="476672"/>
            <a:ext cx="9144000" cy="557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121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605" y="1124744"/>
            <a:ext cx="2941315" cy="426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04390" y="5388989"/>
            <a:ext cx="1606530" cy="246221"/>
          </a:xfrm>
          <a:prstGeom prst="rect">
            <a:avLst/>
          </a:prstGeom>
        </p:spPr>
        <p:txBody>
          <a:bodyPr wrap="none">
            <a:spAutoFit/>
          </a:bodyPr>
          <a:lstStyle/>
          <a:p>
            <a:pPr algn="r"/>
            <a:r>
              <a:rPr lang="sl-SI" sz="1000" dirty="0">
                <a:solidFill>
                  <a:srgbClr val="808080">
                    <a:lumMod val="75000"/>
                  </a:srgbClr>
                </a:solidFill>
                <a:latin typeface="Arial Narrow" pitchFamily="34" charset="0"/>
              </a:rPr>
              <a:t>http://neuromuscular.wustl.edu</a:t>
            </a:r>
          </a:p>
        </p:txBody>
      </p:sp>
      <p:sp>
        <p:nvSpPr>
          <p:cNvPr id="3" name="TextBox 2"/>
          <p:cNvSpPr txBox="1"/>
          <p:nvPr/>
        </p:nvSpPr>
        <p:spPr>
          <a:xfrm>
            <a:off x="462052" y="6082675"/>
            <a:ext cx="7756419" cy="584775"/>
          </a:xfrm>
          <a:prstGeom prst="rect">
            <a:avLst/>
          </a:prstGeom>
          <a:noFill/>
        </p:spPr>
        <p:txBody>
          <a:bodyPr wrap="none" rtlCol="0">
            <a:spAutoFit/>
          </a:bodyPr>
          <a:lstStyle/>
          <a:p>
            <a:r>
              <a:rPr lang="sl-SI" sz="1600" dirty="0">
                <a:solidFill>
                  <a:srgbClr val="3333CC">
                    <a:lumMod val="75000"/>
                  </a:srgbClr>
                </a:solidFill>
                <a:latin typeface="Arial" pitchFamily="34" charset="0"/>
                <a:cs typeface="Arial" pitchFamily="34" charset="0"/>
              </a:rPr>
              <a:t>Proces </a:t>
            </a:r>
            <a:r>
              <a:rPr lang="sl-SI" sz="1600" dirty="0" err="1">
                <a:solidFill>
                  <a:srgbClr val="3333CC">
                    <a:lumMod val="75000"/>
                  </a:srgbClr>
                </a:solidFill>
                <a:latin typeface="Arial" pitchFamily="34" charset="0"/>
                <a:cs typeface="Arial" pitchFamily="34" charset="0"/>
              </a:rPr>
              <a:t>ubikvitinacije</a:t>
            </a:r>
            <a:r>
              <a:rPr lang="sl-SI" sz="1600" dirty="0">
                <a:solidFill>
                  <a:srgbClr val="3333CC">
                    <a:lumMod val="75000"/>
                  </a:srgbClr>
                </a:solidFill>
                <a:latin typeface="Arial" pitchFamily="34" charset="0"/>
                <a:cs typeface="Arial" pitchFamily="34" charset="0"/>
              </a:rPr>
              <a:t> lahko nadzorujejo signalne poti preko transkripcijskih faktorjev,</a:t>
            </a:r>
          </a:p>
          <a:p>
            <a:r>
              <a:rPr lang="sl-SI" sz="1600" dirty="0">
                <a:solidFill>
                  <a:srgbClr val="3333CC">
                    <a:lumMod val="75000"/>
                  </a:srgbClr>
                </a:solidFill>
                <a:latin typeface="Arial" pitchFamily="34" charset="0"/>
                <a:cs typeface="Arial" pitchFamily="34" charset="0"/>
              </a:rPr>
              <a:t>ki uravnavajo izražanje encimov, potrebnih za dodajanje </a:t>
            </a:r>
            <a:r>
              <a:rPr lang="sl-SI" sz="1600" dirty="0" err="1">
                <a:solidFill>
                  <a:srgbClr val="3333CC">
                    <a:lumMod val="75000"/>
                  </a:srgbClr>
                </a:solidFill>
                <a:latin typeface="Arial" pitchFamily="34" charset="0"/>
                <a:cs typeface="Arial" pitchFamily="34" charset="0"/>
              </a:rPr>
              <a:t>ubikvitinskih</a:t>
            </a:r>
            <a:r>
              <a:rPr lang="sl-SI" sz="1600" dirty="0">
                <a:solidFill>
                  <a:srgbClr val="3333CC">
                    <a:lumMod val="75000"/>
                  </a:srgbClr>
                </a:solidFill>
                <a:latin typeface="Arial" pitchFamily="34" charset="0"/>
                <a:cs typeface="Arial" pitchFamily="34" charset="0"/>
              </a:rPr>
              <a:t> enot na tarče.</a:t>
            </a:r>
          </a:p>
        </p:txBody>
      </p:sp>
    </p:spTree>
    <p:extLst>
      <p:ext uri="{BB962C8B-B14F-4D97-AF65-F5344CB8AC3E}">
        <p14:creationId xmlns:p14="http://schemas.microsoft.com/office/powerpoint/2010/main" val="183519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68" y="1124744"/>
            <a:ext cx="7620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747296" y="4553744"/>
            <a:ext cx="1468672" cy="246221"/>
          </a:xfrm>
          <a:prstGeom prst="rect">
            <a:avLst/>
          </a:prstGeom>
        </p:spPr>
        <p:txBody>
          <a:bodyPr wrap="none">
            <a:spAutoFit/>
          </a:bodyPr>
          <a:lstStyle/>
          <a:p>
            <a:r>
              <a:rPr lang="sl-SI" sz="1000" dirty="0">
                <a:solidFill>
                  <a:srgbClr val="000000"/>
                </a:solidFill>
                <a:latin typeface="Arial Narrow" pitchFamily="34" charset="0"/>
              </a:rPr>
              <a:t>Nature 426, 895-899 (2003)</a:t>
            </a:r>
          </a:p>
        </p:txBody>
      </p:sp>
      <p:sp>
        <p:nvSpPr>
          <p:cNvPr id="3" name="TextBox 2"/>
          <p:cNvSpPr txBox="1"/>
          <p:nvPr/>
        </p:nvSpPr>
        <p:spPr>
          <a:xfrm>
            <a:off x="971601" y="5445224"/>
            <a:ext cx="7128792" cy="584775"/>
          </a:xfrm>
          <a:prstGeom prst="rect">
            <a:avLst/>
          </a:prstGeom>
          <a:noFill/>
        </p:spPr>
        <p:txBody>
          <a:bodyPr wrap="square" rtlCol="0">
            <a:spAutoFit/>
          </a:bodyPr>
          <a:lstStyle/>
          <a:p>
            <a:pPr algn="ctr"/>
            <a:r>
              <a:rPr lang="sl-SI" sz="1600" dirty="0" err="1">
                <a:solidFill>
                  <a:srgbClr val="3333CC">
                    <a:lumMod val="75000"/>
                  </a:srgbClr>
                </a:solidFill>
                <a:latin typeface="Arial" pitchFamily="34" charset="0"/>
                <a:cs typeface="Arial" pitchFamily="34" charset="0"/>
              </a:rPr>
              <a:t>Šaperoni</a:t>
            </a:r>
            <a:r>
              <a:rPr lang="sl-SI" sz="1600" dirty="0">
                <a:solidFill>
                  <a:srgbClr val="3333CC">
                    <a:lumMod val="75000"/>
                  </a:srgbClr>
                </a:solidFill>
                <a:latin typeface="Arial" pitchFamily="34" charset="0"/>
                <a:cs typeface="Arial" pitchFamily="34" charset="0"/>
              </a:rPr>
              <a:t> lahko sodelujejo pri prepoznavanju nepravilno zvitih proteinov, kar privede do njihove </a:t>
            </a:r>
            <a:r>
              <a:rPr lang="sl-SI" sz="1600" dirty="0" err="1">
                <a:solidFill>
                  <a:srgbClr val="3333CC">
                    <a:lumMod val="75000"/>
                  </a:srgbClr>
                </a:solidFill>
                <a:latin typeface="Arial" pitchFamily="34" charset="0"/>
                <a:cs typeface="Arial" pitchFamily="34" charset="0"/>
              </a:rPr>
              <a:t>ubikvitinacije</a:t>
            </a:r>
            <a:r>
              <a:rPr lang="sl-SI" sz="1600" dirty="0">
                <a:solidFill>
                  <a:srgbClr val="3333CC">
                    <a:lumMod val="75000"/>
                  </a:srgbClr>
                </a:solidFill>
                <a:latin typeface="Arial" pitchFamily="34" charset="0"/>
                <a:cs typeface="Arial" pitchFamily="34" charset="0"/>
              </a:rPr>
              <a:t>.</a:t>
            </a:r>
          </a:p>
        </p:txBody>
      </p:sp>
    </p:spTree>
    <p:extLst>
      <p:ext uri="{BB962C8B-B14F-4D97-AF65-F5344CB8AC3E}">
        <p14:creationId xmlns:p14="http://schemas.microsoft.com/office/powerpoint/2010/main" val="7836503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404664"/>
            <a:ext cx="4170214" cy="628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92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332656"/>
            <a:ext cx="8388424" cy="1600438"/>
          </a:xfrm>
          <a:prstGeom prst="rect">
            <a:avLst/>
          </a:prstGeom>
          <a:noFill/>
        </p:spPr>
        <p:txBody>
          <a:bodyPr wrap="square" rtlCol="0">
            <a:spAutoFit/>
          </a:bodyPr>
          <a:lstStyle/>
          <a:p>
            <a:r>
              <a:rPr lang="sl-SI" sz="1400" b="1" dirty="0" smtClean="0">
                <a:latin typeface="Arial" pitchFamily="34" charset="0"/>
                <a:cs typeface="Arial" pitchFamily="34" charset="0"/>
              </a:rPr>
              <a:t>Pravilo N-konca</a:t>
            </a:r>
          </a:p>
          <a:p>
            <a:endParaRPr lang="sl-SI" sz="1400" dirty="0">
              <a:latin typeface="Arial" pitchFamily="34" charset="0"/>
              <a:cs typeface="Arial" pitchFamily="34" charset="0"/>
            </a:endParaRPr>
          </a:p>
          <a:p>
            <a:r>
              <a:rPr lang="sl-SI" sz="1400" dirty="0" smtClean="0">
                <a:latin typeface="Arial" pitchFamily="34" charset="0"/>
                <a:cs typeface="Arial" pitchFamily="34" charset="0"/>
              </a:rPr>
              <a:t>Razen osnovnih destabilizirajočih N-končnih aminokislinskih ostankov oz. zaporedja </a:t>
            </a:r>
            <a:br>
              <a:rPr lang="sl-SI" sz="1400" dirty="0" smtClean="0">
                <a:latin typeface="Arial" pitchFamily="34" charset="0"/>
                <a:cs typeface="Arial" pitchFamily="34" charset="0"/>
              </a:rPr>
            </a:br>
            <a:r>
              <a:rPr lang="sl-SI" sz="1400" dirty="0" smtClean="0">
                <a:latin typeface="Arial" pitchFamily="34" charset="0"/>
                <a:cs typeface="Arial" pitchFamily="34" charset="0"/>
              </a:rPr>
              <a:t>(N-</a:t>
            </a:r>
            <a:r>
              <a:rPr lang="sl-SI" sz="1400" dirty="0" err="1" smtClean="0">
                <a:latin typeface="Arial" pitchFamily="34" charset="0"/>
                <a:cs typeface="Arial" pitchFamily="34" charset="0"/>
              </a:rPr>
              <a:t>degron</a:t>
            </a:r>
            <a:r>
              <a:rPr lang="sl-SI" sz="1400" dirty="0" smtClean="0">
                <a:latin typeface="Arial" pitchFamily="34" charset="0"/>
                <a:cs typeface="Arial" pitchFamily="34" charset="0"/>
              </a:rPr>
              <a:t>) obstajajo še dodatni signali, ki vplivajo na obstojnost proteina po pretvorbah:</a:t>
            </a:r>
          </a:p>
          <a:p>
            <a:r>
              <a:rPr lang="sl-SI" sz="1400" dirty="0" err="1" smtClean="0">
                <a:latin typeface="Arial" pitchFamily="34" charset="0"/>
                <a:cs typeface="Arial" pitchFamily="34" charset="0"/>
              </a:rPr>
              <a:t>Asn</a:t>
            </a:r>
            <a:r>
              <a:rPr lang="sl-SI" sz="1400" dirty="0" smtClean="0">
                <a:latin typeface="Arial" pitchFamily="34" charset="0"/>
                <a:cs typeface="Arial" pitchFamily="34" charset="0"/>
              </a:rPr>
              <a:t>, </a:t>
            </a:r>
            <a:r>
              <a:rPr lang="sl-SI" sz="1400" dirty="0" err="1" smtClean="0">
                <a:latin typeface="Arial" pitchFamily="34" charset="0"/>
                <a:cs typeface="Arial" pitchFamily="34" charset="0"/>
              </a:rPr>
              <a:t>Gln</a:t>
            </a:r>
            <a:r>
              <a:rPr lang="sl-SI" sz="1400" dirty="0" smtClean="0">
                <a:latin typeface="Arial" pitchFamily="34" charset="0"/>
                <a:cs typeface="Arial" pitchFamily="34" charset="0"/>
              </a:rPr>
              <a:t> – terciarna destabilizirajoča ostanka – se encimsko </a:t>
            </a:r>
            <a:r>
              <a:rPr lang="sl-SI" sz="1400" dirty="0" err="1" smtClean="0">
                <a:latin typeface="Arial" pitchFamily="34" charset="0"/>
                <a:cs typeface="Arial" pitchFamily="34" charset="0"/>
              </a:rPr>
              <a:t>deaminirata</a:t>
            </a:r>
            <a:r>
              <a:rPr lang="sl-SI" sz="1400" dirty="0" smtClean="0">
                <a:latin typeface="Arial" pitchFamily="34" charset="0"/>
                <a:cs typeface="Arial" pitchFamily="34" charset="0"/>
              </a:rPr>
              <a:t> v sekundarna destabilizirajoča </a:t>
            </a:r>
            <a:r>
              <a:rPr lang="sl-SI" sz="1400" dirty="0" err="1" smtClean="0">
                <a:latin typeface="Arial" pitchFamily="34" charset="0"/>
                <a:cs typeface="Arial" pitchFamily="34" charset="0"/>
              </a:rPr>
              <a:t>Asp</a:t>
            </a:r>
            <a:r>
              <a:rPr lang="sl-SI" sz="1400" dirty="0" smtClean="0">
                <a:latin typeface="Arial" pitchFamily="34" charset="0"/>
                <a:cs typeface="Arial" pitchFamily="34" charset="0"/>
              </a:rPr>
              <a:t> in </a:t>
            </a:r>
            <a:r>
              <a:rPr lang="sl-SI" sz="1400" dirty="0" err="1" smtClean="0">
                <a:latin typeface="Arial" pitchFamily="34" charset="0"/>
                <a:cs typeface="Arial" pitchFamily="34" charset="0"/>
              </a:rPr>
              <a:t>Glu</a:t>
            </a:r>
            <a:r>
              <a:rPr lang="sl-SI" sz="1400" dirty="0" smtClean="0">
                <a:latin typeface="Arial" pitchFamily="34" charset="0"/>
                <a:cs typeface="Arial" pitchFamily="34" charset="0"/>
              </a:rPr>
              <a:t>. Nanju se veže (primarno destabilizirajoči) </a:t>
            </a:r>
            <a:r>
              <a:rPr lang="sl-SI" sz="1400" dirty="0" err="1" smtClean="0">
                <a:latin typeface="Arial" pitchFamily="34" charset="0"/>
                <a:cs typeface="Arial" pitchFamily="34" charset="0"/>
              </a:rPr>
              <a:t>Arg</a:t>
            </a:r>
            <a:r>
              <a:rPr lang="sl-SI" sz="1400" dirty="0" smtClean="0">
                <a:latin typeface="Arial" pitchFamily="34" charset="0"/>
                <a:cs typeface="Arial" pitchFamily="34" charset="0"/>
              </a:rPr>
              <a:t> ob delovanju </a:t>
            </a:r>
            <a:r>
              <a:rPr lang="sl-SI" sz="1400" dirty="0" err="1" smtClean="0">
                <a:latin typeface="Arial" pitchFamily="34" charset="0"/>
                <a:cs typeface="Arial" pitchFamily="34" charset="0"/>
              </a:rPr>
              <a:t>Arg</a:t>
            </a:r>
            <a:r>
              <a:rPr lang="sl-SI" sz="1400" dirty="0" smtClean="0">
                <a:latin typeface="Arial" pitchFamily="34" charset="0"/>
                <a:cs typeface="Arial" pitchFamily="34" charset="0"/>
              </a:rPr>
              <a:t>-tRNA-</a:t>
            </a:r>
            <a:r>
              <a:rPr lang="sl-SI" sz="1400" dirty="0" err="1" smtClean="0">
                <a:latin typeface="Arial" pitchFamily="34" charset="0"/>
                <a:cs typeface="Arial" pitchFamily="34" charset="0"/>
              </a:rPr>
              <a:t>transferaze</a:t>
            </a:r>
            <a:r>
              <a:rPr lang="sl-SI" sz="1400" dirty="0">
                <a:latin typeface="Arial" pitchFamily="34" charset="0"/>
                <a:cs typeface="Arial" pitchFamily="34" charset="0"/>
              </a:rPr>
              <a:t>.</a:t>
            </a:r>
            <a:endParaRPr lang="sl-SI" sz="1400" dirty="0" smtClean="0">
              <a:latin typeface="Arial" pitchFamily="34" charset="0"/>
              <a:cs typeface="Arial" pitchFamily="34" charset="0"/>
            </a:endParaRPr>
          </a:p>
          <a:p>
            <a:endParaRPr lang="sl-SI" sz="1400" dirty="0">
              <a:latin typeface="Arial" pitchFamily="34" charset="0"/>
              <a:cs typeface="Arial" pitchFamily="34" charset="0"/>
            </a:endParaRPr>
          </a:p>
        </p:txBody>
      </p:sp>
      <p:grpSp>
        <p:nvGrpSpPr>
          <p:cNvPr id="4" name="Group 3"/>
          <p:cNvGrpSpPr/>
          <p:nvPr/>
        </p:nvGrpSpPr>
        <p:grpSpPr>
          <a:xfrm>
            <a:off x="433965" y="2636912"/>
            <a:ext cx="7953008" cy="3672408"/>
            <a:chOff x="251520" y="2564904"/>
            <a:chExt cx="8169032" cy="3820844"/>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45" b="48942"/>
            <a:stretch/>
          </p:blipFill>
          <p:spPr bwMode="auto">
            <a:xfrm>
              <a:off x="395536" y="2636912"/>
              <a:ext cx="8025016" cy="374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251520" y="2564904"/>
              <a:ext cx="3672408" cy="36004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l-SI" sz="2400" b="0" i="0" u="none" strike="noStrike" cap="none" normalizeH="0" baseline="0" smtClean="0">
                <a:ln>
                  <a:noFill/>
                </a:ln>
                <a:solidFill>
                  <a:schemeClr val="tx1"/>
                </a:solidFill>
                <a:effectLst/>
                <a:latin typeface="Times" pitchFamily="18" charset="0"/>
              </a:endParaRPr>
            </a:p>
          </p:txBody>
        </p:sp>
      </p:grpSp>
      <p:sp>
        <p:nvSpPr>
          <p:cNvPr id="5" name="Rectangle 4"/>
          <p:cNvSpPr/>
          <p:nvPr/>
        </p:nvSpPr>
        <p:spPr>
          <a:xfrm>
            <a:off x="5945748" y="6494048"/>
            <a:ext cx="2648482" cy="246221"/>
          </a:xfrm>
          <a:prstGeom prst="rect">
            <a:avLst/>
          </a:prstGeom>
        </p:spPr>
        <p:txBody>
          <a:bodyPr wrap="none">
            <a:spAutoFit/>
          </a:bodyPr>
          <a:lstStyle/>
          <a:p>
            <a:r>
              <a:rPr lang="sl-SI" sz="1000" i="1" dirty="0" smtClean="0">
                <a:solidFill>
                  <a:schemeClr val="bg2">
                    <a:lumMod val="75000"/>
                  </a:schemeClr>
                </a:solidFill>
                <a:latin typeface="Arial Narrow" pitchFamily="34" charset="0"/>
              </a:rPr>
              <a:t>S. cerevisiae</a:t>
            </a:r>
            <a:r>
              <a:rPr lang="sl-SI" sz="1000" dirty="0" smtClean="0">
                <a:solidFill>
                  <a:schemeClr val="bg2">
                    <a:lumMod val="75000"/>
                  </a:schemeClr>
                </a:solidFill>
                <a:latin typeface="Arial Narrow" pitchFamily="34" charset="0"/>
              </a:rPr>
              <a:t>		</a:t>
            </a:r>
            <a:r>
              <a:rPr lang="en-US" sz="1000" dirty="0" smtClean="0">
                <a:solidFill>
                  <a:schemeClr val="bg2">
                    <a:lumMod val="75000"/>
                  </a:schemeClr>
                </a:solidFill>
                <a:latin typeface="Arial Narrow" pitchFamily="34" charset="0"/>
              </a:rPr>
              <a:t>PNAS </a:t>
            </a:r>
            <a:r>
              <a:rPr lang="sl-SI" sz="1000" dirty="0" smtClean="0">
                <a:solidFill>
                  <a:schemeClr val="bg2">
                    <a:lumMod val="75000"/>
                  </a:schemeClr>
                </a:solidFill>
                <a:latin typeface="Arial Narrow" pitchFamily="34" charset="0"/>
              </a:rPr>
              <a:t>(</a:t>
            </a:r>
            <a:r>
              <a:rPr lang="en-US" sz="1000" dirty="0" smtClean="0">
                <a:solidFill>
                  <a:schemeClr val="bg2">
                    <a:lumMod val="75000"/>
                  </a:schemeClr>
                </a:solidFill>
                <a:latin typeface="Arial Narrow" pitchFamily="34" charset="0"/>
              </a:rPr>
              <a:t>2009</a:t>
            </a:r>
            <a:r>
              <a:rPr lang="sl-SI" sz="1000" dirty="0" smtClean="0">
                <a:solidFill>
                  <a:schemeClr val="bg2">
                    <a:lumMod val="75000"/>
                  </a:schemeClr>
                </a:solidFill>
                <a:latin typeface="Arial Narrow" pitchFamily="34" charset="0"/>
              </a:rPr>
              <a:t>)</a:t>
            </a:r>
            <a:endParaRPr lang="sl-SI" sz="1000" dirty="0">
              <a:solidFill>
                <a:schemeClr val="bg2">
                  <a:lumMod val="75000"/>
                </a:schemeClr>
              </a:solidFill>
              <a:latin typeface="Arial Narrow" pitchFamily="34" charset="0"/>
            </a:endParaRPr>
          </a:p>
        </p:txBody>
      </p:sp>
      <p:sp>
        <p:nvSpPr>
          <p:cNvPr id="6" name="Rectangle 5"/>
          <p:cNvSpPr/>
          <p:nvPr/>
        </p:nvSpPr>
        <p:spPr bwMode="auto">
          <a:xfrm>
            <a:off x="467544" y="2564904"/>
            <a:ext cx="8064896" cy="3938010"/>
          </a:xfrm>
          <a:prstGeom prst="rect">
            <a:avLst/>
          </a:prstGeom>
          <a:noFill/>
          <a:ln w="9525"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l-SI"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0213001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44" y="2420888"/>
            <a:ext cx="179011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3648" y="6309320"/>
            <a:ext cx="6188874" cy="461665"/>
          </a:xfrm>
          <a:prstGeom prst="rect">
            <a:avLst/>
          </a:prstGeom>
          <a:noFill/>
        </p:spPr>
        <p:txBody>
          <a:bodyPr wrap="none" rtlCol="0">
            <a:spAutoFit/>
          </a:bodyPr>
          <a:lstStyle/>
          <a:p>
            <a:r>
              <a:rPr lang="sl-SI" sz="1200" dirty="0" err="1" smtClean="0">
                <a:latin typeface="Arial" pitchFamily="34" charset="0"/>
                <a:cs typeface="Arial" pitchFamily="34" charset="0"/>
              </a:rPr>
              <a:t>Heptamerni</a:t>
            </a:r>
            <a:r>
              <a:rPr lang="sl-SI" sz="1200" dirty="0" smtClean="0">
                <a:latin typeface="Arial" pitchFamily="34" charset="0"/>
                <a:cs typeface="Arial" pitchFamily="34" charset="0"/>
              </a:rPr>
              <a:t> kompleks </a:t>
            </a:r>
            <a:r>
              <a:rPr lang="sl-SI" sz="1200" dirty="0" err="1" smtClean="0">
                <a:latin typeface="Arial" pitchFamily="34" charset="0"/>
                <a:cs typeface="Arial" pitchFamily="34" charset="0"/>
              </a:rPr>
              <a:t>ClpP</a:t>
            </a:r>
            <a:r>
              <a:rPr lang="sl-SI" sz="1200" dirty="0" smtClean="0">
                <a:latin typeface="Arial" pitchFamily="34" charset="0"/>
                <a:cs typeface="Arial" pitchFamily="34" charset="0"/>
              </a:rPr>
              <a:t>, ki v </a:t>
            </a:r>
            <a:r>
              <a:rPr lang="sl-SI" sz="1200" dirty="0" err="1" smtClean="0">
                <a:latin typeface="Arial" pitchFamily="34" charset="0"/>
                <a:cs typeface="Arial" pitchFamily="34" charset="0"/>
              </a:rPr>
              <a:t>Clp</a:t>
            </a:r>
            <a:r>
              <a:rPr lang="sl-SI" sz="1200" dirty="0" smtClean="0">
                <a:latin typeface="Arial" pitchFamily="34" charset="0"/>
                <a:cs typeface="Arial" pitchFamily="34" charset="0"/>
              </a:rPr>
              <a:t>-kompleksu sodeluje z </a:t>
            </a:r>
            <a:r>
              <a:rPr lang="sl-SI" sz="1200" dirty="0" err="1" smtClean="0">
                <a:latin typeface="Arial" pitchFamily="34" charset="0"/>
                <a:cs typeface="Arial" pitchFamily="34" charset="0"/>
              </a:rPr>
              <a:t>ATPazami</a:t>
            </a:r>
            <a:r>
              <a:rPr lang="sl-SI" sz="1200" dirty="0" smtClean="0">
                <a:latin typeface="Arial" pitchFamily="34" charset="0"/>
                <a:cs typeface="Arial" pitchFamily="34" charset="0"/>
              </a:rPr>
              <a:t> (</a:t>
            </a:r>
            <a:r>
              <a:rPr lang="sl-SI" sz="1200" dirty="0" err="1" smtClean="0">
                <a:latin typeface="Arial" pitchFamily="34" charset="0"/>
                <a:cs typeface="Arial" pitchFamily="34" charset="0"/>
              </a:rPr>
              <a:t>ClpA</a:t>
            </a:r>
            <a:r>
              <a:rPr lang="sl-SI" sz="1200" dirty="0" smtClean="0">
                <a:latin typeface="Arial" pitchFamily="34" charset="0"/>
                <a:cs typeface="Arial" pitchFamily="34" charset="0"/>
              </a:rPr>
              <a:t>, </a:t>
            </a:r>
            <a:r>
              <a:rPr lang="sl-SI" sz="1200" dirty="0" err="1" smtClean="0">
                <a:latin typeface="Arial" pitchFamily="34" charset="0"/>
                <a:cs typeface="Arial" pitchFamily="34" charset="0"/>
              </a:rPr>
              <a:t>ClpX</a:t>
            </a:r>
            <a:r>
              <a:rPr lang="sl-SI" sz="1200" dirty="0" smtClean="0">
                <a:latin typeface="Arial" pitchFamily="34" charset="0"/>
                <a:cs typeface="Arial" pitchFamily="34" charset="0"/>
              </a:rPr>
              <a:t>).</a:t>
            </a:r>
          </a:p>
          <a:p>
            <a:r>
              <a:rPr lang="sl-SI" sz="1200" dirty="0" smtClean="0">
                <a:latin typeface="Arial" pitchFamily="34" charset="0"/>
                <a:cs typeface="Arial" pitchFamily="34" charset="0"/>
              </a:rPr>
              <a:t>Kompleks </a:t>
            </a:r>
            <a:r>
              <a:rPr lang="sl-SI" sz="1200" dirty="0" err="1" smtClean="0">
                <a:latin typeface="Arial" pitchFamily="34" charset="0"/>
                <a:cs typeface="Arial" pitchFamily="34" charset="0"/>
              </a:rPr>
              <a:t>HslUV</a:t>
            </a:r>
            <a:r>
              <a:rPr lang="sl-SI" sz="1200" dirty="0" smtClean="0">
                <a:latin typeface="Arial" pitchFamily="34" charset="0"/>
                <a:cs typeface="Arial" pitchFamily="34" charset="0"/>
              </a:rPr>
              <a:t> (820 kDa), kjer ima ‚kapa‘ </a:t>
            </a:r>
            <a:r>
              <a:rPr lang="sl-SI" sz="1200" dirty="0" err="1" smtClean="0">
                <a:latin typeface="Arial" pitchFamily="34" charset="0"/>
                <a:cs typeface="Arial" pitchFamily="34" charset="0"/>
              </a:rPr>
              <a:t>HslU</a:t>
            </a:r>
            <a:r>
              <a:rPr lang="sl-SI" sz="1200" dirty="0" smtClean="0">
                <a:latin typeface="Arial" pitchFamily="34" charset="0"/>
                <a:cs typeface="Arial" pitchFamily="34" charset="0"/>
              </a:rPr>
              <a:t> </a:t>
            </a:r>
            <a:r>
              <a:rPr lang="sl-SI" sz="1200" dirty="0" err="1" smtClean="0">
                <a:latin typeface="Arial" pitchFamily="34" charset="0"/>
                <a:cs typeface="Arial" pitchFamily="34" charset="0"/>
              </a:rPr>
              <a:t>ATPazno</a:t>
            </a:r>
            <a:r>
              <a:rPr lang="sl-SI" sz="1200" dirty="0" smtClean="0">
                <a:latin typeface="Arial" pitchFamily="34" charset="0"/>
                <a:cs typeface="Arial" pitchFamily="34" charset="0"/>
              </a:rPr>
              <a:t> aktivnost, </a:t>
            </a:r>
            <a:r>
              <a:rPr lang="sl-SI" sz="1200" dirty="0" err="1" smtClean="0">
                <a:latin typeface="Arial" pitchFamily="34" charset="0"/>
                <a:cs typeface="Arial" pitchFamily="34" charset="0"/>
              </a:rPr>
              <a:t>HslV</a:t>
            </a:r>
            <a:r>
              <a:rPr lang="sl-SI" sz="1200" dirty="0" smtClean="0">
                <a:latin typeface="Arial" pitchFamily="34" charset="0"/>
                <a:cs typeface="Arial" pitchFamily="34" charset="0"/>
              </a:rPr>
              <a:t> pa </a:t>
            </a:r>
            <a:r>
              <a:rPr lang="sl-SI" sz="1200" dirty="0" err="1" smtClean="0">
                <a:latin typeface="Arial" pitchFamily="34" charset="0"/>
                <a:cs typeface="Arial" pitchFamily="34" charset="0"/>
              </a:rPr>
              <a:t>proteazno</a:t>
            </a:r>
            <a:r>
              <a:rPr lang="sl-SI" sz="1200" dirty="0" smtClean="0">
                <a:latin typeface="Arial" pitchFamily="34" charset="0"/>
                <a:cs typeface="Arial" pitchFamily="34" charset="0"/>
              </a:rPr>
              <a:t>.</a:t>
            </a:r>
            <a:endParaRPr lang="sl-SI" sz="1200" dirty="0">
              <a:latin typeface="Arial" pitchFamily="34" charset="0"/>
              <a:cs typeface="Arial" pitchFamily="34" charset="0"/>
            </a:endParaRPr>
          </a:p>
        </p:txBody>
      </p:sp>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8754" y="2420888"/>
            <a:ext cx="1851337" cy="345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27584" y="255419"/>
            <a:ext cx="7920880" cy="1877437"/>
          </a:xfrm>
          <a:prstGeom prst="rect">
            <a:avLst/>
          </a:prstGeom>
          <a:noFill/>
        </p:spPr>
        <p:txBody>
          <a:bodyPr wrap="square" rtlCol="0">
            <a:spAutoFit/>
          </a:bodyPr>
          <a:lstStyle/>
          <a:p>
            <a:r>
              <a:rPr lang="sl-SI" sz="1600" dirty="0" smtClean="0">
                <a:latin typeface="Arial" pitchFamily="34" charset="0"/>
                <a:cs typeface="Arial" pitchFamily="34" charset="0"/>
              </a:rPr>
              <a:t>Razgradnja proteinov pri prokariontih</a:t>
            </a:r>
          </a:p>
          <a:p>
            <a:endParaRPr lang="sl-SI" sz="1600" dirty="0">
              <a:latin typeface="Arial" pitchFamily="34" charset="0"/>
              <a:cs typeface="Arial" pitchFamily="34" charset="0"/>
            </a:endParaRPr>
          </a:p>
          <a:p>
            <a:r>
              <a:rPr lang="sl-SI" sz="1400" dirty="0" smtClean="0">
                <a:latin typeface="Arial" pitchFamily="34" charset="0"/>
                <a:cs typeface="Arial" pitchFamily="34" charset="0"/>
              </a:rPr>
              <a:t>Bakterije nimajo </a:t>
            </a:r>
            <a:r>
              <a:rPr lang="sl-SI" sz="1400" dirty="0" err="1" smtClean="0">
                <a:latin typeface="Arial" pitchFamily="34" charset="0"/>
                <a:cs typeface="Arial" pitchFamily="34" charset="0"/>
              </a:rPr>
              <a:t>proteasomov</a:t>
            </a:r>
            <a:r>
              <a:rPr lang="sl-SI" sz="1400" dirty="0" smtClean="0">
                <a:latin typeface="Arial" pitchFamily="34" charset="0"/>
                <a:cs typeface="Arial" pitchFamily="34" charset="0"/>
              </a:rPr>
              <a:t> 20 S (izjema: </a:t>
            </a:r>
            <a:r>
              <a:rPr lang="sl-SI" sz="1400" i="1" dirty="0" err="1" smtClean="0">
                <a:latin typeface="Arial" pitchFamily="34" charset="0"/>
                <a:cs typeface="Arial" pitchFamily="34" charset="0"/>
              </a:rPr>
              <a:t>Actinomyces</a:t>
            </a:r>
            <a:r>
              <a:rPr lang="sl-SI" sz="1400" dirty="0" smtClean="0">
                <a:latin typeface="Arial" pitchFamily="34" charset="0"/>
                <a:cs typeface="Arial" pitchFamily="34" charset="0"/>
              </a:rPr>
              <a:t>), vseeno pa imajo </a:t>
            </a:r>
            <a:r>
              <a:rPr lang="sl-SI" sz="1400" dirty="0" smtClean="0">
                <a:latin typeface="Arial" pitchFamily="34" charset="0"/>
                <a:cs typeface="Arial" pitchFamily="34" charset="0"/>
              </a:rPr>
              <a:t>od ATP </a:t>
            </a:r>
            <a:r>
              <a:rPr lang="sl-SI" sz="1400" dirty="0" smtClean="0">
                <a:latin typeface="Arial" pitchFamily="34" charset="0"/>
                <a:cs typeface="Arial" pitchFamily="34" charset="0"/>
              </a:rPr>
              <a:t>odvisno razgradnjo proteinov s sodčkastimi encimi.</a:t>
            </a:r>
          </a:p>
          <a:p>
            <a:endParaRPr lang="sl-SI" sz="1400" dirty="0">
              <a:latin typeface="Arial" pitchFamily="34" charset="0"/>
              <a:cs typeface="Arial" pitchFamily="34" charset="0"/>
            </a:endParaRPr>
          </a:p>
          <a:p>
            <a:r>
              <a:rPr lang="sl-SI" sz="1400" dirty="0" smtClean="0">
                <a:latin typeface="Arial" pitchFamily="34" charset="0"/>
                <a:cs typeface="Arial" pitchFamily="34" charset="0"/>
              </a:rPr>
              <a:t>Pri </a:t>
            </a:r>
            <a:r>
              <a:rPr lang="sl-SI" sz="1400" i="1" dirty="0" smtClean="0">
                <a:latin typeface="Arial" pitchFamily="34" charset="0"/>
                <a:cs typeface="Arial" pitchFamily="34" charset="0"/>
              </a:rPr>
              <a:t>E. coli </a:t>
            </a:r>
            <a:r>
              <a:rPr lang="sl-SI" sz="1400" dirty="0" smtClean="0">
                <a:latin typeface="Arial" pitchFamily="34" charset="0"/>
                <a:cs typeface="Arial" pitchFamily="34" charset="0"/>
              </a:rPr>
              <a:t>80 % razgradnje proteinov posredujeta proteazi Lon in </a:t>
            </a:r>
            <a:r>
              <a:rPr lang="sl-SI" sz="1400" dirty="0" err="1" smtClean="0">
                <a:latin typeface="Arial" pitchFamily="34" charset="0"/>
                <a:cs typeface="Arial" pitchFamily="34" charset="0"/>
              </a:rPr>
              <a:t>Clp</a:t>
            </a:r>
            <a:r>
              <a:rPr lang="sl-SI" sz="1400" dirty="0" smtClean="0">
                <a:latin typeface="Arial" pitchFamily="34" charset="0"/>
                <a:cs typeface="Arial" pitchFamily="34" charset="0"/>
              </a:rPr>
              <a:t>, ki ju </a:t>
            </a:r>
            <a:r>
              <a:rPr lang="sl-SI" sz="1400" dirty="0" smtClean="0">
                <a:latin typeface="Arial" pitchFamily="34" charset="0"/>
                <a:cs typeface="Arial" pitchFamily="34" charset="0"/>
              </a:rPr>
              <a:t>sestavlja več </a:t>
            </a:r>
            <a:r>
              <a:rPr lang="sl-SI" sz="1400" dirty="0" smtClean="0">
                <a:latin typeface="Arial" pitchFamily="34" charset="0"/>
                <a:cs typeface="Arial" pitchFamily="34" charset="0"/>
              </a:rPr>
              <a:t>podenot, pri čemer je aktivno mesto obrnjeno v notranjost strukture. Pri </a:t>
            </a:r>
            <a:r>
              <a:rPr lang="sl-SI" sz="1400" dirty="0" err="1" smtClean="0">
                <a:latin typeface="Arial" pitchFamily="34" charset="0"/>
                <a:cs typeface="Arial" pitchFamily="34" charset="0"/>
              </a:rPr>
              <a:t>proteolizi</a:t>
            </a:r>
            <a:r>
              <a:rPr lang="sl-SI" sz="1400" dirty="0" smtClean="0">
                <a:latin typeface="Arial" pitchFamily="34" charset="0"/>
                <a:cs typeface="Arial" pitchFamily="34" charset="0"/>
              </a:rPr>
              <a:t> sodeluje </a:t>
            </a:r>
            <a:r>
              <a:rPr lang="sl-SI" sz="1400" dirty="0" smtClean="0">
                <a:latin typeface="Arial" pitchFamily="34" charset="0"/>
                <a:cs typeface="Arial" pitchFamily="34" charset="0"/>
              </a:rPr>
              <a:t>tudi kompleks </a:t>
            </a:r>
            <a:r>
              <a:rPr lang="sl-SI" sz="1400" dirty="0" err="1" smtClean="0">
                <a:latin typeface="Arial" pitchFamily="34" charset="0"/>
                <a:cs typeface="Arial" pitchFamily="34" charset="0"/>
              </a:rPr>
              <a:t>HslUV</a:t>
            </a:r>
            <a:r>
              <a:rPr lang="sl-SI" sz="1400" dirty="0" smtClean="0">
                <a:latin typeface="Arial" pitchFamily="34" charset="0"/>
                <a:cs typeface="Arial" pitchFamily="34" charset="0"/>
              </a:rPr>
              <a:t> (</a:t>
            </a:r>
            <a:r>
              <a:rPr lang="sl-SI" sz="1400" i="1" dirty="0" err="1" smtClean="0">
                <a:latin typeface="Arial" pitchFamily="34" charset="0"/>
                <a:cs typeface="Arial" pitchFamily="34" charset="0"/>
              </a:rPr>
              <a:t>heat</a:t>
            </a:r>
            <a:r>
              <a:rPr lang="sl-SI" sz="1400" i="1" dirty="0" smtClean="0">
                <a:latin typeface="Arial" pitchFamily="34" charset="0"/>
                <a:cs typeface="Arial" pitchFamily="34" charset="0"/>
              </a:rPr>
              <a:t> </a:t>
            </a:r>
            <a:r>
              <a:rPr lang="sl-SI" sz="1400" i="1" dirty="0" err="1" smtClean="0">
                <a:latin typeface="Arial" pitchFamily="34" charset="0"/>
                <a:cs typeface="Arial" pitchFamily="34" charset="0"/>
              </a:rPr>
              <a:t>shock</a:t>
            </a:r>
            <a:r>
              <a:rPr lang="sl-SI" sz="1400" i="1" dirty="0" smtClean="0">
                <a:latin typeface="Arial" pitchFamily="34" charset="0"/>
                <a:cs typeface="Arial" pitchFamily="34" charset="0"/>
              </a:rPr>
              <a:t> </a:t>
            </a:r>
            <a:r>
              <a:rPr lang="sl-SI" sz="1400" i="1" dirty="0" err="1" smtClean="0">
                <a:latin typeface="Arial" pitchFamily="34" charset="0"/>
                <a:cs typeface="Arial" pitchFamily="34" charset="0"/>
              </a:rPr>
              <a:t>locus</a:t>
            </a:r>
            <a:r>
              <a:rPr lang="sl-SI" sz="1400" i="1" dirty="0" smtClean="0">
                <a:latin typeface="Arial" pitchFamily="34" charset="0"/>
                <a:cs typeface="Arial" pitchFamily="34" charset="0"/>
              </a:rPr>
              <a:t> </a:t>
            </a:r>
            <a:r>
              <a:rPr lang="sl-SI" sz="1400" dirty="0" smtClean="0">
                <a:latin typeface="Arial" pitchFamily="34" charset="0"/>
                <a:cs typeface="Arial" pitchFamily="34" charset="0"/>
              </a:rPr>
              <a:t>UV).</a:t>
            </a:r>
            <a:endParaRPr lang="sl-SI" sz="1400" dirty="0">
              <a:latin typeface="Arial" pitchFamily="34" charset="0"/>
              <a:cs typeface="Arial" pitchFamily="34" charset="0"/>
            </a:endParaRPr>
          </a:p>
        </p:txBody>
      </p:sp>
    </p:spTree>
    <p:extLst>
      <p:ext uri="{BB962C8B-B14F-4D97-AF65-F5344CB8AC3E}">
        <p14:creationId xmlns:p14="http://schemas.microsoft.com/office/powerpoint/2010/main" val="1052310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9" y="1230750"/>
            <a:ext cx="9122831" cy="32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55976" y="4653136"/>
            <a:ext cx="4572000" cy="246221"/>
          </a:xfrm>
          <a:prstGeom prst="rect">
            <a:avLst/>
          </a:prstGeom>
        </p:spPr>
        <p:txBody>
          <a:bodyPr>
            <a:spAutoFit/>
          </a:bodyPr>
          <a:lstStyle/>
          <a:p>
            <a:pPr algn="r"/>
            <a:r>
              <a:rPr lang="nl-NL" sz="1000" dirty="0">
                <a:solidFill>
                  <a:schemeClr val="bg2">
                    <a:lumMod val="75000"/>
                  </a:schemeClr>
                </a:solidFill>
                <a:latin typeface="Arial Narrow" pitchFamily="34" charset="0"/>
              </a:rPr>
              <a:t>PNAS </a:t>
            </a:r>
            <a:r>
              <a:rPr lang="sl-SI" sz="1000" dirty="0" smtClean="0">
                <a:solidFill>
                  <a:schemeClr val="bg2">
                    <a:lumMod val="75000"/>
                  </a:schemeClr>
                </a:solidFill>
                <a:latin typeface="Arial Narrow" pitchFamily="34" charset="0"/>
              </a:rPr>
              <a:t>(</a:t>
            </a:r>
            <a:r>
              <a:rPr lang="nl-NL" sz="1000" dirty="0" smtClean="0">
                <a:solidFill>
                  <a:schemeClr val="bg2">
                    <a:lumMod val="75000"/>
                  </a:schemeClr>
                </a:solidFill>
                <a:latin typeface="Arial Narrow" pitchFamily="34" charset="0"/>
              </a:rPr>
              <a:t>1999</a:t>
            </a:r>
            <a:r>
              <a:rPr lang="sl-SI" sz="1000" dirty="0" smtClean="0">
                <a:solidFill>
                  <a:schemeClr val="bg2">
                    <a:lumMod val="75000"/>
                  </a:schemeClr>
                </a:solidFill>
                <a:latin typeface="Arial Narrow" pitchFamily="34" charset="0"/>
              </a:rPr>
              <a:t>)</a:t>
            </a:r>
            <a:r>
              <a:rPr lang="nl-NL" sz="1000" dirty="0" smtClean="0">
                <a:solidFill>
                  <a:schemeClr val="bg2">
                    <a:lumMod val="75000"/>
                  </a:schemeClr>
                </a:solidFill>
                <a:latin typeface="Arial Narrow" pitchFamily="34" charset="0"/>
              </a:rPr>
              <a:t> 96</a:t>
            </a:r>
            <a:r>
              <a:rPr lang="sl-SI" sz="1000" dirty="0" smtClean="0">
                <a:solidFill>
                  <a:schemeClr val="bg2">
                    <a:lumMod val="75000"/>
                  </a:schemeClr>
                </a:solidFill>
                <a:latin typeface="Arial Narrow" pitchFamily="34" charset="0"/>
              </a:rPr>
              <a:t>,</a:t>
            </a:r>
            <a:r>
              <a:rPr lang="nl-NL" sz="1000" dirty="0" smtClean="0">
                <a:solidFill>
                  <a:schemeClr val="bg2">
                    <a:lumMod val="75000"/>
                  </a:schemeClr>
                </a:solidFill>
                <a:latin typeface="Arial Narrow" pitchFamily="34" charset="0"/>
              </a:rPr>
              <a:t> </a:t>
            </a:r>
            <a:r>
              <a:rPr lang="nl-NL" sz="1000" dirty="0">
                <a:solidFill>
                  <a:schemeClr val="bg2">
                    <a:lumMod val="75000"/>
                  </a:schemeClr>
                </a:solidFill>
                <a:latin typeface="Arial Narrow" pitchFamily="34" charset="0"/>
              </a:rPr>
              <a:t>11033-11040 </a:t>
            </a:r>
            <a:endParaRPr lang="sl-SI" sz="1000" dirty="0">
              <a:solidFill>
                <a:schemeClr val="bg2">
                  <a:lumMod val="75000"/>
                </a:schemeClr>
              </a:solidFill>
              <a:latin typeface="Arial Narrow" pitchFamily="34" charset="0"/>
            </a:endParaRPr>
          </a:p>
        </p:txBody>
      </p:sp>
      <p:sp>
        <p:nvSpPr>
          <p:cNvPr id="3" name="TextBox 2"/>
          <p:cNvSpPr txBox="1"/>
          <p:nvPr/>
        </p:nvSpPr>
        <p:spPr>
          <a:xfrm>
            <a:off x="1691680" y="5475426"/>
            <a:ext cx="6506909" cy="369332"/>
          </a:xfrm>
          <a:prstGeom prst="rect">
            <a:avLst/>
          </a:prstGeom>
          <a:noFill/>
        </p:spPr>
        <p:txBody>
          <a:bodyPr wrap="none" rtlCol="0">
            <a:spAutoFit/>
          </a:bodyPr>
          <a:lstStyle/>
          <a:p>
            <a:r>
              <a:rPr lang="sl-SI" dirty="0" smtClean="0">
                <a:latin typeface="Arial" pitchFamily="34" charset="0"/>
                <a:cs typeface="Arial" pitchFamily="34" charset="0"/>
              </a:rPr>
              <a:t>Vloga ‚</a:t>
            </a:r>
            <a:r>
              <a:rPr lang="sl-SI" dirty="0" err="1" smtClean="0">
                <a:latin typeface="Arial" pitchFamily="34" charset="0"/>
                <a:cs typeface="Arial" pitchFamily="34" charset="0"/>
              </a:rPr>
              <a:t>šaperonskih</a:t>
            </a:r>
            <a:r>
              <a:rPr lang="sl-SI" dirty="0" smtClean="0">
                <a:latin typeface="Arial" pitchFamily="34" charset="0"/>
                <a:cs typeface="Arial" pitchFamily="34" charset="0"/>
              </a:rPr>
              <a:t> obročev‘ pri zvitju in razgradnji proteinov</a:t>
            </a:r>
            <a:endParaRPr lang="sl-SI" dirty="0">
              <a:latin typeface="Arial" pitchFamily="34" charset="0"/>
              <a:cs typeface="Arial" pitchFamily="34" charset="0"/>
            </a:endParaRPr>
          </a:p>
        </p:txBody>
      </p:sp>
    </p:spTree>
    <p:extLst>
      <p:ext uri="{BB962C8B-B14F-4D97-AF65-F5344CB8AC3E}">
        <p14:creationId xmlns:p14="http://schemas.microsoft.com/office/powerpoint/2010/main" val="33285054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xfrm>
            <a:off x="685800" y="609600"/>
            <a:ext cx="7772400" cy="731838"/>
          </a:xfrm>
        </p:spPr>
        <p:txBody>
          <a:bodyPr/>
          <a:lstStyle/>
          <a:p>
            <a:r>
              <a:rPr lang="sl-SI" sz="3200" b="1">
                <a:latin typeface="Arial" charset="0"/>
              </a:rPr>
              <a:t>Dodelava proteinov v ER</a:t>
            </a:r>
            <a:endParaRPr lang="en-US" sz="3200" b="1">
              <a:latin typeface="Arial" charset="0"/>
            </a:endParaRPr>
          </a:p>
        </p:txBody>
      </p:sp>
      <p:sp>
        <p:nvSpPr>
          <p:cNvPr id="610310" name="Rectangle 6"/>
          <p:cNvSpPr>
            <a:spLocks noChangeArrowheads="1"/>
          </p:cNvSpPr>
          <p:nvPr/>
        </p:nvSpPr>
        <p:spPr bwMode="auto">
          <a:xfrm>
            <a:off x="1692275" y="1773238"/>
            <a:ext cx="597535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buFontTx/>
              <a:buChar char="•"/>
            </a:pPr>
            <a:r>
              <a:rPr lang="sl-SI" sz="2400" dirty="0">
                <a:solidFill>
                  <a:srgbClr val="CC3300"/>
                </a:solidFill>
                <a:latin typeface="Arial" charset="0"/>
              </a:rPr>
              <a:t> </a:t>
            </a:r>
            <a:r>
              <a:rPr lang="sl-SI" sz="2400" dirty="0">
                <a:solidFill>
                  <a:srgbClr val="FF0000"/>
                </a:solidFill>
                <a:latin typeface="Arial" charset="0"/>
              </a:rPr>
              <a:t>zvitje</a:t>
            </a:r>
          </a:p>
          <a:p>
            <a:pPr eaLnBrk="0" fontAlgn="base" hangingPunct="0">
              <a:spcBef>
                <a:spcPct val="0"/>
              </a:spcBef>
              <a:spcAft>
                <a:spcPct val="0"/>
              </a:spcAft>
              <a:buFontTx/>
              <a:buChar char="•"/>
            </a:pPr>
            <a:r>
              <a:rPr lang="sl-SI" sz="2400" dirty="0">
                <a:solidFill>
                  <a:srgbClr val="FF0000"/>
                </a:solidFill>
                <a:latin typeface="Arial" charset="0"/>
              </a:rPr>
              <a:t> nastanek </a:t>
            </a:r>
            <a:r>
              <a:rPr lang="sl-SI" sz="2400" dirty="0" err="1">
                <a:solidFill>
                  <a:srgbClr val="FF0000"/>
                </a:solidFill>
                <a:latin typeface="Arial" charset="0"/>
              </a:rPr>
              <a:t>disulfidnih</a:t>
            </a:r>
            <a:r>
              <a:rPr lang="sl-SI" sz="2400" dirty="0">
                <a:solidFill>
                  <a:srgbClr val="FF0000"/>
                </a:solidFill>
                <a:latin typeface="Arial" charset="0"/>
              </a:rPr>
              <a:t> mostičkov</a:t>
            </a:r>
          </a:p>
          <a:p>
            <a:pPr eaLnBrk="0" fontAlgn="base" hangingPunct="0">
              <a:spcBef>
                <a:spcPct val="0"/>
              </a:spcBef>
              <a:spcAft>
                <a:spcPct val="0"/>
              </a:spcAft>
              <a:buFontTx/>
              <a:buChar char="•"/>
            </a:pPr>
            <a:r>
              <a:rPr lang="sl-SI" sz="2400" dirty="0">
                <a:solidFill>
                  <a:srgbClr val="CC3300"/>
                </a:solidFill>
                <a:latin typeface="Arial" charset="0"/>
              </a:rPr>
              <a:t> </a:t>
            </a:r>
            <a:r>
              <a:rPr lang="sl-SI" sz="2400" dirty="0" err="1">
                <a:solidFill>
                  <a:srgbClr val="CC3300"/>
                </a:solidFill>
                <a:latin typeface="Arial" charset="0"/>
              </a:rPr>
              <a:t>glikozilacija</a:t>
            </a:r>
            <a:r>
              <a:rPr lang="sl-SI" sz="2400" dirty="0">
                <a:solidFill>
                  <a:srgbClr val="CC3300"/>
                </a:solidFill>
                <a:latin typeface="Arial" charset="0"/>
              </a:rPr>
              <a:t> (pripenjanje in dodelava)</a:t>
            </a:r>
          </a:p>
          <a:p>
            <a:pPr eaLnBrk="0" fontAlgn="base" hangingPunct="0">
              <a:spcBef>
                <a:spcPct val="0"/>
              </a:spcBef>
              <a:spcAft>
                <a:spcPct val="0"/>
              </a:spcAft>
              <a:buFontTx/>
              <a:buChar char="•"/>
            </a:pPr>
            <a:r>
              <a:rPr lang="sl-SI" sz="2400" dirty="0">
                <a:solidFill>
                  <a:srgbClr val="CC3300"/>
                </a:solidFill>
                <a:latin typeface="Arial" charset="0"/>
              </a:rPr>
              <a:t> </a:t>
            </a:r>
            <a:r>
              <a:rPr lang="sl-SI" sz="2400" dirty="0" err="1">
                <a:solidFill>
                  <a:srgbClr val="CC3300"/>
                </a:solidFill>
                <a:latin typeface="Arial" charset="0"/>
              </a:rPr>
              <a:t>proteolitično</a:t>
            </a:r>
            <a:r>
              <a:rPr lang="sl-SI" sz="2400" dirty="0">
                <a:solidFill>
                  <a:srgbClr val="CC3300"/>
                </a:solidFill>
                <a:latin typeface="Arial" charset="0"/>
              </a:rPr>
              <a:t> procesiranje</a:t>
            </a:r>
          </a:p>
          <a:p>
            <a:pPr eaLnBrk="0" fontAlgn="base" hangingPunct="0">
              <a:spcBef>
                <a:spcPct val="0"/>
              </a:spcBef>
              <a:spcAft>
                <a:spcPct val="0"/>
              </a:spcAft>
              <a:buFontTx/>
              <a:buChar char="•"/>
            </a:pPr>
            <a:r>
              <a:rPr lang="sl-SI" sz="2400" dirty="0">
                <a:solidFill>
                  <a:srgbClr val="CC3300"/>
                </a:solidFill>
                <a:latin typeface="Arial" charset="0"/>
              </a:rPr>
              <a:t> </a:t>
            </a:r>
            <a:r>
              <a:rPr lang="sl-SI" sz="2400" dirty="0">
                <a:solidFill>
                  <a:srgbClr val="FF0000"/>
                </a:solidFill>
                <a:latin typeface="Arial" charset="0"/>
              </a:rPr>
              <a:t>sestavljanje </a:t>
            </a:r>
            <a:r>
              <a:rPr lang="sl-SI" sz="2400" dirty="0" err="1">
                <a:solidFill>
                  <a:srgbClr val="FF0000"/>
                </a:solidFill>
                <a:latin typeface="Arial" charset="0"/>
              </a:rPr>
              <a:t>multimernih</a:t>
            </a:r>
            <a:r>
              <a:rPr lang="sl-SI" sz="2400" dirty="0">
                <a:solidFill>
                  <a:srgbClr val="FF0000"/>
                </a:solidFill>
                <a:latin typeface="Arial" charset="0"/>
              </a:rPr>
              <a:t> proteinov</a:t>
            </a:r>
            <a:br>
              <a:rPr lang="sl-SI" sz="2400" dirty="0">
                <a:solidFill>
                  <a:srgbClr val="FF0000"/>
                </a:solidFill>
                <a:latin typeface="Arial" charset="0"/>
              </a:rPr>
            </a:br>
            <a:r>
              <a:rPr lang="sl-SI" sz="2400" dirty="0">
                <a:solidFill>
                  <a:srgbClr val="FF0000"/>
                </a:solidFill>
                <a:latin typeface="Arial" charset="0"/>
              </a:rPr>
              <a:t/>
            </a:r>
            <a:br>
              <a:rPr lang="sl-SI" sz="2400" dirty="0">
                <a:solidFill>
                  <a:srgbClr val="FF0000"/>
                </a:solidFill>
                <a:latin typeface="Arial" charset="0"/>
              </a:rPr>
            </a:br>
            <a:r>
              <a:rPr lang="sl-SI" sz="2400" dirty="0">
                <a:solidFill>
                  <a:srgbClr val="FF0000"/>
                </a:solidFill>
                <a:latin typeface="Arial" charset="0"/>
              </a:rPr>
              <a:t/>
            </a:r>
            <a:br>
              <a:rPr lang="sl-SI" sz="2400" dirty="0">
                <a:solidFill>
                  <a:srgbClr val="FF0000"/>
                </a:solidFill>
                <a:latin typeface="Arial" charset="0"/>
              </a:rPr>
            </a:br>
            <a:r>
              <a:rPr lang="sl-SI" dirty="0">
                <a:solidFill>
                  <a:srgbClr val="000000"/>
                </a:solidFill>
                <a:latin typeface="Arial Narrow" pitchFamily="34" charset="0"/>
              </a:rPr>
              <a:t>V </a:t>
            </a:r>
            <a:r>
              <a:rPr lang="sl-SI" dirty="0">
                <a:solidFill>
                  <a:schemeClr val="accent1">
                    <a:lumMod val="75000"/>
                  </a:schemeClr>
                </a:solidFill>
                <a:latin typeface="Arial Narrow" pitchFamily="34" charset="0"/>
              </a:rPr>
              <a:t>GA</a:t>
            </a:r>
            <a:r>
              <a:rPr lang="sl-SI" dirty="0">
                <a:solidFill>
                  <a:srgbClr val="000000"/>
                </a:solidFill>
                <a:latin typeface="Arial Narrow" pitchFamily="34" charset="0"/>
              </a:rPr>
              <a:t> lahko pridejo samo pravilno zviti in sestavljeni proteini; ostali se zadržijo v ER, najpogosteje pa se vrnejo v </a:t>
            </a:r>
            <a:r>
              <a:rPr lang="sl-SI" dirty="0" err="1">
                <a:solidFill>
                  <a:srgbClr val="000000"/>
                </a:solidFill>
                <a:latin typeface="Arial Narrow" pitchFamily="34" charset="0"/>
              </a:rPr>
              <a:t>citosol</a:t>
            </a:r>
            <a:r>
              <a:rPr lang="sl-SI" dirty="0">
                <a:solidFill>
                  <a:srgbClr val="000000"/>
                </a:solidFill>
                <a:latin typeface="Arial Narrow" pitchFamily="34" charset="0"/>
              </a:rPr>
              <a:t>, kjer se razgradijo.</a:t>
            </a:r>
          </a:p>
        </p:txBody>
      </p:sp>
    </p:spTree>
    <p:extLst>
      <p:ext uri="{BB962C8B-B14F-4D97-AF65-F5344CB8AC3E}">
        <p14:creationId xmlns:p14="http://schemas.microsoft.com/office/powerpoint/2010/main" val="17053896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8093"/>
          <a:stretch/>
        </p:blipFill>
        <p:spPr>
          <a:xfrm>
            <a:off x="2555776" y="764704"/>
            <a:ext cx="3948088" cy="4933950"/>
          </a:xfrm>
          <a:prstGeom prst="rect">
            <a:avLst/>
          </a:prstGeom>
          <a:solidFill>
            <a:schemeClr val="bg1">
              <a:lumMod val="95000"/>
            </a:schemeClr>
          </a:solidFill>
        </p:spPr>
      </p:pic>
      <p:sp>
        <p:nvSpPr>
          <p:cNvPr id="4" name="Rectangle 3"/>
          <p:cNvSpPr/>
          <p:nvPr/>
        </p:nvSpPr>
        <p:spPr>
          <a:xfrm>
            <a:off x="2051720" y="5707228"/>
            <a:ext cx="4572000" cy="230832"/>
          </a:xfrm>
          <a:prstGeom prst="rect">
            <a:avLst/>
          </a:prstGeom>
        </p:spPr>
        <p:txBody>
          <a:bodyPr>
            <a:spAutoFit/>
          </a:bodyPr>
          <a:lstStyle/>
          <a:p>
            <a:pPr algn="r"/>
            <a:r>
              <a:rPr lang="sl-SI" sz="900" dirty="0" smtClean="0">
                <a:solidFill>
                  <a:schemeClr val="bg2">
                    <a:lumMod val="75000"/>
                  </a:schemeClr>
                </a:solidFill>
                <a:latin typeface="Arial Narrow" pitchFamily="34" charset="0"/>
              </a:rPr>
              <a:t>http://www.uni-stuttgart.de/ibc/wolf/proteasome.html</a:t>
            </a:r>
            <a:endParaRPr lang="sl-SI" sz="900" dirty="0">
              <a:solidFill>
                <a:schemeClr val="bg2">
                  <a:lumMod val="75000"/>
                </a:schemeClr>
              </a:solidFill>
              <a:latin typeface="Arial Narrow" pitchFamily="34" charset="0"/>
            </a:endParaRPr>
          </a:p>
        </p:txBody>
      </p:sp>
    </p:spTree>
    <p:extLst>
      <p:ext uri="{BB962C8B-B14F-4D97-AF65-F5344CB8AC3E}">
        <p14:creationId xmlns:p14="http://schemas.microsoft.com/office/powerpoint/2010/main" val="42827060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34653" y="5482983"/>
            <a:ext cx="2334293" cy="553998"/>
          </a:xfrm>
          <a:prstGeom prst="rect">
            <a:avLst/>
          </a:prstGeom>
          <a:noFill/>
        </p:spPr>
        <p:txBody>
          <a:bodyPr wrap="none" rtlCol="0">
            <a:spAutoFit/>
          </a:bodyPr>
          <a:lstStyle/>
          <a:p>
            <a:r>
              <a:rPr lang="sl-SI" sz="1000" dirty="0" smtClean="0">
                <a:solidFill>
                  <a:schemeClr val="bg2">
                    <a:lumMod val="75000"/>
                  </a:schemeClr>
                </a:solidFill>
                <a:latin typeface="Arial Narrow" pitchFamily="34" charset="0"/>
              </a:rPr>
              <a:t>ERAD = ER-</a:t>
            </a:r>
            <a:r>
              <a:rPr lang="sl-SI" sz="1000" dirty="0" err="1" smtClean="0">
                <a:solidFill>
                  <a:schemeClr val="bg2">
                    <a:lumMod val="75000"/>
                  </a:schemeClr>
                </a:solidFill>
                <a:latin typeface="Arial Narrow" pitchFamily="34" charset="0"/>
              </a:rPr>
              <a:t>associated</a:t>
            </a:r>
            <a:r>
              <a:rPr lang="sl-SI" sz="1000" dirty="0" smtClean="0">
                <a:solidFill>
                  <a:schemeClr val="bg2">
                    <a:lumMod val="75000"/>
                  </a:schemeClr>
                </a:solidFill>
                <a:latin typeface="Arial Narrow" pitchFamily="34" charset="0"/>
              </a:rPr>
              <a:t> </a:t>
            </a:r>
            <a:r>
              <a:rPr lang="sl-SI" sz="1000" dirty="0" err="1" smtClean="0">
                <a:solidFill>
                  <a:schemeClr val="bg2">
                    <a:lumMod val="75000"/>
                  </a:schemeClr>
                </a:solidFill>
                <a:latin typeface="Arial Narrow" pitchFamily="34" charset="0"/>
              </a:rPr>
              <a:t>degradation</a:t>
            </a:r>
            <a:endParaRPr lang="sl-SI" sz="1000" dirty="0" smtClean="0">
              <a:solidFill>
                <a:schemeClr val="bg2">
                  <a:lumMod val="75000"/>
                </a:schemeClr>
              </a:solidFill>
              <a:latin typeface="Arial Narrow" pitchFamily="34" charset="0"/>
            </a:endParaRPr>
          </a:p>
          <a:p>
            <a:r>
              <a:rPr lang="sl-SI" sz="1000" dirty="0" smtClean="0">
                <a:solidFill>
                  <a:schemeClr val="bg2">
                    <a:lumMod val="75000"/>
                  </a:schemeClr>
                </a:solidFill>
                <a:latin typeface="Arial Narrow" pitchFamily="34" charset="0"/>
              </a:rPr>
              <a:t>ERGIC = ER- Golgi </a:t>
            </a:r>
            <a:r>
              <a:rPr lang="sl-SI" sz="1000" dirty="0" err="1" smtClean="0">
                <a:solidFill>
                  <a:schemeClr val="bg2">
                    <a:lumMod val="75000"/>
                  </a:schemeClr>
                </a:solidFill>
                <a:latin typeface="Arial Narrow" pitchFamily="34" charset="0"/>
              </a:rPr>
              <a:t>intermediate</a:t>
            </a:r>
            <a:r>
              <a:rPr lang="sl-SI" sz="1000" dirty="0" smtClean="0">
                <a:solidFill>
                  <a:schemeClr val="bg2">
                    <a:lumMod val="75000"/>
                  </a:schemeClr>
                </a:solidFill>
                <a:latin typeface="Arial Narrow" pitchFamily="34" charset="0"/>
              </a:rPr>
              <a:t> </a:t>
            </a:r>
            <a:r>
              <a:rPr lang="sl-SI" sz="1000" dirty="0" err="1" smtClean="0">
                <a:solidFill>
                  <a:schemeClr val="bg2">
                    <a:lumMod val="75000"/>
                  </a:schemeClr>
                </a:solidFill>
                <a:latin typeface="Arial Narrow" pitchFamily="34" charset="0"/>
              </a:rPr>
              <a:t>compartment</a:t>
            </a:r>
            <a:endParaRPr lang="sl-SI" sz="1000" dirty="0" smtClean="0">
              <a:solidFill>
                <a:schemeClr val="bg2">
                  <a:lumMod val="75000"/>
                </a:schemeClr>
              </a:solidFill>
              <a:latin typeface="Arial Narrow" pitchFamily="34" charset="0"/>
            </a:endParaRPr>
          </a:p>
          <a:p>
            <a:r>
              <a:rPr lang="sl-SI" sz="1000" dirty="0" smtClean="0">
                <a:solidFill>
                  <a:schemeClr val="bg2">
                    <a:lumMod val="75000"/>
                  </a:schemeClr>
                </a:solidFill>
                <a:latin typeface="Arial Narrow" pitchFamily="34" charset="0"/>
              </a:rPr>
              <a:t>TGN = trans-Golgi </a:t>
            </a:r>
            <a:r>
              <a:rPr lang="sl-SI" sz="1000" dirty="0" err="1" smtClean="0">
                <a:solidFill>
                  <a:schemeClr val="bg2">
                    <a:lumMod val="75000"/>
                  </a:schemeClr>
                </a:solidFill>
                <a:latin typeface="Arial Narrow" pitchFamily="34" charset="0"/>
              </a:rPr>
              <a:t>network</a:t>
            </a:r>
            <a:endParaRPr lang="sl-SI" sz="1000" dirty="0">
              <a:solidFill>
                <a:schemeClr val="bg2">
                  <a:lumMod val="75000"/>
                </a:schemeClr>
              </a:solidFill>
              <a:latin typeface="Arial Narrow" pitchFamily="34" charset="0"/>
            </a:endParaRPr>
          </a:p>
        </p:txBody>
      </p:sp>
      <p:sp>
        <p:nvSpPr>
          <p:cNvPr id="5" name="TextBox 4"/>
          <p:cNvSpPr txBox="1"/>
          <p:nvPr/>
        </p:nvSpPr>
        <p:spPr>
          <a:xfrm>
            <a:off x="1519480" y="753996"/>
            <a:ext cx="5891356" cy="369332"/>
          </a:xfrm>
          <a:prstGeom prst="rect">
            <a:avLst/>
          </a:prstGeom>
          <a:noFill/>
        </p:spPr>
        <p:txBody>
          <a:bodyPr wrap="none" rtlCol="0">
            <a:spAutoFit/>
          </a:bodyPr>
          <a:lstStyle/>
          <a:p>
            <a:r>
              <a:rPr lang="sl-SI" dirty="0" smtClean="0">
                <a:latin typeface="Arial" pitchFamily="34" charset="0"/>
                <a:cs typeface="Arial" pitchFamily="34" charset="0"/>
              </a:rPr>
              <a:t>Preverjanje kakovosti proteinov v ER: kontrola </a:t>
            </a:r>
            <a:r>
              <a:rPr lang="sl-SI" dirty="0" err="1" smtClean="0">
                <a:latin typeface="Arial" pitchFamily="34" charset="0"/>
                <a:cs typeface="Arial" pitchFamily="34" charset="0"/>
              </a:rPr>
              <a:t>nativnosti</a:t>
            </a:r>
            <a:endParaRPr lang="sl-SI" dirty="0">
              <a:latin typeface="Arial" pitchFamily="34"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16" t="3988" r="3940" b="3365"/>
          <a:stretch/>
        </p:blipFill>
        <p:spPr bwMode="auto">
          <a:xfrm>
            <a:off x="1331640" y="1251545"/>
            <a:ext cx="6593082" cy="420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252469" y="6611779"/>
            <a:ext cx="1672253" cy="246221"/>
          </a:xfrm>
          <a:prstGeom prst="rect">
            <a:avLst/>
          </a:prstGeom>
          <a:noFill/>
        </p:spPr>
        <p:txBody>
          <a:bodyPr wrap="none" rtlCol="0">
            <a:spAutoFit/>
          </a:bodyPr>
          <a:lstStyle/>
          <a:p>
            <a:r>
              <a:rPr lang="sl-SI" sz="1000" dirty="0" smtClean="0">
                <a:latin typeface="Arial Narrow" pitchFamily="34" charset="0"/>
              </a:rPr>
              <a:t>Nature Rev. Mol. </a:t>
            </a:r>
            <a:r>
              <a:rPr lang="sl-SI" sz="1000" dirty="0" err="1" smtClean="0">
                <a:latin typeface="Arial Narrow" pitchFamily="34" charset="0"/>
              </a:rPr>
              <a:t>Cell</a:t>
            </a:r>
            <a:r>
              <a:rPr lang="sl-SI" sz="1000" dirty="0" smtClean="0">
                <a:latin typeface="Arial Narrow" pitchFamily="34" charset="0"/>
              </a:rPr>
              <a:t> Biol. 2003</a:t>
            </a:r>
            <a:endParaRPr lang="sl-SI" sz="1000" dirty="0">
              <a:latin typeface="Arial Narrow" pitchFamily="34" charset="0"/>
            </a:endParaRPr>
          </a:p>
        </p:txBody>
      </p:sp>
    </p:spTree>
    <p:extLst>
      <p:ext uri="{BB962C8B-B14F-4D97-AF65-F5344CB8AC3E}">
        <p14:creationId xmlns:p14="http://schemas.microsoft.com/office/powerpoint/2010/main" val="8273156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5" name="TextBox 4"/>
          <p:cNvSpPr txBox="1"/>
          <p:nvPr/>
        </p:nvSpPr>
        <p:spPr>
          <a:xfrm>
            <a:off x="1763688" y="596424"/>
            <a:ext cx="5315879" cy="400110"/>
          </a:xfrm>
          <a:prstGeom prst="rect">
            <a:avLst/>
          </a:prstGeom>
          <a:noFill/>
        </p:spPr>
        <p:txBody>
          <a:bodyPr wrap="none" rtlCol="0">
            <a:spAutoFit/>
          </a:bodyPr>
          <a:lstStyle/>
          <a:p>
            <a:r>
              <a:rPr lang="sl-SI" sz="2000" dirty="0" smtClean="0">
                <a:latin typeface="Arial" pitchFamily="34" charset="0"/>
                <a:cs typeface="Arial" pitchFamily="34" charset="0"/>
              </a:rPr>
              <a:t>Z ER povezana razgradnja proteinov (ERAD)</a:t>
            </a:r>
            <a:endParaRPr lang="sl-SI" sz="2000" dirty="0">
              <a:latin typeface="Arial" pitchFamily="34" charset="0"/>
              <a:cs typeface="Arial" pitchFamily="34" charset="0"/>
            </a:endParaRPr>
          </a:p>
        </p:txBody>
      </p:sp>
      <p:sp>
        <p:nvSpPr>
          <p:cNvPr id="6" name="TextBox 5"/>
          <p:cNvSpPr txBox="1"/>
          <p:nvPr/>
        </p:nvSpPr>
        <p:spPr>
          <a:xfrm>
            <a:off x="395537" y="1556792"/>
            <a:ext cx="8568951" cy="2677656"/>
          </a:xfrm>
          <a:prstGeom prst="rect">
            <a:avLst/>
          </a:prstGeom>
          <a:noFill/>
        </p:spPr>
        <p:txBody>
          <a:bodyPr wrap="square" rtlCol="0">
            <a:spAutoFit/>
          </a:bodyPr>
          <a:lstStyle/>
          <a:p>
            <a:r>
              <a:rPr lang="sl-SI" sz="1400" dirty="0" smtClean="0">
                <a:latin typeface="Arial" pitchFamily="34" charset="0"/>
                <a:cs typeface="Arial" pitchFamily="34" charset="0"/>
              </a:rPr>
              <a:t>Senzorji pravilnosti zvitja so </a:t>
            </a:r>
            <a:r>
              <a:rPr lang="sl-SI" sz="1400" dirty="0" err="1" smtClean="0">
                <a:latin typeface="Arial" pitchFamily="34" charset="0"/>
                <a:cs typeface="Arial" pitchFamily="34" charset="0"/>
              </a:rPr>
              <a:t>šaperoni</a:t>
            </a:r>
            <a:r>
              <a:rPr lang="sl-SI" sz="1400" dirty="0" smtClean="0">
                <a:latin typeface="Arial" pitchFamily="34" charset="0"/>
                <a:cs typeface="Arial" pitchFamily="34" charset="0"/>
              </a:rPr>
              <a:t> in nekateri drugi proteini.</a:t>
            </a:r>
          </a:p>
          <a:p>
            <a:r>
              <a:rPr lang="sl-SI" sz="1400" dirty="0" smtClean="0">
                <a:latin typeface="Arial" pitchFamily="34" charset="0"/>
                <a:cs typeface="Arial" pitchFamily="34" charset="0"/>
              </a:rPr>
              <a:t>Zaznavajo izpostavljene hidrofobne regije, proste </a:t>
            </a:r>
            <a:r>
              <a:rPr lang="sl-SI" sz="1400" dirty="0" err="1" smtClean="0">
                <a:latin typeface="Arial" pitchFamily="34" charset="0"/>
                <a:cs typeface="Arial" pitchFamily="34" charset="0"/>
              </a:rPr>
              <a:t>Cys</a:t>
            </a:r>
            <a:r>
              <a:rPr lang="sl-SI" sz="1400" dirty="0" smtClean="0">
                <a:latin typeface="Arial" pitchFamily="34" charset="0"/>
                <a:cs typeface="Arial" pitchFamily="34" charset="0"/>
              </a:rPr>
              <a:t> in nedokončane </a:t>
            </a:r>
            <a:r>
              <a:rPr lang="sl-SI" sz="1400" dirty="0" err="1" smtClean="0">
                <a:latin typeface="Arial" pitchFamily="34" charset="0"/>
                <a:cs typeface="Arial" pitchFamily="34" charset="0"/>
              </a:rPr>
              <a:t>glikanske</a:t>
            </a:r>
            <a:r>
              <a:rPr lang="sl-SI" sz="1400" dirty="0" smtClean="0">
                <a:latin typeface="Arial" pitchFamily="34" charset="0"/>
                <a:cs typeface="Arial" pitchFamily="34" charset="0"/>
              </a:rPr>
              <a:t> verige.</a:t>
            </a:r>
          </a:p>
          <a:p>
            <a:endParaRPr lang="sl-SI" sz="1400" dirty="0">
              <a:latin typeface="Arial" pitchFamily="34" charset="0"/>
              <a:cs typeface="Arial" pitchFamily="34" charset="0"/>
            </a:endParaRPr>
          </a:p>
          <a:p>
            <a:r>
              <a:rPr lang="sl-SI" sz="1400" dirty="0" smtClean="0">
                <a:latin typeface="Arial" pitchFamily="34" charset="0"/>
                <a:cs typeface="Arial" pitchFamily="34" charset="0"/>
              </a:rPr>
              <a:t>Terminalno napačno zviti proteini zapustijo ER z retrogradnim transportom.</a:t>
            </a:r>
          </a:p>
          <a:p>
            <a:r>
              <a:rPr lang="sl-SI" sz="1400" dirty="0" smtClean="0">
                <a:latin typeface="Arial" pitchFamily="34" charset="0"/>
                <a:cs typeface="Arial" pitchFamily="34" charset="0"/>
              </a:rPr>
              <a:t>V citosolu se označijo z </a:t>
            </a:r>
            <a:r>
              <a:rPr lang="sl-SI" sz="1400" dirty="0" err="1" smtClean="0">
                <a:latin typeface="Arial" pitchFamily="34" charset="0"/>
                <a:cs typeface="Arial" pitchFamily="34" charset="0"/>
              </a:rPr>
              <a:t>Uq</a:t>
            </a:r>
            <a:r>
              <a:rPr lang="sl-SI" sz="1400" dirty="0" smtClean="0">
                <a:latin typeface="Arial" pitchFamily="34" charset="0"/>
                <a:cs typeface="Arial" pitchFamily="34" charset="0"/>
              </a:rPr>
              <a:t> in razgradijo. </a:t>
            </a:r>
            <a:r>
              <a:rPr lang="sl-SI" sz="1400" dirty="0" err="1" smtClean="0">
                <a:latin typeface="Arial" pitchFamily="34" charset="0"/>
                <a:cs typeface="Arial" pitchFamily="34" charset="0"/>
              </a:rPr>
              <a:t>Ubikvitinacijo</a:t>
            </a:r>
            <a:r>
              <a:rPr lang="sl-SI" sz="1400" dirty="0" smtClean="0">
                <a:latin typeface="Arial" pitchFamily="34" charset="0"/>
                <a:cs typeface="Arial" pitchFamily="34" charset="0"/>
              </a:rPr>
              <a:t> omogočajo </a:t>
            </a:r>
            <a:r>
              <a:rPr lang="sl-SI" sz="1400" dirty="0" err="1" smtClean="0">
                <a:latin typeface="Arial" pitchFamily="34" charset="0"/>
                <a:cs typeface="Arial" pitchFamily="34" charset="0"/>
              </a:rPr>
              <a:t>Uq-ligaze</a:t>
            </a:r>
            <a:r>
              <a:rPr lang="sl-SI" sz="1400" dirty="0" smtClean="0">
                <a:latin typeface="Arial" pitchFamily="34" charset="0"/>
                <a:cs typeface="Arial" pitchFamily="34" charset="0"/>
              </a:rPr>
              <a:t> in </a:t>
            </a:r>
            <a:r>
              <a:rPr lang="sl-SI" sz="1400" dirty="0" smtClean="0">
                <a:latin typeface="Arial" pitchFamily="34" charset="0"/>
                <a:cs typeface="Arial" pitchFamily="34" charset="0"/>
              </a:rPr>
              <a:t>pomožni proteini </a:t>
            </a:r>
            <a:r>
              <a:rPr lang="sl-SI" sz="1400" dirty="0" smtClean="0">
                <a:latin typeface="Arial" pitchFamily="34" charset="0"/>
                <a:cs typeface="Arial" pitchFamily="34" charset="0"/>
              </a:rPr>
              <a:t>v membrani ER.</a:t>
            </a:r>
          </a:p>
          <a:p>
            <a:endParaRPr lang="sl-SI" sz="1400" dirty="0">
              <a:latin typeface="Arial" pitchFamily="34" charset="0"/>
              <a:cs typeface="Arial" pitchFamily="34" charset="0"/>
            </a:endParaRPr>
          </a:p>
          <a:p>
            <a:r>
              <a:rPr lang="sl-SI" sz="1400" dirty="0" smtClean="0">
                <a:latin typeface="Arial" pitchFamily="34" charset="0"/>
                <a:cs typeface="Arial" pitchFamily="34" charset="0"/>
              </a:rPr>
              <a:t>Pri kvasovkah so kontrolne točke zvitja verjetno tri. Membranski proteini se preverjajo drugače kot ostali. Pri membranskih se najprej preveri zvitje citosolne domene (ERAD-C), nato </a:t>
            </a:r>
            <a:r>
              <a:rPr lang="sl-SI" sz="1400" dirty="0" err="1" smtClean="0">
                <a:latin typeface="Arial" pitchFamily="34" charset="0"/>
                <a:cs typeface="Arial" pitchFamily="34" charset="0"/>
              </a:rPr>
              <a:t>luminalne</a:t>
            </a:r>
            <a:r>
              <a:rPr lang="sl-SI" sz="1400" dirty="0" smtClean="0">
                <a:latin typeface="Arial" pitchFamily="34" charset="0"/>
                <a:cs typeface="Arial" pitchFamily="34" charset="0"/>
              </a:rPr>
              <a:t> domene (ERAD-L: na enak način tudi </a:t>
            </a:r>
            <a:r>
              <a:rPr lang="sl-SI" sz="1400" dirty="0" err="1" smtClean="0">
                <a:latin typeface="Arial" pitchFamily="34" charset="0"/>
                <a:cs typeface="Arial" pitchFamily="34" charset="0"/>
              </a:rPr>
              <a:t>nemembranski</a:t>
            </a:r>
            <a:r>
              <a:rPr lang="sl-SI" sz="1400" dirty="0" smtClean="0">
                <a:latin typeface="Arial" pitchFamily="34" charset="0"/>
                <a:cs typeface="Arial" pitchFamily="34" charset="0"/>
              </a:rPr>
              <a:t> proteini); obstaja tudi ERAD-M (preverjanje </a:t>
            </a:r>
            <a:r>
              <a:rPr lang="sl-SI" sz="1400" dirty="0" err="1" smtClean="0">
                <a:latin typeface="Arial" pitchFamily="34" charset="0"/>
                <a:cs typeface="Arial" pitchFamily="34" charset="0"/>
              </a:rPr>
              <a:t>transmembranskih</a:t>
            </a:r>
            <a:r>
              <a:rPr lang="sl-SI" sz="1400" dirty="0" smtClean="0">
                <a:latin typeface="Arial" pitchFamily="34" charset="0"/>
                <a:cs typeface="Arial" pitchFamily="34" charset="0"/>
              </a:rPr>
              <a:t> domen). Vsaka od treh poti zahteva drugo </a:t>
            </a:r>
            <a:r>
              <a:rPr lang="sl-SI" sz="1400" dirty="0" err="1" smtClean="0">
                <a:latin typeface="Arial" pitchFamily="34" charset="0"/>
                <a:cs typeface="Arial" pitchFamily="34" charset="0"/>
              </a:rPr>
              <a:t>Uq</a:t>
            </a:r>
            <a:r>
              <a:rPr lang="sl-SI" sz="1400" dirty="0" smtClean="0">
                <a:latin typeface="Arial" pitchFamily="34" charset="0"/>
                <a:cs typeface="Arial" pitchFamily="34" charset="0"/>
              </a:rPr>
              <a:t>-ligazo E3.</a:t>
            </a:r>
          </a:p>
          <a:p>
            <a:endParaRPr lang="sl-SI" sz="1400" dirty="0">
              <a:latin typeface="Arial" pitchFamily="34" charset="0"/>
              <a:cs typeface="Arial" pitchFamily="34" charset="0"/>
            </a:endParaRPr>
          </a:p>
        </p:txBody>
      </p:sp>
    </p:spTree>
    <p:extLst>
      <p:ext uri="{BB962C8B-B14F-4D97-AF65-F5344CB8AC3E}">
        <p14:creationId xmlns:p14="http://schemas.microsoft.com/office/powerpoint/2010/main" val="1480929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2282825"/>
            <a:ext cx="8535987" cy="229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065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descr="F17-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04813"/>
            <a:ext cx="4781550" cy="4968875"/>
          </a:xfrm>
          <a:prstGeom prst="rect">
            <a:avLst/>
          </a:prstGeom>
          <a:noFill/>
          <a:extLst>
            <a:ext uri="{909E8E84-426E-40DD-AFC4-6F175D3DCCD1}">
              <a14:hiddenFill xmlns:a14="http://schemas.microsoft.com/office/drawing/2010/main">
                <a:solidFill>
                  <a:srgbClr val="FFFFFF"/>
                </a:solidFill>
              </a14:hiddenFill>
            </a:ext>
          </a:extLst>
        </p:spPr>
      </p:pic>
      <p:sp>
        <p:nvSpPr>
          <p:cNvPr id="616451" name="Text Box 3"/>
          <p:cNvSpPr txBox="1">
            <a:spLocks noChangeArrowheads="1"/>
          </p:cNvSpPr>
          <p:nvPr/>
        </p:nvSpPr>
        <p:spPr bwMode="auto">
          <a:xfrm>
            <a:off x="395288" y="5607050"/>
            <a:ext cx="84978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sl-SI" sz="1600">
                <a:solidFill>
                  <a:srgbClr val="000000"/>
                </a:solidFill>
                <a:latin typeface="Arial Narrow" pitchFamily="34" charset="0"/>
              </a:rPr>
              <a:t>Ključna vloga IRE1 pri odgovoru ER na nezvite proteine: vezava nezvitega proteina na IRE1 povzroči sintezo transkripcijskega faktorja HAC1, ta pa aktivira transkripcijo genov za ostale proteine, udeležene v odgovoru ER.</a:t>
            </a:r>
          </a:p>
        </p:txBody>
      </p:sp>
      <p:pic>
        <p:nvPicPr>
          <p:cNvPr id="616453" name="Picture 5" descr="image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450" y="260350"/>
            <a:ext cx="2752725" cy="531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889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TextBox 3"/>
          <p:cNvSpPr txBox="1"/>
          <p:nvPr/>
        </p:nvSpPr>
        <p:spPr>
          <a:xfrm>
            <a:off x="5833736" y="6468816"/>
            <a:ext cx="1729961" cy="246221"/>
          </a:xfrm>
          <a:prstGeom prst="rect">
            <a:avLst/>
          </a:prstGeom>
          <a:noFill/>
        </p:spPr>
        <p:txBody>
          <a:bodyPr wrap="none" rtlCol="0">
            <a:spAutoFit/>
          </a:bodyPr>
          <a:lstStyle/>
          <a:p>
            <a:r>
              <a:rPr lang="sl-SI" sz="1000" dirty="0" smtClean="0">
                <a:latin typeface="Arial Narrow" pitchFamily="34" charset="0"/>
              </a:rPr>
              <a:t>Nature Rev. Mol. </a:t>
            </a:r>
            <a:r>
              <a:rPr lang="sl-SI" sz="1000" dirty="0" err="1" smtClean="0">
                <a:latin typeface="Arial Narrow" pitchFamily="34" charset="0"/>
              </a:rPr>
              <a:t>Cell</a:t>
            </a:r>
            <a:r>
              <a:rPr lang="sl-SI" sz="1000" dirty="0" smtClean="0">
                <a:latin typeface="Arial Narrow" pitchFamily="34" charset="0"/>
              </a:rPr>
              <a:t> Biol. 2008</a:t>
            </a:r>
            <a:endParaRPr lang="sl-SI" sz="1000" dirty="0">
              <a:latin typeface="Arial Narrow"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71362"/>
            <a:ext cx="4514850" cy="654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610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620688"/>
            <a:ext cx="4429125" cy="5019675"/>
          </a:xfrm>
          <a:prstGeom prst="rect">
            <a:avLst/>
          </a:prstGeom>
          <a:noFill/>
          <a:ln w="9525">
            <a:solidFill>
              <a:schemeClr val="bg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7096" y="6165304"/>
            <a:ext cx="4209807" cy="400110"/>
          </a:xfrm>
          <a:prstGeom prst="rect">
            <a:avLst/>
          </a:prstGeom>
          <a:noFill/>
        </p:spPr>
        <p:txBody>
          <a:bodyPr wrap="none" rtlCol="0">
            <a:spAutoFit/>
          </a:bodyPr>
          <a:lstStyle/>
          <a:p>
            <a:r>
              <a:rPr lang="sl-SI" sz="2000" dirty="0" smtClean="0">
                <a:solidFill>
                  <a:schemeClr val="accent6">
                    <a:lumMod val="75000"/>
                  </a:schemeClr>
                </a:solidFill>
              </a:rPr>
              <a:t>Presnova proteinov v debelem črevesju</a:t>
            </a:r>
            <a:endParaRPr lang="sl-SI" sz="2000" dirty="0">
              <a:solidFill>
                <a:schemeClr val="accent6">
                  <a:lumMod val="75000"/>
                </a:schemeClr>
              </a:solidFill>
            </a:endParaRPr>
          </a:p>
        </p:txBody>
      </p:sp>
      <p:sp>
        <p:nvSpPr>
          <p:cNvPr id="3" name="Rectangle 2"/>
          <p:cNvSpPr/>
          <p:nvPr/>
        </p:nvSpPr>
        <p:spPr>
          <a:xfrm>
            <a:off x="2176708" y="5640363"/>
            <a:ext cx="4572000" cy="261610"/>
          </a:xfrm>
          <a:prstGeom prst="rect">
            <a:avLst/>
          </a:prstGeom>
        </p:spPr>
        <p:txBody>
          <a:bodyPr>
            <a:spAutoFit/>
          </a:bodyPr>
          <a:lstStyle/>
          <a:p>
            <a:pPr algn="r"/>
            <a:r>
              <a:rPr lang="sl-SI" sz="1050" dirty="0" err="1" smtClean="0"/>
              <a:t>Curr</a:t>
            </a:r>
            <a:r>
              <a:rPr lang="sl-SI" sz="1050" dirty="0" smtClean="0"/>
              <a:t>. </a:t>
            </a:r>
            <a:r>
              <a:rPr lang="sl-SI" sz="1050" dirty="0" err="1" smtClean="0"/>
              <a:t>Issues</a:t>
            </a:r>
            <a:r>
              <a:rPr lang="sl-SI" sz="1050" dirty="0" smtClean="0"/>
              <a:t> </a:t>
            </a:r>
            <a:r>
              <a:rPr lang="sl-SI" sz="1050" dirty="0" err="1" smtClean="0"/>
              <a:t>Intest</a:t>
            </a:r>
            <a:r>
              <a:rPr lang="sl-SI" sz="1050" dirty="0" smtClean="0"/>
              <a:t>. </a:t>
            </a:r>
            <a:r>
              <a:rPr lang="sl-SI" sz="1050" dirty="0" err="1" smtClean="0"/>
              <a:t>Microbiol</a:t>
            </a:r>
            <a:r>
              <a:rPr lang="sl-SI" sz="1050" dirty="0" smtClean="0"/>
              <a:t>. 2000</a:t>
            </a:r>
            <a:endParaRPr lang="sl-SI" sz="1050" dirty="0"/>
          </a:p>
        </p:txBody>
      </p:sp>
    </p:spTree>
    <p:extLst>
      <p:ext uri="{BB962C8B-B14F-4D97-AF65-F5344CB8AC3E}">
        <p14:creationId xmlns:p14="http://schemas.microsoft.com/office/powerpoint/2010/main" val="3267446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791" y="836712"/>
            <a:ext cx="7511993" cy="2739211"/>
          </a:xfrm>
          <a:prstGeom prst="rect">
            <a:avLst/>
          </a:prstGeom>
          <a:noFill/>
        </p:spPr>
        <p:txBody>
          <a:bodyPr wrap="none" rtlCol="0">
            <a:spAutoFit/>
          </a:bodyPr>
          <a:lstStyle/>
          <a:p>
            <a:r>
              <a:rPr lang="sl-SI" sz="2400" b="1" dirty="0" smtClean="0">
                <a:latin typeface="Arial" pitchFamily="34" charset="0"/>
                <a:cs typeface="Arial" pitchFamily="34" charset="0"/>
              </a:rPr>
              <a:t>Razgradnja proteinov v celici</a:t>
            </a:r>
          </a:p>
          <a:p>
            <a:endParaRPr lang="sl-SI" dirty="0">
              <a:latin typeface="Arial" pitchFamily="34" charset="0"/>
              <a:cs typeface="Arial" pitchFamily="34" charset="0"/>
            </a:endParaRPr>
          </a:p>
          <a:p>
            <a:r>
              <a:rPr lang="sl-SI" sz="2000" dirty="0" smtClean="0">
                <a:solidFill>
                  <a:schemeClr val="accent6">
                    <a:lumMod val="75000"/>
                  </a:schemeClr>
                </a:solidFill>
                <a:latin typeface="Arial" pitchFamily="34" charset="0"/>
                <a:cs typeface="Arial" pitchFamily="34" charset="0"/>
              </a:rPr>
              <a:t>- odstranjevanje za celico nefunkcionalnih ali nevarnih proteinov </a:t>
            </a:r>
          </a:p>
          <a:p>
            <a:r>
              <a:rPr lang="sl-SI" sz="2000" dirty="0" smtClean="0">
                <a:solidFill>
                  <a:schemeClr val="accent6">
                    <a:lumMod val="75000"/>
                  </a:schemeClr>
                </a:solidFill>
                <a:latin typeface="Arial" pitchFamily="34" charset="0"/>
                <a:cs typeface="Arial" pitchFamily="34" charset="0"/>
              </a:rPr>
              <a:t>- uravnavanje celičnega metabolizma </a:t>
            </a:r>
            <a:r>
              <a:rPr lang="sl-SI" dirty="0" smtClean="0">
                <a:latin typeface="Arial" pitchFamily="34" charset="0"/>
                <a:cs typeface="Arial" pitchFamily="34" charset="0"/>
              </a:rPr>
              <a:t/>
            </a:r>
            <a:br>
              <a:rPr lang="sl-SI" dirty="0" smtClean="0">
                <a:latin typeface="Arial" pitchFamily="34" charset="0"/>
                <a:cs typeface="Arial" pitchFamily="34" charset="0"/>
              </a:rPr>
            </a:br>
            <a:r>
              <a:rPr lang="sl-SI" dirty="0" smtClean="0">
                <a:latin typeface="Arial" pitchFamily="34" charset="0"/>
                <a:cs typeface="Arial" pitchFamily="34" charset="0"/>
              </a:rPr>
              <a:t>  (odstranjevanje nepotrebnih encimov in regulatorjev)</a:t>
            </a:r>
          </a:p>
          <a:p>
            <a:endParaRPr lang="sl-SI" dirty="0">
              <a:latin typeface="Arial" pitchFamily="34" charset="0"/>
              <a:cs typeface="Arial" pitchFamily="34" charset="0"/>
            </a:endParaRPr>
          </a:p>
          <a:p>
            <a:endParaRPr lang="sl-SI" dirty="0" smtClean="0">
              <a:latin typeface="Arial" pitchFamily="34" charset="0"/>
              <a:cs typeface="Arial" pitchFamily="34" charset="0"/>
            </a:endParaRPr>
          </a:p>
          <a:p>
            <a:r>
              <a:rPr lang="sl-SI" dirty="0" smtClean="0">
                <a:latin typeface="Arial" pitchFamily="34" charset="0"/>
                <a:cs typeface="Arial" pitchFamily="34" charset="0"/>
              </a:rPr>
              <a:t>Koncentracija proteina v celici/ organizmu je odvisna od </a:t>
            </a:r>
            <a:br>
              <a:rPr lang="sl-SI" dirty="0" smtClean="0">
                <a:latin typeface="Arial" pitchFamily="34" charset="0"/>
                <a:cs typeface="Arial" pitchFamily="34" charset="0"/>
              </a:rPr>
            </a:br>
            <a:r>
              <a:rPr lang="sl-SI" dirty="0" smtClean="0">
                <a:latin typeface="Arial" pitchFamily="34" charset="0"/>
                <a:cs typeface="Arial" pitchFamily="34" charset="0"/>
              </a:rPr>
              <a:t>hitrosti sinteze </a:t>
            </a:r>
            <a:r>
              <a:rPr lang="sl-SI" b="1" dirty="0" smtClean="0">
                <a:latin typeface="Arial" pitchFamily="34" charset="0"/>
                <a:cs typeface="Arial" pitchFamily="34" charset="0"/>
              </a:rPr>
              <a:t>in</a:t>
            </a:r>
            <a:r>
              <a:rPr lang="sl-SI" dirty="0" smtClean="0">
                <a:latin typeface="Arial" pitchFamily="34" charset="0"/>
                <a:cs typeface="Arial" pitchFamily="34" charset="0"/>
              </a:rPr>
              <a:t> hitrosti razgradnje!</a:t>
            </a:r>
            <a:endParaRPr lang="sl-SI" dirty="0">
              <a:latin typeface="Arial" pitchFamily="34" charset="0"/>
              <a:cs typeface="Arial" pitchFamily="34" charset="0"/>
            </a:endParaRPr>
          </a:p>
        </p:txBody>
      </p:sp>
    </p:spTree>
    <p:extLst>
      <p:ext uri="{BB962C8B-B14F-4D97-AF65-F5344CB8AC3E}">
        <p14:creationId xmlns:p14="http://schemas.microsoft.com/office/powerpoint/2010/main" val="1352298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32-011.jpg                                                    001177E5Macintosh HD                   B74677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692696"/>
            <a:ext cx="5883771" cy="470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19672" y="6237312"/>
            <a:ext cx="5993949" cy="400110"/>
          </a:xfrm>
          <a:prstGeom prst="rect">
            <a:avLst/>
          </a:prstGeom>
          <a:noFill/>
        </p:spPr>
        <p:txBody>
          <a:bodyPr wrap="none" rtlCol="0">
            <a:spAutoFit/>
          </a:bodyPr>
          <a:lstStyle/>
          <a:p>
            <a:r>
              <a:rPr lang="sl-SI" sz="2000" dirty="0">
                <a:solidFill>
                  <a:srgbClr val="2D2DB9">
                    <a:lumMod val="75000"/>
                  </a:srgbClr>
                </a:solidFill>
              </a:rPr>
              <a:t>Razpolovni časi nekaterih jetrnih encimov pri podganah.</a:t>
            </a:r>
          </a:p>
        </p:txBody>
      </p:sp>
    </p:spTree>
    <p:extLst>
      <p:ext uri="{BB962C8B-B14F-4D97-AF65-F5344CB8AC3E}">
        <p14:creationId xmlns:p14="http://schemas.microsoft.com/office/powerpoint/2010/main" val="2504272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19" y="260648"/>
            <a:ext cx="8784977" cy="2308324"/>
          </a:xfrm>
          <a:prstGeom prst="rect">
            <a:avLst/>
          </a:prstGeom>
          <a:noFill/>
        </p:spPr>
        <p:txBody>
          <a:bodyPr wrap="square" rtlCol="0">
            <a:spAutoFit/>
          </a:bodyPr>
          <a:lstStyle/>
          <a:p>
            <a:r>
              <a:rPr lang="sl-SI" b="1" dirty="0" smtClean="0">
                <a:latin typeface="Arial" pitchFamily="34" charset="0"/>
                <a:cs typeface="Arial" pitchFamily="34" charset="0"/>
              </a:rPr>
              <a:t>Znotrajcelična razgradnja: </a:t>
            </a:r>
          </a:p>
          <a:p>
            <a:r>
              <a:rPr lang="sl-SI" dirty="0" smtClean="0">
                <a:solidFill>
                  <a:schemeClr val="accent6">
                    <a:lumMod val="75000"/>
                  </a:schemeClr>
                </a:solidFill>
                <a:latin typeface="Arial" pitchFamily="34" charset="0"/>
                <a:cs typeface="Arial" pitchFamily="34" charset="0"/>
              </a:rPr>
              <a:t>- </a:t>
            </a:r>
            <a:r>
              <a:rPr lang="sl-SI" sz="1600" dirty="0" smtClean="0">
                <a:solidFill>
                  <a:schemeClr val="accent6">
                    <a:lumMod val="75000"/>
                  </a:schemeClr>
                </a:solidFill>
                <a:latin typeface="Arial" pitchFamily="34" charset="0"/>
                <a:cs typeface="Arial" pitchFamily="34" charset="0"/>
              </a:rPr>
              <a:t>v lizosomih (nespecifična razgradnja)</a:t>
            </a:r>
          </a:p>
          <a:p>
            <a:r>
              <a:rPr lang="sl-SI" sz="1600" dirty="0" smtClean="0">
                <a:solidFill>
                  <a:schemeClr val="accent6">
                    <a:lumMod val="75000"/>
                  </a:schemeClr>
                </a:solidFill>
                <a:latin typeface="Arial" pitchFamily="34" charset="0"/>
                <a:cs typeface="Arial" pitchFamily="34" charset="0"/>
              </a:rPr>
              <a:t>- v citosolu (razgradnja z </a:t>
            </a:r>
            <a:r>
              <a:rPr lang="sl-SI" sz="1600" dirty="0" err="1" smtClean="0">
                <a:solidFill>
                  <a:schemeClr val="accent6">
                    <a:lumMod val="75000"/>
                  </a:schemeClr>
                </a:solidFill>
                <a:latin typeface="Arial" pitchFamily="34" charset="0"/>
                <a:cs typeface="Arial" pitchFamily="34" charset="0"/>
              </a:rPr>
              <a:t>Uq</a:t>
            </a:r>
            <a:r>
              <a:rPr lang="sl-SI" sz="1600" dirty="0" smtClean="0">
                <a:solidFill>
                  <a:schemeClr val="accent6">
                    <a:lumMod val="75000"/>
                  </a:schemeClr>
                </a:solidFill>
                <a:latin typeface="Arial" pitchFamily="34" charset="0"/>
                <a:cs typeface="Arial" pitchFamily="34" charset="0"/>
              </a:rPr>
              <a:t> označenih proteinov v </a:t>
            </a:r>
            <a:r>
              <a:rPr lang="sl-SI" sz="1600" dirty="0" err="1" smtClean="0">
                <a:solidFill>
                  <a:schemeClr val="accent6">
                    <a:lumMod val="75000"/>
                  </a:schemeClr>
                </a:solidFill>
                <a:latin typeface="Arial" pitchFamily="34" charset="0"/>
                <a:cs typeface="Arial" pitchFamily="34" charset="0"/>
              </a:rPr>
              <a:t>proteasomu</a:t>
            </a:r>
            <a:r>
              <a:rPr lang="sl-SI" sz="1600" dirty="0" smtClean="0">
                <a:solidFill>
                  <a:schemeClr val="accent6">
                    <a:lumMod val="75000"/>
                  </a:schemeClr>
                </a:solidFill>
                <a:latin typeface="Arial" pitchFamily="34" charset="0"/>
                <a:cs typeface="Arial" pitchFamily="34" charset="0"/>
              </a:rPr>
              <a:t>; od ATP odvisni mehanizmi)</a:t>
            </a:r>
          </a:p>
          <a:p>
            <a:endParaRPr lang="sl-SI" sz="1600" dirty="0">
              <a:solidFill>
                <a:schemeClr val="accent6">
                  <a:lumMod val="75000"/>
                </a:schemeClr>
              </a:solidFill>
              <a:latin typeface="Arial" pitchFamily="34" charset="0"/>
              <a:cs typeface="Arial" pitchFamily="34" charset="0"/>
            </a:endParaRPr>
          </a:p>
          <a:p>
            <a:r>
              <a:rPr lang="sl-SI" sz="1600" dirty="0" smtClean="0">
                <a:latin typeface="Arial" pitchFamily="34" charset="0"/>
                <a:cs typeface="Arial" pitchFamily="34" charset="0"/>
              </a:rPr>
              <a:t>Lizosomska razgradnja: predvsem zunajcelični proteini, ki vstopajo z </a:t>
            </a:r>
            <a:r>
              <a:rPr lang="sl-SI" sz="1600" dirty="0" err="1" smtClean="0">
                <a:latin typeface="Arial" pitchFamily="34" charset="0"/>
                <a:cs typeface="Arial" pitchFamily="34" charset="0"/>
              </a:rPr>
              <a:t>endocitozo</a:t>
            </a:r>
            <a:r>
              <a:rPr lang="sl-SI" sz="1600" dirty="0" smtClean="0">
                <a:latin typeface="Arial" pitchFamily="34" charset="0"/>
                <a:cs typeface="Arial" pitchFamily="34" charset="0"/>
              </a:rPr>
              <a:t>, sodelujejo pa tudi pri </a:t>
            </a:r>
            <a:r>
              <a:rPr lang="sl-SI" sz="1600" dirty="0" err="1" smtClean="0">
                <a:latin typeface="Arial" pitchFamily="34" charset="0"/>
                <a:cs typeface="Arial" pitchFamily="34" charset="0"/>
              </a:rPr>
              <a:t>avtofagocitozi</a:t>
            </a:r>
            <a:r>
              <a:rPr lang="sl-SI" sz="1600" dirty="0" smtClean="0">
                <a:latin typeface="Arial" pitchFamily="34" charset="0"/>
                <a:cs typeface="Arial" pitchFamily="34" charset="0"/>
              </a:rPr>
              <a:t> (fuzija z </a:t>
            </a:r>
            <a:r>
              <a:rPr lang="sl-SI" sz="1600" dirty="0" err="1" smtClean="0">
                <a:latin typeface="Arial" pitchFamily="34" charset="0"/>
                <a:cs typeface="Arial" pitchFamily="34" charset="0"/>
              </a:rPr>
              <a:t>fagosomi</a:t>
            </a:r>
            <a:r>
              <a:rPr lang="sl-SI" sz="1600" dirty="0" smtClean="0">
                <a:latin typeface="Arial" pitchFamily="34" charset="0"/>
                <a:cs typeface="Arial" pitchFamily="34" charset="0"/>
              </a:rPr>
              <a:t>; = </a:t>
            </a:r>
            <a:r>
              <a:rPr lang="sl-SI" sz="1600" dirty="0" err="1" smtClean="0">
                <a:latin typeface="Arial" pitchFamily="34" charset="0"/>
                <a:cs typeface="Arial" pitchFamily="34" charset="0"/>
              </a:rPr>
              <a:t>avtofagija</a:t>
            </a:r>
            <a:r>
              <a:rPr lang="sl-SI" sz="1600" dirty="0" smtClean="0">
                <a:latin typeface="Arial" pitchFamily="34" charset="0"/>
                <a:cs typeface="Arial" pitchFamily="34" charset="0"/>
              </a:rPr>
              <a:t>).</a:t>
            </a:r>
          </a:p>
          <a:p>
            <a:endParaRPr lang="sl-SI" sz="1100" dirty="0">
              <a:latin typeface="Arial" pitchFamily="34" charset="0"/>
              <a:cs typeface="Arial" pitchFamily="34" charset="0"/>
            </a:endParaRPr>
          </a:p>
          <a:p>
            <a:r>
              <a:rPr lang="sl-SI" sz="1600" dirty="0" err="1" smtClean="0">
                <a:latin typeface="Arial" pitchFamily="34" charset="0"/>
                <a:cs typeface="Arial" pitchFamily="34" charset="0"/>
              </a:rPr>
              <a:t>Citosolna</a:t>
            </a:r>
            <a:r>
              <a:rPr lang="sl-SI" sz="1600" dirty="0" smtClean="0">
                <a:latin typeface="Arial" pitchFamily="34" charset="0"/>
                <a:cs typeface="Arial" pitchFamily="34" charset="0"/>
              </a:rPr>
              <a:t> razgradnja:  predvsem za znotrajcelične proteine, ki so nepravilno zviti ali označeni za razgradnjo kot posledica fosforilacijskih signalnih kaskad. </a:t>
            </a:r>
            <a:endParaRPr lang="sl-SI" sz="1600" dirty="0">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561" y="3068960"/>
            <a:ext cx="5724525" cy="3248025"/>
          </a:xfrm>
          <a:prstGeom prst="rect">
            <a:avLst/>
          </a:prstGeom>
          <a:ln>
            <a:solidFill>
              <a:schemeClr val="bg2">
                <a:lumMod val="75000"/>
              </a:schemeClr>
            </a:solidFill>
          </a:ln>
        </p:spPr>
      </p:pic>
      <p:sp>
        <p:nvSpPr>
          <p:cNvPr id="6" name="Rectangle 5"/>
          <p:cNvSpPr/>
          <p:nvPr/>
        </p:nvSpPr>
        <p:spPr>
          <a:xfrm>
            <a:off x="2711086" y="6311485"/>
            <a:ext cx="4572000" cy="246221"/>
          </a:xfrm>
          <a:prstGeom prst="rect">
            <a:avLst/>
          </a:prstGeom>
        </p:spPr>
        <p:txBody>
          <a:bodyPr>
            <a:spAutoFit/>
          </a:bodyPr>
          <a:lstStyle/>
          <a:p>
            <a:pPr algn="r"/>
            <a:r>
              <a:rPr lang="sl-SI" sz="1000" dirty="0" smtClean="0">
                <a:solidFill>
                  <a:schemeClr val="bg2">
                    <a:lumMod val="75000"/>
                  </a:schemeClr>
                </a:solidFill>
                <a:latin typeface="Arial Narrow" pitchFamily="34" charset="0"/>
              </a:rPr>
              <a:t>http://hyperphysics.phy-astr.gsu.edu/hbase/biology/imgbio/lysosome.gif</a:t>
            </a:r>
            <a:endParaRPr lang="sl-SI" sz="1000" dirty="0">
              <a:solidFill>
                <a:schemeClr val="bg2">
                  <a:lumMod val="75000"/>
                </a:schemeClr>
              </a:solidFill>
              <a:latin typeface="Arial Narrow" pitchFamily="34" charset="0"/>
            </a:endParaRPr>
          </a:p>
        </p:txBody>
      </p:sp>
    </p:spTree>
    <p:extLst>
      <p:ext uri="{BB962C8B-B14F-4D97-AF65-F5344CB8AC3E}">
        <p14:creationId xmlns:p14="http://schemas.microsoft.com/office/powerpoint/2010/main" val="3419841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397" y="5877272"/>
            <a:ext cx="8640960" cy="615553"/>
          </a:xfrm>
          <a:prstGeom prst="rect">
            <a:avLst/>
          </a:prstGeom>
          <a:noFill/>
        </p:spPr>
        <p:txBody>
          <a:bodyPr wrap="square" rtlCol="0">
            <a:spAutoFit/>
          </a:bodyPr>
          <a:lstStyle/>
          <a:p>
            <a:pPr algn="ctr"/>
            <a:r>
              <a:rPr lang="sl-SI" dirty="0" smtClean="0"/>
              <a:t>Znotrajcelična razgradnja: </a:t>
            </a:r>
            <a:r>
              <a:rPr lang="sl-SI" sz="1600" dirty="0" smtClean="0">
                <a:solidFill>
                  <a:schemeClr val="accent6">
                    <a:lumMod val="75000"/>
                  </a:schemeClr>
                </a:solidFill>
              </a:rPr>
              <a:t>v lizosomih (nespecifična razgradnja) ali </a:t>
            </a:r>
            <a:br>
              <a:rPr lang="sl-SI" sz="1600" dirty="0" smtClean="0">
                <a:solidFill>
                  <a:schemeClr val="accent6">
                    <a:lumMod val="75000"/>
                  </a:schemeClr>
                </a:solidFill>
              </a:rPr>
            </a:br>
            <a:r>
              <a:rPr lang="sl-SI" sz="1600" dirty="0" smtClean="0">
                <a:solidFill>
                  <a:schemeClr val="accent6">
                    <a:lumMod val="75000"/>
                  </a:schemeClr>
                </a:solidFill>
              </a:rPr>
              <a:t>v citosolu (razgradnja označenih proteinov)</a:t>
            </a:r>
            <a:endParaRPr lang="sl-SI" sz="1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88640"/>
            <a:ext cx="4862314" cy="534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383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1480</TotalTime>
  <Words>3673</Words>
  <Application>Microsoft Office PowerPoint</Application>
  <PresentationFormat>On-screen Show (4:3)</PresentationFormat>
  <Paragraphs>191</Paragraphs>
  <Slides>41</Slides>
  <Notes>32</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41</vt:i4>
      </vt:variant>
    </vt:vector>
  </HeadingPairs>
  <TitlesOfParts>
    <vt:vector size="53" baseType="lpstr">
      <vt:lpstr>Arial</vt:lpstr>
      <vt:lpstr>Arial Narrow</vt:lpstr>
      <vt:lpstr>Calibri</vt:lpstr>
      <vt:lpstr>Times</vt:lpstr>
      <vt:lpstr>Wingdings</vt:lpstr>
      <vt:lpstr>Office Theme</vt:lpstr>
      <vt:lpstr>Blank Presentation</vt:lpstr>
      <vt:lpstr>1_Blank Presentation</vt:lpstr>
      <vt:lpstr>2_Blank Presentation</vt:lpstr>
      <vt:lpstr>3_Blank Presentation</vt:lpstr>
      <vt:lpstr>Default Design</vt:lpstr>
      <vt:lpstr>1_Default Design</vt:lpstr>
      <vt:lpstr>Razgradnja proteinov</vt:lpstr>
      <vt:lpstr>Razgradnja proteinov (proteoliza)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Molekulski šaperoni</vt:lpstr>
      <vt:lpstr>Razredi molekulskih šaperonov</vt:lpstr>
      <vt:lpstr>Šaperonini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Dodelava proteinov v ER</vt:lpstr>
      <vt:lpstr>PowerPoint Presentation</vt:lpstr>
      <vt:lpstr>PowerPoint Presentation</vt:lpstr>
      <vt:lpstr>PowerPoint Presentation</vt:lpstr>
      <vt:lpstr>PowerPoint Presentation</vt:lpstr>
      <vt:lpstr>PowerPoint Presentation</vt:lpstr>
    </vt:vector>
  </TitlesOfParts>
  <Company>FKKT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Razgradnja proteinov</dc:title>
  <dc:creator>Marko Dolinar</dc:creator>
  <cp:lastModifiedBy>MarkoD</cp:lastModifiedBy>
  <cp:revision>102</cp:revision>
  <dcterms:created xsi:type="dcterms:W3CDTF">2011-05-26T07:35:07Z</dcterms:created>
  <dcterms:modified xsi:type="dcterms:W3CDTF">2014-04-15T13:47:36Z</dcterms:modified>
</cp:coreProperties>
</file>