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5"/>
  </p:notesMasterIdLst>
  <p:sldIdLst>
    <p:sldId id="363" r:id="rId2"/>
    <p:sldId id="385" r:id="rId3"/>
    <p:sldId id="419" r:id="rId4"/>
    <p:sldId id="420" r:id="rId5"/>
    <p:sldId id="424" r:id="rId6"/>
    <p:sldId id="307" r:id="rId7"/>
    <p:sldId id="308" r:id="rId8"/>
    <p:sldId id="388" r:id="rId9"/>
    <p:sldId id="386" r:id="rId10"/>
    <p:sldId id="387" r:id="rId11"/>
    <p:sldId id="389" r:id="rId12"/>
    <p:sldId id="442" r:id="rId13"/>
    <p:sldId id="398" r:id="rId14"/>
    <p:sldId id="399" r:id="rId15"/>
    <p:sldId id="426" r:id="rId16"/>
    <p:sldId id="393" r:id="rId17"/>
    <p:sldId id="394" r:id="rId18"/>
    <p:sldId id="395" r:id="rId19"/>
    <p:sldId id="397" r:id="rId20"/>
    <p:sldId id="412" r:id="rId21"/>
    <p:sldId id="413" r:id="rId22"/>
    <p:sldId id="414" r:id="rId23"/>
    <p:sldId id="430" r:id="rId24"/>
    <p:sldId id="432" r:id="rId25"/>
    <p:sldId id="333" r:id="rId26"/>
    <p:sldId id="359" r:id="rId27"/>
    <p:sldId id="334" r:id="rId28"/>
    <p:sldId id="350" r:id="rId29"/>
    <p:sldId id="335" r:id="rId30"/>
    <p:sldId id="342" r:id="rId31"/>
    <p:sldId id="361" r:id="rId32"/>
    <p:sldId id="337" r:id="rId33"/>
    <p:sldId id="347" r:id="rId34"/>
    <p:sldId id="318" r:id="rId35"/>
    <p:sldId id="338" r:id="rId36"/>
    <p:sldId id="321" r:id="rId37"/>
    <p:sldId id="352" r:id="rId38"/>
    <p:sldId id="433" r:id="rId39"/>
    <p:sldId id="358" r:id="rId40"/>
    <p:sldId id="404" r:id="rId41"/>
    <p:sldId id="405" r:id="rId42"/>
    <p:sldId id="434" r:id="rId43"/>
    <p:sldId id="435" r:id="rId44"/>
    <p:sldId id="436" r:id="rId45"/>
    <p:sldId id="437" r:id="rId46"/>
    <p:sldId id="438" r:id="rId47"/>
    <p:sldId id="401" r:id="rId48"/>
    <p:sldId id="406" r:id="rId49"/>
    <p:sldId id="402" r:id="rId50"/>
    <p:sldId id="408" r:id="rId51"/>
    <p:sldId id="410" r:id="rId52"/>
    <p:sldId id="365" r:id="rId53"/>
    <p:sldId id="380" r:id="rId5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a:srgbClr val="663300"/>
    <a:srgbClr val="FF6600"/>
    <a:srgbClr val="33CC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901" autoAdjust="0"/>
  </p:normalViewPr>
  <p:slideViewPr>
    <p:cSldViewPr>
      <p:cViewPr varScale="1">
        <p:scale>
          <a:sx n="107" d="100"/>
          <a:sy n="107" d="100"/>
        </p:scale>
        <p:origin x="165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860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Kliknite, če želite urediti sloge besedila matrice</a:t>
            </a:r>
          </a:p>
          <a:p>
            <a:pPr lvl="1"/>
            <a:r>
              <a:rPr lang="en-US" noProof="0" smtClean="0"/>
              <a:t>Druga raven</a:t>
            </a:r>
          </a:p>
          <a:p>
            <a:pPr lvl="2"/>
            <a:r>
              <a:rPr lang="en-US" noProof="0" smtClean="0"/>
              <a:t>Tretja raven</a:t>
            </a:r>
          </a:p>
          <a:p>
            <a:pPr lvl="3"/>
            <a:r>
              <a:rPr lang="en-US" noProof="0" smtClean="0"/>
              <a:t>Četrta raven</a:t>
            </a:r>
          </a:p>
          <a:p>
            <a:pPr lvl="4"/>
            <a:r>
              <a:rPr lang="en-US" noProof="0" smtClean="0"/>
              <a:t>Peta raven</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67D8CD7-DAF5-44C4-9796-DCE6607DE12D}" type="slidenum">
              <a:rPr lang="en-US"/>
              <a:pPr>
                <a:defRPr/>
              </a:pPr>
              <a:t>‹#›</a:t>
            </a:fld>
            <a:endParaRPr lang="en-US"/>
          </a:p>
        </p:txBody>
      </p:sp>
    </p:spTree>
    <p:extLst>
      <p:ext uri="{BB962C8B-B14F-4D97-AF65-F5344CB8AC3E}">
        <p14:creationId xmlns:p14="http://schemas.microsoft.com/office/powerpoint/2010/main" val="2858473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nature.com/nature/journal/v455/n7214/fig_tab/nature07249_F1.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198D0FD-BD02-496B-B456-C8F683C56309}" type="slidenum">
              <a:rPr lang="en-US" sz="1200" smtClean="0"/>
              <a:pPr/>
              <a:t>1</a:t>
            </a:fld>
            <a:endParaRPr lang="en-US" sz="1200"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82434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US" dirty="0" smtClean="0"/>
              <a:t>Initiation of recombination by E. coli </a:t>
            </a:r>
            <a:r>
              <a:rPr lang="en-US" dirty="0" err="1" smtClean="0"/>
              <a:t>RecBCD</a:t>
            </a:r>
            <a:r>
              <a:rPr lang="en-US" dirty="0" smtClean="0"/>
              <a:t> enzyme</a:t>
            </a:r>
          </a:p>
          <a:p>
            <a:r>
              <a:rPr lang="en-US" dirty="0" smtClean="0"/>
              <a:t>This multifunction enzyme, which binds to free blunt ends of DNA, acts as a helicase, 3′ → 5′ </a:t>
            </a:r>
            <a:r>
              <a:rPr lang="en-US" dirty="0" err="1" smtClean="0"/>
              <a:t>exonuclease</a:t>
            </a:r>
            <a:r>
              <a:rPr lang="en-US" dirty="0" smtClean="0"/>
              <a:t>, and 5′ → 3′ </a:t>
            </a:r>
            <a:r>
              <a:rPr lang="en-US" dirty="0" err="1" smtClean="0"/>
              <a:t>exonuclease</a:t>
            </a:r>
            <a:r>
              <a:rPr lang="en-US" dirty="0" smtClean="0"/>
              <a:t>. When the enzyme encounters a CHI site, its 3′ → 5′ activity is inhibited and its 5′ → 3′ activity enhanced, yielding a single-stranded 3′-hydroxyl end. This </a:t>
            </a:r>
            <a:r>
              <a:rPr lang="en-US" dirty="0" err="1" smtClean="0"/>
              <a:t>recombinogenic</a:t>
            </a:r>
            <a:r>
              <a:rPr lang="en-US" dirty="0" smtClean="0"/>
              <a:t> 3′ end becomes coated with multiple </a:t>
            </a:r>
            <a:r>
              <a:rPr lang="en-US" dirty="0" err="1" smtClean="0"/>
              <a:t>RecA</a:t>
            </a:r>
            <a:r>
              <a:rPr lang="en-US" dirty="0" smtClean="0"/>
              <a:t> proteins, which then catalyze strand invasion and formation of a Holliday structure. </a:t>
            </a:r>
            <a:endParaRPr lang="sl-SI" dirty="0" smtClean="0"/>
          </a:p>
          <a:p>
            <a:r>
              <a:rPr lang="en-US" dirty="0" smtClean="0"/>
              <a:t>This enzyme complex, composed of proteins encoded by the </a:t>
            </a:r>
            <a:r>
              <a:rPr lang="en-US" dirty="0" err="1" smtClean="0"/>
              <a:t>recB</a:t>
            </a:r>
            <a:r>
              <a:rPr lang="en-US" dirty="0" smtClean="0"/>
              <a:t>, C, and D genes, specifically recognizes double-strand breaks. Such breaks occur naturally during bacterial conjugation, a process in which chromosomal DNA is transferred from one bacterium to another through direct cell contact, and during bacteriophage-mediated transduction. Double-strand breaks also can be generated by exposure to x-rays and certain chemicals.</a:t>
            </a:r>
            <a:endParaRPr lang="sl-SI" dirty="0" smtClean="0"/>
          </a:p>
        </p:txBody>
      </p:sp>
      <p:sp>
        <p:nvSpPr>
          <p:cNvPr id="10035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9C04859-13A6-4192-B6F9-4D791F945846}" type="slidenum">
              <a:rPr lang="en-US" sz="1200" smtClean="0">
                <a:solidFill>
                  <a:srgbClr val="000000"/>
                </a:solidFill>
              </a:rPr>
              <a:pPr/>
              <a:t>14</a:t>
            </a:fld>
            <a:endParaRPr lang="en-US" sz="1200" smtClean="0">
              <a:solidFill>
                <a:srgbClr val="000000"/>
              </a:solidFill>
            </a:endParaRPr>
          </a:p>
        </p:txBody>
      </p:sp>
    </p:spTree>
    <p:extLst>
      <p:ext uri="{BB962C8B-B14F-4D97-AF65-F5344CB8AC3E}">
        <p14:creationId xmlns:p14="http://schemas.microsoft.com/office/powerpoint/2010/main" val="4016154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r>
              <a:rPr lang="sl-SI" smtClean="0"/>
              <a:t>Okvara replikacijskih vilic: ~1x na generacijo pri bakterijah, 10x na celični cikel pri evkariontih – str. 1192.</a:t>
            </a:r>
          </a:p>
          <a:p>
            <a:r>
              <a:rPr lang="sl-SI" smtClean="0"/>
              <a:t>Prekinitev obeh verig (DSB) se lahko reši z združevanjem nehomolognih koncev (NHEJ) – pride do mutacije – , ali pa s povezovanjem homolognih koncev (dve Hollidayevi križišči) – str. 1993.</a:t>
            </a:r>
          </a:p>
        </p:txBody>
      </p:sp>
      <p:sp>
        <p:nvSpPr>
          <p:cNvPr id="101380"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05F20BE-0ABF-44F3-9ACB-38B5D793CE9D}" type="slidenum">
              <a:rPr lang="en-US" sz="1200" smtClean="0"/>
              <a:pPr/>
              <a:t>19</a:t>
            </a:fld>
            <a:endParaRPr lang="en-US" sz="1200" smtClean="0"/>
          </a:p>
        </p:txBody>
      </p:sp>
    </p:spTree>
    <p:extLst>
      <p:ext uri="{BB962C8B-B14F-4D97-AF65-F5344CB8AC3E}">
        <p14:creationId xmlns:p14="http://schemas.microsoft.com/office/powerpoint/2010/main" val="1345406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US" smtClean="0"/>
              <a:t>General structure of insertion sequences and transposons. Flanking direct repeats (FDRs) are shown as green triangles, inverted repeats (IRs) are red or purple triangles, insertion sequences (ISs) are yellow boxes with red triangles at the end, and other genes are boxes of different colors. The boxes and triangles include both strands of duplex DNA. DNA outside the FDRs is shown as one thick blue line for each strand. Tn5 has an IS50 element on each side, in an inverted orientation. Transcripts are shown as curly lines with an arrowhead pointing in the direction of transcription. The neoR gene for Tn5 is composed partly of the leftward IS (ISL) and partly of other sequences (included in the blue box). The transposase for Tn5 is encoded in the rightward IS (ISR).</a:t>
            </a:r>
            <a:endParaRPr lang="sl-SI" smtClean="0"/>
          </a:p>
          <a:p>
            <a:endParaRPr lang="sl-SI" smtClean="0"/>
          </a:p>
          <a:p>
            <a:r>
              <a:rPr lang="en-US" smtClean="0"/>
              <a:t>Structure of IS elements. These and other transposons have inverted terminal repeats (numerals) and are flanked by direct repeats of host DNA target sequences (letters).</a:t>
            </a:r>
            <a:endParaRPr lang="sl-SI" smtClean="0"/>
          </a:p>
        </p:txBody>
      </p:sp>
      <p:sp>
        <p:nvSpPr>
          <p:cNvPr id="10342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B195C0E-713A-4078-B33B-ABB95448FA5E}" type="slidenum">
              <a:rPr lang="en-US" sz="1200" smtClean="0"/>
              <a:pPr/>
              <a:t>21</a:t>
            </a:fld>
            <a:endParaRPr lang="en-US" sz="1200" smtClean="0"/>
          </a:p>
        </p:txBody>
      </p:sp>
    </p:spTree>
    <p:extLst>
      <p:ext uri="{BB962C8B-B14F-4D97-AF65-F5344CB8AC3E}">
        <p14:creationId xmlns:p14="http://schemas.microsoft.com/office/powerpoint/2010/main" val="250189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p:spPr>
        <p:txBody>
          <a:bodyPr/>
          <a:lstStyle/>
          <a:p>
            <a:r>
              <a:rPr lang="sl-SI" smtClean="0"/>
              <a:t>OE = zaporedje ‚outside end‘</a:t>
            </a:r>
          </a:p>
          <a:p>
            <a:r>
              <a:rPr lang="sl-SI" smtClean="0"/>
              <a:t>Dimerizacija transpozaze pomeni aktivacijo encima z izbočenim transpozonskim zaporedjem: sinaptični kompleks (2). Po nukleofilnem napadu vode se izcepi transpozon kot lasnična zanka. Prenese se na tarčno mesto, kjer 3‘-OH transpozona napadeta zaporedje DNA in pride do vključitve. </a:t>
            </a:r>
          </a:p>
        </p:txBody>
      </p:sp>
      <p:sp>
        <p:nvSpPr>
          <p:cNvPr id="10445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DCE6337-2B9C-4053-BFA4-0E48763967D6}" type="slidenum">
              <a:rPr lang="en-US" sz="1200" smtClean="0"/>
              <a:pPr/>
              <a:t>22</a:t>
            </a:fld>
            <a:endParaRPr lang="en-US" sz="1200" smtClean="0"/>
          </a:p>
        </p:txBody>
      </p:sp>
    </p:spTree>
    <p:extLst>
      <p:ext uri="{BB962C8B-B14F-4D97-AF65-F5344CB8AC3E}">
        <p14:creationId xmlns:p14="http://schemas.microsoft.com/office/powerpoint/2010/main" val="255965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1. </a:t>
            </a:r>
            <a:r>
              <a:rPr lang="en-US" dirty="0" err="1" smtClean="0"/>
              <a:t>Transversion</a:t>
            </a:r>
            <a:r>
              <a:rPr lang="en-US" dirty="0" smtClean="0"/>
              <a:t> mutations and transition mutations. A transition is the conversion of a purine nucleotide to another purine nucleotide (A ↔ G), or a pyrimidine nucleotide to another pyrimidine nucleotide (C ↔ T). A </a:t>
            </a:r>
            <a:r>
              <a:rPr lang="en-US" dirty="0" err="1" smtClean="0"/>
              <a:t>transversion</a:t>
            </a:r>
            <a:r>
              <a:rPr lang="en-US" dirty="0" smtClean="0"/>
              <a:t> is the conversion of a purine to a pyrimidine, or a pyrimidine to a purine.</a:t>
            </a:r>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24</a:t>
            </a:fld>
            <a:endParaRPr lang="en-US"/>
          </a:p>
        </p:txBody>
      </p:sp>
    </p:spTree>
    <p:extLst>
      <p:ext uri="{BB962C8B-B14F-4D97-AF65-F5344CB8AC3E}">
        <p14:creationId xmlns:p14="http://schemas.microsoft.com/office/powerpoint/2010/main" val="402599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17D30C-AE98-4421-B0B6-F58E1DCFC1BB}" type="slidenum">
              <a:rPr lang="en-US" sz="1200" smtClean="0"/>
              <a:pPr/>
              <a:t>25</a:t>
            </a:fld>
            <a:endParaRPr lang="en-US" sz="1200"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93124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EA2DE69-7374-4501-84EC-6928D7E144B2}" type="slidenum">
              <a:rPr lang="en-US" sz="1200" smtClean="0"/>
              <a:pPr/>
              <a:t>26</a:t>
            </a:fld>
            <a:endParaRPr lang="en-US" sz="1200"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55465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885A0902-F617-4CE0-A993-BA635556B74C}" type="slidenum">
              <a:rPr lang="en-US" sz="1200" smtClean="0"/>
              <a:pPr/>
              <a:t>27</a:t>
            </a:fld>
            <a:endParaRPr lang="en-US" sz="1200"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p:spPr>
        <p:txBody>
          <a:bodyPr/>
          <a:lstStyle/>
          <a:p>
            <a:r>
              <a:rPr lang="sl-SI" smtClean="0"/>
              <a:t>mutacije!</a:t>
            </a:r>
          </a:p>
          <a:p>
            <a:endParaRPr lang="en-GB" smtClean="0"/>
          </a:p>
        </p:txBody>
      </p:sp>
    </p:spTree>
    <p:extLst>
      <p:ext uri="{BB962C8B-B14F-4D97-AF65-F5344CB8AC3E}">
        <p14:creationId xmlns:p14="http://schemas.microsoft.com/office/powerpoint/2010/main" val="102497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E007A93-FC27-41B4-BC0A-FD5E78FA1882}" type="slidenum">
              <a:rPr lang="en-US" sz="1200" smtClean="0"/>
              <a:pPr/>
              <a:t>28</a:t>
            </a:fld>
            <a:endParaRPr lang="en-US" sz="1200"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655175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58EE894-63E1-44D0-853F-A142BEEFEEE2}" type="slidenum">
              <a:rPr lang="en-US" sz="1200" smtClean="0"/>
              <a:pPr/>
              <a:t>29</a:t>
            </a:fld>
            <a:endParaRPr lang="en-US" sz="1200"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7433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somatska</a:t>
            </a:r>
            <a:r>
              <a:rPr lang="sl-SI" baseline="0" dirty="0" smtClean="0"/>
              <a:t> tudi pri menjavi ‚spola‘ pri kvasovkah in pri aktivaciji izražanja površinskih antigenov pri tripanosomah</a:t>
            </a:r>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2</a:t>
            </a:fld>
            <a:endParaRPr lang="en-US"/>
          </a:p>
        </p:txBody>
      </p:sp>
    </p:spTree>
    <p:extLst>
      <p:ext uri="{BB962C8B-B14F-4D97-AF65-F5344CB8AC3E}">
        <p14:creationId xmlns:p14="http://schemas.microsoft.com/office/powerpoint/2010/main" val="3556338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0EF72BF5-F6F6-43E1-8D04-3B3A1B7B272F}" type="slidenum">
              <a:rPr lang="en-US" sz="1200" smtClean="0"/>
              <a:pPr/>
              <a:t>30</a:t>
            </a:fld>
            <a:endParaRPr lang="en-US" sz="1200"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499820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459BF1D-1703-4586-9952-3EACCB977395}" type="slidenum">
              <a:rPr lang="en-US" sz="1200" smtClean="0"/>
              <a:pPr/>
              <a:t>31</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376970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0FB9C6E-2E01-4E23-92E8-C5463CFF39F6}" type="slidenum">
              <a:rPr lang="en-US" sz="1200" smtClean="0"/>
              <a:pPr/>
              <a:t>32</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914400" y="4343400"/>
            <a:ext cx="5029200" cy="4114800"/>
          </a:xfrm>
          <a:noFill/>
        </p:spPr>
        <p:txBody>
          <a:bodyPr/>
          <a:lstStyle/>
          <a:p>
            <a:r>
              <a:rPr lang="sl-SI" smtClean="0"/>
              <a:t>akridini</a:t>
            </a:r>
            <a:endParaRPr lang="en-GB" smtClean="0"/>
          </a:p>
        </p:txBody>
      </p:sp>
    </p:spTree>
    <p:extLst>
      <p:ext uri="{BB962C8B-B14F-4D97-AF65-F5344CB8AC3E}">
        <p14:creationId xmlns:p14="http://schemas.microsoft.com/office/powerpoint/2010/main" val="3268859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4957368F-ECA4-4272-9E46-648CA8D12889}" type="slidenum">
              <a:rPr lang="en-US" sz="1200" smtClean="0"/>
              <a:pPr/>
              <a:t>33</a:t>
            </a:fld>
            <a:endParaRPr lang="en-US" sz="1200"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14643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014BABB-BD28-417C-977D-7D9147819F12}" type="slidenum">
              <a:rPr lang="en-US" sz="1200" smtClean="0"/>
              <a:pPr/>
              <a:t>34</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r>
              <a:rPr lang="sl-SI" smtClean="0"/>
              <a:t>nekatere snovi prehajajo iz nenevarne v mutageno obliko šele po delovanju encimov, ki sicer sodelujejo v detoksifikacijskih procesih: aflatoksin v epoksidno  snov, ki deluje na N7 gvanozina.</a:t>
            </a:r>
            <a:endParaRPr lang="en-US" smtClean="0"/>
          </a:p>
        </p:txBody>
      </p:sp>
    </p:spTree>
    <p:extLst>
      <p:ext uri="{BB962C8B-B14F-4D97-AF65-F5344CB8AC3E}">
        <p14:creationId xmlns:p14="http://schemas.microsoft.com/office/powerpoint/2010/main" val="3838150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50F2C48-4F6C-4733-A6E7-8946FBA49166}" type="slidenum">
              <a:rPr lang="en-US" sz="1200" smtClean="0"/>
              <a:pPr/>
              <a:t>35</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914400" y="4343400"/>
            <a:ext cx="5029200" cy="4114800"/>
          </a:xfrm>
          <a:noFill/>
        </p:spPr>
        <p:txBody>
          <a:bodyPr/>
          <a:lstStyle/>
          <a:p>
            <a:r>
              <a:rPr lang="sl-SI" smtClean="0"/>
              <a:t>ob izpostavitvi UV prihaja do poškodb DNA; najpogostejše so tvorbe pirimidinskih dimerov. Tudi ionizirajoče sevanje in kemikalije lahko poškodujejo DNA (modifikacija baz, delecije, prelomi verig, ...). Dimer je sterično neustrezen dimenzijam vijačnice, zato se ob njem podovjevanje in prepisovanje ustavita.</a:t>
            </a:r>
            <a:endParaRPr lang="en-GB" smtClean="0"/>
          </a:p>
        </p:txBody>
      </p:sp>
    </p:spTree>
    <p:extLst>
      <p:ext uri="{BB962C8B-B14F-4D97-AF65-F5344CB8AC3E}">
        <p14:creationId xmlns:p14="http://schemas.microsoft.com/office/powerpoint/2010/main" val="1399733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E2ADC9D-8977-40DB-B2E2-6266BAAE3D20}" type="slidenum">
              <a:rPr lang="en-US" sz="1200" smtClean="0"/>
              <a:pPr/>
              <a:t>36</a:t>
            </a:fld>
            <a:endParaRPr lang="en-US" sz="1200"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p:spPr>
        <p:txBody>
          <a:bodyPr/>
          <a:lstStyle/>
          <a:p>
            <a:endParaRPr lang="sl-SI" dirty="0" smtClean="0"/>
          </a:p>
        </p:txBody>
      </p:sp>
    </p:spTree>
    <p:extLst>
      <p:ext uri="{BB962C8B-B14F-4D97-AF65-F5344CB8AC3E}">
        <p14:creationId xmlns:p14="http://schemas.microsoft.com/office/powerpoint/2010/main" val="12855363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10C15D3-FF18-4591-9C84-865F42DACDBD}" type="slidenum">
              <a:rPr lang="en-US" sz="1200" smtClean="0"/>
              <a:pPr/>
              <a:t>37</a:t>
            </a:fld>
            <a:endParaRPr lang="en-US" sz="1200"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4279984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38</a:t>
            </a:fld>
            <a:endParaRPr lang="en-US"/>
          </a:p>
        </p:txBody>
      </p:sp>
    </p:spTree>
    <p:extLst>
      <p:ext uri="{BB962C8B-B14F-4D97-AF65-F5344CB8AC3E}">
        <p14:creationId xmlns:p14="http://schemas.microsoft.com/office/powerpoint/2010/main" val="11778329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E320988-8B62-48AD-B7BD-3A8586D6156A}" type="slidenum">
              <a:rPr lang="en-US" sz="1200" smtClean="0"/>
              <a:pPr/>
              <a:t>39</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807111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sl-SI" dirty="0" smtClean="0"/>
              <a:t>   </a:t>
            </a:r>
            <a:r>
              <a:rPr lang="en-US" dirty="0" smtClean="0"/>
              <a:t>(a) pair of chromatids</a:t>
            </a:r>
          </a:p>
          <a:p>
            <a:r>
              <a:rPr lang="en-US" dirty="0" smtClean="0"/>
              <a:t>    (b) a single strand cut is made in each chromatid</a:t>
            </a:r>
          </a:p>
          <a:p>
            <a:r>
              <a:rPr lang="en-US" dirty="0" smtClean="0"/>
              <a:t>    (c) strand exchange takes place between the chromatids</a:t>
            </a:r>
          </a:p>
          <a:p>
            <a:r>
              <a:rPr lang="en-US" dirty="0" smtClean="0"/>
              <a:t>    (d) ligation occurs yielding two completely intact DNA molecules</a:t>
            </a:r>
          </a:p>
          <a:p>
            <a:r>
              <a:rPr lang="en-US" dirty="0" smtClean="0"/>
              <a:t>    (e) Branch migration occurs, giving regions of </a:t>
            </a:r>
            <a:r>
              <a:rPr lang="en-US" dirty="0" err="1" smtClean="0"/>
              <a:t>heteroduplex</a:t>
            </a:r>
            <a:r>
              <a:rPr lang="en-US" dirty="0" smtClean="0"/>
              <a:t> DNA</a:t>
            </a:r>
          </a:p>
          <a:p>
            <a:r>
              <a:rPr lang="en-US" dirty="0" smtClean="0"/>
              <a:t>    (f) resolution of the Holliday junction gives two DNA molecules with </a:t>
            </a:r>
            <a:r>
              <a:rPr lang="en-US" dirty="0" err="1" smtClean="0"/>
              <a:t>heteroduplex</a:t>
            </a:r>
            <a:r>
              <a:rPr lang="en-US" dirty="0" smtClean="0"/>
              <a:t> DNA. Depending upon how the Holliday junction is resolved, we either observe no exchange of flanking markers (left) or an exchange of flanking markers (right) </a:t>
            </a:r>
            <a:endParaRPr lang="sl-SI" dirty="0" smtClean="0"/>
          </a:p>
          <a:p>
            <a:endParaRPr lang="sl-SI" dirty="0" smtClean="0"/>
          </a:p>
          <a:p>
            <a:r>
              <a:rPr lang="sl-SI" dirty="0" smtClean="0"/>
              <a:t>http://nitro.biosci.arizona.edu/courses/EEB320-2005/Lecture13/lecture13.html</a:t>
            </a:r>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5</a:t>
            </a:fld>
            <a:endParaRPr lang="en-US"/>
          </a:p>
        </p:txBody>
      </p:sp>
    </p:spTree>
    <p:extLst>
      <p:ext uri="{BB962C8B-B14F-4D97-AF65-F5344CB8AC3E}">
        <p14:creationId xmlns:p14="http://schemas.microsoft.com/office/powerpoint/2010/main" val="1978003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5E65F8-9404-45CD-A4C5-FFC605D71A93}" type="slidenum">
              <a:rPr lang="en-US" sz="1200" smtClean="0">
                <a:solidFill>
                  <a:srgbClr val="000000"/>
                </a:solidFill>
              </a:rPr>
              <a:pPr/>
              <a:t>41</a:t>
            </a:fld>
            <a:endParaRPr lang="en-US" sz="1200" smtClean="0">
              <a:solidFill>
                <a:srgbClr val="000000"/>
              </a:solidFill>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p:spPr>
        <p:txBody>
          <a:bodyPr/>
          <a:lstStyle/>
          <a:p>
            <a:r>
              <a:rPr lang="sl-SI" b="1" dirty="0" smtClean="0"/>
              <a:t>a</a:t>
            </a:r>
            <a:r>
              <a:rPr lang="sl-SI" dirty="0" smtClean="0"/>
              <a:t>, </a:t>
            </a:r>
            <a:r>
              <a:rPr lang="sl-SI" dirty="0" err="1" smtClean="0"/>
              <a:t>Ribbon</a:t>
            </a:r>
            <a:r>
              <a:rPr lang="sl-SI" dirty="0" smtClean="0"/>
              <a:t> </a:t>
            </a:r>
            <a:r>
              <a:rPr lang="sl-SI" dirty="0" err="1" smtClean="0"/>
              <a:t>representation</a:t>
            </a:r>
            <a:r>
              <a:rPr lang="sl-SI" dirty="0" smtClean="0"/>
              <a:t> </a:t>
            </a:r>
            <a:r>
              <a:rPr lang="sl-SI" dirty="0" err="1" smtClean="0"/>
              <a:t>of</a:t>
            </a:r>
            <a:r>
              <a:rPr lang="sl-SI" dirty="0" smtClean="0"/>
              <a:t> </a:t>
            </a:r>
            <a:r>
              <a:rPr lang="sl-SI" dirty="0" err="1" smtClean="0"/>
              <a:t>the</a:t>
            </a:r>
            <a:r>
              <a:rPr lang="sl-SI" dirty="0" smtClean="0"/>
              <a:t> SRA–DNA </a:t>
            </a:r>
            <a:r>
              <a:rPr lang="sl-SI" dirty="0" err="1" smtClean="0"/>
              <a:t>complex</a:t>
            </a:r>
            <a:r>
              <a:rPr lang="sl-SI" dirty="0" smtClean="0"/>
              <a:t> in </a:t>
            </a:r>
            <a:r>
              <a:rPr lang="sl-SI" dirty="0" err="1" smtClean="0"/>
              <a:t>the</a:t>
            </a:r>
            <a:r>
              <a:rPr lang="sl-SI" dirty="0" smtClean="0"/>
              <a:t> same </a:t>
            </a:r>
            <a:r>
              <a:rPr lang="sl-SI" dirty="0" err="1" smtClean="0"/>
              <a:t>orientations</a:t>
            </a:r>
            <a:r>
              <a:rPr lang="sl-SI" dirty="0" smtClean="0"/>
              <a:t> as in </a:t>
            </a:r>
            <a:r>
              <a:rPr lang="sl-SI" dirty="0" smtClean="0">
                <a:hlinkClick r:id="rId3"/>
              </a:rPr>
              <a:t>Fig. 1a</a:t>
            </a:r>
            <a:r>
              <a:rPr lang="sl-SI" dirty="0" smtClean="0"/>
              <a:t>: </a:t>
            </a:r>
            <a:r>
              <a:rPr lang="sl-SI" dirty="0" err="1" smtClean="0"/>
              <a:t>grey</a:t>
            </a:r>
            <a:r>
              <a:rPr lang="sl-SI" dirty="0" smtClean="0"/>
              <a:t>, SRA; </a:t>
            </a:r>
            <a:r>
              <a:rPr lang="sl-SI" dirty="0" err="1" smtClean="0"/>
              <a:t>orange</a:t>
            </a:r>
            <a:r>
              <a:rPr lang="sl-SI" dirty="0" smtClean="0"/>
              <a:t>, N-</a:t>
            </a:r>
            <a:r>
              <a:rPr lang="sl-SI" dirty="0" err="1" smtClean="0"/>
              <a:t>tail</a:t>
            </a:r>
            <a:r>
              <a:rPr lang="sl-SI" dirty="0" smtClean="0"/>
              <a:t> </a:t>
            </a:r>
            <a:r>
              <a:rPr lang="sl-SI" dirty="0" err="1" smtClean="0"/>
              <a:t>and</a:t>
            </a:r>
            <a:r>
              <a:rPr lang="sl-SI" dirty="0" smtClean="0"/>
              <a:t> </a:t>
            </a:r>
            <a:r>
              <a:rPr lang="sl-SI" dirty="0" err="1" smtClean="0"/>
              <a:t>finger</a:t>
            </a:r>
            <a:r>
              <a:rPr lang="sl-SI" dirty="0" smtClean="0"/>
              <a:t> </a:t>
            </a:r>
            <a:r>
              <a:rPr lang="sl-SI" dirty="0" err="1" smtClean="0"/>
              <a:t>loop</a:t>
            </a:r>
            <a:r>
              <a:rPr lang="sl-SI" dirty="0" smtClean="0"/>
              <a:t>; </a:t>
            </a:r>
            <a:r>
              <a:rPr lang="sl-SI" dirty="0" err="1" smtClean="0"/>
              <a:t>light</a:t>
            </a:r>
            <a:r>
              <a:rPr lang="sl-SI" dirty="0" smtClean="0"/>
              <a:t> </a:t>
            </a:r>
            <a:r>
              <a:rPr lang="sl-SI" dirty="0" err="1" smtClean="0"/>
              <a:t>blue</a:t>
            </a:r>
            <a:r>
              <a:rPr lang="sl-SI" dirty="0" smtClean="0"/>
              <a:t>, </a:t>
            </a:r>
            <a:r>
              <a:rPr lang="sl-SI" dirty="0" err="1" smtClean="0"/>
              <a:t>loop</a:t>
            </a:r>
            <a:r>
              <a:rPr lang="sl-SI" dirty="0" smtClean="0"/>
              <a:t> L3; </a:t>
            </a:r>
            <a:r>
              <a:rPr lang="sl-SI" dirty="0" err="1" smtClean="0"/>
              <a:t>light</a:t>
            </a:r>
            <a:r>
              <a:rPr lang="sl-SI" dirty="0" smtClean="0"/>
              <a:t> </a:t>
            </a:r>
            <a:r>
              <a:rPr lang="sl-SI" dirty="0" err="1" smtClean="0"/>
              <a:t>green</a:t>
            </a:r>
            <a:r>
              <a:rPr lang="sl-SI" dirty="0" smtClean="0"/>
              <a:t>, DNA; </a:t>
            </a:r>
            <a:r>
              <a:rPr lang="sl-SI" dirty="0" err="1" smtClean="0"/>
              <a:t>magenta</a:t>
            </a:r>
            <a:r>
              <a:rPr lang="sl-SI" dirty="0" smtClean="0"/>
              <a:t>, </a:t>
            </a:r>
            <a:r>
              <a:rPr lang="sl-SI" dirty="0" err="1" smtClean="0"/>
              <a:t>flipped</a:t>
            </a:r>
            <a:r>
              <a:rPr lang="sl-SI" dirty="0" smtClean="0"/>
              <a:t>-</a:t>
            </a:r>
            <a:r>
              <a:rPr lang="sl-SI" dirty="0" err="1" smtClean="0"/>
              <a:t>out</a:t>
            </a:r>
            <a:r>
              <a:rPr lang="sl-SI" dirty="0" smtClean="0"/>
              <a:t> base 5mC7. </a:t>
            </a:r>
          </a:p>
          <a:p>
            <a:r>
              <a:rPr lang="sl-SI" b="1" dirty="0" smtClean="0"/>
              <a:t>b</a:t>
            </a:r>
            <a:r>
              <a:rPr lang="sl-SI" dirty="0" smtClean="0"/>
              <a:t>, </a:t>
            </a:r>
            <a:r>
              <a:rPr lang="sl-SI" dirty="0" err="1" smtClean="0"/>
              <a:t>Schematic</a:t>
            </a:r>
            <a:r>
              <a:rPr lang="sl-SI" dirty="0" smtClean="0"/>
              <a:t> </a:t>
            </a:r>
            <a:r>
              <a:rPr lang="sl-SI" dirty="0" err="1" smtClean="0"/>
              <a:t>representation</a:t>
            </a:r>
            <a:r>
              <a:rPr lang="sl-SI" dirty="0" smtClean="0"/>
              <a:t> </a:t>
            </a:r>
            <a:r>
              <a:rPr lang="sl-SI" dirty="0" err="1" smtClean="0"/>
              <a:t>of</a:t>
            </a:r>
            <a:r>
              <a:rPr lang="sl-SI" dirty="0" smtClean="0"/>
              <a:t> </a:t>
            </a:r>
            <a:r>
              <a:rPr lang="sl-SI" dirty="0" err="1" smtClean="0"/>
              <a:t>the</a:t>
            </a:r>
            <a:r>
              <a:rPr lang="sl-SI" dirty="0" smtClean="0"/>
              <a:t> protein–DNA </a:t>
            </a:r>
            <a:r>
              <a:rPr lang="sl-SI" dirty="0" err="1" smtClean="0"/>
              <a:t>interactions</a:t>
            </a:r>
            <a:r>
              <a:rPr lang="sl-SI" dirty="0" smtClean="0"/>
              <a:t> </a:t>
            </a:r>
            <a:r>
              <a:rPr lang="sl-SI" dirty="0" err="1" smtClean="0"/>
              <a:t>observed</a:t>
            </a:r>
            <a:r>
              <a:rPr lang="sl-SI" dirty="0" smtClean="0"/>
              <a:t> in </a:t>
            </a:r>
            <a:r>
              <a:rPr lang="sl-SI" dirty="0" err="1" smtClean="0"/>
              <a:t>the</a:t>
            </a:r>
            <a:r>
              <a:rPr lang="sl-SI" dirty="0" smtClean="0"/>
              <a:t> </a:t>
            </a:r>
            <a:r>
              <a:rPr lang="sl-SI" dirty="0" err="1" smtClean="0"/>
              <a:t>crystal</a:t>
            </a:r>
            <a:r>
              <a:rPr lang="sl-SI" dirty="0" smtClean="0"/>
              <a:t> </a:t>
            </a:r>
            <a:r>
              <a:rPr lang="sl-SI" dirty="0" err="1" smtClean="0"/>
              <a:t>structure</a:t>
            </a:r>
            <a:r>
              <a:rPr lang="sl-SI" dirty="0" smtClean="0"/>
              <a:t>. </a:t>
            </a:r>
            <a:r>
              <a:rPr lang="sl-SI" dirty="0" err="1" smtClean="0"/>
              <a:t>Hydrogen</a:t>
            </a:r>
            <a:r>
              <a:rPr lang="sl-SI" dirty="0" smtClean="0"/>
              <a:t> </a:t>
            </a:r>
            <a:r>
              <a:rPr lang="sl-SI" dirty="0" err="1" smtClean="0"/>
              <a:t>bonds</a:t>
            </a:r>
            <a:r>
              <a:rPr lang="sl-SI" dirty="0" smtClean="0"/>
              <a:t> </a:t>
            </a:r>
            <a:r>
              <a:rPr lang="sl-SI" dirty="0" err="1" smtClean="0"/>
              <a:t>between</a:t>
            </a:r>
            <a:r>
              <a:rPr lang="sl-SI" dirty="0" smtClean="0"/>
              <a:t> SRA </a:t>
            </a:r>
            <a:r>
              <a:rPr lang="sl-SI" dirty="0" err="1" smtClean="0"/>
              <a:t>and</a:t>
            </a:r>
            <a:r>
              <a:rPr lang="sl-SI" dirty="0" smtClean="0"/>
              <a:t> DNA are </a:t>
            </a:r>
            <a:r>
              <a:rPr lang="sl-SI" dirty="0" err="1" smtClean="0"/>
              <a:t>shown</a:t>
            </a:r>
            <a:r>
              <a:rPr lang="sl-SI" dirty="0" smtClean="0"/>
              <a:t> </a:t>
            </a:r>
            <a:r>
              <a:rPr lang="sl-SI" dirty="0" err="1" smtClean="0"/>
              <a:t>by</a:t>
            </a:r>
            <a:r>
              <a:rPr lang="sl-SI" dirty="0" smtClean="0"/>
              <a:t> red </a:t>
            </a:r>
            <a:r>
              <a:rPr lang="sl-SI" dirty="0" err="1" smtClean="0"/>
              <a:t>lines</a:t>
            </a:r>
            <a:r>
              <a:rPr lang="sl-SI" dirty="0" smtClean="0"/>
              <a:t>: </a:t>
            </a:r>
            <a:r>
              <a:rPr lang="sl-SI" dirty="0" err="1" smtClean="0"/>
              <a:t>dotted</a:t>
            </a:r>
            <a:r>
              <a:rPr lang="sl-SI" dirty="0" smtClean="0"/>
              <a:t>, </a:t>
            </a:r>
            <a:r>
              <a:rPr lang="sl-SI" dirty="0" err="1" smtClean="0"/>
              <a:t>main</a:t>
            </a:r>
            <a:r>
              <a:rPr lang="sl-SI" dirty="0" smtClean="0"/>
              <a:t>-</a:t>
            </a:r>
            <a:r>
              <a:rPr lang="sl-SI" dirty="0" err="1" smtClean="0"/>
              <a:t>chain</a:t>
            </a:r>
            <a:r>
              <a:rPr lang="sl-SI" dirty="0" smtClean="0"/>
              <a:t> </a:t>
            </a:r>
            <a:r>
              <a:rPr lang="sl-SI" dirty="0" err="1" smtClean="0"/>
              <a:t>contacts</a:t>
            </a:r>
            <a:r>
              <a:rPr lang="sl-SI" dirty="0" smtClean="0"/>
              <a:t>; </a:t>
            </a:r>
            <a:r>
              <a:rPr lang="sl-SI" dirty="0" err="1" smtClean="0"/>
              <a:t>solid</a:t>
            </a:r>
            <a:r>
              <a:rPr lang="sl-SI" dirty="0" smtClean="0"/>
              <a:t>, </a:t>
            </a:r>
            <a:r>
              <a:rPr lang="sl-SI" dirty="0" err="1" smtClean="0"/>
              <a:t>side</a:t>
            </a:r>
            <a:r>
              <a:rPr lang="sl-SI" dirty="0" smtClean="0"/>
              <a:t>-</a:t>
            </a:r>
            <a:r>
              <a:rPr lang="sl-SI" dirty="0" err="1" smtClean="0"/>
              <a:t>chain</a:t>
            </a:r>
            <a:r>
              <a:rPr lang="sl-SI" dirty="0" smtClean="0"/>
              <a:t> </a:t>
            </a:r>
            <a:r>
              <a:rPr lang="sl-SI" dirty="0" err="1" smtClean="0"/>
              <a:t>contacts</a:t>
            </a:r>
            <a:r>
              <a:rPr lang="sl-SI" dirty="0" smtClean="0"/>
              <a:t>. Van </a:t>
            </a:r>
            <a:r>
              <a:rPr lang="sl-SI" dirty="0" err="1" smtClean="0"/>
              <a:t>der</a:t>
            </a:r>
            <a:r>
              <a:rPr lang="sl-SI" dirty="0" smtClean="0"/>
              <a:t> </a:t>
            </a:r>
            <a:r>
              <a:rPr lang="sl-SI" dirty="0" err="1" smtClean="0"/>
              <a:t>Waals</a:t>
            </a:r>
            <a:r>
              <a:rPr lang="sl-SI" dirty="0" smtClean="0"/>
              <a:t> </a:t>
            </a:r>
            <a:r>
              <a:rPr lang="sl-SI" dirty="0" err="1" smtClean="0"/>
              <a:t>contacts</a:t>
            </a:r>
            <a:r>
              <a:rPr lang="sl-SI" dirty="0" smtClean="0"/>
              <a:t> </a:t>
            </a:r>
            <a:r>
              <a:rPr lang="sl-SI" dirty="0" err="1" smtClean="0"/>
              <a:t>between</a:t>
            </a:r>
            <a:r>
              <a:rPr lang="sl-SI" dirty="0" smtClean="0"/>
              <a:t> SRA </a:t>
            </a:r>
            <a:r>
              <a:rPr lang="sl-SI" dirty="0" err="1" smtClean="0"/>
              <a:t>and</a:t>
            </a:r>
            <a:r>
              <a:rPr lang="sl-SI" dirty="0" smtClean="0"/>
              <a:t> DNA are </a:t>
            </a:r>
            <a:r>
              <a:rPr lang="sl-SI" dirty="0" err="1" smtClean="0"/>
              <a:t>shown</a:t>
            </a:r>
            <a:r>
              <a:rPr lang="sl-SI" dirty="0" smtClean="0"/>
              <a:t> </a:t>
            </a:r>
            <a:r>
              <a:rPr lang="sl-SI" dirty="0" err="1" smtClean="0"/>
              <a:t>by</a:t>
            </a:r>
            <a:r>
              <a:rPr lang="sl-SI" dirty="0" smtClean="0"/>
              <a:t> </a:t>
            </a:r>
            <a:r>
              <a:rPr lang="sl-SI" dirty="0" err="1" smtClean="0"/>
              <a:t>blue</a:t>
            </a:r>
            <a:r>
              <a:rPr lang="sl-SI" dirty="0" smtClean="0"/>
              <a:t> </a:t>
            </a:r>
            <a:r>
              <a:rPr lang="sl-SI" dirty="0" err="1" smtClean="0"/>
              <a:t>lines</a:t>
            </a:r>
            <a:r>
              <a:rPr lang="sl-SI" dirty="0" smtClean="0"/>
              <a:t>. W, </a:t>
            </a:r>
            <a:r>
              <a:rPr lang="sl-SI" dirty="0" err="1" smtClean="0"/>
              <a:t>water</a:t>
            </a:r>
            <a:r>
              <a:rPr lang="sl-SI" dirty="0" smtClean="0"/>
              <a:t> </a:t>
            </a:r>
            <a:r>
              <a:rPr lang="sl-SI" dirty="0" err="1" smtClean="0"/>
              <a:t>molecules</a:t>
            </a:r>
            <a:r>
              <a:rPr lang="sl-SI" dirty="0" smtClean="0"/>
              <a:t> </a:t>
            </a:r>
            <a:r>
              <a:rPr lang="sl-SI" dirty="0" err="1" smtClean="0"/>
              <a:t>mediating</a:t>
            </a:r>
            <a:r>
              <a:rPr lang="sl-SI" dirty="0" smtClean="0"/>
              <a:t> </a:t>
            </a:r>
            <a:r>
              <a:rPr lang="sl-SI" dirty="0" err="1" smtClean="0"/>
              <a:t>indirect</a:t>
            </a:r>
            <a:r>
              <a:rPr lang="sl-SI" dirty="0" smtClean="0"/>
              <a:t> </a:t>
            </a:r>
            <a:r>
              <a:rPr lang="sl-SI" dirty="0" err="1" smtClean="0"/>
              <a:t>interactions</a:t>
            </a:r>
            <a:r>
              <a:rPr lang="sl-SI" dirty="0" smtClean="0"/>
              <a:t>. </a:t>
            </a:r>
          </a:p>
        </p:txBody>
      </p:sp>
    </p:spTree>
    <p:extLst>
      <p:ext uri="{BB962C8B-B14F-4D97-AF65-F5344CB8AC3E}">
        <p14:creationId xmlns:p14="http://schemas.microsoft.com/office/powerpoint/2010/main" val="1534131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UDG </a:t>
            </a:r>
            <a:r>
              <a:rPr lang="sl-SI" i="1" dirty="0" smtClean="0"/>
              <a:t>N</a:t>
            </a:r>
            <a:r>
              <a:rPr lang="sl-SI" dirty="0" smtClean="0"/>
              <a:t>-</a:t>
            </a:r>
            <a:r>
              <a:rPr lang="sl-SI" dirty="0" err="1" smtClean="0"/>
              <a:t>glycosidic</a:t>
            </a:r>
            <a:r>
              <a:rPr lang="sl-SI" dirty="0" smtClean="0"/>
              <a:t> </a:t>
            </a:r>
            <a:r>
              <a:rPr lang="sl-SI" dirty="0" err="1" smtClean="0"/>
              <a:t>bond</a:t>
            </a:r>
            <a:r>
              <a:rPr lang="sl-SI" dirty="0" smtClean="0"/>
              <a:t> </a:t>
            </a:r>
            <a:r>
              <a:rPr lang="sl-SI" dirty="0" err="1" smtClean="0"/>
              <a:t>hydrolysis</a:t>
            </a:r>
            <a:r>
              <a:rPr lang="sl-SI" dirty="0" smtClean="0"/>
              <a:t>. </a:t>
            </a:r>
            <a:r>
              <a:rPr lang="sl-SI" dirty="0" err="1" smtClean="0"/>
              <a:t>Mechanism</a:t>
            </a:r>
            <a:r>
              <a:rPr lang="sl-SI" dirty="0" smtClean="0"/>
              <a:t> </a:t>
            </a:r>
            <a:r>
              <a:rPr lang="sl-SI" dirty="0" err="1" smtClean="0"/>
              <a:t>of</a:t>
            </a:r>
            <a:r>
              <a:rPr lang="sl-SI" dirty="0" smtClean="0"/>
              <a:t> </a:t>
            </a:r>
            <a:r>
              <a:rPr lang="sl-SI" dirty="0" err="1" smtClean="0"/>
              <a:t>hydrolysis</a:t>
            </a:r>
            <a:r>
              <a:rPr lang="sl-SI" dirty="0" smtClean="0"/>
              <a:t> </a:t>
            </a:r>
            <a:r>
              <a:rPr lang="sl-SI" dirty="0" err="1" smtClean="0"/>
              <a:t>of</a:t>
            </a:r>
            <a:r>
              <a:rPr lang="sl-SI" dirty="0" smtClean="0"/>
              <a:t> </a:t>
            </a:r>
            <a:r>
              <a:rPr lang="sl-SI" dirty="0" err="1" smtClean="0"/>
              <a:t>the</a:t>
            </a:r>
            <a:r>
              <a:rPr lang="sl-SI" dirty="0" smtClean="0"/>
              <a:t> </a:t>
            </a:r>
            <a:r>
              <a:rPr lang="sl-SI" i="1" dirty="0" smtClean="0"/>
              <a:t>N</a:t>
            </a:r>
            <a:r>
              <a:rPr lang="sl-SI" dirty="0" smtClean="0"/>
              <a:t>-</a:t>
            </a:r>
            <a:r>
              <a:rPr lang="sl-SI" dirty="0" err="1" smtClean="0"/>
              <a:t>glycosidic</a:t>
            </a:r>
            <a:r>
              <a:rPr lang="sl-SI" dirty="0" smtClean="0"/>
              <a:t> </a:t>
            </a:r>
            <a:r>
              <a:rPr lang="sl-SI" dirty="0" err="1" smtClean="0"/>
              <a:t>bond</a:t>
            </a:r>
            <a:r>
              <a:rPr lang="sl-SI" dirty="0" smtClean="0"/>
              <a:t> </a:t>
            </a:r>
            <a:r>
              <a:rPr lang="sl-SI" dirty="0" err="1" smtClean="0"/>
              <a:t>of</a:t>
            </a:r>
            <a:r>
              <a:rPr lang="sl-SI" dirty="0" smtClean="0"/>
              <a:t> a </a:t>
            </a:r>
            <a:r>
              <a:rPr lang="sl-SI" dirty="0" err="1" smtClean="0"/>
              <a:t>uridine</a:t>
            </a:r>
            <a:r>
              <a:rPr lang="sl-SI" dirty="0" smtClean="0"/>
              <a:t> </a:t>
            </a:r>
            <a:r>
              <a:rPr lang="sl-SI" dirty="0" err="1" smtClean="0"/>
              <a:t>nucleotide</a:t>
            </a:r>
            <a:r>
              <a:rPr lang="sl-SI" dirty="0" smtClean="0"/>
              <a:t>, </a:t>
            </a:r>
            <a:r>
              <a:rPr lang="sl-SI" dirty="0" err="1" smtClean="0"/>
              <a:t>catalyzed</a:t>
            </a:r>
            <a:r>
              <a:rPr lang="sl-SI" dirty="0" smtClean="0"/>
              <a:t> </a:t>
            </a:r>
            <a:r>
              <a:rPr lang="sl-SI" dirty="0" err="1" smtClean="0"/>
              <a:t>by</a:t>
            </a:r>
            <a:r>
              <a:rPr lang="sl-SI" dirty="0" smtClean="0"/>
              <a:t> </a:t>
            </a:r>
            <a:r>
              <a:rPr lang="sl-SI" dirty="0" err="1" smtClean="0"/>
              <a:t>uracil</a:t>
            </a:r>
            <a:r>
              <a:rPr lang="sl-SI" dirty="0" smtClean="0"/>
              <a:t> DNA </a:t>
            </a:r>
            <a:r>
              <a:rPr lang="sl-SI" dirty="0" err="1" smtClean="0"/>
              <a:t>glycosylase</a:t>
            </a:r>
            <a:r>
              <a:rPr lang="sl-SI" dirty="0" smtClean="0"/>
              <a:t> (UDG), </a:t>
            </a:r>
            <a:r>
              <a:rPr lang="sl-SI" dirty="0" err="1" smtClean="0"/>
              <a:t>which</a:t>
            </a:r>
            <a:r>
              <a:rPr lang="sl-SI" dirty="0" smtClean="0"/>
              <a:t> </a:t>
            </a:r>
            <a:r>
              <a:rPr lang="sl-SI" dirty="0" err="1" smtClean="0"/>
              <a:t>initiates</a:t>
            </a:r>
            <a:r>
              <a:rPr lang="sl-SI" dirty="0" smtClean="0"/>
              <a:t> base </a:t>
            </a:r>
            <a:r>
              <a:rPr lang="sl-SI" dirty="0" err="1" smtClean="0"/>
              <a:t>excision</a:t>
            </a:r>
            <a:r>
              <a:rPr lang="sl-SI" dirty="0" smtClean="0"/>
              <a:t> </a:t>
            </a:r>
            <a:r>
              <a:rPr lang="sl-SI" dirty="0" err="1" smtClean="0"/>
              <a:t>repair</a:t>
            </a:r>
            <a:r>
              <a:rPr lang="sl-SI" dirty="0" smtClean="0"/>
              <a:t> </a:t>
            </a:r>
            <a:r>
              <a:rPr lang="sl-SI" dirty="0" err="1" smtClean="0"/>
              <a:t>of</a:t>
            </a:r>
            <a:r>
              <a:rPr lang="sl-SI" dirty="0" smtClean="0"/>
              <a:t> </a:t>
            </a:r>
            <a:r>
              <a:rPr lang="sl-SI" dirty="0" err="1" smtClean="0"/>
              <a:t>uridine</a:t>
            </a:r>
            <a:r>
              <a:rPr lang="sl-SI" dirty="0" smtClean="0"/>
              <a:t> </a:t>
            </a:r>
            <a:r>
              <a:rPr lang="sl-SI" dirty="0" err="1" smtClean="0"/>
              <a:t>nucleotides</a:t>
            </a:r>
            <a:r>
              <a:rPr lang="sl-SI" dirty="0" smtClean="0"/>
              <a:t> in DNA. </a:t>
            </a:r>
            <a:r>
              <a:rPr lang="sl-SI" dirty="0" err="1" smtClean="0"/>
              <a:t>The</a:t>
            </a:r>
            <a:r>
              <a:rPr lang="sl-SI" dirty="0" smtClean="0"/>
              <a:t> </a:t>
            </a:r>
            <a:r>
              <a:rPr lang="sl-SI" dirty="0" err="1" smtClean="0"/>
              <a:t>oxacarbenium</a:t>
            </a:r>
            <a:r>
              <a:rPr lang="sl-SI" dirty="0" smtClean="0"/>
              <a:t> ion </a:t>
            </a:r>
            <a:r>
              <a:rPr lang="sl-SI" dirty="0" err="1" smtClean="0"/>
              <a:t>intemediate</a:t>
            </a:r>
            <a:r>
              <a:rPr lang="sl-SI" dirty="0" smtClean="0"/>
              <a:t> is </a:t>
            </a:r>
            <a:r>
              <a:rPr lang="sl-SI" dirty="0" err="1" smtClean="0"/>
              <a:t>stabilized</a:t>
            </a:r>
            <a:r>
              <a:rPr lang="sl-SI" dirty="0" smtClean="0"/>
              <a:t> </a:t>
            </a:r>
            <a:r>
              <a:rPr lang="sl-SI" dirty="0" err="1" smtClean="0"/>
              <a:t>by</a:t>
            </a:r>
            <a:r>
              <a:rPr lang="sl-SI" dirty="0" smtClean="0"/>
              <a:t> </a:t>
            </a:r>
            <a:r>
              <a:rPr lang="sl-SI" dirty="0" err="1" smtClean="0"/>
              <a:t>electrostatic</a:t>
            </a:r>
            <a:r>
              <a:rPr lang="sl-SI" dirty="0" smtClean="0"/>
              <a:t> </a:t>
            </a:r>
            <a:r>
              <a:rPr lang="sl-SI" dirty="0" err="1" smtClean="0"/>
              <a:t>interactions</a:t>
            </a:r>
            <a:r>
              <a:rPr lang="sl-SI" dirty="0" smtClean="0"/>
              <a:t> </a:t>
            </a:r>
            <a:r>
              <a:rPr lang="sl-SI" dirty="0" err="1" smtClean="0"/>
              <a:t>with</a:t>
            </a:r>
            <a:r>
              <a:rPr lang="sl-SI" dirty="0" smtClean="0"/>
              <a:t> </a:t>
            </a:r>
            <a:r>
              <a:rPr lang="sl-SI" dirty="0" err="1" smtClean="0"/>
              <a:t>the</a:t>
            </a:r>
            <a:r>
              <a:rPr lang="sl-SI" dirty="0" smtClean="0"/>
              <a:t> </a:t>
            </a:r>
            <a:r>
              <a:rPr lang="sl-SI" dirty="0" err="1" smtClean="0"/>
              <a:t>enzyme</a:t>
            </a:r>
            <a:r>
              <a:rPr lang="sl-SI" dirty="0" smtClean="0"/>
              <a:t> (not </a:t>
            </a:r>
            <a:r>
              <a:rPr lang="sl-SI" dirty="0" err="1" smtClean="0"/>
              <a:t>shown</a:t>
            </a:r>
            <a:r>
              <a:rPr lang="sl-SI" dirty="0" smtClean="0"/>
              <a:t>).</a:t>
            </a:r>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42</a:t>
            </a:fld>
            <a:endParaRPr lang="en-US"/>
          </a:p>
        </p:txBody>
      </p:sp>
    </p:spTree>
    <p:extLst>
      <p:ext uri="{BB962C8B-B14F-4D97-AF65-F5344CB8AC3E}">
        <p14:creationId xmlns:p14="http://schemas.microsoft.com/office/powerpoint/2010/main" val="282236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base excision repair. The damaged base is recognized and excised by a DNA </a:t>
            </a:r>
            <a:r>
              <a:rPr lang="en-US" dirty="0" err="1" smtClean="0"/>
              <a:t>glycosylase</a:t>
            </a:r>
            <a:r>
              <a:rPr lang="en-US" dirty="0" smtClean="0"/>
              <a:t>, leaving an </a:t>
            </a:r>
            <a:r>
              <a:rPr lang="en-US" dirty="0" err="1" smtClean="0"/>
              <a:t>abasic</a:t>
            </a:r>
            <a:r>
              <a:rPr lang="en-US" dirty="0" smtClean="0"/>
              <a:t> (AP) site. An AP endonuclease cleaves the </a:t>
            </a:r>
            <a:r>
              <a:rPr lang="en-US" dirty="0" err="1" smtClean="0"/>
              <a:t>phosphodiester</a:t>
            </a:r>
            <a:r>
              <a:rPr lang="en-US" dirty="0" smtClean="0"/>
              <a:t> bond at the 5′-end of the damaged base. DNA polymerases add a nucleotide monophosphate to replace the damaged base, which is then removed by the </a:t>
            </a:r>
            <a:r>
              <a:rPr lang="en-US" dirty="0" err="1" smtClean="0"/>
              <a:t>lyase</a:t>
            </a:r>
            <a:r>
              <a:rPr lang="en-US" dirty="0" smtClean="0"/>
              <a:t> activity of the polymerase. Finally, a DNA ligase closes the gap to complete DNA repair. The mechanism of base excision repair varies between organisms, and several pathways can exist for a single organism.</a:t>
            </a:r>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pPr>
                <a:defRPr/>
              </a:pPr>
              <a:t>43</a:t>
            </a:fld>
            <a:endParaRPr lang="en-US"/>
          </a:p>
        </p:txBody>
      </p:sp>
    </p:spTree>
    <p:extLst>
      <p:ext uri="{BB962C8B-B14F-4D97-AF65-F5344CB8AC3E}">
        <p14:creationId xmlns:p14="http://schemas.microsoft.com/office/powerpoint/2010/main" val="2822360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75C409BB-DED9-4CFA-B001-4C2CA9ECC28E}" type="slidenum">
              <a:rPr lang="en-US" sz="1200" smtClean="0">
                <a:solidFill>
                  <a:prstClr val="black"/>
                </a:solidFill>
              </a:rPr>
              <a:pPr/>
              <a:t>44</a:t>
            </a:fld>
            <a:endParaRPr lang="en-US" sz="1200" smtClean="0">
              <a:solidFill>
                <a:prstClr val="black"/>
              </a:solidFill>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1904406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nucleotide excision repair. The damaged distorted double helix containing a damaged base is recognized by a protein complex, and a denaturation bubble is formed. An endonuclease nicks the damaged strand and a short oligonucleotide is excised. Polymerases fill the gap, and finally ligases close the gap to complete the repair process.</a:t>
            </a:r>
            <a:endParaRPr lang="sl-SI" dirty="0"/>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2822360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DNA mismatch repair. An endonuclease nicks the </a:t>
            </a:r>
            <a:r>
              <a:rPr lang="en-US" dirty="0" err="1" smtClean="0"/>
              <a:t>unmethylated</a:t>
            </a:r>
            <a:r>
              <a:rPr lang="en-US" dirty="0" smtClean="0"/>
              <a:t> daughter strand at two positions either site of the mismatch. An </a:t>
            </a:r>
            <a:r>
              <a:rPr lang="en-US" dirty="0" err="1" smtClean="0"/>
              <a:t>exonuclease</a:t>
            </a:r>
            <a:r>
              <a:rPr lang="en-US" dirty="0" smtClean="0"/>
              <a:t> digests the excised fragment, the resulting gap is filled in by a DNA polymerase (using the parent strand as a template) and a ligase, completing the repair process.</a:t>
            </a:r>
          </a:p>
        </p:txBody>
      </p:sp>
      <p:sp>
        <p:nvSpPr>
          <p:cNvPr id="4" name="Slide Number Placeholder 3"/>
          <p:cNvSpPr>
            <a:spLocks noGrp="1"/>
          </p:cNvSpPr>
          <p:nvPr>
            <p:ph type="sldNum" sz="quarter" idx="10"/>
          </p:nvPr>
        </p:nvSpPr>
        <p:spPr/>
        <p:txBody>
          <a:bodyPr/>
          <a:lstStyle/>
          <a:p>
            <a:pPr>
              <a:defRPr/>
            </a:pPr>
            <a:fld id="{967D8CD7-DAF5-44C4-9796-DCE6607DE12D}" type="slidenum">
              <a:rPr lang="en-US" smtClean="0">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282236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98E44326-B982-40DB-98F9-A8792EDBCDE6}" type="slidenum">
              <a:rPr lang="en-US" sz="1200" smtClean="0"/>
              <a:pPr/>
              <a:t>47</a:t>
            </a:fld>
            <a:endParaRPr lang="en-US" sz="120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p:spPr>
        <p:txBody>
          <a:bodyPr/>
          <a:lstStyle/>
          <a:p>
            <a:r>
              <a:rPr lang="sl-SI" dirty="0" smtClean="0"/>
              <a:t>popravljanje neujemanja DNA pri E. coli: sodelovanje 3 proteinov Mut: </a:t>
            </a:r>
            <a:r>
              <a:rPr lang="sl-SI" dirty="0" err="1" smtClean="0"/>
              <a:t>MutS</a:t>
            </a:r>
            <a:r>
              <a:rPr lang="sl-SI" dirty="0" smtClean="0"/>
              <a:t> prepozna G-T, </a:t>
            </a:r>
            <a:r>
              <a:rPr lang="sl-SI" dirty="0" err="1" smtClean="0"/>
              <a:t>MutH</a:t>
            </a:r>
            <a:r>
              <a:rPr lang="sl-SI" dirty="0" smtClean="0"/>
              <a:t> cepi skelet v bližini; </a:t>
            </a:r>
            <a:r>
              <a:rPr lang="sl-SI" dirty="0" err="1" smtClean="0"/>
              <a:t>UvrD</a:t>
            </a:r>
            <a:r>
              <a:rPr lang="sl-SI" dirty="0" smtClean="0"/>
              <a:t> (</a:t>
            </a:r>
            <a:r>
              <a:rPr lang="sl-SI" dirty="0" err="1" smtClean="0"/>
              <a:t>helikaza</a:t>
            </a:r>
            <a:r>
              <a:rPr lang="sl-SI" dirty="0" smtClean="0"/>
              <a:t>) skupaj z </a:t>
            </a:r>
            <a:r>
              <a:rPr lang="sl-SI" dirty="0" err="1" smtClean="0"/>
              <a:t>eksonukleazo</a:t>
            </a:r>
            <a:r>
              <a:rPr lang="sl-SI" dirty="0" smtClean="0"/>
              <a:t> loči &amp; razgradi okvarjeno verigo. Kompleks </a:t>
            </a:r>
            <a:r>
              <a:rPr lang="sl-SI" dirty="0" err="1" smtClean="0"/>
              <a:t>MutSL</a:t>
            </a:r>
            <a:r>
              <a:rPr lang="sl-SI" dirty="0" smtClean="0"/>
              <a:t> se pomika po DNA ob hidrolizi ATP (</a:t>
            </a:r>
            <a:r>
              <a:rPr lang="sl-SI" dirty="0" err="1" smtClean="0"/>
              <a:t>MutS</a:t>
            </a:r>
            <a:r>
              <a:rPr lang="sl-SI" dirty="0" smtClean="0"/>
              <a:t>). </a:t>
            </a:r>
            <a:r>
              <a:rPr lang="sl-SI" dirty="0" err="1" smtClean="0"/>
              <a:t>MutH</a:t>
            </a:r>
            <a:r>
              <a:rPr lang="sl-SI" dirty="0" smtClean="0"/>
              <a:t> se veže, ko dimer </a:t>
            </a:r>
            <a:r>
              <a:rPr lang="sl-SI" dirty="0" err="1" smtClean="0"/>
              <a:t>MutSL</a:t>
            </a:r>
            <a:r>
              <a:rPr lang="sl-SI" dirty="0" smtClean="0"/>
              <a:t> doseže </a:t>
            </a:r>
            <a:r>
              <a:rPr lang="sl-SI" dirty="0" err="1" smtClean="0"/>
              <a:t>hemimetilirano</a:t>
            </a:r>
            <a:r>
              <a:rPr lang="sl-SI" dirty="0" smtClean="0"/>
              <a:t> mesto; hčerinska veriga se namreč na GATC metilira šele naknadno.</a:t>
            </a:r>
            <a:endParaRPr lang="en-GB" dirty="0" smtClean="0"/>
          </a:p>
        </p:txBody>
      </p:sp>
    </p:spTree>
    <p:extLst>
      <p:ext uri="{BB962C8B-B14F-4D97-AF65-F5344CB8AC3E}">
        <p14:creationId xmlns:p14="http://schemas.microsoft.com/office/powerpoint/2010/main" val="12608277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43C5D4A-5F46-459E-AB6E-1972D27396E5}" type="slidenum">
              <a:rPr lang="en-US" sz="1200" smtClean="0">
                <a:solidFill>
                  <a:srgbClr val="000000"/>
                </a:solidFill>
              </a:rPr>
              <a:pPr/>
              <a:t>49</a:t>
            </a:fld>
            <a:endParaRPr lang="en-US" sz="1200" smtClean="0">
              <a:solidFill>
                <a:srgbClr val="000000"/>
              </a:solidFill>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p:spPr>
        <p:txBody>
          <a:bodyPr/>
          <a:lstStyle/>
          <a:p>
            <a:r>
              <a:rPr lang="sl-SI" smtClean="0"/>
              <a:t>Protein LexA blokira gene za več (43) proteinov, ki sodelujejo pri popravljanju DNA. Veže se na operator dolžine 20 bp (SOS box). RecA v pogojih, ki bi lahko privedli do mutacij, inducira avtokatalitsko cepitev LexA, zato se začne sinteza mRNA za popravljalne proteine.</a:t>
            </a:r>
          </a:p>
        </p:txBody>
      </p:sp>
    </p:spTree>
    <p:extLst>
      <p:ext uri="{BB962C8B-B14F-4D97-AF65-F5344CB8AC3E}">
        <p14:creationId xmlns:p14="http://schemas.microsoft.com/office/powerpoint/2010/main" val="16690139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sl-SI" smtClean="0"/>
          </a:p>
        </p:txBody>
      </p:sp>
      <p:sp>
        <p:nvSpPr>
          <p:cNvPr id="13517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6F961B8-1E7A-4CDA-8DA6-79EE71AEAC81}" type="slidenum">
              <a:rPr lang="en-US" sz="1200" smtClean="0"/>
              <a:pPr/>
              <a:t>50</a:t>
            </a:fld>
            <a:endParaRPr lang="en-US" sz="1200" smtClean="0"/>
          </a:p>
        </p:txBody>
      </p:sp>
    </p:spTree>
    <p:extLst>
      <p:ext uri="{BB962C8B-B14F-4D97-AF65-F5344CB8AC3E}">
        <p14:creationId xmlns:p14="http://schemas.microsoft.com/office/powerpoint/2010/main" val="25459301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r>
              <a:rPr lang="sl-SI" smtClean="0"/>
              <a:t>Deluje lahko tudi DNA-pol IV (DinB). Obe polimerazi sta nagnjeni k uvajanju mutacij (error-prone); njuna natančnost je 1000x nižja kot pri polI ali polIII.</a:t>
            </a:r>
          </a:p>
        </p:txBody>
      </p:sp>
      <p:sp>
        <p:nvSpPr>
          <p:cNvPr id="13619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A4CB402-CF86-4B22-BEF6-8C32D8780253}" type="slidenum">
              <a:rPr lang="en-US" sz="1200" smtClean="0"/>
              <a:pPr/>
              <a:t>51</a:t>
            </a:fld>
            <a:endParaRPr lang="en-US" sz="1200" smtClean="0"/>
          </a:p>
        </p:txBody>
      </p:sp>
    </p:spTree>
    <p:extLst>
      <p:ext uri="{BB962C8B-B14F-4D97-AF65-F5344CB8AC3E}">
        <p14:creationId xmlns:p14="http://schemas.microsoft.com/office/powerpoint/2010/main" val="4097555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ECC201E-11AC-438B-89D0-1361A61A668F}" type="slidenum">
              <a:rPr lang="en-US" sz="1200" smtClean="0"/>
              <a:pPr/>
              <a:t>6</a:t>
            </a:fld>
            <a:endParaRPr lang="en-US" sz="120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endParaRPr lang="sl-SI" dirty="0" smtClean="0"/>
          </a:p>
        </p:txBody>
      </p:sp>
    </p:spTree>
    <p:extLst>
      <p:ext uri="{BB962C8B-B14F-4D97-AF65-F5344CB8AC3E}">
        <p14:creationId xmlns:p14="http://schemas.microsoft.com/office/powerpoint/2010/main" val="30993093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083B57B-EF01-44E3-84A6-1E2B30D0E4BF}" type="slidenum">
              <a:rPr lang="en-US" sz="1200" smtClean="0"/>
              <a:pPr/>
              <a:t>53</a:t>
            </a:fld>
            <a:endParaRPr lang="en-US" sz="1200"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p:spPr>
        <p:txBody>
          <a:bodyPr/>
          <a:lstStyle/>
          <a:p>
            <a:r>
              <a:rPr lang="sl-SI" smtClean="0"/>
              <a:t>http://ntp.niehs.nih.gov/?objectid=16D6D969-A9F4-0B6F-2B81F2FB53BBFD3E</a:t>
            </a:r>
          </a:p>
        </p:txBody>
      </p:sp>
    </p:spTree>
    <p:extLst>
      <p:ext uri="{BB962C8B-B14F-4D97-AF65-F5344CB8AC3E}">
        <p14:creationId xmlns:p14="http://schemas.microsoft.com/office/powerpoint/2010/main" val="2861510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DBD5D370-C236-4BEF-8334-DF333DE837AA}" type="slidenum">
              <a:rPr lang="en-US" sz="1200" smtClean="0"/>
              <a:pPr/>
              <a:t>7</a:t>
            </a:fld>
            <a:endParaRPr lang="en-US" sz="120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endParaRPr lang="sl-SI" smtClean="0"/>
          </a:p>
        </p:txBody>
      </p:sp>
    </p:spTree>
    <p:extLst>
      <p:ext uri="{BB962C8B-B14F-4D97-AF65-F5344CB8AC3E}">
        <p14:creationId xmlns:p14="http://schemas.microsoft.com/office/powerpoint/2010/main" val="245610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r>
              <a:rPr lang="en-US" dirty="0" smtClean="0"/>
              <a:t>Escherichia coli </a:t>
            </a:r>
            <a:r>
              <a:rPr lang="en-US" dirty="0" err="1" smtClean="0"/>
              <a:t>RecA</a:t>
            </a:r>
            <a:r>
              <a:rPr lang="en-US" dirty="0" smtClean="0"/>
              <a:t> is a 352-residue polypeptide chain (molecular mass of 37,842 D). The structure of </a:t>
            </a:r>
            <a:r>
              <a:rPr lang="en-US" dirty="0" err="1" smtClean="0"/>
              <a:t>RecA</a:t>
            </a:r>
            <a:r>
              <a:rPr lang="en-US" dirty="0" smtClean="0"/>
              <a:t> was elucidated by Story and </a:t>
            </a:r>
            <a:r>
              <a:rPr lang="en-US" dirty="0" err="1" smtClean="0"/>
              <a:t>Steitz</a:t>
            </a:r>
            <a:r>
              <a:rPr lang="en-US" dirty="0" smtClean="0"/>
              <a:t> in 1992 </a:t>
            </a:r>
            <a:r>
              <a:rPr lang="sl-SI" dirty="0" smtClean="0"/>
              <a:t> </a:t>
            </a:r>
            <a:r>
              <a:rPr lang="en-US" dirty="0" smtClean="0"/>
              <a:t>and multiple structures of </a:t>
            </a:r>
            <a:r>
              <a:rPr lang="en-US" dirty="0" err="1" smtClean="0"/>
              <a:t>RecA</a:t>
            </a:r>
            <a:r>
              <a:rPr lang="en-US" dirty="0" smtClean="0"/>
              <a:t> and its homologues have since been determined. Unfortunately, none of these structures include bound DNA, and much remains to be elucidated about the DNA-binding sites on this protein. The structure of a single filament subunit (part a) has a large core domain (shown in grey), and two smaller domains at the N and C termini (shown in purple and green, respectively). The core domain is the prototype of a motif known as the </a:t>
            </a:r>
            <a:r>
              <a:rPr lang="en-US" dirty="0" err="1" smtClean="0"/>
              <a:t>RecA</a:t>
            </a:r>
            <a:r>
              <a:rPr lang="en-US" dirty="0" smtClean="0"/>
              <a:t> fold, which is found to be common to a range of other proteins including motor proteins such as the F1 ATPase, multiple helicases, DNA-transport proteins and certain other transporters. Bound ADP is shown in a stick-and-ball structure. In the active </a:t>
            </a:r>
            <a:r>
              <a:rPr lang="en-US" dirty="0" err="1" smtClean="0"/>
              <a:t>RecA</a:t>
            </a:r>
            <a:r>
              <a:rPr lang="en-US" dirty="0" smtClean="0"/>
              <a:t> filament, ATP is bound at the subunit–subunit interface. A depiction of the </a:t>
            </a:r>
            <a:r>
              <a:rPr lang="en-US" dirty="0" err="1" smtClean="0"/>
              <a:t>RecA</a:t>
            </a:r>
            <a:r>
              <a:rPr lang="en-US" dirty="0" smtClean="0"/>
              <a:t> filament, based on the Story and </a:t>
            </a:r>
            <a:r>
              <a:rPr lang="en-US" dirty="0" err="1" smtClean="0"/>
              <a:t>Steitz</a:t>
            </a:r>
            <a:r>
              <a:rPr lang="en-US" dirty="0" smtClean="0"/>
              <a:t> structure, is shown in part b. There are six </a:t>
            </a:r>
            <a:r>
              <a:rPr lang="en-US" dirty="0" err="1" smtClean="0"/>
              <a:t>RecA</a:t>
            </a:r>
            <a:r>
              <a:rPr lang="en-US" dirty="0" smtClean="0"/>
              <a:t> subunits per helical turn of the filament, which corresponds to the extended (18 base pairs per turn) conformation of the DNA that is bound within the filament. The helical groove that provides access to the filament interior is indicated. Four individual subunits are shown in grey.</a:t>
            </a:r>
            <a:endParaRPr lang="sl-SI" dirty="0" smtClean="0"/>
          </a:p>
        </p:txBody>
      </p:sp>
      <p:sp>
        <p:nvSpPr>
          <p:cNvPr id="95236"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3003C965-B88B-45D2-A63F-ECCDE14ADD76}" type="slidenum">
              <a:rPr lang="en-US" sz="1200" smtClean="0"/>
              <a:pPr/>
              <a:t>9</a:t>
            </a:fld>
            <a:endParaRPr lang="en-US" sz="1200" smtClean="0"/>
          </a:p>
        </p:txBody>
      </p:sp>
    </p:spTree>
    <p:extLst>
      <p:ext uri="{BB962C8B-B14F-4D97-AF65-F5344CB8AC3E}">
        <p14:creationId xmlns:p14="http://schemas.microsoft.com/office/powerpoint/2010/main" val="1602294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US" smtClean="0"/>
              <a:t>RecA binds to DNA and forms a nucleoprotein filament in several steps. First, nucleation occurs slowly, with the single-stranded DNA-binding protein (SSB) functioning as a barrier to nucleation. Next, the filament extends rapidly, adding new subunits in the 5</a:t>
            </a:r>
            <a:r>
              <a:rPr lang="sl-SI" smtClean="0"/>
              <a:t>‘ </a:t>
            </a:r>
            <a:r>
              <a:rPr lang="sl-SI" smtClean="0">
                <a:sym typeface="Wingdings" pitchFamily="2" charset="2"/>
              </a:rPr>
              <a:t> </a:t>
            </a:r>
            <a:r>
              <a:rPr lang="en-US" smtClean="0"/>
              <a:t>3' direction and extends to the end of the DNA. When ATP is hydrolysed, disassembly also occurs, but more slowly than assembly (not shown). Disassembly also proceeds in the 5</a:t>
            </a:r>
            <a:r>
              <a:rPr lang="sl-SI" smtClean="0"/>
              <a:t>‘ </a:t>
            </a:r>
            <a:r>
              <a:rPr lang="sl-SI" smtClean="0">
                <a:sym typeface="Wingdings" pitchFamily="2" charset="2"/>
              </a:rPr>
              <a:t> </a:t>
            </a:r>
            <a:r>
              <a:rPr lang="en-US" smtClean="0"/>
              <a:t>3' direction at the end that is opposite to that where assembly occurs.</a:t>
            </a:r>
            <a:endParaRPr lang="sl-SI" smtClean="0"/>
          </a:p>
        </p:txBody>
      </p:sp>
      <p:sp>
        <p:nvSpPr>
          <p:cNvPr id="97284"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657AE357-9441-4D41-A378-C464392731C1}" type="slidenum">
              <a:rPr lang="en-US" sz="1200" smtClean="0"/>
              <a:pPr/>
              <a:t>10</a:t>
            </a:fld>
            <a:endParaRPr lang="en-US" sz="1200" smtClean="0"/>
          </a:p>
        </p:txBody>
      </p:sp>
    </p:spTree>
    <p:extLst>
      <p:ext uri="{BB962C8B-B14F-4D97-AF65-F5344CB8AC3E}">
        <p14:creationId xmlns:p14="http://schemas.microsoft.com/office/powerpoint/2010/main" val="6831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r>
              <a:rPr lang="sl-SI" dirty="0" smtClean="0"/>
              <a:t>a, </a:t>
            </a:r>
            <a:r>
              <a:rPr lang="sl-SI" dirty="0" err="1" smtClean="0"/>
              <a:t>The</a:t>
            </a:r>
            <a:r>
              <a:rPr lang="sl-SI" dirty="0" smtClean="0"/>
              <a:t> </a:t>
            </a:r>
            <a:r>
              <a:rPr lang="sl-SI" dirty="0" err="1" smtClean="0"/>
              <a:t>prototypical</a:t>
            </a:r>
            <a:r>
              <a:rPr lang="sl-SI" dirty="0" smtClean="0"/>
              <a:t> DNA-</a:t>
            </a:r>
            <a:r>
              <a:rPr lang="sl-SI" dirty="0" err="1" smtClean="0"/>
              <a:t>strand</a:t>
            </a:r>
            <a:r>
              <a:rPr lang="sl-SI" dirty="0" smtClean="0"/>
              <a:t>-</a:t>
            </a:r>
            <a:r>
              <a:rPr lang="sl-SI" dirty="0" err="1" smtClean="0"/>
              <a:t>exchange</a:t>
            </a:r>
            <a:r>
              <a:rPr lang="sl-SI" dirty="0" smtClean="0"/>
              <a:t> </a:t>
            </a:r>
            <a:r>
              <a:rPr lang="sl-SI" dirty="0" err="1" smtClean="0"/>
              <a:t>reaction</a:t>
            </a:r>
            <a:r>
              <a:rPr lang="sl-SI" dirty="0" smtClean="0"/>
              <a:t>. </a:t>
            </a:r>
            <a:r>
              <a:rPr lang="sl-SI" dirty="0" err="1" smtClean="0"/>
              <a:t>Double</a:t>
            </a:r>
            <a:r>
              <a:rPr lang="sl-SI" dirty="0" smtClean="0"/>
              <a:t>-</a:t>
            </a:r>
            <a:r>
              <a:rPr lang="sl-SI" dirty="0" err="1" smtClean="0"/>
              <a:t>stranded</a:t>
            </a:r>
            <a:r>
              <a:rPr lang="sl-SI" dirty="0" smtClean="0"/>
              <a:t> DNA (</a:t>
            </a:r>
            <a:r>
              <a:rPr lang="sl-SI" dirty="0" err="1" smtClean="0"/>
              <a:t>dsDNA</a:t>
            </a:r>
            <a:r>
              <a:rPr lang="sl-SI" dirty="0" smtClean="0"/>
              <a:t>) </a:t>
            </a:r>
            <a:r>
              <a:rPr lang="sl-SI" dirty="0" err="1" smtClean="0"/>
              <a:t>pairs</a:t>
            </a:r>
            <a:r>
              <a:rPr lang="sl-SI" dirty="0" smtClean="0"/>
              <a:t> </a:t>
            </a:r>
            <a:r>
              <a:rPr lang="sl-SI" dirty="0" err="1" smtClean="0"/>
              <a:t>with</a:t>
            </a:r>
            <a:r>
              <a:rPr lang="sl-SI" dirty="0" smtClean="0"/>
              <a:t> </a:t>
            </a:r>
            <a:r>
              <a:rPr lang="sl-SI" dirty="0" err="1" smtClean="0"/>
              <a:t>the</a:t>
            </a:r>
            <a:r>
              <a:rPr lang="sl-SI" dirty="0" smtClean="0"/>
              <a:t> </a:t>
            </a:r>
            <a:r>
              <a:rPr lang="sl-SI" dirty="0" err="1" smtClean="0"/>
              <a:t>RecA</a:t>
            </a:r>
            <a:r>
              <a:rPr lang="sl-SI" dirty="0" smtClean="0"/>
              <a:t> </a:t>
            </a:r>
            <a:r>
              <a:rPr lang="sl-SI" dirty="0" err="1" smtClean="0"/>
              <a:t>presynaptic</a:t>
            </a:r>
            <a:r>
              <a:rPr lang="sl-SI" dirty="0" smtClean="0"/>
              <a:t> filament, </a:t>
            </a:r>
            <a:r>
              <a:rPr lang="sl-SI" dirty="0" err="1" smtClean="0"/>
              <a:t>which</a:t>
            </a:r>
            <a:r>
              <a:rPr lang="sl-SI" dirty="0" smtClean="0"/>
              <a:t> </a:t>
            </a:r>
            <a:r>
              <a:rPr lang="sl-SI" dirty="0" err="1" smtClean="0"/>
              <a:t>consists</a:t>
            </a:r>
            <a:r>
              <a:rPr lang="sl-SI" dirty="0" smtClean="0"/>
              <a:t> </a:t>
            </a:r>
            <a:r>
              <a:rPr lang="sl-SI" dirty="0" err="1" smtClean="0"/>
              <a:t>of</a:t>
            </a:r>
            <a:r>
              <a:rPr lang="sl-SI" dirty="0" smtClean="0"/>
              <a:t> </a:t>
            </a:r>
            <a:r>
              <a:rPr lang="sl-SI" dirty="0" err="1" smtClean="0"/>
              <a:t>RecA</a:t>
            </a:r>
            <a:r>
              <a:rPr lang="sl-SI" dirty="0" smtClean="0"/>
              <a:t> protein </a:t>
            </a:r>
            <a:r>
              <a:rPr lang="sl-SI" dirty="0" err="1" smtClean="0"/>
              <a:t>and</a:t>
            </a:r>
            <a:r>
              <a:rPr lang="sl-SI" dirty="0" smtClean="0"/>
              <a:t> </a:t>
            </a:r>
            <a:r>
              <a:rPr lang="sl-SI" dirty="0" err="1" smtClean="0"/>
              <a:t>single</a:t>
            </a:r>
            <a:r>
              <a:rPr lang="sl-SI" dirty="0" smtClean="0"/>
              <a:t>-</a:t>
            </a:r>
            <a:r>
              <a:rPr lang="sl-SI" dirty="0" err="1" smtClean="0"/>
              <a:t>stranded</a:t>
            </a:r>
            <a:r>
              <a:rPr lang="sl-SI" dirty="0" smtClean="0"/>
              <a:t> DNA (</a:t>
            </a:r>
            <a:r>
              <a:rPr lang="sl-SI" dirty="0" err="1" smtClean="0"/>
              <a:t>ssDNA</a:t>
            </a:r>
            <a:r>
              <a:rPr lang="sl-SI" dirty="0" smtClean="0"/>
              <a:t>), to </a:t>
            </a:r>
            <a:r>
              <a:rPr lang="sl-SI" dirty="0" err="1" smtClean="0"/>
              <a:t>produce</a:t>
            </a:r>
            <a:r>
              <a:rPr lang="sl-SI" dirty="0" smtClean="0"/>
              <a:t> </a:t>
            </a:r>
            <a:r>
              <a:rPr lang="sl-SI" dirty="0" err="1" smtClean="0"/>
              <a:t>heteroduplex</a:t>
            </a:r>
            <a:r>
              <a:rPr lang="sl-SI" dirty="0" smtClean="0"/>
              <a:t> DNA </a:t>
            </a:r>
            <a:r>
              <a:rPr lang="sl-SI" dirty="0" err="1" smtClean="0"/>
              <a:t>bound</a:t>
            </a:r>
            <a:r>
              <a:rPr lang="sl-SI" dirty="0" smtClean="0"/>
              <a:t> </a:t>
            </a:r>
            <a:r>
              <a:rPr lang="sl-SI" dirty="0" err="1" smtClean="0"/>
              <a:t>by</a:t>
            </a:r>
            <a:r>
              <a:rPr lang="sl-SI" dirty="0" smtClean="0"/>
              <a:t> </a:t>
            </a:r>
            <a:r>
              <a:rPr lang="sl-SI" dirty="0" err="1" smtClean="0"/>
              <a:t>RecA</a:t>
            </a:r>
            <a:r>
              <a:rPr lang="sl-SI" dirty="0" smtClean="0"/>
              <a:t> </a:t>
            </a:r>
            <a:r>
              <a:rPr lang="sl-SI" dirty="0" err="1" smtClean="0"/>
              <a:t>and</a:t>
            </a:r>
            <a:r>
              <a:rPr lang="sl-SI" dirty="0" smtClean="0"/>
              <a:t> </a:t>
            </a:r>
            <a:r>
              <a:rPr lang="sl-SI" dirty="0" err="1" smtClean="0"/>
              <a:t>the</a:t>
            </a:r>
            <a:r>
              <a:rPr lang="sl-SI" dirty="0" smtClean="0"/>
              <a:t> </a:t>
            </a:r>
            <a:r>
              <a:rPr lang="sl-SI" dirty="0" err="1" smtClean="0"/>
              <a:t>exchanged</a:t>
            </a:r>
            <a:r>
              <a:rPr lang="sl-SI" dirty="0" smtClean="0"/>
              <a:t> </a:t>
            </a:r>
            <a:r>
              <a:rPr lang="sl-SI" dirty="0" err="1" smtClean="0"/>
              <a:t>ssDNA</a:t>
            </a:r>
            <a:r>
              <a:rPr lang="sl-SI" dirty="0" smtClean="0"/>
              <a:t>. </a:t>
            </a:r>
          </a:p>
          <a:p>
            <a:r>
              <a:rPr lang="sl-SI" dirty="0" smtClean="0"/>
              <a:t>b, </a:t>
            </a:r>
            <a:r>
              <a:rPr lang="sl-SI" dirty="0" err="1" smtClean="0"/>
              <a:t>Structures</a:t>
            </a:r>
            <a:r>
              <a:rPr lang="sl-SI" dirty="0" smtClean="0"/>
              <a:t> </a:t>
            </a:r>
            <a:r>
              <a:rPr lang="sl-SI" dirty="0" err="1" smtClean="0"/>
              <a:t>of</a:t>
            </a:r>
            <a:r>
              <a:rPr lang="sl-SI" dirty="0" smtClean="0"/>
              <a:t> </a:t>
            </a:r>
            <a:r>
              <a:rPr lang="sl-SI" dirty="0" err="1" smtClean="0"/>
              <a:t>the</a:t>
            </a:r>
            <a:r>
              <a:rPr lang="sl-SI" dirty="0" smtClean="0"/>
              <a:t> </a:t>
            </a:r>
            <a:r>
              <a:rPr lang="sl-SI" dirty="0" err="1" smtClean="0"/>
              <a:t>participating</a:t>
            </a:r>
            <a:r>
              <a:rPr lang="sl-SI" dirty="0" smtClean="0"/>
              <a:t> DNA </a:t>
            </a:r>
            <a:r>
              <a:rPr lang="sl-SI" dirty="0" err="1" smtClean="0"/>
              <a:t>molecules</a:t>
            </a:r>
            <a:r>
              <a:rPr lang="sl-SI" dirty="0" smtClean="0"/>
              <a:t>: B-form </a:t>
            </a:r>
            <a:r>
              <a:rPr lang="sl-SI" dirty="0" err="1" smtClean="0"/>
              <a:t>dsDNA</a:t>
            </a:r>
            <a:r>
              <a:rPr lang="sl-SI" dirty="0" smtClean="0"/>
              <a:t>; </a:t>
            </a:r>
            <a:r>
              <a:rPr lang="sl-SI" dirty="0" err="1" smtClean="0"/>
              <a:t>ssDNA</a:t>
            </a:r>
            <a:r>
              <a:rPr lang="sl-SI" dirty="0" smtClean="0"/>
              <a:t> </a:t>
            </a:r>
            <a:r>
              <a:rPr lang="sl-SI" dirty="0" err="1" smtClean="0"/>
              <a:t>within</a:t>
            </a:r>
            <a:r>
              <a:rPr lang="sl-SI" dirty="0" smtClean="0"/>
              <a:t> </a:t>
            </a:r>
            <a:r>
              <a:rPr lang="sl-SI" dirty="0" err="1" smtClean="0"/>
              <a:t>the</a:t>
            </a:r>
            <a:r>
              <a:rPr lang="sl-SI" dirty="0" smtClean="0"/>
              <a:t> </a:t>
            </a:r>
            <a:r>
              <a:rPr lang="sl-SI" dirty="0" err="1" smtClean="0"/>
              <a:t>presynaptic</a:t>
            </a:r>
            <a:r>
              <a:rPr lang="sl-SI" dirty="0" smtClean="0"/>
              <a:t> filament (as </a:t>
            </a:r>
            <a:r>
              <a:rPr lang="sl-SI" dirty="0" err="1" smtClean="0"/>
              <a:t>determined</a:t>
            </a:r>
            <a:r>
              <a:rPr lang="sl-SI" dirty="0" smtClean="0"/>
              <a:t> </a:t>
            </a:r>
            <a:r>
              <a:rPr lang="sl-SI" dirty="0" err="1" smtClean="0"/>
              <a:t>by</a:t>
            </a:r>
            <a:r>
              <a:rPr lang="sl-SI" dirty="0" smtClean="0"/>
              <a:t> </a:t>
            </a:r>
            <a:r>
              <a:rPr lang="sl-SI" dirty="0" err="1" smtClean="0"/>
              <a:t>Chen</a:t>
            </a:r>
            <a:r>
              <a:rPr lang="sl-SI" dirty="0" smtClean="0"/>
              <a:t> </a:t>
            </a:r>
            <a:r>
              <a:rPr lang="sl-SI" dirty="0" err="1" smtClean="0"/>
              <a:t>and</a:t>
            </a:r>
            <a:r>
              <a:rPr lang="sl-SI" dirty="0" smtClean="0"/>
              <a:t> </a:t>
            </a:r>
            <a:r>
              <a:rPr lang="sl-SI" dirty="0" err="1" smtClean="0"/>
              <a:t>colleagues</a:t>
            </a:r>
            <a:r>
              <a:rPr lang="sl-SI" dirty="0" smtClean="0"/>
              <a:t>, protein not </a:t>
            </a:r>
            <a:r>
              <a:rPr lang="sl-SI" dirty="0" err="1" smtClean="0"/>
              <a:t>shown</a:t>
            </a:r>
            <a:r>
              <a:rPr lang="sl-SI" dirty="0" smtClean="0"/>
              <a:t>); </a:t>
            </a:r>
            <a:r>
              <a:rPr lang="sl-SI" dirty="0" err="1" smtClean="0"/>
              <a:t>dsDNA</a:t>
            </a:r>
            <a:r>
              <a:rPr lang="sl-SI" dirty="0" smtClean="0"/>
              <a:t> </a:t>
            </a:r>
            <a:r>
              <a:rPr lang="sl-SI" dirty="0" err="1" smtClean="0"/>
              <a:t>within</a:t>
            </a:r>
            <a:r>
              <a:rPr lang="sl-SI" dirty="0" smtClean="0"/>
              <a:t> </a:t>
            </a:r>
            <a:r>
              <a:rPr lang="sl-SI" dirty="0" err="1" smtClean="0"/>
              <a:t>the</a:t>
            </a:r>
            <a:r>
              <a:rPr lang="sl-SI" dirty="0" smtClean="0"/>
              <a:t> filament (protein not </a:t>
            </a:r>
            <a:r>
              <a:rPr lang="sl-SI" dirty="0" err="1" smtClean="0"/>
              <a:t>shown</a:t>
            </a:r>
            <a:r>
              <a:rPr lang="sl-SI" dirty="0" smtClean="0"/>
              <a:t>); </a:t>
            </a:r>
            <a:r>
              <a:rPr lang="sl-SI" dirty="0" err="1" smtClean="0"/>
              <a:t>and</a:t>
            </a:r>
            <a:r>
              <a:rPr lang="sl-SI" dirty="0" smtClean="0"/>
              <a:t> </a:t>
            </a:r>
            <a:r>
              <a:rPr lang="sl-SI" dirty="0" err="1" smtClean="0"/>
              <a:t>randomly</a:t>
            </a:r>
            <a:r>
              <a:rPr lang="sl-SI" dirty="0" smtClean="0"/>
              <a:t> </a:t>
            </a:r>
            <a:r>
              <a:rPr lang="sl-SI" dirty="0" err="1" smtClean="0"/>
              <a:t>coiled</a:t>
            </a:r>
            <a:r>
              <a:rPr lang="sl-SI" dirty="0" smtClean="0"/>
              <a:t> </a:t>
            </a:r>
            <a:r>
              <a:rPr lang="sl-SI" dirty="0" err="1" smtClean="0"/>
              <a:t>ssDNA</a:t>
            </a:r>
            <a:r>
              <a:rPr lang="sl-SI" dirty="0" smtClean="0"/>
              <a:t>.</a:t>
            </a:r>
          </a:p>
        </p:txBody>
      </p:sp>
      <p:sp>
        <p:nvSpPr>
          <p:cNvPr id="98308"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ADD91746-4DB1-45E7-9E06-B7A4AB6792F7}" type="slidenum">
              <a:rPr lang="en-US" sz="1200" smtClean="0"/>
              <a:pPr/>
              <a:t>11</a:t>
            </a:fld>
            <a:endParaRPr lang="en-US" sz="1200" smtClean="0"/>
          </a:p>
        </p:txBody>
      </p:sp>
    </p:spTree>
    <p:extLst>
      <p:ext uri="{BB962C8B-B14F-4D97-AF65-F5344CB8AC3E}">
        <p14:creationId xmlns:p14="http://schemas.microsoft.com/office/powerpoint/2010/main" val="1622043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p:spPr>
        <p:txBody>
          <a:bodyPr/>
          <a:lstStyle/>
          <a:p>
            <a:r>
              <a:rPr lang="en-US" smtClean="0"/>
              <a:t>(a) Ribbon representation of the RecBCD complex. RecB is shown in orange, RecC in blue and RecD in green. The DNA is shown in magenta. The nuclease active site has a calcium ion bound in it, shown as a grey sphere. (b) Schematic diagram of the complex showing the path taken by the DNA through the complex.</a:t>
            </a:r>
            <a:endParaRPr lang="sl-SI" smtClean="0"/>
          </a:p>
        </p:txBody>
      </p:sp>
      <p:sp>
        <p:nvSpPr>
          <p:cNvPr id="99332" name="Slide Number Placeholder 3"/>
          <p:cNvSpPr>
            <a:spLocks noGrp="1"/>
          </p:cNvSpPr>
          <p:nvPr>
            <p:ph type="sldNum" sz="quarter" idx="5"/>
          </p:nvPr>
        </p:nvSpPr>
        <p:spPr>
          <a:noFill/>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1DA788D9-261A-4F82-AA29-233CC88DCA63}" type="slidenum">
              <a:rPr lang="en-US" sz="1200" smtClean="0">
                <a:solidFill>
                  <a:srgbClr val="000000"/>
                </a:solidFill>
              </a:rPr>
              <a:pPr/>
              <a:t>13</a:t>
            </a:fld>
            <a:endParaRPr lang="en-US" sz="1200" smtClean="0">
              <a:solidFill>
                <a:srgbClr val="000000"/>
              </a:solidFill>
            </a:endParaRPr>
          </a:p>
        </p:txBody>
      </p:sp>
    </p:spTree>
    <p:extLst>
      <p:ext uri="{BB962C8B-B14F-4D97-AF65-F5344CB8AC3E}">
        <p14:creationId xmlns:p14="http://schemas.microsoft.com/office/powerpoint/2010/main" val="69742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82936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8795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2579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119238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237937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891233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979536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2451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0834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76305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4143433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eaLnBrk="0" fontAlgn="base" hangingPunct="0">
        <a:spcBef>
          <a:spcPct val="0"/>
        </a:spcBef>
        <a:spcAft>
          <a:spcPct val="0"/>
        </a:spcAft>
        <a:defRPr sz="4400">
          <a:solidFill>
            <a:schemeClr val="tx2"/>
          </a:solidFill>
          <a:latin typeface="Times" pitchFamily="18" charset="0"/>
        </a:defRPr>
      </a:lvl6pPr>
      <a:lvl7pPr marL="914400" algn="ctr" rtl="0" eaLnBrk="0" fontAlgn="base" hangingPunct="0">
        <a:spcBef>
          <a:spcPct val="0"/>
        </a:spcBef>
        <a:spcAft>
          <a:spcPct val="0"/>
        </a:spcAft>
        <a:defRPr sz="4400">
          <a:solidFill>
            <a:schemeClr val="tx2"/>
          </a:solidFill>
          <a:latin typeface="Times" pitchFamily="18" charset="0"/>
        </a:defRPr>
      </a:lvl7pPr>
      <a:lvl8pPr marL="1371600" algn="ctr" rtl="0" eaLnBrk="0" fontAlgn="base" hangingPunct="0">
        <a:spcBef>
          <a:spcPct val="0"/>
        </a:spcBef>
        <a:spcAft>
          <a:spcPct val="0"/>
        </a:spcAft>
        <a:defRPr sz="4400">
          <a:solidFill>
            <a:schemeClr val="tx2"/>
          </a:solidFill>
          <a:latin typeface="Times" pitchFamily="18" charset="0"/>
        </a:defRPr>
      </a:lvl8pPr>
      <a:lvl9pPr marL="1828800" algn="ctr" rtl="0" eaLnBrk="0" fontAlgn="base" hangingPunct="0">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753269" y="1844824"/>
            <a:ext cx="7924800" cy="1524000"/>
          </a:xfrm>
        </p:spPr>
        <p:txBody>
          <a:bodyPr/>
          <a:lstStyle/>
          <a:p>
            <a:r>
              <a:rPr lang="sl-SI" sz="4000" b="1" dirty="0" smtClean="0">
                <a:solidFill>
                  <a:srgbClr val="FF0000"/>
                </a:solidFill>
                <a:latin typeface="Arial" charset="0"/>
              </a:rPr>
              <a:t>Rekombinacija in </a:t>
            </a:r>
            <a:br>
              <a:rPr lang="sl-SI" sz="4000" b="1" dirty="0" smtClean="0">
                <a:solidFill>
                  <a:srgbClr val="FF0000"/>
                </a:solidFill>
                <a:latin typeface="Arial" charset="0"/>
              </a:rPr>
            </a:br>
            <a:r>
              <a:rPr lang="sl-SI" sz="4000" b="1" dirty="0" smtClean="0">
                <a:solidFill>
                  <a:srgbClr val="FF0000"/>
                </a:solidFill>
                <a:latin typeface="Arial" charset="0"/>
              </a:rPr>
              <a:t>popravljanje DNA</a:t>
            </a:r>
            <a:endParaRPr lang="en-GB" sz="4000" b="1" dirty="0" smtClean="0">
              <a:latin typeface="Arial" charset="0"/>
            </a:endParaRPr>
          </a:p>
        </p:txBody>
      </p:sp>
      <p:sp>
        <p:nvSpPr>
          <p:cNvPr id="158723" name="Rectangle 3"/>
          <p:cNvSpPr>
            <a:spLocks noChangeArrowheads="1"/>
          </p:cNvSpPr>
          <p:nvPr/>
        </p:nvSpPr>
        <p:spPr bwMode="auto">
          <a:xfrm>
            <a:off x="899592" y="3789040"/>
            <a:ext cx="7345362"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defRPr/>
            </a:pPr>
            <a:r>
              <a:rPr lang="sl-SI" sz="2800" dirty="0" err="1">
                <a:latin typeface="Arial" pitchFamily="34" charset="0"/>
              </a:rPr>
              <a:t>Voet</a:t>
            </a:r>
            <a:r>
              <a:rPr lang="sl-SI" sz="2800" dirty="0">
                <a:latin typeface="Arial" pitchFamily="34" charset="0"/>
              </a:rPr>
              <a:t> 3: poglavja 30.5 – 30.7</a:t>
            </a:r>
            <a:endParaRPr lang="sl-SI" sz="2000" dirty="0">
              <a:latin typeface="Arial" pitchFamily="34" charset="0"/>
            </a:endParaRPr>
          </a:p>
          <a:p>
            <a:pPr marL="342900" indent="-342900" algn="ctr">
              <a:spcBef>
                <a:spcPct val="20000"/>
              </a:spcBef>
              <a:defRPr/>
            </a:pPr>
            <a:r>
              <a:rPr lang="sl-SI" dirty="0" err="1">
                <a:solidFill>
                  <a:schemeClr val="bg1">
                    <a:lumMod val="50000"/>
                  </a:schemeClr>
                </a:solidFill>
                <a:latin typeface="Arial" pitchFamily="34" charset="0"/>
              </a:rPr>
              <a:t>Stryer</a:t>
            </a:r>
            <a:r>
              <a:rPr lang="sl-SI" dirty="0">
                <a:solidFill>
                  <a:schemeClr val="bg1">
                    <a:lumMod val="50000"/>
                  </a:schemeClr>
                </a:solidFill>
                <a:latin typeface="Arial" pitchFamily="34" charset="0"/>
              </a:rPr>
              <a:t> 5: poglavji 27.5 in </a:t>
            </a:r>
            <a:r>
              <a:rPr lang="sl-SI" dirty="0" smtClean="0">
                <a:solidFill>
                  <a:schemeClr val="bg1">
                    <a:lumMod val="50000"/>
                  </a:schemeClr>
                </a:solidFill>
                <a:latin typeface="Arial" pitchFamily="34" charset="0"/>
              </a:rPr>
              <a:t>27.6</a:t>
            </a:r>
            <a:endParaRPr lang="sl-SI" sz="2800" dirty="0" smtClean="0">
              <a:solidFill>
                <a:schemeClr val="bg1">
                  <a:lumMod val="50000"/>
                </a:schemeClr>
              </a:solidFill>
              <a:latin typeface="Arial" pitchFamily="34" charset="0"/>
            </a:endParaRPr>
          </a:p>
          <a:p>
            <a:pPr marL="342900" lvl="0" indent="-342900" algn="ctr">
              <a:spcBef>
                <a:spcPct val="20000"/>
              </a:spcBef>
            </a:pPr>
            <a:r>
              <a:rPr lang="sl-SI" sz="2800" dirty="0">
                <a:solidFill>
                  <a:srgbClr val="7EA878"/>
                </a:solidFill>
                <a:latin typeface="Arial" pitchFamily="34" charset="0"/>
              </a:rPr>
              <a:t>Krebs 3: poglavji </a:t>
            </a:r>
            <a:r>
              <a:rPr lang="sl-SI" sz="2800" dirty="0" smtClean="0">
                <a:solidFill>
                  <a:srgbClr val="7EA878"/>
                </a:solidFill>
                <a:latin typeface="Arial" pitchFamily="34" charset="0"/>
              </a:rPr>
              <a:t>15 </a:t>
            </a:r>
            <a:r>
              <a:rPr lang="sl-SI" sz="2800" dirty="0">
                <a:solidFill>
                  <a:srgbClr val="7EA878"/>
                </a:solidFill>
                <a:latin typeface="Arial" pitchFamily="34" charset="0"/>
              </a:rPr>
              <a:t>in </a:t>
            </a:r>
            <a:r>
              <a:rPr lang="sl-SI" sz="2800" dirty="0" smtClean="0">
                <a:solidFill>
                  <a:srgbClr val="7EA878"/>
                </a:solidFill>
                <a:latin typeface="Arial" pitchFamily="34" charset="0"/>
              </a:rPr>
              <a:t>16</a:t>
            </a:r>
            <a:endParaRPr lang="sl-SI" sz="2800" dirty="0">
              <a:solidFill>
                <a:srgbClr val="7EA878"/>
              </a:solidFill>
              <a:latin typeface="Arial" pitchFamily="34" charset="0"/>
            </a:endParaRPr>
          </a:p>
          <a:p>
            <a:pPr marL="342900" indent="-342900" algn="ctr">
              <a:spcBef>
                <a:spcPct val="20000"/>
              </a:spcBef>
              <a:defRPr/>
            </a:pPr>
            <a:endParaRPr lang="sl-SI" sz="2800" dirty="0">
              <a:solidFill>
                <a:schemeClr val="bg1">
                  <a:lumMod val="50000"/>
                </a:schemeClr>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144713" y="333375"/>
            <a:ext cx="50577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dirty="0" err="1">
                <a:latin typeface="Arial" charset="0"/>
                <a:cs typeface="Arial" charset="0"/>
              </a:rPr>
              <a:t>Nukleoproteinski</a:t>
            </a:r>
            <a:r>
              <a:rPr lang="sl-SI" b="1" dirty="0">
                <a:latin typeface="Arial" charset="0"/>
                <a:cs typeface="Arial" charset="0"/>
              </a:rPr>
              <a:t> filament z </a:t>
            </a:r>
            <a:r>
              <a:rPr lang="sl-SI" b="1" dirty="0" err="1">
                <a:latin typeface="Arial" charset="0"/>
                <a:cs typeface="Arial" charset="0"/>
              </a:rPr>
              <a:t>RecA</a:t>
            </a:r>
            <a:endParaRPr lang="sl-SI" b="1" dirty="0">
              <a:latin typeface="Arial" charset="0"/>
              <a:cs typeface="Arial" charset="0"/>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1700213"/>
            <a:ext cx="62388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154238" y="139700"/>
            <a:ext cx="5611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a:latin typeface="Arial" charset="0"/>
                <a:cs typeface="Arial" charset="0"/>
              </a:rPr>
              <a:t>Izmenjava verig s posredovanjem RecA</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052513"/>
            <a:ext cx="85725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2"/>
          <p:cNvSpPr>
            <a:spLocks noChangeArrowheads="1"/>
          </p:cNvSpPr>
          <p:nvPr/>
        </p:nvSpPr>
        <p:spPr bwMode="auto">
          <a:xfrm>
            <a:off x="7477125" y="6683375"/>
            <a:ext cx="16668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dirty="0">
                <a:latin typeface="Arial Narrow" pitchFamily="34" charset="0"/>
              </a:rPr>
              <a:t>Nature 453, 463-466(22 May 2008)</a:t>
            </a:r>
            <a:endParaRPr lang="sl-SI" sz="900"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30-070.jpg                                                    001136FCMacintosh HD                   B74677A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3568" y="548680"/>
            <a:ext cx="7772400" cy="1919287"/>
          </a:xfrm>
          <a:prstGeom prst="rect">
            <a:avLst/>
          </a:prstGeom>
        </p:spPr>
      </p:pic>
      <p:pic>
        <p:nvPicPr>
          <p:cNvPr id="3" name="Picture 3" descr="F30-072.jpg                                                    001136FCMacintosh HD                   B74677A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3717032"/>
            <a:ext cx="7772400"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a:spLocks noChangeArrowheads="1"/>
          </p:cNvSpPr>
          <p:nvPr/>
        </p:nvSpPr>
        <p:spPr bwMode="auto">
          <a:xfrm>
            <a:off x="8604448" y="6627168"/>
            <a:ext cx="4571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l-SI" sz="900" dirty="0" err="1" smtClean="0">
                <a:latin typeface="Arial Narrow" pitchFamily="34" charset="0"/>
              </a:rPr>
              <a:t>Voet</a:t>
            </a:r>
            <a:r>
              <a:rPr lang="sl-SI" sz="900" dirty="0" smtClean="0">
                <a:latin typeface="Arial Narrow" pitchFamily="34" charset="0"/>
              </a:rPr>
              <a:t> 3</a:t>
            </a:r>
            <a:endParaRPr lang="sl-SI" sz="900" dirty="0">
              <a:latin typeface="Arial Narrow" pitchFamily="34" charset="0"/>
            </a:endParaRPr>
          </a:p>
        </p:txBody>
      </p:sp>
    </p:spTree>
    <p:extLst>
      <p:ext uri="{BB962C8B-B14F-4D97-AF65-F5344CB8AC3E}">
        <p14:creationId xmlns:p14="http://schemas.microsoft.com/office/powerpoint/2010/main" val="14011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800225" y="441325"/>
            <a:ext cx="5059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a:solidFill>
                  <a:srgbClr val="000000"/>
                </a:solidFill>
                <a:latin typeface="Arial" charset="0"/>
                <a:cs typeface="Arial" charset="0"/>
              </a:rPr>
              <a:t>Iniciacija rekombinacije: RecBCD</a:t>
            </a:r>
          </a:p>
        </p:txBody>
      </p:sp>
      <p:grpSp>
        <p:nvGrpSpPr>
          <p:cNvPr id="3" name="Group 2"/>
          <p:cNvGrpSpPr/>
          <p:nvPr/>
        </p:nvGrpSpPr>
        <p:grpSpPr>
          <a:xfrm>
            <a:off x="3322638" y="1500275"/>
            <a:ext cx="5821362" cy="5298988"/>
            <a:chOff x="3322638" y="1500275"/>
            <a:chExt cx="5821362" cy="5298988"/>
          </a:xfrm>
        </p:grpSpPr>
        <p:sp>
          <p:nvSpPr>
            <p:cNvPr id="19459" name="Rectangle 2"/>
            <p:cNvSpPr>
              <a:spLocks noChangeArrowheads="1"/>
            </p:cNvSpPr>
            <p:nvPr/>
          </p:nvSpPr>
          <p:spPr bwMode="auto">
            <a:xfrm>
              <a:off x="6180138" y="6569075"/>
              <a:ext cx="296386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900">
                  <a:solidFill>
                    <a:srgbClr val="000000"/>
                  </a:solidFill>
                  <a:latin typeface="Arial Narrow" pitchFamily="34" charset="0"/>
                </a:rPr>
                <a:t>http://www.esrf.eu/news/spotlight/spotlight13dnarepair/index_html/</a:t>
              </a:r>
              <a:endParaRPr lang="sl-SI" sz="900">
                <a:solidFill>
                  <a:srgbClr val="000000"/>
                </a:solidFill>
                <a:latin typeface="Arial Narrow" pitchFamily="34" charset="0"/>
              </a:endParaRP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638" y="1500275"/>
              <a:ext cx="57150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Box 3"/>
            <p:cNvSpPr txBox="1">
              <a:spLocks noChangeArrowheads="1"/>
            </p:cNvSpPr>
            <p:nvPr/>
          </p:nvSpPr>
          <p:spPr bwMode="auto">
            <a:xfrm>
              <a:off x="3563888" y="5269148"/>
              <a:ext cx="28680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dirty="0">
                  <a:solidFill>
                    <a:srgbClr val="000000"/>
                  </a:solidFill>
                  <a:latin typeface="Arial" charset="0"/>
                  <a:cs typeface="Arial" charset="0"/>
                </a:rPr>
                <a:t>330 kDa, </a:t>
              </a:r>
              <a:r>
                <a:rPr lang="sl-SI" sz="1600" dirty="0" err="1">
                  <a:solidFill>
                    <a:srgbClr val="000000"/>
                  </a:solidFill>
                  <a:latin typeface="Arial" charset="0"/>
                  <a:cs typeface="Arial" charset="0"/>
                </a:rPr>
                <a:t>helikaza</a:t>
              </a:r>
              <a:r>
                <a:rPr lang="sl-SI" sz="1600" dirty="0">
                  <a:solidFill>
                    <a:srgbClr val="000000"/>
                  </a:solidFill>
                  <a:latin typeface="Arial" charset="0"/>
                  <a:cs typeface="Arial" charset="0"/>
                </a:rPr>
                <a:t> + </a:t>
              </a:r>
              <a:r>
                <a:rPr lang="sl-SI" sz="1600" dirty="0" err="1">
                  <a:solidFill>
                    <a:srgbClr val="000000"/>
                  </a:solidFill>
                  <a:latin typeface="Arial" charset="0"/>
                  <a:cs typeface="Arial" charset="0"/>
                </a:rPr>
                <a:t>nukleaza</a:t>
              </a:r>
              <a:endParaRPr lang="sl-SI" sz="1600" dirty="0">
                <a:solidFill>
                  <a:srgbClr val="000000"/>
                </a:solidFill>
                <a:latin typeface="Arial" charset="0"/>
                <a:cs typeface="Arial" charset="0"/>
              </a:endParaRPr>
            </a:p>
          </p:txBody>
        </p:sp>
      </p:grpSp>
      <p:pic>
        <p:nvPicPr>
          <p:cNvPr id="8195"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669" r="15969" b="29644"/>
          <a:stretch/>
        </p:blipFill>
        <p:spPr bwMode="auto">
          <a:xfrm>
            <a:off x="179512" y="1496989"/>
            <a:ext cx="2944586" cy="37721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6757" y="6568431"/>
            <a:ext cx="4572000" cy="230832"/>
          </a:xfrm>
          <a:prstGeom prst="rect">
            <a:avLst/>
          </a:prstGeom>
        </p:spPr>
        <p:txBody>
          <a:bodyPr>
            <a:spAutoFit/>
          </a:bodyPr>
          <a:lstStyle/>
          <a:p>
            <a:r>
              <a:rPr lang="sl-SI" sz="900" dirty="0">
                <a:latin typeface="Arial Narrow" pitchFamily="34" charset="0"/>
              </a:rPr>
              <a:t>http://labs.fhcrc.org/gsmith/index.html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800225" y="441325"/>
            <a:ext cx="4768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a:solidFill>
                  <a:srgbClr val="000000"/>
                </a:solidFill>
                <a:latin typeface="Arial" charset="0"/>
                <a:cs typeface="Arial" charset="0"/>
              </a:rPr>
              <a:t>Mehanizem delovanja RecBCD</a:t>
            </a:r>
          </a:p>
        </p:txBody>
      </p:sp>
      <p:sp>
        <p:nvSpPr>
          <p:cNvPr id="20483" name="Rectangle 2"/>
          <p:cNvSpPr>
            <a:spLocks noChangeArrowheads="1"/>
          </p:cNvSpPr>
          <p:nvPr/>
        </p:nvSpPr>
        <p:spPr bwMode="auto">
          <a:xfrm>
            <a:off x="8459788" y="6569075"/>
            <a:ext cx="5445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l-SI" sz="900">
                <a:solidFill>
                  <a:srgbClr val="000000"/>
                </a:solidFill>
                <a:latin typeface="Arial Narrow" pitchFamily="34" charset="0"/>
              </a:rPr>
              <a:t>Lodish 4</a:t>
            </a:r>
          </a:p>
        </p:txBody>
      </p:sp>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825" y="1412875"/>
            <a:ext cx="355123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TextBox 4"/>
          <p:cNvSpPr txBox="1">
            <a:spLocks noChangeArrowheads="1"/>
          </p:cNvSpPr>
          <p:nvPr/>
        </p:nvSpPr>
        <p:spPr bwMode="auto">
          <a:xfrm>
            <a:off x="899592" y="6151949"/>
            <a:ext cx="48654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200" dirty="0">
                <a:solidFill>
                  <a:srgbClr val="000000"/>
                </a:solidFill>
                <a:latin typeface="Arial Narrow" pitchFamily="34" charset="0"/>
                <a:cs typeface="Arial" charset="0"/>
              </a:rPr>
              <a:t>mesta hi: pri fagu lambda pogosta mesta začetka rekombinacije, pri </a:t>
            </a:r>
            <a:r>
              <a:rPr lang="sl-SI" sz="1200" i="1" dirty="0">
                <a:solidFill>
                  <a:srgbClr val="000000"/>
                </a:solidFill>
                <a:latin typeface="Arial Narrow" pitchFamily="34" charset="0"/>
                <a:cs typeface="Arial" charset="0"/>
              </a:rPr>
              <a:t>E. coli </a:t>
            </a:r>
            <a:r>
              <a:rPr lang="sl-SI" sz="1200" dirty="0">
                <a:solidFill>
                  <a:srgbClr val="000000"/>
                </a:solidFill>
                <a:latin typeface="Arial Narrow" pitchFamily="34" charset="0"/>
                <a:cs typeface="Arial" charset="0"/>
              </a:rPr>
              <a:t>na ~5 </a:t>
            </a:r>
            <a:r>
              <a:rPr lang="sl-SI" sz="1200" dirty="0" err="1">
                <a:solidFill>
                  <a:srgbClr val="000000"/>
                </a:solidFill>
                <a:latin typeface="Arial Narrow" pitchFamily="34" charset="0"/>
                <a:cs typeface="Arial" charset="0"/>
              </a:rPr>
              <a:t>kb</a:t>
            </a:r>
            <a:endParaRPr lang="sl-SI" sz="1200" dirty="0">
              <a:solidFill>
                <a:srgbClr val="000000"/>
              </a:solidFill>
              <a:latin typeface="Arial Narrow" pitchFamily="34" charset="0"/>
              <a:cs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492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957263"/>
            <a:ext cx="41910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p:cNvSpPr>
            <a:spLocks noChangeArrowheads="1"/>
          </p:cNvSpPr>
          <p:nvPr/>
        </p:nvSpPr>
        <p:spPr bwMode="auto">
          <a:xfrm>
            <a:off x="6057900" y="6021388"/>
            <a:ext cx="7604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l-SI" sz="900">
                <a:latin typeface="Arial Narrow" pitchFamily="34" charset="0"/>
              </a:rPr>
              <a:t>Science 2004</a:t>
            </a:r>
          </a:p>
        </p:txBody>
      </p:sp>
      <p:sp>
        <p:nvSpPr>
          <p:cNvPr id="21508" name="TextBox 1"/>
          <p:cNvSpPr txBox="1">
            <a:spLocks noChangeArrowheads="1"/>
          </p:cNvSpPr>
          <p:nvPr/>
        </p:nvSpPr>
        <p:spPr bwMode="auto">
          <a:xfrm>
            <a:off x="1230313" y="2201863"/>
            <a:ext cx="901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800">
                <a:latin typeface="Arial" charset="0"/>
                <a:cs typeface="Arial" charset="0"/>
              </a:rPr>
              <a:t>RuvAB</a:t>
            </a:r>
          </a:p>
        </p:txBody>
      </p:sp>
      <p:sp>
        <p:nvSpPr>
          <p:cNvPr id="21509" name="TextBox 5"/>
          <p:cNvSpPr txBox="1">
            <a:spLocks noChangeArrowheads="1"/>
          </p:cNvSpPr>
          <p:nvPr/>
        </p:nvSpPr>
        <p:spPr bwMode="auto">
          <a:xfrm>
            <a:off x="1042988" y="4149725"/>
            <a:ext cx="1274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800">
                <a:latin typeface="Arial" charset="0"/>
                <a:cs typeface="Arial" charset="0"/>
              </a:rPr>
              <a:t>‚resolvaza‘</a:t>
            </a:r>
          </a:p>
          <a:p>
            <a:pPr algn="ctr"/>
            <a:r>
              <a:rPr lang="sl-SI" sz="1800">
                <a:latin typeface="Arial" charset="0"/>
                <a:cs typeface="Arial" charset="0"/>
              </a:rPr>
              <a:t>RuvC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376238"/>
            <a:ext cx="6781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1"/>
          <p:cNvSpPr txBox="1">
            <a:spLocks noChangeArrowheads="1"/>
          </p:cNvSpPr>
          <p:nvPr/>
        </p:nvSpPr>
        <p:spPr bwMode="auto">
          <a:xfrm>
            <a:off x="1619250" y="5083175"/>
            <a:ext cx="4846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600">
                <a:latin typeface="Arial" charset="0"/>
                <a:cs typeface="Arial" charset="0"/>
              </a:rPr>
              <a:t>RuvA: veže RuvB na DNA</a:t>
            </a:r>
          </a:p>
          <a:p>
            <a:r>
              <a:rPr lang="sl-SI" sz="1600">
                <a:latin typeface="Arial" charset="0"/>
                <a:cs typeface="Arial" charset="0"/>
              </a:rPr>
              <a:t>RuvB: helikaza, premika mesto prekrižanja po DNA</a:t>
            </a:r>
          </a:p>
          <a:p>
            <a:r>
              <a:rPr lang="sl-SI" sz="1600">
                <a:latin typeface="Arial" charset="0"/>
                <a:cs typeface="Arial" charset="0"/>
              </a:rPr>
              <a:t>(RuvC: nukleaza, razcepi križišče)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8" y="549275"/>
            <a:ext cx="9059862" cy="49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5" name="Rectangle 1"/>
          <p:cNvSpPr>
            <a:spLocks noChangeArrowheads="1"/>
          </p:cNvSpPr>
          <p:nvPr/>
        </p:nvSpPr>
        <p:spPr bwMode="auto">
          <a:xfrm>
            <a:off x="7688263" y="6546850"/>
            <a:ext cx="1446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l-SI" sz="1100">
                <a:latin typeface="Arial" charset="0"/>
                <a:cs typeface="Arial" charset="0"/>
              </a:rPr>
              <a:t>Science, 274 (1996)</a:t>
            </a:r>
          </a:p>
        </p:txBody>
      </p:sp>
      <p:sp>
        <p:nvSpPr>
          <p:cNvPr id="23556" name="TextBox 2"/>
          <p:cNvSpPr txBox="1">
            <a:spLocks noChangeArrowheads="1"/>
          </p:cNvSpPr>
          <p:nvPr/>
        </p:nvSpPr>
        <p:spPr bwMode="auto">
          <a:xfrm>
            <a:off x="2627313" y="6215063"/>
            <a:ext cx="3249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a:latin typeface="Arial" charset="0"/>
                <a:cs typeface="Arial" charset="0"/>
              </a:rPr>
              <a:t>RuvABC: ‚resolvosom‘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33375"/>
            <a:ext cx="2870200"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a:grpSpLocks/>
          </p:cNvGrpSpPr>
          <p:nvPr/>
        </p:nvGrpSpPr>
        <p:grpSpPr bwMode="auto">
          <a:xfrm>
            <a:off x="4572000" y="615950"/>
            <a:ext cx="3829050" cy="6013450"/>
            <a:chOff x="4572000" y="616640"/>
            <a:chExt cx="3829050" cy="6012204"/>
          </a:xfrm>
        </p:grpSpPr>
        <p:sp>
          <p:nvSpPr>
            <p:cNvPr id="25605" name="TextBox 1"/>
            <p:cNvSpPr txBox="1">
              <a:spLocks noChangeArrowheads="1"/>
            </p:cNvSpPr>
            <p:nvPr/>
          </p:nvSpPr>
          <p:spPr bwMode="auto">
            <a:xfrm>
              <a:off x="5220072" y="6105624"/>
              <a:ext cx="30243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400">
                  <a:latin typeface="Arial" charset="0"/>
                  <a:cs typeface="Arial" charset="0"/>
                </a:rPr>
                <a:t>Popravljanje prekinitve dveh verig s povezovanjem homolognih koncev</a:t>
              </a:r>
            </a:p>
          </p:txBody>
        </p:sp>
        <p:pic>
          <p:nvPicPr>
            <p:cNvPr id="2560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616640"/>
              <a:ext cx="3829050"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604" name="TextBox 4"/>
          <p:cNvSpPr txBox="1">
            <a:spLocks noChangeArrowheads="1"/>
          </p:cNvSpPr>
          <p:nvPr/>
        </p:nvSpPr>
        <p:spPr bwMode="auto">
          <a:xfrm>
            <a:off x="639763" y="6073775"/>
            <a:ext cx="302418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1400" dirty="0" err="1">
                <a:latin typeface="Arial" charset="0"/>
                <a:cs typeface="Arial" charset="0"/>
              </a:rPr>
              <a:t>Rekombinacijsko</a:t>
            </a:r>
            <a:r>
              <a:rPr lang="sl-SI" sz="1400" dirty="0">
                <a:latin typeface="Arial" charset="0"/>
                <a:cs typeface="Arial" charset="0"/>
              </a:rPr>
              <a:t> popravljanje zastoja na replikacijskih vilicah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sl-SI" sz="3200" b="1" smtClean="0">
                <a:latin typeface="Arial" charset="0"/>
                <a:cs typeface="Arial" charset="0"/>
              </a:rPr>
              <a:t>Rekombinacija</a:t>
            </a:r>
          </a:p>
        </p:txBody>
      </p:sp>
      <p:sp>
        <p:nvSpPr>
          <p:cNvPr id="3" name="Content Placeholder 2"/>
          <p:cNvSpPr>
            <a:spLocks noGrp="1"/>
          </p:cNvSpPr>
          <p:nvPr>
            <p:ph idx="1"/>
          </p:nvPr>
        </p:nvSpPr>
        <p:spPr/>
        <p:txBody>
          <a:bodyPr/>
          <a:lstStyle/>
          <a:p>
            <a:pPr>
              <a:defRPr/>
            </a:pPr>
            <a:r>
              <a:rPr lang="sl-SI" sz="2000" dirty="0" smtClean="0">
                <a:solidFill>
                  <a:schemeClr val="bg2">
                    <a:lumMod val="75000"/>
                  </a:schemeClr>
                </a:solidFill>
                <a:latin typeface="Arial" pitchFamily="34" charset="0"/>
                <a:cs typeface="Arial" pitchFamily="34" charset="0"/>
              </a:rPr>
              <a:t>homologna (=splošna): zamenjava homolognih segmentov med dvema molekulama DNA – poteka med mejozo pri evkariontih </a:t>
            </a:r>
            <a:r>
              <a:rPr lang="sl-SI" sz="1600" dirty="0" smtClean="0">
                <a:solidFill>
                  <a:schemeClr val="bg2">
                    <a:lumMod val="75000"/>
                  </a:schemeClr>
                </a:solidFill>
                <a:latin typeface="Arial" pitchFamily="34" charset="0"/>
                <a:cs typeface="Arial" pitchFamily="34" charset="0"/>
              </a:rPr>
              <a:t>in pri nekaterih tipih popravljanja napak na DNA</a:t>
            </a:r>
          </a:p>
          <a:p>
            <a:pPr>
              <a:defRPr/>
            </a:pPr>
            <a:r>
              <a:rPr lang="sl-SI" sz="2000" dirty="0" err="1" smtClean="0">
                <a:solidFill>
                  <a:srgbClr val="C00000"/>
                </a:solidFill>
                <a:latin typeface="Arial" pitchFamily="34" charset="0"/>
                <a:cs typeface="Arial" pitchFamily="34" charset="0"/>
              </a:rPr>
              <a:t>mestnospecifična</a:t>
            </a:r>
            <a:r>
              <a:rPr lang="sl-SI" sz="2000" dirty="0" smtClean="0">
                <a:solidFill>
                  <a:srgbClr val="C00000"/>
                </a:solidFill>
                <a:latin typeface="Arial" pitchFamily="34" charset="0"/>
                <a:cs typeface="Arial" pitchFamily="34" charset="0"/>
              </a:rPr>
              <a:t>: pri prokariontih (haploidni), kjer druga veriga DNA vstopi v celico (transformacija, </a:t>
            </a:r>
            <a:r>
              <a:rPr lang="sl-SI" sz="2000" dirty="0" err="1" smtClean="0">
                <a:solidFill>
                  <a:srgbClr val="C00000"/>
                </a:solidFill>
                <a:latin typeface="Arial" pitchFamily="34" charset="0"/>
                <a:cs typeface="Arial" pitchFamily="34" charset="0"/>
              </a:rPr>
              <a:t>transdukcija</a:t>
            </a:r>
            <a:r>
              <a:rPr lang="sl-SI" sz="2000" dirty="0" smtClean="0">
                <a:solidFill>
                  <a:srgbClr val="C00000"/>
                </a:solidFill>
                <a:latin typeface="Arial" pitchFamily="34" charset="0"/>
                <a:cs typeface="Arial" pitchFamily="34" charset="0"/>
              </a:rPr>
              <a:t>, konjugacija)</a:t>
            </a:r>
          </a:p>
          <a:p>
            <a:pPr>
              <a:defRPr/>
            </a:pPr>
            <a:r>
              <a:rPr lang="sl-SI" sz="2000" dirty="0" smtClean="0">
                <a:latin typeface="Arial" pitchFamily="34" charset="0"/>
                <a:cs typeface="Arial" pitchFamily="34" charset="0"/>
              </a:rPr>
              <a:t>somatska: v celicah imunskega sistema, kjer je potrebna velika pestrost zapisov (npr. za različna protitelesa)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260350"/>
            <a:ext cx="5089525" cy="623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1006475"/>
            <a:ext cx="3482975" cy="470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1557338"/>
            <a:ext cx="4967288" cy="112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3063" y="3213100"/>
            <a:ext cx="4735512" cy="191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Box 1"/>
          <p:cNvSpPr txBox="1">
            <a:spLocks noChangeArrowheads="1"/>
          </p:cNvSpPr>
          <p:nvPr/>
        </p:nvSpPr>
        <p:spPr bwMode="auto">
          <a:xfrm>
            <a:off x="6059488" y="5246688"/>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800">
                <a:latin typeface="Arial" charset="0"/>
                <a:cs typeface="Arial" charset="0"/>
              </a:rPr>
              <a:t>Tn3</a:t>
            </a:r>
          </a:p>
        </p:txBody>
      </p:sp>
      <p:sp>
        <p:nvSpPr>
          <p:cNvPr id="2" name="TextBox 1"/>
          <p:cNvSpPr txBox="1"/>
          <p:nvPr/>
        </p:nvSpPr>
        <p:spPr>
          <a:xfrm>
            <a:off x="1259632" y="260648"/>
            <a:ext cx="6659195" cy="461665"/>
          </a:xfrm>
          <a:prstGeom prst="rect">
            <a:avLst/>
          </a:prstGeom>
          <a:noFill/>
        </p:spPr>
        <p:txBody>
          <a:bodyPr wrap="none" rtlCol="0">
            <a:spAutoFit/>
          </a:bodyPr>
          <a:lstStyle/>
          <a:p>
            <a:r>
              <a:rPr lang="sl-SI" dirty="0" err="1" smtClean="0">
                <a:latin typeface="Arial" pitchFamily="34" charset="0"/>
                <a:cs typeface="Arial" pitchFamily="34" charset="0"/>
              </a:rPr>
              <a:t>Insercijska</a:t>
            </a:r>
            <a:r>
              <a:rPr lang="sl-SI" dirty="0" smtClean="0">
                <a:latin typeface="Arial" pitchFamily="34" charset="0"/>
                <a:cs typeface="Arial" pitchFamily="34" charset="0"/>
              </a:rPr>
              <a:t> zaporedja in transpozicijski elementi</a:t>
            </a:r>
            <a:endParaRPr lang="sl-SI"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254000"/>
            <a:ext cx="3497263" cy="574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TextBox 1"/>
          <p:cNvSpPr txBox="1">
            <a:spLocks noChangeArrowheads="1"/>
          </p:cNvSpPr>
          <p:nvPr/>
        </p:nvSpPr>
        <p:spPr bwMode="auto">
          <a:xfrm>
            <a:off x="179388" y="6269038"/>
            <a:ext cx="6438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800">
                <a:latin typeface="Arial" charset="0"/>
                <a:cs typeface="Arial" charset="0"/>
              </a:rPr>
              <a:t>Mehanizem ‚izreži in prilepi‘, ki ga katalizira transpozaza Tn5.</a:t>
            </a:r>
          </a:p>
        </p:txBody>
      </p:sp>
      <p:pic>
        <p:nvPicPr>
          <p:cNvPr id="297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1700213"/>
            <a:ext cx="3384550"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963" y="1452563"/>
            <a:ext cx="5934075"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04963" y="5517232"/>
            <a:ext cx="4572000" cy="246221"/>
          </a:xfrm>
          <a:prstGeom prst="rect">
            <a:avLst/>
          </a:prstGeom>
        </p:spPr>
        <p:txBody>
          <a:bodyPr>
            <a:spAutoFit/>
          </a:bodyPr>
          <a:lstStyle/>
          <a:p>
            <a:r>
              <a:rPr lang="sl-SI" sz="1000" dirty="0" smtClean="0">
                <a:latin typeface="Arial Narrow" pitchFamily="34" charset="0"/>
              </a:rPr>
              <a:t>Gene 454(1–2), 2010</a:t>
            </a:r>
            <a:r>
              <a:rPr lang="sl-SI" sz="1000" dirty="0">
                <a:latin typeface="Arial Narrow" pitchFamily="34" charset="0"/>
              </a:rPr>
              <a:t>, </a:t>
            </a:r>
            <a:r>
              <a:rPr lang="sl-SI" sz="1000" dirty="0" smtClean="0">
                <a:latin typeface="Arial Narrow" pitchFamily="34" charset="0"/>
              </a:rPr>
              <a:t>1–7</a:t>
            </a:r>
            <a:endParaRPr lang="sl-SI" sz="1000" dirty="0">
              <a:latin typeface="Arial Narrow" pitchFamily="34" charset="0"/>
            </a:endParaRPr>
          </a:p>
        </p:txBody>
      </p:sp>
    </p:spTree>
    <p:extLst>
      <p:ext uri="{BB962C8B-B14F-4D97-AF65-F5344CB8AC3E}">
        <p14:creationId xmlns:p14="http://schemas.microsoft.com/office/powerpoint/2010/main" val="3544073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tdbio.com/img/articles/transversion-transition-mutations-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548680"/>
            <a:ext cx="6408712" cy="574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72000" y="6627168"/>
            <a:ext cx="4572000" cy="230832"/>
          </a:xfrm>
          <a:prstGeom prst="rect">
            <a:avLst/>
          </a:prstGeom>
        </p:spPr>
        <p:txBody>
          <a:bodyPr>
            <a:spAutoFit/>
          </a:bodyPr>
          <a:lstStyle/>
          <a:p>
            <a:pPr algn="r"/>
            <a:r>
              <a:rPr lang="sl-SI" sz="900" dirty="0">
                <a:solidFill>
                  <a:schemeClr val="bg1">
                    <a:lumMod val="50000"/>
                  </a:schemeClr>
                </a:solidFill>
                <a:latin typeface="Arial Narrow" pitchFamily="34" charset="0"/>
              </a:rPr>
              <a:t>http://www.atdbio.com/content/15/Mutagenesis-and-DNA-repair</a:t>
            </a:r>
          </a:p>
        </p:txBody>
      </p:sp>
    </p:spTree>
    <p:extLst>
      <p:ext uri="{BB962C8B-B14F-4D97-AF65-F5344CB8AC3E}">
        <p14:creationId xmlns:p14="http://schemas.microsoft.com/office/powerpoint/2010/main" val="1949371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l-SI" sz="4000" smtClean="0">
                <a:solidFill>
                  <a:schemeClr val="accent2"/>
                </a:solidFill>
                <a:latin typeface="Arial" charset="0"/>
              </a:rPr>
              <a:t>Vrste mutacij</a:t>
            </a:r>
            <a:endParaRPr lang="en-GB" sz="4000" smtClean="0">
              <a:solidFill>
                <a:schemeClr val="accent2"/>
              </a:solidFill>
              <a:latin typeface="Arial" charset="0"/>
            </a:endParaRPr>
          </a:p>
        </p:txBody>
      </p:sp>
      <p:sp>
        <p:nvSpPr>
          <p:cNvPr id="31747" name="Rectangle 3"/>
          <p:cNvSpPr>
            <a:spLocks noGrp="1" noChangeArrowheads="1"/>
          </p:cNvSpPr>
          <p:nvPr>
            <p:ph type="body" idx="1"/>
          </p:nvPr>
        </p:nvSpPr>
        <p:spPr>
          <a:xfrm>
            <a:off x="381000" y="2286000"/>
            <a:ext cx="8458200" cy="3810000"/>
          </a:xfrm>
        </p:spPr>
        <p:txBody>
          <a:bodyPr/>
          <a:lstStyle/>
          <a:p>
            <a:r>
              <a:rPr lang="sl-SI" sz="2800" smtClean="0">
                <a:solidFill>
                  <a:srgbClr val="33CC33"/>
                </a:solidFill>
                <a:latin typeface="Arial" charset="0"/>
              </a:rPr>
              <a:t>substitucije baz</a:t>
            </a:r>
            <a:r>
              <a:rPr lang="sl-SI" sz="2800" smtClean="0">
                <a:latin typeface="Arial" charset="0"/>
              </a:rPr>
              <a:t>: tranzicije/transverzije</a:t>
            </a:r>
          </a:p>
          <a:p>
            <a:r>
              <a:rPr lang="sl-SI" sz="2800" smtClean="0">
                <a:latin typeface="Arial" charset="0"/>
              </a:rPr>
              <a:t>delecije 1 ali več baz</a:t>
            </a:r>
          </a:p>
          <a:p>
            <a:r>
              <a:rPr lang="sl-SI" sz="2800" smtClean="0">
                <a:latin typeface="Arial" charset="0"/>
              </a:rPr>
              <a:t>insercije 1 ali več baz</a:t>
            </a:r>
          </a:p>
          <a:p>
            <a:endParaRPr lang="sl-SI" sz="2800" smtClean="0">
              <a:latin typeface="Arial" charset="0"/>
            </a:endParaRPr>
          </a:p>
          <a:p>
            <a:pPr>
              <a:buFontTx/>
              <a:buNone/>
            </a:pPr>
            <a:r>
              <a:rPr lang="sl-SI" sz="2000" smtClean="0">
                <a:latin typeface="Arial" charset="0"/>
              </a:rPr>
              <a:t>tranzicije: pirimidin z drugim pirimidinom, purin z drugim purinom</a:t>
            </a:r>
          </a:p>
          <a:p>
            <a:pPr>
              <a:buFontTx/>
              <a:buNone/>
            </a:pPr>
            <a:r>
              <a:rPr lang="sl-SI" sz="2000" smtClean="0">
                <a:latin typeface="Arial" charset="0"/>
              </a:rPr>
              <a:t>transverzije: pirimidin s purinom ali  obratno</a:t>
            </a:r>
          </a:p>
          <a:p>
            <a:pPr>
              <a:buFontTx/>
              <a:buNone/>
            </a:pPr>
            <a:endParaRPr lang="en-GB" sz="2000" smtClean="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981075"/>
            <a:ext cx="4953000" cy="5151438"/>
          </a:xfrm>
          <a:prstGeom prst="rect">
            <a:avLst/>
          </a:prstGeom>
          <a:noFill/>
          <a:ln w="31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Text Box 5"/>
          <p:cNvSpPr txBox="1">
            <a:spLocks noChangeArrowheads="1"/>
          </p:cNvSpPr>
          <p:nvPr/>
        </p:nvSpPr>
        <p:spPr bwMode="auto">
          <a:xfrm>
            <a:off x="1187450" y="260350"/>
            <a:ext cx="678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2000">
                <a:solidFill>
                  <a:schemeClr val="accent2"/>
                </a:solidFill>
                <a:latin typeface="Arial" charset="0"/>
              </a:rPr>
              <a:t>Tavtomerizacija stranskih skupin na bazah</a:t>
            </a:r>
          </a:p>
          <a:p>
            <a:pPr algn="ctr"/>
            <a:r>
              <a:rPr lang="sl-SI" sz="1600">
                <a:solidFill>
                  <a:schemeClr val="accent2"/>
                </a:solidFill>
                <a:latin typeface="Arial" charset="0"/>
              </a:rPr>
              <a:t>keto (-C=O) </a:t>
            </a:r>
            <a:r>
              <a:rPr lang="sl-SI" sz="1600">
                <a:solidFill>
                  <a:schemeClr val="accent2"/>
                </a:solidFill>
                <a:latin typeface="Arial" charset="0"/>
                <a:sym typeface="Symbol" pitchFamily="18" charset="2"/>
              </a:rPr>
              <a:t></a:t>
            </a:r>
            <a:r>
              <a:rPr lang="sl-SI" sz="1600">
                <a:solidFill>
                  <a:schemeClr val="accent2"/>
                </a:solidFill>
                <a:latin typeface="Arial" charset="0"/>
              </a:rPr>
              <a:t> enol (=C-OH)</a:t>
            </a:r>
            <a:endParaRPr lang="en-GB" sz="1600">
              <a:solidFill>
                <a:schemeClr val="accent2"/>
              </a:solidFill>
              <a:latin typeface="Arial" charset="0"/>
            </a:endParaRPr>
          </a:p>
        </p:txBody>
      </p:sp>
      <p:sp>
        <p:nvSpPr>
          <p:cNvPr id="32772" name="Rectangle 6"/>
          <p:cNvSpPr>
            <a:spLocks noChangeArrowheads="1"/>
          </p:cNvSpPr>
          <p:nvPr/>
        </p:nvSpPr>
        <p:spPr bwMode="auto">
          <a:xfrm>
            <a:off x="179388" y="6381750"/>
            <a:ext cx="3429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latin typeface="Arial Narrow" pitchFamily="34" charset="0"/>
              </a:rPr>
              <a:t>http://www.mun.ca/biochem/courses/3107/Topics/DNA_properties.html</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1187450" y="404813"/>
            <a:ext cx="6781800" cy="67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solidFill>
                  <a:schemeClr val="accent2"/>
                </a:solidFill>
                <a:latin typeface="Arial" charset="0"/>
              </a:rPr>
              <a:t>Tranzicije zaradi tavtomerizacije str. skupin na bazah:</a:t>
            </a:r>
          </a:p>
          <a:p>
            <a:r>
              <a:rPr lang="sl-SI" sz="1800">
                <a:solidFill>
                  <a:schemeClr val="accent2"/>
                </a:solidFill>
                <a:latin typeface="Arial" charset="0"/>
              </a:rPr>
              <a:t>amino (-NH</a:t>
            </a:r>
            <a:r>
              <a:rPr lang="sl-SI" sz="1800" baseline="-25000">
                <a:solidFill>
                  <a:schemeClr val="accent2"/>
                </a:solidFill>
                <a:latin typeface="Arial" charset="0"/>
              </a:rPr>
              <a:t>2</a:t>
            </a:r>
            <a:r>
              <a:rPr lang="sl-SI" sz="1800">
                <a:solidFill>
                  <a:schemeClr val="accent2"/>
                </a:solidFill>
                <a:latin typeface="Arial" charset="0"/>
              </a:rPr>
              <a:t>) </a:t>
            </a:r>
            <a:r>
              <a:rPr lang="sl-SI" sz="1800">
                <a:solidFill>
                  <a:schemeClr val="accent2"/>
                </a:solidFill>
                <a:latin typeface="Arial" charset="0"/>
                <a:sym typeface="Symbol" pitchFamily="18" charset="2"/>
              </a:rPr>
              <a:t></a:t>
            </a:r>
            <a:r>
              <a:rPr lang="sl-SI" sz="1800">
                <a:solidFill>
                  <a:schemeClr val="accent2"/>
                </a:solidFill>
                <a:latin typeface="Arial" charset="0"/>
              </a:rPr>
              <a:t> imino (=NH) </a:t>
            </a:r>
            <a:r>
              <a:rPr lang="sl-SI" sz="1800">
                <a:solidFill>
                  <a:schemeClr val="accent2"/>
                </a:solidFill>
                <a:latin typeface="Arial" charset="0"/>
                <a:sym typeface="Symbol" pitchFamily="18" charset="2"/>
              </a:rPr>
              <a:t> A </a:t>
            </a:r>
            <a:r>
              <a:rPr lang="sl-SI" sz="1800" baseline="30000">
                <a:solidFill>
                  <a:schemeClr val="accent2"/>
                </a:solidFill>
                <a:latin typeface="Arial" charset="0"/>
                <a:sym typeface="Symbol" pitchFamily="18" charset="2"/>
              </a:rPr>
              <a:t>…</a:t>
            </a:r>
            <a:r>
              <a:rPr lang="sl-SI" sz="1800">
                <a:solidFill>
                  <a:schemeClr val="accent2"/>
                </a:solidFill>
                <a:latin typeface="Arial" charset="0"/>
                <a:sym typeface="Symbol" pitchFamily="18" charset="2"/>
              </a:rPr>
              <a:t>T </a:t>
            </a:r>
            <a:r>
              <a:rPr lang="sl-SI" sz="1800">
                <a:solidFill>
                  <a:schemeClr val="accent2"/>
                </a:solidFill>
                <a:latin typeface="Arial" charset="0"/>
                <a:sym typeface="Wingdings" pitchFamily="2" charset="2"/>
              </a:rPr>
              <a:t> A </a:t>
            </a:r>
            <a:r>
              <a:rPr lang="sl-SI" sz="1800" baseline="30000">
                <a:solidFill>
                  <a:schemeClr val="accent2"/>
                </a:solidFill>
                <a:latin typeface="Arial" charset="0"/>
                <a:sym typeface="Wingdings" pitchFamily="2" charset="2"/>
              </a:rPr>
              <a:t>…</a:t>
            </a:r>
            <a:r>
              <a:rPr lang="sl-SI" sz="1800">
                <a:solidFill>
                  <a:schemeClr val="accent2"/>
                </a:solidFill>
                <a:latin typeface="Arial" charset="0"/>
                <a:sym typeface="Wingdings" pitchFamily="2" charset="2"/>
              </a:rPr>
              <a:t> C</a:t>
            </a:r>
            <a:endParaRPr lang="sl-SI" sz="1800">
              <a:solidFill>
                <a:schemeClr val="accent2"/>
              </a:solidFill>
              <a:latin typeface="Arial" charset="0"/>
              <a:sym typeface="Symbol" pitchFamily="18" charset="2"/>
            </a:endParaRPr>
          </a:p>
        </p:txBody>
      </p:sp>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557338"/>
            <a:ext cx="3960812"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Tautomeriz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836613"/>
            <a:ext cx="4489450"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341438"/>
            <a:ext cx="47244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2555875" y="549275"/>
            <a:ext cx="61928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2000">
                <a:solidFill>
                  <a:schemeClr val="accent2"/>
                </a:solidFill>
                <a:latin typeface="Arial" charset="0"/>
              </a:rPr>
              <a:t>Tranzicije zaradi tavtomerizacije baznih analogov:</a:t>
            </a:r>
          </a:p>
        </p:txBody>
      </p:sp>
      <p:pic>
        <p:nvPicPr>
          <p:cNvPr id="3686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268413"/>
            <a:ext cx="1609725" cy="4181475"/>
          </a:xfrm>
          <a:prstGeom prst="rect">
            <a:avLst/>
          </a:prstGeom>
          <a:noFill/>
          <a:ln w="317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755576" y="116632"/>
            <a:ext cx="7772400" cy="936104"/>
          </a:xfrm>
        </p:spPr>
        <p:txBody>
          <a:bodyPr/>
          <a:lstStyle/>
          <a:p>
            <a:r>
              <a:rPr lang="sl-SI" sz="3200" b="1" dirty="0" smtClean="0">
                <a:latin typeface="Arial" charset="0"/>
                <a:cs typeface="Arial" charset="0"/>
              </a:rPr>
              <a:t>Prenosi DNA med prokarionti</a:t>
            </a:r>
          </a:p>
        </p:txBody>
      </p:sp>
      <p:sp>
        <p:nvSpPr>
          <p:cNvPr id="3" name="Content Placeholder 2"/>
          <p:cNvSpPr>
            <a:spLocks noGrp="1"/>
          </p:cNvSpPr>
          <p:nvPr>
            <p:ph idx="1"/>
          </p:nvPr>
        </p:nvSpPr>
        <p:spPr>
          <a:xfrm>
            <a:off x="539552" y="1556792"/>
            <a:ext cx="3024336" cy="4813060"/>
          </a:xfrm>
        </p:spPr>
        <p:txBody>
          <a:bodyPr/>
          <a:lstStyle/>
          <a:p>
            <a:pPr marL="0" indent="0">
              <a:buNone/>
              <a:defRPr/>
            </a:pPr>
            <a:r>
              <a:rPr lang="sl-SI" sz="1800" dirty="0" smtClean="0">
                <a:solidFill>
                  <a:schemeClr val="accent2">
                    <a:lumMod val="75000"/>
                  </a:schemeClr>
                </a:solidFill>
                <a:latin typeface="Arial" pitchFamily="34" charset="0"/>
                <a:cs typeface="Arial" pitchFamily="34" charset="0"/>
              </a:rPr>
              <a:t>Transformacija: sprejem tuje DNA iz okolice </a:t>
            </a:r>
            <a:br>
              <a:rPr lang="sl-SI" sz="1800" dirty="0" smtClean="0">
                <a:solidFill>
                  <a:schemeClr val="accent2">
                    <a:lumMod val="75000"/>
                  </a:schemeClr>
                </a:solidFill>
                <a:latin typeface="Arial" pitchFamily="34" charset="0"/>
                <a:cs typeface="Arial" pitchFamily="34" charset="0"/>
              </a:rPr>
            </a:br>
            <a:endParaRPr lang="sl-SI" sz="3600" dirty="0" smtClean="0">
              <a:solidFill>
                <a:schemeClr val="accent2">
                  <a:lumMod val="75000"/>
                </a:schemeClr>
              </a:solidFill>
              <a:latin typeface="Arial" pitchFamily="34" charset="0"/>
              <a:cs typeface="Arial" pitchFamily="34" charset="0"/>
            </a:endParaRPr>
          </a:p>
          <a:p>
            <a:pPr marL="0" indent="0">
              <a:buNone/>
              <a:defRPr/>
            </a:pPr>
            <a:r>
              <a:rPr lang="sl-SI" sz="1800" dirty="0" err="1" smtClean="0">
                <a:solidFill>
                  <a:schemeClr val="accent2">
                    <a:lumMod val="75000"/>
                  </a:schemeClr>
                </a:solidFill>
                <a:latin typeface="Arial" pitchFamily="34" charset="0"/>
                <a:cs typeface="Arial" pitchFamily="34" charset="0"/>
              </a:rPr>
              <a:t>Transdukcija</a:t>
            </a:r>
            <a:r>
              <a:rPr lang="sl-SI" sz="1800" dirty="0" smtClean="0">
                <a:solidFill>
                  <a:schemeClr val="accent2">
                    <a:lumMod val="75000"/>
                  </a:schemeClr>
                </a:solidFill>
                <a:latin typeface="Arial" pitchFamily="34" charset="0"/>
                <a:cs typeface="Arial" pitchFamily="34" charset="0"/>
              </a:rPr>
              <a:t>: bakteriofagi prinašajo DNA iz druge </a:t>
            </a:r>
            <a:r>
              <a:rPr lang="sl-SI" sz="1800" dirty="0" err="1" smtClean="0">
                <a:solidFill>
                  <a:schemeClr val="accent2">
                    <a:lumMod val="75000"/>
                  </a:schemeClr>
                </a:solidFill>
                <a:latin typeface="Arial" pitchFamily="34" charset="0"/>
                <a:cs typeface="Arial" pitchFamily="34" charset="0"/>
              </a:rPr>
              <a:t>bakt</a:t>
            </a:r>
            <a:r>
              <a:rPr lang="sl-SI" sz="1800" dirty="0" smtClean="0">
                <a:solidFill>
                  <a:schemeClr val="accent2">
                    <a:lumMod val="75000"/>
                  </a:schemeClr>
                </a:solidFill>
                <a:latin typeface="Arial" pitchFamily="34" charset="0"/>
                <a:cs typeface="Arial" pitchFamily="34" charset="0"/>
              </a:rPr>
              <a:t>. celice   </a:t>
            </a:r>
            <a:br>
              <a:rPr lang="sl-SI" sz="1800" dirty="0" smtClean="0">
                <a:solidFill>
                  <a:schemeClr val="accent2">
                    <a:lumMod val="75000"/>
                  </a:schemeClr>
                </a:solidFill>
                <a:latin typeface="Arial" pitchFamily="34" charset="0"/>
                <a:cs typeface="Arial" pitchFamily="34" charset="0"/>
              </a:rPr>
            </a:br>
            <a:endParaRPr lang="sl-SI" sz="5400" dirty="0" smtClean="0">
              <a:solidFill>
                <a:schemeClr val="accent2">
                  <a:lumMod val="75000"/>
                </a:schemeClr>
              </a:solidFill>
              <a:latin typeface="Arial" pitchFamily="34" charset="0"/>
              <a:cs typeface="Arial" pitchFamily="34" charset="0"/>
            </a:endParaRPr>
          </a:p>
          <a:p>
            <a:pPr marL="0" indent="0">
              <a:buNone/>
              <a:defRPr/>
            </a:pPr>
            <a:r>
              <a:rPr lang="sl-SI" sz="1800" dirty="0" smtClean="0">
                <a:solidFill>
                  <a:schemeClr val="accent2">
                    <a:lumMod val="75000"/>
                  </a:schemeClr>
                </a:solidFill>
                <a:latin typeface="Arial" pitchFamily="34" charset="0"/>
                <a:cs typeface="Arial" pitchFamily="34" charset="0"/>
              </a:rPr>
              <a:t>Konjugacija: DNA prihaja iz druge celice iste ali druge vrste medtem, ko sta celici fizično povezani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160" y="1340768"/>
            <a:ext cx="5042117" cy="4885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709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1188" y="4868863"/>
            <a:ext cx="7772400" cy="865187"/>
          </a:xfrm>
        </p:spPr>
        <p:txBody>
          <a:bodyPr/>
          <a:lstStyle/>
          <a:p>
            <a:r>
              <a:rPr lang="sl-SI" sz="1800" smtClean="0">
                <a:solidFill>
                  <a:schemeClr val="accent2"/>
                </a:solidFill>
                <a:latin typeface="Arial Narrow" pitchFamily="34" charset="0"/>
              </a:rPr>
              <a:t>Poškodbe in mesta, občutljiva za kemične spremembe DNA </a:t>
            </a:r>
            <a:r>
              <a:rPr lang="en-US" sz="1800" i="1" smtClean="0">
                <a:solidFill>
                  <a:schemeClr val="accent2"/>
                </a:solidFill>
                <a:latin typeface="Arial Narrow" pitchFamily="34" charset="0"/>
              </a:rPr>
              <a:t>in vivo.</a:t>
            </a:r>
            <a:r>
              <a:rPr lang="sl-SI" sz="1800" i="1" smtClean="0">
                <a:solidFill>
                  <a:schemeClr val="accent2"/>
                </a:solidFill>
                <a:latin typeface="Arial Narrow" pitchFamily="34" charset="0"/>
              </a:rPr>
              <a:t/>
            </a:r>
            <a:br>
              <a:rPr lang="sl-SI" sz="1800" i="1" smtClean="0">
                <a:solidFill>
                  <a:schemeClr val="accent2"/>
                </a:solidFill>
                <a:latin typeface="Arial Narrow" pitchFamily="34" charset="0"/>
              </a:rPr>
            </a:br>
            <a:r>
              <a:rPr lang="sl-SI" sz="1600" smtClean="0">
                <a:solidFill>
                  <a:schemeClr val="accent2"/>
                </a:solidFill>
                <a:latin typeface="Arial Narrow" pitchFamily="34" charset="0"/>
              </a:rPr>
              <a:t>rdeče: oksidacija, modro: hidroliza, zeleno: metilacija</a:t>
            </a:r>
            <a:endParaRPr lang="en-US" sz="1600" smtClean="0">
              <a:solidFill>
                <a:schemeClr val="accent2"/>
              </a:solidFill>
              <a:latin typeface="Arial Narrow" pitchFamily="34" charset="0"/>
            </a:endParaRPr>
          </a:p>
        </p:txBody>
      </p:sp>
      <p:pic>
        <p:nvPicPr>
          <p:cNvPr id="3789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1484313"/>
            <a:ext cx="8569325" cy="3032125"/>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1219200" y="533400"/>
            <a:ext cx="67818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2000">
                <a:solidFill>
                  <a:schemeClr val="accent2"/>
                </a:solidFill>
                <a:latin typeface="Arial" charset="0"/>
              </a:rPr>
              <a:t>Kemični mutageni</a:t>
            </a:r>
          </a:p>
          <a:p>
            <a:pPr algn="ctr"/>
            <a:r>
              <a:rPr lang="sl-SI" sz="1800">
                <a:solidFill>
                  <a:schemeClr val="accent2"/>
                </a:solidFill>
                <a:latin typeface="Arial" charset="0"/>
              </a:rPr>
              <a:t>oksidativna deaminacija C </a:t>
            </a:r>
            <a:r>
              <a:rPr lang="sl-SI" sz="1800">
                <a:solidFill>
                  <a:schemeClr val="accent2"/>
                </a:solidFill>
                <a:latin typeface="Arial" charset="0"/>
                <a:sym typeface="Symbol" pitchFamily="18" charset="2"/>
              </a:rPr>
              <a:t></a:t>
            </a:r>
            <a:r>
              <a:rPr lang="sl-SI" sz="1800">
                <a:solidFill>
                  <a:schemeClr val="accent2"/>
                </a:solidFill>
                <a:latin typeface="Arial" charset="0"/>
              </a:rPr>
              <a:t> U, A </a:t>
            </a:r>
            <a:r>
              <a:rPr lang="sl-SI" sz="1800">
                <a:solidFill>
                  <a:schemeClr val="accent2"/>
                </a:solidFill>
                <a:latin typeface="Arial" charset="0"/>
                <a:sym typeface="Symbol" pitchFamily="18" charset="2"/>
              </a:rPr>
              <a:t></a:t>
            </a:r>
            <a:r>
              <a:rPr lang="sl-SI" sz="1800">
                <a:solidFill>
                  <a:schemeClr val="accent2"/>
                </a:solidFill>
                <a:latin typeface="Arial" charset="0"/>
              </a:rPr>
              <a:t> hipoksantin, G </a:t>
            </a:r>
            <a:r>
              <a:rPr lang="sl-SI" sz="1800">
                <a:solidFill>
                  <a:schemeClr val="accent2"/>
                </a:solidFill>
                <a:latin typeface="Arial" charset="0"/>
                <a:sym typeface="Symbol" pitchFamily="18" charset="2"/>
              </a:rPr>
              <a:t></a:t>
            </a:r>
            <a:r>
              <a:rPr lang="sl-SI" sz="1800">
                <a:solidFill>
                  <a:schemeClr val="accent2"/>
                </a:solidFill>
                <a:latin typeface="Arial" charset="0"/>
              </a:rPr>
              <a:t> ksantin</a:t>
            </a:r>
            <a:endParaRPr lang="en-GB" sz="1800">
              <a:solidFill>
                <a:schemeClr val="accent2"/>
              </a:solidFill>
              <a:latin typeface="Arial" charset="0"/>
            </a:endParaRP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341438"/>
            <a:ext cx="5480050" cy="482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0350"/>
            <a:ext cx="76215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381000"/>
            <a:ext cx="6275388"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solidFill>
                  <a:schemeClr val="accent2"/>
                </a:solidFill>
                <a:latin typeface="Arial" charset="0"/>
              </a:rPr>
              <a:t>Insercije zaradi interkalacije:</a:t>
            </a:r>
          </a:p>
          <a:p>
            <a:r>
              <a:rPr lang="sl-SI" sz="1800">
                <a:solidFill>
                  <a:schemeClr val="accent2"/>
                </a:solidFill>
                <a:latin typeface="Arial" charset="0"/>
              </a:rPr>
              <a:t>ploske organske molekule se vrivajo med bazne pare</a:t>
            </a:r>
            <a:endParaRPr lang="en-GB" sz="1800">
              <a:solidFill>
                <a:schemeClr val="accent2"/>
              </a:solidFill>
              <a:latin typeface="Arial" charset="0"/>
            </a:endParaRPr>
          </a:p>
        </p:txBody>
      </p:sp>
      <p:pic>
        <p:nvPicPr>
          <p:cNvPr id="399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24400"/>
            <a:ext cx="571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descr="073%20EB%20Interca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836613"/>
            <a:ext cx="6119813" cy="531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60350"/>
            <a:ext cx="3779838" cy="609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4267200"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124200"/>
            <a:ext cx="5334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496944" cy="5324535"/>
          </a:xfrm>
          <a:prstGeom prst="rect">
            <a:avLst/>
          </a:prstGeom>
          <a:noFill/>
        </p:spPr>
        <p:txBody>
          <a:bodyPr wrap="square" rtlCol="0">
            <a:spAutoFit/>
          </a:bodyPr>
          <a:lstStyle/>
          <a:p>
            <a:r>
              <a:rPr lang="sl-SI" sz="1800" b="1" dirty="0" smtClean="0">
                <a:latin typeface="Arial" pitchFamily="34" charset="0"/>
                <a:cs typeface="Arial" pitchFamily="34" charset="0"/>
              </a:rPr>
              <a:t>Mehanizmi popravljanja okvar na DNA:</a:t>
            </a:r>
          </a:p>
          <a:p>
            <a:endParaRPr lang="sl-SI" sz="1800" dirty="0" smtClean="0">
              <a:latin typeface="Arial" pitchFamily="34" charset="0"/>
              <a:cs typeface="Arial" pitchFamily="34" charset="0"/>
            </a:endParaRPr>
          </a:p>
          <a:p>
            <a:r>
              <a:rPr lang="sl-SI" sz="1600" b="1" dirty="0" smtClean="0">
                <a:latin typeface="Arial" pitchFamily="34" charset="0"/>
                <a:cs typeface="Arial" pitchFamily="34" charset="0"/>
              </a:rPr>
              <a:t>NAPAKE NA 1 VERIGI</a:t>
            </a:r>
            <a:endParaRPr lang="sl-SI" sz="1600" b="1" dirty="0">
              <a:latin typeface="Arial" pitchFamily="34" charset="0"/>
              <a:cs typeface="Arial" pitchFamily="34" charset="0"/>
            </a:endParaRPr>
          </a:p>
          <a:p>
            <a:r>
              <a:rPr lang="sl-SI" sz="1600" dirty="0" smtClean="0">
                <a:latin typeface="Arial" pitchFamily="34" charset="0"/>
                <a:cs typeface="Arial" pitchFamily="34" charset="0"/>
              </a:rPr>
              <a:t>- direktno popravljanje (npr. T-dimerov, </a:t>
            </a:r>
            <a:r>
              <a:rPr lang="sl-SI" sz="1600" dirty="0" err="1" smtClean="0">
                <a:latin typeface="Arial" pitchFamily="34" charset="0"/>
                <a:cs typeface="Arial" pitchFamily="34" charset="0"/>
              </a:rPr>
              <a:t>metiliranih</a:t>
            </a:r>
            <a:r>
              <a:rPr lang="sl-SI" sz="1600" dirty="0" smtClean="0">
                <a:latin typeface="Arial" pitchFamily="34" charset="0"/>
                <a:cs typeface="Arial" pitchFamily="34" charset="0"/>
              </a:rPr>
              <a:t> G)</a:t>
            </a:r>
          </a:p>
          <a:p>
            <a:r>
              <a:rPr lang="sl-SI" sz="1600" dirty="0" smtClean="0">
                <a:latin typeface="Arial" pitchFamily="34" charset="0"/>
                <a:cs typeface="Arial" pitchFamily="34" charset="0"/>
              </a:rPr>
              <a:t>- popravljanje z </a:t>
            </a:r>
            <a:r>
              <a:rPr lang="sl-SI" sz="1600" dirty="0" err="1" smtClean="0">
                <a:latin typeface="Arial" pitchFamily="34" charset="0"/>
                <a:cs typeface="Arial" pitchFamily="34" charset="0"/>
              </a:rPr>
              <a:t>izcepom</a:t>
            </a:r>
            <a:r>
              <a:rPr lang="sl-SI" sz="1600" dirty="0" smtClean="0">
                <a:latin typeface="Arial" pitchFamily="34" charset="0"/>
                <a:cs typeface="Arial" pitchFamily="34" charset="0"/>
              </a:rPr>
              <a:t> baze (BER) – če je baza kemično modificirana</a:t>
            </a:r>
          </a:p>
          <a:p>
            <a:r>
              <a:rPr lang="sl-SI" sz="1600" dirty="0" smtClean="0">
                <a:latin typeface="Arial" pitchFamily="34" charset="0"/>
                <a:cs typeface="Arial" pitchFamily="34" charset="0"/>
              </a:rPr>
              <a:t>- popravljanje z </a:t>
            </a:r>
            <a:r>
              <a:rPr lang="sl-SI" sz="1600" dirty="0" err="1" smtClean="0">
                <a:latin typeface="Arial" pitchFamily="34" charset="0"/>
                <a:cs typeface="Arial" pitchFamily="34" charset="0"/>
              </a:rPr>
              <a:t>izcepom</a:t>
            </a:r>
            <a:r>
              <a:rPr lang="sl-SI" sz="1600" dirty="0" smtClean="0">
                <a:latin typeface="Arial" pitchFamily="34" charset="0"/>
                <a:cs typeface="Arial" pitchFamily="34" charset="0"/>
              </a:rPr>
              <a:t> nukleotida (NER) – če napaka pomeni distorzijo dvojne vijačnice</a:t>
            </a:r>
          </a:p>
          <a:p>
            <a:r>
              <a:rPr lang="sl-SI" sz="1600" dirty="0" smtClean="0">
                <a:latin typeface="Arial" pitchFamily="34" charset="0"/>
                <a:cs typeface="Arial" pitchFamily="34" charset="0"/>
              </a:rPr>
              <a:t>- </a:t>
            </a:r>
            <a:r>
              <a:rPr lang="sl-SI" sz="1600" dirty="0" smtClean="0">
                <a:solidFill>
                  <a:srgbClr val="663300"/>
                </a:solidFill>
                <a:latin typeface="Arial" pitchFamily="34" charset="0"/>
                <a:cs typeface="Arial" pitchFamily="34" charset="0"/>
              </a:rPr>
              <a:t>popravljanje neujemanja (MMR) – </a:t>
            </a:r>
            <a:r>
              <a:rPr lang="sl-SI" sz="1600" dirty="0" err="1" smtClean="0">
                <a:solidFill>
                  <a:srgbClr val="663300"/>
                </a:solidFill>
                <a:latin typeface="Arial" pitchFamily="34" charset="0"/>
                <a:cs typeface="Arial" pitchFamily="34" charset="0"/>
              </a:rPr>
              <a:t>nesparjeni</a:t>
            </a:r>
            <a:r>
              <a:rPr lang="sl-SI" sz="1600" dirty="0" smtClean="0">
                <a:solidFill>
                  <a:srgbClr val="663300"/>
                </a:solidFill>
                <a:latin typeface="Arial" pitchFamily="34" charset="0"/>
                <a:cs typeface="Arial" pitchFamily="34" charset="0"/>
              </a:rPr>
              <a:t> bazni pari po </a:t>
            </a:r>
            <a:r>
              <a:rPr lang="sl-SI" sz="1600" dirty="0" err="1" smtClean="0">
                <a:solidFill>
                  <a:srgbClr val="663300"/>
                </a:solidFill>
                <a:latin typeface="Arial" pitchFamily="34" charset="0"/>
                <a:cs typeface="Arial" pitchFamily="34" charset="0"/>
              </a:rPr>
              <a:t>replikaciji</a:t>
            </a:r>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dirty="0" smtClean="0">
                <a:latin typeface="Arial" pitchFamily="34" charset="0"/>
                <a:cs typeface="Arial" pitchFamily="34" charset="0"/>
              </a:rPr>
              <a:t/>
            </a:r>
            <a:br>
              <a:rPr lang="sl-SI" sz="1600" dirty="0" smtClean="0">
                <a:latin typeface="Arial" pitchFamily="34" charset="0"/>
                <a:cs typeface="Arial" pitchFamily="34" charset="0"/>
              </a:rPr>
            </a:br>
            <a:endParaRPr lang="sl-SI" sz="1600" dirty="0" smtClean="0">
              <a:latin typeface="Arial" pitchFamily="34" charset="0"/>
              <a:cs typeface="Arial" pitchFamily="34" charset="0"/>
            </a:endParaRPr>
          </a:p>
          <a:p>
            <a:endParaRPr lang="sl-SI" sz="1600" dirty="0" smtClean="0">
              <a:latin typeface="Arial" pitchFamily="34" charset="0"/>
              <a:cs typeface="Arial" pitchFamily="34" charset="0"/>
            </a:endParaRPr>
          </a:p>
          <a:p>
            <a:endParaRPr lang="sl-SI" sz="1600" dirty="0">
              <a:latin typeface="Arial" pitchFamily="34" charset="0"/>
              <a:cs typeface="Arial" pitchFamily="34" charset="0"/>
            </a:endParaRPr>
          </a:p>
          <a:p>
            <a:endParaRPr lang="sl-SI" sz="1600" dirty="0" smtClean="0">
              <a:latin typeface="Arial" pitchFamily="34" charset="0"/>
              <a:cs typeface="Arial" pitchFamily="34" charset="0"/>
            </a:endParaRPr>
          </a:p>
          <a:p>
            <a:endParaRPr lang="sl-SI" sz="1600" dirty="0">
              <a:latin typeface="Arial" pitchFamily="34" charset="0"/>
              <a:cs typeface="Arial" pitchFamily="34" charset="0"/>
            </a:endParaRPr>
          </a:p>
          <a:p>
            <a:endParaRPr lang="sl-SI" sz="1600" dirty="0" smtClean="0">
              <a:latin typeface="Arial" pitchFamily="34" charset="0"/>
              <a:cs typeface="Arial" pitchFamily="34" charset="0"/>
            </a:endParaRPr>
          </a:p>
          <a:p>
            <a:endParaRPr lang="sl-SI" sz="1600" dirty="0">
              <a:latin typeface="Arial" pitchFamily="34" charset="0"/>
              <a:cs typeface="Arial" pitchFamily="34" charset="0"/>
            </a:endParaRPr>
          </a:p>
          <a:p>
            <a:endParaRPr lang="sl-SI" sz="1600" dirty="0" smtClean="0">
              <a:latin typeface="Arial" pitchFamily="34" charset="0"/>
              <a:cs typeface="Arial" pitchFamily="34" charset="0"/>
            </a:endParaRPr>
          </a:p>
          <a:p>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b="1" dirty="0" smtClean="0">
                <a:latin typeface="Arial" pitchFamily="34" charset="0"/>
                <a:cs typeface="Arial" pitchFamily="34" charset="0"/>
              </a:rPr>
              <a:t>NAPAKE NA 2 VERIGAH</a:t>
            </a:r>
          </a:p>
          <a:p>
            <a:r>
              <a:rPr lang="sl-SI" sz="1600" dirty="0" smtClean="0">
                <a:latin typeface="Arial" pitchFamily="34" charset="0"/>
                <a:cs typeface="Arial" pitchFamily="34" charset="0"/>
              </a:rPr>
              <a:t>- </a:t>
            </a:r>
            <a:r>
              <a:rPr lang="sl-SI" sz="1600" dirty="0" err="1" smtClean="0">
                <a:latin typeface="Arial" pitchFamily="34" charset="0"/>
                <a:cs typeface="Arial" pitchFamily="34" charset="0"/>
              </a:rPr>
              <a:t>nehomologno</a:t>
            </a:r>
            <a:r>
              <a:rPr lang="sl-SI" sz="1600" dirty="0" smtClean="0">
                <a:latin typeface="Arial" pitchFamily="34" charset="0"/>
                <a:cs typeface="Arial" pitchFamily="34" charset="0"/>
              </a:rPr>
              <a:t> povezovanje koncev (NHEJ)</a:t>
            </a:r>
          </a:p>
          <a:p>
            <a:r>
              <a:rPr lang="sl-SI" sz="1600" dirty="0" smtClean="0">
                <a:latin typeface="Arial" pitchFamily="34" charset="0"/>
                <a:cs typeface="Arial" pitchFamily="34" charset="0"/>
              </a:rPr>
              <a:t>- homologna rekombinacija</a:t>
            </a:r>
            <a:endParaRPr lang="sl-SI" sz="1600" dirty="0">
              <a:latin typeface="Arial" pitchFamily="34" charset="0"/>
              <a:cs typeface="Arial"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3618" y="2708920"/>
            <a:ext cx="5455674" cy="179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7106" name="Picture 5" descr="photolyas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908050"/>
            <a:ext cx="4681538"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8"/>
          <p:cNvSpPr txBox="1">
            <a:spLocks noChangeArrowheads="1"/>
          </p:cNvSpPr>
          <p:nvPr/>
        </p:nvSpPr>
        <p:spPr bwMode="auto">
          <a:xfrm>
            <a:off x="611188" y="5516563"/>
            <a:ext cx="2470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defRPr/>
            </a:pPr>
            <a:r>
              <a:rPr lang="sl-SI" sz="1200" smtClean="0">
                <a:solidFill>
                  <a:schemeClr val="bg1">
                    <a:lumMod val="65000"/>
                  </a:schemeClr>
                </a:solidFill>
                <a:latin typeface="Arial" charset="0"/>
              </a:rPr>
              <a:t>MTHF= N,N-meteniltetrahidrofolat</a:t>
            </a:r>
            <a:endParaRPr lang="en-US" sz="1200" smtClean="0">
              <a:solidFill>
                <a:schemeClr val="bg1">
                  <a:lumMod val="65000"/>
                </a:schemeClr>
              </a:solidFill>
              <a:latin typeface="Arial" charset="0"/>
            </a:endParaRPr>
          </a:p>
        </p:txBody>
      </p:sp>
      <p:pic>
        <p:nvPicPr>
          <p:cNvPr id="4710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908050"/>
            <a:ext cx="3163888"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20688"/>
            <a:ext cx="8029762" cy="400110"/>
          </a:xfrm>
          <a:prstGeom prst="rect">
            <a:avLst/>
          </a:prstGeom>
          <a:noFill/>
        </p:spPr>
        <p:txBody>
          <a:bodyPr wrap="none" rtlCol="0">
            <a:spAutoFit/>
          </a:bodyPr>
          <a:lstStyle/>
          <a:p>
            <a:r>
              <a:rPr lang="sl-SI" sz="2000" b="1" dirty="0" smtClean="0">
                <a:latin typeface="Arial" pitchFamily="34" charset="0"/>
                <a:cs typeface="Arial" pitchFamily="34" charset="0"/>
              </a:rPr>
              <a:t>Popravljanje kemično modificiranih baz – direktno popravljanje</a:t>
            </a:r>
            <a:endParaRPr lang="sl-SI" sz="2000" b="1" dirty="0">
              <a:latin typeface="Arial" pitchFamily="34" charset="0"/>
              <a:cs typeface="Arial" pitchFamily="34" charset="0"/>
            </a:endParaRPr>
          </a:p>
        </p:txBody>
      </p:sp>
      <p:pic>
        <p:nvPicPr>
          <p:cNvPr id="2050" name="Picture 2" descr="http://www.atdbio.com/img/articles/methyltransferase-dna-repair-mechanism-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152" y="1556792"/>
            <a:ext cx="7823150" cy="3303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6627168"/>
            <a:ext cx="4572000" cy="230832"/>
          </a:xfrm>
          <a:prstGeom prst="rect">
            <a:avLst/>
          </a:prstGeom>
        </p:spPr>
        <p:txBody>
          <a:bodyPr>
            <a:spAutoFit/>
          </a:bodyPr>
          <a:lstStyle/>
          <a:p>
            <a:pPr algn="r"/>
            <a:r>
              <a:rPr lang="sl-SI" sz="900" dirty="0">
                <a:solidFill>
                  <a:schemeClr val="bg1">
                    <a:lumMod val="50000"/>
                  </a:schemeClr>
                </a:solidFill>
                <a:latin typeface="Arial Narrow" pitchFamily="34" charset="0"/>
              </a:rPr>
              <a:t>http://www.atdbio.com/content/15/Mutagenesis-and-DNA-repair</a:t>
            </a:r>
          </a:p>
        </p:txBody>
      </p:sp>
      <p:sp>
        <p:nvSpPr>
          <p:cNvPr id="3" name="Rectangle 2"/>
          <p:cNvSpPr/>
          <p:nvPr/>
        </p:nvSpPr>
        <p:spPr>
          <a:xfrm>
            <a:off x="179512" y="5517232"/>
            <a:ext cx="8856984" cy="584775"/>
          </a:xfrm>
          <a:prstGeom prst="rect">
            <a:avLst/>
          </a:prstGeom>
        </p:spPr>
        <p:txBody>
          <a:bodyPr wrap="square">
            <a:spAutoFit/>
          </a:bodyPr>
          <a:lstStyle/>
          <a:p>
            <a:pPr algn="ctr"/>
            <a:r>
              <a:rPr lang="en-US" sz="1600" dirty="0" smtClean="0">
                <a:latin typeface="Arial Narrow" pitchFamily="34" charset="0"/>
              </a:rPr>
              <a:t>O</a:t>
            </a:r>
            <a:r>
              <a:rPr lang="sl-SI" sz="1600" dirty="0" err="1" smtClean="0">
                <a:latin typeface="Arial Narrow" pitchFamily="34" charset="0"/>
              </a:rPr>
              <a:t>dstranjevanje</a:t>
            </a:r>
            <a:r>
              <a:rPr lang="sl-SI" sz="1600" dirty="0" smtClean="0">
                <a:latin typeface="Arial Narrow" pitchFamily="34" charset="0"/>
              </a:rPr>
              <a:t> metilne skupine z </a:t>
            </a:r>
            <a:r>
              <a:rPr lang="en-US" sz="1600" dirty="0" smtClean="0">
                <a:latin typeface="Arial Narrow" pitchFamily="34" charset="0"/>
              </a:rPr>
              <a:t>met</a:t>
            </a:r>
            <a:r>
              <a:rPr lang="sl-SI" sz="1600" dirty="0" smtClean="0">
                <a:latin typeface="Arial Narrow" pitchFamily="34" charset="0"/>
              </a:rPr>
              <a:t>i</a:t>
            </a:r>
            <a:r>
              <a:rPr lang="en-US" sz="1600" dirty="0" err="1" smtClean="0">
                <a:latin typeface="Arial Narrow" pitchFamily="34" charset="0"/>
              </a:rPr>
              <a:t>lg</a:t>
            </a:r>
            <a:r>
              <a:rPr lang="sl-SI" sz="1600" dirty="0" smtClean="0">
                <a:latin typeface="Arial Narrow" pitchFamily="34" charset="0"/>
              </a:rPr>
              <a:t>v</a:t>
            </a:r>
            <a:r>
              <a:rPr lang="en-US" sz="1600" dirty="0" err="1" smtClean="0">
                <a:latin typeface="Arial Narrow" pitchFamily="34" charset="0"/>
              </a:rPr>
              <a:t>anin</a:t>
            </a:r>
            <a:r>
              <a:rPr lang="sl-SI" sz="1600" dirty="0" smtClean="0">
                <a:latin typeface="Arial Narrow" pitchFamily="34" charset="0"/>
              </a:rPr>
              <a:t>a s samomorilskim encimom O(6)-</a:t>
            </a:r>
            <a:r>
              <a:rPr lang="sl-SI" sz="1600" dirty="0" err="1" smtClean="0">
                <a:latin typeface="Arial Narrow" pitchFamily="34" charset="0"/>
              </a:rPr>
              <a:t>metilgvanin</a:t>
            </a:r>
            <a:r>
              <a:rPr lang="sl-SI" sz="1600" dirty="0" smtClean="0">
                <a:latin typeface="Arial Narrow" pitchFamily="34" charset="0"/>
              </a:rPr>
              <a:t> m</a:t>
            </a:r>
            <a:r>
              <a:rPr lang="en-US" sz="1600" dirty="0" smtClean="0">
                <a:latin typeface="Arial Narrow" pitchFamily="34" charset="0"/>
              </a:rPr>
              <a:t>et</a:t>
            </a:r>
            <a:r>
              <a:rPr lang="sl-SI" sz="1600" dirty="0" smtClean="0">
                <a:latin typeface="Arial Narrow" pitchFamily="34" charset="0"/>
              </a:rPr>
              <a:t>i</a:t>
            </a:r>
            <a:r>
              <a:rPr lang="en-US" sz="1600" dirty="0" err="1" smtClean="0">
                <a:latin typeface="Arial Narrow" pitchFamily="34" charset="0"/>
              </a:rPr>
              <a:t>ltransfera</a:t>
            </a:r>
            <a:r>
              <a:rPr lang="sl-SI" sz="1600" dirty="0" err="1" smtClean="0">
                <a:latin typeface="Arial Narrow" pitchFamily="34" charset="0"/>
              </a:rPr>
              <a:t>zo</a:t>
            </a:r>
            <a:r>
              <a:rPr lang="en-US" sz="1600" dirty="0" smtClean="0">
                <a:latin typeface="Arial Narrow" pitchFamily="34" charset="0"/>
              </a:rPr>
              <a:t> </a:t>
            </a:r>
            <a:r>
              <a:rPr lang="en-US" sz="1600" dirty="0">
                <a:latin typeface="Arial Narrow" pitchFamily="34" charset="0"/>
              </a:rPr>
              <a:t>(MGMT</a:t>
            </a:r>
            <a:r>
              <a:rPr lang="en-US" sz="1600" dirty="0" smtClean="0">
                <a:latin typeface="Arial Narrow" pitchFamily="34" charset="0"/>
              </a:rPr>
              <a:t>)</a:t>
            </a:r>
            <a:r>
              <a:rPr lang="sl-SI" sz="1600" dirty="0" smtClean="0">
                <a:latin typeface="Arial Narrow" pitchFamily="34" charset="0"/>
              </a:rPr>
              <a:t>. Encim se v reakciji metilira in ob tem inaktivira.</a:t>
            </a:r>
            <a:endParaRPr lang="sl-SI" sz="1600" dirty="0">
              <a:latin typeface="Arial Narrow" pitchFamily="34" charset="0"/>
            </a:endParaRPr>
          </a:p>
        </p:txBody>
      </p:sp>
    </p:spTree>
    <p:extLst>
      <p:ext uri="{BB962C8B-B14F-4D97-AF65-F5344CB8AC3E}">
        <p14:creationId xmlns:p14="http://schemas.microsoft.com/office/powerpoint/2010/main" val="1693197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p:cNvPicPr>
            <a:picLocks noChangeAspect="1" noChangeArrowheads="1"/>
          </p:cNvPicPr>
          <p:nvPr/>
        </p:nvPicPr>
        <p:blipFill>
          <a:blip r:embed="rId3"/>
          <a:srcRect/>
          <a:stretch>
            <a:fillRect/>
          </a:stretch>
        </p:blipFill>
        <p:spPr bwMode="auto">
          <a:xfrm>
            <a:off x="1066800" y="282575"/>
            <a:ext cx="6821488" cy="5407025"/>
          </a:xfrm>
          <a:prstGeom prst="rect">
            <a:avLst/>
          </a:prstGeom>
          <a:noFill/>
          <a:ln w="9525">
            <a:solidFill>
              <a:schemeClr val="bg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1" name="TextBox 1"/>
          <p:cNvSpPr txBox="1">
            <a:spLocks noChangeArrowheads="1"/>
          </p:cNvSpPr>
          <p:nvPr/>
        </p:nvSpPr>
        <p:spPr bwMode="auto">
          <a:xfrm>
            <a:off x="1763713" y="6221413"/>
            <a:ext cx="561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a:latin typeface="Arial" charset="0"/>
                <a:cs typeface="Arial" charset="0"/>
              </a:rPr>
              <a:t>Izvihane baze na mestu mutacije: ‚base flipping‘</a:t>
            </a:r>
          </a:p>
        </p:txBody>
      </p:sp>
      <p:sp>
        <p:nvSpPr>
          <p:cNvPr id="48132" name="Rectangle 2"/>
          <p:cNvSpPr>
            <a:spLocks noChangeArrowheads="1"/>
          </p:cNvSpPr>
          <p:nvPr/>
        </p:nvSpPr>
        <p:spPr bwMode="auto">
          <a:xfrm>
            <a:off x="6107113" y="5689600"/>
            <a:ext cx="17573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000">
                <a:latin typeface="Arial Narrow" pitchFamily="34" charset="0"/>
              </a:rPr>
              <a:t>Nature 315 (6020), 604-606, 1985</a:t>
            </a:r>
            <a:endParaRPr lang="sl-SI" sz="1000">
              <a:latin typeface="Arial Narrow"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sl-SI" sz="3200" b="1" dirty="0" smtClean="0">
                <a:latin typeface="Arial" charset="0"/>
                <a:cs typeface="Arial" charset="0"/>
              </a:rPr>
              <a:t>Rekombinacija /2</a:t>
            </a:r>
          </a:p>
        </p:txBody>
      </p:sp>
      <p:sp>
        <p:nvSpPr>
          <p:cNvPr id="3" name="Content Placeholder 2"/>
          <p:cNvSpPr>
            <a:spLocks noGrp="1"/>
          </p:cNvSpPr>
          <p:nvPr>
            <p:ph idx="1"/>
          </p:nvPr>
        </p:nvSpPr>
        <p:spPr/>
        <p:txBody>
          <a:bodyPr/>
          <a:lstStyle/>
          <a:p>
            <a:pPr>
              <a:defRPr/>
            </a:pPr>
            <a:r>
              <a:rPr lang="sl-SI" sz="2000" dirty="0" err="1" smtClean="0">
                <a:latin typeface="Arial" pitchFamily="34" charset="0"/>
                <a:cs typeface="Arial" pitchFamily="34" charset="0"/>
              </a:rPr>
              <a:t>intermediat</a:t>
            </a:r>
            <a:r>
              <a:rPr lang="sl-SI" sz="2000" dirty="0" smtClean="0">
                <a:latin typeface="Arial" pitchFamily="34" charset="0"/>
                <a:cs typeface="Arial" pitchFamily="34" charset="0"/>
              </a:rPr>
              <a:t> imenujemo </a:t>
            </a:r>
            <a:r>
              <a:rPr lang="sl-SI" sz="2000" dirty="0" err="1" smtClean="0">
                <a:latin typeface="Arial" pitchFamily="34" charset="0"/>
                <a:cs typeface="Arial" pitchFamily="34" charset="0"/>
              </a:rPr>
              <a:t>Hollidayevo</a:t>
            </a:r>
            <a:r>
              <a:rPr lang="sl-SI" sz="2000" dirty="0" smtClean="0">
                <a:latin typeface="Arial" pitchFamily="34" charset="0"/>
                <a:cs typeface="Arial" pitchFamily="34" charset="0"/>
              </a:rPr>
              <a:t> križišče</a:t>
            </a:r>
          </a:p>
          <a:p>
            <a:pPr>
              <a:defRPr/>
            </a:pPr>
            <a:r>
              <a:rPr lang="sl-SI" sz="2000" dirty="0" smtClean="0">
                <a:latin typeface="Arial" pitchFamily="34" charset="0"/>
                <a:cs typeface="Arial" pitchFamily="34" charset="0"/>
              </a:rPr>
              <a:t>potrebna je aktivnost nukleaze in ligaze</a:t>
            </a:r>
          </a:p>
          <a:p>
            <a:pPr>
              <a:defRPr/>
            </a:pPr>
            <a:r>
              <a:rPr lang="sl-SI" sz="2000" dirty="0" smtClean="0">
                <a:solidFill>
                  <a:schemeClr val="bg1">
                    <a:lumMod val="50000"/>
                  </a:schemeClr>
                </a:solidFill>
                <a:latin typeface="Arial" pitchFamily="34" charset="0"/>
                <a:cs typeface="Arial" pitchFamily="34" charset="0"/>
              </a:rPr>
              <a:t>alternativna modela: </a:t>
            </a:r>
            <a:r>
              <a:rPr lang="sl-SI" sz="2000" dirty="0" err="1" smtClean="0">
                <a:solidFill>
                  <a:schemeClr val="bg1">
                    <a:lumMod val="50000"/>
                  </a:schemeClr>
                </a:solidFill>
                <a:latin typeface="Arial" pitchFamily="34" charset="0"/>
                <a:cs typeface="Arial" pitchFamily="34" charset="0"/>
              </a:rPr>
              <a:t>Messelson</a:t>
            </a:r>
            <a:r>
              <a:rPr lang="sl-SI" sz="2000" dirty="0" smtClean="0">
                <a:solidFill>
                  <a:schemeClr val="bg1">
                    <a:lumMod val="50000"/>
                  </a:schemeClr>
                </a:solidFill>
                <a:latin typeface="Arial" pitchFamily="34" charset="0"/>
                <a:cs typeface="Arial" pitchFamily="34" charset="0"/>
              </a:rPr>
              <a:t>-</a:t>
            </a:r>
            <a:r>
              <a:rPr lang="sl-SI" sz="2000" dirty="0" err="1" smtClean="0">
                <a:solidFill>
                  <a:schemeClr val="bg1">
                    <a:lumMod val="50000"/>
                  </a:schemeClr>
                </a:solidFill>
                <a:latin typeface="Arial" pitchFamily="34" charset="0"/>
                <a:cs typeface="Arial" pitchFamily="34" charset="0"/>
              </a:rPr>
              <a:t>Raddingov</a:t>
            </a:r>
            <a:r>
              <a:rPr lang="sl-SI" sz="2000" dirty="0" smtClean="0">
                <a:solidFill>
                  <a:schemeClr val="bg1">
                    <a:lumMod val="50000"/>
                  </a:schemeClr>
                </a:solidFill>
                <a:latin typeface="Arial" pitchFamily="34" charset="0"/>
                <a:cs typeface="Arial" pitchFamily="34" charset="0"/>
              </a:rPr>
              <a:t> in model popravljanja dvojnih prekinitev</a:t>
            </a:r>
          </a:p>
        </p:txBody>
      </p:sp>
    </p:spTree>
    <p:extLst>
      <p:ext uri="{BB962C8B-B14F-4D97-AF65-F5344CB8AC3E}">
        <p14:creationId xmlns:p14="http://schemas.microsoft.com/office/powerpoint/2010/main" val="13302233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6238" y="568325"/>
            <a:ext cx="8588375"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sz="1800" b="1" dirty="0">
                <a:solidFill>
                  <a:srgbClr val="000000"/>
                </a:solidFill>
                <a:latin typeface="Arial" charset="0"/>
              </a:rPr>
              <a:t>Prepoznavanje hčerinske in starševske verige</a:t>
            </a:r>
          </a:p>
          <a:p>
            <a:pPr eaLnBrk="1" hangingPunct="1"/>
            <a:endParaRPr lang="sl-SI" sz="1800" dirty="0">
              <a:solidFill>
                <a:srgbClr val="000000"/>
              </a:solidFill>
              <a:latin typeface="Arial" charset="0"/>
            </a:endParaRPr>
          </a:p>
          <a:p>
            <a:pPr eaLnBrk="1" hangingPunct="1"/>
            <a:r>
              <a:rPr lang="sl-SI" sz="1800" dirty="0">
                <a:solidFill>
                  <a:srgbClr val="000000"/>
                </a:solidFill>
                <a:latin typeface="Arial" charset="0"/>
              </a:rPr>
              <a:t>Starševska veriga je </a:t>
            </a:r>
            <a:r>
              <a:rPr lang="sl-SI" sz="1800" dirty="0" err="1">
                <a:solidFill>
                  <a:srgbClr val="000000"/>
                </a:solidFill>
                <a:latin typeface="Arial" charset="0"/>
              </a:rPr>
              <a:t>metilirana</a:t>
            </a:r>
            <a:r>
              <a:rPr lang="sl-SI" sz="1800" dirty="0">
                <a:solidFill>
                  <a:srgbClr val="000000"/>
                </a:solidFill>
                <a:latin typeface="Arial" charset="0"/>
              </a:rPr>
              <a:t>, hčerinska pa </a:t>
            </a:r>
            <a:r>
              <a:rPr lang="sl-SI" sz="1800" dirty="0" smtClean="0">
                <a:solidFill>
                  <a:srgbClr val="000000"/>
                </a:solidFill>
                <a:latin typeface="Arial" charset="0"/>
              </a:rPr>
              <a:t>sprva še ne </a:t>
            </a:r>
            <a:r>
              <a:rPr lang="sl-SI" sz="1800" dirty="0">
                <a:solidFill>
                  <a:srgbClr val="000000"/>
                </a:solidFill>
                <a:latin typeface="Arial" charset="0"/>
              </a:rPr>
              <a:t>(</a:t>
            </a:r>
            <a:r>
              <a:rPr lang="sl-SI" sz="1800" i="1" dirty="0">
                <a:solidFill>
                  <a:srgbClr val="000000"/>
                </a:solidFill>
                <a:latin typeface="Arial" charset="0"/>
              </a:rPr>
              <a:t>E. coli</a:t>
            </a:r>
            <a:r>
              <a:rPr lang="sl-SI" sz="1800" dirty="0">
                <a:solidFill>
                  <a:srgbClr val="000000"/>
                </a:solidFill>
                <a:latin typeface="Arial" charset="0"/>
              </a:rPr>
              <a:t>). </a:t>
            </a:r>
          </a:p>
          <a:p>
            <a:pPr eaLnBrk="1" hangingPunct="1"/>
            <a:r>
              <a:rPr lang="sl-SI" sz="1600" dirty="0">
                <a:solidFill>
                  <a:srgbClr val="000000"/>
                </a:solidFill>
                <a:latin typeface="Arial" charset="0"/>
              </a:rPr>
              <a:t>Pregledovalni proteini morda delujejo predvsem na mestih zarez med delnimi produkti podvojevanja genoma (predvsem pri zastajajoči verigi in pri evkariontih</a:t>
            </a:r>
            <a:r>
              <a:rPr lang="sl-SI" sz="1600" dirty="0" smtClean="0">
                <a:solidFill>
                  <a:srgbClr val="000000"/>
                </a:solidFill>
                <a:latin typeface="Arial" charset="0"/>
              </a:rPr>
              <a:t>).</a:t>
            </a:r>
          </a:p>
          <a:p>
            <a:pPr eaLnBrk="1" hangingPunct="1"/>
            <a:r>
              <a:rPr lang="sl-SI" sz="1600" dirty="0" smtClean="0">
                <a:solidFill>
                  <a:srgbClr val="000000"/>
                </a:solidFill>
                <a:latin typeface="Arial" charset="0"/>
              </a:rPr>
              <a:t>Popolno metilacijo kasneje, po morebitnem popravljanju napak, katalizirajo vzdrževalne </a:t>
            </a:r>
            <a:r>
              <a:rPr lang="sl-SI" sz="1600" dirty="0" err="1" smtClean="0">
                <a:solidFill>
                  <a:srgbClr val="000000"/>
                </a:solidFill>
                <a:latin typeface="Arial" charset="0"/>
              </a:rPr>
              <a:t>metiltransferaze</a:t>
            </a:r>
            <a:r>
              <a:rPr lang="sl-SI" sz="1600" dirty="0" smtClean="0">
                <a:solidFill>
                  <a:srgbClr val="000000"/>
                </a:solidFill>
                <a:latin typeface="Arial" charset="0"/>
              </a:rPr>
              <a:t>.</a:t>
            </a:r>
            <a:endParaRPr lang="sl-SI" sz="1600" dirty="0">
              <a:solidFill>
                <a:srgbClr val="000000"/>
              </a:solidFill>
              <a:latin typeface="Arial" charset="0"/>
            </a:endParaRPr>
          </a:p>
        </p:txBody>
      </p:sp>
      <p:pic>
        <p:nvPicPr>
          <p:cNvPr id="3074" name="Picture 2" descr="http://www.atdbio.com/img/articles/dna-replication-methylation-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42" y="2852936"/>
            <a:ext cx="8374121" cy="27363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0" y="6627168"/>
            <a:ext cx="4572000" cy="230832"/>
          </a:xfrm>
          <a:prstGeom prst="rect">
            <a:avLst/>
          </a:prstGeom>
        </p:spPr>
        <p:txBody>
          <a:bodyPr>
            <a:spAutoFit/>
          </a:bodyPr>
          <a:lstStyle/>
          <a:p>
            <a:pPr algn="r"/>
            <a:r>
              <a:rPr lang="sl-SI" sz="900" dirty="0">
                <a:solidFill>
                  <a:schemeClr val="bg1">
                    <a:lumMod val="50000"/>
                  </a:schemeClr>
                </a:solidFill>
                <a:latin typeface="Arial Narrow" pitchFamily="34" charset="0"/>
              </a:rPr>
              <a:t>http://www.atdbio.com/content/15/Mutagenesis-and-DNA-repair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71487" y="2433667"/>
            <a:ext cx="8672513" cy="4424333"/>
            <a:chOff x="471487" y="2433667"/>
            <a:chExt cx="8672513" cy="4424333"/>
          </a:xfrm>
        </p:grpSpPr>
        <p:sp>
          <p:nvSpPr>
            <p:cNvPr id="50178" name="Rectangle 2"/>
            <p:cNvSpPr>
              <a:spLocks noChangeArrowheads="1"/>
            </p:cNvSpPr>
            <p:nvPr/>
          </p:nvSpPr>
          <p:spPr bwMode="auto">
            <a:xfrm>
              <a:off x="7205663" y="6613525"/>
              <a:ext cx="19383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sl-SI" sz="1000">
                  <a:solidFill>
                    <a:srgbClr val="808080"/>
                  </a:solidFill>
                  <a:latin typeface="Arial Narrow" pitchFamily="34" charset="0"/>
                </a:rPr>
                <a:t>Nature 455, 818-821(9 October 2008) </a:t>
              </a:r>
            </a:p>
          </p:txBody>
        </p:sp>
        <p:grpSp>
          <p:nvGrpSpPr>
            <p:cNvPr id="2" name="Group 1"/>
            <p:cNvGrpSpPr/>
            <p:nvPr/>
          </p:nvGrpSpPr>
          <p:grpSpPr>
            <a:xfrm>
              <a:off x="471487" y="2433667"/>
              <a:ext cx="7985125" cy="3622646"/>
              <a:chOff x="471487" y="2433667"/>
              <a:chExt cx="7985125" cy="3622646"/>
            </a:xfrm>
          </p:grpSpPr>
          <p:sp>
            <p:nvSpPr>
              <p:cNvPr id="50179" name="Text Box 3"/>
              <p:cNvSpPr txBox="1">
                <a:spLocks noChangeArrowheads="1"/>
              </p:cNvSpPr>
              <p:nvPr/>
            </p:nvSpPr>
            <p:spPr bwMode="auto">
              <a:xfrm>
                <a:off x="755650" y="5589588"/>
                <a:ext cx="7416800" cy="466725"/>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sz="1200" dirty="0">
                    <a:solidFill>
                      <a:srgbClr val="000000"/>
                    </a:solidFill>
                    <a:latin typeface="Arial" charset="0"/>
                  </a:rPr>
                  <a:t>Protein UHRF1 prepozna </a:t>
                </a:r>
                <a:r>
                  <a:rPr lang="sl-SI" sz="1200" dirty="0" err="1">
                    <a:solidFill>
                      <a:srgbClr val="000000"/>
                    </a:solidFill>
                    <a:latin typeface="Arial" charset="0"/>
                  </a:rPr>
                  <a:t>hemimetilirana</a:t>
                </a:r>
                <a:r>
                  <a:rPr lang="sl-SI" sz="1200" dirty="0">
                    <a:solidFill>
                      <a:srgbClr val="000000"/>
                    </a:solidFill>
                    <a:latin typeface="Arial" charset="0"/>
                  </a:rPr>
                  <a:t> mesta na DNA in </a:t>
                </a:r>
                <a:r>
                  <a:rPr lang="sl-SI" sz="1200" dirty="0" err="1">
                    <a:solidFill>
                      <a:srgbClr val="000000"/>
                    </a:solidFill>
                    <a:latin typeface="Arial" charset="0"/>
                  </a:rPr>
                  <a:t>nanja</a:t>
                </a:r>
                <a:r>
                  <a:rPr lang="sl-SI" sz="1200" dirty="0">
                    <a:solidFill>
                      <a:srgbClr val="000000"/>
                    </a:solidFill>
                    <a:latin typeface="Arial" charset="0"/>
                  </a:rPr>
                  <a:t> usmerja DNA-</a:t>
                </a:r>
                <a:r>
                  <a:rPr lang="sl-SI" sz="1200" dirty="0" err="1">
                    <a:solidFill>
                      <a:srgbClr val="000000"/>
                    </a:solidFill>
                    <a:latin typeface="Arial" charset="0"/>
                  </a:rPr>
                  <a:t>metiltransferazo</a:t>
                </a:r>
                <a:r>
                  <a:rPr lang="sl-SI" sz="1200" dirty="0">
                    <a:solidFill>
                      <a:srgbClr val="000000"/>
                    </a:solidFill>
                    <a:latin typeface="Arial" charset="0"/>
                  </a:rPr>
                  <a:t> I. </a:t>
                </a:r>
                <a:br>
                  <a:rPr lang="sl-SI" sz="1200" dirty="0">
                    <a:solidFill>
                      <a:srgbClr val="000000"/>
                    </a:solidFill>
                    <a:latin typeface="Arial" charset="0"/>
                  </a:rPr>
                </a:br>
                <a:r>
                  <a:rPr lang="sl-SI" sz="1200" dirty="0">
                    <a:solidFill>
                      <a:srgbClr val="000000"/>
                    </a:solidFill>
                    <a:latin typeface="Arial" charset="0"/>
                  </a:rPr>
                  <a:t>Interakcija z DNA poteka preko domene SRA, ki so ji določili strukturo v prosti obliki in v kompleksu z DNA.</a:t>
                </a:r>
              </a:p>
            </p:txBody>
          </p:sp>
          <p:pic>
            <p:nvPicPr>
              <p:cNvPr id="501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 y="2433667"/>
                <a:ext cx="7985125"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9218" name="Picture 2" descr="http://www.atdbio.com/img/articles/cytosine-methylcytosine-larg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332656"/>
            <a:ext cx="3785791" cy="19188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6238" y="568325"/>
            <a:ext cx="85883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b="1" dirty="0" smtClean="0">
                <a:solidFill>
                  <a:srgbClr val="336699"/>
                </a:solidFill>
                <a:latin typeface="Arial" charset="0"/>
              </a:rPr>
              <a:t>Popravljanje z </a:t>
            </a:r>
            <a:r>
              <a:rPr lang="sl-SI" b="1" dirty="0" err="1" smtClean="0">
                <a:solidFill>
                  <a:srgbClr val="336699"/>
                </a:solidFill>
                <a:latin typeface="Arial" charset="0"/>
              </a:rPr>
              <a:t>izcepom</a:t>
            </a:r>
            <a:r>
              <a:rPr lang="sl-SI" b="1" dirty="0" smtClean="0">
                <a:solidFill>
                  <a:srgbClr val="336699"/>
                </a:solidFill>
                <a:latin typeface="Arial" charset="0"/>
              </a:rPr>
              <a:t> baze (BER)</a:t>
            </a:r>
            <a:endParaRPr lang="sl-SI" b="1" dirty="0">
              <a:solidFill>
                <a:srgbClr val="336699"/>
              </a:solidFill>
              <a:latin typeface="Arial" charset="0"/>
            </a:endParaRPr>
          </a:p>
          <a:p>
            <a:pPr eaLnBrk="1" hangingPunct="1"/>
            <a:endParaRPr lang="sl-SI" sz="1800" dirty="0">
              <a:solidFill>
                <a:srgbClr val="000000"/>
              </a:solidFill>
              <a:latin typeface="Arial" charset="0"/>
            </a:endParaRPr>
          </a:p>
          <a:p>
            <a:pPr eaLnBrk="1" hangingPunct="1"/>
            <a:r>
              <a:rPr lang="sl-SI" sz="1800" dirty="0" smtClean="0">
                <a:solidFill>
                  <a:srgbClr val="000000"/>
                </a:solidFill>
                <a:latin typeface="Arial" charset="0"/>
              </a:rPr>
              <a:t>1. Okvarjeno bazo odstrani DNA-</a:t>
            </a:r>
            <a:r>
              <a:rPr lang="sl-SI" sz="1800" dirty="0" err="1" smtClean="0">
                <a:solidFill>
                  <a:srgbClr val="000000"/>
                </a:solidFill>
                <a:latin typeface="Arial" charset="0"/>
              </a:rPr>
              <a:t>glikozilaza</a:t>
            </a:r>
            <a:r>
              <a:rPr lang="sl-SI" sz="1800" dirty="0" smtClean="0">
                <a:solidFill>
                  <a:srgbClr val="000000"/>
                </a:solidFill>
                <a:latin typeface="Arial" charset="0"/>
              </a:rPr>
              <a:t> (za različne baze različne). S tem nastane </a:t>
            </a:r>
            <a:r>
              <a:rPr lang="sl-SI" sz="1800" dirty="0" err="1" smtClean="0">
                <a:solidFill>
                  <a:srgbClr val="000000"/>
                </a:solidFill>
                <a:latin typeface="Arial" charset="0"/>
              </a:rPr>
              <a:t>abazično</a:t>
            </a:r>
            <a:r>
              <a:rPr lang="sl-SI" sz="1800" dirty="0" smtClean="0">
                <a:solidFill>
                  <a:srgbClr val="000000"/>
                </a:solidFill>
                <a:latin typeface="Arial" charset="0"/>
              </a:rPr>
              <a:t> (AP) mesto na verigi.</a:t>
            </a:r>
          </a:p>
          <a:p>
            <a:pPr eaLnBrk="1" hangingPunct="1"/>
            <a:r>
              <a:rPr lang="sl-SI" sz="1800" dirty="0" smtClean="0">
                <a:solidFill>
                  <a:srgbClr val="000000"/>
                </a:solidFill>
                <a:latin typeface="Arial" charset="0"/>
              </a:rPr>
              <a:t> </a:t>
            </a:r>
            <a:endParaRPr lang="sl-SI" sz="1800" dirty="0">
              <a:solidFill>
                <a:srgbClr val="000000"/>
              </a:solidFill>
              <a:latin typeface="Arial" charset="0"/>
            </a:endParaRPr>
          </a:p>
        </p:txBody>
      </p:sp>
      <p:sp>
        <p:nvSpPr>
          <p:cNvPr id="6" name="Rectangle 5"/>
          <p:cNvSpPr/>
          <p:nvPr/>
        </p:nvSpPr>
        <p:spPr>
          <a:xfrm>
            <a:off x="4572000" y="6627168"/>
            <a:ext cx="4572000" cy="230832"/>
          </a:xfrm>
          <a:prstGeom prst="rect">
            <a:avLst/>
          </a:prstGeom>
        </p:spPr>
        <p:txBody>
          <a:bodyPr>
            <a:spAutoFit/>
          </a:bodyPr>
          <a:lstStyle/>
          <a:p>
            <a:pPr algn="r"/>
            <a:r>
              <a:rPr lang="sl-SI" sz="900" dirty="0">
                <a:solidFill>
                  <a:srgbClr val="FFFFFF">
                    <a:lumMod val="50000"/>
                  </a:srgbClr>
                </a:solidFill>
                <a:latin typeface="Arial Narrow" pitchFamily="34" charset="0"/>
              </a:rPr>
              <a:t>http://www.atdbio.com/content/15/Mutagenesis-and-DNA-repair</a:t>
            </a:r>
          </a:p>
        </p:txBody>
      </p:sp>
      <p:pic>
        <p:nvPicPr>
          <p:cNvPr id="4098" name="Picture 2" descr="http://www.atdbio.com/img/articles/UDG-glycosidic-bond-hydrolysis-lar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420888"/>
            <a:ext cx="7637154" cy="307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02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6238" y="568325"/>
            <a:ext cx="858837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sz="1800" b="1" dirty="0" smtClean="0">
                <a:solidFill>
                  <a:srgbClr val="000000"/>
                </a:solidFill>
                <a:latin typeface="Arial" charset="0"/>
              </a:rPr>
              <a:t>Popravljanje z </a:t>
            </a:r>
            <a:r>
              <a:rPr lang="sl-SI" sz="1800" b="1" dirty="0" err="1" smtClean="0">
                <a:solidFill>
                  <a:srgbClr val="000000"/>
                </a:solidFill>
                <a:latin typeface="Arial" charset="0"/>
              </a:rPr>
              <a:t>izcepom</a:t>
            </a:r>
            <a:r>
              <a:rPr lang="sl-SI" sz="1800" b="1" dirty="0" smtClean="0">
                <a:solidFill>
                  <a:srgbClr val="000000"/>
                </a:solidFill>
                <a:latin typeface="Arial" charset="0"/>
              </a:rPr>
              <a:t> baze</a:t>
            </a:r>
            <a:endParaRPr lang="sl-SI" sz="1800" b="1" dirty="0">
              <a:solidFill>
                <a:srgbClr val="000000"/>
              </a:solidFill>
              <a:latin typeface="Arial" charset="0"/>
            </a:endParaRPr>
          </a:p>
          <a:p>
            <a:pPr eaLnBrk="1" hangingPunct="1"/>
            <a:endParaRPr lang="sl-SI" sz="1800" dirty="0">
              <a:solidFill>
                <a:srgbClr val="000000"/>
              </a:solidFill>
              <a:latin typeface="Arial" charset="0"/>
            </a:endParaRPr>
          </a:p>
          <a:p>
            <a:pPr eaLnBrk="1" hangingPunct="1"/>
            <a:r>
              <a:rPr lang="sl-SI" sz="1800" dirty="0" smtClean="0">
                <a:solidFill>
                  <a:srgbClr val="000000"/>
                </a:solidFill>
                <a:latin typeface="Arial" charset="0"/>
              </a:rPr>
              <a:t>2. Manjkajoči del se zapolni po delovanju AP-endonukleaze, DNA-polimeraze in DNA-ligaze.</a:t>
            </a:r>
          </a:p>
          <a:p>
            <a:pPr eaLnBrk="1" hangingPunct="1"/>
            <a:r>
              <a:rPr lang="sl-SI" sz="1800" dirty="0" smtClean="0">
                <a:solidFill>
                  <a:srgbClr val="000000"/>
                </a:solidFill>
                <a:latin typeface="Arial" charset="0"/>
              </a:rPr>
              <a:t> </a:t>
            </a:r>
            <a:endParaRPr lang="sl-SI" sz="1800" dirty="0">
              <a:solidFill>
                <a:srgbClr val="000000"/>
              </a:solidFill>
              <a:latin typeface="Arial" charset="0"/>
            </a:endParaRPr>
          </a:p>
        </p:txBody>
      </p:sp>
      <p:sp>
        <p:nvSpPr>
          <p:cNvPr id="6" name="Rectangle 5"/>
          <p:cNvSpPr/>
          <p:nvPr/>
        </p:nvSpPr>
        <p:spPr>
          <a:xfrm>
            <a:off x="4572000" y="6627168"/>
            <a:ext cx="4572000" cy="230832"/>
          </a:xfrm>
          <a:prstGeom prst="rect">
            <a:avLst/>
          </a:prstGeom>
        </p:spPr>
        <p:txBody>
          <a:bodyPr>
            <a:spAutoFit/>
          </a:bodyPr>
          <a:lstStyle/>
          <a:p>
            <a:pPr algn="r"/>
            <a:r>
              <a:rPr lang="sl-SI" sz="900" dirty="0">
                <a:solidFill>
                  <a:srgbClr val="FFFFFF">
                    <a:lumMod val="50000"/>
                  </a:srgbClr>
                </a:solidFill>
                <a:latin typeface="Arial Narrow" pitchFamily="34" charset="0"/>
              </a:rPr>
              <a:t>http://www.atdbio.com/content/15/Mutagenesis-and-DNA-repair</a:t>
            </a:r>
          </a:p>
        </p:txBody>
      </p:sp>
      <p:pic>
        <p:nvPicPr>
          <p:cNvPr id="5122" name="Picture 2" descr="http://www.atdbio.com/img/articles/base-excision-repair-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1" y="2204864"/>
            <a:ext cx="8785101" cy="375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93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52226" name="Picture 5" descr="Fig19-34&amp;35_AP_rep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125538"/>
            <a:ext cx="57150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Box 2"/>
          <p:cNvSpPr txBox="1">
            <a:spLocks noChangeArrowheads="1"/>
          </p:cNvSpPr>
          <p:nvPr/>
        </p:nvSpPr>
        <p:spPr bwMode="auto">
          <a:xfrm>
            <a:off x="2150127" y="5301208"/>
            <a:ext cx="50850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r>
              <a:rPr lang="sl-SI" sz="2000" dirty="0">
                <a:solidFill>
                  <a:srgbClr val="000000"/>
                </a:solidFill>
                <a:latin typeface="Arial" charset="0"/>
                <a:cs typeface="Arial" charset="0"/>
              </a:rPr>
              <a:t>Popravljanje z odcepom </a:t>
            </a:r>
            <a:r>
              <a:rPr lang="sl-SI" sz="2000" dirty="0" smtClean="0">
                <a:solidFill>
                  <a:srgbClr val="000000"/>
                </a:solidFill>
                <a:latin typeface="Arial" charset="0"/>
                <a:cs typeface="Arial" charset="0"/>
              </a:rPr>
              <a:t>baze: </a:t>
            </a:r>
            <a:br>
              <a:rPr lang="sl-SI" sz="2000" dirty="0" smtClean="0">
                <a:solidFill>
                  <a:srgbClr val="000000"/>
                </a:solidFill>
                <a:latin typeface="Arial" charset="0"/>
                <a:cs typeface="Arial" charset="0"/>
              </a:rPr>
            </a:br>
            <a:r>
              <a:rPr lang="sl-SI" sz="2000" dirty="0" smtClean="0">
                <a:solidFill>
                  <a:srgbClr val="000000"/>
                </a:solidFill>
                <a:latin typeface="Arial" charset="0"/>
                <a:cs typeface="Arial" charset="0"/>
              </a:rPr>
              <a:t>alternativni mehanizem z zamenjavo več </a:t>
            </a:r>
            <a:r>
              <a:rPr lang="sl-SI" sz="2000" dirty="0" err="1" smtClean="0">
                <a:solidFill>
                  <a:srgbClr val="000000"/>
                </a:solidFill>
                <a:latin typeface="Arial" charset="0"/>
                <a:cs typeface="Arial" charset="0"/>
              </a:rPr>
              <a:t>nt</a:t>
            </a:r>
            <a:endParaRPr lang="sl-SI" sz="2000" dirty="0">
              <a:solidFill>
                <a:srgbClr val="000000"/>
              </a:solidFill>
              <a:latin typeface="Arial" charset="0"/>
              <a:cs typeface="Arial" charset="0"/>
            </a:endParaRPr>
          </a:p>
        </p:txBody>
      </p:sp>
    </p:spTree>
    <p:extLst>
      <p:ext uri="{BB962C8B-B14F-4D97-AF65-F5344CB8AC3E}">
        <p14:creationId xmlns:p14="http://schemas.microsoft.com/office/powerpoint/2010/main" val="235649715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6238" y="568325"/>
            <a:ext cx="85883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b="1" dirty="0" smtClean="0">
                <a:solidFill>
                  <a:srgbClr val="336699"/>
                </a:solidFill>
                <a:latin typeface="Arial" charset="0"/>
              </a:rPr>
              <a:t>Popravljanje z </a:t>
            </a:r>
            <a:r>
              <a:rPr lang="sl-SI" b="1" dirty="0" err="1" smtClean="0">
                <a:solidFill>
                  <a:srgbClr val="336699"/>
                </a:solidFill>
                <a:latin typeface="Arial" charset="0"/>
              </a:rPr>
              <a:t>izcepom</a:t>
            </a:r>
            <a:r>
              <a:rPr lang="sl-SI" b="1" dirty="0" smtClean="0">
                <a:solidFill>
                  <a:srgbClr val="336699"/>
                </a:solidFill>
                <a:latin typeface="Arial" charset="0"/>
              </a:rPr>
              <a:t> nukleotida (NER)</a:t>
            </a:r>
            <a:endParaRPr lang="sl-SI" b="1" dirty="0">
              <a:solidFill>
                <a:srgbClr val="336699"/>
              </a:solidFill>
              <a:latin typeface="Arial" charset="0"/>
            </a:endParaRPr>
          </a:p>
          <a:p>
            <a:pPr eaLnBrk="1" hangingPunct="1"/>
            <a:endParaRPr lang="sl-SI" sz="1800" dirty="0">
              <a:solidFill>
                <a:srgbClr val="000000"/>
              </a:solidFill>
              <a:latin typeface="Arial" charset="0"/>
            </a:endParaRPr>
          </a:p>
          <a:p>
            <a:pPr eaLnBrk="1" hangingPunct="1"/>
            <a:r>
              <a:rPr lang="sl-SI" sz="1800" dirty="0" smtClean="0">
                <a:solidFill>
                  <a:srgbClr val="000000"/>
                </a:solidFill>
                <a:latin typeface="Arial" charset="0"/>
              </a:rPr>
              <a:t>Napake v obliki dvojne vijačnice prepoznajo proteini, nato nastane ‚</a:t>
            </a:r>
            <a:r>
              <a:rPr lang="sl-SI" sz="1800" dirty="0" err="1" smtClean="0">
                <a:solidFill>
                  <a:srgbClr val="000000"/>
                </a:solidFill>
                <a:latin typeface="Arial" charset="0"/>
              </a:rPr>
              <a:t>denaturacijski</a:t>
            </a:r>
            <a:r>
              <a:rPr lang="sl-SI" sz="1800" dirty="0" smtClean="0">
                <a:solidFill>
                  <a:srgbClr val="000000"/>
                </a:solidFill>
                <a:latin typeface="Arial" charset="0"/>
              </a:rPr>
              <a:t> mehurček‘, dolg ~30 bp. Pride do uvedbe dveh zarez, </a:t>
            </a:r>
            <a:r>
              <a:rPr lang="sl-SI" sz="1800" dirty="0" err="1" smtClean="0">
                <a:solidFill>
                  <a:srgbClr val="000000"/>
                </a:solidFill>
                <a:latin typeface="Arial" charset="0"/>
              </a:rPr>
              <a:t>izcepa</a:t>
            </a:r>
            <a:r>
              <a:rPr lang="sl-SI" sz="1800" dirty="0" smtClean="0">
                <a:solidFill>
                  <a:srgbClr val="000000"/>
                </a:solidFill>
                <a:latin typeface="Arial" charset="0"/>
              </a:rPr>
              <a:t> vmesnega segmenta in do popravljanja z DNA-polimerazo in ligazo.</a:t>
            </a:r>
          </a:p>
          <a:p>
            <a:pPr eaLnBrk="1" hangingPunct="1"/>
            <a:r>
              <a:rPr lang="sl-SI" sz="1800" dirty="0" smtClean="0">
                <a:solidFill>
                  <a:srgbClr val="000000"/>
                </a:solidFill>
                <a:latin typeface="Arial" charset="0"/>
              </a:rPr>
              <a:t> </a:t>
            </a:r>
            <a:endParaRPr lang="sl-SI" sz="1800" dirty="0">
              <a:solidFill>
                <a:srgbClr val="000000"/>
              </a:solidFill>
              <a:latin typeface="Arial" charset="0"/>
            </a:endParaRPr>
          </a:p>
        </p:txBody>
      </p:sp>
      <p:sp>
        <p:nvSpPr>
          <p:cNvPr id="6" name="Rectangle 5"/>
          <p:cNvSpPr/>
          <p:nvPr/>
        </p:nvSpPr>
        <p:spPr>
          <a:xfrm>
            <a:off x="4572000" y="6627168"/>
            <a:ext cx="4572000" cy="230832"/>
          </a:xfrm>
          <a:prstGeom prst="rect">
            <a:avLst/>
          </a:prstGeom>
        </p:spPr>
        <p:txBody>
          <a:bodyPr>
            <a:spAutoFit/>
          </a:bodyPr>
          <a:lstStyle/>
          <a:p>
            <a:pPr algn="r"/>
            <a:r>
              <a:rPr lang="sl-SI" sz="900" dirty="0">
                <a:solidFill>
                  <a:srgbClr val="FFFFFF">
                    <a:lumMod val="50000"/>
                  </a:srgbClr>
                </a:solidFill>
                <a:latin typeface="Arial Narrow" pitchFamily="34" charset="0"/>
              </a:rPr>
              <a:t>http://www.atdbio.com/content/15/Mutagenesis-and-DNA-repair</a:t>
            </a:r>
          </a:p>
        </p:txBody>
      </p:sp>
      <p:pic>
        <p:nvPicPr>
          <p:cNvPr id="8194" name="Picture 2" descr="http://www.atdbio.com/img/articles/nucleotide-excision-repair-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8" y="2441804"/>
            <a:ext cx="8588375" cy="3813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622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376238" y="568325"/>
            <a:ext cx="8588375"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b="1" dirty="0" smtClean="0">
                <a:solidFill>
                  <a:srgbClr val="336699"/>
                </a:solidFill>
                <a:latin typeface="Arial" charset="0"/>
              </a:rPr>
              <a:t>Popravljanje neujemanja (MMR)</a:t>
            </a:r>
            <a:endParaRPr lang="sl-SI" b="1" dirty="0">
              <a:solidFill>
                <a:srgbClr val="336699"/>
              </a:solidFill>
              <a:latin typeface="Arial" charset="0"/>
            </a:endParaRPr>
          </a:p>
          <a:p>
            <a:pPr eaLnBrk="1" hangingPunct="1"/>
            <a:endParaRPr lang="sl-SI" sz="1800" dirty="0">
              <a:solidFill>
                <a:srgbClr val="000000"/>
              </a:solidFill>
              <a:latin typeface="Arial" charset="0"/>
            </a:endParaRPr>
          </a:p>
          <a:p>
            <a:pPr eaLnBrk="1" hangingPunct="1"/>
            <a:r>
              <a:rPr lang="sl-SI" sz="1800" dirty="0" smtClean="0">
                <a:solidFill>
                  <a:srgbClr val="000000"/>
                </a:solidFill>
                <a:latin typeface="Arial" charset="0"/>
              </a:rPr>
              <a:t>Proteini prepoznajo nepravilni bp. Na </a:t>
            </a:r>
            <a:r>
              <a:rPr lang="sl-SI" sz="1800" dirty="0" err="1" smtClean="0">
                <a:solidFill>
                  <a:srgbClr val="000000"/>
                </a:solidFill>
                <a:latin typeface="Arial" charset="0"/>
              </a:rPr>
              <a:t>nemetilirani</a:t>
            </a:r>
            <a:r>
              <a:rPr lang="sl-SI" sz="1800" dirty="0" smtClean="0">
                <a:solidFill>
                  <a:srgbClr val="000000"/>
                </a:solidFill>
                <a:latin typeface="Arial" charset="0"/>
              </a:rPr>
              <a:t> verigi (hčerinski) </a:t>
            </a:r>
            <a:r>
              <a:rPr lang="sl-SI" sz="1800" dirty="0" err="1" smtClean="0">
                <a:solidFill>
                  <a:srgbClr val="000000"/>
                </a:solidFill>
                <a:latin typeface="Arial" charset="0"/>
              </a:rPr>
              <a:t>endonukleaza</a:t>
            </a:r>
            <a:r>
              <a:rPr lang="sl-SI" sz="1800" dirty="0" smtClean="0">
                <a:solidFill>
                  <a:srgbClr val="000000"/>
                </a:solidFill>
                <a:latin typeface="Arial" charset="0"/>
              </a:rPr>
              <a:t> zareže na obeh straneh mutacije, </a:t>
            </a:r>
            <a:r>
              <a:rPr lang="sl-SI" sz="1800" dirty="0" err="1" smtClean="0">
                <a:solidFill>
                  <a:srgbClr val="000000"/>
                </a:solidFill>
                <a:latin typeface="Arial" charset="0"/>
              </a:rPr>
              <a:t>eksonukleaza</a:t>
            </a:r>
            <a:r>
              <a:rPr lang="sl-SI" sz="1800" dirty="0" smtClean="0">
                <a:solidFill>
                  <a:srgbClr val="000000"/>
                </a:solidFill>
                <a:latin typeface="Arial" charset="0"/>
              </a:rPr>
              <a:t> odstrani vmesni del. DNA-polimeraza in </a:t>
            </a:r>
            <a:r>
              <a:rPr lang="sl-SI" sz="1800" dirty="0" err="1" smtClean="0">
                <a:solidFill>
                  <a:srgbClr val="000000"/>
                </a:solidFill>
                <a:latin typeface="Arial" charset="0"/>
              </a:rPr>
              <a:t>ligaza</a:t>
            </a:r>
            <a:r>
              <a:rPr lang="sl-SI" sz="1800" dirty="0" smtClean="0">
                <a:solidFill>
                  <a:srgbClr val="000000"/>
                </a:solidFill>
                <a:latin typeface="Arial" charset="0"/>
              </a:rPr>
              <a:t> zapolnita vrzel.</a:t>
            </a:r>
          </a:p>
          <a:p>
            <a:pPr eaLnBrk="1" hangingPunct="1"/>
            <a:r>
              <a:rPr lang="sl-SI" sz="1800" dirty="0" smtClean="0">
                <a:solidFill>
                  <a:srgbClr val="000000"/>
                </a:solidFill>
                <a:latin typeface="Arial" charset="0"/>
              </a:rPr>
              <a:t> </a:t>
            </a:r>
            <a:endParaRPr lang="sl-SI" sz="1800" dirty="0">
              <a:solidFill>
                <a:srgbClr val="000000"/>
              </a:solidFill>
              <a:latin typeface="Arial" charset="0"/>
            </a:endParaRPr>
          </a:p>
        </p:txBody>
      </p:sp>
      <p:sp>
        <p:nvSpPr>
          <p:cNvPr id="6" name="Rectangle 5"/>
          <p:cNvSpPr/>
          <p:nvPr/>
        </p:nvSpPr>
        <p:spPr>
          <a:xfrm>
            <a:off x="4572000" y="6627168"/>
            <a:ext cx="4572000" cy="230832"/>
          </a:xfrm>
          <a:prstGeom prst="rect">
            <a:avLst/>
          </a:prstGeom>
        </p:spPr>
        <p:txBody>
          <a:bodyPr>
            <a:spAutoFit/>
          </a:bodyPr>
          <a:lstStyle/>
          <a:p>
            <a:pPr algn="r"/>
            <a:r>
              <a:rPr lang="sl-SI" sz="900" dirty="0">
                <a:solidFill>
                  <a:srgbClr val="FFFFFF">
                    <a:lumMod val="50000"/>
                  </a:srgbClr>
                </a:solidFill>
                <a:latin typeface="Arial Narrow" pitchFamily="34" charset="0"/>
              </a:rPr>
              <a:t>http://www.atdbio.com/content/15/Mutagenesis-and-DNA-repair</a:t>
            </a:r>
          </a:p>
        </p:txBody>
      </p:sp>
      <p:pic>
        <p:nvPicPr>
          <p:cNvPr id="10242" name="Picture 2" descr="http://www.atdbio.com/img/articles/mismatch-repair-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02" y="2395133"/>
            <a:ext cx="8453527" cy="369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8986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2339975" y="260350"/>
            <a:ext cx="5208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b="1">
                <a:latin typeface="Arial" charset="0"/>
              </a:rPr>
              <a:t>Popravljanje neujemanja pri </a:t>
            </a:r>
            <a:r>
              <a:rPr lang="sl-SI" b="1" i="1">
                <a:latin typeface="Arial" charset="0"/>
              </a:rPr>
              <a:t>E. coli</a:t>
            </a:r>
          </a:p>
        </p:txBody>
      </p:sp>
      <p:pic>
        <p:nvPicPr>
          <p:cNvPr id="583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944563"/>
            <a:ext cx="2371725"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3694113"/>
            <a:ext cx="4330700"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76238" y="568325"/>
            <a:ext cx="3308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sl-SI" sz="1800">
                <a:solidFill>
                  <a:srgbClr val="000000"/>
                </a:solidFill>
                <a:latin typeface="Arial" charset="0"/>
              </a:rPr>
              <a:t>Prepoznavanje mesta mutacije</a:t>
            </a:r>
          </a:p>
          <a:p>
            <a:pPr eaLnBrk="1" hangingPunct="1"/>
            <a:endParaRPr lang="sl-SI" sz="1800">
              <a:solidFill>
                <a:srgbClr val="000000"/>
              </a:solidFill>
              <a:latin typeface="Arial" charset="0"/>
            </a:endParaRPr>
          </a:p>
        </p:txBody>
      </p:sp>
      <p:sp>
        <p:nvSpPr>
          <p:cNvPr id="59395" name="Rectangle 3"/>
          <p:cNvSpPr>
            <a:spLocks noChangeArrowheads="1"/>
          </p:cNvSpPr>
          <p:nvPr/>
        </p:nvSpPr>
        <p:spPr bwMode="auto">
          <a:xfrm>
            <a:off x="179388" y="2256547"/>
            <a:ext cx="446405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sl-SI" sz="1200" dirty="0">
                <a:solidFill>
                  <a:srgbClr val="000000"/>
                </a:solidFill>
                <a:latin typeface="Arial" charset="0"/>
              </a:rPr>
              <a:t>Dimer </a:t>
            </a:r>
            <a:r>
              <a:rPr lang="sl-SI" sz="1200" dirty="0" err="1">
                <a:solidFill>
                  <a:srgbClr val="000000"/>
                </a:solidFill>
                <a:latin typeface="Arial" charset="0"/>
              </a:rPr>
              <a:t>MutS</a:t>
            </a:r>
            <a:r>
              <a:rPr lang="sl-SI" sz="1200" dirty="0">
                <a:solidFill>
                  <a:srgbClr val="000000"/>
                </a:solidFill>
                <a:latin typeface="Arial" charset="0"/>
              </a:rPr>
              <a:t> (MutS2) prepozna napačno sparjeno bazo na hčerinski verigi in se veže nanjo.</a:t>
            </a:r>
          </a:p>
          <a:p>
            <a:pPr eaLnBrk="1" hangingPunct="1"/>
            <a:endParaRPr lang="sl-SI" sz="1200" dirty="0">
              <a:solidFill>
                <a:srgbClr val="000000"/>
              </a:solidFill>
              <a:latin typeface="Arial" charset="0"/>
            </a:endParaRPr>
          </a:p>
          <a:p>
            <a:pPr eaLnBrk="1" hangingPunct="1"/>
            <a:endParaRPr lang="sl-SI" sz="1200" dirty="0">
              <a:solidFill>
                <a:srgbClr val="000000"/>
              </a:solidFill>
              <a:latin typeface="Arial" charset="0"/>
            </a:endParaRPr>
          </a:p>
          <a:p>
            <a:pPr eaLnBrk="1" hangingPunct="1"/>
            <a:endParaRPr lang="sl-SI" sz="1200" dirty="0">
              <a:solidFill>
                <a:srgbClr val="000000"/>
              </a:solidFill>
              <a:latin typeface="Arial" charset="0"/>
            </a:endParaRPr>
          </a:p>
          <a:p>
            <a:pPr eaLnBrk="1" hangingPunct="1"/>
            <a:r>
              <a:rPr lang="sl-SI" sz="1200" dirty="0" err="1">
                <a:solidFill>
                  <a:srgbClr val="000000"/>
                </a:solidFill>
                <a:latin typeface="Arial" charset="0"/>
              </a:rPr>
              <a:t>MutH</a:t>
            </a:r>
            <a:r>
              <a:rPr lang="sl-SI" sz="1200" dirty="0">
                <a:solidFill>
                  <a:srgbClr val="000000"/>
                </a:solidFill>
                <a:latin typeface="Arial" charset="0"/>
              </a:rPr>
              <a:t> se veže na </a:t>
            </a:r>
            <a:r>
              <a:rPr lang="sl-SI" sz="1200" dirty="0" err="1">
                <a:solidFill>
                  <a:srgbClr val="000000"/>
                </a:solidFill>
                <a:latin typeface="Arial" charset="0"/>
              </a:rPr>
              <a:t>hemimetilirana</a:t>
            </a:r>
            <a:r>
              <a:rPr lang="sl-SI" sz="1200" dirty="0">
                <a:solidFill>
                  <a:srgbClr val="000000"/>
                </a:solidFill>
                <a:latin typeface="Arial" charset="0"/>
              </a:rPr>
              <a:t> mesta, aktivira pa se po stiku z </a:t>
            </a:r>
            <a:r>
              <a:rPr lang="sl-SI" sz="1200" dirty="0" err="1">
                <a:solidFill>
                  <a:srgbClr val="000000"/>
                </a:solidFill>
                <a:latin typeface="Arial" charset="0"/>
              </a:rPr>
              <a:t>dimerom</a:t>
            </a:r>
            <a:r>
              <a:rPr lang="sl-SI" sz="1200" dirty="0">
                <a:solidFill>
                  <a:srgbClr val="000000"/>
                </a:solidFill>
                <a:latin typeface="Arial" charset="0"/>
              </a:rPr>
              <a:t> </a:t>
            </a:r>
            <a:r>
              <a:rPr lang="sl-SI" sz="1200" dirty="0" err="1">
                <a:solidFill>
                  <a:srgbClr val="000000"/>
                </a:solidFill>
                <a:latin typeface="Arial" charset="0"/>
              </a:rPr>
              <a:t>MutL</a:t>
            </a:r>
            <a:r>
              <a:rPr lang="sl-SI" sz="1200" dirty="0">
                <a:solidFill>
                  <a:srgbClr val="000000"/>
                </a:solidFill>
                <a:latin typeface="Arial" charset="0"/>
              </a:rPr>
              <a:t> (MutL2), ki se veže na MutS2-DNA.</a:t>
            </a:r>
          </a:p>
          <a:p>
            <a:pPr eaLnBrk="1" hangingPunct="1"/>
            <a:endParaRPr lang="sl-SI" sz="1200" dirty="0">
              <a:solidFill>
                <a:srgbClr val="000000"/>
              </a:solidFill>
              <a:latin typeface="Arial" charset="0"/>
            </a:endParaRPr>
          </a:p>
          <a:p>
            <a:pPr eaLnBrk="1" hangingPunct="1"/>
            <a:endParaRPr lang="sl-SI" sz="1200" dirty="0">
              <a:solidFill>
                <a:srgbClr val="000000"/>
              </a:solidFill>
              <a:latin typeface="Arial" charset="0"/>
            </a:endParaRPr>
          </a:p>
          <a:p>
            <a:pPr eaLnBrk="1" hangingPunct="1"/>
            <a:r>
              <a:rPr lang="sl-SI" sz="1200" dirty="0">
                <a:solidFill>
                  <a:srgbClr val="000000"/>
                </a:solidFill>
                <a:latin typeface="Arial" charset="0"/>
              </a:rPr>
              <a:t>Na DNA naredi zanko in </a:t>
            </a:r>
            <a:r>
              <a:rPr lang="sl-SI" sz="1200" dirty="0" err="1">
                <a:solidFill>
                  <a:srgbClr val="000000"/>
                </a:solidFill>
                <a:latin typeface="Arial" charset="0"/>
              </a:rPr>
              <a:t>skenira</a:t>
            </a:r>
            <a:r>
              <a:rPr lang="sl-SI" sz="1200" dirty="0">
                <a:solidFill>
                  <a:srgbClr val="000000"/>
                </a:solidFill>
                <a:latin typeface="Arial" charset="0"/>
              </a:rPr>
              <a:t>, kje je najbližje </a:t>
            </a:r>
            <a:r>
              <a:rPr lang="sl-SI" sz="1200" dirty="0" err="1">
                <a:solidFill>
                  <a:srgbClr val="000000"/>
                </a:solidFill>
                <a:latin typeface="Arial" charset="0"/>
              </a:rPr>
              <a:t>metilacijsko</a:t>
            </a:r>
            <a:r>
              <a:rPr lang="sl-SI" sz="1200" dirty="0">
                <a:solidFill>
                  <a:srgbClr val="000000"/>
                </a:solidFill>
                <a:latin typeface="Arial" charset="0"/>
              </a:rPr>
              <a:t> mesto d(GATC), kar je lahko tudi ~1 </a:t>
            </a:r>
            <a:r>
              <a:rPr lang="sl-SI" sz="1200" dirty="0" err="1">
                <a:solidFill>
                  <a:srgbClr val="000000"/>
                </a:solidFill>
                <a:latin typeface="Arial" charset="0"/>
              </a:rPr>
              <a:t>kb</a:t>
            </a:r>
            <a:r>
              <a:rPr lang="sl-SI" sz="1200" dirty="0">
                <a:solidFill>
                  <a:srgbClr val="000000"/>
                </a:solidFill>
                <a:latin typeface="Arial" charset="0"/>
              </a:rPr>
              <a:t> stran.</a:t>
            </a:r>
          </a:p>
          <a:p>
            <a:pPr eaLnBrk="1" hangingPunct="1"/>
            <a:endParaRPr lang="sl-SI" sz="1200" dirty="0">
              <a:solidFill>
                <a:srgbClr val="000000"/>
              </a:solidFill>
              <a:latin typeface="Arial" charset="0"/>
            </a:endParaRPr>
          </a:p>
          <a:p>
            <a:pPr eaLnBrk="1" hangingPunct="1"/>
            <a:r>
              <a:rPr lang="sl-SI" sz="1200" dirty="0">
                <a:solidFill>
                  <a:srgbClr val="000000"/>
                </a:solidFill>
                <a:latin typeface="Arial" charset="0"/>
              </a:rPr>
              <a:t>Kompleksu sledi </a:t>
            </a:r>
            <a:r>
              <a:rPr lang="sl-SI" sz="1200" dirty="0" err="1">
                <a:solidFill>
                  <a:srgbClr val="000000"/>
                </a:solidFill>
                <a:latin typeface="Arial" charset="0"/>
              </a:rPr>
              <a:t>eksonukleaza</a:t>
            </a:r>
            <a:r>
              <a:rPr lang="sl-SI" sz="1200" dirty="0">
                <a:solidFill>
                  <a:srgbClr val="000000"/>
                </a:solidFill>
                <a:latin typeface="Arial" charset="0"/>
              </a:rPr>
              <a:t> in razgradi DNA. </a:t>
            </a:r>
          </a:p>
          <a:p>
            <a:pPr eaLnBrk="1" hangingPunct="1"/>
            <a:endParaRPr lang="sl-SI" sz="1200" dirty="0">
              <a:solidFill>
                <a:srgbClr val="000000"/>
              </a:solidFill>
              <a:latin typeface="Arial" charset="0"/>
            </a:endParaRPr>
          </a:p>
          <a:p>
            <a:pPr eaLnBrk="1" hangingPunct="1"/>
            <a:endParaRPr lang="sl-SI" sz="1200" dirty="0">
              <a:solidFill>
                <a:srgbClr val="000000"/>
              </a:solidFill>
              <a:latin typeface="Arial" charset="0"/>
            </a:endParaRPr>
          </a:p>
          <a:p>
            <a:pPr eaLnBrk="1" hangingPunct="1"/>
            <a:r>
              <a:rPr lang="sl-SI" sz="1200" dirty="0">
                <a:solidFill>
                  <a:srgbClr val="000000"/>
                </a:solidFill>
                <a:latin typeface="Arial" charset="0"/>
              </a:rPr>
              <a:t>Izreže se regija, ki je daljša kot samo do mesta mutacije.</a:t>
            </a:r>
          </a:p>
          <a:p>
            <a:pPr eaLnBrk="1" hangingPunct="1"/>
            <a:endParaRPr lang="sl-SI" sz="1200" dirty="0" smtClean="0">
              <a:solidFill>
                <a:srgbClr val="000000"/>
              </a:solidFill>
              <a:latin typeface="Arial" charset="0"/>
            </a:endParaRPr>
          </a:p>
          <a:p>
            <a:pPr eaLnBrk="1" hangingPunct="1"/>
            <a:endParaRPr lang="sl-SI" sz="1200" dirty="0" smtClean="0">
              <a:solidFill>
                <a:srgbClr val="000000"/>
              </a:solidFill>
              <a:latin typeface="Arial" charset="0"/>
            </a:endParaRPr>
          </a:p>
          <a:p>
            <a:pPr eaLnBrk="1" hangingPunct="1"/>
            <a:endParaRPr lang="sl-SI" sz="1200" dirty="0">
              <a:solidFill>
                <a:srgbClr val="000000"/>
              </a:solidFill>
              <a:latin typeface="Arial" charset="0"/>
            </a:endParaRPr>
          </a:p>
          <a:p>
            <a:pPr eaLnBrk="1" hangingPunct="1"/>
            <a:r>
              <a:rPr lang="sl-SI" sz="1200" dirty="0">
                <a:solidFill>
                  <a:srgbClr val="000000"/>
                </a:solidFill>
                <a:latin typeface="Arial" charset="0"/>
              </a:rPr>
              <a:t>DNA-polimeraza sintetizira novo komplementarno verigo. Končno vrzel zapolni DNA-</a:t>
            </a:r>
            <a:r>
              <a:rPr lang="sl-SI" sz="1200" dirty="0" err="1">
                <a:solidFill>
                  <a:srgbClr val="000000"/>
                </a:solidFill>
                <a:latin typeface="Arial" charset="0"/>
              </a:rPr>
              <a:t>ligaza</a:t>
            </a:r>
            <a:r>
              <a:rPr lang="sl-SI" sz="1200" dirty="0">
                <a:solidFill>
                  <a:srgbClr val="000000"/>
                </a:solidFill>
                <a:latin typeface="Arial" charset="0"/>
              </a:rPr>
              <a:t>. </a:t>
            </a:r>
            <a:r>
              <a:rPr lang="sl-SI" sz="1200" dirty="0" err="1">
                <a:solidFill>
                  <a:srgbClr val="000000"/>
                </a:solidFill>
                <a:latin typeface="Arial" charset="0"/>
              </a:rPr>
              <a:t>Metilaza</a:t>
            </a:r>
            <a:r>
              <a:rPr lang="sl-SI" sz="1200" dirty="0">
                <a:solidFill>
                  <a:srgbClr val="000000"/>
                </a:solidFill>
                <a:latin typeface="Arial" charset="0"/>
              </a:rPr>
              <a:t> Dam metilira hčerinsko verigo.</a:t>
            </a:r>
          </a:p>
          <a:p>
            <a:pPr eaLnBrk="1" hangingPunct="1"/>
            <a:r>
              <a:rPr lang="sl-SI" sz="1200" dirty="0">
                <a:solidFill>
                  <a:srgbClr val="000000"/>
                </a:solidFill>
                <a:latin typeface="Arial" charset="0"/>
              </a:rPr>
              <a:t> </a:t>
            </a:r>
          </a:p>
        </p:txBody>
      </p:sp>
      <p:pic>
        <p:nvPicPr>
          <p:cNvPr id="59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0"/>
            <a:ext cx="4124325"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7" name="Rectangle 5"/>
          <p:cNvSpPr>
            <a:spLocks noChangeArrowheads="1"/>
          </p:cNvSpPr>
          <p:nvPr/>
        </p:nvSpPr>
        <p:spPr bwMode="auto">
          <a:xfrm>
            <a:off x="4662488" y="6613525"/>
            <a:ext cx="4481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sl-SI" sz="1000">
                <a:solidFill>
                  <a:srgbClr val="808080"/>
                </a:solidFill>
                <a:latin typeface="Arial Narrow" pitchFamily="34" charset="0"/>
              </a:rPr>
              <a:t>http://www.sci.sdsu.edu/%7Esmaloy/MicrobialGenetics/topics/mutations/mismatch-repair.html</a:t>
            </a:r>
          </a:p>
        </p:txBody>
      </p:sp>
      <p:sp>
        <p:nvSpPr>
          <p:cNvPr id="2" name="Rectangle 1"/>
          <p:cNvSpPr/>
          <p:nvPr/>
        </p:nvSpPr>
        <p:spPr bwMode="auto">
          <a:xfrm>
            <a:off x="7006750" y="1209675"/>
            <a:ext cx="58514" cy="491133"/>
          </a:xfrm>
          <a:prstGeom prst="rect">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l-SI" sz="2400" b="0" i="0" u="none" strike="noStrike" cap="none" normalizeH="0" baseline="0" smtClean="0">
              <a:ln>
                <a:noFill/>
              </a:ln>
              <a:solidFill>
                <a:schemeClr val="tx1"/>
              </a:solidFill>
              <a:effectLst/>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124075" y="6092825"/>
            <a:ext cx="4535488" cy="484188"/>
          </a:xfrm>
        </p:spPr>
        <p:txBody>
          <a:bodyPr/>
          <a:lstStyle/>
          <a:p>
            <a:r>
              <a:rPr lang="sl-SI" sz="1800" b="1" dirty="0" smtClean="0">
                <a:solidFill>
                  <a:schemeClr val="tx1"/>
                </a:solidFill>
              </a:rPr>
              <a:t>Uravnavanje </a:t>
            </a:r>
            <a:r>
              <a:rPr lang="en-US" sz="1800" b="1" dirty="0" smtClean="0">
                <a:solidFill>
                  <a:schemeClr val="tx1"/>
                </a:solidFill>
              </a:rPr>
              <a:t>SOS</a:t>
            </a:r>
            <a:r>
              <a:rPr lang="sl-SI" sz="1800" b="1" dirty="0" smtClean="0">
                <a:solidFill>
                  <a:schemeClr val="tx1"/>
                </a:solidFill>
              </a:rPr>
              <a:t>-odgovora pri</a:t>
            </a:r>
            <a:r>
              <a:rPr lang="en-US" sz="1800" b="1" dirty="0" smtClean="0">
                <a:solidFill>
                  <a:schemeClr val="tx1"/>
                </a:solidFill>
              </a:rPr>
              <a:t> </a:t>
            </a:r>
            <a:r>
              <a:rPr lang="en-US" sz="1800" b="1" i="1" dirty="0" smtClean="0">
                <a:solidFill>
                  <a:schemeClr val="tx1"/>
                </a:solidFill>
              </a:rPr>
              <a:t>E. coli</a:t>
            </a:r>
            <a:endParaRPr lang="en-US" sz="1800" b="1" dirty="0" smtClean="0">
              <a:solidFill>
                <a:schemeClr val="tx1"/>
              </a:solidFill>
            </a:endParaRPr>
          </a:p>
        </p:txBody>
      </p:sp>
      <p:pic>
        <p:nvPicPr>
          <p:cNvPr id="6041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450" y="404813"/>
            <a:ext cx="6480175" cy="4938712"/>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3649186"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895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2466" name="TextBox 1"/>
          <p:cNvSpPr txBox="1">
            <a:spLocks noChangeArrowheads="1"/>
          </p:cNvSpPr>
          <p:nvPr/>
        </p:nvSpPr>
        <p:spPr bwMode="auto">
          <a:xfrm>
            <a:off x="2916238" y="139700"/>
            <a:ext cx="2343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a:latin typeface="Arial" charset="0"/>
                <a:cs typeface="Arial" charset="0"/>
              </a:rPr>
              <a:t>Delovanje LexA</a:t>
            </a:r>
          </a:p>
        </p:txBody>
      </p:sp>
      <p:pic>
        <p:nvPicPr>
          <p:cNvPr id="624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842963"/>
            <a:ext cx="7434262"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8" name="Rectangle 2"/>
          <p:cNvSpPr>
            <a:spLocks noChangeArrowheads="1"/>
          </p:cNvSpPr>
          <p:nvPr/>
        </p:nvSpPr>
        <p:spPr bwMode="auto">
          <a:xfrm>
            <a:off x="6878638" y="5811838"/>
            <a:ext cx="1598612"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l-SI" sz="1000">
                <a:latin typeface="Arial Narrow" pitchFamily="34" charset="0"/>
              </a:rPr>
              <a:t>BMC Bioinformatics 2008 9:23</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3"/>
          <a:srcRect/>
          <a:stretch>
            <a:fillRect/>
          </a:stretch>
        </p:blipFill>
        <p:spPr bwMode="auto">
          <a:xfrm>
            <a:off x="1835150" y="836613"/>
            <a:ext cx="5124450" cy="4524375"/>
          </a:xfrm>
          <a:prstGeom prst="rect">
            <a:avLst/>
          </a:prstGeom>
          <a:noFill/>
          <a:ln w="9525">
            <a:solidFill>
              <a:schemeClr val="tx1">
                <a:lumMod val="65000"/>
                <a:lumOff val="3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515" name="TextBox 1"/>
          <p:cNvSpPr txBox="1">
            <a:spLocks noChangeArrowheads="1"/>
          </p:cNvSpPr>
          <p:nvPr/>
        </p:nvSpPr>
        <p:spPr bwMode="auto">
          <a:xfrm>
            <a:off x="468313" y="5661025"/>
            <a:ext cx="83518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1400" dirty="0">
                <a:latin typeface="Arial" charset="0"/>
                <a:cs typeface="Arial" charset="0"/>
              </a:rPr>
              <a:t>DNA-</a:t>
            </a:r>
            <a:r>
              <a:rPr lang="sl-SI" sz="1400" dirty="0" err="1">
                <a:latin typeface="Arial" charset="0"/>
                <a:cs typeface="Arial" charset="0"/>
              </a:rPr>
              <a:t>polIII</a:t>
            </a:r>
            <a:r>
              <a:rPr lang="sl-SI" sz="1400" dirty="0">
                <a:latin typeface="Arial" charset="0"/>
                <a:cs typeface="Arial" charset="0"/>
              </a:rPr>
              <a:t> se ustavi na mestu mutacije (dimer TC). Na mestih za mutacijo so vezani SSB in </a:t>
            </a:r>
            <a:r>
              <a:rPr lang="sl-SI" sz="1400" dirty="0" err="1">
                <a:latin typeface="Arial" charset="0"/>
                <a:cs typeface="Arial" charset="0"/>
              </a:rPr>
              <a:t>RecA</a:t>
            </a:r>
            <a:r>
              <a:rPr lang="sl-SI" sz="1400" dirty="0">
                <a:latin typeface="Arial" charset="0"/>
                <a:cs typeface="Arial" charset="0"/>
              </a:rPr>
              <a:t> v obliki filamenta. Ker popusti blokada </a:t>
            </a:r>
            <a:r>
              <a:rPr lang="sl-SI" sz="1400" dirty="0" err="1">
                <a:latin typeface="Arial" charset="0"/>
                <a:cs typeface="Arial" charset="0"/>
              </a:rPr>
              <a:t>LexA</a:t>
            </a:r>
            <a:r>
              <a:rPr lang="sl-SI" sz="1400" dirty="0">
                <a:latin typeface="Arial" charset="0"/>
                <a:cs typeface="Arial" charset="0"/>
              </a:rPr>
              <a:t>, se sintetizira </a:t>
            </a:r>
            <a:r>
              <a:rPr lang="sl-SI" sz="1400" dirty="0" err="1">
                <a:latin typeface="Arial" charset="0"/>
                <a:cs typeface="Arial" charset="0"/>
              </a:rPr>
              <a:t>UmuD</a:t>
            </a:r>
            <a:r>
              <a:rPr lang="sl-SI" sz="1400" dirty="0">
                <a:latin typeface="Arial" charset="0"/>
                <a:cs typeface="Arial" charset="0"/>
              </a:rPr>
              <a:t>. Ta se procesira do aktivne oblike </a:t>
            </a:r>
            <a:r>
              <a:rPr lang="sl-SI" sz="1400" dirty="0" err="1">
                <a:latin typeface="Arial" charset="0"/>
                <a:cs typeface="Arial" charset="0"/>
              </a:rPr>
              <a:t>UmuD</a:t>
            </a:r>
            <a:r>
              <a:rPr lang="sl-SI" sz="1400" dirty="0">
                <a:latin typeface="Arial" charset="0"/>
                <a:cs typeface="Arial" charset="0"/>
              </a:rPr>
              <a:t>‘, ki pritegne </a:t>
            </a:r>
            <a:r>
              <a:rPr lang="sl-SI" sz="1400" dirty="0" err="1">
                <a:latin typeface="Arial" charset="0"/>
                <a:cs typeface="Arial" charset="0"/>
              </a:rPr>
              <a:t>UmuC</a:t>
            </a:r>
            <a:r>
              <a:rPr lang="sl-SI" sz="1400" dirty="0">
                <a:latin typeface="Arial" charset="0"/>
                <a:cs typeface="Arial" charset="0"/>
              </a:rPr>
              <a:t>. Ta kompleks (</a:t>
            </a:r>
            <a:r>
              <a:rPr lang="sl-SI" sz="1400" dirty="0" err="1">
                <a:latin typeface="Arial" charset="0"/>
                <a:cs typeface="Arial" charset="0"/>
              </a:rPr>
              <a:t>UmuD</a:t>
            </a:r>
            <a:r>
              <a:rPr lang="sl-SI" sz="1400" dirty="0">
                <a:latin typeface="Arial" charset="0"/>
                <a:cs typeface="Arial" charset="0"/>
              </a:rPr>
              <a:t>‘2C) je DNA-pol V brez </a:t>
            </a:r>
            <a:r>
              <a:rPr lang="sl-SI" sz="1400" dirty="0" err="1">
                <a:latin typeface="Arial" charset="0"/>
                <a:cs typeface="Arial" charset="0"/>
              </a:rPr>
              <a:t>eksonukleazne</a:t>
            </a:r>
            <a:r>
              <a:rPr lang="sl-SI" sz="1400" dirty="0">
                <a:latin typeface="Arial" charset="0"/>
                <a:cs typeface="Arial" charset="0"/>
              </a:rPr>
              <a:t> aktivnosti in nadaljuje sintezo preko mutiranega mesta. </a:t>
            </a:r>
          </a:p>
          <a:p>
            <a:r>
              <a:rPr lang="sl-SI" sz="1400" i="1" dirty="0">
                <a:latin typeface="Arial" charset="0"/>
                <a:cs typeface="Arial" charset="0"/>
              </a:rPr>
              <a:t>Za organizem je mutacija bolj sprejemljiva kot prekinitev sinteze.  </a:t>
            </a:r>
          </a:p>
        </p:txBody>
      </p:sp>
      <p:sp>
        <p:nvSpPr>
          <p:cNvPr id="64516" name="TextBox 2"/>
          <p:cNvSpPr txBox="1">
            <a:spLocks noChangeArrowheads="1"/>
          </p:cNvSpPr>
          <p:nvPr/>
        </p:nvSpPr>
        <p:spPr bwMode="auto">
          <a:xfrm>
            <a:off x="2411413" y="184150"/>
            <a:ext cx="3798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a:latin typeface="Arial" charset="0"/>
                <a:cs typeface="Arial" charset="0"/>
              </a:rPr>
              <a:t>Princip SOS - popravljanja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33337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7" name="Rectangle 5"/>
          <p:cNvSpPr>
            <a:spLocks noChangeArrowheads="1"/>
          </p:cNvSpPr>
          <p:nvPr/>
        </p:nvSpPr>
        <p:spPr bwMode="auto">
          <a:xfrm>
            <a:off x="395288" y="5734050"/>
            <a:ext cx="3540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bg2"/>
                </a:solidFill>
                <a:latin typeface="Arial Narrow" pitchFamily="34" charset="0"/>
              </a:rPr>
              <a:t>http://www.gladstone.ucsf.edu/gladstone/files/publicaffairs/mono15fig3.gif</a:t>
            </a:r>
          </a:p>
        </p:txBody>
      </p:sp>
      <p:grpSp>
        <p:nvGrpSpPr>
          <p:cNvPr id="162825" name="Group 9"/>
          <p:cNvGrpSpPr>
            <a:grpSpLocks/>
          </p:cNvGrpSpPr>
          <p:nvPr/>
        </p:nvGrpSpPr>
        <p:grpSpPr bwMode="auto">
          <a:xfrm>
            <a:off x="4643438" y="2492375"/>
            <a:ext cx="4322762" cy="3486150"/>
            <a:chOff x="2925" y="1570"/>
            <a:chExt cx="2723" cy="2196"/>
          </a:xfrm>
        </p:grpSpPr>
        <p:pic>
          <p:nvPicPr>
            <p:cNvPr id="67589" name="Picture 7" descr="huntington"/>
            <p:cNvPicPr>
              <a:picLocks noChangeAspect="1" noChangeArrowheads="1"/>
            </p:cNvPicPr>
            <p:nvPr/>
          </p:nvPicPr>
          <p:blipFill>
            <a:blip r:embed="rId3">
              <a:extLst>
                <a:ext uri="{28A0092B-C50C-407E-A947-70E740481C1C}">
                  <a14:useLocalDpi xmlns:a14="http://schemas.microsoft.com/office/drawing/2010/main" val="0"/>
                </a:ext>
              </a:extLst>
            </a:blip>
            <a:srcRect b="43196"/>
            <a:stretch>
              <a:fillRect/>
            </a:stretch>
          </p:blipFill>
          <p:spPr bwMode="auto">
            <a:xfrm>
              <a:off x="2925" y="1570"/>
              <a:ext cx="2723" cy="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Rectangle 8"/>
            <p:cNvSpPr>
              <a:spLocks noChangeArrowheads="1"/>
            </p:cNvSpPr>
            <p:nvPr/>
          </p:nvSpPr>
          <p:spPr bwMode="auto">
            <a:xfrm>
              <a:off x="4014" y="3612"/>
              <a:ext cx="15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sl-SI" sz="1000">
                  <a:solidFill>
                    <a:schemeClr val="bg2"/>
                  </a:solidFill>
                  <a:latin typeface="Arial Narrow" pitchFamily="34" charset="0"/>
                </a:rPr>
                <a:t>http://www.web-books.com/MoBio/Free/Ch7F3.htm</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2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33375"/>
            <a:ext cx="6696075" cy="586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1295400"/>
            <a:ext cx="85359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187624" y="6165304"/>
            <a:ext cx="7128792" cy="400110"/>
          </a:xfrm>
          <a:prstGeom prst="rect">
            <a:avLst/>
          </a:prstGeom>
        </p:spPr>
        <p:txBody>
          <a:bodyPr wrap="square">
            <a:spAutoFit/>
          </a:bodyPr>
          <a:lstStyle/>
          <a:p>
            <a:pPr algn="ctr"/>
            <a:r>
              <a:rPr lang="sl-SI" sz="2000" dirty="0" err="1">
                <a:latin typeface="Arial" pitchFamily="34" charset="0"/>
                <a:cs typeface="Arial" pitchFamily="34" charset="0"/>
              </a:rPr>
              <a:t>Cre</a:t>
            </a:r>
            <a:r>
              <a:rPr lang="sl-SI" sz="2000" dirty="0">
                <a:latin typeface="Arial" pitchFamily="34" charset="0"/>
                <a:cs typeface="Arial" pitchFamily="34" charset="0"/>
              </a:rPr>
              <a:t> iz faga P1 deluje na tarčna mesta </a:t>
            </a:r>
            <a:r>
              <a:rPr lang="sl-SI" sz="2000" dirty="0" err="1">
                <a:latin typeface="Arial" pitchFamily="34" charset="0"/>
                <a:cs typeface="Arial" pitchFamily="34" charset="0"/>
              </a:rPr>
              <a:t>loxP</a:t>
            </a:r>
            <a:r>
              <a:rPr lang="sl-SI" sz="2000" dirty="0">
                <a:latin typeface="Arial" pitchFamily="34" charset="0"/>
                <a:cs typeface="Arial" pitchFamily="34" charset="0"/>
              </a:rPr>
              <a:t> (34 bp)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27050"/>
            <a:ext cx="80645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539552" y="704878"/>
            <a:ext cx="8137525"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b="1" dirty="0" err="1">
                <a:latin typeface="Arial" pitchFamily="34" charset="0"/>
                <a:cs typeface="Arial" pitchFamily="34" charset="0"/>
              </a:rPr>
              <a:t>Rekombinaze</a:t>
            </a:r>
            <a:r>
              <a:rPr lang="sl-SI" sz="2000" b="1" dirty="0">
                <a:latin typeface="Arial" pitchFamily="34" charset="0"/>
                <a:cs typeface="Arial" pitchFamily="34" charset="0"/>
              </a:rPr>
              <a:t>:</a:t>
            </a:r>
          </a:p>
          <a:p>
            <a:r>
              <a:rPr lang="sl-SI" sz="2000" dirty="0">
                <a:latin typeface="Arial" pitchFamily="34" charset="0"/>
                <a:cs typeface="Arial" pitchFamily="34" charset="0"/>
              </a:rPr>
              <a:t>encimi, ki katalizirajo izmenjavo verig DNA</a:t>
            </a:r>
          </a:p>
          <a:p>
            <a:endParaRPr lang="sl-SI" sz="2000" dirty="0">
              <a:latin typeface="Arial" pitchFamily="34" charset="0"/>
              <a:cs typeface="Arial" pitchFamily="34" charset="0"/>
            </a:endParaRPr>
          </a:p>
          <a:p>
            <a:r>
              <a:rPr lang="sl-SI" sz="2000" dirty="0">
                <a:latin typeface="Arial" pitchFamily="34" charset="0"/>
                <a:cs typeface="Arial" pitchFamily="34" charset="0"/>
              </a:rPr>
              <a:t>- </a:t>
            </a:r>
            <a:r>
              <a:rPr lang="sl-SI" sz="2000" dirty="0" err="1">
                <a:latin typeface="Arial" pitchFamily="34" charset="0"/>
                <a:cs typeface="Arial" pitchFamily="34" charset="0"/>
              </a:rPr>
              <a:t>RecA</a:t>
            </a:r>
            <a:r>
              <a:rPr lang="sl-SI" sz="2000" dirty="0">
                <a:latin typeface="Arial" pitchFamily="34" charset="0"/>
                <a:cs typeface="Arial" pitchFamily="34" charset="0"/>
              </a:rPr>
              <a:t> (</a:t>
            </a:r>
            <a:r>
              <a:rPr lang="sl-SI" sz="2000" i="1" dirty="0">
                <a:latin typeface="Arial" pitchFamily="34" charset="0"/>
                <a:cs typeface="Arial" pitchFamily="34" charset="0"/>
              </a:rPr>
              <a:t>E. coli</a:t>
            </a:r>
            <a:r>
              <a:rPr lang="sl-SI" sz="2000" dirty="0">
                <a:latin typeface="Arial" pitchFamily="34" charset="0"/>
                <a:cs typeface="Arial" pitchFamily="34" charset="0"/>
              </a:rPr>
              <a:t>)</a:t>
            </a:r>
          </a:p>
          <a:p>
            <a:r>
              <a:rPr lang="sl-SI" sz="2000" dirty="0">
                <a:latin typeface="Arial" pitchFamily="34" charset="0"/>
                <a:cs typeface="Arial" pitchFamily="34" charset="0"/>
              </a:rPr>
              <a:t>- RAD51 (</a:t>
            </a:r>
            <a:r>
              <a:rPr lang="sl-SI" sz="2000" i="1" dirty="0">
                <a:latin typeface="Arial" pitchFamily="34" charset="0"/>
                <a:cs typeface="Arial" pitchFamily="34" charset="0"/>
              </a:rPr>
              <a:t>S. cerevisiae</a:t>
            </a:r>
            <a:r>
              <a:rPr lang="sl-SI" sz="2000" dirty="0">
                <a:latin typeface="Arial" pitchFamily="34" charset="0"/>
                <a:cs typeface="Arial" pitchFamily="34" charset="0"/>
              </a:rPr>
              <a:t>)</a:t>
            </a:r>
            <a:br>
              <a:rPr lang="sl-SI" sz="2000" dirty="0">
                <a:latin typeface="Arial" pitchFamily="34" charset="0"/>
                <a:cs typeface="Arial" pitchFamily="34" charset="0"/>
              </a:rPr>
            </a:br>
            <a:endParaRPr lang="sl-SI" sz="700" dirty="0">
              <a:latin typeface="Arial" pitchFamily="34" charset="0"/>
              <a:cs typeface="Arial" pitchFamily="34" charset="0"/>
            </a:endParaRPr>
          </a:p>
          <a:p>
            <a:r>
              <a:rPr lang="sl-SI" sz="2000" dirty="0">
                <a:latin typeface="Arial" pitchFamily="34" charset="0"/>
                <a:cs typeface="Arial" pitchFamily="34" charset="0"/>
              </a:rPr>
              <a:t>- </a:t>
            </a:r>
            <a:r>
              <a:rPr lang="sl-SI" sz="2000" dirty="0" err="1">
                <a:latin typeface="Arial" pitchFamily="34" charset="0"/>
                <a:cs typeface="Arial" pitchFamily="34" charset="0"/>
              </a:rPr>
              <a:t>Cre</a:t>
            </a:r>
            <a:r>
              <a:rPr lang="sl-SI" sz="2000" dirty="0">
                <a:latin typeface="Arial" pitchFamily="34" charset="0"/>
                <a:cs typeface="Arial" pitchFamily="34" charset="0"/>
              </a:rPr>
              <a:t> (fag P1)</a:t>
            </a:r>
          </a:p>
          <a:p>
            <a:r>
              <a:rPr lang="sl-SI" sz="2000" dirty="0">
                <a:latin typeface="Arial" pitchFamily="34" charset="0"/>
                <a:cs typeface="Arial" pitchFamily="34" charset="0"/>
              </a:rPr>
              <a:t>- FLP / FRT</a:t>
            </a:r>
          </a:p>
          <a:p>
            <a:r>
              <a:rPr lang="sl-SI" sz="2000" dirty="0">
                <a:latin typeface="Arial" pitchFamily="34" charset="0"/>
                <a:cs typeface="Arial" pitchFamily="34" charset="0"/>
              </a:rPr>
              <a:t>…</a:t>
            </a:r>
          </a:p>
          <a:p>
            <a:endParaRPr lang="sl-SI" sz="2000" dirty="0">
              <a:latin typeface="Arial" pitchFamily="34" charset="0"/>
              <a:cs typeface="Arial" pitchFamily="34" charset="0"/>
            </a:endParaRPr>
          </a:p>
          <a:p>
            <a:endParaRPr lang="sl-SI" sz="2000" dirty="0">
              <a:latin typeface="Arial" pitchFamily="34" charset="0"/>
              <a:cs typeface="Arial" pitchFamily="34" charset="0"/>
            </a:endParaRPr>
          </a:p>
          <a:p>
            <a:r>
              <a:rPr lang="sl-SI" sz="1600" dirty="0">
                <a:latin typeface="Arial" pitchFamily="34" charset="0"/>
                <a:cs typeface="Arial" pitchFamily="34" charset="0"/>
              </a:rPr>
              <a:t>Pri </a:t>
            </a:r>
            <a:r>
              <a:rPr lang="sl-SI" sz="1600" i="1" dirty="0">
                <a:latin typeface="Arial" pitchFamily="34" charset="0"/>
                <a:cs typeface="Arial" pitchFamily="34" charset="0"/>
              </a:rPr>
              <a:t>E. coli </a:t>
            </a:r>
            <a:r>
              <a:rPr lang="sl-SI" sz="1600" dirty="0">
                <a:latin typeface="Arial" pitchFamily="34" charset="0"/>
                <a:cs typeface="Arial" pitchFamily="34" charset="0"/>
              </a:rPr>
              <a:t>mutante </a:t>
            </a:r>
            <a:r>
              <a:rPr lang="sl-SI" sz="1600" i="1" dirty="0" err="1">
                <a:latin typeface="Arial" pitchFamily="34" charset="0"/>
                <a:cs typeface="Arial" pitchFamily="34" charset="0"/>
              </a:rPr>
              <a:t>rec</a:t>
            </a:r>
            <a:r>
              <a:rPr lang="sl-SI" sz="1600" dirty="0" err="1">
                <a:latin typeface="Arial" pitchFamily="34" charset="0"/>
                <a:cs typeface="Arial" pitchFamily="34" charset="0"/>
              </a:rPr>
              <a:t>A</a:t>
            </a:r>
            <a:r>
              <a:rPr lang="sl-SI" sz="1600" baseline="30000" dirty="0">
                <a:latin typeface="Arial" pitchFamily="34" charset="0"/>
                <a:cs typeface="Arial" pitchFamily="34" charset="0"/>
              </a:rPr>
              <a:t>-</a:t>
            </a:r>
            <a:r>
              <a:rPr lang="sl-SI" sz="1600" dirty="0">
                <a:latin typeface="Arial" pitchFamily="34" charset="0"/>
                <a:cs typeface="Arial" pitchFamily="34" charset="0"/>
              </a:rPr>
              <a:t> izmenjujejo DNA 10</a:t>
            </a:r>
            <a:r>
              <a:rPr lang="sl-SI" sz="1600" baseline="30000" dirty="0">
                <a:latin typeface="Arial" pitchFamily="34" charset="0"/>
                <a:cs typeface="Arial" pitchFamily="34" charset="0"/>
              </a:rPr>
              <a:t>4</a:t>
            </a:r>
            <a:r>
              <a:rPr lang="sl-SI" sz="1600" dirty="0">
                <a:latin typeface="Arial" pitchFamily="34" charset="0"/>
                <a:cs typeface="Arial" pitchFamily="34" charset="0"/>
              </a:rPr>
              <a:t>-krat redkeje kot </a:t>
            </a:r>
            <a:r>
              <a:rPr lang="sl-SI" sz="1600" i="1" dirty="0" err="1">
                <a:latin typeface="Arial" pitchFamily="34" charset="0"/>
                <a:cs typeface="Arial" pitchFamily="34" charset="0"/>
              </a:rPr>
              <a:t>rec</a:t>
            </a:r>
            <a:r>
              <a:rPr lang="sl-SI" sz="1600" dirty="0" err="1">
                <a:latin typeface="Arial" pitchFamily="34" charset="0"/>
                <a:cs typeface="Arial" pitchFamily="34" charset="0"/>
              </a:rPr>
              <a:t>A</a:t>
            </a:r>
            <a:r>
              <a:rPr lang="sl-SI" sz="1600" baseline="30000" dirty="0">
                <a:latin typeface="Arial" pitchFamily="34" charset="0"/>
                <a:cs typeface="Arial" pitchFamily="34" charset="0"/>
              </a:rPr>
              <a:t>+</a:t>
            </a:r>
            <a:r>
              <a:rPr lang="sl-SI" sz="1600" dirty="0">
                <a:latin typeface="Arial" pitchFamily="34" charset="0"/>
                <a:cs typeface="Arial" pitchFamily="34" charset="0"/>
              </a:rPr>
              <a:t>.</a:t>
            </a:r>
          </a:p>
          <a:p>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dirty="0" err="1" smtClean="0">
                <a:latin typeface="Arial" pitchFamily="34" charset="0"/>
                <a:cs typeface="Arial" pitchFamily="34" charset="0"/>
              </a:rPr>
              <a:t>RecA</a:t>
            </a:r>
            <a:r>
              <a:rPr lang="sl-SI" sz="1600" dirty="0" smtClean="0">
                <a:latin typeface="Arial" pitchFamily="34" charset="0"/>
                <a:cs typeface="Arial" pitchFamily="34" charset="0"/>
              </a:rPr>
              <a:t> </a:t>
            </a:r>
            <a:r>
              <a:rPr lang="sl-SI" sz="1600" dirty="0">
                <a:latin typeface="Arial" pitchFamily="34" charset="0"/>
                <a:cs typeface="Arial" pitchFamily="34" charset="0"/>
              </a:rPr>
              <a:t>se veže na DNA (ds ali </a:t>
            </a:r>
            <a:r>
              <a:rPr lang="sl-SI" sz="1600" dirty="0" err="1">
                <a:latin typeface="Arial" pitchFamily="34" charset="0"/>
                <a:cs typeface="Arial" pitchFamily="34" charset="0"/>
              </a:rPr>
              <a:t>ss</a:t>
            </a:r>
            <a:r>
              <a:rPr lang="sl-SI" sz="1600" dirty="0">
                <a:latin typeface="Arial" pitchFamily="34" charset="0"/>
                <a:cs typeface="Arial" pitchFamily="34" charset="0"/>
              </a:rPr>
              <a:t>) neodvisno od zaporedja – predpogoj je zareza </a:t>
            </a:r>
            <a:r>
              <a:rPr lang="sl-SI" sz="1600" dirty="0" smtClean="0">
                <a:latin typeface="Arial" pitchFamily="34" charset="0"/>
                <a:cs typeface="Arial" pitchFamily="34" charset="0"/>
              </a:rPr>
              <a:t/>
            </a:r>
            <a:br>
              <a:rPr lang="sl-SI" sz="1600" dirty="0" smtClean="0">
                <a:latin typeface="Arial" pitchFamily="34" charset="0"/>
                <a:cs typeface="Arial" pitchFamily="34" charset="0"/>
              </a:rPr>
            </a:br>
            <a:r>
              <a:rPr lang="sl-SI" sz="1600" dirty="0" smtClean="0">
                <a:latin typeface="Arial" pitchFamily="34" charset="0"/>
                <a:cs typeface="Arial" pitchFamily="34" charset="0"/>
              </a:rPr>
              <a:t>z </a:t>
            </a:r>
            <a:r>
              <a:rPr lang="sl-SI" sz="1600" dirty="0">
                <a:latin typeface="Arial" pitchFamily="34" charset="0"/>
                <a:cs typeface="Arial" pitchFamily="34" charset="0"/>
              </a:rPr>
              <a:t>vsaj 1 </a:t>
            </a:r>
            <a:r>
              <a:rPr lang="sl-SI" sz="1600" dirty="0" err="1">
                <a:latin typeface="Arial" pitchFamily="34" charset="0"/>
                <a:cs typeface="Arial" pitchFamily="34" charset="0"/>
              </a:rPr>
              <a:t>nt</a:t>
            </a:r>
            <a:r>
              <a:rPr lang="sl-SI" sz="1600" dirty="0">
                <a:latin typeface="Arial" pitchFamily="34" charset="0"/>
                <a:cs typeface="Arial" pitchFamily="34" charset="0"/>
              </a:rPr>
              <a:t> </a:t>
            </a:r>
            <a:r>
              <a:rPr lang="sl-SI" sz="1600" dirty="0" err="1">
                <a:latin typeface="Arial" pitchFamily="34" charset="0"/>
                <a:cs typeface="Arial" pitchFamily="34" charset="0"/>
              </a:rPr>
              <a:t>ssDNA</a:t>
            </a:r>
            <a:r>
              <a:rPr lang="sl-SI" sz="1600" dirty="0">
                <a:latin typeface="Arial" pitchFamily="34" charset="0"/>
                <a:cs typeface="Arial" pitchFamily="34" charset="0"/>
              </a:rPr>
              <a:t> – in naredi filamente, dolge tudi &gt;1000 </a:t>
            </a:r>
            <a:r>
              <a:rPr lang="sl-SI" sz="1600" dirty="0" err="1">
                <a:latin typeface="Arial" pitchFamily="34" charset="0"/>
                <a:cs typeface="Arial" pitchFamily="34" charset="0"/>
              </a:rPr>
              <a:t>monomernih</a:t>
            </a:r>
            <a:r>
              <a:rPr lang="sl-SI" sz="1600" dirty="0">
                <a:latin typeface="Arial" pitchFamily="34" charset="0"/>
                <a:cs typeface="Arial" pitchFamily="34" charset="0"/>
              </a:rPr>
              <a:t> enot. Vežejo se na homologna mesta in ob hidrolizi ATP katalizirajo izmenjavo verig. </a:t>
            </a:r>
          </a:p>
          <a:p>
            <a:r>
              <a:rPr lang="sl-SI" sz="1600" dirty="0">
                <a:latin typeface="Arial" pitchFamily="34" charset="0"/>
                <a:cs typeface="Arial" pitchFamily="34" charset="0"/>
              </a:rPr>
              <a:t>~6 monomerov se veže na 1 zavoj </a:t>
            </a:r>
            <a:r>
              <a:rPr lang="sl-SI" sz="1600" dirty="0" err="1">
                <a:latin typeface="Arial" pitchFamily="34" charset="0"/>
                <a:cs typeface="Arial" pitchFamily="34" charset="0"/>
              </a:rPr>
              <a:t>dsDNA</a:t>
            </a:r>
            <a:r>
              <a:rPr lang="sl-SI" sz="1600" dirty="0">
                <a:latin typeface="Arial" pitchFamily="34" charset="0"/>
                <a:cs typeface="Arial" pitchFamily="34" charset="0"/>
              </a:rPr>
              <a:t>, ki se razvleče in vsebuje ~19 bp.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75" y="1196975"/>
            <a:ext cx="3757613" cy="537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TextBox 1"/>
          <p:cNvSpPr txBox="1">
            <a:spLocks noChangeArrowheads="1"/>
          </p:cNvSpPr>
          <p:nvPr/>
        </p:nvSpPr>
        <p:spPr bwMode="auto">
          <a:xfrm>
            <a:off x="1115616" y="333375"/>
            <a:ext cx="68532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sl-SI" sz="2000" b="1" dirty="0">
                <a:latin typeface="Arial" charset="0"/>
                <a:cs typeface="Arial" charset="0"/>
              </a:rPr>
              <a:t>Struktura </a:t>
            </a:r>
            <a:r>
              <a:rPr lang="sl-SI" sz="2000" b="1" dirty="0" err="1">
                <a:latin typeface="Arial" charset="0"/>
                <a:cs typeface="Arial" charset="0"/>
              </a:rPr>
              <a:t>rekombinaze</a:t>
            </a:r>
            <a:r>
              <a:rPr lang="sl-SI" sz="2000" b="1" dirty="0">
                <a:latin typeface="Arial" charset="0"/>
                <a:cs typeface="Arial" charset="0"/>
              </a:rPr>
              <a:t> </a:t>
            </a:r>
            <a:r>
              <a:rPr lang="sl-SI" sz="2000" b="1" dirty="0" err="1">
                <a:latin typeface="Arial" charset="0"/>
                <a:cs typeface="Arial" charset="0"/>
              </a:rPr>
              <a:t>RecA</a:t>
            </a:r>
            <a:r>
              <a:rPr lang="sl-SI" sz="2000" b="1" dirty="0">
                <a:latin typeface="Arial" charset="0"/>
                <a:cs typeface="Arial" charset="0"/>
              </a:rPr>
              <a:t> in sestavljanje filamentov</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Jet:Applications:Microsoft Office 98:Templates:Blank Presentation</Template>
  <TotalTime>3386</TotalTime>
  <Words>2646</Words>
  <Application>Microsoft Office PowerPoint</Application>
  <PresentationFormat>On-screen Show (4:3)</PresentationFormat>
  <Paragraphs>236</Paragraphs>
  <Slides>53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Arial Narrow</vt:lpstr>
      <vt:lpstr>Symbol</vt:lpstr>
      <vt:lpstr>Times</vt:lpstr>
      <vt:lpstr>Wingdings</vt:lpstr>
      <vt:lpstr>Blank Presentation</vt:lpstr>
      <vt:lpstr>Rekombinacija in  popravljanje DNA</vt:lpstr>
      <vt:lpstr>Rekombinacija</vt:lpstr>
      <vt:lpstr>Prenosi DNA med prokarionti</vt:lpstr>
      <vt:lpstr>Rekombinacija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Vrste mutacij</vt:lpstr>
      <vt:lpstr>PowerPoint Presentation</vt:lpstr>
      <vt:lpstr>PowerPoint Presentation</vt:lpstr>
      <vt:lpstr>PowerPoint Presentation</vt:lpstr>
      <vt:lpstr>PowerPoint Presentation</vt:lpstr>
      <vt:lpstr>Poškodbe in mesta, občutljiva za kemične spremembe DNA in vivo. rdeče: oksidacija, modro: hidroliza, zeleno: metilacija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Uravnavanje SOS-odgovora pri E. coli</vt:lpstr>
      <vt:lpstr>PowerPoint Presentation</vt:lpstr>
      <vt:lpstr>PowerPoint Presentation</vt:lpstr>
      <vt:lpstr>PowerPoint Presentation</vt:lpstr>
      <vt:lpstr>PowerPoint Presentation</vt:lpstr>
    </vt:vector>
  </TitlesOfParts>
  <Company>sumanas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kph</dc:creator>
  <cp:lastModifiedBy>MarkoD</cp:lastModifiedBy>
  <cp:revision>106</cp:revision>
  <dcterms:created xsi:type="dcterms:W3CDTF">2001-12-04T02:34:52Z</dcterms:created>
  <dcterms:modified xsi:type="dcterms:W3CDTF">2014-02-27T15:08:31Z</dcterms:modified>
</cp:coreProperties>
</file>