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Lst>
  <p:notesMasterIdLst>
    <p:notesMasterId r:id="rId24"/>
  </p:notesMasterIdLst>
  <p:sldIdLst>
    <p:sldId id="581" r:id="rId3"/>
    <p:sldId id="575" r:id="rId4"/>
    <p:sldId id="562" r:id="rId5"/>
    <p:sldId id="482" r:id="rId6"/>
    <p:sldId id="584" r:id="rId7"/>
    <p:sldId id="488" r:id="rId8"/>
    <p:sldId id="577" r:id="rId9"/>
    <p:sldId id="568" r:id="rId10"/>
    <p:sldId id="489" r:id="rId11"/>
    <p:sldId id="490" r:id="rId12"/>
    <p:sldId id="579" r:id="rId13"/>
    <p:sldId id="542" r:id="rId14"/>
    <p:sldId id="576" r:id="rId15"/>
    <p:sldId id="467" r:id="rId16"/>
    <p:sldId id="574" r:id="rId17"/>
    <p:sldId id="564" r:id="rId18"/>
    <p:sldId id="546" r:id="rId19"/>
    <p:sldId id="547" r:id="rId20"/>
    <p:sldId id="485" r:id="rId21"/>
    <p:sldId id="548" r:id="rId22"/>
    <p:sldId id="550" r:id="rId2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9775"/>
    <a:srgbClr val="33CAFF"/>
    <a:srgbClr val="333300"/>
    <a:srgbClr val="00FF00"/>
    <a:srgbClr val="0000FF"/>
    <a:srgbClr val="FF9933"/>
    <a:srgbClr val="FF33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58" autoAdjust="0"/>
    <p:restoredTop sz="83392" autoAdjust="0"/>
  </p:normalViewPr>
  <p:slideViewPr>
    <p:cSldViewPr>
      <p:cViewPr varScale="1">
        <p:scale>
          <a:sx n="103" d="100"/>
          <a:sy n="103" d="100"/>
        </p:scale>
        <p:origin x="183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4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819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8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Kliknite, če želite urediti sloge besedila matrice</a:t>
            </a:r>
          </a:p>
          <a:p>
            <a:pPr lvl="1"/>
            <a:r>
              <a:rPr lang="en-US" noProof="0" smtClean="0"/>
              <a:t>Druga raven</a:t>
            </a:r>
          </a:p>
          <a:p>
            <a:pPr lvl="2"/>
            <a:r>
              <a:rPr lang="en-US" noProof="0" smtClean="0"/>
              <a:t>Tretja raven</a:t>
            </a:r>
          </a:p>
          <a:p>
            <a:pPr lvl="3"/>
            <a:r>
              <a:rPr lang="en-US" noProof="0" smtClean="0"/>
              <a:t>Četrta raven</a:t>
            </a:r>
          </a:p>
          <a:p>
            <a:pPr lvl="4"/>
            <a:r>
              <a:rPr lang="en-US" noProof="0" smtClean="0"/>
              <a:t>Peta raven</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2FC063E9-7EFA-4314-81D5-314452C7B668}" type="slidenum">
              <a:rPr lang="en-US"/>
              <a:pPr>
                <a:defRPr/>
              </a:pPr>
              <a:t>‹#›</a:t>
            </a:fld>
            <a:endParaRPr lang="en-US"/>
          </a:p>
        </p:txBody>
      </p:sp>
    </p:spTree>
    <p:extLst>
      <p:ext uri="{BB962C8B-B14F-4D97-AF65-F5344CB8AC3E}">
        <p14:creationId xmlns:p14="http://schemas.microsoft.com/office/powerpoint/2010/main" val="34165271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5FBFD8DE-6E54-4EA9-9F9B-D44EEDFF29C0}" type="slidenum">
              <a:rPr lang="en-US" sz="1200" smtClean="0">
                <a:solidFill>
                  <a:srgbClr val="000000"/>
                </a:solidFill>
              </a:rPr>
              <a:pPr/>
              <a:t>1</a:t>
            </a:fld>
            <a:endParaRPr lang="en-US" sz="1200" smtClean="0">
              <a:solidFill>
                <a:srgbClr val="000000"/>
              </a:solidFill>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r>
              <a:rPr lang="en-US" smtClean="0"/>
              <a:t>The replicon model proposes that cis-acting elements, termed replicators, genetically determine the location of replication initiation events. Replicators interact with trans-acting regulatory factors, called initiators. This interaction starts DNA replication in response to signals from the cell-cycle machinery.</a:t>
            </a:r>
            <a:endParaRPr lang="sl-SI" smtClean="0"/>
          </a:p>
        </p:txBody>
      </p:sp>
    </p:spTree>
    <p:extLst>
      <p:ext uri="{BB962C8B-B14F-4D97-AF65-F5344CB8AC3E}">
        <p14:creationId xmlns:p14="http://schemas.microsoft.com/office/powerpoint/2010/main" val="3260414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DDA7977C-D3AC-46E5-BA8B-7747BD1E1AB0}" type="slidenum">
              <a:rPr lang="en-US" sz="1200" smtClean="0"/>
              <a:pPr/>
              <a:t>10</a:t>
            </a:fld>
            <a:endParaRPr lang="en-US" sz="1200"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207309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p:spPr>
        <p:txBody>
          <a:bodyPr/>
          <a:lstStyle/>
          <a:p>
            <a:r>
              <a:rPr lang="sl-SI" smtClean="0"/>
              <a:t>(A) The clamp-loading protein (RFC in mammalian cells) binds DNA at the junction between primer and template. The sliding-clamp protein (PCNA in mammalian cells) binds adjacent to the RFC, and DNA polymerase then binds to PCNA. (B) Model of PCNA bound to DNA. (B, from T. S. Krishna, X. P. Kong, S. Gary, P. M. Burgers and J. Kuriyan, 1994. Cell 79: 1233.)</a:t>
            </a:r>
          </a:p>
        </p:txBody>
      </p:sp>
      <p:sp>
        <p:nvSpPr>
          <p:cNvPr id="64516" name="Slide Number Placeholder 3"/>
          <p:cNvSpPr>
            <a:spLocks noGrp="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4362F8C6-2BE5-4921-8074-485F373AA1B2}" type="slidenum">
              <a:rPr lang="en-US" sz="1200" smtClean="0"/>
              <a:pPr/>
              <a:t>11</a:t>
            </a:fld>
            <a:endParaRPr lang="en-US" sz="1200" smtClean="0"/>
          </a:p>
        </p:txBody>
      </p:sp>
    </p:spTree>
    <p:extLst>
      <p:ext uri="{BB962C8B-B14F-4D97-AF65-F5344CB8AC3E}">
        <p14:creationId xmlns:p14="http://schemas.microsoft.com/office/powerpoint/2010/main" val="23149511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7EC2D21B-4D72-4F24-BD99-CE331F65DCDC}" type="slidenum">
              <a:rPr lang="en-US" sz="1200" smtClean="0"/>
              <a:pPr/>
              <a:t>14</a:t>
            </a:fld>
            <a:endParaRPr lang="en-US" sz="1200"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2605279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8033EC5D-D5CE-4316-A433-0A212FF2C027}" type="slidenum">
              <a:rPr lang="en-US" sz="1200" smtClean="0"/>
              <a:pPr/>
              <a:t>15</a:t>
            </a:fld>
            <a:endParaRPr lang="en-US" sz="1200"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22840582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E1D80DB5-1229-41FE-A501-E3DC629B80E2}" type="slidenum">
              <a:rPr lang="en-US" sz="1200" smtClean="0"/>
              <a:pPr/>
              <a:t>16</a:t>
            </a:fld>
            <a:endParaRPr lang="en-US" sz="1200"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2175568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C7ED877F-4B21-4374-9328-847BBD6676D9}" type="slidenum">
              <a:rPr lang="en-US" sz="1200" smtClean="0"/>
              <a:pPr/>
              <a:t>19</a:t>
            </a:fld>
            <a:endParaRPr lang="en-US" sz="1200"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8413423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p:spPr>
        <p:txBody>
          <a:bodyPr/>
          <a:lstStyle/>
          <a:p>
            <a:r>
              <a:rPr lang="en-US" smtClean="0"/>
              <a:t>The telomerase is a protein–RNA complex that carries an RNA template for synthesizing a repeating, G-rich telomere DNA sequence. Only the part of the telomerase protein homologous to reverse transcriptase is shown here (green). A reverse transcriptase is a special form of polymerase enzyme that uses an RNA template to make a DNA strand; telomerase is unique in carrying its own RNA template with it at all times. (Modified from J. Lingner and T.R. Cech, Curr. Opin. Genet. Dev. 8:226–232, 1998.)</a:t>
            </a:r>
            <a:endParaRPr lang="sl-SI" smtClean="0"/>
          </a:p>
        </p:txBody>
      </p:sp>
      <p:sp>
        <p:nvSpPr>
          <p:cNvPr id="75780" name="Slide Number Placeholder 3"/>
          <p:cNvSpPr>
            <a:spLocks noGrp="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280BFED5-BA3F-4CFE-96C1-A89311474A30}" type="slidenum">
              <a:rPr lang="en-US" sz="1200" smtClean="0"/>
              <a:pPr/>
              <a:t>21</a:t>
            </a:fld>
            <a:endParaRPr lang="en-US" sz="1200" smtClean="0"/>
          </a:p>
        </p:txBody>
      </p:sp>
    </p:spTree>
    <p:extLst>
      <p:ext uri="{BB962C8B-B14F-4D97-AF65-F5344CB8AC3E}">
        <p14:creationId xmlns:p14="http://schemas.microsoft.com/office/powerpoint/2010/main" val="1791519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r>
              <a:rPr lang="en-US" smtClean="0"/>
              <a:t>Sequences of bacterial and yeast replication origins.  (a) The bacterial replication origin contains three homologous 13-mers and four homologous 9-mers.  (b) The yeast replication origin is called autonomously replicating sequence (ARS).  The "A" region is absolutely necessary, while B1, B2, and B3 can increase the replication efficiency.</a:t>
            </a:r>
            <a:endParaRPr lang="sl-SI" smtClean="0"/>
          </a:p>
        </p:txBody>
      </p:sp>
      <p:sp>
        <p:nvSpPr>
          <p:cNvPr id="51204" name="Slide Number Placeholder 3"/>
          <p:cNvSpPr>
            <a:spLocks noGrp="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7261E70D-99FC-4C2B-BF7B-D096630C989E}" type="slidenum">
              <a:rPr lang="en-US" sz="1200" smtClean="0"/>
              <a:pPr/>
              <a:t>2</a:t>
            </a:fld>
            <a:endParaRPr lang="en-US" sz="1200" smtClean="0"/>
          </a:p>
        </p:txBody>
      </p:sp>
    </p:spTree>
    <p:extLst>
      <p:ext uri="{BB962C8B-B14F-4D97-AF65-F5344CB8AC3E}">
        <p14:creationId xmlns:p14="http://schemas.microsoft.com/office/powerpoint/2010/main" val="3057745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err="1" smtClean="0"/>
              <a:t>bypass</a:t>
            </a:r>
            <a:r>
              <a:rPr lang="sl-SI" dirty="0" smtClean="0"/>
              <a:t>: na mestih poškodovane</a:t>
            </a:r>
            <a:r>
              <a:rPr lang="sl-SI" baseline="0" dirty="0" smtClean="0"/>
              <a:t> DNA</a:t>
            </a:r>
            <a:endParaRPr lang="sl-SI" dirty="0"/>
          </a:p>
        </p:txBody>
      </p:sp>
      <p:sp>
        <p:nvSpPr>
          <p:cNvPr id="4" name="Slide Number Placeholder 3"/>
          <p:cNvSpPr>
            <a:spLocks noGrp="1"/>
          </p:cNvSpPr>
          <p:nvPr>
            <p:ph type="sldNum" sz="quarter" idx="10"/>
          </p:nvPr>
        </p:nvSpPr>
        <p:spPr/>
        <p:txBody>
          <a:bodyPr/>
          <a:lstStyle/>
          <a:p>
            <a:pPr>
              <a:defRPr/>
            </a:pPr>
            <a:fld id="{2FC063E9-7EFA-4314-81D5-314452C7B668}" type="slidenum">
              <a:rPr lang="en-US" smtClean="0"/>
              <a:pPr>
                <a:defRPr/>
              </a:pPr>
              <a:t>3</a:t>
            </a:fld>
            <a:endParaRPr lang="en-US"/>
          </a:p>
        </p:txBody>
      </p:sp>
    </p:spTree>
    <p:extLst>
      <p:ext uri="{BB962C8B-B14F-4D97-AF65-F5344CB8AC3E}">
        <p14:creationId xmlns:p14="http://schemas.microsoft.com/office/powerpoint/2010/main" val="3707402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219AF838-FDEE-40CF-A5A0-85F77CC53FE2}" type="slidenum">
              <a:rPr lang="en-US" sz="1200" smtClean="0"/>
              <a:pPr/>
              <a:t>4</a:t>
            </a:fld>
            <a:endParaRPr lang="en-US" sz="120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r>
              <a:rPr lang="sl-SI" dirty="0" smtClean="0"/>
              <a:t>http://biosiva.50webs.org/rep3.htm</a:t>
            </a:r>
          </a:p>
          <a:p>
            <a:r>
              <a:rPr lang="sl-SI" dirty="0" smtClean="0"/>
              <a:t>D</a:t>
            </a:r>
            <a:r>
              <a:rPr lang="en-US" dirty="0" err="1" smtClean="0"/>
              <a:t>uring</a:t>
            </a:r>
            <a:r>
              <a:rPr lang="en-US" dirty="0" smtClean="0"/>
              <a:t> pre-initiation stage, replicator selection occurs.  Replicator selection is the process of identifying the sequences that will direct the initiation of replication and occur in G1 phase. and occurs in </a:t>
            </a:r>
            <a:r>
              <a:rPr lang="en-US" dirty="0" err="1" smtClean="0"/>
              <a:t>Gl</a:t>
            </a:r>
            <a:r>
              <a:rPr lang="en-US" dirty="0" smtClean="0"/>
              <a:t> (prior to S phase). This process leads to the assembly of a </a:t>
            </a:r>
            <a:r>
              <a:rPr lang="en-US" dirty="0" err="1" smtClean="0"/>
              <a:t>multiprotein</a:t>
            </a:r>
            <a:r>
              <a:rPr lang="en-US" dirty="0" smtClean="0"/>
              <a:t> complex at each replicator in the genome. Origin activation only occurs after cells enter S phase and triggers the Replicator - associated protein complex to initiate DNA unwinding and DNA polymerase recruitment.  Replicator selection is mediated by the formation of pre-replicative complexes (pre-RCs). The first step in the formation of the pre-RC is the recognition of the replicator by the eukaryotic initiator, ORC (Origin recognition Complex). Once ORC is bound, it recruits two helicase loading proteins (Cdc6 and </a:t>
            </a:r>
            <a:r>
              <a:rPr lang="en-US" dirty="0" err="1" smtClean="0"/>
              <a:t>Cdtl</a:t>
            </a:r>
            <a:r>
              <a:rPr lang="en-US" dirty="0" smtClean="0"/>
              <a:t>). Together, ORC and the loading proteins recruit a protein that is thought to be the eukaryotic replication fork helicase (the </a:t>
            </a:r>
            <a:r>
              <a:rPr lang="en-US" dirty="0" err="1" smtClean="0"/>
              <a:t>Mem</a:t>
            </a:r>
            <a:r>
              <a:rPr lang="en-US" dirty="0" smtClean="0"/>
              <a:t> 2-7 complex). Formation of the pre-RC does not lead to the immediate unwinding of origin DNA or the recruitment of DNA polymerases. Instead the pre-RCs that are formed during </a:t>
            </a:r>
            <a:r>
              <a:rPr lang="en-US" dirty="0" err="1" smtClean="0"/>
              <a:t>Gl</a:t>
            </a:r>
            <a:r>
              <a:rPr lang="en-US" dirty="0" smtClean="0"/>
              <a:t> are only activated to initiate replication after cells pass from the </a:t>
            </a:r>
            <a:r>
              <a:rPr lang="en-US" dirty="0" err="1" smtClean="0"/>
              <a:t>Gl</a:t>
            </a:r>
            <a:r>
              <a:rPr lang="en-US" dirty="0" smtClean="0"/>
              <a:t> to the S phase of the cell cycle.</a:t>
            </a:r>
            <a:endParaRPr lang="sl-SI" dirty="0" smtClean="0"/>
          </a:p>
          <a:p>
            <a:r>
              <a:rPr lang="en-US" dirty="0" smtClean="0"/>
              <a:t>Pre-RCs are activated to initiate replication by two protein  kinases namely </a:t>
            </a:r>
            <a:r>
              <a:rPr lang="en-US" dirty="0" err="1" smtClean="0"/>
              <a:t>Cdk</a:t>
            </a:r>
            <a:r>
              <a:rPr lang="en-US" dirty="0" smtClean="0"/>
              <a:t> (</a:t>
            </a:r>
            <a:r>
              <a:rPr lang="en-US" dirty="0" err="1" smtClean="0"/>
              <a:t>Cyclin</a:t>
            </a:r>
            <a:r>
              <a:rPr lang="en-US" dirty="0" smtClean="0"/>
              <a:t> </a:t>
            </a:r>
            <a:r>
              <a:rPr lang="en-US" dirty="0" err="1" smtClean="0"/>
              <a:t>Dependant</a:t>
            </a:r>
            <a:r>
              <a:rPr lang="en-US" dirty="0" smtClean="0"/>
              <a:t> Kinase) and </a:t>
            </a:r>
            <a:r>
              <a:rPr lang="en-US" dirty="0" err="1" smtClean="0"/>
              <a:t>Ddk</a:t>
            </a:r>
            <a:r>
              <a:rPr lang="en-US" dirty="0" smtClean="0"/>
              <a:t> (Ddt4 </a:t>
            </a:r>
            <a:r>
              <a:rPr lang="en-US" dirty="0" err="1" smtClean="0"/>
              <a:t>Dependant</a:t>
            </a:r>
            <a:r>
              <a:rPr lang="en-US" dirty="0" smtClean="0"/>
              <a:t> Kinase). Kinases are proteins that  covalently attach phosphate groups to target proteins. Each of these kinases is inactive in </a:t>
            </a:r>
            <a:r>
              <a:rPr lang="en-US" dirty="0" err="1" smtClean="0"/>
              <a:t>Gl</a:t>
            </a:r>
            <a:r>
              <a:rPr lang="en-US" dirty="0" smtClean="0"/>
              <a:t> and is activated only when cells enter S phase. Once activated, these kinases target the pre-RC and other replication proteins. Phosphorylation of these pro-proteins results in the assembly of additional replication proteins at the origin and the initiation of replication.</a:t>
            </a:r>
          </a:p>
          <a:p>
            <a:endParaRPr lang="en-US" dirty="0" smtClean="0"/>
          </a:p>
          <a:p>
            <a:r>
              <a:rPr lang="en-US" dirty="0" smtClean="0"/>
              <a:t> </a:t>
            </a:r>
          </a:p>
          <a:p>
            <a:endParaRPr lang="en-US" dirty="0" smtClean="0"/>
          </a:p>
          <a:p>
            <a:r>
              <a:rPr lang="en-US" dirty="0" smtClean="0"/>
              <a:t>These new proteins include the three eukaryotic DNA polymerases and a number of other proteins required for their recruitment. Interestingly, the polymerases assemble at the origin in a particular order. DNA Pol d and e associate first, followed by DNA Pol a/</a:t>
            </a:r>
            <a:r>
              <a:rPr lang="en-US" dirty="0" err="1" smtClean="0"/>
              <a:t>primase</a:t>
            </a:r>
            <a:r>
              <a:rPr lang="en-US" dirty="0" smtClean="0"/>
              <a:t>. This order ensures that all three DNA polymerases are present at the origin prior to the synthesis of the first RNA primer (by DNA Pol a/</a:t>
            </a:r>
            <a:r>
              <a:rPr lang="en-US" dirty="0" err="1" smtClean="0"/>
              <a:t>primase</a:t>
            </a:r>
            <a:r>
              <a:rPr lang="en-US" dirty="0" smtClean="0"/>
              <a:t>).   Once present at the origin, DNA Pol a/</a:t>
            </a:r>
            <a:r>
              <a:rPr lang="en-US" dirty="0" err="1" smtClean="0"/>
              <a:t>primase</a:t>
            </a:r>
            <a:r>
              <a:rPr lang="en-US" dirty="0" smtClean="0"/>
              <a:t> synthesizes an RNA primer and briefly extends it. Thus initiation of replication started.</a:t>
            </a:r>
          </a:p>
          <a:p>
            <a:endParaRPr lang="sl-SI" dirty="0" smtClean="0"/>
          </a:p>
        </p:txBody>
      </p:sp>
    </p:spTree>
    <p:extLst>
      <p:ext uri="{BB962C8B-B14F-4D97-AF65-F5344CB8AC3E}">
        <p14:creationId xmlns:p14="http://schemas.microsoft.com/office/powerpoint/2010/main" val="3955707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219AF838-FDEE-40CF-A5A0-85F77CC53FE2}" type="slidenum">
              <a:rPr lang="en-US" sz="1200" smtClean="0"/>
              <a:pPr/>
              <a:t>5</a:t>
            </a:fld>
            <a:endParaRPr lang="en-US" sz="120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r>
              <a:rPr lang="sl-SI" dirty="0" smtClean="0"/>
              <a:t>Iniciacija podvojevanja DNA pri kvasovkah.</a:t>
            </a:r>
          </a:p>
          <a:p>
            <a:r>
              <a:rPr lang="sl-SI" dirty="0" smtClean="0"/>
              <a:t>MCM = ‚mini </a:t>
            </a:r>
            <a:r>
              <a:rPr lang="sl-SI" dirty="0" err="1" smtClean="0"/>
              <a:t>chromosome</a:t>
            </a:r>
            <a:r>
              <a:rPr lang="sl-SI" baseline="0" dirty="0" smtClean="0"/>
              <a:t> </a:t>
            </a:r>
            <a:r>
              <a:rPr lang="sl-SI" baseline="0" dirty="0" err="1" smtClean="0"/>
              <a:t>maintenance</a:t>
            </a:r>
            <a:r>
              <a:rPr lang="sl-SI" baseline="0" dirty="0" smtClean="0"/>
              <a:t>‘ protein</a:t>
            </a:r>
            <a:endParaRPr lang="sl-SI" dirty="0" smtClean="0"/>
          </a:p>
          <a:p>
            <a:endParaRPr lang="sl-SI" dirty="0" smtClean="0"/>
          </a:p>
        </p:txBody>
      </p:sp>
    </p:spTree>
    <p:extLst>
      <p:ext uri="{BB962C8B-B14F-4D97-AF65-F5344CB8AC3E}">
        <p14:creationId xmlns:p14="http://schemas.microsoft.com/office/powerpoint/2010/main" val="1788036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6E9D00F6-03C6-46E4-88B3-F13DEA766FE1}" type="slidenum">
              <a:rPr lang="en-US" sz="1200" smtClean="0"/>
              <a:pPr/>
              <a:t>6</a:t>
            </a:fld>
            <a:endParaRPr lang="en-US" sz="1200"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980679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err="1" smtClean="0"/>
              <a:t>ddk</a:t>
            </a:r>
            <a:r>
              <a:rPr lang="sl-SI" dirty="0" smtClean="0"/>
              <a:t> = kinaza, ki fosforilira MCM </a:t>
            </a:r>
            <a:endParaRPr lang="sl-SI" dirty="0"/>
          </a:p>
        </p:txBody>
      </p:sp>
      <p:sp>
        <p:nvSpPr>
          <p:cNvPr id="4" name="Slide Number Placeholder 3"/>
          <p:cNvSpPr>
            <a:spLocks noGrp="1"/>
          </p:cNvSpPr>
          <p:nvPr>
            <p:ph type="sldNum" sz="quarter" idx="10"/>
          </p:nvPr>
        </p:nvSpPr>
        <p:spPr/>
        <p:txBody>
          <a:bodyPr/>
          <a:lstStyle/>
          <a:p>
            <a:pPr>
              <a:defRPr/>
            </a:pPr>
            <a:fld id="{2FC063E9-7EFA-4314-81D5-314452C7B668}" type="slidenum">
              <a:rPr lang="en-US" smtClean="0"/>
              <a:pPr>
                <a:defRPr/>
              </a:pPr>
              <a:t>7</a:t>
            </a:fld>
            <a:endParaRPr lang="en-US"/>
          </a:p>
        </p:txBody>
      </p:sp>
    </p:spTree>
    <p:extLst>
      <p:ext uri="{BB962C8B-B14F-4D97-AF65-F5344CB8AC3E}">
        <p14:creationId xmlns:p14="http://schemas.microsoft.com/office/powerpoint/2010/main" val="1429607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C65D565C-9380-4446-A8B6-F10B29F5E498}" type="slidenum">
              <a:rPr lang="en-US" sz="1200" smtClean="0"/>
              <a:pPr/>
              <a:t>8</a:t>
            </a:fld>
            <a:endParaRPr lang="en-US" sz="1200"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4006648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065645C4-2ECA-44D7-B62B-BE91DFDB63C4}" type="slidenum">
              <a:rPr lang="en-US" sz="1200" smtClean="0"/>
              <a:pPr/>
              <a:t>9</a:t>
            </a:fld>
            <a:endParaRPr lang="en-US" sz="1200"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r>
              <a:rPr lang="sl-SI" dirty="0" smtClean="0"/>
              <a:t>MCM se organizira</a:t>
            </a:r>
            <a:r>
              <a:rPr lang="sl-SI" baseline="0" dirty="0" smtClean="0"/>
              <a:t> v </a:t>
            </a:r>
            <a:r>
              <a:rPr lang="sl-SI" baseline="0" dirty="0" err="1" smtClean="0"/>
              <a:t>heksamer</a:t>
            </a:r>
            <a:r>
              <a:rPr lang="sl-SI" baseline="0" dirty="0" smtClean="0"/>
              <a:t> in deluje kot </a:t>
            </a:r>
            <a:r>
              <a:rPr lang="sl-SI" baseline="0" dirty="0" err="1" smtClean="0"/>
              <a:t>helikaza</a:t>
            </a:r>
            <a:endParaRPr lang="sl-SI" dirty="0" smtClean="0"/>
          </a:p>
        </p:txBody>
      </p:sp>
    </p:spTree>
    <p:extLst>
      <p:ext uri="{BB962C8B-B14F-4D97-AF65-F5344CB8AC3E}">
        <p14:creationId xmlns:p14="http://schemas.microsoft.com/office/powerpoint/2010/main" val="21784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l-SI"/>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E0C8F39-AC83-40DD-BC5C-00E54A9A76AE}" type="slidenum">
              <a:rPr lang="en-US" altLang="en-US"/>
              <a:pPr>
                <a:defRPr/>
              </a:pPr>
              <a:t>‹#›</a:t>
            </a:fld>
            <a:endParaRPr lang="en-US" altLang="en-US"/>
          </a:p>
        </p:txBody>
      </p:sp>
    </p:spTree>
    <p:extLst>
      <p:ext uri="{BB962C8B-B14F-4D97-AF65-F5344CB8AC3E}">
        <p14:creationId xmlns:p14="http://schemas.microsoft.com/office/powerpoint/2010/main" val="3148363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5ECC8B3-AFF3-4A51-9ED6-87E36B3A77F5}" type="slidenum">
              <a:rPr lang="en-US" altLang="en-US"/>
              <a:pPr>
                <a:defRPr/>
              </a:pPr>
              <a:t>‹#›</a:t>
            </a:fld>
            <a:endParaRPr lang="en-US" altLang="en-US"/>
          </a:p>
        </p:txBody>
      </p:sp>
    </p:spTree>
    <p:extLst>
      <p:ext uri="{BB962C8B-B14F-4D97-AF65-F5344CB8AC3E}">
        <p14:creationId xmlns:p14="http://schemas.microsoft.com/office/powerpoint/2010/main" val="3953865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sl-SI"/>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478269C-415C-41A7-9DE6-5F7F8BC951D4}" type="slidenum">
              <a:rPr lang="en-US" altLang="en-US"/>
              <a:pPr>
                <a:defRPr/>
              </a:pPr>
              <a:t>‹#›</a:t>
            </a:fld>
            <a:endParaRPr lang="en-US" altLang="en-US"/>
          </a:p>
        </p:txBody>
      </p:sp>
    </p:spTree>
    <p:extLst>
      <p:ext uri="{BB962C8B-B14F-4D97-AF65-F5344CB8AC3E}">
        <p14:creationId xmlns:p14="http://schemas.microsoft.com/office/powerpoint/2010/main" val="106274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l-SI"/>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0AE875D-2ED3-4FDC-B2E3-865424BA9C57}" type="slidenum">
              <a:rPr lang="en-US" altLang="en-US"/>
              <a:pPr>
                <a:defRPr/>
              </a:pPr>
              <a:t>‹#›</a:t>
            </a:fld>
            <a:endParaRPr lang="en-US" altLang="en-US"/>
          </a:p>
        </p:txBody>
      </p:sp>
    </p:spTree>
    <p:extLst>
      <p:ext uri="{BB962C8B-B14F-4D97-AF65-F5344CB8AC3E}">
        <p14:creationId xmlns:p14="http://schemas.microsoft.com/office/powerpoint/2010/main" val="2187642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7D9D055-B2A6-4AEC-AB7C-ACFA0BBFCC16}" type="slidenum">
              <a:rPr lang="en-US" altLang="en-US"/>
              <a:pPr>
                <a:defRPr/>
              </a:pPr>
              <a:t>‹#›</a:t>
            </a:fld>
            <a:endParaRPr lang="en-US" altLang="en-US"/>
          </a:p>
        </p:txBody>
      </p:sp>
    </p:spTree>
    <p:extLst>
      <p:ext uri="{BB962C8B-B14F-4D97-AF65-F5344CB8AC3E}">
        <p14:creationId xmlns:p14="http://schemas.microsoft.com/office/powerpoint/2010/main" val="26940533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l-S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7964858-1A9B-42A7-B5D4-15D9C8F4301A}" type="slidenum">
              <a:rPr lang="en-US" altLang="en-US"/>
              <a:pPr>
                <a:defRPr/>
              </a:pPr>
              <a:t>‹#›</a:t>
            </a:fld>
            <a:endParaRPr lang="en-US" altLang="en-US"/>
          </a:p>
        </p:txBody>
      </p:sp>
    </p:spTree>
    <p:extLst>
      <p:ext uri="{BB962C8B-B14F-4D97-AF65-F5344CB8AC3E}">
        <p14:creationId xmlns:p14="http://schemas.microsoft.com/office/powerpoint/2010/main" val="5414059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BD53FAA-AA19-4809-93DC-92A750A0B103}" type="slidenum">
              <a:rPr lang="en-US" altLang="en-US"/>
              <a:pPr>
                <a:defRPr/>
              </a:pPr>
              <a:t>‹#›</a:t>
            </a:fld>
            <a:endParaRPr lang="en-US" altLang="en-US"/>
          </a:p>
        </p:txBody>
      </p:sp>
    </p:spTree>
    <p:extLst>
      <p:ext uri="{BB962C8B-B14F-4D97-AF65-F5344CB8AC3E}">
        <p14:creationId xmlns:p14="http://schemas.microsoft.com/office/powerpoint/2010/main" val="11611633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sl-S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063D2E48-5809-489E-90E2-61FA1B0DD105}" type="slidenum">
              <a:rPr lang="en-US" altLang="en-US"/>
              <a:pPr>
                <a:defRPr/>
              </a:pPr>
              <a:t>‹#›</a:t>
            </a:fld>
            <a:endParaRPr lang="en-US" altLang="en-US"/>
          </a:p>
        </p:txBody>
      </p:sp>
    </p:spTree>
    <p:extLst>
      <p:ext uri="{BB962C8B-B14F-4D97-AF65-F5344CB8AC3E}">
        <p14:creationId xmlns:p14="http://schemas.microsoft.com/office/powerpoint/2010/main" val="12240177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6C83BC71-EFD2-4636-A88A-FDE683A7211E}" type="slidenum">
              <a:rPr lang="en-US" altLang="en-US"/>
              <a:pPr>
                <a:defRPr/>
              </a:pPr>
              <a:t>‹#›</a:t>
            </a:fld>
            <a:endParaRPr lang="en-US" altLang="en-US"/>
          </a:p>
        </p:txBody>
      </p:sp>
    </p:spTree>
    <p:extLst>
      <p:ext uri="{BB962C8B-B14F-4D97-AF65-F5344CB8AC3E}">
        <p14:creationId xmlns:p14="http://schemas.microsoft.com/office/powerpoint/2010/main" val="3963719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919F0D2B-181D-4AAF-8A8B-9EEA792B12AB}" type="slidenum">
              <a:rPr lang="en-US" altLang="en-US"/>
              <a:pPr>
                <a:defRPr/>
              </a:pPr>
              <a:t>‹#›</a:t>
            </a:fld>
            <a:endParaRPr lang="en-US" altLang="en-US"/>
          </a:p>
        </p:txBody>
      </p:sp>
    </p:spTree>
    <p:extLst>
      <p:ext uri="{BB962C8B-B14F-4D97-AF65-F5344CB8AC3E}">
        <p14:creationId xmlns:p14="http://schemas.microsoft.com/office/powerpoint/2010/main" val="36462954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l-S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566F50C-2464-4402-A379-A4885056AB7D}" type="slidenum">
              <a:rPr lang="en-US" altLang="en-US"/>
              <a:pPr>
                <a:defRPr/>
              </a:pPr>
              <a:t>‹#›</a:t>
            </a:fld>
            <a:endParaRPr lang="en-US" altLang="en-US"/>
          </a:p>
        </p:txBody>
      </p:sp>
    </p:spTree>
    <p:extLst>
      <p:ext uri="{BB962C8B-B14F-4D97-AF65-F5344CB8AC3E}">
        <p14:creationId xmlns:p14="http://schemas.microsoft.com/office/powerpoint/2010/main" val="478084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2EB878F-908A-4950-8862-7CB04297AFB8}" type="slidenum">
              <a:rPr lang="en-US" altLang="en-US"/>
              <a:pPr>
                <a:defRPr/>
              </a:pPr>
              <a:t>‹#›</a:t>
            </a:fld>
            <a:endParaRPr lang="en-US" altLang="en-US"/>
          </a:p>
        </p:txBody>
      </p:sp>
    </p:spTree>
    <p:extLst>
      <p:ext uri="{BB962C8B-B14F-4D97-AF65-F5344CB8AC3E}">
        <p14:creationId xmlns:p14="http://schemas.microsoft.com/office/powerpoint/2010/main" val="3158276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l-S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95A291A2-0BF3-456F-9111-1F11D401C45A}" type="slidenum">
              <a:rPr lang="en-US" altLang="en-US"/>
              <a:pPr>
                <a:defRPr/>
              </a:pPr>
              <a:t>‹#›</a:t>
            </a:fld>
            <a:endParaRPr lang="en-US" altLang="en-US"/>
          </a:p>
        </p:txBody>
      </p:sp>
    </p:spTree>
    <p:extLst>
      <p:ext uri="{BB962C8B-B14F-4D97-AF65-F5344CB8AC3E}">
        <p14:creationId xmlns:p14="http://schemas.microsoft.com/office/powerpoint/2010/main" val="14590808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CBC5F33-8DCD-47B5-BA2C-A0A91BB2A19C}" type="slidenum">
              <a:rPr lang="en-US" altLang="en-US"/>
              <a:pPr>
                <a:defRPr/>
              </a:pPr>
              <a:t>‹#›</a:t>
            </a:fld>
            <a:endParaRPr lang="en-US" altLang="en-US"/>
          </a:p>
        </p:txBody>
      </p:sp>
    </p:spTree>
    <p:extLst>
      <p:ext uri="{BB962C8B-B14F-4D97-AF65-F5344CB8AC3E}">
        <p14:creationId xmlns:p14="http://schemas.microsoft.com/office/powerpoint/2010/main" val="7724152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sl-SI"/>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72FED76-0A3F-4073-9766-EC1822F59697}" type="slidenum">
              <a:rPr lang="en-US" altLang="en-US"/>
              <a:pPr>
                <a:defRPr/>
              </a:pPr>
              <a:t>‹#›</a:t>
            </a:fld>
            <a:endParaRPr lang="en-US" altLang="en-US"/>
          </a:p>
        </p:txBody>
      </p:sp>
    </p:spTree>
    <p:extLst>
      <p:ext uri="{BB962C8B-B14F-4D97-AF65-F5344CB8AC3E}">
        <p14:creationId xmlns:p14="http://schemas.microsoft.com/office/powerpoint/2010/main" val="4077634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l-S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230A008-03E1-4951-8BF3-2D3C536DDBD0}" type="slidenum">
              <a:rPr lang="en-US" altLang="en-US"/>
              <a:pPr>
                <a:defRPr/>
              </a:pPr>
              <a:t>‹#›</a:t>
            </a:fld>
            <a:endParaRPr lang="en-US" altLang="en-US"/>
          </a:p>
        </p:txBody>
      </p:sp>
    </p:spTree>
    <p:extLst>
      <p:ext uri="{BB962C8B-B14F-4D97-AF65-F5344CB8AC3E}">
        <p14:creationId xmlns:p14="http://schemas.microsoft.com/office/powerpoint/2010/main" val="49664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2390DCB-8B81-4DB7-926F-7A3155ECD0C6}" type="slidenum">
              <a:rPr lang="en-US" altLang="en-US"/>
              <a:pPr>
                <a:defRPr/>
              </a:pPr>
              <a:t>‹#›</a:t>
            </a:fld>
            <a:endParaRPr lang="en-US" altLang="en-US"/>
          </a:p>
        </p:txBody>
      </p:sp>
    </p:spTree>
    <p:extLst>
      <p:ext uri="{BB962C8B-B14F-4D97-AF65-F5344CB8AC3E}">
        <p14:creationId xmlns:p14="http://schemas.microsoft.com/office/powerpoint/2010/main" val="4227950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sl-S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D1F627DF-30B5-4D5F-9765-389C7957E2F8}" type="slidenum">
              <a:rPr lang="en-US" altLang="en-US"/>
              <a:pPr>
                <a:defRPr/>
              </a:pPr>
              <a:t>‹#›</a:t>
            </a:fld>
            <a:endParaRPr lang="en-US" altLang="en-US"/>
          </a:p>
        </p:txBody>
      </p:sp>
    </p:spTree>
    <p:extLst>
      <p:ext uri="{BB962C8B-B14F-4D97-AF65-F5344CB8AC3E}">
        <p14:creationId xmlns:p14="http://schemas.microsoft.com/office/powerpoint/2010/main" val="776277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9BCFBC55-BA44-436D-9FC1-5932A50DA441}" type="slidenum">
              <a:rPr lang="en-US" altLang="en-US"/>
              <a:pPr>
                <a:defRPr/>
              </a:pPr>
              <a:t>‹#›</a:t>
            </a:fld>
            <a:endParaRPr lang="en-US" altLang="en-US"/>
          </a:p>
        </p:txBody>
      </p:sp>
    </p:spTree>
    <p:extLst>
      <p:ext uri="{BB962C8B-B14F-4D97-AF65-F5344CB8AC3E}">
        <p14:creationId xmlns:p14="http://schemas.microsoft.com/office/powerpoint/2010/main" val="142606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46BB6DE2-697C-43EE-B607-DEC6A365056D}" type="slidenum">
              <a:rPr lang="en-US" altLang="en-US"/>
              <a:pPr>
                <a:defRPr/>
              </a:pPr>
              <a:t>‹#›</a:t>
            </a:fld>
            <a:endParaRPr lang="en-US" altLang="en-US"/>
          </a:p>
        </p:txBody>
      </p:sp>
    </p:spTree>
    <p:extLst>
      <p:ext uri="{BB962C8B-B14F-4D97-AF65-F5344CB8AC3E}">
        <p14:creationId xmlns:p14="http://schemas.microsoft.com/office/powerpoint/2010/main" val="3631927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l-S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63B27679-E6DC-43A1-B473-8BB3C3186412}" type="slidenum">
              <a:rPr lang="en-US" altLang="en-US"/>
              <a:pPr>
                <a:defRPr/>
              </a:pPr>
              <a:t>‹#›</a:t>
            </a:fld>
            <a:endParaRPr lang="en-US" altLang="en-US"/>
          </a:p>
        </p:txBody>
      </p:sp>
    </p:spTree>
    <p:extLst>
      <p:ext uri="{BB962C8B-B14F-4D97-AF65-F5344CB8AC3E}">
        <p14:creationId xmlns:p14="http://schemas.microsoft.com/office/powerpoint/2010/main" val="2143315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l-S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4B29520-AE37-4C35-AD53-B38056B73D87}" type="slidenum">
              <a:rPr lang="en-US" altLang="en-US"/>
              <a:pPr>
                <a:defRPr/>
              </a:pPr>
              <a:t>‹#›</a:t>
            </a:fld>
            <a:endParaRPr lang="en-US" altLang="en-US"/>
          </a:p>
        </p:txBody>
      </p:sp>
    </p:spTree>
    <p:extLst>
      <p:ext uri="{BB962C8B-B14F-4D97-AF65-F5344CB8AC3E}">
        <p14:creationId xmlns:p14="http://schemas.microsoft.com/office/powerpoint/2010/main" val="3423920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877050" y="61658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BCB82E51-7268-4B29-A1EB-84D4035A9FF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eaLnBrk="0" fontAlgn="base" hangingPunct="0">
        <a:spcBef>
          <a:spcPct val="0"/>
        </a:spcBef>
        <a:spcAft>
          <a:spcPct val="0"/>
        </a:spcAft>
        <a:defRPr sz="4400">
          <a:solidFill>
            <a:schemeClr val="tx2"/>
          </a:solidFill>
          <a:latin typeface="Times" pitchFamily="18" charset="0"/>
        </a:defRPr>
      </a:lvl6pPr>
      <a:lvl7pPr marL="914400" algn="ctr" rtl="0" eaLnBrk="0" fontAlgn="base" hangingPunct="0">
        <a:spcBef>
          <a:spcPct val="0"/>
        </a:spcBef>
        <a:spcAft>
          <a:spcPct val="0"/>
        </a:spcAft>
        <a:defRPr sz="4400">
          <a:solidFill>
            <a:schemeClr val="tx2"/>
          </a:solidFill>
          <a:latin typeface="Times" pitchFamily="18" charset="0"/>
        </a:defRPr>
      </a:lvl7pPr>
      <a:lvl8pPr marL="1371600" algn="ctr" rtl="0" eaLnBrk="0" fontAlgn="base" hangingPunct="0">
        <a:spcBef>
          <a:spcPct val="0"/>
        </a:spcBef>
        <a:spcAft>
          <a:spcPct val="0"/>
        </a:spcAft>
        <a:defRPr sz="4400">
          <a:solidFill>
            <a:schemeClr val="tx2"/>
          </a:solidFill>
          <a:latin typeface="Times" pitchFamily="18" charset="0"/>
        </a:defRPr>
      </a:lvl8pPr>
      <a:lvl9pPr marL="1828800" algn="ctr" rtl="0" eaLnBrk="0" fontAlgn="base" hangingPunct="0">
        <a:spcBef>
          <a:spcPct val="0"/>
        </a:spcBef>
        <a:spcAft>
          <a:spcPct val="0"/>
        </a:spcAft>
        <a:defRPr sz="4400">
          <a:solidFill>
            <a:schemeClr val="tx2"/>
          </a:solidFill>
          <a:latin typeface="Times"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n-US" altLang="en-US"/>
          </a:p>
        </p:txBody>
      </p:sp>
      <p:sp>
        <p:nvSpPr>
          <p:cNvPr id="1030" name="Rectangle 6"/>
          <p:cNvSpPr>
            <a:spLocks noGrp="1" noChangeArrowheads="1"/>
          </p:cNvSpPr>
          <p:nvPr>
            <p:ph type="sldNum" sz="quarter" idx="4"/>
          </p:nvPr>
        </p:nvSpPr>
        <p:spPr bwMode="auto">
          <a:xfrm>
            <a:off x="6877050" y="61658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F0DEB42D-7596-4821-BEDA-5299186BE1E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eaLnBrk="0" fontAlgn="base" hangingPunct="0">
        <a:spcBef>
          <a:spcPct val="0"/>
        </a:spcBef>
        <a:spcAft>
          <a:spcPct val="0"/>
        </a:spcAft>
        <a:defRPr sz="4400">
          <a:solidFill>
            <a:schemeClr val="tx2"/>
          </a:solidFill>
          <a:latin typeface="Times" pitchFamily="18" charset="0"/>
        </a:defRPr>
      </a:lvl6pPr>
      <a:lvl7pPr marL="914400" algn="ctr" rtl="0" eaLnBrk="0" fontAlgn="base" hangingPunct="0">
        <a:spcBef>
          <a:spcPct val="0"/>
        </a:spcBef>
        <a:spcAft>
          <a:spcPct val="0"/>
        </a:spcAft>
        <a:defRPr sz="4400">
          <a:solidFill>
            <a:schemeClr val="tx2"/>
          </a:solidFill>
          <a:latin typeface="Times" pitchFamily="18" charset="0"/>
        </a:defRPr>
      </a:lvl7pPr>
      <a:lvl8pPr marL="1371600" algn="ctr" rtl="0" eaLnBrk="0" fontAlgn="base" hangingPunct="0">
        <a:spcBef>
          <a:spcPct val="0"/>
        </a:spcBef>
        <a:spcAft>
          <a:spcPct val="0"/>
        </a:spcAft>
        <a:defRPr sz="4400">
          <a:solidFill>
            <a:schemeClr val="tx2"/>
          </a:solidFill>
          <a:latin typeface="Times" pitchFamily="18" charset="0"/>
        </a:defRPr>
      </a:lvl8pPr>
      <a:lvl9pPr marL="1828800" algn="ctr" rtl="0" eaLnBrk="0" fontAlgn="base" hangingPunct="0">
        <a:spcBef>
          <a:spcPct val="0"/>
        </a:spcBef>
        <a:spcAft>
          <a:spcPct val="0"/>
        </a:spcAft>
        <a:defRPr sz="4400">
          <a:solidFill>
            <a:schemeClr val="tx2"/>
          </a:solidFill>
          <a:latin typeface="Times"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wmf"/></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5122" name="Text Box 9"/>
          <p:cNvSpPr txBox="1">
            <a:spLocks noChangeArrowheads="1"/>
          </p:cNvSpPr>
          <p:nvPr/>
        </p:nvSpPr>
        <p:spPr bwMode="auto">
          <a:xfrm>
            <a:off x="2808288" y="307975"/>
            <a:ext cx="290195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r>
              <a:rPr lang="sl-SI" b="1">
                <a:solidFill>
                  <a:srgbClr val="000000"/>
                </a:solidFill>
                <a:latin typeface="Arial" charset="0"/>
              </a:rPr>
              <a:t>Replikonski model</a:t>
            </a:r>
          </a:p>
        </p:txBody>
      </p:sp>
      <p:pic>
        <p:nvPicPr>
          <p:cNvPr id="51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1196975"/>
            <a:ext cx="5300662" cy="2760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4" name="Rectangle 1"/>
          <p:cNvSpPr>
            <a:spLocks noChangeArrowheads="1"/>
          </p:cNvSpPr>
          <p:nvPr/>
        </p:nvSpPr>
        <p:spPr bwMode="auto">
          <a:xfrm>
            <a:off x="2276475" y="3957638"/>
            <a:ext cx="4572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900">
                <a:solidFill>
                  <a:srgbClr val="000000"/>
                </a:solidFill>
                <a:latin typeface="Arial Narrow" pitchFamily="34" charset="0"/>
              </a:rPr>
              <a:t>Nature Reviews Genetics 8, 588-600 (2007)</a:t>
            </a:r>
            <a:endParaRPr lang="sl-SI" sz="900">
              <a:solidFill>
                <a:srgbClr val="000000"/>
              </a:solidFill>
              <a:latin typeface="Arial Narrow" pitchFamily="34" charset="0"/>
            </a:endParaRPr>
          </a:p>
        </p:txBody>
      </p:sp>
      <p:sp>
        <p:nvSpPr>
          <p:cNvPr id="3" name="TextBox 2"/>
          <p:cNvSpPr txBox="1">
            <a:spLocks noChangeArrowheads="1"/>
          </p:cNvSpPr>
          <p:nvPr/>
        </p:nvSpPr>
        <p:spPr bwMode="auto">
          <a:xfrm>
            <a:off x="684213" y="4581525"/>
            <a:ext cx="8208962"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sl-SI" sz="1400" b="1">
                <a:solidFill>
                  <a:srgbClr val="000000"/>
                </a:solidFill>
                <a:latin typeface="Arial" charset="0"/>
                <a:cs typeface="Arial" charset="0"/>
              </a:rPr>
              <a:t>r</a:t>
            </a:r>
            <a:r>
              <a:rPr lang="en-US" sz="1400" b="1">
                <a:solidFill>
                  <a:srgbClr val="000000"/>
                </a:solidFill>
                <a:latin typeface="Arial" charset="0"/>
                <a:cs typeface="Arial" charset="0"/>
              </a:rPr>
              <a:t>epli</a:t>
            </a:r>
            <a:r>
              <a:rPr lang="sl-SI" sz="1400" b="1">
                <a:solidFill>
                  <a:srgbClr val="000000"/>
                </a:solidFill>
                <a:latin typeface="Arial" charset="0"/>
                <a:cs typeface="Arial" charset="0"/>
              </a:rPr>
              <a:t>k</a:t>
            </a:r>
            <a:r>
              <a:rPr lang="en-US" sz="1400" b="1">
                <a:solidFill>
                  <a:srgbClr val="000000"/>
                </a:solidFill>
                <a:latin typeface="Arial" charset="0"/>
                <a:cs typeface="Arial" charset="0"/>
              </a:rPr>
              <a:t>ator</a:t>
            </a:r>
            <a:r>
              <a:rPr lang="sl-SI" sz="1400" b="1">
                <a:solidFill>
                  <a:srgbClr val="000000"/>
                </a:solidFill>
                <a:latin typeface="Arial" charset="0"/>
                <a:cs typeface="Arial" charset="0"/>
              </a:rPr>
              <a:t> </a:t>
            </a:r>
            <a:r>
              <a:rPr lang="en-US" sz="1400">
                <a:solidFill>
                  <a:srgbClr val="000000"/>
                </a:solidFill>
                <a:latin typeface="Arial" charset="0"/>
                <a:cs typeface="Arial" charset="0"/>
              </a:rPr>
              <a:t>…</a:t>
            </a:r>
            <a:r>
              <a:rPr lang="sl-SI" sz="1400">
                <a:solidFill>
                  <a:srgbClr val="000000"/>
                </a:solidFill>
                <a:latin typeface="Arial" charset="0"/>
                <a:cs typeface="Arial" charset="0"/>
              </a:rPr>
              <a:t> </a:t>
            </a:r>
            <a:r>
              <a:rPr lang="en-US" sz="1400">
                <a:solidFill>
                  <a:srgbClr val="000000"/>
                </a:solidFill>
                <a:latin typeface="Arial" charset="0"/>
                <a:cs typeface="Arial" charset="0"/>
              </a:rPr>
              <a:t> </a:t>
            </a:r>
            <a:r>
              <a:rPr lang="sl-SI" sz="1400">
                <a:solidFill>
                  <a:srgbClr val="000000"/>
                </a:solidFill>
                <a:latin typeface="Arial" charset="0"/>
                <a:cs typeface="Arial" charset="0"/>
              </a:rPr>
              <a:t>genetski element, na katerem pride do iniciacije podvojevanja DNA</a:t>
            </a:r>
          </a:p>
          <a:p>
            <a:endParaRPr lang="en-US" sz="1400">
              <a:solidFill>
                <a:srgbClr val="000000"/>
              </a:solidFill>
              <a:latin typeface="Arial" charset="0"/>
              <a:cs typeface="Arial" charset="0"/>
            </a:endParaRPr>
          </a:p>
          <a:p>
            <a:r>
              <a:rPr lang="sl-SI" sz="1400" b="1">
                <a:solidFill>
                  <a:srgbClr val="000000"/>
                </a:solidFill>
                <a:latin typeface="Arial" charset="0"/>
                <a:cs typeface="Arial" charset="0"/>
              </a:rPr>
              <a:t>r</a:t>
            </a:r>
            <a:r>
              <a:rPr lang="en-US" sz="1400" b="1">
                <a:solidFill>
                  <a:srgbClr val="000000"/>
                </a:solidFill>
                <a:latin typeface="Arial" charset="0"/>
                <a:cs typeface="Arial" charset="0"/>
              </a:rPr>
              <a:t>epli</a:t>
            </a:r>
            <a:r>
              <a:rPr lang="sl-SI" sz="1400" b="1">
                <a:solidFill>
                  <a:srgbClr val="000000"/>
                </a:solidFill>
                <a:latin typeface="Arial" charset="0"/>
                <a:cs typeface="Arial" charset="0"/>
              </a:rPr>
              <a:t>k</a:t>
            </a:r>
            <a:r>
              <a:rPr lang="en-US" sz="1400" b="1">
                <a:solidFill>
                  <a:srgbClr val="000000"/>
                </a:solidFill>
                <a:latin typeface="Arial" charset="0"/>
                <a:cs typeface="Arial" charset="0"/>
              </a:rPr>
              <a:t>on</a:t>
            </a:r>
            <a:r>
              <a:rPr lang="sl-SI" sz="1400" b="1">
                <a:solidFill>
                  <a:srgbClr val="000000"/>
                </a:solidFill>
                <a:latin typeface="Arial" charset="0"/>
                <a:cs typeface="Arial" charset="0"/>
              </a:rPr>
              <a:t> </a:t>
            </a:r>
            <a:r>
              <a:rPr lang="en-US" sz="1400">
                <a:solidFill>
                  <a:srgbClr val="000000"/>
                </a:solidFill>
                <a:latin typeface="Arial" charset="0"/>
                <a:cs typeface="Arial" charset="0"/>
              </a:rPr>
              <a:t>…</a:t>
            </a:r>
            <a:r>
              <a:rPr lang="sl-SI" sz="1400">
                <a:solidFill>
                  <a:srgbClr val="000000"/>
                </a:solidFill>
                <a:latin typeface="Arial" charset="0"/>
                <a:cs typeface="Arial" charset="0"/>
              </a:rPr>
              <a:t>. tisti del kromatina, ki se podvoji pod kontrolo določenega replikatorja</a:t>
            </a:r>
            <a:endParaRPr lang="en-US" sz="1400">
              <a:solidFill>
                <a:srgbClr val="000000"/>
              </a:solidFill>
              <a:latin typeface="Arial" charset="0"/>
              <a:cs typeface="Arial" charset="0"/>
            </a:endParaRPr>
          </a:p>
          <a:p>
            <a:endParaRPr lang="en-US" sz="1400">
              <a:solidFill>
                <a:srgbClr val="000000"/>
              </a:solidFill>
              <a:latin typeface="Arial" charset="0"/>
              <a:cs typeface="Arial" charset="0"/>
            </a:endParaRPr>
          </a:p>
          <a:p>
            <a:r>
              <a:rPr lang="sl-SI" sz="1400">
                <a:solidFill>
                  <a:srgbClr val="000000"/>
                </a:solidFill>
                <a:latin typeface="Arial" charset="0"/>
                <a:cs typeface="Arial" charset="0"/>
              </a:rPr>
              <a:t>i</a:t>
            </a:r>
            <a:r>
              <a:rPr lang="sl-SI" sz="1400" b="1">
                <a:solidFill>
                  <a:srgbClr val="000000"/>
                </a:solidFill>
                <a:latin typeface="Arial" charset="0"/>
                <a:cs typeface="Arial" charset="0"/>
              </a:rPr>
              <a:t>niciator</a:t>
            </a:r>
            <a:r>
              <a:rPr lang="sl-SI" sz="1400">
                <a:solidFill>
                  <a:srgbClr val="000000"/>
                </a:solidFill>
                <a:latin typeface="Arial" charset="0"/>
                <a:cs typeface="Arial" charset="0"/>
              </a:rPr>
              <a:t> …. proteini (kompleks), ki se vežejo na replikator in sprožijo podvojevanje</a:t>
            </a:r>
            <a:endParaRPr lang="en-US" sz="1400">
              <a:solidFill>
                <a:srgbClr val="000000"/>
              </a:solidFill>
              <a:latin typeface="Arial" charset="0"/>
              <a:cs typeface="Arial" charset="0"/>
            </a:endParaRPr>
          </a:p>
          <a:p>
            <a:endParaRPr lang="en-US" sz="1400">
              <a:solidFill>
                <a:srgbClr val="000000"/>
              </a:solidFill>
              <a:latin typeface="Arial" charset="0"/>
              <a:cs typeface="Arial" charset="0"/>
            </a:endParaRPr>
          </a:p>
          <a:p>
            <a:r>
              <a:rPr lang="sl-SI" sz="1400" b="1">
                <a:solidFill>
                  <a:srgbClr val="000000"/>
                </a:solidFill>
                <a:latin typeface="Arial" charset="0"/>
                <a:cs typeface="Arial" charset="0"/>
              </a:rPr>
              <a:t>iniciacijsko mesto </a:t>
            </a:r>
            <a:r>
              <a:rPr lang="sl-SI" sz="1400">
                <a:solidFill>
                  <a:srgbClr val="000000"/>
                </a:solidFill>
                <a:latin typeface="Arial" charset="0"/>
                <a:cs typeface="Arial" charset="0"/>
              </a:rPr>
              <a:t>(ori) …. mesto na kromatinu, kjer se pojavijo replikacijske vilice (lahko sovpadajo</a:t>
            </a:r>
            <a:br>
              <a:rPr lang="sl-SI" sz="1400">
                <a:solidFill>
                  <a:srgbClr val="000000"/>
                </a:solidFill>
                <a:latin typeface="Arial" charset="0"/>
                <a:cs typeface="Arial" charset="0"/>
              </a:rPr>
            </a:br>
            <a:r>
              <a:rPr lang="sl-SI" sz="1400">
                <a:solidFill>
                  <a:srgbClr val="000000"/>
                </a:solidFill>
                <a:latin typeface="Arial" charset="0"/>
                <a:cs typeface="Arial" charset="0"/>
              </a:rPr>
              <a:t>	 	        z replikatorjem, niso pa vsi replikatorji aktivni v vsakem celičnem ciklu)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1536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1125538"/>
            <a:ext cx="5743575" cy="433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6626" name="TextBox 1"/>
          <p:cNvSpPr txBox="1">
            <a:spLocks noChangeArrowheads="1"/>
          </p:cNvSpPr>
          <p:nvPr/>
        </p:nvSpPr>
        <p:spPr bwMode="auto">
          <a:xfrm>
            <a:off x="5681663" y="5516563"/>
            <a:ext cx="6604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sl-SI" sz="1000"/>
              <a:t>Cooper 2</a:t>
            </a:r>
          </a:p>
        </p:txBody>
      </p:sp>
      <p:pic>
        <p:nvPicPr>
          <p:cNvPr id="266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476250"/>
            <a:ext cx="4572000" cy="490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8" name="TextBox 2"/>
          <p:cNvSpPr txBox="1">
            <a:spLocks noChangeArrowheads="1"/>
          </p:cNvSpPr>
          <p:nvPr/>
        </p:nvSpPr>
        <p:spPr bwMode="auto">
          <a:xfrm>
            <a:off x="6516688" y="981075"/>
            <a:ext cx="2316162"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sl-SI" sz="1400"/>
              <a:t>RFC: podajalec drsne vponke</a:t>
            </a:r>
          </a:p>
          <a:p>
            <a:r>
              <a:rPr lang="sl-SI" sz="1400"/>
              <a:t>(</a:t>
            </a:r>
            <a:r>
              <a:rPr lang="sl-SI" sz="1400" i="1"/>
              <a:t>clamp-loading protein</a:t>
            </a:r>
            <a:r>
              <a:rPr lang="sl-SI" sz="1400"/>
              <a:t>)</a:t>
            </a:r>
          </a:p>
          <a:p>
            <a:endParaRPr lang="sl-SI" sz="1400"/>
          </a:p>
          <a:p>
            <a:endParaRPr lang="sl-SI" sz="1400"/>
          </a:p>
          <a:p>
            <a:endParaRPr lang="sl-SI" sz="1400"/>
          </a:p>
          <a:p>
            <a:endParaRPr lang="sl-SI" sz="1400"/>
          </a:p>
          <a:p>
            <a:endParaRPr lang="sl-SI" sz="1400"/>
          </a:p>
          <a:p>
            <a:endParaRPr lang="sl-SI" sz="1400"/>
          </a:p>
          <a:p>
            <a:endParaRPr lang="sl-SI" sz="1400"/>
          </a:p>
          <a:p>
            <a:r>
              <a:rPr lang="sl-SI" sz="1400"/>
              <a:t>PCNA:  drsna vponka</a:t>
            </a:r>
          </a:p>
          <a:p>
            <a:r>
              <a:rPr lang="sl-SI" sz="1400"/>
              <a:t>(</a:t>
            </a:r>
            <a:r>
              <a:rPr lang="sl-SI" sz="1400" i="1"/>
              <a:t>sliding-clamp protein</a:t>
            </a:r>
            <a:r>
              <a:rPr lang="sl-SI" sz="1400"/>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16632"/>
            <a:ext cx="3671888" cy="360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6100" y="1773238"/>
            <a:ext cx="4549775"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2"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3913" y="6627812"/>
            <a:ext cx="3240087" cy="20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b="33276"/>
          <a:stretch/>
        </p:blipFill>
        <p:spPr bwMode="auto">
          <a:xfrm>
            <a:off x="250825" y="4059188"/>
            <a:ext cx="3887837" cy="2546135"/>
          </a:xfrm>
          <a:prstGeom prst="rect">
            <a:avLst/>
          </a:prstGeom>
          <a:noFill/>
          <a:ln w="9525">
            <a:solidFill>
              <a:schemeClr val="accent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8" y="0"/>
            <a:ext cx="907415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5" name="Rectangle 1"/>
          <p:cNvSpPr>
            <a:spLocks noChangeArrowheads="1"/>
          </p:cNvSpPr>
          <p:nvPr/>
        </p:nvSpPr>
        <p:spPr bwMode="auto">
          <a:xfrm>
            <a:off x="3995738" y="6594475"/>
            <a:ext cx="4572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sl-SI" sz="1000">
                <a:latin typeface="Arial Narrow" pitchFamily="34" charset="0"/>
              </a:rPr>
              <a:t>http://www.biochem.mpg.de/en/rg/pfander/Research/index.html</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32770" name="Picture 5" descr="T24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363" y="260350"/>
            <a:ext cx="462915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7" descr="T24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3068638"/>
            <a:ext cx="7286625"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50" y="836613"/>
            <a:ext cx="8953500" cy="510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5" name="Rectangle 1"/>
          <p:cNvSpPr>
            <a:spLocks noChangeArrowheads="1"/>
          </p:cNvSpPr>
          <p:nvPr/>
        </p:nvSpPr>
        <p:spPr bwMode="auto">
          <a:xfrm>
            <a:off x="4464050" y="6083300"/>
            <a:ext cx="45720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sl-SI" sz="900"/>
              <a:t>http://cmgm.stanford.edu/biochem201</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A39775"/>
        </a:solidFill>
        <a:effectLst/>
      </p:bgPr>
    </p:bg>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t="9064"/>
          <a:stretch>
            <a:fillRect/>
          </a:stretch>
        </p:blipFill>
        <p:spPr bwMode="auto">
          <a:xfrm>
            <a:off x="2411413" y="1365250"/>
            <a:ext cx="3987800" cy="364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1" name="Rectangle 1"/>
          <p:cNvSpPr>
            <a:spLocks noChangeArrowheads="1"/>
          </p:cNvSpPr>
          <p:nvPr/>
        </p:nvSpPr>
        <p:spPr bwMode="auto">
          <a:xfrm>
            <a:off x="1827213" y="5110163"/>
            <a:ext cx="45720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sl-SI" sz="900">
                <a:latin typeface="Arial Narrow" pitchFamily="34" charset="0"/>
              </a:rPr>
              <a:t>http://ftp.uke.uni-hamburg.de/kliniken/medizinische-klinik-1/index_43074.php</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0"/>
            <a:ext cx="60293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A39775"/>
        </a:solidFill>
        <a:effectLst/>
      </p:bgPr>
    </p:bg>
    <p:spTree>
      <p:nvGrpSpPr>
        <p:cNvPr id="1" name=""/>
        <p:cNvGrpSpPr/>
        <p:nvPr/>
      </p:nvGrpSpPr>
      <p:grpSpPr>
        <a:xfrm>
          <a:off x="0" y="0"/>
          <a:ext cx="0" cy="0"/>
          <a:chOff x="0" y="0"/>
          <a:chExt cx="0" cy="0"/>
        </a:xfrm>
      </p:grpSpPr>
      <p:pic>
        <p:nvPicPr>
          <p:cNvPr id="39938" name="Picture 2" descr="I11-27-telome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196975"/>
            <a:ext cx="7343775"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Box 1"/>
          <p:cNvSpPr txBox="1">
            <a:spLocks noChangeArrowheads="1"/>
          </p:cNvSpPr>
          <p:nvPr/>
        </p:nvSpPr>
        <p:spPr bwMode="auto">
          <a:xfrm>
            <a:off x="3348038" y="6021388"/>
            <a:ext cx="2089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sl-SI" sz="1800"/>
              <a:t>Hayflickov fenomen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41986" name="Picture 5" descr="76-Telomeres-&amp;-Telomerase"/>
          <p:cNvPicPr>
            <a:picLocks noChangeAspect="1" noChangeArrowheads="1"/>
          </p:cNvPicPr>
          <p:nvPr/>
        </p:nvPicPr>
        <p:blipFill>
          <a:blip r:embed="rId3">
            <a:extLst>
              <a:ext uri="{28A0092B-C50C-407E-A947-70E740481C1C}">
                <a14:useLocalDpi xmlns:a14="http://schemas.microsoft.com/office/drawing/2010/main" val="0"/>
              </a:ext>
            </a:extLst>
          </a:blip>
          <a:srcRect l="8000" r="9500"/>
          <a:stretch>
            <a:fillRect/>
          </a:stretch>
        </p:blipFill>
        <p:spPr bwMode="auto">
          <a:xfrm>
            <a:off x="1371600" y="485775"/>
            <a:ext cx="6286500" cy="588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614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5463" y="1700213"/>
            <a:ext cx="5764212" cy="324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2"/>
          <p:cNvSpPr>
            <a:spLocks noChangeArrowheads="1"/>
          </p:cNvSpPr>
          <p:nvPr/>
        </p:nvSpPr>
        <p:spPr bwMode="auto">
          <a:xfrm>
            <a:off x="2987675" y="6138863"/>
            <a:ext cx="45720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sl-SI" sz="900">
                <a:latin typeface="Arial" charset="0"/>
                <a:cs typeface="Arial" charset="0"/>
              </a:rPr>
              <a:t>http://www.web-books.com/MoBio/Free/Ch7A.htm</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639888"/>
            <a:ext cx="8928100" cy="304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1" name="Rectangle 3"/>
          <p:cNvSpPr>
            <a:spLocks noChangeArrowheads="1"/>
          </p:cNvSpPr>
          <p:nvPr/>
        </p:nvSpPr>
        <p:spPr bwMode="auto">
          <a:xfrm>
            <a:off x="107950" y="4822825"/>
            <a:ext cx="32480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sl-SI" sz="1000">
                <a:solidFill>
                  <a:schemeClr val="bg2"/>
                </a:solidFill>
                <a:latin typeface="Arial Narrow" pitchFamily="34" charset="0"/>
              </a:rPr>
              <a:t>http://barleyworld.org/css430_09/lecture%207-09/figure-07-25.JPG</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A39775"/>
        </a:solidFill>
        <a:effectLst/>
      </p:bgPr>
    </p:bg>
    <p:spTree>
      <p:nvGrpSpPr>
        <p:cNvPr id="1" name=""/>
        <p:cNvGrpSpPr/>
        <p:nvPr/>
      </p:nvGrpSpPr>
      <p:grpSpPr>
        <a:xfrm>
          <a:off x="0" y="0"/>
          <a:ext cx="0" cy="0"/>
          <a:chOff x="0" y="0"/>
          <a:chExt cx="0" cy="0"/>
        </a:xfrm>
      </p:grpSpPr>
      <p:grpSp>
        <p:nvGrpSpPr>
          <p:cNvPr id="44034" name="Group 1"/>
          <p:cNvGrpSpPr>
            <a:grpSpLocks/>
          </p:cNvGrpSpPr>
          <p:nvPr/>
        </p:nvGrpSpPr>
        <p:grpSpPr bwMode="auto">
          <a:xfrm>
            <a:off x="2519363" y="1341438"/>
            <a:ext cx="4210050" cy="3592512"/>
            <a:chOff x="2519363" y="1341438"/>
            <a:chExt cx="4210050" cy="3592512"/>
          </a:xfrm>
        </p:grpSpPr>
        <p:sp>
          <p:nvSpPr>
            <p:cNvPr id="504835" name="Rectangle 3"/>
            <p:cNvSpPr>
              <a:spLocks noChangeArrowheads="1"/>
            </p:cNvSpPr>
            <p:nvPr/>
          </p:nvSpPr>
          <p:spPr bwMode="auto">
            <a:xfrm>
              <a:off x="6116638" y="4687888"/>
              <a:ext cx="598487"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sl-SI" sz="1000" dirty="0" err="1">
                  <a:solidFill>
                    <a:schemeClr val="tx1">
                      <a:lumMod val="65000"/>
                      <a:lumOff val="35000"/>
                    </a:schemeClr>
                  </a:solidFill>
                  <a:latin typeface="Arial Narrow" pitchFamily="34" charset="0"/>
                </a:rPr>
                <a:t>Alberts</a:t>
              </a:r>
              <a:r>
                <a:rPr lang="sl-SI" sz="1000" dirty="0">
                  <a:solidFill>
                    <a:schemeClr val="tx1">
                      <a:lumMod val="65000"/>
                      <a:lumOff val="35000"/>
                    </a:schemeClr>
                  </a:solidFill>
                  <a:latin typeface="Arial Narrow" pitchFamily="34" charset="0"/>
                </a:rPr>
                <a:t> 4</a:t>
              </a:r>
            </a:p>
          </p:txBody>
        </p:sp>
        <p:pic>
          <p:nvPicPr>
            <p:cNvPr id="440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9363" y="1341438"/>
              <a:ext cx="4210050" cy="331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 name="Group 3"/>
          <p:cNvGrpSpPr>
            <a:grpSpLocks/>
          </p:cNvGrpSpPr>
          <p:nvPr/>
        </p:nvGrpSpPr>
        <p:grpSpPr bwMode="auto">
          <a:xfrm>
            <a:off x="1692275" y="1341438"/>
            <a:ext cx="5619750" cy="4122737"/>
            <a:chOff x="1691680" y="1341438"/>
            <a:chExt cx="5619750" cy="4122896"/>
          </a:xfrm>
        </p:grpSpPr>
        <p:pic>
          <p:nvPicPr>
            <p:cNvPr id="4403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1341438"/>
              <a:ext cx="5619750" cy="387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37" name="Rectangle 2"/>
            <p:cNvSpPr>
              <a:spLocks noChangeArrowheads="1"/>
            </p:cNvSpPr>
            <p:nvPr/>
          </p:nvSpPr>
          <p:spPr bwMode="auto">
            <a:xfrm>
              <a:off x="2739430" y="5218113"/>
              <a:ext cx="45720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sl-SI" sz="1000">
                  <a:latin typeface="Arial Narrow" pitchFamily="34" charset="0"/>
                </a:rPr>
                <a:t>http://cechlab.colorado.edu/telomodel.html</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0" y="836613"/>
            <a:ext cx="6667500" cy="455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6136" y="0"/>
            <a:ext cx="2870176" cy="683248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551" y="764704"/>
            <a:ext cx="2456925" cy="3816424"/>
          </a:xfrm>
          <a:prstGeom prst="rect">
            <a:avLst/>
          </a:prstGeom>
        </p:spPr>
      </p:pic>
      <p:sp>
        <p:nvSpPr>
          <p:cNvPr id="5" name="TextBox 4"/>
          <p:cNvSpPr txBox="1"/>
          <p:nvPr/>
        </p:nvSpPr>
        <p:spPr>
          <a:xfrm>
            <a:off x="899592" y="151752"/>
            <a:ext cx="4782078" cy="307777"/>
          </a:xfrm>
          <a:prstGeom prst="rect">
            <a:avLst/>
          </a:prstGeom>
          <a:noFill/>
        </p:spPr>
        <p:txBody>
          <a:bodyPr wrap="none" rtlCol="0">
            <a:spAutoFit/>
          </a:bodyPr>
          <a:lstStyle/>
          <a:p>
            <a:r>
              <a:rPr lang="sl-SI" sz="1400" dirty="0" err="1" smtClean="0">
                <a:latin typeface="Arial" pitchFamily="34" charset="0"/>
                <a:cs typeface="Arial" pitchFamily="34" charset="0"/>
              </a:rPr>
              <a:t>prediniciacija			iniciacija</a:t>
            </a:r>
            <a:r>
              <a:rPr lang="sl-SI" sz="1400" dirty="0" smtClean="0">
                <a:latin typeface="Arial" pitchFamily="34" charset="0"/>
                <a:cs typeface="Arial" pitchFamily="34" charset="0"/>
              </a:rPr>
              <a:t> </a:t>
            </a:r>
            <a:r>
              <a:rPr lang="sl-SI" sz="1400" dirty="0" smtClean="0">
                <a:latin typeface="Arial" pitchFamily="34" charset="0"/>
                <a:cs typeface="Arial" pitchFamily="34" charset="0"/>
                <a:sym typeface="Wingdings" pitchFamily="2" charset="2"/>
              </a:rPr>
              <a:t></a:t>
            </a:r>
            <a:endParaRPr lang="sl-SI" sz="1400" dirty="0">
              <a:latin typeface="Arial" pitchFamily="34" charset="0"/>
              <a:cs typeface="Arial" pitchFamily="34" charset="0"/>
            </a:endParaRPr>
          </a:p>
        </p:txBody>
      </p:sp>
      <p:sp>
        <p:nvSpPr>
          <p:cNvPr id="4" name="TextBox 3"/>
          <p:cNvSpPr txBox="1"/>
          <p:nvPr/>
        </p:nvSpPr>
        <p:spPr>
          <a:xfrm>
            <a:off x="611560" y="5013176"/>
            <a:ext cx="2135521" cy="646331"/>
          </a:xfrm>
          <a:prstGeom prst="rect">
            <a:avLst/>
          </a:prstGeom>
          <a:noFill/>
        </p:spPr>
        <p:txBody>
          <a:bodyPr wrap="none" rtlCol="0">
            <a:spAutoFit/>
          </a:bodyPr>
          <a:lstStyle/>
          <a:p>
            <a:r>
              <a:rPr lang="sl-SI" sz="1200" dirty="0" smtClean="0">
                <a:latin typeface="Arial Narrow" pitchFamily="34" charset="0"/>
              </a:rPr>
              <a:t>ORC: </a:t>
            </a:r>
            <a:r>
              <a:rPr lang="sl-SI" sz="1200" dirty="0" err="1" smtClean="0">
                <a:latin typeface="Arial Narrow" pitchFamily="34" charset="0"/>
              </a:rPr>
              <a:t>origin</a:t>
            </a:r>
            <a:r>
              <a:rPr lang="sl-SI" sz="1200" dirty="0" smtClean="0">
                <a:latin typeface="Arial Narrow" pitchFamily="34" charset="0"/>
              </a:rPr>
              <a:t> </a:t>
            </a:r>
            <a:r>
              <a:rPr lang="sl-SI" sz="1200" dirty="0" err="1" smtClean="0">
                <a:latin typeface="Arial Narrow" pitchFamily="34" charset="0"/>
              </a:rPr>
              <a:t>recognition</a:t>
            </a:r>
            <a:r>
              <a:rPr lang="sl-SI" sz="1200" dirty="0" smtClean="0">
                <a:latin typeface="Arial Narrow" pitchFamily="34" charset="0"/>
              </a:rPr>
              <a:t> </a:t>
            </a:r>
            <a:r>
              <a:rPr lang="sl-SI" sz="1200" dirty="0" err="1" smtClean="0">
                <a:latin typeface="Arial Narrow" pitchFamily="34" charset="0"/>
              </a:rPr>
              <a:t>complex</a:t>
            </a:r>
            <a:endParaRPr lang="sl-SI" sz="1200" dirty="0" smtClean="0">
              <a:latin typeface="Arial Narrow" pitchFamily="34" charset="0"/>
            </a:endParaRPr>
          </a:p>
          <a:p>
            <a:r>
              <a:rPr lang="sl-SI" sz="1200" dirty="0" err="1" smtClean="0">
                <a:latin typeface="Arial Narrow" pitchFamily="34" charset="0"/>
              </a:rPr>
              <a:t>Cdc</a:t>
            </a:r>
            <a:r>
              <a:rPr lang="sl-SI" sz="1200" dirty="0" smtClean="0">
                <a:latin typeface="Arial Narrow" pitchFamily="34" charset="0"/>
              </a:rPr>
              <a:t>, </a:t>
            </a:r>
            <a:r>
              <a:rPr lang="sl-SI" sz="1200" dirty="0" err="1" smtClean="0">
                <a:latin typeface="Arial Narrow" pitchFamily="34" charset="0"/>
              </a:rPr>
              <a:t>Cdt</a:t>
            </a:r>
            <a:r>
              <a:rPr lang="sl-SI" sz="1200" dirty="0" smtClean="0">
                <a:latin typeface="Arial Narrow" pitchFamily="34" charset="0"/>
              </a:rPr>
              <a:t>: </a:t>
            </a:r>
            <a:r>
              <a:rPr lang="sl-SI" sz="1200" dirty="0" err="1" smtClean="0">
                <a:latin typeface="Arial Narrow" pitchFamily="34" charset="0"/>
              </a:rPr>
              <a:t>helicase</a:t>
            </a:r>
            <a:r>
              <a:rPr lang="sl-SI" sz="1200" dirty="0" smtClean="0">
                <a:latin typeface="Arial Narrow" pitchFamily="34" charset="0"/>
              </a:rPr>
              <a:t> </a:t>
            </a:r>
            <a:r>
              <a:rPr lang="sl-SI" sz="1200" dirty="0" err="1" smtClean="0">
                <a:latin typeface="Arial Narrow" pitchFamily="34" charset="0"/>
              </a:rPr>
              <a:t>loading</a:t>
            </a:r>
            <a:r>
              <a:rPr lang="sl-SI" sz="1200" dirty="0" smtClean="0">
                <a:latin typeface="Arial Narrow" pitchFamily="34" charset="0"/>
              </a:rPr>
              <a:t> </a:t>
            </a:r>
            <a:r>
              <a:rPr lang="sl-SI" sz="1200" dirty="0" err="1" smtClean="0">
                <a:latin typeface="Arial Narrow" pitchFamily="34" charset="0"/>
              </a:rPr>
              <a:t>proteins</a:t>
            </a:r>
            <a:endParaRPr lang="sl-SI" sz="1200" dirty="0" smtClean="0">
              <a:latin typeface="Arial Narrow" pitchFamily="34" charset="0"/>
            </a:endParaRPr>
          </a:p>
          <a:p>
            <a:r>
              <a:rPr lang="sl-SI" sz="1200" dirty="0" smtClean="0">
                <a:latin typeface="Arial Narrow" pitchFamily="34" charset="0"/>
              </a:rPr>
              <a:t>Mcm2-7: </a:t>
            </a:r>
            <a:r>
              <a:rPr lang="sl-SI" sz="1200" dirty="0" err="1" smtClean="0">
                <a:latin typeface="Arial Narrow" pitchFamily="34" charset="0"/>
              </a:rPr>
              <a:t>helicase</a:t>
            </a:r>
            <a:endParaRPr lang="sl-SI" sz="1200" dirty="0">
              <a:latin typeface="Arial Narrow"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8194" name="Picture 5" descr="Folie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430213"/>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6"/>
          <p:cNvSpPr>
            <a:spLocks noChangeArrowheads="1"/>
          </p:cNvSpPr>
          <p:nvPr/>
        </p:nvSpPr>
        <p:spPr bwMode="auto">
          <a:xfrm>
            <a:off x="755650" y="5661025"/>
            <a:ext cx="37004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l-SI" sz="1000">
                <a:latin typeface="Arial Narrow" pitchFamily="34" charset="0"/>
              </a:rPr>
              <a:t>http://biochemie.web.med.uni-muenchen.de/Yeast_Biology/10_Cellcycle.htm</a:t>
            </a:r>
          </a:p>
        </p:txBody>
      </p:sp>
      <p:pic>
        <p:nvPicPr>
          <p:cNvPr id="104452" name="Picture 4"/>
          <p:cNvPicPr>
            <a:picLocks noChangeAspect="1" noChangeArrowheads="1"/>
          </p:cNvPicPr>
          <p:nvPr/>
        </p:nvPicPr>
        <p:blipFill>
          <a:blip r:embed="rId4">
            <a:extLst>
              <a:ext uri="{28A0092B-C50C-407E-A947-70E740481C1C}">
                <a14:useLocalDpi xmlns:a14="http://schemas.microsoft.com/office/drawing/2010/main" val="0"/>
              </a:ext>
            </a:extLst>
          </a:blip>
          <a:srcRect t="15178"/>
          <a:stretch>
            <a:fillRect/>
          </a:stretch>
        </p:blipFill>
        <p:spPr bwMode="auto">
          <a:xfrm>
            <a:off x="1042988" y="574675"/>
            <a:ext cx="1763712" cy="176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76790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4452"/>
                                        </p:tgtEl>
                                        <p:attrNameLst>
                                          <p:attrName>style.visibility</p:attrName>
                                        </p:attrNameLst>
                                      </p:cBhvr>
                                      <p:to>
                                        <p:strVal val="visible"/>
                                      </p:to>
                                    </p:set>
                                    <p:animEffect transition="in" filter="fade">
                                      <p:cBhvr>
                                        <p:cTn id="7" dur="500"/>
                                        <p:tgtEl>
                                          <p:spTgt spid="104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921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1341438"/>
            <a:ext cx="5832475" cy="375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3348038" y="6594475"/>
            <a:ext cx="4572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sl-SI" sz="1000">
                <a:latin typeface="Arial Narrow" pitchFamily="34" charset="0"/>
              </a:rPr>
              <a:t>http://www.biochem.mpg.de/en/rg/pfander/Research/index.html</a:t>
            </a:r>
          </a:p>
        </p:txBody>
      </p:sp>
      <p:pic>
        <p:nvPicPr>
          <p:cNvPr id="1126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15888"/>
            <a:ext cx="7127875" cy="630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404813"/>
            <a:ext cx="4805362" cy="590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688" y="908050"/>
            <a:ext cx="1771650" cy="258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1125538"/>
            <a:ext cx="5762625" cy="432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39" name="Rectangle 5"/>
          <p:cNvSpPr>
            <a:spLocks noChangeArrowheads="1"/>
          </p:cNvSpPr>
          <p:nvPr/>
        </p:nvSpPr>
        <p:spPr bwMode="auto">
          <a:xfrm>
            <a:off x="5364163" y="5589588"/>
            <a:ext cx="33972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solidFill>
                  <a:schemeClr val="bg2"/>
                </a:solidFill>
                <a:latin typeface="Arial Narrow" pitchFamily="34" charset="0"/>
              </a:rPr>
              <a:t>http://nersp.nerdc.ufl.edu/~arabian/mcb3020s/lecture3.pdf</a:t>
            </a:r>
          </a:p>
        </p:txBody>
      </p:sp>
      <p:pic>
        <p:nvPicPr>
          <p:cNvPr id="1434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765175"/>
            <a:ext cx="2611438" cy="326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Jet:Applications:Microsoft Office 98:Templates:Blank Presentation</Template>
  <TotalTime>3988</TotalTime>
  <Words>895</Words>
  <Application>Microsoft Office PowerPoint</Application>
  <PresentationFormat>On-screen Show (4:3)</PresentationFormat>
  <Paragraphs>68</Paragraphs>
  <Slides>21</Slides>
  <Notes>16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Arial</vt:lpstr>
      <vt:lpstr>Arial Narrow</vt:lpstr>
      <vt:lpstr>Times</vt:lpstr>
      <vt:lpstr>Wingdings</vt:lpstr>
      <vt:lpstr>Blank Presentation</vt:lpstr>
      <vt:lpstr>1_Blank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sumanas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kph</dc:creator>
  <cp:lastModifiedBy>MarkoD</cp:lastModifiedBy>
  <cp:revision>111</cp:revision>
  <dcterms:created xsi:type="dcterms:W3CDTF">2001-12-04T02:34:52Z</dcterms:created>
  <dcterms:modified xsi:type="dcterms:W3CDTF">2014-02-27T14:49:45Z</dcterms:modified>
</cp:coreProperties>
</file>