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751" r:id="rId3"/>
    <p:sldMasterId id="2147483796" r:id="rId4"/>
  </p:sldMasterIdLst>
  <p:notesMasterIdLst>
    <p:notesMasterId r:id="rId50"/>
  </p:notesMasterIdLst>
  <p:sldIdLst>
    <p:sldId id="306" r:id="rId5"/>
    <p:sldId id="256" r:id="rId6"/>
    <p:sldId id="425" r:id="rId7"/>
    <p:sldId id="352" r:id="rId8"/>
    <p:sldId id="257" r:id="rId9"/>
    <p:sldId id="325" r:id="rId10"/>
    <p:sldId id="329" r:id="rId11"/>
    <p:sldId id="260" r:id="rId12"/>
    <p:sldId id="432" r:id="rId13"/>
    <p:sldId id="353" r:id="rId14"/>
    <p:sldId id="330" r:id="rId15"/>
    <p:sldId id="427" r:id="rId16"/>
    <p:sldId id="262" r:id="rId17"/>
    <p:sldId id="354" r:id="rId18"/>
    <p:sldId id="414" r:id="rId19"/>
    <p:sldId id="392" r:id="rId20"/>
    <p:sldId id="264" r:id="rId21"/>
    <p:sldId id="398" r:id="rId22"/>
    <p:sldId id="335" r:id="rId23"/>
    <p:sldId id="326" r:id="rId24"/>
    <p:sldId id="268" r:id="rId25"/>
    <p:sldId id="269" r:id="rId26"/>
    <p:sldId id="356" r:id="rId27"/>
    <p:sldId id="270" r:id="rId28"/>
    <p:sldId id="271" r:id="rId29"/>
    <p:sldId id="399" r:id="rId30"/>
    <p:sldId id="402" r:id="rId31"/>
    <p:sldId id="273" r:id="rId32"/>
    <p:sldId id="418" r:id="rId33"/>
    <p:sldId id="430" r:id="rId34"/>
    <p:sldId id="308" r:id="rId35"/>
    <p:sldId id="385" r:id="rId36"/>
    <p:sldId id="344" r:id="rId37"/>
    <p:sldId id="279" r:id="rId38"/>
    <p:sldId id="280" r:id="rId39"/>
    <p:sldId id="428" r:id="rId40"/>
    <p:sldId id="382" r:id="rId41"/>
    <p:sldId id="327" r:id="rId42"/>
    <p:sldId id="415" r:id="rId43"/>
    <p:sldId id="388" r:id="rId44"/>
    <p:sldId id="381" r:id="rId45"/>
    <p:sldId id="345" r:id="rId46"/>
    <p:sldId id="419" r:id="rId47"/>
    <p:sldId id="423" r:id="rId48"/>
    <p:sldId id="426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C6B7"/>
    <a:srgbClr val="3D3B37"/>
    <a:srgbClr val="090981"/>
    <a:srgbClr val="22155B"/>
    <a:srgbClr val="2A1A70"/>
    <a:srgbClr val="3C1872"/>
    <a:srgbClr val="28104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88187" autoAdjust="0"/>
  </p:normalViewPr>
  <p:slideViewPr>
    <p:cSldViewPr>
      <p:cViewPr varScale="1">
        <p:scale>
          <a:sx n="109" d="100"/>
          <a:sy n="109" d="100"/>
        </p:scale>
        <p:origin x="8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9CBE59-3A2C-43B1-805C-CC584971FB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320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9FACAF2-0D9F-44EF-80D2-AA7E52443C59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491754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4366A21-6E31-4321-8083-D33C23B32837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promotorji nekaterih posebnih proteinov imajo drugačna zaporedja in jih prepoznavajo posebne vrste podenot sigma (-32, oz. –54; normalna –70)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9919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Some genes are transcribed using one DNA strand as a template, while others are transcribed using the other DNA strand. The direction of transcription is determined by the promoter at the beginning of each gene (green arrowheads). Approximately 0.2% (9000 base pairs) of the E. coli chromosome is depicted here. The genes transcribed from left to right use the bottom DNA strand as the template; those transcribed from right to left use the top strand as the template.</a:t>
            </a:r>
            <a:endParaRPr lang="sl-SI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BF42775-FCC8-4B8B-AA4B-DF538DF5AB6A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50301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42E694B-B997-4F36-AF86-A88CD9495B70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845992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E98C571-A509-4295-A973-F976947B5C98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transkripcijski mehurček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39435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AD01654-066C-4F8F-998E-C2AFEAD908FC}" type="slidenum">
              <a:rPr lang="en-US" altLang="en-US" sz="1200" smtClean="0">
                <a:solidFill>
                  <a:srgbClr val="000000"/>
                </a:solidFill>
              </a:rPr>
              <a:pPr/>
              <a:t>18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During the elongation phase of transcription, the movement of RNA polymerase can be paused if the nascent mRNA adopts a secondary structure. Ordinarily, the ternary elongation complex is very stable. However, once it encounters a terminator, dissociation occurs very quickly.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94330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28631D7-DB7C-4368-ACBF-E47FB17F3ABE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126022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A2AF9FB-C574-48ED-9102-EFB10299895C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Poskus, s katerim so dokazali prisotnost več alternativnih terminacijskih mest, odvisnih od faktorja ro (ne od RNA-pol).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3718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23D4F30-A5FD-4788-9E67-9561AF8768A4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faktor RO končuje prepisovanje kjer ni lasničnih zank, ki jim sledi UUUU. Faktor veže ssRNA (72 b na 6 podenot) in se pomika po njej proti transkripcijskemu mehurčku. Strukturno ga prištevamo med helikaze.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52089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50AF1B5-5EE6-477A-8E0E-18B381F8C9F5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rRNA in tRNA nastaneta z modifikacijo primarnega transkripta: RNaza P vsebuje katalitsko RNA.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0383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328C8BE-FD20-4F85-AA0F-6290AC55BA56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Nekatere RNA po transkripciji dobijo dodatne nukleotide na konceh (CCA na 3’ tRNA), spremenjene nukleotide in ribozo (metilacija).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03501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595EA41-38DF-4EC2-9E01-62C6D0668D31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altLang="en-US" smtClean="0"/>
              <a:t>holoencim RNA-pol pri E. coli in pri kvasovki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1062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0A7E809-45E9-49E9-9A85-FDDDF593DC97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Antibiotiki lahko inhibirajo transkripcijo: rifamicini inhibirajo iniciacijo (tvorbo 1. fosfodiestrske povezave) s tem, da se veže na ß-podenoto.</a:t>
            </a:r>
          </a:p>
          <a:p>
            <a:r>
              <a:rPr lang="sl-SI" smtClean="0"/>
              <a:t>Aktinomicin se veže na dsDNA in preprečuje razvitje in uporabo kot matrico.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14270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NusE, a component of the ribosome, binds to NusG, a component of RNA polymerase, to synchronize transcription and translation.</a:t>
            </a:r>
            <a:endParaRPr lang="sl-SI" smtClean="0"/>
          </a:p>
          <a:p>
            <a:r>
              <a:rPr lang="sl-SI" smtClean="0"/>
              <a:t>http://pubs.acs.org/cen/news/88/i17/8817notw4.html</a:t>
            </a: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4C6B2F3-D2FE-4DE5-867B-DAE0D1696615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75510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An electron micrograph and its interpretive drawing showing the simultaneous transcription and translation of an E. coli gene.</a:t>
            </a:r>
            <a:endParaRPr lang="sl-SI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4DDDA26-E083-4E2D-87DA-EE8BA6E3A42A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03314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51BC1DC-E289-4FDC-B97B-8FA543A34D4E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3 tipi evkar. RNA-pol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43034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EF86D11-E8D9-41B9-84FD-C82EC544217A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265236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http://www2.oakland.edu/biology/dvir/intro.cfm</a:t>
            </a: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6EEF843-FE48-4D8A-9410-C50B52D68EE1}" type="slidenum">
              <a:rPr lang="en-US" altLang="en-US" sz="1200">
                <a:solidFill>
                  <a:prstClr val="black"/>
                </a:solidFill>
              </a:rPr>
              <a:pPr/>
              <a:t>30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55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A7F1A5A-121A-4E31-B71E-97DE68805A8D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l-SI" smtClean="0"/>
              <a:t>matrična DNA vsebuje zaporedja (promotorje), na katera se veže RNA-pol in ki določajo mesto začetka sinteze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10015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6D47E71-4E35-44A2-82EA-653D91F11937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4825017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99C6B74-A30A-4D81-AC2C-047ED63CB879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Pri inicializaciji prepisovanja s polimerazo II sodelujejo transkripcijski faktorji TFIIA,B,D,E,F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38374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DDBEF7E-E58B-46B1-94E3-9CA23898C8A8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TBP (protein, ki se veže na TATA-škatlo – je sestavni del TFIID) – način vezave na TATA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1813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AEC9211-4CBD-4660-8536-6C105B70FE71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Podenote RNA-pol: sigma: prepozna promotor, iniciacija sinteze RNA, nato disociira; ostane osrednji (core) encim: alfa veže regulatorne proteine, ß’ veže matrično DNA, ß veže NTP in tvori fosfodiestersko vez, omega stabilizira kompleks, omogoča interakcije med podenotami.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882712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CB4814D-965B-4B5D-B0D8-82C2BF574C52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7372550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Mediator je pri človeku sestavljen iz 26 podenot (1,2 MDa). Je koaktivator transkripcije . Povezuje RNAP II in transkripcijske faktorje, hkrati pa veže proteine, ki imajo vezane hormone, vitamine itd.</a:t>
            </a:r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1BC471F-E2CE-41B4-A203-988E50577A53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77694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620A3B1-A835-414B-B9A4-6FF944C45A2E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BASE MOLECULAR DE LA FISIOLOGIA (65303) -  Universidad de Alcalá [Alcalá de Henares (Madrid)]</a:t>
            </a:r>
          </a:p>
        </p:txBody>
      </p:sp>
    </p:spTree>
    <p:extLst>
      <p:ext uri="{BB962C8B-B14F-4D97-AF65-F5344CB8AC3E}">
        <p14:creationId xmlns:p14="http://schemas.microsoft.com/office/powerpoint/2010/main" val="22303404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F2893DF-8947-4645-A81A-B413213A9BB7}" type="slidenum">
              <a:rPr lang="en-US" altLang="en-US" sz="1200" smtClean="0"/>
              <a:pPr/>
              <a:t>42</a:t>
            </a:fld>
            <a:endParaRPr lang="en-US" altLang="en-US" sz="1200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733644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E70429E-85CD-4CE0-A631-86A7184B5F79}" type="slidenum">
              <a:rPr lang="en-US" altLang="en-US" sz="1200" smtClean="0"/>
              <a:pPr/>
              <a:t>43</a:t>
            </a:fld>
            <a:endParaRPr lang="en-US" altLang="en-US" sz="1200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Model of RNA Polymerase II Transcription Initiation Machinery.The machinery depicted here encompasses over 85 polypeptides in ten (sub) complexes: core RNA polymerase II (RNAPII) consists of 12 subunits; TFIIH, 9 subunits; TFIIE, 2 subunits; TFIIF, 3 subunits; TFIIB, 1 subunit, TFIID, 14 subunits; core SRB/mediator, more than 16 subunits; Swi/Snf complex, 11 subunits; Srb10 kinase complex, 4 subunits; and SAGA, 13 subunits.</a:t>
            </a:r>
          </a:p>
          <a:p>
            <a:r>
              <a:rPr lang="sl-SI" smtClean="0"/>
              <a:t>http://www.bio.davidson.edu/courses/genomics/2002/James/FavoriteYeastProteins.htm</a:t>
            </a:r>
          </a:p>
        </p:txBody>
      </p:sp>
    </p:spTree>
    <p:extLst>
      <p:ext uri="{BB962C8B-B14F-4D97-AF65-F5344CB8AC3E}">
        <p14:creationId xmlns:p14="http://schemas.microsoft.com/office/powerpoint/2010/main" val="237574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3ABB12D-8F60-459C-8DC4-5A7BC2F120E3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/>
            <a:r>
              <a:rPr lang="sl-SI" smtClean="0"/>
              <a:t>Aktivno mesto RNA-pol: prehodno stanje v sintezi. Reakcija je 3-stopenjska: iniciacija, elongacija, terminacija.</a:t>
            </a:r>
          </a:p>
          <a:p>
            <a:pPr marL="228600" indent="-228600">
              <a:buFontTx/>
              <a:buAutoNum type="arabicPeriod"/>
            </a:pPr>
            <a:r>
              <a:rPr lang="sl-SI" smtClean="0"/>
              <a:t>išče iniciacijska mesta (promotorje) – E. coli 2000 mest na 4 mio bp.</a:t>
            </a:r>
          </a:p>
          <a:p>
            <a:pPr marL="228600" indent="-228600">
              <a:buFontTx/>
              <a:buAutoNum type="arabicPeriod"/>
            </a:pPr>
            <a:r>
              <a:rPr lang="sl-SI" smtClean="0"/>
              <a:t>odvije kratko regijo dsDNA, da nastane odsek ssDNA kot matrica</a:t>
            </a:r>
          </a:p>
          <a:p>
            <a:pPr marL="228600" indent="-228600">
              <a:buFontTx/>
              <a:buAutoNum type="arabicPeriod"/>
            </a:pPr>
            <a:r>
              <a:rPr lang="sl-SI" smtClean="0"/>
              <a:t>izbere pravilni NTP, katalizira tvorbo fosfodiestrske povezave. E se pomika vzdolž DNA</a:t>
            </a:r>
          </a:p>
          <a:p>
            <a:pPr marL="228600" indent="-228600">
              <a:buFontTx/>
              <a:buAutoNum type="arabicPeriod"/>
            </a:pPr>
            <a:r>
              <a:rPr lang="sl-SI" smtClean="0"/>
              <a:t>prepozna terminacijski signal</a:t>
            </a:r>
          </a:p>
          <a:p>
            <a:pPr marL="228600" indent="-228600">
              <a:buFontTx/>
              <a:buAutoNum type="arabicPeriod"/>
            </a:pPr>
            <a:r>
              <a:rPr lang="sl-SI" smtClean="0"/>
              <a:t>interagira z aktivatorji in represorji (proteini), ki modulirajo hitrost prepisovanja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7554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B3D249E-4F73-4E17-AEB7-EA5EF4FC25D7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33292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29303CE-E891-467D-B1F7-1B20222AE792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62719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C58DD0E-1EA5-4139-A9DB-C13DF48149BA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različni prokariontski promotorji – samo regija –10. </a:t>
            </a:r>
          </a:p>
          <a:p>
            <a:r>
              <a:rPr lang="sl-SI" smtClean="0"/>
              <a:t>močni promotorji: pogosta iniciacija (npr. vsaki 2 sek. pri E. coli); šibki : vsakih 10 min. 1x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88093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CBE59-3A2C-43B1-805C-CC584971FB5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773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16D5DFB-7486-443F-8526-B335FA3D5241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77239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465E1-DF85-4063-99FF-23564E2769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51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A973F-6430-45C0-830C-F0F59B0B1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8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A6B46-42ED-4473-9A4C-D8B15193B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65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C176A-3607-4614-A022-5E46738DD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1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00303-EB1F-4A58-BB4E-DA57AD7DF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570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CCECF-C441-44A9-956A-4B8FE3D44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40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1DC27-4CB8-476F-87F6-AE396FA5FD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821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E6630-1F7C-4FA1-A34B-C4842AFD8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339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3E227-BA80-4503-8B80-1C6721CBD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878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4E88-F3BB-4BDA-8988-B099346CA1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30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8F72C-472D-47F7-BFFC-B50B9B492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81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5A887-F3B8-454C-81A5-A4DD7BF30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855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203D-1AD3-41B8-AC8C-1024CC7AA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78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02B40-917F-426A-877A-46F5931386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09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6B3EA-A741-42AD-9EBE-FBFB50DC8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988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28C9F-99CD-4308-80B2-2D3FA11F5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594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931F-AF35-426C-B949-BFF2C7F6A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81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6F870-C8A1-494E-9EDC-6FFF149876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553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B2579-E1E1-4E37-9E15-B9BE69081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046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54928-157C-40E4-8A95-418F3BEE11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328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5FBFA-D729-4A08-AC0F-33623E9B6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708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F5D8E-0E21-49DE-8C67-FAE161060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31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2A602-3F4C-4334-93E8-907F447155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29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0964C-F1D3-4270-9251-52CD0160F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948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63CB-2FC0-479F-96F2-04B0C21B8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515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48B3C-9C5C-42CD-9FD5-E1AB7A770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491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A0BA-9509-4E4E-8F6B-8D2904EC1F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892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465E1-DF85-4063-99FF-23564E2769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27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5A887-F3B8-454C-81A5-A4DD7BF30C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97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2A602-3F4C-4334-93E8-907F447155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26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6762-A3C7-462C-8DAA-DFEA64D467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9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8D0BA-FFB9-4A43-BDFB-21B0555491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11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DE08C-EED7-4F59-956A-59168B4BCA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6762-A3C7-462C-8DAA-DFEA64D46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031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A2A1B-A462-4B02-91FD-F1D98FFB741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71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05E1-FA86-4A56-8640-4BD771CCD2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53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4F5F4-80D7-479E-8980-BE514A2B7E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68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A973F-6430-45C0-830C-F0F59B0B13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27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A6B46-42ED-4473-9A4C-D8B15193B7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0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8D0BA-FFB9-4A43-BDFB-21B055549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7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DE08C-EED7-4F59-956A-59168B4BC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47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A2A1B-A462-4B02-91FD-F1D98FFB7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18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05E1-FA86-4A56-8640-4BD771CCD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62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4F5F4-80D7-479E-8980-BE514A2B7E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0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0F30D7C-F3CC-4474-875D-8E322783B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9665720-2F83-43B4-9678-243489EB9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912F1E7-E8D3-4981-AB0C-9FF9272D0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0F30D7C-F3CC-4474-875D-8E322783B6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7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0"/>
            <a:ext cx="7772400" cy="1143000"/>
          </a:xfrm>
        </p:spPr>
        <p:txBody>
          <a:bodyPr/>
          <a:lstStyle/>
          <a:p>
            <a:r>
              <a:rPr lang="sl-SI" b="1" smtClean="0">
                <a:solidFill>
                  <a:srgbClr val="FF0000"/>
                </a:solidFill>
                <a:latin typeface="Arial" charset="0"/>
              </a:rPr>
              <a:t>Sinteza RNA</a:t>
            </a:r>
            <a:endParaRPr lang="en-GB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51" name="Rectangle 1028"/>
          <p:cNvSpPr>
            <a:spLocks noChangeArrowheads="1"/>
          </p:cNvSpPr>
          <p:nvPr/>
        </p:nvSpPr>
        <p:spPr bwMode="auto">
          <a:xfrm>
            <a:off x="900113" y="3886200"/>
            <a:ext cx="73453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sl-SI" sz="3200" dirty="0" err="1">
                <a:latin typeface="Arial" charset="0"/>
              </a:rPr>
              <a:t>Voet</a:t>
            </a:r>
            <a:r>
              <a:rPr lang="sl-SI" sz="3200" dirty="0">
                <a:latin typeface="Arial" charset="0"/>
              </a:rPr>
              <a:t>: poglavji 31.1 in 31.2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sl-SI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Stryer</a:t>
            </a:r>
            <a:r>
              <a:rPr lang="sl-SI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 5: poglavje </a:t>
            </a:r>
            <a:r>
              <a:rPr lang="sl-SI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28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sl-SI" sz="2800" dirty="0">
                <a:solidFill>
                  <a:srgbClr val="7EA878"/>
                </a:solidFill>
                <a:latin typeface="Arial" pitchFamily="34" charset="0"/>
              </a:rPr>
              <a:t>Krebs 3: poglavji </a:t>
            </a:r>
            <a:r>
              <a:rPr lang="sl-SI" sz="2800" dirty="0" smtClean="0">
                <a:solidFill>
                  <a:srgbClr val="7EA878"/>
                </a:solidFill>
                <a:latin typeface="Arial" pitchFamily="34" charset="0"/>
              </a:rPr>
              <a:t>19 in 20</a:t>
            </a:r>
            <a:endParaRPr lang="sl-SI" sz="2800" dirty="0">
              <a:solidFill>
                <a:srgbClr val="7EA878"/>
              </a:solidFill>
              <a:latin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sl-SI" sz="32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2051720" y="1700808"/>
            <a:ext cx="5760640" cy="3484171"/>
            <a:chOff x="975" y="613"/>
            <a:chExt cx="3972" cy="2328"/>
          </a:xfrm>
        </p:grpSpPr>
        <p:pic>
          <p:nvPicPr>
            <p:cNvPr id="22532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16"/>
            <a:stretch/>
          </p:blipFill>
          <p:spPr bwMode="auto">
            <a:xfrm>
              <a:off x="975" y="613"/>
              <a:ext cx="3972" cy="2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3" name="Rectangle 4"/>
            <p:cNvSpPr>
              <a:spLocks noChangeArrowheads="1"/>
            </p:cNvSpPr>
            <p:nvPr/>
          </p:nvSpPr>
          <p:spPr bwMode="auto">
            <a:xfrm>
              <a:off x="3470" y="799"/>
              <a:ext cx="408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2534" name="Rectangle 5"/>
            <p:cNvSpPr>
              <a:spLocks noChangeArrowheads="1"/>
            </p:cNvSpPr>
            <p:nvPr/>
          </p:nvSpPr>
          <p:spPr bwMode="auto">
            <a:xfrm>
              <a:off x="4558" y="1253"/>
              <a:ext cx="272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22531" name="Rectangle 6"/>
          <p:cNvSpPr>
            <a:spLocks noChangeArrowheads="1"/>
          </p:cNvSpPr>
          <p:nvPr/>
        </p:nvSpPr>
        <p:spPr bwMode="auto">
          <a:xfrm rot="16200000">
            <a:off x="135806" y="3184674"/>
            <a:ext cx="2924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</a:rPr>
              <a:t>http://porpax.bio.miami.edu/~cmallery/150/gene/sf13x5a.jpg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661025"/>
            <a:ext cx="7772400" cy="576263"/>
          </a:xfrm>
        </p:spPr>
        <p:txBody>
          <a:bodyPr/>
          <a:lstStyle/>
          <a:p>
            <a:r>
              <a:rPr lang="sl-SI" sz="1800" dirty="0">
                <a:latin typeface="Arial Narrow" pitchFamily="34" charset="0"/>
              </a:rPr>
              <a:t>R</a:t>
            </a:r>
            <a:r>
              <a:rPr lang="sl-SI" sz="1800" dirty="0" smtClean="0">
                <a:latin typeface="Arial Narrow" pitchFamily="34" charset="0"/>
              </a:rPr>
              <a:t>NA-polimeraza </a:t>
            </a:r>
            <a:r>
              <a:rPr lang="en-US" sz="1800" i="1" dirty="0" smtClean="0">
                <a:latin typeface="Arial Narrow" pitchFamily="34" charset="0"/>
              </a:rPr>
              <a:t>Taq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sl-SI" sz="1800" dirty="0" smtClean="0">
                <a:latin typeface="Arial Narrow" pitchFamily="34" charset="0"/>
              </a:rPr>
              <a:t>(</a:t>
            </a:r>
            <a:r>
              <a:rPr lang="en-US" sz="1800" dirty="0" err="1" smtClean="0">
                <a:latin typeface="Arial Narrow" pitchFamily="34" charset="0"/>
              </a:rPr>
              <a:t>holo</a:t>
            </a:r>
            <a:r>
              <a:rPr lang="sl-SI" sz="1800" dirty="0" smtClean="0">
                <a:latin typeface="Arial Narrow" pitchFamily="34" charset="0"/>
              </a:rPr>
              <a:t>encim) v kompleksu s </a:t>
            </a:r>
            <a:r>
              <a:rPr lang="sl-SI" sz="1800" dirty="0" err="1" smtClean="0">
                <a:latin typeface="Arial Narrow" pitchFamily="34" charset="0"/>
              </a:rPr>
              <a:t>promotorsko</a:t>
            </a:r>
            <a:r>
              <a:rPr lang="sl-SI" sz="1800" dirty="0" smtClean="0">
                <a:latin typeface="Arial Narrow" pitchFamily="34" charset="0"/>
              </a:rPr>
              <a:t> regijo na DNA</a:t>
            </a:r>
            <a:r>
              <a:rPr lang="en-US" sz="1800" dirty="0" smtClean="0">
                <a:latin typeface="Arial Narrow" pitchFamily="34" charset="0"/>
              </a:rPr>
              <a:t>.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404813"/>
            <a:ext cx="5335587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09538"/>
            <a:ext cx="9058275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52513"/>
            <a:ext cx="85359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3350" y="3284538"/>
            <a:ext cx="8793163" cy="2409825"/>
            <a:chOff x="0" y="3284978"/>
            <a:chExt cx="9144005" cy="2544053"/>
          </a:xfrm>
        </p:grpSpPr>
        <p:pic>
          <p:nvPicPr>
            <p:cNvPr id="2662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84978"/>
              <a:ext cx="9144005" cy="227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2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750" y="5560744"/>
              <a:ext cx="506413" cy="268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6569075"/>
            <a:ext cx="269176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</a:rPr>
              <a:t>http://porpax.bio.miami.edu/~cmallery/150/gene/sf13x5b.jpg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51"/>
          <a:stretch/>
        </p:blipFill>
        <p:spPr bwMode="auto">
          <a:xfrm>
            <a:off x="1476375" y="1196975"/>
            <a:ext cx="6119961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56594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04238" y="6632575"/>
            <a:ext cx="639762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1050" dirty="0" err="1">
                <a:latin typeface="Arial Narrow" pitchFamily="34" charset="0"/>
              </a:rPr>
              <a:t>Alberts</a:t>
            </a:r>
            <a:r>
              <a:rPr lang="sl-SI" sz="1050" dirty="0">
                <a:latin typeface="Arial Narrow" pitchFamily="34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3850"/>
            <a:ext cx="4764087" cy="627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79538"/>
            <a:ext cx="8535987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490538"/>
            <a:ext cx="418147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229225"/>
            <a:ext cx="7772400" cy="1143000"/>
          </a:xfrm>
        </p:spPr>
        <p:txBody>
          <a:bodyPr/>
          <a:lstStyle/>
          <a:p>
            <a:r>
              <a:rPr lang="sl-SI" sz="1800" smtClean="0">
                <a:solidFill>
                  <a:schemeClr val="tx1"/>
                </a:solidFill>
                <a:latin typeface="Arial Narrow" pitchFamily="34" charset="0"/>
              </a:rPr>
              <a:t>Hipotetičen močan terminator </a:t>
            </a:r>
            <a:r>
              <a:rPr lang="en-US" sz="1800" i="1" smtClean="0">
                <a:solidFill>
                  <a:schemeClr val="tx1"/>
                </a:solidFill>
                <a:latin typeface="Arial Narrow" pitchFamily="34" charset="0"/>
              </a:rPr>
              <a:t>E. coli</a:t>
            </a:r>
            <a:r>
              <a:rPr lang="en-US" sz="180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44675"/>
            <a:ext cx="7772400" cy="2449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65263"/>
            <a:ext cx="8535987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806575"/>
            <a:ext cx="8535987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6624637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4" descr="fig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00438"/>
            <a:ext cx="2576513" cy="3024187"/>
          </a:xfrm>
          <a:prstGeom prst="rect">
            <a:avLst/>
          </a:prstGeom>
          <a:noFill/>
          <a:ln w="31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063750"/>
            <a:ext cx="853598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299085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395288" y="5589588"/>
            <a:ext cx="362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000">
                <a:solidFill>
                  <a:schemeClr val="folHlink"/>
                </a:solidFill>
                <a:latin typeface="Arial Narrow" pitchFamily="34" charset="0"/>
              </a:rPr>
              <a:t>http://sandwalk.blogspot.com/2008/01/mondays-molecule-58.html</a:t>
            </a:r>
            <a:br>
              <a:rPr lang="sl-SI" sz="1000">
                <a:solidFill>
                  <a:schemeClr val="folHlink"/>
                </a:solidFill>
                <a:latin typeface="Arial Narrow" pitchFamily="34" charset="0"/>
              </a:rPr>
            </a:br>
            <a:r>
              <a:rPr lang="sl-SI" sz="1000">
                <a:solidFill>
                  <a:schemeClr val="folHlink"/>
                </a:solidFill>
                <a:latin typeface="Arial Narrow" pitchFamily="34" charset="0"/>
              </a:rPr>
              <a:t>http://sandwalk.blogspot.com/2008/01/transfer-rna-processing-rnase-p.html</a:t>
            </a:r>
          </a:p>
        </p:txBody>
      </p:sp>
      <p:sp>
        <p:nvSpPr>
          <p:cNvPr id="59396" name="Text Box 7"/>
          <p:cNvSpPr txBox="1">
            <a:spLocks noChangeArrowheads="1"/>
          </p:cNvSpPr>
          <p:nvPr/>
        </p:nvSpPr>
        <p:spPr bwMode="auto">
          <a:xfrm>
            <a:off x="4787900" y="404813"/>
            <a:ext cx="2933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sl-SI" sz="1800">
                <a:latin typeface="Arial" charset="0"/>
              </a:rPr>
              <a:t>RNaza P (</a:t>
            </a:r>
            <a:r>
              <a:rPr lang="sl-SI" sz="1800" i="1">
                <a:latin typeface="Arial" charset="0"/>
              </a:rPr>
              <a:t>E. coli</a:t>
            </a:r>
            <a:r>
              <a:rPr lang="sl-SI" sz="1800">
                <a:latin typeface="Arial" charset="0"/>
              </a:rPr>
              <a:t>): M1 + C5</a:t>
            </a:r>
          </a:p>
          <a:p>
            <a:endParaRPr lang="sl-SI" sz="1800">
              <a:latin typeface="Arial" charset="0"/>
            </a:endParaRPr>
          </a:p>
          <a:p>
            <a:r>
              <a:rPr lang="sl-SI" sz="1800">
                <a:latin typeface="Arial" charset="0"/>
              </a:rPr>
              <a:t>M1: RNA</a:t>
            </a:r>
          </a:p>
          <a:p>
            <a:r>
              <a:rPr lang="sl-SI" sz="1800">
                <a:latin typeface="Arial" charset="0"/>
              </a:rPr>
              <a:t>C5: polipeptid</a:t>
            </a:r>
          </a:p>
        </p:txBody>
      </p:sp>
      <p:pic>
        <p:nvPicPr>
          <p:cNvPr id="593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60575"/>
            <a:ext cx="37147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379413"/>
            <a:ext cx="4589462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68638"/>
            <a:ext cx="7993062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6" descr="RIFAM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3"/>
          <a:stretch>
            <a:fillRect/>
          </a:stretch>
        </p:blipFill>
        <p:spPr bwMode="auto">
          <a:xfrm>
            <a:off x="2700338" y="188913"/>
            <a:ext cx="40020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25538"/>
            <a:ext cx="41910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7913" y="5249863"/>
            <a:ext cx="1377950" cy="25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1050" dirty="0" err="1">
                <a:latin typeface="Arial Narrow" pitchFamily="34" charset="0"/>
              </a:rPr>
              <a:t>Science</a:t>
            </a:r>
            <a:r>
              <a:rPr lang="sl-SI" sz="1050" dirty="0">
                <a:latin typeface="Arial Narrow" pitchFamily="34" charset="0"/>
              </a:rPr>
              <a:t> 328, 501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877888"/>
            <a:ext cx="3932237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9248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51550"/>
            <a:ext cx="7772400" cy="806450"/>
          </a:xfrm>
        </p:spPr>
        <p:txBody>
          <a:bodyPr/>
          <a:lstStyle/>
          <a:p>
            <a:r>
              <a:rPr lang="sl-SI" sz="1800" b="1" smtClean="0">
                <a:solidFill>
                  <a:schemeClr val="tx1"/>
                </a:solidFill>
                <a:latin typeface="Arial Narrow" pitchFamily="34" charset="0"/>
              </a:rPr>
              <a:t>Podenote RNA-polimeraz pri pro- in evkariontih.</a:t>
            </a:r>
            <a:endParaRPr lang="en-US" sz="1800" b="1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2413"/>
            <a:ext cx="6624637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30888"/>
            <a:ext cx="1439862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476250"/>
            <a:ext cx="9031287" cy="616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14300"/>
            <a:ext cx="3524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543050"/>
            <a:ext cx="35242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248025"/>
            <a:ext cx="35242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962525"/>
            <a:ext cx="35242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87388"/>
            <a:ext cx="35242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781300"/>
            <a:ext cx="35242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1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962525"/>
            <a:ext cx="4762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35863" y="6627813"/>
            <a:ext cx="1608137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900" dirty="0" err="1">
                <a:solidFill>
                  <a:srgbClr val="FFFFFF">
                    <a:lumMod val="50000"/>
                  </a:srgbClr>
                </a:solidFill>
                <a:latin typeface="Arial Narrow" pitchFamily="34" charset="0"/>
              </a:rPr>
              <a:t>Arik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  <a:latin typeface="Arial Narrow" pitchFamily="34" charset="0"/>
              </a:rPr>
              <a:t>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  <a:latin typeface="Arial Narrow" pitchFamily="34" charset="0"/>
              </a:rPr>
              <a:t>Dvir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  <a:latin typeface="Arial Narrow" pitchFamily="34" charset="0"/>
              </a:rPr>
              <a:t>, Oakland Univ., Biol.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  <a:latin typeface="Arial Narrow" pitchFamily="34" charset="0"/>
              </a:rPr>
              <a:t>Sci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26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3598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853598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424737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smtClean="0">
                <a:solidFill>
                  <a:schemeClr val="accent2"/>
                </a:solidFill>
                <a:latin typeface="Arial" charset="0"/>
              </a:rPr>
              <a:t>Regulacijski elementi cis in trans </a:t>
            </a:r>
            <a:endParaRPr lang="en-US" sz="320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800" smtClean="0">
                <a:solidFill>
                  <a:srgbClr val="FF0000"/>
                </a:solidFill>
                <a:latin typeface="Arial" charset="0"/>
              </a:rPr>
              <a:t>cis</a:t>
            </a:r>
            <a:r>
              <a:rPr lang="sl-SI" sz="2800" smtClean="0">
                <a:latin typeface="Arial" charset="0"/>
              </a:rPr>
              <a:t>: del iste verige DNA, ki jo uravnava </a:t>
            </a:r>
            <a:br>
              <a:rPr lang="sl-SI" sz="2800" smtClean="0">
                <a:latin typeface="Arial" charset="0"/>
              </a:rPr>
            </a:br>
            <a:r>
              <a:rPr lang="sl-SI" sz="2800" smtClean="0">
                <a:latin typeface="Arial" charset="0"/>
              </a:rPr>
              <a:t>(npr. promotorji, ojačevalna zaporedja)</a:t>
            </a:r>
          </a:p>
          <a:p>
            <a:r>
              <a:rPr lang="sl-SI" sz="2800" smtClean="0">
                <a:solidFill>
                  <a:srgbClr val="FF0000"/>
                </a:solidFill>
                <a:latin typeface="Arial" charset="0"/>
              </a:rPr>
              <a:t>trans</a:t>
            </a:r>
            <a:r>
              <a:rPr lang="sl-SI" sz="2800" smtClean="0">
                <a:latin typeface="Arial" charset="0"/>
              </a:rPr>
              <a:t>: prihajajo od drugod </a:t>
            </a:r>
            <a:br>
              <a:rPr lang="sl-SI" sz="2800" smtClean="0">
                <a:latin typeface="Arial" charset="0"/>
              </a:rPr>
            </a:br>
            <a:r>
              <a:rPr lang="sl-SI" sz="2800" smtClean="0">
                <a:latin typeface="Arial" charset="0"/>
              </a:rPr>
              <a:t>(npr. transkripcijski faktorji)</a:t>
            </a:r>
          </a:p>
          <a:p>
            <a:endParaRPr lang="sl-SI" sz="2800" smtClean="0">
              <a:latin typeface="Arial" charset="0"/>
            </a:endParaRPr>
          </a:p>
          <a:p>
            <a:pPr>
              <a:buFontTx/>
              <a:buNone/>
            </a:pPr>
            <a:r>
              <a:rPr lang="sl-SI" sz="2800" smtClean="0">
                <a:latin typeface="Arial" charset="0"/>
              </a:rPr>
              <a:t>   </a:t>
            </a:r>
            <a:r>
              <a:rPr lang="sl-SI" sz="1800" smtClean="0">
                <a:latin typeface="Arial" charset="0"/>
              </a:rPr>
              <a:t>Transkripcijski faktorji se sicer vežejo na ojačevalna zaporedja, a so lahko kodirani na drugih kromosomih.</a:t>
            </a:r>
            <a:endParaRPr lang="en-US" sz="1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351155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f10_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60350"/>
            <a:ext cx="34512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f10_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168650"/>
            <a:ext cx="52197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50863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895350"/>
            <a:ext cx="79152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28575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333375"/>
            <a:ext cx="3990975" cy="633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9384" name="Group 8"/>
          <p:cNvGrpSpPr>
            <a:grpSpLocks/>
          </p:cNvGrpSpPr>
          <p:nvPr/>
        </p:nvGrpSpPr>
        <p:grpSpPr bwMode="auto">
          <a:xfrm>
            <a:off x="1908175" y="698500"/>
            <a:ext cx="2376488" cy="569913"/>
            <a:chOff x="1202" y="440"/>
            <a:chExt cx="1497" cy="359"/>
          </a:xfrm>
        </p:grpSpPr>
        <p:sp>
          <p:nvSpPr>
            <p:cNvPr id="91142" name="Oval 6"/>
            <p:cNvSpPr>
              <a:spLocks noChangeArrowheads="1"/>
            </p:cNvSpPr>
            <p:nvPr/>
          </p:nvSpPr>
          <p:spPr bwMode="auto">
            <a:xfrm>
              <a:off x="1202" y="527"/>
              <a:ext cx="408" cy="2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1143" name="Freeform 7"/>
            <p:cNvSpPr>
              <a:spLocks/>
            </p:cNvSpPr>
            <p:nvPr/>
          </p:nvSpPr>
          <p:spPr bwMode="auto">
            <a:xfrm>
              <a:off x="1610" y="440"/>
              <a:ext cx="1089" cy="179"/>
            </a:xfrm>
            <a:custGeom>
              <a:avLst/>
              <a:gdLst>
                <a:gd name="T0" fmla="*/ 0 w 1089"/>
                <a:gd name="T1" fmla="*/ 178 h 179"/>
                <a:gd name="T2" fmla="*/ 518 w 1089"/>
                <a:gd name="T3" fmla="*/ 0 h 179"/>
                <a:gd name="T4" fmla="*/ 1089 w 1089"/>
                <a:gd name="T5" fmla="*/ 179 h 1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9" h="179">
                  <a:moveTo>
                    <a:pt x="0" y="178"/>
                  </a:moveTo>
                  <a:cubicBezTo>
                    <a:pt x="86" y="148"/>
                    <a:pt x="70" y="0"/>
                    <a:pt x="518" y="0"/>
                  </a:cubicBezTo>
                  <a:cubicBezTo>
                    <a:pt x="966" y="0"/>
                    <a:pt x="970" y="142"/>
                    <a:pt x="1089" y="179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pic>
        <p:nvPicPr>
          <p:cNvPr id="9114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300663"/>
            <a:ext cx="12192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regulato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58483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5"/>
          <p:cNvSpPr>
            <a:spLocks noChangeArrowheads="1"/>
          </p:cNvSpPr>
          <p:nvPr/>
        </p:nvSpPr>
        <p:spPr bwMode="auto">
          <a:xfrm>
            <a:off x="0" y="6569075"/>
            <a:ext cx="3100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000">
                <a:solidFill>
                  <a:schemeClr val="bg2"/>
                </a:solidFill>
                <a:latin typeface="Arial Narrow" pitchFamily="34" charset="0"/>
              </a:rPr>
              <a:t>http://www.mun.ca/biochem/courses/3107/images/eukprom.GIF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1438"/>
            <a:ext cx="51847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7" name="Rectangle 6"/>
          <p:cNvSpPr>
            <a:spLocks noChangeArrowheads="1"/>
          </p:cNvSpPr>
          <p:nvPr/>
        </p:nvSpPr>
        <p:spPr bwMode="auto">
          <a:xfrm>
            <a:off x="6577013" y="4957763"/>
            <a:ext cx="5969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000">
                <a:latin typeface="Arial Narrow" pitchFamily="34" charset="0"/>
              </a:rPr>
              <a:t>Alberts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60800"/>
            <a:ext cx="2476500" cy="189547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8351"/>
            <a:ext cx="7200726" cy="246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3492500" y="5418138"/>
            <a:ext cx="52293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sl-SI" sz="1600" dirty="0" err="1"/>
              <a:t>Holoencim</a:t>
            </a:r>
            <a:r>
              <a:rPr lang="sl-SI" sz="1600" dirty="0"/>
              <a:t>: 460 </a:t>
            </a:r>
            <a:r>
              <a:rPr lang="sl-SI" sz="1600" dirty="0" err="1" smtClean="0"/>
              <a:t>kDa</a:t>
            </a:r>
            <a:r>
              <a:rPr lang="sl-SI" sz="1600" dirty="0" smtClean="0"/>
              <a:t>; </a:t>
            </a:r>
            <a:r>
              <a:rPr lang="sl-SI" sz="1600" dirty="0"/>
              <a:t>brez podenote </a:t>
            </a:r>
            <a:r>
              <a:rPr lang="sl-SI" sz="1600" dirty="0" smtClean="0"/>
              <a:t>sigma: </a:t>
            </a:r>
            <a:r>
              <a:rPr lang="sl-SI" sz="1600" dirty="0"/>
              <a:t>‚osrednji encim‘.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t="4910" b="3148"/>
          <a:stretch>
            <a:fillRect/>
          </a:stretch>
        </p:blipFill>
        <p:spPr bwMode="auto">
          <a:xfrm>
            <a:off x="539750" y="260350"/>
            <a:ext cx="6742113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3" name="Picture 3" descr="dbd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57563"/>
            <a:ext cx="5040313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ChangeArrowheads="1"/>
          </p:cNvSpPr>
          <p:nvPr/>
        </p:nvSpPr>
        <p:spPr bwMode="auto">
          <a:xfrm>
            <a:off x="0" y="6613525"/>
            <a:ext cx="2819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sz="1000">
                <a:solidFill>
                  <a:schemeClr val="bg2"/>
                </a:solidFill>
                <a:latin typeface="Arial Narrow" pitchFamily="34" charset="0"/>
              </a:rPr>
              <a:t>Nature Reviews Molecular Cell Biology 3, 702-710 (2002)</a:t>
            </a:r>
            <a:endParaRPr lang="en-US" sz="1000">
              <a:solidFill>
                <a:schemeClr val="bg2"/>
              </a:solidFill>
              <a:latin typeface="Arial Narrow" pitchFamily="34" charset="0"/>
            </a:endParaRPr>
          </a:p>
        </p:txBody>
      </p:sp>
      <p:pic>
        <p:nvPicPr>
          <p:cNvPr id="1024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4" b="16187"/>
          <a:stretch>
            <a:fillRect/>
          </a:stretch>
        </p:blipFill>
        <p:spPr bwMode="auto">
          <a:xfrm>
            <a:off x="2051050" y="1196975"/>
            <a:ext cx="482441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5" descr="f10_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525621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7" descr="f10_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33825"/>
            <a:ext cx="4090987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52513"/>
            <a:ext cx="54864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1" name="TextBox 1"/>
          <p:cNvSpPr txBox="1">
            <a:spLocks noChangeArrowheads="1"/>
          </p:cNvSpPr>
          <p:nvPr/>
        </p:nvSpPr>
        <p:spPr bwMode="auto">
          <a:xfrm>
            <a:off x="2163763" y="5873750"/>
            <a:ext cx="4786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sl-SI" sz="1600">
                <a:latin typeface="Arial" charset="0"/>
                <a:cs typeface="Arial" charset="0"/>
              </a:rPr>
              <a:t>Iniciacija transkripcije z RNA-pol II pri kvasovki</a:t>
            </a:r>
          </a:p>
          <a:p>
            <a:pPr algn="ctr"/>
            <a:r>
              <a:rPr lang="sl-SI" sz="1400">
                <a:latin typeface="Arial" charset="0"/>
                <a:cs typeface="Arial" charset="0"/>
              </a:rPr>
              <a:t>Sodeluje 10 proteinskih kompleksov s skupaj &gt;85 proteini.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315200" y="1125538"/>
            <a:ext cx="1703388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sl-SI" sz="1400">
                <a:latin typeface="Arial" charset="0"/>
                <a:cs typeface="Arial" charset="0"/>
              </a:rPr>
              <a:t>število podenot</a:t>
            </a:r>
          </a:p>
          <a:p>
            <a:endParaRPr lang="sl-SI" sz="1400">
              <a:latin typeface="Arial" charset="0"/>
              <a:cs typeface="Arial" charset="0"/>
            </a:endParaRPr>
          </a:p>
          <a:p>
            <a:r>
              <a:rPr lang="sl-SI" sz="1400">
                <a:latin typeface="Arial" charset="0"/>
                <a:cs typeface="Arial" charset="0"/>
              </a:rPr>
              <a:t>RNAPII: 12</a:t>
            </a:r>
          </a:p>
          <a:p>
            <a:r>
              <a:rPr lang="sl-SI" sz="1400">
                <a:latin typeface="Arial" charset="0"/>
                <a:cs typeface="Arial" charset="0"/>
              </a:rPr>
              <a:t>TFIIH: 9</a:t>
            </a:r>
          </a:p>
          <a:p>
            <a:r>
              <a:rPr lang="sl-SI" sz="1400">
                <a:latin typeface="Arial" charset="0"/>
                <a:cs typeface="Arial" charset="0"/>
              </a:rPr>
              <a:t>TFIIE: 2</a:t>
            </a:r>
          </a:p>
          <a:p>
            <a:r>
              <a:rPr lang="sl-SI" sz="1400">
                <a:latin typeface="Arial" charset="0"/>
                <a:cs typeface="Arial" charset="0"/>
              </a:rPr>
              <a:t>TFIIF: 3</a:t>
            </a:r>
          </a:p>
          <a:p>
            <a:r>
              <a:rPr lang="sl-SI" sz="1400">
                <a:latin typeface="Arial" charset="0"/>
                <a:cs typeface="Arial" charset="0"/>
              </a:rPr>
              <a:t>TFIID: 14</a:t>
            </a:r>
          </a:p>
          <a:p>
            <a:r>
              <a:rPr lang="sl-SI" sz="1400">
                <a:latin typeface="Arial" charset="0"/>
                <a:cs typeface="Arial" charset="0"/>
              </a:rPr>
              <a:t>SRB/mediator: &gt;16</a:t>
            </a:r>
          </a:p>
          <a:p>
            <a:r>
              <a:rPr lang="sl-SI" sz="1400">
                <a:latin typeface="Arial" charset="0"/>
                <a:cs typeface="Arial" charset="0"/>
              </a:rPr>
              <a:t>Swi/Snf: 11</a:t>
            </a:r>
          </a:p>
          <a:p>
            <a:r>
              <a:rPr lang="sl-SI" sz="1400">
                <a:latin typeface="Arial" charset="0"/>
                <a:cs typeface="Arial" charset="0"/>
              </a:rPr>
              <a:t>SRB10 CDK: 4</a:t>
            </a:r>
          </a:p>
          <a:p>
            <a:r>
              <a:rPr lang="sl-SI" sz="1400">
                <a:latin typeface="Arial" charset="0"/>
                <a:cs typeface="Arial" charset="0"/>
              </a:rPr>
              <a:t>SAGA: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128713"/>
            <a:ext cx="70389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52513" y="6604000"/>
            <a:ext cx="45720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l-SI" sz="1000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http://web.wi.mit.edu/young/pub/RNAPolymerase.html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/>
          <a:stretch>
            <a:fillRect/>
          </a:stretch>
        </p:blipFill>
        <p:spPr bwMode="auto">
          <a:xfrm>
            <a:off x="468313" y="1052513"/>
            <a:ext cx="8043862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0"/>
            <a:ext cx="6170612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3175000" cy="4200525"/>
          </a:xfrm>
          <a:prstGeom prst="rect">
            <a:avLst/>
          </a:prstGeom>
          <a:noFill/>
          <a:ln w="31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6553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8750" y="211138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sl-SI" sz="2000">
                <a:solidFill>
                  <a:schemeClr val="accent2"/>
                </a:solidFill>
                <a:latin typeface="Arial" charset="0"/>
              </a:rPr>
              <a:t>footprinting = iskanje odtisov</a:t>
            </a:r>
            <a:r>
              <a:rPr lang="sl-SI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3035300"/>
            <a:ext cx="6696075" cy="2419350"/>
          </a:xfrm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6250"/>
            <a:ext cx="7239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9138"/>
            <a:ext cx="539908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791325" cy="1571625"/>
          </a:xfrm>
          <a:prstGeom prst="rect">
            <a:avLst/>
          </a:prstGeom>
          <a:noFill/>
          <a:ln w="3175" cap="rnd">
            <a:solidFill>
              <a:srgbClr val="FF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6165304"/>
            <a:ext cx="17363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http://www.pingrysmartteam.com/</a:t>
            </a:r>
          </a:p>
        </p:txBody>
      </p:sp>
      <p:pic>
        <p:nvPicPr>
          <p:cNvPr id="2050" name="Picture 2" descr="http://www.pingrysmartteam.com/images/model_pics/Prok%20RNAP%20activation%20compl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80830"/>
            <a:ext cx="6607798" cy="545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8429" y="6180692"/>
            <a:ext cx="3139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smtClean="0">
                <a:latin typeface="Arial Narrow" pitchFamily="34" charset="0"/>
              </a:rPr>
              <a:t>transkripcijski mehurček (brez dela podenote beta):</a:t>
            </a:r>
          </a:p>
          <a:p>
            <a:r>
              <a:rPr lang="sl-SI" sz="1200" dirty="0" smtClean="0">
                <a:latin typeface="Arial Narrow" pitchFamily="34" charset="0"/>
              </a:rPr>
              <a:t>aktivacijski  kompleks prokariontske RNA-polimeraze</a:t>
            </a:r>
            <a:endParaRPr lang="sl-SI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Jet:Applications:Microsoft Office 98:Templates:Blank Presentation</Template>
  <TotalTime>5300</TotalTime>
  <Words>959</Words>
  <Application>Microsoft Office PowerPoint</Application>
  <PresentationFormat>On-screen Show (4:3)</PresentationFormat>
  <Paragraphs>110</Paragraphs>
  <Slides>45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Arial Narrow</vt:lpstr>
      <vt:lpstr>Times</vt:lpstr>
      <vt:lpstr>Blank Presentation</vt:lpstr>
      <vt:lpstr>1_Blank Presentation</vt:lpstr>
      <vt:lpstr>4_Blank Presentation</vt:lpstr>
      <vt:lpstr>3_Blank Presentation</vt:lpstr>
      <vt:lpstr>Sinteza RNA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RNA-polimeraza Taq (holoencim) v kompleksu s promotorsko regijo na DNA.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Hipotetičen močan terminator E. coli.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Podenote RNA-polimeraz pri pro- in evkariontih.</vt:lpstr>
      <vt:lpstr>PowerPoint Presentation</vt:lpstr>
      <vt:lpstr>PowerPoint Presentation</vt:lpstr>
      <vt:lpstr>PowerPoint Presentation</vt:lpstr>
      <vt:lpstr>Regulacijski elementi cis in trans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sumanas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kph</dc:creator>
  <cp:lastModifiedBy>MarkoD</cp:lastModifiedBy>
  <cp:revision>112</cp:revision>
  <dcterms:created xsi:type="dcterms:W3CDTF">2001-12-04T03:04:23Z</dcterms:created>
  <dcterms:modified xsi:type="dcterms:W3CDTF">2014-03-11T16:10:35Z</dcterms:modified>
</cp:coreProperties>
</file>