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sldIdLst>
    <p:sldId id="510" r:id="rId2"/>
    <p:sldId id="589" r:id="rId3"/>
    <p:sldId id="513" r:id="rId4"/>
    <p:sldId id="431" r:id="rId5"/>
    <p:sldId id="590" r:id="rId6"/>
    <p:sldId id="565" r:id="rId7"/>
    <p:sldId id="569" r:id="rId8"/>
    <p:sldId id="594" r:id="rId9"/>
    <p:sldId id="320" r:id="rId10"/>
    <p:sldId id="580" r:id="rId11"/>
    <p:sldId id="579" r:id="rId12"/>
    <p:sldId id="582" r:id="rId13"/>
    <p:sldId id="598" r:id="rId14"/>
    <p:sldId id="583" r:id="rId15"/>
    <p:sldId id="519" r:id="rId16"/>
    <p:sldId id="322" r:id="rId17"/>
    <p:sldId id="323" r:id="rId18"/>
    <p:sldId id="326" r:id="rId19"/>
    <p:sldId id="324" r:id="rId20"/>
    <p:sldId id="596" r:id="rId21"/>
    <p:sldId id="600" r:id="rId22"/>
    <p:sldId id="601" r:id="rId23"/>
    <p:sldId id="506" r:id="rId24"/>
    <p:sldId id="527" r:id="rId25"/>
    <p:sldId id="508" r:id="rId26"/>
    <p:sldId id="361" r:id="rId27"/>
    <p:sldId id="573" r:id="rId28"/>
    <p:sldId id="375" r:id="rId29"/>
    <p:sldId id="377" r:id="rId30"/>
    <p:sldId id="532" r:id="rId31"/>
    <p:sldId id="376" r:id="rId32"/>
    <p:sldId id="530" r:id="rId33"/>
    <p:sldId id="576" r:id="rId34"/>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2"/>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2"/>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2"/>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2"/>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2"/>
        </a:solidFill>
        <a:latin typeface="Times New Roman" pitchFamily="18" charset="0"/>
        <a:ea typeface="+mn-ea"/>
        <a:cs typeface="+mn-cs"/>
      </a:defRPr>
    </a:lvl5pPr>
    <a:lvl6pPr marL="2286000" algn="l" defTabSz="914400" rtl="0" eaLnBrk="1" latinLnBrk="0" hangingPunct="1">
      <a:defRPr sz="2800" kern="1200">
        <a:solidFill>
          <a:schemeClr val="tx2"/>
        </a:solidFill>
        <a:latin typeface="Times New Roman" pitchFamily="18" charset="0"/>
        <a:ea typeface="+mn-ea"/>
        <a:cs typeface="+mn-cs"/>
      </a:defRPr>
    </a:lvl6pPr>
    <a:lvl7pPr marL="2743200" algn="l" defTabSz="914400" rtl="0" eaLnBrk="1" latinLnBrk="0" hangingPunct="1">
      <a:defRPr sz="2800" kern="1200">
        <a:solidFill>
          <a:schemeClr val="tx2"/>
        </a:solidFill>
        <a:latin typeface="Times New Roman" pitchFamily="18" charset="0"/>
        <a:ea typeface="+mn-ea"/>
        <a:cs typeface="+mn-cs"/>
      </a:defRPr>
    </a:lvl7pPr>
    <a:lvl8pPr marL="3200400" algn="l" defTabSz="914400" rtl="0" eaLnBrk="1" latinLnBrk="0" hangingPunct="1">
      <a:defRPr sz="2800" kern="1200">
        <a:solidFill>
          <a:schemeClr val="tx2"/>
        </a:solidFill>
        <a:latin typeface="Times New Roman" pitchFamily="18" charset="0"/>
        <a:ea typeface="+mn-ea"/>
        <a:cs typeface="+mn-cs"/>
      </a:defRPr>
    </a:lvl8pPr>
    <a:lvl9pPr marL="3657600" algn="l" defTabSz="914400" rtl="0" eaLnBrk="1" latinLnBrk="0" hangingPunct="1">
      <a:defRPr sz="28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C1B4"/>
    <a:srgbClr val="CBCAB3"/>
    <a:srgbClr val="E2D9D4"/>
    <a:srgbClr val="663300"/>
    <a:srgbClr val="8D8B73"/>
    <a:srgbClr val="8197AB"/>
    <a:srgbClr val="3C9FCC"/>
    <a:srgbClr val="450585"/>
    <a:srgbClr val="330783"/>
    <a:srgbClr val="2C0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356" autoAdjust="0"/>
  </p:normalViewPr>
  <p:slideViewPr>
    <p:cSldViewPr>
      <p:cViewPr varScale="1">
        <p:scale>
          <a:sx n="114" d="100"/>
          <a:sy n="114" d="100"/>
        </p:scale>
        <p:origin x="7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Times" pitchFamily="18" charset="0"/>
              </a:defRPr>
            </a:lvl1pPr>
          </a:lstStyle>
          <a:p>
            <a:endParaRPr lang="en-GB"/>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endParaRPr lang="en-GB"/>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Times" pitchFamily="18" charset="0"/>
              </a:defRPr>
            </a:lvl1pPr>
          </a:lstStyle>
          <a:p>
            <a:endParaRPr lang="en-GB"/>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fld id="{7B4C8130-C9C8-4401-A9B1-46E535964813}" type="slidenum">
              <a:rPr lang="en-GB"/>
              <a:pPr/>
              <a:t>‹#›</a:t>
            </a:fld>
            <a:endParaRPr lang="en-GB"/>
          </a:p>
        </p:txBody>
      </p:sp>
    </p:spTree>
    <p:extLst>
      <p:ext uri="{BB962C8B-B14F-4D97-AF65-F5344CB8AC3E}">
        <p14:creationId xmlns:p14="http://schemas.microsoft.com/office/powerpoint/2010/main" val="1479806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4C7B4-D3AF-4D49-99A3-E3BF9BA7DCFF}" type="slidenum">
              <a:rPr lang="en-GB"/>
              <a:pPr/>
              <a:t>1</a:t>
            </a:fld>
            <a:endParaRPr lang="en-GB"/>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615900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91961-87C0-4ADC-87E1-EB5C432C523D}" type="slidenum">
              <a:rPr lang="en-GB"/>
              <a:pPr/>
              <a:t>17</a:t>
            </a:fld>
            <a:endParaRPr lang="en-GB"/>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sl-SI"/>
              <a:t>jedrni receptor za estradiol: konformacijska sprememba po vezavi hormona</a:t>
            </a:r>
            <a:endParaRPr lang="en-GB"/>
          </a:p>
        </p:txBody>
      </p:sp>
    </p:spTree>
    <p:extLst>
      <p:ext uri="{BB962C8B-B14F-4D97-AF65-F5344CB8AC3E}">
        <p14:creationId xmlns:p14="http://schemas.microsoft.com/office/powerpoint/2010/main" val="408236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0725C-DB72-4985-9698-192D6BC6F558}" type="slidenum">
              <a:rPr lang="en-GB"/>
              <a:pPr/>
              <a:t>18</a:t>
            </a:fld>
            <a:endParaRPr lang="en-GB"/>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sl-SI"/>
              <a:t>angažiranje koaktivatorja na primeru estrogenskega receptorja</a:t>
            </a:r>
            <a:endParaRPr lang="en-GB"/>
          </a:p>
        </p:txBody>
      </p:sp>
    </p:spTree>
    <p:extLst>
      <p:ext uri="{BB962C8B-B14F-4D97-AF65-F5344CB8AC3E}">
        <p14:creationId xmlns:p14="http://schemas.microsoft.com/office/powerpoint/2010/main" val="895298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BB6DA-4394-4296-8A9B-60F1DDA1AA9F}" type="slidenum">
              <a:rPr lang="en-GB"/>
              <a:pPr/>
              <a:t>19</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sl-SI" dirty="0" err="1"/>
              <a:t>koaktivatorji</a:t>
            </a:r>
            <a:r>
              <a:rPr lang="sl-SI" dirty="0"/>
              <a:t>: zgradba po </a:t>
            </a:r>
            <a:r>
              <a:rPr lang="sl-SI" dirty="0" smtClean="0"/>
              <a:t>domenah</a:t>
            </a:r>
            <a:br>
              <a:rPr lang="sl-SI" dirty="0" smtClean="0"/>
            </a:br>
            <a:r>
              <a:rPr lang="sl-SI" dirty="0" smtClean="0"/>
              <a:t>CREB = </a:t>
            </a:r>
            <a:r>
              <a:rPr lang="sl-SI" dirty="0" err="1" smtClean="0"/>
              <a:t>cAMP</a:t>
            </a:r>
            <a:r>
              <a:rPr lang="sl-SI" dirty="0" smtClean="0"/>
              <a:t> </a:t>
            </a:r>
            <a:r>
              <a:rPr lang="sl-SI" dirty="0" err="1" smtClean="0"/>
              <a:t>response</a:t>
            </a:r>
            <a:r>
              <a:rPr lang="sl-SI" dirty="0" smtClean="0"/>
              <a:t> element </a:t>
            </a:r>
            <a:r>
              <a:rPr lang="sl-SI" dirty="0" err="1" smtClean="0"/>
              <a:t>binding</a:t>
            </a:r>
            <a:r>
              <a:rPr lang="sl-SI" dirty="0" smtClean="0"/>
              <a:t>; PAS-domena: značilno zvitje, funkcija senzorja (Period </a:t>
            </a:r>
            <a:r>
              <a:rPr lang="sl-SI" dirty="0" err="1" smtClean="0"/>
              <a:t>circadian</a:t>
            </a:r>
            <a:r>
              <a:rPr lang="sl-SI" dirty="0" smtClean="0"/>
              <a:t> protein/</a:t>
            </a:r>
            <a:r>
              <a:rPr lang="sl-SI" dirty="0" err="1" smtClean="0"/>
              <a:t>Aryl</a:t>
            </a:r>
            <a:r>
              <a:rPr lang="sl-SI" dirty="0" smtClean="0"/>
              <a:t>-</a:t>
            </a:r>
            <a:r>
              <a:rPr lang="sl-SI" dirty="0" err="1" smtClean="0"/>
              <a:t>hydrocarbon</a:t>
            </a:r>
            <a:r>
              <a:rPr lang="sl-SI" dirty="0" smtClean="0"/>
              <a:t> receptor </a:t>
            </a:r>
            <a:r>
              <a:rPr lang="sl-SI" dirty="0" err="1" smtClean="0"/>
              <a:t>nuclear</a:t>
            </a:r>
            <a:r>
              <a:rPr lang="sl-SI" dirty="0" smtClean="0"/>
              <a:t> </a:t>
            </a:r>
            <a:r>
              <a:rPr lang="sl-SI" dirty="0" err="1" smtClean="0"/>
              <a:t>translocator</a:t>
            </a:r>
            <a:r>
              <a:rPr lang="sl-SI" baseline="0" dirty="0" smtClean="0"/>
              <a:t> protein</a:t>
            </a:r>
            <a:r>
              <a:rPr lang="sl-SI" dirty="0" smtClean="0"/>
              <a:t>/</a:t>
            </a:r>
            <a:r>
              <a:rPr lang="sl-SI" dirty="0" err="1" smtClean="0"/>
              <a:t>Single</a:t>
            </a:r>
            <a:r>
              <a:rPr lang="sl-SI" dirty="0" smtClean="0"/>
              <a:t>-</a:t>
            </a:r>
            <a:r>
              <a:rPr lang="sl-SI" dirty="0" err="1" smtClean="0"/>
              <a:t>minded</a:t>
            </a:r>
            <a:r>
              <a:rPr lang="sl-SI" dirty="0" smtClean="0"/>
              <a:t> protein) </a:t>
            </a:r>
            <a:endParaRPr lang="en-GB" dirty="0"/>
          </a:p>
        </p:txBody>
      </p:sp>
    </p:spTree>
    <p:extLst>
      <p:ext uri="{BB962C8B-B14F-4D97-AF65-F5344CB8AC3E}">
        <p14:creationId xmlns:p14="http://schemas.microsoft.com/office/powerpoint/2010/main" val="1223160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of a simple eukaryotic promoter and extensively diversified metazoan regulatory modules. a, Simple eukaryotic transcriptional unit. A simple core promoter (TATA), upstream activator sequence (UAS) and silencer element spaced within 100–200 </a:t>
            </a:r>
            <a:r>
              <a:rPr lang="en-US" dirty="0" err="1" smtClean="0"/>
              <a:t>bp</a:t>
            </a:r>
            <a:r>
              <a:rPr lang="en-US" dirty="0" smtClean="0"/>
              <a:t> of the TATA box that is typically found in unicellular eukaryotes. b, Complex metazoan transcriptional control modules. A complex arrangement of multiple clustered enhancer modules interspersed with silencer and insulator elements which can be located 10–50 kb either upstream or downstream of a composite core promoter containing TATA box (TATA), Initiator sequences (INR), and downstream promoter elements (DPE).</a:t>
            </a:r>
            <a:endParaRPr lang="sl-SI" dirty="0"/>
          </a:p>
        </p:txBody>
      </p:sp>
      <p:sp>
        <p:nvSpPr>
          <p:cNvPr id="4" name="Slide Number Placeholder 3"/>
          <p:cNvSpPr>
            <a:spLocks noGrp="1"/>
          </p:cNvSpPr>
          <p:nvPr>
            <p:ph type="sldNum" sz="quarter" idx="10"/>
          </p:nvPr>
        </p:nvSpPr>
        <p:spPr/>
        <p:txBody>
          <a:bodyPr/>
          <a:lstStyle/>
          <a:p>
            <a:fld id="{7B4C8130-C9C8-4401-A9B1-46E535964813}" type="slidenum">
              <a:rPr lang="en-GB" smtClean="0">
                <a:solidFill>
                  <a:srgbClr val="000000"/>
                </a:solidFill>
              </a:rPr>
              <a:pPr/>
              <a:t>20</a:t>
            </a:fld>
            <a:endParaRPr lang="en-GB">
              <a:solidFill>
                <a:srgbClr val="000000"/>
              </a:solidFill>
            </a:endParaRPr>
          </a:p>
        </p:txBody>
      </p:sp>
    </p:spTree>
    <p:extLst>
      <p:ext uri="{BB962C8B-B14F-4D97-AF65-F5344CB8AC3E}">
        <p14:creationId xmlns:p14="http://schemas.microsoft.com/office/powerpoint/2010/main" val="426674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 Assembly of the RNA polymerase (Pol) I pre-initiation complex (PIC) at ribosomal RNA gene (</a:t>
            </a:r>
            <a:r>
              <a:rPr lang="en-US" dirty="0" err="1" smtClean="0"/>
              <a:t>rDNA</a:t>
            </a:r>
            <a:r>
              <a:rPr lang="en-US" dirty="0" smtClean="0"/>
              <a:t>) promoters begins with the binding of upstream binding factor (UBF) to the upstream control elements (UCEs) and core element of the </a:t>
            </a:r>
            <a:r>
              <a:rPr lang="en-US" dirty="0" err="1" smtClean="0"/>
              <a:t>rDNA</a:t>
            </a:r>
            <a:r>
              <a:rPr lang="en-US" dirty="0" smtClean="0"/>
              <a:t> promoter, leading to the recruitment of the SL-1 initiation factor, which contains TATA-box-binding protein (TBP) and at least five TATA-box-associated factors (TAFs). The resultant stable UBF–SL-1 complex recruits an initiation-competent form of RNA Pol I, which contains RRN3 that mediates interactions between RNA Pol I and SL-1 (Ref. 189). b | For RNA Pol II transcription, TBP initiates PIC assembly by binding to the TATA box at the promoter. TFIIA and TFIIB interact with TBP and reinforce its binding to DNA. In turn, TFIIB recruits RNA Pol II and TFIIF, thus positioning RNA Pol II over the transcription start site (TSS). TFIIH mediates 'melting' of the TSS to form the open complex that is stabilized by TFIIE190. The dashed outline of TBP indicates that it is part of the TFIID complex. c | RNA Pol III PICs differ in composition depending on the class of genes transcribed. Most RNA Pol III-transcribed genes (for example, those that encode </a:t>
            </a:r>
            <a:r>
              <a:rPr lang="en-US" dirty="0" err="1" smtClean="0"/>
              <a:t>tRNAs</a:t>
            </a:r>
            <a:r>
              <a:rPr lang="en-US" dirty="0" smtClean="0"/>
              <a:t>) have internal promoters that comprise two sequence blocks (A and B) that are located in the transcribed region. The A and B blocks are recognized by TFIIIC that recruits TFIIIB, which is composed of the subunits B-related factor 1 (BRF1), BDP1 and TBP. Finally, TFIIIB recruits RNA Pol III. For 5S </a:t>
            </a:r>
            <a:r>
              <a:rPr lang="en-US" dirty="0" err="1" smtClean="0"/>
              <a:t>rDNA</a:t>
            </a:r>
            <a:r>
              <a:rPr lang="en-US" dirty="0" smtClean="0"/>
              <a:t> promoters the B block is replaced by a sequence, termed block C, to which TFIIIA binds and recruits and orientates TFIIIB, following which transcription initiation proceeds as for </a:t>
            </a:r>
            <a:r>
              <a:rPr lang="en-US" dirty="0" err="1" smtClean="0"/>
              <a:t>tRNA</a:t>
            </a:r>
            <a:r>
              <a:rPr lang="en-US" dirty="0" smtClean="0"/>
              <a:t> genes. For a small number of RNA Pol III-transcribed genes (for example, U6 </a:t>
            </a:r>
            <a:r>
              <a:rPr lang="en-US" dirty="0" err="1" smtClean="0"/>
              <a:t>snRNA</a:t>
            </a:r>
            <a:r>
              <a:rPr lang="en-US" dirty="0" smtClean="0"/>
              <a:t> (RNU6-1)) the promoters are located upstream of the gene and contain TATA boxes bound by TBP, and proximal sequence elements (PSEs) bound by a complex called small nuclear RNA-activating protein complex (SNAPC). These upstream promoters are bound by a different form of TFIIIB from </a:t>
            </a:r>
            <a:r>
              <a:rPr lang="en-US" dirty="0" err="1" smtClean="0"/>
              <a:t>tRNA</a:t>
            </a:r>
            <a:r>
              <a:rPr lang="en-US" dirty="0" smtClean="0"/>
              <a:t> genes, which is composed of BRF2, BDP1 and TBP9.</a:t>
            </a:r>
            <a:endParaRPr lang="sl-SI" dirty="0"/>
          </a:p>
        </p:txBody>
      </p:sp>
      <p:sp>
        <p:nvSpPr>
          <p:cNvPr id="4" name="Slide Number Placeholder 3"/>
          <p:cNvSpPr>
            <a:spLocks noGrp="1"/>
          </p:cNvSpPr>
          <p:nvPr>
            <p:ph type="sldNum" sz="quarter" idx="10"/>
          </p:nvPr>
        </p:nvSpPr>
        <p:spPr/>
        <p:txBody>
          <a:bodyPr/>
          <a:lstStyle/>
          <a:p>
            <a:fld id="{7B4C8130-C9C8-4401-A9B1-46E535964813}" type="slidenum">
              <a:rPr lang="en-GB" smtClean="0"/>
              <a:pPr/>
              <a:t>22</a:t>
            </a:fld>
            <a:endParaRPr lang="en-GB"/>
          </a:p>
        </p:txBody>
      </p:sp>
    </p:spTree>
    <p:extLst>
      <p:ext uri="{BB962C8B-B14F-4D97-AF65-F5344CB8AC3E}">
        <p14:creationId xmlns:p14="http://schemas.microsoft.com/office/powerpoint/2010/main" val="2070206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25322E-72BB-4E40-A109-A96898DD9F93}" type="slidenum">
              <a:rPr lang="en-GB"/>
              <a:pPr/>
              <a:t>23</a:t>
            </a:fld>
            <a:endParaRPr lang="en-GB"/>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4001578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EA5C6-4833-4A91-AD80-312821CBD9D4}" type="slidenum">
              <a:rPr lang="en-GB"/>
              <a:pPr/>
              <a:t>24</a:t>
            </a:fld>
            <a:endParaRPr lang="en-GB"/>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700119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A4BFE-366E-4093-8BCE-312C3C1026EA}" type="slidenum">
              <a:rPr lang="en-GB"/>
              <a:pPr/>
              <a:t>25</a:t>
            </a:fld>
            <a:endParaRPr lang="en-GB"/>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43818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37921-738E-4D11-858C-465FA4406E6D}" type="slidenum">
              <a:rPr lang="en-GB"/>
              <a:pPr/>
              <a:t>26</a:t>
            </a:fld>
            <a:endParaRPr lang="en-GB"/>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dirty="0" smtClean="0"/>
              <a:t>CREB (</a:t>
            </a:r>
            <a:r>
              <a:rPr lang="en-US" dirty="0" err="1" smtClean="0"/>
              <a:t>cAMP</a:t>
            </a:r>
            <a:r>
              <a:rPr lang="en-US" dirty="0" smtClean="0"/>
              <a:t> response element-binding) is a cellular transcription factor. It binds to certain DNA sequences called </a:t>
            </a:r>
            <a:r>
              <a:rPr lang="en-US" dirty="0" err="1" smtClean="0"/>
              <a:t>cAMP</a:t>
            </a:r>
            <a:r>
              <a:rPr lang="en-US" dirty="0" smtClean="0"/>
              <a:t> response elements (CRE), thereby increasing or decreasing the transcription of the downstream genes</a:t>
            </a:r>
            <a:r>
              <a:rPr lang="sl-SI" dirty="0" smtClean="0"/>
              <a:t>. </a:t>
            </a:r>
            <a:r>
              <a:rPr lang="en-US" dirty="0" smtClean="0"/>
              <a:t>A typical (albeit somewhat simplified) sequence of events is as follows: A signal arrives at the cell surface, activates the corresponding receptor, which leads to the production of a second messenger such as </a:t>
            </a:r>
            <a:r>
              <a:rPr lang="en-US" dirty="0" err="1" smtClean="0"/>
              <a:t>cAMP</a:t>
            </a:r>
            <a:r>
              <a:rPr lang="en-US" dirty="0" smtClean="0"/>
              <a:t> or Ca2+, which in turn activates a protein kinase. This protein kinase </a:t>
            </a:r>
            <a:r>
              <a:rPr lang="en-US" dirty="0" err="1" smtClean="0"/>
              <a:t>translocates</a:t>
            </a:r>
            <a:r>
              <a:rPr lang="en-US" dirty="0" smtClean="0"/>
              <a:t> to the cell nucleus, where it activates a CREB protein. The activated CREB protein then binds to a CRE region, and is then bound to by a CBP (CREB-binding protein), which </a:t>
            </a:r>
            <a:r>
              <a:rPr lang="en-US" dirty="0" err="1" smtClean="0"/>
              <a:t>coactivates</a:t>
            </a:r>
            <a:r>
              <a:rPr lang="en-US" dirty="0" smtClean="0"/>
              <a:t> it, allowing it to switch certain genes on or off. The DNA binding of CREB is mediated via its basic </a:t>
            </a:r>
            <a:r>
              <a:rPr lang="en-US" dirty="0" err="1" smtClean="0"/>
              <a:t>leucine</a:t>
            </a:r>
            <a:r>
              <a:rPr lang="en-US" dirty="0" smtClean="0"/>
              <a:t> zipper domain (</a:t>
            </a:r>
            <a:r>
              <a:rPr lang="en-US" dirty="0" err="1" smtClean="0"/>
              <a:t>bZIP</a:t>
            </a:r>
            <a:r>
              <a:rPr lang="en-US" dirty="0" smtClean="0"/>
              <a:t> domain) as depicted in the </a:t>
            </a:r>
            <a:r>
              <a:rPr lang="en-US" dirty="0" err="1" smtClean="0"/>
              <a:t>phtograph</a:t>
            </a:r>
            <a:r>
              <a:rPr lang="en-US" dirty="0" smtClean="0"/>
              <a:t>.</a:t>
            </a:r>
            <a:endParaRPr lang="en-US" dirty="0"/>
          </a:p>
        </p:txBody>
      </p:sp>
    </p:spTree>
    <p:extLst>
      <p:ext uri="{BB962C8B-B14F-4D97-AF65-F5344CB8AC3E}">
        <p14:creationId xmlns:p14="http://schemas.microsoft.com/office/powerpoint/2010/main" val="2958876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BD62A-18D5-4D9B-B98A-0115F3E546F1}" type="slidenum">
              <a:rPr lang="en-GB"/>
              <a:pPr/>
              <a:t>28</a:t>
            </a:fld>
            <a:endParaRPr lang="en-GB"/>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76314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7E32C8-AA5A-4F85-A334-FD3FED443D5B}" type="slidenum">
              <a:rPr lang="en-GB"/>
              <a:pPr/>
              <a:t>3</a:t>
            </a:fld>
            <a:endParaRPr lang="en-GB"/>
          </a:p>
        </p:txBody>
      </p:sp>
      <p:sp>
        <p:nvSpPr>
          <p:cNvPr id="485378" name="Rectangle 2"/>
          <p:cNvSpPr>
            <a:spLocks noGrp="1" noRot="1" noChangeAspect="1" noChangeArrowheads="1" noTextEdit="1"/>
          </p:cNvSpPr>
          <p:nvPr>
            <p:ph type="sldImg"/>
          </p:nvPr>
        </p:nvSpPr>
        <p:spPr>
          <a:ln/>
        </p:spPr>
      </p:sp>
      <p:sp>
        <p:nvSpPr>
          <p:cNvPr id="485379"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2931272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6478E-445C-4F26-98FB-6A37C666D0CB}" type="slidenum">
              <a:rPr lang="en-GB"/>
              <a:pPr/>
              <a:t>29</a:t>
            </a:fld>
            <a:endParaRPr lang="en-GB"/>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4226432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A7DB9-3C55-4326-ABCD-788AD7A4FF52}" type="slidenum">
              <a:rPr lang="en-GB"/>
              <a:pPr/>
              <a:t>30</a:t>
            </a:fld>
            <a:endParaRPr lang="en-GB"/>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4183194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289DD-A126-43C9-93E3-914C7DE21094}" type="slidenum">
              <a:rPr lang="en-GB"/>
              <a:pPr/>
              <a:t>31</a:t>
            </a:fld>
            <a:endParaRPr lang="en-GB"/>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076497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F7B6B-B4AE-4A46-87EF-D6B0493FEE95}" type="slidenum">
              <a:rPr lang="en-GB"/>
              <a:pPr/>
              <a:t>32</a:t>
            </a:fld>
            <a:endParaRPr lang="en-GB"/>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551450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1619C-4425-4F39-97ED-0582AE9D852A}" type="slidenum">
              <a:rPr lang="en-GB">
                <a:solidFill>
                  <a:srgbClr val="000000"/>
                </a:solidFill>
              </a:rPr>
              <a:pPr/>
              <a:t>33</a:t>
            </a:fld>
            <a:endParaRPr lang="en-GB">
              <a:solidFill>
                <a:srgbClr val="000000"/>
              </a:solidFill>
            </a:endParaRPr>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3638880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19B30-16F8-4AF4-AC6A-3304E62B9D36}" type="slidenum">
              <a:rPr lang="en-GB"/>
              <a:pPr/>
              <a:t>4</a:t>
            </a:fld>
            <a:endParaRPr lang="en-GB"/>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128810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Človeške celice imajo po ~50.000 funkcionalnih ojačevalnih zaporedij. Zaradi različnosti celičnih tipov je skupno število ojačevalnih zaporedij med 10E5 in 10E6.</a:t>
            </a:r>
            <a:endParaRPr lang="sl-SI" dirty="0"/>
          </a:p>
        </p:txBody>
      </p:sp>
      <p:sp>
        <p:nvSpPr>
          <p:cNvPr id="4" name="Slide Number Placeholder 3"/>
          <p:cNvSpPr>
            <a:spLocks noGrp="1"/>
          </p:cNvSpPr>
          <p:nvPr>
            <p:ph type="sldNum" sz="quarter" idx="10"/>
          </p:nvPr>
        </p:nvSpPr>
        <p:spPr/>
        <p:txBody>
          <a:bodyPr/>
          <a:lstStyle/>
          <a:p>
            <a:fld id="{7B4C8130-C9C8-4401-A9B1-46E535964813}" type="slidenum">
              <a:rPr lang="en-GB" smtClean="0"/>
              <a:pPr/>
              <a:t>5</a:t>
            </a:fld>
            <a:endParaRPr lang="en-GB"/>
          </a:p>
        </p:txBody>
      </p:sp>
    </p:spTree>
    <p:extLst>
      <p:ext uri="{BB962C8B-B14F-4D97-AF65-F5344CB8AC3E}">
        <p14:creationId xmlns:p14="http://schemas.microsoft.com/office/powerpoint/2010/main" val="4175956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19B30-16F8-4AF4-AC6A-3304E62B9D36}" type="slidenum">
              <a:rPr lang="en-GB"/>
              <a:pPr/>
              <a:t>6</a:t>
            </a:fld>
            <a:endParaRPr lang="en-GB"/>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r>
              <a:rPr lang="en-US" dirty="0" smtClean="0"/>
              <a:t>GATA-1 is a member of the GATA transcription factor family and is involved in cell growth and cancer. This protein plays a role in </a:t>
            </a:r>
            <a:r>
              <a:rPr lang="en-US" dirty="0" err="1" smtClean="0"/>
              <a:t>erythroid</a:t>
            </a:r>
            <a:r>
              <a:rPr lang="en-US" dirty="0" smtClean="0"/>
              <a:t> development by regulating the switch of fetal hemoglobin to adult hemoglobin. Mutations in this gene have been associated with X-linked </a:t>
            </a:r>
            <a:r>
              <a:rPr lang="en-US" dirty="0" err="1" smtClean="0"/>
              <a:t>dyserythropoietic</a:t>
            </a:r>
            <a:r>
              <a:rPr lang="en-US" dirty="0" smtClean="0"/>
              <a:t> anemia and thrombocytopenia.</a:t>
            </a:r>
            <a:endParaRPr lang="sl-SI" dirty="0"/>
          </a:p>
        </p:txBody>
      </p:sp>
    </p:spTree>
    <p:extLst>
      <p:ext uri="{BB962C8B-B14F-4D97-AF65-F5344CB8AC3E}">
        <p14:creationId xmlns:p14="http://schemas.microsoft.com/office/powerpoint/2010/main" val="139875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501D9-286B-4EBD-90DB-B8AA26E4F044}" type="slidenum">
              <a:rPr lang="en-GB"/>
              <a:pPr/>
              <a:t>9</a:t>
            </a:fld>
            <a:endParaRPr lang="en-GB"/>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sl-SI"/>
              <a:t>transkripcijski aktivatorji imajo domeno za vezavo na DNA in domeno, ki sodeluje pri tvorbi transkr. kompleksa na TATA</a:t>
            </a:r>
            <a:endParaRPr lang="en-GB"/>
          </a:p>
        </p:txBody>
      </p:sp>
    </p:spTree>
    <p:extLst>
      <p:ext uri="{BB962C8B-B14F-4D97-AF65-F5344CB8AC3E}">
        <p14:creationId xmlns:p14="http://schemas.microsoft.com/office/powerpoint/2010/main" val="402076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FDFD0-3836-4B63-8B73-D148A02C0A27}" type="slidenum">
              <a:rPr lang="en-GB">
                <a:solidFill>
                  <a:srgbClr val="000000"/>
                </a:solidFill>
              </a:rPr>
              <a:pPr/>
              <a:t>12</a:t>
            </a:fld>
            <a:endParaRPr lang="en-GB">
              <a:solidFill>
                <a:srgbClr val="000000"/>
              </a:solidFill>
            </a:endParaRPr>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sl-SI" dirty="0" err="1"/>
              <a:t>How</a:t>
            </a:r>
            <a:r>
              <a:rPr lang="sl-SI" dirty="0"/>
              <a:t> do </a:t>
            </a:r>
            <a:r>
              <a:rPr lang="sl-SI" dirty="0" err="1"/>
              <a:t>eukaryotic</a:t>
            </a:r>
            <a:r>
              <a:rPr lang="sl-SI" dirty="0"/>
              <a:t> </a:t>
            </a:r>
            <a:r>
              <a:rPr lang="sl-SI" dirty="0" err="1"/>
              <a:t>cells</a:t>
            </a:r>
            <a:r>
              <a:rPr lang="sl-SI" dirty="0"/>
              <a:t> </a:t>
            </a:r>
            <a:r>
              <a:rPr lang="sl-SI" dirty="0" err="1"/>
              <a:t>coordinate</a:t>
            </a:r>
            <a:r>
              <a:rPr lang="sl-SI" dirty="0"/>
              <a:t> </a:t>
            </a:r>
            <a:r>
              <a:rPr lang="sl-SI" dirty="0" err="1"/>
              <a:t>the</a:t>
            </a:r>
            <a:r>
              <a:rPr lang="sl-SI" dirty="0"/>
              <a:t> </a:t>
            </a:r>
            <a:r>
              <a:rPr lang="sl-SI" dirty="0" err="1"/>
              <a:t>regulation</a:t>
            </a:r>
            <a:r>
              <a:rPr lang="sl-SI" dirty="0"/>
              <a:t> </a:t>
            </a:r>
            <a:r>
              <a:rPr lang="sl-SI" dirty="0" err="1"/>
              <a:t>of</a:t>
            </a:r>
            <a:r>
              <a:rPr lang="sl-SI" dirty="0"/>
              <a:t> </a:t>
            </a:r>
            <a:r>
              <a:rPr lang="sl-SI" dirty="0" err="1"/>
              <a:t>several</a:t>
            </a:r>
            <a:r>
              <a:rPr lang="sl-SI" dirty="0"/>
              <a:t> </a:t>
            </a:r>
            <a:r>
              <a:rPr lang="sl-SI" dirty="0" err="1"/>
              <a:t>genes</a:t>
            </a:r>
            <a:r>
              <a:rPr lang="sl-SI" dirty="0"/>
              <a:t> </a:t>
            </a:r>
            <a:r>
              <a:rPr lang="sl-SI" dirty="0" err="1"/>
              <a:t>whose</a:t>
            </a:r>
            <a:r>
              <a:rPr lang="sl-SI" dirty="0"/>
              <a:t> </a:t>
            </a:r>
            <a:r>
              <a:rPr lang="sl-SI" dirty="0" err="1"/>
              <a:t>transcription</a:t>
            </a:r>
            <a:r>
              <a:rPr lang="sl-SI" dirty="0"/>
              <a:t> </a:t>
            </a:r>
            <a:r>
              <a:rPr lang="sl-SI" dirty="0" err="1"/>
              <a:t>must</a:t>
            </a:r>
            <a:r>
              <a:rPr lang="sl-SI" dirty="0"/>
              <a:t> </a:t>
            </a:r>
            <a:r>
              <a:rPr lang="sl-SI" dirty="0" err="1"/>
              <a:t>be</a:t>
            </a:r>
            <a:r>
              <a:rPr lang="sl-SI" dirty="0"/>
              <a:t> </a:t>
            </a:r>
            <a:r>
              <a:rPr lang="sl-SI" dirty="0" err="1"/>
              <a:t>turned</a:t>
            </a:r>
            <a:r>
              <a:rPr lang="sl-SI" dirty="0"/>
              <a:t> on at </a:t>
            </a:r>
            <a:r>
              <a:rPr lang="sl-SI" dirty="0" err="1"/>
              <a:t>the</a:t>
            </a:r>
            <a:r>
              <a:rPr lang="sl-SI" dirty="0"/>
              <a:t> same time? </a:t>
            </a:r>
          </a:p>
          <a:p>
            <a:endParaRPr lang="sl-SI" dirty="0"/>
          </a:p>
        </p:txBody>
      </p:sp>
    </p:spTree>
    <p:extLst>
      <p:ext uri="{BB962C8B-B14F-4D97-AF65-F5344CB8AC3E}">
        <p14:creationId xmlns:p14="http://schemas.microsoft.com/office/powerpoint/2010/main" val="236646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5524A-9988-4D4F-ACE4-3AFCE42D7041}" type="slidenum">
              <a:rPr lang="en-GB"/>
              <a:pPr/>
              <a:t>15</a:t>
            </a:fld>
            <a:endParaRPr lang="en-GB"/>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p:txBody>
          <a:bodyPr/>
          <a:lstStyle/>
          <a:p>
            <a:endParaRPr lang="sl-SI"/>
          </a:p>
        </p:txBody>
      </p:sp>
    </p:spTree>
    <p:extLst>
      <p:ext uri="{BB962C8B-B14F-4D97-AF65-F5344CB8AC3E}">
        <p14:creationId xmlns:p14="http://schemas.microsoft.com/office/powerpoint/2010/main" val="89211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13D3D-1424-4B23-A655-22E4D39B1021}" type="slidenum">
              <a:rPr lang="en-GB"/>
              <a:pPr/>
              <a:t>16</a:t>
            </a:fld>
            <a:endParaRPr lang="en-GB"/>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sl-SI"/>
              <a:t>jedrni receptor za steroidne hormone (proteinski nivo): 66 AA se veže na DNA, 240 AA veže hormon</a:t>
            </a:r>
            <a:endParaRPr lang="en-GB"/>
          </a:p>
        </p:txBody>
      </p:sp>
    </p:spTree>
    <p:extLst>
      <p:ext uri="{BB962C8B-B14F-4D97-AF65-F5344CB8AC3E}">
        <p14:creationId xmlns:p14="http://schemas.microsoft.com/office/powerpoint/2010/main" val="384233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F3B657E-7012-4936-811A-E4E1D72D593C}" type="slidenum">
              <a:rPr lang="en-US" altLang="en-US"/>
              <a:pPr/>
              <a:t>‹#›</a:t>
            </a:fld>
            <a:endParaRPr lang="en-US" altLang="en-US"/>
          </a:p>
        </p:txBody>
      </p:sp>
    </p:spTree>
    <p:extLst>
      <p:ext uri="{BB962C8B-B14F-4D97-AF65-F5344CB8AC3E}">
        <p14:creationId xmlns:p14="http://schemas.microsoft.com/office/powerpoint/2010/main" val="41563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73116B-796D-44FD-861F-F23FEE87CD33}" type="slidenum">
              <a:rPr lang="en-US" altLang="en-US"/>
              <a:pPr/>
              <a:t>‹#›</a:t>
            </a:fld>
            <a:endParaRPr lang="en-US" altLang="en-US"/>
          </a:p>
        </p:txBody>
      </p:sp>
    </p:spTree>
    <p:extLst>
      <p:ext uri="{BB962C8B-B14F-4D97-AF65-F5344CB8AC3E}">
        <p14:creationId xmlns:p14="http://schemas.microsoft.com/office/powerpoint/2010/main" val="26112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0C8A09-7B5A-4B77-8F33-73A6D25FC716}" type="slidenum">
              <a:rPr lang="en-US" altLang="en-US"/>
              <a:pPr/>
              <a:t>‹#›</a:t>
            </a:fld>
            <a:endParaRPr lang="en-US" altLang="en-US"/>
          </a:p>
        </p:txBody>
      </p:sp>
    </p:spTree>
    <p:extLst>
      <p:ext uri="{BB962C8B-B14F-4D97-AF65-F5344CB8AC3E}">
        <p14:creationId xmlns:p14="http://schemas.microsoft.com/office/powerpoint/2010/main" val="293656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A70012-F6AE-4E56-8EAE-4281D2D4A54F}" type="slidenum">
              <a:rPr lang="en-US" altLang="en-US"/>
              <a:pPr/>
              <a:t>‹#›</a:t>
            </a:fld>
            <a:endParaRPr lang="en-US" altLang="en-US"/>
          </a:p>
        </p:txBody>
      </p:sp>
    </p:spTree>
    <p:extLst>
      <p:ext uri="{BB962C8B-B14F-4D97-AF65-F5344CB8AC3E}">
        <p14:creationId xmlns:p14="http://schemas.microsoft.com/office/powerpoint/2010/main" val="56943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F163851-55A6-41C9-86C9-371BFE4B85E7}" type="slidenum">
              <a:rPr lang="en-US" altLang="en-US"/>
              <a:pPr/>
              <a:t>‹#›</a:t>
            </a:fld>
            <a:endParaRPr lang="en-US" altLang="en-US"/>
          </a:p>
        </p:txBody>
      </p:sp>
    </p:spTree>
    <p:extLst>
      <p:ext uri="{BB962C8B-B14F-4D97-AF65-F5344CB8AC3E}">
        <p14:creationId xmlns:p14="http://schemas.microsoft.com/office/powerpoint/2010/main" val="185229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A963FCC-9882-473D-B17B-6E5EC1EEBC99}" type="slidenum">
              <a:rPr lang="en-US" altLang="en-US"/>
              <a:pPr/>
              <a:t>‹#›</a:t>
            </a:fld>
            <a:endParaRPr lang="en-US" altLang="en-US"/>
          </a:p>
        </p:txBody>
      </p:sp>
    </p:spTree>
    <p:extLst>
      <p:ext uri="{BB962C8B-B14F-4D97-AF65-F5344CB8AC3E}">
        <p14:creationId xmlns:p14="http://schemas.microsoft.com/office/powerpoint/2010/main" val="206610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878FCBB-3EE9-4C57-9894-ABC9CB9927DE}" type="slidenum">
              <a:rPr lang="en-US" altLang="en-US"/>
              <a:pPr/>
              <a:t>‹#›</a:t>
            </a:fld>
            <a:endParaRPr lang="en-US" altLang="en-US"/>
          </a:p>
        </p:txBody>
      </p:sp>
    </p:spTree>
    <p:extLst>
      <p:ext uri="{BB962C8B-B14F-4D97-AF65-F5344CB8AC3E}">
        <p14:creationId xmlns:p14="http://schemas.microsoft.com/office/powerpoint/2010/main" val="419479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471B87C-6779-4167-90A6-77A7BA763BFD}" type="slidenum">
              <a:rPr lang="en-US" altLang="en-US"/>
              <a:pPr/>
              <a:t>‹#›</a:t>
            </a:fld>
            <a:endParaRPr lang="en-US" altLang="en-US"/>
          </a:p>
        </p:txBody>
      </p:sp>
    </p:spTree>
    <p:extLst>
      <p:ext uri="{BB962C8B-B14F-4D97-AF65-F5344CB8AC3E}">
        <p14:creationId xmlns:p14="http://schemas.microsoft.com/office/powerpoint/2010/main" val="54863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278F81D-0E95-46C5-916B-3BAE7B941A2F}" type="slidenum">
              <a:rPr lang="en-US" altLang="en-US"/>
              <a:pPr/>
              <a:t>‹#›</a:t>
            </a:fld>
            <a:endParaRPr lang="en-US" altLang="en-US"/>
          </a:p>
        </p:txBody>
      </p:sp>
    </p:spTree>
    <p:extLst>
      <p:ext uri="{BB962C8B-B14F-4D97-AF65-F5344CB8AC3E}">
        <p14:creationId xmlns:p14="http://schemas.microsoft.com/office/powerpoint/2010/main" val="11430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631BA72-E8B4-4E7C-B217-73A45515CE5F}" type="slidenum">
              <a:rPr lang="en-US" altLang="en-US"/>
              <a:pPr/>
              <a:t>‹#›</a:t>
            </a:fld>
            <a:endParaRPr lang="en-US" altLang="en-US"/>
          </a:p>
        </p:txBody>
      </p:sp>
    </p:spTree>
    <p:extLst>
      <p:ext uri="{BB962C8B-B14F-4D97-AF65-F5344CB8AC3E}">
        <p14:creationId xmlns:p14="http://schemas.microsoft.com/office/powerpoint/2010/main" val="307177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095E531-1AEF-4002-9B26-9CF0AB4D96EF}" type="slidenum">
              <a:rPr lang="en-US" altLang="en-US"/>
              <a:pPr/>
              <a:t>‹#›</a:t>
            </a:fld>
            <a:endParaRPr lang="en-US" altLang="en-US"/>
          </a:p>
        </p:txBody>
      </p:sp>
    </p:spTree>
    <p:extLst>
      <p:ext uri="{BB962C8B-B14F-4D97-AF65-F5344CB8AC3E}">
        <p14:creationId xmlns:p14="http://schemas.microsoft.com/office/powerpoint/2010/main" val="255331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B5EC5B75-192B-4812-8182-B54BD24DD83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sl-SI" sz="2800" b="1">
                <a:solidFill>
                  <a:srgbClr val="2C0670"/>
                </a:solidFill>
                <a:latin typeface="Arial" charset="0"/>
              </a:rPr>
              <a:t>Evkarionti in regulacija izražanja genov</a:t>
            </a:r>
            <a:endParaRPr lang="en-US" sz="2800" b="1">
              <a:solidFill>
                <a:srgbClr val="2C0670"/>
              </a:solidFill>
              <a:latin typeface="Arial" charset="0"/>
            </a:endParaRPr>
          </a:p>
        </p:txBody>
      </p:sp>
      <p:sp>
        <p:nvSpPr>
          <p:cNvPr id="370691" name="Rectangle 3"/>
          <p:cNvSpPr>
            <a:spLocks noGrp="1" noChangeArrowheads="1"/>
          </p:cNvSpPr>
          <p:nvPr>
            <p:ph type="body" idx="1"/>
          </p:nvPr>
        </p:nvSpPr>
        <p:spPr/>
        <p:txBody>
          <a:bodyPr/>
          <a:lstStyle/>
          <a:p>
            <a:r>
              <a:rPr lang="sl-SI" sz="2400">
                <a:latin typeface="Arial" charset="0"/>
              </a:rPr>
              <a:t>večji genom, več kromosomov</a:t>
            </a:r>
          </a:p>
          <a:p>
            <a:r>
              <a:rPr lang="sl-SI" sz="2400">
                <a:latin typeface="Arial" charset="0"/>
              </a:rPr>
              <a:t>razpršenost zapisov za encime iste poti</a:t>
            </a:r>
          </a:p>
          <a:p>
            <a:r>
              <a:rPr lang="sl-SI" sz="2400">
                <a:latin typeface="Arial" charset="0"/>
              </a:rPr>
              <a:t>različni tipi celic</a:t>
            </a:r>
          </a:p>
          <a:p>
            <a:r>
              <a:rPr lang="sl-SI" sz="2400">
                <a:latin typeface="Arial" charset="0"/>
              </a:rPr>
              <a:t>celični razdelki</a:t>
            </a:r>
          </a:p>
          <a:p>
            <a:r>
              <a:rPr lang="sl-SI" sz="2400">
                <a:latin typeface="Arial" charset="0"/>
              </a:rPr>
              <a:t>transkripcija in translacija nista povezani</a:t>
            </a:r>
            <a:endParaRPr lang="en-US" sz="2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0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0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06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0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0"/>
            <a:ext cx="8101012" cy="607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348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7862888" cy="589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389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9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0"/>
            <a:ext cx="8223250" cy="616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220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9752" y="980728"/>
            <a:ext cx="4762500" cy="1514475"/>
          </a:xfrm>
          <a:prstGeom prst="rect">
            <a:avLst/>
          </a:prstGeom>
        </p:spPr>
      </p:pic>
      <p:pic>
        <p:nvPicPr>
          <p:cNvPr id="3" name="Picture 2"/>
          <p:cNvPicPr>
            <a:picLocks noChangeAspect="1"/>
          </p:cNvPicPr>
          <p:nvPr/>
        </p:nvPicPr>
        <p:blipFill>
          <a:blip r:embed="rId3"/>
          <a:stretch>
            <a:fillRect/>
          </a:stretch>
        </p:blipFill>
        <p:spPr>
          <a:xfrm>
            <a:off x="2339752" y="3573016"/>
            <a:ext cx="4762500" cy="1666875"/>
          </a:xfrm>
          <a:prstGeom prst="rect">
            <a:avLst/>
          </a:prstGeom>
        </p:spPr>
      </p:pic>
    </p:spTree>
    <p:extLst>
      <p:ext uri="{BB962C8B-B14F-4D97-AF65-F5344CB8AC3E}">
        <p14:creationId xmlns:p14="http://schemas.microsoft.com/office/powerpoint/2010/main" val="346070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EDAC8"/>
        </a:solidFill>
        <a:effectLst/>
      </p:bgPr>
    </p:bg>
    <p:spTree>
      <p:nvGrpSpPr>
        <p:cNvPr id="1" name=""/>
        <p:cNvGrpSpPr/>
        <p:nvPr/>
      </p:nvGrpSpPr>
      <p:grpSpPr>
        <a:xfrm>
          <a:off x="0" y="0"/>
          <a:ext cx="0" cy="0"/>
          <a:chOff x="0" y="0"/>
          <a:chExt cx="0" cy="0"/>
        </a:xfrm>
      </p:grpSpPr>
      <p:pic>
        <p:nvPicPr>
          <p:cNvPr id="598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00075"/>
            <a:ext cx="5048250" cy="282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8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808" y="3728804"/>
            <a:ext cx="4772025" cy="237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28184" y="6191819"/>
            <a:ext cx="439544" cy="246221"/>
          </a:xfrm>
          <a:prstGeom prst="rect">
            <a:avLst/>
          </a:prstGeom>
          <a:noFill/>
        </p:spPr>
        <p:txBody>
          <a:bodyPr wrap="none" rtlCol="0">
            <a:spAutoFit/>
          </a:bodyPr>
          <a:lstStyle/>
          <a:p>
            <a:r>
              <a:rPr lang="sl-SI" sz="1000" dirty="0" err="1" smtClean="0">
                <a:solidFill>
                  <a:srgbClr val="808080">
                    <a:lumMod val="75000"/>
                  </a:srgbClr>
                </a:solidFill>
                <a:latin typeface="Arial Narrow" pitchFamily="34" charset="0"/>
              </a:rPr>
              <a:t>Life</a:t>
            </a:r>
            <a:r>
              <a:rPr lang="sl-SI" sz="1000" dirty="0" smtClean="0">
                <a:solidFill>
                  <a:srgbClr val="808080">
                    <a:lumMod val="75000"/>
                  </a:srgbClr>
                </a:solidFill>
                <a:latin typeface="Arial Narrow" pitchFamily="34" charset="0"/>
              </a:rPr>
              <a:t> 4</a:t>
            </a:r>
            <a:endParaRPr lang="sl-SI" sz="1000" dirty="0">
              <a:solidFill>
                <a:srgbClr val="808080">
                  <a:lumMod val="75000"/>
                </a:srgbClr>
              </a:solidFill>
              <a:latin typeface="Arial Narrow" pitchFamily="34" charset="0"/>
            </a:endParaRPr>
          </a:p>
        </p:txBody>
      </p:sp>
    </p:spTree>
    <p:extLst>
      <p:ext uri="{BB962C8B-B14F-4D97-AF65-F5344CB8AC3E}">
        <p14:creationId xmlns:p14="http://schemas.microsoft.com/office/powerpoint/2010/main" val="38085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8019"/>
                                        </p:tgtEl>
                                        <p:attrNameLst>
                                          <p:attrName>style.visibility</p:attrName>
                                        </p:attrNameLst>
                                      </p:cBhvr>
                                      <p:to>
                                        <p:strVal val="visible"/>
                                      </p:to>
                                    </p:set>
                                    <p:animEffect transition="in" filter="fade">
                                      <p:cBhvr>
                                        <p:cTn id="7" dur="500"/>
                                        <p:tgtEl>
                                          <p:spTgt spid="598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9" name="Picture 7" descr="wis2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5086350" cy="2781300"/>
          </a:xfrm>
          <a:prstGeom prst="rect">
            <a:avLst/>
          </a:prstGeom>
          <a:noFill/>
          <a:extLst>
            <a:ext uri="{909E8E84-426E-40DD-AFC4-6F175D3DCCD1}">
              <a14:hiddenFill xmlns:a14="http://schemas.microsoft.com/office/drawing/2010/main">
                <a:solidFill>
                  <a:srgbClr val="FFFFFF"/>
                </a:solidFill>
              </a14:hiddenFill>
            </a:ext>
          </a:extLst>
        </p:spPr>
      </p:pic>
      <p:sp>
        <p:nvSpPr>
          <p:cNvPr id="381960" name="Text Box 8"/>
          <p:cNvSpPr txBox="1">
            <a:spLocks noChangeArrowheads="1"/>
          </p:cNvSpPr>
          <p:nvPr/>
        </p:nvSpPr>
        <p:spPr bwMode="auto">
          <a:xfrm>
            <a:off x="2411413" y="6026150"/>
            <a:ext cx="193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800">
                <a:latin typeface="Arial" charset="0"/>
              </a:rPr>
              <a:t>steroidni hormoni</a:t>
            </a:r>
            <a:endParaRPr lang="en-US" sz="1800">
              <a:latin typeface="Arial" charset="0"/>
            </a:endParaRPr>
          </a:p>
        </p:txBody>
      </p:sp>
      <p:grpSp>
        <p:nvGrpSpPr>
          <p:cNvPr id="381962" name="Group 10"/>
          <p:cNvGrpSpPr>
            <a:grpSpLocks/>
          </p:cNvGrpSpPr>
          <p:nvPr/>
        </p:nvGrpSpPr>
        <p:grpSpPr bwMode="auto">
          <a:xfrm>
            <a:off x="2051050" y="3644900"/>
            <a:ext cx="2808288" cy="2016125"/>
            <a:chOff x="2018" y="2478"/>
            <a:chExt cx="1769" cy="1270"/>
          </a:xfrm>
        </p:grpSpPr>
        <p:pic>
          <p:nvPicPr>
            <p:cNvPr id="381957" name="Picture 5" descr="estro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 y="2614"/>
              <a:ext cx="1272" cy="1008"/>
            </a:xfrm>
            <a:prstGeom prst="rect">
              <a:avLst/>
            </a:prstGeom>
            <a:noFill/>
            <a:extLst>
              <a:ext uri="{909E8E84-426E-40DD-AFC4-6F175D3DCCD1}">
                <a14:hiddenFill xmlns:a14="http://schemas.microsoft.com/office/drawing/2010/main">
                  <a:solidFill>
                    <a:srgbClr val="FFFFFF"/>
                  </a:solidFill>
                </a14:hiddenFill>
              </a:ext>
            </a:extLst>
          </p:spPr>
        </p:pic>
        <p:sp>
          <p:nvSpPr>
            <p:cNvPr id="381961" name="Rectangle 9"/>
            <p:cNvSpPr>
              <a:spLocks noChangeArrowheads="1"/>
            </p:cNvSpPr>
            <p:nvPr/>
          </p:nvSpPr>
          <p:spPr bwMode="auto">
            <a:xfrm>
              <a:off x="2018" y="2478"/>
              <a:ext cx="1769" cy="12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pic>
        <p:nvPicPr>
          <p:cNvPr id="381964" name="Picture 12" descr="mechanism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610596"/>
            <a:ext cx="3817119" cy="2061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14350"/>
            <a:ext cx="7921625" cy="541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014413"/>
            <a:ext cx="8535987" cy="482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2051050"/>
            <a:ext cx="8535987" cy="275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196752"/>
            <a:ext cx="8535987" cy="3511550"/>
          </a:xfrm>
          <a:prstGeom prst="rect">
            <a:avLst/>
          </a:prstGeom>
          <a:noFill/>
          <a:extLst>
            <a:ext uri="{909E8E84-426E-40DD-AFC4-6F175D3DCCD1}">
              <a14:hiddenFill xmlns:a14="http://schemas.microsoft.com/office/drawing/2010/main">
                <a:solidFill>
                  <a:srgbClr val="FFFFFF"/>
                </a:solidFill>
              </a14:hiddenFill>
            </a:ext>
          </a:extLst>
        </p:spPr>
      </p:pic>
      <p:sp>
        <p:nvSpPr>
          <p:cNvPr id="204802" name="Text Box 2"/>
          <p:cNvSpPr txBox="1">
            <a:spLocks noChangeArrowheads="1"/>
          </p:cNvSpPr>
          <p:nvPr/>
        </p:nvSpPr>
        <p:spPr bwMode="auto">
          <a:xfrm>
            <a:off x="2411760" y="5557882"/>
            <a:ext cx="44037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800" b="1" dirty="0">
                <a:latin typeface="Arial" charset="0"/>
              </a:rPr>
              <a:t>Z</a:t>
            </a:r>
            <a:r>
              <a:rPr lang="sl-SI" sz="1800" b="1" dirty="0" smtClean="0">
                <a:latin typeface="Arial" charset="0"/>
              </a:rPr>
              <a:t>gradba </a:t>
            </a:r>
            <a:r>
              <a:rPr lang="sl-SI" sz="1800" b="1" dirty="0" err="1">
                <a:latin typeface="Arial" charset="0"/>
              </a:rPr>
              <a:t>koaktivatorjev</a:t>
            </a:r>
            <a:r>
              <a:rPr lang="sl-SI" sz="1800" b="1" dirty="0">
                <a:latin typeface="Arial" charset="0"/>
              </a:rPr>
              <a:t> iz družine p160</a:t>
            </a:r>
            <a:endParaRPr lang="en-US" sz="1800" b="1" dirty="0">
              <a:latin typeface="Arial" charset="0"/>
            </a:endParaRPr>
          </a:p>
        </p:txBody>
      </p:sp>
      <p:sp>
        <p:nvSpPr>
          <p:cNvPr id="2" name="TextBox 1"/>
          <p:cNvSpPr txBox="1"/>
          <p:nvPr/>
        </p:nvSpPr>
        <p:spPr>
          <a:xfrm>
            <a:off x="5508104" y="3284984"/>
            <a:ext cx="2242922" cy="430887"/>
          </a:xfrm>
          <a:prstGeom prst="rect">
            <a:avLst/>
          </a:prstGeom>
          <a:noFill/>
        </p:spPr>
        <p:txBody>
          <a:bodyPr wrap="none" rtlCol="0">
            <a:spAutoFit/>
          </a:bodyPr>
          <a:lstStyle/>
          <a:p>
            <a:r>
              <a:rPr lang="sl-SI" sz="1100" i="1" dirty="0" smtClean="0">
                <a:latin typeface="Arial" pitchFamily="34" charset="0"/>
                <a:cs typeface="Arial" pitchFamily="34" charset="0"/>
              </a:rPr>
              <a:t>p300 = E1A </a:t>
            </a:r>
            <a:r>
              <a:rPr lang="sl-SI" sz="1100" i="1" dirty="0" err="1" smtClean="0">
                <a:latin typeface="Arial" pitchFamily="34" charset="0"/>
                <a:cs typeface="Arial" pitchFamily="34" charset="0"/>
              </a:rPr>
              <a:t>binding</a:t>
            </a:r>
            <a:r>
              <a:rPr lang="sl-SI" sz="1100" i="1" dirty="0" smtClean="0">
                <a:latin typeface="Arial" pitchFamily="34" charset="0"/>
                <a:cs typeface="Arial" pitchFamily="34" charset="0"/>
              </a:rPr>
              <a:t> protein p300</a:t>
            </a:r>
            <a:br>
              <a:rPr lang="sl-SI" sz="1100" i="1" dirty="0" smtClean="0">
                <a:latin typeface="Arial" pitchFamily="34" charset="0"/>
                <a:cs typeface="Arial" pitchFamily="34" charset="0"/>
              </a:rPr>
            </a:br>
            <a:r>
              <a:rPr lang="sl-SI" sz="1100" i="1" dirty="0" smtClean="0">
                <a:latin typeface="Arial" pitchFamily="34" charset="0"/>
                <a:cs typeface="Arial" pitchFamily="34" charset="0"/>
              </a:rPr>
              <a:t>CBP = CREB-</a:t>
            </a:r>
            <a:r>
              <a:rPr lang="sl-SI" sz="1100" i="1" dirty="0" err="1" smtClean="0">
                <a:latin typeface="Arial" pitchFamily="34" charset="0"/>
                <a:cs typeface="Arial" pitchFamily="34" charset="0"/>
              </a:rPr>
              <a:t>binding</a:t>
            </a:r>
            <a:r>
              <a:rPr lang="sl-SI" sz="1100" i="1" dirty="0" smtClean="0">
                <a:latin typeface="Arial" pitchFamily="34" charset="0"/>
                <a:cs typeface="Arial" pitchFamily="34" charset="0"/>
              </a:rPr>
              <a:t> protein</a:t>
            </a:r>
            <a:endParaRPr lang="sl-SI" sz="11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nocon.org/wp-content/uploads/2012/09/Promoter_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019" y="1988840"/>
            <a:ext cx="8393954" cy="180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9045" y="4797152"/>
            <a:ext cx="7345922" cy="677108"/>
          </a:xfrm>
          <a:prstGeom prst="rect">
            <a:avLst/>
          </a:prstGeom>
          <a:noFill/>
        </p:spPr>
        <p:txBody>
          <a:bodyPr wrap="none" rtlCol="0">
            <a:spAutoFit/>
          </a:bodyPr>
          <a:lstStyle/>
          <a:p>
            <a:pPr algn="ctr"/>
            <a:r>
              <a:rPr lang="sl-SI" sz="2000" dirty="0" smtClean="0">
                <a:latin typeface="Arial Narrow" panose="020B0606020202030204" pitchFamily="34" charset="0"/>
              </a:rPr>
              <a:t>Shematski prikaz promotorja gena za inzulin:</a:t>
            </a:r>
          </a:p>
          <a:p>
            <a:pPr algn="ctr"/>
            <a:r>
              <a:rPr lang="sl-SI" sz="1800" dirty="0" smtClean="0">
                <a:latin typeface="Arial Narrow" panose="020B0606020202030204" pitchFamily="34" charset="0"/>
              </a:rPr>
              <a:t>Tipični promotor za RNA-polimerazo II sestavljajo osrednja, bližnja in oddaljena regija</a:t>
            </a:r>
            <a:endParaRPr lang="sl-SI" sz="1800" dirty="0">
              <a:latin typeface="Arial Narrow" panose="020B0606020202030204" pitchFamily="34" charset="0"/>
            </a:endParaRPr>
          </a:p>
        </p:txBody>
      </p:sp>
      <p:sp>
        <p:nvSpPr>
          <p:cNvPr id="5" name="Rectangle 4"/>
          <p:cNvSpPr/>
          <p:nvPr/>
        </p:nvSpPr>
        <p:spPr>
          <a:xfrm>
            <a:off x="255019" y="6615338"/>
            <a:ext cx="4572000" cy="230832"/>
          </a:xfrm>
          <a:prstGeom prst="rect">
            <a:avLst/>
          </a:prstGeom>
        </p:spPr>
        <p:txBody>
          <a:bodyPr>
            <a:spAutoFit/>
          </a:bodyPr>
          <a:lstStyle/>
          <a:p>
            <a:r>
              <a:rPr lang="sl-SI" sz="900" dirty="0">
                <a:solidFill>
                  <a:schemeClr val="bg1">
                    <a:lumMod val="50000"/>
                  </a:schemeClr>
                </a:solidFill>
                <a:latin typeface="Arial Narrow" panose="020B0606020202030204" pitchFamily="34" charset="0"/>
              </a:rPr>
              <a:t>http://genocon.org/assignment-2012/assignment-a/basic-science-a-eukaryotic-promoter/</a:t>
            </a:r>
          </a:p>
        </p:txBody>
      </p:sp>
    </p:spTree>
    <p:extLst>
      <p:ext uri="{BB962C8B-B14F-4D97-AF65-F5344CB8AC3E}">
        <p14:creationId xmlns:p14="http://schemas.microsoft.com/office/powerpoint/2010/main" val="195178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479" y="1340768"/>
            <a:ext cx="57150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4936" y="5373216"/>
            <a:ext cx="6494085" cy="369332"/>
          </a:xfrm>
          <a:prstGeom prst="rect">
            <a:avLst/>
          </a:prstGeom>
          <a:noFill/>
        </p:spPr>
        <p:txBody>
          <a:bodyPr wrap="none" rtlCol="0">
            <a:spAutoFit/>
          </a:bodyPr>
          <a:lstStyle/>
          <a:p>
            <a:r>
              <a:rPr lang="sl-SI" sz="1800" dirty="0" smtClean="0">
                <a:solidFill>
                  <a:srgbClr val="000000"/>
                </a:solidFill>
                <a:latin typeface="Arial" pitchFamily="34" charset="0"/>
                <a:cs typeface="Arial" pitchFamily="34" charset="0"/>
              </a:rPr>
              <a:t>Primera preproste (a) in kompleksne transkripcijske enote (b) </a:t>
            </a:r>
            <a:endParaRPr lang="sl-SI"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66596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9218" name="Picture 2" descr="http://www.mun.ca/biology/desmid/brian/BIOL3530/DEVO_10/ch10f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786167" cy="394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511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8250" y="1124744"/>
            <a:ext cx="6667500" cy="3733800"/>
          </a:xfrm>
          <a:prstGeom prst="rect">
            <a:avLst/>
          </a:prstGeom>
        </p:spPr>
      </p:pic>
      <p:sp>
        <p:nvSpPr>
          <p:cNvPr id="3" name="Rectangle 2"/>
          <p:cNvSpPr/>
          <p:nvPr/>
        </p:nvSpPr>
        <p:spPr>
          <a:xfrm>
            <a:off x="6681614" y="4858544"/>
            <a:ext cx="1224136" cy="230832"/>
          </a:xfrm>
          <a:prstGeom prst="rect">
            <a:avLst/>
          </a:prstGeom>
        </p:spPr>
        <p:txBody>
          <a:bodyPr wrap="square">
            <a:spAutoFit/>
          </a:bodyPr>
          <a:lstStyle/>
          <a:p>
            <a:r>
              <a:rPr lang="en-US" sz="900" dirty="0" smtClean="0">
                <a:latin typeface="Arial Narrow" panose="020B0606020202030204" pitchFamily="34" charset="0"/>
              </a:rPr>
              <a:t>NRC </a:t>
            </a:r>
            <a:r>
              <a:rPr lang="en-US" sz="900" dirty="0">
                <a:latin typeface="Arial Narrow" panose="020B0606020202030204" pitchFamily="34" charset="0"/>
              </a:rPr>
              <a:t>13, 299-314 </a:t>
            </a:r>
            <a:r>
              <a:rPr lang="en-US" sz="900" dirty="0" smtClean="0">
                <a:latin typeface="Arial Narrow" panose="020B0606020202030204" pitchFamily="34" charset="0"/>
              </a:rPr>
              <a:t>(2013</a:t>
            </a:r>
            <a:r>
              <a:rPr lang="en-US" sz="900" dirty="0">
                <a:latin typeface="Arial Narrow" panose="020B0606020202030204" pitchFamily="34" charset="0"/>
              </a:rPr>
              <a:t>)</a:t>
            </a:r>
            <a:endParaRPr lang="sl-SI" sz="900" dirty="0">
              <a:latin typeface="Arial Narrow" panose="020B0606020202030204" pitchFamily="34" charset="0"/>
            </a:endParaRPr>
          </a:p>
        </p:txBody>
      </p:sp>
    </p:spTree>
    <p:extLst>
      <p:ext uri="{BB962C8B-B14F-4D97-AF65-F5344CB8AC3E}">
        <p14:creationId xmlns:p14="http://schemas.microsoft.com/office/powerpoint/2010/main" val="3300336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684213" y="260350"/>
            <a:ext cx="7772400" cy="371475"/>
          </a:xfrm>
        </p:spPr>
        <p:txBody>
          <a:bodyPr/>
          <a:lstStyle/>
          <a:p>
            <a:r>
              <a:rPr lang="sl-SI" sz="1800" b="1" dirty="0">
                <a:solidFill>
                  <a:schemeClr val="tx1"/>
                </a:solidFill>
                <a:latin typeface="Arial" charset="0"/>
              </a:rPr>
              <a:t>Modifikacije </a:t>
            </a:r>
            <a:r>
              <a:rPr lang="sl-SI" sz="1800" b="1" dirty="0" smtClean="0">
                <a:solidFill>
                  <a:schemeClr val="tx1"/>
                </a:solidFill>
                <a:latin typeface="Arial" charset="0"/>
              </a:rPr>
              <a:t>osrednjih histonov</a:t>
            </a:r>
            <a:endParaRPr lang="en-US" sz="1800" b="1" dirty="0">
              <a:solidFill>
                <a:schemeClr val="tx1"/>
              </a:solidFill>
              <a:latin typeface="Arial" charset="0"/>
            </a:endParaRPr>
          </a:p>
        </p:txBody>
      </p:sp>
      <p:pic>
        <p:nvPicPr>
          <p:cNvPr id="3665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9672" y="1268760"/>
            <a:ext cx="5962650" cy="482758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9" name="Picture 5"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08050"/>
            <a:ext cx="7772400"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45" name="Rectangle 5"/>
          <p:cNvSpPr>
            <a:spLocks noChangeArrowheads="1"/>
          </p:cNvSpPr>
          <p:nvPr/>
        </p:nvSpPr>
        <p:spPr bwMode="auto">
          <a:xfrm>
            <a:off x="611188" y="4941888"/>
            <a:ext cx="7772400" cy="6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600">
                <a:solidFill>
                  <a:schemeClr val="tx1"/>
                </a:solidFill>
                <a:latin typeface="Arial" charset="0"/>
              </a:rPr>
              <a:t>Model </a:t>
            </a:r>
            <a:r>
              <a:rPr lang="sl-SI" sz="1600">
                <a:solidFill>
                  <a:schemeClr val="tx1"/>
                </a:solidFill>
                <a:latin typeface="Arial" charset="0"/>
              </a:rPr>
              <a:t>preoblikovanja nukleosoma z delovanjem </a:t>
            </a:r>
            <a:br>
              <a:rPr lang="sl-SI" sz="1600">
                <a:solidFill>
                  <a:schemeClr val="tx1"/>
                </a:solidFill>
                <a:latin typeface="Arial" charset="0"/>
              </a:rPr>
            </a:br>
            <a:r>
              <a:rPr lang="sl-SI" sz="1600">
                <a:solidFill>
                  <a:schemeClr val="tx1"/>
                </a:solidFill>
                <a:latin typeface="Arial" charset="0"/>
              </a:rPr>
              <a:t>kromatin-preoblikovalnega kompleksa</a:t>
            </a:r>
            <a:r>
              <a:rPr lang="en-US" sz="1600">
                <a:solidFill>
                  <a:schemeClr val="tx1"/>
                </a:solidFill>
                <a:latin typeface="Arial" charset="0"/>
              </a:rPr>
              <a:t>.</a:t>
            </a:r>
            <a:endParaRPr lang="en-US" sz="1600" b="1">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628800"/>
            <a:ext cx="5040089" cy="4581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95736" y="332656"/>
            <a:ext cx="4859022" cy="400110"/>
          </a:xfrm>
          <a:prstGeom prst="rect">
            <a:avLst/>
          </a:prstGeom>
        </p:spPr>
        <p:txBody>
          <a:bodyPr wrap="none">
            <a:spAutoFit/>
          </a:bodyPr>
          <a:lstStyle/>
          <a:p>
            <a:r>
              <a:rPr lang="sl-SI" sz="2000" dirty="0" smtClean="0">
                <a:latin typeface="Arial" pitchFamily="34" charset="0"/>
                <a:cs typeface="Arial" pitchFamily="34" charset="0"/>
              </a:rPr>
              <a:t>Odzivni </a:t>
            </a:r>
            <a:r>
              <a:rPr lang="sl-SI" sz="2000" dirty="0">
                <a:latin typeface="Arial" pitchFamily="34" charset="0"/>
                <a:cs typeface="Arial" pitchFamily="34" charset="0"/>
              </a:rPr>
              <a:t>element za </a:t>
            </a:r>
            <a:r>
              <a:rPr lang="sl-SI" sz="2000" dirty="0" err="1" smtClean="0">
                <a:latin typeface="Arial" pitchFamily="34" charset="0"/>
                <a:cs typeface="Arial" pitchFamily="34" charset="0"/>
              </a:rPr>
              <a:t>cAMP</a:t>
            </a:r>
            <a:r>
              <a:rPr lang="sl-SI" sz="2000" dirty="0" smtClean="0">
                <a:latin typeface="Arial" pitchFamily="34" charset="0"/>
                <a:cs typeface="Arial" pitchFamily="34" charset="0"/>
              </a:rPr>
              <a:t>: vezava CREB</a:t>
            </a:r>
            <a:endParaRPr lang="sl-SI" sz="2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026" name="Picture 2" descr="http://www.mun.ca/biology/desmid/brian/BIOL2060/BIOL2060-23/23_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6429375" cy="433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115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8535988" cy="4683125"/>
          </a:xfrm>
          <a:prstGeom prst="rect">
            <a:avLst/>
          </a:prstGeom>
          <a:noFill/>
          <a:extLst>
            <a:ext uri="{909E8E84-426E-40DD-AFC4-6F175D3DCCD1}">
              <a14:hiddenFill xmlns:a14="http://schemas.microsoft.com/office/drawing/2010/main">
                <a:solidFill>
                  <a:srgbClr val="FFFFFF"/>
                </a:solidFill>
              </a14:hiddenFill>
            </a:ext>
          </a:extLst>
        </p:spPr>
      </p:pic>
      <p:sp>
        <p:nvSpPr>
          <p:cNvPr id="188419" name="Text Box 3"/>
          <p:cNvSpPr txBox="1">
            <a:spLocks noChangeArrowheads="1"/>
          </p:cNvSpPr>
          <p:nvPr/>
        </p:nvSpPr>
        <p:spPr bwMode="auto">
          <a:xfrm>
            <a:off x="1619250" y="5734050"/>
            <a:ext cx="43132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600">
                <a:solidFill>
                  <a:srgbClr val="CC3399"/>
                </a:solidFill>
                <a:latin typeface="Arial" charset="0"/>
              </a:rPr>
              <a:t>odzivni element za železo → </a:t>
            </a:r>
            <a:br>
              <a:rPr lang="sl-SI" sz="1600">
                <a:solidFill>
                  <a:srgbClr val="CC3399"/>
                </a:solidFill>
                <a:latin typeface="Arial" charset="0"/>
              </a:rPr>
            </a:br>
            <a:r>
              <a:rPr lang="sl-SI" sz="1600">
                <a:solidFill>
                  <a:srgbClr val="CC3399"/>
                </a:solidFill>
                <a:latin typeface="Arial" charset="0"/>
              </a:rPr>
              <a:t>posttranskripcijska regulacija izražanja </a:t>
            </a:r>
            <a:r>
              <a:rPr lang="sl-SI" sz="1600" u="sng">
                <a:solidFill>
                  <a:srgbClr val="CC3399"/>
                </a:solidFill>
                <a:latin typeface="Arial" charset="0"/>
              </a:rPr>
              <a:t>feritina</a:t>
            </a:r>
            <a:endParaRPr lang="en-US" sz="1600" u="sng">
              <a:solidFill>
                <a:srgbClr val="CC3399"/>
              </a:solidFill>
              <a:latin typeface="Arial" charset="0"/>
            </a:endParaRPr>
          </a:p>
        </p:txBody>
      </p:sp>
      <p:pic>
        <p:nvPicPr>
          <p:cNvPr id="188421" name="Picture 5" descr="i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0"/>
            <a:ext cx="2860675" cy="3573463"/>
          </a:xfrm>
          <a:prstGeom prst="rect">
            <a:avLst/>
          </a:prstGeom>
          <a:noFill/>
          <a:extLst>
            <a:ext uri="{909E8E84-426E-40DD-AFC4-6F175D3DCCD1}">
              <a14:hiddenFill xmlns:a14="http://schemas.microsoft.com/office/drawing/2010/main">
                <a:solidFill>
                  <a:srgbClr val="FFFFFF"/>
                </a:solidFill>
              </a14:hiddenFill>
            </a:ext>
          </a:extLst>
        </p:spPr>
      </p:pic>
      <p:pic>
        <p:nvPicPr>
          <p:cNvPr id="1884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5229225"/>
            <a:ext cx="1457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379413"/>
            <a:ext cx="7181850" cy="5457825"/>
          </a:xfrm>
          <a:prstGeom prst="rect">
            <a:avLst/>
          </a:prstGeom>
          <a:noFill/>
          <a:extLst>
            <a:ext uri="{909E8E84-426E-40DD-AFC4-6F175D3DCCD1}">
              <a14:hiddenFill xmlns:a14="http://schemas.microsoft.com/office/drawing/2010/main">
                <a:solidFill>
                  <a:srgbClr val="FFFFFF"/>
                </a:solidFill>
              </a14:hiddenFill>
            </a:ext>
          </a:extLst>
        </p:spPr>
      </p:pic>
      <p:sp>
        <p:nvSpPr>
          <p:cNvPr id="190467" name="Text Box 3"/>
          <p:cNvSpPr txBox="1">
            <a:spLocks noChangeArrowheads="1"/>
          </p:cNvSpPr>
          <p:nvPr/>
        </p:nvSpPr>
        <p:spPr bwMode="auto">
          <a:xfrm>
            <a:off x="971550" y="5589588"/>
            <a:ext cx="390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800">
                <a:solidFill>
                  <a:srgbClr val="CC3399"/>
                </a:solidFill>
                <a:latin typeface="Arial" charset="0"/>
              </a:rPr>
              <a:t>IRE-BP z mestom za vezavo 4Fe-4S</a:t>
            </a:r>
            <a:endParaRPr lang="en-US" sz="1800">
              <a:solidFill>
                <a:srgbClr val="CC3399"/>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eukaryoticgene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52513"/>
            <a:ext cx="5329238" cy="1655762"/>
          </a:xfrm>
          <a:prstGeom prst="rect">
            <a:avLst/>
          </a:prstGeom>
          <a:noFill/>
          <a:extLst>
            <a:ext uri="{909E8E84-426E-40DD-AFC4-6F175D3DCCD1}">
              <a14:hiddenFill xmlns:a14="http://schemas.microsoft.com/office/drawing/2010/main">
                <a:solidFill>
                  <a:srgbClr val="FFFFFF"/>
                </a:solidFill>
              </a14:hiddenFill>
            </a:ext>
          </a:extLst>
        </p:spPr>
      </p:pic>
      <p:pic>
        <p:nvPicPr>
          <p:cNvPr id="373763" name="Picture 3" descr="4241A_Picture30"/>
          <p:cNvPicPr>
            <a:picLocks noChangeAspect="1" noChangeArrowheads="1"/>
          </p:cNvPicPr>
          <p:nvPr/>
        </p:nvPicPr>
        <p:blipFill>
          <a:blip r:embed="rId4" cstate="print">
            <a:extLst>
              <a:ext uri="{28A0092B-C50C-407E-A947-70E740481C1C}">
                <a14:useLocalDpi xmlns:a14="http://schemas.microsoft.com/office/drawing/2010/main" val="0"/>
              </a:ext>
            </a:extLst>
          </a:blip>
          <a:srcRect b="7634"/>
          <a:stretch>
            <a:fillRect/>
          </a:stretch>
        </p:blipFill>
        <p:spPr bwMode="auto">
          <a:xfrm>
            <a:off x="611188" y="3357563"/>
            <a:ext cx="4968875" cy="969962"/>
          </a:xfrm>
          <a:prstGeom prst="rect">
            <a:avLst/>
          </a:prstGeom>
          <a:noFill/>
          <a:extLst>
            <a:ext uri="{909E8E84-426E-40DD-AFC4-6F175D3DCCD1}">
              <a14:hiddenFill xmlns:a14="http://schemas.microsoft.com/office/drawing/2010/main">
                <a:solidFill>
                  <a:srgbClr val="FFFFFF"/>
                </a:solidFill>
              </a14:hiddenFill>
            </a:ext>
          </a:extLst>
        </p:spPr>
      </p:pic>
      <p:pic>
        <p:nvPicPr>
          <p:cNvPr id="3737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9950" y="549275"/>
            <a:ext cx="2976563" cy="5167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5116" y="5362645"/>
            <a:ext cx="4801018" cy="707886"/>
          </a:xfrm>
          <a:prstGeom prst="rect">
            <a:avLst/>
          </a:prstGeom>
          <a:noFill/>
        </p:spPr>
        <p:txBody>
          <a:bodyPr wrap="square" rtlCol="0">
            <a:spAutoFit/>
          </a:bodyPr>
          <a:lstStyle/>
          <a:p>
            <a:pPr algn="ctr"/>
            <a:r>
              <a:rPr lang="sl-SI" sz="2000" dirty="0" smtClean="0">
                <a:solidFill>
                  <a:schemeClr val="accent6">
                    <a:lumMod val="75000"/>
                  </a:schemeClr>
                </a:solidFill>
                <a:latin typeface="Arial Narrow" panose="020B0606020202030204" pitchFamily="34" charset="0"/>
              </a:rPr>
              <a:t>Osrednji promotor predstavljajo vezavna mesta za splošne </a:t>
            </a:r>
            <a:r>
              <a:rPr lang="sl-SI" sz="2000" dirty="0" err="1" smtClean="0">
                <a:solidFill>
                  <a:schemeClr val="accent6">
                    <a:lumMod val="75000"/>
                  </a:schemeClr>
                </a:solidFill>
                <a:latin typeface="Arial Narrow" panose="020B0606020202030204" pitchFamily="34" charset="0"/>
              </a:rPr>
              <a:t>transkripcijske</a:t>
            </a:r>
            <a:r>
              <a:rPr lang="sl-SI" sz="2000" dirty="0" smtClean="0">
                <a:solidFill>
                  <a:schemeClr val="accent6">
                    <a:lumMod val="75000"/>
                  </a:schemeClr>
                </a:solidFill>
                <a:latin typeface="Arial Narrow" panose="020B0606020202030204" pitchFamily="34" charset="0"/>
              </a:rPr>
              <a:t> faktorje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descr="IRE_trans"/>
          <p:cNvPicPr>
            <a:picLocks noChangeAspect="1" noChangeArrowheads="1"/>
          </p:cNvPicPr>
          <p:nvPr/>
        </p:nvPicPr>
        <p:blipFill rotWithShape="1">
          <a:blip r:embed="rId3">
            <a:extLst>
              <a:ext uri="{28A0092B-C50C-407E-A947-70E740481C1C}">
                <a14:useLocalDpi xmlns:a14="http://schemas.microsoft.com/office/drawing/2010/main" val="0"/>
              </a:ext>
            </a:extLst>
          </a:blip>
          <a:srcRect b="21108"/>
          <a:stretch/>
        </p:blipFill>
        <p:spPr bwMode="auto">
          <a:xfrm>
            <a:off x="1258888" y="1628775"/>
            <a:ext cx="657225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395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844674"/>
            <a:ext cx="14573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28734" y="4501528"/>
            <a:ext cx="7448834" cy="584775"/>
          </a:xfrm>
          <a:prstGeom prst="rect">
            <a:avLst/>
          </a:prstGeom>
          <a:noFill/>
        </p:spPr>
        <p:txBody>
          <a:bodyPr wrap="none" rtlCol="0">
            <a:spAutoFit/>
          </a:bodyPr>
          <a:lstStyle/>
          <a:p>
            <a:pPr marL="285750" indent="-285750">
              <a:buFont typeface="Arial" pitchFamily="34" charset="0"/>
              <a:buChar char="•"/>
            </a:pPr>
            <a:r>
              <a:rPr lang="sl-SI" sz="1600" dirty="0" smtClean="0">
                <a:latin typeface="Arial" pitchFamily="34" charset="0"/>
                <a:cs typeface="Arial" pitchFamily="34" charset="0"/>
              </a:rPr>
              <a:t>veliko Fe: Fe se v veže na IRE-BP - </a:t>
            </a:r>
            <a:r>
              <a:rPr lang="sl-SI" sz="1600" dirty="0" err="1" smtClean="0">
                <a:latin typeface="Arial" pitchFamily="34" charset="0"/>
                <a:cs typeface="Arial" pitchFamily="34" charset="0"/>
              </a:rPr>
              <a:t>nekativen</a:t>
            </a:r>
            <a:r>
              <a:rPr lang="sl-SI" sz="1600" dirty="0" smtClean="0">
                <a:latin typeface="Arial" pitchFamily="34" charset="0"/>
                <a:cs typeface="Arial" pitchFamily="34" charset="0"/>
              </a:rPr>
              <a:t>, zato ne pride do </a:t>
            </a:r>
            <a:r>
              <a:rPr lang="sl-SI" sz="1600" dirty="0" err="1" smtClean="0">
                <a:latin typeface="Arial" pitchFamily="34" charset="0"/>
                <a:cs typeface="Arial" pitchFamily="34" charset="0"/>
              </a:rPr>
              <a:t>atenuacije</a:t>
            </a:r>
            <a:endParaRPr lang="sl-SI" sz="1600" dirty="0" smtClean="0">
              <a:latin typeface="Arial" pitchFamily="34" charset="0"/>
              <a:cs typeface="Arial" pitchFamily="34" charset="0"/>
            </a:endParaRPr>
          </a:p>
          <a:p>
            <a:pPr marL="285750" indent="-285750">
              <a:buFont typeface="Arial" pitchFamily="34" charset="0"/>
              <a:buChar char="•"/>
            </a:pPr>
            <a:r>
              <a:rPr lang="sl-SI" sz="1600" dirty="0" smtClean="0">
                <a:latin typeface="Arial" pitchFamily="34" charset="0"/>
                <a:cs typeface="Arial" pitchFamily="34" charset="0"/>
              </a:rPr>
              <a:t>malo Fe: IRE-BP – aktiven – se veže na DNA (IRE) in prepreči translacijo</a:t>
            </a:r>
            <a:endParaRPr lang="sl-SI"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781300"/>
            <a:ext cx="7435850" cy="2124075"/>
          </a:xfrm>
          <a:prstGeom prst="rect">
            <a:avLst/>
          </a:prstGeom>
          <a:noFill/>
          <a:extLst>
            <a:ext uri="{909E8E84-426E-40DD-AFC4-6F175D3DCCD1}">
              <a14:hiddenFill xmlns:a14="http://schemas.microsoft.com/office/drawing/2010/main">
                <a:solidFill>
                  <a:srgbClr val="FFFFFF"/>
                </a:solidFill>
              </a14:hiddenFill>
            </a:ext>
          </a:extLst>
        </p:spPr>
      </p:pic>
      <p:sp>
        <p:nvSpPr>
          <p:cNvPr id="189443" name="Text Box 3"/>
          <p:cNvSpPr txBox="1">
            <a:spLocks noChangeArrowheads="1"/>
          </p:cNvSpPr>
          <p:nvPr/>
        </p:nvSpPr>
        <p:spPr bwMode="auto">
          <a:xfrm>
            <a:off x="1187450" y="5300663"/>
            <a:ext cx="7011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600">
                <a:solidFill>
                  <a:srgbClr val="CC3399"/>
                </a:solidFill>
                <a:latin typeface="Arial" charset="0"/>
              </a:rPr>
              <a:t>odzivni elementi za železo → regulacija izražanja </a:t>
            </a:r>
            <a:r>
              <a:rPr lang="sl-SI" sz="1600" u="sng">
                <a:solidFill>
                  <a:srgbClr val="CC3399"/>
                </a:solidFill>
                <a:latin typeface="Arial" charset="0"/>
              </a:rPr>
              <a:t>transferinskega receptorja</a:t>
            </a:r>
            <a:endParaRPr lang="en-US" sz="1600" u="sng">
              <a:solidFill>
                <a:srgbClr val="CC3399"/>
              </a:solidFill>
              <a:latin typeface="Arial" charset="0"/>
            </a:endParaRPr>
          </a:p>
        </p:txBody>
      </p:sp>
      <p:pic>
        <p:nvPicPr>
          <p:cNvPr id="1894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60350"/>
            <a:ext cx="1704975" cy="2676525"/>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221" name="Picture 5" descr="IRE_deg"/>
          <p:cNvPicPr>
            <a:picLocks noChangeAspect="1" noChangeArrowheads="1"/>
          </p:cNvPicPr>
          <p:nvPr/>
        </p:nvPicPr>
        <p:blipFill>
          <a:blip r:embed="rId3">
            <a:extLst>
              <a:ext uri="{28A0092B-C50C-407E-A947-70E740481C1C}">
                <a14:useLocalDpi xmlns:a14="http://schemas.microsoft.com/office/drawing/2010/main" val="0"/>
              </a:ext>
            </a:extLst>
          </a:blip>
          <a:srcRect b="15247"/>
          <a:stretch>
            <a:fillRect/>
          </a:stretch>
        </p:blipFill>
        <p:spPr bwMode="auto">
          <a:xfrm>
            <a:off x="1258888" y="1844675"/>
            <a:ext cx="6505575" cy="1800225"/>
          </a:xfrm>
          <a:prstGeom prst="rect">
            <a:avLst/>
          </a:prstGeom>
          <a:noFill/>
          <a:extLst>
            <a:ext uri="{909E8E84-426E-40DD-AFC4-6F175D3DCCD1}">
              <a14:hiddenFill xmlns:a14="http://schemas.microsoft.com/office/drawing/2010/main">
                <a:solidFill>
                  <a:srgbClr val="FFFFFF"/>
                </a:solidFill>
              </a14:hiddenFill>
            </a:ext>
          </a:extLst>
        </p:spPr>
      </p:pic>
      <p:sp>
        <p:nvSpPr>
          <p:cNvPr id="393222" name="Text Box 6"/>
          <p:cNvSpPr txBox="1">
            <a:spLocks noChangeArrowheads="1"/>
          </p:cNvSpPr>
          <p:nvPr/>
        </p:nvSpPr>
        <p:spPr bwMode="auto">
          <a:xfrm>
            <a:off x="755650" y="4005263"/>
            <a:ext cx="5111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sz="1400">
                <a:solidFill>
                  <a:srgbClr val="9966FF"/>
                </a:solidFill>
                <a:latin typeface="Arial" charset="0"/>
              </a:rPr>
              <a:t>malo Fe → IRE-BP se veže in </a:t>
            </a:r>
            <a:br>
              <a:rPr lang="sl-SI" sz="1400">
                <a:solidFill>
                  <a:srgbClr val="9966FF"/>
                </a:solidFill>
                <a:latin typeface="Arial" charset="0"/>
              </a:rPr>
            </a:br>
            <a:r>
              <a:rPr lang="sl-SI" sz="1400">
                <a:solidFill>
                  <a:srgbClr val="9966FF"/>
                </a:solidFill>
                <a:latin typeface="Arial" charset="0"/>
              </a:rPr>
              <a:t>stabilizira mRNA za transferinski receptor</a:t>
            </a:r>
            <a:endParaRPr lang="en-US" sz="1400">
              <a:solidFill>
                <a:srgbClr val="9966FF"/>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0933" name="Picture 5" descr="nfig001g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41438"/>
            <a:ext cx="2705100" cy="3457575"/>
          </a:xfrm>
          <a:prstGeom prst="rect">
            <a:avLst/>
          </a:prstGeom>
          <a:noFill/>
          <a:extLst>
            <a:ext uri="{909E8E84-426E-40DD-AFC4-6F175D3DCCD1}">
              <a14:hiddenFill xmlns:a14="http://schemas.microsoft.com/office/drawing/2010/main">
                <a:solidFill>
                  <a:srgbClr val="FFFFFF"/>
                </a:solidFill>
              </a14:hiddenFill>
            </a:ext>
          </a:extLst>
        </p:spPr>
      </p:pic>
      <p:sp>
        <p:nvSpPr>
          <p:cNvPr id="380934" name="Text Box 6"/>
          <p:cNvSpPr txBox="1">
            <a:spLocks noChangeArrowheads="1"/>
          </p:cNvSpPr>
          <p:nvPr/>
        </p:nvSpPr>
        <p:spPr bwMode="auto">
          <a:xfrm>
            <a:off x="1042988" y="4868863"/>
            <a:ext cx="2236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200">
                <a:solidFill>
                  <a:srgbClr val="000000"/>
                </a:solidFill>
                <a:latin typeface="Tahoma" charset="0"/>
              </a:rPr>
              <a:t>DNTM = DNA-metiltransferaza</a:t>
            </a:r>
          </a:p>
          <a:p>
            <a:r>
              <a:rPr lang="sl-SI" sz="1200">
                <a:solidFill>
                  <a:srgbClr val="000000"/>
                </a:solidFill>
                <a:latin typeface="Tahoma" charset="0"/>
              </a:rPr>
              <a:t>SAM = S-adenozilmetionin</a:t>
            </a:r>
            <a:endParaRPr lang="en-US" sz="1200">
              <a:solidFill>
                <a:srgbClr val="000000"/>
              </a:solidFill>
              <a:latin typeface="Tahoma" charset="0"/>
            </a:endParaRPr>
          </a:p>
        </p:txBody>
      </p:sp>
      <p:pic>
        <p:nvPicPr>
          <p:cNvPr id="380936" name="Picture 8" descr="DStatis"/>
          <p:cNvPicPr>
            <a:picLocks noChangeAspect="1" noChangeArrowheads="1"/>
          </p:cNvPicPr>
          <p:nvPr/>
        </p:nvPicPr>
        <p:blipFill>
          <a:blip r:embed="rId4">
            <a:extLst>
              <a:ext uri="{28A0092B-C50C-407E-A947-70E740481C1C}">
                <a14:useLocalDpi xmlns:a14="http://schemas.microsoft.com/office/drawing/2010/main" val="0"/>
              </a:ext>
            </a:extLst>
          </a:blip>
          <a:srcRect l="15353" r="18243" b="51134"/>
          <a:stretch>
            <a:fillRect/>
          </a:stretch>
        </p:blipFill>
        <p:spPr bwMode="auto">
          <a:xfrm>
            <a:off x="4859338" y="765175"/>
            <a:ext cx="3168650" cy="1544638"/>
          </a:xfrm>
          <a:prstGeom prst="rect">
            <a:avLst/>
          </a:prstGeom>
          <a:noFill/>
          <a:extLst>
            <a:ext uri="{909E8E84-426E-40DD-AFC4-6F175D3DCCD1}">
              <a14:hiddenFill xmlns:a14="http://schemas.microsoft.com/office/drawing/2010/main">
                <a:solidFill>
                  <a:srgbClr val="FFFFFF"/>
                </a:solidFill>
              </a14:hiddenFill>
            </a:ext>
          </a:extLst>
        </p:spPr>
      </p:pic>
      <p:pic>
        <p:nvPicPr>
          <p:cNvPr id="380937" name="Picture 9" descr="gene_blocking_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2924175"/>
            <a:ext cx="4321175"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544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09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0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2" name="Picture 6" descr="transf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557338"/>
            <a:ext cx="5905500" cy="23304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5736" y="5229200"/>
            <a:ext cx="4801018" cy="707886"/>
          </a:xfrm>
          <a:prstGeom prst="rect">
            <a:avLst/>
          </a:prstGeom>
          <a:noFill/>
        </p:spPr>
        <p:txBody>
          <a:bodyPr wrap="square" rtlCol="0">
            <a:spAutoFit/>
          </a:bodyPr>
          <a:lstStyle/>
          <a:p>
            <a:pPr algn="ctr"/>
            <a:r>
              <a:rPr lang="sl-SI" sz="2000" dirty="0" smtClean="0">
                <a:solidFill>
                  <a:schemeClr val="accent6">
                    <a:lumMod val="75000"/>
                  </a:schemeClr>
                </a:solidFill>
                <a:latin typeface="Arial Narrow" panose="020B0606020202030204" pitchFamily="34" charset="0"/>
              </a:rPr>
              <a:t>Bližnji promotor predstavljajo vezavna mesta za regulatorne </a:t>
            </a:r>
            <a:r>
              <a:rPr lang="sl-SI" sz="2000" dirty="0" err="1" smtClean="0">
                <a:solidFill>
                  <a:schemeClr val="accent6">
                    <a:lumMod val="75000"/>
                  </a:schemeClr>
                </a:solidFill>
                <a:latin typeface="Arial Narrow" panose="020B0606020202030204" pitchFamily="34" charset="0"/>
              </a:rPr>
              <a:t>transkripcijske</a:t>
            </a:r>
            <a:r>
              <a:rPr lang="sl-SI" sz="2000" dirty="0" smtClean="0">
                <a:solidFill>
                  <a:schemeClr val="accent6">
                    <a:lumMod val="75000"/>
                  </a:schemeClr>
                </a:solidFill>
                <a:latin typeface="Arial Narrow" panose="020B0606020202030204" pitchFamily="34" charset="0"/>
              </a:rPr>
              <a:t> faktorje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61" y="4797152"/>
            <a:ext cx="8856912" cy="677108"/>
          </a:xfrm>
          <a:prstGeom prst="rect">
            <a:avLst/>
          </a:prstGeom>
          <a:noFill/>
        </p:spPr>
        <p:txBody>
          <a:bodyPr wrap="none" rtlCol="0">
            <a:spAutoFit/>
          </a:bodyPr>
          <a:lstStyle/>
          <a:p>
            <a:pPr algn="ctr"/>
            <a:r>
              <a:rPr lang="sl-SI" sz="2000" dirty="0" smtClean="0">
                <a:solidFill>
                  <a:srgbClr val="000000"/>
                </a:solidFill>
                <a:latin typeface="Arial Narrow" panose="020B0606020202030204" pitchFamily="34" charset="0"/>
              </a:rPr>
              <a:t>Na oddaljene regije – ojačevalna in </a:t>
            </a:r>
            <a:r>
              <a:rPr lang="sl-SI" sz="2000" dirty="0" err="1" smtClean="0">
                <a:solidFill>
                  <a:srgbClr val="000000"/>
                </a:solidFill>
                <a:latin typeface="Arial Narrow" panose="020B0606020202030204" pitchFamily="34" charset="0"/>
              </a:rPr>
              <a:t>utiševalna</a:t>
            </a:r>
            <a:r>
              <a:rPr lang="sl-SI" sz="2000" dirty="0" smtClean="0">
                <a:solidFill>
                  <a:srgbClr val="000000"/>
                </a:solidFill>
                <a:latin typeface="Arial Narrow" panose="020B0606020202030204" pitchFamily="34" charset="0"/>
              </a:rPr>
              <a:t> zaporedja – se vežejo aktivatorji ali </a:t>
            </a:r>
            <a:r>
              <a:rPr lang="sl-SI" sz="2000" dirty="0" err="1" smtClean="0">
                <a:solidFill>
                  <a:srgbClr val="000000"/>
                </a:solidFill>
                <a:latin typeface="Arial Narrow" panose="020B0606020202030204" pitchFamily="34" charset="0"/>
              </a:rPr>
              <a:t>represorji</a:t>
            </a:r>
            <a:r>
              <a:rPr lang="sl-SI" sz="2000" dirty="0" smtClean="0">
                <a:solidFill>
                  <a:srgbClr val="000000"/>
                </a:solidFill>
                <a:latin typeface="Arial Narrow" panose="020B0606020202030204" pitchFamily="34" charset="0"/>
              </a:rPr>
              <a:t>.</a:t>
            </a:r>
            <a:endParaRPr lang="sl-SI" sz="2000" dirty="0" smtClean="0">
              <a:solidFill>
                <a:srgbClr val="000000"/>
              </a:solidFill>
              <a:latin typeface="Arial Narrow" panose="020B0606020202030204" pitchFamily="34" charset="0"/>
            </a:endParaRPr>
          </a:p>
          <a:p>
            <a:pPr algn="ctr"/>
            <a:r>
              <a:rPr lang="sl-SI" sz="1800" dirty="0" smtClean="0">
                <a:solidFill>
                  <a:srgbClr val="000000"/>
                </a:solidFill>
                <a:latin typeface="Arial Narrow" panose="020B0606020202030204" pitchFamily="34" charset="0"/>
              </a:rPr>
              <a:t>Interakcija z osnovnim </a:t>
            </a:r>
            <a:r>
              <a:rPr lang="sl-SI" sz="1800" dirty="0" err="1" smtClean="0">
                <a:solidFill>
                  <a:srgbClr val="000000"/>
                </a:solidFill>
                <a:latin typeface="Arial Narrow" panose="020B0606020202030204" pitchFamily="34" charset="0"/>
              </a:rPr>
              <a:t>transkripcijskim</a:t>
            </a:r>
            <a:r>
              <a:rPr lang="sl-SI" sz="1800" dirty="0" smtClean="0">
                <a:solidFill>
                  <a:srgbClr val="000000"/>
                </a:solidFill>
                <a:latin typeface="Arial Narrow" panose="020B0606020202030204" pitchFamily="34" charset="0"/>
              </a:rPr>
              <a:t> aparatom poteka preko </a:t>
            </a:r>
            <a:r>
              <a:rPr lang="sl-SI" sz="1800" dirty="0" err="1" smtClean="0">
                <a:solidFill>
                  <a:srgbClr val="000000"/>
                </a:solidFill>
                <a:latin typeface="Arial Narrow" panose="020B0606020202030204" pitchFamily="34" charset="0"/>
              </a:rPr>
              <a:t>koaktivatorjev</a:t>
            </a:r>
            <a:r>
              <a:rPr lang="sl-SI" sz="1800" dirty="0" smtClean="0">
                <a:solidFill>
                  <a:srgbClr val="000000"/>
                </a:solidFill>
                <a:latin typeface="Arial Narrow" panose="020B0606020202030204" pitchFamily="34" charset="0"/>
              </a:rPr>
              <a:t> oz. </a:t>
            </a:r>
            <a:r>
              <a:rPr lang="sl-SI" sz="1800" dirty="0" err="1" smtClean="0">
                <a:solidFill>
                  <a:srgbClr val="000000"/>
                </a:solidFill>
                <a:latin typeface="Arial Narrow" panose="020B0606020202030204" pitchFamily="34" charset="0"/>
              </a:rPr>
              <a:t>korepresorjev</a:t>
            </a:r>
            <a:r>
              <a:rPr lang="sl-SI" sz="1800" dirty="0" smtClean="0">
                <a:solidFill>
                  <a:srgbClr val="000000"/>
                </a:solidFill>
                <a:latin typeface="Arial Narrow" panose="020B0606020202030204" pitchFamily="34" charset="0"/>
              </a:rPr>
              <a:t>.</a:t>
            </a:r>
            <a:endParaRPr lang="sl-SI" sz="1800" dirty="0">
              <a:solidFill>
                <a:srgbClr val="000000"/>
              </a:solidFill>
              <a:latin typeface="Arial Narrow" panose="020B0606020202030204" pitchFamily="34" charset="0"/>
            </a:endParaRPr>
          </a:p>
        </p:txBody>
      </p:sp>
      <p:sp>
        <p:nvSpPr>
          <p:cNvPr id="5" name="Rectangle 4"/>
          <p:cNvSpPr/>
          <p:nvPr/>
        </p:nvSpPr>
        <p:spPr>
          <a:xfrm>
            <a:off x="255019" y="6615338"/>
            <a:ext cx="4572000" cy="230832"/>
          </a:xfrm>
          <a:prstGeom prst="rect">
            <a:avLst/>
          </a:prstGeom>
        </p:spPr>
        <p:txBody>
          <a:bodyPr>
            <a:spAutoFit/>
          </a:bodyPr>
          <a:lstStyle/>
          <a:p>
            <a:r>
              <a:rPr lang="sl-SI" sz="900" dirty="0">
                <a:solidFill>
                  <a:srgbClr val="FFFFFF">
                    <a:lumMod val="50000"/>
                  </a:srgbClr>
                </a:solidFill>
                <a:latin typeface="Arial Narrow" panose="020B0606020202030204" pitchFamily="34" charset="0"/>
              </a:rPr>
              <a:t>http://genocon.org/assignment-2012/assignment-a/basic-science-a-eukaryotic-promoter/</a:t>
            </a:r>
          </a:p>
        </p:txBody>
      </p:sp>
      <p:pic>
        <p:nvPicPr>
          <p:cNvPr id="2050" name="Picture 2" descr="http://genocon.org/wp-content/uploads/2012/09/coactivator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19" y="978225"/>
            <a:ext cx="4824536" cy="30161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enocon.org/wp-content/uploads/2012/09/corepressor_en.pn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087"/>
                    </a14:imgEffect>
                    <a14:imgEffect>
                      <a14:saturation sat="55000"/>
                    </a14:imgEffect>
                  </a14:imgLayer>
                </a14:imgProps>
              </a:ext>
              <a:ext uri="{28A0092B-C50C-407E-A947-70E740481C1C}">
                <a14:useLocalDpi xmlns:a14="http://schemas.microsoft.com/office/drawing/2010/main" val="0"/>
              </a:ext>
            </a:extLst>
          </a:blip>
          <a:srcRect/>
          <a:stretch>
            <a:fillRect/>
          </a:stretch>
        </p:blipFill>
        <p:spPr bwMode="auto">
          <a:xfrm>
            <a:off x="5436096" y="1306852"/>
            <a:ext cx="3583806" cy="235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64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343150"/>
            <a:ext cx="57150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14813" y="548680"/>
            <a:ext cx="6187912" cy="523220"/>
          </a:xfrm>
          <a:prstGeom prst="rect">
            <a:avLst/>
          </a:prstGeom>
          <a:noFill/>
        </p:spPr>
        <p:txBody>
          <a:bodyPr wrap="none" rtlCol="0">
            <a:spAutoFit/>
          </a:bodyPr>
          <a:lstStyle/>
          <a:p>
            <a:r>
              <a:rPr lang="sl-SI" dirty="0" smtClean="0">
                <a:latin typeface="Arial" pitchFamily="34" charset="0"/>
                <a:cs typeface="Arial" pitchFamily="34" charset="0"/>
              </a:rPr>
              <a:t>Uravnavanje izražanja gena za globin</a:t>
            </a:r>
            <a:endParaRPr lang="sl-SI" dirty="0">
              <a:latin typeface="Arial" pitchFamily="34" charset="0"/>
              <a:cs typeface="Arial" pitchFamily="34" charset="0"/>
            </a:endParaRPr>
          </a:p>
        </p:txBody>
      </p:sp>
      <p:sp>
        <p:nvSpPr>
          <p:cNvPr id="3" name="TextBox 2"/>
          <p:cNvSpPr txBox="1"/>
          <p:nvPr/>
        </p:nvSpPr>
        <p:spPr>
          <a:xfrm>
            <a:off x="1714500" y="5661248"/>
            <a:ext cx="2909771" cy="707886"/>
          </a:xfrm>
          <a:prstGeom prst="rect">
            <a:avLst/>
          </a:prstGeom>
          <a:noFill/>
        </p:spPr>
        <p:txBody>
          <a:bodyPr wrap="none" rtlCol="0">
            <a:spAutoFit/>
          </a:bodyPr>
          <a:lstStyle/>
          <a:p>
            <a:r>
              <a:rPr lang="sl-SI" sz="1000" dirty="0" smtClean="0">
                <a:latin typeface="Arial Narrow" panose="020B0606020202030204" pitchFamily="34" charset="0"/>
              </a:rPr>
              <a:t>GATA-1:  </a:t>
            </a:r>
            <a:r>
              <a:rPr lang="sl-SI" sz="1000" dirty="0" err="1" smtClean="0">
                <a:latin typeface="Arial Narrow" panose="020B0606020202030204" pitchFamily="34" charset="0"/>
              </a:rPr>
              <a:t>eritroidni</a:t>
            </a:r>
            <a:r>
              <a:rPr lang="sl-SI" sz="1000" dirty="0" smtClean="0">
                <a:latin typeface="Arial Narrow" panose="020B0606020202030204" pitchFamily="34" charset="0"/>
              </a:rPr>
              <a:t> </a:t>
            </a:r>
            <a:r>
              <a:rPr lang="sl-SI" sz="1000" dirty="0" err="1" smtClean="0">
                <a:latin typeface="Arial Narrow" panose="020B0606020202030204" pitchFamily="34" charset="0"/>
              </a:rPr>
              <a:t>transkr</a:t>
            </a:r>
            <a:r>
              <a:rPr lang="sl-SI" sz="1000" dirty="0" smtClean="0">
                <a:latin typeface="Arial Narrow" panose="020B0606020202030204" pitchFamily="34" charset="0"/>
              </a:rPr>
              <a:t>. faktor se veže na škatlo GATA</a:t>
            </a:r>
          </a:p>
          <a:p>
            <a:r>
              <a:rPr lang="sl-SI" sz="1000" dirty="0" smtClean="0">
                <a:latin typeface="Arial Narrow" panose="020B0606020202030204" pitchFamily="34" charset="0"/>
              </a:rPr>
              <a:t>Sp1: </a:t>
            </a:r>
            <a:r>
              <a:rPr lang="sl-SI" sz="1000" dirty="0" err="1" smtClean="0">
                <a:latin typeface="Arial Narrow" panose="020B0606020202030204" pitchFamily="34" charset="0"/>
              </a:rPr>
              <a:t>specifičnostni</a:t>
            </a:r>
            <a:r>
              <a:rPr lang="sl-SI" sz="1000" dirty="0" smtClean="0">
                <a:latin typeface="Arial Narrow" panose="020B0606020202030204" pitchFamily="34" charset="0"/>
              </a:rPr>
              <a:t> protein 1 se veže na škatlo GC</a:t>
            </a:r>
          </a:p>
          <a:p>
            <a:r>
              <a:rPr lang="sl-SI" sz="1000" dirty="0" smtClean="0">
                <a:latin typeface="Arial Narrow" panose="020B0606020202030204" pitchFamily="34" charset="0"/>
              </a:rPr>
              <a:t>NF1: jedrni faktor 1 se veže na CCAAT</a:t>
            </a:r>
          </a:p>
          <a:p>
            <a:r>
              <a:rPr lang="sl-SI" sz="1000" dirty="0" smtClean="0">
                <a:latin typeface="Arial Narrow" panose="020B0606020202030204" pitchFamily="34" charset="0"/>
              </a:rPr>
              <a:t>CP1: </a:t>
            </a:r>
            <a:r>
              <a:rPr lang="sl-SI" sz="1000" dirty="0" err="1" smtClean="0">
                <a:latin typeface="Arial Narrow" panose="020B0606020202030204" pitchFamily="34" charset="0"/>
              </a:rPr>
              <a:t>centromer</a:t>
            </a:r>
            <a:r>
              <a:rPr lang="sl-SI" sz="1000" dirty="0" smtClean="0">
                <a:latin typeface="Arial Narrow" panose="020B0606020202030204" pitchFamily="34" charset="0"/>
              </a:rPr>
              <a:t>-vezavni protein 1 se veže na CCAAT  </a:t>
            </a:r>
            <a:endParaRPr lang="sl-SI" sz="1000" dirty="0">
              <a:latin typeface="Arial Narrow" panose="020B0606020202030204" pitchFamily="34" charset="0"/>
            </a:endParaRPr>
          </a:p>
        </p:txBody>
      </p:sp>
    </p:spTree>
    <p:extLst>
      <p:ext uri="{BB962C8B-B14F-4D97-AF65-F5344CB8AC3E}">
        <p14:creationId xmlns:p14="http://schemas.microsoft.com/office/powerpoint/2010/main" val="1015654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5" name="Rectangle 5"/>
          <p:cNvSpPr>
            <a:spLocks noChangeArrowheads="1"/>
          </p:cNvSpPr>
          <p:nvPr/>
        </p:nvSpPr>
        <p:spPr bwMode="auto">
          <a:xfrm>
            <a:off x="1403648" y="5726437"/>
            <a:ext cx="64087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sl-SI" sz="1200" dirty="0" smtClean="0">
                <a:latin typeface="Arial" pitchFamily="34" charset="0"/>
                <a:cs typeface="Arial" pitchFamily="34" charset="0"/>
              </a:rPr>
              <a:t>Nukleotidna zaporedja </a:t>
            </a:r>
            <a:r>
              <a:rPr lang="sl-SI" sz="1200" dirty="0" err="1" smtClean="0">
                <a:latin typeface="Arial" pitchFamily="34" charset="0"/>
                <a:cs typeface="Arial" pitchFamily="34" charset="0"/>
              </a:rPr>
              <a:t>intergenske</a:t>
            </a:r>
            <a:r>
              <a:rPr lang="sl-SI" sz="1200" dirty="0" smtClean="0">
                <a:latin typeface="Arial" pitchFamily="34" charset="0"/>
                <a:cs typeface="Arial" pitchFamily="34" charset="0"/>
              </a:rPr>
              <a:t> regije gal10 – gal1 z vezavnimi mesti za regulator Gal4</a:t>
            </a:r>
            <a:r>
              <a:rPr lang="sl-SI" sz="1200" dirty="0" smtClean="0">
                <a:latin typeface="Arial" pitchFamily="34" charset="0"/>
                <a:cs typeface="Arial" pitchFamily="34" charset="0"/>
              </a:rPr>
              <a:t>.</a:t>
            </a:r>
          </a:p>
          <a:p>
            <a:pPr algn="ctr"/>
            <a:r>
              <a:rPr lang="sl-SI" sz="1200" dirty="0" smtClean="0">
                <a:latin typeface="Arial" pitchFamily="34" charset="0"/>
                <a:cs typeface="Arial" pitchFamily="34" charset="0"/>
              </a:rPr>
              <a:t>Zgornja </a:t>
            </a:r>
            <a:r>
              <a:rPr lang="sl-SI" sz="1200" dirty="0" err="1" smtClean="0">
                <a:latin typeface="Arial" pitchFamily="34" charset="0"/>
                <a:cs typeface="Arial" pitchFamily="34" charset="0"/>
              </a:rPr>
              <a:t>aktivatorska</a:t>
            </a:r>
            <a:r>
              <a:rPr lang="sl-SI" sz="1200" dirty="0" smtClean="0">
                <a:latin typeface="Arial" pitchFamily="34" charset="0"/>
                <a:cs typeface="Arial" pitchFamily="34" charset="0"/>
              </a:rPr>
              <a:t> zaporedja pri kvasovkah označujemo z UAS.</a:t>
            </a:r>
            <a:endParaRPr lang="sl-SI" sz="12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531" b="9742"/>
          <a:stretch/>
        </p:blipFill>
        <p:spPr bwMode="auto">
          <a:xfrm>
            <a:off x="1647824" y="620688"/>
            <a:ext cx="5758815" cy="45306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47824" y="5158928"/>
            <a:ext cx="4572000" cy="246221"/>
          </a:xfrm>
          <a:prstGeom prst="rect">
            <a:avLst/>
          </a:prstGeom>
        </p:spPr>
        <p:txBody>
          <a:bodyPr>
            <a:spAutoFit/>
          </a:bodyPr>
          <a:lstStyle/>
          <a:p>
            <a:r>
              <a:rPr lang="sl-SI" sz="1000" dirty="0">
                <a:solidFill>
                  <a:schemeClr val="bg1">
                    <a:lumMod val="50000"/>
                  </a:schemeClr>
                </a:solidFill>
                <a:latin typeface="Arial Narrow" pitchFamily="34" charset="0"/>
              </a:rPr>
              <a:t>http://web.mit.edu/manoli/www/thesis/Chapter3.html</a:t>
            </a:r>
          </a:p>
        </p:txBody>
      </p:sp>
    </p:spTree>
    <p:extLst>
      <p:ext uri="{BB962C8B-B14F-4D97-AF65-F5344CB8AC3E}">
        <p14:creationId xmlns:p14="http://schemas.microsoft.com/office/powerpoint/2010/main" val="261792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188640"/>
            <a:ext cx="2664296" cy="1141355"/>
          </a:xfrm>
          <a:prstGeom prst="rect">
            <a:avLst/>
          </a:prstGeom>
        </p:spPr>
      </p:pic>
      <p:pic>
        <p:nvPicPr>
          <p:cNvPr id="3" name="Picture 2"/>
          <p:cNvPicPr>
            <a:picLocks noChangeAspect="1"/>
          </p:cNvPicPr>
          <p:nvPr/>
        </p:nvPicPr>
        <p:blipFill>
          <a:blip r:embed="rId3"/>
          <a:stretch>
            <a:fillRect/>
          </a:stretch>
        </p:blipFill>
        <p:spPr>
          <a:xfrm>
            <a:off x="3275856" y="158420"/>
            <a:ext cx="4762500" cy="2343150"/>
          </a:xfrm>
          <a:prstGeom prst="rect">
            <a:avLst/>
          </a:prstGeom>
        </p:spPr>
      </p:pic>
      <p:pic>
        <p:nvPicPr>
          <p:cNvPr id="4" name="Picture 3"/>
          <p:cNvPicPr>
            <a:picLocks noChangeAspect="1"/>
          </p:cNvPicPr>
          <p:nvPr/>
        </p:nvPicPr>
        <p:blipFill>
          <a:blip r:embed="rId4"/>
          <a:stretch>
            <a:fillRect/>
          </a:stretch>
        </p:blipFill>
        <p:spPr>
          <a:xfrm>
            <a:off x="3275856" y="2708920"/>
            <a:ext cx="4762500" cy="4019550"/>
          </a:xfrm>
          <a:prstGeom prst="rect">
            <a:avLst/>
          </a:prstGeom>
        </p:spPr>
      </p:pic>
    </p:spTree>
    <p:extLst>
      <p:ext uri="{BB962C8B-B14F-4D97-AF65-F5344CB8AC3E}">
        <p14:creationId xmlns:p14="http://schemas.microsoft.com/office/powerpoint/2010/main" val="147763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60350"/>
            <a:ext cx="3536950" cy="4995863"/>
          </a:xfrm>
          <a:prstGeom prst="rect">
            <a:avLst/>
          </a:prstGeom>
          <a:noFill/>
          <a:extLst>
            <a:ext uri="{909E8E84-426E-40DD-AFC4-6F175D3DCCD1}">
              <a14:hiddenFill xmlns:a14="http://schemas.microsoft.com/office/drawing/2010/main">
                <a:solidFill>
                  <a:srgbClr val="FFFFFF"/>
                </a:solidFill>
              </a14:hiddenFill>
            </a:ext>
          </a:extLst>
        </p:spPr>
      </p:pic>
      <p:sp>
        <p:nvSpPr>
          <p:cNvPr id="206850" name="Text Box 2"/>
          <p:cNvSpPr txBox="1">
            <a:spLocks noChangeArrowheads="1"/>
          </p:cNvSpPr>
          <p:nvPr/>
        </p:nvSpPr>
        <p:spPr bwMode="auto">
          <a:xfrm>
            <a:off x="1763713" y="5516563"/>
            <a:ext cx="66314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600" dirty="0">
                <a:latin typeface="Arial" charset="0"/>
              </a:rPr>
              <a:t>GAL4 </a:t>
            </a:r>
            <a:r>
              <a:rPr lang="sl-SI" sz="1600" dirty="0" smtClean="0">
                <a:latin typeface="Arial" charset="0"/>
              </a:rPr>
              <a:t>(„transkripcijski faktor“ </a:t>
            </a:r>
            <a:r>
              <a:rPr lang="sl-SI" sz="1600" dirty="0">
                <a:latin typeface="Arial" charset="0"/>
              </a:rPr>
              <a:t>pri kvasovkah): veže se na CGG N</a:t>
            </a:r>
            <a:r>
              <a:rPr lang="sl-SI" sz="1600" baseline="-25000" dirty="0">
                <a:latin typeface="Arial" charset="0"/>
              </a:rPr>
              <a:t>11 </a:t>
            </a:r>
            <a:r>
              <a:rPr lang="sl-SI" sz="1600" dirty="0">
                <a:latin typeface="Arial" charset="0"/>
              </a:rPr>
              <a:t>CCG</a:t>
            </a:r>
            <a:endParaRPr lang="en-US" sz="1600" dirty="0">
              <a:latin typeface="Arial" charset="0"/>
            </a:endParaRPr>
          </a:p>
        </p:txBody>
      </p:sp>
      <p:pic>
        <p:nvPicPr>
          <p:cNvPr id="206852" name="Picture 4" descr="Zinc_fin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557338"/>
            <a:ext cx="2381250" cy="307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6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Jet:Applications:Microsoft Office 98:Templates:Blank Presentation</Template>
  <TotalTime>21332</TotalTime>
  <Words>1154</Words>
  <Application>Microsoft Office PowerPoint</Application>
  <PresentationFormat>On-screen Show (4:3)</PresentationFormat>
  <Paragraphs>75</Paragraphs>
  <Slides>33</Slides>
  <Notes>24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Narrow</vt:lpstr>
      <vt:lpstr>Tahoma</vt:lpstr>
      <vt:lpstr>Times</vt:lpstr>
      <vt:lpstr>Times New Roman</vt:lpstr>
      <vt:lpstr>Blank Presentation</vt:lpstr>
      <vt:lpstr>Evkarionti in regulacija izražanja genov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Modifikacije osrednjih histonov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sumanas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kph</dc:creator>
  <cp:lastModifiedBy>MarkoD</cp:lastModifiedBy>
  <cp:revision>144</cp:revision>
  <dcterms:created xsi:type="dcterms:W3CDTF">2001-12-04T19:01:23Z</dcterms:created>
  <dcterms:modified xsi:type="dcterms:W3CDTF">2014-04-08T11:49:46Z</dcterms:modified>
</cp:coreProperties>
</file>