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3"/>
  </p:notesMasterIdLst>
  <p:sldIdLst>
    <p:sldId id="338" r:id="rId3"/>
    <p:sldId id="518" r:id="rId4"/>
    <p:sldId id="472" r:id="rId5"/>
    <p:sldId id="500" r:id="rId6"/>
    <p:sldId id="348" r:id="rId7"/>
    <p:sldId id="340" r:id="rId8"/>
    <p:sldId id="529" r:id="rId9"/>
    <p:sldId id="514" r:id="rId10"/>
    <p:sldId id="519" r:id="rId11"/>
    <p:sldId id="522" r:id="rId12"/>
    <p:sldId id="520" r:id="rId13"/>
    <p:sldId id="399" r:id="rId14"/>
    <p:sldId id="476" r:id="rId15"/>
    <p:sldId id="395" r:id="rId16"/>
    <p:sldId id="453" r:id="rId17"/>
    <p:sldId id="470" r:id="rId18"/>
    <p:sldId id="471" r:id="rId19"/>
    <p:sldId id="264" r:id="rId20"/>
    <p:sldId id="448" r:id="rId21"/>
    <p:sldId id="435" r:id="rId22"/>
    <p:sldId id="515" r:id="rId23"/>
    <p:sldId id="266" r:id="rId24"/>
    <p:sldId id="422" r:id="rId25"/>
    <p:sldId id="479" r:id="rId26"/>
    <p:sldId id="437" r:id="rId27"/>
    <p:sldId id="269" r:id="rId28"/>
    <p:sldId id="532" r:id="rId29"/>
    <p:sldId id="443" r:id="rId30"/>
    <p:sldId id="271" r:id="rId31"/>
    <p:sldId id="272" r:id="rId32"/>
    <p:sldId id="445" r:id="rId33"/>
    <p:sldId id="446" r:id="rId34"/>
    <p:sldId id="459" r:id="rId35"/>
    <p:sldId id="485" r:id="rId36"/>
    <p:sldId id="460" r:id="rId37"/>
    <p:sldId id="493" r:id="rId38"/>
    <p:sldId id="494" r:id="rId39"/>
    <p:sldId id="468" r:id="rId40"/>
    <p:sldId id="525" r:id="rId41"/>
    <p:sldId id="526" r:id="rId4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2"/>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2"/>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2"/>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2"/>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2"/>
        </a:solidFill>
        <a:latin typeface="Times New Roman" pitchFamily="18" charset="0"/>
        <a:ea typeface="+mn-ea"/>
        <a:cs typeface="+mn-cs"/>
      </a:defRPr>
    </a:lvl5pPr>
    <a:lvl6pPr marL="2286000" algn="l" defTabSz="914400" rtl="0" eaLnBrk="1" latinLnBrk="0" hangingPunct="1">
      <a:defRPr sz="2800" kern="1200">
        <a:solidFill>
          <a:schemeClr val="tx2"/>
        </a:solidFill>
        <a:latin typeface="Times New Roman" pitchFamily="18" charset="0"/>
        <a:ea typeface="+mn-ea"/>
        <a:cs typeface="+mn-cs"/>
      </a:defRPr>
    </a:lvl6pPr>
    <a:lvl7pPr marL="2743200" algn="l" defTabSz="914400" rtl="0" eaLnBrk="1" latinLnBrk="0" hangingPunct="1">
      <a:defRPr sz="2800" kern="1200">
        <a:solidFill>
          <a:schemeClr val="tx2"/>
        </a:solidFill>
        <a:latin typeface="Times New Roman" pitchFamily="18" charset="0"/>
        <a:ea typeface="+mn-ea"/>
        <a:cs typeface="+mn-cs"/>
      </a:defRPr>
    </a:lvl7pPr>
    <a:lvl8pPr marL="3200400" algn="l" defTabSz="914400" rtl="0" eaLnBrk="1" latinLnBrk="0" hangingPunct="1">
      <a:defRPr sz="2800" kern="1200">
        <a:solidFill>
          <a:schemeClr val="tx2"/>
        </a:solidFill>
        <a:latin typeface="Times New Roman" pitchFamily="18" charset="0"/>
        <a:ea typeface="+mn-ea"/>
        <a:cs typeface="+mn-cs"/>
      </a:defRPr>
    </a:lvl8pPr>
    <a:lvl9pPr marL="3657600" algn="l" defTabSz="914400" rtl="0" eaLnBrk="1" latinLnBrk="0" hangingPunct="1">
      <a:defRPr sz="28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64A"/>
    <a:srgbClr val="4D3E33"/>
    <a:srgbClr val="6F8448"/>
    <a:srgbClr val="330783"/>
    <a:srgbClr val="5F0DF3"/>
    <a:srgbClr val="B1911B"/>
    <a:srgbClr val="A5B397"/>
    <a:srgbClr val="450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2" autoAdjust="0"/>
    <p:restoredTop sz="93630" autoAdjust="0"/>
  </p:normalViewPr>
  <p:slideViewPr>
    <p:cSldViewPr>
      <p:cViewPr varScale="1">
        <p:scale>
          <a:sx n="116" d="100"/>
          <a:sy n="116"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8" charset="0"/>
              </a:defRPr>
            </a:lvl1pPr>
          </a:lstStyle>
          <a:p>
            <a:pPr>
              <a:defRPr/>
            </a:pPr>
            <a:endParaRPr lang="en-GB"/>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en-GB"/>
          </a:p>
        </p:txBody>
      </p:sp>
      <p:sp>
        <p:nvSpPr>
          <p:cNvPr id="156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8" charset="0"/>
              </a:defRPr>
            </a:lvl1pPr>
          </a:lstStyle>
          <a:p>
            <a:pPr>
              <a:defRPr/>
            </a:pPr>
            <a:endParaRPr lang="en-GB"/>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25A272BA-6587-4B1C-8C01-4F64F4FEAC70}" type="slidenum">
              <a:rPr lang="en-GB"/>
              <a:pPr>
                <a:defRPr/>
              </a:pPr>
              <a:t>‹#›</a:t>
            </a:fld>
            <a:endParaRPr lang="en-GB"/>
          </a:p>
        </p:txBody>
      </p:sp>
    </p:spTree>
    <p:extLst>
      <p:ext uri="{BB962C8B-B14F-4D97-AF65-F5344CB8AC3E}">
        <p14:creationId xmlns:p14="http://schemas.microsoft.com/office/powerpoint/2010/main" val="1582666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r>
              <a:rPr lang="sl-SI" smtClean="0"/>
              <a:t>Positively controlled promoters have nucleotide sequences that are not close matches to the consensus sequence even with the correct sigma factor, the RNA polymerase has difficulty recognizing these promoters.   The activator protein, when bound to DNA, helps the RNA polymerase, either recognize the promoter or begin transcription</a:t>
            </a:r>
          </a:p>
          <a:p>
            <a:r>
              <a:rPr lang="sl-SI" smtClean="0"/>
              <a:t>    by bending DNA, allows the RNA polymerase to make correct contacts with the DNA also interact directly with the RNA polymerase </a:t>
            </a:r>
          </a:p>
          <a:p>
            <a:r>
              <a:rPr lang="en-US" smtClean="0"/>
              <a:t>(a) In the absence of an inducer, neither the activator protein nor the RNA polymerase can bind to the DNA.</a:t>
            </a:r>
          </a:p>
          <a:p>
            <a:r>
              <a:rPr lang="en-US" smtClean="0"/>
              <a:t>n</a:t>
            </a:r>
          </a:p>
          <a:p>
            <a:r>
              <a:rPr lang="en-US" smtClean="0"/>
              <a:t>(b) An inducer molecule binds to the activator protein, which in turn binds to the activator binding site. This allows RNA polymerase to bind to the promoter and begin transcription. In the case of the malEFG operon, the activator protein would be the maltose activator protein and the inducer would be the sugar maltose </a:t>
            </a:r>
            <a:endParaRPr lang="sl-SI" smtClean="0"/>
          </a:p>
        </p:txBody>
      </p:sp>
      <p:sp>
        <p:nvSpPr>
          <p:cNvPr id="157700"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7102603A-9CB4-4925-802A-544E9F5B71F8}" type="slidenum">
              <a:rPr lang="en-GB" sz="1200" smtClean="0">
                <a:solidFill>
                  <a:schemeClr val="tx1"/>
                </a:solidFill>
                <a:latin typeface="Times" pitchFamily="18" charset="0"/>
              </a:rPr>
              <a:pPr/>
              <a:t>9</a:t>
            </a:fld>
            <a:endParaRPr lang="en-GB" sz="1200" smtClean="0">
              <a:solidFill>
                <a:schemeClr val="tx1"/>
              </a:solidFill>
              <a:latin typeface="Times" pitchFamily="18" charset="0"/>
            </a:endParaRPr>
          </a:p>
        </p:txBody>
      </p:sp>
    </p:spTree>
    <p:extLst>
      <p:ext uri="{BB962C8B-B14F-4D97-AF65-F5344CB8AC3E}">
        <p14:creationId xmlns:p14="http://schemas.microsoft.com/office/powerpoint/2010/main" val="357020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857A74C7-E7D5-4E6D-8FCD-6A122F764FE3}" type="slidenum">
              <a:rPr lang="en-GB" sz="1200" smtClean="0">
                <a:solidFill>
                  <a:schemeClr val="tx1"/>
                </a:solidFill>
                <a:latin typeface="Times" pitchFamily="18" charset="0"/>
              </a:rPr>
              <a:pPr/>
              <a:t>35</a:t>
            </a:fld>
            <a:endParaRPr lang="en-GB" sz="1200" smtClean="0">
              <a:solidFill>
                <a:schemeClr val="tx1"/>
              </a:solidFill>
              <a:latin typeface="Times"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r>
              <a:rPr lang="sl-SI" smtClean="0"/>
              <a:t>atenuatorji regulirajo operone za sintezo aminokislin – primer posttranskripcijske regulacije</a:t>
            </a:r>
          </a:p>
          <a:p>
            <a:r>
              <a:rPr lang="sl-SI" smtClean="0"/>
              <a:t>vodilni peptid Trp-operona (14 AA): zapisu sledi atenuatorska regija RNA, ki lahko zavzame različne  sekund. strukture</a:t>
            </a:r>
            <a:endParaRPr lang="en-GB" smtClean="0"/>
          </a:p>
        </p:txBody>
      </p:sp>
    </p:spTree>
    <p:extLst>
      <p:ext uri="{BB962C8B-B14F-4D97-AF65-F5344CB8AC3E}">
        <p14:creationId xmlns:p14="http://schemas.microsoft.com/office/powerpoint/2010/main" val="67992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FMN = flavin</a:t>
            </a:r>
            <a:r>
              <a:rPr lang="sl-SI" baseline="0" dirty="0" smtClean="0"/>
              <a:t> </a:t>
            </a:r>
            <a:r>
              <a:rPr lang="sl-SI" baseline="0" dirty="0" err="1" smtClean="0"/>
              <a:t>mononukleotid</a:t>
            </a:r>
            <a:r>
              <a:rPr lang="sl-SI" baseline="0" dirty="0" smtClean="0"/>
              <a:t>, Rib = </a:t>
            </a:r>
            <a:r>
              <a:rPr lang="sl-SI" baseline="0" dirty="0" err="1" smtClean="0"/>
              <a:t>riboflavinski</a:t>
            </a:r>
            <a:r>
              <a:rPr lang="sl-SI" baseline="0" dirty="0" smtClean="0"/>
              <a:t> operon </a:t>
            </a:r>
            <a:endParaRPr lang="sl-SI" dirty="0"/>
          </a:p>
        </p:txBody>
      </p:sp>
      <p:sp>
        <p:nvSpPr>
          <p:cNvPr id="4" name="Slide Number Placeholder 3"/>
          <p:cNvSpPr>
            <a:spLocks noGrp="1"/>
          </p:cNvSpPr>
          <p:nvPr>
            <p:ph type="sldNum" sz="quarter" idx="10"/>
          </p:nvPr>
        </p:nvSpPr>
        <p:spPr/>
        <p:txBody>
          <a:bodyPr/>
          <a:lstStyle/>
          <a:p>
            <a:pPr>
              <a:defRPr/>
            </a:pPr>
            <a:fld id="{25A272BA-6587-4B1C-8C01-4F64F4FEAC70}" type="slidenum">
              <a:rPr lang="en-GB" smtClean="0"/>
              <a:pPr>
                <a:defRPr/>
              </a:pPr>
              <a:t>37</a:t>
            </a:fld>
            <a:endParaRPr lang="en-GB"/>
          </a:p>
        </p:txBody>
      </p:sp>
    </p:spTree>
    <p:extLst>
      <p:ext uri="{BB962C8B-B14F-4D97-AF65-F5344CB8AC3E}">
        <p14:creationId xmlns:p14="http://schemas.microsoft.com/office/powerpoint/2010/main" val="25361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B71151FB-2A4B-4948-AA32-A7C05D5B9263}" type="slidenum">
              <a:rPr lang="en-GB" sz="1200" smtClean="0">
                <a:solidFill>
                  <a:schemeClr val="tx1"/>
                </a:solidFill>
                <a:latin typeface="Times" pitchFamily="18" charset="0"/>
              </a:rPr>
              <a:pPr/>
              <a:t>38</a:t>
            </a:fld>
            <a:endParaRPr lang="en-GB" sz="1200" smtClean="0">
              <a:solidFill>
                <a:schemeClr val="tx1"/>
              </a:solidFill>
              <a:latin typeface="Times"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r>
              <a:rPr lang="sl-SI" smtClean="0"/>
              <a:t>vodilni peptidi Trp-, Thr-, His- in Phe-operonov</a:t>
            </a:r>
            <a:endParaRPr lang="en-GB" smtClean="0"/>
          </a:p>
        </p:txBody>
      </p:sp>
    </p:spTree>
    <p:extLst>
      <p:ext uri="{BB962C8B-B14F-4D97-AF65-F5344CB8AC3E}">
        <p14:creationId xmlns:p14="http://schemas.microsoft.com/office/powerpoint/2010/main" val="24736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p:spPr>
        <p:txBody>
          <a:bodyPr/>
          <a:lstStyle/>
          <a:p>
            <a:r>
              <a:rPr lang="sl-SI" dirty="0" smtClean="0"/>
              <a:t>http://202.204.115.56/jpkch/jpkch/2008/wswx/chapter%208.htm</a:t>
            </a:r>
          </a:p>
        </p:txBody>
      </p:sp>
      <p:sp>
        <p:nvSpPr>
          <p:cNvPr id="189444"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3708A295-5B6C-4E9F-AA69-FC8EFA544AC4}" type="slidenum">
              <a:rPr lang="en-GB" sz="1200" smtClean="0">
                <a:solidFill>
                  <a:schemeClr val="tx1"/>
                </a:solidFill>
                <a:latin typeface="Times" pitchFamily="18" charset="0"/>
              </a:rPr>
              <a:pPr/>
              <a:t>39</a:t>
            </a:fld>
            <a:endParaRPr lang="en-GB" sz="1200" smtClean="0">
              <a:solidFill>
                <a:schemeClr val="tx1"/>
              </a:solidFill>
              <a:latin typeface="Times" pitchFamily="18" charset="0"/>
            </a:endParaRPr>
          </a:p>
        </p:txBody>
      </p:sp>
    </p:spTree>
    <p:extLst>
      <p:ext uri="{BB962C8B-B14F-4D97-AF65-F5344CB8AC3E}">
        <p14:creationId xmlns:p14="http://schemas.microsoft.com/office/powerpoint/2010/main" val="955999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p:spPr>
        <p:txBody>
          <a:bodyPr/>
          <a:lstStyle/>
          <a:p>
            <a:r>
              <a:rPr lang="sl-SI" smtClean="0"/>
              <a:t>http://202.204.115.56/jpkch/jpkch/2008/wswx/chapter%208.htm</a:t>
            </a:r>
          </a:p>
        </p:txBody>
      </p:sp>
      <p:sp>
        <p:nvSpPr>
          <p:cNvPr id="190468"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96C8A617-CD49-4D67-9FAD-FB3C76935FD7}" type="slidenum">
              <a:rPr lang="en-GB" sz="1200" smtClean="0">
                <a:solidFill>
                  <a:schemeClr val="tx1"/>
                </a:solidFill>
                <a:latin typeface="Times" pitchFamily="18" charset="0"/>
              </a:rPr>
              <a:pPr/>
              <a:t>40</a:t>
            </a:fld>
            <a:endParaRPr lang="en-GB" sz="1200" smtClean="0">
              <a:solidFill>
                <a:schemeClr val="tx1"/>
              </a:solidFill>
              <a:latin typeface="Times" pitchFamily="18" charset="0"/>
            </a:endParaRPr>
          </a:p>
        </p:txBody>
      </p:sp>
    </p:spTree>
    <p:extLst>
      <p:ext uri="{BB962C8B-B14F-4D97-AF65-F5344CB8AC3E}">
        <p14:creationId xmlns:p14="http://schemas.microsoft.com/office/powerpoint/2010/main" val="103222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716B5C2B-0CB9-4291-9207-A34B09C4C92E}" type="slidenum">
              <a:rPr lang="en-GB" sz="1200" smtClean="0">
                <a:solidFill>
                  <a:schemeClr val="tx1"/>
                </a:solidFill>
                <a:latin typeface="Times" pitchFamily="18" charset="0"/>
              </a:rPr>
              <a:pPr/>
              <a:t>18</a:t>
            </a:fld>
            <a:endParaRPr lang="en-GB" sz="1200" smtClean="0">
              <a:solidFill>
                <a:schemeClr val="tx1"/>
              </a:solidFill>
              <a:latin typeface="Times"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r>
              <a:rPr lang="sl-SI" smtClean="0"/>
              <a:t>zgradba lac-represorja (prikazano kot delni dimer; v celici nastopa kot homotetramer)</a:t>
            </a:r>
            <a:endParaRPr lang="en-GB" smtClean="0"/>
          </a:p>
        </p:txBody>
      </p:sp>
    </p:spTree>
    <p:extLst>
      <p:ext uri="{BB962C8B-B14F-4D97-AF65-F5344CB8AC3E}">
        <p14:creationId xmlns:p14="http://schemas.microsoft.com/office/powerpoint/2010/main" val="310237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71EDD28C-F087-4830-BE25-B920764A5FBD}" type="slidenum">
              <a:rPr lang="en-GB" sz="1200" smtClean="0">
                <a:solidFill>
                  <a:schemeClr val="tx1"/>
                </a:solidFill>
                <a:latin typeface="Times" pitchFamily="18" charset="0"/>
              </a:rPr>
              <a:pPr/>
              <a:t>20</a:t>
            </a:fld>
            <a:endParaRPr lang="en-GB" sz="1200" smtClean="0">
              <a:solidFill>
                <a:schemeClr val="tx1"/>
              </a:solidFill>
              <a:latin typeface="Times"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r>
              <a:rPr lang="en-US" smtClean="0"/>
              <a:t>The tetrameric lac repressor interacts simultaneously with two sites near the promoter of the lac operon. As a result, a loop of DNA forms. RNA polymerase can still bind to the promoter in the presence of the lac repressor</a:t>
            </a:r>
            <a:r>
              <a:rPr lang="sl-SI" smtClean="0"/>
              <a:t> - </a:t>
            </a:r>
            <a:r>
              <a:rPr lang="en-US" smtClean="0"/>
              <a:t>DNA complex.</a:t>
            </a:r>
            <a:endParaRPr lang="sl-SI" smtClean="0"/>
          </a:p>
          <a:p>
            <a:r>
              <a:rPr lang="en-US" smtClean="0"/>
              <a:t>The DNA loop structure was observed in electron micrographs of the lac repressor with DNA containing lac repressor binding sites. RNA polymerase is poised on the promoter, and will transcribe the gene if the lac repressor releases (as in the presence of lactose).</a:t>
            </a:r>
          </a:p>
        </p:txBody>
      </p:sp>
    </p:spTree>
    <p:extLst>
      <p:ext uri="{BB962C8B-B14F-4D97-AF65-F5344CB8AC3E}">
        <p14:creationId xmlns:p14="http://schemas.microsoft.com/office/powerpoint/2010/main" val="92403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BB40583A-D47F-49EA-B8A6-5BA9DA6BCB36}" type="slidenum">
              <a:rPr lang="en-GB" sz="1200" smtClean="0">
                <a:solidFill>
                  <a:schemeClr val="tx1"/>
                </a:solidFill>
                <a:latin typeface="Times" pitchFamily="18" charset="0"/>
              </a:rPr>
              <a:pPr/>
              <a:t>22</a:t>
            </a:fld>
            <a:endParaRPr lang="en-GB" sz="1200" smtClean="0">
              <a:solidFill>
                <a:schemeClr val="tx1"/>
              </a:solidFill>
              <a:latin typeface="Times"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r>
              <a:rPr lang="sl-SI" smtClean="0"/>
              <a:t>vpliv prisotnosti induktorja na zgradbo represorja</a:t>
            </a:r>
            <a:endParaRPr lang="en-GB" smtClean="0"/>
          </a:p>
        </p:txBody>
      </p:sp>
    </p:spTree>
    <p:extLst>
      <p:ext uri="{BB962C8B-B14F-4D97-AF65-F5344CB8AC3E}">
        <p14:creationId xmlns:p14="http://schemas.microsoft.com/office/powerpoint/2010/main" val="41121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7C012B62-0F8C-4FBA-A78B-DE8DA80393E4}" type="slidenum">
              <a:rPr lang="en-GB" sz="1200" smtClean="0">
                <a:solidFill>
                  <a:schemeClr val="tx1"/>
                </a:solidFill>
                <a:latin typeface="Times" pitchFamily="18" charset="0"/>
              </a:rPr>
              <a:pPr/>
              <a:t>25</a:t>
            </a:fld>
            <a:endParaRPr lang="en-GB" sz="1200" smtClean="0">
              <a:solidFill>
                <a:schemeClr val="tx1"/>
              </a:solidFill>
              <a:latin typeface="Times"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r>
              <a:rPr lang="en-US" smtClean="0"/>
              <a:t>Catabolite regulatory (or receptor) protein (CRP) is able to bind its operator sequence only when bound to cAMP. Transcription initiation by RNA holoenzyme is increased when the enzyme interacts with this bound activator.</a:t>
            </a:r>
            <a:endParaRPr lang="sl-SI" smtClean="0"/>
          </a:p>
          <a:p>
            <a:r>
              <a:rPr lang="en-US" smtClean="0"/>
              <a:t>[cAMP] is a measure, in E. coli, of the extracellular glucose concentration. Low glucose levels stimulate production of cAMP and, therefore, activation of genes, such as the lac operon, that provide the cell with other nutritional options. cAMP production is shown in Figure 21.20. Details of CRP-cAMP binding to DNA are shown in Figures 21.21 and 21.22.</a:t>
            </a:r>
          </a:p>
        </p:txBody>
      </p:sp>
    </p:spTree>
    <p:extLst>
      <p:ext uri="{BB962C8B-B14F-4D97-AF65-F5344CB8AC3E}">
        <p14:creationId xmlns:p14="http://schemas.microsoft.com/office/powerpoint/2010/main" val="75951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96ACCEDA-5A8D-4888-A606-B8DFA261CD38}" type="slidenum">
              <a:rPr lang="en-GB" sz="1200" smtClean="0">
                <a:solidFill>
                  <a:schemeClr val="tx1"/>
                </a:solidFill>
                <a:latin typeface="Times" pitchFamily="18" charset="0"/>
              </a:rPr>
              <a:pPr/>
              <a:t>26</a:t>
            </a:fld>
            <a:endParaRPr lang="en-GB" sz="1200" smtClean="0">
              <a:solidFill>
                <a:schemeClr val="tx1"/>
              </a:solidFill>
              <a:latin typeface="Times"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r>
              <a:rPr lang="sl-SI" smtClean="0"/>
              <a:t>vezavno mesto za dimer CAP (katabolitni aktivatorski protein) je okrog mesta –61 glede na začetno mesto transkripcije</a:t>
            </a:r>
            <a:endParaRPr lang="en-GB" smtClean="0"/>
          </a:p>
        </p:txBody>
      </p:sp>
    </p:spTree>
    <p:extLst>
      <p:ext uri="{BB962C8B-B14F-4D97-AF65-F5344CB8AC3E}">
        <p14:creationId xmlns:p14="http://schemas.microsoft.com/office/powerpoint/2010/main" val="41177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Activation by recruitment with one or two transcription factors. (a) Simple promoters activated by contacts with one activator, which recruit RNAP. The figure shows the position of the transcription activator and RNAP subunits at typical Class I and Class II promoters, relative to the transcription start site (+1) and the promoter −10 and −35 elements. The RNAP αCTDs are connected to αNTD by flexible linkers, represented by lines, which allow αCTD to bind at different locations depending on the promoter. At simple promoters, only one αCTD is needed for contact with the transcription activator. (b) Complex promoters activated by independent contacts with two activators that recruit RNAP. The organization of model ‘Class I + Class II’ and ‘Class I + Class I’ promoters carrying tandem binding sites for two transcription activators is shown. Each activator contacts one of the RNAP αCTDs that are depicted as in (a).</a:t>
            </a:r>
            <a:endParaRPr lang="sl-SI" dirty="0" smtClean="0"/>
          </a:p>
          <a:p>
            <a:r>
              <a:rPr lang="en-US" dirty="0" smtClean="0"/>
              <a:t>Volume 7, Issue 2, April 2004, Pages 102–108</a:t>
            </a:r>
            <a:endParaRPr lang="sl-SI" dirty="0"/>
          </a:p>
        </p:txBody>
      </p:sp>
      <p:sp>
        <p:nvSpPr>
          <p:cNvPr id="4" name="Slide Number Placeholder 3"/>
          <p:cNvSpPr>
            <a:spLocks noGrp="1"/>
          </p:cNvSpPr>
          <p:nvPr>
            <p:ph type="sldNum" sz="quarter" idx="10"/>
          </p:nvPr>
        </p:nvSpPr>
        <p:spPr/>
        <p:txBody>
          <a:bodyPr/>
          <a:lstStyle/>
          <a:p>
            <a:pPr>
              <a:defRPr/>
            </a:pPr>
            <a:fld id="{25A272BA-6587-4B1C-8C01-4F64F4FEAC70}" type="slidenum">
              <a:rPr lang="en-GB" smtClean="0"/>
              <a:pPr>
                <a:defRPr/>
              </a:pPr>
              <a:t>27</a:t>
            </a:fld>
            <a:endParaRPr lang="en-GB"/>
          </a:p>
        </p:txBody>
      </p:sp>
    </p:spTree>
    <p:extLst>
      <p:ext uri="{BB962C8B-B14F-4D97-AF65-F5344CB8AC3E}">
        <p14:creationId xmlns:p14="http://schemas.microsoft.com/office/powerpoint/2010/main" val="218890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C7CE5091-6E6F-4B3A-BAC8-81C3ABA36E43}" type="slidenum">
              <a:rPr lang="en-GB" sz="1200" smtClean="0">
                <a:solidFill>
                  <a:schemeClr val="tx1"/>
                </a:solidFill>
                <a:latin typeface="Times" pitchFamily="18" charset="0"/>
              </a:rPr>
              <a:pPr/>
              <a:t>29</a:t>
            </a:fld>
            <a:endParaRPr lang="en-GB" sz="1200" smtClean="0">
              <a:solidFill>
                <a:schemeClr val="tx1"/>
              </a:solidFill>
              <a:latin typeface="Times"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r>
              <a:rPr lang="sl-SI" smtClean="0"/>
              <a:t>motiv vijačnica-zavoj-vijačnica je značilen za vezavna mesta za DNA – pojavlja se 2x v oddaljenosti ~34 A</a:t>
            </a:r>
            <a:endParaRPr lang="en-GB" smtClean="0"/>
          </a:p>
        </p:txBody>
      </p:sp>
    </p:spTree>
    <p:extLst>
      <p:ext uri="{BB962C8B-B14F-4D97-AF65-F5344CB8AC3E}">
        <p14:creationId xmlns:p14="http://schemas.microsoft.com/office/powerpoint/2010/main" val="17775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73486850-94B8-480F-B7D9-C93CD4E47A92}" type="slidenum">
              <a:rPr lang="en-GB" sz="1200" smtClean="0">
                <a:solidFill>
                  <a:schemeClr val="tx1"/>
                </a:solidFill>
                <a:latin typeface="Times" pitchFamily="18" charset="0"/>
              </a:rPr>
              <a:pPr/>
              <a:t>30</a:t>
            </a:fld>
            <a:endParaRPr lang="en-GB" sz="1200" smtClean="0">
              <a:solidFill>
                <a:schemeClr val="tx1"/>
              </a:solidFill>
              <a:latin typeface="Times"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r>
              <a:rPr lang="sl-SI" smtClean="0"/>
              <a:t>vezavno mesto za DNA lahko predstavlja tudi beta-strukturni element (kot tu pri represorju metionina)</a:t>
            </a:r>
            <a:endParaRPr lang="en-GB" smtClean="0"/>
          </a:p>
        </p:txBody>
      </p:sp>
    </p:spTree>
    <p:extLst>
      <p:ext uri="{BB962C8B-B14F-4D97-AF65-F5344CB8AC3E}">
        <p14:creationId xmlns:p14="http://schemas.microsoft.com/office/powerpoint/2010/main" val="340209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02552C-4A16-4699-9B30-A32F633D149F}" type="slidenum">
              <a:rPr lang="en-US" altLang="en-US"/>
              <a:pPr>
                <a:defRPr/>
              </a:pPr>
              <a:t>‹#›</a:t>
            </a:fld>
            <a:endParaRPr lang="en-US" altLang="en-US"/>
          </a:p>
        </p:txBody>
      </p:sp>
    </p:spTree>
    <p:extLst>
      <p:ext uri="{BB962C8B-B14F-4D97-AF65-F5344CB8AC3E}">
        <p14:creationId xmlns:p14="http://schemas.microsoft.com/office/powerpoint/2010/main" val="408767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CD5C02-F11E-43A9-9282-7BABFAB75AB4}" type="slidenum">
              <a:rPr lang="en-US" altLang="en-US"/>
              <a:pPr>
                <a:defRPr/>
              </a:pPr>
              <a:t>‹#›</a:t>
            </a:fld>
            <a:endParaRPr lang="en-US" altLang="en-US"/>
          </a:p>
        </p:txBody>
      </p:sp>
    </p:spTree>
    <p:extLst>
      <p:ext uri="{BB962C8B-B14F-4D97-AF65-F5344CB8AC3E}">
        <p14:creationId xmlns:p14="http://schemas.microsoft.com/office/powerpoint/2010/main" val="37337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A60AEA-8898-4F9F-A072-1417B934F549}" type="slidenum">
              <a:rPr lang="en-US" altLang="en-US"/>
              <a:pPr>
                <a:defRPr/>
              </a:pPr>
              <a:t>‹#›</a:t>
            </a:fld>
            <a:endParaRPr lang="en-US" altLang="en-US"/>
          </a:p>
        </p:txBody>
      </p:sp>
    </p:spTree>
    <p:extLst>
      <p:ext uri="{BB962C8B-B14F-4D97-AF65-F5344CB8AC3E}">
        <p14:creationId xmlns:p14="http://schemas.microsoft.com/office/powerpoint/2010/main" val="49640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6EFE537-38A2-4B63-AF32-5B5B4D66FF21}" type="slidenum">
              <a:rPr lang="sl-SI"/>
              <a:pPr>
                <a:defRPr/>
              </a:pPr>
              <a:t>‹#›</a:t>
            </a:fld>
            <a:endParaRPr lang="sl-SI"/>
          </a:p>
        </p:txBody>
      </p:sp>
    </p:spTree>
    <p:extLst>
      <p:ext uri="{BB962C8B-B14F-4D97-AF65-F5344CB8AC3E}">
        <p14:creationId xmlns:p14="http://schemas.microsoft.com/office/powerpoint/2010/main" val="705657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648A4D5-2DB0-42A1-8B1B-98D7792BF061}" type="slidenum">
              <a:rPr lang="sl-SI"/>
              <a:pPr>
                <a:defRPr/>
              </a:pPr>
              <a:t>‹#›</a:t>
            </a:fld>
            <a:endParaRPr lang="sl-SI"/>
          </a:p>
        </p:txBody>
      </p:sp>
    </p:spTree>
    <p:extLst>
      <p:ext uri="{BB962C8B-B14F-4D97-AF65-F5344CB8AC3E}">
        <p14:creationId xmlns:p14="http://schemas.microsoft.com/office/powerpoint/2010/main" val="324224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3CA5348-535D-4070-A02A-93FCC30F1BA0}" type="slidenum">
              <a:rPr lang="sl-SI"/>
              <a:pPr>
                <a:defRPr/>
              </a:pPr>
              <a:t>‹#›</a:t>
            </a:fld>
            <a:endParaRPr lang="sl-SI"/>
          </a:p>
        </p:txBody>
      </p:sp>
    </p:spTree>
    <p:extLst>
      <p:ext uri="{BB962C8B-B14F-4D97-AF65-F5344CB8AC3E}">
        <p14:creationId xmlns:p14="http://schemas.microsoft.com/office/powerpoint/2010/main" val="237284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3FB14B9-B79F-4FB8-B6AD-2C13D8C838E6}" type="slidenum">
              <a:rPr lang="sl-SI"/>
              <a:pPr>
                <a:defRPr/>
              </a:pPr>
              <a:t>‹#›</a:t>
            </a:fld>
            <a:endParaRPr lang="sl-SI"/>
          </a:p>
        </p:txBody>
      </p:sp>
    </p:spTree>
    <p:extLst>
      <p:ext uri="{BB962C8B-B14F-4D97-AF65-F5344CB8AC3E}">
        <p14:creationId xmlns:p14="http://schemas.microsoft.com/office/powerpoint/2010/main" val="110189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070C0DA-78D3-480D-BE6A-7155DFC81B0E}" type="slidenum">
              <a:rPr lang="sl-SI"/>
              <a:pPr>
                <a:defRPr/>
              </a:pPr>
              <a:t>‹#›</a:t>
            </a:fld>
            <a:endParaRPr lang="sl-SI"/>
          </a:p>
        </p:txBody>
      </p:sp>
    </p:spTree>
    <p:extLst>
      <p:ext uri="{BB962C8B-B14F-4D97-AF65-F5344CB8AC3E}">
        <p14:creationId xmlns:p14="http://schemas.microsoft.com/office/powerpoint/2010/main" val="1469506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68F5789-C20C-40E5-9B4D-0CF4A511F76C}" type="slidenum">
              <a:rPr lang="sl-SI"/>
              <a:pPr>
                <a:defRPr/>
              </a:pPr>
              <a:t>‹#›</a:t>
            </a:fld>
            <a:endParaRPr lang="sl-SI"/>
          </a:p>
        </p:txBody>
      </p:sp>
    </p:spTree>
    <p:extLst>
      <p:ext uri="{BB962C8B-B14F-4D97-AF65-F5344CB8AC3E}">
        <p14:creationId xmlns:p14="http://schemas.microsoft.com/office/powerpoint/2010/main" val="4185433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A747324-E204-4EA5-8EA2-E82D293FD206}" type="slidenum">
              <a:rPr lang="sl-SI"/>
              <a:pPr>
                <a:defRPr/>
              </a:pPr>
              <a:t>‹#›</a:t>
            </a:fld>
            <a:endParaRPr lang="sl-SI"/>
          </a:p>
        </p:txBody>
      </p:sp>
    </p:spTree>
    <p:extLst>
      <p:ext uri="{BB962C8B-B14F-4D97-AF65-F5344CB8AC3E}">
        <p14:creationId xmlns:p14="http://schemas.microsoft.com/office/powerpoint/2010/main" val="278140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554EA7D-1793-428E-BF1D-37EC9ED24161}" type="slidenum">
              <a:rPr lang="sl-SI"/>
              <a:pPr>
                <a:defRPr/>
              </a:pPr>
              <a:t>‹#›</a:t>
            </a:fld>
            <a:endParaRPr lang="sl-SI"/>
          </a:p>
        </p:txBody>
      </p:sp>
    </p:spTree>
    <p:extLst>
      <p:ext uri="{BB962C8B-B14F-4D97-AF65-F5344CB8AC3E}">
        <p14:creationId xmlns:p14="http://schemas.microsoft.com/office/powerpoint/2010/main" val="20073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43B5ED-8FC4-41EC-8EE1-2D13618E0E23}" type="slidenum">
              <a:rPr lang="en-US" altLang="en-US"/>
              <a:pPr>
                <a:defRPr/>
              </a:pPr>
              <a:t>‹#›</a:t>
            </a:fld>
            <a:endParaRPr lang="en-US" altLang="en-US"/>
          </a:p>
        </p:txBody>
      </p:sp>
    </p:spTree>
    <p:extLst>
      <p:ext uri="{BB962C8B-B14F-4D97-AF65-F5344CB8AC3E}">
        <p14:creationId xmlns:p14="http://schemas.microsoft.com/office/powerpoint/2010/main" val="3524454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267144E-4FD0-4225-B685-23EFBBB41FF3}" type="slidenum">
              <a:rPr lang="sl-SI"/>
              <a:pPr>
                <a:defRPr/>
              </a:pPr>
              <a:t>‹#›</a:t>
            </a:fld>
            <a:endParaRPr lang="sl-SI"/>
          </a:p>
        </p:txBody>
      </p:sp>
    </p:spTree>
    <p:extLst>
      <p:ext uri="{BB962C8B-B14F-4D97-AF65-F5344CB8AC3E}">
        <p14:creationId xmlns:p14="http://schemas.microsoft.com/office/powerpoint/2010/main" val="409883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60757CD-961A-48C4-8688-EFF4FF669058}" type="slidenum">
              <a:rPr lang="sl-SI"/>
              <a:pPr>
                <a:defRPr/>
              </a:pPr>
              <a:t>‹#›</a:t>
            </a:fld>
            <a:endParaRPr lang="sl-SI"/>
          </a:p>
        </p:txBody>
      </p:sp>
    </p:spTree>
    <p:extLst>
      <p:ext uri="{BB962C8B-B14F-4D97-AF65-F5344CB8AC3E}">
        <p14:creationId xmlns:p14="http://schemas.microsoft.com/office/powerpoint/2010/main" val="4243994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sl-SI"/>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sl-SI"/>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FE06882-989C-4DA6-9917-DE30D9C2BF36}" type="slidenum">
              <a:rPr lang="sl-SI"/>
              <a:pPr>
                <a:defRPr/>
              </a:pPr>
              <a:t>‹#›</a:t>
            </a:fld>
            <a:endParaRPr lang="sl-SI"/>
          </a:p>
        </p:txBody>
      </p:sp>
    </p:spTree>
    <p:extLst>
      <p:ext uri="{BB962C8B-B14F-4D97-AF65-F5344CB8AC3E}">
        <p14:creationId xmlns:p14="http://schemas.microsoft.com/office/powerpoint/2010/main" val="409349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22C7B7-3702-4FF8-A1B4-A665737B9A9F}" type="slidenum">
              <a:rPr lang="en-US" altLang="en-US"/>
              <a:pPr>
                <a:defRPr/>
              </a:pPr>
              <a:t>‹#›</a:t>
            </a:fld>
            <a:endParaRPr lang="en-US" altLang="en-US"/>
          </a:p>
        </p:txBody>
      </p:sp>
    </p:spTree>
    <p:extLst>
      <p:ext uri="{BB962C8B-B14F-4D97-AF65-F5344CB8AC3E}">
        <p14:creationId xmlns:p14="http://schemas.microsoft.com/office/powerpoint/2010/main" val="255436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8EF3F1-151F-4B95-AF89-45A989463264}" type="slidenum">
              <a:rPr lang="en-US" altLang="en-US"/>
              <a:pPr>
                <a:defRPr/>
              </a:pPr>
              <a:t>‹#›</a:t>
            </a:fld>
            <a:endParaRPr lang="en-US" altLang="en-US"/>
          </a:p>
        </p:txBody>
      </p:sp>
    </p:spTree>
    <p:extLst>
      <p:ext uri="{BB962C8B-B14F-4D97-AF65-F5344CB8AC3E}">
        <p14:creationId xmlns:p14="http://schemas.microsoft.com/office/powerpoint/2010/main" val="105123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9EFB290-535B-457B-9899-C82A1A3DBAC5}" type="slidenum">
              <a:rPr lang="en-US" altLang="en-US"/>
              <a:pPr>
                <a:defRPr/>
              </a:pPr>
              <a:t>‹#›</a:t>
            </a:fld>
            <a:endParaRPr lang="en-US" altLang="en-US"/>
          </a:p>
        </p:txBody>
      </p:sp>
    </p:spTree>
    <p:extLst>
      <p:ext uri="{BB962C8B-B14F-4D97-AF65-F5344CB8AC3E}">
        <p14:creationId xmlns:p14="http://schemas.microsoft.com/office/powerpoint/2010/main" val="332307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F3EF5B1-0972-4885-B488-E64B3EB58CFB}" type="slidenum">
              <a:rPr lang="en-US" altLang="en-US"/>
              <a:pPr>
                <a:defRPr/>
              </a:pPr>
              <a:t>‹#›</a:t>
            </a:fld>
            <a:endParaRPr lang="en-US" altLang="en-US"/>
          </a:p>
        </p:txBody>
      </p:sp>
    </p:spTree>
    <p:extLst>
      <p:ext uri="{BB962C8B-B14F-4D97-AF65-F5344CB8AC3E}">
        <p14:creationId xmlns:p14="http://schemas.microsoft.com/office/powerpoint/2010/main" val="63316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C976777-112E-4135-8DF8-BCE1061E2EE9}" type="slidenum">
              <a:rPr lang="en-US" altLang="en-US"/>
              <a:pPr>
                <a:defRPr/>
              </a:pPr>
              <a:t>‹#›</a:t>
            </a:fld>
            <a:endParaRPr lang="en-US" altLang="en-US"/>
          </a:p>
        </p:txBody>
      </p:sp>
    </p:spTree>
    <p:extLst>
      <p:ext uri="{BB962C8B-B14F-4D97-AF65-F5344CB8AC3E}">
        <p14:creationId xmlns:p14="http://schemas.microsoft.com/office/powerpoint/2010/main" val="333468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817B459-6F95-4879-A057-4101B37CBE34}" type="slidenum">
              <a:rPr lang="en-US" altLang="en-US"/>
              <a:pPr>
                <a:defRPr/>
              </a:pPr>
              <a:t>‹#›</a:t>
            </a:fld>
            <a:endParaRPr lang="en-US" altLang="en-US"/>
          </a:p>
        </p:txBody>
      </p:sp>
    </p:spTree>
    <p:extLst>
      <p:ext uri="{BB962C8B-B14F-4D97-AF65-F5344CB8AC3E}">
        <p14:creationId xmlns:p14="http://schemas.microsoft.com/office/powerpoint/2010/main" val="2870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3019B58-B703-41AE-92F2-F1D08459D017}" type="slidenum">
              <a:rPr lang="en-US" altLang="en-US"/>
              <a:pPr>
                <a:defRPr/>
              </a:pPr>
              <a:t>‹#›</a:t>
            </a:fld>
            <a:endParaRPr lang="en-US" altLang="en-US"/>
          </a:p>
        </p:txBody>
      </p:sp>
    </p:spTree>
    <p:extLst>
      <p:ext uri="{BB962C8B-B14F-4D97-AF65-F5344CB8AC3E}">
        <p14:creationId xmlns:p14="http://schemas.microsoft.com/office/powerpoint/2010/main" val="369705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813BBBA6-ABCA-448C-B70D-03A7D6690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8C5004E-A9B8-4794-9E51-B91874730807}"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ocrates.berkeley.edu/~skarnes/resource.html"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15950" y="1557338"/>
            <a:ext cx="7772400" cy="1143000"/>
          </a:xfrm>
        </p:spPr>
        <p:txBody>
          <a:bodyPr/>
          <a:lstStyle/>
          <a:p>
            <a:r>
              <a:rPr lang="sl-SI" smtClean="0">
                <a:solidFill>
                  <a:srgbClr val="FF0000"/>
                </a:solidFill>
                <a:latin typeface="Arial" pitchFamily="34" charset="0"/>
              </a:rPr>
              <a:t>Uravnavanje izražanja genov:</a:t>
            </a:r>
            <a:br>
              <a:rPr lang="sl-SI" smtClean="0">
                <a:solidFill>
                  <a:srgbClr val="FF0000"/>
                </a:solidFill>
                <a:latin typeface="Arial" pitchFamily="34" charset="0"/>
              </a:rPr>
            </a:br>
            <a:r>
              <a:rPr lang="sl-SI" smtClean="0">
                <a:solidFill>
                  <a:srgbClr val="FF0000"/>
                </a:solidFill>
                <a:latin typeface="Arial" pitchFamily="34" charset="0"/>
              </a:rPr>
              <a:t>Prokarionti</a:t>
            </a:r>
            <a:endParaRPr lang="en-GB" smtClean="0">
              <a:solidFill>
                <a:srgbClr val="FF0000"/>
              </a:solidFill>
              <a:latin typeface="Arial" pitchFamily="34" charset="0"/>
            </a:endParaRPr>
          </a:p>
        </p:txBody>
      </p:sp>
      <p:sp>
        <p:nvSpPr>
          <p:cNvPr id="15363" name="Rectangle 4"/>
          <p:cNvSpPr>
            <a:spLocks noChangeArrowheads="1"/>
          </p:cNvSpPr>
          <p:nvPr/>
        </p:nvSpPr>
        <p:spPr bwMode="auto">
          <a:xfrm>
            <a:off x="1042988" y="3573463"/>
            <a:ext cx="734536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defRPr/>
            </a:pPr>
            <a:r>
              <a:rPr lang="sl-SI" sz="3200" dirty="0" err="1">
                <a:solidFill>
                  <a:schemeClr val="tx1"/>
                </a:solidFill>
                <a:latin typeface="Arial" charset="0"/>
              </a:rPr>
              <a:t>Voet</a:t>
            </a:r>
            <a:r>
              <a:rPr lang="sl-SI" sz="3200" dirty="0">
                <a:solidFill>
                  <a:schemeClr val="tx1"/>
                </a:solidFill>
                <a:latin typeface="Arial" charset="0"/>
              </a:rPr>
              <a:t> 3: poglavje 31.3</a:t>
            </a:r>
            <a:endParaRPr lang="sl-SI" sz="2400" dirty="0">
              <a:solidFill>
                <a:schemeClr val="tx1"/>
              </a:solidFill>
              <a:latin typeface="Arial" charset="0"/>
            </a:endParaRPr>
          </a:p>
          <a:p>
            <a:pPr marL="342900" indent="-342900" algn="ctr">
              <a:spcBef>
                <a:spcPct val="20000"/>
              </a:spcBef>
              <a:defRPr/>
            </a:pPr>
            <a:r>
              <a:rPr lang="sl-SI" sz="2400" dirty="0" err="1">
                <a:solidFill>
                  <a:schemeClr val="bg2">
                    <a:lumMod val="75000"/>
                  </a:schemeClr>
                </a:solidFill>
                <a:latin typeface="Arial" charset="0"/>
              </a:rPr>
              <a:t>Stryer</a:t>
            </a:r>
            <a:r>
              <a:rPr lang="sl-SI" sz="2400" dirty="0">
                <a:solidFill>
                  <a:schemeClr val="bg2">
                    <a:lumMod val="75000"/>
                  </a:schemeClr>
                </a:solidFill>
                <a:latin typeface="Arial" charset="0"/>
              </a:rPr>
              <a:t> 5: poglavje </a:t>
            </a:r>
            <a:r>
              <a:rPr lang="sl-SI" sz="2400" dirty="0" smtClean="0">
                <a:solidFill>
                  <a:schemeClr val="bg2">
                    <a:lumMod val="75000"/>
                  </a:schemeClr>
                </a:solidFill>
                <a:latin typeface="Arial" charset="0"/>
              </a:rPr>
              <a:t>31</a:t>
            </a:r>
            <a:endParaRPr lang="sl-SI" sz="3200" dirty="0" smtClean="0">
              <a:solidFill>
                <a:schemeClr val="bg2">
                  <a:lumMod val="75000"/>
                </a:schemeClr>
              </a:solidFill>
              <a:latin typeface="Arial" charset="0"/>
            </a:endParaRPr>
          </a:p>
          <a:p>
            <a:pPr marL="342900" indent="-342900" algn="ctr">
              <a:spcBef>
                <a:spcPct val="20000"/>
              </a:spcBef>
              <a:defRPr/>
            </a:pPr>
            <a:r>
              <a:rPr lang="sl-SI" sz="3200" dirty="0" smtClean="0">
                <a:solidFill>
                  <a:srgbClr val="6F8448"/>
                </a:solidFill>
                <a:latin typeface="Arial" charset="0"/>
              </a:rPr>
              <a:t>Krebs: poglavje 26</a:t>
            </a:r>
            <a:endParaRPr lang="sl-SI" sz="3200" dirty="0">
              <a:solidFill>
                <a:srgbClr val="6F8448"/>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626469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Box 1"/>
          <p:cNvSpPr txBox="1">
            <a:spLocks noChangeArrowheads="1"/>
          </p:cNvSpPr>
          <p:nvPr/>
        </p:nvSpPr>
        <p:spPr bwMode="auto">
          <a:xfrm>
            <a:off x="755650" y="5924550"/>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2000">
                <a:latin typeface="Arial" pitchFamily="34" charset="0"/>
                <a:cs typeface="Arial" pitchFamily="34" charset="0"/>
              </a:rPr>
              <a:t>Argininski operon: represor deluje šele po vezavi korepresorja (Arg)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706438" y="5943600"/>
            <a:ext cx="811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2000">
                <a:latin typeface="Arial" pitchFamily="34" charset="0"/>
                <a:cs typeface="Arial" pitchFamily="34" charset="0"/>
              </a:rPr>
              <a:t>Laktozni operon: represor deluje, dokler se nanj ne veže induktor (lac)</a:t>
            </a: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92696"/>
            <a:ext cx="612067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Geneoff"/>
          <p:cNvPicPr>
            <a:picLocks noChangeAspect="1" noChangeArrowheads="1"/>
          </p:cNvPicPr>
          <p:nvPr/>
        </p:nvPicPr>
        <p:blipFill>
          <a:blip r:embed="rId2">
            <a:extLst>
              <a:ext uri="{28A0092B-C50C-407E-A947-70E740481C1C}">
                <a14:useLocalDpi xmlns:a14="http://schemas.microsoft.com/office/drawing/2010/main" val="0"/>
              </a:ext>
            </a:extLst>
          </a:blip>
          <a:srcRect l="1938" t="3458" r="3172" b="1501"/>
          <a:stretch>
            <a:fillRect/>
          </a:stretch>
        </p:blipFill>
        <p:spPr bwMode="auto">
          <a:xfrm>
            <a:off x="900113" y="981075"/>
            <a:ext cx="7488237"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968375"/>
            <a:ext cx="37512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5" descr="diauxic"/>
          <p:cNvPicPr>
            <a:picLocks noChangeAspect="1" noChangeArrowheads="1"/>
          </p:cNvPicPr>
          <p:nvPr/>
        </p:nvPicPr>
        <p:blipFill>
          <a:blip r:embed="rId3">
            <a:extLst>
              <a:ext uri="{28A0092B-C50C-407E-A947-70E740481C1C}">
                <a14:useLocalDpi xmlns:a14="http://schemas.microsoft.com/office/drawing/2010/main" val="0"/>
              </a:ext>
            </a:extLst>
          </a:blip>
          <a:srcRect b="12463"/>
          <a:stretch>
            <a:fillRect/>
          </a:stretch>
        </p:blipFill>
        <p:spPr bwMode="auto">
          <a:xfrm>
            <a:off x="2124075" y="987425"/>
            <a:ext cx="49688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lacope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08050"/>
            <a:ext cx="5903912"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mage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76250"/>
            <a:ext cx="4017962"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lact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89138"/>
            <a:ext cx="4486275" cy="2009775"/>
          </a:xfrm>
          <a:prstGeom prst="rect">
            <a:avLst/>
          </a:prstGeom>
          <a:noFill/>
          <a:ln w="31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92375"/>
            <a:ext cx="85359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ChangeArrowheads="1"/>
          </p:cNvSpPr>
          <p:nvPr/>
        </p:nvSpPr>
        <p:spPr bwMode="auto">
          <a:xfrm>
            <a:off x="323850" y="4941888"/>
            <a:ext cx="3576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chemeClr val="tx1"/>
                </a:solidFill>
                <a:latin typeface="Tahoma" pitchFamily="34" charset="0"/>
              </a:rPr>
              <a:t>5-bromo-4-</a:t>
            </a:r>
            <a:r>
              <a:rPr lang="sl-SI" sz="1200">
                <a:solidFill>
                  <a:schemeClr val="tx1"/>
                </a:solidFill>
                <a:latin typeface="Tahoma" pitchFamily="34" charset="0"/>
              </a:rPr>
              <a:t>k</a:t>
            </a:r>
            <a:r>
              <a:rPr lang="en-US" sz="1200">
                <a:solidFill>
                  <a:schemeClr val="tx1"/>
                </a:solidFill>
                <a:latin typeface="Tahoma" pitchFamily="34" charset="0"/>
              </a:rPr>
              <a:t>loro-3-indol</a:t>
            </a:r>
            <a:r>
              <a:rPr lang="sl-SI" sz="1200">
                <a:solidFill>
                  <a:schemeClr val="tx1"/>
                </a:solidFill>
                <a:latin typeface="Tahoma" pitchFamily="34" charset="0"/>
              </a:rPr>
              <a:t>i</a:t>
            </a:r>
            <a:r>
              <a:rPr lang="en-US" sz="1200">
                <a:solidFill>
                  <a:schemeClr val="tx1"/>
                </a:solidFill>
                <a:latin typeface="Tahoma" pitchFamily="34" charset="0"/>
              </a:rPr>
              <a:t>l-beta-D-gala</a:t>
            </a:r>
            <a:r>
              <a:rPr lang="sl-SI" sz="1200">
                <a:solidFill>
                  <a:schemeClr val="tx1"/>
                </a:solidFill>
                <a:latin typeface="Tahoma" pitchFamily="34" charset="0"/>
              </a:rPr>
              <a:t>k</a:t>
            </a:r>
            <a:r>
              <a:rPr lang="en-US" sz="1200">
                <a:solidFill>
                  <a:schemeClr val="tx1"/>
                </a:solidFill>
                <a:latin typeface="Tahoma" pitchFamily="34" charset="0"/>
              </a:rPr>
              <a:t>top</a:t>
            </a:r>
            <a:r>
              <a:rPr lang="sl-SI" sz="1200">
                <a:solidFill>
                  <a:schemeClr val="tx1"/>
                </a:solidFill>
                <a:latin typeface="Tahoma" pitchFamily="34" charset="0"/>
              </a:rPr>
              <a:t>i</a:t>
            </a:r>
            <a:r>
              <a:rPr lang="en-US" sz="1200">
                <a:solidFill>
                  <a:schemeClr val="tx1"/>
                </a:solidFill>
                <a:latin typeface="Tahoma" pitchFamily="34" charset="0"/>
              </a:rPr>
              <a:t>rano</a:t>
            </a:r>
            <a:r>
              <a:rPr lang="sl-SI" sz="1200">
                <a:solidFill>
                  <a:schemeClr val="tx1"/>
                </a:solidFill>
                <a:latin typeface="Tahoma" pitchFamily="34" charset="0"/>
              </a:rPr>
              <a:t>z</a:t>
            </a:r>
            <a:r>
              <a:rPr lang="en-US" sz="1200">
                <a:solidFill>
                  <a:schemeClr val="tx1"/>
                </a:solidFill>
                <a:latin typeface="Tahoma" pitchFamily="34" charset="0"/>
              </a:rPr>
              <a:t>id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U-2298-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836613"/>
            <a:ext cx="27146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5" name="Picture 7" descr="www.genetrap.or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981075"/>
            <a:ext cx="18780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6" name="Picture 8" descr="fig32H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005263"/>
            <a:ext cx="2381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9"/>
          <p:cNvSpPr>
            <a:spLocks noChangeArrowheads="1"/>
          </p:cNvSpPr>
          <p:nvPr/>
        </p:nvSpPr>
        <p:spPr bwMode="auto">
          <a:xfrm>
            <a:off x="685800" y="6092825"/>
            <a:ext cx="77724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sz="1800">
                <a:solidFill>
                  <a:schemeClr val="tx1"/>
                </a:solidFill>
                <a:latin typeface="Tahoma" pitchFamily="34" charset="0"/>
                <a:cs typeface="Tahoma" pitchFamily="34" charset="0"/>
              </a:rPr>
              <a:t>β</a:t>
            </a:r>
            <a:r>
              <a:rPr lang="sl-SI" sz="1800">
                <a:solidFill>
                  <a:schemeClr val="tx1"/>
                </a:solidFill>
                <a:latin typeface="Tahoma" pitchFamily="34" charset="0"/>
                <a:cs typeface="Tahoma" pitchFamily="34" charset="0"/>
              </a:rPr>
              <a:t>-galaktozidaza kot reporterski encim: detekcija preko razgradnje X-gal</a:t>
            </a:r>
            <a:r>
              <a:rPr lang="sl-SI" sz="1800">
                <a:solidFill>
                  <a:schemeClr val="tx1"/>
                </a:solidFill>
                <a:latin typeface="Tahoma" pitchFamily="34" charset="0"/>
              </a:rPr>
              <a:t>.</a:t>
            </a:r>
            <a:endParaRPr lang="en-US" sz="1800">
              <a:solidFill>
                <a:schemeClr val="tx1"/>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46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4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113" y="0"/>
            <a:ext cx="5322887"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49275"/>
            <a:ext cx="3436938"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8135937"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Rectangle 5"/>
          <p:cNvSpPr>
            <a:spLocks noChangeArrowheads="1"/>
          </p:cNvSpPr>
          <p:nvPr/>
        </p:nvSpPr>
        <p:spPr bwMode="auto">
          <a:xfrm>
            <a:off x="685800" y="5805488"/>
            <a:ext cx="7772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sl-SI" sz="1800">
                <a:solidFill>
                  <a:schemeClr val="tx1"/>
                </a:solidFill>
                <a:latin typeface="Tahoma" pitchFamily="34" charset="0"/>
              </a:rPr>
              <a:t>Vezavna regija lacI na operator </a:t>
            </a:r>
            <a:r>
              <a:rPr lang="sl-SI" sz="1800" i="1">
                <a:solidFill>
                  <a:schemeClr val="tx1"/>
                </a:solidFill>
                <a:latin typeface="Tahoma" pitchFamily="34" charset="0"/>
              </a:rPr>
              <a:t>lac </a:t>
            </a:r>
            <a:r>
              <a:rPr lang="sl-SI" sz="1800">
                <a:solidFill>
                  <a:schemeClr val="tx1"/>
                </a:solidFill>
                <a:latin typeface="Tahoma" pitchFamily="34" charset="0"/>
              </a:rPr>
              <a:t>pri </a:t>
            </a:r>
            <a:r>
              <a:rPr lang="sl-SI" sz="1800" i="1">
                <a:solidFill>
                  <a:schemeClr val="tx1"/>
                </a:solidFill>
                <a:latin typeface="Tahoma" pitchFamily="34" charset="0"/>
              </a:rPr>
              <a:t>E. coli</a:t>
            </a:r>
            <a:r>
              <a:rPr lang="sl-SI" sz="1800">
                <a:solidFill>
                  <a:schemeClr val="tx1"/>
                </a:solidFill>
                <a:latin typeface="Tahoma" pitchFamily="34" charset="0"/>
              </a:rPr>
              <a:t>. Struktura na osnovi NMR.</a:t>
            </a:r>
            <a:endParaRPr lang="en-US" sz="1800">
              <a:solidFill>
                <a:schemeClr val="tx1"/>
              </a:solidFill>
              <a:latin typeface="Tahoma" pitchFamily="34" charset="0"/>
            </a:endParaRPr>
          </a:p>
        </p:txBody>
      </p:sp>
      <p:pic>
        <p:nvPicPr>
          <p:cNvPr id="2897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92600"/>
            <a:ext cx="7921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243013"/>
            <a:ext cx="4065588"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295400"/>
            <a:ext cx="4129087"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6516688" y="5886450"/>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a:solidFill>
                  <a:srgbClr val="6F8448"/>
                </a:solidFill>
                <a:latin typeface="Arial" pitchFamily="34" charset="0"/>
                <a:cs typeface="Arial" pitchFamily="34" charset="0"/>
              </a:rPr>
              <a:t>indukcija</a:t>
            </a:r>
          </a:p>
        </p:txBody>
      </p:sp>
      <p:sp>
        <p:nvSpPr>
          <p:cNvPr id="5" name="TextBox 4"/>
          <p:cNvSpPr txBox="1">
            <a:spLocks noChangeArrowheads="1"/>
          </p:cNvSpPr>
          <p:nvPr/>
        </p:nvSpPr>
        <p:spPr bwMode="auto">
          <a:xfrm>
            <a:off x="1979613" y="5883275"/>
            <a:ext cx="106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a:solidFill>
                  <a:srgbClr val="6F8448"/>
                </a:solidFill>
                <a:latin typeface="Arial" pitchFamily="34" charset="0"/>
                <a:cs typeface="Arial" pitchFamily="34" charset="0"/>
              </a:rPr>
              <a:t>represija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fade">
                                      <p:cBhvr>
                                        <p:cTn id="7" dur="500"/>
                                        <p:tgtEl>
                                          <p:spTgt spid="169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G21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60350"/>
            <a:ext cx="63373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3" name="Picture 3" descr="FG21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916113"/>
            <a:ext cx="36671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983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80975"/>
            <a:ext cx="447675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5"/>
          <p:cNvSpPr>
            <a:spLocks noChangeArrowheads="1"/>
          </p:cNvSpPr>
          <p:nvPr/>
        </p:nvSpPr>
        <p:spPr bwMode="auto">
          <a:xfrm>
            <a:off x="5795963" y="404813"/>
            <a:ext cx="720725"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sl-SI"/>
          </a:p>
        </p:txBody>
      </p:sp>
      <p:pic>
        <p:nvPicPr>
          <p:cNvPr id="2" name="Picture 1"/>
          <p:cNvPicPr>
            <a:picLocks noChangeAspect="1"/>
          </p:cNvPicPr>
          <p:nvPr/>
        </p:nvPicPr>
        <p:blipFill>
          <a:blip r:embed="rId3"/>
          <a:stretch>
            <a:fillRect/>
          </a:stretch>
        </p:blipFill>
        <p:spPr>
          <a:xfrm>
            <a:off x="7308304" y="4941168"/>
            <a:ext cx="1602845" cy="1128495"/>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31913"/>
            <a:ext cx="5659437"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3375"/>
            <a:ext cx="4198938"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4241Apr_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86423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8"/>
          <p:cNvPicPr>
            <a:picLocks noChangeAspect="1" noChangeArrowheads="1"/>
          </p:cNvPicPr>
          <p:nvPr/>
        </p:nvPicPr>
        <p:blipFill>
          <a:blip r:embed="rId2">
            <a:extLst>
              <a:ext uri="{28A0092B-C50C-407E-A947-70E740481C1C}">
                <a14:useLocalDpi xmlns:a14="http://schemas.microsoft.com/office/drawing/2010/main" val="0"/>
              </a:ext>
            </a:extLst>
          </a:blip>
          <a:srcRect l="7927" t="24414" r="10872" b="28342"/>
          <a:stretch>
            <a:fillRect/>
          </a:stretch>
        </p:blipFill>
        <p:spPr bwMode="auto">
          <a:xfrm>
            <a:off x="1187450" y="3716338"/>
            <a:ext cx="65532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Picture 10" descr="1O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88913"/>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descr="FG21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60648"/>
            <a:ext cx="7128470" cy="294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4443" name="Group 11"/>
          <p:cNvGrpSpPr>
            <a:grpSpLocks/>
          </p:cNvGrpSpPr>
          <p:nvPr/>
        </p:nvGrpSpPr>
        <p:grpSpPr bwMode="auto">
          <a:xfrm>
            <a:off x="1763688" y="4139709"/>
            <a:ext cx="4668838" cy="2489200"/>
            <a:chOff x="2261" y="2517"/>
            <a:chExt cx="2941" cy="1568"/>
          </a:xfrm>
        </p:grpSpPr>
        <p:pic>
          <p:nvPicPr>
            <p:cNvPr id="108548" name="Picture 7" descr="FG15_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 y="2517"/>
              <a:ext cx="2941" cy="156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8549" name="Text Box 8"/>
            <p:cNvSpPr txBox="1">
              <a:spLocks noChangeArrowheads="1"/>
            </p:cNvSpPr>
            <p:nvPr/>
          </p:nvSpPr>
          <p:spPr bwMode="auto">
            <a:xfrm>
              <a:off x="3742" y="2750"/>
              <a:ext cx="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sz="1400" b="1">
                  <a:solidFill>
                    <a:schemeClr val="tx1"/>
                  </a:solidFill>
                  <a:latin typeface="Helvetica" pitchFamily="34" charset="0"/>
                </a:rPr>
                <a:t>glucose</a:t>
              </a:r>
            </a:p>
          </p:txBody>
        </p:sp>
        <p:sp>
          <p:nvSpPr>
            <p:cNvPr id="108550" name="Line 9"/>
            <p:cNvSpPr>
              <a:spLocks noChangeShapeType="1"/>
            </p:cNvSpPr>
            <p:nvPr/>
          </p:nvSpPr>
          <p:spPr bwMode="auto">
            <a:xfrm flipH="1">
              <a:off x="3673" y="2956"/>
              <a:ext cx="176" cy="2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08551" name="Line 10"/>
            <p:cNvSpPr>
              <a:spLocks noChangeShapeType="1"/>
            </p:cNvSpPr>
            <p:nvPr/>
          </p:nvSpPr>
          <p:spPr bwMode="auto">
            <a:xfrm>
              <a:off x="3585" y="3192"/>
              <a:ext cx="1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pic>
        <p:nvPicPr>
          <p:cNvPr id="2" name="Picture 1"/>
          <p:cNvPicPr>
            <a:picLocks noChangeAspect="1"/>
          </p:cNvPicPr>
          <p:nvPr/>
        </p:nvPicPr>
        <p:blipFill>
          <a:blip r:embed="rId5"/>
          <a:stretch>
            <a:fillRect/>
          </a:stretch>
        </p:blipFill>
        <p:spPr>
          <a:xfrm>
            <a:off x="2861730" y="3124555"/>
            <a:ext cx="2761727" cy="591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4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000"/>
            <a:ext cx="4316413"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3"/>
          <p:cNvSpPr txBox="1">
            <a:spLocks noChangeArrowheads="1"/>
          </p:cNvSpPr>
          <p:nvPr/>
        </p:nvSpPr>
        <p:spPr bwMode="auto">
          <a:xfrm>
            <a:off x="468313" y="476250"/>
            <a:ext cx="30924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b="1">
                <a:solidFill>
                  <a:srgbClr val="FF0066"/>
                </a:solidFill>
                <a:latin typeface="Arial Unicode MS" pitchFamily="34" charset="-128"/>
              </a:rPr>
              <a:t>aktivacija operona </a:t>
            </a:r>
            <a:r>
              <a:rPr lang="sl-SI" sz="1800" b="1" i="1">
                <a:solidFill>
                  <a:srgbClr val="FF0066"/>
                </a:solidFill>
                <a:latin typeface="Arial Unicode MS" pitchFamily="34" charset="-128"/>
              </a:rPr>
              <a:t>lac</a:t>
            </a:r>
            <a:r>
              <a:rPr lang="sl-SI" sz="1800" b="1">
                <a:solidFill>
                  <a:srgbClr val="FF0066"/>
                </a:solidFill>
                <a:latin typeface="Arial Unicode MS" pitchFamily="34" charset="-128"/>
              </a:rPr>
              <a:t> </a:t>
            </a:r>
            <a:r>
              <a:rPr lang="sl-SI" sz="1800" b="1">
                <a:solidFill>
                  <a:schemeClr val="tx1"/>
                </a:solidFill>
                <a:latin typeface="Arial Unicode MS" pitchFamily="34" charset="-128"/>
              </a:rPr>
              <a:t/>
            </a:r>
            <a:br>
              <a:rPr lang="sl-SI" sz="1800" b="1">
                <a:solidFill>
                  <a:schemeClr val="tx1"/>
                </a:solidFill>
                <a:latin typeface="Arial Unicode MS" pitchFamily="34" charset="-128"/>
              </a:rPr>
            </a:br>
            <a:r>
              <a:rPr lang="sl-SI" sz="1800" b="1">
                <a:solidFill>
                  <a:schemeClr val="tx1"/>
                </a:solidFill>
                <a:latin typeface="Arial Unicode MS" pitchFamily="34" charset="-128"/>
              </a:rPr>
              <a:t>preko katabolitne represije</a:t>
            </a:r>
            <a:endParaRPr lang="sl-SI" sz="1800" b="1">
              <a:solidFill>
                <a:srgbClr val="FF0066"/>
              </a:solidFill>
              <a:latin typeface="Arial Unicode MS" pitchFamily="34" charset="-128"/>
            </a:endParaRPr>
          </a:p>
          <a:p>
            <a:endParaRPr lang="sl-SI" sz="1800" b="1">
              <a:solidFill>
                <a:srgbClr val="FF0066"/>
              </a:solidFill>
              <a:latin typeface="Arial Unicode MS" pitchFamily="34" charset="-128"/>
            </a:endParaRPr>
          </a:p>
          <a:p>
            <a:r>
              <a:rPr lang="sl-SI" sz="1200" b="1">
                <a:solidFill>
                  <a:schemeClr val="tx1"/>
                </a:solidFill>
                <a:latin typeface="Arial Unicode MS" pitchFamily="34" charset="-128"/>
              </a:rPr>
              <a:t>50x pogostejša iniciacija transkripcije</a:t>
            </a:r>
            <a:endParaRPr lang="en-GB" sz="1200" b="1">
              <a:solidFill>
                <a:schemeClr val="tx1"/>
              </a:solidFill>
              <a:latin typeface="Arial Unicode MS"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52" name="Picture 4" descr="http://ars.els-cdn.com/content/image/1-s2.0-S1369527404000244-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4704"/>
            <a:ext cx="7191375"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5931" y="4869160"/>
            <a:ext cx="7119257" cy="738664"/>
          </a:xfrm>
          <a:prstGeom prst="rect">
            <a:avLst/>
          </a:prstGeom>
          <a:noFill/>
        </p:spPr>
        <p:txBody>
          <a:bodyPr wrap="none" rtlCol="0">
            <a:spAutoFit/>
          </a:bodyPr>
          <a:lstStyle/>
          <a:p>
            <a:pPr algn="ctr"/>
            <a:r>
              <a:rPr lang="sl-SI" sz="1400" dirty="0" smtClean="0">
                <a:latin typeface="Arial" panose="020B0604020202020204" pitchFamily="34" charset="0"/>
                <a:cs typeface="Arial" panose="020B0604020202020204" pitchFamily="34" charset="0"/>
              </a:rPr>
              <a:t>Promotorji razreda I in II se razlikujejo po oddaljenosti od promotorja in po načinu</a:t>
            </a:r>
          </a:p>
          <a:p>
            <a:pPr algn="ctr"/>
            <a:r>
              <a:rPr lang="sl-SI" sz="1400" dirty="0" smtClean="0">
                <a:latin typeface="Arial" panose="020B0604020202020204" pitchFamily="34" charset="0"/>
                <a:cs typeface="Arial" panose="020B0604020202020204" pitchFamily="34" charset="0"/>
              </a:rPr>
              <a:t>interakcije s C-končno domeno podenote alfa RNA-polimeraze in/oz. s podenoto sigma. </a:t>
            </a:r>
          </a:p>
          <a:p>
            <a:pPr algn="ctr"/>
            <a:r>
              <a:rPr lang="sl-SI" sz="1400" dirty="0" smtClean="0">
                <a:solidFill>
                  <a:srgbClr val="4D3E33"/>
                </a:solidFill>
                <a:latin typeface="Arial" panose="020B0604020202020204" pitchFamily="34" charset="0"/>
                <a:cs typeface="Arial" panose="020B0604020202020204" pitchFamily="34" charset="0"/>
              </a:rPr>
              <a:t>Razred I: npr. </a:t>
            </a:r>
            <a:r>
              <a:rPr lang="sl-SI" sz="1400" i="1" dirty="0" err="1" smtClean="0">
                <a:solidFill>
                  <a:srgbClr val="4D3E33"/>
                </a:solidFill>
                <a:latin typeface="Arial" panose="020B0604020202020204" pitchFamily="34" charset="0"/>
                <a:cs typeface="Arial" panose="020B0604020202020204" pitchFamily="34" charset="0"/>
              </a:rPr>
              <a:t>lac</a:t>
            </a:r>
            <a:r>
              <a:rPr lang="sl-SI" sz="1400" i="1" dirty="0" smtClean="0">
                <a:solidFill>
                  <a:srgbClr val="4D3E33"/>
                </a:solidFill>
                <a:latin typeface="Arial" panose="020B0604020202020204" pitchFamily="34" charset="0"/>
                <a:cs typeface="Arial" panose="020B0604020202020204" pitchFamily="34" charset="0"/>
              </a:rPr>
              <a:t> (CAP @ -61)</a:t>
            </a:r>
            <a:r>
              <a:rPr lang="sl-SI" sz="1400" dirty="0" smtClean="0">
                <a:solidFill>
                  <a:srgbClr val="4D3E33"/>
                </a:solidFill>
                <a:latin typeface="Arial" panose="020B0604020202020204" pitchFamily="34" charset="0"/>
                <a:cs typeface="Arial" panose="020B0604020202020204" pitchFamily="34" charset="0"/>
              </a:rPr>
              <a:t>; razred II: npr. </a:t>
            </a:r>
            <a:r>
              <a:rPr lang="sl-SI" sz="1400" i="1" dirty="0" smtClean="0">
                <a:solidFill>
                  <a:srgbClr val="4D3E33"/>
                </a:solidFill>
                <a:latin typeface="Arial" panose="020B0604020202020204" pitchFamily="34" charset="0"/>
                <a:cs typeface="Arial" panose="020B0604020202020204" pitchFamily="34" charset="0"/>
              </a:rPr>
              <a:t>gal</a:t>
            </a:r>
            <a:r>
              <a:rPr lang="sl-SI" sz="1400" dirty="0" smtClean="0">
                <a:solidFill>
                  <a:srgbClr val="4D3E33"/>
                </a:solidFill>
                <a:latin typeface="Arial" panose="020B0604020202020204" pitchFamily="34" charset="0"/>
                <a:cs typeface="Arial" panose="020B0604020202020204" pitchFamily="34" charset="0"/>
              </a:rPr>
              <a:t>P1 (@-41).</a:t>
            </a:r>
            <a:endParaRPr lang="sl-SI" sz="1400" dirty="0">
              <a:solidFill>
                <a:srgbClr val="4D3E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087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71378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5" name="Rectangle 5"/>
          <p:cNvSpPr>
            <a:spLocks noChangeArrowheads="1"/>
          </p:cNvSpPr>
          <p:nvPr/>
        </p:nvSpPr>
        <p:spPr bwMode="auto">
          <a:xfrm>
            <a:off x="721519" y="5445224"/>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sl-SI" sz="1800" dirty="0" err="1">
                <a:solidFill>
                  <a:schemeClr val="tx1"/>
                </a:solidFill>
                <a:latin typeface="Tahoma" pitchFamily="34" charset="0"/>
              </a:rPr>
              <a:t>Nukleotidno</a:t>
            </a:r>
            <a:r>
              <a:rPr lang="sl-SI" sz="1800" dirty="0">
                <a:solidFill>
                  <a:schemeClr val="tx1"/>
                </a:solidFill>
                <a:latin typeface="Tahoma" pitchFamily="34" charset="0"/>
              </a:rPr>
              <a:t> zaporedje </a:t>
            </a:r>
            <a:r>
              <a:rPr lang="sl-SI" sz="1800" dirty="0" err="1">
                <a:solidFill>
                  <a:schemeClr val="tx1"/>
                </a:solidFill>
                <a:latin typeface="Tahoma" pitchFamily="34" charset="0"/>
              </a:rPr>
              <a:t>promotorsko-operatorske</a:t>
            </a:r>
            <a:r>
              <a:rPr lang="sl-SI" sz="1800" dirty="0">
                <a:solidFill>
                  <a:schemeClr val="tx1"/>
                </a:solidFill>
                <a:latin typeface="Tahoma" pitchFamily="34" charset="0"/>
              </a:rPr>
              <a:t> regije </a:t>
            </a:r>
            <a:r>
              <a:rPr lang="en-US" sz="1800" i="1" dirty="0">
                <a:solidFill>
                  <a:schemeClr val="tx1"/>
                </a:solidFill>
                <a:latin typeface="Tahoma" pitchFamily="34" charset="0"/>
              </a:rPr>
              <a:t>lac</a:t>
            </a:r>
            <a:r>
              <a:rPr lang="sl-SI" sz="1800" i="1" dirty="0">
                <a:solidFill>
                  <a:schemeClr val="tx1"/>
                </a:solidFill>
                <a:latin typeface="Tahoma" pitchFamily="34" charset="0"/>
              </a:rPr>
              <a:t>-</a:t>
            </a:r>
            <a:r>
              <a:rPr lang="en-US" sz="1800" dirty="0" err="1">
                <a:solidFill>
                  <a:schemeClr val="tx1"/>
                </a:solidFill>
                <a:latin typeface="Tahoma" pitchFamily="34" charset="0"/>
              </a:rPr>
              <a:t>oper</a:t>
            </a:r>
            <a:r>
              <a:rPr lang="sl-SI" sz="1800" dirty="0">
                <a:solidFill>
                  <a:schemeClr val="tx1"/>
                </a:solidFill>
                <a:latin typeface="Tahoma" pitchFamily="34" charset="0"/>
              </a:rPr>
              <a:t>ona </a:t>
            </a:r>
            <a:r>
              <a:rPr lang="en-US" sz="1800" i="1" dirty="0">
                <a:solidFill>
                  <a:schemeClr val="tx1"/>
                </a:solidFill>
                <a:latin typeface="Tahoma" pitchFamily="34" charset="0"/>
              </a:rPr>
              <a:t>E. coli</a:t>
            </a:r>
            <a:r>
              <a:rPr lang="en-US" sz="1800" dirty="0">
                <a:solidFill>
                  <a:schemeClr val="tx1"/>
                </a:solidFill>
                <a:latin typeface="Tahoma"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220788"/>
            <a:ext cx="8535987"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96729" y="6021288"/>
            <a:ext cx="8644877" cy="7132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83058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8913"/>
            <a:ext cx="5919788"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4"/>
          <p:cNvSpPr>
            <a:spLocks noChangeArrowheads="1"/>
          </p:cNvSpPr>
          <p:nvPr/>
        </p:nvSpPr>
        <p:spPr bwMode="auto">
          <a:xfrm>
            <a:off x="179388" y="6308725"/>
            <a:ext cx="86423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sl-SI" sz="1800" i="1">
                <a:solidFill>
                  <a:schemeClr val="tx1"/>
                </a:solidFill>
                <a:latin typeface="Tahoma" pitchFamily="34" charset="0"/>
              </a:rPr>
              <a:t>met </a:t>
            </a:r>
            <a:r>
              <a:rPr lang="sl-SI" sz="1800">
                <a:solidFill>
                  <a:schemeClr val="tx1"/>
                </a:solidFill>
                <a:latin typeface="Tahoma" pitchFamily="34" charset="0"/>
              </a:rPr>
              <a:t>- represor</a:t>
            </a:r>
            <a:endParaRPr lang="en-US" sz="180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84963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7" name="Rectangle 5"/>
          <p:cNvSpPr>
            <a:spLocks noChangeArrowheads="1"/>
          </p:cNvSpPr>
          <p:nvPr/>
        </p:nvSpPr>
        <p:spPr bwMode="auto">
          <a:xfrm>
            <a:off x="685800" y="5949950"/>
            <a:ext cx="77724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sl-SI" sz="1800">
                <a:solidFill>
                  <a:schemeClr val="tx1"/>
                </a:solidFill>
                <a:latin typeface="Tahoma" pitchFamily="34" charset="0"/>
              </a:rPr>
              <a:t>Genetska karta operonov </a:t>
            </a:r>
            <a:r>
              <a:rPr lang="sl-SI" sz="1800" i="1">
                <a:solidFill>
                  <a:schemeClr val="tx1"/>
                </a:solidFill>
                <a:latin typeface="Tahoma" pitchFamily="34" charset="0"/>
              </a:rPr>
              <a:t>araC</a:t>
            </a:r>
            <a:r>
              <a:rPr lang="sl-SI" sz="1800">
                <a:solidFill>
                  <a:schemeClr val="tx1"/>
                </a:solidFill>
                <a:latin typeface="Tahoma" pitchFamily="34" charset="0"/>
              </a:rPr>
              <a:t> in </a:t>
            </a:r>
            <a:r>
              <a:rPr lang="sl-SI" sz="1800" i="1">
                <a:solidFill>
                  <a:schemeClr val="tx1"/>
                </a:solidFill>
                <a:latin typeface="Tahoma" pitchFamily="34" charset="0"/>
              </a:rPr>
              <a:t>araBAD </a:t>
            </a:r>
            <a:r>
              <a:rPr lang="en-US" sz="1800" i="1">
                <a:solidFill>
                  <a:schemeClr val="tx1"/>
                </a:solidFill>
                <a:latin typeface="Tahoma" pitchFamily="34" charset="0"/>
              </a:rPr>
              <a:t>E. coli</a:t>
            </a:r>
            <a:r>
              <a:rPr lang="en-US" sz="1800">
                <a:solidFill>
                  <a:schemeClr val="tx1"/>
                </a:solidFill>
                <a:latin typeface="Tahoma" pitchFamily="34" charset="0"/>
              </a:rPr>
              <a:t>.</a:t>
            </a:r>
          </a:p>
        </p:txBody>
      </p:sp>
      <p:pic>
        <p:nvPicPr>
          <p:cNvPr id="129028" name="Picture 7" descr="C00259"/>
          <p:cNvPicPr>
            <a:picLocks noChangeAspect="1" noChangeArrowheads="1"/>
          </p:cNvPicPr>
          <p:nvPr/>
        </p:nvPicPr>
        <p:blipFill>
          <a:blip r:embed="rId3">
            <a:extLst>
              <a:ext uri="{28A0092B-C50C-407E-A947-70E740481C1C}">
                <a14:useLocalDpi xmlns:a14="http://schemas.microsoft.com/office/drawing/2010/main" val="0"/>
              </a:ext>
            </a:extLst>
          </a:blip>
          <a:srcRect b="21216"/>
          <a:stretch>
            <a:fillRect/>
          </a:stretch>
        </p:blipFill>
        <p:spPr bwMode="auto">
          <a:xfrm>
            <a:off x="7380288" y="260350"/>
            <a:ext cx="13636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19100"/>
            <a:ext cx="72009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5" name="Rectangle 5"/>
          <p:cNvSpPr>
            <a:spLocks noChangeArrowheads="1"/>
          </p:cNvSpPr>
          <p:nvPr/>
        </p:nvSpPr>
        <p:spPr bwMode="auto">
          <a:xfrm>
            <a:off x="250825" y="5949950"/>
            <a:ext cx="86423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sl-SI" sz="1800">
                <a:solidFill>
                  <a:schemeClr val="tx1"/>
                </a:solidFill>
                <a:latin typeface="Tahoma" pitchFamily="34" charset="0"/>
              </a:rPr>
              <a:t>Uravnavanje </a:t>
            </a:r>
            <a:r>
              <a:rPr lang="sl-SI" sz="1800" i="1">
                <a:solidFill>
                  <a:schemeClr val="tx1"/>
                </a:solidFill>
                <a:latin typeface="Tahoma" pitchFamily="34" charset="0"/>
              </a:rPr>
              <a:t>araBAD</a:t>
            </a:r>
            <a:r>
              <a:rPr lang="sl-SI" sz="1800">
                <a:solidFill>
                  <a:schemeClr val="tx1"/>
                </a:solidFill>
                <a:latin typeface="Tahoma" pitchFamily="34" charset="0"/>
              </a:rPr>
              <a:t>. a) v odsotnosti araC; b) v prisotnosti araC, a brez </a:t>
            </a:r>
            <a:br>
              <a:rPr lang="sl-SI" sz="1800">
                <a:solidFill>
                  <a:schemeClr val="tx1"/>
                </a:solidFill>
                <a:latin typeface="Tahoma" pitchFamily="34" charset="0"/>
              </a:rPr>
            </a:br>
            <a:r>
              <a:rPr lang="sl-SI" sz="1800">
                <a:solidFill>
                  <a:schemeClr val="tx1"/>
                </a:solidFill>
                <a:latin typeface="Tahoma" pitchFamily="34" charset="0"/>
              </a:rPr>
              <a:t>L-arabinoze in brez cAMP; c) v prisotnosti araC, cAMP in L-arabinoze.</a:t>
            </a:r>
            <a:endParaRPr lang="en-US" sz="180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7772400"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81075"/>
            <a:ext cx="693737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Line 5"/>
          <p:cNvSpPr>
            <a:spLocks noChangeShapeType="1"/>
          </p:cNvSpPr>
          <p:nvPr/>
        </p:nvSpPr>
        <p:spPr bwMode="auto">
          <a:xfrm>
            <a:off x="539750" y="234950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35172" name="Line 6"/>
          <p:cNvSpPr>
            <a:spLocks noChangeShapeType="1"/>
          </p:cNvSpPr>
          <p:nvPr/>
        </p:nvSpPr>
        <p:spPr bwMode="auto">
          <a:xfrm>
            <a:off x="179512" y="4077072"/>
            <a:ext cx="8856984" cy="0"/>
          </a:xfrm>
          <a:prstGeom prst="line">
            <a:avLst/>
          </a:prstGeom>
          <a:noFill/>
          <a:ln w="31750" cmpd="dbl">
            <a:solidFill>
              <a:srgbClr val="4F664A"/>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pic>
        <p:nvPicPr>
          <p:cNvPr id="135173" name="Picture 7"/>
          <p:cNvPicPr>
            <a:picLocks noChangeAspect="1" noChangeArrowheads="1"/>
          </p:cNvPicPr>
          <p:nvPr/>
        </p:nvPicPr>
        <p:blipFill>
          <a:blip r:embed="rId3">
            <a:extLst>
              <a:ext uri="{28A0092B-C50C-407E-A947-70E740481C1C}">
                <a14:useLocalDpi xmlns:a14="http://schemas.microsoft.com/office/drawing/2010/main" val="0"/>
              </a:ext>
            </a:extLst>
          </a:blip>
          <a:srcRect l="72806" b="14111"/>
          <a:stretch>
            <a:fillRect/>
          </a:stretch>
        </p:blipFill>
        <p:spPr bwMode="auto">
          <a:xfrm>
            <a:off x="7235825" y="260350"/>
            <a:ext cx="1701800" cy="2781300"/>
          </a:xfrm>
          <a:prstGeom prst="rect">
            <a:avLst/>
          </a:prstGeom>
          <a:noFill/>
          <a:ln w="3175" cap="rnd">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043608" y="764704"/>
            <a:ext cx="5904656" cy="15847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l-SI" sz="2800" b="0" i="0" u="none" strike="noStrike" cap="none" normalizeH="0" baseline="0" smtClean="0">
              <a:ln>
                <a:noFill/>
              </a:ln>
              <a:solidFill>
                <a:schemeClr val="tx2"/>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9275"/>
            <a:ext cx="8535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3"/>
          <p:cNvSpPr txBox="1">
            <a:spLocks noChangeArrowheads="1"/>
          </p:cNvSpPr>
          <p:nvPr/>
        </p:nvSpPr>
        <p:spPr bwMode="auto">
          <a:xfrm>
            <a:off x="1979613" y="5734050"/>
            <a:ext cx="5040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2000">
                <a:solidFill>
                  <a:srgbClr val="CC3399"/>
                </a:solidFill>
                <a:latin typeface="Tahoma" pitchFamily="34" charset="0"/>
              </a:rPr>
              <a:t>atenuatorji → post</a:t>
            </a:r>
            <a:r>
              <a:rPr lang="sl-SI" sz="2000">
                <a:solidFill>
                  <a:srgbClr val="FF0066"/>
                </a:solidFill>
                <a:latin typeface="Tahoma" pitchFamily="34" charset="0"/>
              </a:rPr>
              <a:t>transkripcijski</a:t>
            </a:r>
            <a:r>
              <a:rPr lang="sl-SI" sz="2000">
                <a:solidFill>
                  <a:srgbClr val="CC3399"/>
                </a:solidFill>
                <a:latin typeface="Tahoma" pitchFamily="34" charset="0"/>
              </a:rPr>
              <a:t> regulatorji</a:t>
            </a:r>
            <a:endParaRPr lang="en-US" sz="2000">
              <a:solidFill>
                <a:srgbClr val="CC3399"/>
              </a:solidFill>
              <a:latin typeface="Tahoma" pitchFamily="34" charset="0"/>
            </a:endParaRPr>
          </a:p>
        </p:txBody>
      </p:sp>
      <p:pic>
        <p:nvPicPr>
          <p:cNvPr id="303108" name="Picture 4" descr="att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133600"/>
            <a:ext cx="52578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513"/>
            <a:ext cx="7724775"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404813"/>
            <a:ext cx="9040812" cy="593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3375"/>
            <a:ext cx="5854700"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33375"/>
            <a:ext cx="4549775"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1" name="TextBox 1"/>
          <p:cNvSpPr txBox="1">
            <a:spLocks noChangeArrowheads="1"/>
          </p:cNvSpPr>
          <p:nvPr/>
        </p:nvSpPr>
        <p:spPr bwMode="auto">
          <a:xfrm>
            <a:off x="900113" y="6165850"/>
            <a:ext cx="782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a:r>
              <a:rPr lang="sl-SI" sz="1600">
                <a:latin typeface="Arial" pitchFamily="34" charset="0"/>
                <a:cs typeface="Arial" pitchFamily="34" charset="0"/>
              </a:rPr>
              <a:t>Dvokomponentni sistem uravnavanja z receptorsko kinazo in odzivnim regulatorjem.</a:t>
            </a:r>
          </a:p>
          <a:p>
            <a:pPr algn="ctr"/>
            <a:r>
              <a:rPr lang="sl-SI" sz="1600">
                <a:latin typeface="Arial" pitchFamily="34" charset="0"/>
                <a:cs typeface="Arial" pitchFamily="34" charset="0"/>
              </a:rPr>
              <a:t>V opisanem primeru je fosforilirani regulator represor.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250825" y="765175"/>
            <a:ext cx="8686800" cy="1143000"/>
          </a:xfrm>
        </p:spPr>
        <p:txBody>
          <a:bodyPr/>
          <a:lstStyle/>
          <a:p>
            <a:r>
              <a:rPr lang="sl-SI" sz="2400" smtClean="0">
                <a:solidFill>
                  <a:srgbClr val="FF0000"/>
                </a:solidFill>
                <a:latin typeface="Arial" pitchFamily="34" charset="0"/>
                <a:cs typeface="Arial" pitchFamily="34" charset="0"/>
              </a:rPr>
              <a:t>Možni načini uravnavanja koncentracije proteina </a:t>
            </a:r>
            <a:br>
              <a:rPr lang="sl-SI" sz="2400" smtClean="0">
                <a:solidFill>
                  <a:srgbClr val="FF0000"/>
                </a:solidFill>
                <a:latin typeface="Arial" pitchFamily="34" charset="0"/>
                <a:cs typeface="Arial" pitchFamily="34" charset="0"/>
              </a:rPr>
            </a:br>
            <a:r>
              <a:rPr lang="sl-SI" sz="2400" smtClean="0">
                <a:solidFill>
                  <a:srgbClr val="FF0000"/>
                </a:solidFill>
                <a:latin typeface="Arial" pitchFamily="34" charset="0"/>
                <a:cs typeface="Arial" pitchFamily="34" charset="0"/>
              </a:rPr>
              <a:t>v celici (splošno):</a:t>
            </a:r>
            <a:endParaRPr lang="en-GB" sz="2400" smtClean="0">
              <a:solidFill>
                <a:srgbClr val="FF0000"/>
              </a:solidFill>
              <a:latin typeface="Arial" pitchFamily="34" charset="0"/>
              <a:cs typeface="Arial" pitchFamily="34" charset="0"/>
            </a:endParaRPr>
          </a:p>
        </p:txBody>
      </p:sp>
      <p:sp>
        <p:nvSpPr>
          <p:cNvPr id="140291" name="Rectangle 3"/>
          <p:cNvSpPr>
            <a:spLocks noGrp="1" noChangeArrowheads="1"/>
          </p:cNvSpPr>
          <p:nvPr>
            <p:ph type="subTitle" idx="1"/>
          </p:nvPr>
        </p:nvSpPr>
        <p:spPr>
          <a:xfrm>
            <a:off x="971550" y="2209800"/>
            <a:ext cx="7258050" cy="3657600"/>
          </a:xfrm>
        </p:spPr>
        <p:txBody>
          <a:bodyPr/>
          <a:lstStyle/>
          <a:p>
            <a:pPr algn="l">
              <a:buFontTx/>
              <a:buChar char="•"/>
              <a:defRPr/>
            </a:pPr>
            <a:r>
              <a:rPr lang="sl-SI" sz="2000" dirty="0" smtClean="0">
                <a:latin typeface="Arial" pitchFamily="34" charset="0"/>
                <a:cs typeface="Arial" pitchFamily="34" charset="0"/>
              </a:rPr>
              <a:t> </a:t>
            </a:r>
            <a:r>
              <a:rPr lang="sl-SI" sz="2000" dirty="0" smtClean="0">
                <a:solidFill>
                  <a:schemeClr val="accent2"/>
                </a:solidFill>
                <a:latin typeface="Arial" pitchFamily="34" charset="0"/>
                <a:cs typeface="Arial" pitchFamily="34" charset="0"/>
              </a:rPr>
              <a:t>hitrost transkripcije</a:t>
            </a:r>
          </a:p>
          <a:p>
            <a:pPr algn="l">
              <a:buFontTx/>
              <a:buChar char="•"/>
              <a:defRPr/>
            </a:pPr>
            <a:r>
              <a:rPr lang="sl-SI" sz="2000" dirty="0" smtClean="0">
                <a:latin typeface="Arial" pitchFamily="34" charset="0"/>
                <a:cs typeface="Arial" pitchFamily="34" charset="0"/>
              </a:rPr>
              <a:t> </a:t>
            </a:r>
            <a:r>
              <a:rPr lang="sl-SI" sz="2000" dirty="0" smtClean="0">
                <a:solidFill>
                  <a:schemeClr val="bg2">
                    <a:lumMod val="75000"/>
                  </a:schemeClr>
                </a:solidFill>
                <a:latin typeface="Arial" pitchFamily="34" charset="0"/>
                <a:cs typeface="Arial" pitchFamily="34" charset="0"/>
              </a:rPr>
              <a:t>hitrost </a:t>
            </a:r>
            <a:r>
              <a:rPr lang="sl-SI" sz="2000" dirty="0" err="1" smtClean="0">
                <a:solidFill>
                  <a:schemeClr val="bg2">
                    <a:lumMod val="75000"/>
                  </a:schemeClr>
                </a:solidFill>
                <a:latin typeface="Arial" pitchFamily="34" charset="0"/>
                <a:cs typeface="Arial" pitchFamily="34" charset="0"/>
              </a:rPr>
              <a:t>posttranskripcijskega</a:t>
            </a:r>
            <a:r>
              <a:rPr lang="sl-SI" sz="2000" dirty="0" smtClean="0">
                <a:solidFill>
                  <a:schemeClr val="bg2">
                    <a:lumMod val="75000"/>
                  </a:schemeClr>
                </a:solidFill>
                <a:latin typeface="Arial" pitchFamily="34" charset="0"/>
                <a:cs typeface="Arial" pitchFamily="34" charset="0"/>
              </a:rPr>
              <a:t> procesiranja</a:t>
            </a:r>
          </a:p>
          <a:p>
            <a:pPr algn="l">
              <a:buFontTx/>
              <a:buChar char="•"/>
              <a:defRPr/>
            </a:pPr>
            <a:r>
              <a:rPr lang="sl-SI" sz="2000" dirty="0" smtClean="0">
                <a:solidFill>
                  <a:schemeClr val="bg2">
                    <a:lumMod val="75000"/>
                  </a:schemeClr>
                </a:solidFill>
                <a:latin typeface="Arial" pitchFamily="34" charset="0"/>
                <a:cs typeface="Arial" pitchFamily="34" charset="0"/>
              </a:rPr>
              <a:t> hitrost razgradnje mRNA</a:t>
            </a:r>
          </a:p>
          <a:p>
            <a:pPr algn="l">
              <a:buFontTx/>
              <a:buChar char="•"/>
              <a:defRPr/>
            </a:pPr>
            <a:r>
              <a:rPr lang="sl-SI" sz="2000" dirty="0" smtClean="0">
                <a:solidFill>
                  <a:schemeClr val="bg2">
                    <a:lumMod val="75000"/>
                  </a:schemeClr>
                </a:solidFill>
                <a:latin typeface="Arial" pitchFamily="34" charset="0"/>
                <a:cs typeface="Arial" pitchFamily="34" charset="0"/>
              </a:rPr>
              <a:t> hitrost sinteze proteina</a:t>
            </a:r>
          </a:p>
          <a:p>
            <a:pPr algn="l">
              <a:buFontTx/>
              <a:buChar char="•"/>
              <a:defRPr/>
            </a:pPr>
            <a:r>
              <a:rPr lang="sl-SI" sz="2000" dirty="0" smtClean="0">
                <a:solidFill>
                  <a:schemeClr val="bg2">
                    <a:lumMod val="75000"/>
                  </a:schemeClr>
                </a:solidFill>
                <a:latin typeface="Arial" pitchFamily="34" charset="0"/>
                <a:cs typeface="Arial" pitchFamily="34" charset="0"/>
              </a:rPr>
              <a:t> hitrost </a:t>
            </a:r>
            <a:r>
              <a:rPr lang="sl-SI" sz="2000" dirty="0" err="1" smtClean="0">
                <a:solidFill>
                  <a:schemeClr val="bg2">
                    <a:lumMod val="75000"/>
                  </a:schemeClr>
                </a:solidFill>
                <a:latin typeface="Arial" pitchFamily="34" charset="0"/>
                <a:cs typeface="Arial" pitchFamily="34" charset="0"/>
              </a:rPr>
              <a:t>posttranslacijskega</a:t>
            </a:r>
            <a:r>
              <a:rPr lang="sl-SI" sz="2000" dirty="0" smtClean="0">
                <a:solidFill>
                  <a:schemeClr val="bg2">
                    <a:lumMod val="75000"/>
                  </a:schemeClr>
                </a:solidFill>
                <a:latin typeface="Arial" pitchFamily="34" charset="0"/>
                <a:cs typeface="Arial" pitchFamily="34" charset="0"/>
              </a:rPr>
              <a:t> procesiranja</a:t>
            </a:r>
          </a:p>
          <a:p>
            <a:pPr algn="l">
              <a:buFontTx/>
              <a:buChar char="•"/>
              <a:defRPr/>
            </a:pPr>
            <a:r>
              <a:rPr lang="sl-SI" sz="2000" dirty="0" smtClean="0">
                <a:solidFill>
                  <a:schemeClr val="bg2">
                    <a:lumMod val="75000"/>
                  </a:schemeClr>
                </a:solidFill>
                <a:latin typeface="Arial" pitchFamily="34" charset="0"/>
                <a:cs typeface="Arial" pitchFamily="34" charset="0"/>
              </a:rPr>
              <a:t> hitrost razgradnje proteinov</a:t>
            </a:r>
          </a:p>
          <a:p>
            <a:pPr algn="l">
              <a:defRPr/>
            </a:pPr>
            <a:endParaRPr lang="en-GB"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46434" name="TextBox 1"/>
          <p:cNvSpPr txBox="1">
            <a:spLocks noChangeArrowheads="1"/>
          </p:cNvSpPr>
          <p:nvPr/>
        </p:nvSpPr>
        <p:spPr bwMode="auto">
          <a:xfrm>
            <a:off x="1393825" y="6334125"/>
            <a:ext cx="6611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a:r>
              <a:rPr lang="sl-SI" sz="1600">
                <a:latin typeface="Arial" pitchFamily="34" charset="0"/>
                <a:cs typeface="Arial" pitchFamily="34" charset="0"/>
              </a:rPr>
              <a:t>RpoS je posebni faktor sigma, ki omogoča transkripcijo stresnih genov.</a:t>
            </a:r>
          </a:p>
        </p:txBody>
      </p:sp>
      <p:sp>
        <p:nvSpPr>
          <p:cNvPr id="146435" name="TextBox 2"/>
          <p:cNvSpPr txBox="1">
            <a:spLocks noChangeArrowheads="1"/>
          </p:cNvSpPr>
          <p:nvPr/>
        </p:nvSpPr>
        <p:spPr bwMode="auto">
          <a:xfrm>
            <a:off x="1344613" y="476250"/>
            <a:ext cx="613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a:r>
              <a:rPr lang="sl-SI" sz="1800">
                <a:latin typeface="Arial" pitchFamily="34" charset="0"/>
                <a:cs typeface="Arial" pitchFamily="34" charset="0"/>
              </a:rPr>
              <a:t>Regulon je skupina operonov, ki jih uravnava isti regulator.</a:t>
            </a:r>
          </a:p>
          <a:p>
            <a:pPr algn="ctr"/>
            <a:r>
              <a:rPr lang="sl-SI" sz="1800">
                <a:latin typeface="Arial" pitchFamily="34" charset="0"/>
                <a:cs typeface="Arial" pitchFamily="34" charset="0"/>
              </a:rPr>
              <a:t>To je možno, ker imajo enak promotor /operator.</a:t>
            </a:r>
          </a:p>
        </p:txBody>
      </p:sp>
      <p:pic>
        <p:nvPicPr>
          <p:cNvPr id="146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484313"/>
            <a:ext cx="573405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28600" y="914400"/>
            <a:ext cx="8686800" cy="1143000"/>
          </a:xfrm>
        </p:spPr>
        <p:txBody>
          <a:bodyPr/>
          <a:lstStyle/>
          <a:p>
            <a:r>
              <a:rPr lang="sl-SI" sz="3200" b="1" smtClean="0">
                <a:solidFill>
                  <a:srgbClr val="FF0000"/>
                </a:solidFill>
                <a:latin typeface="Arial" pitchFamily="34" charset="0"/>
                <a:cs typeface="Arial" pitchFamily="34" charset="0"/>
              </a:rPr>
              <a:t>Osnovna tipa izražanja genov:</a:t>
            </a:r>
            <a:endParaRPr lang="en-GB" sz="3200" b="1" smtClean="0">
              <a:solidFill>
                <a:srgbClr val="FF0000"/>
              </a:solidFill>
              <a:latin typeface="Arial" pitchFamily="34" charset="0"/>
              <a:cs typeface="Arial" pitchFamily="34" charset="0"/>
            </a:endParaRPr>
          </a:p>
        </p:txBody>
      </p:sp>
      <p:sp>
        <p:nvSpPr>
          <p:cNvPr id="141315" name="Rectangle 3"/>
          <p:cNvSpPr>
            <a:spLocks noGrp="1" noChangeArrowheads="1"/>
          </p:cNvSpPr>
          <p:nvPr>
            <p:ph type="subTitle" idx="1"/>
          </p:nvPr>
        </p:nvSpPr>
        <p:spPr>
          <a:xfrm>
            <a:off x="179388" y="2209800"/>
            <a:ext cx="8964612" cy="3657600"/>
          </a:xfrm>
        </p:spPr>
        <p:txBody>
          <a:bodyPr/>
          <a:lstStyle/>
          <a:p>
            <a:pPr algn="l">
              <a:buFontTx/>
              <a:buChar char="•"/>
            </a:pPr>
            <a:r>
              <a:rPr lang="sl-SI" sz="2400" smtClean="0">
                <a:solidFill>
                  <a:schemeClr val="accent2"/>
                </a:solidFill>
                <a:latin typeface="Arial" pitchFamily="34" charset="0"/>
                <a:cs typeface="Arial" pitchFamily="34" charset="0"/>
              </a:rPr>
              <a:t> </a:t>
            </a:r>
            <a:r>
              <a:rPr lang="sl-SI" sz="2400" b="1" smtClean="0">
                <a:solidFill>
                  <a:schemeClr val="accent2"/>
                </a:solidFill>
                <a:latin typeface="Arial" pitchFamily="34" charset="0"/>
                <a:cs typeface="Arial" pitchFamily="34" charset="0"/>
              </a:rPr>
              <a:t>konstitutivno (stalna transkripcija – “hišni geni”) </a:t>
            </a:r>
          </a:p>
          <a:p>
            <a:pPr algn="l">
              <a:buFontTx/>
              <a:buChar char="•"/>
            </a:pPr>
            <a:r>
              <a:rPr lang="sl-SI" sz="2400" b="1" smtClean="0">
                <a:latin typeface="Arial" pitchFamily="34" charset="0"/>
                <a:cs typeface="Arial" pitchFamily="34" charset="0"/>
              </a:rPr>
              <a:t> inducibilno /represibilno (aktivacija/inaktivacija genov)</a:t>
            </a:r>
            <a:endParaRPr lang="en-GB" sz="2400" b="1"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subTitle" idx="1"/>
          </p:nvPr>
        </p:nvSpPr>
        <p:spPr>
          <a:xfrm>
            <a:off x="685800" y="3048000"/>
            <a:ext cx="8077200" cy="2362200"/>
          </a:xfrm>
        </p:spPr>
        <p:txBody>
          <a:bodyPr/>
          <a:lstStyle/>
          <a:p>
            <a:r>
              <a:rPr lang="sl-SI" sz="2800" smtClean="0">
                <a:solidFill>
                  <a:srgbClr val="FF0000"/>
                </a:solidFill>
                <a:latin typeface="Arial" pitchFamily="34" charset="0"/>
                <a:cs typeface="Arial" pitchFamily="34" charset="0"/>
              </a:rPr>
              <a:t>operon</a:t>
            </a:r>
            <a:r>
              <a:rPr lang="sl-SI" sz="2800" smtClean="0">
                <a:latin typeface="Arial" pitchFamily="34" charset="0"/>
                <a:cs typeface="Arial" pitchFamily="34" charset="0"/>
              </a:rPr>
              <a:t>: niz genov z usklajeno regulacijo</a:t>
            </a:r>
          </a:p>
          <a:p>
            <a:r>
              <a:rPr lang="sl-SI" sz="2800" smtClean="0">
                <a:solidFill>
                  <a:schemeClr val="accent1"/>
                </a:solidFill>
                <a:latin typeface="Arial" pitchFamily="34" charset="0"/>
                <a:cs typeface="Arial" pitchFamily="34" charset="0"/>
              </a:rPr>
              <a:t>represorji</a:t>
            </a:r>
            <a:r>
              <a:rPr lang="sl-SI" sz="2800" smtClean="0">
                <a:latin typeface="Arial" pitchFamily="34" charset="0"/>
                <a:cs typeface="Arial" pitchFamily="34" charset="0"/>
              </a:rPr>
              <a:t> / </a:t>
            </a:r>
            <a:r>
              <a:rPr lang="sl-SI" sz="2800" smtClean="0">
                <a:solidFill>
                  <a:srgbClr val="CC3399"/>
                </a:solidFill>
                <a:latin typeface="Arial" pitchFamily="34" charset="0"/>
                <a:cs typeface="Arial" pitchFamily="34" charset="0"/>
              </a:rPr>
              <a:t>aktivatorji</a:t>
            </a:r>
            <a:r>
              <a:rPr lang="sl-SI" sz="2800" smtClean="0">
                <a:latin typeface="Arial" pitchFamily="34" charset="0"/>
                <a:cs typeface="Arial" pitchFamily="34" charset="0"/>
              </a:rPr>
              <a:t>: regulatorji transkripcije</a:t>
            </a:r>
          </a:p>
          <a:p>
            <a:endParaRPr lang="sl-SI" sz="2800" smtClean="0">
              <a:latin typeface="Arial" pitchFamily="34" charset="0"/>
              <a:cs typeface="Arial" pitchFamily="34" charset="0"/>
            </a:endParaRPr>
          </a:p>
          <a:p>
            <a:r>
              <a:rPr lang="sl-SI" sz="2000" smtClean="0">
                <a:solidFill>
                  <a:schemeClr val="accent2"/>
                </a:solidFill>
                <a:latin typeface="Arial" pitchFamily="34" charset="0"/>
                <a:cs typeface="Arial" pitchFamily="34" charset="0"/>
              </a:rPr>
              <a:t>kontrola izražanja poteka najpogosteje na ravni transkripcije</a:t>
            </a:r>
            <a:endParaRPr lang="en-GB" sz="2000" smtClean="0">
              <a:solidFill>
                <a:schemeClr val="accent2"/>
              </a:solidFill>
              <a:latin typeface="Arial" pitchFamily="34" charset="0"/>
              <a:cs typeface="Arial" pitchFamily="34" charset="0"/>
            </a:endParaRP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l="8052" b="52003"/>
          <a:stretch>
            <a:fillRect/>
          </a:stretch>
        </p:blipFill>
        <p:spPr bwMode="auto">
          <a:xfrm>
            <a:off x="1676400" y="1219200"/>
            <a:ext cx="59436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4241Apr_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7852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Line 6"/>
          <p:cNvSpPr>
            <a:spLocks noChangeShapeType="1"/>
          </p:cNvSpPr>
          <p:nvPr/>
        </p:nvSpPr>
        <p:spPr bwMode="auto">
          <a:xfrm>
            <a:off x="4579353" y="404812"/>
            <a:ext cx="0" cy="6264275"/>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extLst>
      <p:ext uri="{BB962C8B-B14F-4D97-AF65-F5344CB8AC3E}">
        <p14:creationId xmlns:p14="http://schemas.microsoft.com/office/powerpoint/2010/main" val="309305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60350"/>
            <a:ext cx="5983288"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1320800" y="5805488"/>
            <a:ext cx="5997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a:r>
              <a:rPr lang="sl-SI" sz="2000">
                <a:latin typeface="Arial" pitchFamily="34" charset="0"/>
                <a:cs typeface="Arial" pitchFamily="34" charset="0"/>
              </a:rPr>
              <a:t>Maltozni operon: pozitivna regulacija, kjer aktivator </a:t>
            </a:r>
            <a:br>
              <a:rPr lang="sl-SI" sz="2000">
                <a:latin typeface="Arial" pitchFamily="34" charset="0"/>
                <a:cs typeface="Arial" pitchFamily="34" charset="0"/>
              </a:rPr>
            </a:br>
            <a:r>
              <a:rPr lang="sl-SI" sz="2000">
                <a:latin typeface="Arial" pitchFamily="34" charset="0"/>
                <a:cs typeface="Arial" pitchFamily="34" charset="0"/>
              </a:rPr>
              <a:t>deluje po vezavi induktorja (mal)</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71475"/>
            <a:ext cx="5256213"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Jet:Applications:Microsoft Office 98:Templates:Blank Presentation</Template>
  <TotalTime>20612</TotalTime>
  <Words>1002</Words>
  <Application>Microsoft Office PowerPoint</Application>
  <PresentationFormat>On-screen Show (4:3)</PresentationFormat>
  <Paragraphs>79</Paragraphs>
  <Slides>40</Slides>
  <Notes>14</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 Unicode MS</vt:lpstr>
      <vt:lpstr>Arial</vt:lpstr>
      <vt:lpstr>Helvetica</vt:lpstr>
      <vt:lpstr>Tahoma</vt:lpstr>
      <vt:lpstr>Times</vt:lpstr>
      <vt:lpstr>Times New Roman</vt:lpstr>
      <vt:lpstr>Blank Presentation</vt:lpstr>
      <vt:lpstr>Default Design</vt:lpstr>
      <vt:lpstr>Uravnavanje izražanja genov: Prokarionti</vt:lpstr>
      <vt:lpstr>PowerPoint Presentation</vt:lpstr>
      <vt:lpstr>PowerPoint Presentation</vt:lpstr>
      <vt:lpstr>Možni načini uravnavanja koncentracije proteina  v celici (splošno):</vt:lpstr>
      <vt:lpstr>Osnovna tipa izražanja genov: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kph</dc:creator>
  <cp:lastModifiedBy>MarkoD</cp:lastModifiedBy>
  <cp:revision>130</cp:revision>
  <dcterms:created xsi:type="dcterms:W3CDTF">2001-12-04T19:01:23Z</dcterms:created>
  <dcterms:modified xsi:type="dcterms:W3CDTF">2014-04-01T07:17:13Z</dcterms:modified>
</cp:coreProperties>
</file>