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2" r:id="rId2"/>
  </p:sldMasterIdLst>
  <p:notesMasterIdLst>
    <p:notesMasterId r:id="rId57"/>
  </p:notesMasterIdLst>
  <p:sldIdLst>
    <p:sldId id="616" r:id="rId3"/>
    <p:sldId id="332" r:id="rId4"/>
    <p:sldId id="334" r:id="rId5"/>
    <p:sldId id="509" r:id="rId6"/>
    <p:sldId id="608" r:id="rId7"/>
    <p:sldId id="531" r:id="rId8"/>
    <p:sldId id="448" r:id="rId9"/>
    <p:sldId id="438" r:id="rId10"/>
    <p:sldId id="446" r:id="rId11"/>
    <p:sldId id="391" r:id="rId12"/>
    <p:sldId id="392" r:id="rId13"/>
    <p:sldId id="557" r:id="rId14"/>
    <p:sldId id="451" r:id="rId15"/>
    <p:sldId id="500" r:id="rId16"/>
    <p:sldId id="456" r:id="rId17"/>
    <p:sldId id="610" r:id="rId18"/>
    <p:sldId id="426" r:id="rId19"/>
    <p:sldId id="441" r:id="rId20"/>
    <p:sldId id="427" r:id="rId21"/>
    <p:sldId id="436" r:id="rId22"/>
    <p:sldId id="434" r:id="rId23"/>
    <p:sldId id="397" r:id="rId24"/>
    <p:sldId id="429" r:id="rId25"/>
    <p:sldId id="431" r:id="rId26"/>
    <p:sldId id="432" r:id="rId27"/>
    <p:sldId id="423" r:id="rId28"/>
    <p:sldId id="399" r:id="rId29"/>
    <p:sldId id="464" r:id="rId30"/>
    <p:sldId id="623" r:id="rId31"/>
    <p:sldId id="402" r:id="rId32"/>
    <p:sldId id="607" r:id="rId33"/>
    <p:sldId id="614" r:id="rId34"/>
    <p:sldId id="549" r:id="rId35"/>
    <p:sldId id="403" r:id="rId36"/>
    <p:sldId id="600" r:id="rId37"/>
    <p:sldId id="583" r:id="rId38"/>
    <p:sldId id="401" r:id="rId39"/>
    <p:sldId id="462" r:id="rId40"/>
    <p:sldId id="406" r:id="rId41"/>
    <p:sldId id="552" r:id="rId42"/>
    <p:sldId id="513" r:id="rId43"/>
    <p:sldId id="468" r:id="rId44"/>
    <p:sldId id="626" r:id="rId45"/>
    <p:sldId id="596" r:id="rId46"/>
    <p:sldId id="597" r:id="rId47"/>
    <p:sldId id="517" r:id="rId48"/>
    <p:sldId id="519" r:id="rId49"/>
    <p:sldId id="591" r:id="rId50"/>
    <p:sldId id="593" r:id="rId51"/>
    <p:sldId id="594" r:id="rId52"/>
    <p:sldId id="518" r:id="rId53"/>
    <p:sldId id="460" r:id="rId54"/>
    <p:sldId id="587" r:id="rId55"/>
    <p:sldId id="561"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E514C"/>
    <a:srgbClr val="B27280"/>
    <a:srgbClr val="663300"/>
    <a:srgbClr val="00FF00"/>
    <a:srgbClr val="FF9933"/>
    <a:srgbClr val="504987"/>
    <a:srgbClr val="A39775"/>
    <a:srgbClr val="33CAFF"/>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8" autoAdjust="0"/>
    <p:restoredTop sz="86784" autoAdjust="0"/>
  </p:normalViewPr>
  <p:slideViewPr>
    <p:cSldViewPr>
      <p:cViewPr varScale="1">
        <p:scale>
          <a:sx n="107" d="100"/>
          <a:sy n="107" d="100"/>
        </p:scale>
        <p:origin x="97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Kliknite, če želite urediti sloge besedila matrice</a:t>
            </a:r>
          </a:p>
          <a:p>
            <a:pPr lvl="1"/>
            <a:r>
              <a:rPr lang="en-US" noProof="0" smtClean="0"/>
              <a:t>Druga raven</a:t>
            </a:r>
          </a:p>
          <a:p>
            <a:pPr lvl="2"/>
            <a:r>
              <a:rPr lang="en-US" noProof="0" smtClean="0"/>
              <a:t>Tretja raven</a:t>
            </a:r>
          </a:p>
          <a:p>
            <a:pPr lvl="3"/>
            <a:r>
              <a:rPr lang="en-US" noProof="0" smtClean="0"/>
              <a:t>Četrta raven</a:t>
            </a:r>
          </a:p>
          <a:p>
            <a:pPr lvl="4"/>
            <a:r>
              <a:rPr lang="en-US" noProof="0" smtClean="0"/>
              <a:t>Peta raven</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80B4EC2-78DA-4A0E-8B0B-692E4A4CE4D7}" type="slidenum">
              <a:rPr lang="en-US"/>
              <a:pPr>
                <a:defRPr/>
              </a:pPr>
              <a:t>‹#›</a:t>
            </a:fld>
            <a:endParaRPr lang="en-US"/>
          </a:p>
        </p:txBody>
      </p:sp>
    </p:spTree>
    <p:extLst>
      <p:ext uri="{BB962C8B-B14F-4D97-AF65-F5344CB8AC3E}">
        <p14:creationId xmlns:p14="http://schemas.microsoft.com/office/powerpoint/2010/main" val="15002958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pnas.org/content/102/14/5096.ful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29AAB33-36AF-4456-83DB-0BFF24CE2524}" type="slidenum">
              <a:rPr lang="en-US" sz="1200" smtClean="0"/>
              <a:pPr/>
              <a:t>2</a:t>
            </a:fld>
            <a:endParaRPr lang="en-US"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p:spPr>
        <p:txBody>
          <a:bodyPr/>
          <a:lstStyle/>
          <a:p>
            <a:r>
              <a:rPr lang="sl-SI" smtClean="0"/>
              <a:t>prepisovanje, prevajanje, zvijanje</a:t>
            </a:r>
          </a:p>
          <a:p>
            <a:r>
              <a:rPr lang="sl-SI" smtClean="0"/>
              <a:t>(podvojevanje)</a:t>
            </a:r>
            <a:endParaRPr lang="en-GB" smtClean="0"/>
          </a:p>
        </p:txBody>
      </p:sp>
    </p:spTree>
    <p:extLst>
      <p:ext uri="{BB962C8B-B14F-4D97-AF65-F5344CB8AC3E}">
        <p14:creationId xmlns:p14="http://schemas.microsoft.com/office/powerpoint/2010/main" val="399922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B952B7BC-9FAB-4EA4-9214-3A677D8CE762}" type="slidenum">
              <a:rPr lang="en-US" sz="1200" smtClean="0"/>
              <a:pPr/>
              <a:t>14</a:t>
            </a:fld>
            <a:endParaRPr 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4674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6040006-7D30-4409-AEEC-372E8A5D2EEB}" type="slidenum">
              <a:rPr lang="en-US" sz="1200" smtClean="0"/>
              <a:pPr/>
              <a:t>15</a:t>
            </a:fld>
            <a:endParaRPr lang="en-US" sz="120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131532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6040006-7D30-4409-AEEC-372E8A5D2EEB}" type="slidenum">
              <a:rPr lang="en-US" sz="1200" smtClean="0"/>
              <a:pPr/>
              <a:t>16</a:t>
            </a:fld>
            <a:endParaRPr lang="en-US" sz="120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r>
              <a:rPr lang="en-US" dirty="0" smtClean="0"/>
              <a:t>Enzyme-bridged DNA strand-passage model for type IA topoisomerases. The ribbon diagrams are based on the crystal structure of E. coli DNA topoisomerase I (PDB ID code ) and show A)</a:t>
            </a:r>
            <a:r>
              <a:rPr lang="sl-SI" dirty="0" smtClean="0"/>
              <a:t> </a:t>
            </a:r>
            <a:r>
              <a:rPr lang="en-US" dirty="0" smtClean="0"/>
              <a:t>the closed form of the enzyme before cleavage of the DNA (single strand of DNA modeled as a thick black line; and the open form after cleavage with both ends of the broken DNA strand associated with the enzyme (B). The active site tyrosine that becomes covalently attached to the 5′ end of the broken strand is shown in ball and stick and colored orange. The top region of the protein [domains II and III (8)] that is hypothesized to move upwards after cleavage is colored magenta; the bottom region (domains I and IV) is colored cyan. In B, strand passage moves a single strand of DNA from either the same or a different DNA molecule (shown in red) through the enzyme-bridged opening in the cleaved strand (movement depicted by gray arrow).</a:t>
            </a:r>
            <a:endParaRPr lang="sl-SI" dirty="0" smtClean="0"/>
          </a:p>
        </p:txBody>
      </p:sp>
    </p:spTree>
    <p:extLst>
      <p:ext uri="{BB962C8B-B14F-4D97-AF65-F5344CB8AC3E}">
        <p14:creationId xmlns:p14="http://schemas.microsoft.com/office/powerpoint/2010/main" val="792832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77E64CB-50A0-4CC7-8D4D-795E39CC37A8}" type="slidenum">
              <a:rPr lang="en-US" sz="1200" smtClean="0"/>
              <a:pPr/>
              <a:t>17</a:t>
            </a:fld>
            <a:endParaRPr lang="en-US" sz="120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r>
              <a:rPr lang="sl-SI" smtClean="0"/>
              <a:t>mehanizem delovanja topoizomeraze II</a:t>
            </a:r>
            <a:endParaRPr lang="en-US" smtClean="0"/>
          </a:p>
        </p:txBody>
      </p:sp>
    </p:spTree>
    <p:extLst>
      <p:ext uri="{BB962C8B-B14F-4D97-AF65-F5344CB8AC3E}">
        <p14:creationId xmlns:p14="http://schemas.microsoft.com/office/powerpoint/2010/main" val="33578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618A42D-7832-4C14-A21F-8250D5691420}" type="slidenum">
              <a:rPr lang="en-US" sz="1200" smtClean="0"/>
              <a:pPr/>
              <a:t>18</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131524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007ED11-6DB0-4FB7-ABFE-F92F4338CC4C}" type="slidenum">
              <a:rPr lang="en-US" sz="1200" smtClean="0"/>
              <a:pPr/>
              <a:t>19</a:t>
            </a:fld>
            <a:endParaRPr lang="en-US" sz="12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r>
              <a:rPr lang="sl-SI" smtClean="0"/>
              <a:t>mehanizem delovanja helikaz</a:t>
            </a:r>
            <a:endParaRPr lang="en-US" smtClean="0"/>
          </a:p>
        </p:txBody>
      </p:sp>
    </p:spTree>
    <p:extLst>
      <p:ext uri="{BB962C8B-B14F-4D97-AF65-F5344CB8AC3E}">
        <p14:creationId xmlns:p14="http://schemas.microsoft.com/office/powerpoint/2010/main" val="2241535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1E344E4-9CC0-4189-A0D0-6BBA93E90D9F}" type="slidenum">
              <a:rPr lang="en-US" sz="1200" smtClean="0"/>
              <a:pPr/>
              <a:t>20</a:t>
            </a:fld>
            <a:endParaRPr lang="en-US" sz="120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14400" y="4343400"/>
            <a:ext cx="5029200" cy="4114800"/>
          </a:xfrm>
          <a:noFill/>
        </p:spPr>
        <p:txBody>
          <a:bodyPr/>
          <a:lstStyle/>
          <a:p>
            <a:r>
              <a:rPr lang="sl-SI" smtClean="0"/>
              <a:t>princip sinteze 2. verige DNA oz. podaljševanja DNA v smeri 5’-&gt;3’ z delovanjem DNA-polimeraze (katalizira tvorbo fosfodiestrske vezi na osnovi matrice in ob prisotnosti začetnega oligonukleotida)</a:t>
            </a:r>
            <a:endParaRPr lang="en-GB" smtClean="0"/>
          </a:p>
        </p:txBody>
      </p:sp>
    </p:spTree>
    <p:extLst>
      <p:ext uri="{BB962C8B-B14F-4D97-AF65-F5344CB8AC3E}">
        <p14:creationId xmlns:p14="http://schemas.microsoft.com/office/powerpoint/2010/main" val="68096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E11B34D-86C5-48D5-BDEA-0B1237E41B45}" type="slidenum">
              <a:rPr lang="en-US" sz="1200" smtClean="0"/>
              <a:pPr/>
              <a:t>21</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14400" y="4343400"/>
            <a:ext cx="5029200" cy="4114800"/>
          </a:xfrm>
          <a:noFill/>
        </p:spPr>
        <p:txBody>
          <a:bodyPr/>
          <a:lstStyle/>
          <a:p>
            <a:r>
              <a:rPr lang="sl-SI" dirty="0" smtClean="0"/>
              <a:t>DNA-polimeraza: nukleofilni napad OH skupine na 3’-koncu na notranji fosfor dNTP (</a:t>
            </a:r>
            <a:r>
              <a:rPr lang="sl-SI" dirty="0" err="1" smtClean="0"/>
              <a:t>deoksiribonukleozid</a:t>
            </a:r>
            <a:r>
              <a:rPr lang="sl-SI" dirty="0" smtClean="0"/>
              <a:t>-</a:t>
            </a:r>
            <a:r>
              <a:rPr lang="sl-SI" dirty="0" err="1" smtClean="0"/>
              <a:t>trifosfata</a:t>
            </a:r>
            <a:r>
              <a:rPr lang="sl-SI" dirty="0" smtClean="0"/>
              <a:t>); sledi odcep </a:t>
            </a:r>
            <a:r>
              <a:rPr lang="sl-SI" dirty="0" err="1" smtClean="0"/>
              <a:t>pirofosfata</a:t>
            </a:r>
            <a:r>
              <a:rPr lang="sl-SI" dirty="0" smtClean="0"/>
              <a:t>, ki se hidrolizira (</a:t>
            </a:r>
            <a:r>
              <a:rPr lang="sl-SI" dirty="0" err="1" smtClean="0"/>
              <a:t>pirofosfataza</a:t>
            </a:r>
            <a:r>
              <a:rPr lang="sl-SI" dirty="0" smtClean="0"/>
              <a:t>). </a:t>
            </a:r>
          </a:p>
          <a:p>
            <a:r>
              <a:rPr lang="sl-SI" dirty="0" smtClean="0"/>
              <a:t>+ </a:t>
            </a:r>
            <a:r>
              <a:rPr lang="sl-SI" dirty="0" err="1" smtClean="0"/>
              <a:t>Eksonukleazna</a:t>
            </a:r>
            <a:r>
              <a:rPr lang="sl-SI" dirty="0" smtClean="0"/>
              <a:t> aktivnost omogoča popravljanje napačno vgrajene baze.</a:t>
            </a:r>
            <a:endParaRPr lang="en-GB" dirty="0" smtClean="0"/>
          </a:p>
        </p:txBody>
      </p:sp>
    </p:spTree>
    <p:extLst>
      <p:ext uri="{BB962C8B-B14F-4D97-AF65-F5344CB8AC3E}">
        <p14:creationId xmlns:p14="http://schemas.microsoft.com/office/powerpoint/2010/main" val="1450790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E80AFCC-49F1-4492-855E-A9072186FDD5}" type="slidenum">
              <a:rPr lang="en-US" sz="1200" smtClean="0"/>
              <a:pPr/>
              <a:t>22</a:t>
            </a:fld>
            <a:endParaRPr lang="en-US" sz="120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14400" y="4343400"/>
            <a:ext cx="5029200" cy="4114800"/>
          </a:xfrm>
          <a:noFill/>
        </p:spPr>
        <p:txBody>
          <a:bodyPr/>
          <a:lstStyle/>
          <a:p>
            <a:r>
              <a:rPr lang="sl-SI" smtClean="0"/>
              <a:t>zgradba fragmenta Klenow DNA-polimeraze I iz E. coli (Kornberg, 1955); sodeluje pri podvajanju in popravljanju, ni pa glavna polimeraza. Bila je prvi znani encim, ki je bil usmerjen na matrico (template-directed). Razen polimerazne (5’-&gt;3’) ima tudi eksonukleazno aktivnost v smeri 3’-&gt;5’, a odceplja samo nesparjene nukleotide. Katalitski mesti sta ločeni. Eksonukleaza deluje pri popravljanu napak.Vsi popravljalni sistemi skupaj imajo zanesljivost 10</a:t>
            </a:r>
            <a:r>
              <a:rPr lang="sl-SI" baseline="30000" smtClean="0"/>
              <a:t>-10</a:t>
            </a:r>
            <a:r>
              <a:rPr lang="sl-SI" smtClean="0"/>
              <a:t>/generacijo. Encim ima tudi 5’-&gt;3’ eksonukleazno aktivnost, ki je pomembna pri podvajanju.</a:t>
            </a:r>
          </a:p>
          <a:p>
            <a:r>
              <a:rPr lang="sl-SI" smtClean="0"/>
              <a:t>Polimerazna in 3’-&gt;5’ –eksonukleazna aktivnost sta na veliki podenoti (67 kDa, Klenow-encim po delovanju proteaz).</a:t>
            </a:r>
            <a:endParaRPr lang="en-GB" smtClean="0"/>
          </a:p>
        </p:txBody>
      </p:sp>
    </p:spTree>
    <p:extLst>
      <p:ext uri="{BB962C8B-B14F-4D97-AF65-F5344CB8AC3E}">
        <p14:creationId xmlns:p14="http://schemas.microsoft.com/office/powerpoint/2010/main" val="26947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BCDCD75-9B70-4154-8C22-A285F5609344}" type="slidenum">
              <a:rPr lang="en-US" sz="1200" smtClean="0"/>
              <a:pPr/>
              <a:t>23</a:t>
            </a:fld>
            <a:endParaRPr lang="en-US" sz="120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r>
              <a:rPr lang="sl-SI" smtClean="0"/>
              <a:t>mehanizem delovanja DNA-polimeraz: vloga kovinskih ionov</a:t>
            </a:r>
            <a:endParaRPr lang="en-US" smtClean="0"/>
          </a:p>
        </p:txBody>
      </p:sp>
    </p:spTree>
    <p:extLst>
      <p:ext uri="{BB962C8B-B14F-4D97-AF65-F5344CB8AC3E}">
        <p14:creationId xmlns:p14="http://schemas.microsoft.com/office/powerpoint/2010/main" val="130403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5E7F8222-A1DE-4667-90DD-0C8F22C82DFD}" type="slidenum">
              <a:rPr lang="en-US" sz="1200" smtClean="0"/>
              <a:pPr/>
              <a:t>3</a:t>
            </a:fld>
            <a:endParaRPr 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85768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B58EF5D2-3AFA-480A-B90E-48F3D54F0866}" type="slidenum">
              <a:rPr lang="en-US" sz="1200" smtClean="0"/>
              <a:pPr/>
              <a:t>24</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r>
              <a:rPr lang="sl-SI" smtClean="0"/>
              <a:t>‘prsti’ po vezavi dNTP zarotirajo, tako da nastane žep, v katerega se prilega le pravilno oblikovan bazni par</a:t>
            </a:r>
          </a:p>
        </p:txBody>
      </p:sp>
    </p:spTree>
    <p:extLst>
      <p:ext uri="{BB962C8B-B14F-4D97-AF65-F5344CB8AC3E}">
        <p14:creationId xmlns:p14="http://schemas.microsoft.com/office/powerpoint/2010/main" val="146237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3885ABA-2137-4DE5-A0B6-7D55EDE75EA4}" type="slidenum">
              <a:rPr lang="en-US" sz="1200" smtClean="0"/>
              <a:pPr/>
              <a:t>25</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r>
              <a:rPr lang="sl-SI" smtClean="0"/>
              <a:t>aktivnost kontrolnega branja</a:t>
            </a:r>
            <a:endParaRPr lang="en-US" smtClean="0"/>
          </a:p>
        </p:txBody>
      </p:sp>
    </p:spTree>
    <p:extLst>
      <p:ext uri="{BB962C8B-B14F-4D97-AF65-F5344CB8AC3E}">
        <p14:creationId xmlns:p14="http://schemas.microsoft.com/office/powerpoint/2010/main" val="2744680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5A2CCF0D-290C-49B7-8FBA-752366266701}" type="slidenum">
              <a:rPr lang="en-US" sz="1200" smtClean="0"/>
              <a:pPr/>
              <a:t>26</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p:spPr>
        <p:txBody>
          <a:bodyPr/>
          <a:lstStyle/>
          <a:p>
            <a:r>
              <a:rPr lang="sl-SI" smtClean="0"/>
              <a:t>Po 1 generaciji (delitvi) je 50% DNA že lahke (razlika v gostoti je 1%) v obliki hibrida; starševske težke DNA ni več. Po 2 generacijah je enako hibrida in lahke DNA.</a:t>
            </a:r>
            <a:endParaRPr lang="en-GB" smtClean="0"/>
          </a:p>
        </p:txBody>
      </p:sp>
    </p:spTree>
    <p:extLst>
      <p:ext uri="{BB962C8B-B14F-4D97-AF65-F5344CB8AC3E}">
        <p14:creationId xmlns:p14="http://schemas.microsoft.com/office/powerpoint/2010/main" val="328821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D4E4B0F-4D84-456C-94AB-0E334A8B1551}" type="slidenum">
              <a:rPr lang="en-US" sz="1200" smtClean="0"/>
              <a:pPr/>
              <a:t>27</a:t>
            </a:fld>
            <a:endParaRPr lang="en-US" sz="120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xfrm>
            <a:off x="914400" y="4343400"/>
            <a:ext cx="5029200" cy="4114800"/>
          </a:xfrm>
          <a:noFill/>
        </p:spPr>
        <p:txBody>
          <a:bodyPr/>
          <a:lstStyle/>
          <a:p>
            <a:r>
              <a:rPr lang="sl-SI" smtClean="0"/>
              <a:t>Okazakijevi fragmenti so regije ~1000 nukleotidov, ki se prehodno pojavijo na mestu replikacijskih vilic na eni od verig. Povežejo se po delovanju DNA-ligaze. Sinteza teče v resnici v smeri 5’-&gt;3’ na obeh verigah.</a:t>
            </a:r>
            <a:endParaRPr lang="en-GB" smtClean="0"/>
          </a:p>
        </p:txBody>
      </p:sp>
    </p:spTree>
    <p:extLst>
      <p:ext uri="{BB962C8B-B14F-4D97-AF65-F5344CB8AC3E}">
        <p14:creationId xmlns:p14="http://schemas.microsoft.com/office/powerpoint/2010/main" val="268633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7D0822A-6FBA-4BA1-8FB8-1378F50DC987}" type="slidenum">
              <a:rPr lang="en-US" sz="1200" smtClean="0"/>
              <a:pPr/>
              <a:t>28</a:t>
            </a:fld>
            <a:endParaRPr lang="en-US"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3972936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D6FC238-57D8-4FD1-B4D2-EA70B3931064}" type="slidenum">
              <a:rPr lang="en-US" sz="1200" smtClean="0"/>
              <a:pPr/>
              <a:t>29</a:t>
            </a:fld>
            <a:endParaRPr lang="en-US" sz="120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p:spPr>
        <p:txBody>
          <a:bodyPr/>
          <a:lstStyle/>
          <a:p>
            <a:r>
              <a:rPr lang="sl-SI" smtClean="0"/>
              <a:t>Pri E. coli se podvajanje začne na mestu oriC (245 bp): z AT bogata regija omogoča taljenje DNA. Sledi vezavno mesto za protein dnaA, ki skupaj z dnaB in C upogne in razpre vijačnico (dnaB je helikaza). Razprt heliks stabilizira SSB (protein, ki veže enoverižno DNA), 4mer po 19 kDa. Dodatno zvitje ponovno uvaja giraza.</a:t>
            </a:r>
            <a:endParaRPr lang="en-GB" smtClean="0"/>
          </a:p>
        </p:txBody>
      </p:sp>
    </p:spTree>
    <p:extLst>
      <p:ext uri="{BB962C8B-B14F-4D97-AF65-F5344CB8AC3E}">
        <p14:creationId xmlns:p14="http://schemas.microsoft.com/office/powerpoint/2010/main" val="1387358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D6FC238-57D8-4FD1-B4D2-EA70B3931064}" type="slidenum">
              <a:rPr lang="en-US" sz="1200" smtClean="0"/>
              <a:pPr/>
              <a:t>30</a:t>
            </a:fld>
            <a:endParaRPr lang="en-US" sz="120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p:spPr>
        <p:txBody>
          <a:bodyPr/>
          <a:lstStyle/>
          <a:p>
            <a:r>
              <a:rPr lang="sl-SI" dirty="0" smtClean="0"/>
              <a:t>Pri E. coli se podvajanje začne na mestu </a:t>
            </a:r>
            <a:r>
              <a:rPr lang="sl-SI" dirty="0" err="1" smtClean="0"/>
              <a:t>oriC</a:t>
            </a:r>
            <a:r>
              <a:rPr lang="sl-SI" dirty="0" smtClean="0"/>
              <a:t> (245 bp): z AT bogata regija omogoča taljenje DNA. Sledi vezavno mesto za protein </a:t>
            </a:r>
            <a:r>
              <a:rPr lang="sl-SI" dirty="0" err="1" smtClean="0"/>
              <a:t>DnaA</a:t>
            </a:r>
            <a:r>
              <a:rPr lang="sl-SI" dirty="0" smtClean="0"/>
              <a:t>, ki skupaj z </a:t>
            </a:r>
            <a:r>
              <a:rPr lang="sl-SI" dirty="0" err="1" smtClean="0"/>
              <a:t>DnaB</a:t>
            </a:r>
            <a:r>
              <a:rPr lang="sl-SI" dirty="0" smtClean="0"/>
              <a:t> in C upogne in razpre vijačnico (</a:t>
            </a:r>
            <a:r>
              <a:rPr lang="sl-SI" dirty="0" err="1" smtClean="0"/>
              <a:t>DnaB</a:t>
            </a:r>
            <a:r>
              <a:rPr lang="sl-SI" dirty="0" smtClean="0"/>
              <a:t> je </a:t>
            </a:r>
            <a:r>
              <a:rPr lang="sl-SI" dirty="0" err="1" smtClean="0"/>
              <a:t>helikaza</a:t>
            </a:r>
            <a:r>
              <a:rPr lang="sl-SI" dirty="0" smtClean="0"/>
              <a:t>). Razprt </a:t>
            </a:r>
            <a:r>
              <a:rPr lang="sl-SI" dirty="0" err="1" smtClean="0"/>
              <a:t>heliks</a:t>
            </a:r>
            <a:r>
              <a:rPr lang="sl-SI" dirty="0" smtClean="0"/>
              <a:t> stabilizira SSB (protein, ki veže enoverižno DNA), 4mer po 19 kDa. Dodatno zvitje ponovno uvaja </a:t>
            </a:r>
            <a:r>
              <a:rPr lang="sl-SI" dirty="0" err="1" smtClean="0"/>
              <a:t>giraza</a:t>
            </a:r>
            <a:r>
              <a:rPr lang="sl-SI" dirty="0" smtClean="0"/>
              <a:t>.</a:t>
            </a:r>
            <a:endParaRPr lang="en-GB" dirty="0" smtClean="0"/>
          </a:p>
        </p:txBody>
      </p:sp>
    </p:spTree>
    <p:extLst>
      <p:ext uri="{BB962C8B-B14F-4D97-AF65-F5344CB8AC3E}">
        <p14:creationId xmlns:p14="http://schemas.microsoft.com/office/powerpoint/2010/main" val="1504687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http://web.virginia.edu/Heidi/chapter30/chp30.htm</a:t>
            </a:r>
          </a:p>
          <a:p>
            <a:r>
              <a:rPr lang="en-US" dirty="0" smtClean="0"/>
              <a:t>Figure 30.16 × The probable course of events during initiation of E. coli replication at </a:t>
            </a:r>
            <a:r>
              <a:rPr lang="en-US" dirty="0" err="1" smtClean="0"/>
              <a:t>oriC</a:t>
            </a:r>
            <a:r>
              <a:rPr lang="en-US" dirty="0" smtClean="0"/>
              <a:t>. Tetramers of </a:t>
            </a:r>
            <a:r>
              <a:rPr lang="en-US" dirty="0" err="1" smtClean="0"/>
              <a:t>DnaA</a:t>
            </a:r>
            <a:r>
              <a:rPr lang="en-US" dirty="0" smtClean="0"/>
              <a:t> protein bind at each of the four 9-bp repeats in </a:t>
            </a:r>
            <a:r>
              <a:rPr lang="en-US" dirty="0" err="1" smtClean="0"/>
              <a:t>oriC</a:t>
            </a:r>
            <a:r>
              <a:rPr lang="en-US" dirty="0" smtClean="0"/>
              <a:t>; then additional </a:t>
            </a:r>
            <a:r>
              <a:rPr lang="en-US" dirty="0" err="1" smtClean="0"/>
              <a:t>DnaA</a:t>
            </a:r>
            <a:r>
              <a:rPr lang="en-US" dirty="0" smtClean="0"/>
              <a:t> protein binds to give a </a:t>
            </a:r>
            <a:r>
              <a:rPr lang="en-US" dirty="0" err="1" smtClean="0"/>
              <a:t>nucleosomelike</a:t>
            </a:r>
            <a:r>
              <a:rPr lang="en-US" dirty="0" smtClean="0"/>
              <a:t> structure with DNA on the outside. The three 13-bp A:T-rich regions are then “melted” to yield an open complex, and the </a:t>
            </a:r>
            <a:r>
              <a:rPr lang="en-US" dirty="0" err="1" smtClean="0"/>
              <a:t>DnaB</a:t>
            </a:r>
            <a:r>
              <a:rPr lang="en-US" dirty="0" smtClean="0"/>
              <a:t> protein delivered from the </a:t>
            </a:r>
            <a:r>
              <a:rPr lang="en-US" dirty="0" err="1" smtClean="0"/>
              <a:t>DnaB:DnaC</a:t>
            </a:r>
            <a:r>
              <a:rPr lang="en-US" dirty="0" smtClean="0"/>
              <a:t> protein complex enters. The helicase activity of </a:t>
            </a:r>
            <a:r>
              <a:rPr lang="en-US" dirty="0" err="1" smtClean="0"/>
              <a:t>DnaB</a:t>
            </a:r>
            <a:r>
              <a:rPr lang="en-US" dirty="0" smtClean="0"/>
              <a:t> unwinds the duplex, displacing </a:t>
            </a:r>
            <a:r>
              <a:rPr lang="en-US" dirty="0" err="1" smtClean="0"/>
              <a:t>DnaA</a:t>
            </a:r>
            <a:r>
              <a:rPr lang="en-US" dirty="0" smtClean="0"/>
              <a:t> protein. SSB protein binds to single-stranded DNA as it is generated, preventing its re-annealing.</a:t>
            </a:r>
            <a:endParaRPr lang="sl-SI" dirty="0"/>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2228806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3D0E4CA-F043-49FB-9FC9-96B11CC2DD11}" type="slidenum">
              <a:rPr lang="en-US" sz="1200" smtClean="0"/>
              <a:pPr/>
              <a:t>32</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r>
              <a:rPr lang="sl-SI" sz="1000" smtClean="0"/>
              <a:t>Exactly opposite to the site of origin, a termination site is located, where replication ends.   In this region there are six 23 bp long identical, non-palindromic sequences are found, where three each of them are oriented in opposite direction.  They are Ter-E, D and A on one side and Ter-C, B and F are on the other side.  The said sequences are recognized by a protein called Tus (37.08 kd) (Terminator Utilizing proteins), which binds to the said sequences and prevent the movement of replication fork into newly formed DNA for another round of replication cycle, otherwise the replication progresses in to newly made strands and the DNA is subjected to another round of replication.  TER sequences act as a sort of trap, where replication fork can enter but cannot exit.   However, the TER sequences are not obligatory; for even in the absence of them, or even if they are deleted, replication completes without any hitch. </a:t>
            </a:r>
          </a:p>
        </p:txBody>
      </p:sp>
    </p:spTree>
    <p:extLst>
      <p:ext uri="{BB962C8B-B14F-4D97-AF65-F5344CB8AC3E}">
        <p14:creationId xmlns:p14="http://schemas.microsoft.com/office/powerpoint/2010/main" val="951719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D93F092-311E-4D56-B4C1-E94B7099A253}" type="slidenum">
              <a:rPr lang="en-US" sz="1200" smtClean="0"/>
              <a:pPr/>
              <a:t>33</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r>
              <a:rPr lang="sl-SI" smtClean="0"/>
              <a:t>Transmission electron micrograph of human DNA from a HeLa cell, illustrating </a:t>
            </a:r>
            <a:r>
              <a:rPr lang="sl-SI" b="1" smtClean="0"/>
              <a:t>replication forks</a:t>
            </a:r>
            <a:r>
              <a:rPr lang="sl-SI" smtClean="0"/>
              <a:t> and the associated </a:t>
            </a:r>
            <a:r>
              <a:rPr lang="sl-SI" b="1" smtClean="0"/>
              <a:t>replication bubble</a:t>
            </a:r>
            <a:r>
              <a:rPr lang="sl-SI" smtClean="0"/>
              <a:t>. </a:t>
            </a:r>
          </a:p>
        </p:txBody>
      </p:sp>
    </p:spTree>
    <p:extLst>
      <p:ext uri="{BB962C8B-B14F-4D97-AF65-F5344CB8AC3E}">
        <p14:creationId xmlns:p14="http://schemas.microsoft.com/office/powerpoint/2010/main" val="134955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1EEC71B-F6AB-4A79-988B-1165C988B6ED}" type="slidenum">
              <a:rPr lang="en-US" sz="1200" smtClean="0"/>
              <a:pPr/>
              <a:t>7</a:t>
            </a:fld>
            <a:endParaRPr 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p:spPr>
        <p:txBody>
          <a:bodyPr/>
          <a:lstStyle/>
          <a:p>
            <a:r>
              <a:rPr lang="sl-SI" smtClean="0"/>
              <a:t>Žlebova imata v notranjosti potencialne donorje (modri) in akceptorje (rdeči) vodikove vezi – omogočajo interakcije z drugimi molekulami.</a:t>
            </a:r>
            <a:endParaRPr lang="en-GB" smtClean="0"/>
          </a:p>
        </p:txBody>
      </p:sp>
    </p:spTree>
    <p:extLst>
      <p:ext uri="{BB962C8B-B14F-4D97-AF65-F5344CB8AC3E}">
        <p14:creationId xmlns:p14="http://schemas.microsoft.com/office/powerpoint/2010/main" val="3908801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4F1EA93-B499-47FD-A890-D9B1F72BCBFE}" type="slidenum">
              <a:rPr lang="en-US" sz="1200" smtClean="0"/>
              <a:pPr/>
              <a:t>34</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14400" y="4343400"/>
            <a:ext cx="5029200" cy="4114800"/>
          </a:xfrm>
          <a:noFill/>
        </p:spPr>
        <p:txBody>
          <a:bodyPr/>
          <a:lstStyle/>
          <a:p>
            <a:r>
              <a:rPr lang="sl-SI" smtClean="0"/>
              <a:t>in vivo večino polimerazne aktivnosti opravi polimeraza III, pol I pa sodeluje predvsem pri razgrajevanju začetnih oligonukleotidov in pri zapolnjevanju vrzeli. Pol II predvsem popravlja napake. Pri podvajanju sodeluje &gt;20 proteinov.</a:t>
            </a:r>
          </a:p>
          <a:p>
            <a:r>
              <a:rPr lang="sl-SI" smtClean="0"/>
              <a:t>Primaza je posebna RNA-pol, ki sintetizira kratko RNA (~5 b); ta se odstrani na koncu sinteze s 5’-&gt;3’ eksonukleazno aktivnostjo DNA-pol I.</a:t>
            </a:r>
            <a:endParaRPr lang="en-GB" smtClean="0"/>
          </a:p>
        </p:txBody>
      </p:sp>
    </p:spTree>
    <p:extLst>
      <p:ext uri="{BB962C8B-B14F-4D97-AF65-F5344CB8AC3E}">
        <p14:creationId xmlns:p14="http://schemas.microsoft.com/office/powerpoint/2010/main" val="3207779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http://web.virginia.edu/Heidi/chapter30/chp30.htm</a:t>
            </a:r>
          </a:p>
          <a:p>
            <a:r>
              <a:rPr lang="en-US" dirty="0" smtClean="0"/>
              <a:t>Figure 30.17 × A representation of </a:t>
            </a:r>
            <a:r>
              <a:rPr lang="en-US" dirty="0" err="1" smtClean="0"/>
              <a:t>replisome</a:t>
            </a:r>
            <a:r>
              <a:rPr lang="en-US" dirty="0" smtClean="0"/>
              <a:t> assembly at each replication fork. (a) The “pre-priming complex” of Figure 30.16 is the starting point. (b) Protein </a:t>
            </a:r>
            <a:r>
              <a:rPr lang="en-US" dirty="0" err="1" smtClean="0"/>
              <a:t>PriA</a:t>
            </a:r>
            <a:r>
              <a:rPr lang="en-US" dirty="0" smtClean="0"/>
              <a:t> is loaded onto the </a:t>
            </a:r>
            <a:r>
              <a:rPr lang="en-US" dirty="0" err="1" smtClean="0"/>
              <a:t>primosome</a:t>
            </a:r>
            <a:r>
              <a:rPr lang="en-US" dirty="0" smtClean="0"/>
              <a:t> by the </a:t>
            </a:r>
            <a:r>
              <a:rPr lang="en-US" dirty="0" err="1" smtClean="0"/>
              <a:t>PriB</a:t>
            </a:r>
            <a:r>
              <a:rPr lang="en-US" dirty="0" smtClean="0"/>
              <a:t> and </a:t>
            </a:r>
            <a:r>
              <a:rPr lang="en-US" dirty="0" err="1" smtClean="0"/>
              <a:t>PriC</a:t>
            </a:r>
            <a:r>
              <a:rPr lang="en-US" dirty="0" smtClean="0"/>
              <a:t> proteins. Once </a:t>
            </a:r>
            <a:r>
              <a:rPr lang="en-US" dirty="0" err="1" smtClean="0"/>
              <a:t>PriA</a:t>
            </a:r>
            <a:r>
              <a:rPr lang="en-US" dirty="0" smtClean="0"/>
              <a:t> has joined </a:t>
            </a:r>
            <a:r>
              <a:rPr lang="en-US" dirty="0" err="1" smtClean="0"/>
              <a:t>DnaB</a:t>
            </a:r>
            <a:r>
              <a:rPr lang="en-US" dirty="0" smtClean="0"/>
              <a:t>, </a:t>
            </a:r>
            <a:r>
              <a:rPr lang="en-US" dirty="0" err="1" smtClean="0"/>
              <a:t>primase</a:t>
            </a:r>
            <a:r>
              <a:rPr lang="en-US" dirty="0" smtClean="0"/>
              <a:t> follows. This completes assembly of the </a:t>
            </a:r>
            <a:r>
              <a:rPr lang="en-US" dirty="0" err="1" smtClean="0"/>
              <a:t>primosome</a:t>
            </a:r>
            <a:r>
              <a:rPr lang="en-US" dirty="0" smtClean="0"/>
              <a:t>. An RNA primer is synthesized at each replication fork by </a:t>
            </a:r>
            <a:r>
              <a:rPr lang="en-US" dirty="0" err="1" smtClean="0"/>
              <a:t>primase</a:t>
            </a:r>
            <a:r>
              <a:rPr lang="en-US" dirty="0" smtClean="0"/>
              <a:t>, (c) one for the leading strand and (d) one for the lagging strand. Two DNA polymerase III </a:t>
            </a:r>
            <a:r>
              <a:rPr lang="en-US" dirty="0" err="1" smtClean="0"/>
              <a:t>holoenzyme</a:t>
            </a:r>
            <a:r>
              <a:rPr lang="en-US" dirty="0" smtClean="0"/>
              <a:t> complexes (e) at each replication fork carry out DNA elongation, one synthesizing the leading strand and the other the lagging strand. </a:t>
            </a:r>
            <a:r>
              <a:rPr lang="en-US" dirty="0" err="1" smtClean="0"/>
              <a:t>Primase</a:t>
            </a:r>
            <a:r>
              <a:rPr lang="en-US" dirty="0" smtClean="0"/>
              <a:t> association with </a:t>
            </a:r>
            <a:r>
              <a:rPr lang="en-US" dirty="0" err="1" smtClean="0"/>
              <a:t>DnaB</a:t>
            </a:r>
            <a:r>
              <a:rPr lang="en-US" dirty="0" smtClean="0"/>
              <a:t> is transient; once a primer has been synthesized, </a:t>
            </a:r>
            <a:r>
              <a:rPr lang="en-US" dirty="0" err="1" smtClean="0"/>
              <a:t>primase</a:t>
            </a:r>
            <a:r>
              <a:rPr lang="en-US" dirty="0" smtClean="0"/>
              <a:t> dissociates until another round of primer synthesis is necessary.</a:t>
            </a:r>
            <a:endParaRPr lang="sl-SI" dirty="0"/>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35</a:t>
            </a:fld>
            <a:endParaRPr lang="en-US"/>
          </a:p>
        </p:txBody>
      </p:sp>
    </p:spTree>
    <p:extLst>
      <p:ext uri="{BB962C8B-B14F-4D97-AF65-F5344CB8AC3E}">
        <p14:creationId xmlns:p14="http://schemas.microsoft.com/office/powerpoint/2010/main" val="2228806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E55213A-581B-47D9-B0CE-48CAE5299CA8}" type="slidenum">
              <a:rPr lang="en-US" sz="1200" smtClean="0"/>
              <a:pPr/>
              <a:t>36</a:t>
            </a:fld>
            <a:endParaRPr lang="en-US" sz="120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4272849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8A03579-013E-4242-B505-33CE731EA8D1}" type="slidenum">
              <a:rPr lang="en-US" sz="1200" smtClean="0"/>
              <a:pPr/>
              <a:t>37</a:t>
            </a:fld>
            <a:endParaRPr lang="en-US" sz="120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14400" y="4343400"/>
            <a:ext cx="5029200" cy="4114800"/>
          </a:xfrm>
          <a:noFill/>
        </p:spPr>
        <p:txBody>
          <a:bodyPr/>
          <a:lstStyle/>
          <a:p>
            <a:r>
              <a:rPr lang="sl-SI" smtClean="0"/>
              <a:t>mehanizem delovanja DNA-ligaze:</a:t>
            </a:r>
          </a:p>
          <a:p>
            <a:r>
              <a:rPr lang="sl-SI" smtClean="0"/>
              <a:t>aktivacija encima (AMP vezan na Lys)</a:t>
            </a:r>
          </a:p>
          <a:p>
            <a:r>
              <a:rPr lang="sl-SI" smtClean="0"/>
              <a:t>prenos AMP na fosfatno sk. na 5’-koncu (DNA-adenilatni kompleks)</a:t>
            </a:r>
          </a:p>
          <a:p>
            <a:r>
              <a:rPr lang="sl-SI" smtClean="0"/>
              <a:t>nukleofilni napad 3’-OH skupine na aktivirani fosfor</a:t>
            </a:r>
          </a:p>
          <a:p>
            <a:r>
              <a:rPr lang="sl-SI" smtClean="0"/>
              <a:t>porablja se energija hidrolize pirofosfata: 2P / 1 vez</a:t>
            </a:r>
            <a:endParaRPr lang="en-GB" smtClean="0"/>
          </a:p>
        </p:txBody>
      </p:sp>
    </p:spTree>
    <p:extLst>
      <p:ext uri="{BB962C8B-B14F-4D97-AF65-F5344CB8AC3E}">
        <p14:creationId xmlns:p14="http://schemas.microsoft.com/office/powerpoint/2010/main" val="1257274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2AD6EC3-17F8-4C13-82A0-D09BE226DBC1}" type="slidenum">
              <a:rPr lang="en-US" sz="1200" smtClean="0"/>
              <a:pPr/>
              <a:t>38</a:t>
            </a:fld>
            <a:endParaRPr lang="en-US" sz="120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14400" y="4343400"/>
            <a:ext cx="5029200" cy="4114800"/>
          </a:xfrm>
          <a:noFill/>
        </p:spPr>
        <p:txBody>
          <a:bodyPr/>
          <a:lstStyle/>
          <a:p>
            <a:r>
              <a:rPr lang="sl-SI" smtClean="0"/>
              <a:t>model DNA-pol III: sintetizira ~1000 b/s (pol I: 10/s) z veliko natančnostjo. Holoencim ima 10 razl. polipeptidnih verig in ima maso 900 kDa (~10x več kot pol I); gre za asimetrični (zaradi različnega postopka podvajanja vodilne in zastajajoče verige) dimer.</a:t>
            </a:r>
          </a:p>
          <a:p>
            <a:r>
              <a:rPr lang="sl-SI" smtClean="0"/>
              <a:t>veriga alfa: polimeraza; eta: 3’-&gt;5’ eksonukleaza; beta: obdaja DNA in s tem pospeši delovanje encima.</a:t>
            </a:r>
            <a:endParaRPr lang="en-GB" smtClean="0"/>
          </a:p>
        </p:txBody>
      </p:sp>
    </p:spTree>
    <p:extLst>
      <p:ext uri="{BB962C8B-B14F-4D97-AF65-F5344CB8AC3E}">
        <p14:creationId xmlns:p14="http://schemas.microsoft.com/office/powerpoint/2010/main" val="1249040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509F135-82C7-495F-9958-4E65269DC58E}" type="slidenum">
              <a:rPr lang="en-US" sz="1200" smtClean="0"/>
              <a:pPr/>
              <a:t>39</a:t>
            </a:fld>
            <a:endParaRPr lang="en-US" sz="1200"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4104375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smtClean="0"/>
              <a:t>gp32 = SSB iz faga T4</a:t>
            </a:r>
            <a:endParaRPr lang="sl-SI" dirty="0"/>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40</a:t>
            </a:fld>
            <a:endParaRPr lang="en-US"/>
          </a:p>
        </p:txBody>
      </p:sp>
    </p:spTree>
    <p:extLst>
      <p:ext uri="{BB962C8B-B14F-4D97-AF65-F5344CB8AC3E}">
        <p14:creationId xmlns:p14="http://schemas.microsoft.com/office/powerpoint/2010/main" val="1250568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334D22A-1985-47D4-A9DB-05C697FC0B40}" type="slidenum">
              <a:rPr lang="en-US" sz="1200" smtClean="0"/>
              <a:pPr/>
              <a:t>41</a:t>
            </a:fld>
            <a:endParaRPr lang="en-US" sz="1200"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3354182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FC40BB8C-92F4-4450-A6A2-AFB2DC28F8D2}" type="slidenum">
              <a:rPr lang="en-US" sz="1200" smtClean="0"/>
              <a:pPr/>
              <a:t>42</a:t>
            </a:fld>
            <a:endParaRPr lang="en-US" sz="1200"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3931080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of the replication fork of phage T7. The </a:t>
            </a:r>
            <a:r>
              <a:rPr lang="en-US" dirty="0" err="1" smtClean="0"/>
              <a:t>replisome</a:t>
            </a:r>
            <a:r>
              <a:rPr lang="en-US" dirty="0" smtClean="0"/>
              <a:t> consists of DNA polymerase (gp5), the </a:t>
            </a:r>
            <a:r>
              <a:rPr lang="en-US" dirty="0" err="1" smtClean="0"/>
              <a:t>processivity</a:t>
            </a:r>
            <a:r>
              <a:rPr lang="en-US" dirty="0" smtClean="0"/>
              <a:t> factor </a:t>
            </a:r>
            <a:r>
              <a:rPr lang="en-US" dirty="0" err="1" smtClean="0"/>
              <a:t>thioredoxin</a:t>
            </a:r>
            <a:r>
              <a:rPr lang="en-US" dirty="0" smtClean="0"/>
              <a:t> (</a:t>
            </a:r>
            <a:r>
              <a:rPr lang="en-US" dirty="0" err="1" smtClean="0"/>
              <a:t>trx</a:t>
            </a:r>
            <a:r>
              <a:rPr lang="en-US" dirty="0" smtClean="0"/>
              <a:t>), the </a:t>
            </a:r>
            <a:r>
              <a:rPr lang="en-US" dirty="0" err="1" smtClean="0"/>
              <a:t>hexameric</a:t>
            </a:r>
            <a:r>
              <a:rPr lang="en-US" dirty="0" smtClean="0"/>
              <a:t> helicase/</a:t>
            </a:r>
            <a:r>
              <a:rPr lang="en-US" dirty="0" err="1" smtClean="0"/>
              <a:t>primase</a:t>
            </a:r>
            <a:r>
              <a:rPr lang="en-US" dirty="0" smtClean="0"/>
              <a:t> (gp4), and the </a:t>
            </a:r>
            <a:r>
              <a:rPr lang="en-US" dirty="0" err="1" smtClean="0"/>
              <a:t>ssDNA</a:t>
            </a:r>
            <a:r>
              <a:rPr lang="en-US" dirty="0" smtClean="0"/>
              <a:t>-binding protein (gp2.5). The leading strand is extended continuously by gp5/</a:t>
            </a:r>
            <a:r>
              <a:rPr lang="en-US" dirty="0" err="1" smtClean="0"/>
              <a:t>trx</a:t>
            </a:r>
            <a:r>
              <a:rPr lang="en-US" dirty="0" smtClean="0"/>
              <a:t> in association with gp4, whose helicase domain is responsible for unwinding the duplex DNA. The </a:t>
            </a:r>
            <a:r>
              <a:rPr lang="en-US" dirty="0" err="1" smtClean="0"/>
              <a:t>ssDNA</a:t>
            </a:r>
            <a:r>
              <a:rPr lang="en-US" dirty="0" smtClean="0"/>
              <a:t> (lagging strand) extruded behind the helicase is coated by gp2.5. The polarity of lagging-strand synthesis is aligned with synthesis of the leading strand through loop formation. Another gp5/</a:t>
            </a:r>
            <a:r>
              <a:rPr lang="en-US" dirty="0" err="1" smtClean="0"/>
              <a:t>trx</a:t>
            </a:r>
            <a:r>
              <a:rPr lang="en-US" dirty="0" smtClean="0"/>
              <a:t>, tethered to the </a:t>
            </a:r>
            <a:r>
              <a:rPr lang="en-US" dirty="0" err="1" smtClean="0"/>
              <a:t>hexameric</a:t>
            </a:r>
            <a:r>
              <a:rPr lang="en-US" dirty="0" smtClean="0"/>
              <a:t> gp4, synthesizes the replication of Okazaki fragments (O.F.) that are initiated by RNA primers (in green), which are synthesized by the </a:t>
            </a:r>
            <a:r>
              <a:rPr lang="en-US" dirty="0" err="1" smtClean="0"/>
              <a:t>primase</a:t>
            </a:r>
            <a:r>
              <a:rPr lang="en-US" dirty="0" smtClean="0"/>
              <a:t> domain of gp4. The acidic C termini of gp4 and gp2.5 are shown schematically as red tails. </a:t>
            </a:r>
            <a:endParaRPr lang="sl-SI" dirty="0"/>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44</a:t>
            </a:fld>
            <a:endParaRPr lang="en-US"/>
          </a:p>
        </p:txBody>
      </p:sp>
    </p:spTree>
    <p:extLst>
      <p:ext uri="{BB962C8B-B14F-4D97-AF65-F5344CB8AC3E}">
        <p14:creationId xmlns:p14="http://schemas.microsoft.com/office/powerpoint/2010/main" val="1603551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0DC46AC-BC4C-4DB3-A7D2-1CDF60214853}" type="slidenum">
              <a:rPr lang="en-US" sz="1200" smtClean="0"/>
              <a:pPr/>
              <a:t>8</a:t>
            </a:fld>
            <a:endParaRPr lang="en-US" sz="120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3406091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for the recycling of lagging-strand DNA polymerase. The components of the T7 </a:t>
            </a:r>
            <a:r>
              <a:rPr lang="en-US" dirty="0" err="1" smtClean="0"/>
              <a:t>replisome</a:t>
            </a:r>
            <a:r>
              <a:rPr lang="en-US" dirty="0" smtClean="0"/>
              <a:t> are described in </a:t>
            </a:r>
            <a:r>
              <a:rPr lang="en-US" dirty="0" smtClean="0">
                <a:hlinkClick r:id="rId3"/>
              </a:rPr>
              <a:t>Fig. 1</a:t>
            </a:r>
            <a:r>
              <a:rPr lang="en-US" dirty="0" smtClean="0"/>
              <a:t>. (</a:t>
            </a:r>
            <a:r>
              <a:rPr lang="en-US" i="1" dirty="0" smtClean="0"/>
              <a:t>A</a:t>
            </a:r>
            <a:r>
              <a:rPr lang="en-US" dirty="0" smtClean="0"/>
              <a:t>) The lagging-strand DNA polymerase interacts with the C-terminal region of gp4 during primer delivery. The lagging-strand DNA polymerase synthesizes an Okazaki fragment (Current O.F.) until it reaches the 5′ end of the previously synthesized Okazaki fragment (Previous O.F.). At this point, the polymerase dissociates from the primer/template (number 1). Dissociation results in a conformational change in the TBD that favors its interaction with the C-terminal tail of gp4 (number 2). Before the interaction shown in step number 2, the lagging-strand DNA polymerase interacts with gp4 in no C-terminal dependent fashion as depicted in </a:t>
            </a:r>
            <a:r>
              <a:rPr lang="en-US" dirty="0" smtClean="0">
                <a:hlinkClick r:id="rId3"/>
              </a:rPr>
              <a:t>Fig. 1</a:t>
            </a:r>
            <a:r>
              <a:rPr lang="en-US" dirty="0" smtClean="0"/>
              <a:t>. A new </a:t>
            </a:r>
            <a:r>
              <a:rPr lang="en-US" dirty="0" err="1" smtClean="0"/>
              <a:t>tetraribo</a:t>
            </a:r>
            <a:r>
              <a:rPr lang="en-US" dirty="0" smtClean="0"/>
              <a:t>-nucleotide primer is synthesized by the </a:t>
            </a:r>
            <a:r>
              <a:rPr lang="en-US" dirty="0" err="1" smtClean="0"/>
              <a:t>primase</a:t>
            </a:r>
            <a:r>
              <a:rPr lang="en-US" dirty="0" smtClean="0"/>
              <a:t> domain and held by the ZBD (see </a:t>
            </a:r>
            <a:r>
              <a:rPr lang="en-US" i="1" dirty="0" smtClean="0"/>
              <a:t>C</a:t>
            </a:r>
            <a:r>
              <a:rPr lang="en-US" dirty="0" smtClean="0"/>
              <a:t>) (number 3). (</a:t>
            </a:r>
            <a:r>
              <a:rPr lang="en-US" i="1" dirty="0" smtClean="0"/>
              <a:t>B</a:t>
            </a:r>
            <a:r>
              <a:rPr lang="en-US" dirty="0" smtClean="0"/>
              <a:t>) Recycling of the lagging-strand polymerase. The flexible binding of the polymerase via the TBD to the C-terminal tail of gp4 allows it to search for a new primer located in the N-terminal region of gp4 (number 4). Flexible segments linking the catalytic core of the </a:t>
            </a:r>
            <a:r>
              <a:rPr lang="en-US" dirty="0" err="1" smtClean="0"/>
              <a:t>primase</a:t>
            </a:r>
            <a:r>
              <a:rPr lang="en-US" dirty="0" smtClean="0"/>
              <a:t> domain to its ZBD and the helicase domain (see </a:t>
            </a:r>
            <a:r>
              <a:rPr lang="en-US" i="1" dirty="0" smtClean="0"/>
              <a:t>C</a:t>
            </a:r>
            <a:r>
              <a:rPr lang="en-US" dirty="0" smtClean="0"/>
              <a:t>) allow for movement of the ZBD and bound primer to contact the approaching gp5/</a:t>
            </a:r>
            <a:r>
              <a:rPr lang="en-US" dirty="0" err="1" smtClean="0"/>
              <a:t>trx</a:t>
            </a:r>
            <a:r>
              <a:rPr lang="en-US" dirty="0" smtClean="0"/>
              <a:t> (number 5). Gp2.5 binds to the TBD to assist the union of the polymerase and the ZBD (number 6). </a:t>
            </a:r>
            <a:endParaRPr lang="sl-SI" dirty="0"/>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45</a:t>
            </a:fld>
            <a:endParaRPr lang="en-US"/>
          </a:p>
        </p:txBody>
      </p:sp>
    </p:spTree>
    <p:extLst>
      <p:ext uri="{BB962C8B-B14F-4D97-AF65-F5344CB8AC3E}">
        <p14:creationId xmlns:p14="http://schemas.microsoft.com/office/powerpoint/2010/main" val="1603551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0E62D5E-158D-457F-BFB4-D932EA86A89B}" type="slidenum">
              <a:rPr lang="en-US" sz="1200" smtClean="0"/>
              <a:pPr/>
              <a:t>46</a:t>
            </a:fld>
            <a:endParaRPr lang="en-US" sz="1200"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r>
              <a:rPr lang="sl-SI" smtClean="0"/>
              <a:t>Organization of the Escherichia coli replicase. The E. coli replisome uses twin Pol III core enzymes (orange) to copy leading and lagging strands. Sliding clamps</a:t>
            </a:r>
          </a:p>
          <a:p>
            <a:r>
              <a:rPr lang="sl-SI" smtClean="0"/>
              <a:t>(dark blue) confer processivity to the Pol III core by tethering the polymerase to DNA. The clamp loader (light purple) uses the energy of ATP hydrolysis to assemble sliding</a:t>
            </a:r>
          </a:p>
          <a:p>
            <a:r>
              <a:rPr lang="sl-SI" smtClean="0"/>
              <a:t>clamps on DNA at primed sites. The clamp loader crosslinks leading and lagging strand polymerases and binds to the replicative helicase (yellow). The replicative helicase</a:t>
            </a:r>
          </a:p>
          <a:p>
            <a:r>
              <a:rPr lang="sl-SI" smtClean="0"/>
              <a:t>unwinds duplex DNA ahead of the replication fork and stimulates primase activity. Primase (dark purple) synthesizes short RNA primers. SSB (turquoise) prevents</a:t>
            </a:r>
          </a:p>
          <a:p>
            <a:r>
              <a:rPr lang="sl-SI" smtClean="0"/>
              <a:t>secondary structure formation of single-stranded DNA.</a:t>
            </a:r>
          </a:p>
        </p:txBody>
      </p:sp>
    </p:spTree>
    <p:extLst>
      <p:ext uri="{BB962C8B-B14F-4D97-AF65-F5344CB8AC3E}">
        <p14:creationId xmlns:p14="http://schemas.microsoft.com/office/powerpoint/2010/main" val="3600809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B98B1627-C5C3-41BB-A5DA-1DEECF478CCF}" type="slidenum">
              <a:rPr lang="en-US" sz="1200" smtClean="0"/>
              <a:pPr/>
              <a:t>47</a:t>
            </a:fld>
            <a:endParaRPr lang="en-US" sz="1200"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r>
              <a:rPr lang="sl-SI" dirty="0" err="1" smtClean="0"/>
              <a:t>The</a:t>
            </a:r>
            <a:r>
              <a:rPr lang="sl-SI" dirty="0" smtClean="0"/>
              <a:t> </a:t>
            </a:r>
            <a:r>
              <a:rPr lang="sl-SI" dirty="0" err="1" smtClean="0"/>
              <a:t>clamp</a:t>
            </a:r>
            <a:r>
              <a:rPr lang="sl-SI" dirty="0" smtClean="0"/>
              <a:t>-</a:t>
            </a:r>
            <a:r>
              <a:rPr lang="sl-SI" dirty="0" err="1" smtClean="0"/>
              <a:t>loading</a:t>
            </a:r>
            <a:r>
              <a:rPr lang="sl-SI" dirty="0" smtClean="0"/>
              <a:t> </a:t>
            </a:r>
            <a:r>
              <a:rPr lang="sl-SI" dirty="0" err="1" smtClean="0"/>
              <a:t>process</a:t>
            </a:r>
            <a:r>
              <a:rPr lang="sl-SI" dirty="0" smtClean="0"/>
              <a:t>. </a:t>
            </a:r>
            <a:r>
              <a:rPr lang="sl-SI" dirty="0" err="1" smtClean="0"/>
              <a:t>The</a:t>
            </a:r>
            <a:r>
              <a:rPr lang="sl-SI" dirty="0" smtClean="0"/>
              <a:t> </a:t>
            </a:r>
            <a:r>
              <a:rPr lang="sl-SI" dirty="0" err="1" smtClean="0"/>
              <a:t>multisubunit</a:t>
            </a:r>
            <a:r>
              <a:rPr lang="sl-SI" dirty="0" smtClean="0"/>
              <a:t> AAA+ </a:t>
            </a:r>
            <a:r>
              <a:rPr lang="sl-SI" dirty="0" err="1" smtClean="0"/>
              <a:t>clamp</a:t>
            </a:r>
            <a:r>
              <a:rPr lang="sl-SI" dirty="0" smtClean="0"/>
              <a:t> </a:t>
            </a:r>
            <a:r>
              <a:rPr lang="sl-SI" dirty="0" err="1" smtClean="0"/>
              <a:t>loader</a:t>
            </a:r>
            <a:r>
              <a:rPr lang="sl-SI" dirty="0" smtClean="0"/>
              <a:t> </a:t>
            </a:r>
            <a:r>
              <a:rPr lang="sl-SI" dirty="0" err="1" smtClean="0"/>
              <a:t>uses</a:t>
            </a:r>
            <a:r>
              <a:rPr lang="sl-SI" dirty="0" smtClean="0"/>
              <a:t> </a:t>
            </a:r>
            <a:r>
              <a:rPr lang="sl-SI" dirty="0" err="1" smtClean="0"/>
              <a:t>the</a:t>
            </a:r>
            <a:r>
              <a:rPr lang="sl-SI" dirty="0" smtClean="0"/>
              <a:t> </a:t>
            </a:r>
            <a:r>
              <a:rPr lang="sl-SI" dirty="0" err="1" smtClean="0"/>
              <a:t>energy</a:t>
            </a:r>
            <a:r>
              <a:rPr lang="sl-SI" dirty="0" smtClean="0"/>
              <a:t> </a:t>
            </a:r>
            <a:r>
              <a:rPr lang="sl-SI" dirty="0" err="1" smtClean="0"/>
              <a:t>of</a:t>
            </a:r>
            <a:r>
              <a:rPr lang="sl-SI" dirty="0" smtClean="0"/>
              <a:t> ATP </a:t>
            </a:r>
            <a:r>
              <a:rPr lang="sl-SI" dirty="0" err="1" smtClean="0"/>
              <a:t>hydrolysis</a:t>
            </a:r>
            <a:r>
              <a:rPr lang="sl-SI" dirty="0" smtClean="0"/>
              <a:t> to </a:t>
            </a:r>
            <a:r>
              <a:rPr lang="sl-SI" dirty="0" err="1" smtClean="0"/>
              <a:t>assemble</a:t>
            </a:r>
            <a:r>
              <a:rPr lang="sl-SI" dirty="0" smtClean="0"/>
              <a:t> </a:t>
            </a:r>
            <a:r>
              <a:rPr lang="sl-SI" dirty="0" err="1" smtClean="0"/>
              <a:t>sliding</a:t>
            </a:r>
            <a:r>
              <a:rPr lang="sl-SI" dirty="0" smtClean="0"/>
              <a:t> </a:t>
            </a:r>
            <a:r>
              <a:rPr lang="sl-SI" dirty="0" err="1" smtClean="0"/>
              <a:t>clamps</a:t>
            </a:r>
            <a:r>
              <a:rPr lang="sl-SI" dirty="0" smtClean="0"/>
              <a:t> at </a:t>
            </a:r>
            <a:r>
              <a:rPr lang="sl-SI" dirty="0" err="1" smtClean="0"/>
              <a:t>primed</a:t>
            </a:r>
            <a:r>
              <a:rPr lang="sl-SI" dirty="0" smtClean="0"/>
              <a:t> </a:t>
            </a:r>
            <a:r>
              <a:rPr lang="sl-SI" dirty="0" err="1" smtClean="0"/>
              <a:t>sites</a:t>
            </a:r>
            <a:r>
              <a:rPr lang="sl-SI" dirty="0" smtClean="0"/>
              <a:t>. In </a:t>
            </a:r>
            <a:r>
              <a:rPr lang="sl-SI" dirty="0" err="1" smtClean="0"/>
              <a:t>the</a:t>
            </a:r>
            <a:r>
              <a:rPr lang="sl-SI" dirty="0" smtClean="0"/>
              <a:t> </a:t>
            </a:r>
            <a:r>
              <a:rPr lang="sl-SI" dirty="0" err="1" smtClean="0"/>
              <a:t>presence</a:t>
            </a:r>
            <a:r>
              <a:rPr lang="sl-SI" dirty="0" smtClean="0"/>
              <a:t> </a:t>
            </a:r>
            <a:r>
              <a:rPr lang="sl-SI" dirty="0" err="1" smtClean="0"/>
              <a:t>of</a:t>
            </a:r>
            <a:r>
              <a:rPr lang="sl-SI" dirty="0" smtClean="0"/>
              <a:t> ATP, </a:t>
            </a:r>
            <a:r>
              <a:rPr lang="sl-SI" dirty="0" err="1" smtClean="0"/>
              <a:t>the</a:t>
            </a:r>
            <a:r>
              <a:rPr lang="sl-SI" dirty="0" smtClean="0"/>
              <a:t> </a:t>
            </a:r>
            <a:r>
              <a:rPr lang="sl-SI" dirty="0" err="1" smtClean="0"/>
              <a:t>clamp</a:t>
            </a:r>
            <a:r>
              <a:rPr lang="sl-SI" dirty="0" smtClean="0"/>
              <a:t> </a:t>
            </a:r>
            <a:r>
              <a:rPr lang="sl-SI" dirty="0" err="1" smtClean="0"/>
              <a:t>loader</a:t>
            </a:r>
            <a:r>
              <a:rPr lang="sl-SI" dirty="0" smtClean="0"/>
              <a:t> </a:t>
            </a:r>
            <a:r>
              <a:rPr lang="sl-SI" dirty="0" err="1" smtClean="0"/>
              <a:t>binds</a:t>
            </a:r>
            <a:r>
              <a:rPr lang="sl-SI" dirty="0" smtClean="0"/>
              <a:t> to </a:t>
            </a:r>
            <a:r>
              <a:rPr lang="sl-SI" dirty="0" err="1" smtClean="0"/>
              <a:t>and</a:t>
            </a:r>
            <a:r>
              <a:rPr lang="sl-SI" dirty="0" smtClean="0"/>
              <a:t> </a:t>
            </a:r>
            <a:r>
              <a:rPr lang="sl-SI" dirty="0" err="1" smtClean="0"/>
              <a:t>opens</a:t>
            </a:r>
            <a:r>
              <a:rPr lang="sl-SI" dirty="0" smtClean="0"/>
              <a:t> a </a:t>
            </a:r>
            <a:r>
              <a:rPr lang="sl-SI" dirty="0" err="1" smtClean="0"/>
              <a:t>sliding</a:t>
            </a:r>
            <a:r>
              <a:rPr lang="sl-SI" dirty="0" smtClean="0"/>
              <a:t> </a:t>
            </a:r>
            <a:r>
              <a:rPr lang="sl-SI" dirty="0" err="1" smtClean="0"/>
              <a:t>clamp</a:t>
            </a:r>
            <a:r>
              <a:rPr lang="sl-SI" dirty="0" smtClean="0"/>
              <a:t>. </a:t>
            </a:r>
            <a:r>
              <a:rPr lang="sl-SI" dirty="0" err="1" smtClean="0"/>
              <a:t>The</a:t>
            </a:r>
            <a:r>
              <a:rPr lang="sl-SI" dirty="0" smtClean="0"/>
              <a:t> </a:t>
            </a:r>
            <a:r>
              <a:rPr lang="sl-SI" dirty="0" err="1" smtClean="0"/>
              <a:t>clamp</a:t>
            </a:r>
            <a:r>
              <a:rPr lang="sl-SI" dirty="0" smtClean="0"/>
              <a:t> </a:t>
            </a:r>
            <a:r>
              <a:rPr lang="sl-SI" dirty="0" err="1" smtClean="0"/>
              <a:t>loader</a:t>
            </a:r>
            <a:r>
              <a:rPr lang="sl-SI" dirty="0" smtClean="0"/>
              <a:t> </a:t>
            </a:r>
            <a:r>
              <a:rPr lang="sl-SI" dirty="0" err="1" smtClean="0"/>
              <a:t>selectively</a:t>
            </a:r>
            <a:r>
              <a:rPr lang="sl-SI" dirty="0" smtClean="0"/>
              <a:t> </a:t>
            </a:r>
            <a:r>
              <a:rPr lang="sl-SI" dirty="0" err="1" smtClean="0"/>
              <a:t>binds</a:t>
            </a:r>
            <a:r>
              <a:rPr lang="sl-SI" dirty="0" smtClean="0"/>
              <a:t> to primer-</a:t>
            </a:r>
            <a:r>
              <a:rPr lang="sl-SI" dirty="0" err="1" smtClean="0"/>
              <a:t>template</a:t>
            </a:r>
            <a:r>
              <a:rPr lang="sl-SI" dirty="0" smtClean="0"/>
              <a:t> </a:t>
            </a:r>
            <a:r>
              <a:rPr lang="sl-SI" dirty="0" err="1" smtClean="0"/>
              <a:t>junctions</a:t>
            </a:r>
            <a:r>
              <a:rPr lang="sl-SI" dirty="0" smtClean="0"/>
              <a:t>, </a:t>
            </a:r>
            <a:r>
              <a:rPr lang="sl-SI" dirty="0" err="1" smtClean="0"/>
              <a:t>which</a:t>
            </a:r>
            <a:r>
              <a:rPr lang="sl-SI" dirty="0" smtClean="0"/>
              <a:t> </a:t>
            </a:r>
            <a:r>
              <a:rPr lang="sl-SI" dirty="0" err="1" smtClean="0"/>
              <a:t>stimulates</a:t>
            </a:r>
            <a:r>
              <a:rPr lang="sl-SI" dirty="0" smtClean="0"/>
              <a:t> ATP </a:t>
            </a:r>
            <a:r>
              <a:rPr lang="sl-SI" dirty="0" err="1" smtClean="0"/>
              <a:t>hydrolysis</a:t>
            </a:r>
            <a:r>
              <a:rPr lang="sl-SI" dirty="0" smtClean="0"/>
              <a:t> </a:t>
            </a:r>
            <a:r>
              <a:rPr lang="sl-SI" dirty="0" err="1" smtClean="0"/>
              <a:t>and</a:t>
            </a:r>
            <a:r>
              <a:rPr lang="sl-SI" dirty="0" smtClean="0"/>
              <a:t> </a:t>
            </a:r>
            <a:r>
              <a:rPr lang="sl-SI" dirty="0" err="1" smtClean="0"/>
              <a:t>results</a:t>
            </a:r>
            <a:r>
              <a:rPr lang="sl-SI" dirty="0" smtClean="0"/>
              <a:t> in </a:t>
            </a:r>
            <a:r>
              <a:rPr lang="sl-SI" dirty="0" err="1" smtClean="0"/>
              <a:t>dissociation</a:t>
            </a:r>
            <a:r>
              <a:rPr lang="sl-SI" dirty="0" smtClean="0"/>
              <a:t> </a:t>
            </a:r>
            <a:r>
              <a:rPr lang="sl-SI" dirty="0" err="1" smtClean="0"/>
              <a:t>of</a:t>
            </a:r>
            <a:r>
              <a:rPr lang="sl-SI" dirty="0" smtClean="0"/>
              <a:t> </a:t>
            </a:r>
            <a:r>
              <a:rPr lang="sl-SI" dirty="0" err="1" smtClean="0"/>
              <a:t>the</a:t>
            </a:r>
            <a:r>
              <a:rPr lang="sl-SI" dirty="0" smtClean="0"/>
              <a:t> </a:t>
            </a:r>
            <a:r>
              <a:rPr lang="sl-SI" dirty="0" err="1" smtClean="0"/>
              <a:t>clamp</a:t>
            </a:r>
            <a:r>
              <a:rPr lang="sl-SI" dirty="0" smtClean="0"/>
              <a:t> </a:t>
            </a:r>
            <a:r>
              <a:rPr lang="sl-SI" dirty="0" err="1" smtClean="0"/>
              <a:t>loader</a:t>
            </a:r>
            <a:r>
              <a:rPr lang="sl-SI" dirty="0" smtClean="0"/>
              <a:t> </a:t>
            </a:r>
            <a:r>
              <a:rPr lang="sl-SI" dirty="0" err="1" smtClean="0"/>
              <a:t>from</a:t>
            </a:r>
            <a:r>
              <a:rPr lang="sl-SI" dirty="0" smtClean="0"/>
              <a:t> </a:t>
            </a:r>
            <a:r>
              <a:rPr lang="sl-SI" dirty="0" err="1" smtClean="0"/>
              <a:t>the</a:t>
            </a:r>
            <a:r>
              <a:rPr lang="sl-SI" dirty="0" smtClean="0"/>
              <a:t> </a:t>
            </a:r>
            <a:r>
              <a:rPr lang="sl-SI" dirty="0" err="1" smtClean="0"/>
              <a:t>clamp</a:t>
            </a:r>
            <a:r>
              <a:rPr lang="sl-SI" dirty="0" smtClean="0"/>
              <a:t> </a:t>
            </a:r>
            <a:r>
              <a:rPr lang="sl-SI" dirty="0" err="1" smtClean="0"/>
              <a:t>and</a:t>
            </a:r>
            <a:r>
              <a:rPr lang="sl-SI" dirty="0" smtClean="0"/>
              <a:t> </a:t>
            </a:r>
            <a:r>
              <a:rPr lang="sl-SI" dirty="0" err="1" smtClean="0"/>
              <a:t>closure</a:t>
            </a:r>
            <a:r>
              <a:rPr lang="sl-SI" dirty="0" smtClean="0"/>
              <a:t> </a:t>
            </a:r>
            <a:r>
              <a:rPr lang="sl-SI" dirty="0" err="1" smtClean="0"/>
              <a:t>of</a:t>
            </a:r>
            <a:r>
              <a:rPr lang="sl-SI" dirty="0" smtClean="0"/>
              <a:t> </a:t>
            </a:r>
            <a:r>
              <a:rPr lang="sl-SI" dirty="0" err="1" smtClean="0"/>
              <a:t>the</a:t>
            </a:r>
            <a:r>
              <a:rPr lang="sl-SI" dirty="0" smtClean="0"/>
              <a:t> </a:t>
            </a:r>
            <a:r>
              <a:rPr lang="sl-SI" dirty="0" err="1" smtClean="0"/>
              <a:t>sliding</a:t>
            </a:r>
            <a:r>
              <a:rPr lang="sl-SI" dirty="0" smtClean="0"/>
              <a:t> </a:t>
            </a:r>
            <a:r>
              <a:rPr lang="sl-SI" dirty="0" err="1" smtClean="0"/>
              <a:t>clamp</a:t>
            </a:r>
            <a:r>
              <a:rPr lang="sl-SI" dirty="0" smtClean="0"/>
              <a:t> </a:t>
            </a:r>
            <a:r>
              <a:rPr lang="sl-SI" dirty="0" err="1" smtClean="0"/>
              <a:t>around</a:t>
            </a:r>
            <a:r>
              <a:rPr lang="sl-SI" dirty="0" smtClean="0"/>
              <a:t> DNA. DNA </a:t>
            </a:r>
            <a:r>
              <a:rPr lang="sl-SI" dirty="0" err="1" smtClean="0"/>
              <a:t>polymerase</a:t>
            </a:r>
            <a:r>
              <a:rPr lang="sl-SI" dirty="0" smtClean="0"/>
              <a:t> is </a:t>
            </a:r>
            <a:r>
              <a:rPr lang="sl-SI" dirty="0" err="1" smtClean="0"/>
              <a:t>recruited</a:t>
            </a:r>
            <a:r>
              <a:rPr lang="sl-SI" dirty="0" smtClean="0"/>
              <a:t> to </a:t>
            </a:r>
            <a:r>
              <a:rPr lang="sl-SI" dirty="0" err="1" smtClean="0"/>
              <a:t>the</a:t>
            </a:r>
            <a:r>
              <a:rPr lang="sl-SI" dirty="0" smtClean="0"/>
              <a:t> primer-</a:t>
            </a:r>
            <a:r>
              <a:rPr lang="sl-SI" dirty="0" err="1" smtClean="0"/>
              <a:t>template</a:t>
            </a:r>
            <a:r>
              <a:rPr lang="sl-SI" dirty="0" smtClean="0"/>
              <a:t> </a:t>
            </a:r>
            <a:r>
              <a:rPr lang="sl-SI" dirty="0" err="1" smtClean="0"/>
              <a:t>junction</a:t>
            </a:r>
            <a:r>
              <a:rPr lang="sl-SI" dirty="0" smtClean="0"/>
              <a:t> </a:t>
            </a:r>
            <a:r>
              <a:rPr lang="sl-SI" dirty="0" err="1" smtClean="0"/>
              <a:t>by</a:t>
            </a:r>
            <a:r>
              <a:rPr lang="sl-SI" dirty="0" smtClean="0"/>
              <a:t> </a:t>
            </a:r>
            <a:r>
              <a:rPr lang="sl-SI" dirty="0" err="1" smtClean="0"/>
              <a:t>the</a:t>
            </a:r>
            <a:r>
              <a:rPr lang="sl-SI" dirty="0" smtClean="0"/>
              <a:t> </a:t>
            </a:r>
            <a:r>
              <a:rPr lang="sl-SI" dirty="0" err="1" smtClean="0"/>
              <a:t>sliding</a:t>
            </a:r>
            <a:r>
              <a:rPr lang="sl-SI" dirty="0" smtClean="0"/>
              <a:t> </a:t>
            </a:r>
            <a:r>
              <a:rPr lang="sl-SI" dirty="0" err="1" smtClean="0"/>
              <a:t>clamp</a:t>
            </a:r>
            <a:r>
              <a:rPr lang="sl-SI" dirty="0" smtClean="0"/>
              <a:t> </a:t>
            </a:r>
            <a:r>
              <a:rPr lang="sl-SI" dirty="0" err="1" smtClean="0"/>
              <a:t>assembled</a:t>
            </a:r>
            <a:r>
              <a:rPr lang="sl-SI" dirty="0" smtClean="0"/>
              <a:t> </a:t>
            </a:r>
            <a:r>
              <a:rPr lang="sl-SI" dirty="0" err="1" smtClean="0"/>
              <a:t>onto</a:t>
            </a:r>
            <a:r>
              <a:rPr lang="sl-SI" dirty="0" smtClean="0"/>
              <a:t> </a:t>
            </a:r>
            <a:r>
              <a:rPr lang="sl-SI" dirty="0" err="1" smtClean="0"/>
              <a:t>the</a:t>
            </a:r>
            <a:r>
              <a:rPr lang="sl-SI" dirty="0" smtClean="0"/>
              <a:t> RNA primer.</a:t>
            </a:r>
          </a:p>
        </p:txBody>
      </p:sp>
    </p:spTree>
    <p:extLst>
      <p:ext uri="{BB962C8B-B14F-4D97-AF65-F5344CB8AC3E}">
        <p14:creationId xmlns:p14="http://schemas.microsoft.com/office/powerpoint/2010/main" val="2632023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mtClean="0"/>
              <a:t>http://www.biol.ttu.edu/faculty/densmore/Shared%20Documents/BIOL%204320,%205320/Lectures%20for%20Exam%202/Molecular%20Lecture%20-%202.14.08.pdf</a:t>
            </a:r>
            <a:endParaRPr lang="sl-SI"/>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48</a:t>
            </a:fld>
            <a:endParaRPr lang="en-US"/>
          </a:p>
        </p:txBody>
      </p:sp>
    </p:spTree>
    <p:extLst>
      <p:ext uri="{BB962C8B-B14F-4D97-AF65-F5344CB8AC3E}">
        <p14:creationId xmlns:p14="http://schemas.microsoft.com/office/powerpoint/2010/main" val="2609387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mtClean="0"/>
              <a:t>http://www.biol.ttu.edu/faculty/densmore/Shared%20Documents/BIOL%204320,%205320/Lectures%20for%20Exam%202/Molecular%20Lecture%20-%202.14.08.pdf</a:t>
            </a:r>
            <a:endParaRPr lang="sl-SI"/>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49</a:t>
            </a:fld>
            <a:endParaRPr lang="en-US"/>
          </a:p>
        </p:txBody>
      </p:sp>
    </p:spTree>
    <p:extLst>
      <p:ext uri="{BB962C8B-B14F-4D97-AF65-F5344CB8AC3E}">
        <p14:creationId xmlns:p14="http://schemas.microsoft.com/office/powerpoint/2010/main" val="2609387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mtClean="0"/>
              <a:t>http://www.biol.ttu.edu/faculty/densmore/Shared%20Documents/BIOL%204320,%205320/Lectures%20for%20Exam%202/Molecular%20Lecture%20-%202.14.08.pdf</a:t>
            </a:r>
            <a:endParaRPr lang="sl-SI"/>
          </a:p>
        </p:txBody>
      </p:sp>
      <p:sp>
        <p:nvSpPr>
          <p:cNvPr id="4" name="Slide Number Placeholder 3"/>
          <p:cNvSpPr>
            <a:spLocks noGrp="1"/>
          </p:cNvSpPr>
          <p:nvPr>
            <p:ph type="sldNum" sz="quarter" idx="10"/>
          </p:nvPr>
        </p:nvSpPr>
        <p:spPr/>
        <p:txBody>
          <a:bodyPr/>
          <a:lstStyle/>
          <a:p>
            <a:pPr>
              <a:defRPr/>
            </a:pPr>
            <a:fld id="{C80B4EC2-78DA-4A0E-8B0B-692E4A4CE4D7}" type="slidenum">
              <a:rPr lang="en-US" smtClean="0"/>
              <a:pPr>
                <a:defRPr/>
              </a:pPr>
              <a:t>50</a:t>
            </a:fld>
            <a:endParaRPr lang="en-US"/>
          </a:p>
        </p:txBody>
      </p:sp>
    </p:spTree>
    <p:extLst>
      <p:ext uri="{BB962C8B-B14F-4D97-AF65-F5344CB8AC3E}">
        <p14:creationId xmlns:p14="http://schemas.microsoft.com/office/powerpoint/2010/main" val="2609387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4A4D3CE-B78F-4F02-B144-0E23C9FE2069}" type="slidenum">
              <a:rPr lang="en-US" sz="1200" smtClean="0"/>
              <a:pPr/>
              <a:t>51</a:t>
            </a:fld>
            <a:endParaRPr lang="en-US" sz="1200"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r>
              <a:rPr lang="sl-SI" smtClean="0"/>
              <a:t>Protein dynamics at the Escherichia coli replication fork. Leading strand synthesis is a continuous process that requires only one or a few priming events. The</a:t>
            </a:r>
          </a:p>
          <a:p>
            <a:r>
              <a:rPr lang="sl-SI" smtClean="0"/>
              <a:t>lagging strand is synthesized in multiple discontinuous DNA segments called Okazaki fragments. (a) An Okazaki fragment is initiated when primase synthesizes a short RNA primer along the lagging strand. Primase dissociates from DNA upon completion of primer synthesis. (b) The g complex clamp loader uses the energy of ATP to ‘crack’ open and assemble the b-clamp at the newly primed site. The clamp loader dissociates from DNA upon completion of clamp assembly leaving b behind at the 30 primer terminus. (c) The lagging strand polymerase dissociates from b upon completion of an Okazaki fragment and cycles to the b-clamp assembled at the newly primed site. The b-clamp is left behind on the completed Okazaki fragment. (d) The lagging strand polymerase initiates DNA synthesis of the Okazaki fragment.</a:t>
            </a:r>
          </a:p>
        </p:txBody>
      </p:sp>
    </p:spTree>
    <p:extLst>
      <p:ext uri="{BB962C8B-B14F-4D97-AF65-F5344CB8AC3E}">
        <p14:creationId xmlns:p14="http://schemas.microsoft.com/office/powerpoint/2010/main" val="1285461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40F93A3-9F53-401F-8F60-813A3D7ACB9C}" type="slidenum">
              <a:rPr lang="en-US" sz="1200" smtClean="0"/>
              <a:pPr/>
              <a:t>52</a:t>
            </a:fld>
            <a:endParaRPr lang="en-US" sz="1200"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1191136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C52B7B4-C54D-4DBD-9F0B-490FF9A290F3}" type="slidenum">
              <a:rPr lang="en-US" sz="1200" smtClean="0"/>
              <a:pPr/>
              <a:t>53</a:t>
            </a:fld>
            <a:endParaRPr lang="en-US" sz="1200"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r>
              <a:rPr lang="en-US" dirty="0" smtClean="0"/>
              <a:t>Nucleotide sequences of </a:t>
            </a:r>
            <a:r>
              <a:rPr lang="en-US" dirty="0" err="1" smtClean="0"/>
              <a:t>Ter</a:t>
            </a:r>
            <a:r>
              <a:rPr lang="en-US" dirty="0" smtClean="0"/>
              <a:t> sites from the E. coli chromosome. Base pairs that interact with the </a:t>
            </a:r>
            <a:r>
              <a:rPr lang="en-US" dirty="0" err="1" smtClean="0"/>
              <a:t>Tus</a:t>
            </a:r>
            <a:r>
              <a:rPr lang="en-US" dirty="0" smtClean="0"/>
              <a:t> protein</a:t>
            </a:r>
            <a:r>
              <a:rPr lang="sl-SI" dirty="0" smtClean="0"/>
              <a:t> </a:t>
            </a:r>
            <a:r>
              <a:rPr lang="en-US" dirty="0" smtClean="0"/>
              <a:t>are indicated by the shaded regions. In the orientation shown for these</a:t>
            </a:r>
            <a:r>
              <a:rPr lang="sl-SI" dirty="0" smtClean="0"/>
              <a:t> </a:t>
            </a:r>
            <a:r>
              <a:rPr lang="en-US" dirty="0" smtClean="0"/>
              <a:t>sequences, replication forks approaching from the left are blocked,</a:t>
            </a:r>
            <a:r>
              <a:rPr lang="sl-SI" dirty="0" smtClean="0"/>
              <a:t> </a:t>
            </a:r>
            <a:r>
              <a:rPr lang="en-US" dirty="0" smtClean="0"/>
              <a:t>while those entering from the right are unimpeded.</a:t>
            </a:r>
            <a:r>
              <a:rPr lang="sl-SI" dirty="0" smtClean="0"/>
              <a:t> (</a:t>
            </a:r>
            <a:r>
              <a:rPr lang="sl-SI" dirty="0" err="1" smtClean="0"/>
              <a:t>tus</a:t>
            </a:r>
            <a:r>
              <a:rPr lang="sl-SI" dirty="0" smtClean="0"/>
              <a:t> = </a:t>
            </a:r>
            <a:r>
              <a:rPr lang="sl-SI" dirty="0" err="1" smtClean="0"/>
              <a:t>termination</a:t>
            </a:r>
            <a:r>
              <a:rPr lang="sl-SI" dirty="0" smtClean="0"/>
              <a:t> </a:t>
            </a:r>
            <a:r>
              <a:rPr lang="sl-SI" dirty="0" err="1" smtClean="0"/>
              <a:t>utilization</a:t>
            </a:r>
            <a:r>
              <a:rPr lang="sl-SI" dirty="0" smtClean="0"/>
              <a:t> substance)</a:t>
            </a:r>
          </a:p>
          <a:p>
            <a:endParaRPr lang="sl-SI" dirty="0" smtClean="0"/>
          </a:p>
          <a:p>
            <a:r>
              <a:rPr lang="en-US" dirty="0" err="1" smtClean="0"/>
              <a:t>Replisome</a:t>
            </a:r>
            <a:r>
              <a:rPr lang="en-US" dirty="0" smtClean="0"/>
              <a:t> of E. coli and mechanism of replication fork</a:t>
            </a:r>
            <a:r>
              <a:rPr lang="sl-SI" dirty="0" smtClean="0"/>
              <a:t> </a:t>
            </a:r>
            <a:r>
              <a:rPr lang="en-US" dirty="0" smtClean="0"/>
              <a:t>arrest by a </a:t>
            </a:r>
            <a:r>
              <a:rPr lang="en-US" dirty="0" err="1" smtClean="0"/>
              <a:t>Tus-Ter</a:t>
            </a:r>
            <a:r>
              <a:rPr lang="en-US" dirty="0" smtClean="0"/>
              <a:t> complex. (A) The </a:t>
            </a:r>
            <a:r>
              <a:rPr lang="en-US" dirty="0" err="1" smtClean="0"/>
              <a:t>replisome</a:t>
            </a:r>
            <a:r>
              <a:rPr lang="en-US" dirty="0" smtClean="0"/>
              <a:t> moving along the</a:t>
            </a:r>
            <a:r>
              <a:rPr lang="sl-SI" dirty="0" smtClean="0"/>
              <a:t> </a:t>
            </a:r>
            <a:r>
              <a:rPr lang="en-US" dirty="0" smtClean="0"/>
              <a:t>DNA template approaches </a:t>
            </a:r>
            <a:r>
              <a:rPr lang="en-US" dirty="0" err="1" smtClean="0"/>
              <a:t>Tus</a:t>
            </a:r>
            <a:r>
              <a:rPr lang="en-US" dirty="0" smtClean="0"/>
              <a:t>, and the </a:t>
            </a:r>
            <a:r>
              <a:rPr lang="en-US" dirty="0" err="1" smtClean="0"/>
              <a:t>DnaB</a:t>
            </a:r>
            <a:r>
              <a:rPr lang="en-US" dirty="0" smtClean="0"/>
              <a:t> helicase assists </a:t>
            </a:r>
            <a:r>
              <a:rPr lang="en-US" dirty="0" err="1" smtClean="0"/>
              <a:t>primase</a:t>
            </a:r>
            <a:r>
              <a:rPr lang="sl-SI" dirty="0" smtClean="0"/>
              <a:t> </a:t>
            </a:r>
            <a:r>
              <a:rPr lang="en-US" dirty="0" smtClean="0"/>
              <a:t>to lay down the last lagging-strand primer. (B) </a:t>
            </a:r>
            <a:r>
              <a:rPr lang="en-US" dirty="0" err="1" smtClean="0"/>
              <a:t>DnaB</a:t>
            </a:r>
            <a:r>
              <a:rPr lang="en-US" dirty="0" smtClean="0"/>
              <a:t> helicase action is</a:t>
            </a:r>
            <a:r>
              <a:rPr lang="sl-SI" dirty="0" smtClean="0"/>
              <a:t> </a:t>
            </a:r>
            <a:r>
              <a:rPr lang="en-US" dirty="0" smtClean="0"/>
              <a:t>blocked by </a:t>
            </a:r>
            <a:r>
              <a:rPr lang="en-US" dirty="0" err="1" smtClean="0"/>
              <a:t>Tus</a:t>
            </a:r>
            <a:r>
              <a:rPr lang="en-US" dirty="0" smtClean="0"/>
              <a:t>, and </a:t>
            </a:r>
            <a:r>
              <a:rPr lang="en-US" dirty="0" err="1" smtClean="0"/>
              <a:t>DnaB</a:t>
            </a:r>
            <a:r>
              <a:rPr lang="en-US" dirty="0" smtClean="0"/>
              <a:t> dissociates from the template. (C) DNA</a:t>
            </a:r>
            <a:r>
              <a:rPr lang="sl-SI" dirty="0" smtClean="0"/>
              <a:t> </a:t>
            </a:r>
            <a:r>
              <a:rPr lang="en-US" dirty="0" smtClean="0"/>
              <a:t>polymerase III (Pol III) </a:t>
            </a:r>
            <a:r>
              <a:rPr lang="en-US" dirty="0" err="1" smtClean="0"/>
              <a:t>holoenzyme</a:t>
            </a:r>
            <a:r>
              <a:rPr lang="en-US" dirty="0" smtClean="0"/>
              <a:t> completes leading-strand synthesis</a:t>
            </a:r>
            <a:r>
              <a:rPr lang="sl-SI" dirty="0" smtClean="0"/>
              <a:t> </a:t>
            </a:r>
            <a:r>
              <a:rPr lang="en-US" dirty="0" smtClean="0"/>
              <a:t>up to the </a:t>
            </a:r>
            <a:r>
              <a:rPr lang="en-US" dirty="0" err="1" smtClean="0"/>
              <a:t>Tus-Ter</a:t>
            </a:r>
            <a:r>
              <a:rPr lang="en-US" dirty="0" smtClean="0"/>
              <a:t> complex and (D) synthesizes the last Okazaki</a:t>
            </a:r>
            <a:r>
              <a:rPr lang="sl-SI" dirty="0" smtClean="0"/>
              <a:t> </a:t>
            </a:r>
            <a:r>
              <a:rPr lang="en-US" dirty="0" smtClean="0"/>
              <a:t>fragment on the lagging strand, which will eventually be ligated by</a:t>
            </a:r>
            <a:r>
              <a:rPr lang="sl-SI" dirty="0" smtClean="0"/>
              <a:t> </a:t>
            </a:r>
            <a:r>
              <a:rPr lang="en-US" dirty="0" smtClean="0"/>
              <a:t>DNA ligase to the penultimate fragment following removal of its RNA</a:t>
            </a:r>
            <a:r>
              <a:rPr lang="sl-SI" dirty="0" smtClean="0"/>
              <a:t> </a:t>
            </a:r>
            <a:r>
              <a:rPr lang="en-US" dirty="0" smtClean="0"/>
              <a:t>primer by DNA polymerase I (not shown). (E) The </a:t>
            </a:r>
            <a:r>
              <a:rPr lang="en-US" dirty="0" err="1" smtClean="0"/>
              <a:t>holoenzyme</a:t>
            </a:r>
            <a:r>
              <a:rPr lang="en-US" dirty="0" smtClean="0"/>
              <a:t> then</a:t>
            </a:r>
          </a:p>
          <a:p>
            <a:r>
              <a:rPr lang="en-US" dirty="0" smtClean="0"/>
              <a:t>dissociates, leaving a Y-forked structure that is single stranded on the</a:t>
            </a:r>
            <a:r>
              <a:rPr lang="sl-SI" dirty="0" smtClean="0"/>
              <a:t> </a:t>
            </a:r>
            <a:r>
              <a:rPr lang="en-US" dirty="0" smtClean="0"/>
              <a:t>lagging strand near the </a:t>
            </a:r>
            <a:r>
              <a:rPr lang="en-US" dirty="0" err="1" smtClean="0"/>
              <a:t>Tus-Ter</a:t>
            </a:r>
            <a:r>
              <a:rPr lang="en-US" dirty="0" smtClean="0"/>
              <a:t> complex.</a:t>
            </a:r>
            <a:endParaRPr lang="sl-SI" dirty="0" smtClean="0"/>
          </a:p>
        </p:txBody>
      </p:sp>
    </p:spTree>
    <p:extLst>
      <p:ext uri="{BB962C8B-B14F-4D97-AF65-F5344CB8AC3E}">
        <p14:creationId xmlns:p14="http://schemas.microsoft.com/office/powerpoint/2010/main" val="136764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B63E31E6-8955-440A-96A9-6C04DD9D4CA4}" type="slidenum">
              <a:rPr lang="en-US" sz="1200" smtClean="0"/>
              <a:pPr/>
              <a:t>9</a:t>
            </a:fld>
            <a:endParaRPr lang="en-US" sz="120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2176799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A126570-0C7F-4D03-9628-4DCD0B0283B8}" type="slidenum">
              <a:rPr lang="en-US" sz="1200" smtClean="0"/>
              <a:pPr/>
              <a:t>10</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p:spPr>
        <p:txBody>
          <a:bodyPr/>
          <a:lstStyle/>
          <a:p>
            <a:r>
              <a:rPr lang="sl-SI" smtClean="0"/>
              <a:t>Z-DNA je na osnovi strukture 6-mera CGCGCG: levosučna vijačnica, fosfati nameščeni cikcakasto, ima samo 1izrazit žleb. Tako strukturo imajo le oligonukl. s ponavljajočim zaporedjem purin-pirimidin v pogojih visoke ionske moči.</a:t>
            </a:r>
            <a:endParaRPr lang="en-GB" smtClean="0"/>
          </a:p>
        </p:txBody>
      </p:sp>
    </p:spTree>
    <p:extLst>
      <p:ext uri="{BB962C8B-B14F-4D97-AF65-F5344CB8AC3E}">
        <p14:creationId xmlns:p14="http://schemas.microsoft.com/office/powerpoint/2010/main" val="155517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5E6B980D-A5C0-4065-9A17-87942D91A30D}" type="slidenum">
              <a:rPr lang="en-US" sz="1200" smtClean="0"/>
              <a:pPr/>
              <a:t>11</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endParaRPr lang="sl-SI" smtClean="0"/>
          </a:p>
        </p:txBody>
      </p:sp>
    </p:spTree>
    <p:extLst>
      <p:ext uri="{BB962C8B-B14F-4D97-AF65-F5344CB8AC3E}">
        <p14:creationId xmlns:p14="http://schemas.microsoft.com/office/powerpoint/2010/main" val="236092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DE9DAAF-E48A-446F-AD29-8C6D69793FF2}" type="slidenum">
              <a:rPr lang="en-US" sz="1200" smtClean="0">
                <a:solidFill>
                  <a:srgbClr val="000000"/>
                </a:solidFill>
              </a:rPr>
              <a:pPr/>
              <a:t>12</a:t>
            </a:fld>
            <a:endParaRPr lang="en-US" sz="1200" smtClean="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r>
              <a:rPr lang="sl-SI" smtClean="0"/>
              <a:t>Dodatno zvita DNA</a:t>
            </a:r>
          </a:p>
        </p:txBody>
      </p:sp>
    </p:spTree>
    <p:extLst>
      <p:ext uri="{BB962C8B-B14F-4D97-AF65-F5344CB8AC3E}">
        <p14:creationId xmlns:p14="http://schemas.microsoft.com/office/powerpoint/2010/main" val="327974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D529EB5-1D56-4B5B-9F16-ED9F9E174820}" type="slidenum">
              <a:rPr lang="en-US" sz="1200" smtClean="0"/>
              <a:pPr/>
              <a:t>13</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r>
              <a:rPr lang="sl-SI" dirty="0" smtClean="0"/>
              <a:t>SV40 + </a:t>
            </a:r>
            <a:r>
              <a:rPr lang="sl-SI" dirty="0" err="1" smtClean="0"/>
              <a:t>topoI</a:t>
            </a:r>
            <a:endParaRPr lang="sl-SI" dirty="0" smtClean="0"/>
          </a:p>
          <a:p>
            <a:endParaRPr lang="sl-SI" dirty="0" smtClean="0"/>
          </a:p>
        </p:txBody>
      </p:sp>
    </p:spTree>
    <p:extLst>
      <p:ext uri="{BB962C8B-B14F-4D97-AF65-F5344CB8AC3E}">
        <p14:creationId xmlns:p14="http://schemas.microsoft.com/office/powerpoint/2010/main" val="114066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995F37F-C00F-4220-AC21-7E32D1A3BD36}" type="slidenum">
              <a:rPr lang="en-US" altLang="en-US"/>
              <a:pPr>
                <a:defRPr/>
              </a:pPr>
              <a:t>‹#›</a:t>
            </a:fld>
            <a:endParaRPr lang="en-US" altLang="en-US"/>
          </a:p>
        </p:txBody>
      </p:sp>
    </p:spTree>
    <p:extLst>
      <p:ext uri="{BB962C8B-B14F-4D97-AF65-F5344CB8AC3E}">
        <p14:creationId xmlns:p14="http://schemas.microsoft.com/office/powerpoint/2010/main" val="409290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70CBE5-4E8A-4EE5-BA25-ABEE5CAADF37}" type="slidenum">
              <a:rPr lang="en-US" altLang="en-US"/>
              <a:pPr>
                <a:defRPr/>
              </a:pPr>
              <a:t>‹#›</a:t>
            </a:fld>
            <a:endParaRPr lang="en-US" altLang="en-US"/>
          </a:p>
        </p:txBody>
      </p:sp>
    </p:spTree>
    <p:extLst>
      <p:ext uri="{BB962C8B-B14F-4D97-AF65-F5344CB8AC3E}">
        <p14:creationId xmlns:p14="http://schemas.microsoft.com/office/powerpoint/2010/main" val="191313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5278EE0-09CE-48B3-8000-C10A6577EFD8}" type="slidenum">
              <a:rPr lang="en-US" altLang="en-US"/>
              <a:pPr>
                <a:defRPr/>
              </a:pPr>
              <a:t>‹#›</a:t>
            </a:fld>
            <a:endParaRPr lang="en-US" altLang="en-US"/>
          </a:p>
        </p:txBody>
      </p:sp>
    </p:spTree>
    <p:extLst>
      <p:ext uri="{BB962C8B-B14F-4D97-AF65-F5344CB8AC3E}">
        <p14:creationId xmlns:p14="http://schemas.microsoft.com/office/powerpoint/2010/main" val="213109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95F37F-C00F-4220-AC21-7E32D1A3BD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8898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D86FD3-D6F8-4477-BFE6-1E313F11A3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7950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A4F07-046B-4BE8-820D-A0AAEFE37A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4755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49B4F-AA71-43E9-A285-5D06D8FEA4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1586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0CF093-9A4E-4CE8-BFD8-1E0D289D1B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9445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BDA67E-7DFF-4419-9D02-FE0DDC487A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1354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C1EC38-9ED8-477B-8EE6-D600504C18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9676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45295-4DD5-4B23-86A2-E5B46F4B88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254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5D86FD3-D6F8-4477-BFE6-1E313F11A333}" type="slidenum">
              <a:rPr lang="en-US" altLang="en-US"/>
              <a:pPr>
                <a:defRPr/>
              </a:pPr>
              <a:t>‹#›</a:t>
            </a:fld>
            <a:endParaRPr lang="en-US" altLang="en-US"/>
          </a:p>
        </p:txBody>
      </p:sp>
    </p:spTree>
    <p:extLst>
      <p:ext uri="{BB962C8B-B14F-4D97-AF65-F5344CB8AC3E}">
        <p14:creationId xmlns:p14="http://schemas.microsoft.com/office/powerpoint/2010/main" val="2470437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CEB9-C132-4E91-971C-CE44FCF854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4895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70CBE5-4E8A-4EE5-BA25-ABEE5CAADF3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747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278EE0-09CE-48B3-8000-C10A6577EF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8894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E1A4F07-046B-4BE8-820D-A0AAEFE37A8E}" type="slidenum">
              <a:rPr lang="en-US" altLang="en-US"/>
              <a:pPr>
                <a:defRPr/>
              </a:pPr>
              <a:t>‹#›</a:t>
            </a:fld>
            <a:endParaRPr lang="en-US" altLang="en-US"/>
          </a:p>
        </p:txBody>
      </p:sp>
    </p:spTree>
    <p:extLst>
      <p:ext uri="{BB962C8B-B14F-4D97-AF65-F5344CB8AC3E}">
        <p14:creationId xmlns:p14="http://schemas.microsoft.com/office/powerpoint/2010/main" val="131586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D49B4F-AA71-43E9-A285-5D06D8FEA4B6}" type="slidenum">
              <a:rPr lang="en-US" altLang="en-US"/>
              <a:pPr>
                <a:defRPr/>
              </a:pPr>
              <a:t>‹#›</a:t>
            </a:fld>
            <a:endParaRPr lang="en-US" altLang="en-US"/>
          </a:p>
        </p:txBody>
      </p:sp>
    </p:spTree>
    <p:extLst>
      <p:ext uri="{BB962C8B-B14F-4D97-AF65-F5344CB8AC3E}">
        <p14:creationId xmlns:p14="http://schemas.microsoft.com/office/powerpoint/2010/main" val="198600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B0CF093-9A4E-4CE8-BFD8-1E0D289D1B83}" type="slidenum">
              <a:rPr lang="en-US" altLang="en-US"/>
              <a:pPr>
                <a:defRPr/>
              </a:pPr>
              <a:t>‹#›</a:t>
            </a:fld>
            <a:endParaRPr lang="en-US" altLang="en-US"/>
          </a:p>
        </p:txBody>
      </p:sp>
    </p:spTree>
    <p:extLst>
      <p:ext uri="{BB962C8B-B14F-4D97-AF65-F5344CB8AC3E}">
        <p14:creationId xmlns:p14="http://schemas.microsoft.com/office/powerpoint/2010/main" val="325120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13BDA67E-7DFF-4419-9D02-FE0DDC487A44}" type="slidenum">
              <a:rPr lang="en-US" altLang="en-US"/>
              <a:pPr>
                <a:defRPr/>
              </a:pPr>
              <a:t>‹#›</a:t>
            </a:fld>
            <a:endParaRPr lang="en-US" altLang="en-US"/>
          </a:p>
        </p:txBody>
      </p:sp>
    </p:spTree>
    <p:extLst>
      <p:ext uri="{BB962C8B-B14F-4D97-AF65-F5344CB8AC3E}">
        <p14:creationId xmlns:p14="http://schemas.microsoft.com/office/powerpoint/2010/main" val="290218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7CC1EC38-9ED8-477B-8EE6-D600504C1822}" type="slidenum">
              <a:rPr lang="en-US" altLang="en-US"/>
              <a:pPr>
                <a:defRPr/>
              </a:pPr>
              <a:t>‹#›</a:t>
            </a:fld>
            <a:endParaRPr lang="en-US" altLang="en-US"/>
          </a:p>
        </p:txBody>
      </p:sp>
    </p:spTree>
    <p:extLst>
      <p:ext uri="{BB962C8B-B14F-4D97-AF65-F5344CB8AC3E}">
        <p14:creationId xmlns:p14="http://schemas.microsoft.com/office/powerpoint/2010/main" val="300091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5845295-4DD5-4B23-86A2-E5B46F4B88DA}" type="slidenum">
              <a:rPr lang="en-US" altLang="en-US"/>
              <a:pPr>
                <a:defRPr/>
              </a:pPr>
              <a:t>‹#›</a:t>
            </a:fld>
            <a:endParaRPr lang="en-US" altLang="en-US"/>
          </a:p>
        </p:txBody>
      </p:sp>
    </p:spTree>
    <p:extLst>
      <p:ext uri="{BB962C8B-B14F-4D97-AF65-F5344CB8AC3E}">
        <p14:creationId xmlns:p14="http://schemas.microsoft.com/office/powerpoint/2010/main" val="213910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8ADCEB9-C132-4E91-971C-CE44FCF8546E}" type="slidenum">
              <a:rPr lang="en-US" altLang="en-US"/>
              <a:pPr>
                <a:defRPr/>
              </a:pPr>
              <a:t>‹#›</a:t>
            </a:fld>
            <a:endParaRPr lang="en-US" altLang="en-US"/>
          </a:p>
        </p:txBody>
      </p:sp>
    </p:spTree>
    <p:extLst>
      <p:ext uri="{BB962C8B-B14F-4D97-AF65-F5344CB8AC3E}">
        <p14:creationId xmlns:p14="http://schemas.microsoft.com/office/powerpoint/2010/main" val="272254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87705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0831CA8-F6A4-45A1-8A19-CA5128E14F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87705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0831CA8-F6A4-45A1-8A19-CA5128E14F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6249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2.emf"/><Relationship Id="rId4" Type="http://schemas.openxmlformats.org/officeDocument/2006/relationships/image" Target="../media/image71.emf"/></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838200" y="1981200"/>
            <a:ext cx="7924800" cy="1524000"/>
          </a:xfrm>
        </p:spPr>
        <p:txBody>
          <a:bodyPr/>
          <a:lstStyle/>
          <a:p>
            <a:r>
              <a:rPr lang="sl-SI" b="1" dirty="0" smtClean="0">
                <a:solidFill>
                  <a:srgbClr val="FF0000"/>
                </a:solidFill>
                <a:latin typeface="Arial" pitchFamily="34" charset="0"/>
              </a:rPr>
              <a:t>Podvojevanje DNA</a:t>
            </a:r>
            <a:endParaRPr lang="en-GB" b="1" dirty="0" smtClean="0">
              <a:latin typeface="Arial" pitchFamily="34" charset="0"/>
            </a:endParaRPr>
          </a:p>
        </p:txBody>
      </p:sp>
      <p:sp>
        <p:nvSpPr>
          <p:cNvPr id="2051" name="Rectangle 3"/>
          <p:cNvSpPr>
            <a:spLocks noChangeArrowheads="1"/>
          </p:cNvSpPr>
          <p:nvPr/>
        </p:nvSpPr>
        <p:spPr bwMode="auto">
          <a:xfrm>
            <a:off x="1042988" y="3886200"/>
            <a:ext cx="734536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sl-SI" sz="3200" b="1" dirty="0" err="1">
                <a:solidFill>
                  <a:srgbClr val="000000"/>
                </a:solidFill>
                <a:latin typeface="Arial" pitchFamily="34" charset="0"/>
              </a:rPr>
              <a:t>Voet</a:t>
            </a:r>
            <a:r>
              <a:rPr lang="sl-SI" sz="3200" b="1" dirty="0">
                <a:solidFill>
                  <a:srgbClr val="000000"/>
                </a:solidFill>
                <a:latin typeface="Arial" pitchFamily="34" charset="0"/>
              </a:rPr>
              <a:t> 3: poglavji 29 in 30</a:t>
            </a:r>
          </a:p>
          <a:p>
            <a:pPr marL="342900" indent="-342900" algn="ctr">
              <a:spcBef>
                <a:spcPct val="20000"/>
              </a:spcBef>
            </a:pPr>
            <a:r>
              <a:rPr lang="sl-SI" b="1" dirty="0" err="1" smtClean="0">
                <a:solidFill>
                  <a:srgbClr val="FFFFFF">
                    <a:lumMod val="65000"/>
                  </a:srgbClr>
                </a:solidFill>
                <a:latin typeface="Arial" pitchFamily="34" charset="0"/>
              </a:rPr>
              <a:t>Stryer</a:t>
            </a:r>
            <a:r>
              <a:rPr lang="sl-SI" b="1" dirty="0" smtClean="0">
                <a:solidFill>
                  <a:srgbClr val="FFFFFF">
                    <a:lumMod val="65000"/>
                  </a:srgbClr>
                </a:solidFill>
                <a:latin typeface="Arial" pitchFamily="34" charset="0"/>
              </a:rPr>
              <a:t> </a:t>
            </a:r>
            <a:r>
              <a:rPr lang="sl-SI" b="1" dirty="0">
                <a:solidFill>
                  <a:srgbClr val="FFFFFF">
                    <a:lumMod val="65000"/>
                  </a:srgbClr>
                </a:solidFill>
                <a:latin typeface="Arial" pitchFamily="34" charset="0"/>
              </a:rPr>
              <a:t>5: poglavje </a:t>
            </a:r>
            <a:r>
              <a:rPr lang="sl-SI" b="1" dirty="0" smtClean="0">
                <a:solidFill>
                  <a:srgbClr val="FFFFFF">
                    <a:lumMod val="65000"/>
                  </a:srgbClr>
                </a:solidFill>
                <a:latin typeface="Arial" pitchFamily="34" charset="0"/>
              </a:rPr>
              <a:t>27</a:t>
            </a:r>
          </a:p>
          <a:p>
            <a:pPr marL="342900" indent="-342900" algn="ctr">
              <a:spcBef>
                <a:spcPct val="20000"/>
              </a:spcBef>
            </a:pPr>
            <a:r>
              <a:rPr lang="sl-SI" b="1" dirty="0" smtClean="0">
                <a:solidFill>
                  <a:srgbClr val="7EA878"/>
                </a:solidFill>
                <a:latin typeface="Arial" pitchFamily="34" charset="0"/>
              </a:rPr>
              <a:t>Krebs 3: poglavji 12 in 13</a:t>
            </a:r>
            <a:endParaRPr lang="sl-SI" b="1" dirty="0">
              <a:solidFill>
                <a:srgbClr val="7EA878"/>
              </a:solidFill>
              <a:latin typeface="Arial" pitchFamily="34" charset="0"/>
            </a:endParaRPr>
          </a:p>
        </p:txBody>
      </p:sp>
    </p:spTree>
    <p:extLst>
      <p:ext uri="{BB962C8B-B14F-4D97-AF65-F5344CB8AC3E}">
        <p14:creationId xmlns:p14="http://schemas.microsoft.com/office/powerpoint/2010/main" val="1683978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684213"/>
            <a:ext cx="8229600"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900113" y="6165850"/>
            <a:ext cx="3508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a:solidFill>
                  <a:schemeClr val="accent2"/>
                </a:solidFill>
                <a:latin typeface="Arial" pitchFamily="34" charset="0"/>
              </a:rPr>
              <a:t>oligonukleotid CGCGCG</a:t>
            </a:r>
            <a:endParaRPr lang="en-US">
              <a:solidFill>
                <a:schemeClr val="accent2"/>
              </a:solidFill>
              <a:latin typeface="Arial" pitchFamily="34" charset="0"/>
            </a:endParaRPr>
          </a:p>
        </p:txBody>
      </p:sp>
      <p:sp>
        <p:nvSpPr>
          <p:cNvPr id="25604" name="Text Box 4"/>
          <p:cNvSpPr txBox="1">
            <a:spLocks noChangeArrowheads="1"/>
          </p:cNvSpPr>
          <p:nvPr/>
        </p:nvSpPr>
        <p:spPr bwMode="auto">
          <a:xfrm>
            <a:off x="1547813" y="476250"/>
            <a:ext cx="163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3600" b="1"/>
              <a:t>Z-DNA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428625"/>
            <a:ext cx="8145463"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5359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5076825" y="1557338"/>
            <a:ext cx="3889375" cy="20320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400" b="1" i="1">
                <a:solidFill>
                  <a:srgbClr val="000000"/>
                </a:solidFill>
                <a:latin typeface="Arial" pitchFamily="34" charset="0"/>
              </a:rPr>
              <a:t>Lk</a:t>
            </a:r>
            <a:r>
              <a:rPr lang="sl-SI" sz="1400" i="1">
                <a:solidFill>
                  <a:srgbClr val="000000"/>
                </a:solidFill>
                <a:latin typeface="Arial" pitchFamily="34" charset="0"/>
              </a:rPr>
              <a:t>: vezavno število  (linking number) – </a:t>
            </a:r>
            <a:br>
              <a:rPr lang="sl-SI" sz="1400" i="1">
                <a:solidFill>
                  <a:srgbClr val="000000"/>
                </a:solidFill>
                <a:latin typeface="Arial" pitchFamily="34" charset="0"/>
              </a:rPr>
            </a:br>
            <a:r>
              <a:rPr lang="sl-SI" sz="1400" i="1">
                <a:solidFill>
                  <a:srgbClr val="000000"/>
                </a:solidFill>
                <a:latin typeface="Arial" pitchFamily="34" charset="0"/>
              </a:rPr>
              <a:t>število skupnih zavojev</a:t>
            </a:r>
          </a:p>
          <a:p>
            <a:r>
              <a:rPr lang="sl-SI" sz="1400" b="1" i="1">
                <a:solidFill>
                  <a:srgbClr val="000000"/>
                </a:solidFill>
                <a:latin typeface="Arial" pitchFamily="34" charset="0"/>
              </a:rPr>
              <a:t>Tw</a:t>
            </a:r>
            <a:r>
              <a:rPr lang="sl-SI" sz="1400" i="1">
                <a:solidFill>
                  <a:srgbClr val="000000"/>
                </a:solidFill>
                <a:latin typeface="Arial" pitchFamily="34" charset="0"/>
              </a:rPr>
              <a:t>: twisting number – število zavojev ene verige okrog druge</a:t>
            </a:r>
          </a:p>
          <a:p>
            <a:r>
              <a:rPr lang="sl-SI" sz="1400" b="1" i="1">
                <a:solidFill>
                  <a:srgbClr val="000000"/>
                </a:solidFill>
                <a:latin typeface="Arial" pitchFamily="34" charset="0"/>
              </a:rPr>
              <a:t>Wr</a:t>
            </a:r>
            <a:r>
              <a:rPr lang="sl-SI" sz="1400" i="1">
                <a:solidFill>
                  <a:srgbClr val="000000"/>
                </a:solidFill>
                <a:latin typeface="Arial" pitchFamily="34" charset="0"/>
              </a:rPr>
              <a:t>: writhing number – število zavojev osi dvojne vijačnice… </a:t>
            </a:r>
            <a:r>
              <a:rPr lang="sl-SI" sz="1400" i="1">
                <a:solidFill>
                  <a:srgbClr val="FF0000"/>
                </a:solidFill>
                <a:latin typeface="Arial" pitchFamily="34" charset="0"/>
              </a:rPr>
              <a:t>merilo ravni dodatnega zvitja</a:t>
            </a:r>
          </a:p>
          <a:p>
            <a:endParaRPr lang="sl-SI" sz="1400" i="1">
              <a:solidFill>
                <a:srgbClr val="000000"/>
              </a:solidFill>
              <a:latin typeface="Arial" pitchFamily="34" charset="0"/>
            </a:endParaRPr>
          </a:p>
          <a:p>
            <a:r>
              <a:rPr lang="sl-SI" sz="1400" b="1" i="1">
                <a:solidFill>
                  <a:srgbClr val="000000"/>
                </a:solidFill>
                <a:latin typeface="Arial" pitchFamily="34" charset="0"/>
              </a:rPr>
              <a:t>Lk = Tw + Wr</a:t>
            </a:r>
            <a:endParaRPr lang="en-US" sz="1400" b="1" i="1">
              <a:solidFill>
                <a:srgbClr val="000000"/>
              </a:solidFill>
              <a:latin typeface="Arial" pitchFamily="34" charset="0"/>
            </a:endParaRPr>
          </a:p>
        </p:txBody>
      </p:sp>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05038"/>
            <a:ext cx="3929063"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573463"/>
            <a:ext cx="360045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img050"/>
          <p:cNvPicPr>
            <a:picLocks noChangeAspect="1" noChangeArrowheads="1"/>
          </p:cNvPicPr>
          <p:nvPr/>
        </p:nvPicPr>
        <p:blipFill>
          <a:blip r:embed="rId3">
            <a:extLst>
              <a:ext uri="{28A0092B-C50C-407E-A947-70E740481C1C}">
                <a14:useLocalDpi xmlns:a14="http://schemas.microsoft.com/office/drawing/2010/main" val="0"/>
              </a:ext>
            </a:extLst>
          </a:blip>
          <a:srcRect l="13736" r="6056"/>
          <a:stretch>
            <a:fillRect/>
          </a:stretch>
        </p:blipFill>
        <p:spPr bwMode="auto">
          <a:xfrm>
            <a:off x="323850" y="1160463"/>
            <a:ext cx="52562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6042025" y="1412875"/>
            <a:ext cx="2867025" cy="4662488"/>
            <a:chOff x="6042695" y="1412776"/>
            <a:chExt cx="2867025" cy="4663281"/>
          </a:xfrm>
        </p:grpSpPr>
        <p:pic>
          <p:nvPicPr>
            <p:cNvPr id="34820" name="Picture 7" descr="092%201D%20Topoisomers%20jpeg"/>
            <p:cNvPicPr>
              <a:picLocks noChangeAspect="1" noChangeArrowheads="1"/>
            </p:cNvPicPr>
            <p:nvPr/>
          </p:nvPicPr>
          <p:blipFill>
            <a:blip r:embed="rId4">
              <a:extLst>
                <a:ext uri="{28A0092B-C50C-407E-A947-70E740481C1C}">
                  <a14:useLocalDpi xmlns:a14="http://schemas.microsoft.com/office/drawing/2010/main" val="0"/>
                </a:ext>
              </a:extLst>
            </a:blip>
            <a:srcRect l="-5051" t="845" r="4814" b="-845"/>
            <a:stretch>
              <a:fillRect/>
            </a:stretch>
          </p:blipFill>
          <p:spPr bwMode="auto">
            <a:xfrm>
              <a:off x="6042695" y="1412776"/>
              <a:ext cx="286702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1"/>
            <p:cNvSpPr txBox="1">
              <a:spLocks noChangeArrowheads="1"/>
            </p:cNvSpPr>
            <p:nvPr/>
          </p:nvSpPr>
          <p:spPr bwMode="auto">
            <a:xfrm>
              <a:off x="6357952" y="5737503"/>
              <a:ext cx="25058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600"/>
                <a:t> 0	5             30 min.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sl-SI" sz="3200" b="1" smtClean="0">
                <a:latin typeface="Arial" pitchFamily="34" charset="0"/>
              </a:rPr>
              <a:t>Topoizomeraze</a:t>
            </a:r>
          </a:p>
        </p:txBody>
      </p:sp>
      <p:sp>
        <p:nvSpPr>
          <p:cNvPr id="37891" name="Rectangle 3"/>
          <p:cNvSpPr>
            <a:spLocks noGrp="1" noChangeArrowheads="1"/>
          </p:cNvSpPr>
          <p:nvPr>
            <p:ph type="body" sz="half" idx="1"/>
          </p:nvPr>
        </p:nvSpPr>
        <p:spPr>
          <a:xfrm>
            <a:off x="250825" y="2060575"/>
            <a:ext cx="4100513" cy="4035425"/>
          </a:xfrm>
        </p:spPr>
        <p:txBody>
          <a:bodyPr/>
          <a:lstStyle/>
          <a:p>
            <a:pPr>
              <a:lnSpc>
                <a:spcPct val="90000"/>
              </a:lnSpc>
            </a:pPr>
            <a:r>
              <a:rPr lang="sl-SI" sz="2400" b="1" smtClean="0">
                <a:solidFill>
                  <a:schemeClr val="accent2"/>
                </a:solidFill>
                <a:latin typeface="Arial" pitchFamily="34" charset="0"/>
              </a:rPr>
              <a:t>topoizomeraze tipa I</a:t>
            </a:r>
            <a:r>
              <a:rPr lang="sl-SI" sz="2400" smtClean="0">
                <a:solidFill>
                  <a:schemeClr val="accent2"/>
                </a:solidFill>
                <a:latin typeface="Arial" pitchFamily="34" charset="0"/>
              </a:rPr>
              <a:t/>
            </a:r>
            <a:br>
              <a:rPr lang="sl-SI" sz="2400" smtClean="0">
                <a:solidFill>
                  <a:schemeClr val="accent2"/>
                </a:solidFill>
                <a:latin typeface="Arial" pitchFamily="34" charset="0"/>
              </a:rPr>
            </a:br>
            <a:r>
              <a:rPr lang="sl-SI" sz="2400" smtClean="0">
                <a:solidFill>
                  <a:schemeClr val="accent2"/>
                </a:solidFill>
                <a:latin typeface="Arial" pitchFamily="34" charset="0"/>
              </a:rPr>
              <a:t/>
            </a:r>
            <a:br>
              <a:rPr lang="sl-SI" sz="2400" smtClean="0">
                <a:solidFill>
                  <a:schemeClr val="accent2"/>
                </a:solidFill>
                <a:latin typeface="Arial" pitchFamily="34" charset="0"/>
              </a:rPr>
            </a:br>
            <a:r>
              <a:rPr lang="sl-SI" sz="2400" smtClean="0">
                <a:latin typeface="Arial" pitchFamily="34" charset="0"/>
              </a:rPr>
              <a:t>prerežejo </a:t>
            </a:r>
            <a:r>
              <a:rPr lang="sl-SI" sz="2400" smtClean="0">
                <a:solidFill>
                  <a:srgbClr val="FF0000"/>
                </a:solidFill>
                <a:latin typeface="Arial" pitchFamily="34" charset="0"/>
              </a:rPr>
              <a:t>1</a:t>
            </a:r>
            <a:r>
              <a:rPr lang="sl-SI" sz="2400" smtClean="0">
                <a:latin typeface="Arial" pitchFamily="34" charset="0"/>
              </a:rPr>
              <a:t> verigo DNA </a:t>
            </a:r>
            <a:br>
              <a:rPr lang="sl-SI" sz="2400" smtClean="0">
                <a:latin typeface="Arial" pitchFamily="34" charset="0"/>
              </a:rPr>
            </a:br>
            <a:r>
              <a:rPr lang="sl-SI" sz="2400" smtClean="0">
                <a:latin typeface="Arial" pitchFamily="34" charset="0"/>
              </a:rPr>
              <a:t/>
            </a:r>
            <a:br>
              <a:rPr lang="sl-SI" sz="2400" smtClean="0">
                <a:latin typeface="Arial" pitchFamily="34" charset="0"/>
              </a:rPr>
            </a:br>
            <a:r>
              <a:rPr lang="sl-SI" sz="2400" smtClean="0">
                <a:solidFill>
                  <a:srgbClr val="FF0000"/>
                </a:solidFill>
                <a:latin typeface="Arial" pitchFamily="34" charset="0"/>
              </a:rPr>
              <a:t>sproščajo</a:t>
            </a:r>
            <a:r>
              <a:rPr lang="sl-SI" sz="2400" smtClean="0">
                <a:latin typeface="Arial" pitchFamily="34" charset="0"/>
              </a:rPr>
              <a:t> dodatne zavoje</a:t>
            </a:r>
            <a:br>
              <a:rPr lang="sl-SI" sz="2400" smtClean="0">
                <a:latin typeface="Arial" pitchFamily="34" charset="0"/>
              </a:rPr>
            </a:br>
            <a:r>
              <a:rPr lang="sl-SI" sz="2400" smtClean="0">
                <a:latin typeface="Arial" pitchFamily="34" charset="0"/>
              </a:rPr>
              <a:t/>
            </a:r>
            <a:br>
              <a:rPr lang="sl-SI" sz="2400" smtClean="0">
                <a:latin typeface="Arial" pitchFamily="34" charset="0"/>
              </a:rPr>
            </a:br>
            <a:r>
              <a:rPr lang="sl-SI" sz="2400" smtClean="0">
                <a:latin typeface="Arial" pitchFamily="34" charset="0"/>
              </a:rPr>
              <a:t>termodinamsko ugodno</a:t>
            </a:r>
          </a:p>
        </p:txBody>
      </p:sp>
      <p:sp>
        <p:nvSpPr>
          <p:cNvPr id="37892" name="Rectangle 4"/>
          <p:cNvSpPr>
            <a:spLocks noChangeArrowheads="1"/>
          </p:cNvSpPr>
          <p:nvPr/>
        </p:nvSpPr>
        <p:spPr bwMode="auto">
          <a:xfrm>
            <a:off x="4643438" y="1989138"/>
            <a:ext cx="41005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sl-SI" b="1">
                <a:solidFill>
                  <a:srgbClr val="CC3399"/>
                </a:solidFill>
                <a:latin typeface="Arial" pitchFamily="34" charset="0"/>
              </a:rPr>
              <a:t>topoizomeraze tipa II</a:t>
            </a:r>
            <a:r>
              <a:rPr lang="sl-SI" b="1">
                <a:solidFill>
                  <a:schemeClr val="accent2"/>
                </a:solidFill>
                <a:latin typeface="Arial" pitchFamily="34" charset="0"/>
              </a:rPr>
              <a:t/>
            </a:r>
            <a:br>
              <a:rPr lang="sl-SI" b="1">
                <a:solidFill>
                  <a:schemeClr val="accent2"/>
                </a:solidFill>
                <a:latin typeface="Arial" pitchFamily="34" charset="0"/>
              </a:rPr>
            </a:br>
            <a:r>
              <a:rPr lang="sl-SI">
                <a:solidFill>
                  <a:schemeClr val="accent2"/>
                </a:solidFill>
                <a:latin typeface="Arial" pitchFamily="34" charset="0"/>
              </a:rPr>
              <a:t/>
            </a:r>
            <a:br>
              <a:rPr lang="sl-SI">
                <a:solidFill>
                  <a:schemeClr val="accent2"/>
                </a:solidFill>
                <a:latin typeface="Arial" pitchFamily="34" charset="0"/>
              </a:rPr>
            </a:br>
            <a:r>
              <a:rPr lang="sl-SI">
                <a:latin typeface="Arial" pitchFamily="34" charset="0"/>
              </a:rPr>
              <a:t>prerežejo </a:t>
            </a:r>
            <a:r>
              <a:rPr lang="sl-SI">
                <a:solidFill>
                  <a:srgbClr val="FF0000"/>
                </a:solidFill>
                <a:latin typeface="Arial" pitchFamily="34" charset="0"/>
              </a:rPr>
              <a:t>2</a:t>
            </a:r>
            <a:r>
              <a:rPr lang="sl-SI">
                <a:latin typeface="Arial" pitchFamily="34" charset="0"/>
              </a:rPr>
              <a:t> verigi DNA </a:t>
            </a:r>
            <a:br>
              <a:rPr lang="sl-SI">
                <a:latin typeface="Arial" pitchFamily="34" charset="0"/>
              </a:rPr>
            </a:br>
            <a:r>
              <a:rPr lang="sl-SI">
                <a:latin typeface="Arial" pitchFamily="34" charset="0"/>
              </a:rPr>
              <a:t/>
            </a:r>
            <a:br>
              <a:rPr lang="sl-SI">
                <a:latin typeface="Arial" pitchFamily="34" charset="0"/>
              </a:rPr>
            </a:br>
            <a:r>
              <a:rPr lang="sl-SI">
                <a:solidFill>
                  <a:srgbClr val="FF0000"/>
                </a:solidFill>
                <a:latin typeface="Arial" pitchFamily="34" charset="0"/>
              </a:rPr>
              <a:t>uvedejo</a:t>
            </a:r>
            <a:r>
              <a:rPr lang="sl-SI">
                <a:latin typeface="Arial" pitchFamily="34" charset="0"/>
              </a:rPr>
              <a:t> dodatne zavoje</a:t>
            </a:r>
            <a:br>
              <a:rPr lang="sl-SI">
                <a:latin typeface="Arial" pitchFamily="34" charset="0"/>
              </a:rPr>
            </a:br>
            <a:r>
              <a:rPr lang="sl-SI">
                <a:latin typeface="Arial" pitchFamily="34" charset="0"/>
              </a:rPr>
              <a:t/>
            </a:r>
            <a:br>
              <a:rPr lang="sl-SI">
                <a:latin typeface="Arial" pitchFamily="34" charset="0"/>
              </a:rPr>
            </a:br>
            <a:r>
              <a:rPr lang="sl-SI">
                <a:solidFill>
                  <a:srgbClr val="FF0000"/>
                </a:solidFill>
                <a:latin typeface="Arial" pitchFamily="34" charset="0"/>
              </a:rPr>
              <a:t>porabljajo ATP</a:t>
            </a:r>
          </a:p>
        </p:txBody>
      </p:sp>
      <p:sp>
        <p:nvSpPr>
          <p:cNvPr id="37893" name="Line 5"/>
          <p:cNvSpPr>
            <a:spLocks noChangeShapeType="1"/>
          </p:cNvSpPr>
          <p:nvPr/>
        </p:nvSpPr>
        <p:spPr bwMode="auto">
          <a:xfrm>
            <a:off x="4500563" y="1844675"/>
            <a:ext cx="0" cy="4248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F1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92150"/>
            <a:ext cx="7488238"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nas.org/content/99/19/11998/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90" y="836712"/>
            <a:ext cx="7680854"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437" y="6627168"/>
            <a:ext cx="4572000" cy="230832"/>
          </a:xfrm>
          <a:prstGeom prst="rect">
            <a:avLst/>
          </a:prstGeom>
        </p:spPr>
        <p:txBody>
          <a:bodyPr>
            <a:spAutoFit/>
          </a:bodyPr>
          <a:lstStyle/>
          <a:p>
            <a:r>
              <a:rPr lang="nl-NL" sz="900" dirty="0">
                <a:latin typeface="Arial Narrow" pitchFamily="34" charset="0"/>
              </a:rPr>
              <a:t>PNAS </a:t>
            </a:r>
            <a:r>
              <a:rPr lang="sl-SI" sz="900" dirty="0" smtClean="0">
                <a:latin typeface="Arial Narrow" pitchFamily="34" charset="0"/>
              </a:rPr>
              <a:t>(</a:t>
            </a:r>
            <a:r>
              <a:rPr lang="nl-NL" sz="900" dirty="0" smtClean="0">
                <a:latin typeface="Arial Narrow" pitchFamily="34" charset="0"/>
              </a:rPr>
              <a:t>2002</a:t>
            </a:r>
            <a:r>
              <a:rPr lang="sl-SI" sz="900" dirty="0" smtClean="0">
                <a:latin typeface="Arial Narrow" pitchFamily="34" charset="0"/>
              </a:rPr>
              <a:t>)</a:t>
            </a:r>
            <a:r>
              <a:rPr lang="nl-NL" sz="900" dirty="0" smtClean="0">
                <a:latin typeface="Arial Narrow" pitchFamily="34" charset="0"/>
              </a:rPr>
              <a:t> </a:t>
            </a:r>
            <a:r>
              <a:rPr lang="nl-NL" sz="900" dirty="0">
                <a:latin typeface="Arial Narrow" pitchFamily="34" charset="0"/>
              </a:rPr>
              <a:t>vol. 99 no. </a:t>
            </a:r>
            <a:r>
              <a:rPr lang="nl-NL" sz="900" dirty="0" smtClean="0">
                <a:latin typeface="Arial Narrow" pitchFamily="34" charset="0"/>
              </a:rPr>
              <a:t>19</a:t>
            </a:r>
            <a:r>
              <a:rPr lang="sl-SI" sz="900" dirty="0" smtClean="0">
                <a:latin typeface="Arial Narrow" pitchFamily="34" charset="0"/>
              </a:rPr>
              <a:t>,</a:t>
            </a:r>
            <a:r>
              <a:rPr lang="nl-NL" sz="900" dirty="0" smtClean="0">
                <a:latin typeface="Arial Narrow" pitchFamily="34" charset="0"/>
              </a:rPr>
              <a:t> 11998</a:t>
            </a:r>
            <a:endParaRPr lang="sl-SI" sz="900" dirty="0">
              <a:latin typeface="Arial Narrow" pitchFamily="34" charset="0"/>
            </a:endParaRPr>
          </a:p>
        </p:txBody>
      </p:sp>
    </p:spTree>
    <p:extLst>
      <p:ext uri="{BB962C8B-B14F-4D97-AF65-F5344CB8AC3E}">
        <p14:creationId xmlns:p14="http://schemas.microsoft.com/office/powerpoint/2010/main" val="1219018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587375"/>
            <a:ext cx="8535987"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27088" y="3789363"/>
            <a:ext cx="7772400" cy="1143000"/>
          </a:xfrm>
        </p:spPr>
        <p:txBody>
          <a:bodyPr/>
          <a:lstStyle/>
          <a:p>
            <a:r>
              <a:rPr lang="sl-SI" sz="1800" smtClean="0">
                <a:solidFill>
                  <a:schemeClr val="accent2"/>
                </a:solidFill>
                <a:latin typeface="Arial Narrow" pitchFamily="34" charset="0"/>
              </a:rPr>
              <a:t>DNA-giraza (=bakterijska topoizomeraza tipa II)  deluje tako, da prereže obe verigi dsDNA, nato pa pelje dsDNA skozi vrzel, ki jo na koncu ponovno zapre.</a:t>
            </a:r>
            <a:endParaRPr lang="en-US" sz="1800" smtClean="0">
              <a:solidFill>
                <a:schemeClr val="accent2"/>
              </a:solidFill>
              <a:latin typeface="Arial Narrow" pitchFamily="34" charset="0"/>
            </a:endParaRPr>
          </a:p>
        </p:txBody>
      </p:sp>
      <p:pic>
        <p:nvPicPr>
          <p:cNvPr id="4813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7822"/>
          <a:stretch/>
        </p:blipFill>
        <p:spPr>
          <a:xfrm>
            <a:off x="1763688" y="1052736"/>
            <a:ext cx="5481599" cy="2376264"/>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6250"/>
            <a:ext cx="8535988"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213100"/>
            <a:ext cx="3335338" cy="3335338"/>
          </a:xfrm>
          <a:prstGeom prst="rect">
            <a:avLst/>
          </a:prstGeom>
          <a:noFill/>
          <a:ln w="3175" cap="rnd">
            <a:solidFill>
              <a:srgbClr val="FF9900"/>
            </a:solidFill>
            <a:prstDash val="sys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697163"/>
            <a:ext cx="79756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nvSpPr>
        <p:spPr bwMode="auto">
          <a:xfrm>
            <a:off x="3419475" y="2205038"/>
            <a:ext cx="113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800">
                <a:solidFill>
                  <a:srgbClr val="CC0000"/>
                </a:solidFill>
              </a:rPr>
              <a:t>prevajanje</a:t>
            </a:r>
          </a:p>
        </p:txBody>
      </p:sp>
      <p:sp>
        <p:nvSpPr>
          <p:cNvPr id="80900" name="Text Box 4"/>
          <p:cNvSpPr txBox="1">
            <a:spLocks noChangeArrowheads="1"/>
          </p:cNvSpPr>
          <p:nvPr/>
        </p:nvSpPr>
        <p:spPr bwMode="auto">
          <a:xfrm>
            <a:off x="6227763" y="220503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800">
                <a:solidFill>
                  <a:srgbClr val="CC0000"/>
                </a:solidFill>
              </a:rPr>
              <a:t>zvijanje</a:t>
            </a:r>
          </a:p>
        </p:txBody>
      </p:sp>
      <p:sp>
        <p:nvSpPr>
          <p:cNvPr id="80901" name="Text Box 5"/>
          <p:cNvSpPr txBox="1">
            <a:spLocks noChangeArrowheads="1"/>
          </p:cNvSpPr>
          <p:nvPr/>
        </p:nvSpPr>
        <p:spPr bwMode="auto">
          <a:xfrm>
            <a:off x="1331913" y="2205038"/>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800">
                <a:solidFill>
                  <a:srgbClr val="CC0000"/>
                </a:solidFill>
              </a:rPr>
              <a:t>prepisovanje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8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P spid="80900" grpId="0"/>
      <p:bldP spid="809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684463"/>
            <a:ext cx="853598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549275"/>
            <a:ext cx="2728913" cy="1582738"/>
          </a:xfrm>
          <a:prstGeom prst="rect">
            <a:avLst/>
          </a:prstGeom>
          <a:noFill/>
          <a:ln w="31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0"/>
                                  </p:stCondLst>
                                  <p:childTnLst>
                                    <p:set>
                                      <p:cBhvr>
                                        <p:cTn id="6" dur="1" fill="hold">
                                          <p:stCondLst>
                                            <p:cond delay="0"/>
                                          </p:stCondLst>
                                        </p:cTn>
                                        <p:tgtEl>
                                          <p:spTgt spid="268291"/>
                                        </p:tgtEl>
                                        <p:attrNameLst>
                                          <p:attrName>style.visibility</p:attrName>
                                        </p:attrNameLst>
                                      </p:cBhvr>
                                      <p:to>
                                        <p:strVal val="visible"/>
                                      </p:to>
                                    </p:set>
                                    <p:animEffect transition="in" filter="fade">
                                      <p:cBhvr>
                                        <p:cTn id="7" dur="2000"/>
                                        <p:tgtEl>
                                          <p:spTgt spid="268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209675"/>
            <a:ext cx="8535987"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3429000" y="228600"/>
            <a:ext cx="242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b="1">
                <a:solidFill>
                  <a:schemeClr val="accent2"/>
                </a:solidFill>
                <a:latin typeface="Arial Unicode MS" pitchFamily="34" charset="-128"/>
              </a:rPr>
              <a:t>DNA-polimeraza</a:t>
            </a:r>
            <a:endParaRPr lang="en-GB" b="1">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15888"/>
            <a:ext cx="48768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1476375" y="5922963"/>
            <a:ext cx="269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2000">
                <a:latin typeface="Arial" pitchFamily="34" charset="0"/>
              </a:rPr>
              <a:t>DNA-polimeraza I</a:t>
            </a:r>
          </a:p>
          <a:p>
            <a:r>
              <a:rPr lang="sl-SI" sz="1600">
                <a:latin typeface="Arial" pitchFamily="34" charset="0"/>
              </a:rPr>
              <a:t>(fragment Klenow: 604/928)</a:t>
            </a:r>
            <a:endParaRPr lang="en-GB" sz="1600">
              <a:latin typeface="Arial" pitchFamily="34" charset="0"/>
            </a:endParaRPr>
          </a:p>
        </p:txBody>
      </p:sp>
      <p:pic>
        <p:nvPicPr>
          <p:cNvPr id="56324" name="Picture 5" descr="klenow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292600"/>
            <a:ext cx="4248150" cy="1214438"/>
          </a:xfrm>
          <a:prstGeom prst="rect">
            <a:avLst/>
          </a:prstGeom>
          <a:noFill/>
          <a:ln w="31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07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76675"/>
            <a:ext cx="54864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0710"/>
                                        </p:tgtEl>
                                        <p:attrNameLst>
                                          <p:attrName>style.visibility</p:attrName>
                                        </p:attrNameLst>
                                      </p:cBhvr>
                                      <p:to>
                                        <p:strVal val="visible"/>
                                      </p:to>
                                    </p:set>
                                    <p:animEffect transition="in" filter="blinds(horizontal)">
                                      <p:cBhvr>
                                        <p:cTn id="7"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992" y="332656"/>
            <a:ext cx="4466008" cy="590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courses.biology.utah.edu/horvath/biol.3525/8_PCR/concept_figures/08_guiness_fi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6632"/>
            <a:ext cx="4392488" cy="3864796"/>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452563"/>
            <a:ext cx="8535987"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343150"/>
            <a:ext cx="853598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1706563"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533400"/>
            <a:ext cx="2097088"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188913"/>
            <a:ext cx="3097212"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20938"/>
            <a:ext cx="8535988"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r="36740"/>
          <a:stretch>
            <a:fillRect/>
          </a:stretch>
        </p:blipFill>
        <p:spPr bwMode="auto">
          <a:xfrm>
            <a:off x="1403350" y="260350"/>
            <a:ext cx="5400675" cy="1487488"/>
          </a:xfrm>
          <a:prstGeom prst="rect">
            <a:avLst/>
          </a:prstGeom>
          <a:noFill/>
          <a:ln w="6350" cap="rnd">
            <a:solidFill>
              <a:srgbClr val="FF9900"/>
            </a:solidFill>
            <a:prstDash val="sysDot"/>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FG20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620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4813"/>
            <a:ext cx="78168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www.ufrgs.br/depbiot/blaber/section2/img000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212976"/>
            <a:ext cx="4819650" cy="305752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5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sl-SI" dirty="0" smtClean="0">
                <a:latin typeface="Arial" pitchFamily="34" charset="0"/>
                <a:cs typeface="Arial" pitchFamily="34" charset="0"/>
              </a:rPr>
              <a:t>DNA</a:t>
            </a:r>
            <a:endParaRPr lang="en-GB" dirty="0" smtClean="0">
              <a:latin typeface="Arial" pitchFamily="34" charset="0"/>
              <a:cs typeface="Arial" pitchFamily="34" charset="0"/>
            </a:endParaRPr>
          </a:p>
        </p:txBody>
      </p:sp>
      <p:sp>
        <p:nvSpPr>
          <p:cNvPr id="6147" name="Rectangle 3"/>
          <p:cNvSpPr>
            <a:spLocks noGrp="1" noChangeArrowheads="1"/>
          </p:cNvSpPr>
          <p:nvPr>
            <p:ph type="body" idx="1"/>
          </p:nvPr>
        </p:nvSpPr>
        <p:spPr>
          <a:xfrm>
            <a:off x="467544" y="1772816"/>
            <a:ext cx="8206680" cy="4114800"/>
          </a:xfrm>
        </p:spPr>
        <p:txBody>
          <a:bodyPr/>
          <a:lstStyle/>
          <a:p>
            <a:pPr>
              <a:lnSpc>
                <a:spcPct val="90000"/>
              </a:lnSpc>
              <a:buFontTx/>
              <a:buNone/>
            </a:pPr>
            <a:r>
              <a:rPr lang="sl-SI" dirty="0" smtClean="0">
                <a:latin typeface="Arial" pitchFamily="34" charset="0"/>
                <a:cs typeface="Arial" pitchFamily="34" charset="0"/>
              </a:rPr>
              <a:t>DNA je polimer </a:t>
            </a:r>
            <a:r>
              <a:rPr lang="sl-SI" dirty="0" err="1" smtClean="0">
                <a:latin typeface="Arial" pitchFamily="34" charset="0"/>
                <a:cs typeface="Arial" pitchFamily="34" charset="0"/>
              </a:rPr>
              <a:t>deoksiribonukleotidnih</a:t>
            </a:r>
            <a:r>
              <a:rPr lang="sl-SI" dirty="0" smtClean="0">
                <a:latin typeface="Arial" pitchFamily="34" charset="0"/>
                <a:cs typeface="Arial" pitchFamily="34" charset="0"/>
              </a:rPr>
              <a:t> enot</a:t>
            </a:r>
          </a:p>
          <a:p>
            <a:pPr>
              <a:lnSpc>
                <a:spcPct val="90000"/>
              </a:lnSpc>
              <a:buFontTx/>
              <a:buNone/>
            </a:pPr>
            <a:r>
              <a:rPr lang="sl-SI" sz="2400" dirty="0" smtClean="0">
                <a:latin typeface="Arial" pitchFamily="34" charset="0"/>
                <a:cs typeface="Arial" pitchFamily="34" charset="0"/>
              </a:rPr>
              <a:t>nukleo</a:t>
            </a:r>
            <a:r>
              <a:rPr lang="sl-SI" sz="2400" b="1" dirty="0" smtClean="0">
                <a:latin typeface="Arial" pitchFamily="34" charset="0"/>
                <a:cs typeface="Arial" pitchFamily="34" charset="0"/>
              </a:rPr>
              <a:t>t</a:t>
            </a:r>
            <a:r>
              <a:rPr lang="sl-SI" sz="2400" dirty="0" smtClean="0">
                <a:latin typeface="Arial" pitchFamily="34" charset="0"/>
                <a:cs typeface="Arial" pitchFamily="34" charset="0"/>
              </a:rPr>
              <a:t>id = dušikova baza + sladkor + </a:t>
            </a:r>
            <a:r>
              <a:rPr lang="sl-SI" sz="2400" dirty="0" err="1" smtClean="0">
                <a:latin typeface="Arial" pitchFamily="34" charset="0"/>
                <a:cs typeface="Arial" pitchFamily="34" charset="0"/>
              </a:rPr>
              <a:t>fosf</a:t>
            </a:r>
            <a:r>
              <a:rPr lang="sl-SI" sz="2400" dirty="0" smtClean="0">
                <a:latin typeface="Arial" pitchFamily="34" charset="0"/>
                <a:cs typeface="Arial" pitchFamily="34" charset="0"/>
              </a:rPr>
              <a:t>. </a:t>
            </a:r>
            <a:r>
              <a:rPr lang="sl-SI" sz="2400" dirty="0" err="1" smtClean="0">
                <a:latin typeface="Arial" pitchFamily="34" charset="0"/>
                <a:cs typeface="Arial" pitchFamily="34" charset="0"/>
              </a:rPr>
              <a:t>sk</a:t>
            </a:r>
            <a:r>
              <a:rPr lang="sl-SI" sz="2400" dirty="0" smtClean="0">
                <a:latin typeface="Arial" pitchFamily="34" charset="0"/>
                <a:cs typeface="Arial" pitchFamily="34" charset="0"/>
              </a:rPr>
              <a:t>.</a:t>
            </a:r>
          </a:p>
          <a:p>
            <a:pPr>
              <a:lnSpc>
                <a:spcPct val="90000"/>
              </a:lnSpc>
              <a:buFontTx/>
              <a:buNone/>
            </a:pPr>
            <a:r>
              <a:rPr lang="sl-SI" sz="2400" dirty="0" err="1" smtClean="0">
                <a:latin typeface="Arial" pitchFamily="34" charset="0"/>
                <a:cs typeface="Arial" pitchFamily="34" charset="0"/>
              </a:rPr>
              <a:t>nukleo</a:t>
            </a:r>
            <a:r>
              <a:rPr lang="sl-SI" sz="2400" b="1" dirty="0" err="1" smtClean="0">
                <a:latin typeface="Arial" pitchFamily="34" charset="0"/>
                <a:cs typeface="Arial" pitchFamily="34" charset="0"/>
              </a:rPr>
              <a:t>z</a:t>
            </a:r>
            <a:r>
              <a:rPr lang="sl-SI" sz="2400" dirty="0" err="1" smtClean="0">
                <a:latin typeface="Arial" pitchFamily="34" charset="0"/>
                <a:cs typeface="Arial" pitchFamily="34" charset="0"/>
              </a:rPr>
              <a:t>id</a:t>
            </a:r>
            <a:r>
              <a:rPr lang="sl-SI" sz="2400" dirty="0" smtClean="0">
                <a:latin typeface="Arial" pitchFamily="34" charset="0"/>
                <a:cs typeface="Arial" pitchFamily="34" charset="0"/>
              </a:rPr>
              <a:t> = dušikova baza + sladkor</a:t>
            </a:r>
          </a:p>
          <a:p>
            <a:pPr>
              <a:lnSpc>
                <a:spcPct val="90000"/>
              </a:lnSpc>
              <a:buFontTx/>
              <a:buNone/>
            </a:pPr>
            <a:r>
              <a:rPr lang="sl-SI" sz="2400" dirty="0" err="1" smtClean="0">
                <a:solidFill>
                  <a:schemeClr val="bg2">
                    <a:lumMod val="75000"/>
                  </a:schemeClr>
                </a:solidFill>
                <a:latin typeface="Arial" pitchFamily="34" charset="0"/>
                <a:cs typeface="Arial" pitchFamily="34" charset="0"/>
              </a:rPr>
              <a:t>nukleozid</a:t>
            </a:r>
            <a:r>
              <a:rPr lang="sl-SI" sz="2400" dirty="0" smtClean="0">
                <a:solidFill>
                  <a:schemeClr val="bg2">
                    <a:lumMod val="75000"/>
                  </a:schemeClr>
                </a:solidFill>
                <a:latin typeface="Arial" pitchFamily="34" charset="0"/>
                <a:cs typeface="Arial" pitchFamily="34" charset="0"/>
              </a:rPr>
              <a:t>-5’-fosfat = 5’-nukleotid</a:t>
            </a:r>
          </a:p>
          <a:p>
            <a:pPr>
              <a:lnSpc>
                <a:spcPct val="90000"/>
              </a:lnSpc>
              <a:buFontTx/>
              <a:buNone/>
            </a:pPr>
            <a:endParaRPr lang="en-GB" dirty="0" smtClean="0">
              <a:latin typeface="Arial" pitchFamily="34" charset="0"/>
              <a:cs typeface="Arial" pitchFamily="34" charset="0"/>
            </a:endParaRPr>
          </a:p>
          <a:p>
            <a:pPr>
              <a:lnSpc>
                <a:spcPct val="90000"/>
              </a:lnSpc>
              <a:buClr>
                <a:schemeClr val="tx1"/>
              </a:buClr>
            </a:pPr>
            <a:r>
              <a:rPr lang="sl-SI" dirty="0" smtClean="0">
                <a:solidFill>
                  <a:srgbClr val="FF9933"/>
                </a:solidFill>
                <a:latin typeface="Arial" pitchFamily="34" charset="0"/>
                <a:cs typeface="Arial" pitchFamily="34" charset="0"/>
              </a:rPr>
              <a:t>baze</a:t>
            </a:r>
            <a:r>
              <a:rPr lang="sl-SI" dirty="0" smtClean="0">
                <a:latin typeface="Arial" pitchFamily="34" charset="0"/>
                <a:cs typeface="Arial" pitchFamily="34" charset="0"/>
              </a:rPr>
              <a:t> prenašajo genetske informacije</a:t>
            </a:r>
          </a:p>
          <a:p>
            <a:pPr>
              <a:lnSpc>
                <a:spcPct val="90000"/>
              </a:lnSpc>
              <a:buClr>
                <a:schemeClr val="tx1"/>
              </a:buClr>
            </a:pPr>
            <a:r>
              <a:rPr lang="sl-SI" dirty="0" smtClean="0">
                <a:solidFill>
                  <a:srgbClr val="FF3399"/>
                </a:solidFill>
                <a:latin typeface="Arial" pitchFamily="34" charset="0"/>
                <a:cs typeface="Arial" pitchFamily="34" charset="0"/>
              </a:rPr>
              <a:t>sladkorne</a:t>
            </a:r>
            <a:r>
              <a:rPr lang="sl-SI" dirty="0" smtClean="0">
                <a:latin typeface="Arial" pitchFamily="34" charset="0"/>
                <a:cs typeface="Arial" pitchFamily="34" charset="0"/>
              </a:rPr>
              <a:t> in </a:t>
            </a:r>
            <a:r>
              <a:rPr lang="sl-SI" dirty="0" smtClean="0">
                <a:solidFill>
                  <a:schemeClr val="accent2"/>
                </a:solidFill>
                <a:latin typeface="Arial" pitchFamily="34" charset="0"/>
                <a:cs typeface="Arial" pitchFamily="34" charset="0"/>
              </a:rPr>
              <a:t>fosfatne</a:t>
            </a:r>
            <a:r>
              <a:rPr lang="sl-SI" dirty="0" smtClean="0">
                <a:latin typeface="Arial" pitchFamily="34" charset="0"/>
                <a:cs typeface="Arial" pitchFamily="34" charset="0"/>
              </a:rPr>
              <a:t> skupine imajo strukturno funkcijo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76672"/>
            <a:ext cx="60483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descr="http://2.bp.blogspot.com/-45clLTfrqRg/TrBOhOL5psI/AAAAAAAAAL8/76ILST98oOE/s1600/dna+orig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611" y="4293096"/>
            <a:ext cx="5715000" cy="1990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0351" y="5445224"/>
            <a:ext cx="955711" cy="461665"/>
          </a:xfrm>
          <a:prstGeom prst="rect">
            <a:avLst/>
          </a:prstGeom>
          <a:noFill/>
        </p:spPr>
        <p:txBody>
          <a:bodyPr wrap="none" rtlCol="0">
            <a:spAutoFit/>
          </a:bodyPr>
          <a:lstStyle/>
          <a:p>
            <a:r>
              <a:rPr lang="sl-SI" dirty="0" err="1" smtClean="0">
                <a:latin typeface="Arial" pitchFamily="34" charset="0"/>
                <a:cs typeface="Arial" pitchFamily="34" charset="0"/>
              </a:rPr>
              <a:t>DnaA</a:t>
            </a:r>
            <a:endParaRPr lang="sl-SI"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26" y="142448"/>
            <a:ext cx="3497626" cy="659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882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125538"/>
            <a:ext cx="4538663"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1" name="Rectangle 5"/>
          <p:cNvSpPr>
            <a:spLocks noChangeArrowheads="1"/>
          </p:cNvSpPr>
          <p:nvPr/>
        </p:nvSpPr>
        <p:spPr bwMode="auto">
          <a:xfrm>
            <a:off x="4913313" y="6613525"/>
            <a:ext cx="42306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1000">
                <a:latin typeface="Arial Narrow" pitchFamily="34" charset="0"/>
              </a:rPr>
              <a:t>http://mol-biol4masters.org/Prokaryotic_DNA_Replication3-E_coli_DNA_Replication.htm</a:t>
            </a:r>
          </a:p>
        </p:txBody>
      </p:sp>
    </p:spTree>
    <p:extLst>
      <p:ext uri="{BB962C8B-B14F-4D97-AF65-F5344CB8AC3E}">
        <p14:creationId xmlns:p14="http://schemas.microsoft.com/office/powerpoint/2010/main" val="2232103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ChangeArrowheads="1"/>
          </p:cNvSpPr>
          <p:nvPr/>
        </p:nvSpPr>
        <p:spPr bwMode="auto">
          <a:xfrm>
            <a:off x="250825" y="5013325"/>
            <a:ext cx="2901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1000">
                <a:latin typeface="Arial Narrow" pitchFamily="34" charset="0"/>
              </a:rPr>
              <a:t>http://bio3400.nicerweb.com/Locked/media/ch11/HeLa.html</a:t>
            </a:r>
          </a:p>
        </p:txBody>
      </p:sp>
      <p:pic>
        <p:nvPicPr>
          <p:cNvPr id="747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4201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5864" name="Group 8"/>
          <p:cNvGrpSpPr>
            <a:grpSpLocks/>
          </p:cNvGrpSpPr>
          <p:nvPr/>
        </p:nvGrpSpPr>
        <p:grpSpPr bwMode="auto">
          <a:xfrm>
            <a:off x="179388" y="4581525"/>
            <a:ext cx="5710237" cy="2232025"/>
            <a:chOff x="113" y="2886"/>
            <a:chExt cx="3597" cy="1406"/>
          </a:xfrm>
        </p:grpSpPr>
        <p:pic>
          <p:nvPicPr>
            <p:cNvPr id="747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2886"/>
              <a:ext cx="3552" cy="112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9" name="Rectangle 7"/>
            <p:cNvSpPr>
              <a:spLocks noChangeArrowheads="1"/>
            </p:cNvSpPr>
            <p:nvPr/>
          </p:nvSpPr>
          <p:spPr bwMode="auto">
            <a:xfrm>
              <a:off x="113" y="4138"/>
              <a:ext cx="14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1000">
                  <a:latin typeface="Arial Narrow" pitchFamily="34" charset="0"/>
                </a:rPr>
                <a:t>http://homepages.ius.edu/GKIRCHNE/DNA.htm</a:t>
              </a:r>
            </a:p>
          </p:txBody>
        </p:sp>
      </p:grpSp>
      <p:sp>
        <p:nvSpPr>
          <p:cNvPr id="74757" name="Text Box 9"/>
          <p:cNvSpPr txBox="1">
            <a:spLocks noChangeArrowheads="1"/>
          </p:cNvSpPr>
          <p:nvPr/>
        </p:nvSpPr>
        <p:spPr bwMode="auto">
          <a:xfrm>
            <a:off x="6300788" y="5157788"/>
            <a:ext cx="1949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sl-SI">
                <a:latin typeface="Arial" pitchFamily="34" charset="0"/>
              </a:rPr>
              <a:t>Replikacijski </a:t>
            </a:r>
            <a:br>
              <a:rPr lang="sl-SI">
                <a:latin typeface="Arial" pitchFamily="34" charset="0"/>
              </a:rPr>
            </a:br>
            <a:r>
              <a:rPr lang="sl-SI">
                <a:latin typeface="Arial" pitchFamily="34" charset="0"/>
              </a:rPr>
              <a:t>mehurček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5864"/>
                                        </p:tgtEl>
                                        <p:attrNameLst>
                                          <p:attrName>style.visibility</p:attrName>
                                        </p:attrNameLst>
                                      </p:cBhvr>
                                      <p:to>
                                        <p:strVal val="visible"/>
                                      </p:to>
                                    </p:set>
                                    <p:animEffect transition="in" filter="fade">
                                      <p:cBhvr>
                                        <p:cTn id="7" dur="2000"/>
                                        <p:tgtEl>
                                          <p:spTgt spid="505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79413"/>
            <a:ext cx="6557963"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953"/>
          <a:stretch/>
        </p:blipFill>
        <p:spPr bwMode="auto">
          <a:xfrm>
            <a:off x="2987824" y="876300"/>
            <a:ext cx="3443262" cy="396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170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g%2025-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268413"/>
            <a:ext cx="633571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6029325" y="220663"/>
            <a:ext cx="28924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r"/>
            <a:r>
              <a:rPr lang="sl-SI" sz="2000" b="1">
                <a:latin typeface="Arial" pitchFamily="34" charset="0"/>
              </a:rPr>
              <a:t>Delovanje DNA-ligaze</a:t>
            </a:r>
            <a:r>
              <a:rPr lang="sl-SI" sz="2000">
                <a:latin typeface="Arial" pitchFamily="34" charset="0"/>
              </a:rPr>
              <a:t>:</a:t>
            </a:r>
          </a:p>
          <a:p>
            <a:pPr algn="r"/>
            <a:endParaRPr lang="sl-SI" sz="2000">
              <a:latin typeface="Arial" pitchFamily="34" charset="0"/>
            </a:endParaRPr>
          </a:p>
          <a:p>
            <a:pPr algn="r"/>
            <a:r>
              <a:rPr lang="sl-SI" sz="2000">
                <a:latin typeface="Arial" pitchFamily="34" charset="0"/>
              </a:rPr>
              <a:t>povzetek reakcij</a:t>
            </a:r>
            <a:endParaRPr lang="en-GB" sz="2000">
              <a:latin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343150"/>
            <a:ext cx="853598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3"/>
          <p:cNvSpPr txBox="1">
            <a:spLocks noChangeArrowheads="1"/>
          </p:cNvSpPr>
          <p:nvPr/>
        </p:nvSpPr>
        <p:spPr bwMode="auto">
          <a:xfrm>
            <a:off x="395288" y="736600"/>
            <a:ext cx="17557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b="1">
                <a:latin typeface="Arial" pitchFamily="34" charset="0"/>
                <a:cs typeface="Arial" pitchFamily="34" charset="0"/>
              </a:rPr>
              <a:t>DNA-pol III</a:t>
            </a:r>
            <a:endParaRPr lang="en-GB" b="1">
              <a:latin typeface="Arial" pitchFamily="34" charset="0"/>
              <a:cs typeface="Arial" pitchFamily="34" charset="0"/>
            </a:endParaRPr>
          </a:p>
        </p:txBody>
      </p:sp>
      <p:pic>
        <p:nvPicPr>
          <p:cNvPr id="87043" name="Picture 7" descr="FG20_04-02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221163"/>
            <a:ext cx="4605338"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nature.com/emboj/journal/v17/n8/images/7590953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88640"/>
            <a:ext cx="5807968" cy="3040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32569" y="3385592"/>
            <a:ext cx="4572000" cy="230832"/>
          </a:xfrm>
          <a:prstGeom prst="rect">
            <a:avLst/>
          </a:prstGeom>
        </p:spPr>
        <p:txBody>
          <a:bodyPr>
            <a:spAutoFit/>
          </a:bodyPr>
          <a:lstStyle/>
          <a:p>
            <a:pPr algn="r"/>
            <a:r>
              <a:rPr lang="en-US" sz="900" dirty="0" smtClean="0">
                <a:latin typeface="Arial Narrow" pitchFamily="34" charset="0"/>
              </a:rPr>
              <a:t>EMBO </a:t>
            </a:r>
            <a:r>
              <a:rPr lang="en-US" sz="900" dirty="0">
                <a:latin typeface="Arial Narrow" pitchFamily="34" charset="0"/>
              </a:rPr>
              <a:t>Journal (1998) 17, 2436 - 2449 </a:t>
            </a:r>
            <a:endParaRPr lang="sl-SI" sz="900" dirty="0">
              <a:latin typeface="Arial Narrow"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42900"/>
            <a:ext cx="8370887"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81" name="Group 13"/>
          <p:cNvGrpSpPr>
            <a:grpSpLocks/>
          </p:cNvGrpSpPr>
          <p:nvPr/>
        </p:nvGrpSpPr>
        <p:grpSpPr bwMode="auto">
          <a:xfrm>
            <a:off x="5003801" y="549275"/>
            <a:ext cx="4017963" cy="3629026"/>
            <a:chOff x="3152" y="346"/>
            <a:chExt cx="2531" cy="2286"/>
          </a:xfrm>
        </p:grpSpPr>
        <p:sp>
          <p:nvSpPr>
            <p:cNvPr id="7177" name="Text Box 5"/>
            <p:cNvSpPr txBox="1">
              <a:spLocks noChangeArrowheads="1"/>
            </p:cNvSpPr>
            <p:nvPr/>
          </p:nvSpPr>
          <p:spPr bwMode="auto">
            <a:xfrm>
              <a:off x="3152" y="2341"/>
              <a:ext cx="253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i="1" dirty="0"/>
                <a:t>nukleo</a:t>
              </a:r>
              <a:r>
                <a:rPr lang="sl-SI" i="1" dirty="0">
                  <a:solidFill>
                    <a:srgbClr val="0000FF"/>
                  </a:solidFill>
                </a:rPr>
                <a:t>t</a:t>
              </a:r>
              <a:r>
                <a:rPr lang="sl-SI" i="1" dirty="0"/>
                <a:t>id:</a:t>
              </a:r>
              <a:r>
                <a:rPr lang="sl-SI" dirty="0"/>
                <a:t> </a:t>
              </a:r>
              <a:r>
                <a:rPr lang="sl-SI" dirty="0" err="1"/>
                <a:t>adenozinmonofosfat</a:t>
              </a:r>
              <a:endParaRPr lang="sl-SI" dirty="0"/>
            </a:p>
          </p:txBody>
        </p:sp>
        <p:pic>
          <p:nvPicPr>
            <p:cNvPr id="717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 y="346"/>
              <a:ext cx="2274" cy="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42380" name="Group 12"/>
          <p:cNvGrpSpPr>
            <a:grpSpLocks/>
          </p:cNvGrpSpPr>
          <p:nvPr/>
        </p:nvGrpSpPr>
        <p:grpSpPr bwMode="auto">
          <a:xfrm>
            <a:off x="1763713" y="2420938"/>
            <a:ext cx="2987675" cy="3697287"/>
            <a:chOff x="1111" y="1525"/>
            <a:chExt cx="1882" cy="2329"/>
          </a:xfrm>
        </p:grpSpPr>
        <p:pic>
          <p:nvPicPr>
            <p:cNvPr id="71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 y="1525"/>
              <a:ext cx="1781" cy="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Rectangle 11"/>
            <p:cNvSpPr>
              <a:spLocks noChangeArrowheads="1"/>
            </p:cNvSpPr>
            <p:nvPr/>
          </p:nvSpPr>
          <p:spPr bwMode="auto">
            <a:xfrm>
              <a:off x="1338" y="3566"/>
              <a:ext cx="16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i="1" dirty="0" err="1"/>
                <a:t>nukleo</a:t>
              </a:r>
              <a:r>
                <a:rPr lang="sl-SI" i="1" dirty="0" err="1">
                  <a:solidFill>
                    <a:srgbClr val="7030A0"/>
                  </a:solidFill>
                </a:rPr>
                <a:t>z</a:t>
              </a:r>
              <a:r>
                <a:rPr lang="sl-SI" i="1" dirty="0" err="1"/>
                <a:t>id</a:t>
              </a:r>
              <a:r>
                <a:rPr lang="sl-SI" i="1" dirty="0"/>
                <a:t>:</a:t>
              </a:r>
              <a:r>
                <a:rPr lang="sl-SI" dirty="0"/>
                <a:t> adeno</a:t>
              </a:r>
              <a:r>
                <a:rPr lang="sl-SI" dirty="0">
                  <a:solidFill>
                    <a:srgbClr val="7030A0"/>
                  </a:solidFill>
                </a:rPr>
                <a:t>z</a:t>
              </a:r>
              <a:r>
                <a:rPr lang="sl-SI" dirty="0"/>
                <a:t>in</a:t>
              </a:r>
            </a:p>
          </p:txBody>
        </p:sp>
      </p:grpSp>
      <p:grpSp>
        <p:nvGrpSpPr>
          <p:cNvPr id="7172" name="Group 10"/>
          <p:cNvGrpSpPr>
            <a:grpSpLocks/>
          </p:cNvGrpSpPr>
          <p:nvPr/>
        </p:nvGrpSpPr>
        <p:grpSpPr bwMode="auto">
          <a:xfrm>
            <a:off x="519113" y="188913"/>
            <a:ext cx="1952625" cy="2998787"/>
            <a:chOff x="327" y="119"/>
            <a:chExt cx="1230" cy="1889"/>
          </a:xfrm>
        </p:grpSpPr>
        <p:pic>
          <p:nvPicPr>
            <p:cNvPr id="717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 y="119"/>
              <a:ext cx="1217" cy="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9"/>
            <p:cNvSpPr txBox="1">
              <a:spLocks noChangeArrowheads="1"/>
            </p:cNvSpPr>
            <p:nvPr/>
          </p:nvSpPr>
          <p:spPr bwMode="auto">
            <a:xfrm>
              <a:off x="327" y="1720"/>
              <a:ext cx="11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i="1"/>
                <a:t>baza:</a:t>
              </a:r>
              <a:r>
                <a:rPr lang="sl-SI"/>
                <a:t> adenin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2380"/>
                                        </p:tgtEl>
                                        <p:attrNameLst>
                                          <p:attrName>style.visibility</p:attrName>
                                        </p:attrNameLst>
                                      </p:cBhvr>
                                      <p:to>
                                        <p:strVal val="visible"/>
                                      </p:to>
                                    </p:set>
                                    <p:animEffect transition="in" filter="fade">
                                      <p:cBhvr>
                                        <p:cTn id="7" dur="2000"/>
                                        <p:tgtEl>
                                          <p:spTgt spid="442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42381"/>
                                        </p:tgtEl>
                                        <p:attrNameLst>
                                          <p:attrName>style.visibility</p:attrName>
                                        </p:attrNameLst>
                                      </p:cBhvr>
                                      <p:to>
                                        <p:strVal val="visible"/>
                                      </p:to>
                                    </p:set>
                                    <p:animEffect transition="in" filter="fade">
                                      <p:cBhvr>
                                        <p:cTn id="12" dur="2000"/>
                                        <p:tgtEl>
                                          <p:spTgt spid="442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25538"/>
            <a:ext cx="531495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 name="Rectangle 1"/>
          <p:cNvSpPr>
            <a:spLocks noChangeArrowheads="1"/>
          </p:cNvSpPr>
          <p:nvPr/>
        </p:nvSpPr>
        <p:spPr bwMode="auto">
          <a:xfrm>
            <a:off x="1912938" y="531177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l-SI" sz="1000">
                <a:latin typeface="Arial Narrow" pitchFamily="34" charset="0"/>
              </a:rPr>
              <a:t>http://www.molbio.uoregon.edu/~pvh/dong_research.html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G20_15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44577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FG20_15c-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431482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Line 4"/>
          <p:cNvSpPr>
            <a:spLocks noChangeShapeType="1"/>
          </p:cNvSpPr>
          <p:nvPr/>
        </p:nvSpPr>
        <p:spPr bwMode="auto">
          <a:xfrm>
            <a:off x="4572000" y="115888"/>
            <a:ext cx="0" cy="6335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7282" name="Picture 5" descr="T24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679575"/>
            <a:ext cx="466566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3348038" y="981075"/>
            <a:ext cx="2784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2000" b="1">
                <a:solidFill>
                  <a:srgbClr val="008000"/>
                </a:solidFill>
                <a:latin typeface="Arial Narrow" pitchFamily="34" charset="0"/>
              </a:rPr>
              <a:t>DNA-polimeraze pri </a:t>
            </a:r>
            <a:r>
              <a:rPr lang="sl-SI" sz="2000" b="1" i="1">
                <a:solidFill>
                  <a:srgbClr val="008000"/>
                </a:solidFill>
                <a:latin typeface="Arial Narrow" pitchFamily="34" charset="0"/>
              </a:rPr>
              <a:t>E. coli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lassconnection.s3.amazonaws.com/681/flashcards/894681/jpg/replisome13307207234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253842" cy="562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5452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9" y="851095"/>
            <a:ext cx="8753042" cy="474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439" y="5596886"/>
            <a:ext cx="4572000" cy="246221"/>
          </a:xfrm>
          <a:prstGeom prst="rect">
            <a:avLst/>
          </a:prstGeom>
        </p:spPr>
        <p:txBody>
          <a:bodyPr>
            <a:spAutoFit/>
          </a:bodyPr>
          <a:lstStyle/>
          <a:p>
            <a:r>
              <a:rPr lang="sl-SI" sz="1000" dirty="0" smtClean="0">
                <a:latin typeface="Arial Narrow" pitchFamily="34" charset="0"/>
              </a:rPr>
              <a:t>PNAS (2005) 102, </a:t>
            </a:r>
            <a:r>
              <a:rPr lang="sl-SI" sz="1000" dirty="0">
                <a:latin typeface="Arial Narrow" pitchFamily="34" charset="0"/>
              </a:rPr>
              <a:t>5096-5101 </a:t>
            </a:r>
          </a:p>
        </p:txBody>
      </p:sp>
      <p:sp>
        <p:nvSpPr>
          <p:cNvPr id="3" name="TextBox 2"/>
          <p:cNvSpPr txBox="1"/>
          <p:nvPr/>
        </p:nvSpPr>
        <p:spPr>
          <a:xfrm>
            <a:off x="166306" y="6180762"/>
            <a:ext cx="8275022" cy="553998"/>
          </a:xfrm>
          <a:prstGeom prst="rect">
            <a:avLst/>
          </a:prstGeom>
          <a:noFill/>
        </p:spPr>
        <p:txBody>
          <a:bodyPr wrap="none" rtlCol="0">
            <a:spAutoFit/>
          </a:bodyPr>
          <a:lstStyle/>
          <a:p>
            <a:pPr algn="ctr"/>
            <a:r>
              <a:rPr lang="sl-SI" sz="1600" b="1" dirty="0" smtClean="0">
                <a:latin typeface="Arial" pitchFamily="34" charset="0"/>
                <a:cs typeface="Arial" pitchFamily="34" charset="0"/>
              </a:rPr>
              <a:t>Replikacijske vilice bakteriofaga T7</a:t>
            </a:r>
          </a:p>
          <a:p>
            <a:pPr algn="ctr"/>
            <a:r>
              <a:rPr lang="sl-SI" sz="1400" dirty="0" smtClean="0">
                <a:latin typeface="Arial" pitchFamily="34" charset="0"/>
                <a:cs typeface="Arial" pitchFamily="34" charset="0"/>
              </a:rPr>
              <a:t>gp2.5: SSB, gp4: </a:t>
            </a:r>
            <a:r>
              <a:rPr lang="sl-SI" sz="1400" dirty="0" err="1" smtClean="0">
                <a:latin typeface="Arial" pitchFamily="34" charset="0"/>
                <a:cs typeface="Arial" pitchFamily="34" charset="0"/>
              </a:rPr>
              <a:t>helikaza</a:t>
            </a:r>
            <a:r>
              <a:rPr lang="sl-SI" sz="1400" dirty="0" smtClean="0">
                <a:latin typeface="Arial" pitchFamily="34" charset="0"/>
                <a:cs typeface="Arial" pitchFamily="34" charset="0"/>
              </a:rPr>
              <a:t>/</a:t>
            </a:r>
            <a:r>
              <a:rPr lang="sl-SI" sz="1400" dirty="0" err="1" smtClean="0">
                <a:latin typeface="Arial" pitchFamily="34" charset="0"/>
                <a:cs typeface="Arial" pitchFamily="34" charset="0"/>
              </a:rPr>
              <a:t>primaza</a:t>
            </a:r>
            <a:r>
              <a:rPr lang="sl-SI" sz="1400" dirty="0" smtClean="0">
                <a:latin typeface="Arial" pitchFamily="34" charset="0"/>
                <a:cs typeface="Arial" pitchFamily="34" charset="0"/>
              </a:rPr>
              <a:t>, gp5: DNA-polimeraza, </a:t>
            </a:r>
            <a:r>
              <a:rPr lang="sl-SI" sz="1400" dirty="0" err="1" smtClean="0">
                <a:latin typeface="Arial" pitchFamily="34" charset="0"/>
                <a:cs typeface="Arial" pitchFamily="34" charset="0"/>
              </a:rPr>
              <a:t>trx</a:t>
            </a:r>
            <a:r>
              <a:rPr lang="sl-SI" sz="1400" dirty="0" smtClean="0">
                <a:latin typeface="Arial" pitchFamily="34" charset="0"/>
                <a:cs typeface="Arial" pitchFamily="34" charset="0"/>
              </a:rPr>
              <a:t>: tioredoksin </a:t>
            </a:r>
            <a:r>
              <a:rPr lang="sl-SI" sz="1400" i="1" dirty="0" smtClean="0">
                <a:latin typeface="Arial" pitchFamily="34" charset="0"/>
                <a:cs typeface="Arial" pitchFamily="34" charset="0"/>
              </a:rPr>
              <a:t>E. coli </a:t>
            </a:r>
            <a:r>
              <a:rPr lang="sl-SI" sz="1400" dirty="0" smtClean="0">
                <a:latin typeface="Arial" pitchFamily="34" charset="0"/>
                <a:cs typeface="Arial" pitchFamily="34" charset="0"/>
              </a:rPr>
              <a:t>(</a:t>
            </a:r>
            <a:r>
              <a:rPr lang="sl-SI" sz="1400" dirty="0" err="1" smtClean="0">
                <a:latin typeface="Arial" pitchFamily="34" charset="0"/>
                <a:cs typeface="Arial" pitchFamily="34" charset="0"/>
              </a:rPr>
              <a:t>procesivnostni</a:t>
            </a:r>
            <a:r>
              <a:rPr lang="sl-SI" sz="1400" dirty="0" smtClean="0">
                <a:latin typeface="Arial" pitchFamily="34" charset="0"/>
                <a:cs typeface="Arial" pitchFamily="34" charset="0"/>
              </a:rPr>
              <a:t> faktor)</a:t>
            </a:r>
            <a:endParaRPr lang="sl-SI" sz="1400" dirty="0">
              <a:latin typeface="Arial" pitchFamily="34" charset="0"/>
              <a:cs typeface="Arial" pitchFamily="34" charset="0"/>
            </a:endParaRPr>
          </a:p>
        </p:txBody>
      </p:sp>
    </p:spTree>
    <p:extLst>
      <p:ext uri="{BB962C8B-B14F-4D97-AF65-F5344CB8AC3E}">
        <p14:creationId xmlns:p14="http://schemas.microsoft.com/office/powerpoint/2010/main" val="2980155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26888" y="4848916"/>
            <a:ext cx="4572000" cy="246221"/>
          </a:xfrm>
          <a:prstGeom prst="rect">
            <a:avLst/>
          </a:prstGeom>
        </p:spPr>
        <p:txBody>
          <a:bodyPr>
            <a:spAutoFit/>
          </a:bodyPr>
          <a:lstStyle/>
          <a:p>
            <a:r>
              <a:rPr lang="sl-SI" sz="1000" dirty="0" smtClean="0">
                <a:latin typeface="Arial Narrow" pitchFamily="34" charset="0"/>
              </a:rPr>
              <a:t>PNAS (2005) 102, </a:t>
            </a:r>
            <a:r>
              <a:rPr lang="sl-SI" sz="1000" dirty="0">
                <a:latin typeface="Arial Narrow" pitchFamily="34" charset="0"/>
              </a:rPr>
              <a:t>5096-5101 </a:t>
            </a:r>
          </a:p>
        </p:txBody>
      </p:sp>
      <p:sp>
        <p:nvSpPr>
          <p:cNvPr id="3" name="TextBox 2"/>
          <p:cNvSpPr txBox="1"/>
          <p:nvPr/>
        </p:nvSpPr>
        <p:spPr>
          <a:xfrm>
            <a:off x="107504" y="5622626"/>
            <a:ext cx="8784976" cy="1200329"/>
          </a:xfrm>
          <a:prstGeom prst="rect">
            <a:avLst/>
          </a:prstGeom>
          <a:noFill/>
        </p:spPr>
        <p:txBody>
          <a:bodyPr wrap="square" rtlCol="0">
            <a:spAutoFit/>
          </a:bodyPr>
          <a:lstStyle/>
          <a:p>
            <a:pPr algn="ctr"/>
            <a:r>
              <a:rPr lang="sl-SI" sz="1600" b="1" dirty="0" smtClean="0">
                <a:latin typeface="Arial" pitchFamily="34" charset="0"/>
                <a:cs typeface="Arial" pitchFamily="34" charset="0"/>
              </a:rPr>
              <a:t>Recikliranje polimeraze bakteriofaga T7</a:t>
            </a:r>
          </a:p>
          <a:p>
            <a:pPr algn="ctr"/>
            <a:r>
              <a:rPr lang="sl-SI" sz="1400" dirty="0" smtClean="0">
                <a:latin typeface="Arial" pitchFamily="34" charset="0"/>
                <a:cs typeface="Arial" pitchFamily="34" charset="0"/>
              </a:rPr>
              <a:t>Ko sinteza doseže predhodni OF, polimeraza na zastajajoči verigi  </a:t>
            </a:r>
            <a:r>
              <a:rPr lang="sl-SI" sz="1400" dirty="0" err="1" smtClean="0">
                <a:latin typeface="Arial" pitchFamily="34" charset="0"/>
                <a:cs typeface="Arial" pitchFamily="34" charset="0"/>
              </a:rPr>
              <a:t>disociira</a:t>
            </a:r>
            <a:r>
              <a:rPr lang="sl-SI" sz="1400" dirty="0" smtClean="0">
                <a:latin typeface="Arial" pitchFamily="34" charset="0"/>
                <a:cs typeface="Arial" pitchFamily="34" charset="0"/>
              </a:rPr>
              <a:t> z matrice, ob tem pa se konformacijsko spremeni in poveča se afiniteta njegove vezave na gp4 (1,2). Po vezavi na gp4 najde nov z.o. (4 </a:t>
            </a:r>
            <a:r>
              <a:rPr lang="sl-SI" sz="1400" dirty="0" err="1" smtClean="0">
                <a:latin typeface="Arial" pitchFamily="34" charset="0"/>
                <a:cs typeface="Arial" pitchFamily="34" charset="0"/>
              </a:rPr>
              <a:t>nt</a:t>
            </a:r>
            <a:r>
              <a:rPr lang="sl-SI" sz="1400" dirty="0" smtClean="0">
                <a:latin typeface="Arial" pitchFamily="34" charset="0"/>
                <a:cs typeface="Arial" pitchFamily="34" charset="0"/>
              </a:rPr>
              <a:t> RNA; vezan na </a:t>
            </a:r>
            <a:r>
              <a:rPr lang="sl-SI" sz="1400" dirty="0" err="1" smtClean="0">
                <a:latin typeface="Arial" pitchFamily="34" charset="0"/>
                <a:cs typeface="Arial" pitchFamily="34" charset="0"/>
              </a:rPr>
              <a:t>primazo</a:t>
            </a:r>
            <a:r>
              <a:rPr lang="sl-SI" sz="1400" dirty="0" smtClean="0">
                <a:latin typeface="Arial" pitchFamily="34" charset="0"/>
                <a:cs typeface="Arial" pitchFamily="34" charset="0"/>
              </a:rPr>
              <a:t>), pri čemer se SSB vežejo na tioredoksin vezavno domeno DNA-pol, to pa olajša vezavo DNA-pol na cink vezavno domeno </a:t>
            </a:r>
            <a:r>
              <a:rPr lang="sl-SI" sz="1400" dirty="0" err="1" smtClean="0">
                <a:latin typeface="Arial" pitchFamily="34" charset="0"/>
                <a:cs typeface="Arial" pitchFamily="34" charset="0"/>
              </a:rPr>
              <a:t>primaze</a:t>
            </a:r>
            <a:r>
              <a:rPr lang="sl-SI" sz="1400" dirty="0" smtClean="0">
                <a:latin typeface="Arial" pitchFamily="34" charset="0"/>
                <a:cs typeface="Arial" pitchFamily="34" charset="0"/>
              </a:rPr>
              <a:t> (4-6).</a:t>
            </a:r>
            <a:endParaRPr lang="sl-SI" sz="1400" dirty="0">
              <a:latin typeface="Arial" pitchFamily="34" charset="0"/>
              <a:cs typeface="Arial" pitchFamily="34"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8263"/>
          <a:stretch/>
        </p:blipFill>
        <p:spPr bwMode="auto">
          <a:xfrm>
            <a:off x="-26888" y="1412776"/>
            <a:ext cx="9170888" cy="343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6759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4925"/>
            <a:ext cx="58816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8642350" cy="316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TextBox 1"/>
          <p:cNvSpPr txBox="1">
            <a:spLocks noChangeArrowheads="1"/>
          </p:cNvSpPr>
          <p:nvPr/>
        </p:nvSpPr>
        <p:spPr bwMode="auto">
          <a:xfrm>
            <a:off x="2555875" y="5157788"/>
            <a:ext cx="383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2000">
                <a:latin typeface="Arial" pitchFamily="34" charset="0"/>
                <a:cs typeface="Arial" pitchFamily="34" charset="0"/>
              </a:rPr>
              <a:t>Vstavljanje DNA v drsno vponko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1560" y="371475"/>
            <a:ext cx="7827590" cy="5889625"/>
            <a:chOff x="611560" y="371475"/>
            <a:chExt cx="7827590" cy="5889625"/>
          </a:xfrm>
        </p:grpSpPr>
        <p:pic>
          <p:nvPicPr>
            <p:cNvPr id="2048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686"/>
            <a:stretch/>
          </p:blipFill>
          <p:spPr bwMode="auto">
            <a:xfrm>
              <a:off x="704850" y="371475"/>
              <a:ext cx="7734300" cy="58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611560" y="5301208"/>
              <a:ext cx="4536504" cy="95989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l-SI" sz="2000" b="0" i="0" u="none" strike="noStrike" cap="none" normalizeH="0" baseline="0" dirty="0" smtClean="0">
                <a:ln>
                  <a:noFill/>
                </a:ln>
                <a:solidFill>
                  <a:schemeClr val="tx1"/>
                </a:solidFill>
                <a:effectLst/>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sl-SI" sz="2000" dirty="0">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sl-SI" sz="2000" b="0" i="0" u="none" strike="noStrike" cap="none" normalizeH="0" baseline="0" dirty="0" smtClean="0">
                  <a:ln>
                    <a:noFill/>
                  </a:ln>
                  <a:solidFill>
                    <a:schemeClr val="accent6">
                      <a:lumMod val="75000"/>
                    </a:schemeClr>
                  </a:solidFill>
                  <a:effectLst/>
                  <a:latin typeface="Arial" pitchFamily="34" charset="0"/>
                  <a:cs typeface="Arial" pitchFamily="34" charset="0"/>
                </a:rPr>
                <a:t>„model pozavne“ (</a:t>
              </a:r>
              <a:r>
                <a:rPr kumimoji="0" lang="sl-SI" sz="1800" b="0" i="1" u="none" strike="noStrike" cap="none" normalizeH="0" baseline="0" dirty="0" smtClean="0">
                  <a:ln>
                    <a:noFill/>
                  </a:ln>
                  <a:solidFill>
                    <a:schemeClr val="accent6">
                      <a:lumMod val="75000"/>
                    </a:schemeClr>
                  </a:solidFill>
                  <a:effectLst/>
                  <a:latin typeface="Arial" pitchFamily="34" charset="0"/>
                  <a:cs typeface="Arial" pitchFamily="34" charset="0"/>
                </a:rPr>
                <a:t>trombone</a:t>
              </a:r>
              <a:r>
                <a:rPr kumimoji="0" lang="sl-SI" sz="1800" b="0" i="1" u="none" strike="noStrike" cap="none" normalizeH="0" dirty="0" smtClean="0">
                  <a:ln>
                    <a:noFill/>
                  </a:ln>
                  <a:solidFill>
                    <a:schemeClr val="accent6">
                      <a:lumMod val="75000"/>
                    </a:schemeClr>
                  </a:solidFill>
                  <a:effectLst/>
                  <a:latin typeface="Arial" pitchFamily="34" charset="0"/>
                  <a:cs typeface="Arial" pitchFamily="34" charset="0"/>
                </a:rPr>
                <a:t> model</a:t>
              </a:r>
              <a:r>
                <a:rPr kumimoji="0" lang="sl-SI" sz="2000" b="0" i="0" u="none" strike="noStrike" cap="none" normalizeH="0" dirty="0" smtClean="0">
                  <a:ln>
                    <a:noFill/>
                  </a:ln>
                  <a:solidFill>
                    <a:schemeClr val="accent6">
                      <a:lumMod val="75000"/>
                    </a:schemeClr>
                  </a:solidFill>
                  <a:effectLst/>
                  <a:latin typeface="Arial" pitchFamily="34" charset="0"/>
                  <a:cs typeface="Arial" pitchFamily="34" charset="0"/>
                </a:rPr>
                <a:t>)</a:t>
              </a:r>
              <a:endParaRPr kumimoji="0" lang="sl-SI" sz="2000" b="0"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grpSp>
    </p:spTree>
    <p:extLst>
      <p:ext uri="{BB962C8B-B14F-4D97-AF65-F5344CB8AC3E}">
        <p14:creationId xmlns:p14="http://schemas.microsoft.com/office/powerpoint/2010/main" val="2935718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1162050" y="438150"/>
            <a:ext cx="6819900" cy="5981700"/>
            <a:chOff x="1162050" y="438150"/>
            <a:chExt cx="6819900" cy="5981700"/>
          </a:xfrm>
        </p:grpSpPr>
        <p:pic>
          <p:nvPicPr>
            <p:cNvPr id="206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438150"/>
              <a:ext cx="681990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347864" y="438150"/>
              <a:ext cx="3384376" cy="32655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l-SI" sz="2400" b="0" i="0" u="none" strike="noStrike" cap="none" normalizeH="0" baseline="0" smtClean="0">
                <a:ln>
                  <a:noFill/>
                </a:ln>
                <a:solidFill>
                  <a:schemeClr val="tx1"/>
                </a:solidFill>
                <a:effectLst/>
                <a:latin typeface="Times" pitchFamily="18" charset="0"/>
              </a:endParaRPr>
            </a:p>
          </p:txBody>
        </p:sp>
      </p:grpSp>
    </p:spTree>
    <p:extLst>
      <p:ext uri="{BB962C8B-B14F-4D97-AF65-F5344CB8AC3E}">
        <p14:creationId xmlns:p14="http://schemas.microsoft.com/office/powerpoint/2010/main" val="321549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4"/>
          <a:stretch/>
        </p:blipFill>
        <p:spPr bwMode="auto">
          <a:xfrm>
            <a:off x="251520" y="620688"/>
            <a:ext cx="8578440" cy="582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457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1624013" y="409575"/>
            <a:ext cx="5895975" cy="6038850"/>
            <a:chOff x="1624013" y="409575"/>
            <a:chExt cx="5895975" cy="6038850"/>
          </a:xfrm>
        </p:grpSpPr>
        <p:pic>
          <p:nvPicPr>
            <p:cNvPr id="207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09575"/>
              <a:ext cx="5895975"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3612107" y="4123680"/>
              <a:ext cx="3768204" cy="923404"/>
            </a:xfrm>
            <a:custGeom>
              <a:avLst/>
              <a:gdLst>
                <a:gd name="connsiteX0" fmla="*/ 0 w 211683"/>
                <a:gd name="connsiteY0" fmla="*/ 0 h 936104"/>
                <a:gd name="connsiteX1" fmla="*/ 211683 w 211683"/>
                <a:gd name="connsiteY1" fmla="*/ 0 h 936104"/>
                <a:gd name="connsiteX2" fmla="*/ 211683 w 211683"/>
                <a:gd name="connsiteY2" fmla="*/ 936104 h 936104"/>
                <a:gd name="connsiteX3" fmla="*/ 0 w 211683"/>
                <a:gd name="connsiteY3" fmla="*/ 936104 h 936104"/>
                <a:gd name="connsiteX4" fmla="*/ 0 w 211683"/>
                <a:gd name="connsiteY4" fmla="*/ 0 h 936104"/>
                <a:gd name="connsiteX0" fmla="*/ 0 w 402183"/>
                <a:gd name="connsiteY0" fmla="*/ 0 h 936104"/>
                <a:gd name="connsiteX1" fmla="*/ 402183 w 402183"/>
                <a:gd name="connsiteY1" fmla="*/ 0 h 936104"/>
                <a:gd name="connsiteX2" fmla="*/ 211683 w 402183"/>
                <a:gd name="connsiteY2" fmla="*/ 936104 h 936104"/>
                <a:gd name="connsiteX3" fmla="*/ 0 w 402183"/>
                <a:gd name="connsiteY3" fmla="*/ 936104 h 936104"/>
                <a:gd name="connsiteX4" fmla="*/ 0 w 402183"/>
                <a:gd name="connsiteY4" fmla="*/ 0 h 936104"/>
                <a:gd name="connsiteX0" fmla="*/ 0 w 402183"/>
                <a:gd name="connsiteY0" fmla="*/ 0 h 936104"/>
                <a:gd name="connsiteX1" fmla="*/ 402183 w 402183"/>
                <a:gd name="connsiteY1" fmla="*/ 0 h 936104"/>
                <a:gd name="connsiteX2" fmla="*/ 402085 w 402183"/>
                <a:gd name="connsiteY2" fmla="*/ 771004 h 936104"/>
                <a:gd name="connsiteX3" fmla="*/ 0 w 402183"/>
                <a:gd name="connsiteY3" fmla="*/ 936104 h 936104"/>
                <a:gd name="connsiteX4" fmla="*/ 0 w 402183"/>
                <a:gd name="connsiteY4" fmla="*/ 0 h 936104"/>
                <a:gd name="connsiteX0" fmla="*/ 0 w 428345"/>
                <a:gd name="connsiteY0" fmla="*/ 0 h 961504"/>
                <a:gd name="connsiteX1" fmla="*/ 428345 w 428345"/>
                <a:gd name="connsiteY1" fmla="*/ 25400 h 961504"/>
                <a:gd name="connsiteX2" fmla="*/ 428247 w 428345"/>
                <a:gd name="connsiteY2" fmla="*/ 796404 h 961504"/>
                <a:gd name="connsiteX3" fmla="*/ 26162 w 428345"/>
                <a:gd name="connsiteY3" fmla="*/ 961504 h 961504"/>
                <a:gd name="connsiteX4" fmla="*/ 0 w 428345"/>
                <a:gd name="connsiteY4" fmla="*/ 0 h 961504"/>
                <a:gd name="connsiteX0" fmla="*/ 2907 w 431252"/>
                <a:gd name="connsiteY0" fmla="*/ 0 h 923404"/>
                <a:gd name="connsiteX1" fmla="*/ 431252 w 431252"/>
                <a:gd name="connsiteY1" fmla="*/ 25400 h 923404"/>
                <a:gd name="connsiteX2" fmla="*/ 431154 w 431252"/>
                <a:gd name="connsiteY2" fmla="*/ 796404 h 923404"/>
                <a:gd name="connsiteX3" fmla="*/ 0 w 431252"/>
                <a:gd name="connsiteY3" fmla="*/ 923404 h 923404"/>
                <a:gd name="connsiteX4" fmla="*/ 2907 w 431252"/>
                <a:gd name="connsiteY4" fmla="*/ 0 h 92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52" h="923404">
                  <a:moveTo>
                    <a:pt x="2907" y="0"/>
                  </a:moveTo>
                  <a:lnTo>
                    <a:pt x="431252" y="25400"/>
                  </a:lnTo>
                  <a:cubicBezTo>
                    <a:pt x="431219" y="282401"/>
                    <a:pt x="431187" y="539403"/>
                    <a:pt x="431154" y="796404"/>
                  </a:cubicBezTo>
                  <a:lnTo>
                    <a:pt x="0" y="923404"/>
                  </a:lnTo>
                  <a:lnTo>
                    <a:pt x="2907" y="0"/>
                  </a:lnTo>
                  <a:close/>
                </a:path>
              </a:pathLst>
            </a:cu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l-SI" sz="2400" b="0" i="0" u="none" strike="noStrike" cap="none" normalizeH="0" baseline="0" smtClean="0">
                <a:ln>
                  <a:noFill/>
                </a:ln>
                <a:solidFill>
                  <a:schemeClr val="tx1"/>
                </a:solidFill>
                <a:effectLst/>
                <a:latin typeface="Times" pitchFamily="18" charset="0"/>
              </a:endParaRPr>
            </a:p>
          </p:txBody>
        </p:sp>
      </p:grpSp>
      <p:sp>
        <p:nvSpPr>
          <p:cNvPr id="7" name="Rectangle 3"/>
          <p:cNvSpPr/>
          <p:nvPr/>
        </p:nvSpPr>
        <p:spPr bwMode="auto">
          <a:xfrm>
            <a:off x="1624013" y="1916832"/>
            <a:ext cx="402183" cy="936104"/>
          </a:xfrm>
          <a:custGeom>
            <a:avLst/>
            <a:gdLst>
              <a:gd name="connsiteX0" fmla="*/ 0 w 211683"/>
              <a:gd name="connsiteY0" fmla="*/ 0 h 936104"/>
              <a:gd name="connsiteX1" fmla="*/ 211683 w 211683"/>
              <a:gd name="connsiteY1" fmla="*/ 0 h 936104"/>
              <a:gd name="connsiteX2" fmla="*/ 211683 w 211683"/>
              <a:gd name="connsiteY2" fmla="*/ 936104 h 936104"/>
              <a:gd name="connsiteX3" fmla="*/ 0 w 211683"/>
              <a:gd name="connsiteY3" fmla="*/ 936104 h 936104"/>
              <a:gd name="connsiteX4" fmla="*/ 0 w 211683"/>
              <a:gd name="connsiteY4" fmla="*/ 0 h 936104"/>
              <a:gd name="connsiteX0" fmla="*/ 0 w 402183"/>
              <a:gd name="connsiteY0" fmla="*/ 0 h 936104"/>
              <a:gd name="connsiteX1" fmla="*/ 402183 w 402183"/>
              <a:gd name="connsiteY1" fmla="*/ 0 h 936104"/>
              <a:gd name="connsiteX2" fmla="*/ 211683 w 402183"/>
              <a:gd name="connsiteY2" fmla="*/ 936104 h 936104"/>
              <a:gd name="connsiteX3" fmla="*/ 0 w 402183"/>
              <a:gd name="connsiteY3" fmla="*/ 936104 h 936104"/>
              <a:gd name="connsiteX4" fmla="*/ 0 w 402183"/>
              <a:gd name="connsiteY4" fmla="*/ 0 h 9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83" h="936104">
                <a:moveTo>
                  <a:pt x="0" y="0"/>
                </a:moveTo>
                <a:lnTo>
                  <a:pt x="402183" y="0"/>
                </a:lnTo>
                <a:lnTo>
                  <a:pt x="211683" y="936104"/>
                </a:lnTo>
                <a:lnTo>
                  <a:pt x="0" y="936104"/>
                </a:lnTo>
                <a:lnTo>
                  <a:pt x="0" y="0"/>
                </a:lnTo>
                <a:close/>
              </a:path>
            </a:pathLst>
          </a:cu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l-SI"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695419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3">
            <a:extLst>
              <a:ext uri="{28A0092B-C50C-407E-A947-70E740481C1C}">
                <a14:useLocalDpi xmlns:a14="http://schemas.microsoft.com/office/drawing/2010/main" val="0"/>
              </a:ext>
            </a:extLst>
          </a:blip>
          <a:srcRect t="5318"/>
          <a:stretch>
            <a:fillRect/>
          </a:stretch>
        </p:blipFill>
        <p:spPr bwMode="auto">
          <a:xfrm>
            <a:off x="900113" y="49213"/>
            <a:ext cx="7213600"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FG2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76250"/>
            <a:ext cx="2333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7" descr="FG20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981075"/>
            <a:ext cx="3657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3817938"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3933825"/>
            <a:ext cx="34544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825" y="90488"/>
            <a:ext cx="2622550"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950" y="6505575"/>
            <a:ext cx="4572000" cy="230188"/>
          </a:xfrm>
          <a:prstGeom prst="rect">
            <a:avLst/>
          </a:prstGeom>
        </p:spPr>
        <p:txBody>
          <a:bodyPr>
            <a:spAutoFit/>
          </a:bodyPr>
          <a:lstStyle/>
          <a:p>
            <a:pPr>
              <a:defRPr/>
            </a:pPr>
            <a:r>
              <a:rPr lang="en-US" sz="900" dirty="0">
                <a:solidFill>
                  <a:schemeClr val="tx1">
                    <a:lumMod val="50000"/>
                    <a:lumOff val="50000"/>
                  </a:schemeClr>
                </a:solidFill>
              </a:rPr>
              <a:t>MICROBIOLOGY AND MOLECULAR BIOLOGY REVIEWS, Sept. 2005, p. 501–526</a:t>
            </a:r>
            <a:endParaRPr lang="sl-SI" sz="900" dirty="0">
              <a:solidFill>
                <a:schemeClr val="tx1">
                  <a:lumMod val="50000"/>
                  <a:lumOff val="50000"/>
                </a:schemeClr>
              </a:solidFill>
            </a:endParaRPr>
          </a:p>
        </p:txBody>
      </p:sp>
      <p:sp>
        <p:nvSpPr>
          <p:cNvPr id="3" name="Rectangle 2"/>
          <p:cNvSpPr>
            <a:spLocks noChangeArrowheads="1"/>
          </p:cNvSpPr>
          <p:nvPr/>
        </p:nvSpPr>
        <p:spPr bwMode="auto">
          <a:xfrm>
            <a:off x="7308850" y="404813"/>
            <a:ext cx="792163" cy="720725"/>
          </a:xfrm>
          <a:prstGeom prst="rect">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570038"/>
            <a:ext cx="3300412" cy="327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TextBox 1"/>
          <p:cNvSpPr txBox="1">
            <a:spLocks noChangeArrowheads="1"/>
          </p:cNvSpPr>
          <p:nvPr/>
        </p:nvSpPr>
        <p:spPr bwMode="auto">
          <a:xfrm>
            <a:off x="2268538" y="4941888"/>
            <a:ext cx="40909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400">
                <a:latin typeface="Arial" pitchFamily="34" charset="0"/>
                <a:cs typeface="Arial" pitchFamily="34" charset="0"/>
              </a:rPr>
              <a:t>kromosomi z več vilicami (</a:t>
            </a:r>
            <a:r>
              <a:rPr lang="sl-SI" sz="1200" i="1">
                <a:latin typeface="Arial" pitchFamily="34" charset="0"/>
                <a:cs typeface="Arial" pitchFamily="34" charset="0"/>
              </a:rPr>
              <a:t>multiforked chromosomes</a:t>
            </a:r>
            <a:r>
              <a:rPr lang="sl-SI" sz="1400">
                <a:latin typeface="Arial" pitchFamily="34" charset="0"/>
                <a:cs typeface="Arial" pitchFamily="34" charset="0"/>
              </a:rPr>
              <a:t>)</a:t>
            </a:r>
          </a:p>
        </p:txBody>
      </p:sp>
      <p:sp>
        <p:nvSpPr>
          <p:cNvPr id="107524" name="TextBox 2"/>
          <p:cNvSpPr txBox="1">
            <a:spLocks noChangeArrowheads="1"/>
          </p:cNvSpPr>
          <p:nvPr/>
        </p:nvSpPr>
        <p:spPr bwMode="auto">
          <a:xfrm>
            <a:off x="8107363" y="6611938"/>
            <a:ext cx="10080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sl-SI" sz="1000">
                <a:latin typeface="Arial Narrow" pitchFamily="34" charset="0"/>
              </a:rPr>
              <a:t>Lewin: Genes VIII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NAori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025" y="260350"/>
            <a:ext cx="55435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6"/>
          <p:cNvSpPr>
            <a:spLocks noChangeArrowheads="1"/>
          </p:cNvSpPr>
          <p:nvPr/>
        </p:nvSpPr>
        <p:spPr bwMode="auto">
          <a:xfrm>
            <a:off x="6670675" y="6613525"/>
            <a:ext cx="24733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1000">
                <a:latin typeface="Arial Narrow" pitchFamily="34" charset="0"/>
              </a:rPr>
              <a:t>http://www.synapses.co.uk/genetics/dnastruc.html</a:t>
            </a:r>
          </a:p>
        </p:txBody>
      </p:sp>
      <p:pic>
        <p:nvPicPr>
          <p:cNvPr id="477191" name="Picture 7" descr="dnast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420938"/>
            <a:ext cx="298767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7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501775"/>
            <a:ext cx="8535987"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95288" y="5983288"/>
            <a:ext cx="5689600" cy="874712"/>
          </a:xfrm>
        </p:spPr>
        <p:txBody>
          <a:bodyPr/>
          <a:lstStyle/>
          <a:p>
            <a:r>
              <a:rPr lang="sl-SI" sz="1800" smtClean="0">
                <a:latin typeface="Arial Narrow" pitchFamily="34" charset="0"/>
              </a:rPr>
              <a:t>Konformacijo nukleotidne enote določa sedem torzijskih kotov.</a:t>
            </a:r>
            <a:endParaRPr lang="en-US" sz="1800" smtClean="0">
              <a:latin typeface="Arial Narrow" pitchFamily="34" charset="0"/>
            </a:endParaRPr>
          </a:p>
        </p:txBody>
      </p:sp>
      <p:pic>
        <p:nvPicPr>
          <p:cNvPr id="184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549275"/>
            <a:ext cx="4141788" cy="5400675"/>
          </a:xfrm>
        </p:spPr>
      </p:pic>
      <p:pic>
        <p:nvPicPr>
          <p:cNvPr id="2713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08925">
            <a:off x="5292725" y="1052513"/>
            <a:ext cx="3063875" cy="2525712"/>
          </a:xfrm>
          <a:prstGeom prst="rect">
            <a:avLst/>
          </a:prstGeom>
          <a:noFill/>
          <a:ln w="635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1370"/>
                                        </p:tgtEl>
                                        <p:attrNameLst>
                                          <p:attrName>style.visibility</p:attrName>
                                        </p:attrNameLst>
                                      </p:cBhvr>
                                      <p:to>
                                        <p:strVal val="visible"/>
                                      </p:to>
                                    </p:set>
                                    <p:anim calcmode="lin" valueType="num">
                                      <p:cBhvr>
                                        <p:cTn id="7" dur="500" fill="hold"/>
                                        <p:tgtEl>
                                          <p:spTgt spid="271370"/>
                                        </p:tgtEl>
                                        <p:attrNameLst>
                                          <p:attrName>ppt_w</p:attrName>
                                        </p:attrNameLst>
                                      </p:cBhvr>
                                      <p:tavLst>
                                        <p:tav tm="0">
                                          <p:val>
                                            <p:fltVal val="0"/>
                                          </p:val>
                                        </p:tav>
                                        <p:tav tm="100000">
                                          <p:val>
                                            <p:strVal val="#ppt_w"/>
                                          </p:val>
                                        </p:tav>
                                      </p:tavLst>
                                    </p:anim>
                                    <p:anim calcmode="lin" valueType="num">
                                      <p:cBhvr>
                                        <p:cTn id="8" dur="500" fill="hold"/>
                                        <p:tgtEl>
                                          <p:spTgt spid="271370"/>
                                        </p:tgtEl>
                                        <p:attrNameLst>
                                          <p:attrName>ppt_h</p:attrName>
                                        </p:attrNameLst>
                                      </p:cBhvr>
                                      <p:tavLst>
                                        <p:tav tm="0">
                                          <p:val>
                                            <p:fltVal val="0"/>
                                          </p:val>
                                        </p:tav>
                                        <p:tav tm="100000">
                                          <p:val>
                                            <p:strVal val="#ppt_h"/>
                                          </p:val>
                                        </p:tav>
                                      </p:tavLst>
                                    </p:anim>
                                    <p:animEffect transition="in" filter="fade">
                                      <p:cBhvr>
                                        <p:cTn id="9" dur="500"/>
                                        <p:tgtEl>
                                          <p:spTgt spid="271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6"/>
          <p:cNvGrpSpPr>
            <a:grpSpLocks/>
          </p:cNvGrpSpPr>
          <p:nvPr/>
        </p:nvGrpSpPr>
        <p:grpSpPr bwMode="auto">
          <a:xfrm>
            <a:off x="3995738" y="3284538"/>
            <a:ext cx="4897437" cy="3024187"/>
            <a:chOff x="2426" y="2160"/>
            <a:chExt cx="3334" cy="2049"/>
          </a:xfrm>
        </p:grpSpPr>
        <p:pic>
          <p:nvPicPr>
            <p:cNvPr id="235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 y="2160"/>
              <a:ext cx="3334" cy="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9" name="Oval 4"/>
            <p:cNvSpPr>
              <a:spLocks noChangeArrowheads="1"/>
            </p:cNvSpPr>
            <p:nvPr/>
          </p:nvSpPr>
          <p:spPr bwMode="auto">
            <a:xfrm>
              <a:off x="3606" y="3022"/>
              <a:ext cx="771" cy="590"/>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grpSp>
        <p:nvGrpSpPr>
          <p:cNvPr id="23555" name="Group 7"/>
          <p:cNvGrpSpPr>
            <a:grpSpLocks/>
          </p:cNvGrpSpPr>
          <p:nvPr/>
        </p:nvGrpSpPr>
        <p:grpSpPr bwMode="auto">
          <a:xfrm>
            <a:off x="250825" y="0"/>
            <a:ext cx="5041900" cy="3573463"/>
            <a:chOff x="158" y="0"/>
            <a:chExt cx="3423" cy="2432"/>
          </a:xfrm>
        </p:grpSpPr>
        <p:pic>
          <p:nvPicPr>
            <p:cNvPr id="2355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 y="0"/>
              <a:ext cx="3423" cy="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Oval 5"/>
            <p:cNvSpPr>
              <a:spLocks noChangeArrowheads="1"/>
            </p:cNvSpPr>
            <p:nvPr/>
          </p:nvSpPr>
          <p:spPr bwMode="auto">
            <a:xfrm>
              <a:off x="1383" y="1389"/>
              <a:ext cx="726" cy="1043"/>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Jet:Applications:Microsoft Office 98:Templates:Blank Presentation</Template>
  <TotalTime>4297</TotalTime>
  <Words>2604</Words>
  <Application>Microsoft Office PowerPoint</Application>
  <PresentationFormat>On-screen Show (4:3)</PresentationFormat>
  <Paragraphs>163</Paragraphs>
  <Slides>54</Slides>
  <Notes>48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 Unicode MS</vt:lpstr>
      <vt:lpstr>Arial</vt:lpstr>
      <vt:lpstr>Arial Narrow</vt:lpstr>
      <vt:lpstr>Times</vt:lpstr>
      <vt:lpstr>Blank Presentation</vt:lpstr>
      <vt:lpstr>2_Blank Presentation</vt:lpstr>
      <vt:lpstr>Podvojevanje DNA</vt:lpstr>
      <vt:lpstr>PowerPoint Presentation</vt:lpstr>
      <vt:lpstr>DNA</vt:lpstr>
      <vt:lpstr>PowerPoint Presentation</vt:lpstr>
      <vt:lpstr>PowerPoint Presentation</vt:lpstr>
      <vt:lpstr>PowerPoint Presentation</vt:lpstr>
      <vt:lpstr>PowerPoint Presentation</vt:lpstr>
      <vt:lpstr>Konformacijo nukleotidne enote določa sedem torzijskih kotov.</vt:lpstr>
      <vt:lpstr>PowerPoint Presentation</vt:lpstr>
      <vt:lpstr>PowerPoint Presentation</vt:lpstr>
      <vt:lpstr>PowerPoint Presentation</vt:lpstr>
      <vt:lpstr>PowerPoint Presentation</vt:lpstr>
      <vt:lpstr>PowerPoint Presentation</vt:lpstr>
      <vt:lpstr>Topoizomeraze</vt:lpstr>
      <vt:lpstr>PowerPoint Presentation</vt:lpstr>
      <vt:lpstr>PowerPoint Presentation</vt:lpstr>
      <vt:lpstr>PowerPoint Presentation</vt:lpstr>
      <vt:lpstr>DNA-giraza (=bakterijska topoizomeraza tipa II)  deluje tako, da prereže obe verigi dsDNA, nato pa pelje dsDNA skozi vrzel, ki jo na koncu ponovno zapre.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sumanas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kph</dc:creator>
  <cp:lastModifiedBy>MarkoD</cp:lastModifiedBy>
  <cp:revision>138</cp:revision>
  <dcterms:created xsi:type="dcterms:W3CDTF">2001-12-04T02:34:52Z</dcterms:created>
  <dcterms:modified xsi:type="dcterms:W3CDTF">2014-02-18T11:39:54Z</dcterms:modified>
</cp:coreProperties>
</file>