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83" r:id="rId3"/>
  </p:sldMasterIdLst>
  <p:notesMasterIdLst>
    <p:notesMasterId r:id="rId43"/>
  </p:notesMasterIdLst>
  <p:sldIdLst>
    <p:sldId id="387" r:id="rId4"/>
    <p:sldId id="408" r:id="rId5"/>
    <p:sldId id="406" r:id="rId6"/>
    <p:sldId id="313" r:id="rId7"/>
    <p:sldId id="376" r:id="rId8"/>
    <p:sldId id="310" r:id="rId9"/>
    <p:sldId id="405" r:id="rId10"/>
    <p:sldId id="346" r:id="rId11"/>
    <p:sldId id="348" r:id="rId12"/>
    <p:sldId id="319" r:id="rId13"/>
    <p:sldId id="285" r:id="rId14"/>
    <p:sldId id="397" r:id="rId15"/>
    <p:sldId id="349" r:id="rId16"/>
    <p:sldId id="399" r:id="rId17"/>
    <p:sldId id="357" r:id="rId18"/>
    <p:sldId id="320" r:id="rId19"/>
    <p:sldId id="377" r:id="rId20"/>
    <p:sldId id="396" r:id="rId21"/>
    <p:sldId id="287" r:id="rId22"/>
    <p:sldId id="416" r:id="rId23"/>
    <p:sldId id="288" r:id="rId24"/>
    <p:sldId id="289" r:id="rId25"/>
    <p:sldId id="321" r:id="rId26"/>
    <p:sldId id="291" r:id="rId27"/>
    <p:sldId id="293" r:id="rId28"/>
    <p:sldId id="359" r:id="rId29"/>
    <p:sldId id="318" r:id="rId30"/>
    <p:sldId id="324" r:id="rId31"/>
    <p:sldId id="297" r:id="rId32"/>
    <p:sldId id="395" r:id="rId33"/>
    <p:sldId id="326" r:id="rId34"/>
    <p:sldId id="403" r:id="rId35"/>
    <p:sldId id="364" r:id="rId36"/>
    <p:sldId id="331" r:id="rId37"/>
    <p:sldId id="370" r:id="rId38"/>
    <p:sldId id="372" r:id="rId39"/>
    <p:sldId id="381" r:id="rId40"/>
    <p:sldId id="400" r:id="rId41"/>
    <p:sldId id="401" r:id="rId4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66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64" autoAdjust="0"/>
  </p:normalViewPr>
  <p:slideViewPr>
    <p:cSldViewPr>
      <p:cViewPr varScale="1">
        <p:scale>
          <a:sx n="117" d="100"/>
          <a:sy n="117" d="100"/>
        </p:scale>
        <p:origin x="63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5" d="100"/>
          <a:sy n="95" d="100"/>
        </p:scale>
        <p:origin x="-204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5325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921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325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532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532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B5D64909-E603-4475-B98A-C612545E2BD0}" type="slidenum">
              <a:rPr lang="en-US" altLang="en-US"/>
              <a:pPr>
                <a:defRPr/>
              </a:pPr>
              <a:t>‹#›</a:t>
            </a:fld>
            <a:endParaRPr lang="en-US" altLang="en-US"/>
          </a:p>
        </p:txBody>
      </p:sp>
    </p:spTree>
    <p:extLst>
      <p:ext uri="{BB962C8B-B14F-4D97-AF65-F5344CB8AC3E}">
        <p14:creationId xmlns:p14="http://schemas.microsoft.com/office/powerpoint/2010/main" val="24104381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mun.ca/biology/desmid/brian/BIOL2060/BIOL2060-21/2124.jp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6CB979F7-E938-4696-94C5-F716DB62C9ED}" type="slidenum">
              <a:rPr lang="en-US" altLang="en-US" sz="1200" smtClean="0"/>
              <a:pPr/>
              <a:t>1</a:t>
            </a:fld>
            <a:endParaRPr lang="en-US" altLang="en-US" sz="120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294163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470C8CD2-3364-462B-851A-2EF751C1CB9B}" type="slidenum">
              <a:rPr lang="en-US" altLang="en-US" sz="1200" smtClean="0"/>
              <a:pPr/>
              <a:t>10</a:t>
            </a:fld>
            <a:endParaRPr lang="en-US" altLang="en-US" sz="120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71088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138872F3-4815-4C05-9F38-83A8BC81A279}" type="slidenum">
              <a:rPr lang="en-US" altLang="en-US" sz="1200" smtClean="0"/>
              <a:pPr/>
              <a:t>11</a:t>
            </a:fld>
            <a:endParaRPr lang="en-US" altLang="en-US" sz="120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r>
              <a:rPr lang="sl-SI" smtClean="0"/>
              <a:t>poliadenilacija mRNA</a:t>
            </a:r>
            <a:endParaRPr lang="en-GB" smtClean="0"/>
          </a:p>
        </p:txBody>
      </p:sp>
    </p:spTree>
    <p:extLst>
      <p:ext uri="{BB962C8B-B14F-4D97-AF65-F5344CB8AC3E}">
        <p14:creationId xmlns:p14="http://schemas.microsoft.com/office/powerpoint/2010/main" val="2901569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celoten kompleks, ki preuredi 3‘-konec, ima maso ~900 kDa</a:t>
            </a:r>
          </a:p>
          <a:p>
            <a:r>
              <a:rPr lang="sl-SI" dirty="0" smtClean="0"/>
              <a:t>PAP najprej</a:t>
            </a:r>
            <a:r>
              <a:rPr lang="sl-SI" baseline="0" dirty="0" smtClean="0"/>
              <a:t> katalizira nastanek ~10 A, po vezavi PABPII pa še nadaljnjih ~190. Dolžina je omejena na ~200. Na konec se veže PABPI, ki ščiti RNA in sodeluje pri prenosi v citoplazmo, kjer se poveže s translacijskim EF4G v krožno strukturo.</a:t>
            </a:r>
            <a:endParaRPr lang="sl-SI" dirty="0"/>
          </a:p>
        </p:txBody>
      </p:sp>
      <p:sp>
        <p:nvSpPr>
          <p:cNvPr id="4" name="Slide Number Placeholder 3"/>
          <p:cNvSpPr>
            <a:spLocks noGrp="1"/>
          </p:cNvSpPr>
          <p:nvPr>
            <p:ph type="sldNum" sz="quarter" idx="10"/>
          </p:nvPr>
        </p:nvSpPr>
        <p:spPr/>
        <p:txBody>
          <a:bodyPr/>
          <a:lstStyle/>
          <a:p>
            <a:pPr>
              <a:defRPr/>
            </a:pPr>
            <a:fld id="{B5D64909-E603-4475-B98A-C612545E2BD0}" type="slidenum">
              <a:rPr lang="en-US" altLang="en-US" smtClean="0"/>
              <a:pPr>
                <a:defRPr/>
              </a:pPr>
              <a:t>12</a:t>
            </a:fld>
            <a:endParaRPr lang="en-US" altLang="en-US"/>
          </a:p>
        </p:txBody>
      </p:sp>
    </p:spTree>
    <p:extLst>
      <p:ext uri="{BB962C8B-B14F-4D97-AF65-F5344CB8AC3E}">
        <p14:creationId xmlns:p14="http://schemas.microsoft.com/office/powerpoint/2010/main" val="2451724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C9B1663A-B0DB-4E40-86C5-854E8B8D3D7F}" type="slidenum">
              <a:rPr lang="en-US" altLang="en-US" sz="1200" smtClean="0"/>
              <a:pPr/>
              <a:t>13</a:t>
            </a:fld>
            <a:endParaRPr lang="en-US" altLang="en-US" sz="120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192980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p:spPr>
        <p:txBody>
          <a:bodyPr/>
          <a:lstStyle/>
          <a:p>
            <a:r>
              <a:rPr lang="sl-SI" smtClean="0"/>
              <a:t>S</a:t>
            </a:r>
            <a:r>
              <a:rPr lang="en-US" smtClean="0"/>
              <a:t>ome proteins travel with the mRNA as it moves through the pore, whereas others remain in the nucleus. Once in the cytoplasm, the mRNA continues to shed previously bound proteins and acquire new ones; these substitutions affect the subsequent translation of the message. Because some are transported with the RNA, the proteins that become bound to an mRNA in the nucleus can influence its subsequent stability and translation in the cytosol. RNA export factors, shown in the nucleus, play an active role in transporting the mRNA to the cytosol (see Figure 12-16). Some are deposited at exon-exon boundaries as splicing is completed, thus signifying those regions of the RNA that have been properly spliced.</a:t>
            </a:r>
            <a:endParaRPr lang="sl-SI" smtClean="0"/>
          </a:p>
        </p:txBody>
      </p:sp>
      <p:sp>
        <p:nvSpPr>
          <p:cNvPr id="119812"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A3C5D84F-09B7-4ABF-B799-02CA5F7161E9}" type="slidenum">
              <a:rPr lang="en-US" altLang="en-US" sz="1200" smtClean="0"/>
              <a:pPr/>
              <a:t>14</a:t>
            </a:fld>
            <a:endParaRPr lang="en-US" altLang="en-US" sz="1200" smtClean="0"/>
          </a:p>
        </p:txBody>
      </p:sp>
    </p:spTree>
    <p:extLst>
      <p:ext uri="{BB962C8B-B14F-4D97-AF65-F5344CB8AC3E}">
        <p14:creationId xmlns:p14="http://schemas.microsoft.com/office/powerpoint/2010/main" val="2778399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26AC1349-E954-49CE-A62B-38B8B7DFEDE1}" type="slidenum">
              <a:rPr lang="en-US" altLang="en-US" sz="1200" smtClean="0"/>
              <a:pPr/>
              <a:t>15</a:t>
            </a:fld>
            <a:endParaRPr lang="en-US" altLang="en-US" sz="120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77212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73E08C3B-8EB8-4694-9601-D2784F74F4D3}" type="slidenum">
              <a:rPr lang="en-US" altLang="en-US" sz="1200" smtClean="0"/>
              <a:pPr/>
              <a:t>16</a:t>
            </a:fld>
            <a:endParaRPr lang="en-US" altLang="en-US" sz="120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745981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p:spPr>
        <p:txBody>
          <a:bodyPr/>
          <a:lstStyle/>
          <a:p>
            <a:r>
              <a:rPr lang="sl-SI" smtClean="0"/>
              <a:t>Introne so odkrili leta 1977 pri adenovirusih, kasneje pa pri genih za rRNA/tRNA.</a:t>
            </a:r>
          </a:p>
        </p:txBody>
      </p:sp>
      <p:sp>
        <p:nvSpPr>
          <p:cNvPr id="123908"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9F0EB599-230F-435F-AADE-A493CF266AAB}" type="slidenum">
              <a:rPr lang="en-US" altLang="en-US" sz="1200" smtClean="0"/>
              <a:pPr/>
              <a:t>17</a:t>
            </a:fld>
            <a:endParaRPr lang="en-US" altLang="en-US" sz="1200" smtClean="0"/>
          </a:p>
        </p:txBody>
      </p:sp>
    </p:spTree>
    <p:extLst>
      <p:ext uri="{BB962C8B-B14F-4D97-AF65-F5344CB8AC3E}">
        <p14:creationId xmlns:p14="http://schemas.microsoft.com/office/powerpoint/2010/main" val="1904950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629CFA56-A67A-426F-9F68-91D8FE672E3E}" type="slidenum">
              <a:rPr lang="en-US" altLang="en-US" sz="1200" smtClean="0"/>
              <a:pPr/>
              <a:t>19</a:t>
            </a:fld>
            <a:endParaRPr lang="en-US" altLang="en-US" sz="1200"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r>
              <a:rPr lang="sl-SI" smtClean="0"/>
              <a:t>mRNA: konsenzna zaporedja na stiku intron-ekson pri vretenčarjih</a:t>
            </a:r>
            <a:endParaRPr lang="en-GB" smtClean="0"/>
          </a:p>
        </p:txBody>
      </p:sp>
    </p:spTree>
    <p:extLst>
      <p:ext uri="{BB962C8B-B14F-4D97-AF65-F5344CB8AC3E}">
        <p14:creationId xmlns:p14="http://schemas.microsoft.com/office/powerpoint/2010/main" val="3111935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E4920670-F6A2-4815-B395-5008AAF057E1}" type="slidenum">
              <a:rPr lang="en-US" altLang="en-US" sz="1200" smtClean="0"/>
              <a:pPr/>
              <a:t>21</a:t>
            </a:fld>
            <a:endParaRPr lang="en-US" altLang="en-US" sz="1200"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endParaRPr lang="en-GB" smtClean="0"/>
          </a:p>
        </p:txBody>
      </p:sp>
    </p:spTree>
    <p:extLst>
      <p:ext uri="{BB962C8B-B14F-4D97-AF65-F5344CB8AC3E}">
        <p14:creationId xmlns:p14="http://schemas.microsoft.com/office/powerpoint/2010/main" val="1352233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r>
              <a:rPr lang="sl-SI" smtClean="0"/>
              <a:t>Katalitični del RNAzeP iz T. maritima (2007).</a:t>
            </a:r>
          </a:p>
          <a:p>
            <a:r>
              <a:rPr lang="sl-SI" smtClean="0"/>
              <a:t>Dva različna tipa prekurzorjev pri E. coli.</a:t>
            </a:r>
          </a:p>
        </p:txBody>
      </p:sp>
      <p:sp>
        <p:nvSpPr>
          <p:cNvPr id="96260"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5138E8FA-52FE-4F70-A55C-B20504EAFCCB}" type="slidenum">
              <a:rPr lang="en-US" altLang="en-US" sz="1200" smtClean="0"/>
              <a:pPr/>
              <a:t>2</a:t>
            </a:fld>
            <a:endParaRPr lang="en-US" altLang="en-US" sz="1200" smtClean="0"/>
          </a:p>
        </p:txBody>
      </p:sp>
    </p:spTree>
    <p:extLst>
      <p:ext uri="{BB962C8B-B14F-4D97-AF65-F5344CB8AC3E}">
        <p14:creationId xmlns:p14="http://schemas.microsoft.com/office/powerpoint/2010/main" val="3213925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C1B8A493-F2B5-4ADF-A738-E2A376EE7380}" type="slidenum">
              <a:rPr lang="en-US" altLang="en-US" sz="1200" smtClean="0"/>
              <a:pPr/>
              <a:t>22</a:t>
            </a:fld>
            <a:endParaRPr lang="en-US" altLang="en-US" sz="1200"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r>
              <a:rPr lang="sl-SI" smtClean="0"/>
              <a:t>mehanizem izrezovanja intronov pri prekurzorjih mRNA</a:t>
            </a:r>
            <a:endParaRPr lang="en-GB" smtClean="0"/>
          </a:p>
        </p:txBody>
      </p:sp>
    </p:spTree>
    <p:extLst>
      <p:ext uri="{BB962C8B-B14F-4D97-AF65-F5344CB8AC3E}">
        <p14:creationId xmlns:p14="http://schemas.microsoft.com/office/powerpoint/2010/main" val="1301465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D7BAB5D0-5233-4CA9-8A4D-A03313E08870}" type="slidenum">
              <a:rPr lang="en-US" altLang="en-US" sz="1200" smtClean="0"/>
              <a:pPr/>
              <a:t>23</a:t>
            </a:fld>
            <a:endParaRPr lang="en-US" altLang="en-US" sz="120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031810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0F6E5A28-4739-4634-AA10-AD5CEED867D4}" type="slidenum">
              <a:rPr lang="en-US" altLang="en-US" sz="1200" smtClean="0"/>
              <a:pPr/>
              <a:t>24</a:t>
            </a:fld>
            <a:endParaRPr lang="en-US" altLang="en-US" sz="1200"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944642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42A20EB0-7325-410D-A39B-EC5D3D99101E}" type="slidenum">
              <a:rPr lang="en-US" altLang="en-US" sz="1200" smtClean="0"/>
              <a:pPr/>
              <a:t>25</a:t>
            </a:fld>
            <a:endParaRPr lang="en-US" altLang="en-US" sz="1200"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r>
              <a:rPr lang="sl-SI" smtClean="0"/>
              <a:t>sestavljanje spliceosoma</a:t>
            </a:r>
            <a:endParaRPr lang="en-GB" smtClean="0"/>
          </a:p>
        </p:txBody>
      </p:sp>
    </p:spTree>
    <p:extLst>
      <p:ext uri="{BB962C8B-B14F-4D97-AF65-F5344CB8AC3E}">
        <p14:creationId xmlns:p14="http://schemas.microsoft.com/office/powerpoint/2010/main" val="2761093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B91AF32E-DDA3-4466-BCE1-5987D28FDEF6}" type="slidenum">
              <a:rPr lang="en-US" altLang="en-US" sz="1200" smtClean="0"/>
              <a:pPr/>
              <a:t>26</a:t>
            </a:fld>
            <a:endParaRPr lang="en-US" altLang="en-US" sz="1200"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337514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2F4078C8-662C-4D7F-8116-0CCDBF51228E}" type="slidenum">
              <a:rPr lang="en-US" altLang="en-US" sz="1200" smtClean="0"/>
              <a:pPr/>
              <a:t>27</a:t>
            </a:fld>
            <a:endParaRPr lang="en-US" altLang="en-US" sz="1200"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marL="228600" indent="-228600"/>
            <a:r>
              <a:rPr lang="en-US" smtClean="0"/>
              <a:t>http://www.mun.ca/biology/desmid/brian/BIOL2060/BIOL2060-21/2124.jpg</a:t>
            </a:r>
            <a:endParaRPr lang="sl-SI" smtClean="0"/>
          </a:p>
          <a:p>
            <a:pPr marL="228600" indent="-228600"/>
            <a:r>
              <a:rPr lang="sl-SI" smtClean="0"/>
              <a:t>In a stepwise fashion, the pre-mRNA assembles with the U1 snRNP, U2 snRNP, and U4/U6 and U5 snRNPs (along with some non-snRNP splicing factors), forming a mature spliceosome. </a:t>
            </a:r>
            <a:br>
              <a:rPr lang="sl-SI" smtClean="0"/>
            </a:br>
            <a:r>
              <a:rPr lang="sl-SI" smtClean="0">
                <a:hlinkClick r:id="rId3"/>
              </a:rPr>
              <a:t>The pre-mRNA is then cleaved </a:t>
            </a:r>
            <a:r>
              <a:rPr lang="sl-SI" smtClean="0"/>
              <a:t>at the 5prime splice site and the newly released 5prime end is linked to an adenine (A) nucleotide located at the branch-point sequence, creating a looped lariat structure. </a:t>
            </a:r>
            <a:br>
              <a:rPr lang="sl-SI" smtClean="0"/>
            </a:br>
            <a:r>
              <a:rPr lang="sl-SI" smtClean="0"/>
              <a:t>Next the 3prime splice site is cleaved and the two ends of the exon are joined together, releasing the intron for subsequent degradation. </a:t>
            </a:r>
            <a:endParaRPr lang="en-US" smtClean="0"/>
          </a:p>
        </p:txBody>
      </p:sp>
    </p:spTree>
    <p:extLst>
      <p:ext uri="{BB962C8B-B14F-4D97-AF65-F5344CB8AC3E}">
        <p14:creationId xmlns:p14="http://schemas.microsoft.com/office/powerpoint/2010/main" val="2267768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000FCC62-6D7A-4A4B-8304-7527EA4D5569}" type="slidenum">
              <a:rPr lang="en-US" altLang="en-US" sz="1200" smtClean="0"/>
              <a:pPr/>
              <a:t>28</a:t>
            </a:fld>
            <a:endParaRPr lang="en-US" altLang="en-US" sz="1200"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720065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53828A64-E899-4093-AF3A-30E78600B672}" type="slidenum">
              <a:rPr lang="en-US" altLang="en-US" sz="1200" smtClean="0"/>
              <a:pPr/>
              <a:t>29</a:t>
            </a:fld>
            <a:endParaRPr lang="en-US" altLang="en-US" sz="1200"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r>
              <a:rPr lang="sl-SI" smtClean="0"/>
              <a:t>self-splicing (Tetrahymena): katalitska RNA</a:t>
            </a:r>
            <a:endParaRPr lang="en-GB" smtClean="0"/>
          </a:p>
        </p:txBody>
      </p:sp>
    </p:spTree>
    <p:extLst>
      <p:ext uri="{BB962C8B-B14F-4D97-AF65-F5344CB8AC3E}">
        <p14:creationId xmlns:p14="http://schemas.microsoft.com/office/powerpoint/2010/main" val="3601401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DB10CE9F-9079-4859-B78C-2D0DC3E65D02}" type="slidenum">
              <a:rPr lang="en-US" altLang="en-US" sz="1200" smtClean="0"/>
              <a:pPr/>
              <a:t>31</a:t>
            </a:fld>
            <a:endParaRPr lang="en-US" altLang="en-US" sz="1200"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728246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p:spPr>
        <p:txBody>
          <a:bodyPr/>
          <a:lstStyle/>
          <a:p>
            <a:r>
              <a:rPr lang="sl-SI" smtClean="0"/>
              <a:t>exoG = eksogeni G</a:t>
            </a:r>
          </a:p>
        </p:txBody>
      </p:sp>
      <p:sp>
        <p:nvSpPr>
          <p:cNvPr id="151556"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EEB07FB5-8787-46C7-BD5A-57983CE29DFD}" type="slidenum">
              <a:rPr lang="en-US" altLang="en-US" sz="1200" smtClean="0"/>
              <a:pPr/>
              <a:t>32</a:t>
            </a:fld>
            <a:endParaRPr lang="en-US" altLang="en-US" sz="1200" smtClean="0"/>
          </a:p>
        </p:txBody>
      </p:sp>
    </p:spTree>
    <p:extLst>
      <p:ext uri="{BB962C8B-B14F-4D97-AF65-F5344CB8AC3E}">
        <p14:creationId xmlns:p14="http://schemas.microsoft.com/office/powerpoint/2010/main" val="2128325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r>
              <a:rPr lang="sl-SI" smtClean="0"/>
              <a:t>http://www.mun.ca/biochem/courses/3107/Lectures/Topics/tRNA.html</a:t>
            </a:r>
          </a:p>
        </p:txBody>
      </p:sp>
      <p:sp>
        <p:nvSpPr>
          <p:cNvPr id="97284"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9A69ADDA-FF31-4C80-99C9-C0E2C4287D85}" type="slidenum">
              <a:rPr lang="en-US" altLang="en-US" sz="1200" smtClean="0"/>
              <a:pPr/>
              <a:t>3</a:t>
            </a:fld>
            <a:endParaRPr lang="en-US" altLang="en-US" sz="1200" smtClean="0"/>
          </a:p>
        </p:txBody>
      </p:sp>
    </p:spTree>
    <p:extLst>
      <p:ext uri="{BB962C8B-B14F-4D97-AF65-F5344CB8AC3E}">
        <p14:creationId xmlns:p14="http://schemas.microsoft.com/office/powerpoint/2010/main" val="37120446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CABE91D8-AEEC-4793-8ACA-AD1BF2B3EF94}" type="slidenum">
              <a:rPr lang="en-US" altLang="en-US" sz="1200" smtClean="0"/>
              <a:pPr/>
              <a:t>34</a:t>
            </a:fld>
            <a:endParaRPr lang="en-US" altLang="en-US" sz="1200"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3947581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E55EED38-8210-4804-8BE3-7A20C738F9A6}" type="slidenum">
              <a:rPr lang="en-US" altLang="en-US" sz="1200" smtClean="0"/>
              <a:pPr/>
              <a:t>37</a:t>
            </a:fld>
            <a:endParaRPr lang="en-US" altLang="en-US" sz="120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r>
              <a:rPr lang="sl-SI" smtClean="0"/>
              <a:t>The primary miRNAs are transcribed, form hair-pin structures and are cleaved by Drosha to make precursor microRNAs (roughly 70 nucleotides in length). </a:t>
            </a:r>
            <a:br>
              <a:rPr lang="sl-SI" smtClean="0"/>
            </a:br>
            <a:r>
              <a:rPr lang="sl-SI" smtClean="0"/>
              <a:t>The pre-miRNAs are exported to the cytoplam where they are cleaved by dicer into the 21-22 nucleotide mature microRNA's. </a:t>
            </a:r>
            <a:br>
              <a:rPr lang="sl-SI" smtClean="0"/>
            </a:br>
            <a:r>
              <a:rPr lang="sl-SI" smtClean="0"/>
              <a:t>The miRNA's form ribonucleoprotein complexes with mRNA's. </a:t>
            </a:r>
            <a:br>
              <a:rPr lang="sl-SI" smtClean="0"/>
            </a:br>
            <a:r>
              <a:rPr lang="sl-SI" smtClean="0"/>
              <a:t>    If the match is exact, the mRNA is destroyed, similar to siRNA mechanisms. </a:t>
            </a:r>
            <a:br>
              <a:rPr lang="sl-SI" smtClean="0"/>
            </a:br>
            <a:r>
              <a:rPr lang="sl-SI" smtClean="0"/>
              <a:t>    If the match is less-than-exact, then binding (usually of several miRNA's) inhibit translation. </a:t>
            </a:r>
            <a:br>
              <a:rPr lang="sl-SI" smtClean="0"/>
            </a:br>
            <a:r>
              <a:rPr lang="sl-SI" smtClean="0"/>
              <a:t>Genes for miRNA's seem to make up 0.5-1.0% of the total number of genes in multicellular organisms. </a:t>
            </a:r>
            <a:br>
              <a:rPr lang="sl-SI" smtClean="0"/>
            </a:br>
            <a:r>
              <a:rPr lang="sl-SI" smtClean="0"/>
              <a:t>    i.e. 200-250 miRNA genes in humans. </a:t>
            </a:r>
          </a:p>
        </p:txBody>
      </p:sp>
    </p:spTree>
    <p:extLst>
      <p:ext uri="{BB962C8B-B14F-4D97-AF65-F5344CB8AC3E}">
        <p14:creationId xmlns:p14="http://schemas.microsoft.com/office/powerpoint/2010/main" val="26007699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p:spPr>
        <p:txBody>
          <a:bodyPr/>
          <a:lstStyle/>
          <a:p>
            <a:r>
              <a:rPr lang="sl-SI" smtClean="0"/>
              <a:t>FEBS J. (2011) DOI: 10.1111/j.1742-4658.2011.08094.x</a:t>
            </a:r>
          </a:p>
        </p:txBody>
      </p:sp>
      <p:sp>
        <p:nvSpPr>
          <p:cNvPr id="159748"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0E55E8D4-711D-40D0-9D84-891A76751CDA}" type="slidenum">
              <a:rPr lang="en-US" altLang="en-US" sz="1200" smtClean="0"/>
              <a:pPr/>
              <a:t>38</a:t>
            </a:fld>
            <a:endParaRPr lang="en-US" altLang="en-US" sz="1200" smtClean="0"/>
          </a:p>
        </p:txBody>
      </p:sp>
    </p:spTree>
    <p:extLst>
      <p:ext uri="{BB962C8B-B14F-4D97-AF65-F5344CB8AC3E}">
        <p14:creationId xmlns:p14="http://schemas.microsoft.com/office/powerpoint/2010/main" val="16182727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p:spPr>
        <p:txBody>
          <a:bodyPr/>
          <a:lstStyle/>
          <a:p>
            <a:r>
              <a:rPr lang="en-US" smtClean="0"/>
              <a:t>They gave the bacterium Bacillus subtilis a dose of L-aminoethylcysteine (AEC) - an analogue of lysine - persuading the riboswitch that no more lysine was needed by the cell. Since the bacteria cannot use AEC in place of lysine, they soon run short of this vital biochemical building block.</a:t>
            </a:r>
            <a:endParaRPr lang="sl-SI" smtClean="0"/>
          </a:p>
        </p:txBody>
      </p:sp>
      <p:sp>
        <p:nvSpPr>
          <p:cNvPr id="160772"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FE41C961-AE39-4C56-BBD6-7A77C0510E07}" type="slidenum">
              <a:rPr lang="en-US" altLang="en-US" sz="1200" smtClean="0"/>
              <a:pPr/>
              <a:t>39</a:t>
            </a:fld>
            <a:endParaRPr lang="en-US" altLang="en-US" sz="1200" smtClean="0"/>
          </a:p>
        </p:txBody>
      </p:sp>
    </p:spTree>
    <p:extLst>
      <p:ext uri="{BB962C8B-B14F-4D97-AF65-F5344CB8AC3E}">
        <p14:creationId xmlns:p14="http://schemas.microsoft.com/office/powerpoint/2010/main" val="1679698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7AE076E0-6001-46E0-9675-F93953E0FBF8}" type="slidenum">
              <a:rPr lang="en-US" altLang="en-US" sz="1200" smtClean="0"/>
              <a:pPr/>
              <a:t>4</a:t>
            </a:fld>
            <a:endParaRPr lang="en-US" altLang="en-US" sz="120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r>
              <a:rPr lang="en-US" smtClean="0"/>
              <a:t>The primary transcript contains a copy of each of the three ribosomal RNAs and may also contain several tRNA precursors. The large rRNA precursors are cleaved from the large primary transcript by the action of RNase III. The ends of the 16S, 23S, and 5S rRNAs are trimmed by the action of endonucleases M16, M23, and M5, respectively. (Slash marks indicate that portions of the rRNA primary transcript have been deleted for clarity.)</a:t>
            </a:r>
            <a:endParaRPr lang="sl-SI" smtClean="0"/>
          </a:p>
          <a:p>
            <a:r>
              <a:rPr lang="en-US" smtClean="0"/>
              <a:t>Eukaryotic rRNA are also processed from large primary transcripts that contain one copy of three or the eukaryotic ribosomal subunits, 18S, 5.8S and 28S. </a:t>
            </a:r>
          </a:p>
        </p:txBody>
      </p:sp>
    </p:spTree>
    <p:extLst>
      <p:ext uri="{BB962C8B-B14F-4D97-AF65-F5344CB8AC3E}">
        <p14:creationId xmlns:p14="http://schemas.microsoft.com/office/powerpoint/2010/main" val="832191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1C654130-570E-492A-A853-A8DFFE00CB89}" type="slidenum">
              <a:rPr lang="en-US" altLang="en-US" sz="1200" smtClean="0"/>
              <a:pPr/>
              <a:t>5</a:t>
            </a:fld>
            <a:endParaRPr lang="en-US" altLang="en-US" sz="120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r>
              <a:rPr lang="sl-SI" smtClean="0"/>
              <a:t>http://www.mun.ca/biology/desmid/brian/BIOL2060/BIOL2060-21/2115.jpg</a:t>
            </a:r>
          </a:p>
        </p:txBody>
      </p:sp>
    </p:spTree>
    <p:extLst>
      <p:ext uri="{BB962C8B-B14F-4D97-AF65-F5344CB8AC3E}">
        <p14:creationId xmlns:p14="http://schemas.microsoft.com/office/powerpoint/2010/main" val="4209648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128546BB-56FB-44E5-8EBE-0D6B358EE36B}" type="slidenum">
              <a:rPr lang="en-US" altLang="en-US" sz="1200" smtClean="0"/>
              <a:pPr/>
              <a:t>6</a:t>
            </a:fld>
            <a:endParaRPr lang="en-US" altLang="en-US" sz="120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r>
              <a:rPr lang="sl-SI" smtClean="0"/>
              <a:t>procesiranje prekurzorja tRNA: izcep introna, odcep signalnega zaporedja, dodatek CCA – deluje več encimov</a:t>
            </a:r>
          </a:p>
          <a:p>
            <a:r>
              <a:rPr lang="sl-SI" smtClean="0"/>
              <a:t>CCA se mora dodati samo pri tistih tRNA, ki tega konca nimajo zapisanega na ravni DNA. Tudi introna na antikodonski zanki nimajo vse tRNA.</a:t>
            </a:r>
            <a:endParaRPr lang="en-GB" smtClean="0"/>
          </a:p>
        </p:txBody>
      </p:sp>
    </p:spTree>
    <p:extLst>
      <p:ext uri="{BB962C8B-B14F-4D97-AF65-F5344CB8AC3E}">
        <p14:creationId xmlns:p14="http://schemas.microsoft.com/office/powerpoint/2010/main" val="167983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2990793E-D075-4A12-BFD7-218D74E428DF}" type="slidenum">
              <a:rPr lang="en-US" altLang="en-US" sz="1200" smtClean="0">
                <a:solidFill>
                  <a:srgbClr val="000000"/>
                </a:solidFill>
              </a:rPr>
              <a:pPr/>
              <a:t>7</a:t>
            </a:fld>
            <a:endParaRPr lang="en-US" altLang="en-US" sz="1200" smtClean="0">
              <a:solidFill>
                <a:srgbClr val="000000"/>
              </a:solidFill>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a:lnSpc>
                <a:spcPct val="90000"/>
              </a:lnSpc>
            </a:pPr>
            <a:r>
              <a:rPr lang="sl-SI" dirty="0" smtClean="0"/>
              <a:t>Pri kvasovkah ima </a:t>
            </a:r>
            <a:r>
              <a:rPr lang="sl-SI" dirty="0" err="1" smtClean="0"/>
              <a:t>intron</a:t>
            </a:r>
            <a:r>
              <a:rPr lang="sl-SI" dirty="0" smtClean="0"/>
              <a:t> 59 od 272 genov za tRNA. Dolgi so 14 do 60 </a:t>
            </a:r>
            <a:r>
              <a:rPr lang="sl-SI" dirty="0" err="1" smtClean="0"/>
              <a:t>nt</a:t>
            </a:r>
            <a:r>
              <a:rPr lang="sl-SI" dirty="0" smtClean="0"/>
              <a:t> in imajo zelo različna </a:t>
            </a:r>
            <a:r>
              <a:rPr lang="sl-SI" dirty="0" err="1" smtClean="0"/>
              <a:t>nt</a:t>
            </a:r>
            <a:r>
              <a:rPr lang="sl-SI" dirty="0" smtClean="0"/>
              <a:t> zaporedja. Za prepoznavanje introna je ključna sekund. struktura.</a:t>
            </a:r>
          </a:p>
          <a:p>
            <a:pPr>
              <a:lnSpc>
                <a:spcPct val="90000"/>
              </a:lnSpc>
            </a:pPr>
            <a:r>
              <a:rPr lang="en-US" dirty="0" smtClean="0"/>
              <a:t>First, the pre-</a:t>
            </a:r>
            <a:r>
              <a:rPr lang="en-US" dirty="0" err="1" smtClean="0"/>
              <a:t>tRNA</a:t>
            </a:r>
            <a:r>
              <a:rPr lang="en-US" dirty="0" smtClean="0"/>
              <a:t> is cleaved at two places, on each side of the intron, thereby excising the intron. The cleavage mechanism generates a 2′,3′-cyclic </a:t>
            </a:r>
            <a:r>
              <a:rPr lang="en-US" dirty="0" err="1" smtClean="0"/>
              <a:t>phosphomonoester</a:t>
            </a:r>
            <a:r>
              <a:rPr lang="en-US" dirty="0" smtClean="0"/>
              <a:t> at the 3′ end of the 5′ exon. The multistep reaction joining the two exons requires two nucleoside triphosphates: a GTP, which contributes the phosphate group (yellow) for the 3′ → 5′ linkage in the finished </a:t>
            </a:r>
            <a:r>
              <a:rPr lang="en-US" dirty="0" err="1" smtClean="0"/>
              <a:t>tRNA</a:t>
            </a:r>
            <a:r>
              <a:rPr lang="en-US" dirty="0" smtClean="0"/>
              <a:t> molecule; and an ATP, which forms an activated ligase-AMP intermediate. The 2′-phosphate on the 5′ exon is removed in the final step. [See E. M. </a:t>
            </a:r>
            <a:r>
              <a:rPr lang="en-US" dirty="0" err="1" smtClean="0"/>
              <a:t>Phizicky</a:t>
            </a:r>
            <a:r>
              <a:rPr lang="en-US" dirty="0" smtClean="0"/>
              <a:t> and C. L. Greer, 1993, Trends </a:t>
            </a:r>
            <a:r>
              <a:rPr lang="en-US" dirty="0" err="1" smtClean="0"/>
              <a:t>Biochem</a:t>
            </a:r>
            <a:r>
              <a:rPr lang="en-US" dirty="0" smtClean="0"/>
              <a:t>. Sci. 18:31.]</a:t>
            </a:r>
            <a:endParaRPr lang="sl-SI" dirty="0" smtClean="0"/>
          </a:p>
        </p:txBody>
      </p:sp>
    </p:spTree>
    <p:extLst>
      <p:ext uri="{BB962C8B-B14F-4D97-AF65-F5344CB8AC3E}">
        <p14:creationId xmlns:p14="http://schemas.microsoft.com/office/powerpoint/2010/main" val="193685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7B0039DA-F687-405A-8A1E-1E90BA312B78}" type="slidenum">
              <a:rPr lang="en-US" altLang="en-US" sz="1200" smtClean="0"/>
              <a:pPr/>
              <a:t>8</a:t>
            </a:fld>
            <a:endParaRPr lang="en-US" altLang="en-US" sz="120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993015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6234FD2D-6995-4A48-B274-6C37E3D9B90F}" type="slidenum">
              <a:rPr lang="en-US" altLang="en-US" sz="1200" smtClean="0"/>
              <a:pPr/>
              <a:t>9</a:t>
            </a:fld>
            <a:endParaRPr lang="en-US" altLang="en-US" sz="1200"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079624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5EA2C44-3347-4DF9-97AE-509F79CEA0B7}" type="slidenum">
              <a:rPr lang="en-US" altLang="en-US"/>
              <a:pPr>
                <a:defRPr/>
              </a:pPr>
              <a:t>‹#›</a:t>
            </a:fld>
            <a:endParaRPr lang="en-US" altLang="en-US"/>
          </a:p>
        </p:txBody>
      </p:sp>
    </p:spTree>
    <p:extLst>
      <p:ext uri="{BB962C8B-B14F-4D97-AF65-F5344CB8AC3E}">
        <p14:creationId xmlns:p14="http://schemas.microsoft.com/office/powerpoint/2010/main" val="2566264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F133F95-272C-4B55-907B-D6CF54A17668}" type="slidenum">
              <a:rPr lang="en-US" altLang="en-US"/>
              <a:pPr>
                <a:defRPr/>
              </a:pPr>
              <a:t>‹#›</a:t>
            </a:fld>
            <a:endParaRPr lang="en-US" altLang="en-US"/>
          </a:p>
        </p:txBody>
      </p:sp>
    </p:spTree>
    <p:extLst>
      <p:ext uri="{BB962C8B-B14F-4D97-AF65-F5344CB8AC3E}">
        <p14:creationId xmlns:p14="http://schemas.microsoft.com/office/powerpoint/2010/main" val="287750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9B00E9C-1E28-4493-8278-DFA0DFECE16D}" type="slidenum">
              <a:rPr lang="en-US" altLang="en-US"/>
              <a:pPr>
                <a:defRPr/>
              </a:pPr>
              <a:t>‹#›</a:t>
            </a:fld>
            <a:endParaRPr lang="en-US" altLang="en-US"/>
          </a:p>
        </p:txBody>
      </p:sp>
    </p:spTree>
    <p:extLst>
      <p:ext uri="{BB962C8B-B14F-4D97-AF65-F5344CB8AC3E}">
        <p14:creationId xmlns:p14="http://schemas.microsoft.com/office/powerpoint/2010/main" val="4052086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080BDBC-D696-4FED-80E5-056473384C4A}" type="slidenum">
              <a:rPr lang="en-US" altLang="en-US"/>
              <a:pPr>
                <a:defRPr/>
              </a:pPr>
              <a:t>‹#›</a:t>
            </a:fld>
            <a:endParaRPr lang="en-US" altLang="en-US"/>
          </a:p>
        </p:txBody>
      </p:sp>
    </p:spTree>
    <p:extLst>
      <p:ext uri="{BB962C8B-B14F-4D97-AF65-F5344CB8AC3E}">
        <p14:creationId xmlns:p14="http://schemas.microsoft.com/office/powerpoint/2010/main" val="1473381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AE8422A-DF6E-4EC5-9C33-4ED225B4AE8C}" type="slidenum">
              <a:rPr lang="en-US" altLang="en-US"/>
              <a:pPr>
                <a:defRPr/>
              </a:pPr>
              <a:t>‹#›</a:t>
            </a:fld>
            <a:endParaRPr lang="en-US" altLang="en-US"/>
          </a:p>
        </p:txBody>
      </p:sp>
    </p:spTree>
    <p:extLst>
      <p:ext uri="{BB962C8B-B14F-4D97-AF65-F5344CB8AC3E}">
        <p14:creationId xmlns:p14="http://schemas.microsoft.com/office/powerpoint/2010/main" val="4084048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4C41301-0A20-4835-8312-BB32B551157A}" type="slidenum">
              <a:rPr lang="en-US" altLang="en-US"/>
              <a:pPr>
                <a:defRPr/>
              </a:pPr>
              <a:t>‹#›</a:t>
            </a:fld>
            <a:endParaRPr lang="en-US" altLang="en-US"/>
          </a:p>
        </p:txBody>
      </p:sp>
    </p:spTree>
    <p:extLst>
      <p:ext uri="{BB962C8B-B14F-4D97-AF65-F5344CB8AC3E}">
        <p14:creationId xmlns:p14="http://schemas.microsoft.com/office/powerpoint/2010/main" val="372187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1025491-E81D-4812-B6D6-D8B249600EFB}" type="slidenum">
              <a:rPr lang="en-US" altLang="en-US"/>
              <a:pPr>
                <a:defRPr/>
              </a:pPr>
              <a:t>‹#›</a:t>
            </a:fld>
            <a:endParaRPr lang="en-US" altLang="en-US"/>
          </a:p>
        </p:txBody>
      </p:sp>
    </p:spTree>
    <p:extLst>
      <p:ext uri="{BB962C8B-B14F-4D97-AF65-F5344CB8AC3E}">
        <p14:creationId xmlns:p14="http://schemas.microsoft.com/office/powerpoint/2010/main" val="3254291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24E9DE3-16EF-40F7-9778-C0792E3261BD}" type="slidenum">
              <a:rPr lang="en-US" altLang="en-US"/>
              <a:pPr>
                <a:defRPr/>
              </a:pPr>
              <a:t>‹#›</a:t>
            </a:fld>
            <a:endParaRPr lang="en-US" altLang="en-US"/>
          </a:p>
        </p:txBody>
      </p:sp>
    </p:spTree>
    <p:extLst>
      <p:ext uri="{BB962C8B-B14F-4D97-AF65-F5344CB8AC3E}">
        <p14:creationId xmlns:p14="http://schemas.microsoft.com/office/powerpoint/2010/main" val="1012019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B8D88FE-BDD1-45F3-BDF3-FD803EED8D3C}" type="slidenum">
              <a:rPr lang="en-US" altLang="en-US"/>
              <a:pPr>
                <a:defRPr/>
              </a:pPr>
              <a:t>‹#›</a:t>
            </a:fld>
            <a:endParaRPr lang="en-US" altLang="en-US"/>
          </a:p>
        </p:txBody>
      </p:sp>
    </p:spTree>
    <p:extLst>
      <p:ext uri="{BB962C8B-B14F-4D97-AF65-F5344CB8AC3E}">
        <p14:creationId xmlns:p14="http://schemas.microsoft.com/office/powerpoint/2010/main" val="3670150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22B4B56-F676-40AF-9590-AB579DCFAF1A}" type="slidenum">
              <a:rPr lang="en-US" altLang="en-US"/>
              <a:pPr>
                <a:defRPr/>
              </a:pPr>
              <a:t>‹#›</a:t>
            </a:fld>
            <a:endParaRPr lang="en-US" altLang="en-US"/>
          </a:p>
        </p:txBody>
      </p:sp>
    </p:spTree>
    <p:extLst>
      <p:ext uri="{BB962C8B-B14F-4D97-AF65-F5344CB8AC3E}">
        <p14:creationId xmlns:p14="http://schemas.microsoft.com/office/powerpoint/2010/main" val="1810635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F71FBB3-5EA5-456D-A5D0-37292BB5878A}" type="slidenum">
              <a:rPr lang="en-US" altLang="en-US"/>
              <a:pPr>
                <a:defRPr/>
              </a:pPr>
              <a:t>‹#›</a:t>
            </a:fld>
            <a:endParaRPr lang="en-US" altLang="en-US"/>
          </a:p>
        </p:txBody>
      </p:sp>
    </p:spTree>
    <p:extLst>
      <p:ext uri="{BB962C8B-B14F-4D97-AF65-F5344CB8AC3E}">
        <p14:creationId xmlns:p14="http://schemas.microsoft.com/office/powerpoint/2010/main" val="1069188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910EE6F-67E5-41AE-9AE9-E7960CBE7445}" type="slidenum">
              <a:rPr lang="en-US" altLang="en-US"/>
              <a:pPr>
                <a:defRPr/>
              </a:pPr>
              <a:t>‹#›</a:t>
            </a:fld>
            <a:endParaRPr lang="en-US" altLang="en-US"/>
          </a:p>
        </p:txBody>
      </p:sp>
    </p:spTree>
    <p:extLst>
      <p:ext uri="{BB962C8B-B14F-4D97-AF65-F5344CB8AC3E}">
        <p14:creationId xmlns:p14="http://schemas.microsoft.com/office/powerpoint/2010/main" val="2889553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34BEF75-1DAC-4539-9F9A-5788C3EC6176}" type="slidenum">
              <a:rPr lang="en-US" altLang="en-US"/>
              <a:pPr>
                <a:defRPr/>
              </a:pPr>
              <a:t>‹#›</a:t>
            </a:fld>
            <a:endParaRPr lang="en-US" altLang="en-US"/>
          </a:p>
        </p:txBody>
      </p:sp>
    </p:spTree>
    <p:extLst>
      <p:ext uri="{BB962C8B-B14F-4D97-AF65-F5344CB8AC3E}">
        <p14:creationId xmlns:p14="http://schemas.microsoft.com/office/powerpoint/2010/main" val="2695863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1084FFA-0AA5-41E4-92CF-E00A18D88752}" type="slidenum">
              <a:rPr lang="en-US" altLang="en-US"/>
              <a:pPr>
                <a:defRPr/>
              </a:pPr>
              <a:t>‹#›</a:t>
            </a:fld>
            <a:endParaRPr lang="en-US" altLang="en-US"/>
          </a:p>
        </p:txBody>
      </p:sp>
    </p:spTree>
    <p:extLst>
      <p:ext uri="{BB962C8B-B14F-4D97-AF65-F5344CB8AC3E}">
        <p14:creationId xmlns:p14="http://schemas.microsoft.com/office/powerpoint/2010/main" val="1208394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4CBCFE9-E7BE-49BC-993F-303739C2D018}" type="slidenum">
              <a:rPr lang="en-US" altLang="en-US"/>
              <a:pPr>
                <a:defRPr/>
              </a:pPr>
              <a:t>‹#›</a:t>
            </a:fld>
            <a:endParaRPr lang="en-US" altLang="en-US"/>
          </a:p>
        </p:txBody>
      </p:sp>
    </p:spTree>
    <p:extLst>
      <p:ext uri="{BB962C8B-B14F-4D97-AF65-F5344CB8AC3E}">
        <p14:creationId xmlns:p14="http://schemas.microsoft.com/office/powerpoint/2010/main" val="3237368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641D8EB-DD05-4D18-802A-CC8B3F5858F8}" type="slidenum">
              <a:rPr lang="en-US" altLang="en-US"/>
              <a:pPr>
                <a:defRPr/>
              </a:pPr>
              <a:t>‹#›</a:t>
            </a:fld>
            <a:endParaRPr lang="en-US" altLang="en-US"/>
          </a:p>
        </p:txBody>
      </p:sp>
    </p:spTree>
    <p:extLst>
      <p:ext uri="{BB962C8B-B14F-4D97-AF65-F5344CB8AC3E}">
        <p14:creationId xmlns:p14="http://schemas.microsoft.com/office/powerpoint/2010/main" val="3817057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1E30DFB-D772-4B7E-9076-063FB5E8D35A}" type="slidenum">
              <a:rPr lang="en-US" altLang="en-US"/>
              <a:pPr>
                <a:defRPr/>
              </a:pPr>
              <a:t>‹#›</a:t>
            </a:fld>
            <a:endParaRPr lang="en-US" altLang="en-US"/>
          </a:p>
        </p:txBody>
      </p:sp>
    </p:spTree>
    <p:extLst>
      <p:ext uri="{BB962C8B-B14F-4D97-AF65-F5344CB8AC3E}">
        <p14:creationId xmlns:p14="http://schemas.microsoft.com/office/powerpoint/2010/main" val="39565960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D8D91FB-8381-4BAC-AD3D-B8570D4940A7}" type="slidenum">
              <a:rPr lang="en-US" altLang="en-US"/>
              <a:pPr>
                <a:defRPr/>
              </a:pPr>
              <a:t>‹#›</a:t>
            </a:fld>
            <a:endParaRPr lang="en-US" altLang="en-US"/>
          </a:p>
        </p:txBody>
      </p:sp>
    </p:spTree>
    <p:extLst>
      <p:ext uri="{BB962C8B-B14F-4D97-AF65-F5344CB8AC3E}">
        <p14:creationId xmlns:p14="http://schemas.microsoft.com/office/powerpoint/2010/main" val="1289136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B4C94E5-A406-4215-AC53-0598547FB8A7}" type="slidenum">
              <a:rPr lang="en-US" altLang="en-US"/>
              <a:pPr>
                <a:defRPr/>
              </a:pPr>
              <a:t>‹#›</a:t>
            </a:fld>
            <a:endParaRPr lang="en-US" altLang="en-US"/>
          </a:p>
        </p:txBody>
      </p:sp>
    </p:spTree>
    <p:extLst>
      <p:ext uri="{BB962C8B-B14F-4D97-AF65-F5344CB8AC3E}">
        <p14:creationId xmlns:p14="http://schemas.microsoft.com/office/powerpoint/2010/main" val="1623000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0DF4D2F-FEC5-4414-8B32-681E53338F37}" type="slidenum">
              <a:rPr lang="en-US" altLang="en-US"/>
              <a:pPr>
                <a:defRPr/>
              </a:pPr>
              <a:t>‹#›</a:t>
            </a:fld>
            <a:endParaRPr lang="en-US" altLang="en-US"/>
          </a:p>
        </p:txBody>
      </p:sp>
    </p:spTree>
    <p:extLst>
      <p:ext uri="{BB962C8B-B14F-4D97-AF65-F5344CB8AC3E}">
        <p14:creationId xmlns:p14="http://schemas.microsoft.com/office/powerpoint/2010/main" val="23756197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51E94297-4E46-4202-A278-5761945A37C1}" type="slidenum">
              <a:rPr lang="en-US" altLang="en-US"/>
              <a:pPr>
                <a:defRPr/>
              </a:pPr>
              <a:t>‹#›</a:t>
            </a:fld>
            <a:endParaRPr lang="en-US" altLang="en-US"/>
          </a:p>
        </p:txBody>
      </p:sp>
    </p:spTree>
    <p:extLst>
      <p:ext uri="{BB962C8B-B14F-4D97-AF65-F5344CB8AC3E}">
        <p14:creationId xmlns:p14="http://schemas.microsoft.com/office/powerpoint/2010/main" val="2657204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CA4DAF10-D559-47F0-B86F-35CC693535D3}" type="slidenum">
              <a:rPr lang="en-US" altLang="en-US"/>
              <a:pPr>
                <a:defRPr/>
              </a:pPr>
              <a:t>‹#›</a:t>
            </a:fld>
            <a:endParaRPr lang="en-US" altLang="en-US"/>
          </a:p>
        </p:txBody>
      </p:sp>
    </p:spTree>
    <p:extLst>
      <p:ext uri="{BB962C8B-B14F-4D97-AF65-F5344CB8AC3E}">
        <p14:creationId xmlns:p14="http://schemas.microsoft.com/office/powerpoint/2010/main" val="698612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A9D702E-2D66-4A98-946B-3244754B2CC9}" type="slidenum">
              <a:rPr lang="en-US" altLang="en-US"/>
              <a:pPr>
                <a:defRPr/>
              </a:pPr>
              <a:t>‹#›</a:t>
            </a:fld>
            <a:endParaRPr lang="en-US" altLang="en-US"/>
          </a:p>
        </p:txBody>
      </p:sp>
    </p:spTree>
    <p:extLst>
      <p:ext uri="{BB962C8B-B14F-4D97-AF65-F5344CB8AC3E}">
        <p14:creationId xmlns:p14="http://schemas.microsoft.com/office/powerpoint/2010/main" val="3403660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5C7A5DD-F115-4AAD-94EA-6957F8D12819}" type="slidenum">
              <a:rPr lang="en-US" altLang="en-US"/>
              <a:pPr>
                <a:defRPr/>
              </a:pPr>
              <a:t>‹#›</a:t>
            </a:fld>
            <a:endParaRPr lang="en-US" altLang="en-US"/>
          </a:p>
        </p:txBody>
      </p:sp>
    </p:spTree>
    <p:extLst>
      <p:ext uri="{BB962C8B-B14F-4D97-AF65-F5344CB8AC3E}">
        <p14:creationId xmlns:p14="http://schemas.microsoft.com/office/powerpoint/2010/main" val="32283524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7F284BA-F55E-47BA-9C29-0A5CBA5AB433}" type="slidenum">
              <a:rPr lang="en-US" altLang="en-US"/>
              <a:pPr>
                <a:defRPr/>
              </a:pPr>
              <a:t>‹#›</a:t>
            </a:fld>
            <a:endParaRPr lang="en-US" altLang="en-US"/>
          </a:p>
        </p:txBody>
      </p:sp>
    </p:spTree>
    <p:extLst>
      <p:ext uri="{BB962C8B-B14F-4D97-AF65-F5344CB8AC3E}">
        <p14:creationId xmlns:p14="http://schemas.microsoft.com/office/powerpoint/2010/main" val="27541405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F010CE3-5665-4D49-BF1C-6A3EBAFAE2EC}" type="slidenum">
              <a:rPr lang="en-US" altLang="en-US"/>
              <a:pPr>
                <a:defRPr/>
              </a:pPr>
              <a:t>‹#›</a:t>
            </a:fld>
            <a:endParaRPr lang="en-US" altLang="en-US"/>
          </a:p>
        </p:txBody>
      </p:sp>
    </p:spTree>
    <p:extLst>
      <p:ext uri="{BB962C8B-B14F-4D97-AF65-F5344CB8AC3E}">
        <p14:creationId xmlns:p14="http://schemas.microsoft.com/office/powerpoint/2010/main" val="2479698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E5F9AD9-A9A1-439D-8FFE-A80AD726C0F2}" type="slidenum">
              <a:rPr lang="en-US" altLang="en-US"/>
              <a:pPr>
                <a:defRPr/>
              </a:pPr>
              <a:t>‹#›</a:t>
            </a:fld>
            <a:endParaRPr lang="en-US" altLang="en-US"/>
          </a:p>
        </p:txBody>
      </p:sp>
    </p:spTree>
    <p:extLst>
      <p:ext uri="{BB962C8B-B14F-4D97-AF65-F5344CB8AC3E}">
        <p14:creationId xmlns:p14="http://schemas.microsoft.com/office/powerpoint/2010/main" val="1800907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C799372-0E6D-48B6-830A-77E978A991AF}" type="slidenum">
              <a:rPr lang="en-US" altLang="en-US"/>
              <a:pPr>
                <a:defRPr/>
              </a:pPr>
              <a:t>‹#›</a:t>
            </a:fld>
            <a:endParaRPr lang="en-US" altLang="en-US"/>
          </a:p>
        </p:txBody>
      </p:sp>
    </p:spTree>
    <p:extLst>
      <p:ext uri="{BB962C8B-B14F-4D97-AF65-F5344CB8AC3E}">
        <p14:creationId xmlns:p14="http://schemas.microsoft.com/office/powerpoint/2010/main" val="610330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BED18D5-B784-43F8-8A94-21D1B451F309}" type="slidenum">
              <a:rPr lang="en-US" altLang="en-US"/>
              <a:pPr>
                <a:defRPr/>
              </a:pPr>
              <a:t>‹#›</a:t>
            </a:fld>
            <a:endParaRPr lang="en-US" altLang="en-US"/>
          </a:p>
        </p:txBody>
      </p:sp>
    </p:spTree>
    <p:extLst>
      <p:ext uri="{BB962C8B-B14F-4D97-AF65-F5344CB8AC3E}">
        <p14:creationId xmlns:p14="http://schemas.microsoft.com/office/powerpoint/2010/main" val="2362945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C77F482D-70F5-4921-9F95-5F7F30BD8CAD}" type="slidenum">
              <a:rPr lang="en-US" altLang="en-US"/>
              <a:pPr>
                <a:defRPr/>
              </a:pPr>
              <a:t>‹#›</a:t>
            </a:fld>
            <a:endParaRPr lang="en-US" altLang="en-US"/>
          </a:p>
        </p:txBody>
      </p:sp>
    </p:spTree>
    <p:extLst>
      <p:ext uri="{BB962C8B-B14F-4D97-AF65-F5344CB8AC3E}">
        <p14:creationId xmlns:p14="http://schemas.microsoft.com/office/powerpoint/2010/main" val="296219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9F50306-3744-4887-AC0B-14C711933DD9}" type="slidenum">
              <a:rPr lang="en-US" altLang="en-US"/>
              <a:pPr>
                <a:defRPr/>
              </a:pPr>
              <a:t>‹#›</a:t>
            </a:fld>
            <a:endParaRPr lang="en-US" altLang="en-US"/>
          </a:p>
        </p:txBody>
      </p:sp>
    </p:spTree>
    <p:extLst>
      <p:ext uri="{BB962C8B-B14F-4D97-AF65-F5344CB8AC3E}">
        <p14:creationId xmlns:p14="http://schemas.microsoft.com/office/powerpoint/2010/main" val="4080476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1DC48D3-4043-442A-9C92-C85AB770EFB4}" type="slidenum">
              <a:rPr lang="en-US" altLang="en-US"/>
              <a:pPr>
                <a:defRPr/>
              </a:pPr>
              <a:t>‹#›</a:t>
            </a:fld>
            <a:endParaRPr lang="en-US" altLang="en-US"/>
          </a:p>
        </p:txBody>
      </p:sp>
    </p:spTree>
    <p:extLst>
      <p:ext uri="{BB962C8B-B14F-4D97-AF65-F5344CB8AC3E}">
        <p14:creationId xmlns:p14="http://schemas.microsoft.com/office/powerpoint/2010/main" val="1316438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E580C46-8B71-4E00-869B-F78B9F9D0E39}" type="slidenum">
              <a:rPr lang="en-US" altLang="en-US"/>
              <a:pPr>
                <a:defRPr/>
              </a:pPr>
              <a:t>‹#›</a:t>
            </a:fld>
            <a:endParaRPr lang="en-US" altLang="en-US"/>
          </a:p>
        </p:txBody>
      </p:sp>
    </p:spTree>
    <p:extLst>
      <p:ext uri="{BB962C8B-B14F-4D97-AF65-F5344CB8AC3E}">
        <p14:creationId xmlns:p14="http://schemas.microsoft.com/office/powerpoint/2010/main" val="4093276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732588" y="62372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BF66A17-5DC3-48A7-9BA4-398A55644F2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732588" y="62372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DB24ECE7-4E17-4902-9B41-D68350F521F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732588" y="62372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D285AE6F-818C-4B8D-AD6B-4984C0DD413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ebi.ac.uk/htbin/emblfetch?D12649"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0" y="2286000"/>
            <a:ext cx="7772400" cy="1143000"/>
          </a:xfrm>
        </p:spPr>
        <p:txBody>
          <a:bodyPr/>
          <a:lstStyle/>
          <a:p>
            <a:r>
              <a:rPr lang="sl-SI" b="1" smtClean="0">
                <a:solidFill>
                  <a:srgbClr val="FF0000"/>
                </a:solidFill>
                <a:latin typeface="Arial" charset="0"/>
              </a:rPr>
              <a:t>Zorenje RNA</a:t>
            </a:r>
            <a:endParaRPr lang="en-GB" b="1" smtClean="0">
              <a:solidFill>
                <a:srgbClr val="FF0000"/>
              </a:solidFill>
              <a:latin typeface="Arial" charset="0"/>
            </a:endParaRPr>
          </a:p>
        </p:txBody>
      </p:sp>
      <p:sp>
        <p:nvSpPr>
          <p:cNvPr id="2051" name="Rectangle 3"/>
          <p:cNvSpPr>
            <a:spLocks noChangeArrowheads="1"/>
          </p:cNvSpPr>
          <p:nvPr/>
        </p:nvSpPr>
        <p:spPr bwMode="auto">
          <a:xfrm>
            <a:off x="1042988" y="3886200"/>
            <a:ext cx="734536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defRPr/>
            </a:pPr>
            <a:r>
              <a:rPr lang="sl-SI" sz="3200" dirty="0" err="1">
                <a:latin typeface="Arial" charset="0"/>
              </a:rPr>
              <a:t>Voet</a:t>
            </a:r>
            <a:r>
              <a:rPr lang="sl-SI" sz="3200" dirty="0">
                <a:latin typeface="Arial" charset="0"/>
              </a:rPr>
              <a:t> 3: poglavje 31.4</a:t>
            </a:r>
          </a:p>
          <a:p>
            <a:pPr marL="342900" indent="-342900" algn="ctr">
              <a:spcBef>
                <a:spcPct val="20000"/>
              </a:spcBef>
              <a:defRPr/>
            </a:pPr>
            <a:r>
              <a:rPr lang="sl-SI" dirty="0" err="1">
                <a:solidFill>
                  <a:schemeClr val="bg1">
                    <a:lumMod val="65000"/>
                  </a:schemeClr>
                </a:solidFill>
                <a:latin typeface="Arial" charset="0"/>
              </a:rPr>
              <a:t>Stryer</a:t>
            </a:r>
            <a:r>
              <a:rPr lang="sl-SI" dirty="0">
                <a:solidFill>
                  <a:schemeClr val="bg1">
                    <a:lumMod val="65000"/>
                  </a:schemeClr>
                </a:solidFill>
                <a:latin typeface="Arial" charset="0"/>
              </a:rPr>
              <a:t> 5: poglavji 28.3 in </a:t>
            </a:r>
            <a:r>
              <a:rPr lang="sl-SI" dirty="0" smtClean="0">
                <a:solidFill>
                  <a:schemeClr val="bg1">
                    <a:lumMod val="65000"/>
                  </a:schemeClr>
                </a:solidFill>
                <a:latin typeface="Arial" charset="0"/>
              </a:rPr>
              <a:t>28.4</a:t>
            </a:r>
          </a:p>
          <a:p>
            <a:pPr marL="342900" indent="-342900" algn="ctr">
              <a:spcBef>
                <a:spcPct val="20000"/>
              </a:spcBef>
              <a:defRPr/>
            </a:pPr>
            <a:r>
              <a:rPr lang="sl-SI" sz="2800" dirty="0">
                <a:solidFill>
                  <a:srgbClr val="7EA878"/>
                </a:solidFill>
                <a:latin typeface="Arial" pitchFamily="34" charset="0"/>
              </a:rPr>
              <a:t>Krebs 3: </a:t>
            </a:r>
            <a:r>
              <a:rPr lang="sl-SI" sz="2800" dirty="0" smtClean="0">
                <a:solidFill>
                  <a:srgbClr val="7EA878"/>
                </a:solidFill>
                <a:latin typeface="Arial" pitchFamily="34" charset="0"/>
              </a:rPr>
              <a:t>poglavje 21</a:t>
            </a:r>
            <a:endParaRPr lang="sl-SI" dirty="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60350"/>
            <a:ext cx="3706812"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72000" y="2441575"/>
            <a:ext cx="4392613" cy="3970338"/>
          </a:xfrm>
          <a:prstGeom prst="rect">
            <a:avLst/>
          </a:prstGeom>
          <a:noFill/>
        </p:spPr>
        <p:txBody>
          <a:bodyPr>
            <a:spAutoFit/>
          </a:bodyPr>
          <a:lstStyle/>
          <a:p>
            <a:pPr>
              <a:defRPr/>
            </a:pPr>
            <a:r>
              <a:rPr lang="sl-SI" sz="1400" dirty="0">
                <a:latin typeface="Arial" pitchFamily="34" charset="0"/>
                <a:cs typeface="Arial" pitchFamily="34" charset="0"/>
              </a:rPr>
              <a:t>Postopek modifikacije 5‘-konca:</a:t>
            </a:r>
            <a:br>
              <a:rPr lang="sl-SI" sz="1400" dirty="0">
                <a:latin typeface="Arial" pitchFamily="34" charset="0"/>
                <a:cs typeface="Arial" pitchFamily="34" charset="0"/>
              </a:rPr>
            </a:br>
            <a:endParaRPr lang="sl-SI" sz="1400" dirty="0">
              <a:latin typeface="Arial" pitchFamily="34" charset="0"/>
              <a:cs typeface="Arial" pitchFamily="34" charset="0"/>
            </a:endParaRPr>
          </a:p>
          <a:p>
            <a:pPr>
              <a:defRPr/>
            </a:pPr>
            <a:r>
              <a:rPr lang="sl-SI" sz="1400" dirty="0">
                <a:latin typeface="Arial" pitchFamily="34" charset="0"/>
                <a:cs typeface="Arial" pitchFamily="34" charset="0"/>
              </a:rPr>
              <a:t>1. RNA terminalna </a:t>
            </a:r>
            <a:r>
              <a:rPr lang="sl-SI" sz="1400" dirty="0" err="1">
                <a:latin typeface="Arial" pitchFamily="34" charset="0"/>
                <a:cs typeface="Arial" pitchFamily="34" charset="0"/>
              </a:rPr>
              <a:t>transferaza</a:t>
            </a:r>
            <a:r>
              <a:rPr lang="sl-SI" sz="1400" dirty="0">
                <a:latin typeface="Arial" pitchFamily="34" charset="0"/>
                <a:cs typeface="Arial" pitchFamily="34" charset="0"/>
              </a:rPr>
              <a:t> odstrani končni fosfat </a:t>
            </a:r>
          </a:p>
          <a:p>
            <a:pPr>
              <a:defRPr/>
            </a:pPr>
            <a:r>
              <a:rPr lang="sl-SI" sz="1400" dirty="0">
                <a:latin typeface="Arial" pitchFamily="34" charset="0"/>
                <a:cs typeface="Arial" pitchFamily="34" charset="0"/>
              </a:rPr>
              <a:t>2. </a:t>
            </a:r>
            <a:r>
              <a:rPr lang="sl-SI" sz="1400" dirty="0" err="1">
                <a:latin typeface="Arial" pitchFamily="34" charset="0"/>
                <a:cs typeface="Arial" pitchFamily="34" charset="0"/>
              </a:rPr>
              <a:t>gvanililtransferaza</a:t>
            </a:r>
            <a:r>
              <a:rPr lang="sl-SI" sz="1400" dirty="0">
                <a:latin typeface="Arial" pitchFamily="34" charset="0"/>
                <a:cs typeface="Arial" pitchFamily="34" charset="0"/>
              </a:rPr>
              <a:t> doda GMP (iz GTP)</a:t>
            </a:r>
          </a:p>
          <a:p>
            <a:pPr>
              <a:defRPr/>
            </a:pPr>
            <a:r>
              <a:rPr lang="sl-SI" sz="1400" dirty="0">
                <a:latin typeface="Arial" pitchFamily="34" charset="0"/>
                <a:cs typeface="Arial" pitchFamily="34" charset="0"/>
              </a:rPr>
              <a:t>3. </a:t>
            </a:r>
            <a:r>
              <a:rPr lang="sl-SI" sz="1400" dirty="0" err="1">
                <a:latin typeface="Arial" pitchFamily="34" charset="0"/>
                <a:cs typeface="Arial" pitchFamily="34" charset="0"/>
              </a:rPr>
              <a:t>metiltransferaza</a:t>
            </a:r>
            <a:r>
              <a:rPr lang="sl-SI" sz="1400" dirty="0">
                <a:latin typeface="Arial" pitchFamily="34" charset="0"/>
                <a:cs typeface="Arial" pitchFamily="34" charset="0"/>
              </a:rPr>
              <a:t> doda Me na N7</a:t>
            </a:r>
          </a:p>
          <a:p>
            <a:pPr>
              <a:defRPr/>
            </a:pPr>
            <a:r>
              <a:rPr lang="sl-SI" sz="1400" dirty="0">
                <a:latin typeface="Arial" pitchFamily="34" charset="0"/>
                <a:cs typeface="Arial" pitchFamily="34" charset="0"/>
              </a:rPr>
              <a:t>4. poteče lahko še </a:t>
            </a:r>
            <a:r>
              <a:rPr lang="sl-SI" sz="1400" dirty="0" err="1">
                <a:latin typeface="Arial" pitchFamily="34" charset="0"/>
                <a:cs typeface="Arial" pitchFamily="34" charset="0"/>
              </a:rPr>
              <a:t>metilacija</a:t>
            </a:r>
            <a:r>
              <a:rPr lang="sl-SI" sz="1400" dirty="0">
                <a:latin typeface="Arial" pitchFamily="34" charset="0"/>
                <a:cs typeface="Arial" pitchFamily="34" charset="0"/>
              </a:rPr>
              <a:t> na A2 in včasih 3. baze</a:t>
            </a:r>
            <a:br>
              <a:rPr lang="sl-SI" sz="1400" dirty="0">
                <a:latin typeface="Arial" pitchFamily="34" charset="0"/>
                <a:cs typeface="Arial" pitchFamily="34" charset="0"/>
              </a:rPr>
            </a:br>
            <a:r>
              <a:rPr lang="sl-SI" sz="1400" dirty="0">
                <a:latin typeface="Arial" pitchFamily="34" charset="0"/>
                <a:cs typeface="Arial" pitchFamily="34" charset="0"/>
              </a:rPr>
              <a:t/>
            </a:r>
            <a:br>
              <a:rPr lang="sl-SI" sz="1400" dirty="0">
                <a:latin typeface="Arial" pitchFamily="34" charset="0"/>
                <a:cs typeface="Arial" pitchFamily="34" charset="0"/>
              </a:rPr>
            </a:br>
            <a:r>
              <a:rPr lang="sl-SI" sz="1400" dirty="0">
                <a:solidFill>
                  <a:schemeClr val="bg1">
                    <a:lumMod val="50000"/>
                  </a:schemeClr>
                </a:solidFill>
                <a:latin typeface="Arial" pitchFamily="34" charset="0"/>
                <a:cs typeface="Arial" pitchFamily="34" charset="0"/>
              </a:rPr>
              <a:t>celotni encimski kompleks imenujemo tudi CEC (</a:t>
            </a:r>
            <a:r>
              <a:rPr lang="sl-SI" sz="1400" dirty="0" err="1">
                <a:solidFill>
                  <a:schemeClr val="bg1">
                    <a:lumMod val="50000"/>
                  </a:schemeClr>
                </a:solidFill>
                <a:latin typeface="Arial" pitchFamily="34" charset="0"/>
                <a:cs typeface="Arial" pitchFamily="34" charset="0"/>
              </a:rPr>
              <a:t>capping</a:t>
            </a:r>
            <a:r>
              <a:rPr lang="sl-SI" sz="1400" dirty="0">
                <a:solidFill>
                  <a:schemeClr val="bg1">
                    <a:lumMod val="50000"/>
                  </a:schemeClr>
                </a:solidFill>
                <a:latin typeface="Arial" pitchFamily="34" charset="0"/>
                <a:cs typeface="Arial" pitchFamily="34" charset="0"/>
              </a:rPr>
              <a:t> </a:t>
            </a:r>
            <a:r>
              <a:rPr lang="sl-SI" sz="1400" dirty="0" err="1">
                <a:solidFill>
                  <a:schemeClr val="bg1">
                    <a:lumMod val="50000"/>
                  </a:schemeClr>
                </a:solidFill>
                <a:latin typeface="Arial" pitchFamily="34" charset="0"/>
                <a:cs typeface="Arial" pitchFamily="34" charset="0"/>
              </a:rPr>
              <a:t>enzyme</a:t>
            </a:r>
            <a:r>
              <a:rPr lang="sl-SI" sz="1400" dirty="0">
                <a:solidFill>
                  <a:schemeClr val="bg1">
                    <a:lumMod val="50000"/>
                  </a:schemeClr>
                </a:solidFill>
                <a:latin typeface="Arial" pitchFamily="34" charset="0"/>
                <a:cs typeface="Arial" pitchFamily="34" charset="0"/>
              </a:rPr>
              <a:t> </a:t>
            </a:r>
            <a:r>
              <a:rPr lang="sl-SI" sz="1400" dirty="0" err="1">
                <a:solidFill>
                  <a:schemeClr val="bg1">
                    <a:lumMod val="50000"/>
                  </a:schemeClr>
                </a:solidFill>
                <a:latin typeface="Arial" pitchFamily="34" charset="0"/>
                <a:cs typeface="Arial" pitchFamily="34" charset="0"/>
              </a:rPr>
              <a:t>complex</a:t>
            </a:r>
            <a:r>
              <a:rPr lang="sl-SI" sz="1400" dirty="0">
                <a:solidFill>
                  <a:schemeClr val="bg1">
                    <a:lumMod val="50000"/>
                  </a:schemeClr>
                </a:solidFill>
                <a:latin typeface="Arial" pitchFamily="34" charset="0"/>
                <a:cs typeface="Arial" pitchFamily="34" charset="0"/>
              </a:rPr>
              <a:t>) – vezan je na RNA-pol II, sicer pa </a:t>
            </a:r>
            <a:r>
              <a:rPr lang="sl-SI" sz="1400" dirty="0" err="1">
                <a:solidFill>
                  <a:schemeClr val="bg1">
                    <a:lumMod val="50000"/>
                  </a:schemeClr>
                </a:solidFill>
                <a:latin typeface="Arial" pitchFamily="34" charset="0"/>
                <a:cs typeface="Arial" pitchFamily="34" charset="0"/>
              </a:rPr>
              <a:t>gvanililtransferazo</a:t>
            </a:r>
            <a:r>
              <a:rPr lang="sl-SI" sz="1400" dirty="0">
                <a:solidFill>
                  <a:schemeClr val="bg1">
                    <a:lumMod val="50000"/>
                  </a:schemeClr>
                </a:solidFill>
                <a:latin typeface="Arial" pitchFamily="34" charset="0"/>
                <a:cs typeface="Arial" pitchFamily="34" charset="0"/>
              </a:rPr>
              <a:t> imenujejo tudi CE</a:t>
            </a:r>
            <a:br>
              <a:rPr lang="sl-SI" sz="1400" dirty="0">
                <a:solidFill>
                  <a:schemeClr val="bg1">
                    <a:lumMod val="50000"/>
                  </a:schemeClr>
                </a:solidFill>
                <a:latin typeface="Arial" pitchFamily="34" charset="0"/>
                <a:cs typeface="Arial" pitchFamily="34" charset="0"/>
              </a:rPr>
            </a:br>
            <a:endParaRPr lang="sl-SI" sz="1400" dirty="0">
              <a:solidFill>
                <a:schemeClr val="bg1">
                  <a:lumMod val="50000"/>
                </a:schemeClr>
              </a:solidFill>
              <a:latin typeface="Arial" pitchFamily="34" charset="0"/>
              <a:cs typeface="Arial" pitchFamily="34" charset="0"/>
            </a:endParaRPr>
          </a:p>
          <a:p>
            <a:pPr>
              <a:defRPr/>
            </a:pPr>
            <a:r>
              <a:rPr lang="sl-SI" sz="1400" dirty="0">
                <a:solidFill>
                  <a:schemeClr val="bg1">
                    <a:lumMod val="50000"/>
                  </a:schemeClr>
                </a:solidFill>
                <a:latin typeface="Arial" pitchFamily="34" charset="0"/>
                <a:cs typeface="Arial" pitchFamily="34" charset="0"/>
              </a:rPr>
              <a:t/>
            </a:r>
            <a:br>
              <a:rPr lang="sl-SI" sz="1400" dirty="0">
                <a:solidFill>
                  <a:schemeClr val="bg1">
                    <a:lumMod val="50000"/>
                  </a:schemeClr>
                </a:solidFill>
                <a:latin typeface="Arial" pitchFamily="34" charset="0"/>
                <a:cs typeface="Arial" pitchFamily="34" charset="0"/>
              </a:rPr>
            </a:br>
            <a:r>
              <a:rPr lang="sl-SI" sz="1400" dirty="0">
                <a:solidFill>
                  <a:schemeClr val="accent5">
                    <a:lumMod val="50000"/>
                  </a:schemeClr>
                </a:solidFill>
                <a:latin typeface="Arial" pitchFamily="34" charset="0"/>
                <a:cs typeface="Arial" pitchFamily="34" charset="0"/>
              </a:rPr>
              <a:t>Funkcije:</a:t>
            </a:r>
            <a:br>
              <a:rPr lang="sl-SI" sz="1400" dirty="0">
                <a:solidFill>
                  <a:schemeClr val="accent5">
                    <a:lumMod val="50000"/>
                  </a:schemeClr>
                </a:solidFill>
                <a:latin typeface="Arial" pitchFamily="34" charset="0"/>
                <a:cs typeface="Arial" pitchFamily="34" charset="0"/>
              </a:rPr>
            </a:br>
            <a:endParaRPr lang="sl-SI" sz="1400" dirty="0">
              <a:solidFill>
                <a:schemeClr val="accent5">
                  <a:lumMod val="50000"/>
                </a:schemeClr>
              </a:solidFill>
              <a:latin typeface="Arial" pitchFamily="34" charset="0"/>
              <a:cs typeface="Arial" pitchFamily="34" charset="0"/>
            </a:endParaRPr>
          </a:p>
          <a:p>
            <a:pPr>
              <a:defRPr/>
            </a:pPr>
            <a:r>
              <a:rPr lang="sl-SI" sz="1400" dirty="0">
                <a:solidFill>
                  <a:schemeClr val="accent5">
                    <a:lumMod val="50000"/>
                  </a:schemeClr>
                </a:solidFill>
                <a:latin typeface="Arial" pitchFamily="34" charset="0"/>
                <a:cs typeface="Arial" pitchFamily="34" charset="0"/>
              </a:rPr>
              <a:t>- stabilnost</a:t>
            </a:r>
            <a:br>
              <a:rPr lang="sl-SI" sz="1400" dirty="0">
                <a:solidFill>
                  <a:schemeClr val="accent5">
                    <a:lumMod val="50000"/>
                  </a:schemeClr>
                </a:solidFill>
                <a:latin typeface="Arial" pitchFamily="34" charset="0"/>
                <a:cs typeface="Arial" pitchFamily="34" charset="0"/>
              </a:rPr>
            </a:br>
            <a:r>
              <a:rPr lang="sl-SI" sz="1400" dirty="0">
                <a:solidFill>
                  <a:schemeClr val="accent5">
                    <a:lumMod val="50000"/>
                  </a:schemeClr>
                </a:solidFill>
                <a:latin typeface="Arial" pitchFamily="34" charset="0"/>
                <a:cs typeface="Arial" pitchFamily="34" charset="0"/>
              </a:rPr>
              <a:t>- izvoz iz jedra</a:t>
            </a:r>
          </a:p>
          <a:p>
            <a:pPr>
              <a:defRPr/>
            </a:pPr>
            <a:r>
              <a:rPr lang="sl-SI" sz="1400" dirty="0">
                <a:solidFill>
                  <a:schemeClr val="accent5">
                    <a:lumMod val="50000"/>
                  </a:schemeClr>
                </a:solidFill>
                <a:latin typeface="Arial" pitchFamily="34" charset="0"/>
                <a:cs typeface="Arial" pitchFamily="34" charset="0"/>
              </a:rPr>
              <a:t>- omogoča izrez 5‘-introna</a:t>
            </a:r>
          </a:p>
          <a:p>
            <a:pPr>
              <a:defRPr/>
            </a:pPr>
            <a:r>
              <a:rPr lang="sl-SI" sz="1400" dirty="0">
                <a:solidFill>
                  <a:schemeClr val="accent5">
                    <a:lumMod val="50000"/>
                  </a:schemeClr>
                </a:solidFill>
                <a:latin typeface="Arial" pitchFamily="34" charset="0"/>
                <a:cs typeface="Arial" pitchFamily="34" charset="0"/>
              </a:rPr>
              <a:t>- pospešuje translacijo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333375"/>
            <a:ext cx="792162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8" y="71438"/>
            <a:ext cx="2143125" cy="671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5175" y="6604000"/>
            <a:ext cx="717550" cy="254000"/>
          </a:xfrm>
          <a:prstGeom prst="rect">
            <a:avLst/>
          </a:prstGeom>
          <a:noFill/>
        </p:spPr>
        <p:txBody>
          <a:bodyPr wrap="none">
            <a:spAutoFit/>
          </a:bodyPr>
          <a:lstStyle/>
          <a:p>
            <a:pPr>
              <a:defRPr/>
            </a:pPr>
            <a:r>
              <a:rPr lang="sl-SI" sz="1050" dirty="0" err="1">
                <a:latin typeface="Arial" pitchFamily="34" charset="0"/>
                <a:cs typeface="Arial" pitchFamily="34" charset="0"/>
              </a:rPr>
              <a:t>Alberts</a:t>
            </a:r>
            <a:r>
              <a:rPr lang="sl-SI" sz="1050" dirty="0">
                <a:latin typeface="Arial" pitchFamily="34" charset="0"/>
                <a:cs typeface="Arial" pitchFamily="34" charset="0"/>
              </a:rPr>
              <a:t> 4</a:t>
            </a:r>
          </a:p>
        </p:txBody>
      </p:sp>
      <p:sp>
        <p:nvSpPr>
          <p:cNvPr id="33796" name="TextBox 2"/>
          <p:cNvSpPr txBox="1">
            <a:spLocks noChangeArrowheads="1"/>
          </p:cNvSpPr>
          <p:nvPr/>
        </p:nvSpPr>
        <p:spPr bwMode="auto">
          <a:xfrm>
            <a:off x="5940425" y="1341438"/>
            <a:ext cx="29289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1100">
                <a:latin typeface="Arial Narrow" pitchFamily="34" charset="0"/>
              </a:rPr>
              <a:t>CPSF: cleavage and polyadenylation specificity factor</a:t>
            </a:r>
          </a:p>
          <a:p>
            <a:r>
              <a:rPr lang="sl-SI" sz="1100">
                <a:latin typeface="Arial Narrow" pitchFamily="34" charset="0"/>
              </a:rPr>
              <a:t>CstF: cleavage stimulation factor F</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campbell_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628775"/>
            <a:ext cx="835342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7524750" y="4703763"/>
            <a:ext cx="715963" cy="254000"/>
          </a:xfrm>
          <a:prstGeom prst="rect">
            <a:avLst/>
          </a:prstGeom>
          <a:noFill/>
        </p:spPr>
        <p:txBody>
          <a:bodyPr wrap="none">
            <a:spAutoFit/>
          </a:bodyPr>
          <a:lstStyle/>
          <a:p>
            <a:pPr>
              <a:defRPr/>
            </a:pPr>
            <a:r>
              <a:rPr lang="sl-SI" sz="1050" dirty="0" err="1">
                <a:solidFill>
                  <a:srgbClr val="000000"/>
                </a:solidFill>
                <a:latin typeface="Arial" pitchFamily="34" charset="0"/>
                <a:cs typeface="Arial" pitchFamily="34" charset="0"/>
              </a:rPr>
              <a:t>Alberts</a:t>
            </a:r>
            <a:r>
              <a:rPr lang="sl-SI" sz="1050" dirty="0">
                <a:solidFill>
                  <a:srgbClr val="000000"/>
                </a:solidFill>
                <a:latin typeface="Arial" pitchFamily="34" charset="0"/>
                <a:cs typeface="Arial" pitchFamily="34" charset="0"/>
              </a:rPr>
              <a:t> 4</a:t>
            </a:r>
          </a:p>
        </p:txBody>
      </p:sp>
      <p:pic>
        <p:nvPicPr>
          <p:cNvPr id="368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916113"/>
            <a:ext cx="7269163" cy="275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25538"/>
            <a:ext cx="8474075"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404813"/>
            <a:ext cx="3824288"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3"/>
          <p:cNvSpPr txBox="1">
            <a:spLocks noChangeArrowheads="1"/>
          </p:cNvSpPr>
          <p:nvPr/>
        </p:nvSpPr>
        <p:spPr bwMode="auto">
          <a:xfrm>
            <a:off x="303213" y="520700"/>
            <a:ext cx="1471612"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1600" b="1">
                <a:latin typeface="Arial" charset="0"/>
              </a:rPr>
              <a:t>urejanje RNA</a:t>
            </a:r>
            <a:endParaRPr lang="en-US" sz="1600" b="1">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30375"/>
            <a:ext cx="9144000" cy="365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412875"/>
            <a:ext cx="7515225"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1" name="TextBox 1"/>
          <p:cNvSpPr txBox="1">
            <a:spLocks noChangeArrowheads="1"/>
          </p:cNvSpPr>
          <p:nvPr/>
        </p:nvSpPr>
        <p:spPr bwMode="auto">
          <a:xfrm>
            <a:off x="7743825" y="4029075"/>
            <a:ext cx="5984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1000">
                <a:latin typeface="Arial Narrow" pitchFamily="34" charset="0"/>
              </a:rPr>
              <a:t>Alberts 4</a:t>
            </a:r>
          </a:p>
        </p:txBody>
      </p:sp>
      <p:sp>
        <p:nvSpPr>
          <p:cNvPr id="43012" name="TextBox 2"/>
          <p:cNvSpPr txBox="1">
            <a:spLocks noChangeArrowheads="1"/>
          </p:cNvSpPr>
          <p:nvPr/>
        </p:nvSpPr>
        <p:spPr bwMode="auto">
          <a:xfrm>
            <a:off x="1482725" y="5013325"/>
            <a:ext cx="6286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2000">
                <a:latin typeface="Arial" charset="0"/>
                <a:cs typeface="Arial" charset="0"/>
              </a:rPr>
              <a:t>Porazdelitev dolžin eksonov in intronov pri evkariontih</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509120"/>
            <a:ext cx="853598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24375" y="1052736"/>
            <a:ext cx="8535140" cy="189602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t="22000"/>
          <a:stretch>
            <a:fillRect/>
          </a:stretch>
        </p:blipFill>
        <p:spPr bwMode="auto">
          <a:xfrm>
            <a:off x="1058863" y="2781300"/>
            <a:ext cx="6969125"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04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1925" y="115888"/>
            <a:ext cx="3684588" cy="24590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90467"/>
                                        </p:tgtEl>
                                        <p:attrNameLst>
                                          <p:attrName>style.visibility</p:attrName>
                                        </p:attrNameLst>
                                      </p:cBhvr>
                                      <p:to>
                                        <p:strVal val="visible"/>
                                      </p:to>
                                    </p:set>
                                    <p:animEffect transition="in" filter="fade">
                                      <p:cBhvr>
                                        <p:cTn id="7" dur="1000"/>
                                        <p:tgtEl>
                                          <p:spTgt spid="190467"/>
                                        </p:tgtEl>
                                      </p:cBhvr>
                                    </p:animEffect>
                                    <p:anim calcmode="lin" valueType="num">
                                      <p:cBhvr>
                                        <p:cTn id="8" dur="1000" fill="hold"/>
                                        <p:tgtEl>
                                          <p:spTgt spid="190467"/>
                                        </p:tgtEl>
                                        <p:attrNameLst>
                                          <p:attrName>ppt_x</p:attrName>
                                        </p:attrNameLst>
                                      </p:cBhvr>
                                      <p:tavLst>
                                        <p:tav tm="0">
                                          <p:val>
                                            <p:strVal val="#ppt_x"/>
                                          </p:val>
                                        </p:tav>
                                        <p:tav tm="100000">
                                          <p:val>
                                            <p:strVal val="#ppt_x"/>
                                          </p:val>
                                        </p:tav>
                                      </p:tavLst>
                                    </p:anim>
                                    <p:anim calcmode="lin" valueType="num">
                                      <p:cBhvr>
                                        <p:cTn id="9" dur="1000" fill="hold"/>
                                        <p:tgtEl>
                                          <p:spTgt spid="1904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5" descr="12658_CH21_FIG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4425" y="836712"/>
            <a:ext cx="69151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7370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5650" y="630238"/>
            <a:ext cx="5562600"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838" y="620713"/>
            <a:ext cx="2616200"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79413"/>
            <a:ext cx="8154987" cy="592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44196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4"/>
          <p:cNvSpPr>
            <a:spLocks noChangeArrowheads="1"/>
          </p:cNvSpPr>
          <p:nvPr/>
        </p:nvSpPr>
        <p:spPr bwMode="auto">
          <a:xfrm>
            <a:off x="152400" y="152400"/>
            <a:ext cx="4572000"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60350"/>
            <a:ext cx="4048125"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3"/>
          <p:cNvPicPr>
            <a:picLocks noChangeAspect="1" noChangeArrowheads="1"/>
          </p:cNvPicPr>
          <p:nvPr/>
        </p:nvPicPr>
        <p:blipFill>
          <a:blip r:embed="rId4">
            <a:extLst>
              <a:ext uri="{28A0092B-C50C-407E-A947-70E740481C1C}">
                <a14:useLocalDpi xmlns:a14="http://schemas.microsoft.com/office/drawing/2010/main" val="0"/>
              </a:ext>
            </a:extLst>
          </a:blip>
          <a:srcRect l="40558" r="36266"/>
          <a:stretch>
            <a:fillRect/>
          </a:stretch>
        </p:blipFill>
        <p:spPr bwMode="auto">
          <a:xfrm>
            <a:off x="7019925" y="908050"/>
            <a:ext cx="1576388" cy="4946650"/>
          </a:xfrm>
          <a:prstGeom prst="rect">
            <a:avLst/>
          </a:prstGeom>
          <a:noFill/>
          <a:ln w="317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343025"/>
            <a:ext cx="8535987"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3" y="379413"/>
            <a:ext cx="7877175" cy="609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908050"/>
            <a:ext cx="8391525" cy="482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0"/>
            <a:ext cx="2997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5538"/>
            <a:ext cx="6084888"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000" y="981075"/>
            <a:ext cx="2921000" cy="41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67586" name="Picture 4" descr="F31-050.jpg                                                    001161EFMacintosh HD                   B74677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88913"/>
            <a:ext cx="2227263"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67175" y="549275"/>
            <a:ext cx="4465638" cy="5508625"/>
          </a:xfrm>
          <a:prstGeom prst="rect">
            <a:avLst/>
          </a:prstGeom>
          <a:noFill/>
        </p:spPr>
        <p:txBody>
          <a:bodyPr>
            <a:spAutoFit/>
          </a:bodyPr>
          <a:lstStyle/>
          <a:p>
            <a:pPr>
              <a:defRPr/>
            </a:pPr>
            <a:r>
              <a:rPr lang="sl-SI" sz="1600" dirty="0" err="1">
                <a:latin typeface="Arial" pitchFamily="34" charset="0"/>
                <a:cs typeface="Arial" pitchFamily="34" charset="0"/>
              </a:rPr>
              <a:t>Samoizrezovalni</a:t>
            </a:r>
            <a:r>
              <a:rPr lang="sl-SI" sz="1600" dirty="0">
                <a:latin typeface="Arial" pitchFamily="34" charset="0"/>
                <a:cs typeface="Arial" pitchFamily="34" charset="0"/>
              </a:rPr>
              <a:t> </a:t>
            </a:r>
            <a:r>
              <a:rPr lang="sl-SI" sz="1600" dirty="0" err="1">
                <a:latin typeface="Arial" pitchFamily="34" charset="0"/>
                <a:cs typeface="Arial" pitchFamily="34" charset="0"/>
              </a:rPr>
              <a:t>introni</a:t>
            </a:r>
            <a:r>
              <a:rPr lang="sl-SI" sz="1600" dirty="0">
                <a:latin typeface="Arial" pitchFamily="34" charset="0"/>
                <a:cs typeface="Arial" pitchFamily="34" charset="0"/>
              </a:rPr>
              <a:t> tipa 1 pri</a:t>
            </a:r>
          </a:p>
          <a:p>
            <a:pPr>
              <a:defRPr/>
            </a:pPr>
            <a:r>
              <a:rPr lang="sl-SI" sz="1600" dirty="0">
                <a:latin typeface="Arial" pitchFamily="34" charset="0"/>
                <a:cs typeface="Arial" pitchFamily="34" charset="0"/>
              </a:rPr>
              <a:t>migetalkarju </a:t>
            </a:r>
            <a:r>
              <a:rPr lang="sl-SI" sz="1600" i="1" dirty="0" err="1">
                <a:latin typeface="Arial" pitchFamily="34" charset="0"/>
                <a:cs typeface="Arial" pitchFamily="34" charset="0"/>
              </a:rPr>
              <a:t>Tetrahymena</a:t>
            </a:r>
            <a:r>
              <a:rPr lang="sl-SI" sz="1600" dirty="0">
                <a:latin typeface="Arial" pitchFamily="34" charset="0"/>
                <a:cs typeface="Arial" pitchFamily="34" charset="0"/>
              </a:rPr>
              <a:t>:</a:t>
            </a:r>
          </a:p>
          <a:p>
            <a:pPr>
              <a:defRPr/>
            </a:pPr>
            <a:endParaRPr lang="sl-SI" sz="1600" dirty="0">
              <a:latin typeface="Arial" pitchFamily="34" charset="0"/>
              <a:cs typeface="Arial" pitchFamily="34" charset="0"/>
            </a:endParaRPr>
          </a:p>
          <a:p>
            <a:pPr>
              <a:defRPr/>
            </a:pPr>
            <a:endParaRPr lang="sl-SI" sz="1600" dirty="0">
              <a:latin typeface="Arial" pitchFamily="34" charset="0"/>
              <a:cs typeface="Arial" pitchFamily="34" charset="0"/>
            </a:endParaRPr>
          </a:p>
          <a:p>
            <a:pPr marL="177800" indent="-177800">
              <a:defRPr/>
            </a:pPr>
            <a:r>
              <a:rPr lang="sl-SI" sz="1600" dirty="0">
                <a:latin typeface="Arial" pitchFamily="34" charset="0"/>
                <a:cs typeface="Arial" pitchFamily="34" charset="0"/>
              </a:rPr>
              <a:t>* napad –OH skupine prostega G na fosfat na 5‘-koncu introna</a:t>
            </a:r>
          </a:p>
          <a:p>
            <a:pPr marL="177800" indent="-177800">
              <a:defRPr/>
            </a:pPr>
            <a:endParaRPr lang="sl-SI" sz="1600" dirty="0">
              <a:latin typeface="Arial" pitchFamily="34" charset="0"/>
              <a:cs typeface="Arial" pitchFamily="34" charset="0"/>
            </a:endParaRPr>
          </a:p>
          <a:p>
            <a:pPr marL="177800" indent="-177800">
              <a:defRPr/>
            </a:pPr>
            <a:endParaRPr lang="sl-SI" sz="1600" dirty="0">
              <a:latin typeface="Arial" pitchFamily="34" charset="0"/>
              <a:cs typeface="Arial" pitchFamily="34" charset="0"/>
            </a:endParaRPr>
          </a:p>
          <a:p>
            <a:pPr marL="177800" indent="-177800">
              <a:defRPr/>
            </a:pPr>
            <a:endParaRPr lang="sl-SI" sz="1600" dirty="0">
              <a:latin typeface="Arial" pitchFamily="34" charset="0"/>
              <a:cs typeface="Arial" pitchFamily="34" charset="0"/>
            </a:endParaRPr>
          </a:p>
          <a:p>
            <a:pPr marL="177800" indent="-177800">
              <a:defRPr/>
            </a:pPr>
            <a:endParaRPr lang="sl-SI" sz="1600" dirty="0">
              <a:latin typeface="Arial" pitchFamily="34" charset="0"/>
              <a:cs typeface="Arial" pitchFamily="34" charset="0"/>
            </a:endParaRPr>
          </a:p>
          <a:p>
            <a:pPr marL="177800" indent="-177800">
              <a:defRPr/>
            </a:pPr>
            <a:r>
              <a:rPr lang="sl-SI" sz="1600" dirty="0">
                <a:latin typeface="Arial" pitchFamily="34" charset="0"/>
                <a:cs typeface="Arial" pitchFamily="34" charset="0"/>
              </a:rPr>
              <a:t>* skupina –OH na 3‘-koncu zgornjega </a:t>
            </a:r>
            <a:r>
              <a:rPr lang="sl-SI" sz="1600" dirty="0" err="1">
                <a:latin typeface="Arial" pitchFamily="34" charset="0"/>
                <a:cs typeface="Arial" pitchFamily="34" charset="0"/>
              </a:rPr>
              <a:t>eksona</a:t>
            </a:r>
            <a:r>
              <a:rPr lang="sl-SI" sz="1600" dirty="0">
                <a:latin typeface="Arial" pitchFamily="34" charset="0"/>
                <a:cs typeface="Arial" pitchFamily="34" charset="0"/>
              </a:rPr>
              <a:t> napade 5‘-končni fosfat spodnjega </a:t>
            </a:r>
            <a:r>
              <a:rPr lang="sl-SI" sz="1600" dirty="0" err="1">
                <a:latin typeface="Arial" pitchFamily="34" charset="0"/>
                <a:cs typeface="Arial" pitchFamily="34" charset="0"/>
              </a:rPr>
              <a:t>eksona</a:t>
            </a:r>
            <a:r>
              <a:rPr lang="sl-SI" sz="1600" dirty="0">
                <a:latin typeface="Arial" pitchFamily="34" charset="0"/>
                <a:cs typeface="Arial" pitchFamily="34" charset="0"/>
              </a:rPr>
              <a:t>, pri čemer se sprostijo </a:t>
            </a:r>
            <a:r>
              <a:rPr lang="sl-SI" sz="1600" dirty="0" err="1">
                <a:latin typeface="Arial" pitchFamily="34" charset="0"/>
                <a:cs typeface="Arial" pitchFamily="34" charset="0"/>
              </a:rPr>
              <a:t>intron</a:t>
            </a:r>
            <a:r>
              <a:rPr lang="sl-SI" sz="1600" dirty="0">
                <a:latin typeface="Arial" pitchFamily="34" charset="0"/>
                <a:cs typeface="Arial" pitchFamily="34" charset="0"/>
              </a:rPr>
              <a:t> in spojena </a:t>
            </a:r>
            <a:r>
              <a:rPr lang="sl-SI" sz="1600" dirty="0" err="1">
                <a:latin typeface="Arial" pitchFamily="34" charset="0"/>
                <a:cs typeface="Arial" pitchFamily="34" charset="0"/>
              </a:rPr>
              <a:t>eksona</a:t>
            </a:r>
            <a:r>
              <a:rPr lang="sl-SI" sz="1600" dirty="0">
                <a:latin typeface="Arial" pitchFamily="34" charset="0"/>
                <a:cs typeface="Arial" pitchFamily="34" charset="0"/>
              </a:rPr>
              <a:t> </a:t>
            </a:r>
          </a:p>
          <a:p>
            <a:pPr marL="177800" indent="-177800">
              <a:defRPr/>
            </a:pPr>
            <a:endParaRPr lang="sl-SI" sz="1600" dirty="0">
              <a:latin typeface="Arial" pitchFamily="34" charset="0"/>
              <a:cs typeface="Arial" pitchFamily="34" charset="0"/>
            </a:endParaRPr>
          </a:p>
          <a:p>
            <a:pPr marL="177800" indent="-177800">
              <a:defRPr/>
            </a:pPr>
            <a:endParaRPr lang="sl-SI" sz="1600" dirty="0">
              <a:latin typeface="Arial" pitchFamily="34" charset="0"/>
              <a:cs typeface="Arial" pitchFamily="34" charset="0"/>
            </a:endParaRPr>
          </a:p>
          <a:p>
            <a:pPr marL="177800" indent="-177800">
              <a:defRPr/>
            </a:pPr>
            <a:endParaRPr lang="sl-SI" sz="1600" dirty="0">
              <a:latin typeface="Arial" pitchFamily="34" charset="0"/>
              <a:cs typeface="Arial" pitchFamily="34" charset="0"/>
            </a:endParaRPr>
          </a:p>
          <a:p>
            <a:pPr marL="177800" indent="-177800">
              <a:defRPr/>
            </a:pPr>
            <a:endParaRPr lang="sl-SI" sz="1600" dirty="0">
              <a:latin typeface="Arial" pitchFamily="34" charset="0"/>
              <a:cs typeface="Arial" pitchFamily="34" charset="0"/>
            </a:endParaRPr>
          </a:p>
          <a:p>
            <a:pPr marL="177800" indent="-177800">
              <a:defRPr/>
            </a:pPr>
            <a:r>
              <a:rPr lang="sl-SI" sz="1600" dirty="0">
                <a:latin typeface="Arial" pitchFamily="34" charset="0"/>
                <a:cs typeface="Arial" pitchFamily="34" charset="0"/>
              </a:rPr>
              <a:t>* skupina –OH na 3‘-koncu introna napade razvejitveno mesto v </a:t>
            </a:r>
            <a:r>
              <a:rPr lang="sl-SI" sz="1600" dirty="0" err="1">
                <a:latin typeface="Arial" pitchFamily="34" charset="0"/>
                <a:cs typeface="Arial" pitchFamily="34" charset="0"/>
              </a:rPr>
              <a:t>intronu</a:t>
            </a:r>
            <a:r>
              <a:rPr lang="sl-SI" sz="1600" dirty="0">
                <a:latin typeface="Arial" pitchFamily="34" charset="0"/>
                <a:cs typeface="Arial" pitchFamily="34" charset="0"/>
              </a:rPr>
              <a:t>, tako da nastane ciklični </a:t>
            </a:r>
            <a:r>
              <a:rPr lang="sl-SI" sz="1600" dirty="0" err="1">
                <a:latin typeface="Arial" pitchFamily="34" charset="0"/>
                <a:cs typeface="Arial" pitchFamily="34" charset="0"/>
              </a:rPr>
              <a:t>intron</a:t>
            </a:r>
            <a:r>
              <a:rPr lang="sl-SI" sz="1600" dirty="0">
                <a:latin typeface="Arial" pitchFamily="34" charset="0"/>
                <a:cs typeface="Arial" pitchFamily="34" charset="0"/>
              </a:rPr>
              <a:t> in odcepljen </a:t>
            </a:r>
            <a:br>
              <a:rPr lang="sl-SI" sz="1600" dirty="0">
                <a:latin typeface="Arial" pitchFamily="34" charset="0"/>
                <a:cs typeface="Arial" pitchFamily="34" charset="0"/>
              </a:rPr>
            </a:br>
            <a:r>
              <a:rPr lang="sl-SI" sz="1600" dirty="0">
                <a:latin typeface="Arial" pitchFamily="34" charset="0"/>
                <a:cs typeface="Arial" pitchFamily="34" charset="0"/>
              </a:rPr>
              <a:t>5‘-končni fragment (~15 </a:t>
            </a:r>
            <a:r>
              <a:rPr lang="sl-SI" sz="1600" dirty="0" err="1">
                <a:latin typeface="Arial" pitchFamily="34" charset="0"/>
                <a:cs typeface="Arial" pitchFamily="34" charset="0"/>
              </a:rPr>
              <a:t>nt</a:t>
            </a:r>
            <a:r>
              <a:rPr lang="sl-SI" sz="1600" dirty="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68313" y="765175"/>
          <a:ext cx="5399087" cy="2925824"/>
        </p:xfrm>
        <a:graphic>
          <a:graphicData uri="http://schemas.openxmlformats.org/drawingml/2006/table">
            <a:tbl>
              <a:tblPr/>
              <a:tblGrid>
                <a:gridCol w="1727708"/>
                <a:gridCol w="3671379"/>
              </a:tblGrid>
              <a:tr h="365720">
                <a:tc>
                  <a:txBody>
                    <a:bodyPr/>
                    <a:lstStyle/>
                    <a:p>
                      <a:r>
                        <a:rPr lang="sl-SI" sz="1800" b="1" dirty="0"/>
                        <a:t>OPERON</a:t>
                      </a:r>
                      <a:endParaRPr lang="sl-SI" sz="1800" dirty="0"/>
                    </a:p>
                  </a:txBody>
                  <a:tcPr marL="91414" marR="91414" marT="45704" marB="45704" anchor="ctr">
                    <a:lnL>
                      <a:noFill/>
                    </a:lnL>
                    <a:lnR>
                      <a:noFill/>
                    </a:lnR>
                    <a:lnT>
                      <a:noFill/>
                    </a:lnT>
                    <a:lnB>
                      <a:noFill/>
                    </a:lnB>
                    <a:solidFill>
                      <a:srgbClr val="006699"/>
                    </a:solidFill>
                  </a:tcPr>
                </a:tc>
                <a:tc>
                  <a:txBody>
                    <a:bodyPr/>
                    <a:lstStyle/>
                    <a:p>
                      <a:r>
                        <a:rPr lang="sl-SI" sz="1800" b="1"/>
                        <a:t>tRNA GENES</a:t>
                      </a:r>
                      <a:endParaRPr lang="sl-SI" sz="1800"/>
                    </a:p>
                  </a:txBody>
                  <a:tcPr marL="91414" marR="91414" marT="45704" marB="45704" anchor="ctr">
                    <a:lnL>
                      <a:noFill/>
                    </a:lnL>
                    <a:lnR>
                      <a:noFill/>
                    </a:lnR>
                    <a:lnT>
                      <a:noFill/>
                    </a:lnT>
                    <a:lnB>
                      <a:noFill/>
                    </a:lnB>
                    <a:solidFill>
                      <a:srgbClr val="006699"/>
                    </a:solidFill>
                  </a:tcPr>
                </a:tc>
              </a:tr>
              <a:tr h="365720">
                <a:tc>
                  <a:txBody>
                    <a:bodyPr/>
                    <a:lstStyle/>
                    <a:p>
                      <a:r>
                        <a:rPr lang="sl-SI" sz="1800" b="1"/>
                        <a:t>rrnA</a:t>
                      </a:r>
                      <a:endParaRPr lang="sl-SI" sz="1800"/>
                    </a:p>
                  </a:txBody>
                  <a:tcPr marL="91414" marR="91414" marT="45704" marB="45704" anchor="ctr">
                    <a:lnL>
                      <a:noFill/>
                    </a:lnL>
                    <a:lnR>
                      <a:noFill/>
                    </a:lnR>
                    <a:lnT>
                      <a:noFill/>
                    </a:lnT>
                    <a:lnB>
                      <a:noFill/>
                    </a:lnB>
                    <a:solidFill>
                      <a:srgbClr val="3399CC"/>
                    </a:solidFill>
                  </a:tcPr>
                </a:tc>
                <a:tc>
                  <a:txBody>
                    <a:bodyPr/>
                    <a:lstStyle/>
                    <a:p>
                      <a:r>
                        <a:rPr lang="sl-SI" sz="1800" b="1"/>
                        <a:t>tRNA</a:t>
                      </a:r>
                      <a:r>
                        <a:rPr lang="sl-SI" sz="1800"/>
                        <a:t>-</a:t>
                      </a:r>
                      <a:r>
                        <a:rPr lang="sl-SI" sz="1800" b="1"/>
                        <a:t>Ile</a:t>
                      </a:r>
                      <a:r>
                        <a:rPr lang="sl-SI" sz="1800"/>
                        <a:t>, </a:t>
                      </a:r>
                      <a:r>
                        <a:rPr lang="sl-SI" sz="1800" b="1"/>
                        <a:t>tRNA</a:t>
                      </a:r>
                      <a:r>
                        <a:rPr lang="sl-SI" sz="1800"/>
                        <a:t>-</a:t>
                      </a:r>
                      <a:r>
                        <a:rPr lang="sl-SI" sz="1800" b="1"/>
                        <a:t>Ala</a:t>
                      </a:r>
                      <a:endParaRPr lang="sl-SI" sz="1800"/>
                    </a:p>
                  </a:txBody>
                  <a:tcPr marL="91414" marR="91414" marT="45704" marB="45704" anchor="ctr">
                    <a:lnL>
                      <a:noFill/>
                    </a:lnL>
                    <a:lnR>
                      <a:noFill/>
                    </a:lnR>
                    <a:lnT>
                      <a:noFill/>
                    </a:lnT>
                    <a:lnB>
                      <a:noFill/>
                    </a:lnB>
                    <a:solidFill>
                      <a:srgbClr val="66CCFF"/>
                    </a:solidFill>
                  </a:tcPr>
                </a:tc>
              </a:tr>
              <a:tr h="365720">
                <a:tc>
                  <a:txBody>
                    <a:bodyPr/>
                    <a:lstStyle/>
                    <a:p>
                      <a:r>
                        <a:rPr lang="sl-SI" sz="1800" b="1"/>
                        <a:t>rrnB</a:t>
                      </a:r>
                      <a:endParaRPr lang="sl-SI" sz="1800"/>
                    </a:p>
                  </a:txBody>
                  <a:tcPr marL="91414" marR="91414" marT="45704" marB="45704" anchor="ctr">
                    <a:lnL>
                      <a:noFill/>
                    </a:lnL>
                    <a:lnR>
                      <a:noFill/>
                    </a:lnR>
                    <a:lnT>
                      <a:noFill/>
                    </a:lnT>
                    <a:lnB>
                      <a:noFill/>
                    </a:lnB>
                    <a:solidFill>
                      <a:srgbClr val="3399CC"/>
                    </a:solidFill>
                  </a:tcPr>
                </a:tc>
                <a:tc>
                  <a:txBody>
                    <a:bodyPr/>
                    <a:lstStyle/>
                    <a:p>
                      <a:r>
                        <a:rPr lang="sl-SI" sz="1800" b="1"/>
                        <a:t>tRNA</a:t>
                      </a:r>
                      <a:r>
                        <a:rPr lang="sl-SI" sz="1800"/>
                        <a:t>-</a:t>
                      </a:r>
                      <a:r>
                        <a:rPr lang="sl-SI" sz="1800" b="1"/>
                        <a:t>Glu</a:t>
                      </a:r>
                      <a:endParaRPr lang="sl-SI" sz="1800"/>
                    </a:p>
                  </a:txBody>
                  <a:tcPr marL="91414" marR="91414" marT="45704" marB="45704" anchor="ctr">
                    <a:lnL>
                      <a:noFill/>
                    </a:lnL>
                    <a:lnR>
                      <a:noFill/>
                    </a:lnR>
                    <a:lnT>
                      <a:noFill/>
                    </a:lnT>
                    <a:lnB>
                      <a:noFill/>
                    </a:lnB>
                    <a:solidFill>
                      <a:srgbClr val="66CCFF"/>
                    </a:solidFill>
                  </a:tcPr>
                </a:tc>
              </a:tr>
              <a:tr h="365720">
                <a:tc>
                  <a:txBody>
                    <a:bodyPr/>
                    <a:lstStyle/>
                    <a:p>
                      <a:r>
                        <a:rPr lang="sl-SI" sz="1800" b="1"/>
                        <a:t>rrnC</a:t>
                      </a:r>
                      <a:endParaRPr lang="sl-SI" sz="1800"/>
                    </a:p>
                  </a:txBody>
                  <a:tcPr marL="91414" marR="91414" marT="45704" marB="45704" anchor="ctr">
                    <a:lnL>
                      <a:noFill/>
                    </a:lnL>
                    <a:lnR>
                      <a:noFill/>
                    </a:lnR>
                    <a:lnT>
                      <a:noFill/>
                    </a:lnT>
                    <a:lnB>
                      <a:noFill/>
                    </a:lnB>
                    <a:solidFill>
                      <a:srgbClr val="3399CC"/>
                    </a:solidFill>
                  </a:tcPr>
                </a:tc>
                <a:tc>
                  <a:txBody>
                    <a:bodyPr/>
                    <a:lstStyle/>
                    <a:p>
                      <a:r>
                        <a:rPr lang="sl-SI" sz="1800" b="1"/>
                        <a:t>tRNA</a:t>
                      </a:r>
                      <a:r>
                        <a:rPr lang="sl-SI" sz="1800"/>
                        <a:t>-</a:t>
                      </a:r>
                      <a:r>
                        <a:rPr lang="sl-SI" sz="1800" b="1"/>
                        <a:t>Glu</a:t>
                      </a:r>
                      <a:r>
                        <a:rPr lang="sl-SI" sz="1800"/>
                        <a:t>, </a:t>
                      </a:r>
                      <a:r>
                        <a:rPr lang="sl-SI" sz="1800" b="1"/>
                        <a:t>tRNA</a:t>
                      </a:r>
                      <a:r>
                        <a:rPr lang="sl-SI" sz="1800"/>
                        <a:t>-</a:t>
                      </a:r>
                      <a:r>
                        <a:rPr lang="sl-SI" sz="1800" b="1"/>
                        <a:t>Asp</a:t>
                      </a:r>
                      <a:r>
                        <a:rPr lang="sl-SI" sz="1800"/>
                        <a:t>, </a:t>
                      </a:r>
                      <a:r>
                        <a:rPr lang="sl-SI" sz="1800" b="1"/>
                        <a:t>tRNA</a:t>
                      </a:r>
                      <a:r>
                        <a:rPr lang="sl-SI" sz="1800"/>
                        <a:t>-</a:t>
                      </a:r>
                      <a:r>
                        <a:rPr lang="sl-SI" sz="1800" b="1"/>
                        <a:t>Trp</a:t>
                      </a:r>
                      <a:endParaRPr lang="sl-SI" sz="1800"/>
                    </a:p>
                  </a:txBody>
                  <a:tcPr marL="91414" marR="91414" marT="45704" marB="45704" anchor="ctr">
                    <a:lnL>
                      <a:noFill/>
                    </a:lnL>
                    <a:lnR>
                      <a:noFill/>
                    </a:lnR>
                    <a:lnT>
                      <a:noFill/>
                    </a:lnT>
                    <a:lnB>
                      <a:noFill/>
                    </a:lnB>
                    <a:solidFill>
                      <a:srgbClr val="66CCFF"/>
                    </a:solidFill>
                  </a:tcPr>
                </a:tc>
              </a:tr>
              <a:tr h="365720">
                <a:tc>
                  <a:txBody>
                    <a:bodyPr/>
                    <a:lstStyle/>
                    <a:p>
                      <a:r>
                        <a:rPr lang="sl-SI" sz="1800" b="1" dirty="0" err="1"/>
                        <a:t>rrnD</a:t>
                      </a:r>
                      <a:endParaRPr lang="sl-SI" sz="1800" dirty="0"/>
                    </a:p>
                  </a:txBody>
                  <a:tcPr marL="91414" marR="91414" marT="45704" marB="45704" anchor="ctr">
                    <a:lnL>
                      <a:noFill/>
                    </a:lnL>
                    <a:lnR>
                      <a:noFill/>
                    </a:lnR>
                    <a:lnT>
                      <a:noFill/>
                    </a:lnT>
                    <a:lnB>
                      <a:noFill/>
                    </a:lnB>
                    <a:solidFill>
                      <a:srgbClr val="3399CC"/>
                    </a:solidFill>
                  </a:tcPr>
                </a:tc>
                <a:tc>
                  <a:txBody>
                    <a:bodyPr/>
                    <a:lstStyle/>
                    <a:p>
                      <a:r>
                        <a:rPr lang="sl-SI" sz="1800" b="1"/>
                        <a:t>tRNA</a:t>
                      </a:r>
                      <a:r>
                        <a:rPr lang="sl-SI" sz="1800"/>
                        <a:t>-</a:t>
                      </a:r>
                      <a:r>
                        <a:rPr lang="sl-SI" sz="1800" b="1"/>
                        <a:t>Ala</a:t>
                      </a:r>
                      <a:r>
                        <a:rPr lang="sl-SI" sz="1800"/>
                        <a:t>, </a:t>
                      </a:r>
                      <a:r>
                        <a:rPr lang="sl-SI" sz="1800" b="1"/>
                        <a:t>tRNA</a:t>
                      </a:r>
                      <a:r>
                        <a:rPr lang="sl-SI" sz="1800"/>
                        <a:t>-</a:t>
                      </a:r>
                      <a:r>
                        <a:rPr lang="sl-SI" sz="1800" b="1"/>
                        <a:t>Ile</a:t>
                      </a:r>
                      <a:r>
                        <a:rPr lang="sl-SI" sz="1800"/>
                        <a:t>, </a:t>
                      </a:r>
                      <a:r>
                        <a:rPr lang="sl-SI" sz="1800" b="1"/>
                        <a:t>tRNA</a:t>
                      </a:r>
                      <a:r>
                        <a:rPr lang="sl-SI" sz="1800"/>
                        <a:t>-</a:t>
                      </a:r>
                      <a:r>
                        <a:rPr lang="sl-SI" sz="1800" b="1"/>
                        <a:t>Thr</a:t>
                      </a:r>
                      <a:endParaRPr lang="sl-SI" sz="1800"/>
                    </a:p>
                  </a:txBody>
                  <a:tcPr marL="91414" marR="91414" marT="45704" marB="45704" anchor="ctr">
                    <a:lnL>
                      <a:noFill/>
                    </a:lnL>
                    <a:lnR>
                      <a:noFill/>
                    </a:lnR>
                    <a:lnT>
                      <a:noFill/>
                    </a:lnT>
                    <a:lnB>
                      <a:noFill/>
                    </a:lnB>
                    <a:solidFill>
                      <a:srgbClr val="66CCFF"/>
                    </a:solidFill>
                  </a:tcPr>
                </a:tc>
              </a:tr>
              <a:tr h="365720">
                <a:tc>
                  <a:txBody>
                    <a:bodyPr/>
                    <a:lstStyle/>
                    <a:p>
                      <a:r>
                        <a:rPr lang="sl-SI" sz="1800" b="1" dirty="0" err="1"/>
                        <a:t>rrnE</a:t>
                      </a:r>
                      <a:endParaRPr lang="sl-SI" sz="1800" dirty="0"/>
                    </a:p>
                  </a:txBody>
                  <a:tcPr marL="91414" marR="91414" marT="45704" marB="45704" anchor="ctr">
                    <a:lnL>
                      <a:noFill/>
                    </a:lnL>
                    <a:lnR>
                      <a:noFill/>
                    </a:lnR>
                    <a:lnT>
                      <a:noFill/>
                    </a:lnT>
                    <a:lnB>
                      <a:noFill/>
                    </a:lnB>
                    <a:solidFill>
                      <a:srgbClr val="3399CC"/>
                    </a:solidFill>
                  </a:tcPr>
                </a:tc>
                <a:tc>
                  <a:txBody>
                    <a:bodyPr/>
                    <a:lstStyle/>
                    <a:p>
                      <a:r>
                        <a:rPr lang="sl-SI" sz="1800" b="1"/>
                        <a:t>tRNA</a:t>
                      </a:r>
                      <a:r>
                        <a:rPr lang="sl-SI" sz="1800"/>
                        <a:t>-</a:t>
                      </a:r>
                      <a:r>
                        <a:rPr lang="sl-SI" sz="1800" b="1"/>
                        <a:t>Glu</a:t>
                      </a:r>
                      <a:endParaRPr lang="sl-SI" sz="1800"/>
                    </a:p>
                  </a:txBody>
                  <a:tcPr marL="91414" marR="91414" marT="45704" marB="45704" anchor="ctr">
                    <a:lnL>
                      <a:noFill/>
                    </a:lnL>
                    <a:lnR>
                      <a:noFill/>
                    </a:lnR>
                    <a:lnT>
                      <a:noFill/>
                    </a:lnT>
                    <a:lnB>
                      <a:noFill/>
                    </a:lnB>
                    <a:solidFill>
                      <a:srgbClr val="66CCFF"/>
                    </a:solidFill>
                  </a:tcPr>
                </a:tc>
              </a:tr>
              <a:tr h="365720">
                <a:tc>
                  <a:txBody>
                    <a:bodyPr/>
                    <a:lstStyle/>
                    <a:p>
                      <a:r>
                        <a:rPr lang="sl-SI" sz="1800" b="1"/>
                        <a:t>rrnG</a:t>
                      </a:r>
                      <a:endParaRPr lang="sl-SI" sz="1800"/>
                    </a:p>
                  </a:txBody>
                  <a:tcPr marL="91414" marR="91414" marT="45704" marB="45704" anchor="ctr">
                    <a:lnL>
                      <a:noFill/>
                    </a:lnL>
                    <a:lnR>
                      <a:noFill/>
                    </a:lnR>
                    <a:lnT>
                      <a:noFill/>
                    </a:lnT>
                    <a:lnB>
                      <a:noFill/>
                    </a:lnB>
                    <a:solidFill>
                      <a:srgbClr val="3399CC"/>
                    </a:solidFill>
                  </a:tcPr>
                </a:tc>
                <a:tc>
                  <a:txBody>
                    <a:bodyPr/>
                    <a:lstStyle/>
                    <a:p>
                      <a:r>
                        <a:rPr lang="sl-SI" sz="1800" b="1"/>
                        <a:t>tRNA</a:t>
                      </a:r>
                      <a:r>
                        <a:rPr lang="sl-SI" sz="1800"/>
                        <a:t>-</a:t>
                      </a:r>
                      <a:r>
                        <a:rPr lang="sl-SI" sz="1800" b="1"/>
                        <a:t>Glu</a:t>
                      </a:r>
                      <a:endParaRPr lang="sl-SI" sz="1800"/>
                    </a:p>
                  </a:txBody>
                  <a:tcPr marL="91414" marR="91414" marT="45704" marB="45704" anchor="ctr">
                    <a:lnL>
                      <a:noFill/>
                    </a:lnL>
                    <a:lnR>
                      <a:noFill/>
                    </a:lnR>
                    <a:lnT>
                      <a:noFill/>
                    </a:lnT>
                    <a:lnB>
                      <a:noFill/>
                    </a:lnB>
                    <a:solidFill>
                      <a:srgbClr val="66CCFF"/>
                    </a:solidFill>
                  </a:tcPr>
                </a:tc>
              </a:tr>
              <a:tr h="365720">
                <a:tc>
                  <a:txBody>
                    <a:bodyPr/>
                    <a:lstStyle/>
                    <a:p>
                      <a:r>
                        <a:rPr lang="sl-SI" sz="1800" b="1">
                          <a:hlinkClick r:id="rId3"/>
                        </a:rPr>
                        <a:t>rrnH</a:t>
                      </a:r>
                      <a:endParaRPr lang="sl-SI" sz="1800"/>
                    </a:p>
                  </a:txBody>
                  <a:tcPr marL="91414" marR="91414" marT="45704" marB="45704" anchor="ctr">
                    <a:lnL>
                      <a:noFill/>
                    </a:lnL>
                    <a:lnR>
                      <a:noFill/>
                    </a:lnR>
                    <a:lnT>
                      <a:noFill/>
                    </a:lnT>
                    <a:lnB>
                      <a:noFill/>
                    </a:lnB>
                    <a:solidFill>
                      <a:srgbClr val="3399CC"/>
                    </a:solidFill>
                  </a:tcPr>
                </a:tc>
                <a:tc>
                  <a:txBody>
                    <a:bodyPr/>
                    <a:lstStyle/>
                    <a:p>
                      <a:r>
                        <a:rPr lang="sl-SI" sz="1800" b="1" dirty="0"/>
                        <a:t>tRNA</a:t>
                      </a:r>
                      <a:r>
                        <a:rPr lang="sl-SI" sz="1800" dirty="0"/>
                        <a:t>-</a:t>
                      </a:r>
                      <a:r>
                        <a:rPr lang="sl-SI" sz="1800" b="1" dirty="0" err="1"/>
                        <a:t>Ala</a:t>
                      </a:r>
                      <a:r>
                        <a:rPr lang="sl-SI" sz="1800" dirty="0"/>
                        <a:t>, </a:t>
                      </a:r>
                      <a:r>
                        <a:rPr lang="sl-SI" sz="1800" b="1" dirty="0"/>
                        <a:t>tRNA</a:t>
                      </a:r>
                      <a:r>
                        <a:rPr lang="sl-SI" sz="1800" dirty="0"/>
                        <a:t>-</a:t>
                      </a:r>
                      <a:r>
                        <a:rPr lang="sl-SI" sz="1800" b="1" dirty="0" err="1"/>
                        <a:t>Ile</a:t>
                      </a:r>
                      <a:r>
                        <a:rPr lang="sl-SI" sz="1800" dirty="0"/>
                        <a:t>, </a:t>
                      </a:r>
                      <a:r>
                        <a:rPr lang="sl-SI" sz="1800" b="1" dirty="0"/>
                        <a:t>tRNA</a:t>
                      </a:r>
                      <a:r>
                        <a:rPr lang="sl-SI" sz="1800" dirty="0"/>
                        <a:t>-</a:t>
                      </a:r>
                      <a:r>
                        <a:rPr lang="sl-SI" sz="1800" b="1" dirty="0" err="1"/>
                        <a:t>Asp</a:t>
                      </a:r>
                      <a:endParaRPr lang="sl-SI" sz="1800" dirty="0"/>
                    </a:p>
                  </a:txBody>
                  <a:tcPr marL="91414" marR="91414" marT="45704" marB="45704" anchor="ctr">
                    <a:lnL>
                      <a:noFill/>
                    </a:lnL>
                    <a:lnR>
                      <a:noFill/>
                    </a:lnR>
                    <a:lnT>
                      <a:noFill/>
                    </a:lnT>
                    <a:lnB>
                      <a:noFill/>
                    </a:lnB>
                    <a:solidFill>
                      <a:srgbClr val="66CCFF"/>
                    </a:solidFill>
                  </a:tcPr>
                </a:tc>
              </a:tr>
            </a:tbl>
          </a:graphicData>
        </a:graphic>
      </p:graphicFrame>
      <p:sp>
        <p:nvSpPr>
          <p:cNvPr id="9235" name="TextBox 2"/>
          <p:cNvSpPr txBox="1">
            <a:spLocks noChangeArrowheads="1"/>
          </p:cNvSpPr>
          <p:nvPr/>
        </p:nvSpPr>
        <p:spPr bwMode="auto">
          <a:xfrm>
            <a:off x="468313" y="3860800"/>
            <a:ext cx="55435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1400"/>
              <a:t>Pri </a:t>
            </a:r>
            <a:r>
              <a:rPr lang="sl-SI" sz="1400" i="1"/>
              <a:t>E. coli</a:t>
            </a:r>
            <a:r>
              <a:rPr lang="sl-SI" sz="1400"/>
              <a:t> je 7 operonov, ki zapisujejo za rRNA (tri velikosti) </a:t>
            </a:r>
            <a:br>
              <a:rPr lang="sl-SI" sz="1400"/>
            </a:br>
            <a:r>
              <a:rPr lang="sl-SI" sz="1400"/>
              <a:t>+ za nekatere tRNA (zgoraj). </a:t>
            </a:r>
          </a:p>
          <a:p>
            <a:r>
              <a:rPr lang="sl-SI" sz="1400"/>
              <a:t>Dodatni operoni vsebujejo samo zapise za (po več) tRNA (desno).</a:t>
            </a:r>
          </a:p>
        </p:txBody>
      </p:sp>
      <p:pic>
        <p:nvPicPr>
          <p:cNvPr id="923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404813"/>
            <a:ext cx="2371725"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6" descr="T31-004.jpg                                                    001161EFMacintosh HD                   B74677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58888"/>
            <a:ext cx="7772400" cy="342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Box 2"/>
          <p:cNvSpPr txBox="1">
            <a:spLocks noChangeArrowheads="1"/>
          </p:cNvSpPr>
          <p:nvPr/>
        </p:nvSpPr>
        <p:spPr bwMode="auto">
          <a:xfrm>
            <a:off x="685800" y="5937250"/>
            <a:ext cx="5978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2000" b="1">
                <a:solidFill>
                  <a:srgbClr val="000000"/>
                </a:solidFill>
              </a:rPr>
              <a:t>Znani tipi intronov pri evkariontih (7) in arhejah (1).</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379413"/>
            <a:ext cx="7500938" cy="597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995488"/>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3" name="TextBox 1"/>
          <p:cNvSpPr txBox="1">
            <a:spLocks noChangeArrowheads="1"/>
          </p:cNvSpPr>
          <p:nvPr/>
        </p:nvSpPr>
        <p:spPr bwMode="auto">
          <a:xfrm>
            <a:off x="968375" y="677863"/>
            <a:ext cx="6800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a:latin typeface="Arial" charset="0"/>
                <a:cs typeface="Arial" charset="0"/>
              </a:rPr>
              <a:t> introni skupine I		        introni skupine II</a:t>
            </a:r>
          </a:p>
        </p:txBody>
      </p:sp>
      <p:sp>
        <p:nvSpPr>
          <p:cNvPr id="71684" name="TextBox 2"/>
          <p:cNvSpPr txBox="1">
            <a:spLocks noChangeArrowheads="1"/>
          </p:cNvSpPr>
          <p:nvPr/>
        </p:nvSpPr>
        <p:spPr bwMode="auto">
          <a:xfrm>
            <a:off x="4859338" y="5516563"/>
            <a:ext cx="3683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1600">
                <a:latin typeface="Arial" charset="0"/>
                <a:cs typeface="Arial" charset="0"/>
              </a:rPr>
              <a:t>veliki</a:t>
            </a:r>
          </a:p>
          <a:p>
            <a:r>
              <a:rPr lang="sl-SI" sz="1600">
                <a:latin typeface="Arial" charset="0"/>
                <a:cs typeface="Arial" charset="0"/>
              </a:rPr>
              <a:t>6 značilnih domen</a:t>
            </a:r>
          </a:p>
          <a:p>
            <a:r>
              <a:rPr lang="sl-SI" sz="1600">
                <a:latin typeface="Arial" charset="0"/>
                <a:cs typeface="Arial" charset="0"/>
              </a:rPr>
              <a:t>notranji A (razvejitveno mesto)</a:t>
            </a:r>
          </a:p>
          <a:p>
            <a:r>
              <a:rPr lang="sl-SI" sz="1600" i="1">
                <a:latin typeface="Arial" charset="0"/>
                <a:cs typeface="Arial" charset="0"/>
              </a:rPr>
              <a:t>in vivo</a:t>
            </a:r>
            <a:r>
              <a:rPr lang="sl-SI" sz="1600">
                <a:latin typeface="Arial" charset="0"/>
                <a:cs typeface="Arial" charset="0"/>
              </a:rPr>
              <a:t> potrebno sodelovanje proteinov</a:t>
            </a:r>
          </a:p>
        </p:txBody>
      </p:sp>
      <p:sp>
        <p:nvSpPr>
          <p:cNvPr id="71685" name="TextBox 4"/>
          <p:cNvSpPr txBox="1">
            <a:spLocks noChangeArrowheads="1"/>
          </p:cNvSpPr>
          <p:nvPr/>
        </p:nvSpPr>
        <p:spPr bwMode="auto">
          <a:xfrm>
            <a:off x="1282700" y="5516563"/>
            <a:ext cx="16303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1600">
                <a:latin typeface="Arial" charset="0"/>
                <a:cs typeface="Arial" charset="0"/>
              </a:rPr>
              <a:t>veliki</a:t>
            </a:r>
          </a:p>
          <a:p>
            <a:r>
              <a:rPr lang="sl-SI" sz="1600">
                <a:latin typeface="Arial" charset="0"/>
                <a:cs typeface="Arial" charset="0"/>
              </a:rPr>
              <a:t>9 sparjenih regij</a:t>
            </a:r>
          </a:p>
          <a:p>
            <a:r>
              <a:rPr lang="sl-SI" sz="1600">
                <a:latin typeface="Arial" charset="0"/>
                <a:cs typeface="Arial" charset="0"/>
              </a:rPr>
              <a:t>2 domeni</a:t>
            </a:r>
          </a:p>
          <a:p>
            <a:r>
              <a:rPr lang="sl-SI" sz="1600">
                <a:latin typeface="Arial" charset="0"/>
                <a:cs typeface="Arial" charset="0"/>
              </a:rPr>
              <a:t>exoG</a:t>
            </a:r>
          </a:p>
        </p:txBody>
      </p:sp>
      <p:pic>
        <p:nvPicPr>
          <p:cNvPr id="7168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2113" y="1773238"/>
            <a:ext cx="4094162" cy="35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74754" name="Picture 2" descr="Schultz_html_m7d9ebcf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230188"/>
            <a:ext cx="5400675"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3635375"/>
            <a:ext cx="8642350"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6563"/>
                                        </p:tgtEl>
                                        <p:attrNameLst>
                                          <p:attrName>style.visibility</p:attrName>
                                        </p:attrNameLst>
                                      </p:cBhvr>
                                      <p:to>
                                        <p:strVal val="visible"/>
                                      </p:to>
                                    </p:set>
                                    <p:animEffect transition="in" filter="fade">
                                      <p:cBhvr>
                                        <p:cTn id="7" dur="500"/>
                                        <p:tgtEl>
                                          <p:spTgt spid="66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9388" y="1773238"/>
            <a:ext cx="4500562" cy="4148137"/>
          </a:xfrm>
        </p:spPr>
      </p:pic>
      <p:pic>
        <p:nvPicPr>
          <p:cNvPr id="7680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1700213"/>
            <a:ext cx="3340100" cy="411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4" name="Rectangle 6"/>
          <p:cNvSpPr>
            <a:spLocks noChangeArrowheads="1"/>
          </p:cNvSpPr>
          <p:nvPr/>
        </p:nvSpPr>
        <p:spPr bwMode="auto">
          <a:xfrm>
            <a:off x="827088" y="476250"/>
            <a:ext cx="77724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90000"/>
              </a:lnSpc>
            </a:pPr>
            <a:r>
              <a:rPr lang="sl-SI" sz="1800">
                <a:solidFill>
                  <a:schemeClr val="tx2"/>
                </a:solidFill>
                <a:latin typeface="Arial Narrow" pitchFamily="34" charset="0"/>
              </a:rPr>
              <a:t>Rentgenska struktura ribocima z obliko kladiva ter shematska razlaga strukture:</a:t>
            </a:r>
            <a:br>
              <a:rPr lang="sl-SI" sz="1800">
                <a:solidFill>
                  <a:schemeClr val="tx2"/>
                </a:solidFill>
                <a:latin typeface="Arial Narrow" pitchFamily="34" charset="0"/>
              </a:rPr>
            </a:br>
            <a:r>
              <a:rPr lang="sl-SI" sz="1800">
                <a:solidFill>
                  <a:schemeClr val="tx2"/>
                </a:solidFill>
                <a:latin typeface="Arial Narrow" pitchFamily="34" charset="0"/>
              </a:rPr>
              <a:t>encim – zeleno, substrat – modro, mesto cepitve – rdeče.</a:t>
            </a:r>
            <a:endParaRPr lang="en-US" sz="1800">
              <a:latin typeface="Arial Narrow"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3" descr="mechanism of action of RN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476250"/>
            <a:ext cx="366077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49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038" y="0"/>
            <a:ext cx="48196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0"/>
            <a:ext cx="494506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Box 1"/>
          <p:cNvSpPr txBox="1">
            <a:spLocks noChangeArrowheads="1"/>
          </p:cNvSpPr>
          <p:nvPr/>
        </p:nvSpPr>
        <p:spPr bwMode="auto">
          <a:xfrm>
            <a:off x="395288" y="447675"/>
            <a:ext cx="8748712"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b="1">
                <a:latin typeface="Arial" charset="0"/>
                <a:cs typeface="Arial" charset="0"/>
              </a:rPr>
              <a:t>RNA-stikala </a:t>
            </a:r>
            <a:r>
              <a:rPr lang="sl-SI" sz="1400" b="1">
                <a:latin typeface="Arial" charset="0"/>
                <a:cs typeface="Arial" charset="0"/>
              </a:rPr>
              <a:t>(riboswitch)</a:t>
            </a:r>
            <a:r>
              <a:rPr lang="sl-SI" b="1">
                <a:latin typeface="Arial" charset="0"/>
                <a:cs typeface="Arial" charset="0"/>
              </a:rPr>
              <a:t> in RNA-termometri</a:t>
            </a:r>
          </a:p>
          <a:p>
            <a:endParaRPr lang="sl-SI" b="1">
              <a:latin typeface="Arial" charset="0"/>
              <a:cs typeface="Arial" charset="0"/>
            </a:endParaRPr>
          </a:p>
          <a:p>
            <a:r>
              <a:rPr lang="sl-SI" sz="1800">
                <a:latin typeface="Arial" charset="0"/>
                <a:cs typeface="Arial" charset="0"/>
              </a:rPr>
              <a:t>- znotraj celice zaznavajo razmere v okolju</a:t>
            </a:r>
          </a:p>
          <a:p>
            <a:r>
              <a:rPr lang="sl-SI" sz="1800">
                <a:latin typeface="Arial" charset="0"/>
                <a:cs typeface="Arial" charset="0"/>
              </a:rPr>
              <a:t>- preko svoje strukture sprožajo celični odziv</a:t>
            </a:r>
          </a:p>
          <a:p>
            <a:r>
              <a:rPr lang="sl-SI" sz="1800">
                <a:latin typeface="Arial" charset="0"/>
                <a:cs typeface="Arial" charset="0"/>
              </a:rPr>
              <a:t>- so deli verige mRNA</a:t>
            </a:r>
          </a:p>
          <a:p>
            <a:endParaRPr lang="sl-SI" sz="1800">
              <a:latin typeface="Arial" charset="0"/>
              <a:cs typeface="Arial" charset="0"/>
            </a:endParaRPr>
          </a:p>
          <a:p>
            <a:r>
              <a:rPr lang="sl-SI" sz="1800">
                <a:latin typeface="Arial" charset="0"/>
                <a:cs typeface="Arial" charset="0"/>
              </a:rPr>
              <a:t>RNA-stikala</a:t>
            </a:r>
          </a:p>
          <a:p>
            <a:r>
              <a:rPr lang="sl-SI" sz="1800">
                <a:latin typeface="Arial" charset="0"/>
                <a:cs typeface="Arial" charset="0"/>
              </a:rPr>
              <a:t>- zaznajo koncentracijo metabolita, katerega konc. uravnava produkt iste mRNA</a:t>
            </a:r>
          </a:p>
          <a:p>
            <a:r>
              <a:rPr lang="sl-SI" sz="1800">
                <a:latin typeface="Arial" charset="0"/>
                <a:cs typeface="Arial" charset="0"/>
              </a:rPr>
              <a:t>- metabolit se veže na stikalo, ki s svojo strukturo spreminja raven izražanja gena</a:t>
            </a:r>
          </a:p>
          <a:p>
            <a:endParaRPr lang="sl-SI" sz="1800">
              <a:latin typeface="Arial" charset="0"/>
              <a:cs typeface="Arial" charset="0"/>
            </a:endParaRPr>
          </a:p>
          <a:p>
            <a:r>
              <a:rPr lang="sl-SI" sz="1800">
                <a:latin typeface="Arial" charset="0"/>
                <a:cs typeface="Arial" charset="0"/>
              </a:rPr>
              <a:t>RNA-termometri</a:t>
            </a:r>
          </a:p>
          <a:p>
            <a:r>
              <a:rPr lang="sl-SI" sz="1800">
                <a:latin typeface="Arial" charset="0"/>
                <a:cs typeface="Arial" charset="0"/>
              </a:rPr>
              <a:t>- sekund. / terc. strukturni elementi mRNA, ki lahko vklopijo/izklopijo translacijo </a:t>
            </a:r>
          </a:p>
          <a:p>
            <a:endParaRPr lang="sl-SI" sz="1800">
              <a:latin typeface="Arial" charset="0"/>
              <a:cs typeface="Arial" charset="0"/>
            </a:endParaRPr>
          </a:p>
          <a:p>
            <a:r>
              <a:rPr lang="sl-SI" sz="1800">
                <a:latin typeface="Arial" charset="0"/>
                <a:cs typeface="Arial" charset="0"/>
              </a:rPr>
              <a:t>Zvitje RNA je pomemben proces za vlogo RNA v celici, nanj pa vplivajo dejavniki</a:t>
            </a:r>
          </a:p>
          <a:p>
            <a:r>
              <a:rPr lang="sl-SI" sz="1800">
                <a:latin typeface="Arial" charset="0"/>
                <a:cs typeface="Arial" charset="0"/>
              </a:rPr>
              <a:t>celičnega okolja (hitrost sinteze in razgradnje, temperatura, ligandi: kovinski ioni, poliamini, RNA-vezavni proteini).</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9750" y="503238"/>
            <a:ext cx="3052763" cy="3646487"/>
          </a:xfrm>
          <a:prstGeom prst="rect">
            <a:avLst/>
          </a:prstGeom>
          <a:solidFill>
            <a:schemeClr val="bg1">
              <a:lumMod val="95000"/>
            </a:schemeClr>
          </a:solidFill>
        </p:spPr>
      </p:pic>
      <p:sp>
        <p:nvSpPr>
          <p:cNvPr id="91139" name="TextBox 3"/>
          <p:cNvSpPr txBox="1">
            <a:spLocks noChangeArrowheads="1"/>
          </p:cNvSpPr>
          <p:nvPr/>
        </p:nvSpPr>
        <p:spPr bwMode="auto">
          <a:xfrm>
            <a:off x="6996113" y="3141663"/>
            <a:ext cx="11493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900">
                <a:latin typeface="Arial Narrow" pitchFamily="34" charset="0"/>
              </a:rPr>
              <a:t>Chemistry World, 2006</a:t>
            </a:r>
          </a:p>
        </p:txBody>
      </p:sp>
      <p:pic>
        <p:nvPicPr>
          <p:cNvPr id="9114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1052513"/>
            <a:ext cx="3876675"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41" name="TextBox 8"/>
          <p:cNvSpPr txBox="1">
            <a:spLocks noChangeArrowheads="1"/>
          </p:cNvSpPr>
          <p:nvPr/>
        </p:nvSpPr>
        <p:spPr bwMode="auto">
          <a:xfrm>
            <a:off x="539750" y="4181475"/>
            <a:ext cx="11652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900">
                <a:latin typeface="Arial Narrow" pitchFamily="34" charset="0"/>
              </a:rPr>
              <a:t>Science Creative, 2011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FG21_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981075"/>
            <a:ext cx="76009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0"/>
            <a:ext cx="7705725" cy="679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88913"/>
            <a:ext cx="8428037" cy="619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17095" name="Picture 7"/>
          <p:cNvSpPr>
            <a:spLocks noChangeAspect="1" noChangeArrowheads="1"/>
          </p:cNvSpPr>
          <p:nvPr/>
        </p:nvSpPr>
        <p:spPr bwMode="auto">
          <a:xfrm>
            <a:off x="5795963" y="3213100"/>
            <a:ext cx="3144837" cy="175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solidFill>
                <a:srgbClr val="000000"/>
              </a:solidFill>
            </a:endParaRPr>
          </a:p>
        </p:txBody>
      </p:sp>
      <p:sp>
        <p:nvSpPr>
          <p:cNvPr id="24579" name="Text Box 11"/>
          <p:cNvSpPr txBox="1">
            <a:spLocks noChangeArrowheads="1"/>
          </p:cNvSpPr>
          <p:nvPr/>
        </p:nvSpPr>
        <p:spPr bwMode="auto">
          <a:xfrm>
            <a:off x="2555875" y="5970588"/>
            <a:ext cx="92392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1000" i="1">
                <a:solidFill>
                  <a:srgbClr val="000000"/>
                </a:solidFill>
                <a:latin typeface="Arial Narrow" pitchFamily="34" charset="0"/>
              </a:rPr>
              <a:t>Lodish 4</a:t>
            </a:r>
          </a:p>
        </p:txBody>
      </p:sp>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935038"/>
            <a:ext cx="3557588" cy="498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1" name="TextBox 1"/>
          <p:cNvSpPr txBox="1">
            <a:spLocks noChangeArrowheads="1"/>
          </p:cNvSpPr>
          <p:nvPr/>
        </p:nvSpPr>
        <p:spPr bwMode="auto">
          <a:xfrm>
            <a:off x="1847850" y="260350"/>
            <a:ext cx="4973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2000">
                <a:solidFill>
                  <a:srgbClr val="000000"/>
                </a:solidFill>
                <a:latin typeface="Arial" charset="0"/>
                <a:cs typeface="Arial" charset="0"/>
              </a:rPr>
              <a:t>Povezovanje delov tRNA po izrezu introna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170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333375"/>
            <a:ext cx="4410075" cy="571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a:extLst>
              <a:ext uri="{28A0092B-C50C-407E-A947-70E740481C1C}">
                <a14:useLocalDpi xmlns:a14="http://schemas.microsoft.com/office/drawing/2010/main" val="0"/>
              </a:ext>
            </a:extLst>
          </a:blip>
          <a:srcRect b="51636"/>
          <a:stretch>
            <a:fillRect/>
          </a:stretch>
        </p:blipFill>
        <p:spPr bwMode="auto">
          <a:xfrm>
            <a:off x="611188" y="1268413"/>
            <a:ext cx="8137525" cy="226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5413" name="Oval 5"/>
          <p:cNvSpPr>
            <a:spLocks noChangeArrowheads="1"/>
          </p:cNvSpPr>
          <p:nvPr/>
        </p:nvSpPr>
        <p:spPr bwMode="auto">
          <a:xfrm>
            <a:off x="323850" y="2205038"/>
            <a:ext cx="863600" cy="863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5413"/>
                                        </p:tgtEl>
                                        <p:attrNameLst>
                                          <p:attrName>style.visibility</p:attrName>
                                        </p:attrNameLst>
                                      </p:cBhvr>
                                      <p:to>
                                        <p:strVal val="visible"/>
                                      </p:to>
                                    </p:set>
                                    <p:animEffect transition="in" filter="wedge">
                                      <p:cBhvr>
                                        <p:cTn id="7" dur="2000"/>
                                        <p:tgtEl>
                                          <p:spTgt spid="145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3"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Jet:Applications:Microsoft Office 98:Templates:Blank Presentation</Template>
  <TotalTime>4447</TotalTime>
  <Words>1016</Words>
  <Application>Microsoft Office PowerPoint</Application>
  <PresentationFormat>On-screen Show (4:3)</PresentationFormat>
  <Paragraphs>141</Paragraphs>
  <Slides>39</Slides>
  <Notes>33</Notes>
  <HiddenSlides>1</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39</vt:i4>
      </vt:variant>
    </vt:vector>
  </HeadingPairs>
  <TitlesOfParts>
    <vt:vector size="45" baseType="lpstr">
      <vt:lpstr>Arial</vt:lpstr>
      <vt:lpstr>Arial Narrow</vt:lpstr>
      <vt:lpstr>Times</vt:lpstr>
      <vt:lpstr>Blank Presentation</vt:lpstr>
      <vt:lpstr>1_Blank Presentation</vt:lpstr>
      <vt:lpstr>2_Blank Presentation</vt:lpstr>
      <vt:lpstr>Zorenje RNA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sumanas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kph</dc:creator>
  <cp:lastModifiedBy>MarkoD</cp:lastModifiedBy>
  <cp:revision>105</cp:revision>
  <dcterms:created xsi:type="dcterms:W3CDTF">2001-12-04T03:04:23Z</dcterms:created>
  <dcterms:modified xsi:type="dcterms:W3CDTF">2014-03-18T14:38:05Z</dcterms:modified>
</cp:coreProperties>
</file>