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3" r:id="rId3"/>
    <p:sldId id="284" r:id="rId4"/>
    <p:sldId id="292" r:id="rId5"/>
    <p:sldId id="285" r:id="rId6"/>
    <p:sldId id="294" r:id="rId7"/>
    <p:sldId id="286" r:id="rId8"/>
    <p:sldId id="293" r:id="rId9"/>
    <p:sldId id="291" r:id="rId10"/>
    <p:sldId id="289" r:id="rId11"/>
    <p:sldId id="290" r:id="rId12"/>
    <p:sldId id="288" r:id="rId13"/>
    <p:sldId id="257" r:id="rId14"/>
    <p:sldId id="258" r:id="rId15"/>
    <p:sldId id="259" r:id="rId16"/>
    <p:sldId id="261" r:id="rId17"/>
    <p:sldId id="260" r:id="rId18"/>
    <p:sldId id="287" r:id="rId19"/>
    <p:sldId id="262" r:id="rId20"/>
    <p:sldId id="263" r:id="rId21"/>
    <p:sldId id="264" r:id="rId22"/>
    <p:sldId id="265" r:id="rId23"/>
    <p:sldId id="266" r:id="rId24"/>
    <p:sldId id="271" r:id="rId25"/>
    <p:sldId id="272" r:id="rId26"/>
    <p:sldId id="273" r:id="rId27"/>
    <p:sldId id="295" r:id="rId28"/>
    <p:sldId id="274" r:id="rId29"/>
    <p:sldId id="276" r:id="rId30"/>
    <p:sldId id="277" r:id="rId31"/>
    <p:sldId id="279" r:id="rId32"/>
    <p:sldId id="280" r:id="rId33"/>
    <p:sldId id="296" r:id="rId34"/>
    <p:sldId id="281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6308A-F0B6-474B-9851-9D2825B30E7A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8EEF-05DB-4DFF-949B-D3EC77F45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6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A761FF-39F1-41A2-A7FF-4067C985E60F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sl-SI" alt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EB1234-D71B-4208-9FB9-EF319312B5CC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19</a:t>
            </a:fld>
            <a:endParaRPr lang="sl-SI" alt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84A09E-6423-495F-AADD-9250B2271D21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20</a:t>
            </a:fld>
            <a:endParaRPr lang="sl-SI" alt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7D7B72-33D8-4912-B4FD-4E21F8D3B1A8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21</a:t>
            </a:fld>
            <a:endParaRPr lang="sl-SI" alt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99A345-68BD-47CB-9A48-0CD44434F2A5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22</a:t>
            </a:fld>
            <a:endParaRPr lang="sl-SI" alt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77E019-D920-4347-B16C-3FE2E4CFF9EF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24</a:t>
            </a:fld>
            <a:endParaRPr lang="sl-SI" alt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E1944D-DF5E-4DC9-A3A8-885A63074165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25</a:t>
            </a:fld>
            <a:endParaRPr lang="sl-SI" alt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F23104-3C89-4DE3-B238-58D980E1094D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26</a:t>
            </a:fld>
            <a:endParaRPr lang="sl-SI" alt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4C0FDB-F59C-4FAC-AC5E-F22E88491386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28</a:t>
            </a:fld>
            <a:endParaRPr lang="sl-SI" alt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0BA81-732B-4294-BE18-70F03E1AA262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29</a:t>
            </a:fld>
            <a:endParaRPr lang="sl-SI" alt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EFA2C0-A397-4CC7-9581-3C9A66BB7653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30</a:t>
            </a:fld>
            <a:endParaRPr lang="sl-SI" alt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C6DADA-9D85-424B-9F62-6685F5210ACE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sl-SI" alt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FE3562-5BA5-46A2-A5DA-C5905C453F99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31</a:t>
            </a:fld>
            <a:endParaRPr lang="sl-SI" alt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18C473-1051-4079-9C46-A57874BD8D33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32</a:t>
            </a:fld>
            <a:endParaRPr lang="sl-SI" alt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F789AB-1D28-42A7-AD18-042BB46EEBE7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34</a:t>
            </a:fld>
            <a:endParaRPr lang="sl-SI" alt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92B092-240E-4E12-9867-5EF7731FB2DA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35</a:t>
            </a:fld>
            <a:endParaRPr lang="sl-SI" alt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4BD05F-D7F4-47B4-ABB8-CA665843F791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sl-SI" alt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6B8234-E281-4855-B5C1-1E5F983AE204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sl-SI" alt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3336C5-BA9A-43E5-80BC-0AEB76D2F4C4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sl-SI" alt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41EBAD-D38F-46B8-B1CA-6294A268DC76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sl-SI" alt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9F234D-5446-4B34-9A0A-633D03C47CE7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sl-SI" alt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9676A5-61AA-469E-98D6-07399396F5AE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sl-SI" alt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DA52DA-D5D9-4087-866B-90441B066601}" type="slidenum">
              <a:rPr lang="sl-SI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sl-SI" alt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>
              <a:solidFill>
                <a:srgbClr val="94C6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BF5D-BD9E-451A-A408-7913C8B78450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77248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0730-828F-416D-A3F0-0D7EC39B20A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65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4B74A3-FADA-4897-84A7-A2423ED95B9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9A4E578-F16B-4D4B-A868-63BC20ADCD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jpeg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kker.org/cfm/bt6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emf"/><Relationship Id="rId31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emf"/><Relationship Id="rId30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hyperlink" Target="http://images.google.si/imgres?imgurl=http://bp0.blogger.com/_QTMkWfqFyfk/RiWrSEotk4I/AAAAAAAAAIc/sROBTC_ERBI/s400/e-coli.jpg&amp;imgrefurl=http://zdrake.blogspot.com/2007/04/contaminated-food-outbreaks-linked-to.html&amp;h=400&amp;w=328&amp;sz=34&amp;hl=sl&amp;start=4&amp;tbnid=3U-hX_Y6vNA3-M:&amp;tbnh=124&amp;tbnw=102&amp;prev=/images%3Fq%3Dphoto%2Bof%2BE.coli%26gbv%3D2%26hl%3Dsl%26sa%3D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hyperlink" Target="http://www.allposters.com/-sp/Microscopic-View-of-Diatoms-Posters_i1014776_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936548"/>
          </a:xfrm>
        </p:spPr>
        <p:txBody>
          <a:bodyPr/>
          <a:lstStyle/>
          <a:p>
            <a:r>
              <a:rPr lang="sl-SI" altLang="en-US" dirty="0"/>
              <a:t>MEŠANJE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Reološke lastnosti tekočin</a:t>
            </a:r>
          </a:p>
          <a:p>
            <a:r>
              <a:rPr lang="sl-SI" dirty="0" smtClean="0"/>
              <a:t>Mešanje</a:t>
            </a:r>
            <a:endParaRPr lang="sl-SI" dirty="0"/>
          </a:p>
          <a:p>
            <a:r>
              <a:rPr lang="sl-SI" dirty="0" smtClean="0"/>
              <a:t>Mešalni bioreaktorji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6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2" y="692696"/>
            <a:ext cx="7024687" cy="1143000"/>
          </a:xfrm>
        </p:spPr>
        <p:txBody>
          <a:bodyPr/>
          <a:lstStyle/>
          <a:p>
            <a:r>
              <a:rPr lang="sl-SI" dirty="0" smtClean="0"/>
              <a:t>Submerzna rast nitastih gliv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324101"/>
            <a:ext cx="6777037" cy="160895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sl-SI" dirty="0" smtClean="0"/>
          </a:p>
          <a:p>
            <a:pPr>
              <a:buFont typeface="Wingdings" pitchFamily="2" charset="2"/>
              <a:buNone/>
            </a:pPr>
            <a:endParaRPr lang="sl-SI" dirty="0" smtClean="0"/>
          </a:p>
          <a:p>
            <a:pPr>
              <a:buFont typeface="Wingdings" pitchFamily="2" charset="2"/>
              <a:buNone/>
            </a:pPr>
            <a:endParaRPr lang="sl-SI" dirty="0" smtClean="0"/>
          </a:p>
          <a:p>
            <a:pPr>
              <a:buFont typeface="Wingdings" pitchFamily="2" charset="2"/>
              <a:buNone/>
            </a:pPr>
            <a:endParaRPr lang="sl-SI" dirty="0" smtClean="0"/>
          </a:p>
          <a:p>
            <a:pPr>
              <a:buFont typeface="Wingdings" pitchFamily="2" charset="2"/>
              <a:buNone/>
            </a:pPr>
            <a:r>
              <a:rPr lang="sl-SI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sl-SI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sl-SI" dirty="0" smtClean="0"/>
              <a:t>spore 		hife			micelij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2209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2514600" y="566124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5410200" y="5646452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05000"/>
            <a:ext cx="2570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6" descr="spore 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452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4100"/>
            <a:ext cx="2847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3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0975"/>
            <a:ext cx="8229600" cy="1139825"/>
          </a:xfrm>
        </p:spPr>
        <p:txBody>
          <a:bodyPr/>
          <a:lstStyle/>
          <a:p>
            <a:r>
              <a:rPr lang="en-US" dirty="0" err="1" smtClean="0"/>
              <a:t>Morfologija</a:t>
            </a:r>
            <a:r>
              <a:rPr lang="en-US" dirty="0" smtClean="0"/>
              <a:t> </a:t>
            </a:r>
            <a:r>
              <a:rPr lang="en-US" dirty="0" err="1" smtClean="0"/>
              <a:t>nitastih</a:t>
            </a:r>
            <a:r>
              <a:rPr lang="en-US" dirty="0" smtClean="0"/>
              <a:t> </a:t>
            </a:r>
            <a:r>
              <a:rPr lang="en-US" dirty="0" err="1" smtClean="0"/>
              <a:t>gliv</a:t>
            </a:r>
            <a:endParaRPr lang="en-US" dirty="0" smtClean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535488"/>
            <a:ext cx="8229600" cy="1595437"/>
          </a:xfrm>
        </p:spPr>
        <p:txBody>
          <a:bodyPr/>
          <a:lstStyle/>
          <a:p>
            <a:pPr lvl="1" algn="ctr">
              <a:buClr>
                <a:schemeClr val="tx2"/>
              </a:buClr>
              <a:buSzPct val="70000"/>
              <a:buFont typeface="Wingdings" pitchFamily="2" charset="2"/>
              <a:buChar char="Ø"/>
            </a:pPr>
            <a:r>
              <a:rPr lang="en-US" dirty="0" err="1" smtClean="0"/>
              <a:t>sestava</a:t>
            </a:r>
            <a:r>
              <a:rPr lang="en-US" dirty="0" smtClean="0"/>
              <a:t> </a:t>
            </a:r>
            <a:r>
              <a:rPr lang="en-US" dirty="0" err="1" smtClean="0"/>
              <a:t>celic</a:t>
            </a:r>
            <a:endParaRPr lang="en-US" dirty="0" smtClean="0"/>
          </a:p>
          <a:p>
            <a:pPr lvl="1" algn="ctr">
              <a:buClr>
                <a:schemeClr val="tx2"/>
              </a:buClr>
              <a:buSzPct val="70000"/>
              <a:buFont typeface="Wingdings" pitchFamily="2" charset="2"/>
              <a:buChar char="Ø"/>
            </a:pPr>
            <a:r>
              <a:rPr lang="en-US" dirty="0" err="1" smtClean="0"/>
              <a:t>metabolizem</a:t>
            </a:r>
            <a:r>
              <a:rPr lang="en-US" dirty="0" smtClean="0"/>
              <a:t> </a:t>
            </a:r>
            <a:r>
              <a:rPr lang="sl-SI" dirty="0" smtClean="0"/>
              <a:t>c</a:t>
            </a:r>
            <a:r>
              <a:rPr lang="en-US" dirty="0" err="1" smtClean="0"/>
              <a:t>eli</a:t>
            </a:r>
            <a:r>
              <a:rPr lang="sl-SI" dirty="0" smtClean="0"/>
              <a:t>c</a:t>
            </a:r>
            <a:r>
              <a:rPr lang="en-US" dirty="0" smtClean="0"/>
              <a:t> </a:t>
            </a:r>
            <a:endParaRPr lang="sl-SI" dirty="0" smtClean="0"/>
          </a:p>
          <a:p>
            <a:pPr lvl="1" algn="ctr">
              <a:buClr>
                <a:schemeClr val="tx2"/>
              </a:buClr>
              <a:buSzPct val="70000"/>
              <a:buFont typeface="Wingdings" pitchFamily="2" charset="2"/>
              <a:buChar char="Ø"/>
            </a:pPr>
            <a:r>
              <a:rPr lang="sl-SI" dirty="0" smtClean="0"/>
              <a:t> reološke lastnosti fermentacijskih brozg</a:t>
            </a:r>
            <a:endParaRPr lang="en-US" dirty="0" smtClean="0"/>
          </a:p>
        </p:txBody>
      </p:sp>
      <p:pic>
        <p:nvPicPr>
          <p:cNvPr id="7176" name="Picture 8" descr="petrifilCR"/>
          <p:cNvPicPr>
            <a:picLocks noChangeAspect="1" noChangeArrowheads="1"/>
          </p:cNvPicPr>
          <p:nvPr/>
        </p:nvPicPr>
        <p:blipFill>
          <a:blip r:embed="rId2">
            <a:lum bright="-3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2644775" cy="23431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morfologijeCR"/>
          <p:cNvPicPr>
            <a:picLocks noChangeAspect="1" noChangeArrowheads="1"/>
          </p:cNvPicPr>
          <p:nvPr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6955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27584" y="3822462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prstClr val="black"/>
                </a:solidFill>
              </a:rPr>
              <a:t>dispergirana (filamentozna) </a:t>
            </a:r>
            <a:r>
              <a:rPr lang="sl-SI" dirty="0">
                <a:solidFill>
                  <a:prstClr val="black"/>
                </a:solidFill>
              </a:rPr>
              <a:t>rast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34000" y="3733800"/>
            <a:ext cx="2965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dirty="0">
                <a:solidFill>
                  <a:prstClr val="black"/>
                </a:solidFill>
              </a:rPr>
              <a:t>dispergirane flokule, peleti,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dirty="0">
                <a:solidFill>
                  <a:prstClr val="black"/>
                </a:solidFill>
              </a:rPr>
              <a:t>kepe, sprijeta biomasa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80460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Morfologija in reološke lastnosti fermentacijskih brozg</a:t>
            </a:r>
            <a:endParaRPr lang="en-US" dirty="0" smtClean="0"/>
          </a:p>
        </p:txBody>
      </p:sp>
      <p:graphicFrame>
        <p:nvGraphicFramePr>
          <p:cNvPr id="8294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116388" y="3968750"/>
          <a:ext cx="6286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619032" imgH="209486" progId="Equation.3">
                  <p:embed/>
                </p:oleObj>
              </mc:Choice>
              <mc:Fallback>
                <p:oleObj name="Equation" r:id="rId3" imgW="619032" imgH="20948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3968750"/>
                        <a:ext cx="62865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2949" name="Picture 8" descr="reo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91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9"/>
          <p:cNvSpPr>
            <a:spLocks noChangeArrowheads="1"/>
          </p:cNvSpPr>
          <p:nvPr/>
        </p:nvSpPr>
        <p:spPr bwMode="auto">
          <a:xfrm>
            <a:off x="762000" y="6021288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3800" dirty="0">
                <a:solidFill>
                  <a:srgbClr val="3E3D2D"/>
                </a:solidFill>
                <a:latin typeface="Garamond" pitchFamily="18" charset="0"/>
                <a:cs typeface="Arial" charset="0"/>
              </a:rPr>
              <a:t>Potenčni model:</a:t>
            </a:r>
            <a:endParaRPr lang="en-US" sz="3800" dirty="0">
              <a:solidFill>
                <a:srgbClr val="3E3D2D"/>
              </a:solidFill>
              <a:latin typeface="Garamond" pitchFamily="18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83334"/>
              </p:ext>
            </p:extLst>
          </p:nvPr>
        </p:nvGraphicFramePr>
        <p:xfrm>
          <a:off x="4362450" y="5905500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6" imgW="609480" imgH="228600" progId="Equation.3">
                  <p:embed/>
                </p:oleObj>
              </mc:Choice>
              <mc:Fallback>
                <p:oleObj name="Equation" r:id="rId6" imgW="609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2450" y="5905500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1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85875"/>
          </a:xfrm>
        </p:spPr>
        <p:txBody>
          <a:bodyPr/>
          <a:lstStyle/>
          <a:p>
            <a:pPr eaLnBrk="1" hangingPunct="1"/>
            <a:r>
              <a:rPr lang="sl-SI" altLang="en-US" dirty="0" smtClean="0"/>
              <a:t>MEŠANJE</a:t>
            </a:r>
          </a:p>
        </p:txBody>
      </p:sp>
      <p:pic>
        <p:nvPicPr>
          <p:cNvPr id="33795" name="Picture 4" descr="animbt6">
            <a:hlinkClick r:id="rId3"/>
          </p:cNvPr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549275"/>
            <a:ext cx="2109787" cy="1638300"/>
          </a:xfrm>
          <a:prstGeom prst="rect">
            <a:avLst/>
          </a:prstGeom>
        </p:spPr>
      </p:pic>
      <p:sp>
        <p:nvSpPr>
          <p:cNvPr id="48134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539750" y="1890713"/>
            <a:ext cx="8424863" cy="4967287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600" smtClean="0"/>
              <a:t>Hidrodinamska operacija: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l-SI" sz="2600" smtClean="0"/>
              <a:t>doseganje enotne </a:t>
            </a:r>
            <a:r>
              <a:rPr lang="en-GB" sz="2600" smtClean="0"/>
              <a:t>sestav</a:t>
            </a:r>
            <a:r>
              <a:rPr lang="sl-SI" sz="2600" smtClean="0"/>
              <a:t>e</a:t>
            </a:r>
            <a:r>
              <a:rPr lang="en-GB" sz="2600" smtClean="0"/>
              <a:t> in temperatur</a:t>
            </a:r>
            <a:r>
              <a:rPr lang="sl-SI" sz="2600" smtClean="0"/>
              <a:t>e</a:t>
            </a:r>
            <a:r>
              <a:rPr lang="en-GB" sz="2600" smtClean="0"/>
              <a:t> medija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600" smtClean="0"/>
              <a:t>pospešitev prenosa hranil in metabolnih produktov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600" smtClean="0"/>
              <a:t>hitrejši prenos toplote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600" smtClean="0"/>
              <a:t>suspendiranje trdnih delcev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600" smtClean="0"/>
              <a:t>dispergiranje tekočine v tekočini (dodatki protipenilca)</a:t>
            </a:r>
            <a:endParaRPr lang="sl-SI" sz="2600" smtClean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600" smtClean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600" smtClean="0"/>
              <a:t>ter pri aerobnih procesih: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600" smtClean="0"/>
              <a:t>dispergiranje plinske faze v tekočini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600" smtClean="0"/>
              <a:t>pospešitev prenosa kisika iz mehurčkov v tekočino</a:t>
            </a:r>
            <a:r>
              <a:rPr lang="en-US" sz="26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693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476250"/>
            <a:ext cx="7024688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MEŠALNI BIOREAKTOR</a:t>
            </a:r>
            <a:endParaRPr lang="en-US" altLang="en-US" smtClean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773238"/>
            <a:ext cx="310356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274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024687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MEŠALA</a:t>
            </a:r>
            <a:endParaRPr lang="en-US" alt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750" y="1608138"/>
            <a:ext cx="4895850" cy="45307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sl-SI" dirty="0" smtClean="0"/>
              <a:t>diskaste turbine (visoke strižne </a:t>
            </a:r>
            <a:r>
              <a:rPr lang="sl-SI" dirty="0"/>
              <a:t>sile)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sl-SI" dirty="0" smtClean="0"/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l-SI" dirty="0" smtClean="0"/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dirty="0" smtClean="0"/>
              <a:t>Rushtonova 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dirty="0" smtClean="0"/>
              <a:t>turbina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l-SI" dirty="0" smtClean="0"/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l-SI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sl-SI" dirty="0" smtClean="0"/>
              <a:t>propeler</a:t>
            </a:r>
            <a:endParaRPr lang="en-US" dirty="0" smtClean="0"/>
          </a:p>
        </p:txBody>
      </p:sp>
      <p:sp>
        <p:nvSpPr>
          <p:cNvPr id="35844" name="Rectangle 10"/>
          <p:cNvSpPr>
            <a:spLocks noGrp="1" noChangeArrowheads="1"/>
          </p:cNvSpPr>
          <p:nvPr>
            <p:ph sz="quarter" idx="14"/>
          </p:nvPr>
        </p:nvSpPr>
        <p:spPr>
          <a:xfrm>
            <a:off x="4643438" y="1628775"/>
            <a:ext cx="2665412" cy="4530725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l-SI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sl-SI" altLang="en-US" smtClean="0"/>
              <a:t>turbina z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en-US" smtClean="0"/>
              <a:t>nagnjenimi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en-US" smtClean="0"/>
              <a:t>lopaticami</a:t>
            </a:r>
          </a:p>
          <a:p>
            <a:pPr eaLnBrk="1" hangingPunct="1">
              <a:buFont typeface="Wingdings" pitchFamily="2" charset="2"/>
              <a:buNone/>
            </a:pPr>
            <a:endParaRPr lang="sl-SI" altLang="en-US" smtClean="0"/>
          </a:p>
          <a:p>
            <a:pPr eaLnBrk="1" hangingPunct="1"/>
            <a:r>
              <a:rPr lang="sl-SI" altLang="en-US" smtClean="0"/>
              <a:t>vijačno mešalo</a:t>
            </a:r>
            <a:endParaRPr lang="en-US" altLang="en-US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36838"/>
            <a:ext cx="17446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1989138"/>
            <a:ext cx="1800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52963"/>
            <a:ext cx="16002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008438"/>
            <a:ext cx="18399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2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024687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TOKOVNI PROFILI</a:t>
            </a:r>
            <a:endParaRPr lang="en-US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628775"/>
            <a:ext cx="4186238" cy="45307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l-SI" altLang="en-US" smtClean="0"/>
              <a:t>radialni tok kapljevine</a:t>
            </a:r>
          </a:p>
          <a:p>
            <a:pPr lvl="1" eaLnBrk="1" hangingPunct="1"/>
            <a:r>
              <a:rPr lang="sl-SI" altLang="en-US" smtClean="0"/>
              <a:t>Rushtonova turbina</a:t>
            </a:r>
          </a:p>
          <a:p>
            <a:pPr eaLnBrk="1" hangingPunct="1"/>
            <a:endParaRPr lang="sl-SI" altLang="en-US" smtClean="0"/>
          </a:p>
          <a:p>
            <a:pPr eaLnBrk="1" hangingPunct="1"/>
            <a:endParaRPr lang="sl-SI" altLang="en-US" smtClean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5003800" y="1600200"/>
            <a:ext cx="4140200" cy="45307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l-SI" altLang="en-US" smtClean="0"/>
              <a:t>aksialni tok kapljevine </a:t>
            </a:r>
          </a:p>
          <a:p>
            <a:pPr lvl="1" eaLnBrk="1" hangingPunct="1"/>
            <a:r>
              <a:rPr lang="sl-SI" altLang="en-US" smtClean="0"/>
              <a:t>propeler</a:t>
            </a:r>
            <a:br>
              <a:rPr lang="sl-SI" altLang="en-US" smtClean="0"/>
            </a:b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24320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2447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5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11238" y="333375"/>
            <a:ext cx="7024687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MEŠALA</a:t>
            </a:r>
            <a:endParaRPr lang="en-US" altLang="en-US" smtClean="0"/>
          </a:p>
        </p:txBody>
      </p:sp>
      <p:pic>
        <p:nvPicPr>
          <p:cNvPr id="36867" name="Picture 2" descr="Plaid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1655763"/>
            <a:ext cx="5105400" cy="3641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13325"/>
            <a:ext cx="1468438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accent4">
                    <a:lumMod val="10000"/>
                  </a:schemeClr>
                </a:solidFill>
              </a:rPr>
              <a:t>veslasto mešalo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63" y="3124200"/>
            <a:ext cx="143827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accent4">
                    <a:lumMod val="10000"/>
                  </a:schemeClr>
                </a:solidFill>
              </a:rPr>
              <a:t>sidrasto mešalo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0563" y="3148013"/>
            <a:ext cx="84137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accent4">
                    <a:lumMod val="10000"/>
                  </a:schemeClr>
                </a:solidFill>
              </a:rPr>
              <a:t>propeler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9325" y="3124200"/>
            <a:ext cx="187642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accent4">
                    <a:lumMod val="10000"/>
                  </a:schemeClr>
                </a:solidFill>
              </a:rPr>
              <a:t>turbina s 6 lopaticami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8575" y="5062538"/>
            <a:ext cx="1370013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accent4">
                    <a:lumMod val="10000"/>
                  </a:schemeClr>
                </a:solidFill>
              </a:rPr>
              <a:t>vijačno mešalo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275" y="4991100"/>
            <a:ext cx="2173288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accent4">
                    <a:lumMod val="10000"/>
                  </a:schemeClr>
                </a:solidFill>
              </a:rPr>
              <a:t>sidrasto mešalo z zaporo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36875" name="Picture 3" descr="Pl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628775"/>
            <a:ext cx="344805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Box 5"/>
          <p:cNvSpPr txBox="1">
            <a:spLocks noChangeArrowheads="1"/>
          </p:cNvSpPr>
          <p:nvPr/>
        </p:nvSpPr>
        <p:spPr bwMode="auto">
          <a:xfrm rot="-5400000">
            <a:off x="4483894" y="3432969"/>
            <a:ext cx="2103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Viskoznost (mPas)</a:t>
            </a: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93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024687" cy="1143000"/>
          </a:xfrm>
        </p:spPr>
        <p:txBody>
          <a:bodyPr/>
          <a:lstStyle/>
          <a:p>
            <a:r>
              <a:rPr lang="sl-SI" altLang="en-US" smtClean="0"/>
              <a:t>Mešala – radialni tok</a:t>
            </a:r>
          </a:p>
        </p:txBody>
      </p:sp>
      <p:pic>
        <p:nvPicPr>
          <p:cNvPr id="583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5963"/>
            <a:ext cx="5208587" cy="3819525"/>
          </a:xfrm>
        </p:spPr>
      </p:pic>
      <p:pic>
        <p:nvPicPr>
          <p:cNvPr id="58372" name="Picture 7" descr="Pl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786063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7164388" y="4341813"/>
            <a:ext cx="830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en-US" sz="1400"/>
              <a:t>Intermig</a:t>
            </a:r>
          </a:p>
        </p:txBody>
      </p:sp>
      <p:sp>
        <p:nvSpPr>
          <p:cNvPr id="58374" name="TextBox 11"/>
          <p:cNvSpPr txBox="1">
            <a:spLocks noChangeArrowheads="1"/>
          </p:cNvSpPr>
          <p:nvPr/>
        </p:nvSpPr>
        <p:spPr bwMode="auto">
          <a:xfrm>
            <a:off x="979488" y="3486150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en-US" sz="1400"/>
              <a:t>Rushtonova turbina</a:t>
            </a:r>
          </a:p>
        </p:txBody>
      </p:sp>
      <p:sp>
        <p:nvSpPr>
          <p:cNvPr id="58375" name="TextBox 12"/>
          <p:cNvSpPr txBox="1">
            <a:spLocks noChangeArrowheads="1"/>
          </p:cNvSpPr>
          <p:nvPr/>
        </p:nvSpPr>
        <p:spPr bwMode="auto">
          <a:xfrm>
            <a:off x="3176588" y="3676650"/>
            <a:ext cx="30511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en-US" sz="1400"/>
              <a:t>SCABA 6SRGT ali Chemineer CD-6</a:t>
            </a:r>
          </a:p>
        </p:txBody>
      </p:sp>
      <p:sp>
        <p:nvSpPr>
          <p:cNvPr id="58376" name="TextBox 13"/>
          <p:cNvSpPr txBox="1">
            <a:spLocks noChangeArrowheads="1"/>
          </p:cNvSpPr>
          <p:nvPr/>
        </p:nvSpPr>
        <p:spPr bwMode="auto">
          <a:xfrm>
            <a:off x="611188" y="5603875"/>
            <a:ext cx="45116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en-US" sz="1400"/>
              <a:t>        Chemineer BT-6                                     Narcissus</a:t>
            </a:r>
          </a:p>
        </p:txBody>
      </p:sp>
    </p:spTree>
    <p:extLst>
      <p:ext uri="{BB962C8B-B14F-4D97-AF65-F5344CB8AC3E}">
        <p14:creationId xmlns:p14="http://schemas.microsoft.com/office/powerpoint/2010/main" val="384258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/>
          </p:nvPr>
        </p:nvSpPr>
        <p:spPr>
          <a:xfrm>
            <a:off x="517525" y="-536575"/>
            <a:ext cx="8280400" cy="1873250"/>
          </a:xfrm>
        </p:spPr>
        <p:txBody>
          <a:bodyPr/>
          <a:lstStyle/>
          <a:p>
            <a:pPr eaLnBrk="1" hangingPunct="1"/>
            <a:r>
              <a:rPr lang="sl-SI" altLang="en-US" smtClean="0"/>
              <a:t>PREGRADE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pic>
        <p:nvPicPr>
          <p:cNvPr id="38915" name="Picture 5" descr="bt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43138"/>
            <a:ext cx="3130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2940050" y="5808663"/>
            <a:ext cx="361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preprečujejo tvorbo lijaka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8917" name="Picture 6" descr="Pla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2713038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Pla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412875"/>
            <a:ext cx="2493962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Plai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5673725"/>
            <a:ext cx="25352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3763" y="1835150"/>
            <a:ext cx="2841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763" y="3259138"/>
            <a:ext cx="2841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9788" y="4745038"/>
            <a:ext cx="2841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218395"/>
              </p:ext>
            </p:extLst>
          </p:nvPr>
        </p:nvGraphicFramePr>
        <p:xfrm>
          <a:off x="692151" y="3567113"/>
          <a:ext cx="12563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4" imgW="393480" imgH="393480" progId="Equation.3">
                  <p:embed/>
                </p:oleObj>
              </mc:Choice>
              <mc:Fallback>
                <p:oleObj name="Equation" r:id="rId4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1" y="3567113"/>
                        <a:ext cx="1256338" cy="804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4203700" y="3109913"/>
            <a:ext cx="3549650" cy="77787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4211638" y="2097088"/>
            <a:ext cx="3536950" cy="996950"/>
          </a:xfrm>
          <a:prstGeom prst="rect">
            <a:avLst/>
          </a:prstGeom>
          <a:solidFill>
            <a:srgbClr val="66FFFF">
              <a:alpha val="34117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4037" name="Group 5"/>
          <p:cNvGrpSpPr>
            <a:grpSpLocks noChangeAspect="1"/>
          </p:cNvGrpSpPr>
          <p:nvPr/>
        </p:nvGrpSpPr>
        <p:grpSpPr bwMode="auto">
          <a:xfrm>
            <a:off x="2817813" y="3429000"/>
            <a:ext cx="1273175" cy="819150"/>
            <a:chOff x="1152" y="2064"/>
            <a:chExt cx="1267" cy="816"/>
          </a:xfrm>
        </p:grpSpPr>
        <p:sp>
          <p:nvSpPr>
            <p:cNvPr id="44134" name="Line 6"/>
            <p:cNvSpPr>
              <a:spLocks noChangeAspect="1" noChangeShapeType="1"/>
            </p:cNvSpPr>
            <p:nvPr/>
          </p:nvSpPr>
          <p:spPr bwMode="auto">
            <a:xfrm>
              <a:off x="1152" y="2879"/>
              <a:ext cx="6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" name="Line 7"/>
            <p:cNvSpPr>
              <a:spLocks noChangeAspect="1" noChangeShapeType="1"/>
            </p:cNvSpPr>
            <p:nvPr/>
          </p:nvSpPr>
          <p:spPr bwMode="auto">
            <a:xfrm>
              <a:off x="1440" y="2706"/>
              <a:ext cx="63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Line 8"/>
            <p:cNvSpPr>
              <a:spLocks noChangeAspect="1" noChangeShapeType="1"/>
            </p:cNvSpPr>
            <p:nvPr/>
          </p:nvSpPr>
          <p:spPr bwMode="auto">
            <a:xfrm>
              <a:off x="1497" y="2246"/>
              <a:ext cx="6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Line 9"/>
            <p:cNvSpPr>
              <a:spLocks noChangeAspect="1" noChangeShapeType="1"/>
            </p:cNvSpPr>
            <p:nvPr/>
          </p:nvSpPr>
          <p:spPr bwMode="auto">
            <a:xfrm>
              <a:off x="1785" y="2073"/>
              <a:ext cx="6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Line 10"/>
            <p:cNvSpPr>
              <a:spLocks noChangeAspect="1" noChangeShapeType="1"/>
            </p:cNvSpPr>
            <p:nvPr/>
          </p:nvSpPr>
          <p:spPr bwMode="auto">
            <a:xfrm flipV="1">
              <a:off x="1152" y="2706"/>
              <a:ext cx="288" cy="17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Line 11"/>
            <p:cNvSpPr>
              <a:spLocks noChangeAspect="1" noChangeShapeType="1"/>
            </p:cNvSpPr>
            <p:nvPr/>
          </p:nvSpPr>
          <p:spPr bwMode="auto">
            <a:xfrm flipV="1">
              <a:off x="1497" y="2073"/>
              <a:ext cx="289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Line 12"/>
            <p:cNvSpPr>
              <a:spLocks noChangeAspect="1" noChangeShapeType="1"/>
            </p:cNvSpPr>
            <p:nvPr/>
          </p:nvSpPr>
          <p:spPr bwMode="auto">
            <a:xfrm flipV="1">
              <a:off x="2131" y="2073"/>
              <a:ext cx="288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Line 13"/>
            <p:cNvSpPr>
              <a:spLocks noChangeAspect="1" noChangeShapeType="1"/>
            </p:cNvSpPr>
            <p:nvPr/>
          </p:nvSpPr>
          <p:spPr bwMode="auto">
            <a:xfrm flipV="1">
              <a:off x="1785" y="2706"/>
              <a:ext cx="289" cy="1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Line 14"/>
            <p:cNvSpPr>
              <a:spLocks noChangeAspect="1" noChangeShapeType="1"/>
            </p:cNvSpPr>
            <p:nvPr/>
          </p:nvSpPr>
          <p:spPr bwMode="auto">
            <a:xfrm flipH="1">
              <a:off x="1152" y="2246"/>
              <a:ext cx="346" cy="6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Line 15"/>
            <p:cNvSpPr>
              <a:spLocks noChangeAspect="1" noChangeShapeType="1"/>
            </p:cNvSpPr>
            <p:nvPr/>
          </p:nvSpPr>
          <p:spPr bwMode="auto">
            <a:xfrm flipH="1">
              <a:off x="2073" y="2073"/>
              <a:ext cx="346" cy="6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Line 16"/>
            <p:cNvSpPr>
              <a:spLocks noChangeAspect="1" noChangeShapeType="1"/>
            </p:cNvSpPr>
            <p:nvPr/>
          </p:nvSpPr>
          <p:spPr bwMode="auto">
            <a:xfrm flipH="1">
              <a:off x="1440" y="2064"/>
              <a:ext cx="346" cy="6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5" name="Line 17"/>
            <p:cNvSpPr>
              <a:spLocks noChangeAspect="1" noChangeShapeType="1"/>
            </p:cNvSpPr>
            <p:nvPr/>
          </p:nvSpPr>
          <p:spPr bwMode="auto">
            <a:xfrm flipH="1">
              <a:off x="1785" y="2246"/>
              <a:ext cx="346" cy="6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8" name="Line 18"/>
          <p:cNvSpPr>
            <a:spLocks noChangeShapeType="1"/>
          </p:cNvSpPr>
          <p:nvPr/>
        </p:nvSpPr>
        <p:spPr bwMode="auto">
          <a:xfrm flipV="1">
            <a:off x="2679700" y="3500438"/>
            <a:ext cx="596900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39" name="Object 19"/>
          <p:cNvGraphicFramePr>
            <a:graphicFrameLocks noChangeAspect="1"/>
          </p:cNvGraphicFramePr>
          <p:nvPr/>
        </p:nvGraphicFramePr>
        <p:xfrm>
          <a:off x="3327400" y="3141663"/>
          <a:ext cx="2540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6" imgW="66653" imgH="76226" progId="Equation.3">
                  <p:embed/>
                </p:oleObj>
              </mc:Choice>
              <mc:Fallback>
                <p:oleObj name="Equation" r:id="rId6" imgW="66653" imgH="762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3141663"/>
                        <a:ext cx="2540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0" name="Group 20"/>
          <p:cNvGrpSpPr>
            <a:grpSpLocks/>
          </p:cNvGrpSpPr>
          <p:nvPr/>
        </p:nvGrpSpPr>
        <p:grpSpPr bwMode="auto">
          <a:xfrm>
            <a:off x="4545013" y="3463925"/>
            <a:ext cx="1387475" cy="828675"/>
            <a:chOff x="1380" y="1967"/>
            <a:chExt cx="874" cy="522"/>
          </a:xfrm>
        </p:grpSpPr>
        <p:grpSp>
          <p:nvGrpSpPr>
            <p:cNvPr id="44126" name="Group 21"/>
            <p:cNvGrpSpPr>
              <a:grpSpLocks/>
            </p:cNvGrpSpPr>
            <p:nvPr/>
          </p:nvGrpSpPr>
          <p:grpSpPr bwMode="auto">
            <a:xfrm>
              <a:off x="1468" y="2185"/>
              <a:ext cx="583" cy="109"/>
              <a:chOff x="3360" y="246"/>
              <a:chExt cx="641" cy="120"/>
            </a:xfrm>
          </p:grpSpPr>
          <p:sp>
            <p:nvSpPr>
              <p:cNvPr id="44130" name="Line 22"/>
              <p:cNvSpPr>
                <a:spLocks noChangeAspect="1" noChangeShapeType="1"/>
              </p:cNvSpPr>
              <p:nvPr/>
            </p:nvSpPr>
            <p:spPr bwMode="auto">
              <a:xfrm>
                <a:off x="3360" y="366"/>
                <a:ext cx="44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1" name="Line 23"/>
              <p:cNvSpPr>
                <a:spLocks noChangeAspect="1" noChangeShapeType="1"/>
              </p:cNvSpPr>
              <p:nvPr/>
            </p:nvSpPr>
            <p:spPr bwMode="auto">
              <a:xfrm>
                <a:off x="3560" y="246"/>
                <a:ext cx="44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2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3360" y="246"/>
                <a:ext cx="201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3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3801" y="246"/>
                <a:ext cx="200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4127" name="Object 26"/>
            <p:cNvGraphicFramePr>
              <a:graphicFrameLocks noChangeAspect="1"/>
            </p:cNvGraphicFramePr>
            <p:nvPr/>
          </p:nvGraphicFramePr>
          <p:xfrm>
            <a:off x="1686" y="2316"/>
            <a:ext cx="159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" name="Equation" r:id="rId8" imgW="66653" imgH="76226" progId="Equation.3">
                    <p:embed/>
                  </p:oleObj>
                </mc:Choice>
                <mc:Fallback>
                  <p:oleObj name="Equation" r:id="rId8" imgW="66653" imgH="7622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6" y="2316"/>
                          <a:ext cx="159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28" name="Line 27"/>
            <p:cNvSpPr>
              <a:spLocks noChangeShapeType="1"/>
            </p:cNvSpPr>
            <p:nvPr/>
          </p:nvSpPr>
          <p:spPr bwMode="auto">
            <a:xfrm>
              <a:off x="1380" y="2229"/>
              <a:ext cx="87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129" name="Object 28"/>
            <p:cNvGraphicFramePr>
              <a:graphicFrameLocks noChangeAspect="1"/>
            </p:cNvGraphicFramePr>
            <p:nvPr/>
          </p:nvGraphicFramePr>
          <p:xfrm>
            <a:off x="1730" y="1967"/>
            <a:ext cx="159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" name="Equation" r:id="rId10" imgW="66653" imgH="76226" progId="Equation.3">
                    <p:embed/>
                  </p:oleObj>
                </mc:Choice>
                <mc:Fallback>
                  <p:oleObj name="Equation" r:id="rId10" imgW="66653" imgH="7622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0" y="1967"/>
                          <a:ext cx="159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41" name="Text Box 29"/>
          <p:cNvSpPr txBox="1">
            <a:spLocks noChangeArrowheads="1"/>
          </p:cNvSpPr>
          <p:nvPr/>
        </p:nvSpPr>
        <p:spPr bwMode="auto">
          <a:xfrm>
            <a:off x="395288" y="2781300"/>
            <a:ext cx="252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2000">
                <a:solidFill>
                  <a:schemeClr val="tx1"/>
                </a:solidFill>
                <a:latin typeface="Arial" charset="0"/>
              </a:rPr>
              <a:t>strižna napetost:</a:t>
            </a:r>
          </a:p>
        </p:txBody>
      </p:sp>
      <p:grpSp>
        <p:nvGrpSpPr>
          <p:cNvPr id="44042" name="Group 30"/>
          <p:cNvGrpSpPr>
            <a:grpSpLocks/>
          </p:cNvGrpSpPr>
          <p:nvPr/>
        </p:nvGrpSpPr>
        <p:grpSpPr bwMode="auto">
          <a:xfrm>
            <a:off x="7164388" y="5191125"/>
            <a:ext cx="1890712" cy="893763"/>
            <a:chOff x="0" y="0"/>
            <a:chExt cx="20000" cy="20000"/>
          </a:xfrm>
        </p:grpSpPr>
        <p:grpSp>
          <p:nvGrpSpPr>
            <p:cNvPr id="44107" name="Group 31"/>
            <p:cNvGrpSpPr>
              <a:grpSpLocks/>
            </p:cNvGrpSpPr>
            <p:nvPr/>
          </p:nvGrpSpPr>
          <p:grpSpPr bwMode="auto">
            <a:xfrm>
              <a:off x="0" y="0"/>
              <a:ext cx="14547" cy="20000"/>
              <a:chOff x="0" y="0"/>
              <a:chExt cx="20000" cy="20000"/>
            </a:xfrm>
          </p:grpSpPr>
          <p:sp>
            <p:nvSpPr>
              <p:cNvPr id="44120" name="Rectangle 32"/>
              <p:cNvSpPr>
                <a:spLocks noChangeArrowheads="1"/>
              </p:cNvSpPr>
              <p:nvPr/>
            </p:nvSpPr>
            <p:spPr bwMode="auto">
              <a:xfrm>
                <a:off x="0" y="4291"/>
                <a:ext cx="13753" cy="1570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>
                    <a:solidFill>
                      <a:schemeClr val="tx2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21" name="Rectangle 33"/>
              <p:cNvSpPr>
                <a:spLocks noChangeArrowheads="1"/>
              </p:cNvSpPr>
              <p:nvPr/>
            </p:nvSpPr>
            <p:spPr bwMode="auto">
              <a:xfrm>
                <a:off x="6247" y="0"/>
                <a:ext cx="13753" cy="1570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>
                    <a:solidFill>
                      <a:schemeClr val="tx2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22" name="Line 34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6256" cy="429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3" name="Line 35"/>
              <p:cNvSpPr>
                <a:spLocks noChangeShapeType="1"/>
              </p:cNvSpPr>
              <p:nvPr/>
            </p:nvSpPr>
            <p:spPr bwMode="auto">
              <a:xfrm flipV="1">
                <a:off x="0" y="15709"/>
                <a:ext cx="6256" cy="429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4" name="Line 36"/>
              <p:cNvSpPr>
                <a:spLocks noChangeShapeType="1"/>
              </p:cNvSpPr>
              <p:nvPr/>
            </p:nvSpPr>
            <p:spPr bwMode="auto">
              <a:xfrm flipV="1">
                <a:off x="13744" y="0"/>
                <a:ext cx="6256" cy="429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5" name="Line 37"/>
              <p:cNvSpPr>
                <a:spLocks noChangeShapeType="1"/>
              </p:cNvSpPr>
              <p:nvPr/>
            </p:nvSpPr>
            <p:spPr bwMode="auto">
              <a:xfrm flipV="1">
                <a:off x="13744" y="15709"/>
                <a:ext cx="6256" cy="429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08" name="Line 38"/>
            <p:cNvSpPr>
              <a:spLocks noChangeShapeType="1"/>
            </p:cNvSpPr>
            <p:nvPr/>
          </p:nvSpPr>
          <p:spPr bwMode="auto">
            <a:xfrm>
              <a:off x="0" y="19980"/>
              <a:ext cx="10003" cy="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Line 39"/>
            <p:cNvSpPr>
              <a:spLocks noChangeShapeType="1"/>
            </p:cNvSpPr>
            <p:nvPr/>
          </p:nvSpPr>
          <p:spPr bwMode="auto">
            <a:xfrm>
              <a:off x="4544" y="15699"/>
              <a:ext cx="10003" cy="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Line 40"/>
            <p:cNvSpPr>
              <a:spLocks noChangeShapeType="1"/>
            </p:cNvSpPr>
            <p:nvPr/>
          </p:nvSpPr>
          <p:spPr bwMode="auto">
            <a:xfrm>
              <a:off x="5453" y="4281"/>
              <a:ext cx="10003" cy="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Line 41"/>
            <p:cNvSpPr>
              <a:spLocks noChangeShapeType="1"/>
            </p:cNvSpPr>
            <p:nvPr/>
          </p:nvSpPr>
          <p:spPr bwMode="auto">
            <a:xfrm>
              <a:off x="9997" y="0"/>
              <a:ext cx="10003" cy="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Line 42"/>
            <p:cNvSpPr>
              <a:spLocks noChangeShapeType="1"/>
            </p:cNvSpPr>
            <p:nvPr/>
          </p:nvSpPr>
          <p:spPr bwMode="auto">
            <a:xfrm flipV="1">
              <a:off x="0" y="15699"/>
              <a:ext cx="4550" cy="42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Line 43"/>
            <p:cNvSpPr>
              <a:spLocks noChangeShapeType="1"/>
            </p:cNvSpPr>
            <p:nvPr/>
          </p:nvSpPr>
          <p:spPr bwMode="auto">
            <a:xfrm flipV="1">
              <a:off x="5453" y="0"/>
              <a:ext cx="4550" cy="42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Line 44"/>
            <p:cNvSpPr>
              <a:spLocks noChangeShapeType="1"/>
            </p:cNvSpPr>
            <p:nvPr/>
          </p:nvSpPr>
          <p:spPr bwMode="auto">
            <a:xfrm flipV="1">
              <a:off x="15450" y="0"/>
              <a:ext cx="4550" cy="42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Line 45"/>
            <p:cNvSpPr>
              <a:spLocks noChangeShapeType="1"/>
            </p:cNvSpPr>
            <p:nvPr/>
          </p:nvSpPr>
          <p:spPr bwMode="auto">
            <a:xfrm flipV="1">
              <a:off x="9997" y="15699"/>
              <a:ext cx="4550" cy="42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Line 46"/>
            <p:cNvSpPr>
              <a:spLocks noChangeShapeType="1"/>
            </p:cNvSpPr>
            <p:nvPr/>
          </p:nvSpPr>
          <p:spPr bwMode="auto">
            <a:xfrm flipH="1">
              <a:off x="0" y="4281"/>
              <a:ext cx="5459" cy="157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Line 47"/>
            <p:cNvSpPr>
              <a:spLocks noChangeShapeType="1"/>
            </p:cNvSpPr>
            <p:nvPr/>
          </p:nvSpPr>
          <p:spPr bwMode="auto">
            <a:xfrm flipH="1">
              <a:off x="14541" y="0"/>
              <a:ext cx="5459" cy="157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Line 48"/>
            <p:cNvSpPr>
              <a:spLocks noChangeShapeType="1"/>
            </p:cNvSpPr>
            <p:nvPr/>
          </p:nvSpPr>
          <p:spPr bwMode="auto">
            <a:xfrm flipH="1">
              <a:off x="4544" y="0"/>
              <a:ext cx="5459" cy="157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Line 49"/>
            <p:cNvSpPr>
              <a:spLocks noChangeShapeType="1"/>
            </p:cNvSpPr>
            <p:nvPr/>
          </p:nvSpPr>
          <p:spPr bwMode="auto">
            <a:xfrm flipH="1">
              <a:off x="9997" y="4281"/>
              <a:ext cx="5459" cy="157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4043" name="Object 50"/>
          <p:cNvGraphicFramePr>
            <a:graphicFrameLocks noChangeAspect="1"/>
          </p:cNvGraphicFramePr>
          <p:nvPr/>
        </p:nvGraphicFramePr>
        <p:xfrm>
          <a:off x="6877050" y="5562600"/>
          <a:ext cx="2428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12" imgW="57208" imgH="142991" progId="Equation.3">
                  <p:embed/>
                </p:oleObj>
              </mc:Choice>
              <mc:Fallback>
                <p:oleObj name="Equation" r:id="rId12" imgW="57208" imgH="1429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562600"/>
                        <a:ext cx="24288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Line 51"/>
          <p:cNvSpPr>
            <a:spLocks noChangeShapeType="1"/>
          </p:cNvSpPr>
          <p:nvPr/>
        </p:nvSpPr>
        <p:spPr bwMode="auto">
          <a:xfrm flipV="1">
            <a:off x="7380288" y="5092700"/>
            <a:ext cx="714375" cy="269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45" name="Object 52"/>
          <p:cNvGraphicFramePr>
            <a:graphicFrameLocks noChangeAspect="1"/>
          </p:cNvGraphicFramePr>
          <p:nvPr/>
        </p:nvGraphicFramePr>
        <p:xfrm>
          <a:off x="8564563" y="4948238"/>
          <a:ext cx="217487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14" imgW="38049" imgH="57034" progId="Equation.3">
                  <p:embed/>
                </p:oleObj>
              </mc:Choice>
              <mc:Fallback>
                <p:oleObj name="Equation" r:id="rId14" imgW="38049" imgH="570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4563" y="4948238"/>
                        <a:ext cx="217487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53"/>
          <p:cNvGraphicFramePr>
            <a:graphicFrameLocks noChangeAspect="1"/>
          </p:cNvGraphicFramePr>
          <p:nvPr/>
        </p:nvGraphicFramePr>
        <p:xfrm>
          <a:off x="7235825" y="6245225"/>
          <a:ext cx="8286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16" imgW="304928" imgH="76226" progId="Equation.3">
                  <p:embed/>
                </p:oleObj>
              </mc:Choice>
              <mc:Fallback>
                <p:oleObj name="Equation" r:id="rId16" imgW="304928" imgH="762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6245225"/>
                        <a:ext cx="8286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7" name="Object 54"/>
          <p:cNvGraphicFramePr>
            <a:graphicFrameLocks noChangeAspect="1"/>
          </p:cNvGraphicFramePr>
          <p:nvPr/>
        </p:nvGraphicFramePr>
        <p:xfrm>
          <a:off x="611188" y="5084763"/>
          <a:ext cx="10080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18" imgW="562094" imgH="476276" progId="Equation.3">
                  <p:embed/>
                </p:oleObj>
              </mc:Choice>
              <mc:Fallback>
                <p:oleObj name="Equation" r:id="rId18" imgW="562094" imgH="47627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084763"/>
                        <a:ext cx="1008062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Text Box 55"/>
          <p:cNvSpPr txBox="1">
            <a:spLocks noChangeArrowheads="1"/>
          </p:cNvSpPr>
          <p:nvPr/>
        </p:nvSpPr>
        <p:spPr bwMode="auto">
          <a:xfrm>
            <a:off x="395288" y="4581525"/>
            <a:ext cx="252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2000">
                <a:solidFill>
                  <a:schemeClr val="tx1"/>
                </a:solidFill>
                <a:latin typeface="Arial" charset="0"/>
              </a:rPr>
              <a:t>strižna</a:t>
            </a:r>
            <a:r>
              <a:rPr lang="sl-SI" altLang="en-US" sz="2000">
                <a:solidFill>
                  <a:srgbClr val="000099"/>
                </a:solidFill>
                <a:latin typeface="Arial" charset="0"/>
              </a:rPr>
              <a:t> </a:t>
            </a:r>
            <a:r>
              <a:rPr lang="sl-SI" altLang="en-US" sz="2000">
                <a:solidFill>
                  <a:schemeClr val="tx1"/>
                </a:solidFill>
                <a:latin typeface="Arial" charset="0"/>
              </a:rPr>
              <a:t>deformacija</a:t>
            </a:r>
            <a:r>
              <a:rPr lang="sl-SI" altLang="en-US" sz="2000">
                <a:solidFill>
                  <a:srgbClr val="000099"/>
                </a:solidFill>
                <a:latin typeface="Arial" charset="0"/>
              </a:rPr>
              <a:t>:</a:t>
            </a:r>
          </a:p>
        </p:txBody>
      </p:sp>
      <p:sp>
        <p:nvSpPr>
          <p:cNvPr id="44049" name="Text Box 57"/>
          <p:cNvSpPr txBox="1">
            <a:spLocks noChangeArrowheads="1"/>
          </p:cNvSpPr>
          <p:nvPr/>
        </p:nvSpPr>
        <p:spPr bwMode="auto">
          <a:xfrm>
            <a:off x="3851275" y="34290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4050" name="Text Box 59"/>
          <p:cNvSpPr txBox="1">
            <a:spLocks noChangeArrowheads="1"/>
          </p:cNvSpPr>
          <p:nvPr/>
        </p:nvSpPr>
        <p:spPr bwMode="auto">
          <a:xfrm>
            <a:off x="395288" y="1916113"/>
            <a:ext cx="2665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2000">
                <a:solidFill>
                  <a:schemeClr val="tx1"/>
                </a:solidFill>
                <a:latin typeface="Arial" charset="0"/>
              </a:rPr>
              <a:t>enostavni strig:</a:t>
            </a:r>
          </a:p>
        </p:txBody>
      </p:sp>
      <p:grpSp>
        <p:nvGrpSpPr>
          <p:cNvPr id="44051" name="Group 60"/>
          <p:cNvGrpSpPr>
            <a:grpSpLocks/>
          </p:cNvGrpSpPr>
          <p:nvPr/>
        </p:nvGrpSpPr>
        <p:grpSpPr bwMode="auto">
          <a:xfrm>
            <a:off x="1969586" y="5047290"/>
            <a:ext cx="2178050" cy="1481137"/>
            <a:chOff x="567" y="3203"/>
            <a:chExt cx="1372" cy="933"/>
          </a:xfrm>
        </p:grpSpPr>
        <p:grpSp>
          <p:nvGrpSpPr>
            <p:cNvPr id="44080" name="Group 61"/>
            <p:cNvGrpSpPr>
              <a:grpSpLocks/>
            </p:cNvGrpSpPr>
            <p:nvPr/>
          </p:nvGrpSpPr>
          <p:grpSpPr bwMode="auto">
            <a:xfrm>
              <a:off x="567" y="3203"/>
              <a:ext cx="1372" cy="933"/>
              <a:chOff x="611" y="2892"/>
              <a:chExt cx="1372" cy="933"/>
            </a:xfrm>
          </p:grpSpPr>
          <p:grpSp>
            <p:nvGrpSpPr>
              <p:cNvPr id="44083" name="Group 62"/>
              <p:cNvGrpSpPr>
                <a:grpSpLocks/>
              </p:cNvGrpSpPr>
              <p:nvPr/>
            </p:nvGrpSpPr>
            <p:grpSpPr bwMode="auto">
              <a:xfrm>
                <a:off x="792" y="2993"/>
                <a:ext cx="1191" cy="563"/>
                <a:chOff x="0" y="0"/>
                <a:chExt cx="20000" cy="20000"/>
              </a:xfrm>
            </p:grpSpPr>
            <p:grpSp>
              <p:nvGrpSpPr>
                <p:cNvPr id="44088" name="Group 6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547" cy="20000"/>
                  <a:chOff x="0" y="0"/>
                  <a:chExt cx="20000" cy="20000"/>
                </a:xfrm>
              </p:grpSpPr>
              <p:sp>
                <p:nvSpPr>
                  <p:cNvPr id="4410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91"/>
                    <a:ext cx="13753" cy="15709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4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2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0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80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10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6247" y="0"/>
                    <a:ext cx="13753" cy="15709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4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2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0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80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103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0"/>
                    <a:ext cx="6256" cy="4291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prstDash val="sysDot"/>
                    <a:round/>
                    <a:headEnd type="none" w="lg" len="med"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04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15709"/>
                    <a:ext cx="6256" cy="4291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prstDash val="sysDot"/>
                    <a:round/>
                    <a:headEnd type="none" w="lg" len="med"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05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744" y="0"/>
                    <a:ext cx="6256" cy="4291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prstDash val="sysDot"/>
                    <a:round/>
                    <a:headEnd type="none" w="lg" len="med"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06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744" y="15709"/>
                    <a:ext cx="6256" cy="4291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prstDash val="sysDot"/>
                    <a:round/>
                    <a:headEnd type="none" w="lg" len="med"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089" name="Line 70"/>
                <p:cNvSpPr>
                  <a:spLocks noChangeShapeType="1"/>
                </p:cNvSpPr>
                <p:nvPr/>
              </p:nvSpPr>
              <p:spPr bwMode="auto">
                <a:xfrm>
                  <a:off x="0" y="19980"/>
                  <a:ext cx="10003" cy="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0" name="Line 71"/>
                <p:cNvSpPr>
                  <a:spLocks noChangeShapeType="1"/>
                </p:cNvSpPr>
                <p:nvPr/>
              </p:nvSpPr>
              <p:spPr bwMode="auto">
                <a:xfrm>
                  <a:off x="4544" y="15699"/>
                  <a:ext cx="10003" cy="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1" name="Line 72"/>
                <p:cNvSpPr>
                  <a:spLocks noChangeShapeType="1"/>
                </p:cNvSpPr>
                <p:nvPr/>
              </p:nvSpPr>
              <p:spPr bwMode="auto">
                <a:xfrm>
                  <a:off x="5453" y="4281"/>
                  <a:ext cx="10003" cy="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2" name="Line 73"/>
                <p:cNvSpPr>
                  <a:spLocks noChangeShapeType="1"/>
                </p:cNvSpPr>
                <p:nvPr/>
              </p:nvSpPr>
              <p:spPr bwMode="auto">
                <a:xfrm>
                  <a:off x="9997" y="0"/>
                  <a:ext cx="10003" cy="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0" y="15699"/>
                  <a:ext cx="4550" cy="42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4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5453" y="0"/>
                  <a:ext cx="4550" cy="42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5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5450" y="0"/>
                  <a:ext cx="4550" cy="42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9997" y="15699"/>
                  <a:ext cx="4550" cy="42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7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0" y="4281"/>
                  <a:ext cx="5459" cy="157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8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14541" y="0"/>
                  <a:ext cx="5459" cy="157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9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4544" y="0"/>
                  <a:ext cx="5459" cy="157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00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9997" y="4281"/>
                  <a:ext cx="5459" cy="157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med"/>
                  <a:tailEnd type="non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4084" name="Object 82"/>
              <p:cNvGraphicFramePr>
                <a:graphicFrameLocks noChangeAspect="1"/>
              </p:cNvGraphicFramePr>
              <p:nvPr/>
            </p:nvGraphicFramePr>
            <p:xfrm>
              <a:off x="837" y="2892"/>
              <a:ext cx="304" cy="1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0" name="Equation" r:id="rId20" imgW="190513" imgH="142991" progId="Equation.3">
                      <p:embed/>
                    </p:oleObj>
                  </mc:Choice>
                  <mc:Fallback>
                    <p:oleObj name="Equation" r:id="rId20" imgW="190513" imgH="14299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7" y="2892"/>
                            <a:ext cx="304" cy="1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085" name="Object 83"/>
              <p:cNvGraphicFramePr>
                <a:graphicFrameLocks noChangeAspect="1"/>
              </p:cNvGraphicFramePr>
              <p:nvPr/>
            </p:nvGraphicFramePr>
            <p:xfrm>
              <a:off x="611" y="3227"/>
              <a:ext cx="152" cy="1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1" name="Equation" r:id="rId22" imgW="57208" imgH="142991" progId="Equation.3">
                      <p:embed/>
                    </p:oleObj>
                  </mc:Choice>
                  <mc:Fallback>
                    <p:oleObj name="Equation" r:id="rId22" imgW="57208" imgH="14299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1" y="3227"/>
                            <a:ext cx="152" cy="1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086" name="Object 84"/>
              <p:cNvGraphicFramePr>
                <a:graphicFrameLocks noChangeAspect="1"/>
              </p:cNvGraphicFramePr>
              <p:nvPr/>
            </p:nvGraphicFramePr>
            <p:xfrm>
              <a:off x="882" y="3662"/>
              <a:ext cx="386" cy="1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2" name="Equation" r:id="rId24" imgW="190513" imgH="76226" progId="Equation.3">
                      <p:embed/>
                    </p:oleObj>
                  </mc:Choice>
                  <mc:Fallback>
                    <p:oleObj name="Equation" r:id="rId24" imgW="190513" imgH="7622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" y="3662"/>
                            <a:ext cx="386" cy="1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99CC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087" name="Object 85"/>
              <p:cNvGraphicFramePr>
                <a:graphicFrameLocks noChangeAspect="1"/>
              </p:cNvGraphicFramePr>
              <p:nvPr/>
            </p:nvGraphicFramePr>
            <p:xfrm>
              <a:off x="1297" y="3672"/>
              <a:ext cx="286" cy="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3" name="Equation" r:id="rId26" imgW="190513" imgH="142991" progId="Equation.3">
                      <p:embed/>
                    </p:oleObj>
                  </mc:Choice>
                  <mc:Fallback>
                    <p:oleObj name="Equation" r:id="rId26" imgW="190513" imgH="14299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7" y="3672"/>
                            <a:ext cx="286" cy="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081" name="Line 86"/>
            <p:cNvSpPr>
              <a:spLocks noChangeShapeType="1"/>
            </p:cNvSpPr>
            <p:nvPr/>
          </p:nvSpPr>
          <p:spPr bwMode="auto">
            <a:xfrm>
              <a:off x="748" y="3430"/>
              <a:ext cx="0" cy="43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Line 87"/>
            <p:cNvSpPr>
              <a:spLocks noChangeShapeType="1"/>
            </p:cNvSpPr>
            <p:nvPr/>
          </p:nvSpPr>
          <p:spPr bwMode="auto">
            <a:xfrm>
              <a:off x="748" y="3430"/>
              <a:ext cx="31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2" name="Line 88"/>
          <p:cNvSpPr>
            <a:spLocks noChangeShapeType="1"/>
          </p:cNvSpPr>
          <p:nvPr/>
        </p:nvSpPr>
        <p:spPr bwMode="auto">
          <a:xfrm>
            <a:off x="5133975" y="2327275"/>
            <a:ext cx="554038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3" name="Line 89"/>
          <p:cNvSpPr>
            <a:spLocks noChangeShapeType="1"/>
          </p:cNvSpPr>
          <p:nvPr/>
        </p:nvSpPr>
        <p:spPr bwMode="auto">
          <a:xfrm>
            <a:off x="5122863" y="2576513"/>
            <a:ext cx="411162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4" name="Line 90"/>
          <p:cNvSpPr>
            <a:spLocks noChangeShapeType="1"/>
          </p:cNvSpPr>
          <p:nvPr/>
        </p:nvSpPr>
        <p:spPr bwMode="auto">
          <a:xfrm flipV="1">
            <a:off x="5133975" y="2817813"/>
            <a:ext cx="201613" cy="1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5" name="Text Box 91"/>
          <p:cNvSpPr txBox="1">
            <a:spLocks noChangeArrowheads="1"/>
          </p:cNvSpPr>
          <p:nvPr/>
        </p:nvSpPr>
        <p:spPr bwMode="auto">
          <a:xfrm>
            <a:off x="3851275" y="24352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charset="0"/>
              </a:rPr>
              <a:t>h</a:t>
            </a:r>
          </a:p>
        </p:txBody>
      </p:sp>
      <p:sp>
        <p:nvSpPr>
          <p:cNvPr id="44056" name="Text Box 92"/>
          <p:cNvSpPr txBox="1">
            <a:spLocks noChangeArrowheads="1"/>
          </p:cNvSpPr>
          <p:nvPr/>
        </p:nvSpPr>
        <p:spPr bwMode="auto">
          <a:xfrm>
            <a:off x="6869113" y="2584450"/>
            <a:ext cx="941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600">
                <a:solidFill>
                  <a:schemeClr val="tx1"/>
                </a:solidFill>
                <a:latin typeface="Arial" charset="0"/>
              </a:rPr>
              <a:t>tekočina</a:t>
            </a:r>
            <a:endParaRPr lang="en-US" alt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57" name="Text Box 93"/>
          <p:cNvSpPr txBox="1">
            <a:spLocks noChangeArrowheads="1"/>
          </p:cNvSpPr>
          <p:nvPr/>
        </p:nvSpPr>
        <p:spPr bwMode="auto">
          <a:xfrm>
            <a:off x="8213725" y="2947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  <p:sp>
        <p:nvSpPr>
          <p:cNvPr id="44058" name="Line 94"/>
          <p:cNvSpPr>
            <a:spLocks noChangeShapeType="1"/>
          </p:cNvSpPr>
          <p:nvPr/>
        </p:nvSpPr>
        <p:spPr bwMode="auto">
          <a:xfrm>
            <a:off x="5122863" y="2108200"/>
            <a:ext cx="0" cy="998538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9" name="Line 95"/>
          <p:cNvSpPr>
            <a:spLocks noChangeShapeType="1"/>
          </p:cNvSpPr>
          <p:nvPr/>
        </p:nvSpPr>
        <p:spPr bwMode="auto">
          <a:xfrm flipV="1">
            <a:off x="5122863" y="2097088"/>
            <a:ext cx="741362" cy="100965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0" name="Line 96"/>
          <p:cNvSpPr>
            <a:spLocks noChangeShapeType="1"/>
          </p:cNvSpPr>
          <p:nvPr/>
        </p:nvSpPr>
        <p:spPr bwMode="auto">
          <a:xfrm>
            <a:off x="4202113" y="2097088"/>
            <a:ext cx="0" cy="100965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4061" name="Group 97"/>
          <p:cNvGrpSpPr>
            <a:grpSpLocks/>
          </p:cNvGrpSpPr>
          <p:nvPr/>
        </p:nvGrpSpPr>
        <p:grpSpPr bwMode="auto">
          <a:xfrm>
            <a:off x="7799398" y="2577269"/>
            <a:ext cx="442901" cy="527879"/>
            <a:chOff x="1282" y="1584"/>
            <a:chExt cx="322" cy="377"/>
          </a:xfrm>
        </p:grpSpPr>
        <p:sp>
          <p:nvSpPr>
            <p:cNvPr id="44077" name="Line 98"/>
            <p:cNvSpPr>
              <a:spLocks noChangeShapeType="1"/>
            </p:cNvSpPr>
            <p:nvPr/>
          </p:nvSpPr>
          <p:spPr bwMode="auto">
            <a:xfrm flipV="1">
              <a:off x="1312" y="1961"/>
              <a:ext cx="2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78" name="Line 99"/>
            <p:cNvSpPr>
              <a:spLocks noChangeShapeType="1"/>
            </p:cNvSpPr>
            <p:nvPr/>
          </p:nvSpPr>
          <p:spPr bwMode="auto">
            <a:xfrm flipV="1">
              <a:off x="1321" y="1676"/>
              <a:ext cx="1" cy="2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79" name="Text Box 100"/>
            <p:cNvSpPr txBox="1">
              <a:spLocks noChangeArrowheads="1"/>
            </p:cNvSpPr>
            <p:nvPr/>
          </p:nvSpPr>
          <p:spPr bwMode="auto">
            <a:xfrm>
              <a:off x="1282" y="1584"/>
              <a:ext cx="2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latin typeface="Arial" charset="0"/>
                </a:rPr>
                <a:t>y</a:t>
              </a:r>
            </a:p>
          </p:txBody>
        </p:sp>
      </p:grpSp>
      <p:sp>
        <p:nvSpPr>
          <p:cNvPr id="44062" name="Text Box 101"/>
          <p:cNvSpPr txBox="1">
            <a:spLocks noChangeArrowheads="1"/>
          </p:cNvSpPr>
          <p:nvPr/>
        </p:nvSpPr>
        <p:spPr bwMode="auto">
          <a:xfrm>
            <a:off x="7331075" y="16875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charset="0"/>
              </a:rPr>
              <a:t>A</a:t>
            </a:r>
          </a:p>
        </p:txBody>
      </p:sp>
      <p:grpSp>
        <p:nvGrpSpPr>
          <p:cNvPr id="44063" name="Group 102"/>
          <p:cNvGrpSpPr>
            <a:grpSpLocks/>
          </p:cNvGrpSpPr>
          <p:nvPr/>
        </p:nvGrpSpPr>
        <p:grpSpPr bwMode="auto">
          <a:xfrm>
            <a:off x="3132138" y="1412875"/>
            <a:ext cx="4619625" cy="720725"/>
            <a:chOff x="1973" y="890"/>
            <a:chExt cx="2910" cy="454"/>
          </a:xfrm>
        </p:grpSpPr>
        <p:sp>
          <p:nvSpPr>
            <p:cNvPr id="44072" name="Rectangle 103"/>
            <p:cNvSpPr>
              <a:spLocks noChangeArrowheads="1"/>
            </p:cNvSpPr>
            <p:nvPr/>
          </p:nvSpPr>
          <p:spPr bwMode="auto">
            <a:xfrm>
              <a:off x="2647" y="1294"/>
              <a:ext cx="2236" cy="50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4073" name="Text Box 104"/>
            <p:cNvSpPr txBox="1">
              <a:spLocks noChangeArrowheads="1"/>
            </p:cNvSpPr>
            <p:nvPr/>
          </p:nvSpPr>
          <p:spPr bwMode="auto">
            <a:xfrm>
              <a:off x="3334" y="890"/>
              <a:ext cx="1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en-US" sz="2000" b="1" i="1">
                  <a:solidFill>
                    <a:srgbClr val="FF3300"/>
                  </a:solidFill>
                  <a:latin typeface="Garamond" pitchFamily="18" charset="0"/>
                </a:rPr>
                <a:t>v</a:t>
              </a:r>
              <a:endParaRPr lang="en-US" altLang="en-US" sz="2000" b="1" i="1">
                <a:solidFill>
                  <a:srgbClr val="FF3300"/>
                </a:solidFill>
                <a:latin typeface="Garamond" pitchFamily="18" charset="0"/>
              </a:endParaRPr>
            </a:p>
          </p:txBody>
        </p:sp>
        <p:sp>
          <p:nvSpPr>
            <p:cNvPr id="44074" name="Text Box 105"/>
            <p:cNvSpPr txBox="1">
              <a:spLocks noChangeArrowheads="1"/>
            </p:cNvSpPr>
            <p:nvPr/>
          </p:nvSpPr>
          <p:spPr bwMode="auto">
            <a:xfrm>
              <a:off x="1973" y="107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33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44075" name="Line 106"/>
            <p:cNvSpPr>
              <a:spLocks noChangeShapeType="1"/>
            </p:cNvSpPr>
            <p:nvPr/>
          </p:nvSpPr>
          <p:spPr bwMode="auto">
            <a:xfrm>
              <a:off x="2245" y="1208"/>
              <a:ext cx="45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Line 107"/>
            <p:cNvSpPr>
              <a:spLocks noChangeShapeType="1"/>
            </p:cNvSpPr>
            <p:nvPr/>
          </p:nvSpPr>
          <p:spPr bwMode="auto">
            <a:xfrm>
              <a:off x="3227" y="1163"/>
              <a:ext cx="49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44064" name="Object 108"/>
          <p:cNvGraphicFramePr>
            <a:graphicFrameLocks noChangeAspect="1"/>
          </p:cNvGraphicFramePr>
          <p:nvPr/>
        </p:nvGraphicFramePr>
        <p:xfrm>
          <a:off x="5364163" y="5157788"/>
          <a:ext cx="12239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28" imgW="438234" imgH="333285" progId="Equation.3">
                  <p:embed/>
                </p:oleObj>
              </mc:Choice>
              <mc:Fallback>
                <p:oleObj name="Equation" r:id="rId28" imgW="438234" imgH="3332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157788"/>
                        <a:ext cx="12239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Text Box 109"/>
          <p:cNvSpPr txBox="1">
            <a:spLocks noChangeArrowheads="1"/>
          </p:cNvSpPr>
          <p:nvPr/>
        </p:nvSpPr>
        <p:spPr bwMode="auto">
          <a:xfrm>
            <a:off x="4718050" y="5040313"/>
            <a:ext cx="252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2000">
                <a:solidFill>
                  <a:schemeClr val="tx1"/>
                </a:solidFill>
                <a:latin typeface="Arial" charset="0"/>
              </a:rPr>
              <a:t>strižna</a:t>
            </a:r>
            <a:r>
              <a:rPr lang="sl-SI" altLang="en-US" sz="2000">
                <a:solidFill>
                  <a:srgbClr val="000099"/>
                </a:solidFill>
                <a:latin typeface="Arial" charset="0"/>
              </a:rPr>
              <a:t> </a:t>
            </a:r>
            <a:r>
              <a:rPr lang="sl-SI" altLang="en-US" sz="2000">
                <a:solidFill>
                  <a:schemeClr val="tx1"/>
                </a:solidFill>
                <a:latin typeface="Arial" charset="0"/>
              </a:rPr>
              <a:t>hitrost</a:t>
            </a:r>
            <a:r>
              <a:rPr lang="sl-SI" altLang="en-US" sz="2000">
                <a:solidFill>
                  <a:srgbClr val="000099"/>
                </a:solidFill>
                <a:latin typeface="Arial" charset="0"/>
              </a:rPr>
              <a:t>:</a:t>
            </a:r>
          </a:p>
        </p:txBody>
      </p:sp>
      <p:sp>
        <p:nvSpPr>
          <p:cNvPr id="44066" name="Rectangle 110"/>
          <p:cNvSpPr>
            <a:spLocks noChangeArrowheads="1"/>
          </p:cNvSpPr>
          <p:nvPr/>
        </p:nvSpPr>
        <p:spPr bwMode="auto">
          <a:xfrm>
            <a:off x="395931" y="46831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4400" dirty="0">
                <a:solidFill>
                  <a:schemeClr val="accent1"/>
                </a:solidFill>
                <a:latin typeface="Arial" charset="0"/>
              </a:rPr>
              <a:t>Reološke lastnosti tekočin</a:t>
            </a:r>
            <a:endParaRPr lang="en-US" altLang="en-US" sz="4400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44067" name="Group 111"/>
          <p:cNvGrpSpPr>
            <a:grpSpLocks/>
          </p:cNvGrpSpPr>
          <p:nvPr/>
        </p:nvGrpSpPr>
        <p:grpSpPr bwMode="auto">
          <a:xfrm>
            <a:off x="7885113" y="3068638"/>
            <a:ext cx="401637" cy="498475"/>
            <a:chOff x="1312" y="1605"/>
            <a:chExt cx="292" cy="356"/>
          </a:xfrm>
        </p:grpSpPr>
        <p:sp>
          <p:nvSpPr>
            <p:cNvPr id="44069" name="Line 112"/>
            <p:cNvSpPr>
              <a:spLocks noChangeShapeType="1"/>
            </p:cNvSpPr>
            <p:nvPr/>
          </p:nvSpPr>
          <p:spPr bwMode="auto">
            <a:xfrm flipV="1">
              <a:off x="1312" y="1961"/>
              <a:ext cx="29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triangl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70" name="Line 113"/>
            <p:cNvSpPr>
              <a:spLocks noChangeShapeType="1"/>
            </p:cNvSpPr>
            <p:nvPr/>
          </p:nvSpPr>
          <p:spPr bwMode="auto">
            <a:xfrm flipV="1">
              <a:off x="1321" y="1676"/>
              <a:ext cx="1" cy="2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triangl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71" name="Text Box 114"/>
            <p:cNvSpPr txBox="1">
              <a:spLocks noChangeArrowheads="1"/>
            </p:cNvSpPr>
            <p:nvPr/>
          </p:nvSpPr>
          <p:spPr bwMode="auto">
            <a:xfrm>
              <a:off x="1320" y="1605"/>
              <a:ext cx="2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en-US" sz="1600">
                  <a:solidFill>
                    <a:schemeClr val="tx1"/>
                  </a:solidFill>
                  <a:latin typeface="Arial" charset="0"/>
                </a:rPr>
                <a:t>x</a:t>
              </a:r>
              <a:endParaRPr lang="en-US" altLang="en-US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aphicFrame>
        <p:nvGraphicFramePr>
          <p:cNvPr id="44068" name="Object 5"/>
          <p:cNvGraphicFramePr>
            <a:graphicFrameLocks noChangeAspect="1"/>
          </p:cNvGraphicFramePr>
          <p:nvPr/>
        </p:nvGraphicFramePr>
        <p:xfrm>
          <a:off x="6305550" y="3522663"/>
          <a:ext cx="20478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30" imgW="927100" imgH="419100" progId="Equation.3">
                  <p:embed/>
                </p:oleObj>
              </mc:Choice>
              <mc:Fallback>
                <p:oleObj name="Equation" r:id="rId30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3522663"/>
                        <a:ext cx="2047875" cy="925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1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5" y="476250"/>
            <a:ext cx="7026275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NAČRTOVANJE MEŠANJA</a:t>
            </a:r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27238"/>
            <a:ext cx="8291513" cy="4530725"/>
          </a:xfrm>
        </p:spPr>
        <p:txBody>
          <a:bodyPr/>
          <a:lstStyle/>
          <a:p>
            <a:pPr eaLnBrk="1" hangingPunct="1"/>
            <a:r>
              <a:rPr lang="sl-SI" altLang="en-US" smtClean="0"/>
              <a:t>izbor ustreznega mešala</a:t>
            </a:r>
          </a:p>
          <a:p>
            <a:pPr eaLnBrk="1" hangingPunct="1"/>
            <a:r>
              <a:rPr lang="sl-SI" altLang="en-US" smtClean="0"/>
              <a:t>pogoji mešanja:</a:t>
            </a:r>
          </a:p>
          <a:p>
            <a:pPr lvl="1" eaLnBrk="1" hangingPunct="1"/>
            <a:r>
              <a:rPr lang="sl-SI" altLang="en-US" smtClean="0"/>
              <a:t>majhna poraba energije za učinkovito mešanje</a:t>
            </a:r>
            <a:endParaRPr lang="en-US" altLang="en-US" smtClean="0"/>
          </a:p>
          <a:p>
            <a:pPr lvl="1" algn="ctr" eaLnBrk="1" hangingPunct="1">
              <a:buFontTx/>
              <a:buNone/>
            </a:pPr>
            <a:r>
              <a:rPr lang="sl-SI" altLang="en-US" smtClean="0"/>
              <a:t>  </a:t>
            </a:r>
          </a:p>
          <a:p>
            <a:pPr lvl="1" eaLnBrk="1" hangingPunct="1">
              <a:buFontTx/>
              <a:buNone/>
            </a:pPr>
            <a:r>
              <a:rPr lang="sl-SI" altLang="en-US" smtClean="0"/>
              <a:t>				E = P </a:t>
            </a:r>
            <a:r>
              <a:rPr lang="en-US" altLang="en-US" smtClean="0">
                <a:cs typeface="Arial" charset="0"/>
              </a:rPr>
              <a:t>·</a:t>
            </a:r>
            <a:r>
              <a:rPr lang="sl-SI" altLang="en-US" smtClean="0"/>
              <a:t> t</a:t>
            </a:r>
            <a:r>
              <a:rPr lang="sl-SI" altLang="en-US" baseline="-25000" smtClean="0"/>
              <a:t>m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2987675" y="4292600"/>
            <a:ext cx="93503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4500563" y="4292600"/>
            <a:ext cx="9350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403350" y="5084763"/>
            <a:ext cx="240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moč za mešanje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87900" y="5084763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čas pomešanja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3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827088" y="3429000"/>
            <a:ext cx="1944687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7956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l-SI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l-SI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Mešanje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82963" y="3284538"/>
            <a:ext cx="57610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rgbClr val="000099"/>
                </a:solidFill>
                <a:latin typeface="Arial" charset="0"/>
              </a:rPr>
              <a:t>  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Mehansko mešanje: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   Zunanja sila premaguje napetosti v sami kapljevini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sl-SI" altLang="en-US" sz="2800" b="1">
                <a:solidFill>
                  <a:schemeClr val="tx1"/>
                </a:solidFill>
                <a:latin typeface="Arial" charset="0"/>
              </a:rPr>
              <a:t>P = M . </a:t>
            </a:r>
            <a:r>
              <a:rPr lang="sl-SI" altLang="en-US" sz="2800" b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sl-SI" altLang="en-US" sz="2800" b="1">
                <a:solidFill>
                  <a:schemeClr val="tx1"/>
                </a:solidFill>
                <a:latin typeface="Arial" charset="0"/>
              </a:rPr>
              <a:t> = (F . R) . (2 . </a:t>
            </a:r>
            <a:r>
              <a:rPr lang="sl-SI" altLang="en-US" sz="2800" b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altLang="en-US" sz="2800" b="1">
                <a:solidFill>
                  <a:schemeClr val="tx1"/>
                </a:solidFill>
                <a:latin typeface="Arial" charset="0"/>
              </a:rPr>
              <a:t> . N)</a:t>
            </a:r>
            <a:endParaRPr lang="en-GB" altLang="en-US" sz="2800" b="1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3124200" y="533400"/>
            <a:ext cx="6019800" cy="2149475"/>
            <a:chOff x="1968" y="336"/>
            <a:chExt cx="3792" cy="1354"/>
          </a:xfrm>
        </p:grpSpPr>
        <p:grpSp>
          <p:nvGrpSpPr>
            <p:cNvPr id="40973" name="Group 6"/>
            <p:cNvGrpSpPr>
              <a:grpSpLocks/>
            </p:cNvGrpSpPr>
            <p:nvPr/>
          </p:nvGrpSpPr>
          <p:grpSpPr bwMode="auto">
            <a:xfrm>
              <a:off x="2208" y="336"/>
              <a:ext cx="3552" cy="288"/>
              <a:chOff x="2208" y="336"/>
              <a:chExt cx="3552" cy="288"/>
            </a:xfrm>
          </p:grpSpPr>
          <p:sp>
            <p:nvSpPr>
              <p:cNvPr id="40985" name="Line 7"/>
              <p:cNvSpPr>
                <a:spLocks noChangeShapeType="1"/>
              </p:cNvSpPr>
              <p:nvPr/>
            </p:nvSpPr>
            <p:spPr bwMode="auto">
              <a:xfrm flipV="1">
                <a:off x="2208" y="480"/>
                <a:ext cx="1296" cy="144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86" name="Text Box 8"/>
              <p:cNvSpPr txBox="1">
                <a:spLocks noChangeArrowheads="1"/>
              </p:cNvSpPr>
              <p:nvPr/>
            </p:nvSpPr>
            <p:spPr bwMode="auto">
              <a:xfrm>
                <a:off x="3504" y="336"/>
                <a:ext cx="22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>
                    <a:solidFill>
                      <a:schemeClr val="tx2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sl-SI" altLang="en-US" sz="2000">
                    <a:solidFill>
                      <a:schemeClr val="tx1"/>
                    </a:solidFill>
                    <a:latin typeface="Arial" charset="0"/>
                  </a:rPr>
                  <a:t>Glede na agregatna stanja</a:t>
                </a:r>
                <a:endParaRPr lang="en-GB" alt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40974" name="Group 9"/>
            <p:cNvGrpSpPr>
              <a:grpSpLocks/>
            </p:cNvGrpSpPr>
            <p:nvPr/>
          </p:nvGrpSpPr>
          <p:grpSpPr bwMode="auto">
            <a:xfrm>
              <a:off x="1968" y="663"/>
              <a:ext cx="3216" cy="1027"/>
              <a:chOff x="1968" y="663"/>
              <a:chExt cx="3216" cy="1027"/>
            </a:xfrm>
          </p:grpSpPr>
          <p:grpSp>
            <p:nvGrpSpPr>
              <p:cNvPr id="40975" name="Group 10"/>
              <p:cNvGrpSpPr>
                <a:grpSpLocks/>
              </p:cNvGrpSpPr>
              <p:nvPr/>
            </p:nvGrpSpPr>
            <p:grpSpPr bwMode="auto">
              <a:xfrm>
                <a:off x="2160" y="663"/>
                <a:ext cx="3024" cy="634"/>
                <a:chOff x="2160" y="672"/>
                <a:chExt cx="3024" cy="634"/>
              </a:xfrm>
            </p:grpSpPr>
            <p:grpSp>
              <p:nvGrpSpPr>
                <p:cNvPr id="40979" name="Group 11"/>
                <p:cNvGrpSpPr>
                  <a:grpSpLocks/>
                </p:cNvGrpSpPr>
                <p:nvPr/>
              </p:nvGrpSpPr>
              <p:grpSpPr bwMode="auto">
                <a:xfrm>
                  <a:off x="2256" y="672"/>
                  <a:ext cx="2832" cy="250"/>
                  <a:chOff x="2256" y="672"/>
                  <a:chExt cx="2832" cy="250"/>
                </a:xfrm>
              </p:grpSpPr>
              <p:sp>
                <p:nvSpPr>
                  <p:cNvPr id="4098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720"/>
                    <a:ext cx="1200" cy="96"/>
                  </a:xfrm>
                  <a:prstGeom prst="line">
                    <a:avLst/>
                  </a:prstGeom>
                  <a:noFill/>
                  <a:ln w="38100">
                    <a:solidFill>
                      <a:srgbClr val="66FF3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8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672"/>
                    <a:ext cx="15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4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2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0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sl-SI" altLang="en-US" sz="2000">
                        <a:solidFill>
                          <a:schemeClr val="tx1"/>
                        </a:solidFill>
                        <a:latin typeface="Arial" charset="0"/>
                      </a:rPr>
                      <a:t>S stališča moči</a:t>
                    </a:r>
                    <a:endParaRPr lang="en-GB" altLang="en-US" sz="200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40980" name="Group 14"/>
                <p:cNvGrpSpPr>
                  <a:grpSpLocks/>
                </p:cNvGrpSpPr>
                <p:nvPr/>
              </p:nvGrpSpPr>
              <p:grpSpPr bwMode="auto">
                <a:xfrm>
                  <a:off x="2160" y="864"/>
                  <a:ext cx="3024" cy="442"/>
                  <a:chOff x="2160" y="864"/>
                  <a:chExt cx="3024" cy="442"/>
                </a:xfrm>
              </p:grpSpPr>
              <p:sp>
                <p:nvSpPr>
                  <p:cNvPr id="4098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864"/>
                    <a:ext cx="1392" cy="336"/>
                  </a:xfrm>
                  <a:prstGeom prst="line">
                    <a:avLst/>
                  </a:prstGeom>
                  <a:noFill/>
                  <a:ln w="38100">
                    <a:solidFill>
                      <a:srgbClr val="66FF3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8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1056"/>
                    <a:ext cx="163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4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2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20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6000"/>
                      <a:buFont typeface="Wingdings 2" pitchFamily="18" charset="2"/>
                      <a:buChar char=""/>
                      <a:defRPr sz="1600">
                        <a:solidFill>
                          <a:schemeClr val="tx2"/>
                        </a:solidFill>
                        <a:latin typeface="Century Gothic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sl-SI" altLang="en-US" sz="2000">
                        <a:solidFill>
                          <a:schemeClr val="tx1"/>
                        </a:solidFill>
                        <a:latin typeface="Arial" charset="0"/>
                      </a:rPr>
                      <a:t>Časov</a:t>
                    </a:r>
                    <a:r>
                      <a:rPr lang="sl-SI" altLang="en-US" sz="2000">
                        <a:solidFill>
                          <a:srgbClr val="000099"/>
                        </a:solidFill>
                        <a:latin typeface="Arial" charset="0"/>
                      </a:rPr>
                      <a:t> </a:t>
                    </a:r>
                    <a:r>
                      <a:rPr lang="sl-SI" altLang="en-US" sz="2000">
                        <a:solidFill>
                          <a:schemeClr val="tx1"/>
                        </a:solidFill>
                        <a:latin typeface="Arial" charset="0"/>
                      </a:rPr>
                      <a:t>pomešanja</a:t>
                    </a:r>
                    <a:endParaRPr lang="en-GB" altLang="en-US" sz="200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0976" name="Group 17"/>
              <p:cNvGrpSpPr>
                <a:grpSpLocks/>
              </p:cNvGrpSpPr>
              <p:nvPr/>
            </p:nvGrpSpPr>
            <p:grpSpPr bwMode="auto">
              <a:xfrm>
                <a:off x="1968" y="912"/>
                <a:ext cx="3168" cy="778"/>
                <a:chOff x="1968" y="912"/>
                <a:chExt cx="3168" cy="778"/>
              </a:xfrm>
            </p:grpSpPr>
            <p:sp>
              <p:nvSpPr>
                <p:cNvPr id="40977" name="Line 18"/>
                <p:cNvSpPr>
                  <a:spLocks noChangeShapeType="1"/>
                </p:cNvSpPr>
                <p:nvPr/>
              </p:nvSpPr>
              <p:spPr bwMode="auto">
                <a:xfrm>
                  <a:off x="1968" y="912"/>
                  <a:ext cx="1584" cy="576"/>
                </a:xfrm>
                <a:prstGeom prst="line">
                  <a:avLst/>
                </a:prstGeom>
                <a:noFill/>
                <a:ln w="38100">
                  <a:solidFill>
                    <a:srgbClr val="66FF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97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00" y="1440"/>
                  <a:ext cx="15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2400">
                      <a:solidFill>
                        <a:schemeClr val="tx2"/>
                      </a:solidFill>
                      <a:latin typeface="Century Gothic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2200">
                      <a:solidFill>
                        <a:schemeClr val="tx2"/>
                      </a:solidFill>
                      <a:latin typeface="Century Gothic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2000">
                      <a:solidFill>
                        <a:schemeClr val="tx2"/>
                      </a:solidFill>
                      <a:latin typeface="Century Gothic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>
                      <a:solidFill>
                        <a:schemeClr val="tx2"/>
                      </a:solidFill>
                      <a:latin typeface="Century Gothic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600">
                      <a:solidFill>
                        <a:schemeClr val="tx2"/>
                      </a:solidFill>
                      <a:latin typeface="Century Gothic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600">
                      <a:solidFill>
                        <a:schemeClr val="tx2"/>
                      </a:solidFill>
                      <a:latin typeface="Century Gothic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600">
                      <a:solidFill>
                        <a:schemeClr val="tx2"/>
                      </a:solidFill>
                      <a:latin typeface="Century Gothic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600">
                      <a:solidFill>
                        <a:schemeClr val="tx2"/>
                      </a:solidFill>
                      <a:latin typeface="Century Gothic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600">
                      <a:solidFill>
                        <a:schemeClr val="tx2"/>
                      </a:solidFill>
                      <a:latin typeface="Century Gothic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sl-SI" altLang="en-US" sz="2000">
                      <a:solidFill>
                        <a:schemeClr val="tx1"/>
                      </a:solidFill>
                      <a:latin typeface="Arial" charset="0"/>
                    </a:rPr>
                    <a:t>Tokovni modeli</a:t>
                  </a:r>
                  <a:endParaRPr lang="en-GB" altLang="en-US" sz="20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40966" name="Group 20"/>
          <p:cNvGrpSpPr>
            <a:grpSpLocks/>
          </p:cNvGrpSpPr>
          <p:nvPr/>
        </p:nvGrpSpPr>
        <p:grpSpPr bwMode="auto">
          <a:xfrm>
            <a:off x="107950" y="1701800"/>
            <a:ext cx="3200400" cy="4391025"/>
            <a:chOff x="68" y="1072"/>
            <a:chExt cx="2016" cy="2766"/>
          </a:xfrm>
        </p:grpSpPr>
        <p:pic>
          <p:nvPicPr>
            <p:cNvPr id="40968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689"/>
              <a:ext cx="2016" cy="2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AutoShape 22"/>
            <p:cNvSpPr>
              <a:spLocks noChangeArrowheads="1"/>
            </p:cNvSpPr>
            <p:nvPr/>
          </p:nvSpPr>
          <p:spPr bwMode="auto">
            <a:xfrm>
              <a:off x="884" y="1616"/>
              <a:ext cx="318" cy="272"/>
            </a:xfrm>
            <a:prstGeom prst="curvedRightArrow">
              <a:avLst>
                <a:gd name="adj1" fmla="val 20000"/>
                <a:gd name="adj2" fmla="val 40000"/>
                <a:gd name="adj3" fmla="val 62867"/>
              </a:avLst>
            </a:prstGeom>
            <a:solidFill>
              <a:srgbClr val="6666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FF00"/>
                </a:solidFill>
                <a:latin typeface="Arial" charset="0"/>
              </a:endParaRPr>
            </a:p>
          </p:txBody>
        </p:sp>
        <p:grpSp>
          <p:nvGrpSpPr>
            <p:cNvPr id="40970" name="Group 23"/>
            <p:cNvGrpSpPr>
              <a:grpSpLocks/>
            </p:cNvGrpSpPr>
            <p:nvPr/>
          </p:nvGrpSpPr>
          <p:grpSpPr bwMode="auto">
            <a:xfrm>
              <a:off x="871" y="1072"/>
              <a:ext cx="499" cy="676"/>
              <a:chOff x="855" y="1076"/>
              <a:chExt cx="499" cy="676"/>
            </a:xfrm>
          </p:grpSpPr>
          <p:sp>
            <p:nvSpPr>
              <p:cNvPr id="40971" name="Rectangle 24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272" cy="63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>
                    <a:solidFill>
                      <a:schemeClr val="tx2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FF00"/>
                  </a:solidFill>
                  <a:latin typeface="Arial" charset="0"/>
                </a:endParaRPr>
              </a:p>
            </p:txBody>
          </p:sp>
          <p:sp>
            <p:nvSpPr>
              <p:cNvPr id="40972" name="Rectangle 25"/>
              <p:cNvSpPr>
                <a:spLocks noChangeArrowheads="1"/>
              </p:cNvSpPr>
              <p:nvPr/>
            </p:nvSpPr>
            <p:spPr bwMode="auto">
              <a:xfrm>
                <a:off x="855" y="1076"/>
                <a:ext cx="499" cy="454"/>
              </a:xfrm>
              <a:prstGeom prst="rect">
                <a:avLst/>
              </a:prstGeom>
              <a:solidFill>
                <a:srgbClr val="3333FF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>
                    <a:solidFill>
                      <a:schemeClr val="tx2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>
                    <a:solidFill>
                      <a:schemeClr val="tx2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>
                    <a:solidFill>
                      <a:schemeClr val="tx2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>
                    <a:solidFill>
                      <a:schemeClr val="tx2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>
                    <a:solidFill>
                      <a:schemeClr val="tx2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54650" name="Text Box 26"/>
          <p:cNvSpPr txBox="1">
            <a:spLocks noChangeArrowheads="1"/>
          </p:cNvSpPr>
          <p:nvPr/>
        </p:nvSpPr>
        <p:spPr bwMode="auto">
          <a:xfrm>
            <a:off x="4500563" y="4941888"/>
            <a:ext cx="36718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sl-SI"/>
              <a:t>:  moč (W)</a:t>
            </a:r>
          </a:p>
          <a:p>
            <a:pPr algn="l">
              <a:defRPr/>
            </a:pP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M: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navor (kgm</a:t>
            </a:r>
            <a:r>
              <a:rPr lang="sl-SI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  <a:r>
              <a:rPr lang="sl-SI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 = Nm)</a:t>
            </a:r>
          </a:p>
          <a:p>
            <a:pPr algn="l">
              <a:defRPr/>
            </a:pP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w</a:t>
            </a:r>
            <a:r>
              <a:rPr lang="sl-SI"/>
              <a:t>:  kotna hitrost (s</a:t>
            </a:r>
            <a:r>
              <a:rPr lang="sl-SI" baseline="30000"/>
              <a:t>-</a:t>
            </a:r>
            <a:r>
              <a:rPr lang="en-US" baseline="30000"/>
              <a:t>1</a:t>
            </a:r>
            <a:r>
              <a:rPr lang="sl-SI"/>
              <a:t>)</a:t>
            </a:r>
          </a:p>
          <a:p>
            <a:pPr algn="l">
              <a:defRPr/>
            </a:pP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sl-SI"/>
              <a:t>:  vrtilna hitrost mešala (s</a:t>
            </a:r>
            <a:r>
              <a:rPr lang="sl-SI" baseline="30000"/>
              <a:t>-1</a:t>
            </a:r>
            <a:r>
              <a:rPr lang="sl-SI"/>
              <a:t>)</a:t>
            </a:r>
          </a:p>
          <a:p>
            <a:pPr algn="l">
              <a:defRPr/>
            </a:pP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sl-SI"/>
              <a:t>:  sila (N)  </a:t>
            </a:r>
          </a:p>
          <a:p>
            <a:pPr algn="l">
              <a:defRPr/>
            </a:pP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sl-SI"/>
              <a:t>:  ročica (m)</a:t>
            </a:r>
          </a:p>
          <a:p>
            <a:pPr algn="l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20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001713" y="2106613"/>
            <a:ext cx="6778625" cy="3508375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en-US" smtClean="0"/>
              <a:t>neprezračevan sistem:</a:t>
            </a:r>
          </a:p>
          <a:p>
            <a:pPr eaLnBrk="1" hangingPunct="1"/>
            <a:endParaRPr lang="sl-SI" altLang="en-US" smtClean="0"/>
          </a:p>
          <a:p>
            <a:pPr eaLnBrk="1" hangingPunct="1"/>
            <a:endParaRPr lang="sl-SI" altLang="en-US" smtClean="0"/>
          </a:p>
          <a:p>
            <a:pPr eaLnBrk="1" hangingPunct="1"/>
            <a:endParaRPr lang="sl-SI" altLang="en-US" smtClean="0"/>
          </a:p>
          <a:p>
            <a:pPr eaLnBrk="1" hangingPunct="1"/>
            <a:endParaRPr lang="sl-SI" altLang="en-US" smtClean="0"/>
          </a:p>
          <a:p>
            <a:pPr eaLnBrk="1" hangingPunct="1"/>
            <a:endParaRPr lang="sl-SI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sl-SI" altLang="en-US" smtClean="0"/>
              <a:t>	pregrade, enofazni sistem: Po = f (Re)</a:t>
            </a:r>
            <a:endParaRPr lang="en-US" altLang="en-US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43213" y="2490788"/>
            <a:ext cx="2598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Arial" charset="0"/>
              </a:rPr>
              <a:t>P = Po </a:t>
            </a:r>
            <a:r>
              <a:rPr lang="en-GB" altLang="en-US" sz="2800" dirty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</a:t>
            </a:r>
            <a:r>
              <a:rPr lang="en-GB" altLang="en-US" sz="2800" dirty="0">
                <a:solidFill>
                  <a:schemeClr val="tx1"/>
                </a:solidFill>
                <a:latin typeface="Arial" charset="0"/>
              </a:rPr>
              <a:t> N</a:t>
            </a:r>
            <a:r>
              <a:rPr lang="en-GB" altLang="en-US" sz="2800" baseline="30000" dirty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3</a:t>
            </a:r>
            <a:r>
              <a:rPr lang="en-GB" altLang="en-US" sz="2800" dirty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 D</a:t>
            </a:r>
            <a:r>
              <a:rPr lang="en-GB" altLang="en-US" sz="2800" baseline="30000" dirty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5</a:t>
            </a:r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 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611188" y="3860800"/>
            <a:ext cx="75596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2800">
                <a:solidFill>
                  <a:schemeClr val="tx1"/>
                </a:solidFill>
                <a:latin typeface="Arial" charset="0"/>
              </a:rPr>
              <a:t>ŠTEVILO MOČI: Po = f (Re, Fr, We)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 </a:t>
            </a:r>
            <a:br>
              <a:rPr lang="sl-SI" altLang="en-US" sz="1800">
                <a:solidFill>
                  <a:schemeClr val="tx1"/>
                </a:solidFill>
                <a:latin typeface="Arial" charset="0"/>
              </a:rPr>
            </a:b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sl-SI" altLang="en-US" sz="1800">
                <a:solidFill>
                  <a:schemeClr val="tx1"/>
                </a:solidFill>
                <a:latin typeface="Arial" charset="0"/>
              </a:rPr>
            </a:b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 flipV="1">
            <a:off x="5508625" y="3357563"/>
            <a:ext cx="287338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 flipH="1" flipV="1">
            <a:off x="5918200" y="4292600"/>
            <a:ext cx="5984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 flipV="1">
            <a:off x="5795963" y="33575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 flipV="1">
            <a:off x="6516688" y="47244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6280150" y="3087688"/>
            <a:ext cx="240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gravitacijske sile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 flipV="1">
            <a:off x="5867400" y="33575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945313" y="4456113"/>
            <a:ext cx="1643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površinske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sile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96" name="Rectangle 2"/>
          <p:cNvSpPr txBox="1">
            <a:spLocks noChangeArrowheads="1"/>
          </p:cNvSpPr>
          <p:nvPr/>
        </p:nvSpPr>
        <p:spPr bwMode="auto">
          <a:xfrm>
            <a:off x="514459" y="76470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4400" dirty="0">
                <a:solidFill>
                  <a:schemeClr val="accent1"/>
                </a:solidFill>
              </a:rPr>
              <a:t>VNOS MOČI V BIOREAKTORJIH Z MEŠALOM</a:t>
            </a:r>
            <a:endParaRPr lang="en-US" alt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VNOS MOČI V BIOREAKTORJIH Z MEŠALOM</a:t>
            </a:r>
            <a:endParaRPr 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dirty="0" smtClean="0"/>
              <a:t>Prezračevan sistem</a:t>
            </a:r>
            <a:endParaRPr lang="en-US" altLang="en-US" dirty="0" smtClean="0"/>
          </a:p>
        </p:txBody>
      </p:sp>
      <p:pic>
        <p:nvPicPr>
          <p:cNvPr id="43013" name="Picture 2" descr="Pl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6475"/>
            <a:ext cx="475138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07141" y="2992582"/>
                <a:ext cx="2309415" cy="788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𝑃𝑔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l-SI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l-SI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sl-SI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l-SI" b="0" i="1" smtClean="0">
                                      <a:latin typeface="Cambria Math"/>
                                    </a:rPr>
                                    <m:t>𝑁𝐷</m:t>
                                  </m:r>
                                  <m:r>
                                    <a:rPr lang="sl-SI" b="0" i="1" baseline="30000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sl-SI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l-SI" b="0" i="1" smtClean="0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sl-SI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sub>
                                    <m:sup/>
                                  </m:sSubSup>
                                  <m:r>
                                    <a:rPr lang="sl-SI" b="0" i="1" baseline="30000" smtClean="0">
                                      <a:latin typeface="Cambria Math"/>
                                    </a:rPr>
                                    <m:t>0,56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sl-SI" baseline="30000" dirty="0" smtClean="0"/>
                            <m:t>0,45</m:t>
                          </m:r>
                          <m:r>
                            <m:rPr>
                              <m:nor/>
                            </m:rPr>
                            <a:rPr lang="en-US" baseline="30000" dirty="0" smtClean="0"/>
                            <m:t> 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41" y="2992582"/>
                <a:ext cx="2309415" cy="7886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95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763" y="260350"/>
            <a:ext cx="7024687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FUNKCIJA MOČI Po = f (Re)</a:t>
            </a:r>
            <a:endParaRPr lang="en-US" altLang="en-US" smtClean="0"/>
          </a:p>
        </p:txBody>
      </p:sp>
      <p:sp>
        <p:nvSpPr>
          <p:cNvPr id="4813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48132" name="Group 6"/>
          <p:cNvGrpSpPr>
            <a:grpSpLocks/>
          </p:cNvGrpSpPr>
          <p:nvPr/>
        </p:nvGrpSpPr>
        <p:grpSpPr bwMode="auto">
          <a:xfrm>
            <a:off x="618036" y="1211984"/>
            <a:ext cx="7704138" cy="5262563"/>
            <a:chOff x="476" y="890"/>
            <a:chExt cx="4853" cy="3315"/>
          </a:xfrm>
        </p:grpSpPr>
        <p:pic>
          <p:nvPicPr>
            <p:cNvPr id="48133" name="Picture 7" descr="turb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890"/>
              <a:ext cx="4808" cy="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Rectangle 8"/>
            <p:cNvSpPr>
              <a:spLocks noChangeArrowheads="1"/>
            </p:cNvSpPr>
            <p:nvPr/>
          </p:nvSpPr>
          <p:spPr bwMode="auto">
            <a:xfrm>
              <a:off x="1837" y="1525"/>
              <a:ext cx="505" cy="1077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8135" name="Line 9"/>
            <p:cNvSpPr>
              <a:spLocks noChangeShapeType="1"/>
            </p:cNvSpPr>
            <p:nvPr/>
          </p:nvSpPr>
          <p:spPr bwMode="auto">
            <a:xfrm>
              <a:off x="4286" y="2931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Text Box 10"/>
            <p:cNvSpPr txBox="1">
              <a:spLocks noChangeArrowheads="1"/>
            </p:cNvSpPr>
            <p:nvPr/>
          </p:nvSpPr>
          <p:spPr bwMode="auto">
            <a:xfrm>
              <a:off x="4422" y="2659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l-SI" altLang="en-US" sz="1800">
                  <a:solidFill>
                    <a:srgbClr val="FF0066"/>
                  </a:solidFill>
                  <a:latin typeface="Arial" charset="0"/>
                </a:rPr>
                <a:t>P</a:t>
              </a:r>
              <a:r>
                <a:rPr lang="sl-SI" altLang="en-US" sz="1800" baseline="-25000">
                  <a:solidFill>
                    <a:srgbClr val="FF0066"/>
                  </a:solidFill>
                  <a:latin typeface="Arial" charset="0"/>
                </a:rPr>
                <a:t>0</a:t>
              </a:r>
              <a:r>
                <a:rPr lang="sl-SI" altLang="en-US" sz="1800">
                  <a:solidFill>
                    <a:srgbClr val="FF0066"/>
                  </a:solidFill>
                  <a:latin typeface="Arial" charset="0"/>
                </a:rPr>
                <a:t> = 5</a:t>
              </a:r>
            </a:p>
          </p:txBody>
        </p:sp>
        <p:sp>
          <p:nvSpPr>
            <p:cNvPr id="48137" name="Line 11"/>
            <p:cNvSpPr>
              <a:spLocks noChangeShapeType="1"/>
            </p:cNvSpPr>
            <p:nvPr/>
          </p:nvSpPr>
          <p:spPr bwMode="auto">
            <a:xfrm>
              <a:off x="1115" y="2141"/>
              <a:ext cx="680" cy="667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Text Box 12"/>
            <p:cNvSpPr txBox="1">
              <a:spLocks noChangeArrowheads="1"/>
            </p:cNvSpPr>
            <p:nvPr/>
          </p:nvSpPr>
          <p:spPr bwMode="auto">
            <a:xfrm>
              <a:off x="1020" y="1933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l-SI" altLang="en-US" sz="1800">
                  <a:solidFill>
                    <a:srgbClr val="FF0066"/>
                  </a:solidFill>
                  <a:latin typeface="Arial" charset="0"/>
                </a:rPr>
                <a:t>P</a:t>
              </a:r>
              <a:r>
                <a:rPr lang="sl-SI" altLang="en-US" sz="1800" baseline="-25000">
                  <a:solidFill>
                    <a:srgbClr val="FF0066"/>
                  </a:solidFill>
                  <a:latin typeface="Arial" charset="0"/>
                </a:rPr>
                <a:t>0</a:t>
              </a:r>
              <a:r>
                <a:rPr lang="sl-SI" altLang="en-US" sz="1800">
                  <a:solidFill>
                    <a:srgbClr val="FF0066"/>
                  </a:solidFill>
                  <a:latin typeface="Arial" charset="0"/>
                </a:rPr>
                <a:t>=K/Re</a:t>
              </a:r>
            </a:p>
          </p:txBody>
        </p:sp>
        <p:sp>
          <p:nvSpPr>
            <p:cNvPr id="48139" name="Line 13"/>
            <p:cNvSpPr>
              <a:spLocks noChangeShapeType="1"/>
            </p:cNvSpPr>
            <p:nvPr/>
          </p:nvSpPr>
          <p:spPr bwMode="auto">
            <a:xfrm flipH="1">
              <a:off x="1066" y="3884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Text Box 14"/>
            <p:cNvSpPr txBox="1">
              <a:spLocks noChangeArrowheads="1"/>
            </p:cNvSpPr>
            <p:nvPr/>
          </p:nvSpPr>
          <p:spPr bwMode="auto">
            <a:xfrm>
              <a:off x="1020" y="3974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l-SI" altLang="en-US" sz="1800">
                  <a:solidFill>
                    <a:srgbClr val="FF0066"/>
                  </a:solidFill>
                  <a:latin typeface="Arial" charset="0"/>
                </a:rPr>
                <a:t>laminarno</a:t>
              </a:r>
            </a:p>
          </p:txBody>
        </p:sp>
        <p:sp>
          <p:nvSpPr>
            <p:cNvPr id="48141" name="Line 15"/>
            <p:cNvSpPr>
              <a:spLocks noChangeShapeType="1"/>
            </p:cNvSpPr>
            <p:nvPr/>
          </p:nvSpPr>
          <p:spPr bwMode="auto">
            <a:xfrm flipH="1">
              <a:off x="4286" y="3884"/>
              <a:ext cx="77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Text Box 16"/>
            <p:cNvSpPr txBox="1">
              <a:spLocks noChangeArrowheads="1"/>
            </p:cNvSpPr>
            <p:nvPr/>
          </p:nvSpPr>
          <p:spPr bwMode="auto">
            <a:xfrm>
              <a:off x="4240" y="3974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l-SI" altLang="en-US" sz="1800">
                  <a:solidFill>
                    <a:srgbClr val="FF0066"/>
                  </a:solidFill>
                  <a:latin typeface="Arial" charset="0"/>
                </a:rPr>
                <a:t>turbulentno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404813"/>
            <a:ext cx="7026275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ČAS POMEŠANJA t</a:t>
            </a:r>
            <a:r>
              <a:rPr lang="sl-SI" altLang="en-US" baseline="-25000" smtClean="0"/>
              <a:t>m</a:t>
            </a:r>
            <a:endParaRPr lang="en-US" altLang="en-US" baseline="-250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98475" y="1631950"/>
            <a:ext cx="8362950" cy="4924425"/>
          </a:xfrm>
        </p:spPr>
        <p:txBody>
          <a:bodyPr/>
          <a:lstStyle/>
          <a:p>
            <a:pPr eaLnBrk="1" hangingPunct="1"/>
            <a:r>
              <a:rPr lang="en-US" altLang="en-US" smtClean="0"/>
              <a:t>čas, ki je potreben, da dosežemo določeno stopnjo homogenosti</a:t>
            </a:r>
            <a:endParaRPr lang="sl-SI" altLang="en-US" smtClean="0"/>
          </a:p>
          <a:p>
            <a:pPr eaLnBrk="1" hangingPunct="1"/>
            <a:r>
              <a:rPr lang="sl-SI" altLang="en-US" smtClean="0"/>
              <a:t>o</a:t>
            </a:r>
            <a:r>
              <a:rPr lang="en-GB" altLang="en-US" smtClean="0"/>
              <a:t>dvisen od naših zahtev pomešanja </a:t>
            </a:r>
            <a:r>
              <a:rPr lang="sl-SI" altLang="en-US" smtClean="0"/>
              <a:t>in</a:t>
            </a:r>
            <a:r>
              <a:rPr lang="en-GB" altLang="en-US" smtClean="0"/>
              <a:t> od natančnosti določitve homogenosti medija</a:t>
            </a:r>
            <a:endParaRPr lang="sl-SI" altLang="en-US" smtClean="0"/>
          </a:p>
          <a:p>
            <a:pPr eaLnBrk="1" hangingPunct="1"/>
            <a:r>
              <a:rPr lang="sl-SI" altLang="en-US" smtClean="0"/>
              <a:t>lokalna nehomogenost:</a:t>
            </a:r>
            <a:endParaRPr lang="en-US" altLang="en-US" smtClean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827088" y="4017963"/>
          <a:ext cx="28194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901309" imgH="431613" progId="Equation.3">
                  <p:embed/>
                </p:oleObj>
              </mc:Choice>
              <mc:Fallback>
                <p:oleObj name="Equation" r:id="rId4" imgW="90130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17963"/>
                        <a:ext cx="2819400" cy="1125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887788" y="4581525"/>
            <a:ext cx="525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t = 0: največja nehomogenost, i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t =  </a:t>
            </a:r>
            <a:r>
              <a:rPr lang="sl-SI" altLang="en-US">
                <a:solidFill>
                  <a:schemeClr val="tx1"/>
                </a:solidFill>
                <a:latin typeface="Arial" charset="0"/>
                <a:cs typeface="Arial" charset="0"/>
                <a:sym typeface="Mathematica1" pitchFamily="2" charset="2"/>
              </a:rPr>
              <a:t>: doseženo ravnotežje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, i = 0</a:t>
            </a:r>
            <a:r>
              <a:rPr lang="sl-SI" altLang="en-US">
                <a:solidFill>
                  <a:schemeClr val="tx1"/>
                </a:solidFill>
                <a:latin typeface="Arial" charset="0"/>
                <a:cs typeface="Arial" charset="0"/>
                <a:sym typeface="Mathematica1" pitchFamily="2" charset="2"/>
              </a:rPr>
              <a:t>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95288" y="5734050"/>
            <a:ext cx="856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Čase pomešanja običajno določimo pri 90-99% homogenosti (0,1 </a:t>
            </a:r>
            <a:r>
              <a:rPr lang="sl-SI" altLang="en-US">
                <a:solidFill>
                  <a:schemeClr val="tx1"/>
                </a:solidFill>
                <a:latin typeface="Arial" charset="0"/>
                <a:sym typeface="Mathematica1" pitchFamily="2" charset="2"/>
              </a:rPr>
              <a:t> 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i </a:t>
            </a:r>
            <a:r>
              <a:rPr lang="sl-SI" altLang="en-US">
                <a:solidFill>
                  <a:schemeClr val="tx1"/>
                </a:solidFill>
                <a:latin typeface="Arial" charset="0"/>
                <a:sym typeface="Mathematica1" pitchFamily="2" charset="2"/>
              </a:rPr>
              <a:t> 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0,01)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70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549275"/>
            <a:ext cx="7026275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DOLOČANJE t</a:t>
            </a:r>
            <a:r>
              <a:rPr lang="sl-SI" altLang="en-US" baseline="-25000" smtClean="0"/>
              <a:t>m</a:t>
            </a:r>
            <a:endParaRPr lang="en-US" altLang="en-US" baseline="-25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7025" y="2139950"/>
            <a:ext cx="8435975" cy="4718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pulzn</a:t>
            </a:r>
            <a:r>
              <a:rPr lang="sl-SI" altLang="en-US" smtClean="0">
                <a:solidFill>
                  <a:srgbClr val="FF0000"/>
                </a:solidFill>
              </a:rPr>
              <a:t>i</a:t>
            </a:r>
            <a:r>
              <a:rPr lang="en-US" altLang="en-US" smtClean="0">
                <a:solidFill>
                  <a:srgbClr val="FF0000"/>
                </a:solidFill>
              </a:rPr>
              <a:t> vnos inertnega sledilca in spremljanj</a:t>
            </a:r>
            <a:r>
              <a:rPr lang="sl-SI" altLang="en-US" smtClean="0">
                <a:solidFill>
                  <a:srgbClr val="FF0000"/>
                </a:solidFill>
              </a:rPr>
              <a:t>e </a:t>
            </a:r>
            <a:r>
              <a:rPr lang="en-US" altLang="en-US" smtClean="0">
                <a:solidFill>
                  <a:srgbClr val="FF0000"/>
                </a:solidFill>
              </a:rPr>
              <a:t>odziva sistema</a:t>
            </a:r>
            <a:endParaRPr lang="sl-SI" altLang="en-US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1042988" y="4797425"/>
            <a:ext cx="700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827088" y="6021388"/>
            <a:ext cx="7742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t</a:t>
            </a:r>
            <a:r>
              <a:rPr lang="sl-SI" altLang="en-US" baseline="-25000">
                <a:solidFill>
                  <a:schemeClr val="tx1"/>
                </a:solidFill>
                <a:latin typeface="Arial" charset="0"/>
              </a:rPr>
              <a:t>m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 odvisen od mesta vnosa sledilca in lokacije senzorja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2484438" y="5227638"/>
            <a:ext cx="368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l-SI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 = 0,1 (90% homogenost)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7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3" y="1963559"/>
            <a:ext cx="7330765" cy="448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87624" y="332656"/>
            <a:ext cx="70262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altLang="en-US" dirty="0" smtClean="0"/>
              <a:t>DOLOČANJE t</a:t>
            </a:r>
            <a:r>
              <a:rPr lang="sl-SI" altLang="en-US" baseline="-25000" dirty="0" smtClean="0"/>
              <a:t>m</a:t>
            </a:r>
            <a:endParaRPr lang="en-US" alt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084711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pPr eaLnBrk="1" hangingPunct="1"/>
            <a:r>
              <a:rPr lang="sl-SI" altLang="en-US" dirty="0" smtClean="0"/>
              <a:t>METODE DOLOČANJA t</a:t>
            </a:r>
            <a:r>
              <a:rPr lang="sl-SI" altLang="en-US" baseline="-25000" dirty="0" smtClean="0"/>
              <a:t>m</a:t>
            </a:r>
            <a:endParaRPr lang="en-US" altLang="en-US" baseline="-250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92325"/>
            <a:ext cx="8229600" cy="4968875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električn</a:t>
            </a:r>
            <a:r>
              <a:rPr lang="sl-SI" altLang="en-US" dirty="0" smtClean="0"/>
              <a:t>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prevodnost</a:t>
            </a:r>
            <a:endParaRPr lang="sl-SI" altLang="en-US" dirty="0" smtClean="0"/>
          </a:p>
          <a:p>
            <a:pPr eaLnBrk="1" hangingPunct="1"/>
            <a:r>
              <a:rPr lang="en-GB" altLang="en-US" dirty="0" smtClean="0"/>
              <a:t>pH </a:t>
            </a:r>
            <a:endParaRPr lang="sl-SI" altLang="en-US" dirty="0" smtClean="0"/>
          </a:p>
          <a:p>
            <a:pPr eaLnBrk="1" hangingPunct="1"/>
            <a:r>
              <a:rPr lang="en-GB" altLang="en-US" dirty="0" err="1" smtClean="0"/>
              <a:t>temperatur</a:t>
            </a:r>
            <a:r>
              <a:rPr lang="sl-SI" altLang="en-US" dirty="0" smtClean="0"/>
              <a:t>a</a:t>
            </a:r>
          </a:p>
          <a:p>
            <a:pPr eaLnBrk="1" hangingPunct="1"/>
            <a:r>
              <a:rPr lang="en-GB" altLang="en-US" dirty="0" err="1" smtClean="0"/>
              <a:t>fluorescenc</a:t>
            </a:r>
            <a:r>
              <a:rPr lang="sl-SI" altLang="en-US" dirty="0" smtClean="0"/>
              <a:t>a</a:t>
            </a:r>
          </a:p>
          <a:p>
            <a:pPr eaLnBrk="1" hangingPunct="1"/>
            <a:r>
              <a:rPr lang="en-GB" altLang="en-US" dirty="0" err="1" smtClean="0"/>
              <a:t>magnetne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lastnosti</a:t>
            </a:r>
            <a:r>
              <a:rPr lang="sl-SI" altLang="en-US" dirty="0" smtClean="0"/>
              <a:t> </a:t>
            </a:r>
          </a:p>
          <a:p>
            <a:pPr eaLnBrk="1" hangingPunct="1"/>
            <a:r>
              <a:rPr lang="en-GB" altLang="en-US" dirty="0" err="1" smtClean="0"/>
              <a:t>radioaktivnost</a:t>
            </a:r>
            <a:endParaRPr lang="sl-SI" altLang="en-US" dirty="0" smtClean="0"/>
          </a:p>
          <a:p>
            <a:pPr eaLnBrk="1" hangingPunct="1"/>
            <a:r>
              <a:rPr lang="en-GB" altLang="en-US" dirty="0" err="1" smtClean="0"/>
              <a:t>obarvanje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razbarvanje</a:t>
            </a:r>
            <a:r>
              <a:rPr lang="en-GB" altLang="en-US" dirty="0" smtClean="0"/>
              <a:t> </a:t>
            </a:r>
            <a:r>
              <a:rPr lang="sl-SI" altLang="en-US" dirty="0" smtClean="0"/>
              <a:t>tekočine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en-US" dirty="0" smtClean="0"/>
              <a:t>	(</a:t>
            </a:r>
            <a:r>
              <a:rPr lang="en-GB" altLang="en-US" dirty="0" err="1" smtClean="0"/>
              <a:t>omogoča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vizualizacijo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mirujočih</a:t>
            </a:r>
            <a:r>
              <a:rPr lang="en-GB" altLang="en-US" dirty="0" smtClean="0"/>
              <a:t> con</a:t>
            </a:r>
            <a:r>
              <a:rPr lang="sl-SI" altLang="en-US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5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396875"/>
            <a:ext cx="7026275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DOLOČANJE t</a:t>
            </a:r>
            <a:r>
              <a:rPr lang="sl-SI" altLang="en-US" baseline="-25000" smtClean="0"/>
              <a:t>m</a:t>
            </a:r>
            <a:endParaRPr lang="en-US" altLang="en-US" baseline="-25000" smtClean="0"/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6262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333375"/>
            <a:ext cx="7024688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Reološke lastnosti tekočin</a:t>
            </a:r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4535488" cy="4752975"/>
          </a:xfrm>
        </p:spPr>
        <p:txBody>
          <a:bodyPr/>
          <a:lstStyle/>
          <a:p>
            <a:pPr eaLnBrk="1" hangingPunct="1"/>
            <a:r>
              <a:rPr lang="sl-SI" altLang="en-US" smtClean="0"/>
              <a:t>newtonske tekočine:</a:t>
            </a:r>
            <a:endParaRPr lang="en-US" altLang="en-US" smtClean="0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468313" y="2205038"/>
            <a:ext cx="252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Newtonov zakon: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63" name="Line 11"/>
          <p:cNvSpPr>
            <a:spLocks noChangeShapeType="1"/>
          </p:cNvSpPr>
          <p:nvPr/>
        </p:nvSpPr>
        <p:spPr bwMode="auto">
          <a:xfrm flipH="1">
            <a:off x="755650" y="3789363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12"/>
          <p:cNvSpPr>
            <a:spLocks noChangeShapeType="1"/>
          </p:cNvSpPr>
          <p:nvPr/>
        </p:nvSpPr>
        <p:spPr bwMode="auto">
          <a:xfrm>
            <a:off x="2124075" y="4221163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14"/>
          <p:cNvSpPr txBox="1">
            <a:spLocks noChangeArrowheads="1"/>
          </p:cNvSpPr>
          <p:nvPr/>
        </p:nvSpPr>
        <p:spPr bwMode="auto">
          <a:xfrm>
            <a:off x="3059113" y="2924175"/>
            <a:ext cx="14398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altLang="en-US">
                <a:solidFill>
                  <a:schemeClr val="tx1"/>
                </a:solidFill>
                <a:latin typeface="Arial" charset="0"/>
              </a:rPr>
              <a:t>tri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ž</a:t>
            </a:r>
            <a:r>
              <a:rPr lang="en-US" altLang="en-US">
                <a:solidFill>
                  <a:schemeClr val="tx1"/>
                </a:solidFill>
                <a:latin typeface="Arial" charset="0"/>
              </a:rPr>
              <a:t>na napetost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 [Pa]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66" name="Rectangle 16"/>
          <p:cNvSpPr>
            <a:spLocks noChangeArrowheads="1"/>
          </p:cNvSpPr>
          <p:nvPr/>
        </p:nvSpPr>
        <p:spPr bwMode="auto">
          <a:xfrm>
            <a:off x="2411413" y="4724400"/>
            <a:ext cx="1584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altLang="en-US">
                <a:solidFill>
                  <a:schemeClr val="tx1"/>
                </a:solidFill>
                <a:latin typeface="Arial" charset="0"/>
              </a:rPr>
              <a:t>tri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ž</a:t>
            </a:r>
            <a:r>
              <a:rPr lang="en-US" altLang="en-US">
                <a:solidFill>
                  <a:schemeClr val="tx1"/>
                </a:solidFill>
                <a:latin typeface="Arial" charset="0"/>
              </a:rPr>
              <a:t>na</a:t>
            </a:r>
            <a:endParaRPr lang="sl-SI" altLang="en-US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hitrost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[s</a:t>
            </a:r>
            <a:r>
              <a:rPr lang="sl-SI" altLang="en-US" baseline="30000">
                <a:solidFill>
                  <a:schemeClr val="tx1"/>
                </a:solidFill>
                <a:latin typeface="Arial" charset="0"/>
              </a:rPr>
              <a:t>-1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]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5067" name="Object 17"/>
          <p:cNvGraphicFramePr>
            <a:graphicFrameLocks noChangeAspect="1"/>
          </p:cNvGraphicFramePr>
          <p:nvPr/>
        </p:nvGraphicFramePr>
        <p:xfrm>
          <a:off x="1049338" y="2936875"/>
          <a:ext cx="1385887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390470" imgH="457084" progId="Equation.3">
                  <p:embed/>
                </p:oleObj>
              </mc:Choice>
              <mc:Fallback>
                <p:oleObj name="Equation" r:id="rId4" imgW="390470" imgH="4570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936875"/>
                        <a:ext cx="1385887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8" name="Line 18"/>
          <p:cNvSpPr>
            <a:spLocks noChangeShapeType="1"/>
          </p:cNvSpPr>
          <p:nvPr/>
        </p:nvSpPr>
        <p:spPr bwMode="auto">
          <a:xfrm flipV="1">
            <a:off x="2195513" y="3213100"/>
            <a:ext cx="7921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Rectangle 20"/>
          <p:cNvSpPr>
            <a:spLocks noChangeArrowheads="1"/>
          </p:cNvSpPr>
          <p:nvPr/>
        </p:nvSpPr>
        <p:spPr bwMode="auto">
          <a:xfrm>
            <a:off x="0" y="4508500"/>
            <a:ext cx="1835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dinamična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viskoznost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[Pa s]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5070" name="Picture 21" descr="reologi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3960813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smtClean="0"/>
              <a:t>ČAS POMEŠANJA t</a:t>
            </a:r>
            <a:r>
              <a:rPr lang="sl-SI" altLang="en-US" baseline="-25000" smtClean="0"/>
              <a:t>m</a:t>
            </a:r>
            <a:endParaRPr lang="en-US" altLang="en-US" baseline="-250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odvis</a:t>
            </a:r>
            <a:r>
              <a:rPr lang="sl-SI" altLang="en-US" smtClean="0"/>
              <a:t>e</a:t>
            </a:r>
            <a:r>
              <a:rPr lang="en-US" altLang="en-US" smtClean="0"/>
              <a:t>n od velikosti in geometrije sistema, intezivnosti mešanja in lastnosti</a:t>
            </a:r>
            <a:r>
              <a:rPr lang="sl-SI" altLang="en-US" smtClean="0"/>
              <a:t> brozge</a:t>
            </a:r>
            <a:r>
              <a:rPr lang="en-US" altLang="en-US" smtClean="0"/>
              <a:t> </a:t>
            </a:r>
            <a:endParaRPr lang="sl-SI" altLang="en-US" smtClean="0"/>
          </a:p>
          <a:p>
            <a:pPr eaLnBrk="1" hangingPunct="1"/>
            <a:endParaRPr lang="sl-SI" alt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sl-SI" altLang="en-US" smtClean="0"/>
              <a:t>t</a:t>
            </a:r>
            <a:r>
              <a:rPr lang="sl-SI" altLang="en-US" baseline="-25000" smtClean="0"/>
              <a:t>m</a:t>
            </a:r>
            <a:r>
              <a:rPr lang="sl-SI" altLang="en-US" smtClean="0"/>
              <a:t> = f </a:t>
            </a:r>
            <a:r>
              <a:rPr lang="en-US" altLang="en-US" smtClean="0"/>
              <a:t>(N, D, </a:t>
            </a:r>
            <a:r>
              <a:rPr lang="el-GR" altLang="en-US" smtClean="0">
                <a:cs typeface="Arial" charset="0"/>
              </a:rPr>
              <a:t>ρ</a:t>
            </a:r>
            <a:r>
              <a:rPr lang="en-US" altLang="en-US" smtClean="0"/>
              <a:t>,</a:t>
            </a:r>
            <a:r>
              <a:rPr lang="sl-SI" altLang="en-US" smtClean="0"/>
              <a:t> </a:t>
            </a:r>
            <a:r>
              <a:rPr lang="el-GR" altLang="en-US" smtClean="0">
                <a:cs typeface="Arial" charset="0"/>
              </a:rPr>
              <a:t>η</a:t>
            </a:r>
            <a:r>
              <a:rPr lang="en-US" altLang="en-US" smtClean="0"/>
              <a:t>)</a:t>
            </a:r>
            <a:r>
              <a:rPr lang="sl-SI" altLang="en-US" smtClean="0"/>
              <a:t> = f (Re)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 flipH="1">
            <a:off x="1258888" y="3860800"/>
            <a:ext cx="23764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 flipH="1">
            <a:off x="3419475" y="3933825"/>
            <a:ext cx="6477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4643438" y="3860800"/>
            <a:ext cx="5048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5148263" y="3860800"/>
            <a:ext cx="21605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50825" y="4797425"/>
            <a:ext cx="1389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vrtilna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hitrost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[s</a:t>
            </a:r>
            <a:r>
              <a:rPr lang="sl-SI" altLang="en-US" baseline="30000">
                <a:solidFill>
                  <a:schemeClr val="tx1"/>
                </a:solidFill>
                <a:latin typeface="Arial" charset="0"/>
              </a:rPr>
              <a:t>-1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]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2484438" y="5300663"/>
            <a:ext cx="11731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premer mešala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[m]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4500563" y="5300663"/>
            <a:ext cx="1366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gostota brozge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[kg/m</a:t>
            </a:r>
            <a:r>
              <a:rPr lang="sl-SI" altLang="en-US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]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6732588" y="4797425"/>
            <a:ext cx="20161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dinamična viskoznost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[Pa s]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mtClean="0"/>
              <a:t>Brezdimenzijski čas pomešanja</a:t>
            </a: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smtClean="0"/>
              <a:t>Produkt časa pomešanja in vrtilne hitrosti mešala: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l-SI" altLang="en-US" smtClean="0">
                <a:solidFill>
                  <a:srgbClr val="FF3300"/>
                </a:solidFill>
              </a:rPr>
              <a:t>N </a:t>
            </a:r>
            <a:r>
              <a:rPr lang="en-US" altLang="en-US" smtClean="0">
                <a:solidFill>
                  <a:srgbClr val="FF3300"/>
                </a:solidFill>
                <a:cs typeface="Arial" charset="0"/>
              </a:rPr>
              <a:t>·</a:t>
            </a:r>
            <a:r>
              <a:rPr lang="sl-SI" altLang="en-US" smtClean="0">
                <a:solidFill>
                  <a:srgbClr val="FF3300"/>
                </a:solidFill>
              </a:rPr>
              <a:t>t</a:t>
            </a:r>
            <a:r>
              <a:rPr lang="sl-SI" altLang="en-US" baseline="-25000" smtClean="0">
                <a:solidFill>
                  <a:srgbClr val="FF3300"/>
                </a:solidFill>
              </a:rPr>
              <a:t>m</a:t>
            </a:r>
            <a:endParaRPr lang="sl-SI" altLang="en-US" smtClean="0"/>
          </a:p>
          <a:p>
            <a:pPr eaLnBrk="1" hangingPunct="1"/>
            <a:r>
              <a:rPr lang="sl-SI" altLang="en-US" smtClean="0"/>
              <a:t>V turbulentnem območju konstanten in neodvisen od velikosti reaktorja </a:t>
            </a:r>
          </a:p>
          <a:p>
            <a:pPr lvl="1" eaLnBrk="1" hangingPunct="1"/>
            <a:r>
              <a:rPr lang="sl-SI" altLang="en-US" smtClean="0"/>
              <a:t> laminarni tok: Re </a:t>
            </a:r>
            <a:r>
              <a:rPr lang="sl-SI" altLang="en-US" u="sng" smtClean="0"/>
              <a:t>&lt;</a:t>
            </a:r>
            <a:r>
              <a:rPr lang="sl-SI" altLang="en-US" smtClean="0"/>
              <a:t> 1</a:t>
            </a:r>
          </a:p>
          <a:p>
            <a:pPr lvl="1" eaLnBrk="1" hangingPunct="1"/>
            <a:r>
              <a:rPr lang="sl-SI" altLang="en-US" smtClean="0"/>
              <a:t> turbulentni tok: Re  </a:t>
            </a:r>
            <a:r>
              <a:rPr lang="en-US" altLang="en-US" smtClean="0">
                <a:cs typeface="Arial" charset="0"/>
              </a:rPr>
              <a:t>&gt;</a:t>
            </a:r>
            <a:r>
              <a:rPr lang="sl-SI" altLang="en-US" smtClean="0">
                <a:cs typeface="Arial" charset="0"/>
              </a:rPr>
              <a:t> </a:t>
            </a:r>
            <a:r>
              <a:rPr lang="sl-SI" altLang="en-US" smtClean="0"/>
              <a:t>10</a:t>
            </a:r>
            <a:r>
              <a:rPr lang="sl-SI" altLang="en-US" baseline="30000" smtClean="0"/>
              <a:t>4</a:t>
            </a:r>
            <a:endParaRPr lang="en-US" altLang="en-US" smtClean="0">
              <a:cs typeface="Arial" charset="0"/>
            </a:endParaRPr>
          </a:p>
          <a:p>
            <a:pPr lvl="1" eaLnBrk="1" hangingPunct="1"/>
            <a:r>
              <a:rPr lang="sl-SI" altLang="en-US" smtClean="0"/>
              <a:t> prehodno območje: 10 &lt; Re &lt; 10</a:t>
            </a:r>
            <a:r>
              <a:rPr lang="sl-SI" altLang="en-US" baseline="30000" smtClean="0"/>
              <a:t>4</a:t>
            </a:r>
            <a:r>
              <a:rPr lang="sl-SI" altLang="en-US" smtClean="0"/>
              <a:t>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2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0246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Brezdimenzijski čas pomešanja</a:t>
            </a:r>
            <a:endParaRPr lang="en-US" dirty="0" smtClean="0"/>
          </a:p>
        </p:txBody>
      </p:sp>
      <p:pic>
        <p:nvPicPr>
          <p:cNvPr id="57347" name="Picture 5" descr="cas pomesanja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7777162" cy="3775075"/>
          </a:xfrm>
          <a:noFill/>
        </p:spPr>
      </p:pic>
      <p:graphicFrame>
        <p:nvGraphicFramePr>
          <p:cNvPr id="82977" name="Group 33"/>
          <p:cNvGraphicFramePr>
            <a:graphicFrameLocks noGrp="1"/>
          </p:cNvGraphicFramePr>
          <p:nvPr/>
        </p:nvGraphicFramePr>
        <p:xfrm>
          <a:off x="395288" y="5734050"/>
          <a:ext cx="8569325" cy="731838"/>
        </p:xfrm>
        <a:graphic>
          <a:graphicData uri="http://schemas.openxmlformats.org/drawingml/2006/table">
            <a:tbl>
              <a:tblPr/>
              <a:tblGrid>
                <a:gridCol w="2540000"/>
                <a:gridCol w="2062162"/>
                <a:gridCol w="2379663"/>
                <a:gridCol w="158750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hs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propelersko m.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40" marB="4574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gs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turbinsko m.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c, cs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lopatasto m.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tračno m.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i, is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impelersko m.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40" marB="4574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sidrno m.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f, fs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protitočno (MIG) mešalo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2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Brezdimenzijski čas pomešanja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4" y="1700808"/>
            <a:ext cx="7555574" cy="47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79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4" y="260648"/>
            <a:ext cx="7024688" cy="1143000"/>
          </a:xfrm>
        </p:spPr>
        <p:txBody>
          <a:bodyPr/>
          <a:lstStyle/>
          <a:p>
            <a:pPr eaLnBrk="1" hangingPunct="1"/>
            <a:r>
              <a:rPr lang="sl-SI" altLang="en-US" dirty="0" smtClean="0"/>
              <a:t>OCENE ČASA POMEŠANJA</a:t>
            </a:r>
            <a:endParaRPr lang="en-US" alt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34975" y="1340768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en-US" sz="2800" dirty="0" smtClean="0"/>
              <a:t>Iz teorije kroženja tekočine (velja le v turbulentnem območju)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en-US" sz="2400" dirty="0" smtClean="0"/>
              <a:t>t</a:t>
            </a:r>
            <a:r>
              <a:rPr lang="sl-SI" altLang="en-US" sz="2400" baseline="-25000" dirty="0" smtClean="0"/>
              <a:t>cir </a:t>
            </a:r>
            <a:r>
              <a:rPr lang="sl-SI" altLang="en-US" sz="2400" dirty="0" smtClean="0"/>
              <a:t>sorazmeren najdaljši poti kroženja</a:t>
            </a:r>
          </a:p>
          <a:p>
            <a:pPr lvl="1" eaLnBrk="1" hangingPunct="1">
              <a:lnSpc>
                <a:spcPct val="80000"/>
              </a:lnSpc>
            </a:pPr>
            <a:endParaRPr lang="sl-SI" alt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sl-SI" alt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sl-SI" alt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sl-SI" alt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sl-SI" alt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sl-SI" alt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sl-SI" alt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sl-SI" alt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sl-SI" alt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sl-SI" altLang="en-US" sz="2400" dirty="0" smtClean="0"/>
              <a:t>t</a:t>
            </a:r>
            <a:r>
              <a:rPr lang="sl-SI" altLang="en-US" sz="2400" baseline="-25000" dirty="0" smtClean="0"/>
              <a:t>cir </a:t>
            </a:r>
            <a:r>
              <a:rPr lang="sl-SI" altLang="en-US" sz="2400" dirty="0" smtClean="0"/>
              <a:t>obratno sorazmeren v</a:t>
            </a:r>
            <a:r>
              <a:rPr lang="sl-SI" altLang="en-US" sz="2400" baseline="-25000" dirty="0" smtClean="0"/>
              <a:t>cir </a:t>
            </a:r>
            <a:r>
              <a:rPr lang="sl-SI" altLang="en-US" sz="2400" dirty="0" smtClean="0"/>
              <a:t>in torej N </a:t>
            </a:r>
            <a:r>
              <a:rPr lang="en-US" altLang="en-US" sz="2400" dirty="0" smtClean="0">
                <a:cs typeface="Arial" charset="0"/>
              </a:rPr>
              <a:t>·</a:t>
            </a:r>
            <a:r>
              <a:rPr lang="sl-SI" altLang="en-US" sz="2400" dirty="0" smtClean="0">
                <a:cs typeface="Arial" charset="0"/>
              </a:rPr>
              <a:t> </a:t>
            </a:r>
            <a:r>
              <a:rPr lang="sl-SI" altLang="en-US" sz="2400" dirty="0" smtClean="0"/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en-US" sz="2400" dirty="0" smtClean="0"/>
              <a:t>t</a:t>
            </a:r>
            <a:r>
              <a:rPr lang="sl-SI" altLang="en-US" sz="2400" baseline="-25000" dirty="0" smtClean="0"/>
              <a:t>m</a:t>
            </a:r>
            <a:r>
              <a:rPr lang="sl-SI" altLang="en-US" sz="2400" dirty="0" smtClean="0"/>
              <a:t> = 5 t</a:t>
            </a:r>
            <a:r>
              <a:rPr lang="sl-SI" altLang="en-US" sz="2400" baseline="-25000" dirty="0" smtClean="0"/>
              <a:t>cir </a:t>
            </a:r>
            <a:endParaRPr lang="en-US" altLang="en-US" sz="2400" baseline="-25000" dirty="0" smtClean="0"/>
          </a:p>
        </p:txBody>
      </p:sp>
      <p:pic>
        <p:nvPicPr>
          <p:cNvPr id="58372" name="Picture 4" descr="tokov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59087"/>
            <a:ext cx="50403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359650" y="3661063"/>
            <a:ext cx="130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dirty="0">
                <a:solidFill>
                  <a:schemeClr val="tx1"/>
                </a:solidFill>
                <a:latin typeface="Arial" charset="0"/>
              </a:rPr>
              <a:t>propeler</a:t>
            </a:r>
            <a:endParaRPr lang="en-US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5536" y="3502025"/>
            <a:ext cx="1812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dirty="0">
                <a:solidFill>
                  <a:schemeClr val="tx1"/>
                </a:solidFill>
                <a:latin typeface="Arial" charset="0"/>
              </a:rPr>
              <a:t>Rushtonova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dirty="0">
                <a:solidFill>
                  <a:schemeClr val="tx1"/>
                </a:solidFill>
                <a:latin typeface="Arial" charset="0"/>
              </a:rPr>
              <a:t> turbina</a:t>
            </a:r>
            <a:endParaRPr lang="en-US" alt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smtClean="0"/>
              <a:t>OCENE ČASA POMEŠANJA</a:t>
            </a:r>
            <a:endParaRPr lang="en-US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smtClean="0"/>
              <a:t>Korelacije:</a:t>
            </a:r>
          </a:p>
          <a:p>
            <a:pPr lvl="1" eaLnBrk="1" hangingPunct="1"/>
            <a:r>
              <a:rPr lang="en-GB" altLang="en-US" smtClean="0"/>
              <a:t>za Rushtonovo turbino:</a:t>
            </a:r>
            <a:endParaRPr lang="sl-SI" altLang="en-US" smtClean="0"/>
          </a:p>
          <a:p>
            <a:pPr lvl="1" eaLnBrk="1" hangingPunct="1"/>
            <a:endParaRPr lang="sl-SI" altLang="en-US" smtClean="0"/>
          </a:p>
          <a:p>
            <a:pPr lvl="1" eaLnBrk="1" hangingPunct="1"/>
            <a:endParaRPr lang="sl-SI" altLang="en-US" smtClean="0"/>
          </a:p>
          <a:p>
            <a:pPr lvl="1" eaLnBrk="1" hangingPunct="1"/>
            <a:endParaRPr lang="sl-SI" altLang="en-US" smtClean="0"/>
          </a:p>
          <a:p>
            <a:pPr lvl="1" eaLnBrk="1" hangingPunct="1"/>
            <a:r>
              <a:rPr lang="sl-SI" altLang="en-US" smtClean="0"/>
              <a:t>za propeler z usmerjanjem toka navzdol:</a:t>
            </a:r>
            <a:endParaRPr lang="en-US" altLang="en-US" smtClean="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59397" name="Object 4"/>
          <p:cNvGraphicFramePr>
            <a:graphicFrameLocks noChangeAspect="1"/>
          </p:cNvGraphicFramePr>
          <p:nvPr/>
        </p:nvGraphicFramePr>
        <p:xfrm>
          <a:off x="1524000" y="2809875"/>
          <a:ext cx="4200525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1752664" imgH="485736" progId="Equation.3">
                  <p:embed/>
                </p:oleObj>
              </mc:Choice>
              <mc:Fallback>
                <p:oleObj name="Equation" r:id="rId4" imgW="1752664" imgH="4857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09875"/>
                        <a:ext cx="4200525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59399" name="Object 6"/>
          <p:cNvGraphicFramePr>
            <a:graphicFrameLocks noChangeAspect="1"/>
          </p:cNvGraphicFramePr>
          <p:nvPr/>
        </p:nvGraphicFramePr>
        <p:xfrm>
          <a:off x="1373188" y="5121275"/>
          <a:ext cx="4278312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6" imgW="1742950" imgH="390589" progId="Equation.3">
                  <p:embed/>
                </p:oleObj>
              </mc:Choice>
              <mc:Fallback>
                <p:oleObj name="Equation" r:id="rId6" imgW="1742950" imgH="39058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121275"/>
                        <a:ext cx="4278312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0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en-US" smtClean="0"/>
              <a:t>N</a:t>
            </a:r>
            <a:r>
              <a:rPr lang="de-DE" altLang="en-US" smtClean="0"/>
              <a:t>e</a:t>
            </a:r>
            <a:r>
              <a:rPr lang="sl-SI" altLang="en-US" smtClean="0"/>
              <a:t>ne</a:t>
            </a:r>
            <a:r>
              <a:rPr lang="de-DE" altLang="en-US" smtClean="0"/>
              <a:t>wtonske teko</a:t>
            </a:r>
            <a:r>
              <a:rPr lang="sl-SI" altLang="en-US" smtClean="0"/>
              <a:t>č</a:t>
            </a:r>
            <a:r>
              <a:rPr lang="de-DE" altLang="en-US" smtClean="0"/>
              <a:t>ine</a:t>
            </a:r>
            <a:endParaRPr lang="sl-SI" altLang="en-US" smtClean="0">
              <a:sym typeface="Symbol" pitchFamily="18" charset="2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557338"/>
            <a:ext cx="5473700" cy="3603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altLang="en-US" sz="1800" smtClean="0">
                <a:sym typeface="Symbol" pitchFamily="18" charset="2"/>
              </a:rPr>
              <a:t>viskoznost se spreminja s strižno hitrostjo</a:t>
            </a:r>
          </a:p>
        </p:txBody>
      </p:sp>
      <p:pic>
        <p:nvPicPr>
          <p:cNvPr id="21508" name="Picture 6" descr="img0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49688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3879" name="Group 15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6030452"/>
              </p:ext>
            </p:extLst>
          </p:nvPr>
        </p:nvGraphicFramePr>
        <p:xfrm>
          <a:off x="6084168" y="2256189"/>
          <a:ext cx="2598737" cy="2798763"/>
        </p:xfrm>
        <a:graphic>
          <a:graphicData uri="http://schemas.openxmlformats.org/drawingml/2006/table">
            <a:tbl>
              <a:tblPr/>
              <a:tblGrid>
                <a:gridCol w="1084262"/>
                <a:gridCol w="1009650"/>
                <a:gridCol w="504825"/>
              </a:tblGrid>
              <a:tr h="5791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Material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viskoznost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</a:t>
                      </a: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sl-SI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3 </a:t>
                      </a: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(Pa s)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T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(°C)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zrak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0,017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voda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jajčni beljak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glicerol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ricinovo olje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glukoza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10000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3" name="Text Box 143"/>
          <p:cNvSpPr txBox="1">
            <a:spLocks noChangeArrowheads="1"/>
          </p:cNvSpPr>
          <p:nvPr/>
        </p:nvSpPr>
        <p:spPr bwMode="auto">
          <a:xfrm>
            <a:off x="755576" y="1957676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 dirty="0">
                <a:latin typeface="Arial" charset="0"/>
              </a:rPr>
              <a:t>reogram</a:t>
            </a:r>
          </a:p>
        </p:txBody>
      </p:sp>
      <p:sp>
        <p:nvSpPr>
          <p:cNvPr id="21544" name="Rectangle 144"/>
          <p:cNvSpPr>
            <a:spLocks noChangeArrowheads="1"/>
          </p:cNvSpPr>
          <p:nvPr/>
        </p:nvSpPr>
        <p:spPr bwMode="auto">
          <a:xfrm>
            <a:off x="1403350" y="5876925"/>
            <a:ext cx="2916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2"/>
                </a:solidFill>
                <a:latin typeface="Arial" charset="0"/>
              </a:rPr>
              <a:t>Ostwald-de Waelejev (potenčni ) model:</a:t>
            </a:r>
          </a:p>
        </p:txBody>
      </p:sp>
      <p:sp>
        <p:nvSpPr>
          <p:cNvPr id="21545" name="Rectangle 14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21546" name="Object 145"/>
          <p:cNvGraphicFramePr>
            <a:graphicFrameLocks noChangeAspect="1"/>
          </p:cNvGraphicFramePr>
          <p:nvPr/>
        </p:nvGraphicFramePr>
        <p:xfrm>
          <a:off x="4067175" y="5738813"/>
          <a:ext cx="35290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4" imgW="1688367" imgH="495085" progId="Equation.3">
                  <p:embed/>
                </p:oleObj>
              </mc:Choice>
              <mc:Fallback>
                <p:oleObj name="Equation" r:id="rId4" imgW="1688367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738813"/>
                        <a:ext cx="35290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7" name="Text Box 147"/>
          <p:cNvSpPr txBox="1">
            <a:spLocks noChangeArrowheads="1"/>
          </p:cNvSpPr>
          <p:nvPr/>
        </p:nvSpPr>
        <p:spPr bwMode="auto">
          <a:xfrm>
            <a:off x="4859338" y="206057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>
                <a:latin typeface="Arial" charset="0"/>
              </a:rPr>
              <a:t>n </a:t>
            </a:r>
            <a:r>
              <a:rPr lang="en-US" altLang="en-US" sz="1800">
                <a:latin typeface="Arial" charset="0"/>
                <a:cs typeface="Arial" charset="0"/>
              </a:rPr>
              <a:t>&gt;</a:t>
            </a:r>
            <a:r>
              <a:rPr lang="sl-SI" altLang="en-US" sz="1800">
                <a:latin typeface="Arial" charset="0"/>
                <a:cs typeface="Arial" charset="0"/>
              </a:rPr>
              <a:t> 1</a:t>
            </a: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21548" name="Text Box 148"/>
          <p:cNvSpPr txBox="1">
            <a:spLocks noChangeArrowheads="1"/>
          </p:cNvSpPr>
          <p:nvPr/>
        </p:nvSpPr>
        <p:spPr bwMode="auto">
          <a:xfrm>
            <a:off x="4500563" y="39338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>
                <a:latin typeface="Arial" charset="0"/>
              </a:rPr>
              <a:t>n </a:t>
            </a:r>
            <a:r>
              <a:rPr lang="en-US" altLang="en-US" sz="1800">
                <a:latin typeface="Arial" charset="0"/>
                <a:cs typeface="Arial" charset="0"/>
                <a:sym typeface="Mathematica1" pitchFamily="2" charset="2"/>
              </a:rPr>
              <a:t></a:t>
            </a:r>
            <a:r>
              <a:rPr lang="sl-SI" altLang="en-US" sz="1800">
                <a:latin typeface="Arial" charset="0"/>
                <a:cs typeface="Arial" charset="0"/>
                <a:sym typeface="Mathematica1" pitchFamily="2" charset="2"/>
              </a:rPr>
              <a:t> </a:t>
            </a:r>
            <a:r>
              <a:rPr lang="sl-SI" altLang="en-US" sz="1800">
                <a:latin typeface="Arial" charset="0"/>
                <a:cs typeface="Arial" charset="0"/>
              </a:rPr>
              <a:t>1</a:t>
            </a: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21549" name="Text Box 149"/>
          <p:cNvSpPr txBox="1">
            <a:spLocks noChangeArrowheads="1"/>
          </p:cNvSpPr>
          <p:nvPr/>
        </p:nvSpPr>
        <p:spPr bwMode="auto">
          <a:xfrm>
            <a:off x="4572000" y="306228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>
                <a:latin typeface="Arial" charset="0"/>
              </a:rPr>
              <a:t>n </a:t>
            </a:r>
            <a:r>
              <a:rPr lang="sl-SI" altLang="en-US" sz="1800">
                <a:latin typeface="Arial" charset="0"/>
                <a:cs typeface="Arial" charset="0"/>
              </a:rPr>
              <a:t>= 1</a:t>
            </a: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21550" name="Text Box 152"/>
          <p:cNvSpPr txBox="1">
            <a:spLocks noChangeArrowheads="1"/>
          </p:cNvSpPr>
          <p:nvPr/>
        </p:nvSpPr>
        <p:spPr bwMode="auto">
          <a:xfrm>
            <a:off x="5724525" y="544512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>
                <a:latin typeface="Arial" charset="0"/>
              </a:rPr>
              <a:t>psevdoplastične tekočine</a:t>
            </a:r>
          </a:p>
        </p:txBody>
      </p:sp>
    </p:spTree>
    <p:extLst>
      <p:ext uri="{BB962C8B-B14F-4D97-AF65-F5344CB8AC3E}">
        <p14:creationId xmlns:p14="http://schemas.microsoft.com/office/powerpoint/2010/main" val="145682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333375"/>
            <a:ext cx="7024688" cy="1143000"/>
          </a:xfrm>
        </p:spPr>
        <p:txBody>
          <a:bodyPr/>
          <a:lstStyle/>
          <a:p>
            <a:pPr eaLnBrk="1" hangingPunct="1"/>
            <a:r>
              <a:rPr lang="sl-SI" altLang="en-US" dirty="0" smtClean="0"/>
              <a:t>Psevdoplastične </a:t>
            </a:r>
            <a:r>
              <a:rPr lang="sl-SI" altLang="en-US" dirty="0" smtClean="0"/>
              <a:t>tekočine</a:t>
            </a:r>
            <a:endParaRPr lang="en-US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29600" cy="5516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4"/>
              </a:buBlip>
            </a:pPr>
            <a:r>
              <a:rPr lang="sl-SI" altLang="en-US" dirty="0" smtClean="0"/>
              <a:t>Ostwald – de Waelejev (potenčni) model: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4"/>
              </a:buBlip>
            </a:pPr>
            <a:endParaRPr lang="sl-SI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4"/>
              </a:buBlip>
            </a:pPr>
            <a:endParaRPr lang="sl-SI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en-US" sz="36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4"/>
              </a:buBlip>
            </a:pPr>
            <a:endParaRPr lang="sl-SI" altLang="en-US" sz="2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4"/>
              </a:buBlip>
            </a:pPr>
            <a:endParaRPr lang="sl-SI" altLang="en-US" sz="20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4"/>
              </a:buBlip>
            </a:pPr>
            <a:endParaRPr lang="sl-SI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4"/>
              </a:buBlip>
            </a:pPr>
            <a:r>
              <a:rPr lang="sl-SI" altLang="en-US" dirty="0" smtClean="0"/>
              <a:t>Izračun </a:t>
            </a:r>
            <a:r>
              <a:rPr lang="en-GB" altLang="en-US" dirty="0" err="1" smtClean="0"/>
              <a:t>povprečn</a:t>
            </a:r>
            <a:r>
              <a:rPr lang="sl-SI" altLang="en-US" dirty="0" smtClean="0"/>
              <a:t>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strižn</a:t>
            </a:r>
            <a:r>
              <a:rPr lang="sl-SI" altLang="en-US" dirty="0" smtClean="0"/>
              <a:t>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hitrost</a:t>
            </a:r>
            <a:r>
              <a:rPr lang="sl-SI" altLang="en-US" dirty="0" smtClean="0"/>
              <a:t>i: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441325" y="2349500"/>
          <a:ext cx="49657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5" imgW="1905128" imgH="466815" progId="Equation.3">
                  <p:embed/>
                </p:oleObj>
              </mc:Choice>
              <mc:Fallback>
                <p:oleObj name="Equation" r:id="rId5" imgW="1905128" imgH="4668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49500"/>
                        <a:ext cx="4965700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5435600" y="2349500"/>
            <a:ext cx="37084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n – 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indeks tokovnega </a:t>
            </a: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obnašanja</a:t>
            </a:r>
            <a:r>
              <a:rPr lang="en-US" altLang="en-US" sz="220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 [-]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i="1">
                <a:solidFill>
                  <a:schemeClr val="tx1"/>
                </a:solidFill>
                <a:latin typeface="Arial" charset="0"/>
                <a:sym typeface="Symbol" pitchFamily="18" charset="2"/>
              </a:rPr>
              <a:t></a:t>
            </a:r>
            <a:r>
              <a:rPr lang="en-GB" altLang="en-US" sz="2200" baseline="-2500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altLang="en-US" sz="220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navidezna viskoznost </a:t>
            </a:r>
            <a:endParaRPr lang="sl-SI" altLang="en-US" sz="22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	[Pa s]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K – indeks konsistence [Pa s</a:t>
            </a:r>
            <a:r>
              <a:rPr lang="sl-SI" altLang="en-US" sz="1800" baseline="30000">
                <a:solidFill>
                  <a:schemeClr val="tx1"/>
                </a:solidFill>
                <a:latin typeface="Arial" charset="0"/>
              </a:rPr>
              <a:t>n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],</a:t>
            </a: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827088" y="5229225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charset="0"/>
              </a:rPr>
              <a:t>n &lt; 1</a:t>
            </a:r>
            <a:r>
              <a:rPr lang="sl-SI" altLang="en-US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GB" altLang="en-US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179388" y="299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817688" y="4851400"/>
          <a:ext cx="16192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7" imgW="533490" imgH="276251" progId="Equation.3">
                  <p:embed/>
                </p:oleObj>
              </mc:Choice>
              <mc:Fallback>
                <p:oleObj name="Equation" r:id="rId7" imgW="533490" imgH="2762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4851400"/>
                        <a:ext cx="16192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755650" y="5907088"/>
            <a:ext cx="738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</a:rPr>
              <a:t>k</a:t>
            </a:r>
            <a:r>
              <a:rPr lang="en-GB" altLang="en-US" sz="1800" baseline="-2500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altLang="en-US" sz="180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GB" altLang="en-US" sz="1800">
                <a:solidFill>
                  <a:schemeClr val="tx1"/>
                </a:solidFill>
                <a:latin typeface="Arial" charset="0"/>
              </a:rPr>
              <a:t>brezdimenzijska konstanta strižne hitrosti mešala</a:t>
            </a:r>
            <a:endParaRPr lang="sl-SI" altLang="en-US" sz="22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Rushtonov</a:t>
            </a: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 turbin</a:t>
            </a: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a: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 k</a:t>
            </a:r>
            <a:r>
              <a:rPr lang="en-GB" altLang="en-US" sz="2200" baseline="-2500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= 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11,8</a:t>
            </a: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, p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ropeler</a:t>
            </a: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 k</a:t>
            </a:r>
            <a:r>
              <a:rPr lang="en-GB" altLang="en-US" sz="2200" baseline="-2500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altLang="en-US" sz="2200">
                <a:solidFill>
                  <a:schemeClr val="tx1"/>
                </a:solidFill>
                <a:latin typeface="Arial" charset="0"/>
              </a:rPr>
              <a:t>= </a:t>
            </a:r>
            <a:r>
              <a:rPr lang="en-GB" altLang="en-US" sz="2200">
                <a:solidFill>
                  <a:schemeClr val="tx1"/>
                </a:solidFill>
                <a:latin typeface="Arial" charset="0"/>
              </a:rPr>
              <a:t>10 </a:t>
            </a:r>
          </a:p>
        </p:txBody>
      </p:sp>
      <p:graphicFrame>
        <p:nvGraphicFramePr>
          <p:cNvPr id="46090" name="Object 11"/>
          <p:cNvGraphicFramePr>
            <a:graphicFrameLocks noChangeAspect="1"/>
          </p:cNvGraphicFramePr>
          <p:nvPr/>
        </p:nvGraphicFramePr>
        <p:xfrm>
          <a:off x="3781425" y="3321050"/>
          <a:ext cx="1143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9" imgW="114201" imgH="203024" progId="Equation.3">
                  <p:embed/>
                </p:oleObj>
              </mc:Choice>
              <mc:Fallback>
                <p:oleObj name="Equation" r:id="rId9" imgW="114201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3321050"/>
                        <a:ext cx="11430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Rectangle 13"/>
          <p:cNvSpPr>
            <a:spLocks noChangeArrowheads="1"/>
          </p:cNvSpPr>
          <p:nvPr/>
        </p:nvSpPr>
        <p:spPr bwMode="auto">
          <a:xfrm>
            <a:off x="3781425" y="3521075"/>
            <a:ext cx="257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10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3708400" y="5229225"/>
            <a:ext cx="328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>
                <a:solidFill>
                  <a:schemeClr val="tx1"/>
                </a:solidFill>
                <a:latin typeface="Arial" charset="0"/>
              </a:rPr>
              <a:t>(Metzner &amp; Otto, 1957)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668" y="260648"/>
            <a:ext cx="85689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en-US" sz="3200" dirty="0" smtClean="0"/>
              <a:t>Reynoldsovo </a:t>
            </a:r>
            <a:r>
              <a:rPr lang="sl-SI" altLang="en-US" sz="3200" dirty="0" smtClean="0"/>
              <a:t>število pri mešalnih reaktorjih</a:t>
            </a:r>
            <a:endParaRPr lang="en-US" altLang="en-US" sz="32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16113"/>
            <a:ext cx="6777037" cy="3509962"/>
          </a:xfrm>
        </p:spPr>
        <p:txBody>
          <a:bodyPr/>
          <a:lstStyle/>
          <a:p>
            <a:pPr eaLnBrk="1" hangingPunct="1"/>
            <a:r>
              <a:rPr lang="sl-SI" altLang="en-US" smtClean="0"/>
              <a:t>newtonske tekočine:</a:t>
            </a:r>
          </a:p>
          <a:p>
            <a:pPr eaLnBrk="1" hangingPunct="1"/>
            <a:endParaRPr lang="sl-SI" altLang="en-US" smtClean="0"/>
          </a:p>
          <a:p>
            <a:pPr eaLnBrk="1" hangingPunct="1"/>
            <a:endParaRPr lang="sl-SI" altLang="en-US" smtClean="0"/>
          </a:p>
          <a:p>
            <a:pPr eaLnBrk="1" hangingPunct="1"/>
            <a:r>
              <a:rPr lang="sl-SI" altLang="en-US" smtClean="0"/>
              <a:t>nenewtonske tekočine:</a:t>
            </a:r>
          </a:p>
          <a:p>
            <a:pPr eaLnBrk="1" hangingPunct="1"/>
            <a:endParaRPr lang="sl-SI" altLang="en-US" smtClean="0"/>
          </a:p>
          <a:p>
            <a:pPr eaLnBrk="1" hangingPunct="1"/>
            <a:endParaRPr lang="sl-SI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840866"/>
              </p:ext>
            </p:extLst>
          </p:nvPr>
        </p:nvGraphicFramePr>
        <p:xfrm>
          <a:off x="1364291" y="2276872"/>
          <a:ext cx="2069472" cy="110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838149" imgH="409511" progId="Equation.3">
                  <p:embed/>
                </p:oleObj>
              </mc:Choice>
              <mc:Fallback>
                <p:oleObj name="Equation" r:id="rId4" imgW="838149" imgH="40951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291" y="2276872"/>
                        <a:ext cx="2069472" cy="1100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55302" name="Object 5"/>
          <p:cNvGraphicFramePr>
            <a:graphicFrameLocks noChangeAspect="1"/>
          </p:cNvGraphicFramePr>
          <p:nvPr/>
        </p:nvGraphicFramePr>
        <p:xfrm>
          <a:off x="914400" y="4243388"/>
          <a:ext cx="29368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6" imgW="1019217" imgH="418971" progId="Equation.3">
                  <p:embed/>
                </p:oleObj>
              </mc:Choice>
              <mc:Fallback>
                <p:oleObj name="Equation" r:id="rId6" imgW="1019217" imgH="4189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43388"/>
                        <a:ext cx="29368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292725" y="1700213"/>
            <a:ext cx="36718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N …. vrtilna hitrost (s</a:t>
            </a:r>
            <a:r>
              <a:rPr lang="sl-SI" altLang="en-US" sz="1800" baseline="30000">
                <a:solidFill>
                  <a:schemeClr val="tx1"/>
                </a:solidFill>
                <a:latin typeface="Arial" charset="0"/>
              </a:rPr>
              <a:t>-1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D …. premer mešala (m)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 …. gostota tekočine (kg/m</a:t>
            </a:r>
            <a:r>
              <a:rPr lang="sl-SI" altLang="en-US" sz="1800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 …. viskoznost (Pa.s)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84213" y="5876925"/>
            <a:ext cx="27495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Char char="h"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…. viskoznost = f (N)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določiti je treba odvisnost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508625" y="5734050"/>
            <a:ext cx="30972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viskoznost tekočine merimo z viskozimetrom pri pogojih enostavnega striga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4140200" y="5949950"/>
            <a:ext cx="576263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4572000" y="4149725"/>
            <a:ext cx="4248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K – indeks konsistence 	[Pa s</a:t>
            </a:r>
            <a:r>
              <a:rPr lang="sl-SI" altLang="en-US" sz="1800" baseline="30000">
                <a:solidFill>
                  <a:schemeClr val="tx1"/>
                </a:solidFill>
                <a:latin typeface="Arial" charset="0"/>
              </a:rPr>
              <a:t>n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],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Arial" charset="0"/>
              </a:rPr>
              <a:t>k</a:t>
            </a:r>
            <a:r>
              <a:rPr lang="en-GB" altLang="en-US" sz="1800" baseline="-2500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altLang="en-US" sz="1800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altLang="en-US" sz="180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GB" altLang="en-US" sz="1800">
                <a:solidFill>
                  <a:schemeClr val="tx1"/>
                </a:solidFill>
                <a:latin typeface="Arial" charset="0"/>
              </a:rPr>
              <a:t>brezdimenzijska konstanta strižne hitrosti mešala</a:t>
            </a:r>
            <a:endParaRPr lang="sl-SI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91475" cy="1143000"/>
          </a:xfrm>
        </p:spPr>
        <p:txBody>
          <a:bodyPr/>
          <a:lstStyle/>
          <a:p>
            <a:pPr eaLnBrk="1" hangingPunct="1"/>
            <a:r>
              <a:rPr lang="sl-SI" altLang="en-US" smtClean="0"/>
              <a:t>Določanje reoloških karakteristik</a:t>
            </a:r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altLang="en-US" sz="2800" dirty="0" smtClean="0"/>
              <a:t>Reogrami </a:t>
            </a:r>
            <a:r>
              <a:rPr lang="sl-SI" altLang="en-US" sz="2800" dirty="0" smtClean="0"/>
              <a:t>(za psevdoplastične tekočine pogosto </a:t>
            </a:r>
            <a:r>
              <a:rPr lang="sl-SI" altLang="en-US" sz="2800" dirty="0" smtClean="0"/>
              <a:t>simulacija z raztopino CMC)</a:t>
            </a:r>
          </a:p>
          <a:p>
            <a:pPr eaLnBrk="1" hangingPunct="1">
              <a:lnSpc>
                <a:spcPct val="90000"/>
              </a:lnSpc>
            </a:pPr>
            <a:endParaRPr lang="sl-SI" altLang="en-US" sz="2800" dirty="0" smtClean="0"/>
          </a:p>
          <a:p>
            <a:pPr eaLnBrk="1" hangingPunct="1">
              <a:lnSpc>
                <a:spcPct val="90000"/>
              </a:lnSpc>
            </a:pPr>
            <a:endParaRPr lang="sl-SI" altLang="en-US" sz="2800" dirty="0" smtClean="0"/>
          </a:p>
          <a:p>
            <a:pPr eaLnBrk="1" hangingPunct="1">
              <a:lnSpc>
                <a:spcPct val="90000"/>
              </a:lnSpc>
            </a:pPr>
            <a:endParaRPr lang="sl-SI" altLang="en-US" sz="2800" dirty="0" smtClean="0"/>
          </a:p>
          <a:p>
            <a:pPr eaLnBrk="1" hangingPunct="1">
              <a:lnSpc>
                <a:spcPct val="90000"/>
              </a:lnSpc>
            </a:pPr>
            <a:endParaRPr lang="sl-SI" altLang="en-US" sz="2800" dirty="0" smtClean="0"/>
          </a:p>
          <a:p>
            <a:pPr eaLnBrk="1" hangingPunct="1">
              <a:lnSpc>
                <a:spcPct val="90000"/>
              </a:lnSpc>
            </a:pPr>
            <a:endParaRPr lang="sl-SI" altLang="en-US" sz="2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l-SI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en-US" sz="2800" dirty="0" smtClean="0">
                <a:solidFill>
                  <a:srgbClr val="FF0000"/>
                </a:solidFill>
              </a:rPr>
              <a:t>navidezna </a:t>
            </a:r>
            <a:r>
              <a:rPr lang="sl-SI" altLang="en-US" sz="2800" dirty="0" smtClean="0">
                <a:solidFill>
                  <a:srgbClr val="FF0000"/>
                </a:solidFill>
              </a:rPr>
              <a:t>viskoznost</a:t>
            </a:r>
            <a:r>
              <a:rPr lang="sl-SI" altLang="en-US" sz="2800" dirty="0" smtClean="0"/>
              <a:t> pri različnih 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en-US" sz="2800" dirty="0" smtClean="0"/>
              <a:t>                         </a:t>
            </a:r>
            <a:r>
              <a:rPr lang="sl-SI" altLang="en-US" sz="2800" dirty="0" smtClean="0">
                <a:solidFill>
                  <a:srgbClr val="FF3300"/>
                </a:solidFill>
                <a:latin typeface="Symbol" pitchFamily="18" charset="2"/>
              </a:rPr>
              <a:t>h</a:t>
            </a:r>
            <a:r>
              <a:rPr lang="sl-SI" altLang="en-US" sz="2800" baseline="-25000" dirty="0" smtClean="0">
                <a:solidFill>
                  <a:srgbClr val="FF3300"/>
                </a:solidFill>
              </a:rPr>
              <a:t>a</a:t>
            </a:r>
            <a:r>
              <a:rPr lang="sl-SI" altLang="en-US" sz="2800" dirty="0" smtClean="0">
                <a:solidFill>
                  <a:srgbClr val="FF3300"/>
                </a:solidFill>
              </a:rPr>
              <a:t> = K (k</a:t>
            </a:r>
            <a:r>
              <a:rPr lang="sl-SI" altLang="en-US" sz="2800" baseline="-25000" dirty="0" smtClean="0">
                <a:solidFill>
                  <a:srgbClr val="FF3300"/>
                </a:solidFill>
              </a:rPr>
              <a:t>s</a:t>
            </a:r>
            <a:r>
              <a:rPr lang="sl-SI" altLang="en-US" sz="2800" dirty="0" smtClean="0">
                <a:solidFill>
                  <a:srgbClr val="FF3300"/>
                </a:solidFill>
              </a:rPr>
              <a:t> N)</a:t>
            </a:r>
            <a:r>
              <a:rPr lang="sl-SI" altLang="en-US" sz="2800" baseline="30000" dirty="0" smtClean="0">
                <a:solidFill>
                  <a:srgbClr val="FF3300"/>
                </a:solidFill>
              </a:rPr>
              <a:t>n-1</a:t>
            </a:r>
            <a:endParaRPr lang="el-GR" altLang="en-US" sz="2800" baseline="300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412750" y="2565400"/>
          <a:ext cx="4781550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hart" r:id="rId4" imgW="4781793" imgH="2286450" progId="Excel.Chart.8">
                  <p:embed/>
                </p:oleObj>
              </mc:Choice>
              <mc:Fallback>
                <p:oleObj name="Chart" r:id="rId4" imgW="4781793" imgH="22864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565400"/>
                        <a:ext cx="4781550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5508625" y="3141663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2800">
                <a:solidFill>
                  <a:srgbClr val="FF0000"/>
                </a:solidFill>
                <a:latin typeface="Symbol" pitchFamily="18" charset="2"/>
              </a:rPr>
              <a:t>t = </a:t>
            </a:r>
            <a:r>
              <a:rPr lang="sl-SI" altLang="en-US" sz="2800">
                <a:solidFill>
                  <a:srgbClr val="FF0000"/>
                </a:solidFill>
                <a:latin typeface="Arial" charset="0"/>
              </a:rPr>
              <a:t>K</a:t>
            </a:r>
            <a:r>
              <a:rPr lang="sl-SI" altLang="en-US" sz="2800">
                <a:solidFill>
                  <a:srgbClr val="FF0000"/>
                </a:solidFill>
                <a:latin typeface="Symbol" pitchFamily="18" charset="2"/>
              </a:rPr>
              <a:t> g</a:t>
            </a:r>
            <a:r>
              <a:rPr lang="sl-SI" altLang="en-US" sz="2800" baseline="30000">
                <a:solidFill>
                  <a:srgbClr val="FF0000"/>
                </a:solidFill>
                <a:latin typeface="Arial" charset="0"/>
              </a:rPr>
              <a:t>n</a:t>
            </a:r>
            <a:endParaRPr lang="en-US" altLang="en-US" sz="2800" baseline="30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5183188" y="3789363"/>
            <a:ext cx="3960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2800">
                <a:solidFill>
                  <a:srgbClr val="FF0000"/>
                </a:solidFill>
                <a:latin typeface="Arial" charset="0"/>
              </a:rPr>
              <a:t>log</a:t>
            </a:r>
            <a:r>
              <a:rPr lang="sl-SI" altLang="en-US" sz="2800">
                <a:solidFill>
                  <a:srgbClr val="FF0000"/>
                </a:solidFill>
                <a:latin typeface="Symbol" pitchFamily="18" charset="2"/>
              </a:rPr>
              <a:t> t = </a:t>
            </a:r>
            <a:r>
              <a:rPr lang="sl-SI" altLang="en-US" sz="2800">
                <a:solidFill>
                  <a:srgbClr val="FF0000"/>
                </a:solidFill>
                <a:latin typeface="Arial" charset="0"/>
              </a:rPr>
              <a:t>n 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·</a:t>
            </a:r>
            <a:r>
              <a:rPr lang="sl-SI" alt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 log </a:t>
            </a:r>
            <a:r>
              <a:rPr lang="sl-SI" altLang="en-US" sz="2800">
                <a:solidFill>
                  <a:srgbClr val="FF0000"/>
                </a:solidFill>
                <a:latin typeface="Symbol" pitchFamily="18" charset="2"/>
              </a:rPr>
              <a:t>g </a:t>
            </a:r>
            <a:r>
              <a:rPr lang="sl-SI" altLang="en-US" sz="2800">
                <a:solidFill>
                  <a:srgbClr val="FF0000"/>
                </a:solidFill>
                <a:latin typeface="Arial" charset="0"/>
              </a:rPr>
              <a:t>+ log K </a:t>
            </a:r>
            <a:endParaRPr lang="en-US" alt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5487988" y="4621213"/>
            <a:ext cx="1403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charset="0"/>
                <a:sym typeface="Mathematica1" pitchFamily="2" charset="2"/>
              </a:rPr>
              <a:t></a:t>
            </a:r>
            <a:r>
              <a:rPr lang="sl-SI" altLang="en-US" sz="2800">
                <a:solidFill>
                  <a:schemeClr val="tx1"/>
                </a:solidFill>
                <a:latin typeface="Arial" charset="0"/>
                <a:sym typeface="Mathematica1" pitchFamily="2" charset="2"/>
              </a:rPr>
              <a:t> K, n</a:t>
            </a:r>
            <a:endParaRPr lang="en-US" altLang="en-US" sz="2800">
              <a:solidFill>
                <a:schemeClr val="tx1"/>
              </a:solidFill>
              <a:latin typeface="Arial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487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262563" cy="865187"/>
          </a:xfrm>
        </p:spPr>
        <p:txBody>
          <a:bodyPr>
            <a:normAutofit fontScale="90000"/>
          </a:bodyPr>
          <a:lstStyle/>
          <a:p>
            <a:pPr algn="r"/>
            <a:r>
              <a:rPr lang="sl-SI" altLang="en-US" dirty="0" smtClean="0"/>
              <a:t>Reološke </a:t>
            </a:r>
            <a:r>
              <a:rPr lang="sl-SI" altLang="en-US" dirty="0" smtClean="0"/>
              <a:t>karakteristike</a:t>
            </a:r>
            <a:endParaRPr lang="en-US" alt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36"/>
          <a:stretch/>
        </p:blipFill>
        <p:spPr bwMode="auto">
          <a:xfrm>
            <a:off x="899592" y="1170000"/>
            <a:ext cx="7458075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06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819" y="260648"/>
            <a:ext cx="7313612" cy="1143000"/>
          </a:xfrm>
        </p:spPr>
        <p:txBody>
          <a:bodyPr/>
          <a:lstStyle/>
          <a:p>
            <a:pPr eaLnBrk="1" hangingPunct="1"/>
            <a:r>
              <a:rPr lang="sl-SI" altLang="en-US" dirty="0" smtClean="0"/>
              <a:t>Morfologija celic</a:t>
            </a:r>
          </a:p>
        </p:txBody>
      </p:sp>
      <p:pic>
        <p:nvPicPr>
          <p:cNvPr id="20483" name="Picture 4" descr="morfologijeCR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60775"/>
            <a:ext cx="2765425" cy="3197225"/>
          </a:xfrm>
          <a:noFill/>
        </p:spPr>
      </p:pic>
      <p:pic>
        <p:nvPicPr>
          <p:cNvPr id="20484" name="Picture 5" descr="filam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092700"/>
            <a:ext cx="248443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DSCN09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24098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bacteria9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16573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yea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1298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uesc_03_img01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74796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3" descr="Anthrax, Photomicrograph, Spores Photographic Print by Kent Wo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t="17638" r="9448" b="32756"/>
          <a:stretch>
            <a:fillRect/>
          </a:stretch>
        </p:blipFill>
        <p:spPr bwMode="auto">
          <a:xfrm>
            <a:off x="7062788" y="3429000"/>
            <a:ext cx="197326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" descr="Microscopic View of Diatoms Photographic Print by Darlyne A. Murawski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11810" r="15749" b="11810"/>
          <a:stretch>
            <a:fillRect/>
          </a:stretch>
        </p:blipFill>
        <p:spPr bwMode="auto">
          <a:xfrm>
            <a:off x="7770813" y="4978400"/>
            <a:ext cx="12652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pl_plantcel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1484313"/>
            <a:ext cx="27225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9" descr="e-coli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29000"/>
            <a:ext cx="1385888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790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206</TotalTime>
  <Words>976</Words>
  <Application>Microsoft Office PowerPoint</Application>
  <PresentationFormat>On-screen Show (4:3)</PresentationFormat>
  <Paragraphs>315</Paragraphs>
  <Slides>35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Austin</vt:lpstr>
      <vt:lpstr>Microsoft Equation 3.0</vt:lpstr>
      <vt:lpstr>Microsoft Excel Chart</vt:lpstr>
      <vt:lpstr>Equation</vt:lpstr>
      <vt:lpstr>MEŠANJE</vt:lpstr>
      <vt:lpstr>PowerPoint Presentation</vt:lpstr>
      <vt:lpstr>Reološke lastnosti tekočin</vt:lpstr>
      <vt:lpstr>Nenewtonske tekočine</vt:lpstr>
      <vt:lpstr>Psevdoplastične tekočine</vt:lpstr>
      <vt:lpstr>Reynoldsovo število pri mešalnih reaktorjih</vt:lpstr>
      <vt:lpstr>Določanje reoloških karakteristik</vt:lpstr>
      <vt:lpstr>Reološke karakteristike</vt:lpstr>
      <vt:lpstr>Morfologija celic</vt:lpstr>
      <vt:lpstr>Submerzna rast nitastih gliv</vt:lpstr>
      <vt:lpstr>Morfologija nitastih gliv</vt:lpstr>
      <vt:lpstr>Morfologija in reološke lastnosti fermentacijskih brozg</vt:lpstr>
      <vt:lpstr>MEŠANJE</vt:lpstr>
      <vt:lpstr>MEŠALNI BIOREAKTOR</vt:lpstr>
      <vt:lpstr>MEŠALA</vt:lpstr>
      <vt:lpstr>TOKOVNI PROFILI</vt:lpstr>
      <vt:lpstr>MEŠALA</vt:lpstr>
      <vt:lpstr>Mešala – radialni tok</vt:lpstr>
      <vt:lpstr>PREGRADE</vt:lpstr>
      <vt:lpstr>NAČRTOVANJE MEŠANJA</vt:lpstr>
      <vt:lpstr>PowerPoint Presentation</vt:lpstr>
      <vt:lpstr>PowerPoint Presentation</vt:lpstr>
      <vt:lpstr>VNOS MOČI V BIOREAKTORJIH Z MEŠALOM</vt:lpstr>
      <vt:lpstr>FUNKCIJA MOČI Po = f (Re)</vt:lpstr>
      <vt:lpstr>ČAS POMEŠANJA tm</vt:lpstr>
      <vt:lpstr>DOLOČANJE tm</vt:lpstr>
      <vt:lpstr>PowerPoint Presentation</vt:lpstr>
      <vt:lpstr>METODE DOLOČANJA tm</vt:lpstr>
      <vt:lpstr>DOLOČANJE tm</vt:lpstr>
      <vt:lpstr>ČAS POMEŠANJA tm</vt:lpstr>
      <vt:lpstr>Brezdimenzijski čas pomešanja</vt:lpstr>
      <vt:lpstr>Brezdimenzijski čas pomešanja</vt:lpstr>
      <vt:lpstr>Brezdimenzijski čas pomešanja</vt:lpstr>
      <vt:lpstr>OCENE ČASA POMEŠANJA</vt:lpstr>
      <vt:lpstr>OCENE ČASA POMEŠANJA</vt:lpstr>
    </vt:vector>
  </TitlesOfParts>
  <Company>FKKT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MEŠANJE</dc:title>
  <dc:creator>polona_znidarsic_plazl</dc:creator>
  <cp:lastModifiedBy>polona_znidarsic_plazl</cp:lastModifiedBy>
  <cp:revision>7</cp:revision>
  <dcterms:created xsi:type="dcterms:W3CDTF">2014-04-02T08:06:44Z</dcterms:created>
  <dcterms:modified xsi:type="dcterms:W3CDTF">2014-04-02T11:33:01Z</dcterms:modified>
</cp:coreProperties>
</file>