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4" r:id="rId4"/>
    <p:sldId id="282" r:id="rId5"/>
    <p:sldId id="289" r:id="rId6"/>
    <p:sldId id="290" r:id="rId7"/>
    <p:sldId id="295" r:id="rId8"/>
    <p:sldId id="296" r:id="rId9"/>
    <p:sldId id="302" r:id="rId10"/>
    <p:sldId id="297" r:id="rId11"/>
    <p:sldId id="298" r:id="rId12"/>
    <p:sldId id="299" r:id="rId13"/>
    <p:sldId id="300" r:id="rId14"/>
    <p:sldId id="311" r:id="rId15"/>
    <p:sldId id="312" r:id="rId16"/>
    <p:sldId id="304" r:id="rId17"/>
    <p:sldId id="301" r:id="rId18"/>
    <p:sldId id="313" r:id="rId19"/>
    <p:sldId id="305" r:id="rId20"/>
    <p:sldId id="306" r:id="rId21"/>
    <p:sldId id="307" r:id="rId22"/>
    <p:sldId id="308" r:id="rId23"/>
    <p:sldId id="309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30" d="100"/>
          <a:sy n="130" d="100"/>
        </p:scale>
        <p:origin x="-438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931874-8D7B-4089-9E61-8F6AC59BC9F8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4D40C7-F541-46B3-81C0-68B99784A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1.wmf"/><Relationship Id="rId3" Type="http://schemas.openxmlformats.org/officeDocument/2006/relationships/image" Target="../media/image42.jpe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6.emf"/><Relationship Id="rId4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wmf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wmf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5.wmf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10" Type="http://schemas.openxmlformats.org/officeDocument/2006/relationships/image" Target="../media/image82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8.wmf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3.wmf"/><Relationship Id="rId3" Type="http://schemas.openxmlformats.org/officeDocument/2006/relationships/image" Target="../media/image24.jpe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546728" cy="170216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NAČINI VODENJA BIOPROCESOV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511043" cy="1260629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Šaržni proces</a:t>
            </a:r>
          </a:p>
          <a:p>
            <a:r>
              <a:rPr lang="sl-SI" dirty="0" smtClean="0"/>
              <a:t>Šaržni proces z dohranjevanjem</a:t>
            </a:r>
          </a:p>
          <a:p>
            <a:r>
              <a:rPr lang="sl-SI" dirty="0" smtClean="0"/>
              <a:t>Kontinuirni proces</a:t>
            </a:r>
          </a:p>
          <a:p>
            <a:r>
              <a:rPr lang="sl-SI" dirty="0" smtClean="0"/>
              <a:t>Kontinuirni proces z reciklom</a:t>
            </a: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76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/>
          <a:lstStyle/>
          <a:p>
            <a:r>
              <a:rPr lang="sl-SI" dirty="0" smtClean="0"/>
              <a:t>Kontinuirni </a:t>
            </a:r>
            <a:r>
              <a:rPr lang="sl-SI" dirty="0" smtClean="0"/>
              <a:t>bioproces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5" y="1889380"/>
            <a:ext cx="6099765" cy="4419939"/>
          </a:xfrm>
        </p:spPr>
      </p:pic>
    </p:spTree>
    <p:extLst>
      <p:ext uri="{BB962C8B-B14F-4D97-AF65-F5344CB8AC3E}">
        <p14:creationId xmlns:p14="http://schemas.microsoft.com/office/powerpoint/2010/main" val="262415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632848" cy="350897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sl-SI" sz="2400" dirty="0" smtClean="0"/>
              <a:t>Glede na metodo nadzora:</a:t>
            </a:r>
            <a:endParaRPr lang="en-GB" sz="2400" dirty="0"/>
          </a:p>
          <a:p>
            <a:pPr lvl="2">
              <a:buFontTx/>
              <a:buNone/>
            </a:pPr>
            <a:r>
              <a:rPr lang="en-GB" dirty="0">
                <a:sym typeface="Symbol" pitchFamily="18" charset="2"/>
              </a:rPr>
              <a:t></a:t>
            </a:r>
            <a:r>
              <a:rPr lang="en-GB" dirty="0"/>
              <a:t>	</a:t>
            </a:r>
            <a:r>
              <a:rPr lang="sl-SI" dirty="0" smtClean="0">
                <a:solidFill>
                  <a:srgbClr val="FF0000"/>
                </a:solidFill>
              </a:rPr>
              <a:t>Kemostat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err="1" smtClean="0"/>
              <a:t>regul</a:t>
            </a:r>
            <a:r>
              <a:rPr lang="sl-SI" dirty="0" smtClean="0"/>
              <a:t>iran na osnovi nadzora</a:t>
            </a:r>
            <a:r>
              <a:rPr lang="en-GB" dirty="0" smtClean="0"/>
              <a:t> </a:t>
            </a:r>
            <a:r>
              <a:rPr lang="sl-SI" dirty="0"/>
              <a:t>k</a:t>
            </a:r>
            <a:r>
              <a:rPr lang="en-GB" dirty="0" err="1" smtClean="0"/>
              <a:t>oncentra</a:t>
            </a:r>
            <a:r>
              <a:rPr lang="sl-SI" dirty="0" smtClean="0"/>
              <a:t>cije</a:t>
            </a:r>
            <a:r>
              <a:rPr lang="en-GB" dirty="0" smtClean="0"/>
              <a:t> limit</a:t>
            </a:r>
            <a:r>
              <a:rPr lang="sl-SI" dirty="0" smtClean="0"/>
              <a:t>nega</a:t>
            </a:r>
            <a:r>
              <a:rPr lang="en-GB" dirty="0" smtClean="0"/>
              <a:t> </a:t>
            </a:r>
            <a:r>
              <a:rPr lang="sl-SI" dirty="0" smtClean="0"/>
              <a:t>hranila</a:t>
            </a:r>
            <a:endParaRPr lang="en-GB" dirty="0"/>
          </a:p>
          <a:p>
            <a:pPr lvl="2">
              <a:buFontTx/>
              <a:buNone/>
            </a:pPr>
            <a:endParaRPr lang="en-GB" dirty="0"/>
          </a:p>
          <a:p>
            <a:pPr lvl="2">
              <a:buFontTx/>
              <a:buNone/>
            </a:pPr>
            <a:r>
              <a:rPr lang="en-GB" dirty="0">
                <a:sym typeface="Symbol" pitchFamily="18" charset="2"/>
              </a:rPr>
              <a:t></a:t>
            </a:r>
            <a:r>
              <a:rPr lang="en-GB" dirty="0"/>
              <a:t>	</a:t>
            </a:r>
            <a:r>
              <a:rPr lang="en-GB" dirty="0" err="1">
                <a:solidFill>
                  <a:srgbClr val="FF0000"/>
                </a:solidFill>
              </a:rPr>
              <a:t>Turbidostat</a:t>
            </a:r>
            <a:r>
              <a:rPr lang="en-GB" dirty="0"/>
              <a:t>  - </a:t>
            </a:r>
            <a:r>
              <a:rPr lang="en-GB" dirty="0" err="1"/>
              <a:t>regul</a:t>
            </a:r>
            <a:r>
              <a:rPr lang="sl-SI" dirty="0"/>
              <a:t>iran na osnovi nadzora</a:t>
            </a:r>
            <a:r>
              <a:rPr lang="en-GB" dirty="0"/>
              <a:t> </a:t>
            </a:r>
            <a:r>
              <a:rPr lang="en-GB" dirty="0" err="1" smtClean="0"/>
              <a:t>biomas</a:t>
            </a:r>
            <a:r>
              <a:rPr lang="sl-SI" dirty="0" smtClean="0"/>
              <a:t>e</a:t>
            </a:r>
            <a:r>
              <a:rPr lang="en-GB" dirty="0" smtClean="0"/>
              <a:t> </a:t>
            </a:r>
            <a:r>
              <a:rPr lang="sl-SI" dirty="0" smtClean="0"/>
              <a:t>z uporabo</a:t>
            </a:r>
            <a:r>
              <a:rPr lang="en-GB" dirty="0" smtClean="0"/>
              <a:t> </a:t>
            </a:r>
            <a:r>
              <a:rPr lang="en-GB" dirty="0" err="1" smtClean="0"/>
              <a:t>opti</a:t>
            </a:r>
            <a:r>
              <a:rPr lang="sl-SI" dirty="0" smtClean="0"/>
              <a:t>čne</a:t>
            </a:r>
            <a:r>
              <a:rPr lang="en-GB" dirty="0" smtClean="0"/>
              <a:t> </a:t>
            </a:r>
            <a:r>
              <a:rPr lang="sl-SI" dirty="0" smtClean="0"/>
              <a:t>gostote</a:t>
            </a:r>
            <a:r>
              <a:rPr lang="en-GB" dirty="0" smtClean="0"/>
              <a:t> (</a:t>
            </a:r>
            <a:r>
              <a:rPr lang="sl-SI" dirty="0"/>
              <a:t>f</a:t>
            </a:r>
            <a:r>
              <a:rPr lang="en-GB" dirty="0" err="1" smtClean="0"/>
              <a:t>otoele</a:t>
            </a:r>
            <a:r>
              <a:rPr lang="sl-SI" dirty="0" smtClean="0"/>
              <a:t>k</a:t>
            </a:r>
            <a:r>
              <a:rPr lang="en-GB" dirty="0" smtClean="0"/>
              <a:t>tri</a:t>
            </a:r>
            <a:r>
              <a:rPr lang="sl-SI" dirty="0" smtClean="0"/>
              <a:t>čna </a:t>
            </a:r>
            <a:r>
              <a:rPr lang="en-GB" dirty="0" err="1" smtClean="0"/>
              <a:t>cel</a:t>
            </a:r>
            <a:r>
              <a:rPr lang="sl-SI" dirty="0" smtClean="0"/>
              <a:t>ica</a:t>
            </a:r>
            <a:r>
              <a:rPr lang="en-GB" dirty="0" smtClean="0"/>
              <a:t>)</a:t>
            </a:r>
            <a:endParaRPr lang="en-GB" dirty="0"/>
          </a:p>
          <a:p>
            <a:pPr lvl="2">
              <a:buFontTx/>
              <a:buNone/>
            </a:pPr>
            <a:endParaRPr lang="en-GB" dirty="0"/>
          </a:p>
          <a:p>
            <a:pPr lvl="2">
              <a:buFontTx/>
              <a:buNone/>
            </a:pPr>
            <a:r>
              <a:rPr lang="en-GB" dirty="0">
                <a:sym typeface="Symbol" pitchFamily="18" charset="2"/>
              </a:rPr>
              <a:t></a:t>
            </a:r>
            <a:r>
              <a:rPr lang="en-GB" dirty="0"/>
              <a:t>	</a:t>
            </a:r>
            <a:r>
              <a:rPr lang="en-GB" dirty="0" err="1">
                <a:solidFill>
                  <a:srgbClr val="FF0000"/>
                </a:solidFill>
              </a:rPr>
              <a:t>Biostat</a:t>
            </a:r>
            <a:r>
              <a:rPr lang="en-GB" dirty="0"/>
              <a:t> - </a:t>
            </a:r>
            <a:r>
              <a:rPr lang="en-GB" dirty="0" err="1"/>
              <a:t>regul</a:t>
            </a:r>
            <a:r>
              <a:rPr lang="sl-SI" dirty="0"/>
              <a:t>iran na osnovi </a:t>
            </a:r>
            <a:r>
              <a:rPr lang="en-GB" dirty="0" smtClean="0"/>
              <a:t>s</a:t>
            </a:r>
            <a:r>
              <a:rPr lang="sl-SI" dirty="0" smtClean="0"/>
              <a:t>i</a:t>
            </a:r>
            <a:r>
              <a:rPr lang="en-GB" dirty="0" smtClean="0"/>
              <a:t>stem</a:t>
            </a:r>
            <a:r>
              <a:rPr lang="sl-SI" dirty="0" smtClean="0"/>
              <a:t>a za nadzor</a:t>
            </a:r>
            <a:r>
              <a:rPr lang="en-GB" dirty="0" smtClean="0"/>
              <a:t> </a:t>
            </a:r>
            <a:r>
              <a:rPr lang="sl-SI" dirty="0" smtClean="0"/>
              <a:t>b</a:t>
            </a:r>
            <a:r>
              <a:rPr lang="en-GB" dirty="0" err="1" smtClean="0"/>
              <a:t>iomas</a:t>
            </a:r>
            <a:r>
              <a:rPr lang="sl-SI" dirty="0" smtClean="0"/>
              <a:t>e, ki ne temelji na optični gostoti</a:t>
            </a:r>
            <a:r>
              <a:rPr lang="en-GB" dirty="0" smtClean="0"/>
              <a:t> (</a:t>
            </a:r>
            <a:r>
              <a:rPr lang="sl-SI" dirty="0" smtClean="0"/>
              <a:t>npr.</a:t>
            </a:r>
            <a:r>
              <a:rPr lang="en-GB" dirty="0"/>
              <a:t> pro</a:t>
            </a:r>
            <a:r>
              <a:rPr lang="sl-SI" dirty="0"/>
              <a:t>izvodnja </a:t>
            </a:r>
            <a:r>
              <a:rPr lang="en-GB" dirty="0" smtClean="0"/>
              <a:t>CO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  <a:endParaRPr lang="en-GB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Tipi kontinuirnih obratovanj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8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6705" lvl="1" indent="-342900"/>
            <a:r>
              <a:rPr lang="sl-SI" b="1" dirty="0" smtClean="0">
                <a:solidFill>
                  <a:schemeClr val="tx1"/>
                </a:solidFill>
              </a:rPr>
              <a:t>Industrija</a:t>
            </a:r>
            <a:endParaRPr lang="en-GB" b="1" dirty="0" smtClean="0">
              <a:solidFill>
                <a:schemeClr val="tx1"/>
              </a:solidFill>
            </a:endParaRPr>
          </a:p>
          <a:p>
            <a:pPr marL="238125" lvl="2" indent="0"/>
            <a:r>
              <a:rPr lang="en-GB" dirty="0" smtClean="0"/>
              <a:t> </a:t>
            </a:r>
            <a:r>
              <a:rPr lang="sl-SI" dirty="0" smtClean="0"/>
              <a:t>Biološke čistilne naprave</a:t>
            </a:r>
            <a:endParaRPr lang="en-GB" dirty="0"/>
          </a:p>
          <a:p>
            <a:pPr marL="238125" lvl="2" indent="0"/>
            <a:r>
              <a:rPr lang="en-GB" dirty="0"/>
              <a:t> </a:t>
            </a:r>
            <a:r>
              <a:rPr lang="sl-SI" dirty="0" smtClean="0"/>
              <a:t>Proizvodnja „s</a:t>
            </a:r>
            <a:r>
              <a:rPr lang="en-GB" dirty="0" smtClean="0"/>
              <a:t>ingle-cell</a:t>
            </a:r>
            <a:r>
              <a:rPr lang="sl-SI" dirty="0" smtClean="0"/>
              <a:t>“</a:t>
            </a:r>
            <a:r>
              <a:rPr lang="en-GB" dirty="0" smtClean="0"/>
              <a:t> protein</a:t>
            </a:r>
            <a:r>
              <a:rPr lang="sl-SI" dirty="0" smtClean="0"/>
              <a:t>ov</a:t>
            </a:r>
            <a:endParaRPr lang="en-GB" dirty="0"/>
          </a:p>
          <a:p>
            <a:pPr marL="238125" lvl="2" indent="0"/>
            <a:r>
              <a:rPr lang="en-GB" dirty="0"/>
              <a:t> </a:t>
            </a:r>
            <a:r>
              <a:rPr lang="sl-SI" dirty="0" smtClean="0"/>
              <a:t>Kontinuirna proizvodnja piva</a:t>
            </a:r>
            <a:endParaRPr lang="en-GB" dirty="0"/>
          </a:p>
          <a:p>
            <a:pPr marL="238125" lvl="2" indent="0"/>
            <a:r>
              <a:rPr lang="en-GB" dirty="0"/>
              <a:t> </a:t>
            </a:r>
            <a:r>
              <a:rPr lang="sl-SI" dirty="0"/>
              <a:t>Kontinuirna proizvodnja</a:t>
            </a:r>
            <a:r>
              <a:rPr lang="en-GB" dirty="0" smtClean="0"/>
              <a:t> </a:t>
            </a:r>
            <a:r>
              <a:rPr lang="en-GB" dirty="0"/>
              <a:t>amino </a:t>
            </a:r>
            <a:r>
              <a:rPr lang="sl-SI" dirty="0" smtClean="0"/>
              <a:t>kislin</a:t>
            </a:r>
            <a:r>
              <a:rPr lang="en-GB" dirty="0" smtClean="0"/>
              <a:t> </a:t>
            </a:r>
            <a:endParaRPr lang="sl-SI" dirty="0" smtClean="0"/>
          </a:p>
          <a:p>
            <a:pPr marL="238125" lvl="2" indent="0"/>
            <a:r>
              <a:rPr lang="sl-SI" dirty="0" smtClean="0"/>
              <a:t> Kontinuirna </a:t>
            </a:r>
            <a:r>
              <a:rPr lang="sl-SI" dirty="0"/>
              <a:t>proizvodnja </a:t>
            </a:r>
            <a:r>
              <a:rPr lang="en-GB" dirty="0" smtClean="0"/>
              <a:t>organ</a:t>
            </a:r>
            <a:r>
              <a:rPr lang="sl-SI" dirty="0" smtClean="0"/>
              <a:t>skih</a:t>
            </a:r>
            <a:r>
              <a:rPr lang="en-GB" dirty="0" smtClean="0"/>
              <a:t> </a:t>
            </a:r>
            <a:r>
              <a:rPr lang="sl-SI" dirty="0" smtClean="0"/>
              <a:t>kislin</a:t>
            </a:r>
            <a:r>
              <a:rPr lang="en-GB" dirty="0" smtClean="0"/>
              <a:t> </a:t>
            </a:r>
            <a:endParaRPr lang="sl-SI" dirty="0" smtClean="0"/>
          </a:p>
          <a:p>
            <a:pPr marL="238125" lvl="2" indent="0"/>
            <a:r>
              <a:rPr lang="sl-SI" dirty="0"/>
              <a:t> Kontinuirna proizvodnja </a:t>
            </a:r>
            <a:r>
              <a:rPr lang="en-GB" dirty="0" err="1" smtClean="0"/>
              <a:t>etanol</a:t>
            </a:r>
            <a:r>
              <a:rPr lang="sl-SI" dirty="0" smtClean="0"/>
              <a:t>a</a:t>
            </a:r>
            <a:endParaRPr lang="en-GB" dirty="0"/>
          </a:p>
          <a:p>
            <a:pPr marL="238125" lvl="2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Uporaba kontinuirnih procesov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3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915400" cy="4114800"/>
          </a:xfrm>
        </p:spPr>
        <p:txBody>
          <a:bodyPr>
            <a:normAutofit fontScale="92500" lnSpcReduction="10000"/>
          </a:bodyPr>
          <a:lstStyle/>
          <a:p>
            <a:pPr marL="0" lvl="1" indent="-45720"/>
            <a:r>
              <a:rPr lang="sl-SI" sz="2200" dirty="0" smtClean="0">
                <a:solidFill>
                  <a:srgbClr val="FF0000"/>
                </a:solidFill>
              </a:rPr>
              <a:t> </a:t>
            </a:r>
            <a:r>
              <a:rPr lang="sl-SI" sz="2200" b="1" dirty="0" smtClean="0">
                <a:solidFill>
                  <a:schemeClr val="tx1"/>
                </a:solidFill>
              </a:rPr>
              <a:t>Raziskave</a:t>
            </a:r>
            <a:r>
              <a:rPr lang="en-GB" sz="2200" b="1" dirty="0" smtClean="0">
                <a:solidFill>
                  <a:schemeClr val="tx1"/>
                </a:solidFill>
              </a:rPr>
              <a:t> </a:t>
            </a:r>
            <a:endParaRPr lang="sl-SI" sz="2200" b="1" dirty="0" smtClean="0">
              <a:solidFill>
                <a:schemeClr val="tx1"/>
              </a:solidFill>
            </a:endParaRPr>
          </a:p>
          <a:p>
            <a:pPr marL="228600" lvl="2" indent="0"/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chemeClr val="tx1"/>
                </a:solidFill>
              </a:rPr>
              <a:t>Fiziološke in biokemijske študije za nadzor hitrosti rasti </a:t>
            </a:r>
          </a:p>
          <a:p>
            <a:pPr marL="228600" lvl="2" indent="0">
              <a:buNone/>
            </a:pPr>
            <a:r>
              <a:rPr lang="sl-SI" sz="2000" dirty="0" smtClean="0"/>
              <a:t>Vpliv dejavnikov okolja</a:t>
            </a:r>
            <a:r>
              <a:rPr lang="en-GB" sz="2000" dirty="0" smtClean="0"/>
              <a:t>/ </a:t>
            </a:r>
            <a:r>
              <a:rPr lang="en-GB" sz="2000" dirty="0" err="1" smtClean="0"/>
              <a:t>proces</a:t>
            </a:r>
            <a:r>
              <a:rPr lang="sl-SI" sz="2000" dirty="0" smtClean="0"/>
              <a:t>nih parametrov na rast in tvorbo produkta</a:t>
            </a:r>
            <a:endParaRPr lang="en-GB" sz="2000" dirty="0"/>
          </a:p>
          <a:p>
            <a:pPr marL="352425" lvl="3" indent="-9525">
              <a:buFontTx/>
              <a:buNone/>
            </a:pPr>
            <a:r>
              <a:rPr lang="en-GB" dirty="0"/>
              <a:t>		</a:t>
            </a:r>
            <a:r>
              <a:rPr lang="en-GB" dirty="0" err="1" smtClean="0"/>
              <a:t>Indu</a:t>
            </a:r>
            <a:r>
              <a:rPr lang="sl-SI" dirty="0" smtClean="0"/>
              <a:t>kcija</a:t>
            </a:r>
            <a:r>
              <a:rPr lang="en-GB" dirty="0" smtClean="0"/>
              <a:t>, </a:t>
            </a:r>
            <a:r>
              <a:rPr lang="en-GB" dirty="0" err="1" smtClean="0"/>
              <a:t>represi</a:t>
            </a:r>
            <a:r>
              <a:rPr lang="sl-SI" dirty="0" smtClean="0"/>
              <a:t>ja</a:t>
            </a:r>
            <a:r>
              <a:rPr lang="en-GB" dirty="0" smtClean="0"/>
              <a:t>, </a:t>
            </a:r>
            <a:r>
              <a:rPr lang="sl-SI" dirty="0" smtClean="0"/>
              <a:t>hitrost rasti</a:t>
            </a:r>
            <a:r>
              <a:rPr lang="en-GB" dirty="0" smtClean="0"/>
              <a:t>, </a:t>
            </a:r>
            <a:r>
              <a:rPr lang="sl-SI" dirty="0" smtClean="0"/>
              <a:t>vpliv </a:t>
            </a:r>
            <a:r>
              <a:rPr lang="en-GB" dirty="0" smtClean="0"/>
              <a:t>temperature</a:t>
            </a:r>
            <a:r>
              <a:rPr lang="en-GB" dirty="0"/>
              <a:t>, pH </a:t>
            </a:r>
            <a:r>
              <a:rPr lang="sl-SI" dirty="0" smtClean="0"/>
              <a:t>itd</a:t>
            </a:r>
            <a:r>
              <a:rPr lang="en-GB" dirty="0" smtClean="0"/>
              <a:t>. </a:t>
            </a:r>
            <a:endParaRPr lang="en-GB" dirty="0"/>
          </a:p>
          <a:p>
            <a:pPr marL="352425" lvl="3" indent="-9525">
              <a:buFontTx/>
              <a:buNone/>
            </a:pPr>
            <a:endParaRPr lang="en-GB" dirty="0"/>
          </a:p>
          <a:p>
            <a:pPr marL="228600" lvl="2" indent="0"/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chemeClr val="tx1"/>
                </a:solidFill>
              </a:rPr>
              <a:t>Mikrobna ekologija</a:t>
            </a:r>
            <a:endParaRPr lang="en-GB" sz="2000" dirty="0">
              <a:solidFill>
                <a:schemeClr val="tx1"/>
              </a:solidFill>
            </a:endParaRPr>
          </a:p>
          <a:p>
            <a:pPr marL="352425" lvl="3" indent="-9525">
              <a:buFontTx/>
              <a:buNone/>
            </a:pPr>
            <a:r>
              <a:rPr lang="en-GB" dirty="0"/>
              <a:t>		</a:t>
            </a:r>
            <a:r>
              <a:rPr lang="sl-SI" dirty="0" smtClean="0"/>
              <a:t>Izbor populacij, ki rastejo počasi</a:t>
            </a:r>
            <a:endParaRPr lang="en-GB" dirty="0"/>
          </a:p>
          <a:p>
            <a:pPr marL="352425" lvl="3" indent="-9525">
              <a:buFontTx/>
              <a:buNone/>
            </a:pPr>
            <a:r>
              <a:rPr lang="en-GB" dirty="0"/>
              <a:t>		</a:t>
            </a:r>
            <a:r>
              <a:rPr lang="sl-SI" dirty="0" smtClean="0"/>
              <a:t>I</a:t>
            </a:r>
            <a:r>
              <a:rPr lang="en-GB" dirty="0" err="1" smtClean="0"/>
              <a:t>ntera</a:t>
            </a:r>
            <a:r>
              <a:rPr lang="sl-SI" dirty="0" smtClean="0"/>
              <a:t>kcije žrtev-plenilec</a:t>
            </a:r>
            <a:endParaRPr lang="en-GB" dirty="0"/>
          </a:p>
          <a:p>
            <a:pPr marL="352425" lvl="3" indent="-9525">
              <a:buFontTx/>
              <a:buNone/>
            </a:pPr>
            <a:r>
              <a:rPr lang="en-GB" dirty="0"/>
              <a:t>		</a:t>
            </a:r>
            <a:r>
              <a:rPr lang="sl-SI" dirty="0" smtClean="0"/>
              <a:t>Kompetitivnost</a:t>
            </a:r>
            <a:r>
              <a:rPr lang="en-GB" dirty="0" smtClean="0"/>
              <a:t> (</a:t>
            </a:r>
            <a:r>
              <a:rPr lang="sl-SI" dirty="0" smtClean="0"/>
              <a:t>npr.</a:t>
            </a:r>
            <a:r>
              <a:rPr lang="en-GB" dirty="0" smtClean="0"/>
              <a:t> plasmid</a:t>
            </a:r>
            <a:r>
              <a:rPr lang="sl-SI" dirty="0" smtClean="0"/>
              <a:t>i</a:t>
            </a:r>
            <a:r>
              <a:rPr lang="en-GB" dirty="0" smtClean="0"/>
              <a:t> </a:t>
            </a:r>
            <a:r>
              <a:rPr lang="en-GB" dirty="0"/>
              <a:t>+/-)</a:t>
            </a:r>
          </a:p>
          <a:p>
            <a:pPr marL="352425" lvl="3" indent="-9525">
              <a:buFontTx/>
              <a:buNone/>
            </a:pPr>
            <a:endParaRPr lang="en-GB" dirty="0"/>
          </a:p>
          <a:p>
            <a:pPr marL="228600" lvl="2" indent="0"/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sl-SI" sz="2000" dirty="0" smtClean="0">
                <a:solidFill>
                  <a:schemeClr val="tx1"/>
                </a:solidFill>
              </a:rPr>
              <a:t>Kinetične študije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GB" sz="2000" dirty="0"/>
              <a:t>	</a:t>
            </a:r>
            <a:r>
              <a:rPr lang="sl-SI" sz="2000" dirty="0" smtClean="0"/>
              <a:t>Izračun rastnih konstant</a:t>
            </a:r>
            <a:r>
              <a:rPr lang="en-GB" sz="2000" dirty="0" smtClean="0"/>
              <a:t>, </a:t>
            </a:r>
            <a:r>
              <a:rPr lang="sl-SI" sz="2000" dirty="0" smtClean="0"/>
              <a:t>podatki o fermentacijah</a:t>
            </a:r>
            <a:endParaRPr lang="en-US" sz="200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Uporaba kontinuirnih procesov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0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Snovne bilance – kontinuirni proces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/>
          </a:bodyPr>
          <a:lstStyle/>
          <a:p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biomaso</a:t>
            </a:r>
            <a:r>
              <a:rPr lang="en-GB" dirty="0"/>
              <a:t> (X):</a:t>
            </a:r>
            <a:endParaRPr lang="en-US" dirty="0"/>
          </a:p>
          <a:p>
            <a:pPr marL="68580" indent="0">
              <a:buNone/>
            </a:pPr>
            <a:r>
              <a:rPr lang="en-GB" dirty="0"/>
              <a:t>		</a:t>
            </a:r>
            <a:r>
              <a:rPr lang="en-GB" dirty="0" smtClean="0"/>
              <a:t> </a:t>
            </a:r>
            <a:r>
              <a:rPr lang="en-GB" dirty="0"/>
              <a:t>	 </a:t>
            </a:r>
            <a:endParaRPr lang="sl-SI" dirty="0" smtClean="0"/>
          </a:p>
          <a:p>
            <a:pPr marL="68580" indent="0">
              <a:buNone/>
            </a:pPr>
            <a:r>
              <a:rPr lang="en-GB" dirty="0"/>
              <a:t>			</a:t>
            </a:r>
            <a:endParaRPr lang="sl-SI" dirty="0" smtClean="0"/>
          </a:p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substrat</a:t>
            </a:r>
            <a:r>
              <a:rPr lang="en-GB" dirty="0"/>
              <a:t> (S</a:t>
            </a:r>
            <a:r>
              <a:rPr lang="en-GB" dirty="0" smtClean="0"/>
              <a:t>):</a:t>
            </a:r>
            <a:endParaRPr lang="sl-SI" dirty="0" smtClean="0"/>
          </a:p>
          <a:p>
            <a:endParaRPr lang="en-US" dirty="0"/>
          </a:p>
          <a:p>
            <a:endParaRPr lang="sl-SI" dirty="0" smtClean="0"/>
          </a:p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/>
              <a:t>produkt</a:t>
            </a:r>
            <a:r>
              <a:rPr lang="en-GB" dirty="0"/>
              <a:t> (P): </a:t>
            </a:r>
            <a:endParaRPr lang="en-US" dirty="0"/>
          </a:p>
          <a:p>
            <a:pPr marL="68580" indent="0">
              <a:buNone/>
            </a:pPr>
            <a:r>
              <a:rPr lang="en-GB" dirty="0"/>
              <a:t>		 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19778"/>
              </p:ext>
            </p:extLst>
          </p:nvPr>
        </p:nvGraphicFramePr>
        <p:xfrm>
          <a:off x="2195735" y="2924944"/>
          <a:ext cx="265732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3" imgW="1815840" imgH="393480" progId="Equation.3">
                  <p:embed/>
                </p:oleObj>
              </mc:Choice>
              <mc:Fallback>
                <p:oleObj name="Equation" r:id="rId3" imgW="1815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5" y="2924944"/>
                        <a:ext cx="265732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429757"/>
              </p:ext>
            </p:extLst>
          </p:nvPr>
        </p:nvGraphicFramePr>
        <p:xfrm>
          <a:off x="2123728" y="4221088"/>
          <a:ext cx="371654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5" imgW="2539800" imgH="393480" progId="Equation.3">
                  <p:embed/>
                </p:oleObj>
              </mc:Choice>
              <mc:Fallback>
                <p:oleObj name="Equation" r:id="rId5" imgW="25398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221088"/>
                        <a:ext cx="3716542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27443"/>
              </p:ext>
            </p:extLst>
          </p:nvPr>
        </p:nvGraphicFramePr>
        <p:xfrm>
          <a:off x="2208212" y="5661024"/>
          <a:ext cx="2147763" cy="52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7" imgW="1612800" imgH="393480" progId="Equation.3">
                  <p:embed/>
                </p:oleObj>
              </mc:Choice>
              <mc:Fallback>
                <p:oleObj name="Equation" r:id="rId7" imgW="1612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2" y="5661024"/>
                        <a:ext cx="2147763" cy="524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898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Kemostat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Stacionarno stanje</a:t>
            </a:r>
          </a:p>
          <a:p>
            <a:r>
              <a:rPr lang="sl-SI" dirty="0" smtClean="0"/>
              <a:t>Biomasa:</a:t>
            </a:r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Substrat: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664855"/>
              </p:ext>
            </p:extLst>
          </p:nvPr>
        </p:nvGraphicFramePr>
        <p:xfrm>
          <a:off x="3347864" y="3068960"/>
          <a:ext cx="2126872" cy="50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3" imgW="901440" imgH="215640" progId="Equation.3">
                  <p:embed/>
                </p:oleObj>
              </mc:Choice>
              <mc:Fallback>
                <p:oleObj name="Equation" r:id="rId3" imgW="9014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068960"/>
                        <a:ext cx="2126872" cy="509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860046"/>
              </p:ext>
            </p:extLst>
          </p:nvPr>
        </p:nvGraphicFramePr>
        <p:xfrm>
          <a:off x="4067944" y="3789040"/>
          <a:ext cx="720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5" imgW="406080" imgH="203040" progId="Equation.3">
                  <p:embed/>
                </p:oleObj>
              </mc:Choice>
              <mc:Fallback>
                <p:oleObj name="Equation" r:id="rId5" imgW="4060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789040"/>
                        <a:ext cx="72008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450855"/>
              </p:ext>
            </p:extLst>
          </p:nvPr>
        </p:nvGraphicFramePr>
        <p:xfrm>
          <a:off x="1331640" y="4725144"/>
          <a:ext cx="2592288" cy="44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7" imgW="1244520" imgH="215640" progId="Equation.3">
                  <p:embed/>
                </p:oleObj>
              </mc:Choice>
              <mc:Fallback>
                <p:oleObj name="Equation" r:id="rId7" imgW="12445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25144"/>
                        <a:ext cx="2592288" cy="449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33792"/>
              </p:ext>
            </p:extLst>
          </p:nvPr>
        </p:nvGraphicFramePr>
        <p:xfrm>
          <a:off x="5004048" y="4797152"/>
          <a:ext cx="233814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9" imgW="1168200" imgH="215640" progId="Equation.3">
                  <p:embed/>
                </p:oleObj>
              </mc:Choice>
              <mc:Fallback>
                <p:oleObj name="Equation" r:id="rId9" imgW="116820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797152"/>
                        <a:ext cx="233814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471609"/>
              </p:ext>
            </p:extLst>
          </p:nvPr>
        </p:nvGraphicFramePr>
        <p:xfrm>
          <a:off x="2123728" y="5661248"/>
          <a:ext cx="1512168" cy="7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11" imgW="888840" imgH="444240" progId="Equation.3">
                  <p:embed/>
                </p:oleObj>
              </mc:Choice>
              <mc:Fallback>
                <p:oleObj name="Equation" r:id="rId11" imgW="88884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661248"/>
                        <a:ext cx="1512168" cy="756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8343"/>
              </p:ext>
            </p:extLst>
          </p:nvPr>
        </p:nvGraphicFramePr>
        <p:xfrm>
          <a:off x="5148063" y="5661248"/>
          <a:ext cx="133317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13" imgW="914400" imgH="444240" progId="Equation.3">
                  <p:embed/>
                </p:oleObj>
              </mc:Choice>
              <mc:Fallback>
                <p:oleObj name="Equation" r:id="rId13" imgW="91440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3" y="5661248"/>
                        <a:ext cx="1333177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439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Kemostat – tvorba produkta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80878"/>
              </p:ext>
            </p:extLst>
          </p:nvPr>
        </p:nvGraphicFramePr>
        <p:xfrm>
          <a:off x="2051720" y="2564904"/>
          <a:ext cx="29432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3" imgW="1663560" imgH="228600" progId="Equation.3">
                  <p:embed/>
                </p:oleObj>
              </mc:Choice>
              <mc:Fallback>
                <p:oleObj name="Equation" r:id="rId3" imgW="1663560" imgH="228600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564904"/>
                        <a:ext cx="294322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45213"/>
              </p:ext>
            </p:extLst>
          </p:nvPr>
        </p:nvGraphicFramePr>
        <p:xfrm>
          <a:off x="2555776" y="4149080"/>
          <a:ext cx="1656184" cy="847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5" imgW="799753" imgH="393529" progId="Equation.3">
                  <p:embed/>
                </p:oleObj>
              </mc:Choice>
              <mc:Fallback>
                <p:oleObj name="Equation" r:id="rId5" imgW="799753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149080"/>
                        <a:ext cx="1656184" cy="847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776" y="34290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Če je P</a:t>
            </a:r>
            <a:r>
              <a:rPr lang="sl-SI" baseline="-25000" dirty="0" smtClean="0"/>
              <a:t>F</a:t>
            </a:r>
            <a:r>
              <a:rPr lang="sl-SI" dirty="0" smtClean="0"/>
              <a:t> 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32856"/>
            <a:ext cx="4034333" cy="4259157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27584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mtClean="0"/>
              <a:t>Uporaba kontinuirnih procesov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715222"/>
              </p:ext>
            </p:extLst>
          </p:nvPr>
        </p:nvGraphicFramePr>
        <p:xfrm>
          <a:off x="755576" y="3197173"/>
          <a:ext cx="1914610" cy="50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4" imgW="1638000" imgH="431640" progId="Equation.3">
                  <p:embed/>
                </p:oleObj>
              </mc:Choice>
              <mc:Fallback>
                <p:oleObj name="Equation" r:id="rId4" imgW="1638000" imgH="431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97173"/>
                        <a:ext cx="1914610" cy="504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513157"/>
              </p:ext>
            </p:extLst>
          </p:nvPr>
        </p:nvGraphicFramePr>
        <p:xfrm>
          <a:off x="666750" y="1773238"/>
          <a:ext cx="4184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6" imgW="3530520" imgH="431640" progId="Equation.3">
                  <p:embed/>
                </p:oleObj>
              </mc:Choice>
              <mc:Fallback>
                <p:oleObj name="Equation" r:id="rId6" imgW="3530520" imgH="43164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1773238"/>
                        <a:ext cx="4184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10216"/>
              </p:ext>
            </p:extLst>
          </p:nvPr>
        </p:nvGraphicFramePr>
        <p:xfrm>
          <a:off x="899592" y="2431943"/>
          <a:ext cx="373526" cy="33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8" imgW="266400" imgH="241200" progId="Equation.3">
                  <p:embed/>
                </p:oleObj>
              </mc:Choice>
              <mc:Fallback>
                <p:oleObj name="Equation" r:id="rId8" imgW="266400" imgH="2412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31943"/>
                        <a:ext cx="373526" cy="3379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2492896"/>
            <a:ext cx="20810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dirty="0" smtClean="0"/>
              <a:t>...maksimalni izkoristek X/S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9604" y="2863108"/>
            <a:ext cx="3969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Če ni tvorbe produkta + stacionarno stanje:</a:t>
            </a:r>
            <a:endParaRPr lang="en-US" sz="1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54341"/>
              </p:ext>
            </p:extLst>
          </p:nvPr>
        </p:nvGraphicFramePr>
        <p:xfrm>
          <a:off x="2843808" y="3356992"/>
          <a:ext cx="1187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10" imgW="1015920" imgH="241200" progId="Equation.3">
                  <p:embed/>
                </p:oleObj>
              </mc:Choice>
              <mc:Fallback>
                <p:oleObj name="Equation" r:id="rId10" imgW="1015920" imgH="2412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56992"/>
                        <a:ext cx="118745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40650"/>
              </p:ext>
            </p:extLst>
          </p:nvPr>
        </p:nvGraphicFramePr>
        <p:xfrm>
          <a:off x="827584" y="3861048"/>
          <a:ext cx="3027363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Equation" r:id="rId12" imgW="2590560" imgH="2019240" progId="Equation.3">
                  <p:embed/>
                </p:oleObj>
              </mc:Choice>
              <mc:Fallback>
                <p:oleObj name="Equation" r:id="rId12" imgW="2590560" imgH="201924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3027363" cy="236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720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476672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mtClean="0"/>
              <a:t>Uporaba kontinuirnih procesov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16831"/>
            <a:ext cx="4608512" cy="4780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0" y="2276872"/>
            <a:ext cx="4346831" cy="174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08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sl-SI" dirty="0"/>
              <a:t>Kemostat z reciklom celic</a:t>
            </a:r>
            <a:endParaRPr lang="en-US" dirty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4038600"/>
            <a:ext cx="6172200" cy="2514600"/>
          </a:xfrm>
        </p:spPr>
        <p:txBody>
          <a:bodyPr>
            <a:normAutofit fontScale="92500" lnSpcReduction="10000"/>
          </a:bodyPr>
          <a:lstStyle/>
          <a:p>
            <a:pPr marL="68580" indent="0">
              <a:lnSpc>
                <a:spcPct val="90000"/>
              </a:lnSpc>
              <a:buNone/>
            </a:pP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F –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pretok napajalne raztopine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marL="68580" indent="0">
              <a:lnSpc>
                <a:spcPct val="90000"/>
              </a:lnSpc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V 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– volume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n reaktorja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marL="68580" indent="0">
              <a:lnSpc>
                <a:spcPct val="90000"/>
              </a:lnSpc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– </a:t>
            </a:r>
            <a:r>
              <a:rPr lang="sl-SI" sz="2800" dirty="0">
                <a:latin typeface="Times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" pitchFamily="18" charset="0"/>
                <a:cs typeface="Times New Roman" pitchFamily="18" charset="0"/>
              </a:rPr>
              <a:t>oncentra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cija biomase v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" pitchFamily="18" charset="0"/>
                <a:cs typeface="Times New Roman" pitchFamily="18" charset="0"/>
              </a:rPr>
              <a:t>rea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tor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ju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marL="68580" indent="0">
              <a:lnSpc>
                <a:spcPct val="90000"/>
              </a:lnSpc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latin typeface="Times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 - </a:t>
            </a:r>
            <a:r>
              <a:rPr lang="sl-SI" sz="2800" dirty="0">
                <a:latin typeface="Times" pitchFamily="18" charset="0"/>
                <a:cs typeface="Times New Roman" pitchFamily="18" charset="0"/>
              </a:rPr>
              <a:t>k</a:t>
            </a:r>
            <a:r>
              <a:rPr lang="en-US" sz="2800" dirty="0" err="1">
                <a:latin typeface="Times" pitchFamily="18" charset="0"/>
                <a:cs typeface="Times New Roman" pitchFamily="18" charset="0"/>
              </a:rPr>
              <a:t>oncentra</a:t>
            </a:r>
            <a:r>
              <a:rPr lang="sl-SI" sz="2800" dirty="0">
                <a:latin typeface="Times" pitchFamily="18" charset="0"/>
                <a:cs typeface="Times New Roman" pitchFamily="18" charset="0"/>
              </a:rPr>
              <a:t>cija biomase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iztoku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marL="68580" indent="0">
              <a:lnSpc>
                <a:spcPct val="90000"/>
              </a:lnSpc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 - </a:t>
            </a:r>
            <a:r>
              <a:rPr lang="sl-SI" sz="2800" dirty="0">
                <a:latin typeface="Times" pitchFamily="18" charset="0"/>
                <a:cs typeface="Times New Roman" pitchFamily="18" charset="0"/>
              </a:rPr>
              <a:t>k</a:t>
            </a:r>
            <a:r>
              <a:rPr lang="en-US" sz="2800" dirty="0" err="1">
                <a:latin typeface="Times" pitchFamily="18" charset="0"/>
                <a:cs typeface="Times New Roman" pitchFamily="18" charset="0"/>
              </a:rPr>
              <a:t>oncentra</a:t>
            </a:r>
            <a:r>
              <a:rPr lang="sl-SI" sz="2800" dirty="0">
                <a:latin typeface="Times" pitchFamily="18" charset="0"/>
                <a:cs typeface="Times New Roman" pitchFamily="18" charset="0"/>
              </a:rPr>
              <a:t>cija biomase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rec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iklu</a:t>
            </a:r>
          </a:p>
          <a:p>
            <a:pPr marL="68580" indent="0">
              <a:lnSpc>
                <a:spcPct val="90000"/>
              </a:lnSpc>
              <a:buNone/>
            </a:pP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–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pretok recikla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12293" name="Picture 1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0371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Line 1037"/>
          <p:cNvSpPr>
            <a:spLocks noChangeShapeType="1"/>
          </p:cNvSpPr>
          <p:nvPr/>
        </p:nvSpPr>
        <p:spPr bwMode="auto">
          <a:xfrm>
            <a:off x="5562600" y="2286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Rectangle 1039"/>
          <p:cNvSpPr>
            <a:spLocks noChangeArrowheads="1"/>
          </p:cNvSpPr>
          <p:nvPr/>
        </p:nvSpPr>
        <p:spPr bwMode="auto">
          <a:xfrm>
            <a:off x="5638800" y="3505200"/>
            <a:ext cx="762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7" name="Group 1043"/>
          <p:cNvGrpSpPr>
            <a:grpSpLocks/>
          </p:cNvGrpSpPr>
          <p:nvPr/>
        </p:nvGrpSpPr>
        <p:grpSpPr bwMode="auto">
          <a:xfrm>
            <a:off x="990600" y="1371600"/>
            <a:ext cx="6781800" cy="2689225"/>
            <a:chOff x="624" y="816"/>
            <a:chExt cx="4272" cy="1694"/>
          </a:xfrm>
        </p:grpSpPr>
        <p:pic>
          <p:nvPicPr>
            <p:cNvPr id="12294" name="Picture 103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056"/>
              <a:ext cx="3173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1031"/>
            <p:cNvSpPr txBox="1">
              <a:spLocks noChangeArrowheads="1"/>
            </p:cNvSpPr>
            <p:nvPr/>
          </p:nvSpPr>
          <p:spPr bwMode="auto">
            <a:xfrm>
              <a:off x="624" y="134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F, X</a:t>
              </a:r>
              <a:r>
                <a:rPr lang="en-US" baseline="-25000"/>
                <a:t>0</a:t>
              </a:r>
            </a:p>
          </p:txBody>
        </p:sp>
        <p:sp>
          <p:nvSpPr>
            <p:cNvPr id="12296" name="Line 1032"/>
            <p:cNvSpPr>
              <a:spLocks noChangeShapeType="1"/>
            </p:cNvSpPr>
            <p:nvPr/>
          </p:nvSpPr>
          <p:spPr bwMode="auto">
            <a:xfrm flipH="1" flipV="1">
              <a:off x="3408" y="153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1033"/>
            <p:cNvSpPr>
              <a:spLocks noChangeShapeType="1"/>
            </p:cNvSpPr>
            <p:nvPr/>
          </p:nvSpPr>
          <p:spPr bwMode="auto">
            <a:xfrm flipV="1">
              <a:off x="3360" y="81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34"/>
            <p:cNvSpPr>
              <a:spLocks noChangeShapeType="1"/>
            </p:cNvSpPr>
            <p:nvPr/>
          </p:nvSpPr>
          <p:spPr bwMode="auto">
            <a:xfrm flipH="1">
              <a:off x="2640" y="8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035"/>
            <p:cNvSpPr>
              <a:spLocks noChangeShapeType="1"/>
            </p:cNvSpPr>
            <p:nvPr/>
          </p:nvSpPr>
          <p:spPr bwMode="auto">
            <a:xfrm>
              <a:off x="2640" y="81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AutoShape 1036"/>
            <p:cNvSpPr>
              <a:spLocks noChangeArrowheads="1"/>
            </p:cNvSpPr>
            <p:nvPr/>
          </p:nvSpPr>
          <p:spPr bwMode="auto">
            <a:xfrm>
              <a:off x="3216" y="1296"/>
              <a:ext cx="33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1038"/>
            <p:cNvSpPr txBox="1">
              <a:spLocks noChangeArrowheads="1"/>
            </p:cNvSpPr>
            <p:nvPr/>
          </p:nvSpPr>
          <p:spPr bwMode="auto">
            <a:xfrm>
              <a:off x="2304" y="158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V, X</a:t>
              </a:r>
              <a:r>
                <a:rPr lang="en-US" baseline="-25000"/>
                <a:t>1</a:t>
              </a:r>
            </a:p>
          </p:txBody>
        </p:sp>
        <p:sp>
          <p:nvSpPr>
            <p:cNvPr id="12304" name="Text Box 1040"/>
            <p:cNvSpPr txBox="1">
              <a:spLocks noChangeArrowheads="1"/>
            </p:cNvSpPr>
            <p:nvPr/>
          </p:nvSpPr>
          <p:spPr bwMode="auto">
            <a:xfrm>
              <a:off x="4272" y="129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F, X</a:t>
              </a:r>
              <a:r>
                <a:rPr lang="en-US" baseline="-25000"/>
                <a:t>2</a:t>
              </a:r>
            </a:p>
          </p:txBody>
        </p:sp>
        <p:sp>
          <p:nvSpPr>
            <p:cNvPr id="12305" name="Text Box 1041"/>
            <p:cNvSpPr txBox="1">
              <a:spLocks noChangeArrowheads="1"/>
            </p:cNvSpPr>
            <p:nvPr/>
          </p:nvSpPr>
          <p:spPr bwMode="auto">
            <a:xfrm>
              <a:off x="3504" y="196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F+F</a:t>
              </a:r>
              <a:r>
                <a:rPr lang="en-US" baseline="-25000"/>
                <a:t>R</a:t>
              </a:r>
              <a:r>
                <a:rPr lang="en-US"/>
                <a:t>, X</a:t>
              </a:r>
              <a:r>
                <a:rPr lang="en-US" baseline="-25000"/>
                <a:t>1</a:t>
              </a:r>
            </a:p>
          </p:txBody>
        </p:sp>
        <p:sp>
          <p:nvSpPr>
            <p:cNvPr id="12306" name="Text Box 1042"/>
            <p:cNvSpPr txBox="1">
              <a:spLocks noChangeArrowheads="1"/>
            </p:cNvSpPr>
            <p:nvPr/>
          </p:nvSpPr>
          <p:spPr bwMode="auto">
            <a:xfrm>
              <a:off x="3456" y="86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  <a:r>
                <a:rPr lang="en-US" baseline="-25000"/>
                <a:t>R</a:t>
              </a:r>
              <a:r>
                <a:rPr lang="en-US"/>
                <a:t>, X</a:t>
              </a:r>
              <a:r>
                <a:rPr lang="en-US" baseline="-25000"/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37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sl-SI" dirty="0" smtClean="0"/>
              <a:t>Šaržni proces</a:t>
            </a:r>
            <a:endParaRPr lang="en-US" dirty="0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sl-SI" dirty="0" smtClean="0"/>
              <a:t>Rast celic</a:t>
            </a:r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sl-SI" dirty="0" smtClean="0"/>
          </a:p>
          <a:p>
            <a:r>
              <a:rPr lang="sl-SI" dirty="0" smtClean="0"/>
              <a:t>Poraba substrata</a:t>
            </a:r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sl-SI" dirty="0" smtClean="0"/>
          </a:p>
          <a:p>
            <a:r>
              <a:rPr lang="en-US" dirty="0" err="1" smtClean="0"/>
              <a:t>Produ</a:t>
            </a:r>
            <a:r>
              <a:rPr lang="sl-SI" dirty="0" smtClean="0"/>
              <a:t>k</a:t>
            </a:r>
            <a:r>
              <a:rPr lang="en-US" dirty="0" smtClean="0"/>
              <a:t>t</a:t>
            </a:r>
            <a:endParaRPr lang="en-US" dirty="0"/>
          </a:p>
        </p:txBody>
      </p:sp>
      <p:graphicFrame>
        <p:nvGraphicFramePr>
          <p:cNvPr id="1843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887405"/>
              </p:ext>
            </p:extLst>
          </p:nvPr>
        </p:nvGraphicFramePr>
        <p:xfrm>
          <a:off x="1331640" y="1844824"/>
          <a:ext cx="3124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4" imgW="1663560" imgH="431640" progId="Equation.3">
                  <p:embed/>
                </p:oleObj>
              </mc:Choice>
              <mc:Fallback>
                <p:oleObj name="Equation" r:id="rId4" imgW="1663560" imgH="43164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844824"/>
                        <a:ext cx="31242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513056"/>
              </p:ext>
            </p:extLst>
          </p:nvPr>
        </p:nvGraphicFramePr>
        <p:xfrm>
          <a:off x="1187624" y="3717032"/>
          <a:ext cx="38862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6" imgW="2070000" imgH="431640" progId="Equation.3">
                  <p:embed/>
                </p:oleObj>
              </mc:Choice>
              <mc:Fallback>
                <p:oleObj name="Equation" r:id="rId6" imgW="2070000" imgH="43164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38862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67662"/>
              </p:ext>
            </p:extLst>
          </p:nvPr>
        </p:nvGraphicFramePr>
        <p:xfrm>
          <a:off x="2339752" y="5085184"/>
          <a:ext cx="3528392" cy="1504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8" imgW="1955520" imgH="838080" progId="Equation.3">
                  <p:embed/>
                </p:oleObj>
              </mc:Choice>
              <mc:Fallback>
                <p:oleObj name="Equation" r:id="rId8" imgW="1955520" imgH="83808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3528392" cy="1504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6888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Kemostat z reciklom </a:t>
            </a:r>
            <a:r>
              <a:rPr lang="sl-SI" dirty="0" smtClean="0"/>
              <a:t>celic</a:t>
            </a:r>
            <a:br>
              <a:rPr lang="sl-SI" dirty="0" smtClean="0"/>
            </a:b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800" y="1772803"/>
            <a:ext cx="6777317" cy="3508977"/>
          </a:xfrm>
        </p:spPr>
        <p:txBody>
          <a:bodyPr/>
          <a:lstStyle/>
          <a:p>
            <a:pPr>
              <a:buFontTx/>
              <a:buNone/>
            </a:pPr>
            <a:r>
              <a:rPr lang="sl-SI" dirty="0"/>
              <a:t>Snovna bilanca za </a:t>
            </a:r>
            <a:r>
              <a:rPr lang="sl-SI" dirty="0" smtClean="0"/>
              <a:t>biomaso: </a:t>
            </a:r>
          </a:p>
          <a:p>
            <a:pPr>
              <a:buFontTx/>
              <a:buNone/>
            </a:pPr>
            <a:r>
              <a:rPr lang="en-US" dirty="0" smtClean="0">
                <a:latin typeface="Times" pitchFamily="18" charset="0"/>
                <a:cs typeface="Times New Roman" pitchFamily="18" charset="0"/>
              </a:rPr>
              <a:t>F 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 + 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 - (F+ 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) 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+ V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=       V </a:t>
            </a:r>
          </a:p>
          <a:p>
            <a:endParaRPr lang="en-US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562151"/>
              </p:ext>
            </p:extLst>
          </p:nvPr>
        </p:nvGraphicFramePr>
        <p:xfrm>
          <a:off x="5715000" y="2132856"/>
          <a:ext cx="488078" cy="630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304536" imgH="393359" progId="Equation.3">
                  <p:embed/>
                </p:oleObj>
              </mc:Choice>
              <mc:Fallback>
                <p:oleObj name="Equation" r:id="rId3" imgW="304536" imgH="39335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32856"/>
                        <a:ext cx="488078" cy="630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725390" y="3657600"/>
            <a:ext cx="6934200" cy="2667000"/>
            <a:chOff x="624" y="816"/>
            <a:chExt cx="4272" cy="1694"/>
          </a:xfrm>
        </p:grpSpPr>
        <p:pic>
          <p:nvPicPr>
            <p:cNvPr id="13318" name="Picture 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056"/>
              <a:ext cx="3173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624" y="1344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F, X</a:t>
              </a:r>
              <a:r>
                <a:rPr lang="en-US" baseline="-25000"/>
                <a:t>0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H="1" flipV="1">
              <a:off x="3408" y="153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V="1">
              <a:off x="3360" y="81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2640" y="81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640" y="81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auto">
            <a:xfrm>
              <a:off x="3216" y="1296"/>
              <a:ext cx="33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2303" y="1584"/>
              <a:ext cx="57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V, X</a:t>
              </a:r>
              <a:r>
                <a:rPr lang="en-US" baseline="-25000"/>
                <a:t>1</a:t>
              </a:r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62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F, X</a:t>
              </a:r>
              <a:r>
                <a:rPr lang="en-US" baseline="-25000"/>
                <a:t>2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3504" y="1968"/>
              <a:ext cx="864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F+F</a:t>
              </a:r>
              <a:r>
                <a:rPr lang="en-US" baseline="-25000"/>
                <a:t>R</a:t>
              </a:r>
              <a:r>
                <a:rPr lang="en-US"/>
                <a:t>, X</a:t>
              </a:r>
              <a:r>
                <a:rPr lang="en-US" baseline="-25000"/>
                <a:t>1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3456" y="863"/>
              <a:ext cx="8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  <a:r>
                <a:rPr lang="en-US" baseline="-25000"/>
                <a:t>R</a:t>
              </a:r>
              <a:r>
                <a:rPr lang="en-US"/>
                <a:t>, X</a:t>
              </a:r>
              <a:r>
                <a:rPr lang="en-US" baseline="-25000"/>
                <a:t>R</a:t>
              </a:r>
            </a:p>
          </p:txBody>
        </p:sp>
      </p:grp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638800" y="6172200"/>
            <a:ext cx="76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715000" y="4876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895600" y="3352800"/>
            <a:ext cx="2133600" cy="327660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4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sl-SI" dirty="0"/>
              <a:t>Kemostat z reciklom </a:t>
            </a:r>
            <a:r>
              <a:rPr lang="sl-SI" dirty="0" smtClean="0"/>
              <a:t>celic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560" y="1628800"/>
            <a:ext cx="2232248" cy="1872208"/>
          </a:xfrm>
          <a:prstGeom prst="rect">
            <a:avLst/>
          </a:prstGeom>
          <a:ln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err="1" smtClean="0">
                <a:latin typeface="Times" pitchFamily="18" charset="0"/>
                <a:cs typeface="Times New Roman" pitchFamily="18" charset="0"/>
              </a:rPr>
              <a:t>Defin</a:t>
            </a:r>
            <a:r>
              <a:rPr lang="sl-SI" dirty="0" smtClean="0">
                <a:latin typeface="Times" pitchFamily="18" charset="0"/>
                <a:cs typeface="Times New Roman" pitchFamily="18" charset="0"/>
              </a:rPr>
              <a:t>icije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  <a:endParaRPr lang="en-US" dirty="0">
              <a:latin typeface="Times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= 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/F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Times" pitchFamily="18" charset="0"/>
                <a:cs typeface="Times New Roman" pitchFamily="18" charset="0"/>
              </a:rPr>
              <a:t>C = 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 /X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1  </a:t>
            </a:r>
            <a:endParaRPr lang="en-US" dirty="0">
              <a:latin typeface="Times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447800"/>
            <a:ext cx="3810000" cy="32766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sl-SI" dirty="0" smtClean="0">
                <a:latin typeface="Times" pitchFamily="18" charset="0"/>
                <a:cs typeface="Times New Roman" pitchFamily="18" charset="0"/>
              </a:rPr>
              <a:t>Izpeljava</a:t>
            </a:r>
            <a:endParaRPr lang="en-US" dirty="0">
              <a:latin typeface="Times" pitchFamily="18" charset="0"/>
              <a:cs typeface="Times New Roman" pitchFamily="18" charset="0"/>
            </a:endParaRPr>
          </a:p>
          <a:p>
            <a:r>
              <a:rPr lang="en-US" dirty="0">
                <a:latin typeface="Times" pitchFamily="18" charset="0"/>
                <a:cs typeface="Times New Roman" pitchFamily="18" charset="0"/>
              </a:rPr>
              <a:t>F + 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= (1 +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)F</a:t>
            </a:r>
          </a:p>
          <a:p>
            <a:r>
              <a:rPr lang="en-US" dirty="0">
                <a:latin typeface="Times" pitchFamily="18" charset="0"/>
                <a:cs typeface="Times New Roman" pitchFamily="18" charset="0"/>
              </a:rPr>
              <a:t>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" pitchFamily="18" charset="0"/>
                <a:cs typeface="Times New Roman" pitchFamily="18" charset="0"/>
              </a:rPr>
              <a:t>člen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Times" pitchFamily="18" charset="0"/>
                <a:cs typeface="Times New Roman" pitchFamily="18" charset="0"/>
              </a:rPr>
              <a:t>		F</a:t>
            </a:r>
            <a:r>
              <a:rPr lang="en-US" baseline="-25000" dirty="0" smtClean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" pitchFamily="18" charset="0"/>
                <a:cs typeface="Times New Roman" pitchFamily="18" charset="0"/>
              </a:rPr>
              <a:t>F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a</a:t>
            </a:r>
            <a:endParaRPr lang="en-US" dirty="0" smtClean="0">
              <a:latin typeface="Symbol" pitchFamily="18" charset="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" pitchFamily="18" charset="0"/>
                <a:cs typeface="Times New Roman" pitchFamily="18" charset="0"/>
              </a:rPr>
              <a:t>		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= CX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1</a:t>
            </a:r>
          </a:p>
          <a:p>
            <a:pPr>
              <a:buFontTx/>
              <a:buNone/>
            </a:pPr>
            <a:r>
              <a:rPr lang="en-US" dirty="0">
                <a:latin typeface="Times" pitchFamily="18" charset="0"/>
                <a:cs typeface="Times New Roman" pitchFamily="18" charset="0"/>
              </a:rPr>
              <a:t> 		F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 =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>
                <a:latin typeface="Times" pitchFamily="18" charset="0"/>
                <a:cs typeface="Times New Roman" pitchFamily="18" charset="0"/>
              </a:rPr>
              <a:t>CFX</a:t>
            </a:r>
            <a:r>
              <a:rPr lang="en-US" baseline="-25000" dirty="0">
                <a:latin typeface="Times" pitchFamily="18" charset="0"/>
                <a:cs typeface="Times New Roman" pitchFamily="18" charset="0"/>
              </a:rPr>
              <a:t>1</a:t>
            </a:r>
            <a:endParaRPr lang="en-US" dirty="0">
              <a:latin typeface="Times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59470" y="4509120"/>
            <a:ext cx="7535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3200" dirty="0">
                <a:latin typeface="Times" pitchFamily="18" charset="0"/>
                <a:cs typeface="Times New Roman" pitchFamily="18" charset="0"/>
              </a:rPr>
              <a:t>F 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 + F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R 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 - (F+ F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R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) 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+ V</a:t>
            </a:r>
            <a:r>
              <a:rPr lang="en-US" sz="3200" dirty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=       V 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480738"/>
              </p:ext>
            </p:extLst>
          </p:nvPr>
        </p:nvGraphicFramePr>
        <p:xfrm>
          <a:off x="6876256" y="4303539"/>
          <a:ext cx="766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304536" imgH="393359" progId="Equation.3">
                  <p:embed/>
                </p:oleObj>
              </mc:Choice>
              <mc:Fallback>
                <p:oleObj name="Equation" r:id="rId3" imgW="304536" imgH="39335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303539"/>
                        <a:ext cx="766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0030" y="5589240"/>
            <a:ext cx="7313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3200" dirty="0">
                <a:latin typeface="Times" pitchFamily="18" charset="0"/>
                <a:cs typeface="Times New Roman" pitchFamily="18" charset="0"/>
              </a:rPr>
              <a:t>F 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 + 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CFX</a:t>
            </a:r>
            <a:r>
              <a:rPr lang="en-US" sz="28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(1 + 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)F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+ V</a:t>
            </a:r>
            <a:r>
              <a:rPr lang="en-US" sz="3200" dirty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3200" baseline="-25000" dirty="0">
                <a:latin typeface="Times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=       V 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464882"/>
              </p:ext>
            </p:extLst>
          </p:nvPr>
        </p:nvGraphicFramePr>
        <p:xfrm>
          <a:off x="6660232" y="5383659"/>
          <a:ext cx="766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5" imgW="304536" imgH="393359" progId="Equation.3">
                  <p:embed/>
                </p:oleObj>
              </mc:Choice>
              <mc:Fallback>
                <p:oleObj name="Equation" r:id="rId5" imgW="304536" imgH="39335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5383659"/>
                        <a:ext cx="7667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9677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sl-SI" dirty="0"/>
              <a:t>Kemostat z reciklom celic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7175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Predpostavke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St</a:t>
            </a:r>
            <a:r>
              <a:rPr lang="sl-SI" sz="2400" dirty="0" smtClean="0">
                <a:latin typeface="Times" pitchFamily="18" charset="0"/>
                <a:cs typeface="Times New Roman" pitchFamily="18" charset="0"/>
              </a:rPr>
              <a:t>acionarno stanje:</a:t>
            </a: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                   </a:t>
            </a:r>
            <a:r>
              <a:rPr lang="en-US" sz="2400" dirty="0">
                <a:latin typeface="Times" pitchFamily="18" charset="0"/>
                <a:cs typeface="Times New Roman" pitchFamily="18" charset="0"/>
              </a:rPr>
              <a:t>= 0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imes" pitchFamily="18" charset="0"/>
                <a:cs typeface="Times New Roman" pitchFamily="18" charset="0"/>
              </a:rPr>
              <a:t>Steril</a:t>
            </a:r>
            <a:r>
              <a:rPr lang="sl-SI" sz="2400" dirty="0" smtClean="0">
                <a:latin typeface="Times" pitchFamily="18" charset="0"/>
                <a:cs typeface="Times New Roman" pitchFamily="18" charset="0"/>
              </a:rPr>
              <a:t>ni vtok:</a:t>
            </a:r>
            <a:r>
              <a:rPr lang="en-US" sz="24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" pitchFamily="18" charset="0"/>
                <a:cs typeface="Times New Roman" pitchFamily="18" charset="0"/>
              </a:rPr>
              <a:t>X</a:t>
            </a:r>
            <a:r>
              <a:rPr lang="en-US" sz="2400" baseline="-25000" dirty="0">
                <a:latin typeface="Times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" pitchFamily="18" charset="0"/>
                <a:cs typeface="Times New Roman" pitchFamily="18" charset="0"/>
              </a:rPr>
              <a:t>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latin typeface="Times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3200" dirty="0" err="1">
                <a:latin typeface="Times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- 1 -</a:t>
            </a:r>
            <a:r>
              <a:rPr lang="en-US" sz="32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)F  + </a:t>
            </a:r>
            <a:r>
              <a:rPr lang="en-US" sz="3200" dirty="0" err="1">
                <a:latin typeface="Times" pitchFamily="18" charset="0"/>
                <a:cs typeface="Times New Roman" pitchFamily="18" charset="0"/>
              </a:rPr>
              <a:t>V</a:t>
            </a:r>
            <a:r>
              <a:rPr lang="en-US" sz="3200" dirty="0" err="1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3200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3200" dirty="0">
                <a:latin typeface="Times" pitchFamily="18" charset="0"/>
                <a:cs typeface="Times New Roman" pitchFamily="18" charset="0"/>
              </a:rPr>
              <a:t> = 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Če je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D = 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F/V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, velja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za recikel:</a:t>
            </a:r>
            <a:endParaRPr lang="en-US" sz="2800" dirty="0">
              <a:latin typeface="Times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 		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 = D(1+ 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(1 -C))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če je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C &gt; 1 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(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konc. </a:t>
            </a:r>
            <a:r>
              <a:rPr lang="en-US" sz="2800" dirty="0" err="1" smtClean="0">
                <a:latin typeface="Times" pitchFamily="18" charset="0"/>
                <a:cs typeface="Times New Roman" pitchFamily="18" charset="0"/>
              </a:rPr>
              <a:t>cel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ic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)</a:t>
            </a: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, potem je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(1 - C) &lt;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in je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28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" pitchFamily="18" charset="0"/>
                <a:cs typeface="Times New Roman" pitchFamily="18" charset="0"/>
              </a:rPr>
              <a:t>&lt; D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144180"/>
              </p:ext>
            </p:extLst>
          </p:nvPr>
        </p:nvGraphicFramePr>
        <p:xfrm>
          <a:off x="3779912" y="1988840"/>
          <a:ext cx="6492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304536" imgH="393359" progId="Equation.3">
                  <p:embed/>
                </p:oleObj>
              </mc:Choice>
              <mc:Fallback>
                <p:oleObj name="Equation" r:id="rId3" imgW="304536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988840"/>
                        <a:ext cx="6492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164288" y="4149080"/>
            <a:ext cx="1878360" cy="211750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Kemostat z reciklom lahko deluje pri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sl-SI" sz="2800" dirty="0" smtClean="0">
                <a:latin typeface="Times" pitchFamily="18" charset="0"/>
                <a:cs typeface="Times New Roman" pitchFamily="18" charset="0"/>
              </a:rPr>
              <a:t>D </a:t>
            </a:r>
            <a:r>
              <a:rPr lang="sl-SI" sz="2800" dirty="0" smtClean="0">
                <a:latin typeface="Times" pitchFamily="18" charset="0"/>
                <a:cs typeface="Times New Roman" pitchFamily="18" charset="0"/>
                <a:sym typeface="Symbol"/>
              </a:rPr>
              <a:t> </a:t>
            </a:r>
            <a:r>
              <a:rPr lang="sl-SI" sz="2800" baseline="-25000" dirty="0" smtClean="0">
                <a:latin typeface="Times" pitchFamily="18" charset="0"/>
                <a:cs typeface="Times New Roman" pitchFamily="18" charset="0"/>
                <a:sym typeface="Symbol"/>
              </a:rPr>
              <a:t>max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60533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sl-SI" dirty="0" smtClean="0"/>
              <a:t>Bilanca za substrat</a:t>
            </a:r>
            <a:r>
              <a:rPr lang="en-US" dirty="0" smtClean="0"/>
              <a:t>- Rec</a:t>
            </a:r>
            <a:r>
              <a:rPr lang="sl-SI" dirty="0" smtClean="0"/>
              <a:t>ikel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4114800"/>
          </a:xfrm>
        </p:spPr>
        <p:txBody>
          <a:bodyPr/>
          <a:lstStyle/>
          <a:p>
            <a:r>
              <a:rPr lang="sl-SI" dirty="0" smtClean="0"/>
              <a:t>V stacionarnem stanju in menjavi D za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sl-SI" dirty="0" smtClean="0">
                <a:latin typeface="Symbol" pitchFamily="18" charset="2"/>
              </a:rPr>
              <a:t>:</a:t>
            </a:r>
            <a:endParaRPr lang="en-US" dirty="0">
              <a:latin typeface="Symbol" pitchFamily="18" charset="2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85800" y="1524000"/>
          <a:ext cx="76962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3" imgW="2413000" imgH="431800" progId="Equation.3">
                  <p:embed/>
                </p:oleObj>
              </mc:Choice>
              <mc:Fallback>
                <p:oleObj name="Equation" r:id="rId3" imgW="2413000" imgH="431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696200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95400" y="4114800"/>
          <a:ext cx="6858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5" imgW="2197100" imgH="419100" progId="Equation.3">
                  <p:embed/>
                </p:oleObj>
              </mc:Choice>
              <mc:Fallback>
                <p:oleObj name="Equation" r:id="rId5" imgW="2197100" imgH="4191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68580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3532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Bilanca za substrat</a:t>
            </a:r>
            <a:r>
              <a:rPr lang="en-US" dirty="0"/>
              <a:t>- Rec</a:t>
            </a:r>
            <a:r>
              <a:rPr lang="sl-SI" dirty="0"/>
              <a:t>ikel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Upoštevamo kinetiko</a:t>
            </a:r>
            <a:r>
              <a:rPr lang="en-US" dirty="0" smtClean="0"/>
              <a:t> Monod</a:t>
            </a:r>
            <a:r>
              <a:rPr lang="sl-SI" dirty="0" smtClean="0"/>
              <a:t>a</a:t>
            </a:r>
            <a:endParaRPr lang="en-US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166245"/>
              </p:ext>
            </p:extLst>
          </p:nvPr>
        </p:nvGraphicFramePr>
        <p:xfrm>
          <a:off x="755576" y="3212976"/>
          <a:ext cx="7501136" cy="250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2819400" imgH="939800" progId="Equation.3">
                  <p:embed/>
                </p:oleObj>
              </mc:Choice>
              <mc:Fallback>
                <p:oleObj name="Equation" r:id="rId3" imgW="2819400" imgH="93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212976"/>
                        <a:ext cx="7501136" cy="2500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75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999040" cy="126876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Nestrukturni, </a:t>
            </a:r>
            <a:r>
              <a:rPr lang="sl-SI" dirty="0" smtClean="0"/>
              <a:t>nesegregirani </a:t>
            </a:r>
            <a:r>
              <a:rPr lang="sl-SI" dirty="0" smtClean="0"/>
              <a:t>modeli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7990656" cy="4365848"/>
          </a:xfrm>
        </p:spPr>
        <p:txBody>
          <a:bodyPr>
            <a:normAutofit fontScale="92500" lnSpcReduction="10000"/>
          </a:bodyPr>
          <a:lstStyle/>
          <a:p>
            <a:r>
              <a:rPr lang="sl-SI" sz="2800" dirty="0" smtClean="0"/>
              <a:t>Slabosti:</a:t>
            </a:r>
            <a:endParaRPr lang="en-US" sz="2800" dirty="0"/>
          </a:p>
          <a:p>
            <a:pPr lvl="1"/>
            <a:r>
              <a:rPr lang="sl-SI" sz="2400" dirty="0" smtClean="0"/>
              <a:t>Ne upoštevajo in ne prepoznavajo poznavanja celičnega metabolizma in regulacije</a:t>
            </a:r>
            <a:endParaRPr lang="en-US" sz="2400" dirty="0"/>
          </a:p>
          <a:p>
            <a:pPr lvl="1"/>
            <a:r>
              <a:rPr lang="sl-SI" sz="2400" dirty="0" smtClean="0"/>
              <a:t>Ne vključujejo </a:t>
            </a:r>
            <a:r>
              <a:rPr lang="en-US" sz="2400" dirty="0" smtClean="0"/>
              <a:t>lag </a:t>
            </a:r>
            <a:r>
              <a:rPr lang="sl-SI" sz="2400" dirty="0"/>
              <a:t>f</a:t>
            </a:r>
            <a:r>
              <a:rPr lang="en-US" sz="2400" dirty="0" smtClean="0"/>
              <a:t>a</a:t>
            </a:r>
            <a:r>
              <a:rPr lang="sl-SI" sz="2400" dirty="0" smtClean="0"/>
              <a:t>z</a:t>
            </a:r>
            <a:r>
              <a:rPr lang="en-US" sz="2400" dirty="0" smtClean="0"/>
              <a:t>e</a:t>
            </a:r>
            <a:endParaRPr lang="en-US" sz="2400" dirty="0"/>
          </a:p>
          <a:p>
            <a:pPr lvl="1"/>
            <a:r>
              <a:rPr lang="sl-SI" sz="2400" dirty="0" smtClean="0"/>
              <a:t>Ne dajej vpogleda v variable, ki vplivajo na rast</a:t>
            </a:r>
            <a:endParaRPr lang="en-US" sz="2400" dirty="0" smtClean="0"/>
          </a:p>
          <a:p>
            <a:pPr lvl="1"/>
            <a:r>
              <a:rPr lang="sl-SI" sz="2400" dirty="0" smtClean="0"/>
              <a:t>Predpostavljajo „črno skrinjo“ oz angl.</a:t>
            </a:r>
            <a:r>
              <a:rPr lang="en-US" sz="2400" dirty="0" smtClean="0"/>
              <a:t> </a:t>
            </a:r>
            <a:r>
              <a:rPr lang="sl-SI" sz="2400" dirty="0" smtClean="0"/>
              <a:t>„</a:t>
            </a:r>
            <a:r>
              <a:rPr lang="en-US" sz="2400" dirty="0" smtClean="0"/>
              <a:t>black box</a:t>
            </a:r>
            <a:r>
              <a:rPr lang="sl-SI" sz="2400" dirty="0" smtClean="0"/>
              <a:t>“</a:t>
            </a:r>
            <a:r>
              <a:rPr lang="en-US" sz="2400" dirty="0" smtClean="0"/>
              <a:t> </a:t>
            </a:r>
          </a:p>
          <a:p>
            <a:pPr lvl="1"/>
            <a:r>
              <a:rPr lang="sl-SI" sz="2400" dirty="0" smtClean="0"/>
              <a:t>Predpostavljajo, da so za</a:t>
            </a:r>
            <a:r>
              <a:rPr lang="en-US" sz="2400" dirty="0" smtClean="0"/>
              <a:t> d</a:t>
            </a:r>
            <a:r>
              <a:rPr lang="sl-SI" sz="2400" dirty="0" smtClean="0"/>
              <a:t>i</a:t>
            </a:r>
            <a:r>
              <a:rPr lang="en-US" sz="2400" dirty="0" err="1" smtClean="0"/>
              <a:t>nami</a:t>
            </a:r>
            <a:r>
              <a:rPr lang="sl-SI" sz="2400" dirty="0" smtClean="0"/>
              <a:t>čen odziv</a:t>
            </a:r>
            <a:r>
              <a:rPr lang="en-US" sz="2400" dirty="0" smtClean="0"/>
              <a:t> </a:t>
            </a:r>
            <a:r>
              <a:rPr lang="en-US" sz="2400" dirty="0" err="1" smtClean="0"/>
              <a:t>cel</a:t>
            </a:r>
            <a:r>
              <a:rPr lang="sl-SI" sz="2400" dirty="0" smtClean="0"/>
              <a:t>ic</a:t>
            </a:r>
            <a:r>
              <a:rPr lang="en-US" sz="2400" dirty="0" smtClean="0"/>
              <a:t> </a:t>
            </a:r>
            <a:r>
              <a:rPr lang="sl-SI" sz="2400" dirty="0" smtClean="0"/>
              <a:t>ključni notranji </a:t>
            </a:r>
            <a:r>
              <a:rPr lang="en-US" sz="2400" dirty="0" err="1" smtClean="0"/>
              <a:t>proces</a:t>
            </a:r>
            <a:r>
              <a:rPr lang="sl-SI" sz="2400" dirty="0" smtClean="0"/>
              <a:t>i, ki imajo časovni zamik v redu velikosti odzivnega časa</a:t>
            </a:r>
          </a:p>
          <a:p>
            <a:pPr lvl="1"/>
            <a:r>
              <a:rPr lang="sl-SI" sz="2400" dirty="0" smtClean="0"/>
              <a:t>Za večino </a:t>
            </a:r>
            <a:r>
              <a:rPr lang="en-US" sz="2400" dirty="0" err="1" smtClean="0"/>
              <a:t>proces</a:t>
            </a:r>
            <a:r>
              <a:rPr lang="sl-SI" sz="2400" dirty="0" smtClean="0"/>
              <a:t>ov se predpostavlja, da so prehitri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 smtClean="0"/>
              <a:t>pse</a:t>
            </a:r>
            <a:r>
              <a:rPr lang="sl-SI" sz="2400" dirty="0" smtClean="0"/>
              <a:t>v</a:t>
            </a:r>
            <a:r>
              <a:rPr lang="en-US" sz="2400" dirty="0" smtClean="0"/>
              <a:t>do s</a:t>
            </a:r>
            <a:r>
              <a:rPr lang="sl-SI" sz="2400" dirty="0" smtClean="0"/>
              <a:t>tacionarno </a:t>
            </a:r>
            <a:r>
              <a:rPr lang="en-US" sz="2400" dirty="0" smtClean="0"/>
              <a:t>s</a:t>
            </a:r>
            <a:r>
              <a:rPr lang="sl-SI" sz="2400" dirty="0" smtClean="0"/>
              <a:t>tanje</a:t>
            </a:r>
            <a:r>
              <a:rPr lang="en-US" sz="2400" dirty="0" smtClean="0"/>
              <a:t>) </a:t>
            </a:r>
            <a:r>
              <a:rPr lang="sl-SI" sz="2400" dirty="0" smtClean="0"/>
              <a:t>ali prepočasni, da bi vplivali na opazovan odziv</a:t>
            </a:r>
            <a:endParaRPr lang="en-US" sz="2400" dirty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660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Nestrukturni </a:t>
            </a:r>
            <a:br>
              <a:rPr lang="sl-SI" dirty="0"/>
            </a:br>
            <a:r>
              <a:rPr lang="sl-SI" dirty="0"/>
              <a:t>nesegregirani modeli rasti biomase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6777317" cy="3508977"/>
          </a:xfrm>
        </p:spPr>
        <p:txBody>
          <a:bodyPr/>
          <a:lstStyle/>
          <a:p>
            <a:r>
              <a:rPr lang="sl-SI" dirty="0" smtClean="0"/>
              <a:t>Model z inhibitorji rasti</a:t>
            </a:r>
          </a:p>
          <a:p>
            <a:pPr lvl="1"/>
            <a:r>
              <a:rPr lang="sl-SI" dirty="0" smtClean="0"/>
              <a:t>Inhibicija s substratom – nekompetitivna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endParaRPr lang="sl-SI" dirty="0"/>
          </a:p>
          <a:p>
            <a:pPr lvl="1"/>
            <a:r>
              <a:rPr lang="sl-SI" dirty="0"/>
              <a:t>Inhibicija s substratom - </a:t>
            </a:r>
            <a:r>
              <a:rPr lang="sl-SI" dirty="0" smtClean="0"/>
              <a:t>kompetitivna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1170466"/>
              </p:ext>
            </p:extLst>
          </p:nvPr>
        </p:nvGraphicFramePr>
        <p:xfrm>
          <a:off x="899592" y="2780928"/>
          <a:ext cx="1899949" cy="76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name="Equation" r:id="rId3" imgW="1638000" imgH="660240" progId="Equation.3">
                  <p:embed/>
                </p:oleObj>
              </mc:Choice>
              <mc:Fallback>
                <p:oleObj name="Equation" r:id="rId3" imgW="1638000" imgH="660240" progId="Equation.3">
                  <p:embed/>
                  <p:pic>
                    <p:nvPicPr>
                      <p:cNvPr id="0" name="Picture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780928"/>
                        <a:ext cx="1899949" cy="766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818563"/>
              </p:ext>
            </p:extLst>
          </p:nvPr>
        </p:nvGraphicFramePr>
        <p:xfrm>
          <a:off x="5453063" y="2925763"/>
          <a:ext cx="17208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5" imgW="1485720" imgH="533160" progId="Equation.3">
                  <p:embed/>
                </p:oleObj>
              </mc:Choice>
              <mc:Fallback>
                <p:oleObj name="Equation" r:id="rId5" imgW="1485720" imgH="533160" progId="Equation.3">
                  <p:embed/>
                  <p:pic>
                    <p:nvPicPr>
                      <p:cNvPr id="0" name="Picture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2925763"/>
                        <a:ext cx="17208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1880" y="2996952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Če je K</a:t>
            </a:r>
            <a:r>
              <a:rPr lang="sl-SI" baseline="-25000" dirty="0" smtClean="0"/>
              <a:t>I </a:t>
            </a:r>
            <a:r>
              <a:rPr lang="sl-SI" dirty="0" smtClean="0"/>
              <a:t>»</a:t>
            </a:r>
            <a:r>
              <a:rPr lang="sl-SI" dirty="0"/>
              <a:t> </a:t>
            </a:r>
            <a:r>
              <a:rPr lang="sl-SI" dirty="0" smtClean="0"/>
              <a:t>K</a:t>
            </a:r>
            <a:r>
              <a:rPr lang="sl-SI" baseline="-25000" dirty="0" smtClean="0"/>
              <a:t>S</a:t>
            </a:r>
            <a:r>
              <a:rPr lang="sl-SI" dirty="0" smtClean="0"/>
              <a:t>:</a:t>
            </a:r>
            <a:endParaRPr lang="en-US" baseline="-25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794767"/>
              </p:ext>
            </p:extLst>
          </p:nvPr>
        </p:nvGraphicFramePr>
        <p:xfrm>
          <a:off x="1273175" y="4437063"/>
          <a:ext cx="152558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7" imgW="1244520" imgH="660240" progId="Equation.3">
                  <p:embed/>
                </p:oleObj>
              </mc:Choice>
              <mc:Fallback>
                <p:oleObj name="Equation" r:id="rId7" imgW="1244520" imgH="66024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75" y="4437063"/>
                        <a:ext cx="1525588" cy="80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28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sl-SI" dirty="0" smtClean="0"/>
              <a:t>Modeli z i</a:t>
            </a:r>
            <a:r>
              <a:rPr lang="en-US" dirty="0" smtClean="0"/>
              <a:t>n</a:t>
            </a:r>
            <a:r>
              <a:rPr lang="sl-SI" dirty="0" smtClean="0"/>
              <a:t>hibicijo rasti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9144000" cy="4114800"/>
          </a:xfrm>
        </p:spPr>
        <p:txBody>
          <a:bodyPr/>
          <a:lstStyle/>
          <a:p>
            <a:r>
              <a:rPr lang="sl-SI" dirty="0" smtClean="0"/>
              <a:t>Inhibicija s produktom</a:t>
            </a:r>
            <a:endParaRPr lang="en-US" dirty="0"/>
          </a:p>
          <a:p>
            <a:pPr>
              <a:buFontTx/>
              <a:buNone/>
            </a:pPr>
            <a:r>
              <a:rPr lang="sl-SI" dirty="0" smtClean="0">
                <a:solidFill>
                  <a:schemeClr val="accent2"/>
                </a:solidFill>
              </a:rPr>
              <a:t>Nek</a:t>
            </a:r>
            <a:r>
              <a:rPr lang="en-US" dirty="0" err="1" smtClean="0">
                <a:solidFill>
                  <a:schemeClr val="accent2"/>
                </a:solidFill>
              </a:rPr>
              <a:t>ompetitiv</a:t>
            </a:r>
            <a:r>
              <a:rPr lang="sl-SI" dirty="0" smtClean="0">
                <a:solidFill>
                  <a:schemeClr val="accent2"/>
                </a:solidFill>
              </a:rPr>
              <a:t>na inhibicija 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sl-SI" dirty="0" smtClean="0">
                <a:solidFill>
                  <a:schemeClr val="accent2"/>
                </a:solidFill>
              </a:rPr>
              <a:t>p</a:t>
            </a:r>
            <a:r>
              <a:rPr lang="en-US" dirty="0" err="1" smtClean="0">
                <a:solidFill>
                  <a:schemeClr val="accent2"/>
                </a:solidFill>
              </a:rPr>
              <a:t>rodu</a:t>
            </a:r>
            <a:r>
              <a:rPr lang="sl-SI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t</a:t>
            </a:r>
            <a:r>
              <a:rPr lang="sl-SI" dirty="0" smtClean="0">
                <a:solidFill>
                  <a:schemeClr val="accent2"/>
                </a:solidFill>
              </a:rPr>
              <a:t>om</a:t>
            </a:r>
          </a:p>
          <a:p>
            <a:pPr>
              <a:buFontTx/>
              <a:buNone/>
            </a:pPr>
            <a:endParaRPr lang="sl-SI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sl-SI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sl-SI" dirty="0">
              <a:solidFill>
                <a:schemeClr val="accent2"/>
              </a:solidFill>
            </a:endParaRPr>
          </a:p>
          <a:p>
            <a:pPr>
              <a:buNone/>
            </a:pPr>
            <a:endParaRPr lang="sl-SI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l-SI" dirty="0" smtClean="0">
                <a:solidFill>
                  <a:schemeClr val="accent2"/>
                </a:solidFill>
              </a:rPr>
              <a:t>K</a:t>
            </a:r>
            <a:r>
              <a:rPr lang="en-US" dirty="0" err="1" smtClean="0">
                <a:solidFill>
                  <a:schemeClr val="accent2"/>
                </a:solidFill>
              </a:rPr>
              <a:t>ompetitiv</a:t>
            </a:r>
            <a:r>
              <a:rPr lang="sl-SI" dirty="0">
                <a:solidFill>
                  <a:schemeClr val="accent2"/>
                </a:solidFill>
              </a:rPr>
              <a:t>na inhibicija 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sl-SI" dirty="0">
                <a:solidFill>
                  <a:schemeClr val="accent2"/>
                </a:solidFill>
              </a:rPr>
              <a:t>p</a:t>
            </a:r>
            <a:r>
              <a:rPr lang="en-US" dirty="0" err="1">
                <a:solidFill>
                  <a:schemeClr val="accent2"/>
                </a:solidFill>
              </a:rPr>
              <a:t>rodu</a:t>
            </a:r>
            <a:r>
              <a:rPr lang="sl-SI" dirty="0">
                <a:solidFill>
                  <a:schemeClr val="accent2"/>
                </a:solidFill>
              </a:rPr>
              <a:t>k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sl-SI" dirty="0">
                <a:solidFill>
                  <a:schemeClr val="accent2"/>
                </a:solidFill>
              </a:rPr>
              <a:t>om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67507"/>
              </p:ext>
            </p:extLst>
          </p:nvPr>
        </p:nvGraphicFramePr>
        <p:xfrm>
          <a:off x="2555776" y="2708920"/>
          <a:ext cx="2160240" cy="1020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4" imgW="1396800" imgH="660240" progId="Equation.3">
                  <p:embed/>
                </p:oleObj>
              </mc:Choice>
              <mc:Fallback>
                <p:oleObj name="Equation" r:id="rId4" imgW="1396800" imgH="6602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708920"/>
                        <a:ext cx="2160240" cy="1020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722513"/>
              </p:ext>
            </p:extLst>
          </p:nvPr>
        </p:nvGraphicFramePr>
        <p:xfrm>
          <a:off x="2915816" y="4941168"/>
          <a:ext cx="1872208" cy="96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6" imgW="1282680" imgH="660240" progId="Equation.3">
                  <p:embed/>
                </p:oleObj>
              </mc:Choice>
              <mc:Fallback>
                <p:oleObj name="Equation" r:id="rId6" imgW="1282680" imgH="6602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941168"/>
                        <a:ext cx="1872208" cy="963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8588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56" y="1484784"/>
            <a:ext cx="8299208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Inhibi</a:t>
            </a:r>
            <a:r>
              <a:rPr lang="sl-SI" dirty="0" smtClean="0"/>
              <a:t>cija </a:t>
            </a:r>
            <a:r>
              <a:rPr lang="en-US" dirty="0" smtClean="0"/>
              <a:t> </a:t>
            </a:r>
            <a:r>
              <a:rPr lang="sl-SI" dirty="0" smtClean="0"/>
              <a:t>s strupenimi (toksičnimi) snovmi –kinetika kot pri encmih</a:t>
            </a:r>
          </a:p>
          <a:p>
            <a:endParaRPr lang="sl-SI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N</a:t>
            </a:r>
            <a:r>
              <a:rPr lang="sl-SI" dirty="0" smtClean="0">
                <a:solidFill>
                  <a:schemeClr val="accent2"/>
                </a:solidFill>
              </a:rPr>
              <a:t>ek</a:t>
            </a:r>
            <a:r>
              <a:rPr lang="en-US" dirty="0" err="1" smtClean="0">
                <a:solidFill>
                  <a:schemeClr val="accent2"/>
                </a:solidFill>
              </a:rPr>
              <a:t>ompetitiv</a:t>
            </a:r>
            <a:r>
              <a:rPr lang="sl-SI" dirty="0" smtClean="0">
                <a:solidFill>
                  <a:schemeClr val="accent2"/>
                </a:solidFill>
              </a:rPr>
              <a:t>na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	          </a:t>
            </a:r>
            <a:r>
              <a:rPr lang="sl-SI" dirty="0" smtClean="0">
                <a:solidFill>
                  <a:schemeClr val="accent2"/>
                </a:solidFill>
              </a:rPr>
              <a:t>		K</a:t>
            </a:r>
            <a:r>
              <a:rPr lang="en-US" dirty="0" err="1" smtClean="0">
                <a:solidFill>
                  <a:schemeClr val="accent2"/>
                </a:solidFill>
              </a:rPr>
              <a:t>ompetitiv</a:t>
            </a:r>
            <a:r>
              <a:rPr lang="sl-SI" dirty="0" smtClean="0">
                <a:solidFill>
                  <a:schemeClr val="accent2"/>
                </a:solidFill>
              </a:rPr>
              <a:t>na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sl-SI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sl-SI" dirty="0" smtClean="0">
                <a:solidFill>
                  <a:schemeClr val="accent2"/>
                </a:solidFill>
              </a:rPr>
              <a:t>Ak</a:t>
            </a:r>
            <a:r>
              <a:rPr lang="en-US" dirty="0" err="1" smtClean="0">
                <a:solidFill>
                  <a:schemeClr val="accent2"/>
                </a:solidFill>
              </a:rPr>
              <a:t>ompetitiv</a:t>
            </a:r>
            <a:r>
              <a:rPr lang="sl-SI" dirty="0" smtClean="0">
                <a:solidFill>
                  <a:schemeClr val="accent2"/>
                </a:solidFill>
              </a:rPr>
              <a:t>na</a:t>
            </a:r>
            <a:r>
              <a:rPr lang="en-US" dirty="0">
                <a:solidFill>
                  <a:schemeClr val="accent2"/>
                </a:solidFill>
              </a:rPr>
              <a:t>		</a:t>
            </a:r>
            <a:r>
              <a:rPr lang="sl-SI" dirty="0" smtClean="0">
                <a:solidFill>
                  <a:schemeClr val="accent2"/>
                </a:solidFill>
              </a:rPr>
              <a:t>Z upoštevanjem celične smrti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7453"/>
              </p:ext>
            </p:extLst>
          </p:nvPr>
        </p:nvGraphicFramePr>
        <p:xfrm>
          <a:off x="755576" y="2996952"/>
          <a:ext cx="2232248" cy="1054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4" imgW="1396800" imgH="660240" progId="Equation.3">
                  <p:embed/>
                </p:oleObj>
              </mc:Choice>
              <mc:Fallback>
                <p:oleObj name="Equation" r:id="rId4" imgW="1396800" imgH="66024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96952"/>
                        <a:ext cx="2232248" cy="1054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536309"/>
              </p:ext>
            </p:extLst>
          </p:nvPr>
        </p:nvGraphicFramePr>
        <p:xfrm>
          <a:off x="5148064" y="3284984"/>
          <a:ext cx="2088232" cy="10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Equation" r:id="rId6" imgW="1269720" imgH="660240" progId="Equation.3">
                  <p:embed/>
                </p:oleObj>
              </mc:Choice>
              <mc:Fallback>
                <p:oleObj name="Equation" r:id="rId6" imgW="1269720" imgH="66024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284984"/>
                        <a:ext cx="2088232" cy="1084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046238"/>
              </p:ext>
            </p:extLst>
          </p:nvPr>
        </p:nvGraphicFramePr>
        <p:xfrm>
          <a:off x="719669" y="5373216"/>
          <a:ext cx="2592288" cy="90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8" imgW="1879560" imgH="660240" progId="Equation.3">
                  <p:embed/>
                </p:oleObj>
              </mc:Choice>
              <mc:Fallback>
                <p:oleObj name="Equation" r:id="rId8" imgW="1879560" imgH="66024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69" y="5373216"/>
                        <a:ext cx="2592288" cy="909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556630"/>
              </p:ext>
            </p:extLst>
          </p:nvPr>
        </p:nvGraphicFramePr>
        <p:xfrm>
          <a:off x="5287963" y="5467719"/>
          <a:ext cx="1732309" cy="74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10" imgW="1002960" imgH="431640" progId="Equation.3">
                  <p:embed/>
                </p:oleObj>
              </mc:Choice>
              <mc:Fallback>
                <p:oleObj name="Equation" r:id="rId10" imgW="1002960" imgH="43164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5467719"/>
                        <a:ext cx="1732309" cy="740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23225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dirty="0" smtClean="0"/>
              <a:t>Modeli z i</a:t>
            </a:r>
            <a:r>
              <a:rPr lang="en-US" dirty="0" smtClean="0"/>
              <a:t>n</a:t>
            </a:r>
            <a:r>
              <a:rPr lang="sl-SI" dirty="0" smtClean="0"/>
              <a:t>hibicijo rasti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1593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sl-SI" dirty="0" smtClean="0"/>
              <a:t>Rast nitastih organizmov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91440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 – </a:t>
            </a:r>
            <a:r>
              <a:rPr lang="sl-SI" sz="2800" dirty="0" smtClean="0"/>
              <a:t>ni omejitev s prenosom snovi</a:t>
            </a:r>
            <a:endParaRPr lang="en-US" sz="2800" dirty="0"/>
          </a:p>
          <a:p>
            <a:endParaRPr lang="en-US" dirty="0"/>
          </a:p>
          <a:p>
            <a:pPr lvl="1"/>
            <a:endParaRPr lang="sl-SI" sz="2400" dirty="0" smtClean="0"/>
          </a:p>
          <a:p>
            <a:pPr lvl="1"/>
            <a:endParaRPr lang="sl-SI" sz="2400" dirty="0"/>
          </a:p>
          <a:p>
            <a:pPr marL="365760" lvl="1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- </a:t>
            </a:r>
            <a:r>
              <a:rPr lang="en-US" sz="2400" dirty="0" err="1" smtClean="0"/>
              <a:t>radi</a:t>
            </a:r>
            <a:r>
              <a:rPr lang="sl-SI" sz="2400" dirty="0" smtClean="0"/>
              <a:t>j</a:t>
            </a:r>
            <a:r>
              <a:rPr lang="en-US" sz="2400" dirty="0" smtClean="0"/>
              <a:t> </a:t>
            </a:r>
            <a:r>
              <a:rPr lang="en-US" sz="2400" dirty="0" err="1" smtClean="0"/>
              <a:t>flo</a:t>
            </a:r>
            <a:r>
              <a:rPr lang="sl-SI" sz="2400" dirty="0" smtClean="0"/>
              <a:t>kule celic,</a:t>
            </a:r>
            <a:r>
              <a:rPr lang="en-US" sz="2400" dirty="0" smtClean="0"/>
              <a:t> </a:t>
            </a:r>
            <a:r>
              <a:rPr lang="en-US" sz="2400" dirty="0" err="1" smtClean="0"/>
              <a:t>pelet</a:t>
            </a:r>
            <a:r>
              <a:rPr lang="sl-SI" sz="2400" dirty="0" smtClean="0"/>
              <a:t>a</a:t>
            </a:r>
            <a:r>
              <a:rPr lang="en-US" sz="2400" dirty="0" smtClean="0"/>
              <a:t> </a:t>
            </a:r>
            <a:r>
              <a:rPr lang="sl-SI" sz="2400" dirty="0" smtClean="0"/>
              <a:t>ali</a:t>
            </a:r>
            <a:r>
              <a:rPr lang="en-US" sz="2400" dirty="0" smtClean="0"/>
              <a:t> </a:t>
            </a:r>
            <a:r>
              <a:rPr lang="sl-SI" sz="2400" dirty="0" smtClean="0"/>
              <a:t>k</a:t>
            </a:r>
            <a:r>
              <a:rPr lang="en-US" sz="2400" dirty="0" err="1" smtClean="0"/>
              <a:t>olon</a:t>
            </a:r>
            <a:r>
              <a:rPr lang="sl-SI" sz="2400" dirty="0" smtClean="0"/>
              <a:t>ije</a:t>
            </a:r>
            <a:endParaRPr lang="en-US" dirty="0"/>
          </a:p>
          <a:p>
            <a:pPr>
              <a:buFontTx/>
              <a:buNone/>
            </a:pPr>
            <a:endParaRPr lang="sl-SI" sz="2800" dirty="0" smtClean="0"/>
          </a:p>
          <a:p>
            <a:pPr>
              <a:buFontTx/>
              <a:buNone/>
            </a:pPr>
            <a:r>
              <a:rPr lang="sl-SI" dirty="0" smtClean="0"/>
              <a:t>Hitrost rasti biomase (M) lahko zapišemo kot:</a:t>
            </a:r>
            <a:endParaRPr lang="en-US" dirty="0"/>
          </a:p>
          <a:p>
            <a:pPr marL="68580" indent="0">
              <a:buNone/>
            </a:pPr>
            <a:endParaRPr lang="en-US" sz="2800" dirty="0"/>
          </a:p>
          <a:p>
            <a:endParaRPr lang="en-US" dirty="0"/>
          </a:p>
          <a:p>
            <a:endParaRPr lang="en-US" baseline="30000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031420"/>
              </p:ext>
            </p:extLst>
          </p:nvPr>
        </p:nvGraphicFramePr>
        <p:xfrm>
          <a:off x="2609850" y="1916113"/>
          <a:ext cx="2163763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4" imgW="1054080" imgH="393480" progId="Equation.3">
                  <p:embed/>
                </p:oleObj>
              </mc:Choice>
              <mc:Fallback>
                <p:oleObj name="Equation" r:id="rId4" imgW="1054080" imgH="39348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916113"/>
                        <a:ext cx="2163763" cy="80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382638"/>
              </p:ext>
            </p:extLst>
          </p:nvPr>
        </p:nvGraphicFramePr>
        <p:xfrm>
          <a:off x="800982" y="4509120"/>
          <a:ext cx="3503612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6" imgW="1790640" imgH="1041120" progId="Equation.3">
                  <p:embed/>
                </p:oleObj>
              </mc:Choice>
              <mc:Fallback>
                <p:oleObj name="Equation" r:id="rId6" imgW="1790640" imgH="104112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982" y="4509120"/>
                        <a:ext cx="3503612" cy="203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766480"/>
              </p:ext>
            </p:extLst>
          </p:nvPr>
        </p:nvGraphicFramePr>
        <p:xfrm>
          <a:off x="4860032" y="5361615"/>
          <a:ext cx="2080592" cy="53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8" imgW="977760" imgH="253800" progId="Equation.3">
                  <p:embed/>
                </p:oleObj>
              </mc:Choice>
              <mc:Fallback>
                <p:oleObj name="Equation" r:id="rId8" imgW="977760" imgH="2538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361615"/>
                        <a:ext cx="2080592" cy="5365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51920" y="5445224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 smtClean="0"/>
              <a:t>Kjer je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87824" y="5887754"/>
                <a:ext cx="2633541" cy="537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𝑀</m:t>
                    </m:r>
                    <m:r>
                      <a:rPr lang="sl-SI" b="0" i="1" smtClean="0">
                        <a:latin typeface="Cambria Math"/>
                      </a:rPr>
                      <m:t>=(</m:t>
                    </m:r>
                    <m:sSubSup>
                      <m:sSubSupPr>
                        <m:ctrlPr>
                          <a:rPr lang="sl-SI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sl-SI" b="0" i="1" smtClean="0">
                            <a:latin typeface="Cambria Math"/>
                          </a:rPr>
                          <m:t>𝑀</m:t>
                        </m:r>
                        <m:r>
                          <a:rPr lang="sl-SI" b="0" i="1" baseline="-25000" smtClean="0">
                            <a:latin typeface="Cambria Math"/>
                          </a:rPr>
                          <m:t>0</m:t>
                        </m:r>
                      </m:e>
                      <m:sub/>
                      <m:sup>
                        <m:f>
                          <m:f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l-SI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bSup>
                    <m:r>
                      <a:rPr lang="sl-SI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l-SI" dirty="0" smtClean="0"/>
                  <a:t>)</a:t>
                </a:r>
                <a:r>
                  <a:rPr lang="sl-SI" baseline="30000" dirty="0" smtClean="0"/>
                  <a:t>3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/>
                        <a:ea typeface="Cambria Math"/>
                      </a:rPr>
                      <m:t>≈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(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sl-SI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i="1">
                            <a:latin typeface="Cambria Math"/>
                            <a:ea typeface="Cambria Math"/>
                          </a:rPr>
                          <m:t>𝑡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sl-SI" dirty="0"/>
                      <m:t>)</m:t>
                    </m:r>
                    <m:r>
                      <m:rPr>
                        <m:nor/>
                      </m:rPr>
                      <a:rPr lang="sl-SI" baseline="30000" dirty="0"/>
                      <m:t>3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887754"/>
                <a:ext cx="2633541" cy="537904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374157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Filamento</a:t>
            </a:r>
            <a:r>
              <a:rPr lang="sl-SI" dirty="0" smtClean="0"/>
              <a:t>zni o</a:t>
            </a:r>
            <a:r>
              <a:rPr lang="en-US" dirty="0" err="1" smtClean="0"/>
              <a:t>rgani</a:t>
            </a:r>
            <a:r>
              <a:rPr lang="sl-SI" dirty="0" smtClean="0"/>
              <a:t>zmi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/>
          </a:bodyPr>
          <a:lstStyle/>
          <a:p>
            <a:r>
              <a:rPr lang="sl-SI" dirty="0" smtClean="0"/>
              <a:t>Po integraciji dobimo: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M</a:t>
            </a:r>
            <a:r>
              <a:rPr lang="en-US" i="1" baseline="-25000" dirty="0"/>
              <a:t>0</a:t>
            </a:r>
            <a:r>
              <a:rPr lang="en-US" dirty="0"/>
              <a:t> </a:t>
            </a:r>
            <a:r>
              <a:rPr lang="sl-SI" dirty="0" smtClean="0"/>
              <a:t>je ponavadi zelo majhen, zato:</a:t>
            </a:r>
            <a:r>
              <a:rPr lang="en-US" dirty="0" smtClean="0"/>
              <a:t> </a:t>
            </a:r>
            <a:endParaRPr lang="sl-SI" dirty="0" smtClean="0"/>
          </a:p>
          <a:p>
            <a:endParaRPr lang="en-US" dirty="0"/>
          </a:p>
          <a:p>
            <a:endParaRPr lang="sl-SI" dirty="0" smtClean="0"/>
          </a:p>
          <a:p>
            <a:r>
              <a:rPr lang="en-US" dirty="0" smtClean="0"/>
              <a:t>Model </a:t>
            </a:r>
            <a:r>
              <a:rPr lang="sl-SI" dirty="0" smtClean="0"/>
              <a:t>potrjujejo </a:t>
            </a:r>
            <a:r>
              <a:rPr lang="en-US" dirty="0" smtClean="0"/>
              <a:t>e</a:t>
            </a:r>
            <a:r>
              <a:rPr lang="sl-SI" dirty="0" smtClean="0"/>
              <a:t>ksperimentalni podatki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209800" y="2743200"/>
          <a:ext cx="41148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4" imgW="1587500" imgH="469900" progId="Equation.3">
                  <p:embed/>
                </p:oleObj>
              </mc:Choice>
              <mc:Fallback>
                <p:oleObj name="Equation" r:id="rId4" imgW="1587500" imgH="4699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41148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65015"/>
              </p:ext>
            </p:extLst>
          </p:nvPr>
        </p:nvGraphicFramePr>
        <p:xfrm>
          <a:off x="3419872" y="4653136"/>
          <a:ext cx="13436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6" imgW="469800" imgH="203040" progId="Equation.3">
                  <p:embed/>
                </p:oleObj>
              </mc:Choice>
              <mc:Fallback>
                <p:oleObj name="Equation" r:id="rId6" imgW="469800" imgH="2030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653136"/>
                        <a:ext cx="134365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6324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312658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Šaržni proces z dohranjevanjem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2016224" cy="3600905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204839"/>
              </p:ext>
            </p:extLst>
          </p:nvPr>
        </p:nvGraphicFramePr>
        <p:xfrm>
          <a:off x="4211959" y="2636912"/>
          <a:ext cx="3064659" cy="46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4" imgW="2590560" imgH="393480" progId="Equation.3">
                  <p:embed/>
                </p:oleObj>
              </mc:Choice>
              <mc:Fallback>
                <p:oleObj name="Equation" r:id="rId4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59" y="2636912"/>
                        <a:ext cx="3064659" cy="465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74527"/>
              </p:ext>
            </p:extLst>
          </p:nvPr>
        </p:nvGraphicFramePr>
        <p:xfrm>
          <a:off x="4572000" y="3356992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6" imgW="660240" imgH="431640" progId="Equation.3">
                  <p:embed/>
                </p:oleObj>
              </mc:Choice>
              <mc:Fallback>
                <p:oleObj name="Equation" r:id="rId6" imgW="6602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6992"/>
                        <a:ext cx="660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505872"/>
              </p:ext>
            </p:extLst>
          </p:nvPr>
        </p:nvGraphicFramePr>
        <p:xfrm>
          <a:off x="4304729" y="4089954"/>
          <a:ext cx="555303" cy="487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8" imgW="393529" imgH="342751" progId="Equation.3">
                  <p:embed/>
                </p:oleObj>
              </mc:Choice>
              <mc:Fallback>
                <p:oleObj name="Equation" r:id="rId8" imgW="393529" imgH="342751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729" y="4089954"/>
                        <a:ext cx="555303" cy="4875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19790"/>
            <a:ext cx="11288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032" y="4149080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GB" dirty="0">
                <a:latin typeface="Arial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lang="en-GB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X V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13522"/>
              </p:ext>
            </p:extLst>
          </p:nvPr>
        </p:nvGraphicFramePr>
        <p:xfrm>
          <a:off x="4313932" y="4817247"/>
          <a:ext cx="618108" cy="44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10" imgW="545760" imgH="393480" progId="Equation.3">
                  <p:embed/>
                </p:oleObj>
              </mc:Choice>
              <mc:Fallback>
                <p:oleObj name="Equation" r:id="rId10" imgW="5457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932" y="4817247"/>
                        <a:ext cx="618108" cy="44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860032" y="4869160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= F S</a:t>
            </a:r>
            <a:r>
              <a:rPr lang="de-DE" baseline="-25000" dirty="0"/>
              <a:t>V</a:t>
            </a:r>
            <a:r>
              <a:rPr lang="de-DE" dirty="0"/>
              <a:t>  +  r</a:t>
            </a:r>
            <a:r>
              <a:rPr lang="de-DE" baseline="-25000" dirty="0"/>
              <a:t>s</a:t>
            </a:r>
            <a:r>
              <a:rPr lang="de-DE" dirty="0"/>
              <a:t> V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384335"/>
              </p:ext>
            </p:extLst>
          </p:nvPr>
        </p:nvGraphicFramePr>
        <p:xfrm>
          <a:off x="4427984" y="5495630"/>
          <a:ext cx="576064" cy="415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12" imgW="545760" imgH="393480" progId="Equation.3">
                  <p:embed/>
                </p:oleObj>
              </mc:Choice>
              <mc:Fallback>
                <p:oleObj name="Equation" r:id="rId12" imgW="5457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495630"/>
                        <a:ext cx="576064" cy="415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025142" y="5517232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= r</a:t>
            </a:r>
            <a:r>
              <a:rPr lang="de-DE" baseline="-25000" dirty="0"/>
              <a:t>p</a:t>
            </a:r>
            <a:r>
              <a:rPr lang="de-DE" dirty="0"/>
              <a:t>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36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1572</TotalTime>
  <Words>639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Austin</vt:lpstr>
      <vt:lpstr>Equation</vt:lpstr>
      <vt:lpstr>NAČINI VODENJA BIOPROCESOV</vt:lpstr>
      <vt:lpstr>Šaržni proces</vt:lpstr>
      <vt:lpstr>Nestrukturni, nesegregirani modeli</vt:lpstr>
      <vt:lpstr>Nestrukturni  nesegregirani modeli rasti biomase</vt:lpstr>
      <vt:lpstr>Modeli z inhibicijo rasti</vt:lpstr>
      <vt:lpstr>PowerPoint Presentation</vt:lpstr>
      <vt:lpstr>Rast nitastih organizmov</vt:lpstr>
      <vt:lpstr>Filamentozni organizmi</vt:lpstr>
      <vt:lpstr>Šaržni proces z dohranjevanjem</vt:lpstr>
      <vt:lpstr>Kontinuirni bioproces</vt:lpstr>
      <vt:lpstr>Tipi kontinuirnih obratovanj</vt:lpstr>
      <vt:lpstr>Uporaba kontinuirnih procesov</vt:lpstr>
      <vt:lpstr>Uporaba kontinuirnih procesov</vt:lpstr>
      <vt:lpstr>Snovne bilance – kontinuirni proces</vt:lpstr>
      <vt:lpstr>Kemostat</vt:lpstr>
      <vt:lpstr>Kemostat – tvorba produkta</vt:lpstr>
      <vt:lpstr>PowerPoint Presentation</vt:lpstr>
      <vt:lpstr>PowerPoint Presentation</vt:lpstr>
      <vt:lpstr>Kemostat z reciklom celic</vt:lpstr>
      <vt:lpstr>Kemostat z reciklom celic </vt:lpstr>
      <vt:lpstr>Kemostat z reciklom celic</vt:lpstr>
      <vt:lpstr>Kemostat z reciklom celic</vt:lpstr>
      <vt:lpstr>Bilanca za substrat- Recikel</vt:lpstr>
      <vt:lpstr>Bilanca za substrat- Recikel</vt:lpstr>
    </vt:vector>
  </TitlesOfParts>
  <Company>FKKT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BIOPROCESNO INŽENIRSTVO</dc:title>
  <dc:creator>polona_znidarsic_plazl</dc:creator>
  <cp:lastModifiedBy>polona_znidarsic_plazl</cp:lastModifiedBy>
  <cp:revision>136</cp:revision>
  <dcterms:created xsi:type="dcterms:W3CDTF">2012-10-09T10:49:42Z</dcterms:created>
  <dcterms:modified xsi:type="dcterms:W3CDTF">2013-11-19T07:55:58Z</dcterms:modified>
</cp:coreProperties>
</file>