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57" r:id="rId4"/>
    <p:sldId id="258" r:id="rId5"/>
    <p:sldId id="261" r:id="rId6"/>
    <p:sldId id="260" r:id="rId7"/>
    <p:sldId id="263" r:id="rId8"/>
    <p:sldId id="267" r:id="rId9"/>
    <p:sldId id="268" r:id="rId10"/>
    <p:sldId id="264" r:id="rId11"/>
    <p:sldId id="262" r:id="rId12"/>
    <p:sldId id="265" r:id="rId13"/>
    <p:sldId id="266" r:id="rId14"/>
    <p:sldId id="276" r:id="rId15"/>
    <p:sldId id="275" r:id="rId16"/>
    <p:sldId id="259" r:id="rId17"/>
    <p:sldId id="270" r:id="rId18"/>
    <p:sldId id="272" r:id="rId19"/>
    <p:sldId id="273" r:id="rId20"/>
    <p:sldId id="271" r:id="rId21"/>
    <p:sldId id="269" r:id="rId22"/>
    <p:sldId id="274" r:id="rId23"/>
    <p:sldId id="277" r:id="rId24"/>
    <p:sldId id="278" r:id="rId25"/>
    <p:sldId id="279" r:id="rId26"/>
    <p:sldId id="280" r:id="rId27"/>
    <p:sldId id="314" r:id="rId28"/>
    <p:sldId id="286" r:id="rId29"/>
    <p:sldId id="283" r:id="rId30"/>
    <p:sldId id="287" r:id="rId31"/>
    <p:sldId id="281" r:id="rId32"/>
    <p:sldId id="282" r:id="rId33"/>
    <p:sldId id="289" r:id="rId34"/>
    <p:sldId id="290" r:id="rId35"/>
    <p:sldId id="291" r:id="rId36"/>
    <p:sldId id="292" r:id="rId37"/>
    <p:sldId id="293" r:id="rId38"/>
    <p:sldId id="294" r:id="rId39"/>
    <p:sldId id="315" r:id="rId40"/>
    <p:sldId id="317" r:id="rId41"/>
    <p:sldId id="316" r:id="rId42"/>
    <p:sldId id="318" r:id="rId43"/>
    <p:sldId id="322" r:id="rId44"/>
    <p:sldId id="319" r:id="rId45"/>
    <p:sldId id="320" r:id="rId46"/>
    <p:sldId id="321" r:id="rId47"/>
    <p:sldId id="295" r:id="rId48"/>
    <p:sldId id="29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4675" autoAdjust="0"/>
  </p:normalViewPr>
  <p:slideViewPr>
    <p:cSldViewPr>
      <p:cViewPr>
        <p:scale>
          <a:sx n="130" d="100"/>
          <a:sy n="130" d="100"/>
        </p:scale>
        <p:origin x="-438" y="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e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A931874-8D7B-4089-9E61-8F6AC59BC9F8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74D40C7-F541-46B3-81C0-68B99784A1D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1874-8D7B-4089-9E61-8F6AC59BC9F8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40C7-F541-46B3-81C0-68B99784A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1874-8D7B-4089-9E61-8F6AC59BC9F8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40C7-F541-46B3-81C0-68B99784A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BAB7C8B-CCFB-4FB8-9B1D-F3A01E3B15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2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44A7D4B8-0928-45A3-96B5-1E9A5A695B5D}" type="datetimeFigureOut">
              <a:rPr lang="en-US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B16354EC-99B4-4B8F-B4CA-D5DE7468F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5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4A825A8-AF2E-48EC-AC61-743BCAC68565}" type="datetimeFigureOut">
              <a:rPr lang="en-US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D3A11F14-5E43-4715-895B-592D6AEBF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21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132D7D2C-A552-4771-877D-9EA530EAF311}" type="datetimeFigureOut">
              <a:rPr lang="en-US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A8F70FFB-7AEE-4B20-BC71-6E8C8DED7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98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FB31E342-DB4C-4850-ACC8-AD50AA44E36E}" type="datetimeFigureOut">
              <a:rPr lang="en-US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73918C91-E07C-4B2C-B2D4-5E033D856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82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21F775CD-C890-40B3-8A19-A14069E4CC7C}" type="datetimeFigureOut">
              <a:rPr lang="en-US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D94AE452-E629-4D16-8F21-C058C099B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3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BC4EDE2A-DD85-4260-9E22-AA3CAAFC3C85}" type="datetimeFigureOut">
              <a:rPr lang="en-US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83C43052-393F-4DEA-B3C2-EB24B3453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94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6EA7364A-FF88-4A36-B39D-2F9E2B204A2B}" type="datetimeFigureOut">
              <a:rPr lang="en-US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227DA1DC-19EA-42CC-A495-E681A83F1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7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1874-8D7B-4089-9E61-8F6AC59BC9F8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40C7-F541-46B3-81C0-68B99784A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04F63B3E-2C7F-44C2-B341-2CDE29C8EF5F}" type="datetimeFigureOut">
              <a:rPr lang="en-US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536AF5DD-48C7-4F78-9847-7E2BD76F9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09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AD18F20A-9B08-4907-A412-A30DCAB5F4D2}" type="datetimeFigureOut">
              <a:rPr lang="en-US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69DDB47A-2652-4297-A31F-5C6D797FC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86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D3F147F-AD90-4A24-831C-564C092CF382}" type="datetimeFigureOut">
              <a:rPr lang="en-US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83042A36-412C-4B6C-B7B1-C9762499E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74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3E42EEB8-0A04-48C1-A8CE-0ACE63C07D27}" type="datetimeFigureOut">
              <a:rPr lang="en-US"/>
              <a:pPr>
                <a:defRPr/>
              </a:pPr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617B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fld id="{88822FA7-5F67-4E7F-B305-464E1E54D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55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>
              <a:solidFill>
                <a:srgbClr val="94C6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4BF5D-BD9E-451A-A408-7913C8B78450}" type="slidenum">
              <a:rPr lang="sl-SI" altLang="en-US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49346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AC620-07D5-4B4C-8ED2-C4CE5DAC4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42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>
              <a:solidFill>
                <a:srgbClr val="94C6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02AD3-8419-4F67-A039-B7D7222057A7}" type="slidenum">
              <a:rPr lang="sl-SI" altLang="en-US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418945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en-US">
              <a:solidFill>
                <a:srgbClr val="94C6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BED3A-2E3F-436E-A967-A83DDBD5A3FD}" type="slidenum">
              <a:rPr lang="sl-SI" altLang="en-US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57421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1874-8D7B-4089-9E61-8F6AC59BC9F8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40C7-F541-46B3-81C0-68B99784A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1874-8D7B-4089-9E61-8F6AC59BC9F8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40C7-F541-46B3-81C0-68B99784A1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1874-8D7B-4089-9E61-8F6AC59BC9F8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40C7-F541-46B3-81C0-68B99784A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1874-8D7B-4089-9E61-8F6AC59BC9F8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40C7-F541-46B3-81C0-68B99784A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1874-8D7B-4089-9E61-8F6AC59BC9F8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40C7-F541-46B3-81C0-68B99784A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1874-8D7B-4089-9E61-8F6AC59BC9F8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40C7-F541-46B3-81C0-68B99784A1D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31874-8D7B-4089-9E61-8F6AC59BC9F8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D40C7-F541-46B3-81C0-68B99784A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A931874-8D7B-4089-9E61-8F6AC59BC9F8}" type="datetimeFigureOut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74D40C7-F541-46B3-81C0-68B99784A1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89D899-737E-4A83-83FF-A929C4C2B3EB}" type="datetimeFigureOut">
              <a:rPr lang="sl-SI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11.3.2013</a:t>
            </a:fld>
            <a:endParaRPr lang="sl-SI"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94C6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DD6744-1C55-44D9-818E-981598CFAAA0}" type="slidenum">
              <a:rPr lang="sl-SI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1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20.bin"/><Relationship Id="rId3" Type="http://schemas.openxmlformats.org/officeDocument/2006/relationships/image" Target="../media/image50.jpe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47.wmf"/><Relationship Id="rId4" Type="http://schemas.openxmlformats.org/officeDocument/2006/relationships/image" Target="../media/image51.jpe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4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3.emf"/><Relationship Id="rId4" Type="http://schemas.openxmlformats.org/officeDocument/2006/relationships/image" Target="../media/image5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5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8.wmf"/><Relationship Id="rId2" Type="http://schemas.openxmlformats.org/officeDocument/2006/relationships/tags" Target="../tags/tag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2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0.wmf"/><Relationship Id="rId2" Type="http://schemas.openxmlformats.org/officeDocument/2006/relationships/tags" Target="../tags/tag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61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4.wmf"/><Relationship Id="rId2" Type="http://schemas.openxmlformats.org/officeDocument/2006/relationships/tags" Target="../tags/tag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6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34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8.wmf"/><Relationship Id="rId2" Type="http://schemas.openxmlformats.org/officeDocument/2006/relationships/tags" Target="../tags/tag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69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9" Type="http://schemas.openxmlformats.org/officeDocument/2006/relationships/image" Target="../media/image5.t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88.wmf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87.wmf"/><Relationship Id="rId4" Type="http://schemas.openxmlformats.org/officeDocument/2006/relationships/image" Target="../media/image84.e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89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1.wmf"/><Relationship Id="rId2" Type="http://schemas.openxmlformats.org/officeDocument/2006/relationships/tags" Target="../tags/tag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90.wmf"/><Relationship Id="rId4" Type="http://schemas.openxmlformats.org/officeDocument/2006/relationships/oleObject" Target="../embeddings/oleObject4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4.wmf"/><Relationship Id="rId2" Type="http://schemas.openxmlformats.org/officeDocument/2006/relationships/tags" Target="../tags/tag8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48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4008" y="2348880"/>
            <a:ext cx="3546728" cy="1702160"/>
          </a:xfrm>
        </p:spPr>
        <p:txBody>
          <a:bodyPr/>
          <a:lstStyle/>
          <a:p>
            <a:r>
              <a:rPr lang="sl-SI" dirty="0" smtClean="0"/>
              <a:t>RAST </a:t>
            </a:r>
            <a:r>
              <a:rPr lang="sl-SI" dirty="0" smtClean="0"/>
              <a:t>CELIC</a:t>
            </a:r>
            <a:br>
              <a:rPr lang="sl-SI" dirty="0" smtClean="0"/>
            </a:br>
            <a:r>
              <a:rPr lang="sl-SI" dirty="0" smtClean="0"/>
              <a:t>MODELI RASTI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511043" cy="1260629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Hitrost rasti biomase</a:t>
            </a:r>
          </a:p>
          <a:p>
            <a:r>
              <a:rPr lang="sl-SI" dirty="0" smtClean="0"/>
              <a:t>Določanje koncentracije biomase</a:t>
            </a:r>
          </a:p>
          <a:p>
            <a:r>
              <a:rPr lang="sl-SI" dirty="0" smtClean="0"/>
              <a:t>Kinetika šaržnega procesa</a:t>
            </a:r>
          </a:p>
          <a:p>
            <a:endParaRPr lang="sl-SI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7676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Maksimalna specifična hitrost rasti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23652"/>
            <a:ext cx="8136904" cy="3508977"/>
          </a:xfrm>
        </p:spPr>
        <p:txBody>
          <a:bodyPr/>
          <a:lstStyle/>
          <a:p>
            <a:r>
              <a:rPr lang="en-US" dirty="0" smtClean="0"/>
              <a:t>µ</a:t>
            </a:r>
            <a:r>
              <a:rPr lang="sl-SI" baseline="-25000" dirty="0" smtClean="0"/>
              <a:t>max</a:t>
            </a:r>
            <a:r>
              <a:rPr lang="sl-SI" dirty="0" smtClean="0"/>
              <a:t>=</a:t>
            </a:r>
            <a:r>
              <a:rPr lang="sl-SI" baseline="-25000" dirty="0" smtClean="0"/>
              <a:t> </a:t>
            </a:r>
            <a:r>
              <a:rPr lang="sl-SI" dirty="0" smtClean="0"/>
              <a:t>f(T, pH, gojišče), pri določenih pogijih je konst.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0597" y="4077072"/>
            <a:ext cx="721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Če je µ konst. </a:t>
            </a:r>
            <a:r>
              <a:rPr lang="sl-SI" dirty="0"/>
              <a:t>i</a:t>
            </a:r>
            <a:r>
              <a:rPr lang="sl-SI" dirty="0" smtClean="0"/>
              <a:t>n enak µ</a:t>
            </a:r>
            <a:r>
              <a:rPr lang="sl-SI" baseline="-25000" dirty="0" smtClean="0"/>
              <a:t>max</a:t>
            </a:r>
            <a:r>
              <a:rPr lang="sl-SI" dirty="0" smtClean="0"/>
              <a:t> ter ob upoštevanju robnih pogojev:</a:t>
            </a:r>
            <a:endParaRPr lang="en-US" baseline="-25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671788"/>
              </p:ext>
            </p:extLst>
          </p:nvPr>
        </p:nvGraphicFramePr>
        <p:xfrm>
          <a:off x="1763688" y="3284984"/>
          <a:ext cx="13604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name="Equation" r:id="rId3" imgW="799920" imgH="393480" progId="Equation.3">
                  <p:embed/>
                </p:oleObj>
              </mc:Choice>
              <mc:Fallback>
                <p:oleObj name="Equation" r:id="rId3" imgW="79992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284984"/>
                        <a:ext cx="1360488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45515" y="335699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Robni pogoji: X=X</a:t>
            </a:r>
            <a:r>
              <a:rPr lang="sl-SI" baseline="-25000" dirty="0" smtClean="0"/>
              <a:t>0</a:t>
            </a:r>
            <a:r>
              <a:rPr lang="sl-SI" baseline="-25000" dirty="0"/>
              <a:t>,</a:t>
            </a:r>
            <a:r>
              <a:rPr lang="sl-SI" dirty="0"/>
              <a:t> </a:t>
            </a:r>
            <a:r>
              <a:rPr lang="sl-SI" dirty="0" smtClean="0"/>
              <a:t>t=0; </a:t>
            </a:r>
            <a:r>
              <a:rPr lang="sl-SI" dirty="0"/>
              <a:t>X=X, </a:t>
            </a:r>
            <a:r>
              <a:rPr lang="sl-SI" dirty="0" smtClean="0"/>
              <a:t>t=t</a:t>
            </a:r>
            <a:r>
              <a:rPr lang="sl-SI" baseline="-25000" dirty="0" smtClean="0"/>
              <a:t>  </a:t>
            </a:r>
            <a:endParaRPr lang="en-US" baseline="-25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214151"/>
              </p:ext>
            </p:extLst>
          </p:nvPr>
        </p:nvGraphicFramePr>
        <p:xfrm>
          <a:off x="1477963" y="4926013"/>
          <a:ext cx="164306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" name="Equation" r:id="rId5" imgW="965160" imgH="241200" progId="Equation.3">
                  <p:embed/>
                </p:oleObj>
              </mc:Choice>
              <mc:Fallback>
                <p:oleObj name="Equation" r:id="rId5" imgW="96516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3" y="4926013"/>
                        <a:ext cx="1643062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278515"/>
              </p:ext>
            </p:extLst>
          </p:nvPr>
        </p:nvGraphicFramePr>
        <p:xfrm>
          <a:off x="4435475" y="4779963"/>
          <a:ext cx="177323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Equation" r:id="rId7" imgW="1041120" imgH="431640" progId="Equation.3">
                  <p:embed/>
                </p:oleObj>
              </mc:Choice>
              <mc:Fallback>
                <p:oleObj name="Equation" r:id="rId7" imgW="104112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4779963"/>
                        <a:ext cx="1773238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64269"/>
              </p:ext>
            </p:extLst>
          </p:nvPr>
        </p:nvGraphicFramePr>
        <p:xfrm>
          <a:off x="1045728" y="5661248"/>
          <a:ext cx="7128792" cy="73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5232"/>
                <a:gridCol w="1075679"/>
                <a:gridCol w="1176149"/>
                <a:gridCol w="1306116"/>
                <a:gridCol w="1865616"/>
              </a:tblGrid>
              <a:tr h="3240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 err="1">
                          <a:effectLst/>
                        </a:rPr>
                        <a:t>mikroorganizmi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virusi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bakterije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kvasovke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nitaste glive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sym typeface="Symbol"/>
                        </a:rPr>
                        <a:t></a:t>
                      </a:r>
                      <a:r>
                        <a:rPr lang="en-GB" sz="1600" baseline="-25000">
                          <a:effectLst/>
                        </a:rPr>
                        <a:t>max</a:t>
                      </a:r>
                      <a:r>
                        <a:rPr lang="en-GB" sz="1600">
                          <a:effectLst/>
                        </a:rPr>
                        <a:t> (h</a:t>
                      </a:r>
                      <a:r>
                        <a:rPr lang="en-GB" sz="1600" baseline="30000">
                          <a:effectLst/>
                        </a:rPr>
                        <a:t>-1</a:t>
                      </a:r>
                      <a:r>
                        <a:rPr lang="en-GB" sz="1600">
                          <a:effectLst/>
                        </a:rPr>
                        <a:t>)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3,5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1,4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0,35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0,14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6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Čas podvojevanja t</a:t>
            </a:r>
            <a:r>
              <a:rPr lang="sl-SI" baseline="-25000" dirty="0" smtClean="0"/>
              <a:t>d</a:t>
            </a:r>
            <a:endParaRPr lang="en-US" baseline="-25000" dirty="0"/>
          </a:p>
        </p:txBody>
      </p:sp>
      <p:sp>
        <p:nvSpPr>
          <p:cNvPr id="4" name="Text Box 10"/>
          <p:cNvSpPr txBox="1">
            <a:spLocks noGrp="1" noChangeArrowheads="1"/>
          </p:cNvSpPr>
          <p:nvPr>
            <p:ph idx="1"/>
          </p:nvPr>
        </p:nvSpPr>
        <p:spPr bwMode="auto">
          <a:xfrm>
            <a:off x="1043492" y="2323652"/>
            <a:ext cx="2584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l-SI" dirty="0" smtClean="0"/>
              <a:t>t</a:t>
            </a:r>
            <a:r>
              <a:rPr lang="sl-SI" baseline="-25000" dirty="0" smtClean="0"/>
              <a:t>d </a:t>
            </a:r>
            <a:r>
              <a:rPr lang="sl-SI" dirty="0" smtClean="0"/>
              <a:t>, ko je X = 2X</a:t>
            </a:r>
            <a:endParaRPr lang="sl-SI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364352"/>
              </p:ext>
            </p:extLst>
          </p:nvPr>
        </p:nvGraphicFramePr>
        <p:xfrm>
          <a:off x="1411288" y="3284538"/>
          <a:ext cx="2309812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" name="Equation" r:id="rId3" imgW="914400" imgH="431640" progId="Equation.3">
                  <p:embed/>
                </p:oleObj>
              </mc:Choice>
              <mc:Fallback>
                <p:oleObj name="Equation" r:id="rId3" imgW="914400" imgH="4316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288" y="3284538"/>
                        <a:ext cx="2309812" cy="110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6843"/>
              </p:ext>
            </p:extLst>
          </p:nvPr>
        </p:nvGraphicFramePr>
        <p:xfrm>
          <a:off x="5299075" y="3125788"/>
          <a:ext cx="271303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" name="Equation" r:id="rId5" imgW="1079280" imgH="444240" progId="Equation.3">
                  <p:embed/>
                </p:oleObj>
              </mc:Choice>
              <mc:Fallback>
                <p:oleObj name="Equation" r:id="rId5" imgW="1079280" imgH="444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75" y="3125788"/>
                        <a:ext cx="271303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573229"/>
              </p:ext>
            </p:extLst>
          </p:nvPr>
        </p:nvGraphicFramePr>
        <p:xfrm>
          <a:off x="971600" y="5013176"/>
          <a:ext cx="7128792" cy="1055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5232"/>
                <a:gridCol w="1075679"/>
                <a:gridCol w="1176149"/>
                <a:gridCol w="1306116"/>
                <a:gridCol w="1865616"/>
              </a:tblGrid>
              <a:tr h="3240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 err="1">
                          <a:effectLst/>
                        </a:rPr>
                        <a:t>mikroorganizmi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virusi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bakterije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kvasovke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</a:rPr>
                        <a:t>nitaste glive</a:t>
                      </a:r>
                      <a:endParaRPr lang="en-US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l-SI" sz="1600" i="1" dirty="0" smtClean="0">
                          <a:effectLst/>
                          <a:sym typeface="Symbol"/>
                        </a:rPr>
                        <a:t>t</a:t>
                      </a:r>
                      <a:r>
                        <a:rPr lang="sl-SI" sz="1600" i="1" baseline="-25000" dirty="0" smtClean="0">
                          <a:effectLst/>
                          <a:sym typeface="Symbol"/>
                        </a:rPr>
                        <a:t>d </a:t>
                      </a:r>
                      <a:r>
                        <a:rPr lang="en-GB" sz="1600" dirty="0" smtClean="0">
                          <a:effectLst/>
                        </a:rPr>
                        <a:t>(</a:t>
                      </a:r>
                      <a:r>
                        <a:rPr lang="sl-SI" sz="1600" dirty="0" smtClean="0">
                          <a:effectLst/>
                        </a:rPr>
                        <a:t>h</a:t>
                      </a:r>
                      <a:r>
                        <a:rPr lang="en-GB" sz="1600" dirty="0" smtClean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l-SI" sz="1600" dirty="0" smtClean="0">
                          <a:effectLst/>
                          <a:latin typeface="Century Gothic"/>
                        </a:rPr>
                        <a:t>~0,2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l-SI" sz="1600" dirty="0" smtClean="0">
                          <a:effectLst/>
                          <a:latin typeface="+mn-lt"/>
                        </a:rPr>
                        <a:t>~0,5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l-SI" sz="1600" dirty="0" smtClean="0">
                          <a:effectLst/>
                          <a:latin typeface="+mn-lt"/>
                        </a:rPr>
                        <a:t>~</a:t>
                      </a:r>
                      <a:r>
                        <a:rPr lang="sl-SI" sz="1600" dirty="0" smtClean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l-SI" sz="1600" dirty="0" smtClean="0">
                          <a:effectLst/>
                          <a:latin typeface="+mn-lt"/>
                        </a:rPr>
                        <a:t>~5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403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i="1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µ</a:t>
                      </a:r>
                      <a:r>
                        <a:rPr lang="sl-SI" sz="1600" i="1" baseline="-25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sl-SI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(h</a:t>
                      </a:r>
                      <a:r>
                        <a:rPr lang="sl-SI" sz="1600" baseline="300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sl-SI" sz="16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l-SI" sz="1600" dirty="0" smtClean="0">
                          <a:effectLst/>
                          <a:latin typeface="+mn-lt"/>
                        </a:rPr>
                        <a:t>~3,5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l-SI" sz="1600" dirty="0" smtClean="0">
                          <a:effectLst/>
                          <a:latin typeface="+mn-lt"/>
                        </a:rPr>
                        <a:t>~1,4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l-SI" sz="1600" dirty="0" smtClean="0">
                          <a:effectLst/>
                          <a:latin typeface="+mn-lt"/>
                        </a:rPr>
                        <a:t>~0,35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l-SI" sz="1600" dirty="0" smtClean="0">
                          <a:effectLst/>
                          <a:latin typeface="+mn-lt"/>
                        </a:rPr>
                        <a:t>~0,14</a:t>
                      </a:r>
                      <a:endParaRPr lang="en-US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2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477478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Faze rasti v šaržnem bioprocesu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249396" cy="5760640"/>
          </a:xfrm>
        </p:spPr>
        <p:txBody>
          <a:bodyPr>
            <a:normAutofit/>
          </a:bodyPr>
          <a:lstStyle/>
          <a:p>
            <a:pPr lvl="0"/>
            <a:r>
              <a:rPr lang="en-GB" b="1" dirty="0" smtClean="0"/>
              <a:t>Faza</a:t>
            </a:r>
            <a:r>
              <a:rPr lang="en-GB" b="1" dirty="0"/>
              <a:t> </a:t>
            </a:r>
            <a:r>
              <a:rPr lang="en-GB" b="1" dirty="0" err="1"/>
              <a:t>upočasnjene</a:t>
            </a:r>
            <a:r>
              <a:rPr lang="en-GB" b="1" dirty="0"/>
              <a:t> </a:t>
            </a:r>
            <a:r>
              <a:rPr lang="en-GB" b="1" dirty="0" err="1"/>
              <a:t>rasti</a:t>
            </a:r>
            <a:r>
              <a:rPr lang="en-GB" dirty="0"/>
              <a:t>: </a:t>
            </a:r>
            <a:r>
              <a:rPr lang="en-GB" dirty="0" err="1"/>
              <a:t>Rast</a:t>
            </a:r>
            <a:r>
              <a:rPr lang="en-GB" dirty="0"/>
              <a:t> se </a:t>
            </a:r>
            <a:r>
              <a:rPr lang="en-GB" dirty="0" err="1"/>
              <a:t>upočasni</a:t>
            </a:r>
            <a:r>
              <a:rPr lang="en-GB" dirty="0"/>
              <a:t> </a:t>
            </a:r>
            <a:r>
              <a:rPr lang="en-GB" dirty="0" err="1"/>
              <a:t>zaradi</a:t>
            </a:r>
            <a:r>
              <a:rPr lang="en-GB" dirty="0"/>
              <a:t> </a:t>
            </a:r>
            <a:r>
              <a:rPr lang="en-GB" dirty="0" err="1"/>
              <a:t>izrabe</a:t>
            </a:r>
            <a:r>
              <a:rPr lang="en-GB" dirty="0"/>
              <a:t> </a:t>
            </a:r>
            <a:r>
              <a:rPr lang="en-GB" dirty="0" err="1"/>
              <a:t>hranil</a:t>
            </a:r>
            <a:r>
              <a:rPr lang="en-GB" dirty="0"/>
              <a:t> in/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nakopičenja</a:t>
            </a:r>
            <a:r>
              <a:rPr lang="en-GB" dirty="0"/>
              <a:t> </a:t>
            </a:r>
            <a:r>
              <a:rPr lang="en-GB" dirty="0" err="1"/>
              <a:t>metabolitov</a:t>
            </a:r>
            <a:r>
              <a:rPr lang="en-GB" dirty="0"/>
              <a:t>, </a:t>
            </a:r>
            <a:r>
              <a:rPr lang="en-GB" dirty="0" err="1"/>
              <a:t>ki</a:t>
            </a:r>
            <a:r>
              <a:rPr lang="en-GB" dirty="0"/>
              <a:t> </a:t>
            </a:r>
            <a:r>
              <a:rPr lang="en-GB" dirty="0" err="1"/>
              <a:t>zavirajo</a:t>
            </a:r>
            <a:r>
              <a:rPr lang="en-GB" dirty="0"/>
              <a:t> </a:t>
            </a:r>
            <a:r>
              <a:rPr lang="en-GB" dirty="0" err="1"/>
              <a:t>rast</a:t>
            </a:r>
            <a:r>
              <a:rPr lang="en-GB" dirty="0"/>
              <a:t>. </a:t>
            </a:r>
            <a:r>
              <a:rPr lang="en-GB" i="1" dirty="0">
                <a:solidFill>
                  <a:srgbClr val="FF0000"/>
                </a:solidFill>
                <a:sym typeface="Symbol"/>
              </a:rPr>
              <a:t>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Century Gothic"/>
                <a:sym typeface="Math1"/>
              </a:rPr>
              <a:t>&lt;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i="1" dirty="0">
                <a:solidFill>
                  <a:srgbClr val="FF0000"/>
                </a:solidFill>
                <a:sym typeface="Symbol"/>
              </a:rPr>
              <a:t></a:t>
            </a:r>
            <a:r>
              <a:rPr lang="en-GB" i="1" baseline="-25000" dirty="0">
                <a:solidFill>
                  <a:srgbClr val="FF0000"/>
                </a:solidFill>
              </a:rPr>
              <a:t>max</a:t>
            </a:r>
            <a:r>
              <a:rPr lang="en-GB" baseline="-25000" dirty="0" smtClean="0"/>
              <a:t>.</a:t>
            </a:r>
            <a:endParaRPr lang="sl-SI" baseline="-25000" dirty="0" smtClean="0"/>
          </a:p>
          <a:p>
            <a:pPr lvl="0"/>
            <a:endParaRPr lang="en-US" dirty="0"/>
          </a:p>
          <a:p>
            <a:r>
              <a:rPr lang="en-GB" b="1" dirty="0" err="1"/>
              <a:t>Stacionarna</a:t>
            </a:r>
            <a:r>
              <a:rPr lang="en-GB" b="1" dirty="0"/>
              <a:t> </a:t>
            </a:r>
            <a:r>
              <a:rPr lang="en-GB" b="1" dirty="0" err="1"/>
              <a:t>faza</a:t>
            </a:r>
            <a:r>
              <a:rPr lang="en-GB" b="1" dirty="0"/>
              <a:t> </a:t>
            </a:r>
            <a:r>
              <a:rPr lang="en-GB" b="1" dirty="0" err="1"/>
              <a:t>rasti</a:t>
            </a:r>
            <a:r>
              <a:rPr lang="en-GB" dirty="0"/>
              <a:t>: </a:t>
            </a:r>
            <a:r>
              <a:rPr lang="en-GB" dirty="0" err="1"/>
              <a:t>Zaradi</a:t>
            </a:r>
            <a:r>
              <a:rPr lang="en-GB" dirty="0"/>
              <a:t> </a:t>
            </a:r>
            <a:r>
              <a:rPr lang="en-GB" dirty="0" err="1"/>
              <a:t>pomanjkanja</a:t>
            </a:r>
            <a:r>
              <a:rPr lang="en-GB" dirty="0"/>
              <a:t> </a:t>
            </a:r>
            <a:r>
              <a:rPr lang="en-GB" dirty="0" err="1"/>
              <a:t>vira</a:t>
            </a:r>
            <a:r>
              <a:rPr lang="en-GB" dirty="0"/>
              <a:t> </a:t>
            </a:r>
            <a:r>
              <a:rPr lang="en-GB" dirty="0" err="1"/>
              <a:t>energije</a:t>
            </a:r>
            <a:r>
              <a:rPr lang="en-GB" dirty="0"/>
              <a:t>, </a:t>
            </a:r>
            <a:r>
              <a:rPr lang="en-GB" dirty="0" err="1"/>
              <a:t>hranilnih</a:t>
            </a:r>
            <a:r>
              <a:rPr lang="en-GB" dirty="0"/>
              <a:t> </a:t>
            </a:r>
            <a:r>
              <a:rPr lang="en-GB" dirty="0" err="1"/>
              <a:t>snovi</a:t>
            </a:r>
            <a:r>
              <a:rPr lang="en-GB" dirty="0"/>
              <a:t> (</a:t>
            </a:r>
            <a:r>
              <a:rPr lang="en-GB" dirty="0" err="1"/>
              <a:t>lahko</a:t>
            </a:r>
            <a:r>
              <a:rPr lang="en-GB" dirty="0"/>
              <a:t> </a:t>
            </a:r>
            <a:r>
              <a:rPr lang="en-GB" dirty="0" err="1"/>
              <a:t>kisik</a:t>
            </a:r>
            <a:r>
              <a:rPr lang="en-GB" dirty="0"/>
              <a:t>)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nakopičenja</a:t>
            </a:r>
            <a:r>
              <a:rPr lang="en-GB" dirty="0"/>
              <a:t> </a:t>
            </a:r>
            <a:r>
              <a:rPr lang="en-GB" dirty="0" err="1"/>
              <a:t>zaviralnih</a:t>
            </a:r>
            <a:r>
              <a:rPr lang="en-GB" dirty="0"/>
              <a:t> </a:t>
            </a:r>
            <a:r>
              <a:rPr lang="en-GB" dirty="0" err="1"/>
              <a:t>metabolitov</a:t>
            </a:r>
            <a:r>
              <a:rPr lang="en-GB" dirty="0"/>
              <a:t> se </a:t>
            </a:r>
            <a:r>
              <a:rPr lang="en-GB" dirty="0" err="1"/>
              <a:t>mikroorganizem</a:t>
            </a:r>
            <a:r>
              <a:rPr lang="en-GB" dirty="0"/>
              <a:t> ne more </a:t>
            </a:r>
            <a:r>
              <a:rPr lang="en-GB" dirty="0" err="1"/>
              <a:t>več</a:t>
            </a:r>
            <a:r>
              <a:rPr lang="en-GB" dirty="0"/>
              <a:t> </a:t>
            </a:r>
            <a:r>
              <a:rPr lang="en-GB" dirty="0" err="1"/>
              <a:t>razmnoževati</a:t>
            </a:r>
            <a:r>
              <a:rPr lang="en-GB" dirty="0"/>
              <a:t>, </a:t>
            </a:r>
            <a:r>
              <a:rPr lang="en-GB" dirty="0" err="1"/>
              <a:t>koncentracija</a:t>
            </a:r>
            <a:r>
              <a:rPr lang="en-GB" dirty="0"/>
              <a:t> </a:t>
            </a:r>
            <a:r>
              <a:rPr lang="en-GB" dirty="0" err="1"/>
              <a:t>biomase</a:t>
            </a:r>
            <a:r>
              <a:rPr lang="en-GB" dirty="0"/>
              <a:t> pa </a:t>
            </a:r>
            <a:r>
              <a:rPr lang="en-GB" dirty="0" err="1"/>
              <a:t>ostane</a:t>
            </a:r>
            <a:r>
              <a:rPr lang="en-GB" dirty="0"/>
              <a:t> </a:t>
            </a:r>
            <a:r>
              <a:rPr lang="en-GB" dirty="0" err="1"/>
              <a:t>konstantna</a:t>
            </a:r>
            <a:r>
              <a:rPr lang="en-GB" dirty="0"/>
              <a:t>. </a:t>
            </a:r>
            <a:r>
              <a:rPr lang="en-GB" dirty="0" err="1" smtClean="0"/>
              <a:t>Rast</a:t>
            </a:r>
            <a:r>
              <a:rPr lang="en-GB" dirty="0" smtClean="0"/>
              <a:t> </a:t>
            </a:r>
            <a:r>
              <a:rPr lang="en-GB" dirty="0" err="1"/>
              <a:t>biomase</a:t>
            </a:r>
            <a:r>
              <a:rPr lang="en-GB" dirty="0"/>
              <a:t> se </a:t>
            </a:r>
            <a:r>
              <a:rPr lang="en-GB" dirty="0" err="1"/>
              <a:t>ustavi</a:t>
            </a:r>
            <a:r>
              <a:rPr lang="en-GB" dirty="0"/>
              <a:t>, </a:t>
            </a:r>
            <a:r>
              <a:rPr lang="en-GB" i="1" dirty="0">
                <a:solidFill>
                  <a:srgbClr val="FF0000"/>
                </a:solidFill>
                <a:sym typeface="Symbol"/>
              </a:rPr>
              <a:t></a:t>
            </a:r>
            <a:r>
              <a:rPr lang="en-GB" dirty="0">
                <a:solidFill>
                  <a:srgbClr val="FF0000"/>
                </a:solidFill>
              </a:rPr>
              <a:t> = 0</a:t>
            </a:r>
            <a:r>
              <a:rPr lang="en-GB" dirty="0" smtClean="0"/>
              <a:t>.</a:t>
            </a:r>
            <a:r>
              <a:rPr lang="sl-SI" dirty="0" smtClean="0"/>
              <a:t> Tvorijo se sekundarni metaboliti (= niso vezani na rast; primarni metaboliti = vezani na rast celic).</a:t>
            </a:r>
          </a:p>
          <a:p>
            <a:pPr marL="365760" lvl="1" indent="0">
              <a:buNone/>
            </a:pPr>
            <a:endParaRPr lang="sl-SI" dirty="0" smtClean="0"/>
          </a:p>
          <a:p>
            <a:pPr lvl="1"/>
            <a:endParaRPr lang="sl-SI" dirty="0" smtClean="0"/>
          </a:p>
          <a:p>
            <a:pPr marL="68580" lvl="0" indent="0">
              <a:buNone/>
            </a:pPr>
            <a:endParaRPr lang="sl-SI" dirty="0" smtClean="0"/>
          </a:p>
          <a:p>
            <a:pPr marL="68580" lvl="0" indent="0">
              <a:buNone/>
            </a:pPr>
            <a:endParaRPr lang="sl-SI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24744" cy="1143000"/>
          </a:xfrm>
        </p:spPr>
        <p:txBody>
          <a:bodyPr/>
          <a:lstStyle/>
          <a:p>
            <a:r>
              <a:rPr lang="sl-SI" dirty="0" smtClean="0"/>
              <a:t>Stacionarna faza rasti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84784"/>
                <a:ext cx="8424936" cy="4536504"/>
              </a:xfrm>
            </p:spPr>
            <p:txBody>
              <a:bodyPr>
                <a:normAutofit fontScale="92500"/>
              </a:bodyPr>
              <a:lstStyle/>
              <a:p>
                <a:r>
                  <a:rPr lang="sl-SI" dirty="0" smtClean="0"/>
                  <a:t>Lahko pride do enega ali več pojavov:</a:t>
                </a:r>
              </a:p>
              <a:p>
                <a:pPr lvl="1"/>
                <a:r>
                  <a:rPr lang="sl-SI" dirty="0" smtClean="0"/>
                  <a:t>Celotna </a:t>
                </a:r>
                <a:r>
                  <a:rPr lang="sl-SI" dirty="0"/>
                  <a:t>masa celic ostane </a:t>
                </a:r>
                <a:r>
                  <a:rPr lang="sl-SI" dirty="0" smtClean="0"/>
                  <a:t>konstantna</a:t>
                </a:r>
                <a:r>
                  <a:rPr lang="sl-SI" dirty="0"/>
                  <a:t>, toda število živih celic pade.</a:t>
                </a:r>
              </a:p>
              <a:p>
                <a:pPr lvl="1"/>
                <a:r>
                  <a:rPr lang="sl-SI" dirty="0"/>
                  <a:t>Pride do lize celic, število živih celic </a:t>
                </a:r>
                <a:r>
                  <a:rPr lang="sl-SI" dirty="0" smtClean="0"/>
                  <a:t>pade</a:t>
                </a:r>
                <a:r>
                  <a:rPr lang="sl-SI" dirty="0"/>
                  <a:t>. Nastopi druga rastna faza, celice izrabljajo prudukte lize (kriptična rast) </a:t>
                </a:r>
              </a:p>
              <a:p>
                <a:pPr lvl="1"/>
                <a:r>
                  <a:rPr lang="en-GB" dirty="0" err="1"/>
                  <a:t>Mikroorganizmi</a:t>
                </a:r>
                <a:r>
                  <a:rPr lang="en-GB" dirty="0"/>
                  <a:t> </a:t>
                </a:r>
                <a:r>
                  <a:rPr lang="sl-SI" dirty="0"/>
                  <a:t>ne rastejo, a </a:t>
                </a:r>
                <a:r>
                  <a:rPr lang="en-GB" dirty="0" err="1"/>
                  <a:t>ostanejo</a:t>
                </a:r>
                <a:r>
                  <a:rPr lang="en-GB" dirty="0"/>
                  <a:t> </a:t>
                </a:r>
                <a:r>
                  <a:rPr lang="en-GB" dirty="0" err="1"/>
                  <a:t>živi</a:t>
                </a:r>
                <a:r>
                  <a:rPr lang="en-GB" dirty="0"/>
                  <a:t> </a:t>
                </a:r>
                <a:r>
                  <a:rPr lang="en-GB" dirty="0" err="1"/>
                  <a:t>zaradi</a:t>
                </a:r>
                <a:r>
                  <a:rPr lang="en-GB" dirty="0"/>
                  <a:t> </a:t>
                </a:r>
                <a:r>
                  <a:rPr lang="en-GB" dirty="0" err="1"/>
                  <a:t>ohranitvenega</a:t>
                </a:r>
                <a:r>
                  <a:rPr lang="en-GB" dirty="0"/>
                  <a:t> </a:t>
                </a:r>
                <a:r>
                  <a:rPr lang="en-GB" dirty="0" err="1"/>
                  <a:t>metabolizma</a:t>
                </a:r>
                <a:r>
                  <a:rPr lang="en-GB" dirty="0"/>
                  <a:t> </a:t>
                </a:r>
                <a:r>
                  <a:rPr lang="en-GB" dirty="0" err="1"/>
                  <a:t>na</a:t>
                </a:r>
                <a:r>
                  <a:rPr lang="en-GB" dirty="0"/>
                  <a:t> </a:t>
                </a:r>
                <a:r>
                  <a:rPr lang="en-GB" dirty="0" err="1"/>
                  <a:t>račun</a:t>
                </a:r>
                <a:r>
                  <a:rPr lang="en-GB" dirty="0"/>
                  <a:t> </a:t>
                </a:r>
                <a:r>
                  <a:rPr lang="en-GB" dirty="0" err="1"/>
                  <a:t>rezervnih</a:t>
                </a:r>
                <a:r>
                  <a:rPr lang="en-GB" dirty="0"/>
                  <a:t> </a:t>
                </a:r>
                <a:r>
                  <a:rPr lang="en-GB" dirty="0" err="1" smtClean="0"/>
                  <a:t>snovi</a:t>
                </a:r>
                <a:r>
                  <a:rPr lang="sl-SI" dirty="0" smtClean="0"/>
                  <a:t> –endogeni metabolizem</a:t>
                </a:r>
                <a:r>
                  <a:rPr lang="en-GB" dirty="0" smtClean="0"/>
                  <a:t>. </a:t>
                </a:r>
                <a:endParaRPr lang="sl-SI" dirty="0" smtClean="0"/>
              </a:p>
              <a:p>
                <a:pPr lvl="1"/>
                <a:endParaRPr lang="sl-SI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sl-SI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sl-SI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sl-SI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𝑘𝑑</m:t>
                      </m:r>
                      <m:r>
                        <a:rPr lang="sl-SI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sl-SI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𝑋</m:t>
                      </m:r>
                    </m:oMath>
                  </m:oMathPara>
                </a14:m>
                <a:endParaRPr lang="sl-SI" dirty="0" smtClean="0">
                  <a:solidFill>
                    <a:schemeClr val="tx1"/>
                  </a:solidFill>
                </a:endParaRPr>
              </a:p>
              <a:p>
                <a:pPr marL="68580" indent="0">
                  <a:buNone/>
                </a:pPr>
                <a:endParaRPr lang="sl-SI" dirty="0" smtClean="0">
                  <a:solidFill>
                    <a:schemeClr val="tx1"/>
                  </a:solidFill>
                </a:endParaRP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sl-SI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sl-SI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𝑘</m:t>
                    </m:r>
                    <m:r>
                      <a:rPr lang="sl-SI" i="1" baseline="-250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r>
                  <a:rPr lang="sl-SI" dirty="0" smtClean="0">
                    <a:solidFill>
                      <a:schemeClr val="tx1"/>
                    </a:solidFill>
                  </a:rPr>
                  <a:t>... konstanta endogenega metabolizma [h</a:t>
                </a:r>
                <a:r>
                  <a:rPr lang="sl-SI" baseline="30000" dirty="0" smtClean="0">
                    <a:solidFill>
                      <a:schemeClr val="tx1"/>
                    </a:solidFill>
                  </a:rPr>
                  <a:t>-1</a:t>
                </a:r>
                <a:r>
                  <a:rPr lang="sl-SI" dirty="0" smtClean="0">
                    <a:solidFill>
                      <a:schemeClr val="tx1"/>
                    </a:solidFill>
                  </a:rPr>
                  <a:t>]</a:t>
                </a:r>
                <a:endParaRPr lang="sl-SI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84784"/>
                <a:ext cx="8424936" cy="4536504"/>
              </a:xfrm>
              <a:blipFill rotWithShape="1">
                <a:blip r:embed="rId2"/>
                <a:stretch>
                  <a:fillRect t="-806" r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027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77478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Faze rasti v šaržnem bioprocesu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83044" y="1902683"/>
                <a:ext cx="8249396" cy="4536504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GB" b="1" dirty="0" smtClean="0"/>
                  <a:t>Faza </a:t>
                </a:r>
                <a:r>
                  <a:rPr lang="en-GB" b="1" dirty="0" err="1"/>
                  <a:t>odmiranja</a:t>
                </a:r>
                <a:r>
                  <a:rPr lang="en-GB" dirty="0"/>
                  <a:t>: </a:t>
                </a:r>
                <a:r>
                  <a:rPr lang="en-GB" dirty="0" err="1"/>
                  <a:t>Vedno</a:t>
                </a:r>
                <a:r>
                  <a:rPr lang="en-GB" dirty="0"/>
                  <a:t> </a:t>
                </a:r>
                <a:r>
                  <a:rPr lang="en-GB" dirty="0" err="1"/>
                  <a:t>več</a:t>
                </a:r>
                <a:r>
                  <a:rPr lang="en-GB" dirty="0"/>
                  <a:t> </a:t>
                </a:r>
                <a:r>
                  <a:rPr lang="en-GB" dirty="0" err="1"/>
                  <a:t>celic</a:t>
                </a:r>
                <a:r>
                  <a:rPr lang="en-GB" dirty="0"/>
                  <a:t> </a:t>
                </a:r>
                <a:r>
                  <a:rPr lang="en-GB" dirty="0" err="1"/>
                  <a:t>odmira</a:t>
                </a:r>
                <a:r>
                  <a:rPr lang="en-GB" dirty="0"/>
                  <a:t> </a:t>
                </a:r>
                <a:r>
                  <a:rPr lang="en-GB" dirty="0" err="1"/>
                  <a:t>ali</a:t>
                </a:r>
                <a:r>
                  <a:rPr lang="en-GB" dirty="0"/>
                  <a:t> pa </a:t>
                </a:r>
                <a:r>
                  <a:rPr lang="en-GB" dirty="0" err="1"/>
                  <a:t>razpade</a:t>
                </a:r>
                <a:r>
                  <a:rPr lang="en-GB" dirty="0"/>
                  <a:t> (</a:t>
                </a:r>
                <a:r>
                  <a:rPr lang="en-GB" dirty="0" err="1"/>
                  <a:t>liza</a:t>
                </a:r>
                <a:r>
                  <a:rPr lang="en-GB" dirty="0"/>
                  <a:t> </a:t>
                </a:r>
                <a:r>
                  <a:rPr lang="en-GB" dirty="0" err="1"/>
                  <a:t>celic</a:t>
                </a:r>
                <a:r>
                  <a:rPr lang="en-GB" dirty="0"/>
                  <a:t>), </a:t>
                </a:r>
                <a:r>
                  <a:rPr lang="en-GB" dirty="0" err="1"/>
                  <a:t>kar</a:t>
                </a:r>
                <a:r>
                  <a:rPr lang="en-GB" dirty="0"/>
                  <a:t> je </a:t>
                </a:r>
                <a:r>
                  <a:rPr lang="en-GB" dirty="0" err="1"/>
                  <a:t>lahko</a:t>
                </a:r>
                <a:r>
                  <a:rPr lang="en-GB" dirty="0"/>
                  <a:t> </a:t>
                </a:r>
                <a:r>
                  <a:rPr lang="en-GB" dirty="0" err="1"/>
                  <a:t>posledica</a:t>
                </a:r>
                <a:r>
                  <a:rPr lang="en-GB" dirty="0"/>
                  <a:t> </a:t>
                </a:r>
                <a:r>
                  <a:rPr lang="en-GB" dirty="0" err="1"/>
                  <a:t>sinteze</a:t>
                </a:r>
                <a:r>
                  <a:rPr lang="en-GB" dirty="0"/>
                  <a:t> </a:t>
                </a:r>
                <a:r>
                  <a:rPr lang="en-GB" dirty="0" err="1"/>
                  <a:t>strupenih</a:t>
                </a:r>
                <a:r>
                  <a:rPr lang="en-GB" dirty="0"/>
                  <a:t> </a:t>
                </a:r>
                <a:r>
                  <a:rPr lang="en-GB" dirty="0" err="1"/>
                  <a:t>metabolitov</a:t>
                </a:r>
                <a:r>
                  <a:rPr lang="en-GB" dirty="0"/>
                  <a:t> (</a:t>
                </a:r>
                <a:r>
                  <a:rPr lang="en-GB" dirty="0" err="1"/>
                  <a:t>npr</a:t>
                </a:r>
                <a:r>
                  <a:rPr lang="en-GB" dirty="0"/>
                  <a:t>. </a:t>
                </a:r>
                <a:r>
                  <a:rPr lang="en-GB" dirty="0" err="1"/>
                  <a:t>kislin</a:t>
                </a:r>
                <a:r>
                  <a:rPr lang="en-GB" dirty="0"/>
                  <a:t>) </a:t>
                </a:r>
                <a:r>
                  <a:rPr lang="en-GB" dirty="0" err="1"/>
                  <a:t>ali</a:t>
                </a:r>
                <a:r>
                  <a:rPr lang="en-GB" dirty="0"/>
                  <a:t> </a:t>
                </a:r>
                <a:r>
                  <a:rPr lang="en-GB" dirty="0" err="1"/>
                  <a:t>avtolitičnih</a:t>
                </a:r>
                <a:r>
                  <a:rPr lang="en-GB" dirty="0"/>
                  <a:t> </a:t>
                </a:r>
                <a:r>
                  <a:rPr lang="en-GB" dirty="0" err="1"/>
                  <a:t>procesov</a:t>
                </a:r>
                <a:r>
                  <a:rPr lang="en-GB" dirty="0"/>
                  <a:t>, </a:t>
                </a:r>
                <a:r>
                  <a:rPr lang="en-GB" i="1" dirty="0" smtClean="0">
                    <a:solidFill>
                      <a:srgbClr val="FF0000"/>
                    </a:solidFill>
                    <a:sym typeface="Symbol"/>
                  </a:rPr>
                  <a:t></a:t>
                </a:r>
                <a:r>
                  <a:rPr lang="sl-SI" i="1" baseline="-25000" dirty="0" smtClean="0">
                    <a:solidFill>
                      <a:srgbClr val="FF0000"/>
                    </a:solidFill>
                    <a:sym typeface="Symbol"/>
                  </a:rPr>
                  <a:t>g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dirty="0">
                    <a:solidFill>
                      <a:srgbClr val="FF0000"/>
                    </a:solidFill>
                  </a:rPr>
                  <a:t>= 0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,</a:t>
                </a:r>
                <a:r>
                  <a:rPr lang="sl-SI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sl-SI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𝑑𝑋</m:t>
                        </m:r>
                      </m:num>
                      <m:den>
                        <m:r>
                          <a:rPr lang="sl-SI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dirty="0" smtClean="0">
                    <a:solidFill>
                      <a:srgbClr val="FF0000"/>
                    </a:solidFill>
                    <a:sym typeface="Symbol"/>
                  </a:rPr>
                  <a:t>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dirty="0">
                    <a:solidFill>
                      <a:srgbClr val="FF0000"/>
                    </a:solidFill>
                  </a:rPr>
                  <a:t>0</a:t>
                </a:r>
                <a:r>
                  <a:rPr lang="en-GB" dirty="0" smtClean="0"/>
                  <a:t>.</a:t>
                </a:r>
                <a:endParaRPr lang="sl-SI" dirty="0" smtClean="0"/>
              </a:p>
              <a:p>
                <a:pPr lvl="0"/>
                <a:endParaRPr lang="sl-SI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sl-SI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sl-SI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sl-SI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sSub>
                        <m:sSubPr>
                          <m:ctrlPr>
                            <a:rPr lang="sl-SI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sl-SI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sl-SI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  <m:sub/>
                            <m:sup>
                              <m:r>
                                <a:rPr lang="sl-SI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bSup>
                        </m:e>
                        <m:sub>
                          <m:r>
                            <a:rPr lang="sl-SI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b>
                      </m:sSub>
                      <m:r>
                        <a:rPr lang="sl-SI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sl-SI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𝑋</m:t>
                      </m:r>
                    </m:oMath>
                  </m:oMathPara>
                </a14:m>
                <a:endParaRPr lang="sl-SI" dirty="0" smtClean="0">
                  <a:solidFill>
                    <a:schemeClr val="tx1"/>
                  </a:solidFill>
                </a:endParaRPr>
              </a:p>
              <a:p>
                <a:pPr marL="68580" indent="0">
                  <a:buNone/>
                </a:pPr>
                <a:endParaRPr lang="sl-SI" dirty="0">
                  <a:solidFill>
                    <a:schemeClr val="tx1"/>
                  </a:solidFill>
                </a:endParaRPr>
              </a:p>
              <a:p>
                <a:pPr marL="68580" indent="0">
                  <a:buNone/>
                </a:pPr>
                <a:r>
                  <a:rPr lang="sl-SI" dirty="0" smtClean="0">
                    <a:solidFill>
                      <a:schemeClr val="tx1"/>
                    </a:solidFill>
                    <a:ea typeface="Cambria Math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sl-SI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sl-SI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/>
                          <m:sup>
                            <m:r>
                              <a:rPr lang="sl-SI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bSup>
                      </m:e>
                      <m:sub>
                        <m:r>
                          <a:rPr lang="sl-SI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sl-SI" dirty="0" smtClean="0"/>
                  <a:t>...konstanta hitrosti odmiranja </a:t>
                </a:r>
                <a:r>
                  <a:rPr lang="sl-SI" dirty="0">
                    <a:solidFill>
                      <a:schemeClr val="tx1"/>
                    </a:solidFill>
                  </a:rPr>
                  <a:t>[h</a:t>
                </a:r>
                <a:r>
                  <a:rPr lang="sl-SI" baseline="30000" dirty="0">
                    <a:solidFill>
                      <a:schemeClr val="tx1"/>
                    </a:solidFill>
                  </a:rPr>
                  <a:t>-1</a:t>
                </a:r>
                <a:r>
                  <a:rPr lang="sl-SI" dirty="0">
                    <a:solidFill>
                      <a:schemeClr val="tx1"/>
                    </a:solidFill>
                  </a:rPr>
                  <a:t>]</a:t>
                </a:r>
              </a:p>
              <a:p>
                <a:pPr marL="68580" lv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044" y="1902683"/>
                <a:ext cx="8249396" cy="4536504"/>
              </a:xfrm>
              <a:blipFill rotWithShape="1">
                <a:blip r:embed="rId2"/>
                <a:stretch>
                  <a:fillRect t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0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Določanje hitrosti rasti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Direktno določanje koncentracije celic </a:t>
            </a:r>
          </a:p>
          <a:p>
            <a:r>
              <a:rPr lang="sl-SI" dirty="0"/>
              <a:t>Direktno določanje koncentracije</a:t>
            </a:r>
            <a:r>
              <a:rPr lang="sl-SI" dirty="0" smtClean="0"/>
              <a:t> biomase</a:t>
            </a:r>
          </a:p>
          <a:p>
            <a:r>
              <a:rPr lang="sl-SI" dirty="0" smtClean="0"/>
              <a:t>Posredno:</a:t>
            </a:r>
          </a:p>
          <a:p>
            <a:pPr lvl="1"/>
            <a:r>
              <a:rPr lang="sl-SI" dirty="0" smtClean="0"/>
              <a:t>iz spremljanja sestavnih delov celic</a:t>
            </a:r>
          </a:p>
          <a:p>
            <a:pPr lvl="1"/>
            <a:r>
              <a:rPr lang="sl-SI" dirty="0" smtClean="0"/>
              <a:t>iz porabe substrata </a:t>
            </a:r>
          </a:p>
          <a:p>
            <a:pPr lvl="1"/>
            <a:r>
              <a:rPr lang="sl-SI" dirty="0" smtClean="0"/>
              <a:t>iz tvorbe metabolitov</a:t>
            </a:r>
          </a:p>
        </p:txBody>
      </p:sp>
    </p:spTree>
    <p:extLst>
      <p:ext uri="{BB962C8B-B14F-4D97-AF65-F5344CB8AC3E}">
        <p14:creationId xmlns:p14="http://schemas.microsoft.com/office/powerpoint/2010/main" val="314250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4624"/>
            <a:ext cx="3402817" cy="266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3744416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Določanje koncentracije celic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04864"/>
            <a:ext cx="6777317" cy="4248472"/>
          </a:xfrm>
        </p:spPr>
        <p:txBody>
          <a:bodyPr>
            <a:normAutofit/>
          </a:bodyPr>
          <a:lstStyle/>
          <a:p>
            <a:r>
              <a:rPr lang="sl-SI" dirty="0" smtClean="0"/>
              <a:t>Določanje gostote celic</a:t>
            </a:r>
          </a:p>
          <a:p>
            <a:pPr lvl="1"/>
            <a:r>
              <a:rPr lang="sl-SI" dirty="0" smtClean="0"/>
              <a:t>štetje s hemocitometrom</a:t>
            </a:r>
          </a:p>
          <a:p>
            <a:pPr lvl="1"/>
            <a:r>
              <a:rPr lang="sl-SI" dirty="0" smtClean="0"/>
              <a:t>pretočni citometer (več 10000 celic/s)</a:t>
            </a:r>
          </a:p>
          <a:p>
            <a:pPr lvl="1"/>
            <a:r>
              <a:rPr lang="sl-SI" dirty="0" smtClean="0"/>
              <a:t>gojenje na petrijevkah (CFU)</a:t>
            </a:r>
          </a:p>
          <a:p>
            <a:pPr lvl="1"/>
            <a:r>
              <a:rPr lang="sl-SI" dirty="0" smtClean="0"/>
              <a:t>štetje na </a:t>
            </a:r>
          </a:p>
          <a:p>
            <a:pPr marL="365760" lvl="1" indent="0">
              <a:buNone/>
            </a:pPr>
            <a:r>
              <a:rPr lang="sl-SI" dirty="0" smtClean="0"/>
              <a:t>osnovi </a:t>
            </a:r>
          </a:p>
          <a:p>
            <a:pPr marL="365760" lvl="1" indent="0">
              <a:buNone/>
            </a:pPr>
            <a:r>
              <a:rPr lang="sl-SI" dirty="0" smtClean="0"/>
              <a:t>električnega</a:t>
            </a:r>
          </a:p>
          <a:p>
            <a:pPr marL="365760" lvl="1" indent="0">
              <a:buNone/>
            </a:pPr>
            <a:r>
              <a:rPr lang="sl-SI" dirty="0" smtClean="0"/>
              <a:t>upora celic </a:t>
            </a:r>
          </a:p>
          <a:p>
            <a:pPr marL="365760" lvl="1" indent="0">
              <a:buNone/>
            </a:pPr>
            <a:r>
              <a:rPr lang="sl-SI" dirty="0" smtClean="0"/>
              <a:t>v raztopini </a:t>
            </a:r>
          </a:p>
          <a:p>
            <a:pPr marL="365760" lvl="1" indent="0">
              <a:buNone/>
            </a:pPr>
            <a:r>
              <a:rPr lang="sl-SI" dirty="0" smtClean="0"/>
              <a:t>elektrolita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68466"/>
            <a:ext cx="4271566" cy="337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029"/>
          <a:stretch/>
        </p:blipFill>
        <p:spPr bwMode="auto">
          <a:xfrm rot="5400000">
            <a:off x="6968115" y="508553"/>
            <a:ext cx="2808000" cy="188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84" y="3889752"/>
            <a:ext cx="2493264" cy="290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3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547" y="260648"/>
            <a:ext cx="6191709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Določanje </a:t>
            </a:r>
            <a:br>
              <a:rPr lang="sl-SI" dirty="0" smtClean="0"/>
            </a:br>
            <a:r>
              <a:rPr lang="sl-SI" dirty="0" smtClean="0"/>
              <a:t>koncentracije celic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6480720" cy="5013176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Določanje koncentracije biomase</a:t>
            </a:r>
          </a:p>
          <a:p>
            <a:pPr lvl="1"/>
            <a:r>
              <a:rPr lang="sl-SI" dirty="0" smtClean="0"/>
              <a:t>Neposredno</a:t>
            </a:r>
          </a:p>
          <a:p>
            <a:pPr lvl="2"/>
            <a:r>
              <a:rPr lang="sl-SI" b="1" dirty="0" smtClean="0"/>
              <a:t>Suha snov (DW): </a:t>
            </a:r>
            <a:r>
              <a:rPr lang="sl-SI" dirty="0" smtClean="0"/>
              <a:t>odstranitev </a:t>
            </a:r>
            <a:r>
              <a:rPr lang="sl-SI" dirty="0"/>
              <a:t>celic od gojišča (centrifugiranje, </a:t>
            </a:r>
            <a:r>
              <a:rPr lang="sl-SI" dirty="0" smtClean="0"/>
              <a:t>filtriranje </a:t>
            </a:r>
            <a:r>
              <a:rPr lang="sl-SI" dirty="0"/>
              <a:t>preko membranskih filtrov s premerom por 0,22-0,45 mm</a:t>
            </a:r>
            <a:r>
              <a:rPr lang="sl-SI" dirty="0" smtClean="0"/>
              <a:t>), spiranje, sušenje, tehtanje</a:t>
            </a:r>
          </a:p>
          <a:p>
            <a:pPr lvl="2"/>
            <a:endParaRPr lang="sl-SI" b="1" dirty="0" smtClean="0"/>
          </a:p>
          <a:p>
            <a:pPr lvl="2"/>
            <a:r>
              <a:rPr lang="sl-SI" b="1" dirty="0" smtClean="0"/>
              <a:t>Prostornina strnjenih celic (PCV)</a:t>
            </a:r>
            <a:r>
              <a:rPr lang="sl-SI" dirty="0" smtClean="0"/>
              <a:t>: centrifugiranje, meritev V (ni natančno)</a:t>
            </a:r>
          </a:p>
          <a:p>
            <a:pPr lvl="2"/>
            <a:endParaRPr lang="sl-SI" b="1" dirty="0" smtClean="0"/>
          </a:p>
          <a:p>
            <a:pPr lvl="2"/>
            <a:endParaRPr lang="sl-SI" b="1" dirty="0"/>
          </a:p>
          <a:p>
            <a:pPr lvl="2"/>
            <a:r>
              <a:rPr lang="sl-SI" b="1" dirty="0" smtClean="0"/>
              <a:t>Optična gostota (OD) </a:t>
            </a:r>
            <a:r>
              <a:rPr lang="sl-SI" dirty="0" smtClean="0"/>
              <a:t>- turbidimetrija: merimo </a:t>
            </a:r>
            <a:r>
              <a:rPr lang="sl-SI" u="sng" dirty="0"/>
              <a:t>motnost </a:t>
            </a:r>
            <a:r>
              <a:rPr lang="sl-SI" dirty="0"/>
              <a:t>razredčenih suspenzij </a:t>
            </a:r>
            <a:r>
              <a:rPr lang="sl-SI" dirty="0" smtClean="0"/>
              <a:t>mikroorganizmov, </a:t>
            </a:r>
            <a:r>
              <a:rPr lang="sl-SI" dirty="0" smtClean="0">
                <a:sym typeface="Symbol"/>
              </a:rPr>
              <a:t></a:t>
            </a:r>
            <a:r>
              <a:rPr lang="sl-SI" dirty="0" smtClean="0"/>
              <a:t> med 420 </a:t>
            </a:r>
            <a:r>
              <a:rPr lang="sl-SI" dirty="0"/>
              <a:t>in 660 </a:t>
            </a:r>
            <a:r>
              <a:rPr lang="sl-SI" dirty="0" smtClean="0"/>
              <a:t>nm, lLinearnost </a:t>
            </a:r>
            <a:r>
              <a:rPr lang="sl-SI" dirty="0"/>
              <a:t>meritev le v območju do </a:t>
            </a:r>
            <a:r>
              <a:rPr lang="sl-SI" dirty="0" smtClean="0"/>
              <a:t>A</a:t>
            </a:r>
            <a:r>
              <a:rPr lang="sl-SI" baseline="-25000" dirty="0" smtClean="0">
                <a:sym typeface="Symbol"/>
              </a:rPr>
              <a:t></a:t>
            </a:r>
            <a:r>
              <a:rPr lang="sl-SI" dirty="0" smtClean="0">
                <a:sym typeface="Symbol"/>
              </a:rPr>
              <a:t> </a:t>
            </a:r>
            <a:r>
              <a:rPr lang="sl-SI" dirty="0" smtClean="0"/>
              <a:t>= 0,3</a:t>
            </a:r>
          </a:p>
          <a:p>
            <a:pPr lvl="2"/>
            <a:endParaRPr lang="sl-SI" dirty="0"/>
          </a:p>
          <a:p>
            <a:pPr lvl="2"/>
            <a:endParaRPr lang="sl-SI" dirty="0" smtClean="0"/>
          </a:p>
          <a:p>
            <a:pPr lvl="2"/>
            <a:endParaRPr lang="sl-SI" dirty="0" smtClean="0"/>
          </a:p>
          <a:p>
            <a:pPr lvl="2"/>
            <a:endParaRPr lang="sl-SI" dirty="0" smtClean="0"/>
          </a:p>
          <a:p>
            <a:pPr lvl="1"/>
            <a:endParaRPr lang="sl-SI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06" y="5201881"/>
            <a:ext cx="2267744" cy="172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02" y="404664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02" y="2852936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5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547" y="260648"/>
            <a:ext cx="7919901" cy="1143000"/>
          </a:xfrm>
        </p:spPr>
        <p:txBody>
          <a:bodyPr>
            <a:normAutofit/>
          </a:bodyPr>
          <a:lstStyle/>
          <a:p>
            <a:r>
              <a:rPr lang="sl-SI" dirty="0" smtClean="0"/>
              <a:t>Določanje koncentracije celic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5013176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Določanje koncentracije biomase</a:t>
            </a:r>
          </a:p>
          <a:p>
            <a:pPr lvl="1"/>
            <a:r>
              <a:rPr lang="sl-SI" dirty="0" smtClean="0"/>
              <a:t>Posredno</a:t>
            </a:r>
          </a:p>
          <a:p>
            <a:pPr lvl="2"/>
            <a:r>
              <a:rPr lang="sl-SI" b="1" dirty="0" smtClean="0"/>
              <a:t>Merjenje intracelularnih komponent: </a:t>
            </a:r>
            <a:r>
              <a:rPr lang="sl-SI" dirty="0" smtClean="0"/>
              <a:t>(problem: v šaržnem procesu se vsebnost spreminja)</a:t>
            </a:r>
            <a:r>
              <a:rPr lang="sl-SI" dirty="0"/>
              <a:t> </a:t>
            </a:r>
            <a:endParaRPr lang="sl-SI" dirty="0" smtClean="0"/>
          </a:p>
          <a:p>
            <a:pPr lvl="3"/>
            <a:r>
              <a:rPr lang="sl-SI" dirty="0" smtClean="0"/>
              <a:t>Nukleinske kisline (RNA</a:t>
            </a:r>
            <a:r>
              <a:rPr lang="sl-SI" dirty="0"/>
              <a:t>, </a:t>
            </a:r>
            <a:r>
              <a:rPr lang="sl-SI" dirty="0" smtClean="0"/>
              <a:t>DNA)</a:t>
            </a:r>
          </a:p>
          <a:p>
            <a:pPr lvl="3"/>
            <a:r>
              <a:rPr lang="sl-SI" dirty="0" smtClean="0"/>
              <a:t>Lipidi</a:t>
            </a:r>
          </a:p>
          <a:p>
            <a:pPr lvl="3"/>
            <a:r>
              <a:rPr lang="sl-SI" dirty="0" smtClean="0"/>
              <a:t>Polisaharidi (PHB) </a:t>
            </a:r>
          </a:p>
          <a:p>
            <a:pPr lvl="3"/>
            <a:r>
              <a:rPr lang="sl-SI" dirty="0" smtClean="0"/>
              <a:t>Proteini</a:t>
            </a:r>
          </a:p>
          <a:p>
            <a:pPr lvl="4"/>
            <a:r>
              <a:rPr lang="sl-SI" dirty="0" smtClean="0"/>
              <a:t>Biuretska reakcija: reakcija </a:t>
            </a:r>
            <a:r>
              <a:rPr lang="sl-SI" dirty="0"/>
              <a:t>peptidnih vezi s </a:t>
            </a:r>
            <a:r>
              <a:rPr lang="sl-SI" dirty="0" smtClean="0"/>
              <a:t>CuSO</a:t>
            </a:r>
            <a:r>
              <a:rPr lang="sl-SI" baseline="-25000" dirty="0" smtClean="0"/>
              <a:t>4</a:t>
            </a:r>
            <a:r>
              <a:rPr lang="sl-SI" dirty="0" smtClean="0"/>
              <a:t>, manj </a:t>
            </a:r>
            <a:r>
              <a:rPr lang="sl-SI" dirty="0"/>
              <a:t>odvisna od strukture </a:t>
            </a:r>
            <a:r>
              <a:rPr lang="sl-SI" dirty="0" smtClean="0"/>
              <a:t>proteinov</a:t>
            </a:r>
            <a:endParaRPr lang="sl-SI" dirty="0"/>
          </a:p>
          <a:p>
            <a:pPr lvl="4"/>
            <a:r>
              <a:rPr lang="sl-SI" dirty="0" smtClean="0"/>
              <a:t>Folin-Lowry: specifično </a:t>
            </a:r>
            <a:r>
              <a:rPr lang="sl-SI" dirty="0"/>
              <a:t>reagira z aromatskimi </a:t>
            </a:r>
            <a:r>
              <a:rPr lang="sl-SI" dirty="0" smtClean="0"/>
              <a:t>AK, širok </a:t>
            </a:r>
            <a:r>
              <a:rPr lang="sl-SI" dirty="0"/>
              <a:t>spekter neproteinskih snovi moti </a:t>
            </a:r>
            <a:r>
              <a:rPr lang="sl-SI" dirty="0" smtClean="0"/>
              <a:t>reakcijo, 60-krat </a:t>
            </a:r>
            <a:r>
              <a:rPr lang="sl-SI" dirty="0"/>
              <a:t>občutljivejša metoda od </a:t>
            </a:r>
            <a:r>
              <a:rPr lang="sl-SI" dirty="0" smtClean="0"/>
              <a:t>biuretske</a:t>
            </a:r>
          </a:p>
          <a:p>
            <a:pPr lvl="4"/>
            <a:r>
              <a:rPr lang="sl-SI" dirty="0" smtClean="0"/>
              <a:t>Bradfordov reagent: nastane modro obarvan kompleks</a:t>
            </a:r>
          </a:p>
          <a:p>
            <a:pPr marL="896112" lvl="3" indent="0">
              <a:buNone/>
            </a:pPr>
            <a:endParaRPr lang="sl-SI" dirty="0" smtClean="0"/>
          </a:p>
          <a:p>
            <a:pPr lvl="3"/>
            <a:r>
              <a:rPr lang="sl-SI" dirty="0" smtClean="0"/>
              <a:t>ATP</a:t>
            </a:r>
          </a:p>
          <a:p>
            <a:pPr lvl="3"/>
            <a:endParaRPr lang="sl-SI" dirty="0" smtClean="0"/>
          </a:p>
          <a:p>
            <a:pPr lvl="2"/>
            <a:endParaRPr lang="sl-SI" b="1" dirty="0"/>
          </a:p>
          <a:p>
            <a:pPr lvl="2"/>
            <a:endParaRPr lang="sl-SI" b="1" dirty="0" smtClean="0"/>
          </a:p>
          <a:p>
            <a:pPr lvl="2"/>
            <a:endParaRPr lang="sl-SI" dirty="0" smtClean="0"/>
          </a:p>
          <a:p>
            <a:pPr lvl="2"/>
            <a:endParaRPr lang="sl-SI" dirty="0" smtClean="0"/>
          </a:p>
          <a:p>
            <a:pPr lvl="1"/>
            <a:endParaRPr lang="sl-SI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" t="1381" r="-458" b="59068"/>
          <a:stretch/>
        </p:blipFill>
        <p:spPr>
          <a:xfrm>
            <a:off x="2174689" y="5657075"/>
            <a:ext cx="5637671" cy="120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5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72" y="764704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Primerjava različnih tehnik merjenja koncentracije biomase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07" y="1863948"/>
            <a:ext cx="4864634" cy="463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5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/>
          <a:lstStyle/>
          <a:p>
            <a:r>
              <a:rPr lang="sl-SI" dirty="0" smtClean="0"/>
              <a:t>Povečanje biomase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2132856"/>
                <a:ext cx="7993004" cy="3508977"/>
              </a:xfrm>
            </p:spPr>
            <p:txBody>
              <a:bodyPr>
                <a:normAutofit fontScale="92500"/>
              </a:bodyPr>
              <a:lstStyle/>
              <a:p>
                <a:r>
                  <a:rPr lang="sl-SI" dirty="0" smtClean="0"/>
                  <a:t>Posledica povečanja števila in velikosti celic</a:t>
                </a:r>
              </a:p>
              <a:p>
                <a:r>
                  <a:rPr lang="sl-SI" dirty="0" smtClean="0"/>
                  <a:t>Poraba hranil za:</a:t>
                </a:r>
              </a:p>
              <a:p>
                <a:pPr lvl="1"/>
                <a:r>
                  <a:rPr lang="sl-SI" dirty="0" smtClean="0"/>
                  <a:t>Proizvodnjo energije</a:t>
                </a:r>
              </a:p>
              <a:p>
                <a:pPr lvl="1"/>
                <a:r>
                  <a:rPr lang="sl-SI" dirty="0" smtClean="0"/>
                  <a:t>Povečanje mase celic </a:t>
                </a:r>
              </a:p>
              <a:p>
                <a:pPr lvl="1"/>
                <a:r>
                  <a:rPr lang="sl-SI" dirty="0" smtClean="0"/>
                  <a:t>Tvorba produkta</a:t>
                </a:r>
              </a:p>
              <a:p>
                <a:pPr marL="68580" indent="0">
                  <a:buNone/>
                </a:pPr>
                <a:endParaRPr lang="sl-SI" b="0" i="1" dirty="0" smtClean="0">
                  <a:latin typeface="Cambria Math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/>
                        </a:rPr>
                        <m:t>𝑠𝑢𝑏𝑠𝑡𝑟𝑎𝑡𝑖</m:t>
                      </m:r>
                      <m:r>
                        <a:rPr lang="sl-SI" b="0" i="1" smtClean="0">
                          <a:latin typeface="Cambria Math"/>
                        </a:rPr>
                        <m:t>+</m:t>
                      </m:r>
                      <m:r>
                        <a:rPr lang="sl-SI" b="0" i="1" smtClean="0">
                          <a:latin typeface="Cambria Math"/>
                        </a:rPr>
                        <m:t>𝑐𝑒𝑙𝑖𝑐𝑒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sl-SI" b="0" i="1" smtClean="0">
                          <a:latin typeface="Cambria Math"/>
                        </a:rPr>
                        <m:t>𝑖𝑧𝑣𝑒𝑛𝑐𝑒𝑙𝑖</m:t>
                      </m:r>
                      <m:r>
                        <a:rPr lang="sl-SI" b="0" i="1" smtClean="0">
                          <a:latin typeface="Cambria Math"/>
                        </a:rPr>
                        <m:t>č</m:t>
                      </m:r>
                      <m:r>
                        <a:rPr lang="sl-SI" b="0" i="1" smtClean="0">
                          <a:latin typeface="Cambria Math"/>
                        </a:rPr>
                        <m:t>𝑛𝑖</m:t>
                      </m:r>
                      <m:r>
                        <a:rPr lang="sl-SI" b="0" i="1" smtClean="0">
                          <a:latin typeface="Cambria Math"/>
                        </a:rPr>
                        <m:t> </m:t>
                      </m:r>
                      <m:r>
                        <a:rPr lang="sl-SI" b="0" i="1" smtClean="0">
                          <a:latin typeface="Cambria Math"/>
                        </a:rPr>
                        <m:t>𝑝𝑟𝑜𝑑𝑢𝑘𝑡𝑖</m:t>
                      </m:r>
                      <m:r>
                        <a:rPr lang="sl-SI" b="0" i="1" smtClean="0">
                          <a:latin typeface="Cambria Math"/>
                        </a:rPr>
                        <m:t>+</m:t>
                      </m:r>
                      <m:r>
                        <a:rPr lang="sl-SI" b="0" i="1" smtClean="0">
                          <a:latin typeface="Cambria Math"/>
                        </a:rPr>
                        <m:t>𝑣𝑒</m:t>
                      </m:r>
                      <m:r>
                        <a:rPr lang="sl-SI" b="0" i="1" smtClean="0">
                          <a:latin typeface="Cambria Math"/>
                        </a:rPr>
                        <m:t>č </m:t>
                      </m:r>
                      <m:r>
                        <a:rPr lang="sl-SI" b="0" i="1" smtClean="0">
                          <a:latin typeface="Cambria Math"/>
                        </a:rPr>
                        <m:t>𝑐𝑒𝑙𝑖𝑐</m:t>
                      </m:r>
                    </m:oMath>
                  </m:oMathPara>
                </a14:m>
                <a:endParaRPr lang="sl-SI" b="0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sl-SI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     +     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sl-SI" b="0" i="1" smtClean="0">
                              <a:latin typeface="Cambria Math"/>
                            </a:rPr>
                            <m:t>    →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sl-SI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sl-SI" i="1">
                                  <a:latin typeface="Cambria Math"/>
                                </a:rPr>
                                <m:t>     +     </m:t>
                              </m:r>
                              <m:r>
                                <a:rPr lang="sl-SI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sl-SI" i="1">
                                  <a:latin typeface="Cambria Math"/>
                                </a:rPr>
                                <m:t>𝑋</m:t>
                              </m:r>
                              <m:r>
                                <a:rPr lang="sl-SI" i="1">
                                  <a:latin typeface="Cambria Math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2132856"/>
                <a:ext cx="7993004" cy="3508977"/>
              </a:xfrm>
              <a:blipFill rotWithShape="1">
                <a:blip r:embed="rId3"/>
                <a:stretch>
                  <a:fillRect t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9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-16189"/>
            <a:ext cx="4211960" cy="7649588"/>
          </a:xfr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6189"/>
            <a:ext cx="4151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5140" y="3135385"/>
            <a:ext cx="2816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err="1">
                <a:solidFill>
                  <a:schemeClr val="accent1"/>
                </a:solidFill>
              </a:rPr>
              <a:t>Schizosaccharomyces</a:t>
            </a:r>
            <a:r>
              <a:rPr lang="en-GB" sz="1400" i="1" dirty="0">
                <a:solidFill>
                  <a:schemeClr val="accent1"/>
                </a:solidFill>
              </a:rPr>
              <a:t> </a:t>
            </a:r>
            <a:r>
              <a:rPr lang="en-GB" sz="1400" i="1" dirty="0" err="1">
                <a:solidFill>
                  <a:schemeClr val="accent1"/>
                </a:solidFill>
              </a:rPr>
              <a:t>pombe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3212976"/>
            <a:ext cx="2154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400" i="1" dirty="0" smtClean="0">
                <a:solidFill>
                  <a:schemeClr val="accent1"/>
                </a:solidFill>
              </a:rPr>
              <a:t>Azotobacter vinelandii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4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24744" cy="1143000"/>
          </a:xfrm>
        </p:spPr>
        <p:txBody>
          <a:bodyPr/>
          <a:lstStyle/>
          <a:p>
            <a:r>
              <a:rPr lang="sl-SI" dirty="0" smtClean="0"/>
              <a:t>Izkoristki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16832"/>
            <a:ext cx="8064896" cy="4104456"/>
          </a:xfrm>
        </p:spPr>
        <p:txBody>
          <a:bodyPr>
            <a:normAutofit/>
          </a:bodyPr>
          <a:lstStyle/>
          <a:p>
            <a:r>
              <a:rPr lang="sl-SI" dirty="0" smtClean="0"/>
              <a:t>Izkoristek substrata:</a:t>
            </a:r>
          </a:p>
          <a:p>
            <a:endParaRPr lang="sl-SI" dirty="0" smtClean="0"/>
          </a:p>
          <a:p>
            <a:r>
              <a:rPr lang="sl-SI" dirty="0" smtClean="0"/>
              <a:t>Ob koncu šaržne rasti- navidezni izkoristek:</a:t>
            </a:r>
          </a:p>
          <a:p>
            <a:endParaRPr lang="sl-SI" dirty="0" smtClean="0"/>
          </a:p>
          <a:p>
            <a:r>
              <a:rPr lang="sl-SI" dirty="0" smtClean="0"/>
              <a:t>Če </a:t>
            </a:r>
            <a:r>
              <a:rPr lang="sl-SI" dirty="0"/>
              <a:t>je vir C tudi vir </a:t>
            </a:r>
            <a:r>
              <a:rPr lang="sl-SI" dirty="0" smtClean="0"/>
              <a:t>energije:</a:t>
            </a:r>
          </a:p>
          <a:p>
            <a:pPr marL="68580" indent="0">
              <a:buNone/>
            </a:pPr>
            <a:r>
              <a:rPr lang="sl-SI" dirty="0" smtClean="0">
                <a:sym typeface="Symbol"/>
              </a:rPr>
              <a:t></a:t>
            </a:r>
            <a:r>
              <a:rPr lang="sl-SI" dirty="0">
                <a:sym typeface="Symbol"/>
              </a:rPr>
              <a:t>S = S</a:t>
            </a:r>
            <a:r>
              <a:rPr lang="sl-SI" baseline="-25000" dirty="0">
                <a:sym typeface="Symbol"/>
              </a:rPr>
              <a:t>za biomaso</a:t>
            </a:r>
            <a:r>
              <a:rPr lang="sl-SI" dirty="0">
                <a:sym typeface="Symbol"/>
              </a:rPr>
              <a:t> +S</a:t>
            </a:r>
            <a:r>
              <a:rPr lang="sl-SI" baseline="-25000" dirty="0">
                <a:sym typeface="Symbol"/>
              </a:rPr>
              <a:t>za produkt</a:t>
            </a:r>
            <a:r>
              <a:rPr lang="sl-SI" dirty="0">
                <a:sym typeface="Symbol"/>
              </a:rPr>
              <a:t> +S</a:t>
            </a:r>
            <a:r>
              <a:rPr lang="sl-SI" baseline="-25000" dirty="0">
                <a:sym typeface="Symbol"/>
              </a:rPr>
              <a:t>za E</a:t>
            </a:r>
            <a:r>
              <a:rPr lang="sl-SI" dirty="0">
                <a:sym typeface="Symbol"/>
              </a:rPr>
              <a:t> </a:t>
            </a:r>
            <a:r>
              <a:rPr lang="sl-SI" baseline="-25000" dirty="0">
                <a:sym typeface="Symbol"/>
              </a:rPr>
              <a:t>za rast </a:t>
            </a:r>
            <a:r>
              <a:rPr lang="sl-SI" dirty="0">
                <a:sym typeface="Symbol"/>
              </a:rPr>
              <a:t>+S</a:t>
            </a:r>
            <a:r>
              <a:rPr lang="sl-SI" baseline="-25000" dirty="0">
                <a:sym typeface="Symbol"/>
              </a:rPr>
              <a:t>za vzdrževanje</a:t>
            </a:r>
          </a:p>
          <a:p>
            <a:endParaRPr lang="sl-SI" dirty="0" smtClean="0"/>
          </a:p>
          <a:p>
            <a:r>
              <a:rPr lang="sl-SI" dirty="0" smtClean="0"/>
              <a:t>Za ostale substrate in produkte:</a:t>
            </a:r>
            <a:endParaRPr lang="sl-SI" dirty="0"/>
          </a:p>
          <a:p>
            <a:pPr marL="68580" indent="0">
              <a:buNone/>
            </a:pPr>
            <a:endParaRPr lang="sl-SI" baseline="-25000" dirty="0">
              <a:sym typeface="Symbol"/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780038"/>
              </p:ext>
            </p:extLst>
          </p:nvPr>
        </p:nvGraphicFramePr>
        <p:xfrm>
          <a:off x="3923928" y="1700808"/>
          <a:ext cx="1512168" cy="788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6" name="Equation" r:id="rId3" imgW="774360" imgH="393480" progId="Equation.3">
                  <p:embed/>
                </p:oleObj>
              </mc:Choice>
              <mc:Fallback>
                <p:oleObj name="Equation" r:id="rId3" imgW="77436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700808"/>
                        <a:ext cx="1512168" cy="7881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00531"/>
              </p:ext>
            </p:extLst>
          </p:nvPr>
        </p:nvGraphicFramePr>
        <p:xfrm>
          <a:off x="5796136" y="3212976"/>
          <a:ext cx="1800200" cy="755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7" name="Equation" r:id="rId5" imgW="1054080" imgH="431640" progId="Equation.3">
                  <p:embed/>
                </p:oleObj>
              </mc:Choice>
              <mc:Fallback>
                <p:oleObj name="Equation" r:id="rId5" imgW="105408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212976"/>
                        <a:ext cx="1800200" cy="7550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324163"/>
              </p:ext>
            </p:extLst>
          </p:nvPr>
        </p:nvGraphicFramePr>
        <p:xfrm>
          <a:off x="1763688" y="5517232"/>
          <a:ext cx="173355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8" name="Equation" r:id="rId7" imgW="888840" imgH="431640" progId="Equation.3">
                  <p:embed/>
                </p:oleObj>
              </mc:Choice>
              <mc:Fallback>
                <p:oleObj name="Equation" r:id="rId7" imgW="8888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5517232"/>
                        <a:ext cx="173355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1464"/>
              </p:ext>
            </p:extLst>
          </p:nvPr>
        </p:nvGraphicFramePr>
        <p:xfrm>
          <a:off x="5102225" y="5627688"/>
          <a:ext cx="1535113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9" name="Equation" r:id="rId9" imgW="787320" imgH="393480" progId="Equation.3">
                  <p:embed/>
                </p:oleObj>
              </mc:Choice>
              <mc:Fallback>
                <p:oleObj name="Equation" r:id="rId9" imgW="78732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225" y="5627688"/>
                        <a:ext cx="1535113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004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23" y="0"/>
            <a:ext cx="770237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970" y="620688"/>
            <a:ext cx="147368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Aerobna rast bakterij in kvasovk na glukozi:</a:t>
            </a:r>
          </a:p>
          <a:p>
            <a:r>
              <a:rPr lang="sl-SI" dirty="0" smtClean="0"/>
              <a:t>Y</a:t>
            </a:r>
            <a:r>
              <a:rPr lang="sl-SI" baseline="-25000" dirty="0" smtClean="0"/>
              <a:t>X/S</a:t>
            </a:r>
            <a:r>
              <a:rPr lang="sl-SI" dirty="0" smtClean="0"/>
              <a:t>= 0,4 do 0,6 g/g </a:t>
            </a:r>
            <a:r>
              <a:rPr lang="sl-SI" dirty="0"/>
              <a:t>in </a:t>
            </a:r>
            <a:r>
              <a:rPr lang="sl-SI" dirty="0" smtClean="0"/>
              <a:t>Y</a:t>
            </a:r>
            <a:r>
              <a:rPr lang="sl-SI" baseline="-25000" dirty="0" smtClean="0"/>
              <a:t>X/O2 </a:t>
            </a:r>
            <a:r>
              <a:rPr lang="sl-SI" dirty="0" smtClean="0"/>
              <a:t>= </a:t>
            </a:r>
            <a:r>
              <a:rPr lang="sl-SI" dirty="0"/>
              <a:t>0,9 do 1,4 g/g</a:t>
            </a:r>
            <a:endParaRPr lang="en-US" baseline="-25000" dirty="0"/>
          </a:p>
          <a:p>
            <a:endParaRPr lang="en-US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1970" y="3717032"/>
            <a:ext cx="1473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Anaerobna rast je manj učinkovita.</a:t>
            </a:r>
            <a:endParaRPr lang="en-US" baseline="-25000" dirty="0"/>
          </a:p>
          <a:p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974531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024744" cy="1143000"/>
          </a:xfrm>
        </p:spPr>
        <p:txBody>
          <a:bodyPr/>
          <a:lstStyle/>
          <a:p>
            <a:r>
              <a:rPr lang="sl-SI" dirty="0" smtClean="0"/>
              <a:t>Izkoristek glukoze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11724"/>
            <a:ext cx="5184576" cy="4987802"/>
          </a:xfrm>
        </p:spPr>
      </p:pic>
    </p:spTree>
    <p:extLst>
      <p:ext uri="{BB962C8B-B14F-4D97-AF65-F5344CB8AC3E}">
        <p14:creationId xmlns:p14="http://schemas.microsoft.com/office/powerpoint/2010/main" val="1507685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612" y="764704"/>
            <a:ext cx="7024744" cy="1143000"/>
          </a:xfrm>
        </p:spPr>
        <p:txBody>
          <a:bodyPr/>
          <a:lstStyle/>
          <a:p>
            <a:r>
              <a:rPr lang="sl-SI" dirty="0" smtClean="0"/>
              <a:t>Hitrost porabe substrata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786437"/>
              </p:ext>
            </p:extLst>
          </p:nvPr>
        </p:nvGraphicFramePr>
        <p:xfrm>
          <a:off x="2987824" y="4653136"/>
          <a:ext cx="2443708" cy="923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5" name="Equation" r:id="rId3" imgW="1143000" imgH="431640" progId="Equation.3">
                  <p:embed/>
                </p:oleObj>
              </mc:Choice>
              <mc:Fallback>
                <p:oleObj name="Equation" r:id="rId3" imgW="11430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7824" y="4653136"/>
                        <a:ext cx="2443708" cy="923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44490"/>
              </p:ext>
            </p:extLst>
          </p:nvPr>
        </p:nvGraphicFramePr>
        <p:xfrm>
          <a:off x="3485716" y="2636912"/>
          <a:ext cx="1452488" cy="949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6" name="Equation" r:id="rId5" imgW="660240" imgH="431640" progId="Equation.3">
                  <p:embed/>
                </p:oleObj>
              </mc:Choice>
              <mc:Fallback>
                <p:oleObj name="Equation" r:id="rId5" imgW="66024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716" y="2636912"/>
                        <a:ext cx="1452488" cy="949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2204864"/>
            <a:ext cx="7920880" cy="3985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Povezava s hitrostjo rasti biomase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Ob upoštevanju porabe substrata za vzdrževanje (poraba energije za sintezo celičnih sestavin, izmenjava snovi z okolico, gibanje, ...):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pPr marL="68580" indent="0">
              <a:buNone/>
            </a:pPr>
            <a:r>
              <a:rPr lang="sl-SI" dirty="0" smtClean="0"/>
              <a:t>		m</a:t>
            </a:r>
            <a:r>
              <a:rPr lang="sl-SI" baseline="-25000" dirty="0" smtClean="0"/>
              <a:t>s</a:t>
            </a:r>
            <a:r>
              <a:rPr lang="sl-SI" dirty="0" smtClean="0"/>
              <a:t>... koeficient vzdrževanja [h</a:t>
            </a:r>
            <a:r>
              <a:rPr lang="sl-SI" baseline="30000" dirty="0" smtClean="0"/>
              <a:t>-1</a:t>
            </a:r>
            <a:r>
              <a:rPr lang="sl-SI" dirty="0" smtClean="0"/>
              <a:t>] </a:t>
            </a:r>
            <a:endParaRPr lang="sl-SI" baseline="-25000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688353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024744" cy="1143000"/>
          </a:xfrm>
        </p:spPr>
        <p:txBody>
          <a:bodyPr/>
          <a:lstStyle/>
          <a:p>
            <a:r>
              <a:rPr lang="sl-SI" dirty="0" smtClean="0"/>
              <a:t>Hitrost nastajanja produkta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8568952" cy="3265588"/>
          </a:xfrm>
        </p:spPr>
        <p:txBody>
          <a:bodyPr>
            <a:noAutofit/>
          </a:bodyPr>
          <a:lstStyle/>
          <a:p>
            <a:r>
              <a:rPr lang="sl-SI" sz="1800" dirty="0" smtClean="0"/>
              <a:t>Produkti, povezani z rastjo (primarni metaboliti)- npr. konstitutivni encimi</a:t>
            </a:r>
            <a:r>
              <a:rPr lang="sl-SI" sz="1800" dirty="0" smtClean="0">
                <a:solidFill>
                  <a:schemeClr val="tx1"/>
                </a:solidFill>
              </a:rPr>
              <a:t>	</a:t>
            </a:r>
            <a:r>
              <a:rPr lang="sl-SI" sz="1800" dirty="0">
                <a:solidFill>
                  <a:schemeClr val="tx1"/>
                </a:solidFill>
              </a:rPr>
              <a:t>	</a:t>
            </a:r>
            <a:r>
              <a:rPr lang="sl-SI" sz="1800" dirty="0" smtClean="0">
                <a:solidFill>
                  <a:schemeClr val="tx1"/>
                </a:solidFill>
              </a:rPr>
              <a:t>r</a:t>
            </a:r>
            <a:r>
              <a:rPr lang="sl-SI" sz="1800" baseline="-25000" dirty="0" smtClean="0">
                <a:solidFill>
                  <a:schemeClr val="tx1"/>
                </a:solidFill>
              </a:rPr>
              <a:t>p</a:t>
            </a:r>
            <a:r>
              <a:rPr lang="sl-SI" sz="1800" dirty="0">
                <a:solidFill>
                  <a:schemeClr val="tx1"/>
                </a:solidFill>
              </a:rPr>
              <a:t>= </a:t>
            </a:r>
            <a:r>
              <a:rPr lang="sl-SI" sz="1800" dirty="0" smtClean="0">
                <a:solidFill>
                  <a:schemeClr val="tx1"/>
                </a:solidFill>
                <a:latin typeface="Symbol" pitchFamily="18" charset="2"/>
              </a:rPr>
              <a:t>a m </a:t>
            </a:r>
            <a:r>
              <a:rPr lang="sl-SI" sz="1800" dirty="0" smtClean="0">
                <a:solidFill>
                  <a:schemeClr val="tx1"/>
                </a:solidFill>
              </a:rPr>
              <a:t>X</a:t>
            </a:r>
          </a:p>
          <a:p>
            <a:pPr marL="68580" indent="0"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r>
              <a:rPr lang="sl-SI" sz="1800" dirty="0" smtClean="0"/>
              <a:t>Produkti, nepovezani z rastjo(veliko sekundarnih metabolitov) – npr. anibiotiki</a:t>
            </a:r>
            <a:r>
              <a:rPr lang="sl-SI" sz="1800" dirty="0" smtClean="0">
                <a:solidFill>
                  <a:schemeClr val="tx1"/>
                </a:solidFill>
              </a:rPr>
              <a:t>		r</a:t>
            </a:r>
            <a:r>
              <a:rPr lang="sl-SI" sz="1800" baseline="-25000" dirty="0" smtClean="0">
                <a:solidFill>
                  <a:schemeClr val="tx1"/>
                </a:solidFill>
              </a:rPr>
              <a:t>p</a:t>
            </a:r>
            <a:r>
              <a:rPr lang="sl-SI" sz="1800" dirty="0">
                <a:solidFill>
                  <a:schemeClr val="tx1"/>
                </a:solidFill>
              </a:rPr>
              <a:t>= </a:t>
            </a:r>
            <a:r>
              <a:rPr lang="sl-SI" sz="1800" dirty="0" smtClean="0">
                <a:solidFill>
                  <a:schemeClr val="tx1"/>
                </a:solidFill>
                <a:latin typeface="Symbol" pitchFamily="18" charset="2"/>
              </a:rPr>
              <a:t>b </a:t>
            </a:r>
            <a:r>
              <a:rPr lang="sl-SI" sz="1800" dirty="0">
                <a:solidFill>
                  <a:schemeClr val="tx1"/>
                </a:solidFill>
              </a:rPr>
              <a:t>X</a:t>
            </a:r>
            <a:endParaRPr lang="en-GB" sz="18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endParaRPr lang="sl-SI" sz="1800" dirty="0"/>
          </a:p>
          <a:p>
            <a:r>
              <a:rPr lang="sl-SI" sz="1800" dirty="0" smtClean="0"/>
              <a:t>Model  Luedekinga in Pireta (mešan tip) – med počasno rastjo v stacionarni fazi: mlečna kislina, ksantan, nekateri sekundarni metaboliti</a:t>
            </a:r>
          </a:p>
          <a:p>
            <a:endParaRPr lang="sl-SI" sz="1800" dirty="0" smtClean="0"/>
          </a:p>
          <a:p>
            <a:pPr>
              <a:buFontTx/>
              <a:buNone/>
            </a:pPr>
            <a:r>
              <a:rPr lang="sl-SI" sz="1800" dirty="0" smtClean="0"/>
              <a:t>         </a:t>
            </a:r>
            <a:r>
              <a:rPr lang="sl-SI" sz="1800" dirty="0" smtClean="0">
                <a:solidFill>
                  <a:schemeClr val="tx1"/>
                </a:solidFill>
              </a:rPr>
              <a:t>r</a:t>
            </a:r>
            <a:r>
              <a:rPr lang="sl-SI" sz="1800" baseline="-25000" dirty="0" smtClean="0">
                <a:solidFill>
                  <a:schemeClr val="tx1"/>
                </a:solidFill>
              </a:rPr>
              <a:t>p</a:t>
            </a:r>
            <a:r>
              <a:rPr lang="sl-SI" sz="1800" dirty="0" smtClean="0">
                <a:solidFill>
                  <a:schemeClr val="tx1"/>
                </a:solidFill>
              </a:rPr>
              <a:t>= (</a:t>
            </a:r>
            <a:r>
              <a:rPr lang="sl-SI" sz="1800" dirty="0" smtClean="0">
                <a:solidFill>
                  <a:schemeClr val="tx1"/>
                </a:solidFill>
                <a:latin typeface="Symbol" pitchFamily="18" charset="2"/>
              </a:rPr>
              <a:t>am + b</a:t>
            </a:r>
            <a:r>
              <a:rPr lang="sl-SI" sz="1800" dirty="0" smtClean="0">
                <a:solidFill>
                  <a:schemeClr val="tx1"/>
                </a:solidFill>
              </a:rPr>
              <a:t>) X</a:t>
            </a:r>
            <a:endParaRPr lang="en-GB" sz="1800" dirty="0" smtClean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23133"/>
            <a:ext cx="5688632" cy="283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25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591536"/>
              </p:ext>
            </p:extLst>
          </p:nvPr>
        </p:nvGraphicFramePr>
        <p:xfrm>
          <a:off x="1727684" y="1628799"/>
          <a:ext cx="5328592" cy="295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2136238"/>
                <a:gridCol w="2256250"/>
              </a:tblGrid>
              <a:tr h="272030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t </a:t>
                      </a:r>
                    </a:p>
                    <a:p>
                      <a:pPr algn="ctr"/>
                      <a:r>
                        <a:rPr lang="sl-SI" sz="1400" dirty="0" smtClean="0"/>
                        <a:t>(h)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Koncentracija celic (g/L)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dirty="0" smtClean="0"/>
                        <a:t>Koncentracija glukoze (g/L)</a:t>
                      </a:r>
                      <a:endParaRPr lang="en-US" sz="1400" dirty="0" smtClean="0"/>
                    </a:p>
                  </a:txBody>
                  <a:tcPr/>
                </a:tc>
              </a:tr>
              <a:tr h="272030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1,25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100</a:t>
                      </a:r>
                      <a:endParaRPr lang="en-US" sz="1400" dirty="0"/>
                    </a:p>
                  </a:txBody>
                  <a:tcPr/>
                </a:tc>
              </a:tr>
              <a:tr h="272030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2,45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97</a:t>
                      </a:r>
                      <a:endParaRPr lang="en-US" sz="1400" dirty="0"/>
                    </a:p>
                  </a:txBody>
                  <a:tcPr/>
                </a:tc>
              </a:tr>
              <a:tr h="272030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5,1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90,4</a:t>
                      </a:r>
                      <a:endParaRPr lang="en-US" sz="1400" dirty="0"/>
                    </a:p>
                  </a:txBody>
                  <a:tcPr/>
                </a:tc>
              </a:tr>
              <a:tr h="272030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23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10,5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76,9</a:t>
                      </a:r>
                      <a:endParaRPr lang="en-US" sz="1400" dirty="0"/>
                    </a:p>
                  </a:txBody>
                  <a:tcPr/>
                </a:tc>
              </a:tr>
              <a:tr h="272030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48,1</a:t>
                      </a:r>
                      <a:endParaRPr lang="en-US" sz="1400" dirty="0"/>
                    </a:p>
                  </a:txBody>
                  <a:tcPr/>
                </a:tc>
              </a:tr>
              <a:tr h="272030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34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33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20,6</a:t>
                      </a:r>
                      <a:endParaRPr lang="en-US" sz="1400" dirty="0"/>
                    </a:p>
                  </a:txBody>
                  <a:tcPr/>
                </a:tc>
              </a:tr>
              <a:tr h="272030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36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37,5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9,38</a:t>
                      </a:r>
                      <a:endParaRPr lang="en-US" sz="1400" dirty="0"/>
                    </a:p>
                  </a:txBody>
                  <a:tcPr/>
                </a:tc>
              </a:tr>
              <a:tr h="272030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41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 smtClean="0"/>
                        <a:t>0,63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024744" cy="1143000"/>
          </a:xfrm>
        </p:spPr>
        <p:txBody>
          <a:bodyPr/>
          <a:lstStyle/>
          <a:p>
            <a:r>
              <a:rPr lang="sl-SI" dirty="0" smtClean="0"/>
              <a:t>Primer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98246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Mikroorganizem smo šaržno razraščali v gojišču z glukozo. Prodobili smo naslednje podatke: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65313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sl-SI" dirty="0" smtClean="0"/>
              <a:t>Izračunajte maksimalno specifično hitrost rasti.</a:t>
            </a:r>
          </a:p>
          <a:p>
            <a:pPr marL="342900" indent="-342900">
              <a:buAutoNum type="alphaLcParenR"/>
            </a:pPr>
            <a:r>
              <a:rPr lang="sl-SI" dirty="0" smtClean="0"/>
              <a:t>Izračunajte navidezni izkoristek biomase glede na glukozo.</a:t>
            </a:r>
          </a:p>
          <a:p>
            <a:pPr marL="342900" indent="-342900">
              <a:buAutoNum type="alphaLcParenR"/>
            </a:pPr>
            <a:r>
              <a:rPr lang="sl-SI" dirty="0" smtClean="0"/>
              <a:t>Kakšno konc. biomase bi dobili, če bi proces začeli s 150 g/L glukoze?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37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/>
          <a:lstStyle/>
          <a:p>
            <a:r>
              <a:rPr lang="sl-SI" dirty="0" smtClean="0"/>
              <a:t>Vpliv okolja na rast celic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00808"/>
            <a:ext cx="6777317" cy="3508977"/>
          </a:xfrm>
        </p:spPr>
        <p:txBody>
          <a:bodyPr/>
          <a:lstStyle/>
          <a:p>
            <a:r>
              <a:rPr lang="sl-SI" dirty="0" smtClean="0"/>
              <a:t>temperatura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92896"/>
            <a:ext cx="3240360" cy="3564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6021288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i="1" dirty="0" smtClean="0"/>
              <a:t>E.coli </a:t>
            </a:r>
            <a:r>
              <a:rPr lang="sl-SI" dirty="0" smtClean="0"/>
              <a:t>na različnih gojiščih. Točke so </a:t>
            </a:r>
            <a:r>
              <a:rPr lang="sl-SI" dirty="0" smtClean="0">
                <a:sym typeface="Symbol"/>
              </a:rPr>
              <a:t>C.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24128" y="3848089"/>
                <a:ext cx="2135058" cy="437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sl-SI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  <m:sub>
                        <m:r>
                          <a:rPr lang="sl-SI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sl-SI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sl-SI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sl-SI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sl-SI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num>
                          <m:den>
                            <m:r>
                              <a:rPr lang="sl-SI" i="1">
                                <a:latin typeface="Cambria Math"/>
                              </a:rPr>
                              <m:t>𝑅𝑇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848089"/>
                <a:ext cx="2135058" cy="437364"/>
              </a:xfrm>
              <a:prstGeom prst="rect">
                <a:avLst/>
              </a:prstGeom>
              <a:blipFill rotWithShape="1">
                <a:blip r:embed="rId3"/>
                <a:stretch>
                  <a:fillRect t="-90278" b="-1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95087" y="4653136"/>
                <a:ext cx="2135058" cy="455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sl-SI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sl-SI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  <m:sub>
                        <m:r>
                          <a:rPr lang="sl-SI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sl-SI" b="0" i="1" smtClean="0">
                        <a:latin typeface="Cambria Math"/>
                      </a:rPr>
                      <m:t>𝐴</m:t>
                    </m:r>
                    <m:r>
                      <a:rPr lang="sl-SI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sl-SI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sl-SI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sl-SI" b="0" i="1" smtClean="0">
                                    <a:latin typeface="Cambria Math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sl-SI" i="1">
                                <a:latin typeface="Cambria Math"/>
                              </a:rPr>
                              <m:t>𝑅𝑇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087" y="4653136"/>
                <a:ext cx="2135058" cy="4551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24128" y="2996952"/>
                <a:ext cx="1728102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l-SI" b="0" i="1" smtClean="0">
                            <a:latin typeface="Cambria Math"/>
                          </a:rPr>
                          <m:t>𝑑𝑁</m:t>
                        </m:r>
                      </m:num>
                      <m:den>
                        <m:r>
                          <a:rPr lang="sl-SI" b="0" i="1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sl-SI" dirty="0" smtClean="0"/>
                  <a:t>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sl-SI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  <m:sub>
                        <m:r>
                          <a:rPr lang="sl-SI" i="1">
                            <a:latin typeface="Cambria Math"/>
                            <a:ea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sl-SI" dirty="0" smtClean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sl-SI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sl-SI" i="1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  <m:sub>
                        <m:r>
                          <a:rPr lang="sl-SI" i="1"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sl-SI" dirty="0" smtClean="0"/>
                  <a:t>)N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996952"/>
                <a:ext cx="1728102" cy="491288"/>
              </a:xfrm>
              <a:prstGeom prst="rect">
                <a:avLst/>
              </a:prstGeom>
              <a:blipFill rotWithShape="1">
                <a:blip r:embed="rId5"/>
                <a:stretch>
                  <a:fillRect r="-2473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450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/>
          <a:lstStyle/>
          <a:p>
            <a:r>
              <a:rPr lang="sl-SI" dirty="0" smtClean="0"/>
              <a:t>Vpliv okolja na rast celic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00808"/>
            <a:ext cx="6777317" cy="3508977"/>
          </a:xfrm>
        </p:spPr>
        <p:txBody>
          <a:bodyPr/>
          <a:lstStyle/>
          <a:p>
            <a:r>
              <a:rPr lang="sl-SI" dirty="0" smtClean="0"/>
              <a:t>pH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132856"/>
            <a:ext cx="4720936" cy="31451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2924944"/>
            <a:ext cx="29113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Optimalni pH:</a:t>
            </a:r>
          </a:p>
          <a:p>
            <a:endParaRPr lang="sl-SI" dirty="0"/>
          </a:p>
          <a:p>
            <a:r>
              <a:rPr lang="sl-SI" dirty="0" smtClean="0"/>
              <a:t>bakterije: pH=3-8</a:t>
            </a:r>
          </a:p>
          <a:p>
            <a:r>
              <a:rPr lang="sl-SI" dirty="0" smtClean="0"/>
              <a:t>kvasovke: pH=3-6</a:t>
            </a:r>
            <a:endParaRPr lang="sl-SI" dirty="0"/>
          </a:p>
          <a:p>
            <a:r>
              <a:rPr lang="sl-SI" dirty="0" smtClean="0"/>
              <a:t>Nitaste glive: pH=3-7</a:t>
            </a:r>
            <a:endParaRPr lang="sl-SI" dirty="0"/>
          </a:p>
          <a:p>
            <a:r>
              <a:rPr lang="sl-SI" dirty="0" smtClean="0"/>
              <a:t>Rastlinske celice: pH=5-6</a:t>
            </a:r>
          </a:p>
          <a:p>
            <a:r>
              <a:rPr lang="sl-SI" dirty="0" smtClean="0"/>
              <a:t>Živalske celice: 6,5-7,5</a:t>
            </a:r>
            <a:endParaRPr lang="sl-SI" dirty="0"/>
          </a:p>
          <a:p>
            <a:endParaRPr lang="sl-SI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5277967"/>
            <a:ext cx="8039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Sprememba pH med bioprocesom:</a:t>
            </a:r>
          </a:p>
          <a:p>
            <a:r>
              <a:rPr lang="sl-SI" dirty="0" smtClean="0"/>
              <a:t>Padec: izraba NH</a:t>
            </a:r>
            <a:r>
              <a:rPr lang="sl-SI" baseline="-25000" dirty="0" smtClean="0"/>
              <a:t>3</a:t>
            </a:r>
            <a:r>
              <a:rPr lang="sl-SI" dirty="0" smtClean="0"/>
              <a:t>, raztapljanje CO</a:t>
            </a:r>
            <a:r>
              <a:rPr lang="sl-SI" baseline="-25000" dirty="0" smtClean="0"/>
              <a:t>2</a:t>
            </a:r>
            <a:r>
              <a:rPr lang="sl-SI" dirty="0" smtClean="0"/>
              <a:t> v vodi, nastajanje organskih kislin...</a:t>
            </a:r>
          </a:p>
          <a:p>
            <a:r>
              <a:rPr lang="sl-SI" dirty="0" smtClean="0"/>
              <a:t>Naraščanje: pretvorba nitratov v</a:t>
            </a:r>
            <a:r>
              <a:rPr lang="sl-SI" dirty="0"/>
              <a:t> </a:t>
            </a:r>
            <a:r>
              <a:rPr lang="sl-SI" dirty="0" smtClean="0"/>
              <a:t>NH</a:t>
            </a:r>
            <a:r>
              <a:rPr lang="sl-SI" baseline="-25000" dirty="0" smtClean="0"/>
              <a:t>3, </a:t>
            </a:r>
            <a:r>
              <a:rPr lang="sl-SI" dirty="0" smtClean="0"/>
              <a:t>deaminacija proteinov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58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/>
          <a:lstStyle/>
          <a:p>
            <a:r>
              <a:rPr lang="sl-SI" dirty="0" smtClean="0"/>
              <a:t>Vpliv okolja na rast celic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00808"/>
            <a:ext cx="6777317" cy="3508977"/>
          </a:xfrm>
        </p:spPr>
        <p:txBody>
          <a:bodyPr/>
          <a:lstStyle/>
          <a:p>
            <a:r>
              <a:rPr lang="sl-SI" dirty="0" smtClean="0"/>
              <a:t>pO</a:t>
            </a:r>
            <a:r>
              <a:rPr lang="sl-SI" baseline="-25000" dirty="0" smtClean="0"/>
              <a:t>2</a:t>
            </a:r>
            <a:endParaRPr lang="en-US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71" y="1916832"/>
            <a:ext cx="3096344" cy="2893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44824"/>
            <a:ext cx="3168352" cy="28500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-5400000">
            <a:off x="1722308" y="3244483"/>
            <a:ext cx="137890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400" dirty="0" smtClean="0">
                <a:latin typeface="Times New Roman" pitchFamily="18" charset="0"/>
                <a:cs typeface="Times New Roman" pitchFamily="18" charset="0"/>
              </a:rPr>
              <a:t>qO</a:t>
            </a:r>
            <a:r>
              <a:rPr lang="sl-SI" sz="14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sl-SI" sz="1400" dirty="0" smtClean="0">
                <a:latin typeface="Times New Roman" pitchFamily="18" charset="0"/>
                <a:cs typeface="Times New Roman" pitchFamily="18" charset="0"/>
              </a:rPr>
              <a:t>(µl/h mg</a:t>
            </a:r>
            <a:r>
              <a:rPr lang="sl-SI" sz="1400" baseline="-25000" dirty="0" smtClean="0">
                <a:latin typeface="Times New Roman" pitchFamily="18" charset="0"/>
                <a:cs typeface="Times New Roman" pitchFamily="18" charset="0"/>
              </a:rPr>
              <a:t>DW</a:t>
            </a:r>
            <a:r>
              <a:rPr lang="sl-SI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672847"/>
              </p:ext>
            </p:extLst>
          </p:nvPr>
        </p:nvGraphicFramePr>
        <p:xfrm>
          <a:off x="941388" y="4941888"/>
          <a:ext cx="26304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4" name="Equation" r:id="rId5" imgW="1841400" imgH="393480" progId="Equation.3">
                  <p:embed/>
                </p:oleObj>
              </mc:Choice>
              <mc:Fallback>
                <p:oleObj name="Equation" r:id="rId5" imgW="18414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4941888"/>
                        <a:ext cx="263048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820572"/>
              </p:ext>
            </p:extLst>
          </p:nvPr>
        </p:nvGraphicFramePr>
        <p:xfrm>
          <a:off x="683568" y="5589240"/>
          <a:ext cx="2994025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5" name="Equation" r:id="rId7" imgW="1955520" imgH="482400" progId="Equation.3">
                  <p:embed/>
                </p:oleObj>
              </mc:Choice>
              <mc:Fallback>
                <p:oleObj name="Equation" r:id="rId7" imgW="195552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589240"/>
                        <a:ext cx="2994025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131640"/>
              </p:ext>
            </p:extLst>
          </p:nvPr>
        </p:nvGraphicFramePr>
        <p:xfrm>
          <a:off x="538609" y="4293096"/>
          <a:ext cx="1719262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6" name="Equation" r:id="rId9" imgW="1346040" imgH="241200" progId="Equation.3">
                  <p:embed/>
                </p:oleObj>
              </mc:Choice>
              <mc:Fallback>
                <p:oleObj name="Equation" r:id="rId9" imgW="134604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09" y="4293096"/>
                        <a:ext cx="1719262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349150"/>
              </p:ext>
            </p:extLst>
          </p:nvPr>
        </p:nvGraphicFramePr>
        <p:xfrm>
          <a:off x="4283968" y="5497959"/>
          <a:ext cx="1944216" cy="68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7" name="Equation" r:id="rId11" imgW="1358640" imgH="469800" progId="Equation.3">
                  <p:embed/>
                </p:oleObj>
              </mc:Choice>
              <mc:Fallback>
                <p:oleObj name="Equation" r:id="rId11" imgW="1358640" imgH="469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5497959"/>
                        <a:ext cx="1944216" cy="682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139952" y="4941168"/>
            <a:ext cx="4692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smtClean="0"/>
              <a:t>Če je transport kisika limitni dejavnik rasti, je hitrost porabe enaka hitrosni prenosa v kapljevino:</a:t>
            </a:r>
            <a:endParaRPr lang="en-US" sz="1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290946"/>
              </p:ext>
            </p:extLst>
          </p:nvPr>
        </p:nvGraphicFramePr>
        <p:xfrm>
          <a:off x="6367701" y="5519487"/>
          <a:ext cx="2164739" cy="566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8" name="Equation" r:id="rId13" imgW="1523880" imgH="393480" progId="Equation.3">
                  <p:embed/>
                </p:oleObj>
              </mc:Choice>
              <mc:Fallback>
                <p:oleObj name="Equation" r:id="rId13" imgW="152388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701" y="5519487"/>
                        <a:ext cx="2164739" cy="5665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2843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/>
          <a:lstStyle/>
          <a:p>
            <a:r>
              <a:rPr lang="sl-SI" dirty="0" smtClean="0"/>
              <a:t>Hitrost rasti biomase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2060849"/>
                <a:ext cx="5040560" cy="280831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sl-SI" dirty="0" smtClean="0"/>
                  <a:t>Avtokatalitska reakcija 1. reda</a:t>
                </a:r>
              </a:p>
              <a:p>
                <a:endParaRPr lang="sl-SI" dirty="0"/>
              </a:p>
              <a:p>
                <a:pPr marL="68580" indent="0">
                  <a:buNone/>
                </a:pPr>
                <a:r>
                  <a:rPr lang="sl-SI" dirty="0" smtClean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sl-SI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sl-SI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sl-SI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sl-SI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sl-SI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𝜇</m:t>
                    </m:r>
                    <m:r>
                      <a:rPr lang="sl-SI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sl-SI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𝑋</m:t>
                    </m:r>
                  </m:oMath>
                </a14:m>
                <a:r>
                  <a:rPr lang="sl-SI" dirty="0" smtClean="0">
                    <a:solidFill>
                      <a:schemeClr val="tx1"/>
                    </a:solidFill>
                  </a:rPr>
                  <a:t>    </a:t>
                </a:r>
              </a:p>
              <a:p>
                <a:pPr marL="68580" indent="0">
                  <a:buNone/>
                </a:pPr>
                <a:endParaRPr lang="sl-SI" dirty="0">
                  <a:solidFill>
                    <a:schemeClr val="tx1"/>
                  </a:solidFill>
                </a:endParaRPr>
              </a:p>
              <a:p>
                <a:pPr marL="68580" indent="0">
                  <a:buNone/>
                </a:pPr>
                <a:r>
                  <a:rPr lang="sl-SI" sz="2000" dirty="0" smtClean="0">
                    <a:solidFill>
                      <a:schemeClr val="tx1"/>
                    </a:solidFill>
                  </a:rPr>
                  <a:t>r</a:t>
                </a:r>
                <a:r>
                  <a:rPr lang="sl-SI" sz="2000" baseline="-25000" dirty="0" smtClean="0">
                    <a:solidFill>
                      <a:schemeClr val="tx1"/>
                    </a:solidFill>
                  </a:rPr>
                  <a:t>X</a:t>
                </a:r>
                <a:r>
                  <a:rPr lang="sl-SI" sz="2000" dirty="0" smtClean="0">
                    <a:solidFill>
                      <a:schemeClr val="tx1"/>
                    </a:solidFill>
                  </a:rPr>
                  <a:t>... </a:t>
                </a:r>
                <a:r>
                  <a:rPr lang="sl-SI" sz="2000" dirty="0">
                    <a:solidFill>
                      <a:schemeClr val="tx1"/>
                    </a:solidFill>
                  </a:rPr>
                  <a:t>hitrost </a:t>
                </a:r>
                <a:r>
                  <a:rPr lang="sl-SI" sz="2000" dirty="0" smtClean="0">
                    <a:solidFill>
                      <a:schemeClr val="tx1"/>
                    </a:solidFill>
                  </a:rPr>
                  <a:t>rasti biomase [kg/m</a:t>
                </a:r>
                <a:r>
                  <a:rPr lang="sl-SI" sz="2000" baseline="30000" dirty="0" smtClean="0">
                    <a:solidFill>
                      <a:schemeClr val="tx1"/>
                    </a:solidFill>
                  </a:rPr>
                  <a:t>3</a:t>
                </a:r>
                <a:r>
                  <a:rPr lang="sl-SI" sz="2000" dirty="0" smtClean="0">
                    <a:solidFill>
                      <a:schemeClr val="tx1"/>
                    </a:solidFill>
                  </a:rPr>
                  <a:t> h</a:t>
                </a:r>
                <a:r>
                  <a:rPr lang="sl-SI" sz="2000" dirty="0">
                    <a:solidFill>
                      <a:schemeClr val="tx1"/>
                    </a:solidFill>
                  </a:rPr>
                  <a:t>]	</a:t>
                </a:r>
                <a:r>
                  <a:rPr lang="sl-SI" sz="2000" dirty="0" smtClean="0">
                    <a:solidFill>
                      <a:schemeClr val="tx1"/>
                    </a:solidFill>
                  </a:rPr>
                  <a:t> µ...specifična hitrost rasti [h</a:t>
                </a:r>
                <a:r>
                  <a:rPr lang="sl-SI" sz="2000" baseline="30000" dirty="0" smtClean="0">
                    <a:solidFill>
                      <a:schemeClr val="tx1"/>
                    </a:solidFill>
                  </a:rPr>
                  <a:t>-1</a:t>
                </a:r>
                <a:r>
                  <a:rPr lang="sl-SI" sz="2000" dirty="0" smtClean="0">
                    <a:solidFill>
                      <a:schemeClr val="tx1"/>
                    </a:solidFill>
                  </a:rPr>
                  <a:t>]</a:t>
                </a:r>
              </a:p>
              <a:p>
                <a:pPr marL="68580" indent="0">
                  <a:buNone/>
                </a:pPr>
                <a:r>
                  <a:rPr lang="sl-SI" sz="2000" dirty="0" smtClean="0">
                    <a:solidFill>
                      <a:schemeClr val="tx1"/>
                    </a:solidFill>
                  </a:rPr>
                  <a:t>X... koncentracija </a:t>
                </a:r>
                <a:r>
                  <a:rPr lang="sl-SI" sz="2000" dirty="0">
                    <a:solidFill>
                      <a:schemeClr val="tx1"/>
                    </a:solidFill>
                  </a:rPr>
                  <a:t>biomase [</a:t>
                </a:r>
                <a:r>
                  <a:rPr lang="sl-SI" sz="2000" dirty="0" smtClean="0">
                    <a:solidFill>
                      <a:schemeClr val="tx1"/>
                    </a:solidFill>
                  </a:rPr>
                  <a:t>kg/m</a:t>
                </a:r>
                <a:r>
                  <a:rPr lang="sl-SI" sz="2000" baseline="30000" dirty="0" smtClean="0">
                    <a:solidFill>
                      <a:schemeClr val="tx1"/>
                    </a:solidFill>
                  </a:rPr>
                  <a:t>3</a:t>
                </a:r>
                <a:r>
                  <a:rPr lang="sl-SI" sz="2000" dirty="0" smtClean="0">
                    <a:solidFill>
                      <a:schemeClr val="tx1"/>
                    </a:solidFill>
                  </a:rPr>
                  <a:t>]</a:t>
                </a:r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2060849"/>
                <a:ext cx="5040560" cy="2808312"/>
              </a:xfrm>
              <a:blipFill rotWithShape="1">
                <a:blip r:embed="rId2"/>
                <a:stretch>
                  <a:fillRect t="-3037" r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91502" y="3068960"/>
                <a:ext cx="3816424" cy="292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sl-SI" sz="240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sl-SI" sz="2400" dirty="0"/>
                  <a:t>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sl-SI" sz="2400" dirty="0"/>
                  <a:t>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sl-SI" sz="2400" baseline="-25000" dirty="0"/>
                  <a:t>g </a:t>
                </a:r>
                <a:r>
                  <a:rPr lang="sl-SI" sz="2400" dirty="0"/>
                  <a:t>- k</a:t>
                </a:r>
                <a:r>
                  <a:rPr lang="sl-SI" sz="2400" baseline="-25000" dirty="0"/>
                  <a:t>d</a:t>
                </a:r>
              </a:p>
              <a:p>
                <a:endParaRPr lang="sl-SI" sz="2000" dirty="0" smtClean="0"/>
              </a:p>
              <a:p>
                <a:r>
                  <a:rPr lang="sl-SI" sz="2000" dirty="0"/>
                  <a:t>µ</a:t>
                </a:r>
                <a:r>
                  <a:rPr lang="sl-SI" sz="2000" baseline="-25000" dirty="0"/>
                  <a:t>g</a:t>
                </a:r>
                <a:r>
                  <a:rPr lang="sl-SI" sz="2000" dirty="0"/>
                  <a:t>... bruto specifična </a:t>
                </a:r>
                <a:r>
                  <a:rPr lang="sl-SI" sz="2000" dirty="0" smtClean="0"/>
                  <a:t>hitrost      	rasti </a:t>
                </a:r>
                <a:r>
                  <a:rPr lang="sl-SI" sz="2000" dirty="0"/>
                  <a:t>[h</a:t>
                </a:r>
                <a:r>
                  <a:rPr lang="sl-SI" sz="2000" baseline="30000" dirty="0"/>
                  <a:t>-1</a:t>
                </a:r>
                <a:r>
                  <a:rPr lang="sl-SI" sz="2000" dirty="0"/>
                  <a:t>] </a:t>
                </a:r>
                <a:endParaRPr lang="sl-SI" sz="2000" dirty="0" smtClean="0"/>
              </a:p>
              <a:p>
                <a:r>
                  <a:rPr lang="sl-SI" sz="2000" dirty="0"/>
                  <a:t>k</a:t>
                </a:r>
                <a:r>
                  <a:rPr lang="sl-SI" sz="2000" baseline="-25000" dirty="0"/>
                  <a:t>d</a:t>
                </a:r>
                <a:r>
                  <a:rPr lang="sl-SI" sz="2000" dirty="0"/>
                  <a:t>... hitrost izgube mase na                        </a:t>
                </a:r>
                <a:r>
                  <a:rPr lang="sl-SI" sz="2000" dirty="0" smtClean="0"/>
                  <a:t>	račun smrti celic ali 	endogenega 	metabolizma </a:t>
                </a:r>
                <a:r>
                  <a:rPr lang="sl-SI" sz="2000" dirty="0"/>
                  <a:t>[h</a:t>
                </a:r>
                <a:r>
                  <a:rPr lang="sl-SI" sz="2000" baseline="30000" dirty="0"/>
                  <a:t>-1</a:t>
                </a:r>
                <a:r>
                  <a:rPr lang="sl-SI" sz="2000" dirty="0"/>
                  <a:t>] </a:t>
                </a:r>
                <a:endParaRPr lang="en-US" sz="2000" baseline="-25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502" y="3068960"/>
                <a:ext cx="3816424" cy="2923877"/>
              </a:xfrm>
              <a:prstGeom prst="rect">
                <a:avLst/>
              </a:prstGeom>
              <a:blipFill rotWithShape="1">
                <a:blip r:embed="rId3"/>
                <a:stretch>
                  <a:fillRect l="-1757" t="-1667" r="-36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43608" y="5013176"/>
                <a:ext cx="1152128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sl-SI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sl-SI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l-SI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l-SI" b="0" i="1" dirty="0" smtClean="0">
                            <a:latin typeface="Cambria Math"/>
                          </a:rPr>
                          <m:t>𝑁</m:t>
                        </m:r>
                      </m:den>
                    </m:f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l-SI" b="0" i="1" dirty="0" smtClean="0">
                            <a:latin typeface="Cambria Math"/>
                          </a:rPr>
                          <m:t>𝑑𝑁</m:t>
                        </m:r>
                      </m:num>
                      <m:den>
                        <m:r>
                          <a:rPr lang="sl-SI" b="0" i="1" dirty="0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3176"/>
                <a:ext cx="1152128" cy="491288"/>
              </a:xfrm>
              <a:prstGeom prst="rect">
                <a:avLst/>
              </a:prstGeom>
              <a:blipFill rotWithShape="1">
                <a:blip r:embed="rId4"/>
                <a:stretch>
                  <a:fillRect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19572" y="5244617"/>
            <a:ext cx="5328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>
              <a:sym typeface="Symbol"/>
            </a:endParaRPr>
          </a:p>
          <a:p>
            <a:r>
              <a:rPr lang="sl-SI" dirty="0" smtClean="0">
                <a:sym typeface="Symbol"/>
              </a:rPr>
              <a:t>N... število celic</a:t>
            </a:r>
          </a:p>
          <a:p>
            <a:r>
              <a:rPr lang="en-US" dirty="0" smtClean="0">
                <a:sym typeface="Symbol"/>
              </a:rPr>
              <a:t></a:t>
            </a:r>
            <a:r>
              <a:rPr lang="sl-SI" baseline="-25000" dirty="0">
                <a:sym typeface="Symbol"/>
              </a:rPr>
              <a:t>R...</a:t>
            </a:r>
            <a:r>
              <a:rPr lang="sl-SI" dirty="0">
                <a:sym typeface="Symbol"/>
              </a:rPr>
              <a:t> specifična hitrost podvojevanja </a:t>
            </a:r>
            <a:r>
              <a:rPr lang="sl-SI" dirty="0"/>
              <a:t>[h</a:t>
            </a:r>
            <a:r>
              <a:rPr lang="sl-SI" baseline="30000" dirty="0"/>
              <a:t>-1</a:t>
            </a:r>
            <a:r>
              <a:rPr lang="sl-SI" dirty="0"/>
              <a:t>]</a:t>
            </a:r>
          </a:p>
          <a:p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99792" y="2823316"/>
                <a:ext cx="1368152" cy="535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sym typeface="Symbol"/>
                      </a:rPr>
                      <m:t></m:t>
                    </m:r>
                  </m:oMath>
                </a14:m>
                <a:r>
                  <a:rPr lang="sl-SI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l-SI" sz="2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l-SI" sz="2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l-SI" sz="2000" b="0" i="1" dirty="0" smtClean="0">
                            <a:latin typeface="Cambria Math"/>
                          </a:rPr>
                          <m:t>𝑋</m:t>
                        </m:r>
                      </m:den>
                    </m:f>
                    <m:f>
                      <m:f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l-SI" sz="2000" b="0" i="1" dirty="0" smtClean="0">
                            <a:latin typeface="Cambria Math"/>
                          </a:rPr>
                          <m:t>𝑑𝑋</m:t>
                        </m:r>
                      </m:num>
                      <m:den>
                        <m:r>
                          <a:rPr lang="sl-SI" sz="2000" b="0" i="1" dirty="0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2823316"/>
                <a:ext cx="1368152" cy="535659"/>
              </a:xfrm>
              <a:prstGeom prst="rect">
                <a:avLst/>
              </a:prstGeom>
              <a:blipFill rotWithShape="1">
                <a:blip r:embed="rId5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97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Nestrukturni </a:t>
            </a:r>
            <a:br>
              <a:rPr lang="sl-SI" dirty="0" smtClean="0"/>
            </a:br>
            <a:r>
              <a:rPr lang="sl-SI" dirty="0" smtClean="0"/>
              <a:t>nesegregirani modeli rasti biomase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2587"/>
              </p:ext>
            </p:extLst>
          </p:nvPr>
        </p:nvGraphicFramePr>
        <p:xfrm>
          <a:off x="2123728" y="2589375"/>
          <a:ext cx="2366541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7" name="Equation" r:id="rId3" imgW="1180800" imgH="431640" progId="Equation.3">
                  <p:embed/>
                </p:oleObj>
              </mc:Choice>
              <mc:Fallback>
                <p:oleObj name="Equation" r:id="rId3" imgW="118080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589375"/>
                        <a:ext cx="2366541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2060849"/>
            <a:ext cx="792088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800" dirty="0" smtClean="0"/>
              <a:t>Hitrost rasti, omejena s substratom</a:t>
            </a:r>
          </a:p>
          <a:p>
            <a:endParaRPr lang="sl-SI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2811377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Monodov model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3454562"/>
            <a:ext cx="5279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K</a:t>
            </a:r>
            <a:r>
              <a:rPr lang="sl-SI" baseline="-25000" dirty="0" smtClean="0"/>
              <a:t>s</a:t>
            </a:r>
            <a:r>
              <a:rPr lang="sl-SI" dirty="0" smtClean="0"/>
              <a:t>... konstanta nasičenja s substratom [kg/m</a:t>
            </a:r>
            <a:r>
              <a:rPr lang="sl-SI" baseline="30000" dirty="0" smtClean="0"/>
              <a:t>3</a:t>
            </a:r>
            <a:r>
              <a:rPr lang="sl-SI" dirty="0" smtClean="0"/>
              <a:t>]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957216"/>
              </p:ext>
            </p:extLst>
          </p:nvPr>
        </p:nvGraphicFramePr>
        <p:xfrm>
          <a:off x="755576" y="4293096"/>
          <a:ext cx="377001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/>
                <a:gridCol w="1152128"/>
                <a:gridCol w="88969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mikroorganizem (rod)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limitni substrat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K</a:t>
                      </a:r>
                      <a:r>
                        <a:rPr lang="en-GB" sz="1000" baseline="-25000">
                          <a:effectLst/>
                        </a:rPr>
                        <a:t>s</a:t>
                      </a:r>
                      <a:r>
                        <a:rPr lang="en-GB" sz="1000">
                          <a:effectLst/>
                        </a:rPr>
                        <a:t> (mg/L)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 i="1" dirty="0">
                          <a:effectLst/>
                        </a:rPr>
                        <a:t>Saccharomyces</a:t>
                      </a:r>
                      <a:endParaRPr lang="en-US" sz="1000" i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glukoza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25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glukoza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4,0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 i="1" dirty="0">
                          <a:effectLst/>
                        </a:rPr>
                        <a:t>Escherichia</a:t>
                      </a:r>
                      <a:endParaRPr lang="en-US" sz="1000" i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laktoza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20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fosfat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1,6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 i="1" dirty="0" err="1">
                          <a:effectLst/>
                        </a:rPr>
                        <a:t>Aspergillus</a:t>
                      </a:r>
                      <a:endParaRPr lang="en-US" sz="1000" i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3060065" algn="ctr"/>
                          <a:tab pos="5760085" algn="r"/>
                          <a:tab pos="457200" algn="l"/>
                        </a:tabLst>
                      </a:pPr>
                      <a:r>
                        <a:rPr lang="en-GB" sz="1000">
                          <a:effectLst/>
                        </a:rPr>
                        <a:t>glukoza</a:t>
                      </a:r>
                      <a:endParaRPr lang="en-US" sz="1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5,0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43" y="3861048"/>
            <a:ext cx="4000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609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136904" cy="1143000"/>
          </a:xfrm>
        </p:spPr>
        <p:txBody>
          <a:bodyPr>
            <a:normAutofit fontScale="90000"/>
          </a:bodyPr>
          <a:lstStyle/>
          <a:p>
            <a:r>
              <a:rPr lang="sl-SI" dirty="0"/>
              <a:t>Nestrukturni </a:t>
            </a:r>
            <a:br>
              <a:rPr lang="sl-SI" dirty="0"/>
            </a:br>
            <a:r>
              <a:rPr lang="sl-SI" dirty="0"/>
              <a:t>nesegregirani modeli rasti biomase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6777317" cy="3508977"/>
          </a:xfrm>
        </p:spPr>
        <p:txBody>
          <a:bodyPr/>
          <a:lstStyle/>
          <a:p>
            <a:r>
              <a:rPr lang="sl-SI" dirty="0" smtClean="0"/>
              <a:t>Model z inhibitorji rasti</a:t>
            </a:r>
          </a:p>
          <a:p>
            <a:pPr lvl="1"/>
            <a:r>
              <a:rPr lang="sl-SI" dirty="0" smtClean="0"/>
              <a:t>Inhibicija s substratom – nekompetitivna</a:t>
            </a:r>
          </a:p>
          <a:p>
            <a:pPr lvl="1"/>
            <a:endParaRPr lang="sl-SI" dirty="0"/>
          </a:p>
          <a:p>
            <a:pPr lvl="1"/>
            <a:endParaRPr lang="sl-SI" dirty="0" smtClean="0"/>
          </a:p>
          <a:p>
            <a:pPr lvl="1"/>
            <a:endParaRPr lang="sl-SI" dirty="0"/>
          </a:p>
          <a:p>
            <a:pPr lvl="1"/>
            <a:r>
              <a:rPr lang="sl-SI" dirty="0"/>
              <a:t>Inhibicija s substratom - </a:t>
            </a:r>
            <a:r>
              <a:rPr lang="sl-SI" dirty="0" smtClean="0"/>
              <a:t>kompetitivna</a:t>
            </a:r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1170466"/>
              </p:ext>
            </p:extLst>
          </p:nvPr>
        </p:nvGraphicFramePr>
        <p:xfrm>
          <a:off x="899592" y="2780928"/>
          <a:ext cx="1899949" cy="766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5" name="Equation" r:id="rId3" imgW="1638000" imgH="660240" progId="Equation.3">
                  <p:embed/>
                </p:oleObj>
              </mc:Choice>
              <mc:Fallback>
                <p:oleObj name="Equation" r:id="rId3" imgW="1638000" imgH="660240" progId="Equation.3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780928"/>
                        <a:ext cx="1899949" cy="766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4818563"/>
              </p:ext>
            </p:extLst>
          </p:nvPr>
        </p:nvGraphicFramePr>
        <p:xfrm>
          <a:off x="5453063" y="2925763"/>
          <a:ext cx="17208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6" name="Equation" r:id="rId5" imgW="1485720" imgH="533160" progId="Equation.3">
                  <p:embed/>
                </p:oleObj>
              </mc:Choice>
              <mc:Fallback>
                <p:oleObj name="Equation" r:id="rId5" imgW="1485720" imgH="533160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2925763"/>
                        <a:ext cx="172085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91880" y="2996952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Če je K</a:t>
            </a:r>
            <a:r>
              <a:rPr lang="sl-SI" baseline="-25000" dirty="0" smtClean="0"/>
              <a:t>I </a:t>
            </a:r>
            <a:r>
              <a:rPr lang="sl-SI" dirty="0" smtClean="0"/>
              <a:t>»</a:t>
            </a:r>
            <a:r>
              <a:rPr lang="sl-SI" dirty="0"/>
              <a:t> </a:t>
            </a:r>
            <a:r>
              <a:rPr lang="sl-SI" dirty="0" smtClean="0"/>
              <a:t>K</a:t>
            </a:r>
            <a:r>
              <a:rPr lang="sl-SI" baseline="-25000" dirty="0" smtClean="0"/>
              <a:t>S</a:t>
            </a:r>
            <a:r>
              <a:rPr lang="sl-SI" dirty="0" smtClean="0"/>
              <a:t>:</a:t>
            </a:r>
            <a:endParaRPr lang="en-US" baseline="-25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794767"/>
              </p:ext>
            </p:extLst>
          </p:nvPr>
        </p:nvGraphicFramePr>
        <p:xfrm>
          <a:off x="1273175" y="4437063"/>
          <a:ext cx="1525588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7" name="Equation" r:id="rId7" imgW="1244520" imgH="660240" progId="Equation.3">
                  <p:embed/>
                </p:oleObj>
              </mc:Choice>
              <mc:Fallback>
                <p:oleObj name="Equation" r:id="rId7" imgW="1244520" imgH="660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75" y="4437063"/>
                        <a:ext cx="1525588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0283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sl-SI" dirty="0" smtClean="0"/>
              <a:t>Modeli z i</a:t>
            </a:r>
            <a:r>
              <a:rPr lang="en-US" dirty="0" smtClean="0"/>
              <a:t>n</a:t>
            </a:r>
            <a:r>
              <a:rPr lang="sl-SI" dirty="0" smtClean="0"/>
              <a:t>hibicijo rasti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9144000" cy="4114800"/>
          </a:xfrm>
        </p:spPr>
        <p:txBody>
          <a:bodyPr/>
          <a:lstStyle/>
          <a:p>
            <a:r>
              <a:rPr lang="sl-SI" dirty="0" smtClean="0"/>
              <a:t>Inhibicija s produktom</a:t>
            </a:r>
            <a:endParaRPr lang="en-US" dirty="0"/>
          </a:p>
          <a:p>
            <a:pPr>
              <a:buFontTx/>
              <a:buNone/>
            </a:pPr>
            <a:r>
              <a:rPr lang="sl-SI" dirty="0" smtClean="0">
                <a:solidFill>
                  <a:schemeClr val="accent2"/>
                </a:solidFill>
              </a:rPr>
              <a:t>Nek</a:t>
            </a:r>
            <a:r>
              <a:rPr lang="en-US" dirty="0" err="1" smtClean="0">
                <a:solidFill>
                  <a:schemeClr val="accent2"/>
                </a:solidFill>
              </a:rPr>
              <a:t>ompetitiv</a:t>
            </a:r>
            <a:r>
              <a:rPr lang="sl-SI" dirty="0" smtClean="0">
                <a:solidFill>
                  <a:schemeClr val="accent2"/>
                </a:solidFill>
              </a:rPr>
              <a:t>na inhibicija 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sl-SI" dirty="0" smtClean="0">
                <a:solidFill>
                  <a:schemeClr val="accent2"/>
                </a:solidFill>
              </a:rPr>
              <a:t>p</a:t>
            </a:r>
            <a:r>
              <a:rPr lang="en-US" dirty="0" err="1" smtClean="0">
                <a:solidFill>
                  <a:schemeClr val="accent2"/>
                </a:solidFill>
              </a:rPr>
              <a:t>rodu</a:t>
            </a:r>
            <a:r>
              <a:rPr lang="sl-SI" dirty="0" smtClean="0">
                <a:solidFill>
                  <a:schemeClr val="accent2"/>
                </a:solidFill>
              </a:rPr>
              <a:t>k</a:t>
            </a:r>
            <a:r>
              <a:rPr lang="en-US" dirty="0" smtClean="0">
                <a:solidFill>
                  <a:schemeClr val="accent2"/>
                </a:solidFill>
              </a:rPr>
              <a:t>t</a:t>
            </a:r>
            <a:r>
              <a:rPr lang="sl-SI" dirty="0" smtClean="0">
                <a:solidFill>
                  <a:schemeClr val="accent2"/>
                </a:solidFill>
              </a:rPr>
              <a:t>om</a:t>
            </a:r>
          </a:p>
          <a:p>
            <a:pPr>
              <a:buFontTx/>
              <a:buNone/>
            </a:pPr>
            <a:endParaRPr lang="sl-SI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sl-SI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sl-SI" dirty="0">
              <a:solidFill>
                <a:schemeClr val="accent2"/>
              </a:solidFill>
            </a:endParaRPr>
          </a:p>
          <a:p>
            <a:pPr>
              <a:buNone/>
            </a:pPr>
            <a:endParaRPr lang="sl-SI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sl-SI" dirty="0" smtClean="0">
                <a:solidFill>
                  <a:schemeClr val="accent2"/>
                </a:solidFill>
              </a:rPr>
              <a:t>K</a:t>
            </a:r>
            <a:r>
              <a:rPr lang="en-US" dirty="0" err="1" smtClean="0">
                <a:solidFill>
                  <a:schemeClr val="accent2"/>
                </a:solidFill>
              </a:rPr>
              <a:t>ompetitiv</a:t>
            </a:r>
            <a:r>
              <a:rPr lang="sl-SI" dirty="0">
                <a:solidFill>
                  <a:schemeClr val="accent2"/>
                </a:solidFill>
              </a:rPr>
              <a:t>na inhibicija 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sl-SI" dirty="0">
                <a:solidFill>
                  <a:schemeClr val="accent2"/>
                </a:solidFill>
              </a:rPr>
              <a:t>p</a:t>
            </a:r>
            <a:r>
              <a:rPr lang="en-US" dirty="0" err="1">
                <a:solidFill>
                  <a:schemeClr val="accent2"/>
                </a:solidFill>
              </a:rPr>
              <a:t>rodu</a:t>
            </a:r>
            <a:r>
              <a:rPr lang="sl-SI" dirty="0">
                <a:solidFill>
                  <a:schemeClr val="accent2"/>
                </a:solidFill>
              </a:rPr>
              <a:t>k</a:t>
            </a:r>
            <a:r>
              <a:rPr lang="en-US" dirty="0">
                <a:solidFill>
                  <a:schemeClr val="accent2"/>
                </a:solidFill>
              </a:rPr>
              <a:t>t</a:t>
            </a:r>
            <a:r>
              <a:rPr lang="sl-SI" dirty="0">
                <a:solidFill>
                  <a:schemeClr val="accent2"/>
                </a:solidFill>
              </a:rPr>
              <a:t>om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567507"/>
              </p:ext>
            </p:extLst>
          </p:nvPr>
        </p:nvGraphicFramePr>
        <p:xfrm>
          <a:off x="2555776" y="2708920"/>
          <a:ext cx="2160240" cy="1020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8" name="Equation" r:id="rId4" imgW="1396800" imgH="660240" progId="Equation.3">
                  <p:embed/>
                </p:oleObj>
              </mc:Choice>
              <mc:Fallback>
                <p:oleObj name="Equation" r:id="rId4" imgW="13968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708920"/>
                        <a:ext cx="2160240" cy="1020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722513"/>
              </p:ext>
            </p:extLst>
          </p:nvPr>
        </p:nvGraphicFramePr>
        <p:xfrm>
          <a:off x="2915816" y="4941168"/>
          <a:ext cx="1872208" cy="963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9" name="Equation" r:id="rId6" imgW="1282680" imgH="660240" progId="Equation.3">
                  <p:embed/>
                </p:oleObj>
              </mc:Choice>
              <mc:Fallback>
                <p:oleObj name="Equation" r:id="rId6" imgW="12826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941168"/>
                        <a:ext cx="1872208" cy="963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85883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56" y="1484784"/>
            <a:ext cx="8299208" cy="4114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Inhibi</a:t>
            </a:r>
            <a:r>
              <a:rPr lang="sl-SI" dirty="0" smtClean="0"/>
              <a:t>cija </a:t>
            </a:r>
            <a:r>
              <a:rPr lang="en-US" dirty="0" smtClean="0"/>
              <a:t> </a:t>
            </a:r>
            <a:r>
              <a:rPr lang="sl-SI" dirty="0" smtClean="0"/>
              <a:t>s strupenimi (toksičnimi) snovmi –kinetika kot pri encmih</a:t>
            </a:r>
          </a:p>
          <a:p>
            <a:endParaRPr lang="sl-SI" dirty="0" smtClean="0"/>
          </a:p>
          <a:p>
            <a:pPr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N</a:t>
            </a:r>
            <a:r>
              <a:rPr lang="sl-SI" dirty="0" smtClean="0">
                <a:solidFill>
                  <a:schemeClr val="accent2"/>
                </a:solidFill>
              </a:rPr>
              <a:t>ek</a:t>
            </a:r>
            <a:r>
              <a:rPr lang="en-US" dirty="0" err="1" smtClean="0">
                <a:solidFill>
                  <a:schemeClr val="accent2"/>
                </a:solidFill>
              </a:rPr>
              <a:t>ompetitiv</a:t>
            </a:r>
            <a:r>
              <a:rPr lang="sl-SI" dirty="0" smtClean="0">
                <a:solidFill>
                  <a:schemeClr val="accent2"/>
                </a:solidFill>
              </a:rPr>
              <a:t>na</a:t>
            </a:r>
            <a:r>
              <a:rPr lang="en-US" dirty="0" smtClean="0">
                <a:solidFill>
                  <a:schemeClr val="accent2"/>
                </a:solidFill>
              </a:rPr>
              <a:t>  </a:t>
            </a:r>
            <a:r>
              <a:rPr lang="en-US" dirty="0">
                <a:solidFill>
                  <a:schemeClr val="accent2"/>
                </a:solidFill>
              </a:rPr>
              <a:t>	          </a:t>
            </a:r>
            <a:r>
              <a:rPr lang="sl-SI" dirty="0" smtClean="0">
                <a:solidFill>
                  <a:schemeClr val="accent2"/>
                </a:solidFill>
              </a:rPr>
              <a:t>		K</a:t>
            </a:r>
            <a:r>
              <a:rPr lang="en-US" dirty="0" err="1" smtClean="0">
                <a:solidFill>
                  <a:schemeClr val="accent2"/>
                </a:solidFill>
              </a:rPr>
              <a:t>ompetitiv</a:t>
            </a:r>
            <a:r>
              <a:rPr lang="sl-SI" dirty="0" smtClean="0">
                <a:solidFill>
                  <a:schemeClr val="accent2"/>
                </a:solidFill>
              </a:rPr>
              <a:t>na</a:t>
            </a:r>
            <a:r>
              <a:rPr lang="en-US" dirty="0" smtClean="0">
                <a:solidFill>
                  <a:schemeClr val="accent2"/>
                </a:solidFill>
              </a:rPr>
              <a:t>  </a:t>
            </a: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sl-SI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sl-SI" dirty="0" smtClean="0">
                <a:solidFill>
                  <a:schemeClr val="accent2"/>
                </a:solidFill>
              </a:rPr>
              <a:t>Ak</a:t>
            </a:r>
            <a:r>
              <a:rPr lang="en-US" dirty="0" err="1" smtClean="0">
                <a:solidFill>
                  <a:schemeClr val="accent2"/>
                </a:solidFill>
              </a:rPr>
              <a:t>ompetitiv</a:t>
            </a:r>
            <a:r>
              <a:rPr lang="sl-SI" dirty="0" smtClean="0">
                <a:solidFill>
                  <a:schemeClr val="accent2"/>
                </a:solidFill>
              </a:rPr>
              <a:t>na</a:t>
            </a:r>
            <a:r>
              <a:rPr lang="en-US" dirty="0">
                <a:solidFill>
                  <a:schemeClr val="accent2"/>
                </a:solidFill>
              </a:rPr>
              <a:t>		</a:t>
            </a:r>
            <a:r>
              <a:rPr lang="sl-SI" dirty="0" smtClean="0">
                <a:solidFill>
                  <a:schemeClr val="accent2"/>
                </a:solidFill>
              </a:rPr>
              <a:t>Z upoštevanjem celične smrti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17453"/>
              </p:ext>
            </p:extLst>
          </p:nvPr>
        </p:nvGraphicFramePr>
        <p:xfrm>
          <a:off x="755576" y="2996952"/>
          <a:ext cx="2232248" cy="1054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0" name="Equation" r:id="rId4" imgW="1396800" imgH="660240" progId="Equation.3">
                  <p:embed/>
                </p:oleObj>
              </mc:Choice>
              <mc:Fallback>
                <p:oleObj name="Equation" r:id="rId4" imgW="13968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996952"/>
                        <a:ext cx="2232248" cy="10548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536309"/>
              </p:ext>
            </p:extLst>
          </p:nvPr>
        </p:nvGraphicFramePr>
        <p:xfrm>
          <a:off x="5148064" y="3284984"/>
          <a:ext cx="2088232" cy="1084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1" name="Equation" r:id="rId6" imgW="1269720" imgH="660240" progId="Equation.3">
                  <p:embed/>
                </p:oleObj>
              </mc:Choice>
              <mc:Fallback>
                <p:oleObj name="Equation" r:id="rId6" imgW="12697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284984"/>
                        <a:ext cx="2088232" cy="1084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046238"/>
              </p:ext>
            </p:extLst>
          </p:nvPr>
        </p:nvGraphicFramePr>
        <p:xfrm>
          <a:off x="719669" y="5373216"/>
          <a:ext cx="2592288" cy="909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2" name="Equation" r:id="rId8" imgW="1879560" imgH="660240" progId="Equation.3">
                  <p:embed/>
                </p:oleObj>
              </mc:Choice>
              <mc:Fallback>
                <p:oleObj name="Equation" r:id="rId8" imgW="18795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69" y="5373216"/>
                        <a:ext cx="2592288" cy="909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556630"/>
              </p:ext>
            </p:extLst>
          </p:nvPr>
        </p:nvGraphicFramePr>
        <p:xfrm>
          <a:off x="5287963" y="5467719"/>
          <a:ext cx="1732309" cy="740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3" name="Equation" r:id="rId10" imgW="1002960" imgH="431640" progId="Equation.3">
                  <p:embed/>
                </p:oleObj>
              </mc:Choice>
              <mc:Fallback>
                <p:oleObj name="Equation" r:id="rId10" imgW="1002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963" y="5467719"/>
                        <a:ext cx="1732309" cy="740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85800" y="232258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dirty="0" smtClean="0"/>
              <a:t>Modeli z i</a:t>
            </a:r>
            <a:r>
              <a:rPr lang="en-US" dirty="0" smtClean="0"/>
              <a:t>n</a:t>
            </a:r>
            <a:r>
              <a:rPr lang="sl-SI" dirty="0" smtClean="0"/>
              <a:t>hibicijo rasti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15933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sl-SI" dirty="0" smtClean="0"/>
              <a:t>Šaržni proces</a:t>
            </a:r>
            <a:endParaRPr lang="en-US" dirty="0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sl-SI" dirty="0" smtClean="0"/>
              <a:t>Rast celic</a:t>
            </a:r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sl-SI" dirty="0" smtClean="0"/>
          </a:p>
          <a:p>
            <a:r>
              <a:rPr lang="sl-SI" dirty="0" smtClean="0"/>
              <a:t>Poraba substrata</a:t>
            </a:r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sl-SI" dirty="0" smtClean="0"/>
          </a:p>
          <a:p>
            <a:r>
              <a:rPr lang="en-US" dirty="0" err="1" smtClean="0"/>
              <a:t>Produ</a:t>
            </a:r>
            <a:r>
              <a:rPr lang="sl-SI" dirty="0" smtClean="0"/>
              <a:t>k</a:t>
            </a:r>
            <a:r>
              <a:rPr lang="en-US" dirty="0" smtClean="0"/>
              <a:t>t</a:t>
            </a:r>
            <a:endParaRPr lang="en-US" dirty="0"/>
          </a:p>
        </p:txBody>
      </p:sp>
      <p:graphicFrame>
        <p:nvGraphicFramePr>
          <p:cNvPr id="18436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887405"/>
              </p:ext>
            </p:extLst>
          </p:nvPr>
        </p:nvGraphicFramePr>
        <p:xfrm>
          <a:off x="1331640" y="1844824"/>
          <a:ext cx="31242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5" name="Equation" r:id="rId4" imgW="1663560" imgH="431640" progId="Equation.3">
                  <p:embed/>
                </p:oleObj>
              </mc:Choice>
              <mc:Fallback>
                <p:oleObj name="Equation" r:id="rId4" imgW="1663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844824"/>
                        <a:ext cx="31242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513056"/>
              </p:ext>
            </p:extLst>
          </p:nvPr>
        </p:nvGraphicFramePr>
        <p:xfrm>
          <a:off x="1187624" y="3717032"/>
          <a:ext cx="388620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6" name="Equation" r:id="rId6" imgW="2070000" imgH="431640" progId="Equation.3">
                  <p:embed/>
                </p:oleObj>
              </mc:Choice>
              <mc:Fallback>
                <p:oleObj name="Equation" r:id="rId6" imgW="2070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717032"/>
                        <a:ext cx="388620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867662"/>
              </p:ext>
            </p:extLst>
          </p:nvPr>
        </p:nvGraphicFramePr>
        <p:xfrm>
          <a:off x="2339752" y="5085184"/>
          <a:ext cx="3528392" cy="1504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7" name="Equation" r:id="rId8" imgW="1955520" imgH="838080" progId="Equation.3">
                  <p:embed/>
                </p:oleObj>
              </mc:Choice>
              <mc:Fallback>
                <p:oleObj name="Equation" r:id="rId8" imgW="195552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5085184"/>
                        <a:ext cx="3528392" cy="1504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868889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dirty="0" err="1" smtClean="0"/>
              <a:t>Logisti</a:t>
            </a:r>
            <a:r>
              <a:rPr lang="sl-SI" dirty="0" smtClean="0"/>
              <a:t>čna enačba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80112" y="2348880"/>
            <a:ext cx="3113856" cy="2303512"/>
          </a:xfrm>
        </p:spPr>
        <p:txBody>
          <a:bodyPr>
            <a:normAutofit lnSpcReduction="10000"/>
          </a:bodyPr>
          <a:lstStyle/>
          <a:p>
            <a:r>
              <a:rPr lang="sl-SI" sz="1800" dirty="0" smtClean="0"/>
              <a:t>Enačbe šaržnega bioprocesa</a:t>
            </a:r>
            <a:endParaRPr lang="en-US" sz="1800" dirty="0"/>
          </a:p>
          <a:p>
            <a:r>
              <a:rPr lang="sl-SI" sz="1800" dirty="0" smtClean="0"/>
              <a:t>Združujejo </a:t>
            </a:r>
            <a:r>
              <a:rPr lang="sl-SI" sz="1800" dirty="0" smtClean="0"/>
              <a:t>rast v šaržnem bioprocesu, </a:t>
            </a:r>
            <a:r>
              <a:rPr lang="sl-SI" sz="1800" dirty="0" smtClean="0"/>
              <a:t>Monodovo kinetiko in izkoristke</a:t>
            </a:r>
            <a:endParaRPr lang="en-US" sz="1800" dirty="0"/>
          </a:p>
          <a:p>
            <a:r>
              <a:rPr lang="sl-SI" sz="1800" dirty="0" smtClean="0"/>
              <a:t>Ni upoštevanega vzdrževanja celic</a:t>
            </a:r>
            <a:endParaRPr lang="en-US" sz="1800" dirty="0"/>
          </a:p>
        </p:txBody>
      </p:sp>
      <p:graphicFrame>
        <p:nvGraphicFramePr>
          <p:cNvPr id="10245" name="Object 5"/>
          <p:cNvGraphicFramePr>
            <a:graphicFrameLocks noGrp="1" noChangeAspect="1"/>
          </p:cNvGraphicFramePr>
          <p:nvPr>
            <p:ph type="chart" sz="half" idx="1"/>
            <p:extLst>
              <p:ext uri="{D42A27DB-BD31-4B8C-83A1-F6EECF244321}">
                <p14:modId xmlns:p14="http://schemas.microsoft.com/office/powerpoint/2010/main" val="1438132332"/>
              </p:ext>
            </p:extLst>
          </p:nvPr>
        </p:nvGraphicFramePr>
        <p:xfrm>
          <a:off x="611560" y="1844824"/>
          <a:ext cx="4971848" cy="35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Worksheet" r:id="rId4" imgW="7801213" imgH="5572363" progId="Excel.Sheet.8">
                  <p:embed/>
                </p:oleObj>
              </mc:Choice>
              <mc:Fallback>
                <p:oleObj name="Worksheet" r:id="rId4" imgW="7801213" imgH="557236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844824"/>
                        <a:ext cx="4971848" cy="35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329935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11560" y="1124744"/>
            <a:ext cx="7086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 smtClean="0"/>
              <a:t>Rast biomase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						(1)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sl-SI" dirty="0" smtClean="0"/>
              <a:t>Izkoristek substrata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						(2)</a:t>
            </a:r>
          </a:p>
          <a:p>
            <a:pPr>
              <a:spcBef>
                <a:spcPct val="50000"/>
              </a:spcBef>
            </a:pPr>
            <a:r>
              <a:rPr lang="sl-SI" dirty="0" smtClean="0"/>
              <a:t>Vstavitev S iz enačbe (2) v enačbo</a:t>
            </a:r>
            <a:r>
              <a:rPr lang="en-US" dirty="0" smtClean="0"/>
              <a:t> </a:t>
            </a:r>
            <a:r>
              <a:rPr lang="sl-SI" dirty="0" smtClean="0"/>
              <a:t>(</a:t>
            </a:r>
            <a:r>
              <a:rPr lang="en-US" dirty="0" smtClean="0"/>
              <a:t>1</a:t>
            </a:r>
            <a:r>
              <a:rPr lang="sl-SI" dirty="0" smtClean="0"/>
              <a:t>) daje</a:t>
            </a:r>
            <a:r>
              <a:rPr lang="en-US" dirty="0" smtClean="0"/>
              <a:t>:</a:t>
            </a: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sl-SI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Integra</a:t>
            </a:r>
            <a:r>
              <a:rPr lang="sl-SI" dirty="0" smtClean="0"/>
              <a:t>cija:</a:t>
            </a: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Logisti</a:t>
            </a:r>
            <a:r>
              <a:rPr lang="sl-SI" dirty="0" smtClean="0"/>
              <a:t>čna</a:t>
            </a:r>
            <a:r>
              <a:rPr lang="en-US" dirty="0" smtClean="0"/>
              <a:t> </a:t>
            </a:r>
            <a:r>
              <a:rPr lang="sl-SI" dirty="0" smtClean="0"/>
              <a:t>enačba</a:t>
            </a:r>
            <a:endParaRPr lang="en-US" dirty="0"/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2945945932"/>
              </p:ext>
            </p:extLst>
          </p:nvPr>
        </p:nvGraphicFramePr>
        <p:xfrm>
          <a:off x="1979712" y="1556792"/>
          <a:ext cx="2747392" cy="710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6" name="Equation" r:id="rId4" imgW="1663560" imgH="431640" progId="Equation.3">
                  <p:embed/>
                </p:oleObj>
              </mc:Choice>
              <mc:Fallback>
                <p:oleObj name="Equation" r:id="rId4" imgW="1663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556792"/>
                        <a:ext cx="2747392" cy="7105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278449"/>
              </p:ext>
            </p:extLst>
          </p:nvPr>
        </p:nvGraphicFramePr>
        <p:xfrm>
          <a:off x="2267744" y="2708920"/>
          <a:ext cx="2232248" cy="36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" name="Equation" r:id="rId6" imgW="1396800" imgH="228600" progId="Equation.3">
                  <p:embed/>
                </p:oleObj>
              </mc:Choice>
              <mc:Fallback>
                <p:oleObj name="Equation" r:id="rId6" imgW="1396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708920"/>
                        <a:ext cx="2232248" cy="36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020487"/>
              </p:ext>
            </p:extLst>
          </p:nvPr>
        </p:nvGraphicFramePr>
        <p:xfrm>
          <a:off x="1763688" y="3872664"/>
          <a:ext cx="3672408" cy="699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8" name="Equation" r:id="rId8" imgW="2260440" imgH="431640" progId="Equation.3">
                  <p:embed/>
                </p:oleObj>
              </mc:Choice>
              <mc:Fallback>
                <p:oleObj name="Equation" r:id="rId8" imgW="2260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872664"/>
                        <a:ext cx="3672408" cy="699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547445"/>
              </p:ext>
            </p:extLst>
          </p:nvPr>
        </p:nvGraphicFramePr>
        <p:xfrm>
          <a:off x="467544" y="5257800"/>
          <a:ext cx="8064896" cy="745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9" name="Equation" r:id="rId10" imgW="5206680" imgH="482400" progId="Equation.3">
                  <p:embed/>
                </p:oleObj>
              </mc:Choice>
              <mc:Fallback>
                <p:oleObj name="Equation" r:id="rId10" imgW="5206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257800"/>
                        <a:ext cx="8064896" cy="745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793837" y="4279376"/>
            <a:ext cx="1981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dirty="0" smtClean="0"/>
              <a:t>Opiše sigmoidalno krivuljo rasti</a:t>
            </a:r>
            <a:endParaRPr lang="en-US" dirty="0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5105399" y="4797152"/>
            <a:ext cx="1688437" cy="460648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00274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610600" cy="1143000"/>
          </a:xfrm>
        </p:spPr>
        <p:txBody>
          <a:bodyPr>
            <a:normAutofit/>
          </a:bodyPr>
          <a:lstStyle/>
          <a:p>
            <a:r>
              <a:rPr lang="sl-SI" dirty="0" smtClean="0"/>
              <a:t>Nestrukturni, </a:t>
            </a:r>
            <a:r>
              <a:rPr lang="sl-SI" dirty="0" smtClean="0"/>
              <a:t>nesegregirani </a:t>
            </a:r>
            <a:r>
              <a:rPr lang="sl-SI" dirty="0" smtClean="0"/>
              <a:t>modeli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7990656" cy="4365848"/>
          </a:xfrm>
        </p:spPr>
        <p:txBody>
          <a:bodyPr>
            <a:normAutofit fontScale="92500" lnSpcReduction="20000"/>
          </a:bodyPr>
          <a:lstStyle/>
          <a:p>
            <a:r>
              <a:rPr lang="sl-SI" sz="2800" dirty="0" smtClean="0"/>
              <a:t>Slabosti:</a:t>
            </a:r>
            <a:endParaRPr lang="en-US" sz="2800" dirty="0"/>
          </a:p>
          <a:p>
            <a:pPr lvl="1"/>
            <a:r>
              <a:rPr lang="sl-SI" sz="2400" dirty="0" smtClean="0"/>
              <a:t>Ne upoštevajo in ne prepoznavajo </a:t>
            </a:r>
            <a:r>
              <a:rPr lang="sl-SI" sz="2400" dirty="0" smtClean="0"/>
              <a:t>celičnega </a:t>
            </a:r>
            <a:r>
              <a:rPr lang="sl-SI" sz="2400" dirty="0" smtClean="0"/>
              <a:t>metabolizma in regulacije</a:t>
            </a:r>
            <a:endParaRPr lang="en-US" sz="2400" dirty="0"/>
          </a:p>
          <a:p>
            <a:pPr lvl="1"/>
            <a:r>
              <a:rPr lang="sl-SI" sz="2400" dirty="0" smtClean="0"/>
              <a:t>Ne vključujejo </a:t>
            </a:r>
            <a:r>
              <a:rPr lang="en-US" sz="2400" dirty="0" smtClean="0"/>
              <a:t>lag </a:t>
            </a:r>
            <a:r>
              <a:rPr lang="sl-SI" sz="2400" dirty="0"/>
              <a:t>f</a:t>
            </a:r>
            <a:r>
              <a:rPr lang="en-US" sz="2400" dirty="0" smtClean="0"/>
              <a:t>a</a:t>
            </a:r>
            <a:r>
              <a:rPr lang="sl-SI" sz="2400" dirty="0" smtClean="0"/>
              <a:t>z</a:t>
            </a:r>
            <a:r>
              <a:rPr lang="en-US" sz="2400" dirty="0" smtClean="0"/>
              <a:t>e</a:t>
            </a:r>
            <a:endParaRPr lang="en-US" sz="2400" dirty="0"/>
          </a:p>
          <a:p>
            <a:pPr lvl="1"/>
            <a:r>
              <a:rPr lang="sl-SI" sz="2400" dirty="0" smtClean="0"/>
              <a:t>Ne </a:t>
            </a:r>
            <a:r>
              <a:rPr lang="sl-SI" sz="2400" dirty="0" smtClean="0"/>
              <a:t>dajejo </a:t>
            </a:r>
            <a:r>
              <a:rPr lang="sl-SI" sz="2400" dirty="0" smtClean="0"/>
              <a:t>vpogleda v </a:t>
            </a:r>
            <a:r>
              <a:rPr lang="sl-SI" sz="2400" dirty="0" smtClean="0"/>
              <a:t>spremenljivke, </a:t>
            </a:r>
            <a:r>
              <a:rPr lang="sl-SI" sz="2400" dirty="0" smtClean="0"/>
              <a:t>ki vplivajo na rast</a:t>
            </a:r>
            <a:endParaRPr lang="en-US" sz="2400" dirty="0" smtClean="0"/>
          </a:p>
          <a:p>
            <a:pPr lvl="1"/>
            <a:r>
              <a:rPr lang="sl-SI" sz="2400" dirty="0" smtClean="0"/>
              <a:t>Predpostavljajo „črno skrinjo“ oz angl.</a:t>
            </a:r>
            <a:r>
              <a:rPr lang="en-US" sz="2400" dirty="0" smtClean="0"/>
              <a:t> </a:t>
            </a:r>
            <a:r>
              <a:rPr lang="sl-SI" sz="2400" dirty="0" smtClean="0"/>
              <a:t>„</a:t>
            </a:r>
            <a:r>
              <a:rPr lang="en-US" sz="2400" dirty="0" smtClean="0"/>
              <a:t>black box</a:t>
            </a:r>
            <a:r>
              <a:rPr lang="sl-SI" sz="2400" dirty="0" smtClean="0"/>
              <a:t>“</a:t>
            </a:r>
            <a:r>
              <a:rPr lang="en-US" sz="2400" dirty="0" smtClean="0"/>
              <a:t> </a:t>
            </a:r>
          </a:p>
          <a:p>
            <a:pPr lvl="1"/>
            <a:r>
              <a:rPr lang="sl-SI" sz="2400" dirty="0" smtClean="0"/>
              <a:t>Predpostavljajo, da so za</a:t>
            </a:r>
            <a:r>
              <a:rPr lang="en-US" sz="2400" dirty="0" smtClean="0"/>
              <a:t> d</a:t>
            </a:r>
            <a:r>
              <a:rPr lang="sl-SI" sz="2400" dirty="0" smtClean="0"/>
              <a:t>i</a:t>
            </a:r>
            <a:r>
              <a:rPr lang="en-US" sz="2400" dirty="0" err="1" smtClean="0"/>
              <a:t>nami</a:t>
            </a:r>
            <a:r>
              <a:rPr lang="sl-SI" sz="2400" dirty="0" smtClean="0"/>
              <a:t>čen odziv</a:t>
            </a:r>
            <a:r>
              <a:rPr lang="en-US" sz="2400" dirty="0" smtClean="0"/>
              <a:t> </a:t>
            </a:r>
            <a:r>
              <a:rPr lang="en-US" sz="2400" dirty="0" err="1" smtClean="0"/>
              <a:t>cel</a:t>
            </a:r>
            <a:r>
              <a:rPr lang="sl-SI" sz="2400" dirty="0" smtClean="0"/>
              <a:t>ic</a:t>
            </a:r>
            <a:r>
              <a:rPr lang="en-US" sz="2400" dirty="0" smtClean="0"/>
              <a:t> </a:t>
            </a:r>
            <a:r>
              <a:rPr lang="sl-SI" sz="2400" dirty="0" smtClean="0"/>
              <a:t>ključni notranji </a:t>
            </a:r>
            <a:r>
              <a:rPr lang="en-US" sz="2400" dirty="0" err="1" smtClean="0"/>
              <a:t>proces</a:t>
            </a:r>
            <a:r>
              <a:rPr lang="sl-SI" sz="2400" dirty="0" smtClean="0"/>
              <a:t>i, ki imajo časovni zamik v redu velikosti odzivnega časa</a:t>
            </a:r>
          </a:p>
          <a:p>
            <a:pPr lvl="1"/>
            <a:r>
              <a:rPr lang="sl-SI" sz="2400" dirty="0" smtClean="0"/>
              <a:t>Za večino </a:t>
            </a:r>
            <a:r>
              <a:rPr lang="en-US" sz="2400" dirty="0" err="1" smtClean="0"/>
              <a:t>proces</a:t>
            </a:r>
            <a:r>
              <a:rPr lang="sl-SI" sz="2400" dirty="0" smtClean="0"/>
              <a:t>ov se predpostavlja, da so prehitri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 smtClean="0"/>
              <a:t>pse</a:t>
            </a:r>
            <a:r>
              <a:rPr lang="sl-SI" sz="2400" dirty="0" smtClean="0"/>
              <a:t>v</a:t>
            </a:r>
            <a:r>
              <a:rPr lang="en-US" sz="2400" dirty="0" smtClean="0"/>
              <a:t>do s</a:t>
            </a:r>
            <a:r>
              <a:rPr lang="sl-SI" sz="2400" dirty="0" smtClean="0"/>
              <a:t>tacionarno </a:t>
            </a:r>
            <a:r>
              <a:rPr lang="en-US" sz="2400" dirty="0" smtClean="0"/>
              <a:t>s</a:t>
            </a:r>
            <a:r>
              <a:rPr lang="sl-SI" sz="2400" dirty="0" smtClean="0"/>
              <a:t>tanje</a:t>
            </a:r>
            <a:r>
              <a:rPr lang="en-US" sz="2400" dirty="0" smtClean="0"/>
              <a:t>) </a:t>
            </a:r>
            <a:r>
              <a:rPr lang="sl-SI" sz="2400" dirty="0" smtClean="0"/>
              <a:t>ali prepočasni, da bi vplivali na opazovan odziv</a:t>
            </a:r>
            <a:endParaRPr lang="en-US" sz="2400" dirty="0"/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600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862" y="404664"/>
            <a:ext cx="7024687" cy="1143000"/>
          </a:xfrm>
        </p:spPr>
        <p:txBody>
          <a:bodyPr/>
          <a:lstStyle/>
          <a:p>
            <a:r>
              <a:rPr lang="sl-SI" dirty="0" smtClean="0"/>
              <a:t>Submerzna rast nitastih gliv</a:t>
            </a:r>
            <a:endParaRPr lang="en-US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2324101"/>
            <a:ext cx="6777037" cy="1608956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sl-SI" dirty="0" smtClean="0"/>
          </a:p>
          <a:p>
            <a:pPr>
              <a:buFont typeface="Wingdings" pitchFamily="2" charset="2"/>
              <a:buNone/>
            </a:pPr>
            <a:endParaRPr lang="sl-SI" dirty="0" smtClean="0"/>
          </a:p>
          <a:p>
            <a:pPr>
              <a:buFont typeface="Wingdings" pitchFamily="2" charset="2"/>
              <a:buNone/>
            </a:pPr>
            <a:endParaRPr lang="sl-SI" dirty="0" smtClean="0"/>
          </a:p>
          <a:p>
            <a:pPr>
              <a:buFont typeface="Wingdings" pitchFamily="2" charset="2"/>
              <a:buNone/>
            </a:pPr>
            <a:endParaRPr lang="sl-SI" dirty="0" smtClean="0"/>
          </a:p>
          <a:p>
            <a:pPr>
              <a:buFont typeface="Wingdings" pitchFamily="2" charset="2"/>
              <a:buNone/>
            </a:pPr>
            <a:r>
              <a:rPr lang="sl-SI" dirty="0" smtClean="0"/>
              <a:t>	</a:t>
            </a:r>
          </a:p>
          <a:p>
            <a:pPr>
              <a:buFont typeface="Wingdings" pitchFamily="2" charset="2"/>
              <a:buNone/>
            </a:pPr>
            <a:r>
              <a:rPr lang="sl-SI" dirty="0" smtClean="0"/>
              <a:t>	</a:t>
            </a:r>
          </a:p>
          <a:p>
            <a:pPr>
              <a:buFont typeface="Wingdings" pitchFamily="2" charset="2"/>
              <a:buNone/>
            </a:pPr>
            <a:r>
              <a:rPr lang="sl-SI" dirty="0" smtClean="0"/>
              <a:t>spore 		hife			micelij</a:t>
            </a: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22098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2514600" y="5661248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5410200" y="5646452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7066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905000"/>
            <a:ext cx="25701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16" descr="spore R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24526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24100"/>
            <a:ext cx="28479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40" y="5461786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spore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95936" y="5476582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hife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222469" y="5444316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micelij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024687" cy="1143000"/>
          </a:xfrm>
        </p:spPr>
        <p:txBody>
          <a:bodyPr/>
          <a:lstStyle/>
          <a:p>
            <a:r>
              <a:rPr lang="sl-SI" dirty="0" smtClean="0"/>
              <a:t>Apikalna rast hif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7544" y="1628800"/>
            <a:ext cx="8229600" cy="4876800"/>
          </a:xfrm>
        </p:spPr>
        <p:txBody>
          <a:bodyPr/>
          <a:lstStyle/>
          <a:p>
            <a:r>
              <a:rPr lang="sl-SI" dirty="0" smtClean="0"/>
              <a:t>Podaljševanje hife: </a:t>
            </a:r>
          </a:p>
          <a:p>
            <a:pPr lvl="1"/>
            <a:r>
              <a:rPr lang="sl-SI" dirty="0" smtClean="0"/>
              <a:t>podvojevanje DNA</a:t>
            </a:r>
          </a:p>
          <a:p>
            <a:pPr lvl="1"/>
            <a:r>
              <a:rPr lang="sl-SI" dirty="0" smtClean="0"/>
              <a:t>transport podenot celične stene ter encimov za njeno razgradnjo in sintezo</a:t>
            </a:r>
          </a:p>
          <a:p>
            <a:r>
              <a:rPr lang="sl-SI" dirty="0" smtClean="0"/>
              <a:t>Delitev materinske in hčerinske celice</a:t>
            </a:r>
          </a:p>
          <a:p>
            <a:pPr lvl="1"/>
            <a:r>
              <a:rPr lang="sl-SI" dirty="0" smtClean="0"/>
              <a:t>Tvorba septe</a:t>
            </a:r>
          </a:p>
          <a:p>
            <a:pPr lvl="1"/>
            <a:r>
              <a:rPr lang="sl-SI" dirty="0" smtClean="0"/>
              <a:t>Apikalna in subapikalna celica</a:t>
            </a:r>
          </a:p>
          <a:p>
            <a:r>
              <a:rPr lang="sl-SI" dirty="0" smtClean="0"/>
              <a:t>Razvejanje</a:t>
            </a:r>
          </a:p>
          <a:p>
            <a:pPr lvl="1"/>
            <a:r>
              <a:rPr lang="sl-SI" dirty="0" smtClean="0"/>
              <a:t>naraščajoče št. rastočih apeksov	     			        eksponentna rast celotne dolžine micelija</a:t>
            </a:r>
          </a:p>
          <a:p>
            <a:pPr lvl="1"/>
            <a:r>
              <a:rPr lang="sl-SI" dirty="0" smtClean="0"/>
              <a:t>bogato gojišče		več vej</a:t>
            </a:r>
          </a:p>
          <a:p>
            <a:pPr lvl="1">
              <a:buFont typeface="Wingdings" pitchFamily="2" charset="2"/>
              <a:buNone/>
            </a:pPr>
            <a:endParaRPr lang="sl-SI" dirty="0" smtClean="0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295400" y="5373216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3347864" y="5877272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1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Šaržni bioproces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289" y="2234250"/>
            <a:ext cx="6777317" cy="3508977"/>
          </a:xfrm>
        </p:spPr>
        <p:txBody>
          <a:bodyPr/>
          <a:lstStyle/>
          <a:p>
            <a:r>
              <a:rPr lang="sl-SI" dirty="0" smtClean="0"/>
              <a:t>Nestacionarni pogoji</a:t>
            </a:r>
          </a:p>
          <a:p>
            <a:r>
              <a:rPr lang="sl-SI" dirty="0" smtClean="0"/>
              <a:t>Snovna bilanca za biomaso:</a:t>
            </a:r>
          </a:p>
          <a:p>
            <a:pPr marL="68580" indent="0">
              <a:buNone/>
            </a:pPr>
            <a:r>
              <a:rPr lang="en-GB" dirty="0"/>
              <a:t>		</a:t>
            </a:r>
            <a:endParaRPr lang="sl-SI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904107"/>
              </p:ext>
            </p:extLst>
          </p:nvPr>
        </p:nvGraphicFramePr>
        <p:xfrm>
          <a:off x="1259632" y="3284984"/>
          <a:ext cx="1447128" cy="669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" name="Equation" r:id="rId3" imgW="850680" imgH="393480" progId="Equation.3">
                  <p:embed/>
                </p:oleObj>
              </mc:Choice>
              <mc:Fallback>
                <p:oleObj name="Equation" r:id="rId3" imgW="850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3284984"/>
                        <a:ext cx="1447128" cy="669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31258"/>
              </p:ext>
            </p:extLst>
          </p:nvPr>
        </p:nvGraphicFramePr>
        <p:xfrm>
          <a:off x="3851920" y="3327530"/>
          <a:ext cx="1106364" cy="699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name="Equation" r:id="rId5" imgW="622080" imgH="393480" progId="Equation.3">
                  <p:embed/>
                </p:oleObj>
              </mc:Choice>
              <mc:Fallback>
                <p:oleObj name="Equation" r:id="rId5" imgW="6220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327530"/>
                        <a:ext cx="1106364" cy="699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87824" y="3327530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oz.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04289" y="4081852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Robni pogoji: X=X</a:t>
            </a:r>
            <a:r>
              <a:rPr lang="sl-SI" baseline="-25000" dirty="0" smtClean="0"/>
              <a:t>0</a:t>
            </a:r>
            <a:r>
              <a:rPr lang="sl-SI" baseline="-25000" dirty="0"/>
              <a:t>,</a:t>
            </a:r>
            <a:r>
              <a:rPr lang="sl-SI" dirty="0"/>
              <a:t> </a:t>
            </a:r>
            <a:r>
              <a:rPr lang="sl-SI" dirty="0" smtClean="0"/>
              <a:t>t=0; </a:t>
            </a:r>
            <a:r>
              <a:rPr lang="sl-SI" dirty="0"/>
              <a:t>X=X, </a:t>
            </a:r>
            <a:r>
              <a:rPr lang="sl-SI" dirty="0" smtClean="0"/>
              <a:t>t=t</a:t>
            </a:r>
            <a:r>
              <a:rPr lang="sl-SI" baseline="-25000" dirty="0" smtClean="0"/>
              <a:t>  </a:t>
            </a:r>
            <a:endParaRPr lang="en-US" baseline="-25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129429"/>
              </p:ext>
            </p:extLst>
          </p:nvPr>
        </p:nvGraphicFramePr>
        <p:xfrm>
          <a:off x="1691680" y="4703291"/>
          <a:ext cx="13604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name="Equation" r:id="rId7" imgW="799920" imgH="393480" progId="Equation.3">
                  <p:embed/>
                </p:oleObj>
              </mc:Choice>
              <mc:Fallback>
                <p:oleObj name="Equation" r:id="rId7" imgW="79992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4703291"/>
                        <a:ext cx="1360488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36803" y="5373216"/>
            <a:ext cx="721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 smtClean="0"/>
          </a:p>
          <a:p>
            <a:r>
              <a:rPr lang="sl-SI" dirty="0" smtClean="0"/>
              <a:t>µ se s časom v šaržnem bioprocesu spreminja!</a:t>
            </a:r>
            <a:endParaRPr lang="en-US" baseline="-25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832" y="836712"/>
            <a:ext cx="2559599" cy="35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5517232"/>
            <a:ext cx="7560840" cy="762000"/>
          </a:xfrm>
        </p:spPr>
        <p:txBody>
          <a:bodyPr/>
          <a:lstStyle/>
          <a:p>
            <a:r>
              <a:rPr lang="sl-SI" sz="2500" i="1" dirty="0" smtClean="0">
                <a:solidFill>
                  <a:schemeClr val="tx1"/>
                </a:solidFill>
              </a:rPr>
              <a:t>Rhizopus nigricans		Aspergillus niger</a:t>
            </a:r>
            <a:endParaRPr lang="en-US" sz="2500" i="1" dirty="0" smtClean="0">
              <a:solidFill>
                <a:schemeClr val="tx1"/>
              </a:solidFill>
            </a:endParaRPr>
          </a:p>
        </p:txBody>
      </p:sp>
      <p:pic>
        <p:nvPicPr>
          <p:cNvPr id="76803" name="Picture 6" descr="8u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524000"/>
            <a:ext cx="2819400" cy="1981200"/>
          </a:xfrm>
          <a:noFill/>
        </p:spPr>
      </p:pic>
      <p:pic>
        <p:nvPicPr>
          <p:cNvPr id="76804" name="Picture 9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524000"/>
            <a:ext cx="2819400" cy="1985963"/>
          </a:xfrm>
          <a:noFill/>
        </p:spPr>
      </p:pic>
      <p:pic>
        <p:nvPicPr>
          <p:cNvPr id="76805" name="Picture 8" descr="10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28432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28956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Rectangle 11"/>
          <p:cNvSpPr>
            <a:spLocks noChangeArrowheads="1"/>
          </p:cNvSpPr>
          <p:nvPr/>
        </p:nvSpPr>
        <p:spPr bwMode="auto">
          <a:xfrm>
            <a:off x="609600" y="332656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sz="4200" dirty="0">
                <a:solidFill>
                  <a:schemeClr val="accent1"/>
                </a:solidFill>
                <a:cs typeface="Arial" charset="0"/>
              </a:rPr>
              <a:t>Mikromorfologija nitastih gliv</a:t>
            </a:r>
            <a:endParaRPr lang="en-US" sz="4200" dirty="0">
              <a:solidFill>
                <a:schemeClr val="accent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9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Peletna oblika rasti gliv</a:t>
            </a:r>
            <a:endParaRPr lang="en-US" dirty="0" smtClean="0"/>
          </a:p>
        </p:txBody>
      </p:sp>
      <p:sp>
        <p:nvSpPr>
          <p:cNvPr id="83971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smtClean="0"/>
              <a:t>Sferični aglomerati, sestavljeni iz prepleta hif</a:t>
            </a:r>
          </a:p>
          <a:p>
            <a:pPr>
              <a:buFont typeface="Wingdings" pitchFamily="2" charset="2"/>
              <a:buNone/>
            </a:pPr>
            <a:r>
              <a:rPr lang="sl-SI" smtClean="0"/>
              <a:t> </a:t>
            </a:r>
          </a:p>
          <a:p>
            <a:r>
              <a:rPr lang="sl-SI" smtClean="0"/>
              <a:t>Makromorfologija: velikost in oblika peletov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83972" name="Picture 12" descr="225c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019300"/>
            <a:ext cx="3810000" cy="3436938"/>
          </a:xfrm>
          <a:noFill/>
        </p:spPr>
      </p:pic>
    </p:spTree>
    <p:extLst>
      <p:ext uri="{BB962C8B-B14F-4D97-AF65-F5344CB8AC3E}">
        <p14:creationId xmlns:p14="http://schemas.microsoft.com/office/powerpoint/2010/main" val="192951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686800" cy="914400"/>
          </a:xfrm>
        </p:spPr>
        <p:txBody>
          <a:bodyPr/>
          <a:lstStyle/>
          <a:p>
            <a:r>
              <a:rPr lang="sl-SI" dirty="0" smtClean="0">
                <a:cs typeface="Tahoma" pitchFamily="34" charset="0"/>
              </a:rPr>
              <a:t>Indeksi</a:t>
            </a:r>
            <a:r>
              <a:rPr lang="sl-SI" sz="3800" dirty="0" smtClean="0">
                <a:cs typeface="Tahoma" pitchFamily="34" charset="0"/>
              </a:rPr>
              <a:t> </a:t>
            </a:r>
            <a:r>
              <a:rPr lang="sl-SI" dirty="0" smtClean="0">
                <a:cs typeface="Tahoma" pitchFamily="34" charset="0"/>
              </a:rPr>
              <a:t>makroskopske morfologije</a:t>
            </a:r>
            <a:endParaRPr lang="en-US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971800"/>
            <a:ext cx="8077200" cy="914400"/>
          </a:xfrm>
        </p:spPr>
        <p:txBody>
          <a:bodyPr/>
          <a:lstStyle/>
          <a:p>
            <a:r>
              <a:rPr lang="sl-SI" smtClean="0"/>
              <a:t>Gladki, okrogli peleti: MKP </a:t>
            </a:r>
            <a:r>
              <a:rPr lang="sl-SI" smtClean="0">
                <a:sym typeface="Symbol" pitchFamily="18" charset="2"/>
              </a:rPr>
              <a:t></a:t>
            </a:r>
            <a:r>
              <a:rPr lang="sl-SI" smtClean="0"/>
              <a:t> 1</a:t>
            </a:r>
          </a:p>
          <a:p>
            <a:r>
              <a:rPr lang="sl-SI" smtClean="0"/>
              <a:t>Puhasti peleti: MKP </a:t>
            </a:r>
            <a:r>
              <a:rPr lang="sl-SI" smtClean="0">
                <a:sym typeface="Symbol" pitchFamily="18" charset="2"/>
              </a:rPr>
              <a:t></a:t>
            </a:r>
            <a:r>
              <a:rPr lang="en-US" smtClean="0"/>
              <a:t> </a:t>
            </a:r>
            <a:r>
              <a:rPr lang="sl-SI" smtClean="0"/>
              <a:t>1 (npr. 3,5)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8853" name="Rectangle 7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1116013" y="1905000"/>
          <a:ext cx="69119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Equation" r:id="rId3" imgW="2990728" imgH="447624" progId="Equation.3">
                  <p:embed/>
                </p:oleObj>
              </mc:Choice>
              <mc:Fallback>
                <p:oleObj name="Equation" r:id="rId3" imgW="2990728" imgH="4476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905000"/>
                        <a:ext cx="6911975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838200" y="13716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800">
                <a:solidFill>
                  <a:srgbClr val="3E3D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Merilo krožnosti peleta (angl. </a:t>
            </a:r>
            <a:r>
              <a:rPr lang="sl-SI" sz="2800" i="1">
                <a:solidFill>
                  <a:srgbClr val="3E3D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core circularity</a:t>
            </a:r>
            <a:r>
              <a:rPr lang="sl-SI" sz="2800">
                <a:solidFill>
                  <a:srgbClr val="3E3D2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48138" name="Picture 10" descr="glad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3048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11" descr="puha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13188"/>
            <a:ext cx="3279775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33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  <p:bldP spid="4813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9656" y="548680"/>
            <a:ext cx="7024687" cy="1143000"/>
          </a:xfrm>
        </p:spPr>
        <p:txBody>
          <a:bodyPr/>
          <a:lstStyle/>
          <a:p>
            <a:r>
              <a:rPr lang="sl-SI" dirty="0" smtClean="0"/>
              <a:t>Tvorba peletov</a:t>
            </a:r>
            <a:endParaRPr lang="en-US" dirty="0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2856"/>
            <a:ext cx="8229600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sl-SI" dirty="0" smtClean="0"/>
              <a:t>Tradicionalna delitev:</a:t>
            </a:r>
          </a:p>
          <a:p>
            <a:r>
              <a:rPr lang="sl-SI" dirty="0" smtClean="0"/>
              <a:t>koagulativni tip: aglomeracija spor v zgodnji fazi razvoja</a:t>
            </a:r>
          </a:p>
          <a:p>
            <a:endParaRPr lang="sl-SI" dirty="0" smtClean="0"/>
          </a:p>
          <a:p>
            <a:pPr>
              <a:buFont typeface="Wingdings" pitchFamily="2" charset="2"/>
              <a:buNone/>
            </a:pPr>
            <a:r>
              <a:rPr lang="sl-SI" sz="2100" i="1" dirty="0" smtClean="0"/>
              <a:t>	</a:t>
            </a:r>
          </a:p>
          <a:p>
            <a:pPr>
              <a:buFont typeface="Wingdings" pitchFamily="2" charset="2"/>
              <a:buNone/>
            </a:pPr>
            <a:r>
              <a:rPr lang="sl-SI" sz="2100" i="1" dirty="0" smtClean="0"/>
              <a:t>	   </a:t>
            </a:r>
          </a:p>
          <a:p>
            <a:pPr>
              <a:buFont typeface="Wingdings" pitchFamily="2" charset="2"/>
              <a:buNone/>
            </a:pPr>
            <a:r>
              <a:rPr lang="sl-SI" sz="2100" i="1" dirty="0" smtClean="0"/>
              <a:t>		   Aspergillus oryzae</a:t>
            </a:r>
          </a:p>
          <a:p>
            <a:endParaRPr lang="sl-SI" sz="2100" dirty="0" smtClean="0"/>
          </a:p>
          <a:p>
            <a:r>
              <a:rPr lang="sl-SI" dirty="0" smtClean="0"/>
              <a:t>nekoagulativni tip: 1 spora         1 pelet</a:t>
            </a:r>
            <a:endParaRPr lang="en-US" dirty="0" smtClean="0"/>
          </a:p>
        </p:txBody>
      </p:sp>
      <p:sp>
        <p:nvSpPr>
          <p:cNvPr id="84996" name="Line 5"/>
          <p:cNvSpPr>
            <a:spLocks noChangeShapeType="1"/>
          </p:cNvSpPr>
          <p:nvPr/>
        </p:nvSpPr>
        <p:spPr bwMode="auto">
          <a:xfrm>
            <a:off x="4860032" y="558924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8499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4052888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5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Nastanek peletov preko aglomeratov</a:t>
            </a:r>
            <a:endParaRPr lang="en-US" dirty="0" smtClean="0"/>
          </a:p>
        </p:txBody>
      </p:sp>
      <p:pic>
        <p:nvPicPr>
          <p:cNvPr id="860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828800"/>
            <a:ext cx="8578850" cy="3609975"/>
          </a:xfrm>
          <a:noFill/>
        </p:spPr>
      </p:pic>
    </p:spTree>
    <p:extLst>
      <p:ext uri="{BB962C8B-B14F-4D97-AF65-F5344CB8AC3E}">
        <p14:creationId xmlns:p14="http://schemas.microsoft.com/office/powerpoint/2010/main" val="12365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Oval 12"/>
          <p:cNvSpPr>
            <a:spLocks noChangeArrowheads="1"/>
          </p:cNvSpPr>
          <p:nvPr/>
        </p:nvSpPr>
        <p:spPr bwMode="auto">
          <a:xfrm>
            <a:off x="1295400" y="3124200"/>
            <a:ext cx="1828800" cy="18288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7043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Rast peletov</a:t>
            </a:r>
            <a:endParaRPr lang="en-US" smtClean="0"/>
          </a:p>
        </p:txBody>
      </p:sp>
      <p:sp>
        <p:nvSpPr>
          <p:cNvPr id="87044" name="Text Box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572000" cy="4343400"/>
          </a:xfrm>
          <a:noFill/>
        </p:spPr>
        <p:txBody>
          <a:bodyPr/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sl-SI" dirty="0" smtClean="0"/>
              <a:t>periferna cona, ki prispeva k radialni rasti (</a:t>
            </a:r>
            <a:r>
              <a:rPr lang="sl-SI" dirty="0" smtClean="0">
                <a:latin typeface="Symbol" pitchFamily="18" charset="2"/>
              </a:rPr>
              <a:t>w</a:t>
            </a:r>
            <a:r>
              <a:rPr lang="sl-SI" dirty="0" smtClean="0"/>
              <a:t>)</a:t>
            </a:r>
            <a:endParaRPr lang="en-US" dirty="0" smtClean="0"/>
          </a:p>
        </p:txBody>
      </p:sp>
      <p:graphicFrame>
        <p:nvGraphicFramePr>
          <p:cNvPr id="87045" name="Object 1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856159158"/>
              </p:ext>
            </p:extLst>
          </p:nvPr>
        </p:nvGraphicFramePr>
        <p:xfrm>
          <a:off x="5724128" y="1412776"/>
          <a:ext cx="2235182" cy="1022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9" name="Equation" r:id="rId3" imgW="885912" imgH="400050" progId="Equation.3">
                  <p:embed/>
                </p:oleObj>
              </mc:Choice>
              <mc:Fallback>
                <p:oleObj name="Equation" r:id="rId3" imgW="885912" imgH="40005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412776"/>
                        <a:ext cx="2235182" cy="1022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6" name="Object 2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083859939"/>
              </p:ext>
            </p:extLst>
          </p:nvPr>
        </p:nvGraphicFramePr>
        <p:xfrm>
          <a:off x="4993258" y="5410200"/>
          <a:ext cx="2171774" cy="77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0" name="Equation" r:id="rId5" imgW="1028520" imgH="393480" progId="Equation.3">
                  <p:embed/>
                </p:oleObj>
              </mc:Choice>
              <mc:Fallback>
                <p:oleObj name="Equation" r:id="rId5" imgW="102852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3258" y="5410200"/>
                        <a:ext cx="2171774" cy="771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7" name="Oval 11"/>
          <p:cNvSpPr>
            <a:spLocks noChangeArrowheads="1"/>
          </p:cNvSpPr>
          <p:nvPr/>
        </p:nvSpPr>
        <p:spPr bwMode="auto">
          <a:xfrm>
            <a:off x="1447800" y="3276600"/>
            <a:ext cx="1524000" cy="1524000"/>
          </a:xfrm>
          <a:prstGeom prst="ellipse">
            <a:avLst/>
          </a:prstGeom>
          <a:solidFill>
            <a:schemeClr val="tx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94C600"/>
              </a:solidFill>
              <a:latin typeface="Arial" charset="0"/>
              <a:cs typeface="Arial" charset="0"/>
            </a:endParaRPr>
          </a:p>
        </p:txBody>
      </p:sp>
      <p:sp>
        <p:nvSpPr>
          <p:cNvPr id="87048" name="Oval 13"/>
          <p:cNvSpPr>
            <a:spLocks noChangeArrowheads="1"/>
          </p:cNvSpPr>
          <p:nvPr/>
        </p:nvSpPr>
        <p:spPr bwMode="auto">
          <a:xfrm>
            <a:off x="1905000" y="3733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7049" name="Line 14"/>
          <p:cNvSpPr>
            <a:spLocks noChangeShapeType="1"/>
          </p:cNvSpPr>
          <p:nvPr/>
        </p:nvSpPr>
        <p:spPr bwMode="auto">
          <a:xfrm flipH="1" flipV="1">
            <a:off x="2209800" y="2564904"/>
            <a:ext cx="1219" cy="621856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7050" name="Line 15"/>
          <p:cNvSpPr>
            <a:spLocks noChangeShapeType="1"/>
          </p:cNvSpPr>
          <p:nvPr/>
        </p:nvSpPr>
        <p:spPr bwMode="auto">
          <a:xfrm>
            <a:off x="2209800" y="4267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7051" name="Text Box 16"/>
          <p:cNvSpPr txBox="1">
            <a:spLocks noChangeArrowheads="1"/>
          </p:cNvSpPr>
          <p:nvPr/>
        </p:nvSpPr>
        <p:spPr bwMode="auto">
          <a:xfrm>
            <a:off x="838200" y="54102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sl-SI" sz="2400">
                <a:solidFill>
                  <a:prstClr val="black"/>
                </a:solidFill>
              </a:rPr>
              <a:t>nerastna cona, ki počasi avtolizira</a:t>
            </a: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7052" name="Text Box 22"/>
          <p:cNvSpPr txBox="1">
            <a:spLocks noChangeArrowheads="1"/>
          </p:cNvSpPr>
          <p:nvPr/>
        </p:nvSpPr>
        <p:spPr bwMode="auto">
          <a:xfrm>
            <a:off x="6732240" y="527105"/>
            <a:ext cx="15476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sl-SI" sz="2000" dirty="0">
                <a:solidFill>
                  <a:prstClr val="black"/>
                </a:solidFill>
              </a:rPr>
              <a:t>specifična hitrost rasti hif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7053" name="Line 23"/>
          <p:cNvSpPr>
            <a:spLocks noChangeShapeType="1"/>
          </p:cNvSpPr>
          <p:nvPr/>
        </p:nvSpPr>
        <p:spPr bwMode="auto">
          <a:xfrm flipH="1">
            <a:off x="7092280" y="1310913"/>
            <a:ext cx="72752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7054" name="Text Box 24"/>
          <p:cNvSpPr txBox="1">
            <a:spLocks noChangeArrowheads="1"/>
          </p:cNvSpPr>
          <p:nvPr/>
        </p:nvSpPr>
        <p:spPr bwMode="auto">
          <a:xfrm>
            <a:off x="4427984" y="37338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sl-SI" sz="2400" dirty="0">
                <a:solidFill>
                  <a:prstClr val="black"/>
                </a:solidFill>
              </a:rPr>
              <a:t>(</a:t>
            </a:r>
            <a:r>
              <a:rPr lang="sl-SI" sz="2000" dirty="0">
                <a:solidFill>
                  <a:prstClr val="black"/>
                </a:solidFill>
                <a:latin typeface="Tahoma" pitchFamily="34" charset="0"/>
              </a:rPr>
              <a:t>R </a:t>
            </a:r>
            <a:r>
              <a:rPr lang="sl-SI" sz="2000" dirty="0">
                <a:solidFill>
                  <a:prstClr val="black"/>
                </a:solidFill>
                <a:latin typeface="Tahoma" pitchFamily="34" charset="0"/>
                <a:sym typeface="Symbol" pitchFamily="18" charset="2"/>
              </a:rPr>
              <a:t></a:t>
            </a:r>
            <a:r>
              <a:rPr lang="sl-SI" sz="2000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sl-SI" sz="2000" dirty="0">
                <a:solidFill>
                  <a:prstClr val="black"/>
                </a:solidFill>
                <a:latin typeface="Tahoma" pitchFamily="34" charset="0"/>
                <a:sym typeface="Symbol" pitchFamily="18" charset="2"/>
              </a:rPr>
              <a:t></a:t>
            </a:r>
            <a:r>
              <a:rPr lang="sl-SI" sz="2000" dirty="0">
                <a:solidFill>
                  <a:prstClr val="black"/>
                </a:solidFill>
                <a:latin typeface="Tahoma" pitchFamily="34" charset="0"/>
              </a:rPr>
              <a:t>, </a:t>
            </a:r>
            <a:r>
              <a:rPr lang="sl-SI" sz="2000" dirty="0">
                <a:solidFill>
                  <a:prstClr val="black"/>
                </a:solidFill>
                <a:latin typeface="Tahoma" pitchFamily="34" charset="0"/>
                <a:sym typeface="Symbol" pitchFamily="18" charset="2"/>
              </a:rPr>
              <a:t></a:t>
            </a:r>
            <a:r>
              <a:rPr lang="sl-SI" sz="2000" dirty="0">
                <a:solidFill>
                  <a:prstClr val="black"/>
                </a:solidFill>
                <a:latin typeface="Tahoma" pitchFamily="34" charset="0"/>
              </a:rPr>
              <a:t> = konst., </a:t>
            </a:r>
            <a:r>
              <a:rPr lang="sl-SI" sz="2000" dirty="0">
                <a:solidFill>
                  <a:prstClr val="black"/>
                </a:solidFill>
                <a:latin typeface="Tahoma" pitchFamily="34" charset="0"/>
                <a:sym typeface="Symbol" pitchFamily="18" charset="2"/>
              </a:rPr>
              <a:t></a:t>
            </a:r>
            <a:r>
              <a:rPr lang="sl-SI" sz="2000" baseline="-25000" dirty="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lang="sl-SI" sz="2000" dirty="0">
                <a:solidFill>
                  <a:prstClr val="black"/>
                </a:solidFill>
                <a:latin typeface="Tahoma" pitchFamily="34" charset="0"/>
              </a:rPr>
              <a:t>= konst.)</a:t>
            </a:r>
            <a:endParaRPr lang="en-US" sz="2000" dirty="0">
              <a:solidFill>
                <a:prstClr val="black"/>
              </a:solidFill>
              <a:latin typeface="Tahoma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991970"/>
              </p:ext>
            </p:extLst>
          </p:nvPr>
        </p:nvGraphicFramePr>
        <p:xfrm>
          <a:off x="7092280" y="2204864"/>
          <a:ext cx="1956966" cy="681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1" name="Equation" r:id="rId7" imgW="1130040" imgH="393480" progId="Equation.3">
                  <p:embed/>
                </p:oleObj>
              </mc:Choice>
              <mc:Fallback>
                <p:oleObj name="Equation" r:id="rId7" imgW="11300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92280" y="2204864"/>
                        <a:ext cx="1956966" cy="681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103406"/>
              </p:ext>
            </p:extLst>
          </p:nvPr>
        </p:nvGraphicFramePr>
        <p:xfrm>
          <a:off x="3956537" y="2767644"/>
          <a:ext cx="4245603" cy="805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2" name="Equation" r:id="rId9" imgW="2209680" imgH="419040" progId="Equation.3">
                  <p:embed/>
                </p:oleObj>
              </mc:Choice>
              <mc:Fallback>
                <p:oleObj name="Equation" r:id="rId9" imgW="22096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56537" y="2767644"/>
                        <a:ext cx="4245603" cy="805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5216"/>
              </p:ext>
            </p:extLst>
          </p:nvPr>
        </p:nvGraphicFramePr>
        <p:xfrm>
          <a:off x="5079824" y="4191000"/>
          <a:ext cx="2544688" cy="502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3" name="Equation" r:id="rId11" imgW="1282680" imgH="253800" progId="Equation.3">
                  <p:embed/>
                </p:oleObj>
              </mc:Choice>
              <mc:Fallback>
                <p:oleObj name="Equation" r:id="rId11" imgW="1282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9824" y="4191000"/>
                        <a:ext cx="2544688" cy="5023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282840" y="616182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robni pogoji: </a:t>
            </a:r>
            <a:r>
              <a:rPr lang="sl-SI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 = R</a:t>
            </a:r>
            <a:r>
              <a:rPr lang="sl-SI" i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l-SI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l-SI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= </a:t>
            </a:r>
            <a:r>
              <a:rPr lang="sl-SI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l-SI" i="1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sl-SI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sl-SI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sl-SI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R</a:t>
            </a:r>
            <a:r>
              <a:rPr lang="sl-SI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l-SI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 = t</a:t>
            </a:r>
            <a:r>
              <a:rPr lang="sl-SI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87042" idx="2"/>
          </p:cNvCxnSpPr>
          <p:nvPr/>
        </p:nvCxnSpPr>
        <p:spPr>
          <a:xfrm>
            <a:off x="1295400" y="4038600"/>
            <a:ext cx="914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53622" y="373380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dirty="0">
                <a:solidFill>
                  <a:prstClr val="black"/>
                </a:solidFill>
                <a:latin typeface="Arial" charset="0"/>
                <a:cs typeface="Arial" charset="0"/>
              </a:rPr>
              <a:t>R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cxnSp>
        <p:nvCxnSpPr>
          <p:cNvPr id="23" name="Straight Arrow Connector 22"/>
          <p:cNvCxnSpPr>
            <a:stCxn id="87047" idx="6"/>
          </p:cNvCxnSpPr>
          <p:nvPr/>
        </p:nvCxnSpPr>
        <p:spPr>
          <a:xfrm flipV="1">
            <a:off x="2971800" y="4030462"/>
            <a:ext cx="152400" cy="81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853924" y="3686516"/>
            <a:ext cx="421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l-SI" dirty="0" smtClean="0">
                <a:solidFill>
                  <a:prstClr val="black"/>
                </a:solidFill>
                <a:latin typeface="Arial" charset="0"/>
                <a:cs typeface="Arial" charset="0"/>
                <a:sym typeface="Symbol"/>
              </a:rPr>
              <a:t></a:t>
            </a: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6244208" y="1124744"/>
            <a:ext cx="0" cy="4094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4860032" y="771351"/>
            <a:ext cx="20162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sl-SI" sz="2000" dirty="0" smtClean="0">
                <a:solidFill>
                  <a:prstClr val="black"/>
                </a:solidFill>
              </a:rPr>
              <a:t>masa peleta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H="1">
            <a:off x="7812360" y="1686594"/>
            <a:ext cx="467544" cy="2047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8172400" y="1368003"/>
            <a:ext cx="11156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sl-SI" sz="2000" dirty="0" smtClean="0">
                <a:solidFill>
                  <a:prstClr val="black"/>
                </a:solidFill>
              </a:rPr>
              <a:t>masa cone </a:t>
            </a:r>
            <a:r>
              <a:rPr lang="sl-SI" sz="2000" dirty="0" smtClean="0">
                <a:solidFill>
                  <a:prstClr val="black"/>
                </a:solidFill>
                <a:sym typeface="Symbol"/>
              </a:rPr>
              <a:t></a:t>
            </a:r>
            <a:endParaRPr lang="en-US" sz="2000" dirty="0">
              <a:solidFill>
                <a:prstClr val="black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782439"/>
              </p:ext>
            </p:extLst>
          </p:nvPr>
        </p:nvGraphicFramePr>
        <p:xfrm>
          <a:off x="3710902" y="4656571"/>
          <a:ext cx="4865687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4" name="Equation" r:id="rId13" imgW="2819160" imgH="419040" progId="Equation.3">
                  <p:embed/>
                </p:oleObj>
              </mc:Choice>
              <mc:Fallback>
                <p:oleObj name="Equation" r:id="rId13" imgW="281916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0902" y="4656571"/>
                        <a:ext cx="4865687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4355976" y="5736029"/>
            <a:ext cx="504056" cy="74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32040" y="5410200"/>
            <a:ext cx="2232992" cy="7516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sl-SI" dirty="0" smtClean="0"/>
              <a:t>Rast nitastih organizmov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9144000" cy="4114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Model – </a:t>
            </a:r>
            <a:r>
              <a:rPr lang="sl-SI" sz="2800" dirty="0" smtClean="0"/>
              <a:t>ni omejitev s prenosom snovi</a:t>
            </a:r>
            <a:endParaRPr lang="en-US" sz="2800" dirty="0"/>
          </a:p>
          <a:p>
            <a:endParaRPr lang="en-US" dirty="0"/>
          </a:p>
          <a:p>
            <a:pPr lvl="1"/>
            <a:endParaRPr lang="sl-SI" sz="2400" dirty="0" smtClean="0"/>
          </a:p>
          <a:p>
            <a:pPr lvl="1"/>
            <a:endParaRPr lang="sl-SI" sz="2400" dirty="0"/>
          </a:p>
          <a:p>
            <a:pPr marL="365760" lvl="1" indent="0">
              <a:buNone/>
            </a:pPr>
            <a:r>
              <a:rPr lang="en-US" sz="2400" dirty="0" smtClean="0"/>
              <a:t>R </a:t>
            </a:r>
            <a:r>
              <a:rPr lang="en-US" sz="2400" dirty="0"/>
              <a:t>- </a:t>
            </a:r>
            <a:r>
              <a:rPr lang="en-US" sz="2400" dirty="0" err="1" smtClean="0"/>
              <a:t>radi</a:t>
            </a:r>
            <a:r>
              <a:rPr lang="sl-SI" sz="2400" dirty="0" smtClean="0"/>
              <a:t>j</a:t>
            </a:r>
            <a:r>
              <a:rPr lang="en-US" sz="2400" dirty="0" smtClean="0"/>
              <a:t> </a:t>
            </a:r>
            <a:r>
              <a:rPr lang="en-US" sz="2400" dirty="0" err="1" smtClean="0"/>
              <a:t>flo</a:t>
            </a:r>
            <a:r>
              <a:rPr lang="sl-SI" sz="2400" dirty="0" smtClean="0"/>
              <a:t>kule celic,</a:t>
            </a:r>
            <a:r>
              <a:rPr lang="en-US" sz="2400" dirty="0" smtClean="0"/>
              <a:t> </a:t>
            </a:r>
            <a:r>
              <a:rPr lang="en-US" sz="2400" dirty="0" err="1" smtClean="0"/>
              <a:t>pelet</a:t>
            </a:r>
            <a:r>
              <a:rPr lang="sl-SI" sz="2400" dirty="0" smtClean="0"/>
              <a:t>a</a:t>
            </a:r>
            <a:r>
              <a:rPr lang="en-US" sz="2400" dirty="0" smtClean="0"/>
              <a:t> </a:t>
            </a:r>
            <a:r>
              <a:rPr lang="sl-SI" sz="2400" dirty="0" smtClean="0"/>
              <a:t>ali</a:t>
            </a:r>
            <a:r>
              <a:rPr lang="en-US" sz="2400" dirty="0" smtClean="0"/>
              <a:t> </a:t>
            </a:r>
            <a:r>
              <a:rPr lang="sl-SI" sz="2400" dirty="0" smtClean="0"/>
              <a:t>k</a:t>
            </a:r>
            <a:r>
              <a:rPr lang="en-US" sz="2400" dirty="0" err="1" smtClean="0"/>
              <a:t>olon</a:t>
            </a:r>
            <a:r>
              <a:rPr lang="sl-SI" sz="2400" dirty="0" smtClean="0"/>
              <a:t>ije</a:t>
            </a:r>
            <a:endParaRPr lang="en-US" dirty="0"/>
          </a:p>
          <a:p>
            <a:pPr>
              <a:buFontTx/>
              <a:buNone/>
            </a:pPr>
            <a:endParaRPr lang="sl-SI" sz="2800" dirty="0" smtClean="0"/>
          </a:p>
          <a:p>
            <a:pPr>
              <a:buFontTx/>
              <a:buNone/>
            </a:pPr>
            <a:r>
              <a:rPr lang="sl-SI" dirty="0" smtClean="0"/>
              <a:t>Hitrost rasti biomase </a:t>
            </a:r>
            <a:r>
              <a:rPr lang="sl-SI" dirty="0" smtClean="0"/>
              <a:t>(M) </a:t>
            </a:r>
            <a:r>
              <a:rPr lang="sl-SI" dirty="0" smtClean="0"/>
              <a:t>lahko zapišemo kot:</a:t>
            </a:r>
            <a:endParaRPr lang="en-US" dirty="0"/>
          </a:p>
          <a:p>
            <a:pPr marL="68580" indent="0">
              <a:buNone/>
            </a:pPr>
            <a:endParaRPr lang="en-US" sz="2800" dirty="0"/>
          </a:p>
          <a:p>
            <a:endParaRPr lang="en-US" dirty="0"/>
          </a:p>
          <a:p>
            <a:endParaRPr lang="en-US" baseline="30000" dirty="0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031420"/>
              </p:ext>
            </p:extLst>
          </p:nvPr>
        </p:nvGraphicFramePr>
        <p:xfrm>
          <a:off x="2609850" y="1916113"/>
          <a:ext cx="2163763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5" name="Equation" r:id="rId4" imgW="1054080" imgH="393480" progId="Equation.3">
                  <p:embed/>
                </p:oleObj>
              </mc:Choice>
              <mc:Fallback>
                <p:oleObj name="Equation" r:id="rId4" imgW="1054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1916113"/>
                        <a:ext cx="2163763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980644"/>
              </p:ext>
            </p:extLst>
          </p:nvPr>
        </p:nvGraphicFramePr>
        <p:xfrm>
          <a:off x="3167707" y="4437112"/>
          <a:ext cx="1789113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6" name="Equation" r:id="rId6" imgW="914400" imgH="393480" progId="Equation.3">
                  <p:embed/>
                </p:oleObj>
              </mc:Choice>
              <mc:Fallback>
                <p:oleObj name="Equation" r:id="rId6" imgW="914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707" y="4437112"/>
                        <a:ext cx="1789113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195736" y="5517232"/>
                <a:ext cx="3672408" cy="686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l-SI" sz="2400" b="0" i="1" smtClean="0">
                        <a:latin typeface="Cambria Math"/>
                      </a:rPr>
                      <m:t>𝑀</m:t>
                    </m:r>
                    <m:r>
                      <a:rPr lang="sl-SI" sz="2400" b="0" i="1" smtClean="0">
                        <a:latin typeface="Cambria Math"/>
                      </a:rPr>
                      <m:t>=(</m:t>
                    </m:r>
                    <m:sSubSup>
                      <m:sSubSupPr>
                        <m:ctrlPr>
                          <a:rPr lang="sl-SI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sl-SI" sz="2400" b="0" i="1" smtClean="0">
                            <a:latin typeface="Cambria Math"/>
                          </a:rPr>
                          <m:t>𝑀</m:t>
                        </m:r>
                        <m:r>
                          <a:rPr lang="sl-SI" sz="2400" b="0" i="1" baseline="-25000" smtClean="0">
                            <a:latin typeface="Cambria Math"/>
                          </a:rPr>
                          <m:t>0</m:t>
                        </m:r>
                      </m:e>
                      <m:sub/>
                      <m:sup>
                        <m:f>
                          <m:fPr>
                            <m:ctrlPr>
                              <a:rPr lang="sl-SI" sz="24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sl-SI" sz="2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sl-SI" sz="2400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sup>
                    </m:sSubSup>
                    <m:r>
                      <a:rPr lang="sl-SI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sl-SI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l-SI" sz="2400" b="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sl-SI" sz="24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sl-SI" sz="2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num>
                      <m:den>
                        <m:r>
                          <a:rPr lang="sl-SI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sl-SI" sz="2400" dirty="0" smtClean="0"/>
                  <a:t>)</a:t>
                </a:r>
                <a:r>
                  <a:rPr lang="sl-SI" sz="2400" baseline="30000" dirty="0" smtClean="0"/>
                  <a:t>3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sl-SI" sz="2400" b="0" i="1" smtClean="0"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sl-SI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sl-SI" sz="2400" i="1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sl-SI" sz="24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sl-SI" sz="2400" i="1">
                            <a:latin typeface="Cambria Math"/>
                            <a:ea typeface="Cambria Math"/>
                          </a:rPr>
                          <m:t>𝑡</m:t>
                        </m:r>
                      </m:num>
                      <m:den>
                        <m:r>
                          <a:rPr lang="sl-SI" sz="24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sl-SI" sz="2400" dirty="0"/>
                      <m:t>)</m:t>
                    </m:r>
                    <m:r>
                      <m:rPr>
                        <m:nor/>
                      </m:rPr>
                      <a:rPr lang="sl-SI" sz="2400" baseline="30000" dirty="0"/>
                      <m:t>3</m:t>
                    </m:r>
                  </m:oMath>
                </a14:m>
                <a:endParaRPr lang="en-US" sz="2400" baseline="30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517232"/>
                <a:ext cx="3672408" cy="686855"/>
              </a:xfrm>
              <a:prstGeom prst="rect">
                <a:avLst/>
              </a:prstGeom>
              <a:blipFill rotWithShape="1">
                <a:blip r:embed="rId8"/>
                <a:stretch>
                  <a:fillRect b="-6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37415726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764704"/>
            <a:ext cx="7560958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Nitasti </a:t>
            </a:r>
            <a:r>
              <a:rPr lang="sl-SI" dirty="0"/>
              <a:t>(f</a:t>
            </a:r>
            <a:r>
              <a:rPr lang="en-US" dirty="0" err="1"/>
              <a:t>ilamento</a:t>
            </a:r>
            <a:r>
              <a:rPr lang="sl-SI" dirty="0"/>
              <a:t>zni ) </a:t>
            </a:r>
            <a:r>
              <a:rPr lang="sl-SI" dirty="0" smtClean="0"/>
              <a:t>o</a:t>
            </a:r>
            <a:r>
              <a:rPr lang="en-US" dirty="0" err="1" smtClean="0"/>
              <a:t>rgani</a:t>
            </a:r>
            <a:r>
              <a:rPr lang="sl-SI" dirty="0" smtClean="0"/>
              <a:t>zmi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492" y="2323652"/>
            <a:ext cx="6777317" cy="3841652"/>
          </a:xfrm>
        </p:spPr>
        <p:txBody>
          <a:bodyPr>
            <a:normAutofit/>
          </a:bodyPr>
          <a:lstStyle/>
          <a:p>
            <a:r>
              <a:rPr lang="sl-SI" dirty="0" smtClean="0"/>
              <a:t>Po integraciji dobimo: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 smtClean="0"/>
              <a:t>M</a:t>
            </a:r>
            <a:r>
              <a:rPr lang="en-US" i="1" baseline="-25000" dirty="0" smtClean="0"/>
              <a:t>0</a:t>
            </a:r>
            <a:r>
              <a:rPr lang="en-US" dirty="0" smtClean="0"/>
              <a:t> </a:t>
            </a:r>
            <a:r>
              <a:rPr lang="sl-SI" dirty="0" smtClean="0"/>
              <a:t>je ponavadi zelo majhen, zato:</a:t>
            </a:r>
            <a:r>
              <a:rPr lang="en-US" dirty="0" smtClean="0"/>
              <a:t> </a:t>
            </a:r>
            <a:endParaRPr lang="sl-SI" dirty="0" smtClean="0"/>
          </a:p>
          <a:p>
            <a:endParaRPr lang="en-US" dirty="0"/>
          </a:p>
          <a:p>
            <a:endParaRPr lang="sl-SI" dirty="0" smtClean="0"/>
          </a:p>
          <a:p>
            <a:r>
              <a:rPr lang="en-US" dirty="0" smtClean="0"/>
              <a:t>Model </a:t>
            </a:r>
            <a:r>
              <a:rPr lang="sl-SI" dirty="0" smtClean="0"/>
              <a:t>potrjujejo </a:t>
            </a:r>
            <a:r>
              <a:rPr lang="en-US" dirty="0" smtClean="0"/>
              <a:t>e</a:t>
            </a:r>
            <a:r>
              <a:rPr lang="sl-SI" dirty="0" smtClean="0"/>
              <a:t>ksperimentalni podatki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209800" y="2743200"/>
          <a:ext cx="4114800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4" name="Equation" r:id="rId4" imgW="1587240" imgH="469800" progId="Equation.3">
                  <p:embed/>
                </p:oleObj>
              </mc:Choice>
              <mc:Fallback>
                <p:oleObj name="Equation" r:id="rId4" imgW="15872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743200"/>
                        <a:ext cx="4114800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165015"/>
              </p:ext>
            </p:extLst>
          </p:nvPr>
        </p:nvGraphicFramePr>
        <p:xfrm>
          <a:off x="3419475" y="4652963"/>
          <a:ext cx="13446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5" name="Equation" r:id="rId6" imgW="469800" imgH="203040" progId="Equation.3">
                  <p:embed/>
                </p:oleObj>
              </mc:Choice>
              <mc:Fallback>
                <p:oleObj name="Equation" r:id="rId6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652963"/>
                        <a:ext cx="1344613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36324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2503" y="764704"/>
            <a:ext cx="7024744" cy="114300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sl-SI" sz="3600" dirty="0" smtClean="0"/>
              <a:t>Rastna krivulja v šaržnem procesu</a:t>
            </a:r>
            <a:endParaRPr lang="de-DE" baseline="-25000" dirty="0" smtClean="0"/>
          </a:p>
        </p:txBody>
      </p:sp>
      <p:pic>
        <p:nvPicPr>
          <p:cNvPr id="2052" name="Picture 94" descr="krivuljaras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8350250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96"/>
          <p:cNvSpPr>
            <a:spLocks noChangeArrowheads="1"/>
          </p:cNvSpPr>
          <p:nvPr/>
        </p:nvSpPr>
        <p:spPr bwMode="auto">
          <a:xfrm>
            <a:off x="0" y="31845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2054" name="Rectangle 97"/>
          <p:cNvSpPr>
            <a:spLocks noChangeArrowheads="1"/>
          </p:cNvSpPr>
          <p:nvPr/>
        </p:nvSpPr>
        <p:spPr bwMode="auto">
          <a:xfrm>
            <a:off x="0" y="3413125"/>
            <a:ext cx="11334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GB" sz="1000">
                <a:latin typeface="Arial" charset="0"/>
                <a:ea typeface="Times New Roman" pitchFamily="18" charset="0"/>
                <a:cs typeface="Arial" charset="0"/>
              </a:rPr>
              <a:t>	</a:t>
            </a:r>
            <a:r>
              <a:rPr lang="sl-SI" sz="1100">
                <a:ea typeface="Times New Roman" pitchFamily="18" charset="0"/>
                <a:cs typeface="Arial" charset="0"/>
              </a:rPr>
              <a:t> </a:t>
            </a:r>
            <a:endParaRPr lang="sl-SI">
              <a:ea typeface="Times New Roman" pitchFamily="18" charset="0"/>
              <a:cs typeface="Arial" charset="0"/>
            </a:endParaRPr>
          </a:p>
        </p:txBody>
      </p:sp>
      <p:sp>
        <p:nvSpPr>
          <p:cNvPr id="2055" name="Rectangle 99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2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77478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Faze rasti v šaržnem bioprocesu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45" y="1902683"/>
            <a:ext cx="5400600" cy="453650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de-DE" b="1" dirty="0"/>
              <a:t>Faza prilagajanja</a:t>
            </a:r>
            <a:r>
              <a:rPr lang="de-DE" dirty="0"/>
              <a:t> </a:t>
            </a:r>
            <a:r>
              <a:rPr lang="de-DE" dirty="0">
                <a:solidFill>
                  <a:schemeClr val="accent1"/>
                </a:solidFill>
              </a:rPr>
              <a:t>(lag faza): </a:t>
            </a:r>
            <a:r>
              <a:rPr lang="de-DE" dirty="0"/>
              <a:t>Takoj po inokulaciji je </a:t>
            </a:r>
            <a:r>
              <a:rPr lang="en-GB" i="1" dirty="0">
                <a:solidFill>
                  <a:srgbClr val="FF0000"/>
                </a:solidFill>
                <a:sym typeface="Symbol"/>
              </a:rPr>
              <a:t></a:t>
            </a:r>
            <a:r>
              <a:rPr lang="de-DE" dirty="0">
                <a:solidFill>
                  <a:srgbClr val="FF0000"/>
                </a:solidFill>
              </a:rPr>
              <a:t> praktično nič</a:t>
            </a:r>
            <a:r>
              <a:rPr lang="de-DE" dirty="0"/>
              <a:t>. Celice se v tej fazi prilagajajo novemu okolju s sintetiziranjem novih encimov ali sestavnih delov celic, medtem ko ostane njihovo število konstantno. Dolžina te faze je odvisna od fiziološkega stanja celic v vcepku (celice iz eksponentne faze rasti se hitreje prilagajajo kot celice iz stacionarne ali celo faze odmiranja) ter sprememb glede na predhodno gojenje (sestava gojišča, </a:t>
            </a:r>
            <a:r>
              <a:rPr lang="de-DE" dirty="0" smtClean="0"/>
              <a:t>temperatura</a:t>
            </a:r>
            <a:r>
              <a:rPr lang="sl-SI" dirty="0" smtClean="0"/>
              <a:t>..</a:t>
            </a:r>
            <a:r>
              <a:rPr lang="de-DE" dirty="0" smtClean="0"/>
              <a:t>.).</a:t>
            </a:r>
            <a:endParaRPr lang="sl-SI" dirty="0" smtClean="0"/>
          </a:p>
          <a:p>
            <a:pPr lvl="0"/>
            <a:endParaRPr lang="sl-SI" dirty="0" smtClean="0"/>
          </a:p>
          <a:p>
            <a:r>
              <a:rPr lang="de-DE" b="1" dirty="0"/>
              <a:t>Faza pospešene rasti</a:t>
            </a:r>
            <a:r>
              <a:rPr lang="de-DE" dirty="0"/>
              <a:t>: Koncentracija biomase začne naraščati, celice se prično intenzivno razmnoževati. </a:t>
            </a:r>
            <a:r>
              <a:rPr lang="en-GB" i="1" dirty="0">
                <a:solidFill>
                  <a:srgbClr val="FF0000"/>
                </a:solidFill>
                <a:sym typeface="Symbol"/>
              </a:rPr>
              <a:t>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Century Gothic"/>
                <a:sym typeface="Math1"/>
              </a:rPr>
              <a:t>&lt;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i="1" dirty="0">
                <a:solidFill>
                  <a:srgbClr val="FF0000"/>
                </a:solidFill>
                <a:sym typeface="Symbol"/>
              </a:rPr>
              <a:t></a:t>
            </a:r>
            <a:r>
              <a:rPr lang="en-GB" baseline="-25000" dirty="0">
                <a:solidFill>
                  <a:srgbClr val="FF0000"/>
                </a:solidFill>
              </a:rPr>
              <a:t>max</a:t>
            </a:r>
            <a:r>
              <a:rPr lang="en-GB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45" y="1935781"/>
            <a:ext cx="2868849" cy="3672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7977" y="5608190"/>
            <a:ext cx="2945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Vpliv koncentracije Mg</a:t>
            </a:r>
            <a:r>
              <a:rPr lang="sl-SI" sz="1600" baseline="30000" dirty="0" smtClean="0"/>
              <a:t>2+</a:t>
            </a:r>
            <a:r>
              <a:rPr lang="sl-SI" sz="1600" dirty="0" smtClean="0"/>
              <a:t> na dožino lag faze bakterije </a:t>
            </a:r>
            <a:r>
              <a:rPr lang="sl-SI" sz="1600" i="1" dirty="0" smtClean="0"/>
              <a:t>Enterobacter aerogenes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5557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024744" cy="1143000"/>
          </a:xfrm>
        </p:spPr>
        <p:txBody>
          <a:bodyPr/>
          <a:lstStyle/>
          <a:p>
            <a:r>
              <a:rPr lang="sl-SI" dirty="0" smtClean="0"/>
              <a:t>Diauksična rast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566"/>
            <a:ext cx="5112568" cy="43716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20888"/>
            <a:ext cx="1942938" cy="19105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85185" y="4797152"/>
            <a:ext cx="314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vez cepi </a:t>
            </a:r>
            <a:r>
              <a:rPr lang="sl-SI" dirty="0" smtClean="0">
                <a:sym typeface="Symbol"/>
              </a:rPr>
              <a:t></a:t>
            </a:r>
            <a:r>
              <a:rPr lang="sl-SI" dirty="0">
                <a:sym typeface="Symbol"/>
              </a:rPr>
              <a:t>-galaktozidaza, ki </a:t>
            </a:r>
            <a:r>
              <a:rPr lang="sl-SI" dirty="0" smtClean="0">
                <a:sym typeface="Symbol"/>
              </a:rPr>
              <a:t>je produkt gena lacZ</a:t>
            </a:r>
            <a:r>
              <a:rPr lang="sl-SI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7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500127"/>
            <a:ext cx="1535390" cy="219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586" y="224562"/>
            <a:ext cx="7024744" cy="1143000"/>
          </a:xfrm>
        </p:spPr>
        <p:txBody>
          <a:bodyPr/>
          <a:lstStyle/>
          <a:p>
            <a:r>
              <a:rPr lang="sl-SI" dirty="0" smtClean="0"/>
              <a:t>Regulacija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7" t="9412" r="16007" b="5587"/>
          <a:stretch/>
        </p:blipFill>
        <p:spPr bwMode="auto">
          <a:xfrm>
            <a:off x="5339696" y="1402546"/>
            <a:ext cx="3720419" cy="248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65778" y="3851366"/>
            <a:ext cx="270939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1</a:t>
            </a:r>
            <a:r>
              <a:rPr lang="en-US" dirty="0"/>
              <a:t>: RNA</a:t>
            </a:r>
            <a:r>
              <a:rPr lang="sl-SI" dirty="0"/>
              <a:t>-p</a:t>
            </a:r>
            <a:r>
              <a:rPr lang="en-US" dirty="0" err="1"/>
              <a:t>ol</a:t>
            </a:r>
            <a:r>
              <a:rPr lang="sl-SI" dirty="0"/>
              <a:t>i</a:t>
            </a:r>
            <a:r>
              <a:rPr lang="en-US" dirty="0" err="1"/>
              <a:t>mera</a:t>
            </a:r>
            <a:r>
              <a:rPr lang="sl-SI" dirty="0" smtClean="0"/>
              <a:t>za</a:t>
            </a:r>
            <a:r>
              <a:rPr lang="en-US" dirty="0" smtClean="0"/>
              <a:t> </a:t>
            </a:r>
            <a:endParaRPr lang="sl-SI" dirty="0" smtClean="0"/>
          </a:p>
          <a:p>
            <a:r>
              <a:rPr lang="en-US" i="1" dirty="0" smtClean="0"/>
              <a:t>2</a:t>
            </a:r>
            <a:r>
              <a:rPr lang="en-US" dirty="0"/>
              <a:t>: </a:t>
            </a:r>
            <a:r>
              <a:rPr lang="sl-SI" dirty="0" smtClean="0"/>
              <a:t>r</a:t>
            </a:r>
            <a:r>
              <a:rPr lang="en-US" dirty="0" err="1" smtClean="0"/>
              <a:t>epresor</a:t>
            </a:r>
            <a:r>
              <a:rPr lang="en-US" dirty="0" smtClean="0"/>
              <a:t> </a:t>
            </a:r>
            <a:endParaRPr lang="sl-SI" dirty="0" smtClean="0"/>
          </a:p>
          <a:p>
            <a:r>
              <a:rPr lang="en-US" i="1" dirty="0" smtClean="0"/>
              <a:t>3</a:t>
            </a:r>
            <a:r>
              <a:rPr lang="en-US" dirty="0"/>
              <a:t>: </a:t>
            </a:r>
            <a:r>
              <a:rPr lang="sl-SI" dirty="0" err="1" smtClean="0"/>
              <a:t>p</a:t>
            </a:r>
            <a:r>
              <a:rPr lang="en-US" dirty="0" err="1" smtClean="0"/>
              <a:t>romot</a:t>
            </a:r>
            <a:r>
              <a:rPr lang="sl-SI" dirty="0"/>
              <a:t>o</a:t>
            </a:r>
            <a:r>
              <a:rPr lang="en-US" dirty="0" smtClean="0"/>
              <a:t>r </a:t>
            </a:r>
            <a:endParaRPr lang="sl-SI" dirty="0" smtClean="0"/>
          </a:p>
          <a:p>
            <a:r>
              <a:rPr lang="en-US" i="1" dirty="0" smtClean="0"/>
              <a:t>4</a:t>
            </a:r>
            <a:r>
              <a:rPr lang="en-US" dirty="0"/>
              <a:t>: </a:t>
            </a:r>
            <a:r>
              <a:rPr lang="sl-SI" dirty="0" smtClean="0"/>
              <a:t>o</a:t>
            </a:r>
            <a:r>
              <a:rPr lang="en-US" dirty="0" err="1" smtClean="0"/>
              <a:t>perator</a:t>
            </a:r>
            <a:r>
              <a:rPr lang="en-US" dirty="0" smtClean="0"/>
              <a:t> </a:t>
            </a:r>
            <a:endParaRPr lang="sl-SI" dirty="0" smtClean="0"/>
          </a:p>
          <a:p>
            <a:r>
              <a:rPr lang="en-US" i="1" dirty="0" smtClean="0"/>
              <a:t>5</a:t>
            </a:r>
            <a:r>
              <a:rPr lang="en-US" dirty="0"/>
              <a:t>: </a:t>
            </a:r>
            <a:r>
              <a:rPr lang="sl-SI" dirty="0" smtClean="0"/>
              <a:t>l</a:t>
            </a:r>
            <a:r>
              <a:rPr lang="en-US" dirty="0" smtClean="0"/>
              <a:t>a</a:t>
            </a:r>
            <a:r>
              <a:rPr lang="sl-SI" dirty="0"/>
              <a:t>k</a:t>
            </a:r>
            <a:r>
              <a:rPr lang="en-US" dirty="0"/>
              <a:t>to</a:t>
            </a:r>
            <a:r>
              <a:rPr lang="sl-SI" dirty="0" smtClean="0"/>
              <a:t>za</a:t>
            </a:r>
            <a:r>
              <a:rPr lang="en-US" dirty="0" smtClean="0"/>
              <a:t> </a:t>
            </a:r>
            <a:endParaRPr lang="sl-SI" dirty="0" smtClean="0"/>
          </a:p>
          <a:p>
            <a:r>
              <a:rPr lang="en-US" i="1" dirty="0" smtClean="0"/>
              <a:t>6</a:t>
            </a:r>
            <a:r>
              <a:rPr lang="en-US" dirty="0"/>
              <a:t>: </a:t>
            </a:r>
            <a:r>
              <a:rPr lang="en-US" dirty="0" err="1" smtClean="0"/>
              <a:t>lacZ</a:t>
            </a:r>
            <a:r>
              <a:rPr lang="sl-SI" dirty="0" smtClean="0"/>
              <a:t> gen</a:t>
            </a:r>
            <a:r>
              <a:rPr lang="en-US" dirty="0" smtClean="0"/>
              <a:t> </a:t>
            </a:r>
            <a:endParaRPr lang="sl-SI" dirty="0" smtClean="0"/>
          </a:p>
          <a:p>
            <a:r>
              <a:rPr lang="en-US" i="1" dirty="0" smtClean="0"/>
              <a:t>7</a:t>
            </a:r>
            <a:r>
              <a:rPr lang="en-US" dirty="0"/>
              <a:t>: </a:t>
            </a:r>
            <a:r>
              <a:rPr lang="en-US" dirty="0" err="1" smtClean="0"/>
              <a:t>lacY</a:t>
            </a:r>
            <a:r>
              <a:rPr lang="sl-SI" dirty="0"/>
              <a:t> gen</a:t>
            </a:r>
            <a:r>
              <a:rPr lang="en-US" dirty="0" smtClean="0"/>
              <a:t> </a:t>
            </a:r>
            <a:r>
              <a:rPr lang="sl-SI" dirty="0" smtClean="0"/>
              <a:t>    operon </a:t>
            </a:r>
          </a:p>
          <a:p>
            <a:r>
              <a:rPr lang="en-US" i="1" dirty="0" smtClean="0"/>
              <a:t>8</a:t>
            </a:r>
            <a:r>
              <a:rPr lang="en-US" dirty="0"/>
              <a:t>: </a:t>
            </a:r>
            <a:r>
              <a:rPr lang="en-US" dirty="0" err="1" smtClean="0"/>
              <a:t>lacA</a:t>
            </a:r>
            <a:r>
              <a:rPr lang="sl-SI" dirty="0" smtClean="0"/>
              <a:t> gen</a:t>
            </a:r>
            <a:r>
              <a:rPr lang="en-US" dirty="0" smtClean="0"/>
              <a:t> </a:t>
            </a:r>
            <a:endParaRPr lang="sl-SI" dirty="0"/>
          </a:p>
          <a:p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7668344" y="5373216"/>
            <a:ext cx="45719" cy="720080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64288" y="796062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72400" y="272259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B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5537" y="4845159"/>
            <a:ext cx="4176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CAP = katabolni aktivatorski protein (alosteričen, aktivira ga cAMP)</a:t>
            </a:r>
          </a:p>
          <a:p>
            <a:endParaRPr lang="sl-SI" dirty="0" smtClean="0"/>
          </a:p>
          <a:p>
            <a:endParaRPr lang="sl-SI" dirty="0"/>
          </a:p>
          <a:p>
            <a:pPr algn="r"/>
            <a:r>
              <a:rPr lang="sl-SI" dirty="0" smtClean="0"/>
              <a:t>cAMP </a:t>
            </a:r>
            <a:r>
              <a:rPr lang="sl-SI" dirty="0"/>
              <a:t>= ciklični </a:t>
            </a:r>
            <a:r>
              <a:rPr lang="sl-SI" dirty="0" smtClean="0"/>
              <a:t>AMP,</a:t>
            </a:r>
          </a:p>
          <a:p>
            <a:pPr algn="r"/>
            <a:r>
              <a:rPr lang="sl-SI" dirty="0" smtClean="0"/>
              <a:t>njegova konc. se poviša, ko celici zmanjka energije </a:t>
            </a:r>
            <a:endParaRPr lang="sl-SI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39909"/>
            <a:ext cx="5084064" cy="3304032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44" y="761614"/>
            <a:ext cx="38100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01549" y="1372234"/>
            <a:ext cx="196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laktozni operon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05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127" y="476672"/>
            <a:ext cx="7528682" cy="1143000"/>
          </a:xfrm>
        </p:spPr>
        <p:txBody>
          <a:bodyPr>
            <a:normAutofit fontScale="90000"/>
          </a:bodyPr>
          <a:lstStyle/>
          <a:p>
            <a:r>
              <a:rPr lang="sl-SI" dirty="0"/>
              <a:t>Faze rasti v šaržnem bioprocesu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968" y="1700808"/>
            <a:ext cx="7992888" cy="3508977"/>
          </a:xfrm>
        </p:spPr>
        <p:txBody>
          <a:bodyPr/>
          <a:lstStyle/>
          <a:p>
            <a:r>
              <a:rPr lang="en-GB" b="1" dirty="0" err="1" smtClean="0"/>
              <a:t>Eksponentna</a:t>
            </a:r>
            <a:r>
              <a:rPr lang="en-GB" b="1" dirty="0" smtClean="0"/>
              <a:t> </a:t>
            </a:r>
            <a:r>
              <a:rPr lang="en-GB" b="1" dirty="0" err="1"/>
              <a:t>faza</a:t>
            </a:r>
            <a:r>
              <a:rPr lang="en-GB" b="1" dirty="0"/>
              <a:t> </a:t>
            </a:r>
            <a:r>
              <a:rPr lang="en-GB" b="1" dirty="0" err="1"/>
              <a:t>rasti</a:t>
            </a:r>
            <a:r>
              <a:rPr lang="en-GB" dirty="0"/>
              <a:t>: </a:t>
            </a:r>
            <a:r>
              <a:rPr lang="en-GB" dirty="0" err="1"/>
              <a:t>Mikroorganizmi</a:t>
            </a:r>
            <a:r>
              <a:rPr lang="en-GB" dirty="0"/>
              <a:t> se </a:t>
            </a:r>
            <a:r>
              <a:rPr lang="en-GB" dirty="0" err="1"/>
              <a:t>razmnožujejo</a:t>
            </a:r>
            <a:r>
              <a:rPr lang="en-GB" dirty="0"/>
              <a:t> s </a:t>
            </a:r>
            <a:r>
              <a:rPr lang="en-GB" dirty="0" err="1"/>
              <a:t>konstantno</a:t>
            </a:r>
            <a:r>
              <a:rPr lang="en-GB" dirty="0"/>
              <a:t>, </a:t>
            </a:r>
            <a:r>
              <a:rPr lang="en-GB" dirty="0" err="1"/>
              <a:t>maksimalno</a:t>
            </a:r>
            <a:r>
              <a:rPr lang="en-GB" dirty="0"/>
              <a:t> </a:t>
            </a:r>
            <a:r>
              <a:rPr lang="en-GB" dirty="0" err="1"/>
              <a:t>specifično</a:t>
            </a:r>
            <a:r>
              <a:rPr lang="en-GB" dirty="0"/>
              <a:t> </a:t>
            </a:r>
            <a:r>
              <a:rPr lang="en-GB" dirty="0" err="1"/>
              <a:t>hitrostjo</a:t>
            </a:r>
            <a:r>
              <a:rPr lang="en-GB" dirty="0"/>
              <a:t> </a:t>
            </a:r>
            <a:r>
              <a:rPr lang="en-GB" dirty="0" err="1"/>
              <a:t>rasti</a:t>
            </a:r>
            <a:r>
              <a:rPr lang="en-GB" dirty="0"/>
              <a:t> (</a:t>
            </a:r>
            <a:r>
              <a:rPr lang="en-GB" i="1" dirty="0">
                <a:solidFill>
                  <a:srgbClr val="FF0000"/>
                </a:solidFill>
                <a:sym typeface="Symbol"/>
              </a:rPr>
              <a:t>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= </a:t>
            </a:r>
            <a:r>
              <a:rPr lang="en-GB" i="1" dirty="0">
                <a:solidFill>
                  <a:srgbClr val="FF0000"/>
                </a:solidFill>
                <a:sym typeface="Symbol"/>
              </a:rPr>
              <a:t></a:t>
            </a:r>
            <a:r>
              <a:rPr lang="en-GB" i="1" baseline="-25000" dirty="0">
                <a:solidFill>
                  <a:srgbClr val="FF0000"/>
                </a:solidFill>
              </a:rPr>
              <a:t>max</a:t>
            </a:r>
            <a:r>
              <a:rPr lang="en-GB" dirty="0"/>
              <a:t>) 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748345"/>
              </p:ext>
            </p:extLst>
          </p:nvPr>
        </p:nvGraphicFramePr>
        <p:xfrm>
          <a:off x="3419872" y="3033993"/>
          <a:ext cx="2159043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Equation" r:id="rId3" imgW="1295280" imgH="431640" progId="Equation.3">
                  <p:embed/>
                </p:oleObj>
              </mc:Choice>
              <mc:Fallback>
                <p:oleObj name="Equation" r:id="rId3" imgW="1295280" imgH="431640" progId="Equation.3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033993"/>
                        <a:ext cx="2159043" cy="720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8443913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987824" y="6741368"/>
            <a:ext cx="288032" cy="1166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8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1680</TotalTime>
  <Words>1808</Words>
  <Application>Microsoft Office PowerPoint</Application>
  <PresentationFormat>On-screen Show (4:3)</PresentationFormat>
  <Paragraphs>406</Paragraphs>
  <Slides>47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Austin</vt:lpstr>
      <vt:lpstr>1_Austin</vt:lpstr>
      <vt:lpstr>Equation</vt:lpstr>
      <vt:lpstr>Worksheet</vt:lpstr>
      <vt:lpstr>Microsoft Equation 3.0</vt:lpstr>
      <vt:lpstr>RAST CELIC MODELI RASTI</vt:lpstr>
      <vt:lpstr>Povečanje biomase</vt:lpstr>
      <vt:lpstr>Hitrost rasti biomase</vt:lpstr>
      <vt:lpstr>Šaržni bioproces</vt:lpstr>
      <vt:lpstr>Rastna krivulja v šaržnem procesu</vt:lpstr>
      <vt:lpstr>Faze rasti v šaržnem bioprocesu</vt:lpstr>
      <vt:lpstr>Diauksična rast</vt:lpstr>
      <vt:lpstr>Regulacija</vt:lpstr>
      <vt:lpstr>Faze rasti v šaržnem bioprocesu</vt:lpstr>
      <vt:lpstr>Maksimalna specifična hitrost rasti</vt:lpstr>
      <vt:lpstr>Čas podvojevanja td</vt:lpstr>
      <vt:lpstr>Faze rasti v šaržnem bioprocesu</vt:lpstr>
      <vt:lpstr>Stacionarna faza rasti</vt:lpstr>
      <vt:lpstr>Faze rasti v šaržnem bioprocesu</vt:lpstr>
      <vt:lpstr>Določanje hitrosti rasti</vt:lpstr>
      <vt:lpstr>Določanje koncentracije celic</vt:lpstr>
      <vt:lpstr>Določanje  koncentracije celic</vt:lpstr>
      <vt:lpstr>Določanje koncentracije celic</vt:lpstr>
      <vt:lpstr>Primerjava različnih tehnik merjenja koncentracije biomase</vt:lpstr>
      <vt:lpstr>PowerPoint Presentation</vt:lpstr>
      <vt:lpstr>Izkoristki</vt:lpstr>
      <vt:lpstr>PowerPoint Presentation</vt:lpstr>
      <vt:lpstr>Izkoristek glukoze</vt:lpstr>
      <vt:lpstr>Hitrost porabe substrata</vt:lpstr>
      <vt:lpstr>Hitrost nastajanja produkta</vt:lpstr>
      <vt:lpstr>Primer</vt:lpstr>
      <vt:lpstr>Vpliv okolja na rast celic</vt:lpstr>
      <vt:lpstr>Vpliv okolja na rast celic</vt:lpstr>
      <vt:lpstr>Vpliv okolja na rast celic</vt:lpstr>
      <vt:lpstr>Nestrukturni  nesegregirani modeli rasti biomase</vt:lpstr>
      <vt:lpstr>Nestrukturni  nesegregirani modeli rasti biomase</vt:lpstr>
      <vt:lpstr>Modeli z inhibicijo rasti</vt:lpstr>
      <vt:lpstr>PowerPoint Presentation</vt:lpstr>
      <vt:lpstr>Šaržni proces</vt:lpstr>
      <vt:lpstr>Logistična enačba</vt:lpstr>
      <vt:lpstr>Logistična enačba</vt:lpstr>
      <vt:lpstr>Nestrukturni, nesegregirani modeli</vt:lpstr>
      <vt:lpstr>Submerzna rast nitastih gliv</vt:lpstr>
      <vt:lpstr>Apikalna rast hif</vt:lpstr>
      <vt:lpstr>Rhizopus nigricans  Aspergillus niger</vt:lpstr>
      <vt:lpstr>Peletna oblika rasti gliv</vt:lpstr>
      <vt:lpstr>Indeksi makroskopske morfologije</vt:lpstr>
      <vt:lpstr>Tvorba peletov</vt:lpstr>
      <vt:lpstr>Nastanek peletov preko aglomeratov</vt:lpstr>
      <vt:lpstr>Rast peletov</vt:lpstr>
      <vt:lpstr>Rast nitastih organizmov</vt:lpstr>
      <vt:lpstr>Nitasti (filamentozni ) organizmi</vt:lpstr>
    </vt:vector>
  </TitlesOfParts>
  <Company>FKKT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BIOPROCESNO INŽENIRSTVO</dc:title>
  <dc:creator>polona_znidarsic_plazl</dc:creator>
  <cp:lastModifiedBy>polona_znidarsic_plazl</cp:lastModifiedBy>
  <cp:revision>146</cp:revision>
  <dcterms:created xsi:type="dcterms:W3CDTF">2012-10-09T10:49:42Z</dcterms:created>
  <dcterms:modified xsi:type="dcterms:W3CDTF">2013-03-11T12:54:24Z</dcterms:modified>
</cp:coreProperties>
</file>