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66" r:id="rId5"/>
    <p:sldId id="258" r:id="rId6"/>
    <p:sldId id="267" r:id="rId7"/>
    <p:sldId id="262" r:id="rId8"/>
    <p:sldId id="263" r:id="rId9"/>
    <p:sldId id="259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21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4A931874-8D7B-4089-9E61-8F6AC59BC9F8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74D40C7-F541-46B3-81C0-68B99784A1D3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31874-8D7B-4089-9E61-8F6AC59BC9F8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D40C7-F541-46B3-81C0-68B99784A1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31874-8D7B-4089-9E61-8F6AC59BC9F8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D40C7-F541-46B3-81C0-68B99784A1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31874-8D7B-4089-9E61-8F6AC59BC9F8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D40C7-F541-46B3-81C0-68B99784A1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31874-8D7B-4089-9E61-8F6AC59BC9F8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D40C7-F541-46B3-81C0-68B99784A1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31874-8D7B-4089-9E61-8F6AC59BC9F8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D40C7-F541-46B3-81C0-68B99784A1D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31874-8D7B-4089-9E61-8F6AC59BC9F8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D40C7-F541-46B3-81C0-68B99784A1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31874-8D7B-4089-9E61-8F6AC59BC9F8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D40C7-F541-46B3-81C0-68B99784A1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31874-8D7B-4089-9E61-8F6AC59BC9F8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D40C7-F541-46B3-81C0-68B99784A1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31874-8D7B-4089-9E61-8F6AC59BC9F8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D40C7-F541-46B3-81C0-68B99784A1D3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31874-8D7B-4089-9E61-8F6AC59BC9F8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D40C7-F541-46B3-81C0-68B99784A1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4A931874-8D7B-4089-9E61-8F6AC59BC9F8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674D40C7-F541-46B3-81C0-68B99784A1D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polona.znidarsic@fkkt.uni-lj.si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uros.novak@fkkt.uni-lj.si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4008" y="2348880"/>
            <a:ext cx="3546728" cy="1702160"/>
          </a:xfrm>
        </p:spPr>
        <p:txBody>
          <a:bodyPr>
            <a:normAutofit fontScale="90000"/>
          </a:bodyPr>
          <a:lstStyle/>
          <a:p>
            <a:r>
              <a:rPr lang="sl-SI" dirty="0" smtClean="0"/>
              <a:t>OSNOVE</a:t>
            </a:r>
            <a:br>
              <a:rPr lang="sl-SI" dirty="0" smtClean="0"/>
            </a:br>
            <a:r>
              <a:rPr lang="sl-SI" dirty="0" smtClean="0"/>
              <a:t>BIOKEMIJSKEGA INŽENIRSTVA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511043" cy="1260629"/>
          </a:xfrm>
        </p:spPr>
        <p:txBody>
          <a:bodyPr/>
          <a:lstStyle/>
          <a:p>
            <a:r>
              <a:rPr lang="sl-SI" dirty="0" smtClean="0"/>
              <a:t>Polona Žnidaršič Plazl</a:t>
            </a:r>
          </a:p>
          <a:p>
            <a:endParaRPr lang="sl-SI" dirty="0" smtClean="0"/>
          </a:p>
        </p:txBody>
      </p:sp>
    </p:spTree>
    <p:extLst>
      <p:ext uri="{BB962C8B-B14F-4D97-AF65-F5344CB8AC3E}">
        <p14:creationId xmlns:p14="http://schemas.microsoft.com/office/powerpoint/2010/main" val="176764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Študijska literatura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416940" cy="3841652"/>
          </a:xfrm>
        </p:spPr>
        <p:txBody>
          <a:bodyPr>
            <a:normAutofit fontScale="92500"/>
          </a:bodyPr>
          <a:lstStyle/>
          <a:p>
            <a:r>
              <a:rPr lang="sl-SI" dirty="0"/>
              <a:t>Doran P.M. Bioprocess Engineering Principles, </a:t>
            </a:r>
            <a:r>
              <a:rPr lang="sl-SI" dirty="0" smtClean="0"/>
              <a:t>2</a:t>
            </a:r>
            <a:r>
              <a:rPr lang="sl-SI" baseline="30000" dirty="0" smtClean="0"/>
              <a:t>nd</a:t>
            </a:r>
            <a:r>
              <a:rPr lang="sl-SI" dirty="0" smtClean="0"/>
              <a:t> Ed., Academic </a:t>
            </a:r>
            <a:r>
              <a:rPr lang="sl-SI" dirty="0"/>
              <a:t>Press, </a:t>
            </a:r>
            <a:r>
              <a:rPr lang="sl-SI" dirty="0" smtClean="0"/>
              <a:t>Amsterdam [etc.], 2013</a:t>
            </a:r>
            <a:endParaRPr lang="en-US" dirty="0"/>
          </a:p>
          <a:p>
            <a:r>
              <a:rPr lang="sl-SI" dirty="0"/>
              <a:t>Raspor P. (ur.) Biotehnologija. Bia, d.o.o., Ljubljana. 1996. </a:t>
            </a:r>
          </a:p>
          <a:p>
            <a:r>
              <a:rPr lang="sl-SI" dirty="0" smtClean="0"/>
              <a:t>Shuler </a:t>
            </a:r>
            <a:r>
              <a:rPr lang="sl-SI" dirty="0"/>
              <a:t>M.L., Kargi F. Bioprocess Engineering: Basic Concepts. 2</a:t>
            </a:r>
            <a:r>
              <a:rPr lang="sl-SI" baseline="30000" dirty="0"/>
              <a:t>nd</a:t>
            </a:r>
            <a:r>
              <a:rPr lang="sl-SI" dirty="0"/>
              <a:t> </a:t>
            </a:r>
            <a:r>
              <a:rPr lang="sl-SI" dirty="0" smtClean="0"/>
              <a:t>Ed., </a:t>
            </a:r>
            <a:r>
              <a:rPr lang="sl-SI" dirty="0"/>
              <a:t>Prentice Hall, Upper Saddle River (New Jersey), 2002. </a:t>
            </a:r>
            <a:endParaRPr lang="sl-SI" dirty="0" smtClean="0"/>
          </a:p>
          <a:p>
            <a:r>
              <a:rPr lang="sl-SI" dirty="0" smtClean="0"/>
              <a:t>Nielsen  </a:t>
            </a:r>
            <a:r>
              <a:rPr lang="sl-SI" dirty="0"/>
              <a:t>J., </a:t>
            </a:r>
            <a:r>
              <a:rPr lang="sl-SI" dirty="0" smtClean="0"/>
              <a:t>Villadsen </a:t>
            </a:r>
            <a:r>
              <a:rPr lang="sl-SI" dirty="0"/>
              <a:t>J</a:t>
            </a:r>
            <a:r>
              <a:rPr lang="sl-SI" dirty="0" smtClean="0"/>
              <a:t>., Liden </a:t>
            </a:r>
            <a:r>
              <a:rPr lang="sl-SI" dirty="0"/>
              <a:t>G. Bioreaction Engineering Principles, 2</a:t>
            </a:r>
            <a:r>
              <a:rPr lang="sl-SI" baseline="30000" dirty="0"/>
              <a:t>nd</a:t>
            </a:r>
            <a:r>
              <a:rPr lang="sl-SI" dirty="0"/>
              <a:t> </a:t>
            </a:r>
            <a:r>
              <a:rPr lang="sl-SI"/>
              <a:t>Ed</a:t>
            </a:r>
            <a:r>
              <a:rPr lang="sl-SI" smtClean="0"/>
              <a:t>., </a:t>
            </a:r>
            <a:r>
              <a:rPr lang="sl-SI" dirty="0"/>
              <a:t>Kluwer Academic/ Plenum Press, New York, 2002</a:t>
            </a:r>
            <a:r>
              <a:rPr lang="sl-SI" dirty="0" smtClean="0"/>
              <a:t>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32245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Podatki o predmetu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Spletna učilnica: prijava!</a:t>
            </a:r>
          </a:p>
          <a:p>
            <a:r>
              <a:rPr lang="sl-SI" dirty="0" smtClean="0"/>
              <a:t>Predavateljica: </a:t>
            </a:r>
          </a:p>
          <a:p>
            <a:pPr marL="68580" indent="0">
              <a:buNone/>
            </a:pPr>
            <a:r>
              <a:rPr lang="sl-SI" dirty="0" smtClean="0"/>
              <a:t>izr. prof. dr. Polona Žnidaršič Plazl</a:t>
            </a:r>
          </a:p>
          <a:p>
            <a:pPr marL="68580" indent="0">
              <a:buNone/>
            </a:pPr>
            <a:endParaRPr lang="sl-SI" dirty="0" smtClean="0"/>
          </a:p>
          <a:p>
            <a:pPr marL="68580" indent="0">
              <a:buNone/>
            </a:pPr>
            <a:r>
              <a:rPr lang="sl-SI" dirty="0" smtClean="0"/>
              <a:t>E-mail: </a:t>
            </a:r>
            <a:r>
              <a:rPr lang="sl-SI" dirty="0" smtClean="0">
                <a:hlinkClick r:id="rId2"/>
              </a:rPr>
              <a:t>polona.znidarsic@fkkt.uni-lj.si</a:t>
            </a:r>
            <a:endParaRPr lang="sl-SI" dirty="0" smtClean="0"/>
          </a:p>
          <a:p>
            <a:pPr marL="68580" indent="0">
              <a:buNone/>
            </a:pPr>
            <a:r>
              <a:rPr lang="sl-SI" dirty="0" smtClean="0"/>
              <a:t>Pisarna: soba 47 na Katedri za kemijsko, biokemijsko in ekološko inženirstvo</a:t>
            </a:r>
            <a:endParaRPr lang="en-US" dirty="0"/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285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Izvedba predmeta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056900" cy="3508977"/>
          </a:xfrm>
        </p:spPr>
        <p:txBody>
          <a:bodyPr>
            <a:normAutofit/>
          </a:bodyPr>
          <a:lstStyle/>
          <a:p>
            <a:r>
              <a:rPr lang="sl-SI" dirty="0" smtClean="0"/>
              <a:t>Predavanja in seminarske vaje: </a:t>
            </a:r>
          </a:p>
          <a:p>
            <a:pPr marL="365760" lvl="1" indent="0">
              <a:buNone/>
            </a:pPr>
            <a:r>
              <a:rPr lang="sl-SI" dirty="0"/>
              <a:t>	</a:t>
            </a:r>
            <a:r>
              <a:rPr lang="sl-SI" dirty="0" smtClean="0"/>
              <a:t>SREDA </a:t>
            </a:r>
            <a:r>
              <a:rPr lang="sl-SI" dirty="0"/>
              <a:t>od </a:t>
            </a:r>
            <a:r>
              <a:rPr lang="sl-SI" dirty="0" smtClean="0"/>
              <a:t>14</a:t>
            </a:r>
            <a:r>
              <a:rPr lang="sl-SI" baseline="30000" dirty="0" smtClean="0"/>
              <a:t>h</a:t>
            </a:r>
            <a:r>
              <a:rPr lang="sl-SI" dirty="0" smtClean="0"/>
              <a:t>-16</a:t>
            </a:r>
            <a:r>
              <a:rPr lang="sl-SI" baseline="30000" dirty="0" smtClean="0"/>
              <a:t>h</a:t>
            </a:r>
            <a:endParaRPr lang="sl-SI" dirty="0" smtClean="0"/>
          </a:p>
          <a:p>
            <a:pPr marL="68580" indent="0">
              <a:buNone/>
            </a:pPr>
            <a:r>
              <a:rPr lang="sl-SI" dirty="0" smtClean="0"/>
              <a:t>	</a:t>
            </a:r>
            <a:endParaRPr lang="sl-SI" dirty="0"/>
          </a:p>
          <a:p>
            <a:r>
              <a:rPr lang="sl-SI" dirty="0" smtClean="0"/>
              <a:t>Predstavitve seminarjev: maj 2014</a:t>
            </a:r>
            <a:endParaRPr lang="sl-SI" dirty="0"/>
          </a:p>
          <a:p>
            <a:pPr>
              <a:buNone/>
            </a:pPr>
            <a:endParaRPr lang="sl-SI" dirty="0"/>
          </a:p>
          <a:p>
            <a:r>
              <a:rPr lang="sl-SI" dirty="0" smtClean="0"/>
              <a:t>Laboratorijske vaje: marec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818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Seminarji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Navodila za pripravo na spletni učilnici.</a:t>
            </a:r>
          </a:p>
          <a:p>
            <a:r>
              <a:rPr lang="sl-SI" dirty="0" smtClean="0"/>
              <a:t>Naslovi seminarjev: dodelitev v prvih dveh tednih po začetku predavanj.</a:t>
            </a:r>
          </a:p>
          <a:p>
            <a:r>
              <a:rPr lang="sl-SI" dirty="0" smtClean="0"/>
              <a:t>Oddaja seminarjev v pisni obliki do 1 teden pred predstavitvijo</a:t>
            </a:r>
          </a:p>
          <a:p>
            <a:r>
              <a:rPr lang="sl-SI" dirty="0" smtClean="0"/>
              <a:t>Predstavitve:  maj 2014: </a:t>
            </a:r>
          </a:p>
          <a:p>
            <a:pPr marL="68580" indent="0">
              <a:buNone/>
            </a:pPr>
            <a:r>
              <a:rPr lang="sl-SI" dirty="0"/>
              <a:t>	</a:t>
            </a:r>
            <a:r>
              <a:rPr lang="sl-SI" dirty="0" smtClean="0"/>
              <a:t>10 min + diskusija</a:t>
            </a:r>
            <a:endParaRPr lang="sl-SI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250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7024744" cy="1143000"/>
          </a:xfrm>
        </p:spPr>
        <p:txBody>
          <a:bodyPr/>
          <a:lstStyle/>
          <a:p>
            <a:r>
              <a:rPr lang="sl-SI" dirty="0"/>
              <a:t>Vaje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484784"/>
            <a:ext cx="7632964" cy="4896544"/>
          </a:xfrm>
        </p:spPr>
        <p:txBody>
          <a:bodyPr>
            <a:normAutofit lnSpcReduction="10000"/>
          </a:bodyPr>
          <a:lstStyle/>
          <a:p>
            <a:pPr marL="365760" lvl="1" indent="0">
              <a:buNone/>
            </a:pPr>
            <a:r>
              <a:rPr lang="sl-SI" dirty="0" smtClean="0"/>
              <a:t>Laboratorijske </a:t>
            </a:r>
            <a:r>
              <a:rPr lang="sl-SI" dirty="0"/>
              <a:t>vaje</a:t>
            </a:r>
            <a:r>
              <a:rPr lang="sl-SI" dirty="0" smtClean="0"/>
              <a:t>:</a:t>
            </a:r>
          </a:p>
          <a:p>
            <a:pPr marL="365760" lvl="1" indent="0">
              <a:buNone/>
            </a:pPr>
            <a:r>
              <a:rPr lang="sl-SI" dirty="0" smtClean="0"/>
              <a:t>Izvajalca</a:t>
            </a:r>
            <a:r>
              <a:rPr lang="sl-SI" dirty="0"/>
              <a:t>: </a:t>
            </a:r>
            <a:r>
              <a:rPr lang="sl-SI" dirty="0" smtClean="0"/>
              <a:t>asist</a:t>
            </a:r>
            <a:r>
              <a:rPr lang="sl-SI" dirty="0"/>
              <a:t>. </a:t>
            </a:r>
            <a:r>
              <a:rPr lang="sl-SI" dirty="0" smtClean="0"/>
              <a:t>Ing. Gabriela </a:t>
            </a:r>
            <a:r>
              <a:rPr lang="sl-SI" dirty="0" err="1" smtClean="0"/>
              <a:t>Kalčikova</a:t>
            </a:r>
            <a:r>
              <a:rPr lang="sl-SI" dirty="0" smtClean="0"/>
              <a:t> (</a:t>
            </a:r>
            <a:r>
              <a:rPr lang="sl-SI" u="sng" dirty="0" err="1" smtClean="0">
                <a:solidFill>
                  <a:schemeClr val="accent6">
                    <a:lumMod val="75000"/>
                  </a:schemeClr>
                </a:solidFill>
              </a:rPr>
              <a:t>Gabriela.Kalcikova</a:t>
            </a:r>
            <a:r>
              <a:rPr lang="sl-SI" u="sng" dirty="0" err="1" smtClean="0">
                <a:solidFill>
                  <a:schemeClr val="accent6">
                    <a:lumMod val="75000"/>
                  </a:schemeClr>
                </a:solidFill>
                <a:hlinkClick r:id="rId2"/>
              </a:rPr>
              <a:t>@fkkt.uni</a:t>
            </a:r>
            <a:r>
              <a:rPr lang="sl-SI" u="sng" dirty="0" smtClean="0">
                <a:solidFill>
                  <a:schemeClr val="accent6">
                    <a:lumMod val="75000"/>
                  </a:schemeClr>
                </a:solidFill>
                <a:hlinkClick r:id="rId2"/>
              </a:rPr>
              <a:t>-</a:t>
            </a:r>
            <a:r>
              <a:rPr lang="sl-SI" u="sng" dirty="0" err="1" smtClean="0">
                <a:solidFill>
                  <a:schemeClr val="accent6">
                    <a:lumMod val="75000"/>
                  </a:schemeClr>
                </a:solidFill>
                <a:hlinkClick r:id="rId2"/>
              </a:rPr>
              <a:t>lj.si</a:t>
            </a:r>
            <a:r>
              <a:rPr lang="sl-SI" dirty="0" smtClean="0"/>
              <a:t>)</a:t>
            </a:r>
            <a:endParaRPr lang="sl-SI" dirty="0"/>
          </a:p>
          <a:p>
            <a:pPr lvl="1"/>
            <a:r>
              <a:rPr lang="sl-SI" dirty="0" smtClean="0"/>
              <a:t>1</a:t>
            </a:r>
            <a:r>
              <a:rPr lang="sl-SI" dirty="0"/>
              <a:t>. vaja: </a:t>
            </a:r>
            <a:r>
              <a:rPr lang="sl-SI" dirty="0" smtClean="0"/>
              <a:t>Mešanje</a:t>
            </a:r>
            <a:endParaRPr lang="sl-SI" dirty="0"/>
          </a:p>
          <a:p>
            <a:pPr lvl="1"/>
            <a:r>
              <a:rPr lang="sl-SI" dirty="0"/>
              <a:t>2. vaja: </a:t>
            </a:r>
            <a:r>
              <a:rPr lang="sl-SI" dirty="0" smtClean="0"/>
              <a:t>Prenos kisika v sistemu plin - kapljevina</a:t>
            </a:r>
          </a:p>
          <a:p>
            <a:pPr lvl="1"/>
            <a:r>
              <a:rPr lang="sl-SI" dirty="0" smtClean="0"/>
              <a:t>3. vaja: </a:t>
            </a:r>
            <a:r>
              <a:rPr lang="sl-SI" dirty="0"/>
              <a:t>Mikrofiltracija</a:t>
            </a:r>
          </a:p>
          <a:p>
            <a:pPr lvl="1"/>
            <a:r>
              <a:rPr lang="sl-SI" dirty="0" smtClean="0"/>
              <a:t>4. </a:t>
            </a:r>
            <a:r>
              <a:rPr lang="sl-SI" dirty="0"/>
              <a:t>vaja: Kinetika rasti mikroorganizmov v šaržnem </a:t>
            </a:r>
            <a:r>
              <a:rPr lang="sl-SI" dirty="0" smtClean="0"/>
              <a:t>procesu</a:t>
            </a:r>
          </a:p>
          <a:p>
            <a:pPr lvl="1"/>
            <a:endParaRPr lang="sl-SI" dirty="0" smtClean="0"/>
          </a:p>
          <a:p>
            <a:pPr marL="365760" lvl="1" indent="0">
              <a:buNone/>
            </a:pPr>
            <a:r>
              <a:rPr lang="sl-SI" dirty="0" smtClean="0"/>
              <a:t>Seminarske vaje:</a:t>
            </a:r>
            <a:endParaRPr lang="sl-SI" dirty="0"/>
          </a:p>
          <a:p>
            <a:pPr lvl="1"/>
            <a:r>
              <a:rPr lang="sl-SI" dirty="0" smtClean="0"/>
              <a:t>5. vaja: Simulacija šaržnega procesa</a:t>
            </a:r>
          </a:p>
          <a:p>
            <a:pPr lvl="1"/>
            <a:r>
              <a:rPr lang="sl-SI" dirty="0" smtClean="0"/>
              <a:t>6. vaja: Simulacija kontinuirnega procesa</a:t>
            </a:r>
          </a:p>
          <a:p>
            <a:pPr lvl="1"/>
            <a:r>
              <a:rPr lang="sl-SI" dirty="0" smtClean="0"/>
              <a:t>7. </a:t>
            </a:r>
            <a:r>
              <a:rPr lang="sl-SI" dirty="0"/>
              <a:t>vaja: Simulacija </a:t>
            </a:r>
            <a:r>
              <a:rPr lang="sl-SI" dirty="0" smtClean="0"/>
              <a:t>izolacije produkta</a:t>
            </a:r>
            <a:endParaRPr lang="sl-SI" dirty="0"/>
          </a:p>
          <a:p>
            <a:pPr marL="365760" lvl="1" indent="0">
              <a:buNone/>
            </a:pPr>
            <a:endParaRPr lang="sl-SI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5995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7087" y="404664"/>
            <a:ext cx="7024744" cy="1143000"/>
          </a:xfrm>
        </p:spPr>
        <p:txBody>
          <a:bodyPr/>
          <a:lstStyle/>
          <a:p>
            <a:r>
              <a:rPr lang="sl-SI" dirty="0" smtClean="0"/>
              <a:t>Vaje - razpored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115616" y="4653136"/>
            <a:ext cx="684076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400" dirty="0"/>
              <a:t>1. VAJA: Mešanje</a:t>
            </a:r>
            <a:endParaRPr lang="en-US" sz="1400" dirty="0"/>
          </a:p>
          <a:p>
            <a:r>
              <a:rPr lang="pl-PL" sz="1400" dirty="0" smtClean="0"/>
              <a:t>2</a:t>
            </a:r>
            <a:r>
              <a:rPr lang="pl-PL" sz="1400" dirty="0"/>
              <a:t>. VAJA: Prenos kisika v sistemu plin-kapljevina</a:t>
            </a:r>
            <a:endParaRPr lang="en-US" sz="1400" dirty="0"/>
          </a:p>
          <a:p>
            <a:r>
              <a:rPr lang="pl-PL" sz="1400" dirty="0" smtClean="0"/>
              <a:t>3.VAJA</a:t>
            </a:r>
            <a:r>
              <a:rPr lang="pl-PL" sz="1400" dirty="0"/>
              <a:t>: Mikrofiltracija</a:t>
            </a:r>
            <a:endParaRPr lang="en-US" sz="1400" dirty="0"/>
          </a:p>
          <a:p>
            <a:r>
              <a:rPr lang="pl-PL" sz="1400" dirty="0"/>
              <a:t>4.VAJA: Kinetika rasti mikroorganizmov v šaržnem </a:t>
            </a:r>
            <a:r>
              <a:rPr lang="pl-PL" sz="1400" dirty="0" smtClean="0"/>
              <a:t>procesu</a:t>
            </a:r>
          </a:p>
          <a:p>
            <a:endParaRPr lang="pl-PL" sz="1400" dirty="0"/>
          </a:p>
          <a:p>
            <a:r>
              <a:rPr lang="sl-SI" sz="1400" dirty="0" smtClean="0"/>
              <a:t>Navodila: Žnidaršič </a:t>
            </a:r>
            <a:r>
              <a:rPr lang="sl-SI" sz="1400" dirty="0"/>
              <a:t>Plazl, P., Pavko, A. Praktikum iz biokemijskega inženirstva. Fakulteta za kemijo in kemijsko tehnologijo, Ljubljana. 2005</a:t>
            </a:r>
            <a:r>
              <a:rPr lang="sl-SI" sz="1400" dirty="0" smtClean="0"/>
              <a:t>. + spletna učilnica</a:t>
            </a:r>
            <a:endParaRPr lang="sl-SI" sz="1400" dirty="0"/>
          </a:p>
          <a:p>
            <a:endParaRPr lang="en-US" sz="1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4689024"/>
              </p:ext>
            </p:extLst>
          </p:nvPr>
        </p:nvGraphicFramePr>
        <p:xfrm>
          <a:off x="1124177" y="1844824"/>
          <a:ext cx="6777036" cy="2633992"/>
        </p:xfrm>
        <a:graphic>
          <a:graphicData uri="http://schemas.openxmlformats.org/drawingml/2006/table">
            <a:tbl>
              <a:tblPr/>
              <a:tblGrid>
                <a:gridCol w="2209226"/>
                <a:gridCol w="1216901"/>
                <a:gridCol w="1142221"/>
                <a:gridCol w="1142221"/>
                <a:gridCol w="1066467"/>
              </a:tblGrid>
              <a:tr h="5893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000" b="1" dirty="0">
                          <a:effectLst/>
                          <a:latin typeface="Comic Sans MS"/>
                          <a:ea typeface="Times New Roman"/>
                          <a:cs typeface="Times New Roman"/>
                        </a:rPr>
                        <a:t>SKUPINA\TURNUS</a:t>
                      </a:r>
                      <a:endParaRPr lang="en-US" sz="1000" dirty="0">
                        <a:effectLst/>
                        <a:latin typeface="SLO_Dutch 1"/>
                        <a:ea typeface="Times New Roman"/>
                        <a:cs typeface="Times New Roman"/>
                      </a:endParaRPr>
                    </a:p>
                  </a:txBody>
                  <a:tcPr marL="58020" marR="5802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SLO_Dutch 1"/>
                        <a:ea typeface="Times New Roman"/>
                        <a:cs typeface="Times New Roman"/>
                      </a:endParaRPr>
                    </a:p>
                  </a:txBody>
                  <a:tcPr marL="58020" marR="58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SLO_Dutch 1"/>
                        <a:ea typeface="Times New Roman"/>
                        <a:cs typeface="Times New Roman"/>
                      </a:endParaRPr>
                    </a:p>
                  </a:txBody>
                  <a:tcPr marL="58020" marR="58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SLO_Dutch 1"/>
                        <a:ea typeface="Times New Roman"/>
                        <a:cs typeface="Times New Roman"/>
                      </a:endParaRPr>
                    </a:p>
                  </a:txBody>
                  <a:tcPr marL="58020" marR="58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SLO_Dutch 1"/>
                        <a:ea typeface="Times New Roman"/>
                        <a:cs typeface="Times New Roman"/>
                      </a:endParaRPr>
                    </a:p>
                  </a:txBody>
                  <a:tcPr marL="58020" marR="58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4771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US" sz="1000" dirty="0">
                        <a:effectLst/>
                        <a:latin typeface="SLO_Dutch 1"/>
                        <a:ea typeface="Times New Roman"/>
                        <a:cs typeface="Times New Roman"/>
                      </a:endParaRPr>
                    </a:p>
                  </a:txBody>
                  <a:tcPr marL="58020" marR="5802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 b="1" dirty="0">
                          <a:effectLst/>
                          <a:latin typeface="Comic Sans MS"/>
                          <a:ea typeface="Times New Roman"/>
                          <a:cs typeface="Times New Roman"/>
                        </a:rPr>
                        <a:t>1. VAJA</a:t>
                      </a:r>
                      <a:endParaRPr lang="en-US" sz="1000" dirty="0">
                        <a:effectLst/>
                        <a:latin typeface="SLO_Dutch 1"/>
                        <a:ea typeface="Times New Roman"/>
                        <a:cs typeface="Times New Roman"/>
                      </a:endParaRPr>
                    </a:p>
                  </a:txBody>
                  <a:tcPr marL="58020" marR="58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 b="1" dirty="0">
                          <a:effectLst/>
                          <a:latin typeface="Comic Sans MS"/>
                          <a:ea typeface="Times New Roman"/>
                          <a:cs typeface="Times New Roman"/>
                        </a:rPr>
                        <a:t>2. VAJA</a:t>
                      </a:r>
                      <a:endParaRPr lang="en-US" sz="1000" dirty="0">
                        <a:effectLst/>
                        <a:latin typeface="SLO_Dutch 1"/>
                        <a:ea typeface="Times New Roman"/>
                        <a:cs typeface="Times New Roman"/>
                      </a:endParaRPr>
                    </a:p>
                  </a:txBody>
                  <a:tcPr marL="58020" marR="58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 b="1">
                          <a:effectLst/>
                          <a:latin typeface="Comic Sans MS"/>
                          <a:ea typeface="Times New Roman"/>
                          <a:cs typeface="Times New Roman"/>
                        </a:rPr>
                        <a:t>3. VAJA</a:t>
                      </a:r>
                      <a:endParaRPr lang="en-US" sz="1000">
                        <a:effectLst/>
                        <a:latin typeface="SLO_Dutch 1"/>
                        <a:ea typeface="Times New Roman"/>
                        <a:cs typeface="Times New Roman"/>
                      </a:endParaRPr>
                    </a:p>
                  </a:txBody>
                  <a:tcPr marL="58020" marR="58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 b="1">
                          <a:effectLst/>
                          <a:latin typeface="Comic Sans MS"/>
                          <a:ea typeface="Times New Roman"/>
                          <a:cs typeface="Times New Roman"/>
                        </a:rPr>
                        <a:t>4. VAJA</a:t>
                      </a:r>
                      <a:endParaRPr lang="en-US" sz="1000">
                        <a:effectLst/>
                        <a:latin typeface="SLO_Dutch 1"/>
                        <a:ea typeface="Times New Roman"/>
                        <a:cs typeface="Times New Roman"/>
                      </a:endParaRPr>
                    </a:p>
                  </a:txBody>
                  <a:tcPr marL="58020" marR="58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9890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US" sz="1000" dirty="0">
                        <a:effectLst/>
                        <a:latin typeface="SLO_Dutch 1"/>
                        <a:ea typeface="Times New Roman"/>
                        <a:cs typeface="Times New Roman"/>
                      </a:endParaRPr>
                    </a:p>
                  </a:txBody>
                  <a:tcPr marL="58020" marR="5802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 b="1" dirty="0">
                          <a:effectLst/>
                          <a:latin typeface="Comic Sans MS"/>
                          <a:ea typeface="Times New Roman"/>
                          <a:cs typeface="Times New Roman"/>
                        </a:rPr>
                        <a:t>2. VAJA</a:t>
                      </a:r>
                      <a:endParaRPr lang="en-US" sz="1000" dirty="0">
                        <a:effectLst/>
                        <a:latin typeface="SLO_Dutch 1"/>
                        <a:ea typeface="Times New Roman"/>
                        <a:cs typeface="Times New Roman"/>
                      </a:endParaRPr>
                    </a:p>
                  </a:txBody>
                  <a:tcPr marL="58020" marR="58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 b="1">
                          <a:effectLst/>
                          <a:latin typeface="Comic Sans MS"/>
                          <a:ea typeface="Times New Roman"/>
                          <a:cs typeface="Times New Roman"/>
                        </a:rPr>
                        <a:t>1. VAJA</a:t>
                      </a:r>
                      <a:endParaRPr lang="en-US" sz="1000">
                        <a:effectLst/>
                        <a:latin typeface="SLO_Dutch 1"/>
                        <a:ea typeface="Times New Roman"/>
                        <a:cs typeface="Times New Roman"/>
                      </a:endParaRPr>
                    </a:p>
                  </a:txBody>
                  <a:tcPr marL="58020" marR="58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 b="1">
                          <a:effectLst/>
                          <a:latin typeface="Comic Sans MS"/>
                          <a:ea typeface="Times New Roman"/>
                          <a:cs typeface="Times New Roman"/>
                        </a:rPr>
                        <a:t>3. VAJA</a:t>
                      </a:r>
                      <a:endParaRPr lang="en-US" sz="1000">
                        <a:effectLst/>
                        <a:latin typeface="SLO_Dutch 1"/>
                        <a:ea typeface="Times New Roman"/>
                        <a:cs typeface="Times New Roman"/>
                      </a:endParaRPr>
                    </a:p>
                  </a:txBody>
                  <a:tcPr marL="58020" marR="58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 b="1" dirty="0">
                          <a:effectLst/>
                          <a:latin typeface="Comic Sans MS"/>
                          <a:ea typeface="Times New Roman"/>
                          <a:cs typeface="Times New Roman"/>
                        </a:rPr>
                        <a:t>4. VAJA</a:t>
                      </a:r>
                      <a:endParaRPr lang="en-US" sz="1000" dirty="0">
                        <a:effectLst/>
                        <a:latin typeface="SLO_Dutch 1"/>
                        <a:ea typeface="Times New Roman"/>
                        <a:cs typeface="Times New Roman"/>
                      </a:endParaRPr>
                    </a:p>
                  </a:txBody>
                  <a:tcPr marL="58020" marR="58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90289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136904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sl-SI" dirty="0" smtClean="0"/>
              <a:t>Obveznosti pri izpitu, ocenjevanje</a:t>
            </a:r>
            <a:endParaRPr lang="en-US" dirty="0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632964" cy="3985668"/>
          </a:xfrm>
        </p:spPr>
        <p:txBody>
          <a:bodyPr>
            <a:normAutofit/>
          </a:bodyPr>
          <a:lstStyle/>
          <a:p>
            <a:pPr eaLnBrk="1" hangingPunct="1"/>
            <a:r>
              <a:rPr lang="sl-SI" dirty="0" smtClean="0"/>
              <a:t>opravljene vaje (sprotno preverjanje znanja, poročila, zaključni kolokvij skupaj z izpitom) </a:t>
            </a:r>
          </a:p>
          <a:p>
            <a:pPr marL="68580" lvl="2" indent="0">
              <a:buNone/>
            </a:pPr>
            <a:r>
              <a:rPr lang="sl-SI" dirty="0"/>
              <a:t>	</a:t>
            </a:r>
            <a:r>
              <a:rPr lang="sl-SI" dirty="0" smtClean="0"/>
              <a:t>30 </a:t>
            </a:r>
            <a:r>
              <a:rPr lang="sl-SI" dirty="0"/>
              <a:t>% </a:t>
            </a:r>
            <a:r>
              <a:rPr lang="sl-SI" dirty="0" smtClean="0"/>
              <a:t>ocene</a:t>
            </a:r>
            <a:endParaRPr lang="sl-SI" dirty="0"/>
          </a:p>
          <a:p>
            <a:pPr eaLnBrk="1" hangingPunct="1"/>
            <a:r>
              <a:rPr lang="sl-SI" dirty="0" smtClean="0"/>
              <a:t>seminar </a:t>
            </a:r>
          </a:p>
          <a:p>
            <a:pPr marL="685800" lvl="2" indent="0">
              <a:buNone/>
            </a:pPr>
            <a:r>
              <a:rPr lang="sl-SI" dirty="0" smtClean="0"/>
              <a:t>	10 % ocene</a:t>
            </a:r>
          </a:p>
          <a:p>
            <a:pPr eaLnBrk="1" hangingPunct="1"/>
            <a:r>
              <a:rPr lang="sl-SI" dirty="0" smtClean="0"/>
              <a:t>izpitni roki: naknadno</a:t>
            </a:r>
          </a:p>
          <a:p>
            <a:pPr marL="68580" indent="0" eaLnBrk="1" hangingPunct="1">
              <a:buNone/>
            </a:pPr>
            <a:r>
              <a:rPr lang="sl-SI" sz="1800" dirty="0" smtClean="0"/>
              <a:t>	</a:t>
            </a:r>
            <a:r>
              <a:rPr lang="sl-SI" sz="2000" dirty="0" smtClean="0"/>
              <a:t>60 </a:t>
            </a:r>
            <a:r>
              <a:rPr lang="sl-SI" sz="2000" dirty="0"/>
              <a:t>% ocene</a:t>
            </a:r>
          </a:p>
          <a:p>
            <a:pPr eaLnBrk="1" hangingPunct="1"/>
            <a:r>
              <a:rPr lang="sl-SI" dirty="0" smtClean="0"/>
              <a:t>skupna ocena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129812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sl-SI" dirty="0" smtClean="0"/>
              <a:t>Vsebinska področja predmeta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l-SI" dirty="0" smtClean="0"/>
              <a:t>Uvod v inženirsko računanje. Predstavitev in analiza rezultatov. </a:t>
            </a:r>
          </a:p>
          <a:p>
            <a:r>
              <a:rPr lang="sl-SI" dirty="0" smtClean="0"/>
              <a:t>Snovne bilance. Energijske bilance. Nestacionarne snovne in energijske bilance.</a:t>
            </a:r>
          </a:p>
          <a:p>
            <a:r>
              <a:rPr lang="sl-SI" dirty="0" smtClean="0"/>
              <a:t>Tok tekočin in mešanje. Prenos toplote. Prenos snovi.</a:t>
            </a:r>
            <a:endParaRPr lang="en-US" dirty="0"/>
          </a:p>
          <a:p>
            <a:r>
              <a:rPr lang="sl-SI" dirty="0" smtClean="0"/>
              <a:t>Reakcijsko inženirstvo. Encimske reakcije. Rast </a:t>
            </a:r>
            <a:r>
              <a:rPr lang="sl-SI" dirty="0"/>
              <a:t>celic. Kinetika </a:t>
            </a:r>
            <a:r>
              <a:rPr lang="sl-SI" dirty="0" smtClean="0"/>
              <a:t>rasti </a:t>
            </a:r>
            <a:r>
              <a:rPr lang="sl-SI" dirty="0"/>
              <a:t>v šaržnem procesu. </a:t>
            </a:r>
            <a:r>
              <a:rPr lang="sl-SI" dirty="0" smtClean="0"/>
              <a:t>Gojenje z dohranjevanjem. Kontinuirno </a:t>
            </a:r>
            <a:r>
              <a:rPr lang="sl-SI" dirty="0"/>
              <a:t>gojenje, kemostat.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53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/>
              <a:t>Vsebinska področja predmeta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204864"/>
            <a:ext cx="7272924" cy="4104456"/>
          </a:xfrm>
        </p:spPr>
        <p:txBody>
          <a:bodyPr>
            <a:normAutofit/>
          </a:bodyPr>
          <a:lstStyle/>
          <a:p>
            <a:r>
              <a:rPr lang="sl-SI" dirty="0" smtClean="0"/>
              <a:t>Heterogeni sistemi. Imobilizacija encimov in celic.</a:t>
            </a:r>
          </a:p>
          <a:p>
            <a:r>
              <a:rPr lang="sl-SI" dirty="0" smtClean="0"/>
              <a:t>Pripravljalni procesi. Kinetika sterilizacije.</a:t>
            </a:r>
          </a:p>
          <a:p>
            <a:r>
              <a:rPr lang="sl-SI" dirty="0" smtClean="0"/>
              <a:t>B</a:t>
            </a:r>
            <a:r>
              <a:rPr lang="en-US" dirty="0" err="1" smtClean="0"/>
              <a:t>ioreaktorj</a:t>
            </a:r>
            <a:r>
              <a:rPr lang="sl-SI" dirty="0" smtClean="0"/>
              <a:t>i</a:t>
            </a:r>
            <a:r>
              <a:rPr lang="en-US" dirty="0" smtClean="0"/>
              <a:t>. </a:t>
            </a:r>
            <a:r>
              <a:rPr lang="sl-SI" dirty="0"/>
              <a:t>Instrumentacija in vodenje bioreaktorjev. </a:t>
            </a:r>
            <a:endParaRPr lang="sl-SI" dirty="0" smtClean="0"/>
          </a:p>
          <a:p>
            <a:r>
              <a:rPr lang="sl-SI" dirty="0" smtClean="0"/>
              <a:t>Zaključni </a:t>
            </a:r>
            <a:r>
              <a:rPr lang="sl-SI" dirty="0"/>
              <a:t>procesi</a:t>
            </a:r>
            <a:r>
              <a:rPr lang="sl-SI" dirty="0" smtClean="0"/>
              <a:t>.</a:t>
            </a:r>
            <a:r>
              <a:rPr lang="sl-SI" dirty="0"/>
              <a:t> Integrirani procesi.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4364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282</TotalTime>
  <Words>436</Words>
  <Application>Microsoft Office PowerPoint</Application>
  <PresentationFormat>On-screen Show (4:3)</PresentationFormat>
  <Paragraphs>73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Austin</vt:lpstr>
      <vt:lpstr>OSNOVE BIOKEMIJSKEGA INŽENIRSTVA</vt:lpstr>
      <vt:lpstr>Podatki o predmetu</vt:lpstr>
      <vt:lpstr>Izvedba predmeta</vt:lpstr>
      <vt:lpstr>Seminarji</vt:lpstr>
      <vt:lpstr>Vaje</vt:lpstr>
      <vt:lpstr>Vaje - razpored</vt:lpstr>
      <vt:lpstr>Obveznosti pri izpitu, ocenjevanje</vt:lpstr>
      <vt:lpstr>Vsebinska področja predmeta</vt:lpstr>
      <vt:lpstr>Vsebinska področja predmeta</vt:lpstr>
      <vt:lpstr>Študijska literatura</vt:lpstr>
    </vt:vector>
  </TitlesOfParts>
  <Company>FKKT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BIOPROCESNO INŽENIRSTVO</dc:title>
  <dc:creator>polona_znidarsic_plazl</dc:creator>
  <cp:lastModifiedBy>polona_znidarsic_plazl</cp:lastModifiedBy>
  <cp:revision>26</cp:revision>
  <dcterms:created xsi:type="dcterms:W3CDTF">2012-10-09T10:49:42Z</dcterms:created>
  <dcterms:modified xsi:type="dcterms:W3CDTF">2014-02-24T13:14:45Z</dcterms:modified>
</cp:coreProperties>
</file>