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7" r:id="rId3"/>
    <p:sldId id="268" r:id="rId4"/>
    <p:sldId id="269" r:id="rId5"/>
    <p:sldId id="261" r:id="rId6"/>
    <p:sldId id="273" r:id="rId7"/>
    <p:sldId id="274" r:id="rId8"/>
    <p:sldId id="270" r:id="rId9"/>
    <p:sldId id="271" r:id="rId10"/>
    <p:sldId id="272" r:id="rId11"/>
    <p:sldId id="275" r:id="rId12"/>
    <p:sldId id="276" r:id="rId13"/>
    <p:sldId id="277" r:id="rId14"/>
    <p:sldId id="278" r:id="rId15"/>
    <p:sldId id="280" r:id="rId16"/>
    <p:sldId id="279" r:id="rId17"/>
    <p:sldId id="282" r:id="rId18"/>
    <p:sldId id="283" r:id="rId19"/>
    <p:sldId id="285" r:id="rId20"/>
    <p:sldId id="286" r:id="rId21"/>
    <p:sldId id="297" r:id="rId22"/>
    <p:sldId id="281" r:id="rId23"/>
    <p:sldId id="287" r:id="rId24"/>
    <p:sldId id="284" r:id="rId25"/>
    <p:sldId id="292" r:id="rId26"/>
    <p:sldId id="288" r:id="rId27"/>
    <p:sldId id="289" r:id="rId28"/>
    <p:sldId id="298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675" autoAdjust="0"/>
  </p:normalViewPr>
  <p:slideViewPr>
    <p:cSldViewPr>
      <p:cViewPr>
        <p:scale>
          <a:sx n="114" d="100"/>
          <a:sy n="114" d="100"/>
        </p:scale>
        <p:origin x="-918" y="3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4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4A931874-8D7B-4089-9E61-8F6AC59BC9F8}" type="datetimeFigureOut">
              <a:rPr lang="en-US" smtClean="0"/>
              <a:t>2/19/2013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74D40C7-F541-46B3-81C0-68B99784A1D3}" type="slidenum">
              <a:rPr lang="en-US" smtClean="0"/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31874-8D7B-4089-9E61-8F6AC59BC9F8}" type="datetimeFigureOut">
              <a:rPr lang="en-US" smtClean="0"/>
              <a:t>2/19/2013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D40C7-F541-46B3-81C0-68B99784A1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31874-8D7B-4089-9E61-8F6AC59BC9F8}" type="datetimeFigureOut">
              <a:rPr lang="en-US" smtClean="0"/>
              <a:t>2/19/2013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D40C7-F541-46B3-81C0-68B99784A1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31874-8D7B-4089-9E61-8F6AC59BC9F8}" type="datetimeFigureOut">
              <a:rPr lang="en-US" smtClean="0"/>
              <a:t>2/19/2013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D40C7-F541-46B3-81C0-68B99784A1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31874-8D7B-4089-9E61-8F6AC59BC9F8}" type="datetimeFigureOut">
              <a:rPr lang="en-US" smtClean="0"/>
              <a:t>2/19/2013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D40C7-F541-46B3-81C0-68B99784A1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31874-8D7B-4089-9E61-8F6AC59BC9F8}" type="datetimeFigureOut">
              <a:rPr lang="en-US" smtClean="0"/>
              <a:t>2/19/2013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D40C7-F541-46B3-81C0-68B99784A1D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31874-8D7B-4089-9E61-8F6AC59BC9F8}" type="datetimeFigureOut">
              <a:rPr lang="en-US" smtClean="0"/>
              <a:t>2/19/2013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D40C7-F541-46B3-81C0-68B99784A1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31874-8D7B-4089-9E61-8F6AC59BC9F8}" type="datetimeFigureOut">
              <a:rPr lang="en-US" smtClean="0"/>
              <a:t>2/19/2013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D40C7-F541-46B3-81C0-68B99784A1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31874-8D7B-4089-9E61-8F6AC59BC9F8}" type="datetimeFigureOut">
              <a:rPr lang="en-US" smtClean="0"/>
              <a:t>2/19/2013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D40C7-F541-46B3-81C0-68B99784A1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31874-8D7B-4089-9E61-8F6AC59BC9F8}" type="datetimeFigureOut">
              <a:rPr lang="en-US" smtClean="0"/>
              <a:t>2/19/2013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D40C7-F541-46B3-81C0-68B99784A1D3}" type="slidenum">
              <a:rPr lang="en-US" smtClean="0"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31874-8D7B-4089-9E61-8F6AC59BC9F8}" type="datetimeFigureOut">
              <a:rPr lang="en-US" smtClean="0"/>
              <a:t>2/19/2013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D40C7-F541-46B3-81C0-68B99784A1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4A931874-8D7B-4089-9E61-8F6AC59BC9F8}" type="datetimeFigureOut">
              <a:rPr lang="en-US" smtClean="0"/>
              <a:t>2/19/2013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674D40C7-F541-46B3-81C0-68B99784A1D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pubs.acs.org/cen/coverstory/83/8325/8325penicillin.html" TargetMode="Externa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44008" y="2348880"/>
            <a:ext cx="3546728" cy="1702160"/>
          </a:xfrm>
        </p:spPr>
        <p:txBody>
          <a:bodyPr>
            <a:normAutofit fontScale="90000"/>
          </a:bodyPr>
          <a:lstStyle/>
          <a:p>
            <a:r>
              <a:rPr lang="sl-SI" dirty="0" smtClean="0"/>
              <a:t>UVOD V BIOKEMIJSKO </a:t>
            </a:r>
            <a:r>
              <a:rPr lang="sl-SI" dirty="0" smtClean="0"/>
              <a:t>INŽENIRSTVO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511043" cy="1260629"/>
          </a:xfrm>
        </p:spPr>
        <p:txBody>
          <a:bodyPr/>
          <a:lstStyle/>
          <a:p>
            <a:r>
              <a:rPr lang="sl-SI" dirty="0" smtClean="0"/>
              <a:t>Polona Žnidaršič Plazl</a:t>
            </a:r>
          </a:p>
          <a:p>
            <a:endParaRPr lang="sl-SI" dirty="0" smtClean="0"/>
          </a:p>
        </p:txBody>
      </p:sp>
    </p:spTree>
    <p:extLst>
      <p:ext uri="{BB962C8B-B14F-4D97-AF65-F5344CB8AC3E}">
        <p14:creationId xmlns:p14="http://schemas.microsoft.com/office/powerpoint/2010/main" val="176764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764704"/>
            <a:ext cx="7024744" cy="11430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Klasifikacija</a:t>
            </a:r>
            <a:r>
              <a:rPr lang="en-US" dirty="0"/>
              <a:t> </a:t>
            </a:r>
            <a:r>
              <a:rPr lang="en-US" dirty="0" err="1"/>
              <a:t>področij</a:t>
            </a:r>
            <a:r>
              <a:rPr lang="en-US" dirty="0"/>
              <a:t> </a:t>
            </a:r>
            <a:r>
              <a:rPr lang="en-US" dirty="0" err="1"/>
              <a:t>znanosti</a:t>
            </a:r>
            <a:r>
              <a:rPr lang="en-US" dirty="0"/>
              <a:t> in </a:t>
            </a:r>
            <a:r>
              <a:rPr lang="en-US" dirty="0" err="1"/>
              <a:t>tehnologije</a:t>
            </a:r>
            <a:r>
              <a:rPr lang="en-US" dirty="0"/>
              <a:t> (FOS 2007)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7664" y="2204864"/>
            <a:ext cx="5688632" cy="3508977"/>
          </a:xfrm>
        </p:spPr>
        <p:txBody>
          <a:bodyPr>
            <a:noAutofit/>
          </a:bodyPr>
          <a:lstStyle/>
          <a:p>
            <a:pPr marL="68580" indent="0">
              <a:buNone/>
            </a:pPr>
            <a:r>
              <a:rPr lang="sl-SI" sz="1800" dirty="0"/>
              <a:t>2 TEHNIŠKE IN TEHNOLOŠKE VEDE </a:t>
            </a:r>
          </a:p>
          <a:p>
            <a:pPr marL="365760" lvl="1" indent="0">
              <a:buNone/>
            </a:pPr>
            <a:r>
              <a:rPr lang="sl-SI" sz="1600" dirty="0"/>
              <a:t>2.1 Gradbeništvo (Splošno (civilno) inženirstvo) </a:t>
            </a:r>
          </a:p>
          <a:p>
            <a:pPr marL="365760" lvl="1" indent="0">
              <a:buNone/>
            </a:pPr>
            <a:r>
              <a:rPr lang="sl-SI" sz="1600" dirty="0"/>
              <a:t>2.2 Elektrotehnika, elektronika in informacijski inženiring </a:t>
            </a:r>
          </a:p>
          <a:p>
            <a:pPr marL="365760" lvl="1" indent="0">
              <a:buNone/>
            </a:pPr>
            <a:r>
              <a:rPr lang="sl-SI" sz="1600" dirty="0"/>
              <a:t>2.3 Mehanika </a:t>
            </a:r>
          </a:p>
          <a:p>
            <a:pPr marL="365760" lvl="1" indent="0">
              <a:buNone/>
            </a:pPr>
            <a:r>
              <a:rPr lang="sl-SI" sz="1600" dirty="0"/>
              <a:t>2.4 Kemijsko inženirstvo </a:t>
            </a:r>
          </a:p>
          <a:p>
            <a:pPr marL="365760" lvl="1" indent="0">
              <a:buNone/>
            </a:pPr>
            <a:r>
              <a:rPr lang="sl-SI" sz="1600" dirty="0"/>
              <a:t>2.5 Materiali </a:t>
            </a:r>
          </a:p>
          <a:p>
            <a:pPr marL="365760" lvl="1" indent="0">
              <a:buNone/>
            </a:pPr>
            <a:r>
              <a:rPr lang="sl-SI" sz="1600" dirty="0"/>
              <a:t>2.6 Zdravstveni inženiring </a:t>
            </a:r>
          </a:p>
          <a:p>
            <a:pPr marL="365760" lvl="1" indent="0">
              <a:buNone/>
            </a:pPr>
            <a:r>
              <a:rPr lang="sl-SI" sz="1600" dirty="0"/>
              <a:t>2.7 Okoljsko inženirstvo </a:t>
            </a:r>
          </a:p>
          <a:p>
            <a:pPr marL="365760" lvl="1" indent="0">
              <a:buNone/>
            </a:pPr>
            <a:r>
              <a:rPr lang="sl-SI" sz="1600" b="1" dirty="0">
                <a:solidFill>
                  <a:schemeClr val="tx1"/>
                </a:solidFill>
              </a:rPr>
              <a:t>2.8 Okoljska biotehnologija </a:t>
            </a:r>
          </a:p>
          <a:p>
            <a:pPr marL="365760" lvl="1" indent="0">
              <a:buNone/>
            </a:pPr>
            <a:r>
              <a:rPr lang="sl-SI" sz="1600" b="1" dirty="0">
                <a:solidFill>
                  <a:schemeClr val="tx1"/>
                </a:solidFill>
              </a:rPr>
              <a:t>2.9 Industrijska biotehnologija </a:t>
            </a:r>
          </a:p>
          <a:p>
            <a:pPr marL="365760" lvl="1" indent="0">
              <a:buNone/>
            </a:pPr>
            <a:r>
              <a:rPr lang="sl-SI" sz="1600" dirty="0"/>
              <a:t>2.10 Nanotehnologija </a:t>
            </a:r>
          </a:p>
          <a:p>
            <a:pPr marL="365760" lvl="1" indent="0">
              <a:buNone/>
            </a:pPr>
            <a:r>
              <a:rPr lang="sl-SI" sz="1600" dirty="0"/>
              <a:t>2.11 Druge tehniške in tehnološke vede </a:t>
            </a:r>
          </a:p>
        </p:txBody>
      </p:sp>
    </p:spTree>
    <p:extLst>
      <p:ext uri="{BB962C8B-B14F-4D97-AF65-F5344CB8AC3E}">
        <p14:creationId xmlns:p14="http://schemas.microsoft.com/office/powerpoint/2010/main" val="792301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Razvoj bioprocesov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Interdisciplinarni pristop</a:t>
            </a:r>
          </a:p>
          <a:p>
            <a:r>
              <a:rPr lang="sl-SI" dirty="0" smtClean="0"/>
              <a:t>Komplementarna znanja biologov in inženirjev:</a:t>
            </a:r>
          </a:p>
          <a:p>
            <a:pPr lvl="1"/>
            <a:r>
              <a:rPr lang="sl-SI" dirty="0" smtClean="0"/>
              <a:t>Biologi: postavitev hipotez, načrtovanje eksperimentov, interpretacija podatkov iz kompleksnih sistemov</a:t>
            </a:r>
          </a:p>
          <a:p>
            <a:pPr lvl="1"/>
            <a:r>
              <a:rPr lang="sl-SI" dirty="0" smtClean="0"/>
              <a:t>Inženirji: kvantitativni pristop, matematično modeliranje 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1641323"/>
              </p:ext>
            </p:extLst>
          </p:nvPr>
        </p:nvGraphicFramePr>
        <p:xfrm>
          <a:off x="8022832" y="-21741"/>
          <a:ext cx="1141589" cy="69791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CorelDRAW" r:id="rId3" imgW="1055827" imgH="7294474" progId="CorelDRAW.Graphic.10">
                  <p:embed/>
                </p:oleObj>
              </mc:Choice>
              <mc:Fallback>
                <p:oleObj name="CorelDRAW" r:id="rId3" imgW="1055827" imgH="7294474" progId="CorelDRAW.Graphic.10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22832" y="-21741"/>
                        <a:ext cx="1141589" cy="69791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1643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773832"/>
            <a:ext cx="7024744" cy="1143000"/>
          </a:xfrm>
        </p:spPr>
        <p:txBody>
          <a:bodyPr>
            <a:normAutofit fontScale="90000"/>
          </a:bodyPr>
          <a:lstStyle/>
          <a:p>
            <a:r>
              <a:rPr lang="sl-SI" dirty="0" smtClean="0"/>
              <a:t>Primer razvoja bioprocesa: penicilin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1686" y="1932169"/>
            <a:ext cx="4288441" cy="3508977"/>
          </a:xfrm>
        </p:spPr>
        <p:txBody>
          <a:bodyPr>
            <a:normAutofit/>
          </a:bodyPr>
          <a:lstStyle/>
          <a:p>
            <a:r>
              <a:rPr lang="sl-SI" sz="2000" dirty="0" smtClean="0"/>
              <a:t>September 1928: </a:t>
            </a:r>
          </a:p>
          <a:p>
            <a:pPr marL="68580" indent="0">
              <a:buNone/>
            </a:pPr>
            <a:r>
              <a:rPr lang="sl-SI" sz="2000" dirty="0" smtClean="0"/>
              <a:t>Alexander Fleming (St. Mary‘s Hospital, London) odkril inhibicijsko delovanje neznane kulture (okužba)</a:t>
            </a:r>
            <a:r>
              <a:rPr lang="sl-SI" sz="2000" i="1" dirty="0" smtClean="0"/>
              <a:t> </a:t>
            </a:r>
            <a:r>
              <a:rPr lang="sl-SI" sz="2000" dirty="0" smtClean="0"/>
              <a:t>na rast bakterije </a:t>
            </a:r>
            <a:r>
              <a:rPr lang="sl-SI" sz="2000" i="1" dirty="0" smtClean="0"/>
              <a:t>Staphylococcus auerus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209" y="3892114"/>
            <a:ext cx="3253267" cy="23077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844824"/>
            <a:ext cx="3111500" cy="4445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74677" y="6173277"/>
            <a:ext cx="2568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Sir Alexander Fleming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320147" y="6289824"/>
            <a:ext cx="21499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400" dirty="0" smtClean="0"/>
              <a:t>Vir: Corbis Corporation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1683868" y="6542088"/>
            <a:ext cx="21499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400" dirty="0" smtClean="0"/>
              <a:t>Vir: Corbis Corporation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2079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404664"/>
            <a:ext cx="7024744" cy="1143000"/>
          </a:xfrm>
        </p:spPr>
        <p:txBody>
          <a:bodyPr/>
          <a:lstStyle/>
          <a:p>
            <a:r>
              <a:rPr lang="sl-SI" dirty="0" smtClean="0"/>
              <a:t>Odkritje penicilina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084827"/>
            <a:ext cx="1152128" cy="192021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656" y="4168717"/>
            <a:ext cx="1243584" cy="14630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15616" y="5745220"/>
            <a:ext cx="23791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sl-SI" dirty="0" smtClean="0"/>
              <a:t>gliva</a:t>
            </a:r>
            <a:r>
              <a:rPr lang="sl-SI" i="1" dirty="0" smtClean="0"/>
              <a:t> </a:t>
            </a:r>
          </a:p>
          <a:p>
            <a:pPr algn="r"/>
            <a:r>
              <a:rPr lang="sl-SI" i="1" dirty="0" smtClean="0"/>
              <a:t>Penicillium notatum</a:t>
            </a:r>
            <a:endParaRPr lang="en-US" i="1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781686" y="1552156"/>
            <a:ext cx="4798426" cy="21449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None/>
            </a:pPr>
            <a:r>
              <a:rPr lang="sl-SI" sz="2000" dirty="0" smtClean="0"/>
              <a:t>Fleming je prepoznal, da je preprečitev rasti bakterij posledica antibakterijskega delovanja glive. Glivo je opredelil kot vrsto iz rodu </a:t>
            </a:r>
            <a:r>
              <a:rPr lang="sl-SI" sz="2000" i="1" dirty="0" smtClean="0"/>
              <a:t>Penicillium</a:t>
            </a:r>
            <a:r>
              <a:rPr lang="sl-SI" sz="2000" dirty="0" smtClean="0"/>
              <a:t> (kasneje identificirana kot</a:t>
            </a:r>
          </a:p>
          <a:p>
            <a:pPr marL="68580" indent="0">
              <a:buNone/>
            </a:pPr>
            <a:r>
              <a:rPr lang="sl-SI" sz="2000" i="1" dirty="0"/>
              <a:t>Penicillium </a:t>
            </a:r>
            <a:r>
              <a:rPr lang="sl-SI" sz="2000" i="1" dirty="0" smtClean="0"/>
              <a:t>notatum).</a:t>
            </a:r>
            <a:r>
              <a:rPr lang="sl-SI" sz="2000" dirty="0" smtClean="0"/>
              <a:t> </a:t>
            </a:r>
          </a:p>
          <a:p>
            <a:pPr marL="68580" indent="0">
              <a:buFont typeface="Wingdings 2" pitchFamily="18" charset="2"/>
              <a:buNone/>
            </a:pPr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1" y="1055120"/>
            <a:ext cx="1988586" cy="2616561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3707904" y="3697059"/>
            <a:ext cx="4798426" cy="26944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None/>
            </a:pPr>
            <a:r>
              <a:rPr lang="sl-SI" sz="2000" dirty="0" smtClean="0"/>
              <a:t>Fleming je glivo razrastel in s preprostimi metodami ekstrakcije izoliral minimalno količino izločenega materiala. Snov, ki ji je dokazal antibakterijsko delovanje, je imenoval </a:t>
            </a:r>
            <a:r>
              <a:rPr lang="sl-SI" sz="2000" b="1" dirty="0" smtClean="0"/>
              <a:t>penicilin</a:t>
            </a:r>
            <a:r>
              <a:rPr lang="sl-SI" sz="2000" dirty="0" smtClean="0"/>
              <a:t>.</a:t>
            </a:r>
          </a:p>
          <a:p>
            <a:pPr marL="68580" indent="0">
              <a:buNone/>
            </a:pPr>
            <a:r>
              <a:rPr lang="sl-SI" sz="2000" dirty="0" smtClean="0"/>
              <a:t>Kulturo je shranil, a odkritje je bilo pozabljeno več kot desetletje.</a:t>
            </a:r>
          </a:p>
          <a:p>
            <a:pPr marL="68580" indent="0">
              <a:buFont typeface="Wingdings 2" pitchFamily="18" charset="2"/>
              <a:buNone/>
            </a:pP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7992380" y="3143845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 smtClean="0"/>
              <a:t>Vir: Corbis Corporation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1172682" y="6289823"/>
            <a:ext cx="21499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400" dirty="0" smtClean="0"/>
              <a:t>Vir: Corbis Corporation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5742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 smtClean="0"/>
              <a:t>Nadaljnje raziskave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2204864"/>
            <a:ext cx="5544732" cy="4242414"/>
          </a:xfrm>
        </p:spPr>
        <p:txBody>
          <a:bodyPr>
            <a:normAutofit fontScale="92500" lnSpcReduction="10000"/>
          </a:bodyPr>
          <a:lstStyle/>
          <a:p>
            <a:r>
              <a:rPr lang="sl-SI" dirty="0" smtClean="0"/>
              <a:t>2. svetovna vojna: velike potrebe po antibiotikih</a:t>
            </a:r>
          </a:p>
          <a:p>
            <a:r>
              <a:rPr lang="sl-SI" dirty="0" smtClean="0"/>
              <a:t>H. Florey in E. Chain (Oxford): nadaljevanje Flemingovih raziskav</a:t>
            </a:r>
          </a:p>
          <a:p>
            <a:r>
              <a:rPr lang="sl-SI" dirty="0" smtClean="0"/>
              <a:t>N. Heatley proizvajal material za njune raziskave:</a:t>
            </a:r>
          </a:p>
          <a:p>
            <a:pPr lvl="1"/>
            <a:r>
              <a:rPr lang="sl-SI" dirty="0" smtClean="0"/>
              <a:t>razvoj metode za sleditev količine penicilina med fermentacijo</a:t>
            </a:r>
          </a:p>
          <a:p>
            <a:pPr lvl="1"/>
            <a:r>
              <a:rPr lang="sl-SI" dirty="0" smtClean="0"/>
              <a:t>razvoj gojenja glive</a:t>
            </a:r>
          </a:p>
          <a:p>
            <a:pPr lvl="1"/>
            <a:r>
              <a:rPr lang="sl-SI" dirty="0" smtClean="0"/>
              <a:t>razvoj procesa povratne ekstrakcije</a:t>
            </a:r>
          </a:p>
          <a:p>
            <a:pPr lvl="1"/>
            <a:r>
              <a:rPr lang="sl-SI" dirty="0" smtClean="0"/>
              <a:t>po več mesecih truda so imeli dovolj materiala za testiranje laboratorijskih živali</a:t>
            </a:r>
          </a:p>
          <a:p>
            <a:pPr lvl="1"/>
            <a:endParaRPr lang="sl-SI" dirty="0" smtClean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692696"/>
            <a:ext cx="1986587" cy="28083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30925" y="3501008"/>
            <a:ext cx="2081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Sir Howard </a:t>
            </a:r>
            <a:r>
              <a:rPr lang="sl-SI" dirty="0"/>
              <a:t>Florey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827" y="3926228"/>
            <a:ext cx="2815920" cy="21159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56176" y="6077946"/>
            <a:ext cx="2271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Sir Ernst Boris Chain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320147" y="6289824"/>
            <a:ext cx="21499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400" dirty="0" smtClean="0"/>
              <a:t>Vir: Corbis Corporation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6732240" y="3716451"/>
            <a:ext cx="21499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400" dirty="0" smtClean="0"/>
              <a:t>Vir: Corbis Corporation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599743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 smtClean="0"/>
              <a:t>Nadaljnje raziskave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2204864"/>
            <a:ext cx="5544732" cy="4242414"/>
          </a:xfrm>
        </p:spPr>
        <p:txBody>
          <a:bodyPr>
            <a:normAutofit/>
          </a:bodyPr>
          <a:lstStyle/>
          <a:p>
            <a:r>
              <a:rPr lang="en-US" dirty="0"/>
              <a:t>27 </a:t>
            </a:r>
            <a:r>
              <a:rPr lang="sl-SI" dirty="0"/>
              <a:t>januarja</a:t>
            </a:r>
            <a:r>
              <a:rPr lang="en-US" dirty="0"/>
              <a:t> </a:t>
            </a:r>
            <a:r>
              <a:rPr lang="en-US" dirty="0" smtClean="0"/>
              <a:t>1941</a:t>
            </a:r>
            <a:r>
              <a:rPr lang="sl-SI" dirty="0" smtClean="0"/>
              <a:t>,18 mesecev po začetku projekta, so začeli zdraviti londonskega stražnika z bakterijsko okužbo krvi.</a:t>
            </a:r>
          </a:p>
          <a:p>
            <a:r>
              <a:rPr lang="sl-SI" dirty="0" smtClean="0"/>
              <a:t>Penicilin je čudežno deloval na pacienta, ki je že skoraj ozdravel.</a:t>
            </a:r>
          </a:p>
          <a:p>
            <a:r>
              <a:rPr lang="sl-SI" dirty="0" smtClean="0"/>
              <a:t>Zdravila je zmanjkalo, bolezen se je povrnila in pacient je umrl.</a:t>
            </a:r>
          </a:p>
          <a:p>
            <a:pPr lvl="1"/>
            <a:endParaRPr lang="sl-SI" dirty="0" smtClean="0"/>
          </a:p>
          <a:p>
            <a:pPr lvl="1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76015"/>
            <a:ext cx="2582187" cy="25939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338682" y="3140968"/>
            <a:ext cx="2316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Radcliffe </a:t>
            </a:r>
            <a:r>
              <a:rPr lang="en-US" dirty="0" smtClean="0"/>
              <a:t>Infirmary</a:t>
            </a:r>
            <a:r>
              <a:rPr lang="sl-SI" dirty="0" smtClean="0"/>
              <a:t>, </a:t>
            </a:r>
          </a:p>
          <a:p>
            <a:r>
              <a:rPr lang="sl-SI" dirty="0" smtClean="0"/>
              <a:t>bolnica v Oxfordu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422038" y="6293389"/>
            <a:ext cx="21499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400" dirty="0" smtClean="0"/>
              <a:t>Vir: Corbis Corporation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6505394" y="3762552"/>
            <a:ext cx="21499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400" dirty="0" smtClean="0"/>
              <a:t>Vir: Corbis Corporation</a:t>
            </a:r>
            <a:endParaRPr lang="en-US" sz="1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118" y="4293096"/>
            <a:ext cx="2585121" cy="203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7811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485800"/>
            <a:ext cx="7024744" cy="1143000"/>
          </a:xfrm>
        </p:spPr>
        <p:txBody>
          <a:bodyPr/>
          <a:lstStyle/>
          <a:p>
            <a:r>
              <a:rPr lang="sl-SI" dirty="0" smtClean="0"/>
              <a:t>Potrebe po proizvodnji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621061"/>
            <a:ext cx="4248472" cy="3032076"/>
          </a:xfrm>
        </p:spPr>
        <p:txBody>
          <a:bodyPr>
            <a:normAutofit/>
          </a:bodyPr>
          <a:lstStyle/>
          <a:p>
            <a:r>
              <a:rPr lang="sl-SI" sz="2000" dirty="0" smtClean="0"/>
              <a:t>Zaradi vojne v Evropi je H. Florey poiskal sodelovanje za  proizvodnjo v ZDA.</a:t>
            </a:r>
          </a:p>
          <a:p>
            <a:r>
              <a:rPr lang="sl-SI" sz="2000" dirty="0" smtClean="0"/>
              <a:t>Številna podjetja so v sodelovanju z univerzami sprejela izziv: Merck, Pfizer, Squibb, Lilly ter USDA Northern Regional Research Laboratory (NRRL)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5" y="1739316"/>
            <a:ext cx="3709061" cy="2701348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395536" y="4590254"/>
            <a:ext cx="8208912" cy="30320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2000" dirty="0"/>
              <a:t>Sprva želja po kemijski sintezi penicilina. Angažiranih več 100 kemikov, fermentacija </a:t>
            </a:r>
            <a:r>
              <a:rPr lang="sl-SI" sz="2000" dirty="0" smtClean="0"/>
              <a:t>nezaželjena</a:t>
            </a:r>
            <a:r>
              <a:rPr lang="sl-SI" sz="2000" dirty="0"/>
              <a:t>. Kemijska sinteza penicilina zelo zahtevna, uspela šele l. 1950.</a:t>
            </a:r>
          </a:p>
          <a:p>
            <a:r>
              <a:rPr lang="sl-SI" sz="2000" dirty="0"/>
              <a:t>L.1943 </a:t>
            </a:r>
            <a:r>
              <a:rPr lang="sl-SI" sz="2000" dirty="0" smtClean="0"/>
              <a:t>je War </a:t>
            </a:r>
            <a:r>
              <a:rPr lang="sl-SI" sz="2000" dirty="0"/>
              <a:t>Production Board pooblastil A. L. Elderja, da </a:t>
            </a:r>
            <a:r>
              <a:rPr lang="sl-SI" sz="2000" dirty="0" smtClean="0"/>
              <a:t>koordinira proizvodnjo </a:t>
            </a:r>
            <a:r>
              <a:rPr lang="sl-SI" sz="2000" dirty="0"/>
              <a:t>velike količine penicilina. Izbrali so </a:t>
            </a:r>
            <a:r>
              <a:rPr lang="sl-SI" sz="2000" b="1" dirty="0" smtClean="0"/>
              <a:t>fermentacijo</a:t>
            </a:r>
            <a:r>
              <a:rPr lang="sl-SI" sz="2000" dirty="0" smtClean="0"/>
              <a:t>, čeprav je bil to za znanstvenike „polom“.</a:t>
            </a:r>
            <a:endParaRPr lang="en-US" sz="2000" dirty="0"/>
          </a:p>
          <a:p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6660232" y="4414086"/>
            <a:ext cx="21499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400" dirty="0" smtClean="0"/>
              <a:t>Vir: Corbis Corporation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697006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485800"/>
            <a:ext cx="7024744" cy="1143000"/>
          </a:xfrm>
        </p:spPr>
        <p:txBody>
          <a:bodyPr/>
          <a:lstStyle/>
          <a:p>
            <a:r>
              <a:rPr lang="sl-SI" dirty="0" smtClean="0"/>
              <a:t>Razvoj bioprocesa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621061"/>
            <a:ext cx="7704856" cy="3032076"/>
          </a:xfrm>
        </p:spPr>
        <p:txBody>
          <a:bodyPr>
            <a:normAutofit/>
          </a:bodyPr>
          <a:lstStyle/>
          <a:p>
            <a:r>
              <a:rPr lang="sl-SI" sz="2000" dirty="0" smtClean="0"/>
              <a:t>Osnovni problemi: </a:t>
            </a:r>
          </a:p>
          <a:p>
            <a:pPr lvl="1"/>
            <a:r>
              <a:rPr lang="sl-SI" sz="1800" dirty="0" smtClean="0"/>
              <a:t>zelo nizka koncentracija produkta (l.1939 0,001 g/L oz. 1 ppm)</a:t>
            </a:r>
          </a:p>
          <a:p>
            <a:pPr lvl="1"/>
            <a:r>
              <a:rPr lang="sl-SI" sz="1800" dirty="0" smtClean="0"/>
              <a:t>nizka produktivnost (količina produkta na časovno in prostorninsko enoto)</a:t>
            </a:r>
          </a:p>
          <a:p>
            <a:pPr lvl="1"/>
            <a:r>
              <a:rPr lang="sl-SI" sz="1800" dirty="0" smtClean="0"/>
              <a:t>Zelo nestabilna molekula – otežena izolacija in čiščenje</a:t>
            </a:r>
            <a:endParaRPr lang="sl-SI" sz="1800" dirty="0"/>
          </a:p>
          <a:p>
            <a:pPr lvl="1"/>
            <a:endParaRPr lang="sl-SI" sz="1800" dirty="0" smtClean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39552" y="3426424"/>
            <a:ext cx="5472608" cy="245084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2000" dirty="0" smtClean="0"/>
              <a:t>Znanstveniki NRRL (Peoria, IL) izboljšali proizvodnjo:</a:t>
            </a:r>
          </a:p>
          <a:p>
            <a:pPr lvl="1"/>
            <a:r>
              <a:rPr lang="sl-SI" sz="1800" dirty="0"/>
              <a:t>i</a:t>
            </a:r>
            <a:r>
              <a:rPr lang="sl-SI" sz="1800" dirty="0" smtClean="0"/>
              <a:t>zbor gojišča na osnovi koruznega sirupa in laktoze (10-krat povišana produktivnost)</a:t>
            </a:r>
          </a:p>
          <a:p>
            <a:pPr lvl="1"/>
            <a:r>
              <a:rPr lang="sl-SI" sz="1800" dirty="0" smtClean="0"/>
              <a:t>iskanje boljših produkcijskih organizmov: vrsta </a:t>
            </a:r>
            <a:r>
              <a:rPr lang="sl-SI" sz="1800" i="1" dirty="0" smtClean="0"/>
              <a:t>Penicillium chrysogenum </a:t>
            </a:r>
            <a:r>
              <a:rPr lang="sl-SI" sz="1800" dirty="0" smtClean="0"/>
              <a:t>(izolirali iz plesnive melone na tržnici v Peorii)</a:t>
            </a:r>
          </a:p>
          <a:p>
            <a:pPr lvl="1"/>
            <a:r>
              <a:rPr lang="sl-SI" sz="1800" dirty="0" smtClean="0"/>
              <a:t>kasneje so odkrili še izboljšanje z dodatkom prekurzorjev – npr</a:t>
            </a:r>
            <a:r>
              <a:rPr lang="sl-SI" sz="1800" dirty="0"/>
              <a:t>. </a:t>
            </a:r>
            <a:r>
              <a:rPr lang="sl-SI" sz="1800" dirty="0" smtClean="0"/>
              <a:t>fenilocetna kislina</a:t>
            </a:r>
          </a:p>
          <a:p>
            <a:pPr lvl="1"/>
            <a:endParaRPr lang="sl-SI" sz="1800" dirty="0" smtClean="0"/>
          </a:p>
          <a:p>
            <a:pPr lvl="1"/>
            <a:endParaRPr lang="sl-SI" sz="1800" dirty="0" smtClean="0"/>
          </a:p>
          <a:p>
            <a:pPr lvl="1"/>
            <a:endParaRPr lang="sl-SI" sz="1800" dirty="0" smtClean="0"/>
          </a:p>
          <a:p>
            <a:pPr lvl="1"/>
            <a:endParaRPr lang="sl-SI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4521920"/>
            <a:ext cx="1837555" cy="18375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72200" y="6211669"/>
            <a:ext cx="2319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sl-SI" sz="1400" i="1" dirty="0"/>
              <a:t>Penicillium chrysogenum</a:t>
            </a:r>
          </a:p>
          <a:p>
            <a:endParaRPr lang="en-US" sz="1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157" y="3212976"/>
            <a:ext cx="2391874" cy="96472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04248" y="4214143"/>
            <a:ext cx="15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sl-SI" sz="1400" dirty="0" smtClean="0"/>
              <a:t>Koruzni sirup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6520564" y="6443712"/>
            <a:ext cx="21499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400" dirty="0" smtClean="0"/>
              <a:t>Vir: Corbis Corporation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135182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116632"/>
            <a:ext cx="7024744" cy="1143000"/>
          </a:xfrm>
        </p:spPr>
        <p:txBody>
          <a:bodyPr/>
          <a:lstStyle/>
          <a:p>
            <a:r>
              <a:rPr lang="sl-SI" dirty="0" smtClean="0"/>
              <a:t>Razvoj bioprocesa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340768"/>
            <a:ext cx="5040560" cy="5112568"/>
          </a:xfrm>
        </p:spPr>
        <p:txBody>
          <a:bodyPr>
            <a:normAutofit fontScale="92500"/>
          </a:bodyPr>
          <a:lstStyle/>
          <a:p>
            <a:r>
              <a:rPr lang="sl-SI" sz="2000" dirty="0" smtClean="0"/>
              <a:t>Način proizvodnje</a:t>
            </a:r>
          </a:p>
          <a:p>
            <a:pPr lvl="1"/>
            <a:r>
              <a:rPr lang="sl-SI" sz="1800" dirty="0" smtClean="0"/>
              <a:t>na površini vlažnih otrobov – ovržen zaradi problemov:</a:t>
            </a:r>
          </a:p>
          <a:p>
            <a:pPr lvl="2"/>
            <a:r>
              <a:rPr lang="sl-SI" sz="1600" dirty="0"/>
              <a:t>onemogočen nadzor T, sterilnosti,</a:t>
            </a:r>
          </a:p>
          <a:p>
            <a:pPr lvl="2"/>
            <a:r>
              <a:rPr lang="sl-SI" sz="1600" dirty="0"/>
              <a:t>velikosti opreme (gojenje v posodah (steklenicah) za mleko – potrebovali bi jih toliko, da bi lahko naredili vrsto od New Yorka do San Francisca)</a:t>
            </a:r>
          </a:p>
          <a:p>
            <a:pPr lvl="2"/>
            <a:r>
              <a:rPr lang="sl-SI" sz="1600" dirty="0"/>
              <a:t>kljub pomanjkljivostim prva </a:t>
            </a:r>
            <a:r>
              <a:rPr lang="sl-SI" sz="1600" dirty="0" smtClean="0"/>
              <a:t>proizvodnja </a:t>
            </a:r>
            <a:r>
              <a:rPr lang="sl-SI" sz="1600" dirty="0"/>
              <a:t>v </a:t>
            </a:r>
            <a:r>
              <a:rPr lang="sl-SI" sz="1600" dirty="0" smtClean="0"/>
              <a:t>ploščatih steklenicah, zaprtih z vatastim zamaškom</a:t>
            </a:r>
            <a:endParaRPr lang="sl-SI" sz="1600" dirty="0"/>
          </a:p>
          <a:p>
            <a:pPr marL="365760" lvl="1" indent="0">
              <a:buNone/>
            </a:pPr>
            <a:endParaRPr lang="sl-SI" sz="1800" dirty="0" smtClean="0"/>
          </a:p>
          <a:p>
            <a:pPr lvl="1"/>
            <a:r>
              <a:rPr lang="sl-SI" sz="1800" dirty="0" smtClean="0"/>
              <a:t>submerzna proizvodnja bistveno boljša:</a:t>
            </a:r>
          </a:p>
          <a:p>
            <a:pPr lvl="2"/>
            <a:r>
              <a:rPr lang="sl-SI" sz="1600" dirty="0" smtClean="0"/>
              <a:t>gliva raste v velikih posodah z mešali in zračenjem</a:t>
            </a:r>
            <a:endParaRPr lang="sl-SI" sz="1600" dirty="0"/>
          </a:p>
          <a:p>
            <a:pPr lvl="2"/>
            <a:r>
              <a:rPr lang="sl-SI" sz="1600" dirty="0" smtClean="0"/>
              <a:t>Floreyeva kultura v tekočem gojišču proizvedla penicilin le v sledovih</a:t>
            </a:r>
          </a:p>
          <a:p>
            <a:pPr lvl="2"/>
            <a:r>
              <a:rPr lang="sl-SI" sz="1600" dirty="0" smtClean="0"/>
              <a:t>z novim sevom </a:t>
            </a:r>
            <a:r>
              <a:rPr lang="sl-SI" sz="1600" i="1" dirty="0" smtClean="0"/>
              <a:t>P. chrysogenum </a:t>
            </a:r>
            <a:r>
              <a:rPr lang="sl-SI" sz="1600" dirty="0" smtClean="0"/>
              <a:t>je bila proizvodnja smiselna</a:t>
            </a:r>
            <a:endParaRPr lang="sl-SI" sz="1600" dirty="0"/>
          </a:p>
          <a:p>
            <a:pPr lvl="1"/>
            <a:endParaRPr lang="sl-SI" sz="1800" dirty="0" smtClean="0"/>
          </a:p>
          <a:p>
            <a:pPr lvl="1"/>
            <a:endParaRPr lang="sl-SI" sz="1800" dirty="0" smtClean="0"/>
          </a:p>
          <a:p>
            <a:pPr marL="685800" lvl="2" indent="0">
              <a:buNone/>
            </a:pPr>
            <a:endParaRPr lang="sl-SI" sz="1600" dirty="0" smtClean="0"/>
          </a:p>
          <a:p>
            <a:pPr lvl="1"/>
            <a:endParaRPr lang="sl-SI" sz="1800" dirty="0" smtClean="0"/>
          </a:p>
          <a:p>
            <a:pPr lvl="1"/>
            <a:endParaRPr lang="sl-SI" sz="1800" dirty="0" smtClean="0"/>
          </a:p>
          <a:p>
            <a:pPr lvl="1"/>
            <a:endParaRPr lang="sl-SI" sz="1800" dirty="0" smtClean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755576" y="3941736"/>
            <a:ext cx="5040560" cy="20791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sl-SI" sz="1800" dirty="0" smtClean="0"/>
          </a:p>
          <a:p>
            <a:pPr lvl="1"/>
            <a:endParaRPr lang="sl-SI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268760"/>
            <a:ext cx="2375024" cy="190001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72547" y="3185036"/>
            <a:ext cx="21499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400" dirty="0" smtClean="0"/>
              <a:t>Vir: Corbis Corporation</a:t>
            </a:r>
            <a:endParaRPr lang="en-US" sz="1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004" y="3862653"/>
            <a:ext cx="2927760" cy="194421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865620" y="5820787"/>
            <a:ext cx="28083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http://www.sciencemuseum.org.uk/broughttolife/objects/display.aspx?id=6701</a:t>
            </a:r>
          </a:p>
        </p:txBody>
      </p:sp>
    </p:spTree>
    <p:extLst>
      <p:ext uri="{BB962C8B-B14F-4D97-AF65-F5344CB8AC3E}">
        <p14:creationId xmlns:p14="http://schemas.microsoft.com/office/powerpoint/2010/main" val="42333331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116632"/>
            <a:ext cx="7024744" cy="1143000"/>
          </a:xfrm>
        </p:spPr>
        <p:txBody>
          <a:bodyPr/>
          <a:lstStyle/>
          <a:p>
            <a:r>
              <a:rPr lang="sl-SI" dirty="0" smtClean="0"/>
              <a:t>Razvoj bioprocesa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84784"/>
            <a:ext cx="5400602" cy="4752528"/>
          </a:xfrm>
        </p:spPr>
        <p:txBody>
          <a:bodyPr>
            <a:normAutofit/>
          </a:bodyPr>
          <a:lstStyle/>
          <a:p>
            <a:pPr lvl="1"/>
            <a:r>
              <a:rPr lang="sl-SI" sz="1800" dirty="0" smtClean="0"/>
              <a:t>Pilotne proizvodnje kljub pomislekom</a:t>
            </a:r>
          </a:p>
          <a:p>
            <a:pPr lvl="1"/>
            <a:r>
              <a:rPr lang="sl-SI" sz="1800" dirty="0" smtClean="0"/>
              <a:t>Februarja1942 začela skupaj Merck in Squibb, septembra 1942 se jima pridruži Pfizer</a:t>
            </a:r>
          </a:p>
          <a:p>
            <a:pPr lvl="1"/>
            <a:r>
              <a:rPr lang="sl-SI" sz="1800" dirty="0" smtClean="0"/>
              <a:t>Marca 1942 proizvedeno dovolj penicilina za zdravljenje prve pacientke, naslednjih 10 pacientov zdravljenih do junija 1942</a:t>
            </a:r>
          </a:p>
          <a:p>
            <a:pPr lvl="1"/>
            <a:r>
              <a:rPr lang="sl-SI" sz="1800" dirty="0" smtClean="0"/>
              <a:t>Proizvodnja v 1 L steklenicah:</a:t>
            </a:r>
          </a:p>
          <a:p>
            <a:pPr marL="685800" lvl="2" indent="0">
              <a:buNone/>
            </a:pPr>
            <a:r>
              <a:rPr lang="sl-SI" sz="1600" dirty="0" smtClean="0"/>
              <a:t> nekaj 100 L/teden</a:t>
            </a:r>
          </a:p>
          <a:p>
            <a:pPr lvl="1"/>
            <a:r>
              <a:rPr lang="sl-SI" sz="1800" dirty="0" smtClean="0"/>
              <a:t>Decembra 1942 se Heatley (Oxford) pridruži raziskovalni skupini v Mercku – uvedejo njihovo analizno metodo spremljanja koncentracije penicilina.</a:t>
            </a:r>
          </a:p>
          <a:p>
            <a:pPr lvl="1"/>
            <a:endParaRPr lang="sl-SI" sz="1800" dirty="0" smtClean="0"/>
          </a:p>
          <a:p>
            <a:pPr lvl="1"/>
            <a:endParaRPr lang="sl-SI" sz="1800" dirty="0" smtClean="0"/>
          </a:p>
          <a:p>
            <a:pPr marL="685800" lvl="2" indent="0">
              <a:buNone/>
            </a:pPr>
            <a:endParaRPr lang="sl-SI" sz="1600" dirty="0" smtClean="0"/>
          </a:p>
          <a:p>
            <a:pPr lvl="1"/>
            <a:endParaRPr lang="sl-SI" sz="1800" dirty="0" smtClean="0"/>
          </a:p>
          <a:p>
            <a:pPr lvl="1"/>
            <a:endParaRPr lang="sl-SI" sz="1800" dirty="0" smtClean="0"/>
          </a:p>
          <a:p>
            <a:pPr lvl="1"/>
            <a:endParaRPr lang="sl-SI" sz="1800" dirty="0" smtClean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755576" y="3941736"/>
            <a:ext cx="5040560" cy="20791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sl-SI" sz="1800" dirty="0" smtClean="0"/>
          </a:p>
          <a:p>
            <a:pPr lvl="1"/>
            <a:endParaRPr lang="sl-SI" sz="18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066" y="3711908"/>
            <a:ext cx="2483656" cy="23813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78857" y="6093296"/>
            <a:ext cx="21499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400" dirty="0" smtClean="0"/>
              <a:t>Vir: Corbis Corporation</a:t>
            </a:r>
            <a:endParaRPr lang="en-US" sz="1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132" y="980728"/>
            <a:ext cx="2624590" cy="217325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760130" y="3176799"/>
            <a:ext cx="32362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http://www.sciencemuseum.org.uk/images/I066/10328149.aspx</a:t>
            </a:r>
          </a:p>
        </p:txBody>
      </p:sp>
    </p:spTree>
    <p:extLst>
      <p:ext uri="{BB962C8B-B14F-4D97-AF65-F5344CB8AC3E}">
        <p14:creationId xmlns:p14="http://schemas.microsoft.com/office/powerpoint/2010/main" val="2056574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 smtClean="0"/>
              <a:t>Bioinženirstvo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2323652"/>
            <a:ext cx="7056900" cy="3697636"/>
          </a:xfrm>
        </p:spPr>
        <p:txBody>
          <a:bodyPr>
            <a:noAutofit/>
          </a:bodyPr>
          <a:lstStyle/>
          <a:p>
            <a:r>
              <a:rPr lang="sl-SI" sz="2200" b="1" dirty="0" smtClean="0"/>
              <a:t>Bioinženirstvo</a:t>
            </a:r>
            <a:r>
              <a:rPr lang="sl-SI" sz="2200" dirty="0" smtClean="0"/>
              <a:t>: </a:t>
            </a:r>
            <a:r>
              <a:rPr lang="sl-SI" sz="2200" dirty="0"/>
              <a:t>(bioengineering</a:t>
            </a:r>
            <a:r>
              <a:rPr lang="sl-SI" sz="2200" dirty="0" smtClean="0"/>
              <a:t>)</a:t>
            </a:r>
          </a:p>
          <a:p>
            <a:pPr lvl="1"/>
            <a:r>
              <a:rPr lang="sl-SI" dirty="0" smtClean="0"/>
              <a:t>bioinženirji so inženirji, ki delajo na področju biotehnologije</a:t>
            </a:r>
          </a:p>
          <a:p>
            <a:pPr lvl="1"/>
            <a:r>
              <a:rPr lang="sl-SI" dirty="0" smtClean="0"/>
              <a:t>širši pojem, vključuje tudi delo na področju medicine in kmetijstva</a:t>
            </a:r>
          </a:p>
          <a:p>
            <a:pPr lvl="1"/>
            <a:r>
              <a:rPr lang="sl-SI" dirty="0" smtClean="0"/>
              <a:t>sodelujejo: kmetijski, elektro, strojni, okoljski in kemijski inženirji</a:t>
            </a:r>
          </a:p>
          <a:p>
            <a:r>
              <a:rPr lang="sl-SI" sz="2200" b="1" dirty="0" smtClean="0"/>
              <a:t>Biološko inženirstvo</a:t>
            </a:r>
            <a:r>
              <a:rPr lang="sl-SI" sz="2200" dirty="0" smtClean="0"/>
              <a:t>: (biological engineering)</a:t>
            </a:r>
          </a:p>
          <a:p>
            <a:pPr lvl="1"/>
            <a:r>
              <a:rPr lang="sl-SI" dirty="0" smtClean="0"/>
              <a:t>podobno kot bioinženirstvo, le da se osredotoča na delo z rastlinami in živalmi</a:t>
            </a:r>
          </a:p>
          <a:p>
            <a:pPr marL="68580" indent="0">
              <a:buNone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9217547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764704"/>
            <a:ext cx="7416942" cy="1143000"/>
          </a:xfrm>
        </p:spPr>
        <p:txBody>
          <a:bodyPr>
            <a:normAutofit fontScale="90000"/>
          </a:bodyPr>
          <a:lstStyle/>
          <a:p>
            <a:r>
              <a:rPr lang="sl-SI" dirty="0" smtClean="0"/>
              <a:t>Prenos v večje merilo (scale-up)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1988840"/>
            <a:ext cx="4392488" cy="4345708"/>
          </a:xfrm>
        </p:spPr>
        <p:txBody>
          <a:bodyPr>
            <a:normAutofit lnSpcReduction="10000"/>
          </a:bodyPr>
          <a:lstStyle/>
          <a:p>
            <a:r>
              <a:rPr lang="sl-SI" dirty="0" smtClean="0"/>
              <a:t>Glavni problemi submerzne proizvodnje:</a:t>
            </a:r>
          </a:p>
          <a:p>
            <a:pPr lvl="1"/>
            <a:r>
              <a:rPr lang="sl-SI" b="1" dirty="0" smtClean="0"/>
              <a:t>Vnos kisika </a:t>
            </a:r>
            <a:r>
              <a:rPr lang="sl-SI" dirty="0" smtClean="0"/>
              <a:t>(vnos sterilnega zraka, prenos kisika v kapljevino)</a:t>
            </a:r>
          </a:p>
          <a:p>
            <a:pPr lvl="1"/>
            <a:r>
              <a:rPr lang="sl-SI" b="1" dirty="0" smtClean="0"/>
              <a:t>Penjenj</a:t>
            </a:r>
            <a:r>
              <a:rPr lang="sl-SI" dirty="0" smtClean="0"/>
              <a:t>e (koruzni sirup se ob zračenju peni)</a:t>
            </a:r>
            <a:endParaRPr lang="sl-SI" dirty="0"/>
          </a:p>
          <a:p>
            <a:pPr lvl="2"/>
            <a:r>
              <a:rPr lang="sl-SI" dirty="0"/>
              <a:t>rešitev (Squibb): dodatek gliceril monoricinolata kot </a:t>
            </a:r>
            <a:r>
              <a:rPr lang="sl-SI" dirty="0" smtClean="0"/>
              <a:t>protipenilca</a:t>
            </a:r>
          </a:p>
          <a:p>
            <a:pPr lvl="1"/>
            <a:r>
              <a:rPr lang="sl-SI" dirty="0" smtClean="0"/>
              <a:t>Načrtovanje novih </a:t>
            </a:r>
            <a:r>
              <a:rPr lang="sl-SI" b="1" dirty="0" smtClean="0"/>
              <a:t>hladilnih sistemov </a:t>
            </a:r>
            <a:r>
              <a:rPr lang="sl-SI" dirty="0" smtClean="0"/>
              <a:t>za odvajanje toplote</a:t>
            </a:r>
          </a:p>
          <a:p>
            <a:pPr lvl="2"/>
            <a:endParaRPr lang="sl-SI" dirty="0" smtClean="0"/>
          </a:p>
          <a:p>
            <a:pPr lvl="2"/>
            <a:endParaRPr lang="sl-SI" dirty="0" smtClean="0"/>
          </a:p>
          <a:p>
            <a:pPr lvl="1"/>
            <a:endParaRPr lang="sl-SI" dirty="0" smtClean="0"/>
          </a:p>
          <a:p>
            <a:pPr lvl="1"/>
            <a:endParaRPr lang="sl-SI" dirty="0" smtClean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060848"/>
            <a:ext cx="3411516" cy="38884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32040" y="6005295"/>
            <a:ext cx="4211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 smtClean="0"/>
              <a:t>Vir: Shuler M.L., Kargi F. Bioprocess Engineering, 2</a:t>
            </a:r>
            <a:r>
              <a:rPr lang="sl-SI" sz="1400" baseline="30000" dirty="0" smtClean="0"/>
              <a:t>nd</a:t>
            </a:r>
            <a:r>
              <a:rPr lang="sl-SI" sz="1400" dirty="0" smtClean="0"/>
              <a:t> Ed., Prentice Hall, Inc., 2002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30149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764704"/>
            <a:ext cx="7416942" cy="1143000"/>
          </a:xfrm>
        </p:spPr>
        <p:txBody>
          <a:bodyPr>
            <a:normAutofit fontScale="90000"/>
          </a:bodyPr>
          <a:lstStyle/>
          <a:p>
            <a:r>
              <a:rPr lang="sl-SI" dirty="0" smtClean="0"/>
              <a:t>Prenos v večje merilo (scale-up)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981100"/>
            <a:ext cx="4320480" cy="2880320"/>
          </a:xfrm>
        </p:spPr>
        <p:txBody>
          <a:bodyPr>
            <a:normAutofit fontScale="85000" lnSpcReduction="20000"/>
          </a:bodyPr>
          <a:lstStyle/>
          <a:p>
            <a:r>
              <a:rPr lang="sl-SI" dirty="0" smtClean="0"/>
              <a:t>Glavni problemi submerzne proizvodnje:</a:t>
            </a:r>
          </a:p>
          <a:p>
            <a:pPr lvl="1"/>
            <a:r>
              <a:rPr lang="sl-SI" dirty="0" smtClean="0"/>
              <a:t>Načrtovanje novih sistemov </a:t>
            </a:r>
            <a:r>
              <a:rPr lang="sl-SI" b="1" dirty="0" smtClean="0"/>
              <a:t>mešal</a:t>
            </a:r>
          </a:p>
          <a:p>
            <a:pPr lvl="1"/>
            <a:r>
              <a:rPr lang="sl-SI" b="1" dirty="0" smtClean="0"/>
              <a:t>Izolacija</a:t>
            </a:r>
            <a:r>
              <a:rPr lang="sl-SI" dirty="0" smtClean="0"/>
              <a:t>: 2/3 izgub zaradi nestabilnosti in temperaturne občutljivosti</a:t>
            </a:r>
          </a:p>
          <a:p>
            <a:pPr lvl="2"/>
            <a:r>
              <a:rPr lang="sl-SI" dirty="0" smtClean="0"/>
              <a:t>Izboljšava (Lilly): ekstrakcija pri nizkih T</a:t>
            </a:r>
          </a:p>
          <a:p>
            <a:pPr lvl="2"/>
            <a:r>
              <a:rPr lang="sl-SI" dirty="0"/>
              <a:t>Izboljšava </a:t>
            </a:r>
            <a:r>
              <a:rPr lang="sl-SI" dirty="0" smtClean="0"/>
              <a:t>(Pfizer): zmrznjeno sušenje v vakuumu</a:t>
            </a:r>
          </a:p>
          <a:p>
            <a:pPr lvl="2"/>
            <a:endParaRPr lang="sl-SI" dirty="0" smtClean="0"/>
          </a:p>
          <a:p>
            <a:pPr lvl="2"/>
            <a:endParaRPr lang="sl-SI" dirty="0" smtClean="0"/>
          </a:p>
          <a:p>
            <a:pPr lvl="1"/>
            <a:endParaRPr lang="sl-SI" dirty="0" smtClean="0"/>
          </a:p>
          <a:p>
            <a:pPr lvl="1"/>
            <a:endParaRPr lang="sl-SI" dirty="0" smtClean="0"/>
          </a:p>
          <a:p>
            <a:pPr lvl="1"/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803820" y="4941168"/>
            <a:ext cx="7416824" cy="1584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b="1" dirty="0" smtClean="0"/>
              <a:t>1. marca 1944 </a:t>
            </a:r>
            <a:r>
              <a:rPr lang="sl-SI" dirty="0" smtClean="0"/>
              <a:t>je v New Yorku </a:t>
            </a:r>
            <a:r>
              <a:rPr lang="sl-SI" b="1" dirty="0" smtClean="0"/>
              <a:t>Pfizer</a:t>
            </a:r>
            <a:r>
              <a:rPr lang="sl-SI" dirty="0" smtClean="0"/>
              <a:t> odprl prvo tovarno za submerzno proizvodnjo penicilina v velikih količinah</a:t>
            </a:r>
          </a:p>
          <a:p>
            <a:pPr lvl="2"/>
            <a:endParaRPr lang="sl-SI" dirty="0" smtClean="0"/>
          </a:p>
          <a:p>
            <a:pPr lvl="2"/>
            <a:endParaRPr lang="sl-SI" dirty="0" smtClean="0"/>
          </a:p>
          <a:p>
            <a:pPr lvl="1"/>
            <a:endParaRPr lang="sl-SI" dirty="0" smtClean="0"/>
          </a:p>
          <a:p>
            <a:pPr lvl="1"/>
            <a:endParaRPr lang="sl-SI" dirty="0" smtClean="0"/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204864"/>
            <a:ext cx="3404478" cy="23762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32040" y="4509120"/>
            <a:ext cx="4211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 smtClean="0"/>
              <a:t>Vir: Shuler M.L., Kargi F. Bioprocess Engineering, 2</a:t>
            </a:r>
            <a:r>
              <a:rPr lang="sl-SI" sz="1400" baseline="30000" dirty="0" smtClean="0"/>
              <a:t>nd</a:t>
            </a:r>
            <a:r>
              <a:rPr lang="sl-SI" sz="1400" dirty="0" smtClean="0"/>
              <a:t> Ed., Prentice Hall, Inc., 2002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744042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7128910" cy="1143000"/>
          </a:xfrm>
        </p:spPr>
        <p:txBody>
          <a:bodyPr>
            <a:normAutofit fontScale="90000"/>
          </a:bodyPr>
          <a:lstStyle/>
          <a:p>
            <a:r>
              <a:rPr lang="sl-SI" dirty="0" smtClean="0"/>
              <a:t>Začetek industrijske proizvodnje l. 1944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845" y="3662668"/>
            <a:ext cx="3681308" cy="28661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845" y="728700"/>
            <a:ext cx="3681308" cy="28083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204864"/>
            <a:ext cx="4176464" cy="33531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04056" y="5661248"/>
            <a:ext cx="3421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400" dirty="0" smtClean="0"/>
              <a:t>Vir vseh fotografij: Corbis Corporation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873607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476672"/>
            <a:ext cx="7416942" cy="1143000"/>
          </a:xfrm>
        </p:spPr>
        <p:txBody>
          <a:bodyPr>
            <a:normAutofit fontScale="90000"/>
          </a:bodyPr>
          <a:lstStyle/>
          <a:p>
            <a:r>
              <a:rPr lang="sl-SI" dirty="0" smtClean="0"/>
              <a:t>Začetek industrijske proizvodnje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59631" y="6121352"/>
            <a:ext cx="2141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Oglas za penicilin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1619695"/>
            <a:ext cx="7272924" cy="1826497"/>
          </a:xfrm>
        </p:spPr>
        <p:txBody>
          <a:bodyPr>
            <a:normAutofit fontScale="92500" lnSpcReduction="10000"/>
          </a:bodyPr>
          <a:lstStyle/>
          <a:p>
            <a:r>
              <a:rPr lang="sl-SI" sz="2000" dirty="0" smtClean="0"/>
              <a:t>Pfizer l. 1944: 14 reaktorjev po 7000 galon (vsak cca 26,5 m</a:t>
            </a:r>
            <a:r>
              <a:rPr lang="sl-SI" sz="2000" baseline="30000" dirty="0" smtClean="0"/>
              <a:t>3</a:t>
            </a:r>
            <a:r>
              <a:rPr lang="sl-SI" sz="2000" dirty="0" smtClean="0"/>
              <a:t>, skupaj cca 370 </a:t>
            </a:r>
            <a:r>
              <a:rPr lang="sl-SI" sz="2000" dirty="0"/>
              <a:t>m</a:t>
            </a:r>
            <a:r>
              <a:rPr lang="sl-SI" sz="2000" baseline="30000" dirty="0"/>
              <a:t>3</a:t>
            </a:r>
            <a:r>
              <a:rPr lang="sl-SI" sz="2000" dirty="0" smtClean="0"/>
              <a:t>)</a:t>
            </a:r>
          </a:p>
          <a:p>
            <a:r>
              <a:rPr lang="sl-SI" sz="2000" dirty="0" smtClean="0"/>
              <a:t>Ob koncu 2. svetovne vojne letna proizvodnja penicilina v ZDA zadoščala za 100.000 pacientov</a:t>
            </a:r>
          </a:p>
          <a:p>
            <a:r>
              <a:rPr lang="sl-SI" sz="2000" dirty="0" smtClean="0"/>
              <a:t>Zelo razširjena uporaba za zdravljenje številnih </a:t>
            </a:r>
            <a:r>
              <a:rPr lang="en-US" sz="2000" dirty="0" err="1" smtClean="0"/>
              <a:t>strepto</a:t>
            </a:r>
            <a:r>
              <a:rPr lang="sl-SI" sz="2000" dirty="0" smtClean="0"/>
              <a:t>koknih</a:t>
            </a:r>
            <a:r>
              <a:rPr lang="en-US" sz="2000" dirty="0" smtClean="0"/>
              <a:t>, </a:t>
            </a:r>
            <a:r>
              <a:rPr lang="en-US" sz="2000" dirty="0" err="1" smtClean="0"/>
              <a:t>sta</a:t>
            </a:r>
            <a:r>
              <a:rPr lang="sl-SI" sz="2000" dirty="0" smtClean="0"/>
              <a:t>filokoknih in</a:t>
            </a:r>
            <a:r>
              <a:rPr lang="en-US" sz="2000" dirty="0" smtClean="0"/>
              <a:t> </a:t>
            </a:r>
            <a:r>
              <a:rPr lang="en-US" sz="2000" dirty="0" err="1" smtClean="0"/>
              <a:t>gono</a:t>
            </a:r>
            <a:r>
              <a:rPr lang="sl-SI" sz="2000" dirty="0" smtClean="0"/>
              <a:t>koknih</a:t>
            </a:r>
            <a:r>
              <a:rPr lang="en-US" sz="2000" dirty="0" smtClean="0"/>
              <a:t> </a:t>
            </a:r>
            <a:r>
              <a:rPr lang="en-US" sz="2000" dirty="0" err="1" smtClean="0"/>
              <a:t>infe</a:t>
            </a:r>
            <a:r>
              <a:rPr lang="sl-SI" sz="2000" dirty="0" smtClean="0"/>
              <a:t>k</a:t>
            </a:r>
            <a:r>
              <a:rPr lang="en-US" sz="2000" dirty="0" smtClean="0"/>
              <a:t>c</a:t>
            </a:r>
            <a:r>
              <a:rPr lang="sl-SI" sz="2000" dirty="0" smtClean="0"/>
              <a:t>ij</a:t>
            </a:r>
            <a:endParaRPr lang="en-US" sz="2000" dirty="0"/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11" y="3611837"/>
            <a:ext cx="3168352" cy="25452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886" y="3374127"/>
            <a:ext cx="2420498" cy="314934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36096" y="6137691"/>
            <a:ext cx="2887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z</a:t>
            </a:r>
            <a:r>
              <a:rPr lang="sl-SI" dirty="0" smtClean="0"/>
              <a:t>dravljenje s penicilinom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372200" y="6490684"/>
            <a:ext cx="21499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400" dirty="0" smtClean="0"/>
              <a:t>Vir: Corbis Corporation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1475656" y="6490683"/>
            <a:ext cx="21499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400" dirty="0" smtClean="0"/>
              <a:t>Vir: Corbis Corporation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879797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836712"/>
            <a:ext cx="7416942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sl-SI" dirty="0" smtClean="0"/>
              <a:t>Nobelova nagrada za medicino l. 1945</a:t>
            </a:r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89" y="3742938"/>
            <a:ext cx="2857500" cy="1866900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564904"/>
            <a:ext cx="4445000" cy="32385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50637" y="2780562"/>
            <a:ext cx="2632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Sir Alexander Fleming,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588224" y="2195572"/>
            <a:ext cx="2081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Sir Howard </a:t>
            </a:r>
            <a:r>
              <a:rPr lang="sl-SI" dirty="0"/>
              <a:t>Florey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156192" y="2195572"/>
            <a:ext cx="2587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/>
              <a:t>Sir Ernst Boris Chain in</a:t>
            </a:r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1979712" y="3149894"/>
            <a:ext cx="288032" cy="14837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203848" y="3138733"/>
            <a:ext cx="1800200" cy="3622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endCxn id="15" idx="2"/>
          </p:cNvCxnSpPr>
          <p:nvPr/>
        </p:nvCxnSpPr>
        <p:spPr>
          <a:xfrm flipH="1" flipV="1">
            <a:off x="5449976" y="2564904"/>
            <a:ext cx="346160" cy="7549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 flipV="1">
            <a:off x="7452320" y="2492896"/>
            <a:ext cx="180020" cy="720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608115" y="5877272"/>
            <a:ext cx="21499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400" dirty="0" smtClean="0"/>
              <a:t>Vir: Corbis Corporation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868372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692696"/>
            <a:ext cx="7024744" cy="1143000"/>
          </a:xfrm>
        </p:spPr>
        <p:txBody>
          <a:bodyPr/>
          <a:lstStyle/>
          <a:p>
            <a:r>
              <a:rPr lang="sl-SI" dirty="0" smtClean="0"/>
              <a:t>Povečanje proizvodnje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204864"/>
            <a:ext cx="5760640" cy="424847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War Production Board (</a:t>
            </a:r>
            <a:r>
              <a:rPr lang="en-US" dirty="0" smtClean="0"/>
              <a:t>WPB)</a:t>
            </a:r>
            <a:r>
              <a:rPr lang="sl-SI" dirty="0" smtClean="0"/>
              <a:t> je</a:t>
            </a:r>
            <a:r>
              <a:rPr lang="en-US" dirty="0" smtClean="0"/>
              <a:t> </a:t>
            </a:r>
            <a:r>
              <a:rPr lang="sl-SI" dirty="0" smtClean="0"/>
              <a:t>l.</a:t>
            </a:r>
            <a:r>
              <a:rPr lang="en-US" dirty="0" smtClean="0"/>
              <a:t> </a:t>
            </a:r>
            <a:r>
              <a:rPr lang="en-US" dirty="0"/>
              <a:t>1943 </a:t>
            </a:r>
            <a:r>
              <a:rPr lang="sl-SI" dirty="0" smtClean="0"/>
              <a:t>izbral 21 podjetij od</a:t>
            </a:r>
            <a:r>
              <a:rPr lang="en-US" dirty="0" smtClean="0"/>
              <a:t>175 </a:t>
            </a:r>
            <a:r>
              <a:rPr lang="sl-SI" dirty="0" smtClean="0"/>
              <a:t>za izvedbo proizvodnje; sprva vsa proizvodnja namenjena vojnim potrebam</a:t>
            </a:r>
          </a:p>
          <a:p>
            <a:r>
              <a:rPr lang="sl-SI" dirty="0" smtClean="0"/>
              <a:t>Letna proizvodnja „čudežnih zdravil“ je skokovito naraščala:</a:t>
            </a:r>
          </a:p>
          <a:p>
            <a:pPr lvl="1"/>
            <a:r>
              <a:rPr lang="sl-SI" dirty="0" smtClean="0"/>
              <a:t>L.1943: 21 milijard enot; </a:t>
            </a:r>
          </a:p>
          <a:p>
            <a:pPr marL="365760" lvl="1" indent="0">
              <a:buNone/>
            </a:pPr>
            <a:r>
              <a:rPr lang="sl-SI" dirty="0" smtClean="0"/>
              <a:t>cena: 20 $/ 100.000 enot</a:t>
            </a:r>
          </a:p>
          <a:p>
            <a:pPr lvl="1"/>
            <a:r>
              <a:rPr lang="sl-SI" dirty="0" smtClean="0"/>
              <a:t>L. 1944: 1,663 bilijonov enot</a:t>
            </a:r>
          </a:p>
          <a:p>
            <a:pPr lvl="1"/>
            <a:r>
              <a:rPr lang="sl-SI" dirty="0" smtClean="0"/>
              <a:t>L. 1945: 6,8 bilijonov enot</a:t>
            </a:r>
          </a:p>
          <a:p>
            <a:pPr marL="411480" lvl="1" indent="0">
              <a:buNone/>
            </a:pPr>
            <a:r>
              <a:rPr lang="sl-SI" dirty="0" smtClean="0"/>
              <a:t>Po 15.marcu 1945 distribucija do porabnikov brez omejitev</a:t>
            </a:r>
          </a:p>
          <a:p>
            <a:pPr marL="754380" lvl="1" indent="-342900"/>
            <a:r>
              <a:rPr lang="sl-SI" dirty="0" smtClean="0"/>
              <a:t>L. 1949: 133,229 </a:t>
            </a:r>
            <a:r>
              <a:rPr lang="sl-SI" dirty="0"/>
              <a:t>bilijonov </a:t>
            </a:r>
            <a:r>
              <a:rPr lang="sl-SI" dirty="0" smtClean="0"/>
              <a:t>enot; </a:t>
            </a:r>
          </a:p>
          <a:p>
            <a:pPr marL="411480" lvl="1" indent="0">
              <a:buNone/>
            </a:pPr>
            <a:r>
              <a:rPr lang="sl-SI" dirty="0" smtClean="0"/>
              <a:t>cena: 0,1 </a:t>
            </a:r>
            <a:r>
              <a:rPr lang="sl-SI" dirty="0"/>
              <a:t>$/ 100.000 </a:t>
            </a:r>
            <a:r>
              <a:rPr lang="sl-SI" dirty="0" smtClean="0"/>
              <a:t>enot</a:t>
            </a:r>
          </a:p>
          <a:p>
            <a:pPr marL="754380" lvl="1" indent="-342900"/>
            <a:r>
              <a:rPr lang="sl-SI" dirty="0" smtClean="0"/>
              <a:t>Prva prodaja penicilina, proizvedenega v VB: 1. junija 1946</a:t>
            </a:r>
            <a:endParaRPr lang="sl-SI" dirty="0"/>
          </a:p>
          <a:p>
            <a:pPr marL="754380" lvl="1" indent="-342900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2348880"/>
            <a:ext cx="2184805" cy="30243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15698" y="5373217"/>
            <a:ext cx="2873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200" dirty="0"/>
              <a:t>Vir: Chemical &amp; Engineering News, 2005, Vol. 83, Iss. 25 </a:t>
            </a:r>
          </a:p>
          <a:p>
            <a:r>
              <a:rPr lang="en-US" sz="1200" b="1" u="sng" dirty="0" smtClean="0">
                <a:hlinkClick r:id="rId3"/>
              </a:rPr>
              <a:t>http</a:t>
            </a:r>
            <a:r>
              <a:rPr lang="en-US" sz="1200" b="1" u="sng" dirty="0">
                <a:hlinkClick r:id="rId3"/>
              </a:rPr>
              <a:t>://pubs.acs.org/cen/coverstory/83/8325/8325penicillin.html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434720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Nadaljnji razvoj procesa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2323652"/>
            <a:ext cx="7352200" cy="4129684"/>
          </a:xfrm>
        </p:spPr>
        <p:txBody>
          <a:bodyPr>
            <a:normAutofit fontScale="92500"/>
          </a:bodyPr>
          <a:lstStyle/>
          <a:p>
            <a:r>
              <a:rPr lang="sl-SI" dirty="0" smtClean="0"/>
              <a:t>Vsebnost penicilina </a:t>
            </a:r>
          </a:p>
          <a:p>
            <a:pPr lvl="1"/>
            <a:r>
              <a:rPr lang="sl-SI" dirty="0" smtClean="0"/>
              <a:t>l. 1939: 0,001 g/L</a:t>
            </a:r>
          </a:p>
          <a:p>
            <a:pPr lvl="1"/>
            <a:r>
              <a:rPr lang="sl-SI" dirty="0" smtClean="0"/>
              <a:t>po l. 2000: nad 50 g/L</a:t>
            </a:r>
          </a:p>
          <a:p>
            <a:r>
              <a:rPr lang="sl-SI" dirty="0" smtClean="0"/>
              <a:t>Izboljšave na osnovi:</a:t>
            </a:r>
          </a:p>
          <a:p>
            <a:pPr lvl="1"/>
            <a:r>
              <a:rPr lang="sl-SI" dirty="0" smtClean="0"/>
              <a:t>Poznavanja strukture penicilina (D. Hodgkin l. 1945)</a:t>
            </a:r>
          </a:p>
          <a:p>
            <a:pPr lvl="1"/>
            <a:r>
              <a:rPr lang="sl-SI" dirty="0"/>
              <a:t>Razumevanja mikrobne fiziologije </a:t>
            </a:r>
          </a:p>
          <a:p>
            <a:pPr lvl="1"/>
            <a:r>
              <a:rPr lang="sl-SI" dirty="0" smtClean="0"/>
              <a:t>Poznavanja metabolizma glive</a:t>
            </a:r>
          </a:p>
          <a:p>
            <a:pPr lvl="1"/>
            <a:r>
              <a:rPr lang="sl-SI" dirty="0" smtClean="0"/>
              <a:t>Izboljšanje sevov (mutacije, genetski inženiring)</a:t>
            </a:r>
          </a:p>
          <a:p>
            <a:pPr lvl="1"/>
            <a:r>
              <a:rPr lang="sl-SI" dirty="0" smtClean="0"/>
              <a:t>Boljši nadzor procesa</a:t>
            </a:r>
          </a:p>
          <a:p>
            <a:pPr lvl="1"/>
            <a:r>
              <a:rPr lang="sl-SI" dirty="0" smtClean="0"/>
              <a:t>Načrtovanje reaktorjev </a:t>
            </a:r>
          </a:p>
          <a:p>
            <a:pPr lvl="1"/>
            <a:r>
              <a:rPr lang="sl-SI" dirty="0" smtClean="0"/>
              <a:t>Načrtovanje procesa na osnovi morfoloških modelov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620688"/>
            <a:ext cx="2095500" cy="1543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2343260"/>
            <a:ext cx="238125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8121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836712"/>
            <a:ext cx="7024744" cy="1143000"/>
          </a:xfrm>
        </p:spPr>
        <p:txBody>
          <a:bodyPr>
            <a:normAutofit fontScale="90000"/>
          </a:bodyPr>
          <a:lstStyle/>
          <a:p>
            <a:r>
              <a:rPr lang="sl-SI" dirty="0" smtClean="0"/>
              <a:t>Shema industrijske proizvodnje penicilina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">
            <a:off x="1872723" y="1822129"/>
            <a:ext cx="5688632" cy="4292975"/>
          </a:xfrm>
        </p:spPr>
      </p:pic>
      <p:sp>
        <p:nvSpPr>
          <p:cNvPr id="5" name="TextBox 4"/>
          <p:cNvSpPr txBox="1"/>
          <p:nvPr/>
        </p:nvSpPr>
        <p:spPr>
          <a:xfrm>
            <a:off x="1187624" y="6216435"/>
            <a:ext cx="70477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400" dirty="0" smtClean="0"/>
              <a:t>Vir: Shuler M.L., Kargi F. Bioprocess Engineering, 2</a:t>
            </a:r>
            <a:r>
              <a:rPr lang="sl-SI" sz="1400" baseline="30000" dirty="0" smtClean="0"/>
              <a:t>nd</a:t>
            </a:r>
            <a:r>
              <a:rPr lang="sl-SI" sz="1400" dirty="0" smtClean="0"/>
              <a:t> Ed., Prentice Hall, Inc., 2002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43185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0"/>
          <a:stretch>
            <a:fillRect/>
          </a:stretch>
        </p:blipFill>
        <p:spPr bwMode="auto">
          <a:xfrm>
            <a:off x="-31750" y="998538"/>
            <a:ext cx="8132763" cy="585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96206" y="433388"/>
            <a:ext cx="8050088" cy="7207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sl-SI" dirty="0" smtClean="0"/>
              <a:t>Integrirana proizvodnja penicilina</a:t>
            </a:r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47"/>
          <a:stretch>
            <a:fillRect/>
          </a:stretch>
        </p:blipFill>
        <p:spPr bwMode="auto">
          <a:xfrm>
            <a:off x="5867400" y="1154113"/>
            <a:ext cx="3276600" cy="192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434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95"/>
          <a:stretch>
            <a:fillRect/>
          </a:stretch>
        </p:blipFill>
        <p:spPr bwMode="auto">
          <a:xfrm>
            <a:off x="7812360" y="3079750"/>
            <a:ext cx="1403648" cy="209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96074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smtClean="0"/>
              <a:t>Biokemijsko in bioprocesno inženirstvo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2276872"/>
            <a:ext cx="7632848" cy="4057676"/>
          </a:xfrm>
        </p:spPr>
        <p:txBody>
          <a:bodyPr>
            <a:normAutofit/>
          </a:bodyPr>
          <a:lstStyle/>
          <a:p>
            <a:r>
              <a:rPr lang="sl-SI" b="1" dirty="0" smtClean="0"/>
              <a:t>Biokemijsko inženirstvo</a:t>
            </a:r>
            <a:r>
              <a:rPr lang="sl-SI" dirty="0" smtClean="0"/>
              <a:t>: (biochemical eng.)</a:t>
            </a:r>
          </a:p>
          <a:p>
            <a:pPr marL="365760" lvl="1" indent="0">
              <a:buNone/>
            </a:pPr>
            <a:r>
              <a:rPr lang="sl-SI" dirty="0" smtClean="0"/>
              <a:t>Uporaba kemijsko inženirskih principov v sistemih z biološkimi katalizatorji</a:t>
            </a:r>
          </a:p>
          <a:p>
            <a:pPr marL="365760" lvl="1" indent="0">
              <a:buNone/>
            </a:pPr>
            <a:r>
              <a:rPr lang="sl-SI" dirty="0" smtClean="0"/>
              <a:t>Pogosta delitev: </a:t>
            </a:r>
          </a:p>
          <a:p>
            <a:pPr lvl="2"/>
            <a:r>
              <a:rPr lang="sl-SI" dirty="0" smtClean="0"/>
              <a:t>bioreakcijsko inženirstvo</a:t>
            </a:r>
          </a:p>
          <a:p>
            <a:pPr lvl="2"/>
            <a:r>
              <a:rPr lang="sl-SI" dirty="0" smtClean="0"/>
              <a:t>bioseparacije</a:t>
            </a:r>
          </a:p>
          <a:p>
            <a:r>
              <a:rPr lang="sl-SI" b="1" dirty="0" smtClean="0"/>
              <a:t>Bioprocesno inženirstvo</a:t>
            </a:r>
            <a:r>
              <a:rPr lang="sl-SI" dirty="0" smtClean="0"/>
              <a:t>: </a:t>
            </a:r>
            <a:r>
              <a:rPr lang="sl-SI" dirty="0"/>
              <a:t>(</a:t>
            </a:r>
            <a:r>
              <a:rPr lang="sl-SI" dirty="0" smtClean="0"/>
              <a:t>bioprocess eng.)</a:t>
            </a:r>
          </a:p>
          <a:p>
            <a:pPr marL="365760" lvl="1" indent="0">
              <a:buNone/>
            </a:pPr>
            <a:r>
              <a:rPr lang="sl-SI" dirty="0" smtClean="0"/>
              <a:t>vključuje delo strojnih, elektro in drugih inženirjev za načrtovanje in izvedbo procesov s celotnimi celicami ali njihovimi sestavnimi deli</a:t>
            </a:r>
          </a:p>
        </p:txBody>
      </p:sp>
    </p:spTree>
    <p:extLst>
      <p:ext uri="{BB962C8B-B14F-4D97-AF65-F5344CB8AC3E}">
        <p14:creationId xmlns:p14="http://schemas.microsoft.com/office/powerpoint/2010/main" val="1668429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smtClean="0"/>
              <a:t>Biomedicinsko  in biomolekularno inženirstvo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2276872"/>
            <a:ext cx="7632848" cy="4057676"/>
          </a:xfrm>
        </p:spPr>
        <p:txBody>
          <a:bodyPr>
            <a:normAutofit/>
          </a:bodyPr>
          <a:lstStyle/>
          <a:p>
            <a:r>
              <a:rPr lang="sl-SI" b="1" dirty="0" smtClean="0"/>
              <a:t>Biomedicinsko inženirstvo</a:t>
            </a:r>
            <a:r>
              <a:rPr lang="sl-SI" dirty="0" smtClean="0"/>
              <a:t>: (biomedical eng.)</a:t>
            </a:r>
          </a:p>
          <a:p>
            <a:pPr marL="365760" lvl="1" indent="0">
              <a:buNone/>
            </a:pPr>
            <a:r>
              <a:rPr lang="sl-SI" dirty="0" smtClean="0"/>
              <a:t>uporaba inženirskih principov za razvoj biokompatibilnih vsadkov,</a:t>
            </a:r>
            <a:r>
              <a:rPr lang="en-US" dirty="0" smtClean="0"/>
              <a:t> </a:t>
            </a:r>
            <a:r>
              <a:rPr lang="sl-SI" dirty="0" smtClean="0"/>
              <a:t>različnih diagnostičnih in terapevtskih medicinskih naprav</a:t>
            </a:r>
            <a:r>
              <a:rPr lang="en-US" dirty="0" smtClean="0"/>
              <a:t>, </a:t>
            </a:r>
            <a:r>
              <a:rPr lang="sl-SI" dirty="0" smtClean="0"/>
              <a:t>merilne naprave na osnovi analize slike</a:t>
            </a:r>
            <a:r>
              <a:rPr lang="en-US" dirty="0" smtClean="0"/>
              <a:t>, </a:t>
            </a:r>
            <a:r>
              <a:rPr lang="sl-SI" dirty="0" smtClean="0"/>
              <a:t>proizvodnja regenerativnih tkiv, ...</a:t>
            </a:r>
            <a:endParaRPr lang="sl-SI" dirty="0"/>
          </a:p>
          <a:p>
            <a:pPr lvl="1"/>
            <a:endParaRPr lang="sl-SI" dirty="0" smtClean="0"/>
          </a:p>
          <a:p>
            <a:r>
              <a:rPr lang="sl-SI" b="1" dirty="0" smtClean="0"/>
              <a:t>Biomolekularno inženirstvo</a:t>
            </a:r>
            <a:r>
              <a:rPr lang="sl-SI" dirty="0" smtClean="0"/>
              <a:t>: </a:t>
            </a:r>
            <a:r>
              <a:rPr lang="sl-SI" dirty="0"/>
              <a:t>(</a:t>
            </a:r>
            <a:r>
              <a:rPr lang="sl-SI" dirty="0" smtClean="0"/>
              <a:t>biomolecular eng.)</a:t>
            </a:r>
          </a:p>
          <a:p>
            <a:pPr marL="365760" lvl="1" indent="0">
              <a:buNone/>
            </a:pPr>
            <a:r>
              <a:rPr lang="sl-SI" dirty="0" smtClean="0"/>
              <a:t>raziskave na meji med biologijo in kemijskim inženirstvom, ki so usmerjene na molekularni nivo</a:t>
            </a:r>
          </a:p>
        </p:txBody>
      </p:sp>
    </p:spTree>
    <p:extLst>
      <p:ext uri="{BB962C8B-B14F-4D97-AF65-F5344CB8AC3E}">
        <p14:creationId xmlns:p14="http://schemas.microsoft.com/office/powerpoint/2010/main" val="31422349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Biotehnologija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2323652"/>
            <a:ext cx="7272924" cy="3769644"/>
          </a:xfrm>
        </p:spPr>
        <p:txBody>
          <a:bodyPr>
            <a:normAutofit fontScale="85000" lnSpcReduction="10000"/>
          </a:bodyPr>
          <a:lstStyle/>
          <a:p>
            <a:pPr marL="342900" lvl="1"/>
            <a:r>
              <a:rPr lang="sl-SI" sz="2400" dirty="0" smtClean="0"/>
              <a:t>Širši pomen: i</a:t>
            </a:r>
            <a:r>
              <a:rPr lang="en-US" sz="2400" dirty="0" err="1" smtClean="0"/>
              <a:t>ntegriran</a:t>
            </a:r>
            <a:r>
              <a:rPr lang="sl-SI" sz="2400" dirty="0"/>
              <a:t>a</a:t>
            </a:r>
            <a:r>
              <a:rPr lang="en-US" sz="2400" dirty="0"/>
              <a:t> </a:t>
            </a:r>
            <a:r>
              <a:rPr lang="en-US" sz="2400" dirty="0" err="1"/>
              <a:t>uporab</a:t>
            </a:r>
            <a:r>
              <a:rPr lang="sl-SI" sz="2400" dirty="0"/>
              <a:t>a </a:t>
            </a:r>
            <a:r>
              <a:rPr lang="en-US" sz="2400" dirty="0" err="1"/>
              <a:t>molekularno-bioloških</a:t>
            </a:r>
            <a:r>
              <a:rPr lang="en-US" sz="2400" dirty="0"/>
              <a:t> in </a:t>
            </a:r>
            <a:r>
              <a:rPr lang="en-US" sz="2400" b="1" dirty="0" err="1"/>
              <a:t>inženirskih</a:t>
            </a:r>
            <a:r>
              <a:rPr lang="en-US" sz="2400" b="1" dirty="0"/>
              <a:t> </a:t>
            </a:r>
            <a:r>
              <a:rPr lang="en-US" sz="2400" b="1" dirty="0" err="1"/>
              <a:t>znanj</a:t>
            </a:r>
            <a:r>
              <a:rPr lang="en-US" sz="2400" b="1" dirty="0"/>
              <a:t> </a:t>
            </a:r>
            <a:r>
              <a:rPr lang="en-US" sz="2400" dirty="0" err="1"/>
              <a:t>za</a:t>
            </a:r>
            <a:r>
              <a:rPr lang="en-US" sz="2400" dirty="0"/>
              <a:t> </a:t>
            </a:r>
            <a:r>
              <a:rPr lang="en-US" sz="2400" dirty="0" err="1"/>
              <a:t>gospodarsko</a:t>
            </a:r>
            <a:r>
              <a:rPr lang="en-US" sz="2400" dirty="0"/>
              <a:t> </a:t>
            </a:r>
            <a:r>
              <a:rPr lang="en-US" sz="2400" dirty="0" err="1"/>
              <a:t>uporabo</a:t>
            </a:r>
            <a:r>
              <a:rPr lang="en-US" sz="2400" dirty="0"/>
              <a:t> </a:t>
            </a:r>
            <a:r>
              <a:rPr lang="en-US" sz="2400" dirty="0" err="1"/>
              <a:t>organizmov</a:t>
            </a:r>
            <a:r>
              <a:rPr lang="en-US" sz="2400" dirty="0"/>
              <a:t>, </a:t>
            </a:r>
            <a:r>
              <a:rPr lang="en-US" sz="2400" dirty="0" err="1"/>
              <a:t>njihovih</a:t>
            </a:r>
            <a:r>
              <a:rPr lang="en-US" sz="2400" dirty="0"/>
              <a:t> </a:t>
            </a:r>
            <a:r>
              <a:rPr lang="en-US" sz="2400" dirty="0" err="1"/>
              <a:t>delov</a:t>
            </a:r>
            <a:r>
              <a:rPr lang="en-US" sz="2400" dirty="0"/>
              <a:t> in </a:t>
            </a:r>
            <a:r>
              <a:rPr lang="en-US" sz="2400" dirty="0" err="1" smtClean="0"/>
              <a:t>proizvodov</a:t>
            </a:r>
            <a:r>
              <a:rPr lang="sl-SI" sz="2400" dirty="0" smtClean="0"/>
              <a:t>.</a:t>
            </a:r>
          </a:p>
          <a:p>
            <a:r>
              <a:rPr lang="sl-SI" dirty="0"/>
              <a:t>Interdisciplinarna veda, ki združuje področja </a:t>
            </a:r>
            <a:r>
              <a:rPr lang="sl-SI" dirty="0" smtClean="0"/>
              <a:t>biologije, kemije, biokemije, </a:t>
            </a:r>
            <a:r>
              <a:rPr lang="sl-SI" b="1" dirty="0" smtClean="0"/>
              <a:t>kemijskega inženirstva </a:t>
            </a:r>
            <a:r>
              <a:rPr lang="sl-SI" dirty="0" smtClean="0"/>
              <a:t>itd. </a:t>
            </a:r>
          </a:p>
          <a:p>
            <a:r>
              <a:rPr lang="sl-SI" dirty="0" smtClean="0"/>
              <a:t>Uporablja </a:t>
            </a:r>
            <a:r>
              <a:rPr lang="sl-SI" dirty="0"/>
              <a:t>žive </a:t>
            </a:r>
            <a:r>
              <a:rPr lang="sl-SI" dirty="0" smtClean="0"/>
              <a:t>organizme, </a:t>
            </a:r>
            <a:r>
              <a:rPr lang="sl-SI" dirty="0"/>
              <a:t>celice </a:t>
            </a:r>
            <a:r>
              <a:rPr lang="sl-SI" dirty="0" smtClean="0"/>
              <a:t>ali </a:t>
            </a:r>
            <a:r>
              <a:rPr lang="sl-SI" dirty="0"/>
              <a:t>njihove </a:t>
            </a:r>
            <a:r>
              <a:rPr lang="sl-SI" dirty="0" smtClean="0"/>
              <a:t>sestavne dele (encimi, organeli, celični lizati,...). </a:t>
            </a:r>
          </a:p>
          <a:p>
            <a:r>
              <a:rPr lang="sl-SI" dirty="0" smtClean="0"/>
              <a:t>Sestavni del prehrambene in farmacevtske industrije, kmetijstva, medicine, veterine in varovanja okolja.</a:t>
            </a:r>
          </a:p>
          <a:p>
            <a:r>
              <a:rPr lang="sl-SI" dirty="0" smtClean="0"/>
              <a:t>Ožji pomen: uporaba ali razvoj metod genetskih manipulacij za dosego družbeno relevantnih ciljev</a:t>
            </a:r>
          </a:p>
          <a:p>
            <a:pPr marL="68580" indent="0">
              <a:buNone/>
            </a:pPr>
            <a:endParaRPr lang="sl-SI" dirty="0" smtClean="0"/>
          </a:p>
          <a:p>
            <a:endParaRPr lang="sl-SI" dirty="0" smtClean="0"/>
          </a:p>
          <a:p>
            <a:pPr marL="6858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2859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620688"/>
            <a:ext cx="7024744" cy="1143000"/>
          </a:xfrm>
        </p:spPr>
        <p:txBody>
          <a:bodyPr/>
          <a:lstStyle/>
          <a:p>
            <a:r>
              <a:rPr lang="sl-SI" dirty="0" smtClean="0"/>
              <a:t>Biotehnologija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1106" y="2132856"/>
            <a:ext cx="7128792" cy="2016224"/>
          </a:xfrm>
        </p:spPr>
        <p:txBody>
          <a:bodyPr>
            <a:noAutofit/>
          </a:bodyPr>
          <a:lstStyle/>
          <a:p>
            <a:pPr marL="68580" indent="0">
              <a:buNone/>
            </a:pPr>
            <a:r>
              <a:rPr lang="sl-SI" sz="1800" b="1" dirty="0"/>
              <a:t>Bela</a:t>
            </a:r>
            <a:r>
              <a:rPr lang="en-US" sz="1800" b="1" dirty="0"/>
              <a:t> </a:t>
            </a:r>
            <a:r>
              <a:rPr lang="en-US" sz="1800" b="1" dirty="0" err="1"/>
              <a:t>biotehnologija</a:t>
            </a:r>
            <a:r>
              <a:rPr lang="en-US" sz="1800" dirty="0"/>
              <a:t> </a:t>
            </a:r>
            <a:r>
              <a:rPr lang="en-US" sz="1800" dirty="0" err="1"/>
              <a:t>uporablja</a:t>
            </a:r>
            <a:r>
              <a:rPr lang="en-US" sz="1800" dirty="0"/>
              <a:t> </a:t>
            </a:r>
            <a:r>
              <a:rPr lang="en-US" sz="1800" dirty="0" err="1"/>
              <a:t>mikroorganizme</a:t>
            </a:r>
            <a:r>
              <a:rPr lang="en-US" sz="1800" dirty="0"/>
              <a:t> </a:t>
            </a:r>
            <a:r>
              <a:rPr lang="en-US" sz="1800" dirty="0" err="1"/>
              <a:t>na</a:t>
            </a:r>
            <a:r>
              <a:rPr lang="en-US" sz="1800" dirty="0"/>
              <a:t> </a:t>
            </a:r>
            <a:r>
              <a:rPr lang="en-US" sz="1800" dirty="0" err="1"/>
              <a:t>industrijskem</a:t>
            </a:r>
            <a:r>
              <a:rPr lang="en-US" sz="1800" dirty="0"/>
              <a:t> </a:t>
            </a:r>
            <a:r>
              <a:rPr lang="en-US" sz="1800" dirty="0" err="1"/>
              <a:t>nivoju</a:t>
            </a:r>
            <a:r>
              <a:rPr lang="en-US" sz="1800" dirty="0"/>
              <a:t>, da bi </a:t>
            </a:r>
            <a:r>
              <a:rPr lang="en-US" sz="1800" dirty="0" err="1"/>
              <a:t>proizvedli</a:t>
            </a:r>
            <a:r>
              <a:rPr lang="en-US" sz="1800" dirty="0"/>
              <a:t> </a:t>
            </a:r>
            <a:r>
              <a:rPr lang="en-US" sz="1800" dirty="0" err="1"/>
              <a:t>želene</a:t>
            </a:r>
            <a:r>
              <a:rPr lang="en-US" sz="1800" dirty="0"/>
              <a:t> </a:t>
            </a:r>
            <a:r>
              <a:rPr lang="en-US" sz="1800" dirty="0" err="1" smtClean="0"/>
              <a:t>produkte</a:t>
            </a:r>
            <a:r>
              <a:rPr lang="sl-SI" sz="1800" dirty="0" smtClean="0"/>
              <a:t> </a:t>
            </a:r>
            <a:r>
              <a:rPr lang="en-US" sz="1800" dirty="0" err="1" smtClean="0"/>
              <a:t>za</a:t>
            </a:r>
            <a:r>
              <a:rPr lang="en-US" sz="1800" dirty="0" smtClean="0"/>
              <a:t> </a:t>
            </a:r>
            <a:r>
              <a:rPr lang="en-US" sz="1800" dirty="0" err="1"/>
              <a:t>najrazličnejša</a:t>
            </a:r>
            <a:r>
              <a:rPr lang="en-US" sz="1800" dirty="0"/>
              <a:t> </a:t>
            </a:r>
            <a:r>
              <a:rPr lang="en-US" sz="1800" dirty="0" err="1"/>
              <a:t>področja</a:t>
            </a:r>
            <a:r>
              <a:rPr lang="en-US" sz="1800" dirty="0"/>
              <a:t> </a:t>
            </a:r>
            <a:r>
              <a:rPr lang="en-US" sz="1800" dirty="0" err="1"/>
              <a:t>uporabe</a:t>
            </a:r>
            <a:r>
              <a:rPr lang="en-US" sz="1800" dirty="0"/>
              <a:t>. </a:t>
            </a:r>
            <a:endParaRPr lang="sl-SI" sz="1800" dirty="0" smtClean="0"/>
          </a:p>
          <a:p>
            <a:pPr marL="68580" indent="0">
              <a:buNone/>
            </a:pPr>
            <a:r>
              <a:rPr lang="en-US" sz="1800" dirty="0" err="1" smtClean="0"/>
              <a:t>Tradicionalna</a:t>
            </a:r>
            <a:r>
              <a:rPr lang="en-US" sz="1800" dirty="0" smtClean="0"/>
              <a:t> </a:t>
            </a:r>
            <a:r>
              <a:rPr lang="en-US" sz="1800" dirty="0" err="1"/>
              <a:t>biotehnologija</a:t>
            </a:r>
            <a:r>
              <a:rPr lang="en-US" sz="1800" dirty="0"/>
              <a:t> </a:t>
            </a:r>
            <a:r>
              <a:rPr lang="en-US" sz="1800" dirty="0" err="1"/>
              <a:t>uporablja</a:t>
            </a:r>
            <a:r>
              <a:rPr lang="en-US" sz="1800" dirty="0"/>
              <a:t> </a:t>
            </a:r>
            <a:r>
              <a:rPr lang="en-US" sz="1800" dirty="0" err="1"/>
              <a:t>mikroorganizme</a:t>
            </a:r>
            <a:r>
              <a:rPr lang="en-US" sz="1800" dirty="0"/>
              <a:t> v </a:t>
            </a:r>
            <a:r>
              <a:rPr lang="en-US" sz="1800" dirty="0" err="1"/>
              <a:t>proizvodnji</a:t>
            </a:r>
            <a:r>
              <a:rPr lang="en-US" sz="1800" dirty="0"/>
              <a:t> </a:t>
            </a:r>
            <a:r>
              <a:rPr lang="en-US" sz="1800" dirty="0" err="1"/>
              <a:t>piva</a:t>
            </a:r>
            <a:r>
              <a:rPr lang="en-US" sz="1800" dirty="0"/>
              <a:t>, </a:t>
            </a:r>
            <a:r>
              <a:rPr lang="en-US" sz="1800" dirty="0" err="1"/>
              <a:t>vina</a:t>
            </a:r>
            <a:r>
              <a:rPr lang="en-US" sz="1800" dirty="0"/>
              <a:t>, </a:t>
            </a:r>
            <a:r>
              <a:rPr lang="en-US" sz="1800" dirty="0" err="1"/>
              <a:t>kruha</a:t>
            </a:r>
            <a:r>
              <a:rPr lang="en-US" sz="1800" dirty="0"/>
              <a:t>, </a:t>
            </a:r>
            <a:r>
              <a:rPr lang="en-US" sz="1800" dirty="0" err="1"/>
              <a:t>mlečnih</a:t>
            </a:r>
            <a:r>
              <a:rPr lang="en-US" sz="1800" dirty="0"/>
              <a:t> </a:t>
            </a:r>
            <a:r>
              <a:rPr lang="en-US" sz="1800" dirty="0" err="1" smtClean="0"/>
              <a:t>izdelkov</a:t>
            </a:r>
            <a:r>
              <a:rPr lang="sl-SI" sz="1800" dirty="0" smtClean="0"/>
              <a:t>, antibiotikov,..</a:t>
            </a:r>
            <a:r>
              <a:rPr lang="en-US" sz="1800" dirty="0" smtClean="0"/>
              <a:t>. </a:t>
            </a:r>
            <a:endParaRPr lang="sl-SI" sz="1800" dirty="0" smtClean="0"/>
          </a:p>
          <a:p>
            <a:pPr marL="68580" indent="0">
              <a:buNone/>
            </a:pPr>
            <a:r>
              <a:rPr lang="en-US" sz="1800" dirty="0" err="1" smtClean="0"/>
              <a:t>Novejša</a:t>
            </a:r>
            <a:r>
              <a:rPr lang="en-US" sz="1800" dirty="0" smtClean="0"/>
              <a:t> </a:t>
            </a:r>
            <a:r>
              <a:rPr lang="en-US" sz="1800" dirty="0" err="1"/>
              <a:t>biotehnologija</a:t>
            </a:r>
            <a:r>
              <a:rPr lang="en-US" sz="1800" dirty="0"/>
              <a:t> pa </a:t>
            </a:r>
            <a:r>
              <a:rPr lang="sl-SI" sz="1800" dirty="0" smtClean="0"/>
              <a:t>uporablja genetsko spremenjene organizme za </a:t>
            </a:r>
            <a:r>
              <a:rPr lang="en-US" sz="1800" dirty="0" err="1" smtClean="0"/>
              <a:t>proizv</a:t>
            </a:r>
            <a:r>
              <a:rPr lang="sl-SI" sz="1800" dirty="0" smtClean="0"/>
              <a:t>odnjo</a:t>
            </a:r>
            <a:r>
              <a:rPr lang="en-US" sz="1800" dirty="0" smtClean="0"/>
              <a:t> </a:t>
            </a:r>
            <a:r>
              <a:rPr lang="en-US" sz="1800" dirty="0" err="1" smtClean="0"/>
              <a:t>encim</a:t>
            </a:r>
            <a:r>
              <a:rPr lang="sl-SI" sz="1800" dirty="0" smtClean="0"/>
              <a:t>ov</a:t>
            </a:r>
            <a:r>
              <a:rPr lang="en-US" sz="1800" dirty="0" smtClean="0"/>
              <a:t>, </a:t>
            </a:r>
            <a:r>
              <a:rPr lang="sl-SI" sz="1800" dirty="0" smtClean="0"/>
              <a:t>sodobnih zdravil, biorazgradljive plastike, bioenergije...</a:t>
            </a:r>
            <a:r>
              <a:rPr lang="en-US" sz="1800" dirty="0" smtClean="0"/>
              <a:t> </a:t>
            </a:r>
            <a:endParaRPr lang="sl-SI" sz="1800" dirty="0" smtClean="0"/>
          </a:p>
          <a:p>
            <a:endParaRPr lang="sl-SI" sz="1800" dirty="0"/>
          </a:p>
          <a:p>
            <a:pPr marL="68580" indent="0">
              <a:buNone/>
            </a:pPr>
            <a:r>
              <a:rPr lang="en-US" sz="1800" dirty="0" smtClean="0"/>
              <a:t> </a:t>
            </a:r>
            <a:endParaRPr lang="sl-SI" sz="18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1115616" y="4869160"/>
            <a:ext cx="7200800" cy="147732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 err="1"/>
              <a:t>Zelena</a:t>
            </a:r>
            <a:r>
              <a:rPr lang="en-US" b="1" dirty="0"/>
              <a:t> </a:t>
            </a:r>
            <a:r>
              <a:rPr lang="en-US" b="1" dirty="0" err="1"/>
              <a:t>biotehnologija</a:t>
            </a:r>
            <a:r>
              <a:rPr lang="en-US" dirty="0"/>
              <a:t> </a:t>
            </a:r>
            <a:r>
              <a:rPr lang="en-US" dirty="0" err="1"/>
              <a:t>išče</a:t>
            </a:r>
            <a:r>
              <a:rPr lang="en-US" dirty="0"/>
              <a:t> </a:t>
            </a:r>
            <a:r>
              <a:rPr lang="en-US" dirty="0" err="1"/>
              <a:t>okolju</a:t>
            </a:r>
            <a:r>
              <a:rPr lang="en-US" dirty="0"/>
              <a:t> </a:t>
            </a:r>
            <a:r>
              <a:rPr lang="en-US" dirty="0" err="1"/>
              <a:t>prijazne</a:t>
            </a:r>
            <a:r>
              <a:rPr lang="en-US" dirty="0"/>
              <a:t> </a:t>
            </a:r>
            <a:r>
              <a:rPr lang="en-US" dirty="0" err="1"/>
              <a:t>rešitve</a:t>
            </a:r>
            <a:r>
              <a:rPr lang="en-US" dirty="0"/>
              <a:t>, </a:t>
            </a:r>
            <a:r>
              <a:rPr lang="en-US" dirty="0" err="1"/>
              <a:t>ki</a:t>
            </a:r>
            <a:r>
              <a:rPr lang="en-US" dirty="0"/>
              <a:t> bi </a:t>
            </a:r>
            <a:r>
              <a:rPr lang="en-US" dirty="0" err="1"/>
              <a:t>nadomestile</a:t>
            </a:r>
            <a:r>
              <a:rPr lang="en-US" dirty="0"/>
              <a:t> </a:t>
            </a:r>
            <a:r>
              <a:rPr lang="en-US" dirty="0" err="1"/>
              <a:t>tradicionalno</a:t>
            </a:r>
            <a:r>
              <a:rPr lang="en-US" dirty="0"/>
              <a:t> </a:t>
            </a:r>
            <a:r>
              <a:rPr lang="en-US" dirty="0" err="1"/>
              <a:t>kmetijstvo</a:t>
            </a:r>
            <a:r>
              <a:rPr lang="en-US" dirty="0"/>
              <a:t>, </a:t>
            </a:r>
            <a:r>
              <a:rPr lang="en-US" dirty="0" err="1"/>
              <a:t>hortikulturo</a:t>
            </a:r>
            <a:r>
              <a:rPr lang="en-US" dirty="0"/>
              <a:t> in </a:t>
            </a:r>
            <a:r>
              <a:rPr lang="en-US" dirty="0" err="1"/>
              <a:t>proces</a:t>
            </a:r>
            <a:r>
              <a:rPr lang="en-US" dirty="0"/>
              <a:t> </a:t>
            </a:r>
            <a:r>
              <a:rPr lang="en-US" dirty="0" err="1"/>
              <a:t>vzreje</a:t>
            </a:r>
            <a:r>
              <a:rPr lang="en-US" dirty="0"/>
              <a:t> </a:t>
            </a:r>
            <a:r>
              <a:rPr lang="en-US" dirty="0" err="1"/>
              <a:t>živali</a:t>
            </a:r>
            <a:r>
              <a:rPr lang="en-US" dirty="0"/>
              <a:t>. Primer je </a:t>
            </a:r>
            <a:r>
              <a:rPr lang="en-US" dirty="0" err="1"/>
              <a:t>ustvarjanje</a:t>
            </a:r>
            <a:r>
              <a:rPr lang="en-US" dirty="0"/>
              <a:t> </a:t>
            </a:r>
            <a:r>
              <a:rPr lang="en-US" dirty="0" err="1"/>
              <a:t>transgenih</a:t>
            </a:r>
            <a:r>
              <a:rPr lang="en-US" dirty="0"/>
              <a:t> </a:t>
            </a:r>
            <a:r>
              <a:rPr lang="en-US" dirty="0" err="1"/>
              <a:t>rastlin</a:t>
            </a:r>
            <a:r>
              <a:rPr lang="en-US" dirty="0"/>
              <a:t>, </a:t>
            </a:r>
            <a:r>
              <a:rPr lang="en-US" dirty="0" err="1"/>
              <a:t>ki</a:t>
            </a:r>
            <a:r>
              <a:rPr lang="en-US" dirty="0"/>
              <a:t> so </a:t>
            </a:r>
            <a:r>
              <a:rPr lang="en-US" dirty="0" err="1"/>
              <a:t>gensko</a:t>
            </a:r>
            <a:r>
              <a:rPr lang="en-US" dirty="0"/>
              <a:t> </a:t>
            </a:r>
            <a:r>
              <a:rPr lang="en-US" dirty="0" err="1"/>
              <a:t>spremenjene</a:t>
            </a:r>
            <a:r>
              <a:rPr lang="sl-SI" dirty="0"/>
              <a:t> </a:t>
            </a:r>
            <a:r>
              <a:rPr lang="en-US" dirty="0" err="1"/>
              <a:t>tako</a:t>
            </a:r>
            <a:r>
              <a:rPr lang="en-US" dirty="0"/>
              <a:t>, da </a:t>
            </a:r>
            <a:r>
              <a:rPr lang="en-US" dirty="0" err="1"/>
              <a:t>izboljšajo</a:t>
            </a:r>
            <a:r>
              <a:rPr lang="en-US" dirty="0"/>
              <a:t> </a:t>
            </a:r>
            <a:r>
              <a:rPr lang="en-US" dirty="0" err="1"/>
              <a:t>okus</a:t>
            </a:r>
            <a:r>
              <a:rPr lang="en-US" dirty="0"/>
              <a:t>, </a:t>
            </a:r>
            <a:r>
              <a:rPr lang="sl-SI" dirty="0"/>
              <a:t>odpornost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pesticide in </a:t>
            </a:r>
            <a:r>
              <a:rPr lang="en-US" dirty="0" err="1"/>
              <a:t>bolezni</a:t>
            </a:r>
            <a:r>
              <a:rPr lang="en-US" dirty="0"/>
              <a:t>, </a:t>
            </a:r>
            <a:r>
              <a:rPr lang="en-US" dirty="0" err="1"/>
              <a:t>povečajo</a:t>
            </a:r>
            <a:r>
              <a:rPr lang="en-US" dirty="0"/>
              <a:t> </a:t>
            </a:r>
            <a:r>
              <a:rPr lang="en-US" dirty="0" err="1"/>
              <a:t>rast</a:t>
            </a:r>
            <a:r>
              <a:rPr lang="en-US" dirty="0"/>
              <a:t> </a:t>
            </a:r>
            <a:r>
              <a:rPr lang="en-US" dirty="0" err="1"/>
              <a:t>ter</a:t>
            </a:r>
            <a:r>
              <a:rPr lang="en-US" dirty="0"/>
              <a:t> </a:t>
            </a:r>
            <a:r>
              <a:rPr lang="en-US" dirty="0" err="1"/>
              <a:t>preživijo</a:t>
            </a:r>
            <a:r>
              <a:rPr lang="en-US" dirty="0"/>
              <a:t> </a:t>
            </a:r>
            <a:r>
              <a:rPr lang="en-US" dirty="0" err="1"/>
              <a:t>neugodne</a:t>
            </a:r>
            <a:r>
              <a:rPr lang="en-US" dirty="0"/>
              <a:t> </a:t>
            </a:r>
            <a:r>
              <a:rPr lang="en-US" dirty="0" err="1"/>
              <a:t>razmere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439544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620688"/>
            <a:ext cx="7024744" cy="1143000"/>
          </a:xfrm>
        </p:spPr>
        <p:txBody>
          <a:bodyPr/>
          <a:lstStyle/>
          <a:p>
            <a:r>
              <a:rPr lang="sl-SI" dirty="0" smtClean="0"/>
              <a:t>Biotehnologija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5616" y="1988840"/>
            <a:ext cx="7128792" cy="1728192"/>
          </a:xfrm>
          <a:solidFill>
            <a:srgbClr val="FF0000"/>
          </a:solidFill>
        </p:spPr>
        <p:txBody>
          <a:bodyPr>
            <a:noAutofit/>
          </a:bodyPr>
          <a:lstStyle/>
          <a:p>
            <a:pPr marL="68580" indent="0">
              <a:buNone/>
            </a:pPr>
            <a:r>
              <a:rPr lang="en-US" sz="1800" b="1" dirty="0" err="1" smtClean="0"/>
              <a:t>Rdeča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biotehnologija</a:t>
            </a:r>
            <a:r>
              <a:rPr lang="en-US" sz="1800" dirty="0" smtClean="0"/>
              <a:t> </a:t>
            </a:r>
            <a:r>
              <a:rPr lang="en-US" sz="1800" dirty="0" err="1" smtClean="0"/>
              <a:t>obsega</a:t>
            </a:r>
            <a:r>
              <a:rPr lang="en-US" sz="1800" dirty="0" smtClean="0"/>
              <a:t> </a:t>
            </a:r>
            <a:r>
              <a:rPr lang="en-US" sz="1800" dirty="0" err="1" smtClean="0"/>
              <a:t>področje</a:t>
            </a:r>
            <a:r>
              <a:rPr lang="en-US" sz="1800" dirty="0" smtClean="0"/>
              <a:t> medicine, </a:t>
            </a:r>
            <a:r>
              <a:rPr lang="en-US" sz="1800" dirty="0" err="1" smtClean="0"/>
              <a:t>kjer</a:t>
            </a:r>
            <a:r>
              <a:rPr lang="en-US" sz="1800" dirty="0" smtClean="0"/>
              <a:t> s </a:t>
            </a:r>
            <a:r>
              <a:rPr lang="en-US" sz="1800" dirty="0" err="1" smtClean="0"/>
              <a:t>specifičnimi</a:t>
            </a:r>
            <a:r>
              <a:rPr lang="en-US" sz="1800" dirty="0" smtClean="0"/>
              <a:t> </a:t>
            </a:r>
            <a:r>
              <a:rPr lang="en-US" sz="1800" dirty="0" err="1" smtClean="0"/>
              <a:t>procesi</a:t>
            </a:r>
            <a:r>
              <a:rPr lang="en-US" sz="1800" dirty="0" smtClean="0"/>
              <a:t> in </a:t>
            </a:r>
            <a:r>
              <a:rPr lang="en-US" sz="1800" dirty="0" err="1" smtClean="0"/>
              <a:t>uporabo</a:t>
            </a:r>
            <a:r>
              <a:rPr lang="en-US" sz="1800" dirty="0" smtClean="0"/>
              <a:t> </a:t>
            </a:r>
            <a:r>
              <a:rPr lang="en-US" sz="1800" dirty="0" err="1" smtClean="0"/>
              <a:t>organizmov</a:t>
            </a:r>
            <a:r>
              <a:rPr lang="en-US" sz="1800" dirty="0" smtClean="0"/>
              <a:t> </a:t>
            </a:r>
            <a:r>
              <a:rPr lang="en-US" sz="1800" dirty="0" err="1" smtClean="0"/>
              <a:t>stremimo</a:t>
            </a:r>
            <a:r>
              <a:rPr lang="en-US" sz="1800" dirty="0" smtClean="0"/>
              <a:t> k </a:t>
            </a:r>
            <a:r>
              <a:rPr lang="en-US" sz="1800" dirty="0" err="1" smtClean="0"/>
              <a:t>izboljšanju</a:t>
            </a:r>
            <a:r>
              <a:rPr lang="en-US" sz="1800" dirty="0" smtClean="0"/>
              <a:t> </a:t>
            </a:r>
            <a:r>
              <a:rPr lang="en-US" sz="1800" dirty="0" err="1" smtClean="0"/>
              <a:t>zdravja</a:t>
            </a:r>
            <a:r>
              <a:rPr lang="en-US" sz="1800" dirty="0" smtClean="0"/>
              <a:t> </a:t>
            </a:r>
            <a:r>
              <a:rPr lang="en-US" sz="1800" dirty="0" err="1" smtClean="0"/>
              <a:t>ljudi</a:t>
            </a:r>
            <a:r>
              <a:rPr lang="en-US" sz="1800" dirty="0" smtClean="0"/>
              <a:t> in </a:t>
            </a:r>
            <a:r>
              <a:rPr lang="en-US" sz="1800" dirty="0" err="1" smtClean="0"/>
              <a:t>živali</a:t>
            </a:r>
            <a:r>
              <a:rPr lang="en-US" sz="1800" dirty="0" smtClean="0"/>
              <a:t>. </a:t>
            </a:r>
            <a:r>
              <a:rPr lang="en-US" sz="1800" dirty="0" err="1" smtClean="0"/>
              <a:t>Primeri</a:t>
            </a:r>
            <a:r>
              <a:rPr lang="en-US" sz="1800" dirty="0" smtClean="0"/>
              <a:t> so </a:t>
            </a:r>
            <a:r>
              <a:rPr lang="en-US" sz="1800" dirty="0" err="1" smtClean="0"/>
              <a:t>uporaba</a:t>
            </a:r>
            <a:r>
              <a:rPr lang="en-US" sz="1800" dirty="0" smtClean="0"/>
              <a:t> </a:t>
            </a:r>
            <a:r>
              <a:rPr lang="en-US" sz="1800" dirty="0" err="1" smtClean="0"/>
              <a:t>organizmov</a:t>
            </a:r>
            <a:r>
              <a:rPr lang="en-US" sz="1800" dirty="0" smtClean="0"/>
              <a:t> </a:t>
            </a:r>
            <a:r>
              <a:rPr lang="en-US" sz="1800" dirty="0" err="1" smtClean="0"/>
              <a:t>za</a:t>
            </a:r>
            <a:r>
              <a:rPr lang="en-US" sz="1800" dirty="0" smtClean="0"/>
              <a:t> </a:t>
            </a:r>
            <a:r>
              <a:rPr lang="en-US" sz="1800" dirty="0" err="1" smtClean="0"/>
              <a:t>proizvodnjo</a:t>
            </a:r>
            <a:r>
              <a:rPr lang="en-US" sz="1800" dirty="0" smtClean="0"/>
              <a:t> </a:t>
            </a:r>
            <a:r>
              <a:rPr lang="en-US" sz="1800" dirty="0" err="1" smtClean="0"/>
              <a:t>antibiotikov</a:t>
            </a:r>
            <a:r>
              <a:rPr lang="en-US" sz="1800" dirty="0" smtClean="0"/>
              <a:t>, </a:t>
            </a:r>
            <a:r>
              <a:rPr lang="en-US" sz="1800" dirty="0" err="1" smtClean="0"/>
              <a:t>cepiv</a:t>
            </a:r>
            <a:r>
              <a:rPr lang="en-US" sz="1800" dirty="0" smtClean="0"/>
              <a:t>, </a:t>
            </a:r>
            <a:r>
              <a:rPr lang="en-US" sz="1800" dirty="0" err="1" smtClean="0"/>
              <a:t>zdravil</a:t>
            </a:r>
            <a:r>
              <a:rPr lang="en-US" sz="1800" dirty="0" smtClean="0"/>
              <a:t>, </a:t>
            </a:r>
            <a:r>
              <a:rPr lang="en-US" sz="1800" dirty="0" err="1" smtClean="0"/>
              <a:t>gensko</a:t>
            </a:r>
            <a:r>
              <a:rPr lang="en-US" sz="1800" dirty="0" smtClean="0"/>
              <a:t> </a:t>
            </a:r>
            <a:r>
              <a:rPr lang="en-US" sz="1800" dirty="0" err="1" smtClean="0"/>
              <a:t>zdravljenje</a:t>
            </a:r>
            <a:r>
              <a:rPr lang="sl-SI" sz="1800" dirty="0" smtClean="0"/>
              <a:t>, uporaba v forenziki</a:t>
            </a:r>
            <a:r>
              <a:rPr lang="en-US" sz="1800" dirty="0" smtClean="0"/>
              <a:t> ... </a:t>
            </a:r>
            <a:endParaRPr lang="sl-SI" sz="1800" dirty="0" smtClean="0"/>
          </a:p>
          <a:p>
            <a:endParaRPr lang="sl-SI" sz="1800" dirty="0"/>
          </a:p>
          <a:p>
            <a:endParaRPr lang="sl-SI" sz="18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1115616" y="3933056"/>
            <a:ext cx="7056784" cy="1754326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en-US" b="1" dirty="0" err="1"/>
              <a:t>Modra</a:t>
            </a:r>
            <a:r>
              <a:rPr lang="en-US" b="1" dirty="0"/>
              <a:t> </a:t>
            </a:r>
            <a:r>
              <a:rPr lang="en-US" b="1" dirty="0" err="1"/>
              <a:t>biotehnologija</a:t>
            </a:r>
            <a:r>
              <a:rPr lang="en-US" dirty="0"/>
              <a:t> </a:t>
            </a:r>
            <a:r>
              <a:rPr lang="en-US" dirty="0" err="1"/>
              <a:t>uvaja</a:t>
            </a:r>
            <a:r>
              <a:rPr lang="en-US" dirty="0"/>
              <a:t> </a:t>
            </a:r>
            <a:r>
              <a:rPr lang="en-US" dirty="0" err="1"/>
              <a:t>molekularno</a:t>
            </a:r>
            <a:r>
              <a:rPr lang="en-US" dirty="0"/>
              <a:t> </a:t>
            </a:r>
            <a:r>
              <a:rPr lang="en-US" dirty="0" err="1"/>
              <a:t>biološke</a:t>
            </a:r>
            <a:r>
              <a:rPr lang="en-US" dirty="0"/>
              <a:t> </a:t>
            </a:r>
            <a:r>
              <a:rPr lang="en-US" dirty="0" err="1"/>
              <a:t>aplikacije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morske</a:t>
            </a:r>
            <a:r>
              <a:rPr lang="en-US" dirty="0"/>
              <a:t> </a:t>
            </a:r>
            <a:r>
              <a:rPr lang="en-US" dirty="0" err="1"/>
              <a:t>organizme</a:t>
            </a:r>
            <a:r>
              <a:rPr lang="en-US" dirty="0"/>
              <a:t> in </a:t>
            </a:r>
            <a:r>
              <a:rPr lang="en-US" dirty="0" err="1"/>
              <a:t>organizme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sladkih</a:t>
            </a:r>
            <a:r>
              <a:rPr lang="en-US" dirty="0"/>
              <a:t> </a:t>
            </a:r>
            <a:r>
              <a:rPr lang="en-US" dirty="0" err="1"/>
              <a:t>vod</a:t>
            </a:r>
            <a:r>
              <a:rPr lang="en-US" dirty="0"/>
              <a:t>.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organizme</a:t>
            </a:r>
            <a:r>
              <a:rPr lang="en-US" dirty="0"/>
              <a:t> in </a:t>
            </a:r>
            <a:r>
              <a:rPr lang="en-US" dirty="0" err="1"/>
              <a:t>njihove</a:t>
            </a:r>
            <a:r>
              <a:rPr lang="en-US" dirty="0"/>
              <a:t> derivate </a:t>
            </a:r>
            <a:r>
              <a:rPr lang="en-US" dirty="0" err="1"/>
              <a:t>uporablja</a:t>
            </a:r>
            <a:r>
              <a:rPr lang="en-US" dirty="0"/>
              <a:t> v </a:t>
            </a:r>
            <a:r>
              <a:rPr lang="en-US" dirty="0" err="1"/>
              <a:t>namene</a:t>
            </a:r>
            <a:r>
              <a:rPr lang="en-US" dirty="0"/>
              <a:t> </a:t>
            </a:r>
            <a:r>
              <a:rPr lang="en-US" dirty="0" err="1"/>
              <a:t>povečanja</a:t>
            </a:r>
            <a:r>
              <a:rPr lang="en-US" dirty="0"/>
              <a:t> </a:t>
            </a:r>
            <a:r>
              <a:rPr lang="en-US" dirty="0" err="1"/>
              <a:t>varnosti</a:t>
            </a:r>
            <a:r>
              <a:rPr lang="en-US" dirty="0"/>
              <a:t> in </a:t>
            </a:r>
            <a:r>
              <a:rPr lang="en-US" dirty="0" err="1"/>
              <a:t>oskrbe</a:t>
            </a:r>
            <a:r>
              <a:rPr lang="en-US" dirty="0"/>
              <a:t> z </a:t>
            </a:r>
            <a:r>
              <a:rPr lang="en-US" dirty="0" err="1"/>
              <a:t>morsko</a:t>
            </a:r>
            <a:r>
              <a:rPr lang="en-US" dirty="0"/>
              <a:t> </a:t>
            </a:r>
            <a:r>
              <a:rPr lang="en-US" dirty="0" err="1"/>
              <a:t>hrano</a:t>
            </a:r>
            <a:r>
              <a:rPr lang="en-US" dirty="0"/>
              <a:t>,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kontrolo</a:t>
            </a:r>
            <a:r>
              <a:rPr lang="en-US" dirty="0"/>
              <a:t> </a:t>
            </a:r>
            <a:r>
              <a:rPr lang="en-US" dirty="0" err="1"/>
              <a:t>škodljivih</a:t>
            </a:r>
            <a:r>
              <a:rPr lang="en-US" dirty="0"/>
              <a:t> </a:t>
            </a:r>
            <a:r>
              <a:rPr lang="en-US" dirty="0" err="1"/>
              <a:t>organizmov</a:t>
            </a:r>
            <a:r>
              <a:rPr lang="en-US" dirty="0"/>
              <a:t> v </a:t>
            </a:r>
            <a:r>
              <a:rPr lang="en-US" dirty="0" err="1"/>
              <a:t>vodi</a:t>
            </a:r>
            <a:r>
              <a:rPr lang="en-US" dirty="0"/>
              <a:t>,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proizvodnjo</a:t>
            </a:r>
            <a:r>
              <a:rPr lang="en-US" dirty="0"/>
              <a:t> </a:t>
            </a:r>
            <a:r>
              <a:rPr lang="en-US" dirty="0" err="1"/>
              <a:t>nekaterih</a:t>
            </a:r>
            <a:r>
              <a:rPr lang="en-US" dirty="0"/>
              <a:t> </a:t>
            </a:r>
            <a:r>
              <a:rPr lang="en-US" dirty="0" err="1"/>
              <a:t>zanimivih</a:t>
            </a:r>
            <a:r>
              <a:rPr lang="en-US" dirty="0"/>
              <a:t> </a:t>
            </a:r>
            <a:r>
              <a:rPr lang="en-US" dirty="0" err="1"/>
              <a:t>produktov</a:t>
            </a:r>
            <a:r>
              <a:rPr lang="en-US" dirty="0"/>
              <a:t>, </a:t>
            </a:r>
            <a:r>
              <a:rPr lang="en-US" dirty="0" err="1"/>
              <a:t>zdravil</a:t>
            </a:r>
            <a:r>
              <a:rPr lang="en-US" dirty="0"/>
              <a:t> ... 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3900720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764704"/>
            <a:ext cx="7024744" cy="1143000"/>
          </a:xfrm>
        </p:spPr>
        <p:txBody>
          <a:bodyPr>
            <a:normAutofit fontScale="90000"/>
          </a:bodyPr>
          <a:lstStyle/>
          <a:p>
            <a:r>
              <a:rPr lang="sl-SI" dirty="0" smtClean="0"/>
              <a:t>Delitev raziskovalnih ved - </a:t>
            </a:r>
            <a:r>
              <a:rPr lang="en-US" dirty="0" err="1" smtClean="0"/>
              <a:t>klasifikacija</a:t>
            </a:r>
            <a:r>
              <a:rPr lang="en-US" dirty="0" smtClean="0"/>
              <a:t> ARRS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2348880"/>
            <a:ext cx="4248472" cy="3508977"/>
          </a:xfrm>
        </p:spPr>
        <p:txBody>
          <a:bodyPr>
            <a:noAutofit/>
          </a:bodyPr>
          <a:lstStyle/>
          <a:p>
            <a:r>
              <a:rPr lang="sl-SI" sz="1800" dirty="0" smtClean="0"/>
              <a:t>2. Tehnika</a:t>
            </a:r>
          </a:p>
          <a:p>
            <a:pPr marL="68580" indent="0">
              <a:buNone/>
            </a:pPr>
            <a:r>
              <a:rPr lang="en-US" sz="1800" dirty="0"/>
              <a:t>2.02 </a:t>
            </a:r>
            <a:r>
              <a:rPr lang="en-US" sz="1800" dirty="0" err="1"/>
              <a:t>Kemijsko</a:t>
            </a:r>
            <a:r>
              <a:rPr lang="en-US" sz="1800" dirty="0"/>
              <a:t> </a:t>
            </a:r>
            <a:r>
              <a:rPr lang="en-US" sz="1800" dirty="0" err="1"/>
              <a:t>inženirstvo</a:t>
            </a:r>
            <a:r>
              <a:rPr lang="en-US" sz="1800" dirty="0"/>
              <a:t>    </a:t>
            </a:r>
          </a:p>
          <a:p>
            <a:pPr marL="68580" indent="0">
              <a:buNone/>
            </a:pPr>
            <a:r>
              <a:rPr lang="en-US" sz="1800" dirty="0"/>
              <a:t>  2.02.01 </a:t>
            </a:r>
            <a:r>
              <a:rPr lang="en-US" sz="1800" dirty="0" err="1"/>
              <a:t>Transportni</a:t>
            </a:r>
            <a:r>
              <a:rPr lang="en-US" sz="1800" dirty="0"/>
              <a:t> </a:t>
            </a:r>
            <a:r>
              <a:rPr lang="en-US" sz="1800" dirty="0" err="1"/>
              <a:t>pojavi</a:t>
            </a:r>
            <a:r>
              <a:rPr lang="en-US" sz="1800" dirty="0"/>
              <a:t> </a:t>
            </a:r>
          </a:p>
          <a:p>
            <a:pPr marL="68580" indent="0">
              <a:buNone/>
            </a:pPr>
            <a:r>
              <a:rPr lang="en-US" sz="1800" dirty="0"/>
              <a:t>  2.02.02 </a:t>
            </a:r>
            <a:r>
              <a:rPr lang="en-US" sz="1800" dirty="0" err="1"/>
              <a:t>Separacijski</a:t>
            </a:r>
            <a:r>
              <a:rPr lang="en-US" sz="1800" dirty="0"/>
              <a:t> </a:t>
            </a:r>
            <a:r>
              <a:rPr lang="en-US" sz="1800" dirty="0" err="1"/>
              <a:t>procesi</a:t>
            </a:r>
            <a:r>
              <a:rPr lang="en-US" sz="1800" dirty="0"/>
              <a:t> </a:t>
            </a:r>
          </a:p>
          <a:p>
            <a:pPr marL="68580" indent="0">
              <a:buNone/>
            </a:pPr>
            <a:r>
              <a:rPr lang="en-US" sz="1800" dirty="0"/>
              <a:t>  2.02.03 </a:t>
            </a:r>
            <a:r>
              <a:rPr lang="en-US" sz="1800" dirty="0" err="1"/>
              <a:t>Procesno</a:t>
            </a:r>
            <a:r>
              <a:rPr lang="en-US" sz="1800" dirty="0"/>
              <a:t> </a:t>
            </a:r>
            <a:r>
              <a:rPr lang="en-US" sz="1800" dirty="0" err="1"/>
              <a:t>sistemsko</a:t>
            </a:r>
            <a:r>
              <a:rPr lang="en-US" sz="1800" dirty="0"/>
              <a:t> </a:t>
            </a:r>
            <a:r>
              <a:rPr lang="en-US" sz="1800" dirty="0" err="1" smtClean="0"/>
              <a:t>inž</a:t>
            </a:r>
            <a:r>
              <a:rPr lang="sl-SI" sz="1800" dirty="0" smtClean="0"/>
              <a:t>.</a:t>
            </a:r>
            <a:r>
              <a:rPr lang="en-US" sz="1800" dirty="0" smtClean="0"/>
              <a:t> </a:t>
            </a:r>
            <a:endParaRPr lang="en-US" sz="1800" dirty="0"/>
          </a:p>
          <a:p>
            <a:pPr marL="68580" indent="0">
              <a:buNone/>
            </a:pPr>
            <a:r>
              <a:rPr lang="en-US" sz="1800" dirty="0"/>
              <a:t>  2.02.04 </a:t>
            </a:r>
            <a:r>
              <a:rPr lang="en-US" sz="1800" dirty="0" err="1"/>
              <a:t>Kataliza</a:t>
            </a:r>
            <a:r>
              <a:rPr lang="en-US" sz="1800" dirty="0"/>
              <a:t> in </a:t>
            </a:r>
            <a:r>
              <a:rPr lang="en-US" sz="1800" dirty="0" err="1"/>
              <a:t>reakcijsko</a:t>
            </a:r>
            <a:r>
              <a:rPr lang="en-US" sz="1800" dirty="0"/>
              <a:t> </a:t>
            </a:r>
            <a:r>
              <a:rPr lang="en-US" sz="1800" dirty="0" err="1" smtClean="0"/>
              <a:t>inž</a:t>
            </a:r>
            <a:r>
              <a:rPr lang="sl-SI" sz="1800" dirty="0" smtClean="0"/>
              <a:t>.</a:t>
            </a:r>
            <a:endParaRPr lang="en-US" sz="1800" dirty="0"/>
          </a:p>
          <a:p>
            <a:pPr marL="68580" indent="0">
              <a:buNone/>
            </a:pPr>
            <a:r>
              <a:rPr lang="en-US" sz="1800" dirty="0"/>
              <a:t>  2.02.05 </a:t>
            </a:r>
            <a:r>
              <a:rPr lang="en-US" sz="1800" dirty="0" err="1"/>
              <a:t>Polimerno</a:t>
            </a:r>
            <a:r>
              <a:rPr lang="en-US" sz="1800" dirty="0"/>
              <a:t> </a:t>
            </a:r>
            <a:r>
              <a:rPr lang="en-US" sz="1800" dirty="0" err="1"/>
              <a:t>inženirstvo</a:t>
            </a:r>
            <a:r>
              <a:rPr lang="en-US" sz="1800" dirty="0"/>
              <a:t> </a:t>
            </a:r>
          </a:p>
          <a:p>
            <a:pPr marL="68580" indent="0">
              <a:buNone/>
            </a:pPr>
            <a:r>
              <a:rPr lang="en-US" sz="1800" dirty="0"/>
              <a:t>  2.02.06 </a:t>
            </a:r>
            <a:r>
              <a:rPr lang="en-US" sz="1800" b="1" dirty="0" err="1">
                <a:solidFill>
                  <a:schemeClr val="tx1"/>
                </a:solidFill>
              </a:rPr>
              <a:t>Biokemijsko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b="1" dirty="0" err="1">
                <a:solidFill>
                  <a:schemeClr val="tx1"/>
                </a:solidFill>
              </a:rPr>
              <a:t>inženirstvo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</a:p>
          <a:p>
            <a:pPr marL="68580" indent="0">
              <a:buNone/>
            </a:pPr>
            <a:r>
              <a:rPr lang="en-US" sz="1800" dirty="0"/>
              <a:t>  2.02.07 </a:t>
            </a:r>
            <a:r>
              <a:rPr lang="en-US" sz="1800" dirty="0" err="1"/>
              <a:t>Anorganski</a:t>
            </a:r>
            <a:r>
              <a:rPr lang="en-US" sz="1800" dirty="0"/>
              <a:t> </a:t>
            </a:r>
            <a:r>
              <a:rPr lang="en-US" sz="1800" dirty="0" err="1"/>
              <a:t>produkti</a:t>
            </a:r>
            <a:r>
              <a:rPr lang="en-US" sz="1800" dirty="0"/>
              <a:t> </a:t>
            </a:r>
          </a:p>
          <a:p>
            <a:pPr marL="68580" indent="0">
              <a:buNone/>
            </a:pPr>
            <a:r>
              <a:rPr lang="en-US" sz="1800" dirty="0"/>
              <a:t>  2.02.08 </a:t>
            </a:r>
            <a:r>
              <a:rPr lang="en-US" sz="1800" dirty="0" err="1"/>
              <a:t>Organski</a:t>
            </a:r>
            <a:r>
              <a:rPr lang="en-US" sz="1800" dirty="0"/>
              <a:t> </a:t>
            </a:r>
            <a:r>
              <a:rPr lang="en-US" sz="1800" dirty="0" err="1"/>
              <a:t>produkti</a:t>
            </a:r>
            <a:r>
              <a:rPr lang="en-US" sz="1800" dirty="0"/>
              <a:t> </a:t>
            </a:r>
          </a:p>
          <a:p>
            <a:pPr marL="68580" indent="0">
              <a:buNone/>
            </a:pPr>
            <a:r>
              <a:rPr lang="en-US" sz="1800" dirty="0"/>
              <a:t>  2.02.09 </a:t>
            </a:r>
            <a:r>
              <a:rPr lang="en-US" sz="1800" dirty="0" err="1"/>
              <a:t>Tehnika</a:t>
            </a:r>
            <a:r>
              <a:rPr lang="en-US" sz="1800" dirty="0"/>
              <a:t> </a:t>
            </a:r>
            <a:r>
              <a:rPr lang="en-US" sz="1800" dirty="0" err="1"/>
              <a:t>za</a:t>
            </a:r>
            <a:r>
              <a:rPr lang="en-US" sz="1800" dirty="0"/>
              <a:t> </a:t>
            </a:r>
            <a:r>
              <a:rPr lang="en-US" sz="1800" dirty="0" err="1"/>
              <a:t>varstvo</a:t>
            </a:r>
            <a:r>
              <a:rPr lang="en-US" sz="1800" dirty="0"/>
              <a:t> </a:t>
            </a:r>
            <a:r>
              <a:rPr lang="en-US" sz="1800" dirty="0" err="1"/>
              <a:t>okolja</a:t>
            </a:r>
            <a:r>
              <a:rPr lang="en-US" sz="1800" dirty="0"/>
              <a:t> </a:t>
            </a:r>
            <a:endParaRPr lang="sl-SI" sz="1800" dirty="0" smtClean="0"/>
          </a:p>
          <a:p>
            <a:endParaRPr lang="en-US" sz="18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012804" y="2420888"/>
            <a:ext cx="5040560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1800" dirty="0" smtClean="0"/>
              <a:t>4. Biotehnika</a:t>
            </a:r>
          </a:p>
          <a:p>
            <a:pPr marL="68580" indent="0">
              <a:buNone/>
            </a:pPr>
            <a:r>
              <a:rPr lang="en-US" sz="1800" dirty="0"/>
              <a:t>4.06 </a:t>
            </a:r>
            <a:r>
              <a:rPr lang="en-US" sz="1800" dirty="0" err="1"/>
              <a:t>Biotehnologija</a:t>
            </a:r>
            <a:r>
              <a:rPr lang="en-US" sz="1800" dirty="0"/>
              <a:t> </a:t>
            </a:r>
          </a:p>
          <a:p>
            <a:pPr marL="68580" indent="0">
              <a:buNone/>
            </a:pPr>
            <a:r>
              <a:rPr lang="en-US" sz="1800" dirty="0"/>
              <a:t>  4.06.01 </a:t>
            </a:r>
            <a:r>
              <a:rPr lang="en-US" sz="1800" dirty="0" err="1"/>
              <a:t>Tehnologija</a:t>
            </a:r>
            <a:r>
              <a:rPr lang="en-US" sz="1800" dirty="0"/>
              <a:t> </a:t>
            </a:r>
            <a:r>
              <a:rPr lang="en-US" sz="1800" dirty="0" err="1"/>
              <a:t>rekombinantne</a:t>
            </a:r>
            <a:r>
              <a:rPr lang="en-US" sz="1800" dirty="0"/>
              <a:t> DNA </a:t>
            </a:r>
          </a:p>
          <a:p>
            <a:pPr marL="68580" indent="0">
              <a:buNone/>
            </a:pPr>
            <a:r>
              <a:rPr lang="en-US" sz="1800" dirty="0"/>
              <a:t>  4.06.02 </a:t>
            </a:r>
            <a:r>
              <a:rPr lang="en-US" sz="1800" b="1" dirty="0" err="1">
                <a:solidFill>
                  <a:schemeClr val="tx1"/>
                </a:solidFill>
              </a:rPr>
              <a:t>Bioinženirstvo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</a:p>
          <a:p>
            <a:pPr marL="68580" indent="0">
              <a:buNone/>
            </a:pPr>
            <a:r>
              <a:rPr lang="en-US" sz="1800" dirty="0"/>
              <a:t>  4.06.03 </a:t>
            </a:r>
            <a:r>
              <a:rPr lang="en-US" sz="1800" dirty="0" err="1"/>
              <a:t>Animalna</a:t>
            </a:r>
            <a:r>
              <a:rPr lang="en-US" sz="1800" dirty="0"/>
              <a:t> </a:t>
            </a:r>
            <a:r>
              <a:rPr lang="en-US" sz="1800" dirty="0" err="1"/>
              <a:t>biotehnologija</a:t>
            </a:r>
            <a:r>
              <a:rPr lang="en-US" sz="1800" dirty="0"/>
              <a:t> </a:t>
            </a:r>
          </a:p>
          <a:p>
            <a:pPr marL="68580" indent="0">
              <a:buNone/>
            </a:pPr>
            <a:r>
              <a:rPr lang="en-US" sz="1800" dirty="0"/>
              <a:t>  4.06.04 </a:t>
            </a:r>
            <a:r>
              <a:rPr lang="en-US" sz="1800" dirty="0" err="1"/>
              <a:t>Mikrobna</a:t>
            </a:r>
            <a:r>
              <a:rPr lang="en-US" sz="1800" dirty="0"/>
              <a:t> </a:t>
            </a:r>
            <a:r>
              <a:rPr lang="en-US" sz="1800" dirty="0" err="1"/>
              <a:t>biotehnologija</a:t>
            </a:r>
            <a:r>
              <a:rPr lang="en-US" sz="1800" dirty="0"/>
              <a:t> </a:t>
            </a:r>
          </a:p>
          <a:p>
            <a:pPr marL="68580" indent="0">
              <a:buNone/>
            </a:pPr>
            <a:r>
              <a:rPr lang="en-US" sz="1800" dirty="0"/>
              <a:t>  4.06.05 </a:t>
            </a:r>
            <a:r>
              <a:rPr lang="en-US" sz="1800" dirty="0" err="1"/>
              <a:t>Rastlinska</a:t>
            </a:r>
            <a:r>
              <a:rPr lang="en-US" sz="1800" dirty="0"/>
              <a:t> </a:t>
            </a:r>
            <a:r>
              <a:rPr lang="en-US" sz="1800" dirty="0" err="1"/>
              <a:t>biotehnologija</a:t>
            </a:r>
            <a:r>
              <a:rPr lang="en-US" sz="1800" dirty="0"/>
              <a:t> </a:t>
            </a:r>
          </a:p>
          <a:p>
            <a:pPr marL="68580" indent="0">
              <a:buNone/>
            </a:pPr>
            <a:r>
              <a:rPr lang="en-US" sz="1800" dirty="0"/>
              <a:t>  4.06.06 </a:t>
            </a:r>
            <a:r>
              <a:rPr lang="en-US" sz="1800" dirty="0" err="1"/>
              <a:t>Zaključni</a:t>
            </a:r>
            <a:r>
              <a:rPr lang="en-US" sz="1800" dirty="0"/>
              <a:t> </a:t>
            </a:r>
            <a:r>
              <a:rPr lang="en-US" sz="1800" dirty="0" err="1"/>
              <a:t>procesi</a:t>
            </a:r>
            <a:r>
              <a:rPr lang="en-US" sz="1800" dirty="0"/>
              <a:t> v </a:t>
            </a:r>
            <a:r>
              <a:rPr lang="en-US" sz="1800" dirty="0" err="1"/>
              <a:t>biotehnologiji</a:t>
            </a:r>
            <a:r>
              <a:rPr lang="en-US" sz="1800" dirty="0"/>
              <a:t> 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9260986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980728"/>
            <a:ext cx="8712968" cy="1143000"/>
          </a:xfrm>
        </p:spPr>
        <p:txBody>
          <a:bodyPr>
            <a:normAutofit fontScale="90000"/>
          </a:bodyPr>
          <a:lstStyle/>
          <a:p>
            <a:r>
              <a:rPr lang="sl-SI" dirty="0" smtClean="0"/>
              <a:t>Evropska </a:t>
            </a:r>
            <a:r>
              <a:rPr lang="en-US" dirty="0" err="1" smtClean="0"/>
              <a:t>klasifikacija</a:t>
            </a:r>
            <a:r>
              <a:rPr lang="en-US" dirty="0" smtClean="0"/>
              <a:t> </a:t>
            </a:r>
            <a:r>
              <a:rPr lang="sl-SI" dirty="0" smtClean="0"/>
              <a:t>raziskovalnih ved CERIF</a:t>
            </a:r>
            <a:r>
              <a:rPr lang="en-US" dirty="0"/>
              <a:t>- </a:t>
            </a:r>
            <a:r>
              <a:rPr lang="en-US" dirty="0" smtClean="0"/>
              <a:t>CERCS</a:t>
            </a:r>
            <a:r>
              <a:rPr lang="sl-SI" dirty="0" smtClean="0"/>
              <a:t> </a:t>
            </a:r>
            <a:r>
              <a:rPr lang="en-US" sz="1600" i="1" dirty="0" smtClean="0"/>
              <a:t>Common </a:t>
            </a:r>
            <a:r>
              <a:rPr lang="en-US" sz="1600" i="1" dirty="0"/>
              <a:t>European Research Classification Scheme</a:t>
            </a:r>
            <a:r>
              <a:rPr lang="en-US" sz="2200" dirty="0"/>
              <a:t/>
            </a:r>
            <a:br>
              <a:rPr lang="en-US" sz="2200" dirty="0"/>
            </a:br>
            <a:endParaRPr lang="en-US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844824"/>
            <a:ext cx="4248472" cy="4608512"/>
          </a:xfrm>
        </p:spPr>
        <p:txBody>
          <a:bodyPr>
            <a:noAutofit/>
          </a:bodyPr>
          <a:lstStyle/>
          <a:p>
            <a:pPr marL="68580" indent="0">
              <a:buNone/>
            </a:pPr>
            <a:r>
              <a:rPr lang="sl-SI" sz="1400" dirty="0"/>
              <a:t>Transportna tehnologija T 003 </a:t>
            </a:r>
          </a:p>
          <a:p>
            <a:r>
              <a:rPr lang="sl-SI" sz="1400" dirty="0"/>
              <a:t>T 280 Tehnologija cestnega prevoza </a:t>
            </a:r>
          </a:p>
          <a:p>
            <a:r>
              <a:rPr lang="sl-SI" sz="1400" dirty="0"/>
              <a:t>T 290 Tehnologija železniškega prevoza </a:t>
            </a:r>
          </a:p>
          <a:p>
            <a:r>
              <a:rPr lang="sl-SI" sz="1400" dirty="0"/>
              <a:t>T 300 Tehnologija vodnega prevoza </a:t>
            </a:r>
          </a:p>
          <a:p>
            <a:r>
              <a:rPr lang="sl-SI" sz="1400" dirty="0"/>
              <a:t>T 310 Tehnologija zračnega prevoza </a:t>
            </a:r>
          </a:p>
          <a:p>
            <a:r>
              <a:rPr lang="sl-SI" sz="1400" dirty="0"/>
              <a:t> </a:t>
            </a:r>
            <a:r>
              <a:rPr lang="sl-SI" sz="1400" dirty="0" smtClean="0"/>
              <a:t>Konstrukcijska </a:t>
            </a:r>
            <a:r>
              <a:rPr lang="sl-SI" sz="1400" dirty="0"/>
              <a:t>tehnologija: glej T 002 </a:t>
            </a:r>
          </a:p>
          <a:p>
            <a:r>
              <a:rPr lang="sl-SI" sz="1400" dirty="0"/>
              <a:t> </a:t>
            </a:r>
            <a:r>
              <a:rPr lang="sl-SI" sz="1400" dirty="0" smtClean="0"/>
              <a:t>Motorji </a:t>
            </a:r>
            <a:r>
              <a:rPr lang="sl-SI" sz="1400" dirty="0"/>
              <a:t>in pogonski sistemi: glej T 455 </a:t>
            </a:r>
          </a:p>
          <a:p>
            <a:r>
              <a:rPr lang="sl-SI" sz="1400" dirty="0"/>
              <a:t>T 320 Vesoljska tehnologija </a:t>
            </a:r>
          </a:p>
          <a:p>
            <a:r>
              <a:rPr lang="sl-SI" sz="1400" dirty="0"/>
              <a:t> </a:t>
            </a:r>
            <a:r>
              <a:rPr lang="sl-SI" sz="1400" dirty="0" smtClean="0"/>
              <a:t>Vesoljska </a:t>
            </a:r>
            <a:r>
              <a:rPr lang="sl-SI" sz="1400" dirty="0"/>
              <a:t>veda: glej P </a:t>
            </a:r>
            <a:r>
              <a:rPr lang="sl-SI" sz="1400" dirty="0" smtClean="0"/>
              <a:t>520</a:t>
            </a:r>
          </a:p>
          <a:p>
            <a:r>
              <a:rPr lang="sl-SI" sz="1400" dirty="0"/>
              <a:t>T 330 Vojaška veda in tehnologija </a:t>
            </a:r>
          </a:p>
          <a:p>
            <a:r>
              <a:rPr lang="sl-SI" sz="1400" dirty="0"/>
              <a:t>T 340 Rudarstvo </a:t>
            </a:r>
          </a:p>
          <a:p>
            <a:r>
              <a:rPr lang="sl-SI" sz="1400" dirty="0" smtClean="0"/>
              <a:t>T </a:t>
            </a:r>
            <a:r>
              <a:rPr lang="sl-SI" sz="1400" dirty="0"/>
              <a:t>350 Kemijska tehnologija in inženirstvo </a:t>
            </a:r>
          </a:p>
          <a:p>
            <a:r>
              <a:rPr lang="sl-SI" sz="1400" b="1" dirty="0">
                <a:solidFill>
                  <a:schemeClr val="tx1"/>
                </a:solidFill>
              </a:rPr>
              <a:t>T 360 Biokemijska </a:t>
            </a:r>
            <a:r>
              <a:rPr lang="sl-SI" sz="1400" b="1" dirty="0" smtClean="0">
                <a:solidFill>
                  <a:schemeClr val="tx1"/>
                </a:solidFill>
              </a:rPr>
              <a:t>tehnologija</a:t>
            </a:r>
          </a:p>
          <a:p>
            <a:r>
              <a:rPr lang="sl-SI" sz="1400" dirty="0"/>
              <a:t>T 370 Kemija ogljikovih spojin, petrokemija, tehnologija goriv in </a:t>
            </a:r>
            <a:r>
              <a:rPr lang="sl-SI" sz="1400" dirty="0" smtClean="0"/>
              <a:t>eksplozivov</a:t>
            </a:r>
          </a:p>
          <a:p>
            <a:r>
              <a:rPr lang="sl-SI" sz="1400" dirty="0"/>
              <a:t>Motorji in pogonski sistemi: glej T 455 </a:t>
            </a:r>
          </a:p>
          <a:p>
            <a:r>
              <a:rPr lang="sl-SI" sz="1400" dirty="0" smtClean="0"/>
              <a:t> </a:t>
            </a:r>
            <a:r>
              <a:rPr lang="sl-SI" sz="1400" dirty="0"/>
              <a:t>T 380 Naravna olja, tehnologija maščob in voskov </a:t>
            </a:r>
          </a:p>
          <a:p>
            <a:endParaRPr lang="sl-SI" sz="14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349737" y="2060848"/>
            <a:ext cx="5040560" cy="46805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1400" dirty="0" smtClean="0"/>
              <a:t>T </a:t>
            </a:r>
            <a:r>
              <a:rPr lang="sl-SI" sz="1400" dirty="0"/>
              <a:t>390 Polimerska tehnologija, biopolimeri </a:t>
            </a:r>
          </a:p>
          <a:p>
            <a:r>
              <a:rPr lang="sl-SI" sz="1400" dirty="0"/>
              <a:t>T 400 Tehnologija rafiniranih kemikalij, barve </a:t>
            </a:r>
          </a:p>
          <a:p>
            <a:r>
              <a:rPr lang="sl-SI" sz="1400" dirty="0"/>
              <a:t> </a:t>
            </a:r>
            <a:r>
              <a:rPr lang="sl-SI" sz="1400" dirty="0" smtClean="0"/>
              <a:t>Agrokemija</a:t>
            </a:r>
            <a:r>
              <a:rPr lang="sl-SI" sz="1400" dirty="0"/>
              <a:t>: glej B 434 </a:t>
            </a:r>
          </a:p>
          <a:p>
            <a:r>
              <a:rPr lang="sl-SI" sz="1400" dirty="0"/>
              <a:t>T 410 Farmacevtska in sorodne tehnologije </a:t>
            </a:r>
          </a:p>
          <a:p>
            <a:r>
              <a:rPr lang="sl-SI" sz="1400" dirty="0"/>
              <a:t>T 411 Radiofarmacevtska tehnologija </a:t>
            </a:r>
          </a:p>
          <a:p>
            <a:r>
              <a:rPr lang="sl-SI" sz="1400" dirty="0"/>
              <a:t>T 420 Agrotehnika, kmetijski stroji, gradnja kmetij </a:t>
            </a:r>
          </a:p>
          <a:p>
            <a:r>
              <a:rPr lang="sl-SI" sz="1400" dirty="0"/>
              <a:t>T 430 Tehnologija hrane in pijač </a:t>
            </a:r>
          </a:p>
          <a:p>
            <a:r>
              <a:rPr lang="sl-SI" sz="1400" dirty="0"/>
              <a:t>T 440 Nekovinska mineralna tehnologija </a:t>
            </a:r>
          </a:p>
          <a:p>
            <a:r>
              <a:rPr lang="sl-SI" sz="1400" dirty="0"/>
              <a:t>T 450 Kovinska tehnologija, metalurgija, kovinski izdelki </a:t>
            </a:r>
          </a:p>
          <a:p>
            <a:r>
              <a:rPr lang="sl-SI" sz="1400" dirty="0"/>
              <a:t>T 455 Motorji in pogonski sistemi </a:t>
            </a:r>
          </a:p>
          <a:p>
            <a:r>
              <a:rPr lang="sl-SI" sz="1400" dirty="0"/>
              <a:t>T 460 Lesna, kašna in papirna tehnologija </a:t>
            </a:r>
          </a:p>
          <a:p>
            <a:r>
              <a:rPr lang="sl-SI" sz="1400" dirty="0"/>
              <a:t>T 470 Tekstilna tehnologija </a:t>
            </a:r>
          </a:p>
          <a:p>
            <a:r>
              <a:rPr lang="sl-SI" sz="1400" dirty="0"/>
              <a:t>T 480 Tehnologija ostalih izdelkov </a:t>
            </a:r>
          </a:p>
          <a:p>
            <a:r>
              <a:rPr lang="sl-SI" sz="1400" b="1" dirty="0">
                <a:solidFill>
                  <a:schemeClr val="tx1"/>
                </a:solidFill>
              </a:rPr>
              <a:t>T 490 Biotehnologija </a:t>
            </a:r>
          </a:p>
          <a:p>
            <a:r>
              <a:rPr lang="sl-SI" sz="1400" dirty="0"/>
              <a:t>T 500 Varnostna tehnologija </a:t>
            </a:r>
          </a:p>
          <a:p>
            <a:r>
              <a:rPr lang="sl-SI" sz="1400" dirty="0"/>
              <a:t>T 510 Kronologija, datirne tehnike 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3590098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601</TotalTime>
  <Words>1937</Words>
  <Application>Microsoft Office PowerPoint</Application>
  <PresentationFormat>On-screen Show (4:3)</PresentationFormat>
  <Paragraphs>263</Paragraphs>
  <Slides>28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Austin</vt:lpstr>
      <vt:lpstr>CorelDRAW</vt:lpstr>
      <vt:lpstr>UVOD V BIOKEMIJSKO INŽENIRSTVO</vt:lpstr>
      <vt:lpstr>Bioinženirstvo</vt:lpstr>
      <vt:lpstr>Biokemijsko in bioprocesno inženirstvo</vt:lpstr>
      <vt:lpstr>Biomedicinsko  in biomolekularno inženirstvo</vt:lpstr>
      <vt:lpstr>Biotehnologija</vt:lpstr>
      <vt:lpstr>Biotehnologija</vt:lpstr>
      <vt:lpstr>Biotehnologija</vt:lpstr>
      <vt:lpstr>Delitev raziskovalnih ved - klasifikacija ARRS</vt:lpstr>
      <vt:lpstr>Evropska klasifikacija raziskovalnih ved CERIF- CERCS Common European Research Classification Scheme </vt:lpstr>
      <vt:lpstr>Klasifikacija področij znanosti in tehnologije (FOS 2007)</vt:lpstr>
      <vt:lpstr>Razvoj bioprocesov</vt:lpstr>
      <vt:lpstr>Primer razvoja bioprocesa: penicilin</vt:lpstr>
      <vt:lpstr>Odkritje penicilina</vt:lpstr>
      <vt:lpstr>Nadaljnje raziskave</vt:lpstr>
      <vt:lpstr>Nadaljnje raziskave</vt:lpstr>
      <vt:lpstr>Potrebe po proizvodnji</vt:lpstr>
      <vt:lpstr>Razvoj bioprocesa</vt:lpstr>
      <vt:lpstr>Razvoj bioprocesa</vt:lpstr>
      <vt:lpstr>Razvoj bioprocesa</vt:lpstr>
      <vt:lpstr>Prenos v večje merilo (scale-up)</vt:lpstr>
      <vt:lpstr>Prenos v večje merilo (scale-up)</vt:lpstr>
      <vt:lpstr>Začetek industrijske proizvodnje l. 1944</vt:lpstr>
      <vt:lpstr>Začetek industrijske proizvodnje</vt:lpstr>
      <vt:lpstr>Nobelova nagrada za medicino l. 1945</vt:lpstr>
      <vt:lpstr>Povečanje proizvodnje</vt:lpstr>
      <vt:lpstr>Nadaljnji razvoj procesa</vt:lpstr>
      <vt:lpstr>Shema industrijske proizvodnje penicilina</vt:lpstr>
      <vt:lpstr>Integrirana proizvodnja penicilina</vt:lpstr>
    </vt:vector>
  </TitlesOfParts>
  <Company>FKKT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BIOPROCESNO INŽENIRSTVO</dc:title>
  <dc:creator>polona_znidarsic_plazl</dc:creator>
  <cp:lastModifiedBy>polona_znidarsic_plazl</cp:lastModifiedBy>
  <cp:revision>58</cp:revision>
  <dcterms:created xsi:type="dcterms:W3CDTF">2012-10-09T10:49:42Z</dcterms:created>
  <dcterms:modified xsi:type="dcterms:W3CDTF">2013-02-19T09:42:07Z</dcterms:modified>
</cp:coreProperties>
</file>