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344" r:id="rId2"/>
    <p:sldId id="345" r:id="rId3"/>
    <p:sldId id="299" r:id="rId4"/>
    <p:sldId id="300" r:id="rId5"/>
    <p:sldId id="342" r:id="rId6"/>
    <p:sldId id="290" r:id="rId7"/>
    <p:sldId id="291" r:id="rId8"/>
    <p:sldId id="293" r:id="rId9"/>
    <p:sldId id="294" r:id="rId10"/>
    <p:sldId id="301" r:id="rId11"/>
    <p:sldId id="302" r:id="rId12"/>
    <p:sldId id="339" r:id="rId13"/>
    <p:sldId id="340" r:id="rId14"/>
    <p:sldId id="329" r:id="rId15"/>
    <p:sldId id="331" r:id="rId16"/>
    <p:sldId id="338" r:id="rId17"/>
    <p:sldId id="313" r:id="rId18"/>
    <p:sldId id="314" r:id="rId19"/>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996D"/>
    <a:srgbClr val="800080"/>
    <a:srgbClr val="CCCCF2"/>
    <a:srgbClr val="81FFDE"/>
    <a:srgbClr val="FFA7AB"/>
    <a:srgbClr val="FF33CC"/>
    <a:srgbClr val="FF3300"/>
    <a:srgbClr val="FFFF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10" autoAdjust="0"/>
  </p:normalViewPr>
  <p:slideViewPr>
    <p:cSldViewPr>
      <p:cViewPr varScale="1">
        <p:scale>
          <a:sx n="113" d="100"/>
          <a:sy n="113"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67038"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sz="quarter" idx="1"/>
          </p:nvPr>
        </p:nvSpPr>
        <p:spPr bwMode="auto">
          <a:xfrm>
            <a:off x="3890963" y="0"/>
            <a:ext cx="2967037"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p>
        </p:txBody>
      </p:sp>
      <p:sp>
        <p:nvSpPr>
          <p:cNvPr id="3076" name="Rectangle 4"/>
          <p:cNvSpPr>
            <a:spLocks noGrp="1" noChangeArrowheads="1"/>
          </p:cNvSpPr>
          <p:nvPr>
            <p:ph type="ftr" sz="quarter" idx="2"/>
          </p:nvPr>
        </p:nvSpPr>
        <p:spPr bwMode="auto">
          <a:xfrm>
            <a:off x="0" y="8653463"/>
            <a:ext cx="29670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p>
        </p:txBody>
      </p:sp>
      <p:sp>
        <p:nvSpPr>
          <p:cNvPr id="3077" name="Rectangle 5"/>
          <p:cNvSpPr>
            <a:spLocks noGrp="1" noChangeArrowheads="1"/>
          </p:cNvSpPr>
          <p:nvPr>
            <p:ph type="sldNum" sz="quarter" idx="3"/>
          </p:nvPr>
        </p:nvSpPr>
        <p:spPr bwMode="auto">
          <a:xfrm>
            <a:off x="3890963" y="8653463"/>
            <a:ext cx="2967037"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AACA4899-0A8B-4EE4-8132-EBC1C1057D1B}" type="slidenum">
              <a:rPr lang="en-US"/>
              <a:pPr/>
              <a:t>‹#›</a:t>
            </a:fld>
            <a:endParaRPr lang="en-US"/>
          </a:p>
        </p:txBody>
      </p:sp>
    </p:spTree>
    <p:extLst>
      <p:ext uri="{BB962C8B-B14F-4D97-AF65-F5344CB8AC3E}">
        <p14:creationId xmlns:p14="http://schemas.microsoft.com/office/powerpoint/2010/main" val="883837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p>
        </p:txBody>
      </p:sp>
      <p:sp>
        <p:nvSpPr>
          <p:cNvPr id="2051" name="Rectangle 3"/>
          <p:cNvSpPr>
            <a:spLocks noGrp="1" noChangeArrowheads="1"/>
          </p:cNvSpPr>
          <p:nvPr>
            <p:ph type="dt" idx="1"/>
          </p:nvPr>
        </p:nvSpPr>
        <p:spPr bwMode="auto">
          <a:xfrm>
            <a:off x="3892550" y="0"/>
            <a:ext cx="297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p>
        </p:txBody>
      </p:sp>
      <p:sp>
        <p:nvSpPr>
          <p:cNvPr id="2052" name="Rectangle 4"/>
          <p:cNvSpPr>
            <a:spLocks noGrp="1" noRot="1" noChangeAspect="1" noChangeArrowheads="1" noTextEdit="1"/>
          </p:cNvSpPr>
          <p:nvPr>
            <p:ph type="sldImg" idx="2"/>
          </p:nvPr>
        </p:nvSpPr>
        <p:spPr bwMode="auto">
          <a:xfrm>
            <a:off x="1154113" y="714375"/>
            <a:ext cx="4559300" cy="3419475"/>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1225" y="4351338"/>
            <a:ext cx="50419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91563"/>
            <a:ext cx="29702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p>
        </p:txBody>
      </p:sp>
      <p:sp>
        <p:nvSpPr>
          <p:cNvPr id="2055" name="Rectangle 7"/>
          <p:cNvSpPr>
            <a:spLocks noGrp="1" noChangeArrowheads="1"/>
          </p:cNvSpPr>
          <p:nvPr>
            <p:ph type="sldNum" sz="quarter" idx="5"/>
          </p:nvPr>
        </p:nvSpPr>
        <p:spPr bwMode="auto">
          <a:xfrm>
            <a:off x="3892550" y="8691563"/>
            <a:ext cx="297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059D3383-7423-4BB3-88E9-49F51912D691}" type="slidenum">
              <a:rPr lang="en-US"/>
              <a:pPr/>
              <a:t>‹#›</a:t>
            </a:fld>
            <a:endParaRPr lang="en-US"/>
          </a:p>
        </p:txBody>
      </p:sp>
    </p:spTree>
    <p:extLst>
      <p:ext uri="{BB962C8B-B14F-4D97-AF65-F5344CB8AC3E}">
        <p14:creationId xmlns:p14="http://schemas.microsoft.com/office/powerpoint/2010/main" val="832674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FD8E3-DFFE-4307-8BA9-4F432D9AEF54}" type="slidenum">
              <a:rPr lang="en-US"/>
              <a:pPr/>
              <a:t>3</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312977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5D90E-0FE4-4215-8F2B-98C57F43A22D}" type="slidenum">
              <a:rPr lang="en-US"/>
              <a:pPr/>
              <a:t>18</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85499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758E8D-6C56-4C74-B5D7-C2B0D4846094}" type="slidenum">
              <a:rPr lang="en-US"/>
              <a:pPr/>
              <a:t>4</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sl-SI" dirty="0" smtClean="0"/>
              <a:t>Prokariontov</a:t>
            </a:r>
            <a:r>
              <a:rPr lang="sl-SI" baseline="0" dirty="0" smtClean="0"/>
              <a:t> ne moremo enostavno klasificirati v </a:t>
            </a:r>
            <a:r>
              <a:rPr lang="sl-SI" baseline="0" dirty="0" err="1" smtClean="0"/>
              <a:t>linejevski</a:t>
            </a:r>
            <a:r>
              <a:rPr lang="sl-SI" baseline="0" dirty="0" smtClean="0"/>
              <a:t> sistem na osnovi njihovih zaporedij.</a:t>
            </a:r>
          </a:p>
          <a:p>
            <a:r>
              <a:rPr lang="sl-SI" baseline="0" dirty="0" smtClean="0"/>
              <a:t>Za tovrstne analize je ključna faza vzorčenja in razbijanja celic, saj so strukturno med seboj zelo različne.</a:t>
            </a:r>
            <a:endParaRPr lang="sl-SI" dirty="0"/>
          </a:p>
        </p:txBody>
      </p:sp>
    </p:spTree>
    <p:extLst>
      <p:ext uri="{BB962C8B-B14F-4D97-AF65-F5344CB8AC3E}">
        <p14:creationId xmlns:p14="http://schemas.microsoft.com/office/powerpoint/2010/main" val="218895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03076-F52F-483D-B48A-6D6CDE11B9A1}" type="slidenum">
              <a:rPr lang="en-US"/>
              <a:pPr/>
              <a:t>6</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56321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4E9E9-A3D3-4EF3-9856-50A9A9DA9A77}" type="slidenum">
              <a:rPr lang="en-US"/>
              <a:pPr/>
              <a:t>7</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420525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28706-C5BA-4788-AFE2-4359EEC645FE}" type="slidenum">
              <a:rPr lang="en-US"/>
              <a:pPr/>
              <a:t>8</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72470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CE2131-9095-4F3E-90E7-2BB79DFDCA13}" type="slidenum">
              <a:rPr lang="en-US"/>
              <a:pPr/>
              <a:t>9</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3561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45F43D-814B-4BF1-986B-75D258277FB9}" type="slidenum">
              <a:rPr lang="en-US"/>
              <a:pPr/>
              <a:t>10</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16306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629D9-0C75-4403-BC01-C9466642F050}" type="slidenum">
              <a:rPr lang="en-US"/>
              <a:pPr/>
              <a:t>11</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887523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7FEE9-6D09-4BC5-84E4-95ADBFDEAC64}" type="slidenum">
              <a:rPr lang="en-US"/>
              <a:pPr/>
              <a:t>17</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416991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17F64-9977-4B3B-990F-B5CB96934668}" type="slidenum">
              <a:rPr lang="en-US"/>
              <a:pPr/>
              <a:t>‹#›</a:t>
            </a:fld>
            <a:endParaRPr lang="en-US"/>
          </a:p>
        </p:txBody>
      </p:sp>
    </p:spTree>
    <p:extLst>
      <p:ext uri="{BB962C8B-B14F-4D97-AF65-F5344CB8AC3E}">
        <p14:creationId xmlns:p14="http://schemas.microsoft.com/office/powerpoint/2010/main" val="380128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24D81B-A11A-43D6-BC7B-787170D1BC57}" type="slidenum">
              <a:rPr lang="en-US"/>
              <a:pPr/>
              <a:t>‹#›</a:t>
            </a:fld>
            <a:endParaRPr lang="en-US"/>
          </a:p>
        </p:txBody>
      </p:sp>
    </p:spTree>
    <p:extLst>
      <p:ext uri="{BB962C8B-B14F-4D97-AF65-F5344CB8AC3E}">
        <p14:creationId xmlns:p14="http://schemas.microsoft.com/office/powerpoint/2010/main" val="74713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8CF60E-55DC-4803-98D5-C0EEB75E72D8}" type="slidenum">
              <a:rPr lang="en-US"/>
              <a:pPr/>
              <a:t>‹#›</a:t>
            </a:fld>
            <a:endParaRPr lang="en-US"/>
          </a:p>
        </p:txBody>
      </p:sp>
    </p:spTree>
    <p:extLst>
      <p:ext uri="{BB962C8B-B14F-4D97-AF65-F5344CB8AC3E}">
        <p14:creationId xmlns:p14="http://schemas.microsoft.com/office/powerpoint/2010/main" val="68099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037924-5059-4B60-B2BD-F0AF8F54482D}" type="slidenum">
              <a:rPr lang="en-US"/>
              <a:pPr/>
              <a:t>‹#›</a:t>
            </a:fld>
            <a:endParaRPr lang="en-US"/>
          </a:p>
        </p:txBody>
      </p:sp>
    </p:spTree>
    <p:extLst>
      <p:ext uri="{BB962C8B-B14F-4D97-AF65-F5344CB8AC3E}">
        <p14:creationId xmlns:p14="http://schemas.microsoft.com/office/powerpoint/2010/main" val="72380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5412EE-067A-4A21-B39E-B20ABE950633}" type="slidenum">
              <a:rPr lang="en-US"/>
              <a:pPr/>
              <a:t>‹#›</a:t>
            </a:fld>
            <a:endParaRPr lang="en-US"/>
          </a:p>
        </p:txBody>
      </p:sp>
    </p:spTree>
    <p:extLst>
      <p:ext uri="{BB962C8B-B14F-4D97-AF65-F5344CB8AC3E}">
        <p14:creationId xmlns:p14="http://schemas.microsoft.com/office/powerpoint/2010/main" val="289418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7B4F8B-4717-40A2-AE48-37C5B3C4209F}" type="slidenum">
              <a:rPr lang="en-US"/>
              <a:pPr/>
              <a:t>‹#›</a:t>
            </a:fld>
            <a:endParaRPr lang="en-US"/>
          </a:p>
        </p:txBody>
      </p:sp>
    </p:spTree>
    <p:extLst>
      <p:ext uri="{BB962C8B-B14F-4D97-AF65-F5344CB8AC3E}">
        <p14:creationId xmlns:p14="http://schemas.microsoft.com/office/powerpoint/2010/main" val="236771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C9D13A3-A63F-4AAF-9CF3-496CA9FF98AC}" type="slidenum">
              <a:rPr lang="en-US"/>
              <a:pPr/>
              <a:t>‹#›</a:t>
            </a:fld>
            <a:endParaRPr lang="en-US"/>
          </a:p>
        </p:txBody>
      </p:sp>
    </p:spTree>
    <p:extLst>
      <p:ext uri="{BB962C8B-B14F-4D97-AF65-F5344CB8AC3E}">
        <p14:creationId xmlns:p14="http://schemas.microsoft.com/office/powerpoint/2010/main" val="358156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C8ACC8F-CCD5-4140-B31D-DA67F23B9893}" type="slidenum">
              <a:rPr lang="en-US"/>
              <a:pPr/>
              <a:t>‹#›</a:t>
            </a:fld>
            <a:endParaRPr lang="en-US"/>
          </a:p>
        </p:txBody>
      </p:sp>
    </p:spTree>
    <p:extLst>
      <p:ext uri="{BB962C8B-B14F-4D97-AF65-F5344CB8AC3E}">
        <p14:creationId xmlns:p14="http://schemas.microsoft.com/office/powerpoint/2010/main" val="45575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A8CEC7-5E00-48BA-BC6F-4EC81F2A6E59}" type="slidenum">
              <a:rPr lang="en-US"/>
              <a:pPr/>
              <a:t>‹#›</a:t>
            </a:fld>
            <a:endParaRPr lang="en-US"/>
          </a:p>
        </p:txBody>
      </p:sp>
    </p:spTree>
    <p:extLst>
      <p:ext uri="{BB962C8B-B14F-4D97-AF65-F5344CB8AC3E}">
        <p14:creationId xmlns:p14="http://schemas.microsoft.com/office/powerpoint/2010/main" val="51980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57D406-A188-4D66-897B-9EB8E8E62501}" type="slidenum">
              <a:rPr lang="en-US"/>
              <a:pPr/>
              <a:t>‹#›</a:t>
            </a:fld>
            <a:endParaRPr lang="en-US"/>
          </a:p>
        </p:txBody>
      </p:sp>
    </p:spTree>
    <p:extLst>
      <p:ext uri="{BB962C8B-B14F-4D97-AF65-F5344CB8AC3E}">
        <p14:creationId xmlns:p14="http://schemas.microsoft.com/office/powerpoint/2010/main" val="104608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E94EF4-6FE7-4F20-9C9D-A3AC7772A04D}" type="slidenum">
              <a:rPr lang="en-US"/>
              <a:pPr/>
              <a:t>‹#›</a:t>
            </a:fld>
            <a:endParaRPr lang="en-US"/>
          </a:p>
        </p:txBody>
      </p:sp>
    </p:spTree>
    <p:extLst>
      <p:ext uri="{BB962C8B-B14F-4D97-AF65-F5344CB8AC3E}">
        <p14:creationId xmlns:p14="http://schemas.microsoft.com/office/powerpoint/2010/main" val="1568202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a:lvl1pPr>
          </a:lstStyle>
          <a:p>
            <a:fld id="{09D064AA-AE0D-4C12-8266-27B103AEF6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image" Target="../media/image27.png"/><Relationship Id="rId4" Type="http://schemas.openxmlformats.org/officeDocument/2006/relationships/image" Target="../media/image26.wmf"/></Relationships>
</file>

<file path=ppt/slides/_rels/slide1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2.wmf"/><Relationship Id="rId5" Type="http://schemas.openxmlformats.org/officeDocument/2006/relationships/image" Target="../media/image51.png"/><Relationship Id="rId4" Type="http://schemas.openxmlformats.org/officeDocument/2006/relationships/image" Target="../media/image50.wmf"/></Relationships>
</file>

<file path=ppt/slides/_rels/slide1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6.wmf"/><Relationship Id="rId4" Type="http://schemas.openxmlformats.org/officeDocument/2006/relationships/image" Target="../media/image55.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67000" y="271462"/>
            <a:ext cx="3810000" cy="6315075"/>
          </a:xfrm>
          <a:prstGeom prst="rect">
            <a:avLst/>
          </a:prstGeom>
        </p:spPr>
      </p:pic>
    </p:spTree>
    <p:extLst>
      <p:ext uri="{BB962C8B-B14F-4D97-AF65-F5344CB8AC3E}">
        <p14:creationId xmlns:p14="http://schemas.microsoft.com/office/powerpoint/2010/main" val="85338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7775"/>
            <a:ext cx="43561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27538"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5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341438"/>
            <a:ext cx="2474912"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2519" name="Text Box 7"/>
          <p:cNvSpPr txBox="1">
            <a:spLocks noChangeArrowheads="1"/>
          </p:cNvSpPr>
          <p:nvPr/>
        </p:nvSpPr>
        <p:spPr bwMode="auto">
          <a:xfrm>
            <a:off x="5148064" y="2420888"/>
            <a:ext cx="381654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Tx/>
              <a:buChar char="•"/>
            </a:pPr>
            <a:r>
              <a:rPr lang="sl-SI" sz="1400" dirty="0">
                <a:solidFill>
                  <a:schemeClr val="accent2"/>
                </a:solidFill>
                <a:latin typeface="Arial" panose="020B0604020202020204" pitchFamily="34" charset="0"/>
                <a:cs typeface="Arial" panose="020B0604020202020204" pitchFamily="34" charset="0"/>
              </a:rPr>
              <a:t>analiza genoma jamskega medveda </a:t>
            </a:r>
            <a:r>
              <a:rPr lang="sl-SI" sz="1400" i="1" dirty="0" err="1">
                <a:solidFill>
                  <a:schemeClr val="accent2"/>
                </a:solidFill>
                <a:latin typeface="Arial" panose="020B0604020202020204" pitchFamily="34" charset="0"/>
                <a:cs typeface="Arial" panose="020B0604020202020204" pitchFamily="34" charset="0"/>
              </a:rPr>
              <a:t>Ursus</a:t>
            </a:r>
            <a:r>
              <a:rPr lang="sl-SI" sz="1400" i="1" dirty="0">
                <a:solidFill>
                  <a:schemeClr val="accent2"/>
                </a:solidFill>
                <a:latin typeface="Arial" panose="020B0604020202020204" pitchFamily="34" charset="0"/>
                <a:cs typeface="Arial" panose="020B0604020202020204" pitchFamily="34" charset="0"/>
              </a:rPr>
              <a:t> </a:t>
            </a:r>
            <a:r>
              <a:rPr lang="sl-SI" sz="1400" i="1" dirty="0" err="1">
                <a:solidFill>
                  <a:schemeClr val="accent2"/>
                </a:solidFill>
                <a:latin typeface="Arial" panose="020B0604020202020204" pitchFamily="34" charset="0"/>
                <a:cs typeface="Arial" panose="020B0604020202020204" pitchFamily="34" charset="0"/>
              </a:rPr>
              <a:t>spaeleus</a:t>
            </a:r>
            <a:endParaRPr lang="sl-SI" sz="1400" i="1" dirty="0">
              <a:solidFill>
                <a:schemeClr val="accent2"/>
              </a:solidFill>
              <a:latin typeface="Arial" panose="020B0604020202020204" pitchFamily="34" charset="0"/>
              <a:cs typeface="Arial" panose="020B0604020202020204" pitchFamily="34" charset="0"/>
            </a:endParaRPr>
          </a:p>
          <a:p>
            <a:pPr>
              <a:buFontTx/>
              <a:buChar char="•"/>
            </a:pPr>
            <a:r>
              <a:rPr lang="sl-SI" sz="1400" dirty="0">
                <a:solidFill>
                  <a:schemeClr val="accent2"/>
                </a:solidFill>
                <a:latin typeface="Arial" panose="020B0604020202020204" pitchFamily="34" charset="0"/>
                <a:cs typeface="Arial" panose="020B0604020202020204" pitchFamily="34" charset="0"/>
              </a:rPr>
              <a:t>starost kosti ~40.000 let (čas neandertalcev)</a:t>
            </a:r>
          </a:p>
          <a:p>
            <a:pPr>
              <a:buFontTx/>
              <a:buChar char="•"/>
            </a:pPr>
            <a:r>
              <a:rPr lang="sl-SI" sz="1400" dirty="0" err="1">
                <a:solidFill>
                  <a:schemeClr val="accent2"/>
                </a:solidFill>
                <a:latin typeface="Arial" panose="020B0604020202020204" pitchFamily="34" charset="0"/>
                <a:cs typeface="Arial" panose="020B0604020202020204" pitchFamily="34" charset="0"/>
              </a:rPr>
              <a:t>genomska</a:t>
            </a:r>
            <a:r>
              <a:rPr lang="sl-SI" sz="1400" dirty="0">
                <a:solidFill>
                  <a:schemeClr val="accent2"/>
                </a:solidFill>
                <a:latin typeface="Arial" panose="020B0604020202020204" pitchFamily="34" charset="0"/>
                <a:cs typeface="Arial" panose="020B0604020202020204" pitchFamily="34" charset="0"/>
              </a:rPr>
              <a:t> zaporedja so bila večinoma mikrobna</a:t>
            </a:r>
          </a:p>
          <a:p>
            <a:pPr>
              <a:buFontTx/>
              <a:buChar char="•"/>
            </a:pPr>
            <a:r>
              <a:rPr lang="sl-SI" sz="1400" dirty="0">
                <a:solidFill>
                  <a:schemeClr val="accent2"/>
                </a:solidFill>
                <a:latin typeface="Arial" panose="020B0604020202020204" pitchFamily="34" charset="0"/>
                <a:cs typeface="Arial" panose="020B0604020202020204" pitchFamily="34" charset="0"/>
              </a:rPr>
              <a:t>predpostavljajo, da so dobili 27 000 </a:t>
            </a:r>
            <a:r>
              <a:rPr lang="sl-SI" sz="1400" dirty="0" err="1">
                <a:solidFill>
                  <a:schemeClr val="accent2"/>
                </a:solidFill>
                <a:latin typeface="Arial" panose="020B0604020202020204" pitchFamily="34" charset="0"/>
                <a:cs typeface="Arial" panose="020B0604020202020204" pitchFamily="34" charset="0"/>
              </a:rPr>
              <a:t>nt</a:t>
            </a:r>
            <a:r>
              <a:rPr lang="sl-SI" sz="1400" dirty="0">
                <a:solidFill>
                  <a:schemeClr val="accent2"/>
                </a:solidFill>
                <a:latin typeface="Arial" panose="020B0604020202020204" pitchFamily="34" charset="0"/>
                <a:cs typeface="Arial" panose="020B0604020202020204" pitchFamily="34" charset="0"/>
              </a:rPr>
              <a:t> medvedove DNA, ki je bila 98 % identična DNA današnjih medvedov</a:t>
            </a:r>
          </a:p>
          <a:p>
            <a:pPr>
              <a:buFontTx/>
              <a:buChar char="•"/>
            </a:pPr>
            <a:r>
              <a:rPr lang="sl-SI" sz="1400" dirty="0">
                <a:solidFill>
                  <a:schemeClr val="accent6">
                    <a:lumMod val="60000"/>
                    <a:lumOff val="40000"/>
                  </a:schemeClr>
                </a:solidFill>
                <a:latin typeface="Arial" panose="020B0604020202020204" pitchFamily="34" charset="0"/>
                <a:cs typeface="Arial" panose="020B0604020202020204" pitchFamily="34" charset="0"/>
              </a:rPr>
              <a:t>pristop omogoča analizo genoma </a:t>
            </a:r>
            <a:r>
              <a:rPr lang="sl-SI" sz="1400" dirty="0" err="1">
                <a:solidFill>
                  <a:schemeClr val="accent6">
                    <a:lumMod val="60000"/>
                    <a:lumOff val="40000"/>
                  </a:schemeClr>
                </a:solidFill>
                <a:latin typeface="Arial" panose="020B0604020202020204" pitchFamily="34" charset="0"/>
                <a:cs typeface="Arial" panose="020B0604020202020204" pitchFamily="34" charset="0"/>
              </a:rPr>
              <a:t>nendaertalca</a:t>
            </a:r>
            <a:endParaRPr lang="sl-SI" sz="1400" dirty="0">
              <a:solidFill>
                <a:schemeClr val="accent6">
                  <a:lumMod val="60000"/>
                  <a:lumOff val="40000"/>
                </a:schemeClr>
              </a:solidFill>
              <a:latin typeface="Arial" panose="020B0604020202020204" pitchFamily="34" charset="0"/>
              <a:cs typeface="Arial" panose="020B0604020202020204" pitchFamily="34" charset="0"/>
            </a:endParaRPr>
          </a:p>
          <a:p>
            <a:endParaRPr lang="sl-SI" sz="1400" dirty="0">
              <a:solidFill>
                <a:schemeClr val="accent2"/>
              </a:solidFill>
              <a:latin typeface="Arial" panose="020B0604020202020204" pitchFamily="34" charset="0"/>
              <a:cs typeface="Arial" panose="020B0604020202020204" pitchFamily="34" charset="0"/>
            </a:endParaRPr>
          </a:p>
        </p:txBody>
      </p:sp>
      <p:pic>
        <p:nvPicPr>
          <p:cNvPr id="19252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188913"/>
            <a:ext cx="377983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52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557338"/>
            <a:ext cx="20796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8496300"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5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708275"/>
            <a:ext cx="4103687"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542" name="Rectangle 6"/>
          <p:cNvSpPr>
            <a:spLocks noChangeArrowheads="1"/>
          </p:cNvSpPr>
          <p:nvPr/>
        </p:nvSpPr>
        <p:spPr bwMode="auto">
          <a:xfrm>
            <a:off x="2051050" y="4868863"/>
            <a:ext cx="4752975" cy="1989137"/>
          </a:xfrm>
          <a:prstGeom prst="rect">
            <a:avLst/>
          </a:prstGeom>
          <a:solidFill>
            <a:schemeClr val="bg1"/>
          </a:solidFill>
          <a:ln>
            <a:noFill/>
          </a:ln>
          <a:effectLst/>
          <a:extLst>
            <a:ext uri="{91240B29-F687-4F45-9708-019B960494DF}">
              <a14:hiddenLine xmlns:a14="http://schemas.microsoft.com/office/drawing/2010/main" w="12700">
                <a:solidFill>
                  <a:srgbClr val="FF33CC"/>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658145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820" y="1988840"/>
            <a:ext cx="564918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610011"/>
            <a:ext cx="1800200" cy="19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77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4624"/>
            <a:ext cx="6300192" cy="243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36912"/>
            <a:ext cx="3769690" cy="418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5892796"/>
            <a:ext cx="3528392" cy="7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556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76672"/>
            <a:ext cx="6933067" cy="186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3065462"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0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420938"/>
            <a:ext cx="8086725"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0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4724400"/>
            <a:ext cx="494030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549275"/>
            <a:ext cx="6551612" cy="527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0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021288"/>
            <a:ext cx="2305124" cy="21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45025"/>
            <a:ext cx="1872208" cy="15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961903"/>
            <a:ext cx="4909755" cy="262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6632"/>
            <a:ext cx="4202871" cy="341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50646"/>
            <a:ext cx="2617411" cy="364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3934072"/>
            <a:ext cx="1749124" cy="232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57338"/>
            <a:ext cx="6218237" cy="372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2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60350"/>
            <a:ext cx="4240213" cy="11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2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1125538"/>
            <a:ext cx="168275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23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908050"/>
            <a:ext cx="711200"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24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3068638"/>
            <a:ext cx="3195637" cy="341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223240"/>
                                        </p:tgtEl>
                                        <p:attrNameLst>
                                          <p:attrName>style.visibility</p:attrName>
                                        </p:attrNameLst>
                                      </p:cBhvr>
                                      <p:to>
                                        <p:strVal val="visible"/>
                                      </p:to>
                                    </p:set>
                                    <p:anim calcmode="lin" valueType="num">
                                      <p:cBhvr additive="base">
                                        <p:cTn id="7" dur="500" fill="hold"/>
                                        <p:tgtEl>
                                          <p:spTgt spid="223240"/>
                                        </p:tgtEl>
                                        <p:attrNameLst>
                                          <p:attrName>ppt_x</p:attrName>
                                        </p:attrNameLst>
                                      </p:cBhvr>
                                      <p:tavLst>
                                        <p:tav tm="0">
                                          <p:val>
                                            <p:strVal val="1+#ppt_w/2"/>
                                          </p:val>
                                        </p:tav>
                                        <p:tav tm="100000">
                                          <p:val>
                                            <p:strVal val="#ppt_x"/>
                                          </p:val>
                                        </p:tav>
                                      </p:tavLst>
                                    </p:anim>
                                    <p:anim calcmode="lin" valueType="num">
                                      <p:cBhvr additive="base">
                                        <p:cTn id="8" dur="500" fill="hold"/>
                                        <p:tgtEl>
                                          <p:spTgt spid="2232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621982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42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484313"/>
            <a:ext cx="33750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426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916113"/>
            <a:ext cx="8653463"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3688" y="806424"/>
            <a:ext cx="6335266" cy="4044824"/>
          </a:xfrm>
          <a:prstGeom prst="rect">
            <a:avLst/>
          </a:prstGeom>
        </p:spPr>
      </p:pic>
      <p:sp>
        <p:nvSpPr>
          <p:cNvPr id="3" name="Rectangle 2"/>
          <p:cNvSpPr/>
          <p:nvPr/>
        </p:nvSpPr>
        <p:spPr>
          <a:xfrm>
            <a:off x="1749541" y="4851248"/>
            <a:ext cx="4572000" cy="230832"/>
          </a:xfrm>
          <a:prstGeom prst="rect">
            <a:avLst/>
          </a:prstGeom>
        </p:spPr>
        <p:txBody>
          <a:bodyPr>
            <a:spAutoFit/>
          </a:bodyPr>
          <a:lstStyle/>
          <a:p>
            <a:r>
              <a:rPr lang="sl-SI" sz="900" dirty="0">
                <a:solidFill>
                  <a:schemeClr val="bg2">
                    <a:lumMod val="75000"/>
                  </a:schemeClr>
                </a:solidFill>
                <a:latin typeface="Arial Narrow" panose="020B0606020202030204" pitchFamily="34" charset="0"/>
              </a:rPr>
              <a:t>http://serc.carleton.edu/microbelife/research_methods/genomics/modgen.html</a:t>
            </a:r>
          </a:p>
        </p:txBody>
      </p:sp>
    </p:spTree>
    <p:extLst>
      <p:ext uri="{BB962C8B-B14F-4D97-AF65-F5344CB8AC3E}">
        <p14:creationId xmlns:p14="http://schemas.microsoft.com/office/powerpoint/2010/main" val="3771543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508000" y="211138"/>
            <a:ext cx="8026400" cy="5270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2800">
                <a:solidFill>
                  <a:schemeClr val="tx2"/>
                </a:solidFill>
                <a:latin typeface="Arial" charset="0"/>
              </a:rPr>
              <a:t>Analiza črevesne flore z DNA-tehnologijo</a:t>
            </a:r>
            <a:endParaRPr lang="en-US" sz="3200" i="1">
              <a:solidFill>
                <a:schemeClr val="tx2"/>
              </a:solidFill>
              <a:latin typeface="Arial" charset="0"/>
            </a:endParaRPr>
          </a:p>
        </p:txBody>
      </p:sp>
      <p:grpSp>
        <p:nvGrpSpPr>
          <p:cNvPr id="190471" name="Group 7"/>
          <p:cNvGrpSpPr>
            <a:grpSpLocks/>
          </p:cNvGrpSpPr>
          <p:nvPr/>
        </p:nvGrpSpPr>
        <p:grpSpPr bwMode="auto">
          <a:xfrm>
            <a:off x="899592" y="5373688"/>
            <a:ext cx="3240360" cy="647848"/>
            <a:chOff x="3107" y="527"/>
            <a:chExt cx="2480" cy="507"/>
          </a:xfrm>
        </p:grpSpPr>
        <p:pic>
          <p:nvPicPr>
            <p:cNvPr id="190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 y="527"/>
              <a:ext cx="248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4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 y="890"/>
              <a:ext cx="165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04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5373688"/>
            <a:ext cx="375761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47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836613"/>
            <a:ext cx="5976938"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47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713" y="3716338"/>
            <a:ext cx="4537075"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60648"/>
            <a:ext cx="6967261" cy="631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504" y="2780928"/>
            <a:ext cx="3528392" cy="3600986"/>
          </a:xfrm>
          <a:prstGeom prst="rect">
            <a:avLst/>
          </a:prstGeom>
          <a:noFill/>
        </p:spPr>
        <p:txBody>
          <a:bodyPr wrap="square" rtlCol="0">
            <a:spAutoFit/>
          </a:bodyPr>
          <a:lstStyle/>
          <a:p>
            <a:r>
              <a:rPr lang="sl-SI" sz="1200" dirty="0" err="1" smtClean="0">
                <a:solidFill>
                  <a:schemeClr val="accent6">
                    <a:lumMod val="75000"/>
                  </a:schemeClr>
                </a:solidFill>
                <a:latin typeface="Arial" panose="020B0604020202020204" pitchFamily="34" charset="0"/>
                <a:cs typeface="Arial" panose="020B0604020202020204" pitchFamily="34" charset="0"/>
              </a:rPr>
              <a:t>Filotip</a:t>
            </a:r>
            <a:r>
              <a:rPr lang="sl-SI" sz="1200" dirty="0" smtClean="0">
                <a:solidFill>
                  <a:schemeClr val="accent6">
                    <a:lumMod val="75000"/>
                  </a:schemeClr>
                </a:solidFill>
                <a:latin typeface="Arial" panose="020B0604020202020204" pitchFamily="34" charset="0"/>
                <a:cs typeface="Arial" panose="020B0604020202020204" pitchFamily="34" charset="0"/>
              </a:rPr>
              <a:t>: filogenetska kategorija – organizmi (običajno prokarionti) z neko določeno filogenetsko značilnostjo / podobnostjo genoma glede na ostale </a:t>
            </a:r>
            <a:r>
              <a:rPr lang="sl-SI" sz="1200" dirty="0" err="1" smtClean="0">
                <a:solidFill>
                  <a:schemeClr val="accent6">
                    <a:lumMod val="75000"/>
                  </a:schemeClr>
                </a:solidFill>
                <a:latin typeface="Arial" panose="020B0604020202020204" pitchFamily="34" charset="0"/>
                <a:cs typeface="Arial" panose="020B0604020202020204" pitchFamily="34" charset="0"/>
              </a:rPr>
              <a:t>filotipe</a:t>
            </a:r>
            <a:r>
              <a:rPr lang="sl-SI" sz="1200" dirty="0" smtClean="0">
                <a:solidFill>
                  <a:schemeClr val="accent6">
                    <a:lumMod val="75000"/>
                  </a:schemeClr>
                </a:solidFill>
                <a:latin typeface="Arial" panose="020B0604020202020204" pitchFamily="34" charset="0"/>
                <a:cs typeface="Arial" panose="020B0604020202020204" pitchFamily="34" charset="0"/>
              </a:rPr>
              <a:t>, pri čemer kriterij za uvrstitev v nek </a:t>
            </a:r>
            <a:r>
              <a:rPr lang="sl-SI" sz="1200" dirty="0" err="1" smtClean="0">
                <a:solidFill>
                  <a:schemeClr val="accent6">
                    <a:lumMod val="75000"/>
                  </a:schemeClr>
                </a:solidFill>
                <a:latin typeface="Arial" panose="020B0604020202020204" pitchFamily="34" charset="0"/>
                <a:cs typeface="Arial" panose="020B0604020202020204" pitchFamily="34" charset="0"/>
              </a:rPr>
              <a:t>filotip</a:t>
            </a:r>
            <a:r>
              <a:rPr lang="sl-SI" sz="1200" dirty="0" smtClean="0">
                <a:solidFill>
                  <a:schemeClr val="accent6">
                    <a:lumMod val="75000"/>
                  </a:schemeClr>
                </a:solidFill>
                <a:latin typeface="Arial" panose="020B0604020202020204" pitchFamily="34" charset="0"/>
                <a:cs typeface="Arial" panose="020B0604020202020204" pitchFamily="34" charset="0"/>
              </a:rPr>
              <a:t> določimo po lastni presoji (npr. 97- odstotna identičnost); gre za evolucijsko, ne pa klasično taksonomsko kategorijo.</a:t>
            </a:r>
          </a:p>
          <a:p>
            <a:endParaRPr lang="sl-SI" sz="1200" dirty="0">
              <a:solidFill>
                <a:schemeClr val="accent6">
                  <a:lumMod val="75000"/>
                </a:schemeClr>
              </a:solidFill>
              <a:latin typeface="Arial" panose="020B0604020202020204" pitchFamily="34" charset="0"/>
              <a:cs typeface="Arial" panose="020B0604020202020204" pitchFamily="34" charset="0"/>
            </a:endParaRPr>
          </a:p>
          <a:p>
            <a:r>
              <a:rPr lang="sl-SI" sz="1200" dirty="0" smtClean="0">
                <a:solidFill>
                  <a:schemeClr val="accent6">
                    <a:lumMod val="75000"/>
                  </a:schemeClr>
                </a:solidFill>
                <a:latin typeface="Arial" panose="020B0604020202020204" pitchFamily="34" charset="0"/>
                <a:cs typeface="Arial" panose="020B0604020202020204" pitchFamily="34" charset="0"/>
              </a:rPr>
              <a:t>Do 2010 so zbrali podatke za &gt;45.000 </a:t>
            </a:r>
            <a:r>
              <a:rPr lang="sl-SI" sz="1200" dirty="0" err="1" smtClean="0">
                <a:solidFill>
                  <a:schemeClr val="accent6">
                    <a:lumMod val="75000"/>
                  </a:schemeClr>
                </a:solidFill>
                <a:latin typeface="Arial" panose="020B0604020202020204" pitchFamily="34" charset="0"/>
                <a:cs typeface="Arial" panose="020B0604020202020204" pitchFamily="34" charset="0"/>
              </a:rPr>
              <a:t>rRNA</a:t>
            </a:r>
            <a:r>
              <a:rPr lang="sl-SI" sz="1200" dirty="0" smtClean="0">
                <a:solidFill>
                  <a:schemeClr val="accent6">
                    <a:lumMod val="75000"/>
                  </a:schemeClr>
                </a:solidFill>
                <a:latin typeface="Arial" panose="020B0604020202020204" pitchFamily="34" charset="0"/>
                <a:cs typeface="Arial" panose="020B0604020202020204" pitchFamily="34" charset="0"/>
              </a:rPr>
              <a:t> bakterijske flore in jih razvrstili v 1800 rodov (&gt;90 % identičnost) s ~16.000 </a:t>
            </a:r>
            <a:r>
              <a:rPr lang="sl-SI" sz="1200" dirty="0" err="1" smtClean="0">
                <a:solidFill>
                  <a:schemeClr val="accent6">
                    <a:lumMod val="75000"/>
                  </a:schemeClr>
                </a:solidFill>
                <a:latin typeface="Arial" panose="020B0604020202020204" pitchFamily="34" charset="0"/>
                <a:cs typeface="Arial" panose="020B0604020202020204" pitchFamily="34" charset="0"/>
              </a:rPr>
              <a:t>filotipi</a:t>
            </a:r>
            <a:r>
              <a:rPr lang="sl-SI" sz="1200" dirty="0" smtClean="0">
                <a:solidFill>
                  <a:schemeClr val="accent6">
                    <a:lumMod val="75000"/>
                  </a:schemeClr>
                </a:solidFill>
                <a:latin typeface="Arial" panose="020B0604020202020204" pitchFamily="34" charset="0"/>
                <a:cs typeface="Arial" panose="020B0604020202020204" pitchFamily="34" charset="0"/>
              </a:rPr>
              <a:t> na ravni vrste (&gt;97 % identičnost) in 36.000 na ravni seva (&gt;99 % </a:t>
            </a:r>
            <a:r>
              <a:rPr lang="sl-SI" sz="1200" dirty="0" err="1" smtClean="0">
                <a:solidFill>
                  <a:schemeClr val="accent6">
                    <a:lumMod val="75000"/>
                  </a:schemeClr>
                </a:solidFill>
                <a:latin typeface="Arial" panose="020B0604020202020204" pitchFamily="34" charset="0"/>
                <a:cs typeface="Arial" panose="020B0604020202020204" pitchFamily="34" charset="0"/>
              </a:rPr>
              <a:t>ident</a:t>
            </a:r>
            <a:r>
              <a:rPr lang="sl-SI" sz="1200" dirty="0" smtClean="0">
                <a:solidFill>
                  <a:schemeClr val="accent6">
                    <a:lumMod val="75000"/>
                  </a:schemeClr>
                </a:solidFill>
                <a:latin typeface="Arial" panose="020B0604020202020204" pitchFamily="34" charset="0"/>
                <a:cs typeface="Arial" panose="020B0604020202020204" pitchFamily="34" charset="0"/>
              </a:rPr>
              <a:t>.).</a:t>
            </a:r>
          </a:p>
          <a:p>
            <a:endParaRPr lang="sl-SI" sz="1200" dirty="0">
              <a:solidFill>
                <a:schemeClr val="accent6">
                  <a:lumMod val="75000"/>
                </a:schemeClr>
              </a:solidFill>
              <a:latin typeface="Arial" panose="020B0604020202020204" pitchFamily="34" charset="0"/>
              <a:cs typeface="Arial" panose="020B0604020202020204" pitchFamily="34" charset="0"/>
            </a:endParaRPr>
          </a:p>
          <a:p>
            <a:r>
              <a:rPr lang="sl-SI" sz="1200" dirty="0" smtClean="0">
                <a:solidFill>
                  <a:schemeClr val="accent6">
                    <a:lumMod val="75000"/>
                  </a:schemeClr>
                </a:solidFill>
                <a:latin typeface="Arial" panose="020B0604020202020204" pitchFamily="34" charset="0"/>
                <a:cs typeface="Arial" panose="020B0604020202020204" pitchFamily="34" charset="0"/>
              </a:rPr>
              <a:t>V 2 letih sledenja se flora posameznika ni bistveno spreminjala. Kar 98 % mikrobov je mogoče razvrstiti v 4 taksonomske skupine, ostala 2 % pa sta zelo raznolika.</a:t>
            </a:r>
            <a:endParaRPr lang="sl-SI" sz="1200" dirty="0">
              <a:solidFill>
                <a:schemeClr val="accent6">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20072" y="260648"/>
            <a:ext cx="3586208" cy="5879377"/>
          </a:xfrm>
          <a:prstGeom prst="rect">
            <a:avLst/>
          </a:prstGeom>
        </p:spPr>
      </p:pic>
      <p:pic>
        <p:nvPicPr>
          <p:cNvPr id="3" name="Picture 2"/>
          <p:cNvPicPr>
            <a:picLocks noChangeAspect="1"/>
          </p:cNvPicPr>
          <p:nvPr/>
        </p:nvPicPr>
        <p:blipFill>
          <a:blip r:embed="rId3"/>
          <a:stretch>
            <a:fillRect/>
          </a:stretch>
        </p:blipFill>
        <p:spPr>
          <a:xfrm>
            <a:off x="5250409" y="6237313"/>
            <a:ext cx="1697856" cy="179590"/>
          </a:xfrm>
          <a:prstGeom prst="rect">
            <a:avLst/>
          </a:prstGeom>
        </p:spPr>
      </p:pic>
      <p:sp>
        <p:nvSpPr>
          <p:cNvPr id="4" name="TextBox 3"/>
          <p:cNvSpPr txBox="1"/>
          <p:nvPr/>
        </p:nvSpPr>
        <p:spPr>
          <a:xfrm>
            <a:off x="539552" y="548680"/>
            <a:ext cx="4423006" cy="3847207"/>
          </a:xfrm>
          <a:prstGeom prst="rect">
            <a:avLst/>
          </a:prstGeom>
          <a:noFill/>
        </p:spPr>
        <p:txBody>
          <a:bodyPr wrap="none" rtlCol="0">
            <a:spAutoFit/>
          </a:bodyPr>
          <a:lstStyle/>
          <a:p>
            <a:r>
              <a:rPr lang="sl-SI" sz="1800" dirty="0" smtClean="0">
                <a:latin typeface="Arial" panose="020B0604020202020204" pitchFamily="34" charset="0"/>
                <a:cs typeface="Arial" panose="020B0604020202020204" pitchFamily="34" charset="0"/>
              </a:rPr>
              <a:t>Črevesni </a:t>
            </a:r>
            <a:r>
              <a:rPr lang="sl-SI" sz="1800" dirty="0" err="1" smtClean="0">
                <a:latin typeface="Arial" panose="020B0604020202020204" pitchFamily="34" charset="0"/>
                <a:cs typeface="Arial" panose="020B0604020202020204" pitchFamily="34" charset="0"/>
              </a:rPr>
              <a:t>mikrobiom</a:t>
            </a:r>
            <a:r>
              <a:rPr lang="sl-SI" sz="1800" dirty="0" smtClean="0">
                <a:latin typeface="Arial" panose="020B0604020202020204" pitchFamily="34" charset="0"/>
                <a:cs typeface="Arial" panose="020B0604020202020204" pitchFamily="34" charset="0"/>
              </a:rPr>
              <a:t/>
            </a:r>
            <a:br>
              <a:rPr lang="sl-SI" sz="1800" dirty="0" smtClean="0">
                <a:latin typeface="Arial" panose="020B0604020202020204" pitchFamily="34" charset="0"/>
                <a:cs typeface="Arial" panose="020B0604020202020204" pitchFamily="34" charset="0"/>
              </a:rPr>
            </a:br>
            <a:r>
              <a:rPr lang="sl-SI" sz="1200" dirty="0" smtClean="0">
                <a:solidFill>
                  <a:schemeClr val="bg2">
                    <a:lumMod val="75000"/>
                  </a:schemeClr>
                </a:solidFill>
                <a:latin typeface="Arial" panose="020B0604020202020204" pitchFamily="34" charset="0"/>
                <a:cs typeface="Arial" panose="020B0604020202020204" pitchFamily="34" charset="0"/>
              </a:rPr>
              <a:t>(vsi genomi mikrobne združbe)</a:t>
            </a:r>
            <a:endParaRPr lang="sl-SI" sz="1200" dirty="0">
              <a:solidFill>
                <a:schemeClr val="bg2">
                  <a:lumMod val="75000"/>
                </a:schemeClr>
              </a:solidFill>
              <a:latin typeface="Arial" panose="020B0604020202020204" pitchFamily="34" charset="0"/>
              <a:cs typeface="Arial" panose="020B0604020202020204" pitchFamily="34" charset="0"/>
            </a:endParaRPr>
          </a:p>
          <a:p>
            <a:endParaRPr lang="sl-SI" sz="1400" dirty="0" smtClean="0">
              <a:latin typeface="Arial" panose="020B0604020202020204" pitchFamily="34" charset="0"/>
              <a:cs typeface="Arial" panose="020B0604020202020204" pitchFamily="34" charset="0"/>
            </a:endParaRPr>
          </a:p>
          <a:p>
            <a:pPr marL="342900" indent="-342900">
              <a:buFontTx/>
              <a:buChar char="-"/>
            </a:pPr>
            <a:r>
              <a:rPr lang="sl-SI" sz="1400" dirty="0" smtClean="0">
                <a:latin typeface="Arial" panose="020B0604020202020204" pitchFamily="34" charset="0"/>
                <a:cs typeface="Arial" panose="020B0604020202020204" pitchFamily="34" charset="0"/>
              </a:rPr>
              <a:t>taksonomska kompleksnost</a:t>
            </a:r>
          </a:p>
          <a:p>
            <a:pPr marL="342900" indent="-342900">
              <a:buFontTx/>
              <a:buChar char="-"/>
            </a:pPr>
            <a:r>
              <a:rPr lang="sl-SI" sz="1400" dirty="0" smtClean="0">
                <a:latin typeface="Arial" panose="020B0604020202020204" pitchFamily="34" charset="0"/>
                <a:cs typeface="Arial" panose="020B0604020202020204" pitchFamily="34" charset="0"/>
              </a:rPr>
              <a:t>ekološka dinamičnost</a:t>
            </a:r>
          </a:p>
          <a:p>
            <a:pPr marL="342900" indent="-342900">
              <a:buFontTx/>
              <a:buChar char="-"/>
            </a:pPr>
            <a:r>
              <a:rPr lang="sl-SI" sz="1400" dirty="0" smtClean="0">
                <a:latin typeface="Arial" panose="020B0604020202020204" pitchFamily="34" charset="0"/>
                <a:cs typeface="Arial" panose="020B0604020202020204" pitchFamily="34" charset="0"/>
              </a:rPr>
              <a:t>vpliva na razvoj in delovanje črevesja</a:t>
            </a:r>
          </a:p>
          <a:p>
            <a:pPr marL="342900" indent="-342900">
              <a:buFontTx/>
              <a:buChar char="-"/>
            </a:pPr>
            <a:r>
              <a:rPr lang="sl-SI" sz="1400" dirty="0" smtClean="0">
                <a:latin typeface="Arial" panose="020B0604020202020204" pitchFamily="34" charset="0"/>
                <a:cs typeface="Arial" panose="020B0604020202020204" pitchFamily="34" charset="0"/>
              </a:rPr>
              <a:t>10E14 bakterij</a:t>
            </a:r>
          </a:p>
          <a:p>
            <a:pPr marL="342900" indent="-342900">
              <a:buFontTx/>
              <a:buChar char="-"/>
            </a:pPr>
            <a:r>
              <a:rPr lang="sl-SI" sz="1400" dirty="0" smtClean="0">
                <a:latin typeface="Arial" panose="020B0604020202020204" pitchFamily="34" charset="0"/>
                <a:cs typeface="Arial" panose="020B0604020202020204" pitchFamily="34" charset="0"/>
              </a:rPr>
              <a:t>človek kot ‚</a:t>
            </a:r>
            <a:r>
              <a:rPr lang="sl-SI" sz="1400" dirty="0" err="1" smtClean="0">
                <a:latin typeface="Arial" panose="020B0604020202020204" pitchFamily="34" charset="0"/>
                <a:cs typeface="Arial" panose="020B0604020202020204" pitchFamily="34" charset="0"/>
              </a:rPr>
              <a:t>nadorganizem</a:t>
            </a:r>
            <a:r>
              <a:rPr lang="sl-SI" sz="1400" dirty="0" smtClean="0">
                <a:latin typeface="Arial" panose="020B0604020202020204" pitchFamily="34" charset="0"/>
                <a:cs typeface="Arial" panose="020B0604020202020204" pitchFamily="34" charset="0"/>
              </a:rPr>
              <a:t>‘</a:t>
            </a:r>
            <a:br>
              <a:rPr lang="sl-SI" sz="1400" dirty="0" smtClean="0">
                <a:latin typeface="Arial" panose="020B0604020202020204" pitchFamily="34" charset="0"/>
                <a:cs typeface="Arial" panose="020B0604020202020204" pitchFamily="34" charset="0"/>
              </a:rPr>
            </a:br>
            <a:endParaRPr lang="sl-SI" sz="1400" dirty="0" smtClean="0">
              <a:latin typeface="Arial" panose="020B0604020202020204" pitchFamily="34" charset="0"/>
              <a:cs typeface="Arial" panose="020B0604020202020204" pitchFamily="34" charset="0"/>
            </a:endParaRPr>
          </a:p>
          <a:p>
            <a:pPr marL="342900" indent="-342900">
              <a:buFontTx/>
              <a:buChar char="-"/>
            </a:pPr>
            <a:r>
              <a:rPr lang="sl-SI" sz="1400" dirty="0" smtClean="0">
                <a:latin typeface="Arial" panose="020B0604020202020204" pitchFamily="34" charset="0"/>
                <a:cs typeface="Arial" panose="020B0604020202020204" pitchFamily="34" charset="0"/>
              </a:rPr>
              <a:t>analize z </a:t>
            </a:r>
            <a:r>
              <a:rPr lang="sl-SI" sz="1400" dirty="0" err="1" smtClean="0">
                <a:latin typeface="Arial" panose="020B0604020202020204" pitchFamily="34" charset="0"/>
                <a:cs typeface="Arial" panose="020B0604020202020204" pitchFamily="34" charset="0"/>
              </a:rPr>
              <a:t>metagenomskim</a:t>
            </a:r>
            <a:r>
              <a:rPr lang="sl-SI" sz="1400" dirty="0" smtClean="0">
                <a:latin typeface="Arial" panose="020B0604020202020204" pitchFamily="34" charset="0"/>
                <a:cs typeface="Arial" panose="020B0604020202020204" pitchFamily="34" charset="0"/>
              </a:rPr>
              <a:t> pristopom</a:t>
            </a:r>
          </a:p>
          <a:p>
            <a:pPr marL="342900" indent="-342900">
              <a:buFontTx/>
              <a:buChar char="-"/>
            </a:pPr>
            <a:r>
              <a:rPr lang="sl-SI" sz="1400" dirty="0" smtClean="0">
                <a:latin typeface="Arial" panose="020B0604020202020204" pitchFamily="34" charset="0"/>
                <a:cs typeface="Arial" panose="020B0604020202020204" pitchFamily="34" charset="0"/>
              </a:rPr>
              <a:t>analize preko </a:t>
            </a:r>
            <a:r>
              <a:rPr lang="sl-SI" sz="1400" dirty="0" err="1" smtClean="0">
                <a:latin typeface="Arial" panose="020B0604020202020204" pitchFamily="34" charset="0"/>
                <a:cs typeface="Arial" panose="020B0604020202020204" pitchFamily="34" charset="0"/>
              </a:rPr>
              <a:t>sekvenciranja</a:t>
            </a:r>
            <a:r>
              <a:rPr lang="sl-SI" sz="1400" dirty="0" smtClean="0">
                <a:latin typeface="Arial" panose="020B0604020202020204" pitchFamily="34" charset="0"/>
                <a:cs typeface="Arial" panose="020B0604020202020204" pitchFamily="34" charset="0"/>
              </a:rPr>
              <a:t> genov za 16 S </a:t>
            </a:r>
            <a:r>
              <a:rPr lang="sl-SI" sz="1400" dirty="0" err="1" smtClean="0">
                <a:latin typeface="Arial" panose="020B0604020202020204" pitchFamily="34" charset="0"/>
                <a:cs typeface="Arial" panose="020B0604020202020204" pitchFamily="34" charset="0"/>
              </a:rPr>
              <a:t>rRNA</a:t>
            </a:r>
            <a:r>
              <a:rPr lang="sl-SI" sz="1400" dirty="0" smtClean="0">
                <a:latin typeface="Arial" panose="020B0604020202020204" pitchFamily="34" charset="0"/>
                <a:cs typeface="Arial" panose="020B0604020202020204" pitchFamily="34" charset="0"/>
              </a:rPr>
              <a:t/>
            </a:r>
            <a:br>
              <a:rPr lang="sl-SI" sz="1400" dirty="0" smtClean="0">
                <a:latin typeface="Arial" panose="020B0604020202020204" pitchFamily="34" charset="0"/>
                <a:cs typeface="Arial" panose="020B0604020202020204" pitchFamily="34" charset="0"/>
              </a:rPr>
            </a:br>
            <a:r>
              <a:rPr lang="sl-SI" sz="1400" dirty="0" smtClean="0">
                <a:latin typeface="Arial" panose="020B0604020202020204" pitchFamily="34" charset="0"/>
                <a:cs typeface="Arial" panose="020B0604020202020204" pitchFamily="34" charset="0"/>
              </a:rPr>
              <a:t>(~1,5 </a:t>
            </a:r>
            <a:r>
              <a:rPr lang="sl-SI" sz="1400" dirty="0" err="1" smtClean="0">
                <a:latin typeface="Arial" panose="020B0604020202020204" pitchFamily="34" charset="0"/>
                <a:cs typeface="Arial" panose="020B0604020202020204" pitchFamily="34" charset="0"/>
              </a:rPr>
              <a:t>kb</a:t>
            </a:r>
            <a:r>
              <a:rPr lang="sl-SI" sz="1400" dirty="0" smtClean="0">
                <a:latin typeface="Arial" panose="020B0604020202020204" pitchFamily="34" charset="0"/>
                <a:cs typeface="Arial" panose="020B0604020202020204" pitchFamily="34" charset="0"/>
              </a:rPr>
              <a:t>)</a:t>
            </a:r>
            <a:r>
              <a:rPr lang="sl-SI" sz="1400" dirty="0">
                <a:latin typeface="Arial" panose="020B0604020202020204" pitchFamily="34" charset="0"/>
                <a:cs typeface="Arial" panose="020B0604020202020204" pitchFamily="34" charset="0"/>
              </a:rPr>
              <a:t/>
            </a:r>
            <a:br>
              <a:rPr lang="sl-SI" sz="1400" dirty="0">
                <a:latin typeface="Arial" panose="020B0604020202020204" pitchFamily="34" charset="0"/>
                <a:cs typeface="Arial" panose="020B0604020202020204" pitchFamily="34" charset="0"/>
              </a:rPr>
            </a:br>
            <a:endParaRPr lang="sl-SI" sz="1400" dirty="0" smtClean="0">
              <a:latin typeface="Arial" panose="020B0604020202020204" pitchFamily="34" charset="0"/>
              <a:cs typeface="Arial" panose="020B0604020202020204" pitchFamily="34" charset="0"/>
            </a:endParaRPr>
          </a:p>
          <a:p>
            <a:r>
              <a:rPr lang="sl-SI" sz="1800" dirty="0" smtClean="0"/>
              <a:t/>
            </a:r>
            <a:br>
              <a:rPr lang="sl-SI" sz="1800" dirty="0" smtClean="0"/>
            </a:br>
            <a:endParaRPr lang="sl-SI" sz="1800" dirty="0" smtClean="0"/>
          </a:p>
          <a:p>
            <a:pPr marL="342900" indent="-342900">
              <a:buFontTx/>
              <a:buChar char="-"/>
            </a:pPr>
            <a:endParaRPr lang="sl-SI" dirty="0"/>
          </a:p>
        </p:txBody>
      </p:sp>
      <p:sp>
        <p:nvSpPr>
          <p:cNvPr id="5" name="TextBox 4"/>
          <p:cNvSpPr txBox="1"/>
          <p:nvPr/>
        </p:nvSpPr>
        <p:spPr>
          <a:xfrm>
            <a:off x="539552" y="4221088"/>
            <a:ext cx="3528392" cy="1754326"/>
          </a:xfrm>
          <a:prstGeom prst="rect">
            <a:avLst/>
          </a:prstGeom>
          <a:noFill/>
        </p:spPr>
        <p:txBody>
          <a:bodyPr wrap="square" rtlCol="0">
            <a:spAutoFit/>
          </a:bodyPr>
          <a:lstStyle/>
          <a:p>
            <a:r>
              <a:rPr lang="sl-SI" sz="1200" dirty="0" smtClean="0">
                <a:solidFill>
                  <a:schemeClr val="accent6">
                    <a:lumMod val="75000"/>
                  </a:schemeClr>
                </a:solidFill>
                <a:latin typeface="Arial" panose="020B0604020202020204" pitchFamily="34" charset="0"/>
                <a:cs typeface="Arial" panose="020B0604020202020204" pitchFamily="34" charset="0"/>
              </a:rPr>
              <a:t>Mikrobna flora dojenčkov je bistveno drugačna kot pri odraslih, a po 1. letu življenja postane že zelo podobna, kot jo imajo odrasli. Pri novorojencih so razlike med posamezniki zelo velike, kompleksnost pa je majhna.</a:t>
            </a:r>
          </a:p>
          <a:p>
            <a:endParaRPr lang="sl-SI" sz="1200" dirty="0" smtClean="0">
              <a:solidFill>
                <a:schemeClr val="accent6">
                  <a:lumMod val="75000"/>
                </a:schemeClr>
              </a:solidFill>
              <a:latin typeface="Arial" panose="020B0604020202020204" pitchFamily="34" charset="0"/>
              <a:cs typeface="Arial" panose="020B0604020202020204" pitchFamily="34" charset="0"/>
            </a:endParaRPr>
          </a:p>
          <a:p>
            <a:r>
              <a:rPr lang="sl-SI" sz="1200" dirty="0" smtClean="0">
                <a:solidFill>
                  <a:schemeClr val="accent6">
                    <a:lumMod val="75000"/>
                  </a:schemeClr>
                </a:solidFill>
                <a:latin typeface="Arial" panose="020B0604020202020204" pitchFamily="34" charset="0"/>
                <a:cs typeface="Arial" panose="020B0604020202020204" pitchFamily="34" charset="0"/>
              </a:rPr>
              <a:t>Sestava ni bila odvisna od vrste poroda (naravno ali carski rez) in načina hranjenja (materino mleko ali ne).</a:t>
            </a:r>
            <a:endParaRPr lang="sl-SI" sz="12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13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508000" y="211138"/>
            <a:ext cx="8026400" cy="527050"/>
          </a:xfrm>
          <a:solidFill>
            <a:srgbClr val="CCFFCC"/>
          </a:solidFill>
          <a:ln/>
        </p:spPr>
        <p:txBody>
          <a:bodyPr/>
          <a:lstStyle/>
          <a:p>
            <a:r>
              <a:rPr lang="en-US" sz="2800">
                <a:latin typeface="Arial" charset="0"/>
                <a:cs typeface="Arial" charset="0"/>
              </a:rPr>
              <a:t>Uporaba</a:t>
            </a:r>
            <a:r>
              <a:rPr lang="sl-SI" sz="2800">
                <a:latin typeface="Arial" charset="0"/>
                <a:cs typeface="Arial" charset="0"/>
              </a:rPr>
              <a:t> </a:t>
            </a:r>
            <a:r>
              <a:rPr lang="en-US" sz="2800">
                <a:latin typeface="Arial" charset="0"/>
                <a:cs typeface="Arial" charset="0"/>
              </a:rPr>
              <a:t>DNA</a:t>
            </a:r>
            <a:r>
              <a:rPr lang="sl-SI" sz="2800">
                <a:latin typeface="Arial" charset="0"/>
                <a:cs typeface="Arial" charset="0"/>
              </a:rPr>
              <a:t>-tehnologije v arheologiji</a:t>
            </a:r>
            <a:endParaRPr lang="en-US" sz="3200" i="1">
              <a:latin typeface="Arial" charset="0"/>
              <a:cs typeface="Arial" charset="0"/>
            </a:endParaRPr>
          </a:p>
        </p:txBody>
      </p:sp>
      <p:sp>
        <p:nvSpPr>
          <p:cNvPr id="174083" name="Rectangle 3"/>
          <p:cNvSpPr>
            <a:spLocks noGrp="1" noChangeArrowheads="1"/>
          </p:cNvSpPr>
          <p:nvPr>
            <p:ph type="body" idx="1"/>
          </p:nvPr>
        </p:nvSpPr>
        <p:spPr>
          <a:xfrm>
            <a:off x="406400" y="896938"/>
            <a:ext cx="8432800" cy="1668462"/>
          </a:xfrm>
          <a:noFill/>
          <a:ln/>
        </p:spPr>
        <p:txBody>
          <a:bodyPr/>
          <a:lstStyle/>
          <a:p>
            <a:pPr marL="0" indent="0">
              <a:buFontTx/>
              <a:buNone/>
            </a:pPr>
            <a:r>
              <a:rPr lang="sl-SI" sz="1600">
                <a:latin typeface="Arial" charset="0"/>
                <a:cs typeface="Arial" charset="0"/>
              </a:rPr>
              <a:t>Vzorci stare DNA so pogosto razgrajeni do take mere, da analize sploh niso mogoče. Razen tega prihaja do kemičnih sprememb nukleotidov, ki preprečujejo natančno analizo in zmanjšujejo natančnost encimskih reakcij. Najbolj stabilna je mitohondrijska DNA.</a:t>
            </a:r>
          </a:p>
          <a:p>
            <a:pPr marL="0" indent="0">
              <a:buFontTx/>
              <a:buNone/>
            </a:pPr>
            <a:r>
              <a:rPr lang="sl-SI" sz="1600">
                <a:latin typeface="Arial" charset="0"/>
                <a:cs typeface="Arial" charset="0"/>
              </a:rPr>
              <a:t>Poskušali so pomnožiti kratke fragmente DNA iz vzorca kosti kennewiškega človeka (konzerviran v blatu ~9000 let), analizirali pa so tudi DNA iz želodca Ötzija (~5000 let) in s tem ugotovili, s čim se je prehranjeval (srne, divje koze, različne zelnate rastline).</a:t>
            </a:r>
          </a:p>
        </p:txBody>
      </p:sp>
      <p:grpSp>
        <p:nvGrpSpPr>
          <p:cNvPr id="174094" name="Group 14"/>
          <p:cNvGrpSpPr>
            <a:grpSpLocks/>
          </p:cNvGrpSpPr>
          <p:nvPr/>
        </p:nvGrpSpPr>
        <p:grpSpPr bwMode="auto">
          <a:xfrm>
            <a:off x="323850" y="2852738"/>
            <a:ext cx="3257550" cy="3155950"/>
            <a:chOff x="204" y="1797"/>
            <a:chExt cx="2052" cy="1988"/>
          </a:xfrm>
        </p:grpSpPr>
        <p:pic>
          <p:nvPicPr>
            <p:cNvPr id="174086" name="Picture 6" descr="Fig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1797"/>
              <a:ext cx="1724" cy="1724"/>
            </a:xfrm>
            <a:prstGeom prst="rect">
              <a:avLst/>
            </a:prstGeom>
            <a:noFill/>
            <a:extLst>
              <a:ext uri="{909E8E84-426E-40DD-AFC4-6F175D3DCCD1}">
                <a14:hiddenFill xmlns:a14="http://schemas.microsoft.com/office/drawing/2010/main">
                  <a:solidFill>
                    <a:srgbClr val="FFFFFF"/>
                  </a:solidFill>
                </a14:hiddenFill>
              </a:ext>
            </a:extLst>
          </p:spPr>
        </p:pic>
        <p:sp>
          <p:nvSpPr>
            <p:cNvPr id="174087" name="Rectangle 7"/>
            <p:cNvSpPr>
              <a:spLocks noChangeArrowheads="1"/>
            </p:cNvSpPr>
            <p:nvPr/>
          </p:nvSpPr>
          <p:spPr bwMode="auto">
            <a:xfrm>
              <a:off x="204" y="3612"/>
              <a:ext cx="20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http://www.cr.nps.gov/aad/kennewick/kaestle.htm</a:t>
              </a:r>
            </a:p>
          </p:txBody>
        </p:sp>
      </p:grpSp>
      <p:pic>
        <p:nvPicPr>
          <p:cNvPr id="174089" name="Picture 9" descr="(image) Electropherogram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2781300"/>
            <a:ext cx="3449638" cy="2905125"/>
          </a:xfrm>
          <a:prstGeom prst="rect">
            <a:avLst/>
          </a:prstGeom>
          <a:noFill/>
          <a:extLst>
            <a:ext uri="{909E8E84-426E-40DD-AFC4-6F175D3DCCD1}">
              <a14:hiddenFill xmlns:a14="http://schemas.microsoft.com/office/drawing/2010/main">
                <a:solidFill>
                  <a:srgbClr val="FFFFFF"/>
                </a:solidFill>
              </a14:hiddenFill>
            </a:ext>
          </a:extLst>
        </p:spPr>
      </p:pic>
      <p:grpSp>
        <p:nvGrpSpPr>
          <p:cNvPr id="174093" name="Group 13"/>
          <p:cNvGrpSpPr>
            <a:grpSpLocks/>
          </p:cNvGrpSpPr>
          <p:nvPr/>
        </p:nvGrpSpPr>
        <p:grpSpPr bwMode="auto">
          <a:xfrm>
            <a:off x="3924300" y="2781300"/>
            <a:ext cx="4762500" cy="3692525"/>
            <a:chOff x="2426" y="1752"/>
            <a:chExt cx="3000" cy="2326"/>
          </a:xfrm>
        </p:grpSpPr>
        <p:pic>
          <p:nvPicPr>
            <p:cNvPr id="17409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6" y="1752"/>
              <a:ext cx="3000" cy="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09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4" y="3838"/>
              <a:ext cx="72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0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08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740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781300"/>
            <a:ext cx="8110537"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981075"/>
            <a:ext cx="433705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2278" name="Rectangle 6"/>
          <p:cNvSpPr>
            <a:spLocks noChangeArrowheads="1"/>
          </p:cNvSpPr>
          <p:nvPr/>
        </p:nvSpPr>
        <p:spPr bwMode="auto">
          <a:xfrm>
            <a:off x="323850" y="692150"/>
            <a:ext cx="464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latin typeface="Arial" charset="0"/>
              </a:rPr>
              <a:t>Proc Natl Acad Sci U S A. 2002 October 1; 99(20): 12594–12599.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06" y="332656"/>
            <a:ext cx="8162925"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206" y="4636727"/>
            <a:ext cx="51752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3127" y="4750610"/>
            <a:ext cx="2511004" cy="7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7073" y="5587585"/>
            <a:ext cx="2043112"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00213"/>
            <a:ext cx="8040687" cy="36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3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5589588"/>
            <a:ext cx="8307387"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3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260350"/>
            <a:ext cx="4046537"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3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1196975"/>
            <a:ext cx="2619375"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sojnice">
  <a:themeElements>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sojn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sojn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sojn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sojn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sojn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sojn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sojn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6824</TotalTime>
  <Words>394</Words>
  <Application>Microsoft Office PowerPoint</Application>
  <PresentationFormat>On-screen Show (4:3)</PresentationFormat>
  <Paragraphs>42</Paragraphs>
  <Slides>18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Narrow</vt:lpstr>
      <vt:lpstr>Times New Roman</vt:lpstr>
      <vt:lpstr>Prosojnice</vt:lpstr>
      <vt:lpstr>PowerPoint Presentation</vt:lpstr>
      <vt:lpstr>PowerPoint Presentation</vt:lpstr>
      <vt:lpstr>PowerPoint Presentation</vt:lpstr>
      <vt:lpstr>PowerPoint Presentation</vt:lpstr>
      <vt:lpstr>PowerPoint Presentation</vt:lpstr>
      <vt:lpstr>Uporaba DNA-tehnologije v arheologiji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IJS-B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Marko</dc:creator>
  <cp:lastModifiedBy>MarkoD</cp:lastModifiedBy>
  <cp:revision>213</cp:revision>
  <cp:lastPrinted>2003-11-19T14:57:34Z</cp:lastPrinted>
  <dcterms:created xsi:type="dcterms:W3CDTF">2001-10-10T08:15:44Z</dcterms:created>
  <dcterms:modified xsi:type="dcterms:W3CDTF">2013-12-06T14:51:23Z</dcterms:modified>
</cp:coreProperties>
</file>