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278" r:id="rId2"/>
    <p:sldId id="316" r:id="rId3"/>
    <p:sldId id="281" r:id="rId4"/>
    <p:sldId id="306" r:id="rId5"/>
    <p:sldId id="325" r:id="rId6"/>
    <p:sldId id="282" r:id="rId7"/>
    <p:sldId id="283" r:id="rId8"/>
    <p:sldId id="334" r:id="rId9"/>
    <p:sldId id="409" r:id="rId10"/>
    <p:sldId id="330" r:id="rId11"/>
    <p:sldId id="302" r:id="rId12"/>
    <p:sldId id="422" r:id="rId13"/>
    <p:sldId id="421" r:id="rId14"/>
    <p:sldId id="428" r:id="rId15"/>
    <p:sldId id="451" r:id="rId16"/>
    <p:sldId id="303" r:id="rId17"/>
    <p:sldId id="332" r:id="rId18"/>
    <p:sldId id="387" r:id="rId19"/>
    <p:sldId id="355" r:id="rId20"/>
    <p:sldId id="424" r:id="rId21"/>
    <p:sldId id="393" r:id="rId22"/>
    <p:sldId id="429" r:id="rId23"/>
    <p:sldId id="276" r:id="rId24"/>
    <p:sldId id="385" r:id="rId25"/>
    <p:sldId id="431" r:id="rId26"/>
    <p:sldId id="271" r:id="rId27"/>
    <p:sldId id="299" r:id="rId28"/>
    <p:sldId id="432" r:id="rId29"/>
    <p:sldId id="274" r:id="rId30"/>
    <p:sldId id="275" r:id="rId31"/>
    <p:sldId id="349" r:id="rId32"/>
    <p:sldId id="410" r:id="rId33"/>
    <p:sldId id="442" r:id="rId34"/>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386647"/>
    <a:srgbClr val="9900CC"/>
    <a:srgbClr val="003399"/>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3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sl-SI"/>
          </a:p>
        </p:txBody>
      </p:sp>
      <p:sp>
        <p:nvSpPr>
          <p:cNvPr id="132099" name="Rectangle 3"/>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sl-SI"/>
          </a:p>
        </p:txBody>
      </p:sp>
      <p:sp>
        <p:nvSpPr>
          <p:cNvPr id="100356" name="Rectangle 4"/>
          <p:cNvSpPr>
            <a:spLocks noGrp="1" noRot="1" noChangeAspec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2101" name="Rectangle 5"/>
          <p:cNvSpPr>
            <a:spLocks noGrp="1" noChangeArrowheads="1"/>
          </p:cNvSpPr>
          <p:nvPr>
            <p:ph type="body" sz="quarter" idx="3"/>
          </p:nvPr>
        </p:nvSpPr>
        <p:spPr bwMode="auto">
          <a:xfrm>
            <a:off x="685800" y="4330700"/>
            <a:ext cx="54864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noProof="0" smtClean="0"/>
              <a:t>Click to edit Master text styles</a:t>
            </a:r>
          </a:p>
          <a:p>
            <a:pPr lvl="1"/>
            <a:r>
              <a:rPr lang="sl-SI" noProof="0" smtClean="0"/>
              <a:t>Second level</a:t>
            </a:r>
          </a:p>
          <a:p>
            <a:pPr lvl="2"/>
            <a:r>
              <a:rPr lang="sl-SI" noProof="0" smtClean="0"/>
              <a:t>Third level</a:t>
            </a:r>
          </a:p>
          <a:p>
            <a:pPr lvl="3"/>
            <a:r>
              <a:rPr lang="sl-SI" noProof="0" smtClean="0"/>
              <a:t>Fourth level</a:t>
            </a:r>
          </a:p>
          <a:p>
            <a:pPr lvl="4"/>
            <a:r>
              <a:rPr lang="sl-SI" noProof="0" smtClean="0"/>
              <a:t>Fifth level</a:t>
            </a:r>
          </a:p>
        </p:txBody>
      </p:sp>
      <p:sp>
        <p:nvSpPr>
          <p:cNvPr id="132102" name="Rectangle 6"/>
          <p:cNvSpPr>
            <a:spLocks noGrp="1" noChangeArrowheads="1"/>
          </p:cNvSpPr>
          <p:nvPr>
            <p:ph type="ftr" sz="quarter" idx="4"/>
          </p:nvPr>
        </p:nvSpPr>
        <p:spPr bwMode="auto">
          <a:xfrm>
            <a:off x="0"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sl-SI"/>
          </a:p>
        </p:txBody>
      </p:sp>
      <p:sp>
        <p:nvSpPr>
          <p:cNvPr id="132103" name="Rectangle 7"/>
          <p:cNvSpPr>
            <a:spLocks noGrp="1" noChangeArrowheads="1"/>
          </p:cNvSpPr>
          <p:nvPr>
            <p:ph type="sldNum" sz="quarter" idx="5"/>
          </p:nvPr>
        </p:nvSpPr>
        <p:spPr bwMode="auto">
          <a:xfrm>
            <a:off x="3884613"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A72E3EA-F5DD-445A-A3C1-2E48A64F3569}" type="slidenum">
              <a:rPr lang="sl-SI"/>
              <a:pPr>
                <a:defRPr/>
              </a:pPr>
              <a:t>‹#›</a:t>
            </a:fld>
            <a:endParaRPr lang="sl-SI"/>
          </a:p>
        </p:txBody>
      </p:sp>
    </p:spTree>
    <p:extLst>
      <p:ext uri="{BB962C8B-B14F-4D97-AF65-F5344CB8AC3E}">
        <p14:creationId xmlns:p14="http://schemas.microsoft.com/office/powerpoint/2010/main" val="321756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3ECEC7-5464-469D-AA0D-EDB4E3DF2179}" type="slidenum">
              <a:rPr lang="sl-SI" sz="1200" smtClean="0"/>
              <a:pPr/>
              <a:t>1</a:t>
            </a:fld>
            <a:endParaRPr lang="sl-SI"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14016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8A6CD2-A61A-461D-8AC7-C0E58EA38D70}" type="slidenum">
              <a:rPr lang="sl-SI" sz="1200" smtClean="0"/>
              <a:pPr/>
              <a:t>11</a:t>
            </a:fld>
            <a:endParaRPr lang="sl-SI"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761038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B75089-5439-456B-8922-8412D1405004}" type="slidenum">
              <a:rPr lang="sl-SI" sz="1200" smtClean="0">
                <a:solidFill>
                  <a:srgbClr val="000000"/>
                </a:solidFill>
              </a:rPr>
              <a:pPr/>
              <a:t>15</a:t>
            </a:fld>
            <a:endParaRPr lang="sl-SI" sz="1200" smtClean="0">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34424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AAAB8EC-04EE-4AF5-8A59-240E767D10DF}" type="slidenum">
              <a:rPr lang="sl-SI" sz="1200" smtClean="0"/>
              <a:pPr/>
              <a:t>16</a:t>
            </a:fld>
            <a:endParaRPr lang="sl-SI"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562509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04EE44-1303-4EAA-825E-AC5B34CB3C83}" type="slidenum">
              <a:rPr lang="sl-SI" sz="1200" smtClean="0"/>
              <a:pPr/>
              <a:t>17</a:t>
            </a:fld>
            <a:endParaRPr lang="sl-SI" sz="120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16449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EC8B28A-DE00-4F0A-9ED6-E6AD61562507}" type="slidenum">
              <a:rPr lang="sl-SI" sz="1200" smtClean="0"/>
              <a:pPr/>
              <a:t>18</a:t>
            </a:fld>
            <a:endParaRPr lang="sl-SI"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3651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9AB6D4-E5B9-49DC-B405-AFCFE2FEFE34}" type="slidenum">
              <a:rPr lang="sl-SI" sz="1200" smtClean="0"/>
              <a:pPr/>
              <a:t>19</a:t>
            </a:fld>
            <a:endParaRPr lang="sl-SI"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66409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D1F99-A345-40CE-96D6-D00E1A9C9FAA}" type="slidenum">
              <a:rPr lang="sl-SI" sz="1200" smtClean="0"/>
              <a:pPr/>
              <a:t>21</a:t>
            </a:fld>
            <a:endParaRPr lang="sl-SI"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11875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734972-22A7-4682-ADBD-5B97B110CA73}" type="slidenum">
              <a:rPr lang="sl-SI" sz="1200" smtClean="0"/>
              <a:pPr/>
              <a:t>23</a:t>
            </a:fld>
            <a:endParaRPr lang="sl-SI" sz="120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84344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6F9DA07-6638-478A-BA31-BE7B033A4634}" type="slidenum">
              <a:rPr lang="sl-SI" sz="1200" smtClean="0"/>
              <a:pPr/>
              <a:t>24</a:t>
            </a:fld>
            <a:endParaRPr lang="sl-SI" sz="120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843912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8CDADF-1B53-4708-89DE-3F68F01CEC9A}" type="slidenum">
              <a:rPr lang="sl-SI" sz="1200" smtClean="0"/>
              <a:pPr/>
              <a:t>26</a:t>
            </a:fld>
            <a:endParaRPr lang="sl-SI"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82682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F648F68-7E02-4922-B151-065E14A3CD82}" type="slidenum">
              <a:rPr lang="sl-SI" sz="1200" smtClean="0"/>
              <a:pPr/>
              <a:t>2</a:t>
            </a:fld>
            <a:endParaRPr lang="sl-SI"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632081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454406-476D-4481-9ADA-E42B06CB55F8}" type="slidenum">
              <a:rPr lang="sl-SI" sz="1200" smtClean="0"/>
              <a:pPr/>
              <a:t>27</a:t>
            </a:fld>
            <a:endParaRPr lang="sl-SI"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26714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721B61-1618-4D64-95AB-DEE17789A366}" type="slidenum">
              <a:rPr lang="sl-SI" sz="1200" smtClean="0"/>
              <a:pPr/>
              <a:t>29</a:t>
            </a:fld>
            <a:endParaRPr lang="sl-SI" sz="120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432631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07962B7-9C9D-47CC-90F6-8D8A4C9ED12C}" type="slidenum">
              <a:rPr lang="sl-SI" sz="1200" smtClean="0"/>
              <a:pPr/>
              <a:t>30</a:t>
            </a:fld>
            <a:endParaRPr lang="sl-SI" sz="120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20202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702CFEF-ABA5-414D-AD82-BFAC9ADD3766}" type="slidenum">
              <a:rPr lang="sl-SI" sz="1200" smtClean="0"/>
              <a:pPr/>
              <a:t>31</a:t>
            </a:fld>
            <a:endParaRPr lang="sl-SI"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171124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r>
              <a:rPr lang="sl-SI" smtClean="0"/>
              <a:t>http://www.the-scientist.com/blog/display/57266/</a:t>
            </a:r>
          </a:p>
        </p:txBody>
      </p:sp>
      <p:sp>
        <p:nvSpPr>
          <p:cNvPr id="16589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58090D-1909-4D2D-B8C3-BE99AA46701E}" type="slidenum">
              <a:rPr lang="sl-SI" sz="1200" smtClean="0"/>
              <a:pPr/>
              <a:t>33</a:t>
            </a:fld>
            <a:endParaRPr lang="sl-SI" sz="1200" smtClean="0"/>
          </a:p>
        </p:txBody>
      </p:sp>
    </p:spTree>
    <p:extLst>
      <p:ext uri="{BB962C8B-B14F-4D97-AF65-F5344CB8AC3E}">
        <p14:creationId xmlns:p14="http://schemas.microsoft.com/office/powerpoint/2010/main" val="317791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BDAC1A-3759-4847-8D8A-4A2C65BF6B66}" type="slidenum">
              <a:rPr lang="sl-SI" sz="1200" smtClean="0"/>
              <a:pPr/>
              <a:t>3</a:t>
            </a:fld>
            <a:endParaRPr lang="sl-SI"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78415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EA5BFE-8165-47E1-B249-6238E2366172}" type="slidenum">
              <a:rPr lang="sl-SI" sz="1200" smtClean="0"/>
              <a:pPr/>
              <a:t>4</a:t>
            </a:fld>
            <a:endParaRPr lang="sl-SI"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691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E06AF9-0990-4EE6-B41F-41081738AC7F}" type="slidenum">
              <a:rPr lang="sl-SI" sz="1200" smtClean="0"/>
              <a:pPr/>
              <a:t>5</a:t>
            </a:fld>
            <a:endParaRPr lang="sl-SI"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75265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309118-5EC3-4B59-AEDD-C47847E61DFD}" type="slidenum">
              <a:rPr lang="sl-SI" sz="1200" smtClean="0"/>
              <a:pPr/>
              <a:t>6</a:t>
            </a:fld>
            <a:endParaRPr lang="sl-SI"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052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FD26280-9584-47D9-9818-AB1059CC2D81}" type="slidenum">
              <a:rPr lang="sl-SI" sz="1200" smtClean="0"/>
              <a:pPr/>
              <a:t>7</a:t>
            </a:fld>
            <a:endParaRPr lang="sl-SI"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515651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D58BE2-03AD-4E21-9484-B7726D7C0BA5}" type="slidenum">
              <a:rPr lang="sl-SI" sz="1200" smtClean="0"/>
              <a:pPr/>
              <a:t>8</a:t>
            </a:fld>
            <a:endParaRPr lang="sl-SI"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72579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3F800E-771F-47DB-B1FE-4C41AC0B93F5}" type="slidenum">
              <a:rPr lang="sl-SI" sz="1200" smtClean="0"/>
              <a:pPr/>
              <a:t>10</a:t>
            </a:fld>
            <a:endParaRPr lang="sl-SI"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01528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1F72A-FC01-4870-AC93-3251951E4E40}" type="slidenum">
              <a:rPr lang="en-US"/>
              <a:pPr>
                <a:defRPr/>
              </a:pPr>
              <a:t>‹#›</a:t>
            </a:fld>
            <a:endParaRPr lang="en-US"/>
          </a:p>
        </p:txBody>
      </p:sp>
    </p:spTree>
    <p:extLst>
      <p:ext uri="{BB962C8B-B14F-4D97-AF65-F5344CB8AC3E}">
        <p14:creationId xmlns:p14="http://schemas.microsoft.com/office/powerpoint/2010/main" val="26683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CBCCB3-A703-49F6-9D74-3DC44EB1F14D}" type="slidenum">
              <a:rPr lang="en-US"/>
              <a:pPr>
                <a:defRPr/>
              </a:pPr>
              <a:t>‹#›</a:t>
            </a:fld>
            <a:endParaRPr lang="en-US"/>
          </a:p>
        </p:txBody>
      </p:sp>
    </p:spTree>
    <p:extLst>
      <p:ext uri="{BB962C8B-B14F-4D97-AF65-F5344CB8AC3E}">
        <p14:creationId xmlns:p14="http://schemas.microsoft.com/office/powerpoint/2010/main" val="391622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E181E-8DE6-4D11-9FDE-2F69560BEA4A}" type="slidenum">
              <a:rPr lang="en-US"/>
              <a:pPr>
                <a:defRPr/>
              </a:pPr>
              <a:t>‹#›</a:t>
            </a:fld>
            <a:endParaRPr lang="en-US"/>
          </a:p>
        </p:txBody>
      </p:sp>
    </p:spTree>
    <p:extLst>
      <p:ext uri="{BB962C8B-B14F-4D97-AF65-F5344CB8AC3E}">
        <p14:creationId xmlns:p14="http://schemas.microsoft.com/office/powerpoint/2010/main" val="201044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2FEBF0-AA40-4D86-A40E-6CF2E58779C2}" type="slidenum">
              <a:rPr lang="en-US"/>
              <a:pPr>
                <a:defRPr/>
              </a:pPr>
              <a:t>‹#›</a:t>
            </a:fld>
            <a:endParaRPr lang="en-US"/>
          </a:p>
        </p:txBody>
      </p:sp>
    </p:spTree>
    <p:extLst>
      <p:ext uri="{BB962C8B-B14F-4D97-AF65-F5344CB8AC3E}">
        <p14:creationId xmlns:p14="http://schemas.microsoft.com/office/powerpoint/2010/main" val="332962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F9BAAB-BB40-4E40-81A8-A6A21B1FBD24}" type="slidenum">
              <a:rPr lang="en-US"/>
              <a:pPr>
                <a:defRPr/>
              </a:pPr>
              <a:t>‹#›</a:t>
            </a:fld>
            <a:endParaRPr lang="en-US"/>
          </a:p>
        </p:txBody>
      </p:sp>
    </p:spTree>
    <p:extLst>
      <p:ext uri="{BB962C8B-B14F-4D97-AF65-F5344CB8AC3E}">
        <p14:creationId xmlns:p14="http://schemas.microsoft.com/office/powerpoint/2010/main" val="3297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17D17A-ECBD-4CA1-BC52-6D005641012F}" type="slidenum">
              <a:rPr lang="en-US"/>
              <a:pPr>
                <a:defRPr/>
              </a:pPr>
              <a:t>‹#›</a:t>
            </a:fld>
            <a:endParaRPr lang="en-US"/>
          </a:p>
        </p:txBody>
      </p:sp>
    </p:spTree>
    <p:extLst>
      <p:ext uri="{BB962C8B-B14F-4D97-AF65-F5344CB8AC3E}">
        <p14:creationId xmlns:p14="http://schemas.microsoft.com/office/powerpoint/2010/main" val="241562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108E1B-FEB3-4622-9D85-7A20CE19C0E9}" type="slidenum">
              <a:rPr lang="en-US"/>
              <a:pPr>
                <a:defRPr/>
              </a:pPr>
              <a:t>‹#›</a:t>
            </a:fld>
            <a:endParaRPr lang="en-US"/>
          </a:p>
        </p:txBody>
      </p:sp>
    </p:spTree>
    <p:extLst>
      <p:ext uri="{BB962C8B-B14F-4D97-AF65-F5344CB8AC3E}">
        <p14:creationId xmlns:p14="http://schemas.microsoft.com/office/powerpoint/2010/main" val="338098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E96799-3A84-4681-B89C-44608CEB2832}" type="slidenum">
              <a:rPr lang="en-US"/>
              <a:pPr>
                <a:defRPr/>
              </a:pPr>
              <a:t>‹#›</a:t>
            </a:fld>
            <a:endParaRPr lang="en-US"/>
          </a:p>
        </p:txBody>
      </p:sp>
    </p:spTree>
    <p:extLst>
      <p:ext uri="{BB962C8B-B14F-4D97-AF65-F5344CB8AC3E}">
        <p14:creationId xmlns:p14="http://schemas.microsoft.com/office/powerpoint/2010/main" val="240904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335B8F-281E-4BEC-890E-2290C825B38A}" type="slidenum">
              <a:rPr lang="en-US"/>
              <a:pPr>
                <a:defRPr/>
              </a:pPr>
              <a:t>‹#›</a:t>
            </a:fld>
            <a:endParaRPr lang="en-US"/>
          </a:p>
        </p:txBody>
      </p:sp>
    </p:spTree>
    <p:extLst>
      <p:ext uri="{BB962C8B-B14F-4D97-AF65-F5344CB8AC3E}">
        <p14:creationId xmlns:p14="http://schemas.microsoft.com/office/powerpoint/2010/main" val="276253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67A9E5-49BB-44A1-8948-11AE94E2543C}" type="slidenum">
              <a:rPr lang="en-US"/>
              <a:pPr>
                <a:defRPr/>
              </a:pPr>
              <a:t>‹#›</a:t>
            </a:fld>
            <a:endParaRPr lang="en-US"/>
          </a:p>
        </p:txBody>
      </p:sp>
    </p:spTree>
    <p:extLst>
      <p:ext uri="{BB962C8B-B14F-4D97-AF65-F5344CB8AC3E}">
        <p14:creationId xmlns:p14="http://schemas.microsoft.com/office/powerpoint/2010/main" val="416281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B04736-DCB1-420E-82B7-95B833D2641D}" type="slidenum">
              <a:rPr lang="en-US"/>
              <a:pPr>
                <a:defRPr/>
              </a:pPr>
              <a:t>‹#›</a:t>
            </a:fld>
            <a:endParaRPr lang="en-US"/>
          </a:p>
        </p:txBody>
      </p:sp>
    </p:spTree>
    <p:extLst>
      <p:ext uri="{BB962C8B-B14F-4D97-AF65-F5344CB8AC3E}">
        <p14:creationId xmlns:p14="http://schemas.microsoft.com/office/powerpoint/2010/main" val="22194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99B7844-A60B-4B26-B5BB-75D48BF51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hyperlink" Target="http://www.genome.gov/12512996"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7.xml"/><Relationship Id="rId5" Type="http://schemas.openxmlformats.org/officeDocument/2006/relationships/image" Target="../media/image64.wmf"/><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15913"/>
            <a:ext cx="7772400" cy="520700"/>
          </a:xfrm>
          <a:solidFill>
            <a:srgbClr val="99CC00">
              <a:alpha val="50195"/>
            </a:srgbClr>
          </a:solidFill>
        </p:spPr>
        <p:txBody>
          <a:bodyPr/>
          <a:lstStyle/>
          <a:p>
            <a:r>
              <a:rPr lang="sl-SI" sz="2800" smtClean="0">
                <a:latin typeface="Arial" charset="0"/>
              </a:rPr>
              <a:t>Človekov genom - rezultati projekta</a:t>
            </a:r>
            <a:endParaRPr lang="en-GB" sz="3200" smtClean="0">
              <a:latin typeface="Arial" charset="0"/>
            </a:endParaRPr>
          </a:p>
        </p:txBody>
      </p:sp>
      <p:sp>
        <p:nvSpPr>
          <p:cNvPr id="3075" name="Rectangle 3"/>
          <p:cNvSpPr>
            <a:spLocks noGrp="1" noChangeArrowheads="1"/>
          </p:cNvSpPr>
          <p:nvPr>
            <p:ph type="body" idx="1"/>
          </p:nvPr>
        </p:nvSpPr>
        <p:spPr>
          <a:xfrm>
            <a:off x="406400" y="1125538"/>
            <a:ext cx="8432800" cy="5576887"/>
          </a:xfrm>
        </p:spPr>
        <p:txBody>
          <a:bodyPr/>
          <a:lstStyle/>
          <a:p>
            <a:pPr marL="101600" indent="-101600">
              <a:spcBef>
                <a:spcPct val="0"/>
              </a:spcBef>
              <a:buFontTx/>
              <a:buNone/>
            </a:pPr>
            <a:r>
              <a:rPr lang="sl-SI" sz="1600" smtClean="0">
                <a:latin typeface="Arial" charset="0"/>
              </a:rPr>
              <a:t>15.2.2001 Nature: rezultati mednarodnega raziskovalnega konzorcija;</a:t>
            </a:r>
          </a:p>
          <a:p>
            <a:pPr marL="101600" indent="-101600">
              <a:spcBef>
                <a:spcPct val="0"/>
              </a:spcBef>
              <a:buFontTx/>
              <a:buNone/>
            </a:pPr>
            <a:r>
              <a:rPr lang="sl-SI" sz="1600" smtClean="0">
                <a:latin typeface="Arial" charset="0"/>
              </a:rPr>
              <a:t>16.2.2001 Science: rezultati zasebne družbe Celera Genomics</a:t>
            </a:r>
          </a:p>
          <a:p>
            <a:pPr marL="101600" indent="-101600">
              <a:buFontTx/>
              <a:buNone/>
            </a:pPr>
            <a:endParaRPr lang="sl-SI" sz="700" smtClean="0">
              <a:latin typeface="Arial" charset="0"/>
            </a:endParaRPr>
          </a:p>
          <a:p>
            <a:pPr marL="101600" indent="-101600"/>
            <a:r>
              <a:rPr lang="sl-SI" sz="1600" smtClean="0">
                <a:solidFill>
                  <a:srgbClr val="FF0066"/>
                </a:solidFill>
                <a:latin typeface="Arial" charset="0"/>
              </a:rPr>
              <a:t> objavljen je bil osnutek nukleotidnega zaporedja, ne prečiščena verzija</a:t>
            </a:r>
          </a:p>
          <a:p>
            <a:pPr marL="101600" indent="-101600"/>
            <a:endParaRPr lang="sl-SI" sz="1600" smtClean="0">
              <a:latin typeface="Arial" charset="0"/>
            </a:endParaRPr>
          </a:p>
          <a:p>
            <a:pPr marL="101600" indent="-101600"/>
            <a:endParaRPr lang="sl-SI" sz="1600" smtClean="0">
              <a:latin typeface="Arial" charset="0"/>
            </a:endParaRPr>
          </a:p>
          <a:p>
            <a:pPr marL="101600" indent="-101600"/>
            <a:endParaRPr lang="sl-SI" sz="1600" smtClean="0">
              <a:latin typeface="Arial" charset="0"/>
            </a:endParaRPr>
          </a:p>
          <a:p>
            <a:pPr marL="101600" indent="-101600"/>
            <a:endParaRPr lang="sl-SI" sz="1600" smtClean="0">
              <a:latin typeface="Arial" charset="0"/>
            </a:endParaRPr>
          </a:p>
          <a:p>
            <a:pPr marL="101600" indent="-101600"/>
            <a:r>
              <a:rPr lang="sl-SI" sz="1600" smtClean="0">
                <a:latin typeface="Arial" charset="0"/>
              </a:rPr>
              <a:t/>
            </a:r>
            <a:br>
              <a:rPr lang="sl-SI" sz="1600" smtClean="0">
                <a:latin typeface="Arial" charset="0"/>
              </a:rPr>
            </a:br>
            <a:r>
              <a:rPr lang="sl-SI" sz="1600" smtClean="0">
                <a:latin typeface="Arial" charset="0"/>
              </a:rPr>
              <a:t/>
            </a:r>
            <a:br>
              <a:rPr lang="sl-SI" sz="1600" smtClean="0">
                <a:latin typeface="Arial" charset="0"/>
              </a:rPr>
            </a:br>
            <a:endParaRPr lang="sl-SI" sz="1600" smtClean="0">
              <a:latin typeface="Arial" charset="0"/>
            </a:endParaRPr>
          </a:p>
          <a:p>
            <a:pPr marL="101600" indent="-101600"/>
            <a:r>
              <a:rPr lang="sl-SI" sz="1600" smtClean="0">
                <a:latin typeface="Arial" charset="0"/>
              </a:rPr>
              <a:t> Nature: skupaj ~3,2 Gb / Science: ~2,9 Gb</a:t>
            </a:r>
          </a:p>
          <a:p>
            <a:pPr marL="101600" indent="-101600"/>
            <a:r>
              <a:rPr lang="sl-SI" sz="1600" smtClean="0">
                <a:latin typeface="Arial" charset="0"/>
              </a:rPr>
              <a:t> &gt;50 % ponovljena zaporedja (predvsem parazitska DNA), 28 % se prepisuje v RNA, </a:t>
            </a:r>
            <a:br>
              <a:rPr lang="sl-SI" sz="1600" smtClean="0">
                <a:latin typeface="Arial" charset="0"/>
              </a:rPr>
            </a:br>
            <a:r>
              <a:rPr lang="sl-SI" sz="1600" smtClean="0">
                <a:latin typeface="Arial" charset="0"/>
              </a:rPr>
              <a:t>1,1-1,4 % zapisuje za proteine (5 % od vse RNA)</a:t>
            </a:r>
          </a:p>
          <a:p>
            <a:pPr marL="101600" indent="-101600"/>
            <a:r>
              <a:rPr lang="sl-SI" sz="1600" smtClean="0">
                <a:latin typeface="Arial" charset="0"/>
              </a:rPr>
              <a:t> genov za proteine je ~35.000 (znanih ~26.000)</a:t>
            </a:r>
          </a:p>
          <a:p>
            <a:pPr marL="101600" indent="-101600"/>
            <a:r>
              <a:rPr lang="sl-SI" sz="1600" smtClean="0">
                <a:latin typeface="Arial" charset="0"/>
              </a:rPr>
              <a:t> zaporedje določeno na podlagi 20.000 dolgih kloniranih fragmentov v vektorjih </a:t>
            </a:r>
            <a:br>
              <a:rPr lang="sl-SI" sz="1600" smtClean="0">
                <a:latin typeface="Arial" charset="0"/>
              </a:rPr>
            </a:br>
            <a:r>
              <a:rPr lang="sl-SI" sz="1600" smtClean="0">
                <a:latin typeface="Arial" charset="0"/>
              </a:rPr>
              <a:t>BAC, YAC in PAC</a:t>
            </a:r>
          </a:p>
          <a:p>
            <a:pPr marL="101600" indent="-101600"/>
            <a:r>
              <a:rPr lang="sl-SI" sz="1600" smtClean="0">
                <a:latin typeface="Arial" charset="0"/>
              </a:rPr>
              <a:t>Dobljeno zaporedje so dobili po predhodnih študijah genskega kartiranja </a:t>
            </a:r>
            <a:br>
              <a:rPr lang="sl-SI" sz="1600" smtClean="0">
                <a:latin typeface="Arial" charset="0"/>
              </a:rPr>
            </a:br>
            <a:r>
              <a:rPr lang="sl-SI" sz="1600" smtClean="0">
                <a:latin typeface="Arial" charset="0"/>
              </a:rPr>
              <a:t>(karte genomske povezanosti, fizične karte)</a:t>
            </a:r>
            <a:endParaRPr lang="sl-SI" sz="1600" b="1" smtClean="0">
              <a:latin typeface="Arial" charset="0"/>
            </a:endParaRP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371725"/>
            <a:ext cx="360045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7" descr="map_typ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276475"/>
            <a:ext cx="305117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92150"/>
            <a:ext cx="8636000" cy="518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949950"/>
            <a:ext cx="23622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260350"/>
            <a:ext cx="5616575" cy="473075"/>
          </a:xfrm>
          <a:solidFill>
            <a:srgbClr val="CCFFFF">
              <a:alpha val="50195"/>
            </a:srgbClr>
          </a:solidFill>
        </p:spPr>
        <p:txBody>
          <a:bodyPr/>
          <a:lstStyle/>
          <a:p>
            <a:r>
              <a:rPr lang="sl-SI" sz="2800" smtClean="0">
                <a:latin typeface="Arial" charset="0"/>
              </a:rPr>
              <a:t>Projekt HapMap</a:t>
            </a:r>
            <a:endParaRPr lang="en-US" sz="2800" smtClean="0">
              <a:latin typeface="Arial" charset="0"/>
            </a:endParaRPr>
          </a:p>
        </p:txBody>
      </p:sp>
      <p:sp>
        <p:nvSpPr>
          <p:cNvPr id="31747" name="Rectangle 5"/>
          <p:cNvSpPr>
            <a:spLocks noChangeArrowheads="1"/>
          </p:cNvSpPr>
          <p:nvPr/>
        </p:nvSpPr>
        <p:spPr bwMode="auto">
          <a:xfrm>
            <a:off x="179388" y="981075"/>
            <a:ext cx="62642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sl-SI" sz="1400">
                <a:solidFill>
                  <a:schemeClr val="accent2"/>
                </a:solidFill>
                <a:latin typeface="Arial" charset="0"/>
              </a:rPr>
              <a:t>10/2002, 100 mio US$, ~3 leta</a:t>
            </a:r>
          </a:p>
          <a:p>
            <a:pPr marL="342900" indent="-342900">
              <a:spcBef>
                <a:spcPct val="20000"/>
              </a:spcBef>
              <a:buFontTx/>
              <a:buChar char="•"/>
            </a:pPr>
            <a:r>
              <a:rPr lang="sl-SI" sz="1400">
                <a:solidFill>
                  <a:schemeClr val="accent2"/>
                </a:solidFill>
                <a:latin typeface="Arial" charset="0"/>
              </a:rPr>
              <a:t>HapMap = karta haplotipov</a:t>
            </a:r>
          </a:p>
          <a:p>
            <a:pPr marL="342900" indent="-342900">
              <a:spcBef>
                <a:spcPct val="20000"/>
              </a:spcBef>
              <a:buFontTx/>
              <a:buChar char="•"/>
            </a:pPr>
            <a:r>
              <a:rPr lang="sl-SI" sz="1400">
                <a:solidFill>
                  <a:schemeClr val="accent2"/>
                </a:solidFill>
                <a:latin typeface="Arial" charset="0"/>
              </a:rPr>
              <a:t>haplotip: segment nukl. zaporedja l&gt;10.000 bp, ki se deduje skozi generacije kot enota</a:t>
            </a:r>
          </a:p>
          <a:p>
            <a:pPr marL="342900" indent="-342900">
              <a:spcBef>
                <a:spcPct val="20000"/>
              </a:spcBef>
              <a:buFontTx/>
              <a:buChar char="•"/>
            </a:pPr>
            <a:r>
              <a:rPr lang="sl-SI" sz="1400">
                <a:solidFill>
                  <a:schemeClr val="accent2"/>
                </a:solidFill>
                <a:latin typeface="Arial" charset="0"/>
              </a:rPr>
              <a:t>v nukl. zaporedju posameznega bloka najdemo le nekaj značilnih SNP / haplotipov, ki so značilni za posamezno populacijo</a:t>
            </a:r>
          </a:p>
          <a:p>
            <a:pPr marL="342900" indent="-342900">
              <a:spcBef>
                <a:spcPct val="20000"/>
              </a:spcBef>
              <a:buFontTx/>
              <a:buChar char="•"/>
            </a:pPr>
            <a:r>
              <a:rPr lang="sl-SI" sz="1400">
                <a:solidFill>
                  <a:schemeClr val="accent2"/>
                </a:solidFill>
                <a:latin typeface="Arial" charset="0"/>
              </a:rPr>
              <a:t>skupno pričakovano število SNP v genomu je ~10 milijonov</a:t>
            </a:r>
          </a:p>
          <a:p>
            <a:pPr marL="342900" indent="-342900">
              <a:spcBef>
                <a:spcPct val="20000"/>
              </a:spcBef>
              <a:buFontTx/>
              <a:buChar char="•"/>
            </a:pPr>
            <a:r>
              <a:rPr lang="sl-SI" sz="1400">
                <a:solidFill>
                  <a:schemeClr val="accent2"/>
                </a:solidFill>
                <a:latin typeface="Arial" charset="0"/>
              </a:rPr>
              <a:t>HapMap naj bi identificiral ~300.000 SNP, ki so značilni za posamezne populacije / bolezni</a:t>
            </a:r>
          </a:p>
          <a:p>
            <a:pPr marL="342900" indent="-342900">
              <a:spcBef>
                <a:spcPct val="20000"/>
              </a:spcBef>
              <a:buFontTx/>
              <a:buChar char="•"/>
            </a:pPr>
            <a:r>
              <a:rPr lang="sl-SI" sz="1400">
                <a:solidFill>
                  <a:schemeClr val="accent2"/>
                </a:solidFill>
                <a:latin typeface="Arial" charset="0"/>
              </a:rPr>
              <a:t>podoben projekt teče tudi v privatnem sektorju</a:t>
            </a:r>
          </a:p>
          <a:p>
            <a:pPr marL="342900" indent="-342900">
              <a:spcBef>
                <a:spcPct val="20000"/>
              </a:spcBef>
              <a:buFontTx/>
              <a:buChar char="•"/>
            </a:pPr>
            <a:r>
              <a:rPr lang="sl-SI" sz="1400">
                <a:solidFill>
                  <a:schemeClr val="accent2"/>
                </a:solidFill>
                <a:latin typeface="Arial" charset="0"/>
              </a:rPr>
              <a:t>preučevali naj bi 3 populacije: Američane severno- in zahodnoevropskega porekla (90), Nigerijce iz plemena Joruba (90) in Azijce (Japonce in Kitajce Han; 45+45)</a:t>
            </a:r>
          </a:p>
          <a:p>
            <a:pPr marL="342900" indent="-342900">
              <a:spcBef>
                <a:spcPct val="20000"/>
              </a:spcBef>
              <a:buFontTx/>
              <a:buChar char="•"/>
            </a:pPr>
            <a:r>
              <a:rPr lang="sl-SI" sz="1400">
                <a:solidFill>
                  <a:schemeClr val="accent2"/>
                </a:solidFill>
                <a:latin typeface="Arial" charset="0"/>
              </a:rPr>
              <a:t>identificirali naj bi vse haplotipe s frekv. vsaj 5 %</a:t>
            </a:r>
          </a:p>
          <a:p>
            <a:pPr marL="342900" indent="-342900">
              <a:spcBef>
                <a:spcPct val="20000"/>
              </a:spcBef>
              <a:buFontTx/>
              <a:buChar char="•"/>
            </a:pPr>
            <a:r>
              <a:rPr lang="sl-SI" sz="1400">
                <a:solidFill>
                  <a:schemeClr val="accent2"/>
                </a:solidFill>
                <a:latin typeface="Arial" charset="0"/>
              </a:rPr>
              <a:t>pričakujejo podobno arhitekturo blokov, haplotipi (zaporedja) pa bodo različni</a:t>
            </a:r>
          </a:p>
          <a:p>
            <a:pPr marL="342900" indent="-342900">
              <a:spcBef>
                <a:spcPct val="20000"/>
              </a:spcBef>
              <a:buFontTx/>
              <a:buChar char="•"/>
            </a:pPr>
            <a:r>
              <a:rPr lang="sl-SI" sz="1400">
                <a:solidFill>
                  <a:schemeClr val="accent2"/>
                </a:solidFill>
                <a:latin typeface="Arial" charset="0"/>
              </a:rPr>
              <a:t>identificirali naj bi 600.000 SNP, ki so enakomerno razporejeni po genomu (1/5000 bp)</a:t>
            </a:r>
          </a:p>
          <a:p>
            <a:pPr marL="342900" indent="-342900">
              <a:spcBef>
                <a:spcPct val="20000"/>
              </a:spcBef>
              <a:buFontTx/>
              <a:buChar char="•"/>
            </a:pPr>
            <a:r>
              <a:rPr lang="sl-SI" sz="1400">
                <a:solidFill>
                  <a:schemeClr val="accent2"/>
                </a:solidFill>
                <a:latin typeface="Arial" charset="0"/>
              </a:rPr>
              <a:t>podatki bi služili za določanje sprememb v SNP pri ljudeh, ki so nagnjeni k nekaterim boleznim</a:t>
            </a:r>
            <a:br>
              <a:rPr lang="sl-SI" sz="1400">
                <a:solidFill>
                  <a:schemeClr val="accent2"/>
                </a:solidFill>
                <a:latin typeface="Arial" charset="0"/>
              </a:rPr>
            </a:br>
            <a:endParaRPr lang="sl-SI" sz="1400">
              <a:solidFill>
                <a:schemeClr val="accent2"/>
              </a:solidFill>
              <a:latin typeface="Arial" charset="0"/>
            </a:endParaRPr>
          </a:p>
          <a:p>
            <a:pPr marL="342900" indent="-342900">
              <a:spcBef>
                <a:spcPct val="20000"/>
              </a:spcBef>
            </a:pPr>
            <a:r>
              <a:rPr lang="en-US" sz="1400">
                <a:latin typeface="Arial" charset="0"/>
              </a:rPr>
              <a:t>http://www.hapmap.org/thehapmap.html.en</a:t>
            </a:r>
            <a:endParaRPr lang="sl-SI" sz="1400">
              <a:latin typeface="Arial" charset="0"/>
            </a:endParaRPr>
          </a:p>
        </p:txBody>
      </p:sp>
      <p:sp>
        <p:nvSpPr>
          <p:cNvPr id="31748" name="Rectangle 7"/>
          <p:cNvSpPr>
            <a:spLocks noGrp="1" noChangeArrowheads="1"/>
          </p:cNvSpPr>
          <p:nvPr>
            <p:ph type="body" idx="1"/>
          </p:nvPr>
        </p:nvSpPr>
        <p:spPr>
          <a:xfrm>
            <a:off x="6948488" y="1268413"/>
            <a:ext cx="1831975" cy="5329237"/>
          </a:xfrm>
        </p:spPr>
        <p:txBody>
          <a:bodyPr/>
          <a:lstStyle/>
          <a:p>
            <a:r>
              <a:rPr lang="en-US" sz="1000" smtClean="0">
                <a:latin typeface="Courier New CE" pitchFamily="49" charset="0"/>
              </a:rPr>
              <a:t>Chr1  355.384 </a:t>
            </a:r>
          </a:p>
          <a:p>
            <a:r>
              <a:rPr lang="en-US" sz="1000" smtClean="0">
                <a:latin typeface="Courier New CE" pitchFamily="49" charset="0"/>
              </a:rPr>
              <a:t>Chr2  355.324</a:t>
            </a:r>
          </a:p>
          <a:p>
            <a:r>
              <a:rPr lang="en-US" sz="1000" smtClean="0">
                <a:latin typeface="Courier New CE" pitchFamily="49" charset="0"/>
              </a:rPr>
              <a:t>Chr3  300.845 </a:t>
            </a:r>
          </a:p>
          <a:p>
            <a:r>
              <a:rPr lang="en-US" sz="1000" smtClean="0">
                <a:latin typeface="Courier New CE" pitchFamily="49" charset="0"/>
              </a:rPr>
              <a:t>Chr4  297.981</a:t>
            </a:r>
          </a:p>
          <a:p>
            <a:r>
              <a:rPr lang="en-US" sz="1000" smtClean="0">
                <a:latin typeface="Courier New CE" pitchFamily="49" charset="0"/>
              </a:rPr>
              <a:t>Chr5  294.151</a:t>
            </a:r>
          </a:p>
          <a:p>
            <a:r>
              <a:rPr lang="en-US" sz="1000" smtClean="0">
                <a:latin typeface="Courier New CE" pitchFamily="49" charset="0"/>
              </a:rPr>
              <a:t>Chr6  286.968</a:t>
            </a:r>
          </a:p>
          <a:p>
            <a:r>
              <a:rPr lang="en-US" sz="1000" smtClean="0">
                <a:latin typeface="Courier New CE" pitchFamily="49" charset="0"/>
              </a:rPr>
              <a:t>Chr7  254.089</a:t>
            </a:r>
          </a:p>
          <a:p>
            <a:r>
              <a:rPr lang="en-US" sz="1000" smtClean="0">
                <a:latin typeface="Courier New CE" pitchFamily="49" charset="0"/>
              </a:rPr>
              <a:t>Chr8  237.016 </a:t>
            </a:r>
          </a:p>
          <a:p>
            <a:r>
              <a:rPr lang="en-US" sz="1000" smtClean="0">
                <a:latin typeface="Courier New CE" pitchFamily="49" charset="0"/>
              </a:rPr>
              <a:t>Chr9  191.298</a:t>
            </a:r>
          </a:p>
          <a:p>
            <a:r>
              <a:rPr lang="en-US" sz="1000" smtClean="0">
                <a:latin typeface="Courier New CE" pitchFamily="49" charset="0"/>
              </a:rPr>
              <a:t>Chr10 221.087</a:t>
            </a:r>
          </a:p>
          <a:p>
            <a:r>
              <a:rPr lang="en-US" sz="1000" smtClean="0">
                <a:latin typeface="Courier New CE" pitchFamily="49" charset="0"/>
              </a:rPr>
              <a:t>Chr11 234.063</a:t>
            </a:r>
          </a:p>
          <a:p>
            <a:r>
              <a:rPr lang="en-US" sz="1000" smtClean="0">
                <a:latin typeface="Courier New CE" pitchFamily="49" charset="0"/>
              </a:rPr>
              <a:t>Chr12 198.662 </a:t>
            </a:r>
          </a:p>
          <a:p>
            <a:r>
              <a:rPr lang="en-US" sz="1000" smtClean="0">
                <a:latin typeface="Courier New CE" pitchFamily="49" charset="0"/>
              </a:rPr>
              <a:t>Chr13 156.406</a:t>
            </a:r>
          </a:p>
          <a:p>
            <a:r>
              <a:rPr lang="en-US" sz="1000" smtClean="0">
                <a:latin typeface="Courier New CE" pitchFamily="49" charset="0"/>
              </a:rPr>
              <a:t>Chr14 140.491</a:t>
            </a:r>
          </a:p>
          <a:p>
            <a:r>
              <a:rPr lang="en-US" sz="1000" smtClean="0">
                <a:latin typeface="Courier New CE" pitchFamily="49" charset="0"/>
              </a:rPr>
              <a:t>Chr15 137.617</a:t>
            </a:r>
          </a:p>
          <a:p>
            <a:r>
              <a:rPr lang="en-US" sz="1000" smtClean="0">
                <a:latin typeface="Courier New CE" pitchFamily="49" charset="0"/>
              </a:rPr>
              <a:t>Chr16 145.807 </a:t>
            </a:r>
          </a:p>
          <a:p>
            <a:r>
              <a:rPr lang="en-US" sz="1000" smtClean="0">
                <a:latin typeface="Courier New CE" pitchFamily="49" charset="0"/>
              </a:rPr>
              <a:t>Chr17 125.374</a:t>
            </a:r>
          </a:p>
          <a:p>
            <a:r>
              <a:rPr lang="en-US" sz="1000" smtClean="0">
                <a:latin typeface="Courier New CE" pitchFamily="49" charset="0"/>
              </a:rPr>
              <a:t>Chr18 131.204</a:t>
            </a:r>
          </a:p>
          <a:p>
            <a:r>
              <a:rPr lang="en-US" sz="1000" smtClean="0">
                <a:latin typeface="Courier New CE" pitchFamily="49" charset="0"/>
              </a:rPr>
              <a:t>Chr19  96.619</a:t>
            </a:r>
          </a:p>
          <a:p>
            <a:r>
              <a:rPr lang="en-US" sz="1000" smtClean="0">
                <a:latin typeface="Courier New CE" pitchFamily="49" charset="0"/>
              </a:rPr>
              <a:t>Chr20 206.968 </a:t>
            </a:r>
          </a:p>
          <a:p>
            <a:r>
              <a:rPr lang="en-US" sz="1000" smtClean="0">
                <a:latin typeface="Courier New CE" pitchFamily="49" charset="0"/>
              </a:rPr>
              <a:t>Chr21  82.311 </a:t>
            </a:r>
          </a:p>
          <a:p>
            <a:r>
              <a:rPr lang="en-US" sz="1000" smtClean="0">
                <a:latin typeface="Courier New CE" pitchFamily="49" charset="0"/>
              </a:rPr>
              <a:t>Chr22  97.145</a:t>
            </a:r>
          </a:p>
          <a:p>
            <a:r>
              <a:rPr lang="en-US" sz="1000" smtClean="0">
                <a:latin typeface="Courier New CE" pitchFamily="49" charset="0"/>
              </a:rPr>
              <a:t>ChrY   12.218 </a:t>
            </a:r>
          </a:p>
          <a:p>
            <a:r>
              <a:rPr lang="en-US" sz="1000" smtClean="0">
                <a:latin typeface="Courier New CE" pitchFamily="49" charset="0"/>
              </a:rPr>
              <a:t>ChrX  181.952 </a:t>
            </a:r>
          </a:p>
          <a:p>
            <a:r>
              <a:rPr lang="en-US" sz="1000" smtClean="0">
                <a:latin typeface="Courier New CE" pitchFamily="49" charset="0"/>
              </a:rPr>
              <a:t>--------------</a:t>
            </a:r>
          </a:p>
          <a:p>
            <a:pPr>
              <a:buFontTx/>
              <a:buNone/>
            </a:pPr>
            <a:r>
              <a:rPr lang="en-US" sz="1000" smtClean="0">
                <a:latin typeface="Courier New CE" pitchFamily="49" charset="0"/>
              </a:rPr>
              <a:t>Total   4.740.980</a:t>
            </a:r>
          </a:p>
          <a:p>
            <a:pPr>
              <a:buFontTx/>
              <a:buNone/>
            </a:pPr>
            <a:r>
              <a:rPr lang="en-US" sz="1000" smtClean="0">
                <a:latin typeface="Courier New CE" pitchFamily="49" charset="0"/>
              </a:rPr>
              <a:t>  SNPs (10/03)</a:t>
            </a:r>
            <a:endParaRPr lang="en-US" smtClean="0"/>
          </a:p>
        </p:txBody>
      </p:sp>
      <p:pic>
        <p:nvPicPr>
          <p:cNvPr id="31749" name="Picture 11" descr="ACTG Sequence Percent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16764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4676" name="Group 4"/>
          <p:cNvGraphicFramePr>
            <a:graphicFrameLocks noGrp="1"/>
          </p:cNvGraphicFramePr>
          <p:nvPr/>
        </p:nvGraphicFramePr>
        <p:xfrm>
          <a:off x="755650" y="1773238"/>
          <a:ext cx="7543800" cy="3379946"/>
        </p:xfrm>
        <a:graphic>
          <a:graphicData uri="http://schemas.openxmlformats.org/drawingml/2006/table">
            <a:tbl>
              <a:tblPr/>
              <a:tblGrid>
                <a:gridCol w="1885950"/>
                <a:gridCol w="1885950"/>
                <a:gridCol w="1885950"/>
                <a:gridCol w="1885950"/>
              </a:tblGrid>
              <a:tr h="3808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sl-SI" sz="1800" b="0" i="0" u="none" strike="noStrike" cap="none" normalizeH="0" baseline="0" smtClean="0">
                        <a:ln>
                          <a:noFill/>
                        </a:ln>
                        <a:solidFill>
                          <a:schemeClr val="tx1"/>
                        </a:solidFill>
                        <a:effectLst/>
                        <a:latin typeface="Chalkboard" pitchFamily="32"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halkboard" pitchFamily="32" charset="0"/>
                        </a:rPr>
                        <a:t>Phase 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halkboard" pitchFamily="32" charset="0"/>
                        </a:rPr>
                        <a:t>Phase 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halkboard" pitchFamily="32" charset="0"/>
                        </a:rPr>
                        <a:t>Phase 3</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7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Samples &amp; POP panels</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269 samples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(4 panels)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270 samples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(4 panels)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1,115 samples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(11 panels)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3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Genotyping centers</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HapMap International Consortium </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halkboard" pitchFamily="32"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Perlegen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halkboard" pitchFamily="32"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Broad &amp; Sanger</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7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Unique QC+ SNPs</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1.1 M</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3.8 M</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(phase I+II)</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1.6 M (Affy 6.0 &amp; Illumina 1M)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7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Reference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Nature (2005) 437:p1299</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Nature (2007) 449:p851</a:t>
                      </a:r>
                      <a:endParaRPr kumimoji="0" lang="en-US" sz="2800" b="0" i="0" u="none" strike="noStrike" cap="none" normalizeH="0" baseline="0" smtClean="0">
                        <a:ln>
                          <a:noFill/>
                        </a:ln>
                        <a:solidFill>
                          <a:schemeClr val="tx1"/>
                        </a:solidFill>
                        <a:effectLst/>
                        <a:latin typeface="Times New Roman"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Draft Rel. 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halkboard" pitchFamily="32" charset="0"/>
                        </a:rPr>
                        <a:t>(May 2008)</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26" name="Rectangle 36"/>
          <p:cNvSpPr>
            <a:spLocks noChangeArrowheads="1"/>
          </p:cNvSpPr>
          <p:nvPr/>
        </p:nvSpPr>
        <p:spPr bwMode="auto">
          <a:xfrm>
            <a:off x="755650" y="5300663"/>
            <a:ext cx="1981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Arial Narrow" pitchFamily="34" charset="0"/>
              </a:rPr>
              <a:t>HapMap3 Tutorial</a:t>
            </a:r>
            <a:r>
              <a:rPr lang="sl-SI" sz="1200">
                <a:latin typeface="Arial Narrow" pitchFamily="34" charset="0"/>
              </a:rPr>
              <a:t>, CSHL (2008)</a:t>
            </a:r>
          </a:p>
        </p:txBody>
      </p:sp>
      <p:pic>
        <p:nvPicPr>
          <p:cNvPr id="33827" name="Picture 37" descr="HapMaplogoweb1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60350"/>
            <a:ext cx="419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l="266" t="26871" r="37003" b="19833"/>
          <a:stretch>
            <a:fillRect/>
          </a:stretch>
        </p:blipFill>
        <p:spPr bwMode="auto">
          <a:xfrm>
            <a:off x="250825" y="765175"/>
            <a:ext cx="860425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5"/>
          <p:cNvSpPr>
            <a:spLocks noChangeArrowheads="1"/>
          </p:cNvSpPr>
          <p:nvPr/>
        </p:nvSpPr>
        <p:spPr bwMode="auto">
          <a:xfrm>
            <a:off x="179388" y="6407150"/>
            <a:ext cx="2411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latin typeface="Arial Narrow" pitchFamily="34" charset="0"/>
              </a:rPr>
              <a:t>http://www.hapmap.org/downloads/index.html.en</a:t>
            </a:r>
          </a:p>
        </p:txBody>
      </p:sp>
      <p:sp>
        <p:nvSpPr>
          <p:cNvPr id="34820" name="Text Box 6"/>
          <p:cNvSpPr txBox="1">
            <a:spLocks noChangeArrowheads="1"/>
          </p:cNvSpPr>
          <p:nvPr/>
        </p:nvSpPr>
        <p:spPr bwMode="auto">
          <a:xfrm>
            <a:off x="250825" y="476250"/>
            <a:ext cx="731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200">
                <a:latin typeface="Arial" charset="0"/>
              </a:rPr>
              <a:t>01/2009</a:t>
            </a:r>
          </a:p>
        </p:txBody>
      </p:sp>
      <p:sp>
        <p:nvSpPr>
          <p:cNvPr id="34821" name="Text Box 7"/>
          <p:cNvSpPr txBox="1">
            <a:spLocks noChangeArrowheads="1"/>
          </p:cNvSpPr>
          <p:nvPr/>
        </p:nvSpPr>
        <p:spPr bwMode="auto">
          <a:xfrm>
            <a:off x="303213" y="5718175"/>
            <a:ext cx="8718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000">
                <a:latin typeface="Courier New" pitchFamily="49" charset="0"/>
              </a:rPr>
              <a:t>ASW = JZ ZDA z Afriškim poreklom, CEU = Utah s poreklom v severni in srednji Evropi, CHB = Peking, Kitajci Han, </a:t>
            </a:r>
            <a:br>
              <a:rPr lang="sl-SI" sz="1000">
                <a:latin typeface="Courier New" pitchFamily="49" charset="0"/>
              </a:rPr>
            </a:br>
            <a:r>
              <a:rPr lang="sl-SI" sz="1000">
                <a:latin typeface="Courier New" pitchFamily="49" charset="0"/>
              </a:rPr>
              <a:t>CHD = Kitajci v Denverju, Kolorado, GIH = Indijci Gujarati v Houstonu, Teksas, JPT = Tokio, Japonska, </a:t>
            </a:r>
            <a:br>
              <a:rPr lang="sl-SI" sz="1000">
                <a:latin typeface="Courier New" pitchFamily="49" charset="0"/>
              </a:rPr>
            </a:br>
            <a:r>
              <a:rPr lang="sl-SI" sz="1000">
                <a:latin typeface="Courier New" pitchFamily="49" charset="0"/>
              </a:rPr>
              <a:t>LWK = Luhja v kraju Webuye, Kenija, MEX = Los Angeles, mehiško poreklo, MKK = Masaji v kraju Kinyawa, Kenija,</a:t>
            </a:r>
            <a:br>
              <a:rPr lang="sl-SI" sz="1000">
                <a:latin typeface="Courier New" pitchFamily="49" charset="0"/>
              </a:rPr>
            </a:br>
            <a:r>
              <a:rPr lang="sl-SI" sz="1000">
                <a:latin typeface="Courier New" pitchFamily="49" charset="0"/>
              </a:rPr>
              <a:t>TSI = Toskanci, Italija,  YRI = Yoruba &amp; Ibadan (Nigerija)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l="15221" r="16273"/>
          <a:stretch>
            <a:fillRect/>
          </a:stretch>
        </p:blipFill>
        <p:spPr bwMode="auto">
          <a:xfrm>
            <a:off x="1115616" y="-99392"/>
            <a:ext cx="7489825"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2454598" cy="42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05038"/>
            <a:ext cx="4826000"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Rectangle 3"/>
          <p:cNvSpPr>
            <a:spLocks noChangeArrowheads="1"/>
          </p:cNvSpPr>
          <p:nvPr/>
        </p:nvSpPr>
        <p:spPr bwMode="auto">
          <a:xfrm>
            <a:off x="179388" y="6335713"/>
            <a:ext cx="3049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solidFill>
                  <a:srgbClr val="000000"/>
                </a:solidFill>
                <a:latin typeface="Arial Narrow" pitchFamily="34" charset="0"/>
              </a:rPr>
              <a:t>http://www.scienceboard.net/community/perspectives.186.html</a:t>
            </a:r>
          </a:p>
          <a:p>
            <a:r>
              <a:rPr lang="sl-SI" sz="1000">
                <a:solidFill>
                  <a:srgbClr val="000000"/>
                </a:solidFill>
                <a:latin typeface="Arial Narrow" pitchFamily="34" charset="0"/>
              </a:rPr>
              <a:t>http://cancergenome.nih.gov/index.asp</a:t>
            </a:r>
          </a:p>
        </p:txBody>
      </p:sp>
      <p:sp>
        <p:nvSpPr>
          <p:cNvPr id="58372" name="Text Box 4"/>
          <p:cNvSpPr txBox="1">
            <a:spLocks noChangeArrowheads="1"/>
          </p:cNvSpPr>
          <p:nvPr/>
        </p:nvSpPr>
        <p:spPr bwMode="auto">
          <a:xfrm>
            <a:off x="376238" y="1050925"/>
            <a:ext cx="85883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solidFill>
                  <a:srgbClr val="000000"/>
                </a:solidFill>
              </a:rPr>
              <a:t>Razvoj raka je povezan z </a:t>
            </a:r>
            <a:r>
              <a:rPr lang="sl-SI" sz="1400" i="1">
                <a:solidFill>
                  <a:srgbClr val="000000"/>
                </a:solidFill>
              </a:rPr>
              <a:t>de novo</a:t>
            </a:r>
            <a:r>
              <a:rPr lang="sl-SI" sz="1400">
                <a:solidFill>
                  <a:srgbClr val="000000"/>
                </a:solidFill>
              </a:rPr>
              <a:t> mutacijami v genomu, ki so posledica dejavnikov iz okolja in/ali okvar pri popravljanju DNA. S primerjavo genoma zdravih ljudi z genomi tumorskih celic bi lahko ugotovili, katere genetske</a:t>
            </a:r>
          </a:p>
          <a:p>
            <a:r>
              <a:rPr lang="sl-SI" sz="1400">
                <a:solidFill>
                  <a:srgbClr val="000000"/>
                </a:solidFill>
              </a:rPr>
              <a:t>spremembe so ključne za razvoj raka. V pilotni fazi projekta (2006-2009) so se osredotočili na raka na pljučih, možganih in jajčnikih, ki skupaj predstavljajo ~200.000 novih bolnikov letno v ZDA. </a:t>
            </a:r>
          </a:p>
        </p:txBody>
      </p:sp>
      <p:pic>
        <p:nvPicPr>
          <p:cNvPr id="583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60350"/>
            <a:ext cx="46767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25" y="2060575"/>
            <a:ext cx="2728913"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13688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9"/>
          <p:cNvSpPr>
            <a:spLocks noChangeArrowheads="1"/>
          </p:cNvSpPr>
          <p:nvPr/>
        </p:nvSpPr>
        <p:spPr bwMode="auto">
          <a:xfrm>
            <a:off x="179388" y="981075"/>
            <a:ext cx="619283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4300" indent="-114300"/>
            <a:r>
              <a:rPr lang="sl-SI" sz="1400" b="1">
                <a:latin typeface="Arial" charset="0"/>
              </a:rPr>
              <a:t>Namen:</a:t>
            </a:r>
          </a:p>
          <a:p>
            <a:pPr marL="114300" indent="-114300">
              <a:buFontTx/>
              <a:buChar char="•"/>
            </a:pPr>
            <a:r>
              <a:rPr lang="sl-SI" sz="1400">
                <a:latin typeface="Arial" charset="0"/>
              </a:rPr>
              <a:t>identifikacija, katalogiziranje in interpretacija metilacijskih vzorcev genoma</a:t>
            </a:r>
          </a:p>
          <a:p>
            <a:pPr marL="114300" indent="-114300">
              <a:buFontTx/>
              <a:buChar char="•"/>
            </a:pPr>
            <a:r>
              <a:rPr lang="sl-SI" sz="1400">
                <a:latin typeface="Arial" charset="0"/>
              </a:rPr>
              <a:t>preiskali naj bi vse gene in vsa pomembna tkiva</a:t>
            </a:r>
          </a:p>
          <a:p>
            <a:pPr marL="114300" indent="-114300"/>
            <a:endParaRPr lang="sl-SI" sz="1400">
              <a:latin typeface="Arial" charset="0"/>
            </a:endParaRPr>
          </a:p>
          <a:p>
            <a:pPr marL="114300" indent="-114300"/>
            <a:r>
              <a:rPr lang="sl-SI" sz="1400">
                <a:latin typeface="Arial" charset="0"/>
              </a:rPr>
              <a:t>	Metilacija je edini fleksibilni parameter v genomu, ki lahko vpliva na delovanje genoma in je pod vplivom okolja. Predstavlja manjkajoči člen med genetiko, okoljem in patologijo.</a:t>
            </a:r>
          </a:p>
          <a:p>
            <a:pPr marL="114300" indent="-114300"/>
            <a:endParaRPr lang="sl-SI" sz="1400">
              <a:latin typeface="Arial" charset="0"/>
            </a:endParaRPr>
          </a:p>
          <a:p>
            <a:pPr marL="114300" indent="-114300"/>
            <a:r>
              <a:rPr lang="sl-SI" sz="1400">
                <a:latin typeface="Arial" charset="0"/>
              </a:rPr>
              <a:t>	Metilacija sodeluje pri uravnavanju izražanja genov. Različno metilirane baze C dajejo vzorce, ki so značilni za posamezna tkiva ali posamezna bolezenska stanja. Variabilnost metilacijskih mest (MVPs=</a:t>
            </a:r>
            <a:r>
              <a:rPr lang="sl-SI" sz="1400" i="1">
                <a:latin typeface="Arial" charset="0"/>
              </a:rPr>
              <a:t>methylation variable positions</a:t>
            </a:r>
            <a:r>
              <a:rPr lang="sl-SI" sz="1400">
                <a:latin typeface="Arial" charset="0"/>
              </a:rPr>
              <a:t>) predstavlja epigenetski marker. </a:t>
            </a:r>
          </a:p>
          <a:p>
            <a:pPr marL="114300" indent="-114300"/>
            <a:endParaRPr lang="sl-SI" sz="1400">
              <a:latin typeface="Arial" charset="0"/>
            </a:endParaRPr>
          </a:p>
          <a:p>
            <a:pPr marL="114300" indent="-114300"/>
            <a:r>
              <a:rPr lang="sl-SI" sz="1400">
                <a:latin typeface="Arial" charset="0"/>
              </a:rPr>
              <a:t>	Skupaj s podatki o SNP naj bi MVP pripomogli k razumevanju in diagnosticiranju bolezni.</a:t>
            </a:r>
          </a:p>
        </p:txBody>
      </p:sp>
      <p:sp>
        <p:nvSpPr>
          <p:cNvPr id="47107" name="Rectangle 1030"/>
          <p:cNvSpPr>
            <a:spLocks noChangeArrowheads="1"/>
          </p:cNvSpPr>
          <p:nvPr/>
        </p:nvSpPr>
        <p:spPr bwMode="auto">
          <a:xfrm>
            <a:off x="250825" y="260350"/>
            <a:ext cx="5113338" cy="466725"/>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2800">
                <a:solidFill>
                  <a:schemeClr val="tx2"/>
                </a:solidFill>
                <a:latin typeface="Arial" charset="0"/>
              </a:rPr>
              <a:t>Projekt Človekov epigenom</a:t>
            </a:r>
            <a:endParaRPr lang="en-US" sz="3200">
              <a:solidFill>
                <a:schemeClr val="tx2"/>
              </a:solidFill>
              <a:latin typeface="Arial" charset="0"/>
            </a:endParaRPr>
          </a:p>
        </p:txBody>
      </p:sp>
      <p:pic>
        <p:nvPicPr>
          <p:cNvPr id="4710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260350"/>
            <a:ext cx="2514600"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6"/>
          <p:cNvPicPr>
            <a:picLocks noChangeAspect="1" noChangeArrowheads="1"/>
          </p:cNvPicPr>
          <p:nvPr/>
        </p:nvPicPr>
        <p:blipFill>
          <a:blip r:embed="rId4">
            <a:extLst>
              <a:ext uri="{28A0092B-C50C-407E-A947-70E740481C1C}">
                <a14:useLocalDpi xmlns:a14="http://schemas.microsoft.com/office/drawing/2010/main" val="0"/>
              </a:ext>
            </a:extLst>
          </a:blip>
          <a:srcRect l="5826" r="8737" b="22664"/>
          <a:stretch>
            <a:fillRect/>
          </a:stretch>
        </p:blipFill>
        <p:spPr bwMode="auto">
          <a:xfrm>
            <a:off x="6156325" y="3644900"/>
            <a:ext cx="25908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8" descr="gene_blocking_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4225925"/>
            <a:ext cx="37433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50825" y="1268413"/>
            <a:ext cx="4105275"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4300" indent="-114300">
              <a:lnSpc>
                <a:spcPct val="110000"/>
              </a:lnSpc>
            </a:pPr>
            <a:r>
              <a:rPr lang="sl-SI" sz="1400" b="1">
                <a:latin typeface="Arial" charset="0"/>
              </a:rPr>
              <a:t>Zajem podatkov:</a:t>
            </a:r>
          </a:p>
          <a:p>
            <a:pPr marL="114300" indent="-114300">
              <a:lnSpc>
                <a:spcPct val="110000"/>
              </a:lnSpc>
              <a:buFontTx/>
              <a:buChar char="•"/>
            </a:pPr>
            <a:r>
              <a:rPr lang="sl-SI" sz="1400">
                <a:latin typeface="Arial" charset="0"/>
              </a:rPr>
              <a:t>Genomsko DNA obdelajo z bisulfitom, tako da se vsi nemetilirani C spremenijo v U.</a:t>
            </a:r>
          </a:p>
          <a:p>
            <a:pPr marL="114300" indent="-114300">
              <a:lnSpc>
                <a:spcPct val="110000"/>
              </a:lnSpc>
              <a:buFontTx/>
              <a:buChar char="•"/>
            </a:pPr>
            <a:r>
              <a:rPr lang="sl-SI" sz="1400">
                <a:latin typeface="Arial" charset="0"/>
              </a:rPr>
              <a:t>Obdelano DNA uporabijo za PCR s specifičnimi začetnimi oligonukleotidi. </a:t>
            </a:r>
          </a:p>
          <a:p>
            <a:pPr marL="114300" indent="-114300">
              <a:lnSpc>
                <a:spcPct val="110000"/>
              </a:lnSpc>
              <a:buFontTx/>
              <a:buChar char="•"/>
            </a:pPr>
            <a:r>
              <a:rPr lang="sl-SI" sz="1400">
                <a:latin typeface="Arial" charset="0"/>
              </a:rPr>
              <a:t>Določijo nukleotidno zaporedje produktov PCR. </a:t>
            </a:r>
          </a:p>
          <a:p>
            <a:pPr marL="114300" indent="-114300">
              <a:lnSpc>
                <a:spcPct val="110000"/>
              </a:lnSpc>
              <a:buFontTx/>
              <a:buChar char="•"/>
            </a:pPr>
            <a:r>
              <a:rPr lang="sl-SI" sz="1400">
                <a:latin typeface="Arial" charset="0"/>
              </a:rPr>
              <a:t>Ugotovijo, kje je CG prešel v TG.</a:t>
            </a:r>
          </a:p>
          <a:p>
            <a:pPr marL="114300" indent="-114300">
              <a:lnSpc>
                <a:spcPct val="110000"/>
              </a:lnSpc>
              <a:buFontTx/>
              <a:buChar char="•"/>
            </a:pPr>
            <a:endParaRPr lang="sl-SI" sz="1400">
              <a:latin typeface="Arial" charset="0"/>
            </a:endParaRPr>
          </a:p>
          <a:p>
            <a:pPr marL="114300" indent="-114300">
              <a:lnSpc>
                <a:spcPct val="110000"/>
              </a:lnSpc>
            </a:pPr>
            <a:r>
              <a:rPr lang="sl-SI" sz="1600" b="1">
                <a:latin typeface="Arial" charset="0"/>
              </a:rPr>
              <a:t>http://www.epigenome.org</a:t>
            </a:r>
            <a:endParaRPr lang="sl-SI" sz="1400">
              <a:latin typeface="Arial" charset="0"/>
            </a:endParaRPr>
          </a:p>
          <a:p>
            <a:pPr marL="114300" indent="-114300">
              <a:lnSpc>
                <a:spcPct val="110000"/>
              </a:lnSpc>
            </a:pPr>
            <a:endParaRPr lang="sl-SI" sz="1400">
              <a:latin typeface="Arial" charset="0"/>
            </a:endParaRPr>
          </a:p>
        </p:txBody>
      </p:sp>
      <p:sp>
        <p:nvSpPr>
          <p:cNvPr id="48131" name="Rectangle 4"/>
          <p:cNvSpPr>
            <a:spLocks noChangeArrowheads="1"/>
          </p:cNvSpPr>
          <p:nvPr/>
        </p:nvSpPr>
        <p:spPr bwMode="auto">
          <a:xfrm>
            <a:off x="1187450" y="260350"/>
            <a:ext cx="6096000" cy="466725"/>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2800">
                <a:solidFill>
                  <a:schemeClr val="tx2"/>
                </a:solidFill>
                <a:latin typeface="Arial" charset="0"/>
              </a:rPr>
              <a:t>Projekt Človekov epigenom /2</a:t>
            </a:r>
            <a:endParaRPr lang="en-US" sz="3200">
              <a:solidFill>
                <a:schemeClr val="tx2"/>
              </a:solidFill>
              <a:latin typeface="Arial" charset="0"/>
            </a:endParaRPr>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r="8163"/>
          <a:stretch>
            <a:fillRect/>
          </a:stretch>
        </p:blipFill>
        <p:spPr bwMode="auto">
          <a:xfrm>
            <a:off x="4932363" y="1484313"/>
            <a:ext cx="4211637" cy="41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6"/>
          <p:cNvPicPr>
            <a:picLocks noChangeAspect="1" noChangeArrowheads="1"/>
          </p:cNvPicPr>
          <p:nvPr/>
        </p:nvPicPr>
        <p:blipFill>
          <a:blip r:embed="rId4">
            <a:extLst>
              <a:ext uri="{28A0092B-C50C-407E-A947-70E740481C1C}">
                <a14:useLocalDpi xmlns:a14="http://schemas.microsoft.com/office/drawing/2010/main" val="0"/>
              </a:ext>
            </a:extLst>
          </a:blip>
          <a:srcRect t="42384" r="30508" b="15231"/>
          <a:stretch>
            <a:fillRect/>
          </a:stretch>
        </p:blipFill>
        <p:spPr bwMode="auto">
          <a:xfrm>
            <a:off x="395288" y="4652963"/>
            <a:ext cx="4105275"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21388"/>
            <a:ext cx="7877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79388" y="981075"/>
            <a:ext cx="8964612"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14300" indent="-114300"/>
            <a:r>
              <a:rPr lang="sl-SI" sz="1600">
                <a:latin typeface="Arial" charset="0"/>
              </a:rPr>
              <a:t>CNV = copy number variants</a:t>
            </a:r>
          </a:p>
          <a:p>
            <a:pPr marL="114300" indent="-114300"/>
            <a:endParaRPr lang="sl-SI" sz="1600">
              <a:latin typeface="Arial" charset="0"/>
            </a:endParaRPr>
          </a:p>
          <a:p>
            <a:pPr marL="114300" indent="-114300"/>
            <a:r>
              <a:rPr lang="sl-SI" sz="1600">
                <a:latin typeface="Arial" charset="0"/>
              </a:rPr>
              <a:t>Ljudje smo si morda med seboj različni ~10 %.</a:t>
            </a:r>
          </a:p>
          <a:p>
            <a:pPr marL="114300" indent="-114300"/>
            <a:r>
              <a:rPr lang="sl-SI" sz="1600">
                <a:latin typeface="Arial" charset="0"/>
              </a:rPr>
              <a:t>Gre za razlike v duplikacijah in delecijah daljših segmentov DNA med posamezniki.</a:t>
            </a:r>
          </a:p>
          <a:p>
            <a:pPr marL="114300" indent="-114300"/>
            <a:r>
              <a:rPr lang="sl-SI" sz="1600">
                <a:latin typeface="Arial" charset="0"/>
              </a:rPr>
              <a:t>~3000 genov ima razlike v številu kopij posameznih segmentov.</a:t>
            </a:r>
          </a:p>
          <a:p>
            <a:pPr marL="114300" indent="-114300"/>
            <a:r>
              <a:rPr lang="sl-SI" sz="1600">
                <a:latin typeface="Arial" charset="0"/>
              </a:rPr>
              <a:t>To lahko vpliva na aktivnost genov in tudi na občutljivost za nekatere bolezni (npr. AIDS).</a:t>
            </a:r>
          </a:p>
          <a:p>
            <a:pPr marL="114300" indent="-114300"/>
            <a:endParaRPr lang="sl-SI" sz="1600">
              <a:latin typeface="Arial" charset="0"/>
            </a:endParaRPr>
          </a:p>
          <a:p>
            <a:pPr marL="114300" indent="-114300"/>
            <a:r>
              <a:rPr lang="sl-SI" sz="1600">
                <a:latin typeface="Arial" charset="0"/>
              </a:rPr>
              <a:t>Pri 270 ljudeh s 3 celin so našli 1447 CNV-jev (12 % genoma), od teh je 285 povezanih z boleznimi.</a:t>
            </a:r>
          </a:p>
          <a:p>
            <a:pPr marL="114300" indent="-114300"/>
            <a:endParaRPr lang="sl-SI" sz="1600">
              <a:latin typeface="Arial" charset="0"/>
            </a:endParaRPr>
          </a:p>
          <a:p>
            <a:pPr marL="114300" indent="-114300"/>
            <a:r>
              <a:rPr lang="sl-SI" sz="1400">
                <a:solidFill>
                  <a:srgbClr val="9900CC"/>
                </a:solidFill>
                <a:latin typeface="Arial" charset="0"/>
              </a:rPr>
              <a:t>človekov genom </a:t>
            </a:r>
            <a:r>
              <a:rPr lang="sl-SI" sz="1400">
                <a:solidFill>
                  <a:srgbClr val="9900CC"/>
                </a:solidFill>
                <a:latin typeface="Arial" charset="0"/>
                <a:sym typeface="Wingdings" pitchFamily="2" charset="2"/>
              </a:rPr>
              <a:t> polimorfizem posameznih nukleotidov (SNP)  polimorfizem ponovitev (CNV)</a:t>
            </a:r>
          </a:p>
          <a:p>
            <a:pPr marL="114300" indent="-114300"/>
            <a:endParaRPr lang="sl-SI" sz="1400">
              <a:solidFill>
                <a:srgbClr val="9900CC"/>
              </a:solidFill>
              <a:latin typeface="Arial" charset="0"/>
              <a:sym typeface="Wingdings" pitchFamily="2" charset="2"/>
            </a:endParaRPr>
          </a:p>
          <a:p>
            <a:pPr marL="114300" indent="-114300"/>
            <a:endParaRPr lang="en-US" sz="1600">
              <a:latin typeface="Arial" charset="0"/>
            </a:endParaRPr>
          </a:p>
        </p:txBody>
      </p:sp>
      <p:sp>
        <p:nvSpPr>
          <p:cNvPr id="53251" name="Rectangle 3"/>
          <p:cNvSpPr>
            <a:spLocks noChangeArrowheads="1"/>
          </p:cNvSpPr>
          <p:nvPr/>
        </p:nvSpPr>
        <p:spPr bwMode="auto">
          <a:xfrm>
            <a:off x="1619250" y="260350"/>
            <a:ext cx="6096000" cy="466725"/>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2800">
                <a:solidFill>
                  <a:schemeClr val="tx2"/>
                </a:solidFill>
                <a:latin typeface="Arial" charset="0"/>
              </a:rPr>
              <a:t>CNV-karte</a:t>
            </a:r>
            <a:endParaRPr lang="en-US" sz="3200">
              <a:solidFill>
                <a:schemeClr val="tx2"/>
              </a:solidFill>
              <a:latin typeface="Arial" charset="0"/>
            </a:endParaRPr>
          </a:p>
        </p:txBody>
      </p:sp>
      <p:sp>
        <p:nvSpPr>
          <p:cNvPr id="53252" name="Rectangle 7"/>
          <p:cNvSpPr>
            <a:spLocks noChangeArrowheads="1"/>
          </p:cNvSpPr>
          <p:nvPr/>
        </p:nvSpPr>
        <p:spPr bwMode="auto">
          <a:xfrm>
            <a:off x="0" y="6165850"/>
            <a:ext cx="887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t>http://www.nature.com/news/2006/061120/full/061120-9.html</a:t>
            </a:r>
          </a:p>
          <a:p>
            <a:r>
              <a:rPr lang="sl-SI" sz="800"/>
              <a:t>http://today.reuters.co.uk/news/articlenews.aspx?type=scienceNews&amp;storyID=2006-11-22T230703Z_01_L22774260_RTRIDST_0_SCIENCE-SCIENCE-GENES-DC.XML&amp;WTmodLoc=SciHealth-C3-Science-6</a:t>
            </a:r>
          </a:p>
        </p:txBody>
      </p:sp>
      <p:sp>
        <p:nvSpPr>
          <p:cNvPr id="53253" name="Rectangle 8"/>
          <p:cNvSpPr>
            <a:spLocks noChangeArrowheads="1"/>
          </p:cNvSpPr>
          <p:nvPr/>
        </p:nvSpPr>
        <p:spPr bwMode="auto">
          <a:xfrm>
            <a:off x="323850" y="4149725"/>
            <a:ext cx="5789613" cy="1374775"/>
          </a:xfrm>
          <a:prstGeom prst="rect">
            <a:avLst/>
          </a:prstGeom>
          <a:solidFill>
            <a:srgbClr val="FFCC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b="1" i="1"/>
              <a:t>Same but different</a:t>
            </a:r>
            <a:endParaRPr lang="en-US" sz="1400" i="1"/>
          </a:p>
          <a:p>
            <a:r>
              <a:rPr lang="en-US" sz="1400" i="1"/>
              <a:t>3,080 million 'letters' of DNA in the human genome</a:t>
            </a:r>
          </a:p>
          <a:p>
            <a:r>
              <a:rPr lang="en-US" sz="1400" i="1"/>
              <a:t>22,205 genes, by one recent estimate</a:t>
            </a:r>
          </a:p>
          <a:p>
            <a:r>
              <a:rPr lang="en-US" sz="1400" i="1"/>
              <a:t>10 million single-letter changes (SNPs) — that's only 0.3% of the genome</a:t>
            </a:r>
          </a:p>
          <a:p>
            <a:r>
              <a:rPr lang="en-US" sz="1400" i="1"/>
              <a:t>1,447 copy-number variants, covering a surprisingly large 12% of the genome</a:t>
            </a:r>
          </a:p>
          <a:p>
            <a:r>
              <a:rPr lang="en-US" sz="1400" i="1"/>
              <a:t>About 99.5% similarity between two random people's DNA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Grp="1" noChangeArrowheads="1"/>
          </p:cNvSpPr>
          <p:nvPr>
            <p:ph type="title"/>
          </p:nvPr>
        </p:nvSpPr>
        <p:spPr>
          <a:xfrm>
            <a:off x="2339975" y="260350"/>
            <a:ext cx="4608513" cy="528638"/>
          </a:xfrm>
          <a:solidFill>
            <a:srgbClr val="99CC00">
              <a:alpha val="50195"/>
            </a:srgbClr>
          </a:solidFill>
        </p:spPr>
        <p:txBody>
          <a:bodyPr/>
          <a:lstStyle/>
          <a:p>
            <a:r>
              <a:rPr lang="sl-SI" sz="2800" smtClean="0"/>
              <a:t>Mikromrežne analize CNV</a:t>
            </a:r>
            <a:endParaRPr lang="en-GB" sz="2800" smtClean="0"/>
          </a:p>
        </p:txBody>
      </p:sp>
      <p:pic>
        <p:nvPicPr>
          <p:cNvPr id="54275" name="Picture 9"/>
          <p:cNvPicPr>
            <a:picLocks noChangeAspect="1" noChangeArrowheads="1"/>
          </p:cNvPicPr>
          <p:nvPr/>
        </p:nvPicPr>
        <p:blipFill>
          <a:blip r:embed="rId3">
            <a:extLst>
              <a:ext uri="{28A0092B-C50C-407E-A947-70E740481C1C}">
                <a14:useLocalDpi xmlns:a14="http://schemas.microsoft.com/office/drawing/2010/main" val="0"/>
              </a:ext>
            </a:extLst>
          </a:blip>
          <a:srcRect l="1042" t="32759" r="49606" b="5927"/>
          <a:stretch>
            <a:fillRect/>
          </a:stretch>
        </p:blipFill>
        <p:spPr bwMode="auto">
          <a:xfrm>
            <a:off x="1187450" y="1268413"/>
            <a:ext cx="67691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47813" y="188913"/>
            <a:ext cx="6858000" cy="26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sz="2000" b="1">
                <a:latin typeface="Arial" charset="0"/>
              </a:rPr>
              <a:t>Primerjava velikosti DNA (bp):</a:t>
            </a:r>
          </a:p>
          <a:p>
            <a:endParaRPr lang="sl-SI" sz="2000" b="1">
              <a:latin typeface="Arial" charset="0"/>
            </a:endParaRPr>
          </a:p>
          <a:p>
            <a:r>
              <a:rPr lang="sl-SI" sz="1800">
                <a:latin typeface="Arial" charset="0"/>
              </a:rPr>
              <a:t>3. kromosom kvasovke	          	        350.000</a:t>
            </a:r>
          </a:p>
          <a:p>
            <a:r>
              <a:rPr lang="sl-SI" sz="1800">
                <a:latin typeface="Arial" charset="0"/>
              </a:rPr>
              <a:t>genom </a:t>
            </a:r>
            <a:r>
              <a:rPr lang="sl-SI" sz="1800" i="1">
                <a:latin typeface="Arial" charset="0"/>
              </a:rPr>
              <a:t>E. coli</a:t>
            </a:r>
            <a:r>
              <a:rPr lang="sl-SI" sz="1800">
                <a:latin typeface="Arial" charset="0"/>
              </a:rPr>
              <a:t>	       		     4.600.000</a:t>
            </a:r>
            <a:r>
              <a:rPr lang="en-GB" sz="1800">
                <a:latin typeface="Arial" charset="0"/>
              </a:rPr>
              <a:t> </a:t>
            </a:r>
          </a:p>
          <a:p>
            <a:r>
              <a:rPr lang="sl-SI" sz="1800">
                <a:latin typeface="Arial" charset="0"/>
              </a:rPr>
              <a:t>genom kvasovke			   15.000.000</a:t>
            </a:r>
            <a:endParaRPr lang="en-GB" sz="1800">
              <a:latin typeface="Arial" charset="0"/>
            </a:endParaRPr>
          </a:p>
          <a:p>
            <a:r>
              <a:rPr lang="sl-SI" sz="1800">
                <a:latin typeface="Arial" charset="0"/>
              </a:rPr>
              <a:t>človekov kromosom Y	     	   50.000.000</a:t>
            </a:r>
          </a:p>
          <a:p>
            <a:r>
              <a:rPr lang="sl-SI" sz="1800">
                <a:latin typeface="Arial" charset="0"/>
              </a:rPr>
              <a:t>človekov 1. kromosom		 250.000.000</a:t>
            </a:r>
            <a:r>
              <a:rPr lang="en-GB" sz="1800">
                <a:latin typeface="Arial" charset="0"/>
              </a:rPr>
              <a:t> </a:t>
            </a:r>
          </a:p>
          <a:p>
            <a:r>
              <a:rPr lang="sl-SI" sz="1800">
                <a:latin typeface="Arial" charset="0"/>
              </a:rPr>
              <a:t>človekov genom		          ~3.000.000.000</a:t>
            </a:r>
            <a:endParaRPr lang="en-GB" sz="1800">
              <a:latin typeface="Arial" charset="0"/>
            </a:endParaRPr>
          </a:p>
          <a:p>
            <a:pPr>
              <a:spcBef>
                <a:spcPct val="50000"/>
              </a:spcBef>
              <a:buFontTx/>
              <a:buChar char="•"/>
            </a:pPr>
            <a:endParaRPr lang="en-GB" sz="1400">
              <a:latin typeface="Arial" charset="0"/>
            </a:endParaRPr>
          </a:p>
        </p:txBody>
      </p:sp>
      <p:grpSp>
        <p:nvGrpSpPr>
          <p:cNvPr id="66569" name="Group 9"/>
          <p:cNvGrpSpPr>
            <a:grpSpLocks/>
          </p:cNvGrpSpPr>
          <p:nvPr/>
        </p:nvGrpSpPr>
        <p:grpSpPr bwMode="auto">
          <a:xfrm>
            <a:off x="1476375" y="2781300"/>
            <a:ext cx="5818188" cy="3629025"/>
            <a:chOff x="930" y="1752"/>
            <a:chExt cx="3665" cy="2286"/>
          </a:xfrm>
        </p:grpSpPr>
        <p:pic>
          <p:nvPicPr>
            <p:cNvPr id="41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1752"/>
              <a:ext cx="3665" cy="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Rectangle 8"/>
            <p:cNvSpPr>
              <a:spLocks noChangeArrowheads="1"/>
            </p:cNvSpPr>
            <p:nvPr/>
          </p:nvSpPr>
          <p:spPr bwMode="auto">
            <a:xfrm>
              <a:off x="2653" y="3884"/>
              <a:ext cx="18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latin typeface="Arial Narrow" pitchFamily="34" charset="0"/>
                </a:rPr>
                <a:t>http://porpax.bio.miami.edu/~cmallery/150/gene/genome2.jpg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409575"/>
            <a:ext cx="3629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13811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Text Box 5"/>
          <p:cNvSpPr txBox="1">
            <a:spLocks noChangeArrowheads="1"/>
          </p:cNvSpPr>
          <p:nvPr/>
        </p:nvSpPr>
        <p:spPr bwMode="auto">
          <a:xfrm>
            <a:off x="1166813" y="1358900"/>
            <a:ext cx="49752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b="1" dirty="0">
                <a:latin typeface="Arial" charset="0"/>
              </a:rPr>
              <a:t>dec. </a:t>
            </a:r>
            <a:r>
              <a:rPr lang="sl-SI" b="1" dirty="0" smtClean="0">
                <a:latin typeface="Arial" charset="0"/>
              </a:rPr>
              <a:t>2005</a:t>
            </a:r>
            <a:r>
              <a:rPr lang="sl-SI" b="1" dirty="0">
                <a:latin typeface="Arial" charset="0"/>
              </a:rPr>
              <a:t>		   jan.	</a:t>
            </a:r>
            <a:r>
              <a:rPr lang="sl-SI" b="1" dirty="0" smtClean="0">
                <a:latin typeface="Arial" charset="0"/>
              </a:rPr>
              <a:t>2009/13</a:t>
            </a:r>
            <a:endParaRPr lang="sl-SI" b="1" dirty="0">
              <a:latin typeface="Arial" charset="0"/>
            </a:endParaRPr>
          </a:p>
        </p:txBody>
      </p:sp>
      <p:sp>
        <p:nvSpPr>
          <p:cNvPr id="286726" name="Text Box 6"/>
          <p:cNvSpPr txBox="1">
            <a:spLocks noChangeArrowheads="1"/>
          </p:cNvSpPr>
          <p:nvPr/>
        </p:nvSpPr>
        <p:spPr bwMode="auto">
          <a:xfrm>
            <a:off x="4500563" y="1989138"/>
            <a:ext cx="446949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b="1" dirty="0">
                <a:latin typeface="Arial" charset="0"/>
              </a:rPr>
              <a:t>vretenčarji</a:t>
            </a:r>
            <a:r>
              <a:rPr lang="sl-SI" sz="1600" dirty="0">
                <a:latin typeface="Arial" charset="0"/>
              </a:rPr>
              <a:t> (16 / </a:t>
            </a:r>
            <a:r>
              <a:rPr lang="sl-SI" sz="1600" dirty="0" smtClean="0">
                <a:latin typeface="Arial" charset="0"/>
              </a:rPr>
              <a:t>28)</a:t>
            </a:r>
            <a:endParaRPr lang="sl-SI" sz="1600" dirty="0">
              <a:latin typeface="Arial" charset="0"/>
            </a:endParaRPr>
          </a:p>
          <a:p>
            <a:r>
              <a:rPr lang="sl-SI" sz="1600" dirty="0">
                <a:latin typeface="Arial" charset="0"/>
              </a:rPr>
              <a:t>- sesalci: 14 / </a:t>
            </a:r>
            <a:r>
              <a:rPr lang="sl-SI" sz="1600" dirty="0" smtClean="0">
                <a:latin typeface="Arial" charset="0"/>
              </a:rPr>
              <a:t>21</a:t>
            </a:r>
            <a:endParaRPr lang="sl-SI" sz="1600" dirty="0">
              <a:latin typeface="Arial" charset="0"/>
            </a:endParaRPr>
          </a:p>
          <a:p>
            <a:r>
              <a:rPr lang="sl-SI" sz="1600" dirty="0">
                <a:latin typeface="Arial" charset="0"/>
              </a:rPr>
              <a:t>- ostali: 2 / </a:t>
            </a:r>
            <a:r>
              <a:rPr lang="sl-SI" sz="1600" dirty="0" smtClean="0">
                <a:latin typeface="Arial" charset="0"/>
              </a:rPr>
              <a:t>7</a:t>
            </a:r>
            <a:endParaRPr lang="sl-SI" sz="1600" dirty="0">
              <a:latin typeface="Arial" charset="0"/>
            </a:endParaRPr>
          </a:p>
          <a:p>
            <a:r>
              <a:rPr lang="sl-SI" sz="1600" b="1" dirty="0">
                <a:latin typeface="Arial" charset="0"/>
              </a:rPr>
              <a:t>nevretenčarji</a:t>
            </a:r>
            <a:r>
              <a:rPr lang="sl-SI" sz="1600" dirty="0">
                <a:latin typeface="Arial" charset="0"/>
              </a:rPr>
              <a:t> (11 / </a:t>
            </a:r>
            <a:r>
              <a:rPr lang="sl-SI" sz="1600" dirty="0" smtClean="0">
                <a:latin typeface="Arial" charset="0"/>
              </a:rPr>
              <a:t>16)</a:t>
            </a:r>
            <a:endParaRPr lang="sl-SI" sz="1600" dirty="0">
              <a:latin typeface="Arial" charset="0"/>
            </a:endParaRPr>
          </a:p>
          <a:p>
            <a:r>
              <a:rPr lang="sl-SI" sz="1600" dirty="0">
                <a:latin typeface="Arial" charset="0"/>
              </a:rPr>
              <a:t>- žuželke: 7 / </a:t>
            </a:r>
            <a:r>
              <a:rPr lang="sl-SI" sz="1600" dirty="0" smtClean="0">
                <a:latin typeface="Arial" charset="0"/>
              </a:rPr>
              <a:t>9</a:t>
            </a:r>
            <a:endParaRPr lang="sl-SI" sz="1600" dirty="0">
              <a:latin typeface="Arial" charset="0"/>
            </a:endParaRPr>
          </a:p>
          <a:p>
            <a:r>
              <a:rPr lang="sl-SI" sz="1600" dirty="0">
                <a:latin typeface="Arial" charset="0"/>
              </a:rPr>
              <a:t>- črvi: 2 / 2</a:t>
            </a:r>
          </a:p>
          <a:p>
            <a:r>
              <a:rPr lang="sl-SI" sz="1600" dirty="0">
                <a:latin typeface="Arial" charset="0"/>
              </a:rPr>
              <a:t>- iglokožci: 1 / </a:t>
            </a:r>
            <a:r>
              <a:rPr lang="sl-SI" sz="1600" dirty="0" smtClean="0">
                <a:latin typeface="Arial" charset="0"/>
              </a:rPr>
              <a:t>1</a:t>
            </a:r>
          </a:p>
          <a:p>
            <a:r>
              <a:rPr lang="sl-SI" sz="1600" dirty="0" smtClean="0">
                <a:latin typeface="Arial" charset="0"/>
              </a:rPr>
              <a:t>- ožigalkarji: 0 / 1</a:t>
            </a:r>
            <a:endParaRPr lang="sl-SI" sz="1600" dirty="0">
              <a:latin typeface="Arial" charset="0"/>
            </a:endParaRPr>
          </a:p>
          <a:p>
            <a:r>
              <a:rPr lang="sl-SI" sz="1600" b="1" dirty="0">
                <a:latin typeface="Arial" charset="0"/>
              </a:rPr>
              <a:t>glive</a:t>
            </a:r>
            <a:r>
              <a:rPr lang="sl-SI" sz="1600" dirty="0">
                <a:latin typeface="Arial" charset="0"/>
              </a:rPr>
              <a:t> (17 / 17) </a:t>
            </a:r>
          </a:p>
          <a:p>
            <a:r>
              <a:rPr lang="sl-SI" sz="1600" b="1" dirty="0">
                <a:latin typeface="Arial" charset="0"/>
              </a:rPr>
              <a:t>praživali</a:t>
            </a:r>
            <a:r>
              <a:rPr lang="sl-SI" sz="1600" dirty="0">
                <a:latin typeface="Arial" charset="0"/>
              </a:rPr>
              <a:t> (18 / </a:t>
            </a:r>
            <a:r>
              <a:rPr lang="sl-SI" sz="1600" dirty="0" smtClean="0">
                <a:latin typeface="Arial" charset="0"/>
              </a:rPr>
              <a:t>19)</a:t>
            </a:r>
            <a:endParaRPr lang="sl-SI" sz="1600" dirty="0">
              <a:latin typeface="Arial" charset="0"/>
            </a:endParaRPr>
          </a:p>
          <a:p>
            <a:r>
              <a:rPr lang="sl-SI" sz="1600" b="1" dirty="0">
                <a:latin typeface="Arial" charset="0"/>
              </a:rPr>
              <a:t>rastline</a:t>
            </a:r>
            <a:r>
              <a:rPr lang="sl-SI" sz="1600" dirty="0">
                <a:latin typeface="Arial" charset="0"/>
              </a:rPr>
              <a:t> (46 / </a:t>
            </a:r>
            <a:r>
              <a:rPr lang="sl-SI" sz="1600" dirty="0" smtClean="0">
                <a:latin typeface="Arial" charset="0"/>
              </a:rPr>
              <a:t>118)</a:t>
            </a:r>
            <a:endParaRPr lang="sl-SI" sz="1600" dirty="0">
              <a:latin typeface="Arial" charset="0"/>
            </a:endParaRPr>
          </a:p>
          <a:p>
            <a:r>
              <a:rPr lang="sl-SI" sz="1600" dirty="0">
                <a:latin typeface="Arial" charset="0"/>
              </a:rPr>
              <a:t>- cvetoče: 41 / </a:t>
            </a:r>
            <a:r>
              <a:rPr lang="sl-SI" sz="1600" dirty="0" smtClean="0">
                <a:latin typeface="Arial" charset="0"/>
              </a:rPr>
              <a:t>104 </a:t>
            </a:r>
            <a:r>
              <a:rPr lang="sl-SI" sz="1400" dirty="0">
                <a:latin typeface="Arial" charset="0"/>
              </a:rPr>
              <a:t>[</a:t>
            </a:r>
            <a:r>
              <a:rPr lang="sl-SI" sz="1400" dirty="0" smtClean="0">
                <a:latin typeface="Arial" charset="0"/>
              </a:rPr>
              <a:t>16 / 25 </a:t>
            </a:r>
            <a:r>
              <a:rPr lang="sl-SI" sz="1400" dirty="0" err="1" smtClean="0">
                <a:latin typeface="Arial" charset="0"/>
              </a:rPr>
              <a:t>enokal</a:t>
            </a:r>
            <a:r>
              <a:rPr lang="sl-SI" sz="1400" dirty="0" smtClean="0">
                <a:latin typeface="Arial" charset="0"/>
              </a:rPr>
              <a:t>., 25 / 79 </a:t>
            </a:r>
            <a:r>
              <a:rPr lang="sl-SI" sz="1400" dirty="0" err="1">
                <a:latin typeface="Arial" charset="0"/>
              </a:rPr>
              <a:t>dvokal</a:t>
            </a:r>
            <a:r>
              <a:rPr lang="sl-SI" sz="1400" dirty="0">
                <a:latin typeface="Arial" charset="0"/>
              </a:rPr>
              <a:t>.]</a:t>
            </a:r>
          </a:p>
          <a:p>
            <a:r>
              <a:rPr lang="sl-SI" sz="1600" dirty="0" smtClean="0">
                <a:latin typeface="Arial" charset="0"/>
              </a:rPr>
              <a:t>- iglavci: 0 / 9</a:t>
            </a:r>
          </a:p>
          <a:p>
            <a:r>
              <a:rPr lang="sl-SI" sz="1600" dirty="0" smtClean="0">
                <a:latin typeface="Arial" charset="0"/>
              </a:rPr>
              <a:t>- </a:t>
            </a:r>
            <a:r>
              <a:rPr lang="sl-SI" sz="1600" dirty="0">
                <a:latin typeface="Arial" charset="0"/>
              </a:rPr>
              <a:t>alge: 4 / 4</a:t>
            </a:r>
          </a:p>
          <a:p>
            <a:r>
              <a:rPr lang="sl-SI" sz="1600" dirty="0">
                <a:latin typeface="Arial" charset="0"/>
              </a:rPr>
              <a:t>- mahovi 1 / 1</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89138"/>
            <a:ext cx="3600648" cy="2580273"/>
          </a:xfrm>
          <a:prstGeom prst="rect">
            <a:avLst/>
          </a:prstGeom>
          <a:noFill/>
          <a:ln w="9525">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422400" y="369888"/>
            <a:ext cx="4368800" cy="368300"/>
          </a:xfrm>
        </p:spPr>
        <p:txBody>
          <a:bodyPr/>
          <a:lstStyle/>
          <a:p>
            <a:r>
              <a:rPr lang="en-US" sz="3200" b="1" smtClean="0"/>
              <a:t>Genomi rastlin</a:t>
            </a:r>
            <a:endParaRPr lang="en-US" smtClean="0"/>
          </a:p>
        </p:txBody>
      </p:sp>
      <p:sp>
        <p:nvSpPr>
          <p:cNvPr id="71683" name="Rectangle 3"/>
          <p:cNvSpPr>
            <a:spLocks noGrp="1" noChangeArrowheads="1"/>
          </p:cNvSpPr>
          <p:nvPr>
            <p:ph type="body" idx="1"/>
          </p:nvPr>
        </p:nvSpPr>
        <p:spPr>
          <a:xfrm>
            <a:off x="323850" y="908050"/>
            <a:ext cx="6223000" cy="1308100"/>
          </a:xfrm>
        </p:spPr>
        <p:txBody>
          <a:bodyPr/>
          <a:lstStyle/>
          <a:p>
            <a:r>
              <a:rPr lang="sl-SI" sz="1600" smtClean="0"/>
              <a:t>Prvi objavljen celotni genom (12/2000): </a:t>
            </a:r>
            <a:r>
              <a:rPr lang="sl-SI" sz="1600" i="1" smtClean="0"/>
              <a:t>Arabidopsis thaliana</a:t>
            </a:r>
          </a:p>
          <a:p>
            <a:r>
              <a:rPr lang="sl-SI" sz="1600" i="1" smtClean="0"/>
              <a:t>A.t. </a:t>
            </a:r>
            <a:r>
              <a:rPr lang="sl-SI" sz="1600" smtClean="0"/>
              <a:t>ima majhen genom, a je tipična višja rastlina</a:t>
            </a:r>
          </a:p>
          <a:p>
            <a:r>
              <a:rPr lang="sl-SI" sz="1600" smtClean="0"/>
              <a:t>119 Mb, 5 kromosomov, ~25.000 genov</a:t>
            </a:r>
          </a:p>
        </p:txBody>
      </p:sp>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0350"/>
            <a:ext cx="12573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5" descr="nature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476250"/>
            <a:ext cx="143986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6"/>
          <p:cNvSpPr>
            <a:spLocks noChangeArrowheads="1"/>
          </p:cNvSpPr>
          <p:nvPr/>
        </p:nvSpPr>
        <p:spPr bwMode="auto">
          <a:xfrm>
            <a:off x="1116013" y="3038475"/>
            <a:ext cx="3365500" cy="3070225"/>
          </a:xfrm>
          <a:prstGeom prst="rect">
            <a:avLst/>
          </a:prstGeom>
          <a:solidFill>
            <a:srgbClr val="CCFFCC">
              <a:alpha val="4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sz="1400" b="1"/>
              <a:t>NCBI – genomi (januar 200</a:t>
            </a:r>
            <a:r>
              <a:rPr lang="sl-SI" sz="1400" b="1">
                <a:solidFill>
                  <a:srgbClr val="FF0066"/>
                </a:solidFill>
              </a:rPr>
              <a:t>7</a:t>
            </a:r>
            <a:r>
              <a:rPr lang="sl-SI" sz="1400" b="1"/>
              <a:t>):</a:t>
            </a:r>
          </a:p>
          <a:p>
            <a:r>
              <a:rPr lang="en-US" sz="1400" i="1"/>
              <a:t>Arabidopsis thaliana</a:t>
            </a:r>
            <a:r>
              <a:rPr lang="en-US" sz="1400"/>
              <a:t> (</a:t>
            </a:r>
            <a:r>
              <a:rPr lang="sl-SI" sz="1400"/>
              <a:t>navadni repnjakovec</a:t>
            </a:r>
            <a:r>
              <a:rPr lang="en-US" sz="1400"/>
              <a:t>) </a:t>
            </a:r>
          </a:p>
          <a:p>
            <a:r>
              <a:rPr lang="en-US" sz="1400" i="1"/>
              <a:t>Avena s</a:t>
            </a:r>
            <a:r>
              <a:rPr lang="sl-SI" sz="1400" i="1"/>
              <a:t>a</a:t>
            </a:r>
            <a:r>
              <a:rPr lang="en-US" sz="1400" i="1"/>
              <a:t>tiva</a:t>
            </a:r>
            <a:r>
              <a:rPr lang="en-US" sz="1400"/>
              <a:t> (o</a:t>
            </a:r>
            <a:r>
              <a:rPr lang="sl-SI" sz="1400"/>
              <a:t>ves</a:t>
            </a:r>
            <a:r>
              <a:rPr lang="en-US" sz="1400"/>
              <a:t>) </a:t>
            </a:r>
          </a:p>
          <a:p>
            <a:r>
              <a:rPr lang="en-US" sz="1400" i="1"/>
              <a:t>Beta vulgaris</a:t>
            </a:r>
            <a:r>
              <a:rPr lang="en-US" sz="1400"/>
              <a:t> (</a:t>
            </a:r>
            <a:r>
              <a:rPr lang="sl-SI" sz="1400"/>
              <a:t>pesa</a:t>
            </a:r>
            <a:r>
              <a:rPr lang="en-US" sz="1400"/>
              <a:t>) </a:t>
            </a:r>
          </a:p>
          <a:p>
            <a:r>
              <a:rPr lang="en-US" sz="1400" i="1"/>
              <a:t>Glycine max</a:t>
            </a:r>
            <a:r>
              <a:rPr lang="en-US" sz="1400"/>
              <a:t> (so</a:t>
            </a:r>
            <a:r>
              <a:rPr lang="sl-SI" sz="1400"/>
              <a:t>ja</a:t>
            </a:r>
            <a:r>
              <a:rPr lang="en-US" sz="1400"/>
              <a:t>) </a:t>
            </a:r>
          </a:p>
          <a:p>
            <a:r>
              <a:rPr lang="en-US" sz="1400" i="1"/>
              <a:t>Hordeum vulgare</a:t>
            </a:r>
            <a:r>
              <a:rPr lang="en-US" sz="1400"/>
              <a:t> (</a:t>
            </a:r>
            <a:r>
              <a:rPr lang="sl-SI" sz="1400"/>
              <a:t>ječmen</a:t>
            </a:r>
            <a:r>
              <a:rPr lang="en-US" sz="1400"/>
              <a:t>) </a:t>
            </a:r>
          </a:p>
          <a:p>
            <a:r>
              <a:rPr lang="en-US" sz="1400" i="1"/>
              <a:t>Lotus japonicus</a:t>
            </a:r>
            <a:r>
              <a:rPr lang="en-US" sz="1400"/>
              <a:t> (lotus) </a:t>
            </a:r>
          </a:p>
          <a:p>
            <a:r>
              <a:rPr lang="en-US" sz="1400" i="1"/>
              <a:t>Manihot esculenta</a:t>
            </a:r>
            <a:r>
              <a:rPr lang="en-US" sz="1400"/>
              <a:t> (</a:t>
            </a:r>
            <a:r>
              <a:rPr lang="sl-SI" sz="1400"/>
              <a:t>k</a:t>
            </a:r>
            <a:r>
              <a:rPr lang="en-US" sz="1400"/>
              <a:t>asava) </a:t>
            </a:r>
          </a:p>
          <a:p>
            <a:r>
              <a:rPr lang="en-US" sz="1400" i="1"/>
              <a:t>Oryza sativa</a:t>
            </a:r>
            <a:r>
              <a:rPr lang="en-US" sz="1400"/>
              <a:t> (ri</a:t>
            </a:r>
            <a:r>
              <a:rPr lang="sl-SI" sz="1400"/>
              <a:t>ž, 2002</a:t>
            </a:r>
            <a:r>
              <a:rPr lang="en-US" sz="1400"/>
              <a:t>) </a:t>
            </a:r>
          </a:p>
          <a:p>
            <a:r>
              <a:rPr lang="en-US" sz="1400" i="1"/>
              <a:t>Solan</a:t>
            </a:r>
            <a:r>
              <a:rPr lang="sl-SI" sz="1400" i="1"/>
              <a:t>u</a:t>
            </a:r>
            <a:r>
              <a:rPr lang="en-US" sz="1400" i="1"/>
              <a:t>m lycopersicum</a:t>
            </a:r>
            <a:r>
              <a:rPr lang="en-US" sz="1400"/>
              <a:t> (</a:t>
            </a:r>
            <a:r>
              <a:rPr lang="sl-SI" sz="1400"/>
              <a:t>paradižnik</a:t>
            </a:r>
            <a:r>
              <a:rPr lang="en-US" sz="1400"/>
              <a:t>) </a:t>
            </a:r>
          </a:p>
          <a:p>
            <a:r>
              <a:rPr lang="en-US" sz="1400" i="1"/>
              <a:t>Triticum aestivum</a:t>
            </a:r>
            <a:r>
              <a:rPr lang="en-US" sz="1400"/>
              <a:t> </a:t>
            </a:r>
            <a:r>
              <a:rPr lang="sl-SI" sz="1400"/>
              <a:t>(pšenica</a:t>
            </a:r>
            <a:r>
              <a:rPr lang="en-US" sz="1400"/>
              <a:t>) </a:t>
            </a:r>
          </a:p>
          <a:p>
            <a:r>
              <a:rPr lang="en-US" sz="1400" i="1"/>
              <a:t>Zea mays</a:t>
            </a:r>
            <a:r>
              <a:rPr lang="en-US" sz="1400"/>
              <a:t> (</a:t>
            </a:r>
            <a:r>
              <a:rPr lang="sl-SI" sz="1400"/>
              <a:t>koruza</a:t>
            </a:r>
            <a:r>
              <a:rPr lang="en-US" sz="1400"/>
              <a:t>) </a:t>
            </a:r>
            <a:endParaRPr lang="sl-SI" sz="1400"/>
          </a:p>
          <a:p>
            <a:endParaRPr lang="sl-SI" sz="1400"/>
          </a:p>
          <a:p>
            <a:r>
              <a:rPr lang="sl-SI" sz="1400" i="1"/>
              <a:t>Vitis vinifera</a:t>
            </a:r>
            <a:r>
              <a:rPr lang="sl-SI" sz="1400"/>
              <a:t> (trta, 9/2007)</a:t>
            </a:r>
            <a:endParaRPr 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2">
            <a:extLst>
              <a:ext uri="{28A0092B-C50C-407E-A947-70E740481C1C}">
                <a14:useLocalDpi xmlns:a14="http://schemas.microsoft.com/office/drawing/2010/main" val="0"/>
              </a:ext>
            </a:extLst>
          </a:blip>
          <a:srcRect l="17326" t="2519" r="18102" b="12648"/>
          <a:stretch>
            <a:fillRect/>
          </a:stretch>
        </p:blipFill>
        <p:spPr bwMode="auto">
          <a:xfrm>
            <a:off x="684213" y="115888"/>
            <a:ext cx="7848600" cy="644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17600" y="263525"/>
            <a:ext cx="6807200" cy="422275"/>
          </a:xfrm>
          <a:solidFill>
            <a:srgbClr val="FFFF99">
              <a:alpha val="50195"/>
            </a:srgbClr>
          </a:solidFill>
        </p:spPr>
        <p:txBody>
          <a:bodyPr/>
          <a:lstStyle/>
          <a:p>
            <a:r>
              <a:rPr lang="en-US" sz="2800" b="1" smtClean="0"/>
              <a:t>Genomi rastlin: riž</a:t>
            </a:r>
            <a:endParaRPr lang="en-US" smtClean="0"/>
          </a:p>
        </p:txBody>
      </p:sp>
      <p:sp>
        <p:nvSpPr>
          <p:cNvPr id="74755" name="Rectangle 3"/>
          <p:cNvSpPr>
            <a:spLocks noGrp="1" noChangeArrowheads="1"/>
          </p:cNvSpPr>
          <p:nvPr>
            <p:ph type="body" idx="1"/>
          </p:nvPr>
        </p:nvSpPr>
        <p:spPr>
          <a:xfrm>
            <a:off x="203200" y="2216150"/>
            <a:ext cx="8737600" cy="3879850"/>
          </a:xfrm>
        </p:spPr>
        <p:txBody>
          <a:bodyPr/>
          <a:lstStyle/>
          <a:p>
            <a:r>
              <a:rPr lang="sl-SI" sz="1800" dirty="0" smtClean="0"/>
              <a:t>Genom riža </a:t>
            </a:r>
            <a:br>
              <a:rPr lang="sl-SI" sz="1800" dirty="0" smtClean="0"/>
            </a:br>
            <a:r>
              <a:rPr lang="sl-SI" sz="1800" dirty="0" smtClean="0"/>
              <a:t>[prva </a:t>
            </a:r>
            <a:r>
              <a:rPr lang="sl-SI" sz="1800" dirty="0" err="1" smtClean="0"/>
              <a:t>sekvencirana</a:t>
            </a:r>
            <a:r>
              <a:rPr lang="sl-SI" sz="1800" dirty="0" smtClean="0"/>
              <a:t> poljščina] </a:t>
            </a:r>
            <a:br>
              <a:rPr lang="sl-SI" sz="1800" dirty="0" smtClean="0"/>
            </a:br>
            <a:r>
              <a:rPr lang="sl-SI" sz="1800" dirty="0" smtClean="0"/>
              <a:t>(</a:t>
            </a:r>
            <a:r>
              <a:rPr lang="sl-SI" sz="1800" dirty="0" err="1" smtClean="0"/>
              <a:t>Science</a:t>
            </a:r>
            <a:r>
              <a:rPr lang="sl-SI" sz="1800" dirty="0" smtClean="0"/>
              <a:t>,</a:t>
            </a:r>
            <a:r>
              <a:rPr lang="sl-SI" sz="2400" dirty="0" smtClean="0"/>
              <a:t> </a:t>
            </a:r>
            <a:r>
              <a:rPr lang="sl-SI" sz="1800" dirty="0" smtClean="0"/>
              <a:t>5.4.2002):</a:t>
            </a:r>
            <a:br>
              <a:rPr lang="sl-SI" sz="1800" dirty="0" smtClean="0"/>
            </a:br>
            <a:r>
              <a:rPr lang="sl-SI" sz="1800" dirty="0" smtClean="0"/>
              <a:t>466 Mb</a:t>
            </a:r>
            <a:r>
              <a:rPr lang="sl-SI" sz="1600" dirty="0" smtClean="0"/>
              <a:t>, 46.000-56.000 genov</a:t>
            </a:r>
            <a:br>
              <a:rPr lang="sl-SI" sz="1600" dirty="0" smtClean="0"/>
            </a:br>
            <a:r>
              <a:rPr lang="sl-SI" sz="1600" dirty="0" smtClean="0"/>
              <a:t>12 kromosomov, 25-50 Mb</a:t>
            </a:r>
            <a:br>
              <a:rPr lang="sl-SI" sz="1600" dirty="0" smtClean="0"/>
            </a:br>
            <a:r>
              <a:rPr lang="sl-SI" sz="1600" dirty="0" smtClean="0"/>
              <a:t/>
            </a:r>
            <a:br>
              <a:rPr lang="sl-SI" sz="1600" dirty="0" smtClean="0"/>
            </a:br>
            <a:r>
              <a:rPr lang="sl-SI" sz="1600" dirty="0" err="1" smtClean="0"/>
              <a:t>Syngenta</a:t>
            </a:r>
            <a:r>
              <a:rPr lang="sl-SI" sz="1600" dirty="0" smtClean="0"/>
              <a:t>: </a:t>
            </a:r>
            <a:r>
              <a:rPr lang="sl-SI" sz="1600" i="1" dirty="0" err="1" smtClean="0"/>
              <a:t>Oryza</a:t>
            </a:r>
            <a:r>
              <a:rPr lang="sl-SI" sz="1600" i="1" dirty="0" smtClean="0"/>
              <a:t> </a:t>
            </a:r>
            <a:r>
              <a:rPr lang="sl-SI" sz="1600" i="1" dirty="0" err="1" smtClean="0"/>
              <a:t>sativa</a:t>
            </a:r>
            <a:r>
              <a:rPr lang="sl-SI" sz="1600" i="1" dirty="0" smtClean="0"/>
              <a:t> </a:t>
            </a:r>
            <a:r>
              <a:rPr lang="sl-SI" sz="1600" i="1" dirty="0" err="1" smtClean="0"/>
              <a:t>japonica</a:t>
            </a:r>
            <a:r>
              <a:rPr lang="sl-SI" sz="1600" dirty="0" smtClean="0"/>
              <a:t>; </a:t>
            </a:r>
            <a:br>
              <a:rPr lang="sl-SI" sz="1600" dirty="0" smtClean="0"/>
            </a:br>
            <a:r>
              <a:rPr lang="sl-SI" sz="1600" dirty="0" smtClean="0"/>
              <a:t>konzorcij: </a:t>
            </a:r>
            <a:r>
              <a:rPr lang="sl-SI" sz="1600" i="1" dirty="0" smtClean="0"/>
              <a:t>O. s. indica -- </a:t>
            </a:r>
            <a:r>
              <a:rPr lang="sl-SI" sz="1600" dirty="0" smtClean="0"/>
              <a:t>razlika: 0,5-1 % baz</a:t>
            </a:r>
          </a:p>
          <a:p>
            <a:r>
              <a:rPr lang="sl-SI" sz="1600" dirty="0" smtClean="0"/>
              <a:t>Kromosoma 1 in 4 dokončana (Nature, 21.11.2002)</a:t>
            </a:r>
          </a:p>
          <a:p>
            <a:r>
              <a:rPr lang="sl-SI" sz="1600" dirty="0" smtClean="0"/>
              <a:t>42 % zaporedja predstavljajo identične ponovitve </a:t>
            </a:r>
            <a:br>
              <a:rPr lang="sl-SI" sz="1600" dirty="0" smtClean="0"/>
            </a:br>
            <a:r>
              <a:rPr lang="sl-SI" sz="1600" dirty="0" smtClean="0"/>
              <a:t>20-</a:t>
            </a:r>
            <a:r>
              <a:rPr lang="sl-SI" sz="1600" dirty="0" err="1" smtClean="0"/>
              <a:t>merov</a:t>
            </a:r>
            <a:endParaRPr lang="sl-SI" sz="1600" dirty="0" smtClean="0"/>
          </a:p>
          <a:p>
            <a:r>
              <a:rPr lang="sl-SI" sz="1600" dirty="0" smtClean="0"/>
              <a:t>Primerjava z genomom </a:t>
            </a:r>
            <a:r>
              <a:rPr lang="sl-SI" sz="1600" i="1" dirty="0" smtClean="0"/>
              <a:t>A. </a:t>
            </a:r>
            <a:r>
              <a:rPr lang="sl-SI" sz="1600" i="1" dirty="0" err="1" smtClean="0"/>
              <a:t>thaliana</a:t>
            </a:r>
            <a:r>
              <a:rPr lang="sl-SI" sz="1600" dirty="0" smtClean="0"/>
              <a:t>: 81 % genskih </a:t>
            </a:r>
            <a:br>
              <a:rPr lang="sl-SI" sz="1600" dirty="0" smtClean="0"/>
            </a:br>
            <a:r>
              <a:rPr lang="sl-SI" sz="1600" dirty="0" smtClean="0"/>
              <a:t>homologov tudi v rižu</a:t>
            </a:r>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2952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908050"/>
            <a:ext cx="1604962"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894159"/>
            <a:ext cx="2664296" cy="273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2095" y="4149080"/>
            <a:ext cx="3734469" cy="246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17600" y="263525"/>
            <a:ext cx="6807200" cy="422275"/>
          </a:xfrm>
          <a:solidFill>
            <a:srgbClr val="FFFF99">
              <a:alpha val="50195"/>
            </a:srgbClr>
          </a:solidFill>
        </p:spPr>
        <p:txBody>
          <a:bodyPr/>
          <a:lstStyle/>
          <a:p>
            <a:r>
              <a:rPr lang="en-US" sz="2800" b="1" smtClean="0"/>
              <a:t>Genomi rastlin: </a:t>
            </a:r>
            <a:r>
              <a:rPr lang="sl-SI" sz="2800" b="1" smtClean="0"/>
              <a:t>topol</a:t>
            </a:r>
            <a:endParaRPr lang="en-US" smtClean="0"/>
          </a:p>
        </p:txBody>
      </p:sp>
      <p:pic>
        <p:nvPicPr>
          <p:cNvPr id="768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836613"/>
            <a:ext cx="28575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Text Box 6"/>
          <p:cNvSpPr txBox="1">
            <a:spLocks noChangeArrowheads="1"/>
          </p:cNvSpPr>
          <p:nvPr/>
        </p:nvSpPr>
        <p:spPr bwMode="auto">
          <a:xfrm>
            <a:off x="755650" y="1268413"/>
            <a:ext cx="4652963"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a:t>gozdovi: 90 % biomase kopnega</a:t>
            </a:r>
          </a:p>
          <a:p>
            <a:r>
              <a:rPr lang="sl-SI" sz="1600"/>
              <a:t>topol: prirast do 4 m/leto </a:t>
            </a:r>
            <a:r>
              <a:rPr lang="sl-SI" sz="1600">
                <a:sym typeface="Wingdings" pitchFamily="2" charset="2"/>
              </a:rPr>
              <a:t> </a:t>
            </a:r>
            <a:r>
              <a:rPr lang="sl-SI" sz="1600"/>
              <a:t>papir, ekologija, bioetanol</a:t>
            </a:r>
          </a:p>
          <a:p>
            <a:r>
              <a:rPr lang="sl-SI" sz="1600" i="1"/>
              <a:t>Populus trichocarpa</a:t>
            </a:r>
            <a:r>
              <a:rPr lang="sl-SI" sz="1600"/>
              <a:t> (ameriški črni topol)</a:t>
            </a:r>
          </a:p>
          <a:p>
            <a:r>
              <a:rPr lang="sl-SI" sz="1600"/>
              <a:t>19 kromosomov, 485 Mbp, ~45.000 genov</a:t>
            </a:r>
          </a:p>
          <a:p>
            <a:r>
              <a:rPr lang="sl-SI" sz="1600"/>
              <a:t>konzorcij, 4 leta dela</a:t>
            </a:r>
          </a:p>
          <a:p>
            <a:r>
              <a:rPr lang="sl-SI" sz="1600"/>
              <a:t>evolucija: 3 duplikacije genoma</a:t>
            </a:r>
          </a:p>
          <a:p>
            <a:r>
              <a:rPr lang="sl-SI" sz="1600"/>
              <a:t>evolucijski dogodki počasnejši kot pri </a:t>
            </a:r>
            <a:r>
              <a:rPr lang="sl-SI" sz="1600" i="1"/>
              <a:t>A. thaliana</a:t>
            </a:r>
          </a:p>
          <a:p>
            <a:endParaRPr lang="sl-SI" sz="1600"/>
          </a:p>
          <a:p>
            <a:endParaRPr lang="sl-SI" sz="1600"/>
          </a:p>
        </p:txBody>
      </p:sp>
      <p:pic>
        <p:nvPicPr>
          <p:cNvPr id="768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724400"/>
            <a:ext cx="31321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1117600" y="263525"/>
            <a:ext cx="6807200" cy="42227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rPr>
              <a:t>Genomi rastlin: </a:t>
            </a:r>
            <a:r>
              <a:rPr lang="sl-SI" sz="2800" b="1">
                <a:solidFill>
                  <a:schemeClr val="tx2"/>
                </a:solidFill>
              </a:rPr>
              <a:t>trta</a:t>
            </a:r>
            <a:endParaRPr lang="en-US" sz="4400">
              <a:solidFill>
                <a:schemeClr val="tx2"/>
              </a:solidFill>
            </a:endParaRPr>
          </a:p>
        </p:txBody>
      </p:sp>
      <p:pic>
        <p:nvPicPr>
          <p:cNvPr id="778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576888"/>
            <a:ext cx="633730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696075"/>
            <a:ext cx="1871662"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829" name="Group 11"/>
          <p:cNvGrpSpPr>
            <a:grpSpLocks/>
          </p:cNvGrpSpPr>
          <p:nvPr/>
        </p:nvGrpSpPr>
        <p:grpSpPr bwMode="auto">
          <a:xfrm>
            <a:off x="250825" y="1052513"/>
            <a:ext cx="3503613" cy="3894137"/>
            <a:chOff x="158" y="663"/>
            <a:chExt cx="2207" cy="2453"/>
          </a:xfrm>
        </p:grpSpPr>
        <p:pic>
          <p:nvPicPr>
            <p:cNvPr id="7783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663"/>
              <a:ext cx="1860" cy="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523"/>
              <a:ext cx="2207" cy="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783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052513"/>
            <a:ext cx="2459037"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1" name="Text Box 10"/>
          <p:cNvSpPr txBox="1">
            <a:spLocks noChangeArrowheads="1"/>
          </p:cNvSpPr>
          <p:nvPr/>
        </p:nvSpPr>
        <p:spPr bwMode="auto">
          <a:xfrm>
            <a:off x="4075113" y="4005263"/>
            <a:ext cx="506888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t>30.434 genov – 46 % genoma, od tega</a:t>
            </a:r>
          </a:p>
          <a:p>
            <a:r>
              <a:rPr lang="sl-SI" sz="1400"/>
              <a:t>13.000 ortologov s topolom, 11.400 z repnjakovcem, </a:t>
            </a:r>
            <a:br>
              <a:rPr lang="sl-SI" sz="1400"/>
            </a:br>
            <a:r>
              <a:rPr lang="sl-SI" sz="1400"/>
              <a:t>  9.700 z rižem. 41 % je ponavljajočih se zaporedij.</a:t>
            </a:r>
          </a:p>
          <a:p>
            <a:r>
              <a:rPr lang="sl-SI" sz="1400"/>
              <a:t>WGS na 94-odstotno homozigotni sorti izpeljani iz modrega pinota; </a:t>
            </a:r>
            <a:br>
              <a:rPr lang="sl-SI" sz="1400"/>
            </a:br>
            <a:r>
              <a:rPr lang="sl-SI" sz="1400"/>
              <a:t>prekritje zaporedja 8,4x, sestavljeno iz 6,2 milijona zaporedij </a:t>
            </a:r>
            <a:br>
              <a:rPr lang="sl-SI" sz="1400"/>
            </a:br>
            <a:r>
              <a:rPr lang="sl-SI" sz="1400">
                <a:sym typeface="Wingdings" pitchFamily="2" charset="2"/>
              </a:rPr>
              <a:t> 487 Mbp</a:t>
            </a:r>
            <a:r>
              <a:rPr lang="sl-SI" sz="14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4663" y="260350"/>
            <a:ext cx="4675187" cy="212725"/>
          </a:xfrm>
          <a:solidFill>
            <a:srgbClr val="CCFFCC">
              <a:alpha val="50195"/>
            </a:srgbClr>
          </a:solidFill>
        </p:spPr>
        <p:txBody>
          <a:bodyPr/>
          <a:lstStyle/>
          <a:p>
            <a:r>
              <a:rPr lang="en-US" sz="2800" b="1" smtClean="0"/>
              <a:t>Drugi genomi: miš</a:t>
            </a:r>
            <a:endParaRPr lang="en-US" smtClean="0"/>
          </a:p>
        </p:txBody>
      </p:sp>
      <p:sp>
        <p:nvSpPr>
          <p:cNvPr id="78851" name="Rectangle 3"/>
          <p:cNvSpPr>
            <a:spLocks noGrp="1" noChangeArrowheads="1"/>
          </p:cNvSpPr>
          <p:nvPr>
            <p:ph type="body" idx="1"/>
          </p:nvPr>
        </p:nvSpPr>
        <p:spPr>
          <a:xfrm>
            <a:off x="2916238" y="620713"/>
            <a:ext cx="6048375" cy="2665412"/>
          </a:xfrm>
        </p:spPr>
        <p:txBody>
          <a:bodyPr/>
          <a:lstStyle/>
          <a:p>
            <a:pPr marL="0" indent="0">
              <a:buFontTx/>
              <a:buNone/>
            </a:pPr>
            <a:r>
              <a:rPr lang="en-US" sz="2000" dirty="0" err="1" smtClean="0"/>
              <a:t>Genom</a:t>
            </a:r>
            <a:r>
              <a:rPr lang="en-US" sz="2000" dirty="0" smtClean="0"/>
              <a:t> </a:t>
            </a:r>
            <a:r>
              <a:rPr lang="en-US" sz="2000" dirty="0" err="1" smtClean="0"/>
              <a:t>miši</a:t>
            </a:r>
            <a:r>
              <a:rPr lang="en-US" sz="2000" dirty="0" smtClean="0"/>
              <a:t> </a:t>
            </a:r>
            <a:r>
              <a:rPr lang="en-US" sz="1600" dirty="0" smtClean="0"/>
              <a:t>(Nature, 5.12.2002):</a:t>
            </a:r>
            <a:r>
              <a:rPr lang="sl-SI" sz="1600" dirty="0" smtClean="0"/>
              <a:t> </a:t>
            </a:r>
            <a:r>
              <a:rPr lang="en-US" sz="1800" dirty="0" smtClean="0"/>
              <a:t>~30.000 </a:t>
            </a:r>
            <a:r>
              <a:rPr lang="en-US" sz="1800" dirty="0" err="1" smtClean="0"/>
              <a:t>genov</a:t>
            </a:r>
            <a:r>
              <a:rPr lang="en-US" sz="1800" dirty="0" smtClean="0"/>
              <a:t>, </a:t>
            </a:r>
            <a:br>
              <a:rPr lang="en-US" sz="1800" dirty="0" smtClean="0"/>
            </a:br>
            <a:r>
              <a:rPr lang="en-US" sz="1800" dirty="0" smtClean="0"/>
              <a:t>99</a:t>
            </a:r>
            <a:r>
              <a:rPr lang="sl-SI" sz="1800" dirty="0" smtClean="0"/>
              <a:t> </a:t>
            </a:r>
            <a:r>
              <a:rPr lang="en-US" sz="1800" dirty="0" smtClean="0"/>
              <a:t>% </a:t>
            </a:r>
            <a:r>
              <a:rPr lang="en-US" sz="1600" dirty="0" err="1" smtClean="0"/>
              <a:t>homolognih</a:t>
            </a:r>
            <a:r>
              <a:rPr lang="en-US" sz="1600" dirty="0" smtClean="0"/>
              <a:t> </a:t>
            </a:r>
            <a:r>
              <a:rPr lang="en-US" sz="1600" dirty="0" err="1" smtClean="0"/>
              <a:t>človekovim</a:t>
            </a:r>
            <a:r>
              <a:rPr lang="en-US" sz="1600" dirty="0" smtClean="0"/>
              <a:t>.</a:t>
            </a:r>
            <a:r>
              <a:rPr lang="sl-SI" sz="1800" dirty="0" smtClean="0"/>
              <a:t> </a:t>
            </a:r>
            <a:r>
              <a:rPr lang="en-US" sz="1600" dirty="0" err="1" smtClean="0"/>
              <a:t>Podatki</a:t>
            </a:r>
            <a:r>
              <a:rPr lang="en-US" sz="1600" dirty="0" smtClean="0"/>
              <a:t> </a:t>
            </a:r>
            <a:r>
              <a:rPr lang="en-US" sz="1600" dirty="0" err="1" smtClean="0"/>
              <a:t>omogočajo</a:t>
            </a:r>
            <a:r>
              <a:rPr lang="en-US" sz="1600" dirty="0" smtClean="0"/>
              <a:t> </a:t>
            </a:r>
            <a:r>
              <a:rPr lang="en-US" sz="1600" dirty="0" err="1" smtClean="0"/>
              <a:t>primerjavo</a:t>
            </a:r>
            <a:r>
              <a:rPr lang="en-US" sz="1600" dirty="0" smtClean="0"/>
              <a:t> med </a:t>
            </a:r>
            <a:r>
              <a:rPr lang="en-US" sz="1600" dirty="0" err="1" smtClean="0"/>
              <a:t>sesalskimi</a:t>
            </a:r>
            <a:r>
              <a:rPr lang="en-US" sz="1600" dirty="0" smtClean="0"/>
              <a:t> </a:t>
            </a:r>
            <a:r>
              <a:rPr lang="en-US" sz="1600" dirty="0" err="1" smtClean="0"/>
              <a:t>zaporedji</a:t>
            </a:r>
            <a:r>
              <a:rPr lang="en-US" sz="1600" dirty="0" smtClean="0"/>
              <a:t>.</a:t>
            </a:r>
            <a:r>
              <a:rPr lang="sl-SI" sz="1600" dirty="0" smtClean="0"/>
              <a:t> </a:t>
            </a:r>
            <a:r>
              <a:rPr lang="en-US" sz="1600" dirty="0" err="1" smtClean="0"/>
              <a:t>Evolucijska</a:t>
            </a:r>
            <a:r>
              <a:rPr lang="en-US" sz="1600" dirty="0" smtClean="0"/>
              <a:t> </a:t>
            </a:r>
            <a:r>
              <a:rPr lang="en-US" sz="1600" dirty="0" err="1" smtClean="0"/>
              <a:t>ločitev</a:t>
            </a:r>
            <a:r>
              <a:rPr lang="en-US" sz="1600" dirty="0" smtClean="0"/>
              <a:t> </a:t>
            </a:r>
            <a:r>
              <a:rPr lang="en-US" sz="1600" dirty="0" err="1" smtClean="0"/>
              <a:t>pred</a:t>
            </a:r>
            <a:r>
              <a:rPr lang="en-US" sz="1600" dirty="0" smtClean="0"/>
              <a:t> 75 </a:t>
            </a:r>
            <a:r>
              <a:rPr lang="en-US" sz="1600" dirty="0" err="1" smtClean="0"/>
              <a:t>milijoni</a:t>
            </a:r>
            <a:r>
              <a:rPr lang="en-US" sz="1600" dirty="0" smtClean="0"/>
              <a:t> let.</a:t>
            </a:r>
            <a:endParaRPr lang="en-US" sz="2000" dirty="0" smtClean="0"/>
          </a:p>
        </p:txBody>
      </p:sp>
      <p:sp>
        <p:nvSpPr>
          <p:cNvPr id="78852" name="Text Box 6"/>
          <p:cNvSpPr txBox="1">
            <a:spLocks noChangeArrowheads="1"/>
          </p:cNvSpPr>
          <p:nvPr/>
        </p:nvSpPr>
        <p:spPr bwMode="auto">
          <a:xfrm>
            <a:off x="203200" y="3852863"/>
            <a:ext cx="51498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Sestavljeno iz 88 ultrakontigov</a:t>
            </a:r>
            <a:br>
              <a:rPr lang="en-US" sz="1600"/>
            </a:br>
            <a:r>
              <a:rPr lang="en-US" sz="1600"/>
              <a:t>(kontig=soseska / superkontig / ultrakontig)</a:t>
            </a:r>
          </a:p>
          <a:p>
            <a:r>
              <a:rPr lang="en-US" sz="1600"/>
              <a:t>- skupaj 2</a:t>
            </a:r>
            <a:r>
              <a:rPr lang="sl-SI" sz="1600"/>
              <a:t>,</a:t>
            </a:r>
            <a:r>
              <a:rPr lang="en-US" sz="1600"/>
              <a:t>5 Gb (14</a:t>
            </a:r>
            <a:r>
              <a:rPr lang="sl-SI" sz="1600"/>
              <a:t> </a:t>
            </a:r>
            <a:r>
              <a:rPr lang="en-US" sz="1600"/>
              <a:t>% manj kot človek).</a:t>
            </a:r>
          </a:p>
          <a:p>
            <a:endParaRPr lang="en-US" sz="1600"/>
          </a:p>
          <a:p>
            <a:r>
              <a:rPr lang="en-US" sz="1600"/>
              <a:t>Sodelovanje 3 inštitutov v konzorciju MGSC; z zunanjimi sodelavci iz skupaj 47 raziskovalnih skupin.</a:t>
            </a:r>
          </a:p>
          <a:p>
            <a:endParaRPr lang="en-US" sz="1600"/>
          </a:p>
          <a:p>
            <a:r>
              <a:rPr lang="en-US" sz="1600"/>
              <a:t>Odvečna DNA (retrotranspozoni) ima velik pomen; odloča lahko o barvi živali.</a:t>
            </a:r>
            <a:endParaRPr lang="en-US"/>
          </a:p>
        </p:txBody>
      </p:sp>
      <p:pic>
        <p:nvPicPr>
          <p:cNvPr id="7885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468563"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863" y="1989138"/>
            <a:ext cx="2427287"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892125"/>
            <a:ext cx="2520429" cy="16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1320800" y="369888"/>
            <a:ext cx="6400800" cy="368300"/>
          </a:xfrm>
          <a:solidFill>
            <a:srgbClr val="CCFFCC">
              <a:alpha val="50195"/>
            </a:srgbClr>
          </a:solidFill>
        </p:spPr>
        <p:txBody>
          <a:bodyPr/>
          <a:lstStyle/>
          <a:p>
            <a:r>
              <a:rPr lang="sl-SI" sz="2800" dirty="0" smtClean="0"/>
              <a:t>Genom </a:t>
            </a:r>
            <a:r>
              <a:rPr lang="sl-SI" sz="2800" dirty="0" err="1" smtClean="0"/>
              <a:t>cebrice</a:t>
            </a:r>
            <a:r>
              <a:rPr lang="sl-SI" sz="2800" dirty="0" smtClean="0"/>
              <a:t> (</a:t>
            </a:r>
            <a:r>
              <a:rPr lang="sl-SI" sz="2800" i="1" dirty="0" err="1" smtClean="0"/>
              <a:t>Danio</a:t>
            </a:r>
            <a:r>
              <a:rPr lang="sl-SI" sz="2800" i="1" dirty="0" smtClean="0"/>
              <a:t> </a:t>
            </a:r>
            <a:r>
              <a:rPr lang="sl-SI" sz="2800" i="1" dirty="0" err="1" smtClean="0"/>
              <a:t>rerio</a:t>
            </a:r>
            <a:r>
              <a:rPr lang="sl-SI" sz="2800" dirty="0" smtClean="0"/>
              <a:t>)</a:t>
            </a:r>
            <a:endParaRPr lang="en-US" sz="2800" dirty="0" smtClean="0"/>
          </a:p>
        </p:txBody>
      </p:sp>
      <p:sp>
        <p:nvSpPr>
          <p:cNvPr id="82947" name="Rectangle 3"/>
          <p:cNvSpPr>
            <a:spLocks noGrp="1" noChangeArrowheads="1"/>
          </p:cNvSpPr>
          <p:nvPr>
            <p:ph type="subTitle" idx="1"/>
          </p:nvPr>
        </p:nvSpPr>
        <p:spPr>
          <a:xfrm>
            <a:off x="304800" y="1425575"/>
            <a:ext cx="8636000" cy="3516313"/>
          </a:xfrm>
        </p:spPr>
        <p:txBody>
          <a:bodyPr/>
          <a:lstStyle/>
          <a:p>
            <a:pPr algn="l"/>
            <a:r>
              <a:rPr lang="sl-SI" sz="1600" dirty="0" smtClean="0"/>
              <a:t>Začetek dela 2/2001 – </a:t>
            </a:r>
            <a:r>
              <a:rPr lang="sl-SI" sz="1600" dirty="0" err="1" smtClean="0"/>
              <a:t>Sangerjev</a:t>
            </a:r>
            <a:r>
              <a:rPr lang="sl-SI" sz="1600" dirty="0" smtClean="0"/>
              <a:t> inštitut (V.B.)</a:t>
            </a:r>
          </a:p>
          <a:p>
            <a:pPr algn="l"/>
            <a:r>
              <a:rPr lang="sl-SI" sz="1600" dirty="0" smtClean="0"/>
              <a:t>Veliko mutant; enostavno križanje</a:t>
            </a:r>
          </a:p>
          <a:p>
            <a:pPr algn="l"/>
            <a:r>
              <a:rPr lang="sl-SI" sz="1600" dirty="0" smtClean="0"/>
              <a:t>25 kromosomov, diploiden genom</a:t>
            </a:r>
          </a:p>
          <a:p>
            <a:pPr algn="l"/>
            <a:r>
              <a:rPr lang="sl-SI" sz="1600" dirty="0" err="1" smtClean="0"/>
              <a:t>Embriji</a:t>
            </a:r>
            <a:r>
              <a:rPr lang="sl-SI" sz="1600" dirty="0" smtClean="0"/>
              <a:t> so prozorni; odrasli 3 cm; do 6 generacij/leto</a:t>
            </a:r>
          </a:p>
          <a:p>
            <a:pPr algn="l"/>
            <a:r>
              <a:rPr lang="sl-SI" sz="1600" dirty="0" smtClean="0"/>
              <a:t>Kombiniran pristop: </a:t>
            </a:r>
            <a:r>
              <a:rPr lang="sl-SI" sz="1600" dirty="0" err="1" smtClean="0"/>
              <a:t>mapiranje</a:t>
            </a:r>
            <a:r>
              <a:rPr lang="sl-SI" sz="1600" dirty="0" smtClean="0"/>
              <a:t> klonov, določanje zaporedij knjižnic BAC in PAC // pristop “</a:t>
            </a:r>
            <a:r>
              <a:rPr lang="sl-SI" sz="1600" dirty="0" err="1" smtClean="0"/>
              <a:t>whole</a:t>
            </a:r>
            <a:r>
              <a:rPr lang="sl-SI" sz="1600" dirty="0" smtClean="0"/>
              <a:t> genome </a:t>
            </a:r>
            <a:r>
              <a:rPr lang="sl-SI" sz="1600" dirty="0" err="1" smtClean="0"/>
              <a:t>shotgun</a:t>
            </a:r>
            <a:r>
              <a:rPr lang="sl-SI" sz="1600" dirty="0" smtClean="0"/>
              <a:t>” </a:t>
            </a:r>
          </a:p>
          <a:p>
            <a:pPr algn="l"/>
            <a:r>
              <a:rPr lang="sl-SI" sz="1600" dirty="0" smtClean="0"/>
              <a:t>Startni material: ~1000 5-dnevnih </a:t>
            </a:r>
            <a:r>
              <a:rPr lang="sl-SI" sz="1600" dirty="0" err="1" smtClean="0"/>
              <a:t>embrijev</a:t>
            </a:r>
            <a:endParaRPr lang="sl-SI" sz="1600" dirty="0" smtClean="0"/>
          </a:p>
          <a:p>
            <a:pPr algn="l"/>
            <a:r>
              <a:rPr lang="sl-SI" sz="1600" dirty="0" smtClean="0"/>
              <a:t>Polimorfizem &gt;1:200</a:t>
            </a:r>
          </a:p>
          <a:p>
            <a:pPr algn="l"/>
            <a:r>
              <a:rPr lang="sl-SI" sz="1600" dirty="0" smtClean="0"/>
              <a:t>1,46 </a:t>
            </a:r>
            <a:r>
              <a:rPr lang="sl-SI" sz="1600" dirty="0" err="1" smtClean="0"/>
              <a:t>Gbp</a:t>
            </a:r>
            <a:r>
              <a:rPr lang="sl-SI" sz="1600" dirty="0" smtClean="0"/>
              <a:t> od predpostavljenih 1,7 </a:t>
            </a:r>
            <a:r>
              <a:rPr lang="sl-SI" sz="1600" dirty="0" err="1" smtClean="0"/>
              <a:t>Gbp</a:t>
            </a:r>
            <a:r>
              <a:rPr lang="sl-SI" sz="1600" dirty="0" smtClean="0"/>
              <a:t>; določenih 9,1 </a:t>
            </a:r>
            <a:r>
              <a:rPr lang="sl-SI" sz="1600" dirty="0" err="1" smtClean="0"/>
              <a:t>mrd</a:t>
            </a:r>
            <a:r>
              <a:rPr lang="sl-SI" sz="1600" dirty="0" smtClean="0"/>
              <a:t> </a:t>
            </a:r>
            <a:r>
              <a:rPr lang="sl-SI" sz="1600" dirty="0" err="1" smtClean="0"/>
              <a:t>nt</a:t>
            </a:r>
            <a:r>
              <a:rPr lang="sl-SI" sz="1600" dirty="0" smtClean="0"/>
              <a:t> (5,7x pokritost) po postopku ‘</a:t>
            </a:r>
            <a:r>
              <a:rPr lang="sl-SI" sz="1600" dirty="0" err="1" smtClean="0"/>
              <a:t>shotgun</a:t>
            </a:r>
            <a:r>
              <a:rPr lang="sl-SI" sz="1600" dirty="0" smtClean="0"/>
              <a:t>’ – dostopna verzija 5 (5/2005)</a:t>
            </a:r>
          </a:p>
        </p:txBody>
      </p:sp>
      <p:pic>
        <p:nvPicPr>
          <p:cNvPr id="82948" name="Picture 8" descr="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765175"/>
            <a:ext cx="17097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9" descr="nrn1200_153a_i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908050"/>
            <a:ext cx="20574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10"/>
          <p:cNvPicPr>
            <a:picLocks noChangeAspect="1" noChangeArrowheads="1"/>
          </p:cNvPicPr>
          <p:nvPr/>
        </p:nvPicPr>
        <p:blipFill>
          <a:blip r:embed="rId5">
            <a:extLst>
              <a:ext uri="{28A0092B-C50C-407E-A947-70E740481C1C}">
                <a14:useLocalDpi xmlns:a14="http://schemas.microsoft.com/office/drawing/2010/main" val="0"/>
              </a:ext>
            </a:extLst>
          </a:blip>
          <a:srcRect l="23825" t="26045" r="17578" b="45306"/>
          <a:stretch>
            <a:fillRect/>
          </a:stretch>
        </p:blipFill>
        <p:spPr bwMode="auto">
          <a:xfrm>
            <a:off x="3995738" y="4941888"/>
            <a:ext cx="4572000"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11"/>
          <p:cNvPicPr>
            <a:picLocks noChangeAspect="1" noChangeArrowheads="1"/>
          </p:cNvPicPr>
          <p:nvPr/>
        </p:nvPicPr>
        <p:blipFill>
          <a:blip r:embed="rId6">
            <a:extLst>
              <a:ext uri="{28A0092B-C50C-407E-A947-70E740481C1C}">
                <a14:useLocalDpi xmlns:a14="http://schemas.microsoft.com/office/drawing/2010/main" val="0"/>
              </a:ext>
            </a:extLst>
          </a:blip>
          <a:srcRect l="21486" t="19533" r="5269" b="55725"/>
          <a:stretch>
            <a:fillRect/>
          </a:stretch>
        </p:blipFill>
        <p:spPr bwMode="auto">
          <a:xfrm>
            <a:off x="395288" y="5300663"/>
            <a:ext cx="464820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6180137"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924175"/>
            <a:ext cx="4392612"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453188"/>
            <a:ext cx="2700337"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973" name="Group 9"/>
          <p:cNvGrpSpPr>
            <a:grpSpLocks/>
          </p:cNvGrpSpPr>
          <p:nvPr/>
        </p:nvGrpSpPr>
        <p:grpSpPr bwMode="auto">
          <a:xfrm>
            <a:off x="5219700" y="2924175"/>
            <a:ext cx="3636963" cy="2851150"/>
            <a:chOff x="3198" y="1616"/>
            <a:chExt cx="2291" cy="1796"/>
          </a:xfrm>
        </p:grpSpPr>
        <p:pic>
          <p:nvPicPr>
            <p:cNvPr id="8397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 y="1616"/>
              <a:ext cx="2291" cy="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 y="3294"/>
              <a:ext cx="606" cy="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508000" y="211138"/>
            <a:ext cx="8331200" cy="422275"/>
          </a:xfrm>
          <a:solidFill>
            <a:srgbClr val="CCFFCC">
              <a:alpha val="50195"/>
            </a:srgbClr>
          </a:solidFill>
        </p:spPr>
        <p:txBody>
          <a:bodyPr/>
          <a:lstStyle/>
          <a:p>
            <a:r>
              <a:rPr lang="en-US" sz="2800" b="1" smtClean="0"/>
              <a:t>Drugi genomi: </a:t>
            </a:r>
            <a:r>
              <a:rPr lang="en-US" sz="2800" b="1" i="1" smtClean="0"/>
              <a:t>Plasmodium falciparum</a:t>
            </a:r>
            <a:endParaRPr lang="en-US" smtClean="0"/>
          </a:p>
        </p:txBody>
      </p:sp>
      <p:sp>
        <p:nvSpPr>
          <p:cNvPr id="89091" name="Rectangle 1027"/>
          <p:cNvSpPr>
            <a:spLocks noGrp="1" noChangeArrowheads="1"/>
          </p:cNvSpPr>
          <p:nvPr>
            <p:ph type="body" idx="1"/>
          </p:nvPr>
        </p:nvSpPr>
        <p:spPr>
          <a:xfrm>
            <a:off x="203200" y="908050"/>
            <a:ext cx="8761413" cy="2881313"/>
          </a:xfrm>
        </p:spPr>
        <p:txBody>
          <a:bodyPr/>
          <a:lstStyle/>
          <a:p>
            <a:r>
              <a:rPr lang="en-US" sz="1600" smtClean="0"/>
              <a:t>Genom komarja, ki prenaša plazmodije,  </a:t>
            </a:r>
            <a:r>
              <a:rPr lang="en-US" sz="1600" i="1" smtClean="0"/>
              <a:t>Anopheles gambiae</a:t>
            </a:r>
            <a:r>
              <a:rPr lang="en-US" sz="1600" smtClean="0"/>
              <a:t> (Science, 4.10.2002) in povzročitelja malarije, </a:t>
            </a:r>
            <a:r>
              <a:rPr lang="en-US" sz="1600" i="1" smtClean="0"/>
              <a:t>Plasmodium falciparum</a:t>
            </a:r>
            <a:r>
              <a:rPr lang="en-US" sz="1600" smtClean="0"/>
              <a:t> (Nature, 3.10.2002)</a:t>
            </a:r>
          </a:p>
          <a:p>
            <a:r>
              <a:rPr lang="en-US" sz="1600" b="1" i="1" smtClean="0"/>
              <a:t>Plasmodium</a:t>
            </a:r>
            <a:r>
              <a:rPr lang="en-US" sz="1600" smtClean="0"/>
              <a:t>: 22</a:t>
            </a:r>
            <a:r>
              <a:rPr lang="sl-SI" sz="1600" smtClean="0"/>
              <a:t>,</a:t>
            </a:r>
            <a:r>
              <a:rPr lang="en-US" sz="1600" smtClean="0"/>
              <a:t>8 Mb / 14 kromosomov / 5.300 genov</a:t>
            </a:r>
          </a:p>
          <a:p>
            <a:r>
              <a:rPr lang="en-US" sz="1600" smtClean="0"/>
              <a:t>Pristop W</a:t>
            </a:r>
            <a:r>
              <a:rPr lang="sl-SI" sz="1600" smtClean="0"/>
              <a:t>G</a:t>
            </a:r>
            <a:r>
              <a:rPr lang="en-US" sz="1600" smtClean="0"/>
              <a:t>S; ločba kromosomov s pulzno elektroforezo, fragmentiranje na 1-3 kb, </a:t>
            </a:r>
            <a:r>
              <a:rPr lang="sl-SI" sz="1600" smtClean="0"/>
              <a:t>določitev nukl. zaporedij</a:t>
            </a:r>
            <a:endParaRPr lang="en-US" sz="1600" smtClean="0"/>
          </a:p>
          <a:p>
            <a:r>
              <a:rPr lang="en-US" sz="1600" smtClean="0"/>
              <a:t>Dopolnitev z delnimi zaporedji iz YAC</a:t>
            </a:r>
          </a:p>
          <a:p>
            <a:r>
              <a:rPr lang="en-US" sz="1600" smtClean="0"/>
              <a:t>Zaradi visokega deleža A+T (81</a:t>
            </a:r>
            <a:r>
              <a:rPr lang="sl-SI" sz="1600" smtClean="0"/>
              <a:t> </a:t>
            </a:r>
            <a:r>
              <a:rPr lang="en-US" sz="1600" smtClean="0"/>
              <a:t>%) nekateri fragmenti še niso dokončani (vrzeli &lt;2</a:t>
            </a:r>
            <a:r>
              <a:rPr lang="sl-SI" sz="1600" smtClean="0"/>
              <a:t>,</a:t>
            </a:r>
            <a:r>
              <a:rPr lang="en-US" sz="1600" smtClean="0"/>
              <a:t>5 kb)</a:t>
            </a:r>
          </a:p>
          <a:p>
            <a:r>
              <a:rPr lang="en-US" sz="1600" smtClean="0"/>
              <a:t>Povzroča malarijo: do 500 milijonov primerov letno, 2</a:t>
            </a:r>
            <a:r>
              <a:rPr lang="sl-SI" sz="1600" smtClean="0"/>
              <a:t>,</a:t>
            </a:r>
            <a:r>
              <a:rPr lang="en-US" sz="1600" smtClean="0"/>
              <a:t>7 milijonov bolnikov umre (predvsem otrok)</a:t>
            </a:r>
          </a:p>
          <a:p>
            <a:endParaRPr lang="en-US" sz="2000" smtClean="0"/>
          </a:p>
        </p:txBody>
      </p:sp>
      <p:pic>
        <p:nvPicPr>
          <p:cNvPr id="89092" name="Picture 2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644900"/>
            <a:ext cx="5400675"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2058"/>
          <p:cNvPicPr>
            <a:picLocks noChangeAspect="1" noChangeArrowheads="1"/>
          </p:cNvPicPr>
          <p:nvPr/>
        </p:nvPicPr>
        <p:blipFill>
          <a:blip r:embed="rId4">
            <a:extLst>
              <a:ext uri="{28A0092B-C50C-407E-A947-70E740481C1C}">
                <a14:useLocalDpi xmlns:a14="http://schemas.microsoft.com/office/drawing/2010/main" val="0"/>
              </a:ext>
            </a:extLst>
          </a:blip>
          <a:srcRect b="33333"/>
          <a:stretch>
            <a:fillRect/>
          </a:stretch>
        </p:blipFill>
        <p:spPr bwMode="auto">
          <a:xfrm>
            <a:off x="6011863" y="4076700"/>
            <a:ext cx="29527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211138"/>
            <a:ext cx="3962400" cy="474662"/>
          </a:xfrm>
          <a:solidFill>
            <a:srgbClr val="99CC00">
              <a:alpha val="50195"/>
            </a:srgbClr>
          </a:solidFill>
        </p:spPr>
        <p:txBody>
          <a:bodyPr/>
          <a:lstStyle/>
          <a:p>
            <a:r>
              <a:rPr lang="sl-SI" sz="2800" dirty="0" smtClean="0">
                <a:latin typeface="Arial" charset="0"/>
              </a:rPr>
              <a:t>Človekov genom </a:t>
            </a:r>
            <a:r>
              <a:rPr lang="sl-SI" sz="2800" dirty="0" smtClean="0">
                <a:latin typeface="Arial" charset="0"/>
              </a:rPr>
              <a:t>/2</a:t>
            </a:r>
            <a:endParaRPr lang="en-GB" sz="2800" dirty="0" smtClean="0">
              <a:latin typeface="Arial" charset="0"/>
            </a:endParaRPr>
          </a:p>
        </p:txBody>
      </p:sp>
      <p:sp>
        <p:nvSpPr>
          <p:cNvPr id="12291" name="Rectangle 3"/>
          <p:cNvSpPr>
            <a:spLocks noGrp="1" noChangeArrowheads="1"/>
          </p:cNvSpPr>
          <p:nvPr>
            <p:ph type="body" idx="1"/>
          </p:nvPr>
        </p:nvSpPr>
        <p:spPr>
          <a:xfrm>
            <a:off x="468313" y="1125538"/>
            <a:ext cx="4103687" cy="4718050"/>
          </a:xfrm>
        </p:spPr>
        <p:txBody>
          <a:bodyPr/>
          <a:lstStyle/>
          <a:p>
            <a:pPr marL="0" indent="0">
              <a:buFontTx/>
              <a:buNone/>
            </a:pPr>
            <a:r>
              <a:rPr lang="sl-SI" sz="1600" smtClean="0">
                <a:latin typeface="Arial" charset="0"/>
              </a:rPr>
              <a:t>Osnovna pristopa k fizičnemu kartiranju sta ‘od zgoraj navzodol’ in ‘od spodaj navzgor’.</a:t>
            </a:r>
          </a:p>
          <a:p>
            <a:pPr marL="0" indent="0">
              <a:buFontTx/>
              <a:buNone/>
            </a:pPr>
            <a:endParaRPr lang="sl-SI" sz="800" smtClean="0">
              <a:latin typeface="Arial" charset="0"/>
            </a:endParaRPr>
          </a:p>
          <a:p>
            <a:pPr marL="0" indent="0">
              <a:buFontTx/>
              <a:buNone/>
            </a:pPr>
            <a:r>
              <a:rPr lang="sl-SI" sz="1600" smtClean="0">
                <a:latin typeface="Arial" charset="0"/>
              </a:rPr>
              <a:t>Prvi pristop daje karte z malo vrzelmi. </a:t>
            </a:r>
            <a:br>
              <a:rPr lang="sl-SI" sz="1600" smtClean="0">
                <a:latin typeface="Arial" charset="0"/>
              </a:rPr>
            </a:br>
            <a:r>
              <a:rPr lang="sl-SI" sz="1600" smtClean="0">
                <a:latin typeface="Arial" charset="0"/>
              </a:rPr>
              <a:t>Drugi pristop daje karte z več vrzelmi, vendar je karta za obdelana področja zelo natančna. </a:t>
            </a:r>
          </a:p>
          <a:p>
            <a:pPr marL="0" indent="0">
              <a:buFontTx/>
              <a:buNone/>
            </a:pPr>
            <a:r>
              <a:rPr lang="sl-SI" sz="1600" smtClean="0">
                <a:latin typeface="Arial" charset="0"/>
              </a:rPr>
              <a:t>Analiziramo klone iz knjižnice, ki zajema DNA določene kromosomske regije, pri čemer se kloni prekrivajo. Prekrivajoča zaporedja tvorijo </a:t>
            </a:r>
            <a:r>
              <a:rPr lang="sl-SI" sz="1600" smtClean="0">
                <a:solidFill>
                  <a:srgbClr val="386647"/>
                </a:solidFill>
                <a:latin typeface="Arial" charset="0"/>
              </a:rPr>
              <a:t>soseske</a:t>
            </a:r>
            <a:r>
              <a:rPr lang="sl-SI" sz="1600" smtClean="0">
                <a:latin typeface="Arial" charset="0"/>
              </a:rPr>
              <a:t> (contigs), ki so dolge 10-1000 kb.</a:t>
            </a:r>
          </a:p>
          <a:p>
            <a:pPr marL="0" indent="0">
              <a:buFontTx/>
              <a:buNone/>
            </a:pPr>
            <a:r>
              <a:rPr lang="sl-SI" sz="1600" smtClean="0">
                <a:latin typeface="Arial" charset="0"/>
              </a:rPr>
              <a:t>Uporabljajo kombinacijo obeh pristopov.</a:t>
            </a:r>
          </a:p>
          <a:p>
            <a:pPr marL="0" indent="0">
              <a:buFontTx/>
              <a:buNone/>
            </a:pPr>
            <a:r>
              <a:rPr lang="sl-SI" sz="1600" smtClean="0">
                <a:latin typeface="Arial" charset="0"/>
              </a:rPr>
              <a:t>Vektorji na osnovi umetnih kromosomov so delo z dolgimi odseki DNA bistveno olajšali.</a:t>
            </a:r>
          </a:p>
          <a:p>
            <a:pPr marL="0" indent="0"/>
            <a:endParaRPr lang="en-GB" sz="1600" smtClean="0">
              <a:latin typeface="Arial" charset="0"/>
            </a:endParaRPr>
          </a:p>
        </p:txBody>
      </p:sp>
      <p:pic>
        <p:nvPicPr>
          <p:cNvPr id="12292" name="Picture 5" descr="Mapping_approaches2"/>
          <p:cNvPicPr>
            <a:picLocks noChangeAspect="1" noChangeArrowheads="1"/>
          </p:cNvPicPr>
          <p:nvPr/>
        </p:nvPicPr>
        <p:blipFill>
          <a:blip r:embed="rId3">
            <a:extLst>
              <a:ext uri="{28A0092B-C50C-407E-A947-70E740481C1C}">
                <a14:useLocalDpi xmlns:a14="http://schemas.microsoft.com/office/drawing/2010/main" val="0"/>
              </a:ext>
            </a:extLst>
          </a:blip>
          <a:srcRect t="4338" r="3810"/>
          <a:stretch>
            <a:fillRect/>
          </a:stretch>
        </p:blipFill>
        <p:spPr bwMode="auto">
          <a:xfrm>
            <a:off x="5076825" y="0"/>
            <a:ext cx="38481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06400" y="474663"/>
            <a:ext cx="8128000" cy="422275"/>
          </a:xfrm>
          <a:solidFill>
            <a:srgbClr val="CCFFCC">
              <a:alpha val="50195"/>
            </a:srgbClr>
          </a:solidFill>
        </p:spPr>
        <p:txBody>
          <a:bodyPr/>
          <a:lstStyle/>
          <a:p>
            <a:r>
              <a:rPr lang="en-US" sz="2800" b="1" smtClean="0"/>
              <a:t>Drugi genomi:</a:t>
            </a:r>
            <a:r>
              <a:rPr lang="en-US" sz="2800" b="1" i="1" smtClean="0"/>
              <a:t> Anopheles gambiae</a:t>
            </a:r>
            <a:endParaRPr lang="en-US" smtClean="0"/>
          </a:p>
        </p:txBody>
      </p:sp>
      <p:sp>
        <p:nvSpPr>
          <p:cNvPr id="90115" name="Rectangle 3"/>
          <p:cNvSpPr>
            <a:spLocks noGrp="1" noChangeArrowheads="1"/>
          </p:cNvSpPr>
          <p:nvPr>
            <p:ph type="body" idx="1"/>
          </p:nvPr>
        </p:nvSpPr>
        <p:spPr>
          <a:xfrm>
            <a:off x="203200" y="1214438"/>
            <a:ext cx="6097588" cy="4591050"/>
          </a:xfrm>
        </p:spPr>
        <p:txBody>
          <a:bodyPr/>
          <a:lstStyle/>
          <a:p>
            <a:pPr>
              <a:buFontTx/>
              <a:buNone/>
            </a:pPr>
            <a:r>
              <a:rPr lang="en-US" sz="1800" b="1" i="1" smtClean="0"/>
              <a:t>Anopheles gambiae</a:t>
            </a:r>
            <a:r>
              <a:rPr lang="en-US" sz="1800" smtClean="0"/>
              <a:t>: </a:t>
            </a:r>
          </a:p>
          <a:p>
            <a:r>
              <a:rPr lang="en-US" sz="1800" smtClean="0"/>
              <a:t>278 Mb</a:t>
            </a:r>
          </a:p>
          <a:p>
            <a:r>
              <a:rPr lang="en-US" sz="1800" smtClean="0"/>
              <a:t>Zaporedja sestavljena preko sosesk (do 0</a:t>
            </a:r>
            <a:r>
              <a:rPr lang="sl-SI" sz="1800" smtClean="0"/>
              <a:t>,</a:t>
            </a:r>
            <a:r>
              <a:rPr lang="en-US" sz="1800" smtClean="0"/>
              <a:t>8 Mb) in ogrodij (303, do 23 Mb + 8</a:t>
            </a:r>
            <a:r>
              <a:rPr lang="sl-SI" sz="1800" smtClean="0"/>
              <a:t>.</a:t>
            </a:r>
            <a:r>
              <a:rPr lang="en-US" sz="1800" smtClean="0"/>
              <a:t>684 kratkih, 9</a:t>
            </a:r>
            <a:r>
              <a:rPr lang="sl-SI" sz="1800" smtClean="0"/>
              <a:t> </a:t>
            </a:r>
            <a:r>
              <a:rPr lang="en-US" sz="1800" smtClean="0"/>
              <a:t>% zaporedja); skupaj 10x prekrivanje zaporedja, 103x prekrivanje s kloni</a:t>
            </a:r>
          </a:p>
          <a:p>
            <a:r>
              <a:rPr lang="en-US" sz="1800" smtClean="0"/>
              <a:t>~14.000 genov za proteine</a:t>
            </a:r>
          </a:p>
          <a:p>
            <a:r>
              <a:rPr lang="en-US" sz="1800" smtClean="0"/>
              <a:t>&gt;400.000 SNP</a:t>
            </a:r>
          </a:p>
          <a:p>
            <a:r>
              <a:rPr lang="en-US" sz="1800" smtClean="0"/>
              <a:t>Pristop: DNA iz odraslih samcev in samic in ločeno iz  ovarijev samic, izoliranih 24 h po piku (2 knjižnici BAC). </a:t>
            </a:r>
          </a:p>
          <a:p>
            <a:r>
              <a:rPr lang="en-US" sz="1800" smtClean="0"/>
              <a:t>Plazmidne knjižnice (iz 330 samcev oz. 430 samic) so vsebovale inserte dolžine 2</a:t>
            </a:r>
            <a:r>
              <a:rPr lang="sl-SI" sz="1800" smtClean="0"/>
              <a:t>,</a:t>
            </a:r>
            <a:r>
              <a:rPr lang="en-US" sz="1800" smtClean="0"/>
              <a:t>5 kb, 10 kb, 50 kb.</a:t>
            </a:r>
          </a:p>
          <a:p>
            <a:r>
              <a:rPr lang="en-US" sz="1800" smtClean="0"/>
              <a:t>Zaporedje je javno dostopno.</a:t>
            </a:r>
          </a:p>
          <a:p>
            <a:r>
              <a:rPr lang="en-US" sz="1800" smtClean="0"/>
              <a:t>Boj proti malariji: npr. priprava komarjev, ki ne bi mogli prenašati parazitov, in njihovo uvajanje v naravo.</a:t>
            </a:r>
            <a:endParaRPr lang="en-US" sz="2400" smtClean="0"/>
          </a:p>
        </p:txBody>
      </p:sp>
      <p:pic>
        <p:nvPicPr>
          <p:cNvPr id="901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708275"/>
            <a:ext cx="2362200" cy="17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196975"/>
            <a:ext cx="20875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4581525"/>
            <a:ext cx="208915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50825" y="260350"/>
            <a:ext cx="54737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sl-SI" sz="2000"/>
              <a:t>6. 10. 2004: genom goveda, 1. verzija;</a:t>
            </a:r>
            <a:br>
              <a:rPr lang="sl-SI" sz="2000"/>
            </a:br>
            <a:r>
              <a:rPr lang="sl-SI" sz="2000"/>
              <a:t>3,3x pokritost genoma, prosto dostopno.</a:t>
            </a:r>
          </a:p>
          <a:p>
            <a:r>
              <a:rPr lang="sl-SI" sz="2000"/>
              <a:t>Celoten projekt 54 mio USD. Naslednji cilj 6x pokritost (do sredine leta 2005).</a:t>
            </a:r>
          </a:p>
          <a:p>
            <a:r>
              <a:rPr lang="sl-SI" sz="2000"/>
              <a:t>l~3 mrd bp (</a:t>
            </a:r>
            <a:r>
              <a:rPr lang="sl-SI" sz="2000">
                <a:cs typeface="Times New Roman" pitchFamily="18" charset="0"/>
              </a:rPr>
              <a:t>≈ človek in drugi sesalci)</a:t>
            </a:r>
          </a:p>
          <a:p>
            <a:r>
              <a:rPr lang="sl-SI" sz="2000">
                <a:cs typeface="Times New Roman" pitchFamily="18" charset="0"/>
              </a:rPr>
              <a:t>Začetek dela: decembra 2003</a:t>
            </a:r>
          </a:p>
          <a:p>
            <a:r>
              <a:rPr lang="sl-SI" sz="2000">
                <a:cs typeface="Times New Roman" pitchFamily="18" charset="0"/>
              </a:rPr>
              <a:t>Cilj: podatki za živinorejo, veterino in medicino.</a:t>
            </a:r>
          </a:p>
          <a:p>
            <a:r>
              <a:rPr lang="sl-SI" sz="2000">
                <a:cs typeface="Times New Roman" pitchFamily="18" charset="0"/>
              </a:rPr>
              <a:t>Z manjšo natančnostjo bodo določili tudi značilnosti genomov drugih pasem goveda.</a:t>
            </a:r>
          </a:p>
          <a:p>
            <a:endParaRPr lang="sl-SI" sz="2000"/>
          </a:p>
          <a:p>
            <a:r>
              <a:rPr lang="en-US" sz="2000"/>
              <a:t> </a:t>
            </a:r>
            <a:r>
              <a:rPr lang="en-US" sz="1600">
                <a:latin typeface="Courier New" pitchFamily="49" charset="0"/>
              </a:rPr>
              <a:t>http://www.genome.gov/12512874</a:t>
            </a:r>
            <a:endParaRPr lang="sl-SI" sz="2000"/>
          </a:p>
        </p:txBody>
      </p:sp>
      <p:pic>
        <p:nvPicPr>
          <p:cNvPr id="92163" name="Picture 3" descr="Click this link to view a high-resolution photo of the Hereford cow and cal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38" y="260350"/>
            <a:ext cx="3028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4"/>
          <p:cNvSpPr>
            <a:spLocks noChangeArrowheads="1"/>
          </p:cNvSpPr>
          <p:nvPr/>
        </p:nvSpPr>
        <p:spPr bwMode="auto">
          <a:xfrm>
            <a:off x="179388" y="4365625"/>
            <a:ext cx="86423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sz="1800"/>
              <a:t>Nature, 9. 12. 2004: genom kokoši – prva ptica, ki so ji določili genom.  Mednarodni konzorcij (12 držav). 6,6x pokritost genoma, podatki prosto dostopni. 1. verzija marca 2004. Projekt 13 mio USD.</a:t>
            </a:r>
          </a:p>
          <a:p>
            <a:r>
              <a:rPr lang="sl-SI" sz="1800"/>
              <a:t>l~1 mrd bp, število genov pa je podobno kot pri sesalcih (23.000): manj je ponovitev in psevdogenov. 60 % genov kokoši se pojavlja tudi pri človeku (in večinoma tudi pri ribi fugu). </a:t>
            </a:r>
            <a:endParaRPr 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p:cNvGrpSpPr>
            <a:grpSpLocks/>
          </p:cNvGrpSpPr>
          <p:nvPr/>
        </p:nvGrpSpPr>
        <p:grpSpPr bwMode="auto">
          <a:xfrm>
            <a:off x="7021513" y="2205038"/>
            <a:ext cx="2122487" cy="260350"/>
            <a:chOff x="2699" y="4110"/>
            <a:chExt cx="1745" cy="210"/>
          </a:xfrm>
        </p:grpSpPr>
        <p:pic>
          <p:nvPicPr>
            <p:cNvPr id="931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 y="4110"/>
              <a:ext cx="63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 y="4110"/>
              <a:ext cx="115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318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188913"/>
            <a:ext cx="1428750" cy="19050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Text Box 9"/>
          <p:cNvSpPr txBox="1">
            <a:spLocks noChangeArrowheads="1"/>
          </p:cNvSpPr>
          <p:nvPr/>
        </p:nvSpPr>
        <p:spPr bwMode="auto">
          <a:xfrm>
            <a:off x="376238" y="425450"/>
            <a:ext cx="4232275"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a:t>Genom kljunaša</a:t>
            </a:r>
          </a:p>
          <a:p>
            <a:endParaRPr lang="sl-SI"/>
          </a:p>
          <a:p>
            <a:r>
              <a:rPr lang="sl-SI" sz="1400"/>
              <a:t>- sesalec, ki leže jajca</a:t>
            </a:r>
          </a:p>
          <a:p>
            <a:r>
              <a:rPr lang="sl-SI" sz="1400"/>
              <a:t>- ima kljun</a:t>
            </a:r>
          </a:p>
          <a:p>
            <a:r>
              <a:rPr lang="sl-SI" sz="1400"/>
              <a:t>- doji mladiče</a:t>
            </a:r>
          </a:p>
          <a:p>
            <a:r>
              <a:rPr lang="sl-SI" sz="1400"/>
              <a:t>- proizvaja toksin</a:t>
            </a:r>
          </a:p>
          <a:p>
            <a:r>
              <a:rPr lang="sl-SI" sz="1400"/>
              <a:t>- se orientira pod vodo z elektrosenzoričnim sistemom</a:t>
            </a:r>
          </a:p>
          <a:p>
            <a:r>
              <a:rPr lang="sl-SI" sz="1400"/>
              <a:t>- evolucijski razvoj pred ~166 M leti</a:t>
            </a:r>
          </a:p>
          <a:p>
            <a:endParaRPr lang="sl-SI" sz="1400"/>
          </a:p>
          <a:p>
            <a:r>
              <a:rPr lang="sl-SI" sz="1400"/>
              <a:t>52 kromosomov, od tega 10 spolnih</a:t>
            </a:r>
          </a:p>
          <a:p>
            <a:r>
              <a:rPr lang="sl-SI" sz="1400"/>
              <a:t>2,7 mrd bp</a:t>
            </a:r>
          </a:p>
          <a:p>
            <a:r>
              <a:rPr lang="sl-SI" sz="1400"/>
              <a:t>18.500 genov</a:t>
            </a:r>
          </a:p>
          <a:p>
            <a:r>
              <a:rPr lang="sl-SI" sz="1400"/>
              <a:t>50 % nekodirajočih zaporedij</a:t>
            </a:r>
          </a:p>
          <a:p>
            <a:endParaRPr lang="sl-SI" sz="1400"/>
          </a:p>
          <a:p>
            <a:r>
              <a:rPr lang="sl-SI" sz="1400"/>
              <a:t>WGS</a:t>
            </a:r>
          </a:p>
          <a:p>
            <a:r>
              <a:rPr lang="sl-SI" sz="1400"/>
              <a:t>~6x prekritost genoma z zaporedji</a:t>
            </a:r>
          </a:p>
          <a:p>
            <a:r>
              <a:rPr lang="sl-SI" sz="1400"/>
              <a:t>BAC, fozmidi in plazmidi</a:t>
            </a:r>
          </a:p>
          <a:p>
            <a:r>
              <a:rPr lang="sl-SI" sz="1400"/>
              <a:t>povpr. dolžina posameznega prebranega zaporedja 703 b</a:t>
            </a:r>
          </a:p>
          <a:p>
            <a:r>
              <a:rPr lang="sl-SI" sz="1400"/>
              <a:t>~205.000 superkontigov</a:t>
            </a:r>
          </a:p>
          <a:p>
            <a:endParaRPr lang="sl-SI" sz="1400"/>
          </a:p>
        </p:txBody>
      </p:sp>
      <p:pic>
        <p:nvPicPr>
          <p:cNvPr id="9318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913" y="2708275"/>
            <a:ext cx="3748087"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345757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73263"/>
            <a:ext cx="3548063" cy="31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412875"/>
            <a:ext cx="22955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468313" y="333375"/>
            <a:ext cx="8181975" cy="633413"/>
          </a:xfrm>
          <a:prstGeom prst="rect">
            <a:avLst/>
          </a:prstGeom>
          <a:solidFill>
            <a:srgbClr val="99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2800">
                <a:solidFill>
                  <a:schemeClr val="tx2"/>
                </a:solidFill>
                <a:latin typeface="Arial" charset="0"/>
              </a:rPr>
              <a:t>Osnovna pristopa k določanju zaporedij genomov</a:t>
            </a:r>
            <a:endParaRPr lang="en-GB" sz="3200">
              <a:solidFill>
                <a:schemeClr val="tx2"/>
              </a:solidFill>
              <a:latin typeface="Arial" charset="0"/>
            </a:endParaRPr>
          </a:p>
        </p:txBody>
      </p:sp>
      <p:sp>
        <p:nvSpPr>
          <p:cNvPr id="13315" name="Text Box 6"/>
          <p:cNvSpPr txBox="1">
            <a:spLocks noChangeArrowheads="1"/>
          </p:cNvSpPr>
          <p:nvPr/>
        </p:nvSpPr>
        <p:spPr bwMode="auto">
          <a:xfrm>
            <a:off x="395288" y="1412875"/>
            <a:ext cx="8534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b="1">
                <a:solidFill>
                  <a:srgbClr val="FF0066"/>
                </a:solidFill>
                <a:latin typeface="Arial" charset="0"/>
              </a:rPr>
              <a:t>WGS </a:t>
            </a:r>
            <a:r>
              <a:rPr lang="sl-SI" sz="1600">
                <a:latin typeface="Arial" charset="0"/>
              </a:rPr>
              <a:t>= </a:t>
            </a:r>
            <a:r>
              <a:rPr lang="sl-SI" sz="1600" i="1">
                <a:latin typeface="Arial" charset="0"/>
              </a:rPr>
              <a:t>whole genome shotgun</a:t>
            </a:r>
            <a:r>
              <a:rPr lang="sl-SI" sz="1600">
                <a:latin typeface="Arial" charset="0"/>
              </a:rPr>
              <a:t>: hitri način s celotnim genomom</a:t>
            </a:r>
          </a:p>
          <a:p>
            <a:r>
              <a:rPr lang="sl-SI" sz="1600" b="1">
                <a:solidFill>
                  <a:schemeClr val="accent2"/>
                </a:solidFill>
                <a:latin typeface="Arial" charset="0"/>
              </a:rPr>
              <a:t>HSS </a:t>
            </a:r>
            <a:r>
              <a:rPr lang="sl-SI" sz="1600">
                <a:latin typeface="Arial" charset="0"/>
              </a:rPr>
              <a:t>= </a:t>
            </a:r>
            <a:r>
              <a:rPr lang="sl-SI" sz="1600" i="1">
                <a:latin typeface="Arial" charset="0"/>
              </a:rPr>
              <a:t>hierachical shotgun sequencing</a:t>
            </a:r>
            <a:r>
              <a:rPr lang="sl-SI" sz="1600">
                <a:latin typeface="Arial" charset="0"/>
              </a:rPr>
              <a:t>: hitri hierarhični način </a:t>
            </a:r>
            <a:r>
              <a:rPr lang="sl-SI" sz="1400">
                <a:latin typeface="Arial" charset="0"/>
              </a:rPr>
              <a:t>(tudi druga imena: </a:t>
            </a:r>
            <a:r>
              <a:rPr lang="sl-SI" sz="1400" i="1">
                <a:latin typeface="Arial" charset="0"/>
              </a:rPr>
              <a:t>Bac-by-Bac</a:t>
            </a:r>
            <a:r>
              <a:rPr lang="sl-SI" sz="1400">
                <a:latin typeface="Arial" charset="0"/>
              </a:rPr>
              <a:t>, </a:t>
            </a:r>
            <a:r>
              <a:rPr lang="sl-SI" sz="1400" i="1">
                <a:latin typeface="Arial" charset="0"/>
              </a:rPr>
              <a:t>clone-by-clone</a:t>
            </a:r>
            <a:r>
              <a:rPr lang="sl-SI" sz="1400">
                <a:latin typeface="Arial" charset="0"/>
              </a:rPr>
              <a:t>, HS = </a:t>
            </a:r>
            <a:r>
              <a:rPr lang="sl-SI" sz="1400" i="1">
                <a:latin typeface="Arial" charset="0"/>
              </a:rPr>
              <a:t>hierarchical sequencing</a:t>
            </a:r>
            <a:r>
              <a:rPr lang="sl-SI" sz="1400">
                <a:latin typeface="Arial" charset="0"/>
              </a:rPr>
              <a:t>, OSS = </a:t>
            </a:r>
            <a:r>
              <a:rPr lang="sl-SI" sz="1400" i="1">
                <a:latin typeface="Arial" charset="0"/>
              </a:rPr>
              <a:t>ordered shotgun sequencing</a:t>
            </a:r>
            <a:r>
              <a:rPr lang="sl-SI" sz="1400">
                <a:latin typeface="Arial" charset="0"/>
              </a:rPr>
              <a:t> ...)</a:t>
            </a:r>
          </a:p>
          <a:p>
            <a:endParaRPr lang="sl-SI" sz="1400">
              <a:latin typeface="Arial" charset="0"/>
            </a:endParaRPr>
          </a:p>
          <a:p>
            <a:endParaRPr lang="sl-SI" sz="700">
              <a:latin typeface="Arial" charset="0"/>
            </a:endParaRPr>
          </a:p>
          <a:p>
            <a:r>
              <a:rPr lang="sl-SI" sz="1400">
                <a:latin typeface="Arial" charset="0"/>
              </a:rPr>
              <a:t>Razlika je v tem, da pri WGS razrežejo celoten genom na segmente, ki jim je mogoče določiti zaporedje, medtem ko pri HSS pripravijo najprej dolge fragmente, jih kartirajo, nato pa jih razrežejo na krajše in jim določijo zaporedje.</a:t>
            </a:r>
          </a:p>
          <a:p>
            <a:endParaRPr lang="sl-SI" sz="800">
              <a:latin typeface="Arial" charset="0"/>
            </a:endParaRPr>
          </a:p>
          <a:p>
            <a:r>
              <a:rPr lang="sl-SI" sz="1400">
                <a:latin typeface="Arial" charset="0"/>
              </a:rPr>
              <a:t>Sestavljanje zaporedij je pri WGS bistveno bolj zapleteno in pogosto ni možno brez podatkov o kartiranju, ki jih dobijo po hierarhičnem postopku. Prav tako ostajajo v sestavljenem zaporedju večje  vrzeli, težave pa so tudi s ponavljajočimi se zaporedji.</a:t>
            </a:r>
          </a:p>
          <a:p>
            <a:endParaRPr lang="sl-SI" sz="140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476250"/>
            <a:ext cx="5257800"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5"/>
          <p:cNvSpPr>
            <a:spLocks noChangeArrowheads="1"/>
          </p:cNvSpPr>
          <p:nvPr/>
        </p:nvSpPr>
        <p:spPr bwMode="auto">
          <a:xfrm>
            <a:off x="323850" y="4365625"/>
            <a:ext cx="8424863"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pPr>
            <a:r>
              <a:rPr lang="sl-SI" sz="1400">
                <a:latin typeface="Arial" charset="0"/>
              </a:rPr>
              <a:t>Pri določanju zaporedja človekovega genoma so v resnici tudi pri postopku WGS pripravili genomske knjižnice na 3 ravneh: s fragmenti dolžin 2 kb, 10 kb in 200 kb. Določili so celotna zaporedja fragmentov v ‘malih’ knjižnicah, pri knjižnicah BAC pa samo zaporedja koncev insertov. Vseeno so jim manjkali podatki o kartiranju genov, ki so jih povzeli iz podatkov HSS.</a:t>
            </a:r>
          </a:p>
          <a:p>
            <a:pPr>
              <a:lnSpc>
                <a:spcPct val="105000"/>
              </a:lnSpc>
            </a:pPr>
            <a:endParaRPr lang="sl-SI" sz="1400">
              <a:latin typeface="Arial" charset="0"/>
            </a:endParaRPr>
          </a:p>
          <a:p>
            <a:pPr>
              <a:lnSpc>
                <a:spcPct val="105000"/>
              </a:lnSpc>
            </a:pPr>
            <a:r>
              <a:rPr lang="sl-SI" sz="1400">
                <a:latin typeface="Arial" charset="0"/>
              </a:rPr>
              <a:t>Postopek WGS je bolj primeren za manjše genome, za večje pa je potrebna kombinacija pristopov. Kljub slabostim je postopek WGS cenejši in hitrejši.</a:t>
            </a:r>
          </a:p>
          <a:p>
            <a:pPr>
              <a:lnSpc>
                <a:spcPct val="105000"/>
              </a:lnSpc>
            </a:pPr>
            <a:endParaRPr lang="sl-SI" sz="1400">
              <a:latin typeface="Arial" charset="0"/>
            </a:endParaRPr>
          </a:p>
          <a:p>
            <a:pPr>
              <a:lnSpc>
                <a:spcPct val="105000"/>
              </a:lnSpc>
            </a:pPr>
            <a:r>
              <a:rPr lang="sl-SI" sz="1200" i="1">
                <a:latin typeface="Arial" charset="0"/>
              </a:rPr>
              <a:t>http://www.pnas.org/cgi/content/full/042692499v1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771775" y="260350"/>
            <a:ext cx="4033838" cy="474663"/>
          </a:xfrm>
          <a:solidFill>
            <a:srgbClr val="99CC00">
              <a:alpha val="50195"/>
            </a:srgbClr>
          </a:solidFill>
        </p:spPr>
        <p:txBody>
          <a:bodyPr/>
          <a:lstStyle/>
          <a:p>
            <a:r>
              <a:rPr lang="sl-SI" sz="2800" dirty="0" smtClean="0">
                <a:latin typeface="Arial" charset="0"/>
              </a:rPr>
              <a:t>Človekov genom </a:t>
            </a:r>
            <a:r>
              <a:rPr lang="sl-SI" sz="2800" dirty="0" smtClean="0">
                <a:latin typeface="Arial" charset="0"/>
              </a:rPr>
              <a:t>/3</a:t>
            </a:r>
            <a:endParaRPr lang="en-GB" sz="2800" dirty="0" smtClean="0">
              <a:latin typeface="Arial" charset="0"/>
            </a:endParaRPr>
          </a:p>
        </p:txBody>
      </p:sp>
      <p:pic>
        <p:nvPicPr>
          <p:cNvPr id="15363" name="Picture 6" descr="HumanGenome_ShotgunPrincip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25538"/>
            <a:ext cx="489585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11138"/>
            <a:ext cx="3602038" cy="474662"/>
          </a:xfrm>
          <a:solidFill>
            <a:srgbClr val="99CC00">
              <a:alpha val="50195"/>
            </a:srgbClr>
          </a:solidFill>
        </p:spPr>
        <p:txBody>
          <a:bodyPr/>
          <a:lstStyle/>
          <a:p>
            <a:r>
              <a:rPr lang="sl-SI" sz="2800" dirty="0" smtClean="0">
                <a:latin typeface="Arial" charset="0"/>
              </a:rPr>
              <a:t>Človekov genom </a:t>
            </a:r>
            <a:r>
              <a:rPr lang="sl-SI" sz="2800" dirty="0" smtClean="0">
                <a:latin typeface="Arial" charset="0"/>
              </a:rPr>
              <a:t>/4</a:t>
            </a:r>
            <a:endParaRPr lang="en-GB" sz="2800" dirty="0" smtClean="0">
              <a:latin typeface="Arial" charset="0"/>
            </a:endParaRPr>
          </a:p>
        </p:txBody>
      </p:sp>
      <p:sp>
        <p:nvSpPr>
          <p:cNvPr id="17411" name="Rectangle 3"/>
          <p:cNvSpPr>
            <a:spLocks noGrp="1" noChangeArrowheads="1"/>
          </p:cNvSpPr>
          <p:nvPr>
            <p:ph type="body" idx="1"/>
          </p:nvPr>
        </p:nvSpPr>
        <p:spPr>
          <a:xfrm>
            <a:off x="250825" y="1125538"/>
            <a:ext cx="3878263" cy="966787"/>
          </a:xfrm>
        </p:spPr>
        <p:txBody>
          <a:bodyPr/>
          <a:lstStyle/>
          <a:p>
            <a:pPr marL="0" indent="0">
              <a:buFontTx/>
              <a:buNone/>
            </a:pPr>
            <a:r>
              <a:rPr lang="sl-SI" sz="1400" smtClean="0">
                <a:latin typeface="Arial" charset="0"/>
              </a:rPr>
              <a:t>Hierarhija vektorjev pri določanju zaporedij: </a:t>
            </a:r>
          </a:p>
          <a:p>
            <a:pPr marL="0" indent="0"/>
            <a:endParaRPr lang="sl-SI" sz="1400" smtClean="0">
              <a:latin typeface="Arial" charset="0"/>
            </a:endParaRPr>
          </a:p>
          <a:p>
            <a:pPr marL="0" indent="0"/>
            <a:endParaRPr lang="sl-SI" sz="1400" smtClean="0">
              <a:latin typeface="Arial" charset="0"/>
            </a:endParaRPr>
          </a:p>
          <a:p>
            <a:pPr marL="0" indent="0"/>
            <a:endParaRPr lang="en-GB" sz="1400" smtClean="0">
              <a:latin typeface="Arial" charset="0"/>
            </a:endParaRPr>
          </a:p>
        </p:txBody>
      </p:sp>
      <p:pic>
        <p:nvPicPr>
          <p:cNvPr id="17412" name="Picture 5" descr="Genome_seqclones1"/>
          <p:cNvPicPr>
            <a:picLocks noChangeAspect="1" noChangeArrowheads="1"/>
          </p:cNvPicPr>
          <p:nvPr/>
        </p:nvPicPr>
        <p:blipFill>
          <a:blip r:embed="rId3">
            <a:extLst>
              <a:ext uri="{28A0092B-C50C-407E-A947-70E740481C1C}">
                <a14:useLocalDpi xmlns:a14="http://schemas.microsoft.com/office/drawing/2010/main" val="0"/>
              </a:ext>
            </a:extLst>
          </a:blip>
          <a:srcRect t="4753"/>
          <a:stretch>
            <a:fillRect/>
          </a:stretch>
        </p:blipFill>
        <p:spPr bwMode="auto">
          <a:xfrm>
            <a:off x="4198938" y="188913"/>
            <a:ext cx="494506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827088" y="260350"/>
            <a:ext cx="6646862" cy="609600"/>
          </a:xfrm>
          <a:prstGeom prst="rect">
            <a:avLst/>
          </a:prstGeom>
          <a:solidFill>
            <a:srgbClr val="99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sl-SI" sz="2800">
                <a:solidFill>
                  <a:schemeClr val="tx2"/>
                </a:solidFill>
                <a:latin typeface="Arial" charset="0"/>
              </a:rPr>
              <a:t>Projekt Človekov genom: zaključek</a:t>
            </a:r>
            <a:endParaRPr lang="en-GB" sz="2800">
              <a:solidFill>
                <a:schemeClr val="tx2"/>
              </a:solidFill>
              <a:latin typeface="Arial" charset="0"/>
            </a:endParaRPr>
          </a:p>
        </p:txBody>
      </p:sp>
      <p:sp>
        <p:nvSpPr>
          <p:cNvPr id="26627" name="Text Box 5"/>
          <p:cNvSpPr txBox="1">
            <a:spLocks noChangeArrowheads="1"/>
          </p:cNvSpPr>
          <p:nvPr/>
        </p:nvSpPr>
        <p:spPr bwMode="auto">
          <a:xfrm>
            <a:off x="323850" y="1700213"/>
            <a:ext cx="85693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2000">
                <a:latin typeface="Arial" charset="0"/>
              </a:rPr>
              <a:t>20.10.2004: </a:t>
            </a:r>
            <a:br>
              <a:rPr lang="sl-SI" sz="2000">
                <a:latin typeface="Arial" charset="0"/>
              </a:rPr>
            </a:br>
            <a:r>
              <a:rPr lang="sl-SI" sz="2000">
                <a:latin typeface="Arial" charset="0"/>
              </a:rPr>
              <a:t>pripravili so zlato standardno zaporedje ‘gold standard’ </a:t>
            </a:r>
            <a:br>
              <a:rPr lang="sl-SI" sz="2000">
                <a:latin typeface="Arial" charset="0"/>
              </a:rPr>
            </a:br>
            <a:r>
              <a:rPr lang="sl-SI" sz="2000">
                <a:latin typeface="Arial" charset="0"/>
              </a:rPr>
              <a:t>[verzija 35, “near-complete genome”]</a:t>
            </a:r>
          </a:p>
          <a:p>
            <a:endParaRPr lang="sl-SI" sz="2000">
              <a:latin typeface="Arial" charset="0"/>
            </a:endParaRPr>
          </a:p>
          <a:p>
            <a:r>
              <a:rPr lang="sl-SI" sz="2000">
                <a:latin typeface="Arial" charset="0"/>
              </a:rPr>
              <a:t>Zaključne ugotovitve:</a:t>
            </a:r>
          </a:p>
          <a:p>
            <a:pPr>
              <a:buFontTx/>
              <a:buChar char="-"/>
            </a:pPr>
            <a:r>
              <a:rPr lang="sl-SI" sz="2000">
                <a:latin typeface="Arial" charset="0"/>
              </a:rPr>
              <a:t> skupna dolžina 2,85 mrd bp</a:t>
            </a:r>
          </a:p>
          <a:p>
            <a:pPr>
              <a:buFontTx/>
              <a:buChar char="-"/>
            </a:pPr>
            <a:r>
              <a:rPr lang="sl-SI" sz="2000">
                <a:latin typeface="Arial" charset="0"/>
              </a:rPr>
              <a:t> število vrzeli so zmanjšali za 400x na 341</a:t>
            </a:r>
          </a:p>
          <a:p>
            <a:pPr>
              <a:buFontTx/>
              <a:buChar char="-"/>
            </a:pPr>
            <a:r>
              <a:rPr lang="sl-SI" sz="2000">
                <a:latin typeface="Arial" charset="0"/>
              </a:rPr>
              <a:t> znanih je 99 % zaporedja tistih delov genoma, ki vsebujejo gene</a:t>
            </a:r>
          </a:p>
          <a:p>
            <a:pPr>
              <a:buFontTx/>
              <a:buChar char="-"/>
            </a:pPr>
            <a:r>
              <a:rPr lang="sl-SI" sz="2000">
                <a:latin typeface="Arial" charset="0"/>
              </a:rPr>
              <a:t> natančnost določenega zaporedja je 99,999 %</a:t>
            </a:r>
          </a:p>
          <a:p>
            <a:pPr>
              <a:buFontTx/>
              <a:buChar char="-"/>
            </a:pPr>
            <a:r>
              <a:rPr lang="sl-SI" sz="2000">
                <a:latin typeface="Arial" charset="0"/>
              </a:rPr>
              <a:t> določili so 22.287 genskih lokusov</a:t>
            </a:r>
          </a:p>
          <a:p>
            <a:pPr>
              <a:buFontTx/>
              <a:buChar char="-"/>
            </a:pPr>
            <a:r>
              <a:rPr lang="sl-SI" sz="2000">
                <a:latin typeface="Arial" charset="0"/>
              </a:rPr>
              <a:t> v zadnjih 60-100 milijonih let se je razvilo 1183 genov, </a:t>
            </a:r>
            <a:br>
              <a:rPr lang="sl-SI" sz="2000">
                <a:latin typeface="Arial" charset="0"/>
              </a:rPr>
            </a:br>
            <a:r>
              <a:rPr lang="sl-SI" sz="2000">
                <a:latin typeface="Arial" charset="0"/>
              </a:rPr>
              <a:t>  ~30 pa se jih je izgubilo</a:t>
            </a:r>
          </a:p>
          <a:p>
            <a:pPr>
              <a:buFontTx/>
              <a:buChar char="-"/>
            </a:pPr>
            <a:endParaRPr lang="en-US" sz="2000">
              <a:latin typeface="Arial" charset="0"/>
            </a:endParaRPr>
          </a:p>
        </p:txBody>
      </p:sp>
      <p:sp>
        <p:nvSpPr>
          <p:cNvPr id="26628" name="Rectangle 6"/>
          <p:cNvSpPr>
            <a:spLocks noChangeArrowheads="1"/>
          </p:cNvSpPr>
          <p:nvPr/>
        </p:nvSpPr>
        <p:spPr bwMode="auto">
          <a:xfrm>
            <a:off x="3038475" y="2119313"/>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a:p>
            <a:endParaRPr lang="en-US"/>
          </a:p>
        </p:txBody>
      </p:sp>
      <p:graphicFrame>
        <p:nvGraphicFramePr>
          <p:cNvPr id="91151" name="Group 15"/>
          <p:cNvGraphicFramePr>
            <a:graphicFrameLocks noGrp="1"/>
          </p:cNvGraphicFramePr>
          <p:nvPr/>
        </p:nvGraphicFramePr>
        <p:xfrm>
          <a:off x="5508625" y="1125538"/>
          <a:ext cx="3067050" cy="823912"/>
        </p:xfrm>
        <a:graphic>
          <a:graphicData uri="http://schemas.openxmlformats.org/drawingml/2006/table">
            <a:tbl>
              <a:tblPr/>
              <a:tblGrid>
                <a:gridCol w="3067050"/>
              </a:tblGrid>
              <a:tr h="8239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3399"/>
                          </a:solidFill>
                          <a:effectLst/>
                          <a:latin typeface="Arial" charset="0"/>
                          <a:cs typeface="Arial" charset="0"/>
                        </a:rPr>
                        <a:t>Finishing the euchromatic sequence of the human genome.</a:t>
                      </a:r>
                      <a:r>
                        <a:rPr kumimoji="0" lang="en-US" sz="800" b="0" i="0" u="none" strike="noStrike" cap="none" normalizeH="0" baseline="0" smtClean="0">
                          <a:ln>
                            <a:noFill/>
                          </a:ln>
                          <a:solidFill>
                            <a:srgbClr val="003399"/>
                          </a:solidFill>
                          <a:effectLst/>
                          <a:latin typeface="Arial" charset="0"/>
                          <a:cs typeface="Arial" charset="0"/>
                        </a:rPr>
                        <a:t/>
                      </a:r>
                      <a:br>
                        <a:rPr kumimoji="0" lang="en-US" sz="800" b="0" i="0" u="none" strike="noStrike" cap="none" normalizeH="0" baseline="0" smtClean="0">
                          <a:ln>
                            <a:noFill/>
                          </a:ln>
                          <a:solidFill>
                            <a:srgbClr val="003399"/>
                          </a:solidFill>
                          <a:effectLst/>
                          <a:latin typeface="Arial" charset="0"/>
                          <a:cs typeface="Arial" charset="0"/>
                        </a:rPr>
                      </a:br>
                      <a:r>
                        <a:rPr kumimoji="0" lang="en-US" sz="800" b="0" i="1" u="none" strike="noStrike" cap="none" normalizeH="0" baseline="0" smtClean="0">
                          <a:ln>
                            <a:noFill/>
                          </a:ln>
                          <a:solidFill>
                            <a:srgbClr val="003399"/>
                          </a:solidFill>
                          <a:effectLst/>
                          <a:latin typeface="Arial" charset="0"/>
                          <a:cs typeface="Arial" charset="0"/>
                        </a:rPr>
                        <a:t>International Human Genome Sequencing Consortium </a:t>
                      </a:r>
                      <a:r>
                        <a:rPr kumimoji="0" lang="en-US" sz="800" b="0" i="0" u="none" strike="noStrike" cap="none" normalizeH="0" baseline="0" smtClean="0">
                          <a:ln>
                            <a:noFill/>
                          </a:ln>
                          <a:solidFill>
                            <a:srgbClr val="003399"/>
                          </a:solidFill>
                          <a:effectLst/>
                          <a:latin typeface="Arial" charset="0"/>
                          <a:cs typeface="Arial" charset="0"/>
                        </a:rPr>
                        <a:t/>
                      </a:r>
                      <a:br>
                        <a:rPr kumimoji="0" lang="en-US" sz="800" b="0" i="0" u="none" strike="noStrike" cap="none" normalizeH="0" baseline="0" smtClean="0">
                          <a:ln>
                            <a:noFill/>
                          </a:ln>
                          <a:solidFill>
                            <a:srgbClr val="003399"/>
                          </a:solidFill>
                          <a:effectLst/>
                          <a:latin typeface="Arial" charset="0"/>
                          <a:cs typeface="Arial" charset="0"/>
                        </a:rPr>
                      </a:br>
                      <a:r>
                        <a:rPr kumimoji="0" lang="en-US" sz="800" b="0" i="0" u="none" strike="noStrike" cap="none" normalizeH="0" baseline="0" smtClean="0">
                          <a:ln>
                            <a:noFill/>
                          </a:ln>
                          <a:solidFill>
                            <a:srgbClr val="003399"/>
                          </a:solidFill>
                          <a:effectLst/>
                          <a:latin typeface="Arial" charset="0"/>
                          <a:cs typeface="Arial" charset="0"/>
                        </a:rPr>
                        <a:t>Nature. 2004;431;931-45</a:t>
                      </a:r>
                      <a:endParaRPr kumimoji="0" lang="en-US" sz="2400" b="0" i="0" u="none" strike="noStrike" cap="none" normalizeH="0" baseline="0" smtClean="0">
                        <a:ln>
                          <a:noFill/>
                        </a:ln>
                        <a:solidFill>
                          <a:srgbClr val="003399"/>
                        </a:solidFill>
                        <a:effectLst/>
                        <a:latin typeface="Times New Roman" pitchFamily="18" charset="0"/>
                      </a:endParaRPr>
                    </a:p>
                  </a:txBody>
                  <a:tcPr anchor="ctr" horzOverflow="overflow">
                    <a:lnL cap="flat">
                      <a:noFill/>
                    </a:lnL>
                    <a:lnR cap="flat">
                      <a:noFill/>
                    </a:lnR>
                    <a:lnT cap="flat">
                      <a:noFill/>
                    </a:lnT>
                    <a:lnB cap="flat">
                      <a:noFill/>
                    </a:lnB>
                    <a:lnTlToBr>
                      <a:noFill/>
                    </a:lnTlToBr>
                    <a:lnBlToTr>
                      <a:noFill/>
                    </a:lnBlToTr>
                    <a:solidFill>
                      <a:srgbClr val="F5F5FF"/>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l="15208" t="46648" r="26517" b="21445"/>
          <a:stretch>
            <a:fillRect/>
          </a:stretch>
        </p:blipFill>
        <p:spPr bwMode="auto">
          <a:xfrm>
            <a:off x="611188" y="1125538"/>
            <a:ext cx="7993062"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Rectangle 5"/>
          <p:cNvSpPr>
            <a:spLocks noChangeArrowheads="1"/>
          </p:cNvSpPr>
          <p:nvPr/>
        </p:nvSpPr>
        <p:spPr bwMode="auto">
          <a:xfrm>
            <a:off x="3575050" y="4149725"/>
            <a:ext cx="49164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sl-SI" sz="1200" i="1">
                <a:solidFill>
                  <a:srgbClr val="003399"/>
                </a:solidFill>
                <a:latin typeface="Arial Narrow" pitchFamily="34" charset="0"/>
              </a:rPr>
              <a:t>Nature News </a:t>
            </a:r>
            <a:r>
              <a:rPr lang="en-US" sz="1200" i="1">
                <a:solidFill>
                  <a:schemeClr val="bg2"/>
                </a:solidFill>
                <a:latin typeface="Arial Narrow" pitchFamily="34" charset="0"/>
              </a:rPr>
              <a:t>16 April 2008</a:t>
            </a:r>
          </a:p>
          <a:p>
            <a:pPr algn="r"/>
            <a:r>
              <a:rPr lang="en-US" sz="1200" b="1" i="1">
                <a:solidFill>
                  <a:schemeClr val="bg2"/>
                </a:solidFill>
                <a:latin typeface="Arial Narrow" pitchFamily="34" charset="0"/>
              </a:rPr>
              <a:t>James Watson's genome sequenced at high speed</a:t>
            </a:r>
          </a:p>
          <a:p>
            <a:pPr algn="r"/>
            <a:r>
              <a:rPr lang="en-US" sz="1200" i="1">
                <a:solidFill>
                  <a:schemeClr val="bg2"/>
                </a:solidFill>
                <a:latin typeface="Arial Narrow" pitchFamily="34" charset="0"/>
              </a:rPr>
              <a:t>New-generation technology takes just four months and costs a fraction of old method</a:t>
            </a:r>
            <a:r>
              <a:rPr lang="en-US" sz="1200" i="1">
                <a:latin typeface="Arial Narrow"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3789</TotalTime>
  <Words>1864</Words>
  <Application>Microsoft Office PowerPoint</Application>
  <PresentationFormat>On-screen Show (4:3)</PresentationFormat>
  <Paragraphs>314</Paragraphs>
  <Slides>33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Chalkboard</vt:lpstr>
      <vt:lpstr>Courier New</vt:lpstr>
      <vt:lpstr>Courier New CE</vt:lpstr>
      <vt:lpstr>Times New Roman</vt:lpstr>
      <vt:lpstr>Wingdings</vt:lpstr>
      <vt:lpstr>Default Design</vt:lpstr>
      <vt:lpstr>Človekov genom - rezultati projekta</vt:lpstr>
      <vt:lpstr>PowerPoint Presentation</vt:lpstr>
      <vt:lpstr>Človekov genom /2</vt:lpstr>
      <vt:lpstr>PowerPoint Presentation</vt:lpstr>
      <vt:lpstr>PowerPoint Presentation</vt:lpstr>
      <vt:lpstr>Človekov genom /3</vt:lpstr>
      <vt:lpstr>Človekov genom /4</vt:lpstr>
      <vt:lpstr>PowerPoint Presentation</vt:lpstr>
      <vt:lpstr>PowerPoint Presentation</vt:lpstr>
      <vt:lpstr>PowerPoint Presentation</vt:lpstr>
      <vt:lpstr>Projekt HapMap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Mikromrežne analize CNV</vt:lpstr>
      <vt:lpstr>PowerPoint Presentation</vt:lpstr>
      <vt:lpstr>Genomi rastlin</vt:lpstr>
      <vt:lpstr>PowerPoint Presentation</vt:lpstr>
      <vt:lpstr>Genomi rastlin: riž</vt:lpstr>
      <vt:lpstr>Genomi rastlin: topol</vt:lpstr>
      <vt:lpstr>PowerPoint Presentation</vt:lpstr>
      <vt:lpstr>Drugi genomi: miš</vt:lpstr>
      <vt:lpstr>Genom cebrice (Danio rerio)</vt:lpstr>
      <vt:lpstr>PowerPoint Presentation</vt:lpstr>
      <vt:lpstr>Drugi genomi: Plasmodium falciparum</vt:lpstr>
      <vt:lpstr>Drugi genomi: Anopheles gambiae</vt:lpstr>
      <vt:lpstr>PowerPoint Presentation</vt:lpstr>
      <vt:lpstr>PowerPoint Presentation</vt:lpstr>
      <vt:lpstr>PowerPoint Presentation</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136</cp:revision>
  <cp:lastPrinted>2003-12-16T11:42:17Z</cp:lastPrinted>
  <dcterms:created xsi:type="dcterms:W3CDTF">2002-12-11T08:40:53Z</dcterms:created>
  <dcterms:modified xsi:type="dcterms:W3CDTF">2013-11-22T16:01:53Z</dcterms:modified>
</cp:coreProperties>
</file>