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20" r:id="rId2"/>
    <p:sldMasterId id="2147483732" r:id="rId3"/>
  </p:sldMasterIdLst>
  <p:notesMasterIdLst>
    <p:notesMasterId r:id="rId29"/>
  </p:notesMasterIdLst>
  <p:handoutMasterIdLst>
    <p:handoutMasterId r:id="rId30"/>
  </p:handoutMasterIdLst>
  <p:sldIdLst>
    <p:sldId id="277" r:id="rId4"/>
    <p:sldId id="278" r:id="rId5"/>
    <p:sldId id="279" r:id="rId6"/>
    <p:sldId id="311" r:id="rId7"/>
    <p:sldId id="322" r:id="rId8"/>
    <p:sldId id="281" r:id="rId9"/>
    <p:sldId id="310" r:id="rId10"/>
    <p:sldId id="282" r:id="rId11"/>
    <p:sldId id="319" r:id="rId12"/>
    <p:sldId id="320" r:id="rId13"/>
    <p:sldId id="283" r:id="rId14"/>
    <p:sldId id="284" r:id="rId15"/>
    <p:sldId id="298" r:id="rId16"/>
    <p:sldId id="304" r:id="rId17"/>
    <p:sldId id="336" r:id="rId18"/>
    <p:sldId id="285" r:id="rId19"/>
    <p:sldId id="317" r:id="rId20"/>
    <p:sldId id="286" r:id="rId21"/>
    <p:sldId id="412" r:id="rId22"/>
    <p:sldId id="413" r:id="rId23"/>
    <p:sldId id="410" r:id="rId24"/>
    <p:sldId id="411" r:id="rId25"/>
    <p:sldId id="325" r:id="rId26"/>
    <p:sldId id="327" r:id="rId27"/>
    <p:sldId id="326" r:id="rId28"/>
  </p:sldIdLst>
  <p:sldSz cx="9144000" cy="6858000" type="screen4x3"/>
  <p:notesSz cx="6858000" cy="91170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7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66"/>
    <a:srgbClr val="000099"/>
    <a:srgbClr val="FF6600"/>
    <a:srgbClr val="FF7C80"/>
    <a:srgbClr val="FF33CC"/>
    <a:srgbClr val="FF33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4" autoAdjust="0"/>
    <p:restoredTop sz="94660"/>
  </p:normalViewPr>
  <p:slideViewPr>
    <p:cSldViewPr>
      <p:cViewPr varScale="1">
        <p:scale>
          <a:sx n="117" d="100"/>
          <a:sy n="117" d="100"/>
        </p:scale>
        <p:origin x="145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12"/>
    </p:cViewPr>
  </p:sorterViewPr>
  <p:notesViewPr>
    <p:cSldViewPr>
      <p:cViewPr varScale="1">
        <p:scale>
          <a:sx n="51" d="100"/>
          <a:sy n="51" d="100"/>
        </p:scale>
        <p:origin x="-1854" y="-78"/>
      </p:cViewPr>
      <p:guideLst>
        <p:guide orient="horz" pos="287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65450"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2" tIns="45767" rIns="91532" bIns="45767" numCol="1" anchor="t" anchorCtr="0" compatLnSpc="1">
            <a:prstTxWarp prst="textNoShape">
              <a:avLst/>
            </a:prstTxWarp>
          </a:bodyPr>
          <a:lstStyle>
            <a:lvl1pPr defTabSz="908050">
              <a:defRPr sz="1200" smtClean="0"/>
            </a:lvl1pPr>
          </a:lstStyle>
          <a:p>
            <a:pPr>
              <a:defRPr/>
            </a:pPr>
            <a:endParaRPr lang="en-US"/>
          </a:p>
        </p:txBody>
      </p:sp>
      <p:sp>
        <p:nvSpPr>
          <p:cNvPr id="3075" name="Rectangle 3"/>
          <p:cNvSpPr>
            <a:spLocks noGrp="1" noChangeArrowheads="1"/>
          </p:cNvSpPr>
          <p:nvPr>
            <p:ph type="dt" sz="quarter" idx="1"/>
          </p:nvPr>
        </p:nvSpPr>
        <p:spPr bwMode="auto">
          <a:xfrm>
            <a:off x="3892550" y="0"/>
            <a:ext cx="2965450"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2" tIns="45767" rIns="91532" bIns="45767" numCol="1" anchor="t" anchorCtr="0" compatLnSpc="1">
            <a:prstTxWarp prst="textNoShape">
              <a:avLst/>
            </a:prstTxWarp>
          </a:bodyPr>
          <a:lstStyle>
            <a:lvl1pPr algn="r" defTabSz="908050">
              <a:defRPr sz="1200" smtClean="0"/>
            </a:lvl1pPr>
          </a:lstStyle>
          <a:p>
            <a:pPr>
              <a:defRPr/>
            </a:pPr>
            <a:endParaRPr lang="en-US"/>
          </a:p>
        </p:txBody>
      </p:sp>
      <p:sp>
        <p:nvSpPr>
          <p:cNvPr id="3076" name="Rectangle 4"/>
          <p:cNvSpPr>
            <a:spLocks noGrp="1" noChangeArrowheads="1"/>
          </p:cNvSpPr>
          <p:nvPr>
            <p:ph type="ftr" sz="quarter" idx="2"/>
          </p:nvPr>
        </p:nvSpPr>
        <p:spPr bwMode="auto">
          <a:xfrm>
            <a:off x="0" y="8653463"/>
            <a:ext cx="29654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2" tIns="45767" rIns="91532" bIns="45767" numCol="1" anchor="b" anchorCtr="0" compatLnSpc="1">
            <a:prstTxWarp prst="textNoShape">
              <a:avLst/>
            </a:prstTxWarp>
          </a:bodyPr>
          <a:lstStyle>
            <a:lvl1pPr defTabSz="908050">
              <a:defRPr sz="1200" smtClean="0"/>
            </a:lvl1pPr>
          </a:lstStyle>
          <a:p>
            <a:pPr>
              <a:defRPr/>
            </a:pPr>
            <a:endParaRPr lang="en-US"/>
          </a:p>
        </p:txBody>
      </p:sp>
      <p:sp>
        <p:nvSpPr>
          <p:cNvPr id="3077" name="Rectangle 5"/>
          <p:cNvSpPr>
            <a:spLocks noGrp="1" noChangeArrowheads="1"/>
          </p:cNvSpPr>
          <p:nvPr>
            <p:ph type="sldNum" sz="quarter" idx="3"/>
          </p:nvPr>
        </p:nvSpPr>
        <p:spPr bwMode="auto">
          <a:xfrm>
            <a:off x="3892550" y="8653463"/>
            <a:ext cx="29654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2" tIns="45767" rIns="91532" bIns="45767" numCol="1" anchor="b" anchorCtr="0" compatLnSpc="1">
            <a:prstTxWarp prst="textNoShape">
              <a:avLst/>
            </a:prstTxWarp>
          </a:bodyPr>
          <a:lstStyle>
            <a:lvl1pPr algn="r" defTabSz="908050">
              <a:defRPr sz="1200" smtClean="0"/>
            </a:lvl1pPr>
          </a:lstStyle>
          <a:p>
            <a:pPr>
              <a:defRPr/>
            </a:pPr>
            <a:fld id="{E5D37F49-7697-4016-AFD9-1D7DDA983FE7}" type="slidenum">
              <a:rPr lang="en-US"/>
              <a:pPr>
                <a:defRPr/>
              </a:pPr>
              <a:t>‹#›</a:t>
            </a:fld>
            <a:endParaRPr lang="en-US"/>
          </a:p>
        </p:txBody>
      </p:sp>
    </p:spTree>
    <p:extLst>
      <p:ext uri="{BB962C8B-B14F-4D97-AF65-F5344CB8AC3E}">
        <p14:creationId xmlns:p14="http://schemas.microsoft.com/office/powerpoint/2010/main" val="1324013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686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2" tIns="45767" rIns="91532" bIns="45767" numCol="1" anchor="t" anchorCtr="0" compatLnSpc="1">
            <a:prstTxWarp prst="textNoShape">
              <a:avLst/>
            </a:prstTxWarp>
          </a:bodyPr>
          <a:lstStyle>
            <a:lvl1pPr defTabSz="908050">
              <a:defRPr sz="1200" smtClean="0"/>
            </a:lvl1pPr>
          </a:lstStyle>
          <a:p>
            <a:pPr>
              <a:defRPr/>
            </a:pPr>
            <a:endParaRPr lang="en-US"/>
          </a:p>
        </p:txBody>
      </p:sp>
      <p:sp>
        <p:nvSpPr>
          <p:cNvPr id="2051" name="Rectangle 3"/>
          <p:cNvSpPr>
            <a:spLocks noGrp="1" noChangeArrowheads="1"/>
          </p:cNvSpPr>
          <p:nvPr>
            <p:ph type="dt" idx="1"/>
          </p:nvPr>
        </p:nvSpPr>
        <p:spPr bwMode="auto">
          <a:xfrm>
            <a:off x="3894138" y="0"/>
            <a:ext cx="2970212"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2" tIns="45767" rIns="91532" bIns="45767" numCol="1" anchor="t" anchorCtr="0" compatLnSpc="1">
            <a:prstTxWarp prst="textNoShape">
              <a:avLst/>
            </a:prstTxWarp>
          </a:bodyPr>
          <a:lstStyle>
            <a:lvl1pPr algn="r" defTabSz="908050">
              <a:defRPr sz="1200" smtClean="0"/>
            </a:lvl1pPr>
          </a:lstStyle>
          <a:p>
            <a:pPr>
              <a:defRPr/>
            </a:pPr>
            <a:endParaRPr lang="en-US"/>
          </a:p>
        </p:txBody>
      </p:sp>
      <p:sp>
        <p:nvSpPr>
          <p:cNvPr id="71684" name="Rectangle 4"/>
          <p:cNvSpPr>
            <a:spLocks noGrp="1" noRot="1" noChangeAspect="1" noChangeArrowheads="1" noTextEdit="1"/>
          </p:cNvSpPr>
          <p:nvPr>
            <p:ph type="sldImg" idx="2"/>
          </p:nvPr>
        </p:nvSpPr>
        <p:spPr bwMode="auto">
          <a:xfrm>
            <a:off x="1158875" y="714375"/>
            <a:ext cx="4560888" cy="342265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9638" y="4351338"/>
            <a:ext cx="5045075" cy="405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2" tIns="45767" rIns="91532" bIns="457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91563"/>
            <a:ext cx="29686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2" tIns="45767" rIns="91532" bIns="45767" numCol="1" anchor="b" anchorCtr="0" compatLnSpc="1">
            <a:prstTxWarp prst="textNoShape">
              <a:avLst/>
            </a:prstTxWarp>
          </a:bodyPr>
          <a:lstStyle>
            <a:lvl1pPr defTabSz="908050">
              <a:defRPr sz="1200" smtClean="0"/>
            </a:lvl1pPr>
          </a:lstStyle>
          <a:p>
            <a:pPr>
              <a:defRPr/>
            </a:pPr>
            <a:endParaRPr lang="en-US"/>
          </a:p>
        </p:txBody>
      </p:sp>
      <p:sp>
        <p:nvSpPr>
          <p:cNvPr id="2055" name="Rectangle 7"/>
          <p:cNvSpPr>
            <a:spLocks noGrp="1" noChangeArrowheads="1"/>
          </p:cNvSpPr>
          <p:nvPr>
            <p:ph type="sldNum" sz="quarter" idx="5"/>
          </p:nvPr>
        </p:nvSpPr>
        <p:spPr bwMode="auto">
          <a:xfrm>
            <a:off x="3894138" y="8691563"/>
            <a:ext cx="297021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2" tIns="45767" rIns="91532" bIns="45767" numCol="1" anchor="b" anchorCtr="0" compatLnSpc="1">
            <a:prstTxWarp prst="textNoShape">
              <a:avLst/>
            </a:prstTxWarp>
          </a:bodyPr>
          <a:lstStyle>
            <a:lvl1pPr algn="r" defTabSz="908050">
              <a:defRPr sz="1200" smtClean="0"/>
            </a:lvl1pPr>
          </a:lstStyle>
          <a:p>
            <a:pPr>
              <a:defRPr/>
            </a:pPr>
            <a:fld id="{B1FE3828-21F8-4E44-8F32-35E3FC8A5A8F}" type="slidenum">
              <a:rPr lang="en-US"/>
              <a:pPr>
                <a:defRPr/>
              </a:pPr>
              <a:t>‹#›</a:t>
            </a:fld>
            <a:endParaRPr lang="en-US"/>
          </a:p>
        </p:txBody>
      </p:sp>
    </p:spTree>
    <p:extLst>
      <p:ext uri="{BB962C8B-B14F-4D97-AF65-F5344CB8AC3E}">
        <p14:creationId xmlns:p14="http://schemas.microsoft.com/office/powerpoint/2010/main" val="7980746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C3910CD2-57F6-40BA-B062-C92DCE9D72E4}" type="slidenum">
              <a:rPr lang="en-US" sz="1200"/>
              <a:pPr/>
              <a:t>1</a:t>
            </a:fld>
            <a:endParaRPr 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941143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66EDDE3B-D796-4997-BB80-1E2BD39E7E2D}" type="slidenum">
              <a:rPr lang="en-US" sz="1200"/>
              <a:pPr/>
              <a:t>10</a:t>
            </a:fld>
            <a:endParaRPr 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575109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00DFBA06-F5DF-4C7A-9C1A-7A40C73C4012}" type="slidenum">
              <a:rPr lang="en-US" sz="1200"/>
              <a:pPr/>
              <a:t>11</a:t>
            </a:fld>
            <a:endParaRPr 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114912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B90388DE-267A-4556-A083-887FD3BA758D}" type="slidenum">
              <a:rPr lang="en-US" sz="1200"/>
              <a:pPr/>
              <a:t>12</a:t>
            </a:fld>
            <a:endParaRPr 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323103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949ED226-5E26-4E5A-B305-698BEEDB053E}" type="slidenum">
              <a:rPr lang="en-US" sz="1200"/>
              <a:pPr/>
              <a:t>13</a:t>
            </a:fld>
            <a:endParaRPr 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794720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E2B69348-0B80-45DF-A405-5C145A59A7F2}" type="slidenum">
              <a:rPr lang="en-US" sz="1200"/>
              <a:pPr/>
              <a:t>14</a:t>
            </a:fld>
            <a:endParaRPr 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99501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23BF9AEA-50DC-4BD1-A1C4-BA3D2B6E2DF2}" type="slidenum">
              <a:rPr lang="en-US" sz="1200"/>
              <a:pPr/>
              <a:t>16</a:t>
            </a:fld>
            <a:endParaRPr 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490462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875C2309-AA4A-4AEF-B6CF-4082FB8CF9D9}" type="slidenum">
              <a:rPr lang="en-US" sz="1200"/>
              <a:pPr/>
              <a:t>17</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44030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F7741238-64B6-4410-842E-5B9218E4F63E}" type="slidenum">
              <a:rPr lang="en-US" sz="1200"/>
              <a:pPr/>
              <a:t>18</a:t>
            </a:fld>
            <a:endParaRPr 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622822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8331E1-60E7-493E-9219-12EB7504836B}" type="slidenum">
              <a:rPr lang="en-US">
                <a:solidFill>
                  <a:prstClr val="black"/>
                </a:solidFill>
              </a:rPr>
              <a:pPr/>
              <a:t>19</a:t>
            </a:fld>
            <a:endParaRPr lang="en-US">
              <a:solidFill>
                <a:prstClr val="black"/>
              </a:solidFill>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sl-SI" dirty="0"/>
          </a:p>
        </p:txBody>
      </p:sp>
    </p:spTree>
    <p:extLst>
      <p:ext uri="{BB962C8B-B14F-4D97-AF65-F5344CB8AC3E}">
        <p14:creationId xmlns:p14="http://schemas.microsoft.com/office/powerpoint/2010/main" val="4030261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8331E1-60E7-493E-9219-12EB7504836B}" type="slidenum">
              <a:rPr lang="en-US">
                <a:solidFill>
                  <a:prstClr val="black"/>
                </a:solidFill>
              </a:rPr>
              <a:pPr/>
              <a:t>20</a:t>
            </a:fld>
            <a:endParaRPr lang="en-US">
              <a:solidFill>
                <a:prstClr val="black"/>
              </a:solidFill>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sl-SI" dirty="0"/>
          </a:p>
        </p:txBody>
      </p:sp>
    </p:spTree>
    <p:extLst>
      <p:ext uri="{BB962C8B-B14F-4D97-AF65-F5344CB8AC3E}">
        <p14:creationId xmlns:p14="http://schemas.microsoft.com/office/powerpoint/2010/main" val="183211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B0E9256B-4BE4-485B-B4B3-640D9C6802A3}" type="slidenum">
              <a:rPr lang="en-US" sz="1200"/>
              <a:pPr/>
              <a:t>2</a:t>
            </a:fld>
            <a:endParaRPr 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491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59142C-6150-46AD-A93C-4162BF3123BD}" type="slidenum">
              <a:rPr lang="en-US">
                <a:solidFill>
                  <a:prstClr val="black"/>
                </a:solidFill>
              </a:rPr>
              <a:pPr/>
              <a:t>21</a:t>
            </a:fld>
            <a:endParaRPr lang="en-US">
              <a:solidFill>
                <a:prstClr val="black"/>
              </a:solidFill>
            </a:endParaRPr>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712191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3E5CA5-FD67-43E7-9085-3D4B8DD39772}" type="slidenum">
              <a:rPr lang="en-US">
                <a:solidFill>
                  <a:prstClr val="black"/>
                </a:solidFill>
              </a:rPr>
              <a:pPr/>
              <a:t>22</a:t>
            </a:fld>
            <a:endParaRPr lang="en-US">
              <a:solidFill>
                <a:prstClr val="black"/>
              </a:solidFill>
            </a:endParaRPr>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752926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63942B64-849A-4D58-9ABF-ECA8A9D7D98A}" type="slidenum">
              <a:rPr lang="en-US" sz="1200"/>
              <a:pPr/>
              <a:t>23</a:t>
            </a:fld>
            <a:endParaRPr 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4282837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21057D6C-ADF5-4C43-AD4F-A8460A52A9BF}" type="slidenum">
              <a:rPr lang="en-US" sz="1200"/>
              <a:pPr/>
              <a:t>25</a:t>
            </a:fld>
            <a:endParaRPr 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194500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93EED9ED-75D0-4EE0-9C67-9CFCEDC92219}" type="slidenum">
              <a:rPr lang="en-US" sz="1200"/>
              <a:pPr/>
              <a:t>3</a:t>
            </a:fld>
            <a:endParaRPr 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874698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DB1FF744-518A-464E-BC8E-ED534F36F1BC}" type="slidenum">
              <a:rPr lang="en-US" sz="1200"/>
              <a:pPr/>
              <a:t>4</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r>
              <a:rPr lang="sl-SI" smtClean="0"/>
              <a:t>http://www.sciencemag.org/cgi/reprint/308/5724/1040.pdf</a:t>
            </a:r>
          </a:p>
        </p:txBody>
      </p:sp>
    </p:spTree>
    <p:extLst>
      <p:ext uri="{BB962C8B-B14F-4D97-AF65-F5344CB8AC3E}">
        <p14:creationId xmlns:p14="http://schemas.microsoft.com/office/powerpoint/2010/main" val="1480726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CB04A2BA-2D1C-41B9-A1A0-0B7B0440092F}" type="slidenum">
              <a:rPr lang="en-US" sz="1200"/>
              <a:pPr/>
              <a:t>5</a:t>
            </a:fld>
            <a:endParaRPr 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r>
              <a:rPr lang="sl-SI" smtClean="0"/>
              <a:t>http://www.nature.com/nature/journal/v440/n7081/pdf/nature04559.pdf</a:t>
            </a:r>
          </a:p>
        </p:txBody>
      </p:sp>
    </p:spTree>
    <p:extLst>
      <p:ext uri="{BB962C8B-B14F-4D97-AF65-F5344CB8AC3E}">
        <p14:creationId xmlns:p14="http://schemas.microsoft.com/office/powerpoint/2010/main" val="1967017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23B11965-C749-43EB-AD1D-A8D6B81D6895}" type="slidenum">
              <a:rPr lang="en-US" sz="1200"/>
              <a:pPr/>
              <a:t>6</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616400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4D810BBE-4298-4EC8-A0EF-3052D3110909}" type="slidenum">
              <a:rPr lang="en-US" sz="1200"/>
              <a:pPr/>
              <a:t>7</a:t>
            </a:fld>
            <a:endParaRPr 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030265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C4456764-A1A2-475C-B82C-609D3EA9D227}" type="slidenum">
              <a:rPr lang="en-US" sz="1200"/>
              <a:pPr/>
              <a:t>8</a:t>
            </a:fld>
            <a:endParaRPr 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431592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fld id="{93D4AC27-62C8-4EE2-A7E4-F37E9381AA4C}" type="slidenum">
              <a:rPr lang="en-US" sz="1200"/>
              <a:pPr/>
              <a:t>9</a:t>
            </a:fld>
            <a:endParaRPr 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629610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2E37C1-2C4D-4B46-A76A-BF0B3F67BB97}" type="slidenum">
              <a:rPr lang="en-US"/>
              <a:pPr>
                <a:defRPr/>
              </a:pPr>
              <a:t>‹#›</a:t>
            </a:fld>
            <a:endParaRPr lang="en-US"/>
          </a:p>
        </p:txBody>
      </p:sp>
    </p:spTree>
    <p:extLst>
      <p:ext uri="{BB962C8B-B14F-4D97-AF65-F5344CB8AC3E}">
        <p14:creationId xmlns:p14="http://schemas.microsoft.com/office/powerpoint/2010/main" val="1783295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358CC9-2F40-4559-9C0C-C9502B0A3CC0}" type="slidenum">
              <a:rPr lang="en-US"/>
              <a:pPr>
                <a:defRPr/>
              </a:pPr>
              <a:t>‹#›</a:t>
            </a:fld>
            <a:endParaRPr lang="en-US"/>
          </a:p>
        </p:txBody>
      </p:sp>
    </p:spTree>
    <p:extLst>
      <p:ext uri="{BB962C8B-B14F-4D97-AF65-F5344CB8AC3E}">
        <p14:creationId xmlns:p14="http://schemas.microsoft.com/office/powerpoint/2010/main" val="394987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ED9BE3-9368-461C-BC1A-95C6EECB2773}" type="slidenum">
              <a:rPr lang="en-US"/>
              <a:pPr>
                <a:defRPr/>
              </a:pPr>
              <a:t>‹#›</a:t>
            </a:fld>
            <a:endParaRPr lang="en-US"/>
          </a:p>
        </p:txBody>
      </p:sp>
    </p:spTree>
    <p:extLst>
      <p:ext uri="{BB962C8B-B14F-4D97-AF65-F5344CB8AC3E}">
        <p14:creationId xmlns:p14="http://schemas.microsoft.com/office/powerpoint/2010/main" val="1891692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5F8846-8855-45E9-BFF6-DAF4A8557F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9098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81F153-DA18-4B66-8CB1-55ED62803E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0266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D859F0-C0D0-4089-B7A9-5A7EFA0794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4325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665A9B2-63CA-4E94-B5F0-409362D8A3C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0904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890EECB-80FA-490F-B212-6B87E8846A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92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15296C4-A648-47F9-99B1-8893169315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7856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7E0AE8E-C805-439A-8EDB-535F7E5511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012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445EB16-6489-4ABE-82BD-77C7B40AE8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9418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C17F8A-B500-42F8-A1DB-6515216E40CF}" type="slidenum">
              <a:rPr lang="en-US"/>
              <a:pPr>
                <a:defRPr/>
              </a:pPr>
              <a:t>‹#›</a:t>
            </a:fld>
            <a:endParaRPr lang="en-US"/>
          </a:p>
        </p:txBody>
      </p:sp>
    </p:spTree>
    <p:extLst>
      <p:ext uri="{BB962C8B-B14F-4D97-AF65-F5344CB8AC3E}">
        <p14:creationId xmlns:p14="http://schemas.microsoft.com/office/powerpoint/2010/main" val="3856206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9D5E0A0-29A1-4AE3-91E3-948ECB6B0C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20247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133D37-BB70-41C5-8A61-B9692E0CC1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5380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FF2B98-547C-4603-AB13-CA92E022EE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96282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5F8846-8855-45E9-BFF6-DAF4A8557F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1106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81F153-DA18-4B66-8CB1-55ED62803E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783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D859F0-C0D0-4089-B7A9-5A7EFA0794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3004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665A9B2-63CA-4E94-B5F0-409362D8A3C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4406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890EECB-80FA-490F-B212-6B87E8846A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3121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15296C4-A648-47F9-99B1-8893169315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77642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7E0AE8E-C805-439A-8EDB-535F7E5511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5021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0B855E-2A95-417A-98FE-52554567AC6A}" type="slidenum">
              <a:rPr lang="en-US"/>
              <a:pPr>
                <a:defRPr/>
              </a:pPr>
              <a:t>‹#›</a:t>
            </a:fld>
            <a:endParaRPr lang="en-US"/>
          </a:p>
        </p:txBody>
      </p:sp>
    </p:spTree>
    <p:extLst>
      <p:ext uri="{BB962C8B-B14F-4D97-AF65-F5344CB8AC3E}">
        <p14:creationId xmlns:p14="http://schemas.microsoft.com/office/powerpoint/2010/main" val="3122373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445EB16-6489-4ABE-82BD-77C7B40AE8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91481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9D5E0A0-29A1-4AE3-91E3-948ECB6B0C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3132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133D37-BB70-41C5-8A61-B9692E0CC1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932457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FF2B98-547C-4603-AB13-CA92E022EE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5671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17C848-5F03-4DC0-A040-7B5FB5B647ED}" type="slidenum">
              <a:rPr lang="en-US"/>
              <a:pPr>
                <a:defRPr/>
              </a:pPr>
              <a:t>‹#›</a:t>
            </a:fld>
            <a:endParaRPr lang="en-US"/>
          </a:p>
        </p:txBody>
      </p:sp>
    </p:spTree>
    <p:extLst>
      <p:ext uri="{BB962C8B-B14F-4D97-AF65-F5344CB8AC3E}">
        <p14:creationId xmlns:p14="http://schemas.microsoft.com/office/powerpoint/2010/main" val="1173589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F1413E-D2D8-4D60-AC44-190E9DD92AEB}" type="slidenum">
              <a:rPr lang="en-US"/>
              <a:pPr>
                <a:defRPr/>
              </a:pPr>
              <a:t>‹#›</a:t>
            </a:fld>
            <a:endParaRPr lang="en-US"/>
          </a:p>
        </p:txBody>
      </p:sp>
    </p:spTree>
    <p:extLst>
      <p:ext uri="{BB962C8B-B14F-4D97-AF65-F5344CB8AC3E}">
        <p14:creationId xmlns:p14="http://schemas.microsoft.com/office/powerpoint/2010/main" val="928302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75B52D-85F6-417B-9A10-E513DFCB7258}" type="slidenum">
              <a:rPr lang="en-US"/>
              <a:pPr>
                <a:defRPr/>
              </a:pPr>
              <a:t>‹#›</a:t>
            </a:fld>
            <a:endParaRPr lang="en-US"/>
          </a:p>
        </p:txBody>
      </p:sp>
    </p:spTree>
    <p:extLst>
      <p:ext uri="{BB962C8B-B14F-4D97-AF65-F5344CB8AC3E}">
        <p14:creationId xmlns:p14="http://schemas.microsoft.com/office/powerpoint/2010/main" val="3792945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62FC58-533B-490A-8DAB-293EB089B852}" type="slidenum">
              <a:rPr lang="en-US"/>
              <a:pPr>
                <a:defRPr/>
              </a:pPr>
              <a:t>‹#›</a:t>
            </a:fld>
            <a:endParaRPr lang="en-US"/>
          </a:p>
        </p:txBody>
      </p:sp>
    </p:spTree>
    <p:extLst>
      <p:ext uri="{BB962C8B-B14F-4D97-AF65-F5344CB8AC3E}">
        <p14:creationId xmlns:p14="http://schemas.microsoft.com/office/powerpoint/2010/main" val="2122640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8BD125-F9F2-4474-8243-93EBAF0ECACA}" type="slidenum">
              <a:rPr lang="en-US"/>
              <a:pPr>
                <a:defRPr/>
              </a:pPr>
              <a:t>‹#›</a:t>
            </a:fld>
            <a:endParaRPr lang="en-US"/>
          </a:p>
        </p:txBody>
      </p:sp>
    </p:spTree>
    <p:extLst>
      <p:ext uri="{BB962C8B-B14F-4D97-AF65-F5344CB8AC3E}">
        <p14:creationId xmlns:p14="http://schemas.microsoft.com/office/powerpoint/2010/main" val="76206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A934A2-6D59-4BD8-8779-885CE4250369}" type="slidenum">
              <a:rPr lang="en-US"/>
              <a:pPr>
                <a:defRPr/>
              </a:pPr>
              <a:t>‹#›</a:t>
            </a:fld>
            <a:endParaRPr lang="en-US"/>
          </a:p>
        </p:txBody>
      </p:sp>
    </p:spTree>
    <p:extLst>
      <p:ext uri="{BB962C8B-B14F-4D97-AF65-F5344CB8AC3E}">
        <p14:creationId xmlns:p14="http://schemas.microsoft.com/office/powerpoint/2010/main" val="16102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400" smtClean="0"/>
            </a:lvl1pPr>
          </a:lstStyle>
          <a:p>
            <a:pPr>
              <a:defRPr/>
            </a:pPr>
            <a:fld id="{54AA9F05-3A59-4FEC-9E9C-14278EA77F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400"/>
            </a:lvl1pPr>
          </a:lstStyle>
          <a:p>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ctr">
              <a:defRPr sz="1400"/>
            </a:lvl1pPr>
          </a:lstStyle>
          <a:p>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400"/>
            </a:lvl1pPr>
          </a:lstStyle>
          <a:p>
            <a:fld id="{697B408C-E805-40B3-BDAC-08487ED6FEA4}" type="slidenum">
              <a:rPr lang="en-US" smtClean="0">
                <a:solidFill>
                  <a:srgbClr val="000000"/>
                </a:solidFill>
              </a:rPr>
              <a:pPr/>
              <a:t>‹#›</a:t>
            </a:fld>
            <a:endParaRPr lang="en-US" smtClean="0">
              <a:solidFill>
                <a:srgbClr val="000000"/>
              </a:solidFill>
            </a:endParaRPr>
          </a:p>
        </p:txBody>
      </p:sp>
    </p:spTree>
    <p:extLst>
      <p:ext uri="{BB962C8B-B14F-4D97-AF65-F5344CB8AC3E}">
        <p14:creationId xmlns:p14="http://schemas.microsoft.com/office/powerpoint/2010/main" val="28620082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400"/>
            </a:lvl1pPr>
          </a:lstStyle>
          <a:p>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ctr">
              <a:defRPr sz="1400"/>
            </a:lvl1pPr>
          </a:lstStyle>
          <a:p>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400"/>
            </a:lvl1pPr>
          </a:lstStyle>
          <a:p>
            <a:fld id="{697B408C-E805-40B3-BDAC-08487ED6FEA4}" type="slidenum">
              <a:rPr lang="en-US" smtClean="0">
                <a:solidFill>
                  <a:srgbClr val="000000"/>
                </a:solidFill>
              </a:rPr>
              <a:pPr/>
              <a:t>‹#›</a:t>
            </a:fld>
            <a:endParaRPr lang="en-US" smtClean="0">
              <a:solidFill>
                <a:srgbClr val="000000"/>
              </a:solidFill>
            </a:endParaRPr>
          </a:p>
        </p:txBody>
      </p:sp>
    </p:spTree>
    <p:extLst>
      <p:ext uri="{BB962C8B-B14F-4D97-AF65-F5344CB8AC3E}">
        <p14:creationId xmlns:p14="http://schemas.microsoft.com/office/powerpoint/2010/main" val="4989927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8584" y="548680"/>
            <a:ext cx="89281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sz="1400" dirty="0"/>
          </a:p>
          <a:p>
            <a:pPr algn="ctr"/>
            <a:r>
              <a:rPr lang="sl-SI" sz="2000" dirty="0"/>
              <a:t>g</a:t>
            </a:r>
            <a:r>
              <a:rPr lang="en-US" sz="2000" dirty="0" err="1"/>
              <a:t>enom</a:t>
            </a:r>
            <a:r>
              <a:rPr lang="en-US" sz="2000" dirty="0"/>
              <a:t> </a:t>
            </a:r>
            <a:r>
              <a:rPr lang="en-US" sz="2000" dirty="0">
                <a:sym typeface="Symbol" pitchFamily="18" charset="2"/>
              </a:rPr>
              <a:t></a:t>
            </a:r>
            <a:r>
              <a:rPr lang="en-US" sz="2000" dirty="0"/>
              <a:t> </a:t>
            </a:r>
            <a:r>
              <a:rPr lang="sl-SI" sz="2000" dirty="0"/>
              <a:t>t</a:t>
            </a:r>
            <a:r>
              <a:rPr lang="en-US" sz="2000" dirty="0" err="1"/>
              <a:t>rans</a:t>
            </a:r>
            <a:r>
              <a:rPr lang="sl-SI" sz="2000" dirty="0"/>
              <a:t>k</a:t>
            </a:r>
            <a:r>
              <a:rPr lang="en-US" sz="2000" dirty="0" err="1"/>
              <a:t>riptom</a:t>
            </a:r>
            <a:r>
              <a:rPr lang="en-US" sz="2000" dirty="0"/>
              <a:t> </a:t>
            </a:r>
            <a:r>
              <a:rPr lang="en-US" sz="2000" dirty="0">
                <a:sym typeface="Symbol" pitchFamily="18" charset="2"/>
              </a:rPr>
              <a:t></a:t>
            </a:r>
            <a:r>
              <a:rPr lang="en-US" sz="2000" dirty="0"/>
              <a:t> </a:t>
            </a:r>
            <a:r>
              <a:rPr lang="sl-SI" sz="2000" dirty="0"/>
              <a:t>p</a:t>
            </a:r>
            <a:r>
              <a:rPr lang="en-US" sz="2000" dirty="0" err="1" smtClean="0"/>
              <a:t>roteom</a:t>
            </a:r>
            <a:endParaRPr lang="sl-SI" sz="2000" dirty="0" smtClean="0"/>
          </a:p>
          <a:p>
            <a:pPr algn="ctr"/>
            <a:endParaRPr lang="en-US" sz="2000" dirty="0"/>
          </a:p>
          <a:p>
            <a:endParaRPr lang="sl-SI" sz="800" dirty="0"/>
          </a:p>
          <a:p>
            <a:r>
              <a:rPr lang="sl-SI" sz="1800" dirty="0"/>
              <a:t>Na osnovi nukleotidnih zaporedij identificiranih genov in povezave med zaporedji in fenotipi lahko dobimo uporabne informacije o delovanju genoma in o boleznih.</a:t>
            </a:r>
          </a:p>
          <a:p>
            <a:r>
              <a:rPr lang="sl-SI" sz="1800" dirty="0"/>
              <a:t>Potrebno je sodelovanje strokovnjakov z več področij.</a:t>
            </a:r>
            <a:endParaRPr lang="en-US" sz="1800" dirty="0"/>
          </a:p>
        </p:txBody>
      </p:sp>
      <p:pic>
        <p:nvPicPr>
          <p:cNvPr id="30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708275"/>
            <a:ext cx="4113212"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211138"/>
            <a:ext cx="7772400" cy="393700"/>
          </a:xfrm>
        </p:spPr>
        <p:txBody>
          <a:bodyPr/>
          <a:lstStyle/>
          <a:p>
            <a:r>
              <a:rPr lang="sl-SI" sz="2800" b="1" smtClean="0"/>
              <a:t>Strukturna g</a:t>
            </a:r>
            <a:r>
              <a:rPr lang="en-US" sz="2800" b="1" smtClean="0"/>
              <a:t>enomika</a:t>
            </a:r>
            <a:r>
              <a:rPr lang="sl-SI" sz="2800" b="1" smtClean="0"/>
              <a:t>: rekombin. DNA</a:t>
            </a:r>
            <a:endParaRPr lang="en-US" sz="4000" smtClean="0"/>
          </a:p>
        </p:txBody>
      </p:sp>
      <p:pic>
        <p:nvPicPr>
          <p:cNvPr id="1536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908050"/>
            <a:ext cx="678180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464300"/>
            <a:ext cx="2233613"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211138"/>
            <a:ext cx="7772400" cy="474662"/>
          </a:xfrm>
          <a:solidFill>
            <a:srgbClr val="99CC00">
              <a:alpha val="50195"/>
            </a:srgbClr>
          </a:solidFill>
        </p:spPr>
        <p:txBody>
          <a:bodyPr/>
          <a:lstStyle/>
          <a:p>
            <a:r>
              <a:rPr lang="sl-SI" sz="3200" smtClean="0"/>
              <a:t>Farmakogenomika</a:t>
            </a:r>
            <a:endParaRPr lang="en-GB" sz="3200" smtClean="0"/>
          </a:p>
        </p:txBody>
      </p:sp>
      <p:sp>
        <p:nvSpPr>
          <p:cNvPr id="18435" name="Rectangle 3"/>
          <p:cNvSpPr>
            <a:spLocks noGrp="1" noChangeArrowheads="1"/>
          </p:cNvSpPr>
          <p:nvPr>
            <p:ph type="body" idx="1"/>
          </p:nvPr>
        </p:nvSpPr>
        <p:spPr>
          <a:xfrm>
            <a:off x="406400" y="844550"/>
            <a:ext cx="8432800" cy="5857875"/>
          </a:xfrm>
        </p:spPr>
        <p:txBody>
          <a:bodyPr/>
          <a:lstStyle/>
          <a:p>
            <a:pPr marL="0" indent="0">
              <a:lnSpc>
                <a:spcPct val="90000"/>
              </a:lnSpc>
              <a:spcBef>
                <a:spcPct val="0"/>
              </a:spcBef>
              <a:buFontTx/>
              <a:buNone/>
            </a:pPr>
            <a:r>
              <a:rPr lang="sl-SI" sz="1400" b="1" smtClean="0"/>
              <a:t>Farmakogenetika</a:t>
            </a:r>
            <a:r>
              <a:rPr lang="sl-SI" sz="1400" smtClean="0"/>
              <a:t>: študij variant posameznih genov, ki bi lahko vplivali na potek zdravljenja. </a:t>
            </a:r>
            <a:r>
              <a:rPr lang="sl-SI" sz="1400" b="1" smtClean="0"/>
              <a:t>Farmakogenomika</a:t>
            </a:r>
            <a:r>
              <a:rPr lang="sl-SI" sz="1400" smtClean="0"/>
              <a:t>: študij več genov (genoma) hkrati, saj je odziv organizma na neko zdravilo odvisen od več proteinov hkrati. Hkrati odkriva možne tarče za razvoj novih zdravil.</a:t>
            </a:r>
          </a:p>
          <a:p>
            <a:pPr marL="0" indent="0">
              <a:lnSpc>
                <a:spcPct val="90000"/>
              </a:lnSpc>
              <a:spcBef>
                <a:spcPct val="0"/>
              </a:spcBef>
              <a:buFontTx/>
              <a:buNone/>
            </a:pPr>
            <a:r>
              <a:rPr lang="sl-SI" sz="1400" smtClean="0"/>
              <a:t>Ko bodo znane genske lastnosti posameznika, se bodo odprla vrata za poosebljeno zdravljenje (</a:t>
            </a:r>
            <a:r>
              <a:rPr lang="sl-SI" sz="1400" i="1" smtClean="0"/>
              <a:t>personalized medicine</a:t>
            </a:r>
            <a:r>
              <a:rPr lang="sl-SI" sz="1400" smtClean="0"/>
              <a:t>); doslej namreč zdravimo na splošno, v prihodnosti pa bi zdravili posamezne subpopulacije ločeno. Že doslej je bilo namreč jasno, da so nekatere vrste odziva na zdravila genetsko pogojene – odzive je treba povezati s posameznimi genskimi značilnostmi (SNP) in zdraviti ločeno.</a:t>
            </a:r>
          </a:p>
        </p:txBody>
      </p:sp>
      <p:pic>
        <p:nvPicPr>
          <p:cNvPr id="1843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492375"/>
            <a:ext cx="336232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7" name="Rectangle 9"/>
          <p:cNvSpPr>
            <a:spLocks noChangeArrowheads="1"/>
          </p:cNvSpPr>
          <p:nvPr/>
        </p:nvSpPr>
        <p:spPr bwMode="auto">
          <a:xfrm>
            <a:off x="2700338" y="6092825"/>
            <a:ext cx="34385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1000">
                <a:solidFill>
                  <a:schemeClr val="bg2"/>
                </a:solidFill>
                <a:latin typeface="Arial Narrow" pitchFamily="34" charset="0"/>
              </a:rPr>
              <a:t>http://porpax.bio.miami.edu/~cmallery/150/gene/pharmacogenomics.gif</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211138"/>
            <a:ext cx="7772400" cy="474662"/>
          </a:xfrm>
          <a:solidFill>
            <a:srgbClr val="99CC00">
              <a:alpha val="50195"/>
            </a:srgbClr>
          </a:solidFill>
        </p:spPr>
        <p:txBody>
          <a:bodyPr/>
          <a:lstStyle/>
          <a:p>
            <a:r>
              <a:rPr lang="sl-SI" sz="2800" smtClean="0"/>
              <a:t>Farmakogenomika /2</a:t>
            </a:r>
            <a:endParaRPr lang="en-GB" sz="2800" smtClean="0"/>
          </a:p>
        </p:txBody>
      </p:sp>
      <p:sp>
        <p:nvSpPr>
          <p:cNvPr id="19459" name="Rectangle 3"/>
          <p:cNvSpPr>
            <a:spLocks noGrp="1" noChangeArrowheads="1"/>
          </p:cNvSpPr>
          <p:nvPr>
            <p:ph type="body" idx="1"/>
          </p:nvPr>
        </p:nvSpPr>
        <p:spPr>
          <a:xfrm>
            <a:off x="406400" y="792163"/>
            <a:ext cx="8432800" cy="5910262"/>
          </a:xfrm>
        </p:spPr>
        <p:txBody>
          <a:bodyPr/>
          <a:lstStyle/>
          <a:p>
            <a:pPr marL="0" indent="0">
              <a:lnSpc>
                <a:spcPct val="90000"/>
              </a:lnSpc>
              <a:spcBef>
                <a:spcPct val="0"/>
              </a:spcBef>
              <a:buFontTx/>
              <a:buNone/>
            </a:pPr>
            <a:r>
              <a:rPr lang="sl-SI" sz="1400" smtClean="0"/>
              <a:t>Proces razvoja in validacije zdravil bo v bodoče drugačen, kot je bil. Farmakogenomika (toksikogenomika) bo v fazi testiranja predvidela odzive posameznikov, zato bodo zdravila testirali le na ljudeh, za katere predvidevajo, da se bodo pozitivno odzivali, seveda pa bodo potem odobrena zdravila tudi predpisovali ločeno, glede na genske lastnosti pacienta. Predvideti bo mogoče najboljšo vrsto zdravila, pa tudi optimalne doze.</a:t>
            </a:r>
          </a:p>
          <a:p>
            <a:pPr marL="0" indent="0">
              <a:lnSpc>
                <a:spcPct val="90000"/>
              </a:lnSpc>
              <a:spcBef>
                <a:spcPct val="0"/>
              </a:spcBef>
              <a:buFontTx/>
              <a:buNone/>
            </a:pPr>
            <a:r>
              <a:rPr lang="sl-SI" sz="1400" smtClean="0"/>
              <a:t> </a:t>
            </a:r>
          </a:p>
          <a:p>
            <a:pPr marL="0" indent="0">
              <a:lnSpc>
                <a:spcPct val="90000"/>
              </a:lnSpc>
              <a:spcBef>
                <a:spcPct val="0"/>
              </a:spcBef>
              <a:buFontTx/>
              <a:buNone/>
            </a:pPr>
            <a:endParaRPr lang="sl-SI" sz="1400" smtClean="0"/>
          </a:p>
        </p:txBody>
      </p:sp>
      <p:pic>
        <p:nvPicPr>
          <p:cNvPr id="1946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4292600"/>
            <a:ext cx="458152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8"/>
          <p:cNvPicPr>
            <a:picLocks noChangeAspect="1" noChangeArrowheads="1"/>
          </p:cNvPicPr>
          <p:nvPr/>
        </p:nvPicPr>
        <p:blipFill>
          <a:blip r:embed="rId4">
            <a:extLst>
              <a:ext uri="{28A0092B-C50C-407E-A947-70E740481C1C}">
                <a14:useLocalDpi xmlns:a14="http://schemas.microsoft.com/office/drawing/2010/main" val="0"/>
              </a:ext>
            </a:extLst>
          </a:blip>
          <a:srcRect l="4861" t="22006" r="9052" b="24815"/>
          <a:stretch>
            <a:fillRect/>
          </a:stretch>
        </p:blipFill>
        <p:spPr bwMode="auto">
          <a:xfrm>
            <a:off x="1979613" y="1773238"/>
            <a:ext cx="4824412"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2" name="Line 9"/>
          <p:cNvSpPr>
            <a:spLocks noChangeShapeType="1"/>
          </p:cNvSpPr>
          <p:nvPr/>
        </p:nvSpPr>
        <p:spPr bwMode="auto">
          <a:xfrm>
            <a:off x="900113" y="4149725"/>
            <a:ext cx="705643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a:xfrm>
            <a:off x="468313" y="260350"/>
            <a:ext cx="5759450" cy="447675"/>
          </a:xfrm>
        </p:spPr>
        <p:txBody>
          <a:bodyPr/>
          <a:lstStyle/>
          <a:p>
            <a:r>
              <a:rPr lang="sl-SI" sz="2600" b="1" smtClean="0">
                <a:solidFill>
                  <a:srgbClr val="009900"/>
                </a:solidFill>
              </a:rPr>
              <a:t>Farmakogenomika: problemi, primeri</a:t>
            </a:r>
            <a:endParaRPr lang="en-US" sz="3200" b="1" smtClean="0"/>
          </a:p>
        </p:txBody>
      </p:sp>
      <p:sp>
        <p:nvSpPr>
          <p:cNvPr id="20483" name="AutoShape 1027"/>
          <p:cNvSpPr>
            <a:spLocks noGrp="1" noChangeAspect="1" noChangeArrowheads="1"/>
          </p:cNvSpPr>
          <p:nvPr>
            <p:ph type="body" idx="1"/>
          </p:nvPr>
        </p:nvSpPr>
        <p:spPr>
          <a:xfrm>
            <a:off x="250825" y="765175"/>
            <a:ext cx="8737600" cy="5759450"/>
          </a:xfrm>
        </p:spPr>
        <p:txBody>
          <a:bodyPr/>
          <a:lstStyle/>
          <a:p>
            <a:pPr>
              <a:buFontTx/>
              <a:buNone/>
            </a:pPr>
            <a:r>
              <a:rPr lang="sl-SI" sz="1400" i="1" dirty="0" smtClean="0">
                <a:latin typeface="Times" pitchFamily="18" charset="0"/>
              </a:rPr>
              <a:t>Nature</a:t>
            </a:r>
            <a:r>
              <a:rPr lang="sl-SI" sz="1400" dirty="0" smtClean="0">
                <a:latin typeface="Times" pitchFamily="18" charset="0"/>
              </a:rPr>
              <a:t> </a:t>
            </a:r>
            <a:r>
              <a:rPr lang="sl-SI" sz="1400" b="1" dirty="0" smtClean="0">
                <a:latin typeface="Times" pitchFamily="18" charset="0"/>
              </a:rPr>
              <a:t>425</a:t>
            </a:r>
            <a:r>
              <a:rPr lang="sl-SI" sz="1400" dirty="0" smtClean="0">
                <a:latin typeface="Times" pitchFamily="18" charset="0"/>
              </a:rPr>
              <a:t>, 760 - 762 (2003)</a:t>
            </a:r>
          </a:p>
          <a:p>
            <a:pPr>
              <a:buFontTx/>
              <a:buNone/>
            </a:pPr>
            <a:r>
              <a:rPr lang="sl-SI" sz="1400" dirty="0" smtClean="0">
                <a:latin typeface="Times" pitchFamily="18" charset="0"/>
              </a:rPr>
              <a:t>~1955: anestetik </a:t>
            </a:r>
            <a:r>
              <a:rPr lang="sl-SI" sz="1400" dirty="0" err="1" smtClean="0">
                <a:latin typeface="Times" pitchFamily="18" charset="0"/>
              </a:rPr>
              <a:t>sukcinilholin</a:t>
            </a:r>
            <a:r>
              <a:rPr lang="sl-SI" sz="1400" dirty="0" smtClean="0">
                <a:latin typeface="Times" pitchFamily="18" charset="0"/>
              </a:rPr>
              <a:t> (sproščanje mišic):</a:t>
            </a:r>
            <a:br>
              <a:rPr lang="sl-SI" sz="1400" dirty="0" smtClean="0">
                <a:latin typeface="Times" pitchFamily="18" charset="0"/>
              </a:rPr>
            </a:br>
            <a:r>
              <a:rPr lang="sl-SI" sz="1400" dirty="0" smtClean="0">
                <a:latin typeface="Times" pitchFamily="18" charset="0"/>
              </a:rPr>
              <a:t> nekateri pacienti med operacijo prenehajo dihati. </a:t>
            </a:r>
            <a:br>
              <a:rPr lang="sl-SI" sz="1400" dirty="0" smtClean="0">
                <a:latin typeface="Times" pitchFamily="18" charset="0"/>
              </a:rPr>
            </a:br>
            <a:r>
              <a:rPr lang="sl-SI" sz="1400" dirty="0" smtClean="0">
                <a:latin typeface="Times" pitchFamily="18" charset="0"/>
              </a:rPr>
              <a:t>Biokemijska osnova: okvarjena </a:t>
            </a:r>
            <a:r>
              <a:rPr lang="sl-SI" sz="1400" dirty="0" err="1" smtClean="0">
                <a:latin typeface="Times" pitchFamily="18" charset="0"/>
              </a:rPr>
              <a:t>holinesteraza</a:t>
            </a:r>
            <a:r>
              <a:rPr lang="sl-SI" sz="1400" dirty="0" smtClean="0">
                <a:latin typeface="Times" pitchFamily="18" charset="0"/>
              </a:rPr>
              <a:t> </a:t>
            </a:r>
            <a:br>
              <a:rPr lang="sl-SI" sz="1400" dirty="0" smtClean="0">
                <a:latin typeface="Times" pitchFamily="18" charset="0"/>
              </a:rPr>
            </a:br>
            <a:r>
              <a:rPr lang="sl-SI" sz="1400" dirty="0" smtClean="0">
                <a:latin typeface="Times" pitchFamily="18" charset="0"/>
              </a:rPr>
              <a:t>(1/2500 homozigotov z mutiranim zapisom ne razgrajuje tega substrata.)</a:t>
            </a:r>
          </a:p>
          <a:p>
            <a:pPr>
              <a:buFontTx/>
              <a:buNone/>
            </a:pPr>
            <a:r>
              <a:rPr lang="sl-SI" sz="1400" dirty="0" smtClean="0">
                <a:latin typeface="Times" pitchFamily="18" charset="0"/>
              </a:rPr>
              <a:t>~1955: </a:t>
            </a:r>
            <a:r>
              <a:rPr lang="sl-SI" sz="1400" dirty="0" err="1" smtClean="0">
                <a:latin typeface="Times" pitchFamily="18" charset="0"/>
              </a:rPr>
              <a:t>merkaptopurin</a:t>
            </a:r>
            <a:r>
              <a:rPr lang="sl-SI" sz="1400" dirty="0" smtClean="0">
                <a:latin typeface="Times" pitchFamily="18" charset="0"/>
              </a:rPr>
              <a:t> za zdravljenje levkemije. </a:t>
            </a:r>
            <a:br>
              <a:rPr lang="sl-SI" sz="1400" dirty="0" smtClean="0">
                <a:latin typeface="Times" pitchFamily="18" charset="0"/>
              </a:rPr>
            </a:br>
            <a:r>
              <a:rPr lang="sl-SI" sz="1400" dirty="0" smtClean="0">
                <a:latin typeface="Times" pitchFamily="18" charset="0"/>
              </a:rPr>
              <a:t>Zelo toksičen, smiselno doziranje le v zelo ozkem območju, </a:t>
            </a:r>
            <a:br>
              <a:rPr lang="sl-SI" sz="1400" dirty="0" smtClean="0">
                <a:latin typeface="Times" pitchFamily="18" charset="0"/>
              </a:rPr>
            </a:br>
            <a:r>
              <a:rPr lang="sl-SI" sz="1400" dirty="0" smtClean="0">
                <a:latin typeface="Times" pitchFamily="18" charset="0"/>
              </a:rPr>
              <a:t>vendar so za nekatere paciente te doze bile izrazito toksične, </a:t>
            </a:r>
            <a:br>
              <a:rPr lang="sl-SI" sz="1400" dirty="0" smtClean="0">
                <a:latin typeface="Times" pitchFamily="18" charset="0"/>
              </a:rPr>
            </a:br>
            <a:r>
              <a:rPr lang="sl-SI" sz="1400" dirty="0" smtClean="0">
                <a:latin typeface="Times" pitchFamily="18" charset="0"/>
              </a:rPr>
              <a:t>za druge pa ne. Zdravilo presnavlja </a:t>
            </a:r>
            <a:r>
              <a:rPr lang="sl-SI" sz="1400" dirty="0" err="1" smtClean="0">
                <a:latin typeface="Times" pitchFamily="18" charset="0"/>
              </a:rPr>
              <a:t>tiopurin</a:t>
            </a:r>
            <a:r>
              <a:rPr lang="sl-SI" sz="1400" dirty="0" smtClean="0">
                <a:latin typeface="Times" pitchFamily="18" charset="0"/>
              </a:rPr>
              <a:t>-</a:t>
            </a:r>
            <a:r>
              <a:rPr lang="sl-SI" sz="1400" dirty="0" err="1" smtClean="0">
                <a:latin typeface="Times" pitchFamily="18" charset="0"/>
              </a:rPr>
              <a:t>metiltransferaza</a:t>
            </a:r>
            <a:r>
              <a:rPr lang="sl-SI" sz="1400" dirty="0" smtClean="0">
                <a:latin typeface="Times" pitchFamily="18" charset="0"/>
              </a:rPr>
              <a:t> (</a:t>
            </a:r>
            <a:r>
              <a:rPr lang="sl-SI" sz="1400" dirty="0" err="1" smtClean="0">
                <a:latin typeface="Times" pitchFamily="18" charset="0"/>
              </a:rPr>
              <a:t>TMaza</a:t>
            </a:r>
            <a:r>
              <a:rPr lang="sl-SI" sz="1400" dirty="0" smtClean="0">
                <a:latin typeface="Times" pitchFamily="18" charset="0"/>
              </a:rPr>
              <a:t>).</a:t>
            </a:r>
          </a:p>
          <a:p>
            <a:pPr>
              <a:buFontTx/>
              <a:buNone/>
            </a:pPr>
            <a:r>
              <a:rPr lang="sl-SI" sz="1400" dirty="0" smtClean="0">
                <a:latin typeface="Times" pitchFamily="18" charset="0"/>
              </a:rPr>
              <a:t>~1995: ugotavljanje mutacij v genu za </a:t>
            </a:r>
            <a:r>
              <a:rPr lang="sl-SI" sz="1400" dirty="0" err="1" smtClean="0">
                <a:latin typeface="Times" pitchFamily="18" charset="0"/>
              </a:rPr>
              <a:t>TMazo</a:t>
            </a:r>
            <a:r>
              <a:rPr lang="sl-SI" sz="1400" dirty="0" smtClean="0">
                <a:latin typeface="Times" pitchFamily="18" charset="0"/>
              </a:rPr>
              <a:t>: pri pacientih, ki so imeli hude zastrupitve, je vsaj 1 neobičajen SNP (identificirali 3 mesta). Zato paciente testirajo, preden se odločijo za terapijo.</a:t>
            </a:r>
          </a:p>
          <a:p>
            <a:pPr>
              <a:buFontTx/>
              <a:buNone/>
            </a:pPr>
            <a:r>
              <a:rPr lang="sl-SI" sz="1400" dirty="0" smtClean="0">
                <a:solidFill>
                  <a:srgbClr val="008000"/>
                </a:solidFill>
                <a:latin typeface="Times" pitchFamily="18" charset="0"/>
              </a:rPr>
              <a:t>Delovanje ~20 % zdravil naj bi bilo povezanih s polimorfizmom v posameznih genih, nadaljnjih 20 % pa s polimorfizmom v več genih, ki so pomembni za presnovo zdravil. Upoštevati pa je treba tudi transport učinkovin, interakcijo z receptorji, imunske dejavnike itd.</a:t>
            </a:r>
          </a:p>
          <a:p>
            <a:pPr>
              <a:buFontTx/>
              <a:buNone/>
            </a:pPr>
            <a:r>
              <a:rPr lang="sl-SI" sz="1400" dirty="0" smtClean="0">
                <a:latin typeface="Times" pitchFamily="18" charset="0"/>
              </a:rPr>
              <a:t>Med encimi, ki so pomembni za presnovo zdravil, je na prvem mestu družina P450 (oksidirajo učinkovine v jetrih). Od 57 genov so 3 še posebej pomembni (zapisujejo za proteine, ki presnavljajo ~75 % vseh zdravil) in 2 od teh sta polimorfna. CYP2D6 pretvarja kodein (sredstvo proti bolečinam) v morfin. Pri ~10 % ljudi ta pretvorba ne deluje zaradi mutacije v genu za CYP2D6, ki je pomemben tudi za presnovo antidepresivov in beta-</a:t>
            </a:r>
            <a:r>
              <a:rPr lang="sl-SI" sz="1400" dirty="0" err="1" smtClean="0">
                <a:latin typeface="Times" pitchFamily="18" charset="0"/>
              </a:rPr>
              <a:t>blokatorjev</a:t>
            </a:r>
            <a:r>
              <a:rPr lang="sl-SI" sz="1400" dirty="0" smtClean="0">
                <a:latin typeface="Times" pitchFamily="18" charset="0"/>
              </a:rPr>
              <a:t>. Več biotehnoloških podjetij že prodaja DNA-mikromreže za določanje  SNP, ki vplivajo na aktivnost encimov P450.</a:t>
            </a:r>
          </a:p>
          <a:p>
            <a:pPr>
              <a:buFontTx/>
              <a:buNone/>
            </a:pPr>
            <a:r>
              <a:rPr lang="sl-SI" sz="1400" dirty="0" smtClean="0">
                <a:latin typeface="Times" pitchFamily="18" charset="0"/>
              </a:rPr>
              <a:t>2002: Nekateri pacienti z AIDS-</a:t>
            </a:r>
            <a:r>
              <a:rPr lang="sl-SI" sz="1400" dirty="0" err="1" smtClean="0">
                <a:latin typeface="Times" pitchFamily="18" charset="0"/>
              </a:rPr>
              <a:t>om</a:t>
            </a:r>
            <a:r>
              <a:rPr lang="sl-SI" sz="1400" dirty="0" smtClean="0">
                <a:latin typeface="Times" pitchFamily="18" charset="0"/>
              </a:rPr>
              <a:t> imajo močne imunske reakcije na zdravilo </a:t>
            </a:r>
            <a:r>
              <a:rPr lang="sl-SI" sz="1400" dirty="0" err="1" smtClean="0">
                <a:latin typeface="Times" pitchFamily="18" charset="0"/>
              </a:rPr>
              <a:t>abakavir</a:t>
            </a:r>
            <a:r>
              <a:rPr lang="sl-SI" sz="1400" dirty="0" smtClean="0">
                <a:latin typeface="Times" pitchFamily="18" charset="0"/>
              </a:rPr>
              <a:t>. Primerjava več sto SNP med pacienti, ki z zdravilom niso imeli težav in tistimi, ki so imeli reakcije, je pokazala, da so občutljivi pacienti imeli razlike v 3 nukleotidih (SNP).</a:t>
            </a:r>
            <a:endParaRPr lang="sl-SI" sz="1400" dirty="0" smtClean="0"/>
          </a:p>
        </p:txBody>
      </p:sp>
      <p:pic>
        <p:nvPicPr>
          <p:cNvPr id="20484" name="Picture 1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981075"/>
            <a:ext cx="1581150" cy="59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10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188913"/>
            <a:ext cx="2409825"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10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1989138"/>
            <a:ext cx="847725" cy="75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9388" y="211138"/>
            <a:ext cx="8353425" cy="554037"/>
          </a:xfrm>
          <a:solidFill>
            <a:srgbClr val="99CC00">
              <a:alpha val="50195"/>
            </a:srgbClr>
          </a:solidFill>
        </p:spPr>
        <p:txBody>
          <a:bodyPr/>
          <a:lstStyle/>
          <a:p>
            <a:r>
              <a:rPr lang="sl-SI" sz="2800" b="1" smtClean="0"/>
              <a:t>Metagenomika = Okoljska genomika = Ekogenomika</a:t>
            </a:r>
            <a:endParaRPr lang="en-GB" sz="2800" b="1" smtClean="0"/>
          </a:p>
        </p:txBody>
      </p:sp>
      <p:sp>
        <p:nvSpPr>
          <p:cNvPr id="21507" name="Rectangle 3"/>
          <p:cNvSpPr>
            <a:spLocks noGrp="1" noChangeArrowheads="1"/>
          </p:cNvSpPr>
          <p:nvPr>
            <p:ph type="body" idx="1"/>
          </p:nvPr>
        </p:nvSpPr>
        <p:spPr>
          <a:xfrm>
            <a:off x="395288" y="1268413"/>
            <a:ext cx="8424862" cy="4321175"/>
          </a:xfrm>
        </p:spPr>
        <p:txBody>
          <a:bodyPr/>
          <a:lstStyle/>
          <a:p>
            <a:pPr marL="115888" indent="-115888">
              <a:spcBef>
                <a:spcPct val="0"/>
              </a:spcBef>
              <a:buFontTx/>
              <a:buNone/>
            </a:pPr>
            <a:r>
              <a:rPr lang="sl-SI" sz="1600" smtClean="0"/>
              <a:t>Vzorce za določanje genomskih zaporedij zberejo </a:t>
            </a:r>
          </a:p>
          <a:p>
            <a:pPr marL="115888" indent="-115888">
              <a:spcBef>
                <a:spcPct val="0"/>
              </a:spcBef>
              <a:buFontTx/>
              <a:buNone/>
            </a:pPr>
            <a:r>
              <a:rPr lang="sl-SI" sz="1600" smtClean="0"/>
              <a:t>v okolju in hkrati določajo veliko število različnih </a:t>
            </a:r>
          </a:p>
          <a:p>
            <a:pPr marL="115888" indent="-115888">
              <a:spcBef>
                <a:spcPct val="0"/>
              </a:spcBef>
              <a:buFontTx/>
              <a:buNone/>
            </a:pPr>
            <a:r>
              <a:rPr lang="sl-SI" sz="1600" smtClean="0"/>
              <a:t>(predvsem mikrobnih) genomov, ne da bi jih nujno </a:t>
            </a:r>
          </a:p>
          <a:p>
            <a:pPr marL="115888" indent="-115888">
              <a:spcBef>
                <a:spcPct val="0"/>
              </a:spcBef>
              <a:buFontTx/>
              <a:buNone/>
            </a:pPr>
            <a:r>
              <a:rPr lang="sl-SI" sz="1600" smtClean="0"/>
              <a:t>med seboj ločili.</a:t>
            </a:r>
          </a:p>
          <a:p>
            <a:pPr marL="115888" indent="-115888">
              <a:spcBef>
                <a:spcPct val="0"/>
              </a:spcBef>
              <a:buFontTx/>
              <a:buNone/>
            </a:pPr>
            <a:endParaRPr lang="sl-SI" sz="1600" smtClean="0"/>
          </a:p>
          <a:p>
            <a:pPr marL="115888" indent="-115888">
              <a:spcBef>
                <a:spcPct val="0"/>
              </a:spcBef>
              <a:buFontTx/>
              <a:buNone/>
            </a:pPr>
            <a:r>
              <a:rPr lang="sl-SI" sz="1600" smtClean="0"/>
              <a:t>2002: v 200 litrih morske vode so našli &gt;5000 </a:t>
            </a:r>
          </a:p>
          <a:p>
            <a:pPr marL="115888" indent="-115888">
              <a:spcBef>
                <a:spcPct val="0"/>
              </a:spcBef>
              <a:buFontTx/>
              <a:buNone/>
            </a:pPr>
            <a:r>
              <a:rPr lang="sl-SI" sz="1600" smtClean="0"/>
              <a:t>          različnih virusov</a:t>
            </a:r>
          </a:p>
          <a:p>
            <a:pPr marL="115888" indent="-115888">
              <a:spcBef>
                <a:spcPct val="0"/>
              </a:spcBef>
              <a:buFontTx/>
              <a:buNone/>
            </a:pPr>
            <a:endParaRPr lang="sl-SI" sz="1600" smtClean="0"/>
          </a:p>
          <a:p>
            <a:pPr marL="115888" indent="-115888">
              <a:spcBef>
                <a:spcPct val="0"/>
              </a:spcBef>
              <a:buFontTx/>
              <a:buNone/>
            </a:pPr>
            <a:r>
              <a:rPr lang="sl-SI" sz="1600" smtClean="0"/>
              <a:t>2003: v človeškem blatu je &gt;1000 različnih virusov</a:t>
            </a:r>
          </a:p>
          <a:p>
            <a:pPr marL="115888" indent="-115888">
              <a:spcBef>
                <a:spcPct val="0"/>
              </a:spcBef>
              <a:buFontTx/>
              <a:buNone/>
            </a:pPr>
            <a:endParaRPr lang="sl-SI" sz="1600" smtClean="0"/>
          </a:p>
          <a:p>
            <a:pPr marL="115888" indent="-115888">
              <a:spcBef>
                <a:spcPct val="0"/>
              </a:spcBef>
              <a:buFontTx/>
              <a:buNone/>
            </a:pPr>
            <a:r>
              <a:rPr lang="sl-SI" sz="1600" smtClean="0"/>
              <a:t>2004: v 1 kg morskega sedimenta je ~1 milijon različnih virusov;</a:t>
            </a:r>
          </a:p>
          <a:p>
            <a:pPr marL="115888" indent="-115888">
              <a:spcBef>
                <a:spcPct val="0"/>
              </a:spcBef>
              <a:buFontTx/>
              <a:buNone/>
            </a:pPr>
            <a:r>
              <a:rPr lang="sl-SI" sz="1600" smtClean="0"/>
              <a:t>	       analiza voda iz Sargaškega morja – DNA kaže na prisotnost ~2000 vrst, od tega 148 tipov </a:t>
            </a:r>
            <a:br>
              <a:rPr lang="sl-SI" sz="1600" smtClean="0"/>
            </a:br>
            <a:r>
              <a:rPr lang="sl-SI" sz="1600" smtClean="0"/>
              <a:t>       dotlej neznanih bakterij </a:t>
            </a:r>
          </a:p>
          <a:p>
            <a:pPr marL="115888" indent="-115888">
              <a:spcBef>
                <a:spcPct val="0"/>
              </a:spcBef>
              <a:buFontTx/>
              <a:buNone/>
            </a:pPr>
            <a:r>
              <a:rPr lang="sl-SI" sz="1600" smtClean="0"/>
              <a:t>	</a:t>
            </a:r>
          </a:p>
          <a:p>
            <a:pPr marL="115888" indent="-115888">
              <a:spcBef>
                <a:spcPct val="0"/>
              </a:spcBef>
              <a:buFontTx/>
              <a:buNone/>
            </a:pPr>
            <a:endParaRPr lang="sl-SI" sz="1600" smtClean="0"/>
          </a:p>
          <a:p>
            <a:pPr marL="115888" indent="-115888">
              <a:spcBef>
                <a:spcPct val="0"/>
              </a:spcBef>
              <a:buFontTx/>
              <a:buNone/>
            </a:pPr>
            <a:r>
              <a:rPr lang="sl-SI" sz="1600" smtClean="0">
                <a:sym typeface="Wingdings" pitchFamily="2" charset="2"/>
              </a:rPr>
              <a:t> … podatki o mikrobni raznovrstnosti, sestavi ekosistemov, možnih metaboličnih procesih v mikrobni združbi</a:t>
            </a:r>
            <a:r>
              <a:rPr lang="sl-SI" sz="1600" smtClean="0"/>
              <a:t> </a:t>
            </a:r>
          </a:p>
          <a:p>
            <a:pPr marL="115888" indent="-115888">
              <a:spcBef>
                <a:spcPct val="0"/>
              </a:spcBef>
              <a:buFontTx/>
              <a:buNone/>
            </a:pPr>
            <a:endParaRPr lang="sl-SI" sz="1600" smtClean="0">
              <a:solidFill>
                <a:srgbClr val="FF33CC"/>
              </a:solidFill>
            </a:endParaRPr>
          </a:p>
        </p:txBody>
      </p:sp>
      <p:pic>
        <p:nvPicPr>
          <p:cNvPr id="2150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125538"/>
            <a:ext cx="390525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04813"/>
            <a:ext cx="7245350" cy="171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0"/>
            <a:ext cx="2900362"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076700"/>
            <a:ext cx="3811588" cy="175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7" name="Text Box 7"/>
          <p:cNvSpPr txBox="1">
            <a:spLocks noChangeArrowheads="1"/>
          </p:cNvSpPr>
          <p:nvPr/>
        </p:nvSpPr>
        <p:spPr bwMode="auto">
          <a:xfrm>
            <a:off x="303213" y="2393950"/>
            <a:ext cx="84359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600" dirty="0"/>
              <a:t>Človek je ‘sestavljen organizem’ s 23.000 lastnimi geni in več milijoni mikrobnih genov.</a:t>
            </a:r>
          </a:p>
          <a:p>
            <a:r>
              <a:rPr lang="sl-SI" sz="1600" dirty="0"/>
              <a:t>Analizirali so genome 202 bakterij iz človeških prebavil in našli 552.700 različnih genov za proteine.</a:t>
            </a:r>
          </a:p>
          <a:p>
            <a:r>
              <a:rPr lang="sl-SI" sz="1600" dirty="0"/>
              <a:t>V celoti naj bi človekova črevesna flora vsebovala ~9 milijonov različnih genov.</a:t>
            </a:r>
          </a:p>
          <a:p>
            <a:endParaRPr lang="sl-SI" sz="1600" dirty="0"/>
          </a:p>
          <a:p>
            <a:r>
              <a:rPr lang="sl-SI" sz="1400" i="1" dirty="0"/>
              <a:t>Človeka naseljuje ~100 trilijonov mikrobnih celic, kar je 10x več kot je človeških celic.</a:t>
            </a:r>
          </a:p>
          <a:p>
            <a:endParaRPr lang="sl-SI" sz="1400" i="1" dirty="0"/>
          </a:p>
          <a:p>
            <a:endParaRPr lang="sl-SI"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684213" y="260350"/>
            <a:ext cx="7748587" cy="579438"/>
          </a:xfrm>
          <a:prstGeom prst="rect">
            <a:avLst/>
          </a:prstGeom>
          <a:solidFill>
            <a:srgbClr val="CCFFCC">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sl-SI" sz="3200"/>
              <a:t>Transkriptomika</a:t>
            </a:r>
            <a:endParaRPr lang="en-GB" sz="1800"/>
          </a:p>
        </p:txBody>
      </p:sp>
      <p:sp>
        <p:nvSpPr>
          <p:cNvPr id="24579" name="Text Box 3"/>
          <p:cNvSpPr txBox="1">
            <a:spLocks noChangeArrowheads="1"/>
          </p:cNvSpPr>
          <p:nvPr/>
        </p:nvSpPr>
        <p:spPr bwMode="auto">
          <a:xfrm>
            <a:off x="250825" y="1003300"/>
            <a:ext cx="856932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600" dirty="0" err="1"/>
              <a:t>Transkriptomika</a:t>
            </a:r>
            <a:r>
              <a:rPr lang="sl-SI" sz="1600" dirty="0"/>
              <a:t> se ukvarja z nabori prepisov (mRNA) v celicah. </a:t>
            </a:r>
            <a:r>
              <a:rPr lang="sl-SI" sz="1600" dirty="0" err="1"/>
              <a:t>Transkriptom</a:t>
            </a:r>
            <a:r>
              <a:rPr lang="sl-SI" sz="1600" dirty="0"/>
              <a:t> je med celicami v različnih fazah rasti, različnih bolezenskih stanjih ipd</a:t>
            </a:r>
            <a:r>
              <a:rPr lang="sl-SI" sz="1600" dirty="0" smtClean="0"/>
              <a:t>., </a:t>
            </a:r>
            <a:r>
              <a:rPr lang="sl-SI" sz="1600" dirty="0"/>
              <a:t>različen. </a:t>
            </a:r>
          </a:p>
          <a:p>
            <a:endParaRPr lang="sl-SI" sz="1600" dirty="0"/>
          </a:p>
          <a:p>
            <a:r>
              <a:rPr lang="sl-SI" sz="1600" dirty="0"/>
              <a:t>Ugotovili so tudi, da se kot transkripti pojavljajo v veliki meri </a:t>
            </a:r>
            <a:r>
              <a:rPr lang="sl-SI" sz="1600" dirty="0" err="1"/>
              <a:t>protismerna</a:t>
            </a:r>
            <a:r>
              <a:rPr lang="sl-SI" sz="1600" dirty="0"/>
              <a:t> zaporedja, ki so pomembna pri uravnavanju izražanja. </a:t>
            </a:r>
          </a:p>
          <a:p>
            <a:endParaRPr lang="sl-SI" sz="1600" dirty="0"/>
          </a:p>
          <a:p>
            <a:r>
              <a:rPr lang="sl-SI" sz="1600" i="1" dirty="0" err="1"/>
              <a:t>Transkriptomika</a:t>
            </a:r>
            <a:r>
              <a:rPr lang="sl-SI" sz="1600" i="1" dirty="0"/>
              <a:t> izvornih celic </a:t>
            </a:r>
            <a:r>
              <a:rPr lang="sl-SI" sz="1600" dirty="0">
                <a:sym typeface="Wingdings" pitchFamily="2" charset="2"/>
              </a:rPr>
              <a:t> vpogled v procese, pomembne za diferenciacijo celic.</a:t>
            </a:r>
          </a:p>
          <a:p>
            <a:endParaRPr lang="sl-SI" sz="1600" dirty="0">
              <a:sym typeface="Wingdings" pitchFamily="2" charset="2"/>
            </a:endParaRPr>
          </a:p>
          <a:p>
            <a:r>
              <a:rPr lang="sl-SI" sz="1600" i="1" dirty="0" err="1">
                <a:sym typeface="Wingdings" pitchFamily="2" charset="2"/>
              </a:rPr>
              <a:t>Transkriptomika</a:t>
            </a:r>
            <a:r>
              <a:rPr lang="sl-SI" sz="1600" i="1" dirty="0">
                <a:sym typeface="Wingdings" pitchFamily="2" charset="2"/>
              </a:rPr>
              <a:t> rakavih celic </a:t>
            </a:r>
            <a:r>
              <a:rPr lang="sl-SI" sz="1600" dirty="0">
                <a:sym typeface="Wingdings" pitchFamily="2" charset="2"/>
              </a:rPr>
              <a:t> razumevanje kancerogeneze.</a:t>
            </a:r>
          </a:p>
          <a:p>
            <a:endParaRPr lang="sl-SI" sz="1400" dirty="0"/>
          </a:p>
          <a:p>
            <a:endParaRPr lang="sl-SI" sz="1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84213" y="260350"/>
            <a:ext cx="7748587" cy="579438"/>
          </a:xfrm>
          <a:prstGeom prst="rect">
            <a:avLst/>
          </a:prstGeom>
          <a:solidFill>
            <a:srgbClr val="CCFF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sl-SI" sz="3200"/>
              <a:t>Proteomika</a:t>
            </a:r>
            <a:endParaRPr lang="en-GB" sz="1800"/>
          </a:p>
        </p:txBody>
      </p:sp>
      <p:sp>
        <p:nvSpPr>
          <p:cNvPr id="25603" name="Text Box 3"/>
          <p:cNvSpPr txBox="1">
            <a:spLocks noChangeArrowheads="1"/>
          </p:cNvSpPr>
          <p:nvPr/>
        </p:nvSpPr>
        <p:spPr bwMode="auto">
          <a:xfrm>
            <a:off x="107950" y="1003300"/>
            <a:ext cx="8928100" cy="518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600"/>
              <a:t>Proteomika je veda, ki poskuša zaznati in opredeliti vlogo proteinov, ki med sabo interagirajo </a:t>
            </a:r>
            <a:r>
              <a:rPr lang="sl-SI" sz="1600" i="1"/>
              <a:t>in vivo</a:t>
            </a:r>
            <a:r>
              <a:rPr lang="sl-SI" sz="1600"/>
              <a:t>. </a:t>
            </a:r>
            <a:r>
              <a:rPr lang="sl-SI" sz="1400"/>
              <a:t>Ob predpostavki, da vsak protein interagira s 5-50 drugimi proteini v celici, je število interakcij v celici kvasovke 30.000-300.000.</a:t>
            </a:r>
          </a:p>
          <a:p>
            <a:endParaRPr lang="sl-SI" sz="1000"/>
          </a:p>
          <a:p>
            <a:r>
              <a:rPr lang="sl-SI" sz="1600"/>
              <a:t>Proteini so po zgradbi bistveno bolj kompleksni od DNA, kar otežuje avtomatizacijo postopkov. Poznavanja nukleotidnega zaporedja predstavlja nepopolno informacijo, ker:</a:t>
            </a:r>
          </a:p>
          <a:p>
            <a:r>
              <a:rPr lang="sl-SI" sz="1400">
                <a:solidFill>
                  <a:srgbClr val="FF6600"/>
                </a:solidFill>
              </a:rPr>
              <a:t>- raven mRNA pogosto ni merilo koncentracije proteina</a:t>
            </a:r>
            <a:r>
              <a:rPr lang="sl-SI" sz="1600">
                <a:solidFill>
                  <a:srgbClr val="FF6600"/>
                </a:solidFill>
              </a:rPr>
              <a:t/>
            </a:r>
            <a:br>
              <a:rPr lang="sl-SI" sz="1600">
                <a:solidFill>
                  <a:srgbClr val="FF6600"/>
                </a:solidFill>
              </a:rPr>
            </a:br>
            <a:r>
              <a:rPr lang="sl-SI" sz="1600">
                <a:solidFill>
                  <a:srgbClr val="FF6600"/>
                </a:solidFill>
              </a:rPr>
              <a:t>- </a:t>
            </a:r>
            <a:r>
              <a:rPr lang="sl-SI" sz="1400">
                <a:solidFill>
                  <a:srgbClr val="FF6600"/>
                </a:solidFill>
              </a:rPr>
              <a:t>en gen zaradi alternativnega izrezovanja mRNA lahko zapisuje več proteinov</a:t>
            </a:r>
            <a:br>
              <a:rPr lang="sl-SI" sz="1400">
                <a:solidFill>
                  <a:srgbClr val="FF6600"/>
                </a:solidFill>
              </a:rPr>
            </a:br>
            <a:r>
              <a:rPr lang="sl-SI" sz="1400">
                <a:solidFill>
                  <a:srgbClr val="FF6600"/>
                </a:solidFill>
              </a:rPr>
              <a:t>- proteini se posttranlacijsko modificirajo</a:t>
            </a:r>
            <a:br>
              <a:rPr lang="sl-SI" sz="1400">
                <a:solidFill>
                  <a:srgbClr val="FF6600"/>
                </a:solidFill>
              </a:rPr>
            </a:br>
            <a:r>
              <a:rPr lang="sl-SI" sz="1400">
                <a:solidFill>
                  <a:srgbClr val="FF6600"/>
                </a:solidFill>
              </a:rPr>
              <a:t>- proteini imajo različne razpolovne čase</a:t>
            </a:r>
            <a:br>
              <a:rPr lang="sl-SI" sz="1400">
                <a:solidFill>
                  <a:srgbClr val="FF6600"/>
                </a:solidFill>
              </a:rPr>
            </a:br>
            <a:r>
              <a:rPr lang="sl-SI" sz="1400">
                <a:solidFill>
                  <a:srgbClr val="FF6600"/>
                </a:solidFill>
              </a:rPr>
              <a:t>- proteini so lahko locirani v različnih razdelkih, kar vpliva na njihovo aktivnost</a:t>
            </a:r>
            <a:br>
              <a:rPr lang="sl-SI" sz="1400">
                <a:solidFill>
                  <a:srgbClr val="FF6600"/>
                </a:solidFill>
              </a:rPr>
            </a:br>
            <a:r>
              <a:rPr lang="sl-SI" sz="1400">
                <a:solidFill>
                  <a:srgbClr val="FF6600"/>
                </a:solidFill>
              </a:rPr>
              <a:t>- nekateri proteini so aktivni šele, ko se sestavijo v kvartarne komplekse</a:t>
            </a:r>
          </a:p>
          <a:p>
            <a:endParaRPr lang="sl-SI" sz="1000">
              <a:solidFill>
                <a:srgbClr val="FF6600"/>
              </a:solidFill>
            </a:endParaRPr>
          </a:p>
          <a:p>
            <a:r>
              <a:rPr lang="sl-SI" sz="1600"/>
              <a:t>Glavno orodje v proteomiki je </a:t>
            </a:r>
            <a:r>
              <a:rPr lang="sl-SI" sz="1600">
                <a:solidFill>
                  <a:srgbClr val="008000"/>
                </a:solidFill>
              </a:rPr>
              <a:t>2D elektroforeza</a:t>
            </a:r>
            <a:r>
              <a:rPr lang="sl-SI" sz="1600"/>
              <a:t>, ki omogoča analizo kompleksnih zmesi proteinov, vendar ima veliko pomanjkljivosti </a:t>
            </a:r>
            <a:r>
              <a:rPr lang="sl-SI" sz="1400"/>
              <a:t>(slaba topnost membranskih proteinov, območje detekcije proteinov je ozko, identifikacija proteinov v lisah je zahtevna).</a:t>
            </a:r>
            <a:r>
              <a:rPr lang="sl-SI" sz="1600"/>
              <a:t> Razvoj gre v optimizacijo tehnike v povezavi z </a:t>
            </a:r>
            <a:r>
              <a:rPr lang="sl-SI" sz="1600">
                <a:solidFill>
                  <a:srgbClr val="008000"/>
                </a:solidFill>
              </a:rPr>
              <a:t>masno spektroskopijo</a:t>
            </a:r>
            <a:r>
              <a:rPr lang="sl-SI" sz="1600"/>
              <a:t> za identifikacijo proteinov po končani ločitvi. Primerljivo zmogljivost kot 2D-elektroforeza imajo tudi predstavitev na fagih/ribosomih, dvohibridni sistemi ter proteinske mikromreže.</a:t>
            </a:r>
          </a:p>
          <a:p>
            <a:endParaRPr lang="sl-SI" sz="800"/>
          </a:p>
          <a:p>
            <a:r>
              <a:rPr lang="sl-SI" sz="1600"/>
              <a:t>Izboljšani algoritmi za predvidevanje 3D zgradbe proteinov bodo omogočili širšo uporabo pri direktni pretvorbi podatkov z ravni DNA na raven proteinov. Vseeno pa bo veliko proteinov še vedno treba pripraviti s tehnikami rekombinantne DNA. Uveljavili se bodo verjetno vektorji, ki omogočajo učinkovito izražanje vnesenih genov v več različnih gostiteljskih sistemih.</a:t>
            </a:r>
            <a:endParaRPr lang="sl-SI" sz="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84213" y="188913"/>
            <a:ext cx="7748587" cy="519112"/>
          </a:xfrm>
          <a:prstGeom prst="rect">
            <a:avLst/>
          </a:prstGeom>
          <a:solidFill>
            <a:srgbClr val="CCFF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sl-SI" sz="2800"/>
              <a:t>Proteomika /2</a:t>
            </a:r>
            <a:endParaRPr lang="en-GB" sz="2800"/>
          </a:p>
        </p:txBody>
      </p:sp>
      <p:sp>
        <p:nvSpPr>
          <p:cNvPr id="26627" name="Text Box 3"/>
          <p:cNvSpPr txBox="1">
            <a:spLocks noChangeArrowheads="1"/>
          </p:cNvSpPr>
          <p:nvPr/>
        </p:nvSpPr>
        <p:spPr bwMode="auto">
          <a:xfrm>
            <a:off x="138113" y="708025"/>
            <a:ext cx="89281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 indent="-17145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600"/>
              <a:t>Naloge proteomike:</a:t>
            </a:r>
          </a:p>
          <a:p>
            <a:endParaRPr lang="sl-SI" sz="800"/>
          </a:p>
          <a:p>
            <a:pPr>
              <a:buFontTx/>
              <a:buChar char="•"/>
            </a:pPr>
            <a:r>
              <a:rPr lang="sl-SI" sz="1400"/>
              <a:t>izdelava transkripcijskih profilov (kateri geni se prepisujejo v določenem tipu celic, razvojnem ali bolezenskem stadiju)</a:t>
            </a:r>
          </a:p>
          <a:p>
            <a:pPr>
              <a:buFontTx/>
              <a:buChar char="•"/>
            </a:pPr>
            <a:r>
              <a:rPr lang="sl-SI" sz="1400"/>
              <a:t>razvoj postopkov za učinkovito izražanje in izolacijo proteinov</a:t>
            </a:r>
          </a:p>
          <a:p>
            <a:pPr>
              <a:buFontTx/>
              <a:buChar char="•"/>
            </a:pPr>
            <a:r>
              <a:rPr lang="sl-SI" sz="1400"/>
              <a:t>metode za izdelavo proteinskih profilov v celicah (2D-PAGE/MS)</a:t>
            </a:r>
          </a:p>
          <a:p>
            <a:pPr>
              <a:buFontTx/>
              <a:buChar char="•"/>
            </a:pPr>
            <a:r>
              <a:rPr lang="sl-SI" sz="1400"/>
              <a:t>študij interakcije med proteini (kateri proteini sodelujejo) – dvohibridni sistem kvasovk</a:t>
            </a:r>
          </a:p>
          <a:p>
            <a:pPr>
              <a:buFontTx/>
              <a:buChar char="•"/>
            </a:pPr>
            <a:r>
              <a:rPr lang="sl-SI" sz="1400"/>
              <a:t>analiza biokemijskih poti – razumevanje signalnih in drugih kompleksnih procesov v celici</a:t>
            </a:r>
          </a:p>
          <a:p>
            <a:pPr>
              <a:buFontTx/>
              <a:buChar char="•"/>
            </a:pPr>
            <a:r>
              <a:rPr lang="sl-SI" sz="1400"/>
              <a:t>obsežne študije zvijanja proteinov in določanja 3D-zgradbe</a:t>
            </a:r>
          </a:p>
          <a:p>
            <a:pPr>
              <a:buFontTx/>
              <a:buChar char="•"/>
            </a:pPr>
            <a:r>
              <a:rPr lang="sl-SI" sz="1400"/>
              <a:t>bioinformatske analize proteomskih podatkov</a:t>
            </a:r>
          </a:p>
          <a:p>
            <a:pPr>
              <a:buFontTx/>
              <a:buChar char="•"/>
            </a:pPr>
            <a:endParaRPr lang="sl-SI" sz="1400"/>
          </a:p>
          <a:p>
            <a:r>
              <a:rPr lang="sl-SI" sz="1400"/>
              <a:t>	Določitev interakcij med proteini pri</a:t>
            </a:r>
          </a:p>
          <a:p>
            <a:r>
              <a:rPr lang="sl-SI" sz="1400"/>
              <a:t>	človeku </a:t>
            </a:r>
            <a:r>
              <a:rPr lang="sl-SI" sz="1200"/>
              <a:t>(Cell 122, 2005):</a:t>
            </a:r>
          </a:p>
        </p:txBody>
      </p:sp>
      <p:pic>
        <p:nvPicPr>
          <p:cNvPr id="26628" name="Picture 14"/>
          <p:cNvPicPr>
            <a:picLocks noChangeAspect="1" noChangeArrowheads="1"/>
          </p:cNvPicPr>
          <p:nvPr/>
        </p:nvPicPr>
        <p:blipFill>
          <a:blip r:embed="rId3">
            <a:extLst>
              <a:ext uri="{28A0092B-C50C-407E-A947-70E740481C1C}">
                <a14:useLocalDpi xmlns:a14="http://schemas.microsoft.com/office/drawing/2010/main" val="0"/>
              </a:ext>
            </a:extLst>
          </a:blip>
          <a:srcRect l="3256" r="31586"/>
          <a:stretch>
            <a:fillRect/>
          </a:stretch>
        </p:blipFill>
        <p:spPr bwMode="auto">
          <a:xfrm>
            <a:off x="3995738" y="2613025"/>
            <a:ext cx="5051425" cy="422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50" name="Text Box 6"/>
          <p:cNvSpPr txBox="1">
            <a:spLocks noChangeArrowheads="1"/>
          </p:cNvSpPr>
          <p:nvPr/>
        </p:nvSpPr>
        <p:spPr bwMode="auto">
          <a:xfrm>
            <a:off x="250825" y="188913"/>
            <a:ext cx="8636000" cy="519112"/>
          </a:xfrm>
          <a:prstGeom prst="rect">
            <a:avLst/>
          </a:prstGeom>
          <a:solidFill>
            <a:srgbClr val="CC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sl-SI" sz="2800" smtClean="0">
                <a:solidFill>
                  <a:srgbClr val="000000"/>
                </a:solidFill>
              </a:rPr>
              <a:t>Tandemsko afinitetno čiščenje (TAP)</a:t>
            </a:r>
            <a:endParaRPr lang="en-GB" sz="2800" smtClean="0">
              <a:solidFill>
                <a:srgbClr val="000000"/>
              </a:solidFill>
            </a:endParaRPr>
          </a:p>
        </p:txBody>
      </p:sp>
      <p:sp>
        <p:nvSpPr>
          <p:cNvPr id="313351" name="Text Box 7"/>
          <p:cNvSpPr txBox="1">
            <a:spLocks noChangeArrowheads="1"/>
          </p:cNvSpPr>
          <p:nvPr/>
        </p:nvSpPr>
        <p:spPr bwMode="auto">
          <a:xfrm>
            <a:off x="203200" y="792163"/>
            <a:ext cx="8737600" cy="124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sz="1400" smtClean="0">
                <a:solidFill>
                  <a:srgbClr val="000000"/>
                </a:solidFill>
              </a:rPr>
              <a:t>Konstrukti so pripravljeni tako, da izrazimo rekombinantne fuzijske proteine, pri katerih je fuzijski del sestavljen iz dveh komponent: proteina, ki se veže na kalmodulin (CBP) in IgG-vezavne enote proteina A (ProtA) iz bakterije </a:t>
            </a:r>
            <a:r>
              <a:rPr lang="sl-SI" sz="1400" i="1" smtClean="0">
                <a:solidFill>
                  <a:srgbClr val="000000"/>
                </a:solidFill>
              </a:rPr>
              <a:t>Staphylococcus aureus</a:t>
            </a:r>
            <a:r>
              <a:rPr lang="sl-SI" sz="1400" smtClean="0">
                <a:solidFill>
                  <a:srgbClr val="000000"/>
                </a:solidFill>
              </a:rPr>
              <a:t>, med njima pa je cepitveno mesto za proteinazo TEV. </a:t>
            </a:r>
          </a:p>
          <a:p>
            <a:r>
              <a:rPr lang="sl-SI" sz="1400" smtClean="0">
                <a:solidFill>
                  <a:srgbClr val="000000"/>
                </a:solidFill>
              </a:rPr>
              <a:t>Proteine izrazijo v celicah, ki jih preučujejo. Celice lizirajo in fuzijski protein očistijo najprej preko imobiliziranih IgG, cepijo s proteinazo TEV, potem pa prečistijo preko imobiliziranega kalmodulina (elucija z EGTA). Eluirajo se rekomb. proteini, povezani s tistmi celičnimi komponentami, s katerimi interagirajo v celici.</a:t>
            </a:r>
          </a:p>
        </p:txBody>
      </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2624206"/>
            <a:ext cx="1699230" cy="3453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www.cellmigration.org/resource/proteomics/images/tappurifn.png"/>
          <p:cNvPicPr>
            <a:picLocks noChangeAspect="1" noChangeArrowheads="1"/>
          </p:cNvPicPr>
          <p:nvPr/>
        </p:nvPicPr>
        <p:blipFill rotWithShape="1">
          <a:blip r:embed="rId4">
            <a:extLst>
              <a:ext uri="{28A0092B-C50C-407E-A947-70E740481C1C}">
                <a14:useLocalDpi xmlns:a14="http://schemas.microsoft.com/office/drawing/2010/main" val="0"/>
              </a:ext>
            </a:extLst>
          </a:blip>
          <a:srcRect t="7160"/>
          <a:stretch/>
        </p:blipFill>
        <p:spPr bwMode="auto">
          <a:xfrm>
            <a:off x="971600" y="2569464"/>
            <a:ext cx="4480604" cy="33798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80204" y="6206660"/>
            <a:ext cx="4572000" cy="230832"/>
          </a:xfrm>
          <a:prstGeom prst="rect">
            <a:avLst/>
          </a:prstGeom>
        </p:spPr>
        <p:txBody>
          <a:bodyPr>
            <a:spAutoFit/>
          </a:bodyPr>
          <a:lstStyle/>
          <a:p>
            <a:r>
              <a:rPr lang="sl-SI" sz="900" dirty="0">
                <a:solidFill>
                  <a:schemeClr val="bg1">
                    <a:lumMod val="65000"/>
                  </a:schemeClr>
                </a:solidFill>
                <a:latin typeface="Arial Narrow" pitchFamily="34" charset="0"/>
              </a:rPr>
              <a:t>http://www.cellmigration.org/resource/proteomics/prot_approaches.shtml</a:t>
            </a:r>
          </a:p>
        </p:txBody>
      </p:sp>
    </p:spTree>
    <p:extLst>
      <p:ext uri="{BB962C8B-B14F-4D97-AF65-F5344CB8AC3E}">
        <p14:creationId xmlns:p14="http://schemas.microsoft.com/office/powerpoint/2010/main" val="410508851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68313" y="1268413"/>
            <a:ext cx="8424862"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600"/>
              <a:t>Genomika je veda, ki preučuje gene in njihove funkcije. Spoznanja dopolnjujejo znanje o  mehanizmih bolezni, vključno z vlogo dednosti in okolja za razvoj bolezni. Z odkrivanjem novih bioloških tarč bo prišlo do razvoja novih vrst zdravil, cepiv in diagnostičnih sredstev.</a:t>
            </a:r>
          </a:p>
          <a:p>
            <a:endParaRPr lang="sl-SI" sz="1400"/>
          </a:p>
          <a:p>
            <a:r>
              <a:rPr lang="sl-SI" sz="1400"/>
              <a:t>Kapaciteta mednarodnega konzorcija 16 skupin za določitev zaporedja človekovega genoma je bila ~2000 b/s (172 Mb/dan). Razvoj je šel v smeri dokončanja zaporedja posameznih kromosomov z visoko natančnostjo (8-10x pokritost), določanja zaporedja drugih genomov in analize dobljenih rezultatov – študij funkcije odkritih genov. Pri tem je v veliko pomoč tehnologija mikromrež, s katero lahko preučujemo izražanje posameznih genov. Poznavanje nukleotidnih zaporedij je osnova za študij kompleksih dednih procesov v organizmu.</a:t>
            </a:r>
            <a:endParaRPr lang="en-GB" sz="1400"/>
          </a:p>
          <a:p>
            <a:endParaRPr lang="sl-SI" sz="1600"/>
          </a:p>
          <a:p>
            <a:r>
              <a:rPr lang="sl-SI" sz="1600"/>
              <a:t>Računali so, da naj bi razjasnitev nukleotidnega zaporedja pri človeku povečala število tarčnih molekul za zdravljenje za en red velikosti (s ~500 na 3000-5000).</a:t>
            </a:r>
          </a:p>
          <a:p>
            <a:endParaRPr lang="sl-SI" sz="800"/>
          </a:p>
          <a:p>
            <a:r>
              <a:rPr lang="sl-SI" sz="1600"/>
              <a:t>Kot posebne panoge se pojavljajo </a:t>
            </a:r>
            <a:r>
              <a:rPr lang="sl-SI" sz="1600">
                <a:solidFill>
                  <a:srgbClr val="FF33CC"/>
                </a:solidFill>
              </a:rPr>
              <a:t>primerjalna genomika</a:t>
            </a:r>
            <a:r>
              <a:rPr lang="sl-SI" sz="1600"/>
              <a:t> (primerjava zaporedij med vrstami, med posamezniki), </a:t>
            </a:r>
            <a:r>
              <a:rPr lang="sl-SI" sz="1600">
                <a:solidFill>
                  <a:srgbClr val="FF33CC"/>
                </a:solidFill>
              </a:rPr>
              <a:t>funkcijska genomika</a:t>
            </a:r>
            <a:r>
              <a:rPr lang="sl-SI" sz="1600"/>
              <a:t> (povezava genotip/fenotip), </a:t>
            </a:r>
            <a:r>
              <a:rPr lang="sl-SI" sz="1600">
                <a:solidFill>
                  <a:srgbClr val="FF33CC"/>
                </a:solidFill>
              </a:rPr>
              <a:t>fiziološka genomika, nevrogenomika</a:t>
            </a:r>
            <a:r>
              <a:rPr lang="sl-SI" sz="1600"/>
              <a:t>, </a:t>
            </a:r>
            <a:r>
              <a:rPr lang="sl-SI" sz="1600">
                <a:solidFill>
                  <a:srgbClr val="FF33CC"/>
                </a:solidFill>
              </a:rPr>
              <a:t>strukturna</a:t>
            </a:r>
            <a:r>
              <a:rPr lang="sl-SI" sz="1600"/>
              <a:t> </a:t>
            </a:r>
            <a:r>
              <a:rPr lang="sl-SI" sz="1600">
                <a:solidFill>
                  <a:srgbClr val="FF33CC"/>
                </a:solidFill>
              </a:rPr>
              <a:t>genomika</a:t>
            </a:r>
            <a:r>
              <a:rPr lang="sl-SI" sz="1600"/>
              <a:t>… </a:t>
            </a:r>
            <a:br>
              <a:rPr lang="sl-SI" sz="1600"/>
            </a:br>
            <a:endParaRPr lang="sl-SI" sz="800"/>
          </a:p>
          <a:p>
            <a:r>
              <a:rPr lang="sl-SI" sz="1600"/>
              <a:t>Na veliko odprtih vprašanj bo mogoče odgovoriti šele z raziskovanjem proteinov </a:t>
            </a:r>
            <a:r>
              <a:rPr lang="sl-SI" sz="1600">
                <a:sym typeface="Symbol" pitchFamily="18" charset="2"/>
              </a:rPr>
              <a:t></a:t>
            </a:r>
            <a:r>
              <a:rPr lang="sl-SI" sz="1600"/>
              <a:t> </a:t>
            </a:r>
            <a:r>
              <a:rPr lang="sl-SI" sz="1600">
                <a:solidFill>
                  <a:srgbClr val="009900"/>
                </a:solidFill>
              </a:rPr>
              <a:t>proteomika</a:t>
            </a:r>
            <a:r>
              <a:rPr lang="sl-SI" sz="1600"/>
              <a:t>.</a:t>
            </a:r>
          </a:p>
        </p:txBody>
      </p:sp>
      <p:sp>
        <p:nvSpPr>
          <p:cNvPr id="4099" name="Text Box 3"/>
          <p:cNvSpPr txBox="1">
            <a:spLocks noChangeArrowheads="1"/>
          </p:cNvSpPr>
          <p:nvPr/>
        </p:nvSpPr>
        <p:spPr bwMode="auto">
          <a:xfrm>
            <a:off x="792163" y="330200"/>
            <a:ext cx="7640637" cy="579438"/>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sl-SI" sz="3200"/>
              <a:t>Genomika</a:t>
            </a:r>
            <a:endParaRPr lang="en-GB" sz="3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50" name="Text Box 6"/>
          <p:cNvSpPr txBox="1">
            <a:spLocks noChangeArrowheads="1"/>
          </p:cNvSpPr>
          <p:nvPr/>
        </p:nvSpPr>
        <p:spPr bwMode="auto">
          <a:xfrm>
            <a:off x="250825" y="188913"/>
            <a:ext cx="8636000" cy="519112"/>
          </a:xfrm>
          <a:prstGeom prst="rect">
            <a:avLst/>
          </a:prstGeom>
          <a:solidFill>
            <a:srgbClr val="CC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sl-SI" sz="2800" dirty="0" smtClean="0">
                <a:solidFill>
                  <a:srgbClr val="000000"/>
                </a:solidFill>
              </a:rPr>
              <a:t>FLAG – čiščenje</a:t>
            </a:r>
            <a:endParaRPr lang="en-GB" sz="2800" dirty="0" smtClean="0">
              <a:solidFill>
                <a:srgbClr val="000000"/>
              </a:solidFill>
            </a:endParaRPr>
          </a:p>
        </p:txBody>
      </p:sp>
      <p:sp>
        <p:nvSpPr>
          <p:cNvPr id="313351" name="Text Box 7"/>
          <p:cNvSpPr txBox="1">
            <a:spLocks noChangeArrowheads="1"/>
          </p:cNvSpPr>
          <p:nvPr/>
        </p:nvSpPr>
        <p:spPr bwMode="auto">
          <a:xfrm>
            <a:off x="203200" y="908720"/>
            <a:ext cx="8737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sz="1400" dirty="0" smtClean="0">
                <a:solidFill>
                  <a:srgbClr val="000000"/>
                </a:solidFill>
              </a:rPr>
              <a:t>Konstrukti imajo kot oznako vezan peptid FLAG, proti kateremu so na voljo komercialna protitelesa. Izvedemo </a:t>
            </a:r>
            <a:r>
              <a:rPr lang="sl-SI" sz="1400" dirty="0" err="1" smtClean="0">
                <a:solidFill>
                  <a:srgbClr val="000000"/>
                </a:solidFill>
              </a:rPr>
              <a:t>imunoafinitetno</a:t>
            </a:r>
            <a:r>
              <a:rPr lang="sl-SI" sz="1400" dirty="0" smtClean="0">
                <a:solidFill>
                  <a:srgbClr val="000000"/>
                </a:solidFill>
              </a:rPr>
              <a:t> kromatografijo. </a:t>
            </a:r>
            <a:r>
              <a:rPr lang="sl-SI" sz="1400" dirty="0" err="1" smtClean="0">
                <a:solidFill>
                  <a:srgbClr val="000000"/>
                </a:solidFill>
              </a:rPr>
              <a:t>Eluirajo</a:t>
            </a:r>
            <a:r>
              <a:rPr lang="sl-SI" sz="1400" dirty="0" smtClean="0">
                <a:solidFill>
                  <a:srgbClr val="000000"/>
                </a:solidFill>
              </a:rPr>
              <a:t> se </a:t>
            </a:r>
            <a:r>
              <a:rPr lang="sl-SI" sz="1400" dirty="0" err="1" smtClean="0">
                <a:solidFill>
                  <a:srgbClr val="000000"/>
                </a:solidFill>
              </a:rPr>
              <a:t>rekomb</a:t>
            </a:r>
            <a:r>
              <a:rPr lang="sl-SI" sz="1400" dirty="0" smtClean="0">
                <a:solidFill>
                  <a:srgbClr val="000000"/>
                </a:solidFill>
              </a:rPr>
              <a:t>. proteini, povezani s tistimi celičnimi komponentami, s katerimi interagirajo v celici.</a:t>
            </a:r>
          </a:p>
        </p:txBody>
      </p:sp>
      <p:grpSp>
        <p:nvGrpSpPr>
          <p:cNvPr id="3" name="Group 2"/>
          <p:cNvGrpSpPr/>
          <p:nvPr/>
        </p:nvGrpSpPr>
        <p:grpSpPr>
          <a:xfrm>
            <a:off x="2699792" y="2348880"/>
            <a:ext cx="4688668" cy="3633740"/>
            <a:chOff x="755576" y="2688336"/>
            <a:chExt cx="4688668" cy="3633740"/>
          </a:xfrm>
        </p:grpSpPr>
        <p:sp>
          <p:nvSpPr>
            <p:cNvPr id="2" name="Rectangle 1"/>
            <p:cNvSpPr/>
            <p:nvPr/>
          </p:nvSpPr>
          <p:spPr>
            <a:xfrm>
              <a:off x="872244" y="6091244"/>
              <a:ext cx="4572000" cy="230832"/>
            </a:xfrm>
            <a:prstGeom prst="rect">
              <a:avLst/>
            </a:prstGeom>
          </p:spPr>
          <p:txBody>
            <a:bodyPr>
              <a:spAutoFit/>
            </a:bodyPr>
            <a:lstStyle/>
            <a:p>
              <a:r>
                <a:rPr lang="sl-SI" sz="900" dirty="0">
                  <a:solidFill>
                    <a:schemeClr val="bg1">
                      <a:lumMod val="65000"/>
                    </a:schemeClr>
                  </a:solidFill>
                  <a:latin typeface="Arial Narrow" pitchFamily="34" charset="0"/>
                </a:rPr>
                <a:t>http://www.cellmigration.org/resource/proteomics/prot_approaches.shtml</a:t>
              </a:r>
            </a:p>
          </p:txBody>
        </p:sp>
        <p:pic>
          <p:nvPicPr>
            <p:cNvPr id="26626" name="Picture 2" descr="http://www.cellmigration.org/resource/proteomics/images/flagpurifn.png"/>
            <p:cNvPicPr>
              <a:picLocks noChangeAspect="1" noChangeArrowheads="1"/>
            </p:cNvPicPr>
            <p:nvPr/>
          </p:nvPicPr>
          <p:blipFill rotWithShape="1">
            <a:blip r:embed="rId3">
              <a:extLst>
                <a:ext uri="{28A0092B-C50C-407E-A947-70E740481C1C}">
                  <a14:useLocalDpi xmlns:a14="http://schemas.microsoft.com/office/drawing/2010/main" val="0"/>
                </a:ext>
              </a:extLst>
            </a:blip>
            <a:srcRect t="10067"/>
            <a:stretch/>
          </p:blipFill>
          <p:spPr bwMode="auto">
            <a:xfrm>
              <a:off x="755576" y="2688336"/>
              <a:ext cx="4152900" cy="30323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8282818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711200" y="263525"/>
            <a:ext cx="5589588" cy="446088"/>
          </a:xfrm>
        </p:spPr>
        <p:txBody>
          <a:bodyPr/>
          <a:lstStyle/>
          <a:p>
            <a:r>
              <a:rPr lang="sl-SI" sz="2800" b="1"/>
              <a:t>Proteomika: Celera</a:t>
            </a:r>
            <a:endParaRPr lang="en-US" sz="2800" b="1"/>
          </a:p>
        </p:txBody>
      </p:sp>
      <p:sp>
        <p:nvSpPr>
          <p:cNvPr id="292867" name="Rectangle 3"/>
          <p:cNvSpPr>
            <a:spLocks noGrp="1" noChangeArrowheads="1"/>
          </p:cNvSpPr>
          <p:nvPr>
            <p:ph type="body" idx="1"/>
          </p:nvPr>
        </p:nvSpPr>
        <p:spPr>
          <a:xfrm>
            <a:off x="107950" y="896938"/>
            <a:ext cx="8731250" cy="5199062"/>
          </a:xfrm>
        </p:spPr>
        <p:txBody>
          <a:bodyPr/>
          <a:lstStyle/>
          <a:p>
            <a:pPr marL="0" indent="0">
              <a:buFontTx/>
              <a:buNone/>
            </a:pPr>
            <a:r>
              <a:rPr lang="sl-SI" sz="1600" b="1">
                <a:solidFill>
                  <a:srgbClr val="555555"/>
                </a:solidFill>
              </a:rPr>
              <a:t>Cilj: odkriti diagnostične markerje in tarče za zdravljenje bolezni.</a:t>
            </a:r>
          </a:p>
          <a:p>
            <a:pPr marL="0" indent="0">
              <a:spcBef>
                <a:spcPct val="0"/>
              </a:spcBef>
              <a:buFontTx/>
              <a:buNone/>
            </a:pPr>
            <a:r>
              <a:rPr lang="sl-SI" sz="1600">
                <a:solidFill>
                  <a:srgbClr val="555555"/>
                </a:solidFill>
              </a:rPr>
              <a:t>Osnovne tehnike: tekočinska kromatografija in MS </a:t>
            </a:r>
            <a:br>
              <a:rPr lang="sl-SI" sz="1600">
                <a:solidFill>
                  <a:srgbClr val="555555"/>
                </a:solidFill>
              </a:rPr>
            </a:br>
            <a:r>
              <a:rPr lang="sl-SI" sz="1600">
                <a:solidFill>
                  <a:srgbClr val="555555"/>
                </a:solidFill>
              </a:rPr>
              <a:t>(ne pa 2D-elektroforeza) zaradi lažje robotizacije.</a:t>
            </a:r>
          </a:p>
          <a:p>
            <a:pPr marL="0" indent="0">
              <a:spcBef>
                <a:spcPct val="0"/>
              </a:spcBef>
              <a:buFontTx/>
              <a:buNone/>
            </a:pPr>
            <a:r>
              <a:rPr lang="sl-SI" sz="1600">
                <a:solidFill>
                  <a:srgbClr val="555555"/>
                </a:solidFill>
              </a:rPr>
              <a:t>Uporabljajo aparature Applied Biosystems (</a:t>
            </a:r>
            <a:r>
              <a:rPr lang="en-US" sz="1600">
                <a:solidFill>
                  <a:srgbClr val="555555"/>
                </a:solidFill>
                <a:cs typeface="Arial" pitchFamily="34" charset="0"/>
              </a:rPr>
              <a:t>LC-MS ESI-TOF</a:t>
            </a:r>
            <a:r>
              <a:rPr lang="sl-SI" sz="1600">
                <a:solidFill>
                  <a:srgbClr val="555555"/>
                </a:solidFill>
              </a:rPr>
              <a:t> in</a:t>
            </a:r>
            <a:r>
              <a:rPr lang="en-US" sz="1600">
                <a:solidFill>
                  <a:srgbClr val="555555"/>
                </a:solidFill>
                <a:cs typeface="Arial" pitchFamily="34" charset="0"/>
              </a:rPr>
              <a:t> MALDI TOF-TOF</a:t>
            </a:r>
            <a:r>
              <a:rPr lang="sl-SI" sz="1600">
                <a:solidFill>
                  <a:srgbClr val="555555"/>
                </a:solidFill>
              </a:rPr>
              <a:t>);</a:t>
            </a:r>
          </a:p>
          <a:p>
            <a:pPr marL="0" indent="0">
              <a:spcBef>
                <a:spcPct val="0"/>
              </a:spcBef>
              <a:buFontTx/>
              <a:buNone/>
            </a:pPr>
            <a:r>
              <a:rPr lang="sl-SI" sz="1600">
                <a:solidFill>
                  <a:srgbClr val="555555"/>
                </a:solidFill>
              </a:rPr>
              <a:t>določajo koncentracije posameznih peptidov in jih identificirajo.</a:t>
            </a:r>
            <a:r>
              <a:rPr lang="en-US" sz="1600">
                <a:solidFill>
                  <a:srgbClr val="555555"/>
                </a:solidFill>
                <a:cs typeface="Arial" pitchFamily="34" charset="0"/>
              </a:rPr>
              <a:t> </a:t>
            </a:r>
            <a:endParaRPr lang="sl-SI" sz="1600">
              <a:solidFill>
                <a:srgbClr val="555555"/>
              </a:solidFill>
            </a:endParaRPr>
          </a:p>
          <a:p>
            <a:pPr marL="0" indent="0">
              <a:buFontTx/>
              <a:buNone/>
            </a:pPr>
            <a:endParaRPr lang="sl-SI" sz="1600">
              <a:solidFill>
                <a:srgbClr val="555555"/>
              </a:solidFill>
            </a:endParaRPr>
          </a:p>
          <a:p>
            <a:pPr marL="0" indent="0">
              <a:spcBef>
                <a:spcPct val="0"/>
              </a:spcBef>
              <a:buFontTx/>
              <a:buNone/>
            </a:pPr>
            <a:r>
              <a:rPr lang="sl-SI" sz="1600">
                <a:solidFill>
                  <a:srgbClr val="555555"/>
                </a:solidFill>
              </a:rPr>
              <a:t>Razvili so postopke za pripravo vzorcev, med njimi sisteme </a:t>
            </a:r>
            <a:br>
              <a:rPr lang="sl-SI" sz="1600">
                <a:solidFill>
                  <a:srgbClr val="555555"/>
                </a:solidFill>
              </a:rPr>
            </a:br>
            <a:r>
              <a:rPr lang="sl-SI" sz="1600">
                <a:solidFill>
                  <a:srgbClr val="555555"/>
                </a:solidFill>
              </a:rPr>
              <a:t>za sortiranje celic (do 50.000 celic/s), postopke za lovljenje </a:t>
            </a:r>
            <a:br>
              <a:rPr lang="sl-SI" sz="1600">
                <a:solidFill>
                  <a:srgbClr val="555555"/>
                </a:solidFill>
              </a:rPr>
            </a:br>
            <a:r>
              <a:rPr lang="sl-SI" sz="1600">
                <a:solidFill>
                  <a:srgbClr val="555555"/>
                </a:solidFill>
              </a:rPr>
              <a:t>specifičnih proteinov (tarč). Najti želijo proteine, ki se </a:t>
            </a:r>
            <a:br>
              <a:rPr lang="sl-SI" sz="1600">
                <a:solidFill>
                  <a:srgbClr val="555555"/>
                </a:solidFill>
              </a:rPr>
            </a:br>
            <a:r>
              <a:rPr lang="sl-SI" sz="1600">
                <a:solidFill>
                  <a:srgbClr val="555555"/>
                </a:solidFill>
              </a:rPr>
              <a:t>diferencialno izražajo v obolelih tkivih. Cilji so:</a:t>
            </a:r>
          </a:p>
          <a:p>
            <a:pPr marL="0" indent="0">
              <a:spcBef>
                <a:spcPct val="0"/>
              </a:spcBef>
              <a:buFontTx/>
              <a:buNone/>
            </a:pPr>
            <a:r>
              <a:rPr lang="sl-SI" sz="1600">
                <a:solidFill>
                  <a:srgbClr val="FF6600"/>
                </a:solidFill>
              </a:rPr>
              <a:t>- raziskati vzorce izražanja proteinov v telesnih tekočinah </a:t>
            </a:r>
            <a:br>
              <a:rPr lang="sl-SI" sz="1600">
                <a:solidFill>
                  <a:srgbClr val="FF6600"/>
                </a:solidFill>
              </a:rPr>
            </a:br>
            <a:r>
              <a:rPr lang="sl-SI" sz="1600">
                <a:solidFill>
                  <a:srgbClr val="FF6600"/>
                </a:solidFill>
              </a:rPr>
              <a:t>  za identifikacijo bolezenskih markerjev,</a:t>
            </a:r>
          </a:p>
          <a:p>
            <a:pPr marL="0" indent="0">
              <a:spcBef>
                <a:spcPct val="0"/>
              </a:spcBef>
              <a:buFontTx/>
              <a:buChar char="-"/>
            </a:pPr>
            <a:r>
              <a:rPr lang="sl-SI" sz="1600">
                <a:solidFill>
                  <a:srgbClr val="FF7C80"/>
                </a:solidFill>
              </a:rPr>
              <a:t> identificirati proteine na površini celic, da bi našli tarče </a:t>
            </a:r>
            <a:br>
              <a:rPr lang="sl-SI" sz="1600">
                <a:solidFill>
                  <a:srgbClr val="FF7C80"/>
                </a:solidFill>
              </a:rPr>
            </a:br>
            <a:r>
              <a:rPr lang="sl-SI" sz="1600">
                <a:solidFill>
                  <a:srgbClr val="FF7C80"/>
                </a:solidFill>
              </a:rPr>
              <a:t>  za terapevtska protitelesa,</a:t>
            </a:r>
          </a:p>
          <a:p>
            <a:pPr marL="0" indent="0">
              <a:spcBef>
                <a:spcPct val="0"/>
              </a:spcBef>
              <a:buFontTx/>
              <a:buChar char="-"/>
            </a:pPr>
            <a:r>
              <a:rPr lang="sl-SI" sz="1600">
                <a:solidFill>
                  <a:srgbClr val="FF6600"/>
                </a:solidFill>
              </a:rPr>
              <a:t> identificirati diferencialno izražene proteine v celičnih </a:t>
            </a:r>
            <a:br>
              <a:rPr lang="sl-SI" sz="1600">
                <a:solidFill>
                  <a:srgbClr val="FF6600"/>
                </a:solidFill>
              </a:rPr>
            </a:br>
            <a:r>
              <a:rPr lang="sl-SI" sz="1600">
                <a:solidFill>
                  <a:srgbClr val="FF6600"/>
                </a:solidFill>
              </a:rPr>
              <a:t>  razdelkih, ki bi bili uporabni kot tarče za celično imunoterapijo,</a:t>
            </a:r>
            <a:r>
              <a:rPr lang="en-US" sz="1600">
                <a:solidFill>
                  <a:srgbClr val="FF6600"/>
                </a:solidFill>
                <a:cs typeface="Arial" pitchFamily="34" charset="0"/>
              </a:rPr>
              <a:t/>
            </a:r>
            <a:br>
              <a:rPr lang="en-US" sz="1600">
                <a:solidFill>
                  <a:srgbClr val="FF6600"/>
                </a:solidFill>
                <a:cs typeface="Arial" pitchFamily="34" charset="0"/>
              </a:rPr>
            </a:br>
            <a:r>
              <a:rPr lang="sl-SI" sz="1600">
                <a:solidFill>
                  <a:srgbClr val="FF7C80"/>
                </a:solidFill>
              </a:rPr>
              <a:t>- identificirati diferencialno izražene aktivne proteine, proti </a:t>
            </a:r>
            <a:br>
              <a:rPr lang="sl-SI" sz="1600">
                <a:solidFill>
                  <a:srgbClr val="FF7C80"/>
                </a:solidFill>
              </a:rPr>
            </a:br>
            <a:r>
              <a:rPr lang="sl-SI" sz="1600">
                <a:solidFill>
                  <a:srgbClr val="FF7C80"/>
                </a:solidFill>
              </a:rPr>
              <a:t>  katerim bi lahko razvili nizkomolekularne učinkovine.</a:t>
            </a:r>
            <a:endParaRPr lang="en-US" sz="1600">
              <a:solidFill>
                <a:srgbClr val="FF7C80"/>
              </a:solidFill>
              <a:cs typeface="Arial" pitchFamily="34" charset="0"/>
            </a:endParaRPr>
          </a:p>
        </p:txBody>
      </p:sp>
      <p:pic>
        <p:nvPicPr>
          <p:cNvPr id="292870" name="Picture 6" descr="4700 Proteomics Analyz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476250"/>
            <a:ext cx="2425700" cy="1203325"/>
          </a:xfrm>
          <a:prstGeom prst="rect">
            <a:avLst/>
          </a:prstGeom>
          <a:noFill/>
          <a:extLst>
            <a:ext uri="{909E8E84-426E-40DD-AFC4-6F175D3DCCD1}">
              <a14:hiddenFill xmlns:a14="http://schemas.microsoft.com/office/drawing/2010/main">
                <a:solidFill>
                  <a:srgbClr val="FFFFFF"/>
                </a:solidFill>
              </a14:hiddenFill>
            </a:ext>
          </a:extLst>
        </p:spPr>
      </p:pic>
      <p:pic>
        <p:nvPicPr>
          <p:cNvPr id="292871" name="Picture 7" descr="proteomics_fact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2276475"/>
            <a:ext cx="2678113" cy="428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392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711200" y="422275"/>
            <a:ext cx="5661025" cy="552450"/>
          </a:xfrm>
        </p:spPr>
        <p:txBody>
          <a:bodyPr/>
          <a:lstStyle/>
          <a:p>
            <a:r>
              <a:rPr lang="en-US" sz="2800" b="1"/>
              <a:t>Proteomika: cilji, metode</a:t>
            </a:r>
            <a:endParaRPr lang="en-US" sz="2800"/>
          </a:p>
        </p:txBody>
      </p:sp>
      <p:sp>
        <p:nvSpPr>
          <p:cNvPr id="293891" name="Rectangle 3"/>
          <p:cNvSpPr>
            <a:spLocks noGrp="1" noChangeArrowheads="1"/>
          </p:cNvSpPr>
          <p:nvPr>
            <p:ph type="body" idx="1"/>
          </p:nvPr>
        </p:nvSpPr>
        <p:spPr>
          <a:xfrm>
            <a:off x="203200" y="1266825"/>
            <a:ext cx="8737600" cy="5329238"/>
          </a:xfrm>
        </p:spPr>
        <p:txBody>
          <a:bodyPr/>
          <a:lstStyle/>
          <a:p>
            <a:r>
              <a:rPr lang="en-US" sz="1600" b="1">
                <a:solidFill>
                  <a:schemeClr val="accent2"/>
                </a:solidFill>
              </a:rPr>
              <a:t>Identifikacija proteinov</a:t>
            </a:r>
            <a:r>
              <a:rPr lang="sl-SI" sz="1600" b="1">
                <a:solidFill>
                  <a:schemeClr val="accent2"/>
                </a:solidFill>
              </a:rPr>
              <a:t>: </a:t>
            </a:r>
            <a:r>
              <a:rPr lang="en-US" sz="1600">
                <a:solidFill>
                  <a:schemeClr val="accent2"/>
                </a:solidFill>
              </a:rPr>
              <a:t>1D in 2D gelska elektroforeza</a:t>
            </a:r>
          </a:p>
          <a:p>
            <a:r>
              <a:rPr lang="en-US" sz="1600" b="1">
                <a:solidFill>
                  <a:schemeClr val="accent2"/>
                </a:solidFill>
              </a:rPr>
              <a:t>Izolacija in karakterizacija kompleksov</a:t>
            </a:r>
            <a:r>
              <a:rPr lang="sl-SI" sz="1600" b="1">
                <a:solidFill>
                  <a:schemeClr val="accent2"/>
                </a:solidFill>
              </a:rPr>
              <a:t>:</a:t>
            </a:r>
            <a:r>
              <a:rPr lang="en-US" sz="1600">
                <a:solidFill>
                  <a:schemeClr val="accent2"/>
                </a:solidFill>
              </a:rPr>
              <a:t/>
            </a:r>
            <a:br>
              <a:rPr lang="en-US" sz="1600">
                <a:solidFill>
                  <a:schemeClr val="accent2"/>
                </a:solidFill>
              </a:rPr>
            </a:br>
            <a:r>
              <a:rPr lang="en-US" sz="1600">
                <a:solidFill>
                  <a:schemeClr val="accent2"/>
                </a:solidFill>
              </a:rPr>
              <a:t>Y2H, izol. označenih kompleksov</a:t>
            </a:r>
          </a:p>
          <a:p>
            <a:r>
              <a:rPr lang="en-US" sz="1600" b="1">
                <a:solidFill>
                  <a:schemeClr val="accent2"/>
                </a:solidFill>
              </a:rPr>
              <a:t>Aktivnost proteinov</a:t>
            </a:r>
            <a:r>
              <a:rPr lang="sl-SI" sz="1600" b="1">
                <a:solidFill>
                  <a:schemeClr val="accent2"/>
                </a:solidFill>
              </a:rPr>
              <a:t>: </a:t>
            </a:r>
            <a:r>
              <a:rPr lang="en-US" sz="1600">
                <a:solidFill>
                  <a:schemeClr val="accent2"/>
                </a:solidFill>
              </a:rPr>
              <a:t>proteinske mikromreže</a:t>
            </a:r>
          </a:p>
          <a:p>
            <a:endParaRPr lang="en-US" sz="1600"/>
          </a:p>
          <a:p>
            <a:endParaRPr lang="en-US" sz="1600"/>
          </a:p>
          <a:p>
            <a:endParaRPr lang="en-US" sz="1600"/>
          </a:p>
          <a:p>
            <a:endParaRPr lang="en-US" sz="1600"/>
          </a:p>
          <a:p>
            <a:endParaRPr lang="en-US" sz="1600"/>
          </a:p>
          <a:p>
            <a:endParaRPr lang="en-US" sz="1600"/>
          </a:p>
          <a:p>
            <a:endParaRPr lang="en-US" sz="1600"/>
          </a:p>
          <a:p>
            <a:endParaRPr lang="en-US" sz="1600"/>
          </a:p>
          <a:p>
            <a:r>
              <a:rPr lang="en-US" sz="1600"/>
              <a:t>Human Proteome Organization (HUPO, 2001), Plasma Proteome Institute (PPI, 2002): priprava proteoma plazme (vsi proteini v plazmi, tudi tisti, ki tja pridejo zaradi odmrtja nekrvnih celic). </a:t>
            </a:r>
            <a:r>
              <a:rPr lang="en-US" sz="1600" i="1"/>
              <a:t>Razpon koncentracij posameznih proteinov v plazmi je 10 velikostnih razredov.</a:t>
            </a:r>
            <a:r>
              <a:rPr lang="en-US" sz="1600"/>
              <a:t/>
            </a:r>
            <a:br>
              <a:rPr lang="en-US" sz="1600"/>
            </a:br>
            <a:r>
              <a:rPr lang="en-US" sz="1600"/>
              <a:t>Obstajajo posamezni testi za 150 plazemskih proteinov, a je kombinacija testov predraga za rutinsko uporabo (17.000 USD) </a:t>
            </a:r>
            <a:r>
              <a:rPr lang="en-US" sz="1600">
                <a:sym typeface="Symbol" pitchFamily="18" charset="2"/>
              </a:rPr>
              <a:t> pripraviti prstni odtis plazme in ga povezati z bolezenskimi stanji.</a:t>
            </a:r>
          </a:p>
          <a:p>
            <a:r>
              <a:rPr lang="en-US" sz="1600">
                <a:sym typeface="Symbol" pitchFamily="18" charset="2"/>
              </a:rPr>
              <a:t>Stanje tehnike trenutno še ne omogoča celovitih proteomskih analiz.</a:t>
            </a:r>
            <a:endParaRPr lang="en-US" sz="1600"/>
          </a:p>
        </p:txBody>
      </p:sp>
      <p:sp>
        <p:nvSpPr>
          <p:cNvPr id="293892" name="Rectangle 4"/>
          <p:cNvSpPr>
            <a:spLocks noChangeArrowheads="1"/>
          </p:cNvSpPr>
          <p:nvPr/>
        </p:nvSpPr>
        <p:spPr bwMode="auto">
          <a:xfrm>
            <a:off x="-228600" y="1616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sl-SI" smtClean="0">
              <a:solidFill>
                <a:srgbClr val="000000"/>
              </a:solidFill>
            </a:endParaRPr>
          </a:p>
        </p:txBody>
      </p:sp>
      <p:pic>
        <p:nvPicPr>
          <p:cNvPr id="293894" name="Picture 6"/>
          <p:cNvPicPr>
            <a:picLocks noChangeAspect="1" noChangeArrowheads="1"/>
          </p:cNvPicPr>
          <p:nvPr/>
        </p:nvPicPr>
        <p:blipFill>
          <a:blip r:embed="rId3">
            <a:extLst>
              <a:ext uri="{28A0092B-C50C-407E-A947-70E740481C1C}">
                <a14:useLocalDpi xmlns:a14="http://schemas.microsoft.com/office/drawing/2010/main" val="0"/>
              </a:ext>
            </a:extLst>
          </a:blip>
          <a:srcRect l="9396" r="9848"/>
          <a:stretch>
            <a:fillRect/>
          </a:stretch>
        </p:blipFill>
        <p:spPr bwMode="auto">
          <a:xfrm>
            <a:off x="5651500" y="836613"/>
            <a:ext cx="2900363"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808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4213" y="260350"/>
            <a:ext cx="7772400" cy="550863"/>
          </a:xfrm>
        </p:spPr>
        <p:txBody>
          <a:bodyPr/>
          <a:lstStyle/>
          <a:p>
            <a:r>
              <a:rPr lang="sl-SI" sz="3200" b="1" smtClean="0"/>
              <a:t>Metabolomika</a:t>
            </a:r>
            <a:endParaRPr lang="en-US" smtClean="0"/>
          </a:p>
        </p:txBody>
      </p:sp>
      <p:sp>
        <p:nvSpPr>
          <p:cNvPr id="28675" name="Rectangle 3"/>
          <p:cNvSpPr>
            <a:spLocks noGrp="1" noChangeArrowheads="1"/>
          </p:cNvSpPr>
          <p:nvPr>
            <p:ph type="body" idx="1"/>
          </p:nvPr>
        </p:nvSpPr>
        <p:spPr>
          <a:xfrm>
            <a:off x="611188" y="1052513"/>
            <a:ext cx="7489825" cy="2447925"/>
          </a:xfrm>
        </p:spPr>
        <p:txBody>
          <a:bodyPr/>
          <a:lstStyle/>
          <a:p>
            <a:pPr marL="0" indent="0">
              <a:buFontTx/>
              <a:buNone/>
            </a:pPr>
            <a:r>
              <a:rPr lang="sl-SI" sz="1400" dirty="0" err="1" smtClean="0"/>
              <a:t>Metabolomika</a:t>
            </a:r>
            <a:r>
              <a:rPr lang="sl-SI" sz="1400" dirty="0" smtClean="0"/>
              <a:t> poskuša razumeti metabolično dogajanje preko identifikacije metaboličnih produktov. Običajno ne gre za proteine, niti ne analizirajo kodirajočih ali regulatornih nukleinskih kislin, pač pa za nizkomolekularne </a:t>
            </a:r>
            <a:r>
              <a:rPr lang="sl-SI" sz="1400" dirty="0" err="1" smtClean="0"/>
              <a:t>metabolite</a:t>
            </a:r>
            <a:r>
              <a:rPr lang="sl-SI" sz="1400" dirty="0" smtClean="0"/>
              <a:t>.</a:t>
            </a:r>
          </a:p>
          <a:p>
            <a:pPr marL="0" indent="0">
              <a:buFontTx/>
              <a:buNone/>
            </a:pPr>
            <a:endParaRPr lang="sl-SI" sz="1400" dirty="0" smtClean="0"/>
          </a:p>
          <a:p>
            <a:pPr marL="0" indent="0">
              <a:buFontTx/>
              <a:buNone/>
            </a:pPr>
            <a:r>
              <a:rPr lang="sl-SI" sz="1400" dirty="0" smtClean="0"/>
              <a:t>2007: osnutek človeškega </a:t>
            </a:r>
            <a:r>
              <a:rPr lang="sl-SI" sz="1400" dirty="0" err="1" smtClean="0"/>
              <a:t>metaboloma</a:t>
            </a:r>
            <a:r>
              <a:rPr lang="sl-SI" sz="1400" dirty="0" smtClean="0"/>
              <a:t> – katalog 2500 </a:t>
            </a:r>
            <a:r>
              <a:rPr lang="sl-SI" sz="1400" dirty="0" err="1" smtClean="0"/>
              <a:t>metabolitov</a:t>
            </a:r>
            <a:r>
              <a:rPr lang="sl-SI" sz="1400" dirty="0" smtClean="0"/>
              <a:t>, 1200 zdravil in 3500 </a:t>
            </a:r>
            <a:br>
              <a:rPr lang="sl-SI" sz="1400" dirty="0" smtClean="0"/>
            </a:br>
            <a:r>
              <a:rPr lang="sl-SI" sz="1400" dirty="0" smtClean="0"/>
              <a:t>sestavin hrane, ki jih lahko najdemo v človeškem telesu. [http://www.hmdb.ca/]</a:t>
            </a:r>
          </a:p>
          <a:p>
            <a:pPr marL="0" indent="0">
              <a:buFontTx/>
              <a:buNone/>
            </a:pPr>
            <a:endParaRPr lang="sl-SI" sz="1400" dirty="0" smtClean="0"/>
          </a:p>
          <a:p>
            <a:pPr marL="0" indent="0">
              <a:buFontTx/>
              <a:buNone/>
            </a:pPr>
            <a:endParaRPr lang="sl-SI" sz="1400" dirty="0" smtClean="0"/>
          </a:p>
          <a:p>
            <a:pPr marL="0" indent="0">
              <a:buFontTx/>
              <a:buNone/>
            </a:pPr>
            <a:r>
              <a:rPr lang="sl-SI" sz="1400" dirty="0" err="1" smtClean="0"/>
              <a:t>Metabo</a:t>
            </a:r>
            <a:r>
              <a:rPr lang="sl-SI" sz="1400" dirty="0" err="1" smtClean="0">
                <a:solidFill>
                  <a:srgbClr val="FF0000"/>
                </a:solidFill>
              </a:rPr>
              <a:t>n</a:t>
            </a:r>
            <a:r>
              <a:rPr lang="sl-SI" sz="1400" dirty="0" err="1" smtClean="0"/>
              <a:t>omika</a:t>
            </a:r>
            <a:r>
              <a:rPr lang="sl-SI" sz="1400" dirty="0" smtClean="0"/>
              <a:t>: odgovor metabolizma na </a:t>
            </a:r>
            <a:r>
              <a:rPr lang="sl-SI" sz="1400" dirty="0" err="1" smtClean="0"/>
              <a:t>patofiziološke</a:t>
            </a:r>
            <a:r>
              <a:rPr lang="sl-SI" sz="1400" dirty="0" smtClean="0"/>
              <a:t>, okoljske ipd. spremembe. </a:t>
            </a:r>
          </a:p>
          <a:p>
            <a:pPr marL="0" indent="0">
              <a:buFontTx/>
              <a:buNone/>
            </a:pPr>
            <a:endParaRPr lang="sl-SI" sz="1400" dirty="0" smtClean="0"/>
          </a:p>
          <a:p>
            <a:pPr marL="0" indent="0">
              <a:buFontTx/>
              <a:buNone/>
            </a:pPr>
            <a:endParaRPr lang="sl-SI" sz="1400" dirty="0" smtClean="0"/>
          </a:p>
          <a:p>
            <a:pPr marL="0" indent="0">
              <a:buFontTx/>
              <a:buNone/>
            </a:pPr>
            <a:endParaRPr lang="en-US" sz="2400" dirty="0" smtClean="0">
              <a:latin typeface="TimesRomanYu"/>
            </a:endParaRPr>
          </a:p>
        </p:txBody>
      </p:sp>
      <p:pic>
        <p:nvPicPr>
          <p:cNvPr id="286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1844675"/>
            <a:ext cx="15716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3644900"/>
            <a:ext cx="28575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a:extLst>
              <a:ext uri="{28A0092B-C50C-407E-A947-70E740481C1C}">
                <a14:useLocalDpi xmlns:a14="http://schemas.microsoft.com/office/drawing/2010/main" val="0"/>
              </a:ext>
            </a:extLst>
          </a:blip>
          <a:srcRect t="7556" r="29652"/>
          <a:stretch>
            <a:fillRect/>
          </a:stretch>
        </p:blipFill>
        <p:spPr bwMode="auto">
          <a:xfrm>
            <a:off x="611188" y="115888"/>
            <a:ext cx="7921625" cy="650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4213" y="260350"/>
            <a:ext cx="7772400" cy="550863"/>
          </a:xfrm>
        </p:spPr>
        <p:txBody>
          <a:bodyPr/>
          <a:lstStyle/>
          <a:p>
            <a:r>
              <a:rPr lang="sl-SI" sz="3200" b="1" dirty="0" smtClean="0"/>
              <a:t>Biologija sistemov </a:t>
            </a:r>
            <a:r>
              <a:rPr lang="sl-SI" sz="2000" b="1" dirty="0" smtClean="0"/>
              <a:t>(sistemska biologija)</a:t>
            </a:r>
            <a:endParaRPr lang="en-US" sz="3200" dirty="0" smtClean="0"/>
          </a:p>
        </p:txBody>
      </p:sp>
      <p:sp>
        <p:nvSpPr>
          <p:cNvPr id="31747" name="Rectangle 3"/>
          <p:cNvSpPr>
            <a:spLocks noGrp="1" noChangeArrowheads="1"/>
          </p:cNvSpPr>
          <p:nvPr>
            <p:ph type="body" idx="1"/>
          </p:nvPr>
        </p:nvSpPr>
        <p:spPr>
          <a:xfrm>
            <a:off x="539750" y="1052513"/>
            <a:ext cx="7920038" cy="1944687"/>
          </a:xfrm>
        </p:spPr>
        <p:txBody>
          <a:bodyPr/>
          <a:lstStyle/>
          <a:p>
            <a:pPr marL="0" indent="0">
              <a:buFontTx/>
              <a:buNone/>
            </a:pPr>
            <a:r>
              <a:rPr lang="sl-SI" sz="1600" smtClean="0"/>
              <a:t>Integracija rezultatov genomike, proteomike, metabolomike: kompleksne interakcije &amp; celovitost procesov v bioloških sistemih.</a:t>
            </a:r>
          </a:p>
          <a:p>
            <a:pPr marL="0" indent="0">
              <a:buFontTx/>
              <a:buNone/>
            </a:pPr>
            <a:endParaRPr lang="sl-SI" sz="1600" smtClean="0"/>
          </a:p>
          <a:p>
            <a:pPr marL="0" indent="0">
              <a:buFontTx/>
              <a:buNone/>
            </a:pPr>
            <a:endParaRPr lang="en-US" sz="1600" smtClean="0">
              <a:latin typeface="TimesRomanYu"/>
            </a:endParaRPr>
          </a:p>
        </p:txBody>
      </p:sp>
      <p:pic>
        <p:nvPicPr>
          <p:cNvPr id="317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420938"/>
            <a:ext cx="57150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95288" y="1052513"/>
            <a:ext cx="6048375" cy="483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t>Primerjalna genomika</a:t>
            </a:r>
          </a:p>
          <a:p>
            <a:endParaRPr lang="sl-SI" sz="1200"/>
          </a:p>
          <a:p>
            <a:endParaRPr lang="en-US" sz="1200"/>
          </a:p>
          <a:p>
            <a:r>
              <a:rPr lang="sl-SI" sz="1400"/>
              <a:t>Lastnosti genov pri človeku lahko raziskujemo s pomočjo primerjalnih študij na drugih organizmih.</a:t>
            </a:r>
          </a:p>
          <a:p>
            <a:r>
              <a:rPr lang="sl-SI" sz="1400"/>
              <a:t>Miš je uporabna kot primerjalni organizem za človeka, ker je človeku genetsko dokaj podobna in ker obstaja veliko število transgenskih miši, ki nosijo posamezne odseke človeških kromosomov, vključno z nekaterimi okvarjenimi geni. Miš je lahko preiskovati z agresivnimi metodami, obstoj klonov omogoča opazovanje v paralelkah.</a:t>
            </a:r>
          </a:p>
          <a:p>
            <a:endParaRPr lang="sl-SI" sz="1400"/>
          </a:p>
          <a:p>
            <a:r>
              <a:rPr lang="sl-SI" sz="1400"/>
              <a:t>Za razumevanje nekaterih osnovnih procesov v molekularni biologiji so pomembni tudi podatki o genomih nižjih organizmov, vključno z bakterijami in kvasovkami.</a:t>
            </a:r>
          </a:p>
          <a:p>
            <a:endParaRPr lang="sl-SI" sz="1400"/>
          </a:p>
          <a:p>
            <a:r>
              <a:rPr lang="sl-SI" sz="1400"/>
              <a:t>Primerjalna genomika je uporabna tudi za določanje evolucijskih odnosov med vrstami in ugotavljanje evolucijskih poti po skupinah organizmov.</a:t>
            </a:r>
          </a:p>
          <a:p>
            <a:endParaRPr lang="sl-SI" sz="1400"/>
          </a:p>
          <a:p>
            <a:r>
              <a:rPr lang="sl-SI" sz="1400"/>
              <a:t>Na osnovi predhodnega poznavanja lastnosti proteinov, za katera zapisujejo določena zaporedja, lahko podobnim nukleotidnim zaporedjem pripišemo verjetno vlogo v nekem organizmu.</a:t>
            </a:r>
          </a:p>
          <a:p>
            <a:r>
              <a:rPr lang="sl-SI" sz="1200"/>
              <a:t> </a:t>
            </a:r>
            <a:endParaRPr lang="en-US" sz="1200"/>
          </a:p>
        </p:txBody>
      </p:sp>
      <p:sp>
        <p:nvSpPr>
          <p:cNvPr id="5123" name="Rectangle 4"/>
          <p:cNvSpPr>
            <a:spLocks noChangeArrowheads="1"/>
          </p:cNvSpPr>
          <p:nvPr/>
        </p:nvSpPr>
        <p:spPr bwMode="auto">
          <a:xfrm>
            <a:off x="-114300" y="1054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sl-SI"/>
          </a:p>
        </p:txBody>
      </p:sp>
      <p:pic>
        <p:nvPicPr>
          <p:cNvPr id="5124" name="Picture 7" descr="06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338" y="2060575"/>
            <a:ext cx="2003425"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p:cNvPicPr>
            <a:picLocks noChangeAspect="1" noChangeArrowheads="1"/>
          </p:cNvPicPr>
          <p:nvPr/>
        </p:nvPicPr>
        <p:blipFill>
          <a:blip r:embed="rId4">
            <a:extLst>
              <a:ext uri="{28A0092B-C50C-407E-A947-70E740481C1C}">
                <a14:useLocalDpi xmlns:a14="http://schemas.microsoft.com/office/drawing/2010/main" val="0"/>
              </a:ext>
            </a:extLst>
          </a:blip>
          <a:srcRect l="8641" t="5864" r="4892" b="7845"/>
          <a:stretch>
            <a:fillRect/>
          </a:stretch>
        </p:blipFill>
        <p:spPr bwMode="auto">
          <a:xfrm>
            <a:off x="6732588" y="0"/>
            <a:ext cx="2160587"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580063" y="260350"/>
            <a:ext cx="3232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b="1"/>
              <a:t>Primerjalna genomika: </a:t>
            </a:r>
            <a:r>
              <a:rPr lang="sl-SI" b="1"/>
              <a:t>gobavost</a:t>
            </a:r>
            <a:endParaRPr lang="en-US" sz="1200"/>
          </a:p>
        </p:txBody>
      </p:sp>
      <p:sp>
        <p:nvSpPr>
          <p:cNvPr id="6147" name="Text Box 5"/>
          <p:cNvSpPr txBox="1">
            <a:spLocks noChangeArrowheads="1"/>
          </p:cNvSpPr>
          <p:nvPr/>
        </p:nvSpPr>
        <p:spPr bwMode="auto">
          <a:xfrm>
            <a:off x="5543550" y="1268413"/>
            <a:ext cx="34925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sl-SI" sz="1300">
                <a:solidFill>
                  <a:schemeClr val="accent2"/>
                </a:solidFill>
              </a:rPr>
              <a:t>Analiza SNP različnih izolatov </a:t>
            </a:r>
            <a:r>
              <a:rPr lang="sl-SI" sz="1300" i="1">
                <a:solidFill>
                  <a:schemeClr val="accent2"/>
                </a:solidFill>
              </a:rPr>
              <a:t>Mycobacterium leprae</a:t>
            </a:r>
            <a:r>
              <a:rPr lang="sl-SI" sz="1300">
                <a:solidFill>
                  <a:schemeClr val="accent2"/>
                </a:solidFill>
              </a:rPr>
              <a:t> je pokazala, da se je patogen razvil na enem mestu in se razširil s selitvami prebivalstva in kolonializmom.</a:t>
            </a:r>
          </a:p>
        </p:txBody>
      </p:sp>
      <p:pic>
        <p:nvPicPr>
          <p:cNvPr id="614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959100"/>
            <a:ext cx="6121400" cy="328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6021388"/>
            <a:ext cx="4679950" cy="6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549275"/>
            <a:ext cx="5356225" cy="211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588" y="2349500"/>
            <a:ext cx="2078037"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9563" y="6511925"/>
            <a:ext cx="2324100" cy="16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9"/>
          <p:cNvSpPr txBox="1">
            <a:spLocks noChangeArrowheads="1"/>
          </p:cNvSpPr>
          <p:nvPr/>
        </p:nvSpPr>
        <p:spPr bwMode="auto">
          <a:xfrm>
            <a:off x="323850" y="333375"/>
            <a:ext cx="3232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b="1">
                <a:solidFill>
                  <a:schemeClr val="accent2"/>
                </a:solidFill>
              </a:rPr>
              <a:t>Primerjalna genomika: </a:t>
            </a:r>
            <a:r>
              <a:rPr lang="sl-SI" b="1">
                <a:solidFill>
                  <a:schemeClr val="accent2"/>
                </a:solidFill>
              </a:rPr>
              <a:t>človek / opice</a:t>
            </a:r>
            <a:endParaRPr lang="en-US" sz="1200">
              <a:solidFill>
                <a:schemeClr val="accent2"/>
              </a:solidFill>
            </a:endParaRPr>
          </a:p>
        </p:txBody>
      </p:sp>
      <p:sp>
        <p:nvSpPr>
          <p:cNvPr id="8195" name="Text Box 10"/>
          <p:cNvSpPr txBox="1">
            <a:spLocks noChangeArrowheads="1"/>
          </p:cNvSpPr>
          <p:nvPr/>
        </p:nvSpPr>
        <p:spPr bwMode="auto">
          <a:xfrm>
            <a:off x="303213" y="1385888"/>
            <a:ext cx="3189287"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400"/>
              <a:t>Zakaj so razlike med človekom in šimpanzom ob &gt;98 % identičnosti genomov tako velike?</a:t>
            </a:r>
          </a:p>
          <a:p>
            <a:endParaRPr lang="sl-SI" sz="1400"/>
          </a:p>
          <a:p>
            <a:r>
              <a:rPr lang="sl-SI" sz="1400"/>
              <a:t>Razlog je v tem, da so se v zadnjih 5 milijonih let zelo hitro spremenili geni za transkripcijske faktorje.</a:t>
            </a:r>
          </a:p>
          <a:p>
            <a:endParaRPr lang="sl-SI" sz="1400"/>
          </a:p>
          <a:p>
            <a:r>
              <a:rPr lang="sl-SI" sz="1400"/>
              <a:t>Z biočipi, na katerih so bile kot sonde različni geni, ki se izražajo v jetrih, so preverili njihovo izražanje pri različnih vrstah opic in pri človeku. Izločili so tiste, ki se pri človeku izražajo bistveno drugače kot pri ostalih primatih in ugotovili, da gre večinoma za transkripcijske faktorje.</a:t>
            </a:r>
          </a:p>
          <a:p>
            <a:endParaRPr lang="sl-SI" sz="1400"/>
          </a:p>
          <a:p>
            <a:r>
              <a:rPr lang="sl-SI" sz="1400">
                <a:solidFill>
                  <a:srgbClr val="009900"/>
                </a:solidFill>
              </a:rPr>
              <a:t>Zakaj so se ti evolucijsko spreminjali tako hitro? Zaradi prehoda na kuhano hrano?</a:t>
            </a:r>
          </a:p>
          <a:p>
            <a:endParaRPr lang="sl-SI" sz="1400">
              <a:solidFill>
                <a:srgbClr val="009900"/>
              </a:solidFill>
            </a:endParaRPr>
          </a:p>
        </p:txBody>
      </p:sp>
      <p:pic>
        <p:nvPicPr>
          <p:cNvPr id="819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260350"/>
            <a:ext cx="5318125"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Line 12"/>
          <p:cNvSpPr>
            <a:spLocks noChangeShapeType="1"/>
          </p:cNvSpPr>
          <p:nvPr/>
        </p:nvSpPr>
        <p:spPr bwMode="auto">
          <a:xfrm>
            <a:off x="3563938" y="0"/>
            <a:ext cx="0" cy="6858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pic>
        <p:nvPicPr>
          <p:cNvPr id="819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889000"/>
            <a:ext cx="1584325"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1196975"/>
            <a:ext cx="4748212" cy="107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2420938"/>
            <a:ext cx="4889500" cy="385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1" name="Text Box 17"/>
          <p:cNvSpPr txBox="1">
            <a:spLocks noChangeArrowheads="1"/>
          </p:cNvSpPr>
          <p:nvPr/>
        </p:nvSpPr>
        <p:spPr bwMode="auto">
          <a:xfrm>
            <a:off x="7115175" y="6021388"/>
            <a:ext cx="2028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400">
                <a:solidFill>
                  <a:srgbClr val="000099"/>
                </a:solidFill>
                <a:sym typeface="Wingdings" pitchFamily="2" charset="2"/>
              </a:rPr>
              <a:t>446 prim. s šimpanzom</a:t>
            </a:r>
            <a:endParaRPr lang="sl-SI" sz="1400">
              <a:solidFill>
                <a:srgbClr val="000099"/>
              </a:solidFill>
            </a:endParaRPr>
          </a:p>
        </p:txBody>
      </p:sp>
      <p:sp>
        <p:nvSpPr>
          <p:cNvPr id="8202" name="Text Box 18"/>
          <p:cNvSpPr txBox="1">
            <a:spLocks noChangeArrowheads="1"/>
          </p:cNvSpPr>
          <p:nvPr/>
        </p:nvSpPr>
        <p:spPr bwMode="auto">
          <a:xfrm>
            <a:off x="7288213" y="4075113"/>
            <a:ext cx="1682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400">
                <a:solidFill>
                  <a:srgbClr val="000099"/>
                </a:solidFill>
                <a:sym typeface="Wingdings" pitchFamily="2" charset="2"/>
              </a:rPr>
              <a:t>84 - človek : opice</a:t>
            </a:r>
            <a:endParaRPr lang="sl-SI" sz="1400">
              <a:solidFill>
                <a:srgbClr val="00009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06400" y="211138"/>
            <a:ext cx="8534400" cy="328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t>Funkcijska genomika</a:t>
            </a:r>
          </a:p>
          <a:p>
            <a:endParaRPr lang="en-US" sz="1200"/>
          </a:p>
          <a:p>
            <a:r>
              <a:rPr lang="sl-SI" sz="1400"/>
              <a:t>postgenomika = funkcijska genomika</a:t>
            </a:r>
            <a:endParaRPr lang="en-US" sz="1400"/>
          </a:p>
          <a:p>
            <a:r>
              <a:rPr lang="sl-SI" sz="1400"/>
              <a:t>Vsakemu genu v genomu želimo določiti funkcijo s sistemskim pristopom, na veliko.</a:t>
            </a:r>
          </a:p>
          <a:p>
            <a:endParaRPr lang="sl-SI" sz="1400"/>
          </a:p>
          <a:p>
            <a:r>
              <a:rPr lang="sl-SI" sz="1400"/>
              <a:t>Nekateri genomiko delijo samo na dva dela, na </a:t>
            </a:r>
            <a:r>
              <a:rPr lang="sl-SI" sz="1400">
                <a:solidFill>
                  <a:srgbClr val="000099"/>
                </a:solidFill>
              </a:rPr>
              <a:t>funkcijsko</a:t>
            </a:r>
            <a:r>
              <a:rPr lang="sl-SI" sz="1400"/>
              <a:t> in </a:t>
            </a:r>
            <a:r>
              <a:rPr lang="sl-SI" sz="1400">
                <a:solidFill>
                  <a:srgbClr val="000099"/>
                </a:solidFill>
              </a:rPr>
              <a:t>strukturno</a:t>
            </a:r>
            <a:r>
              <a:rPr lang="sl-SI" sz="1400"/>
              <a:t>. Strukturna poskuša predvideti terciarne strukture proteinov na osnovi nukleotidnih zaporedij oz. primarnih struktur prevedenih zapisov. </a:t>
            </a:r>
            <a:r>
              <a:rPr lang="sl-SI" sz="1400" b="1">
                <a:solidFill>
                  <a:srgbClr val="000099"/>
                </a:solidFill>
              </a:rPr>
              <a:t>Funkcijsko</a:t>
            </a:r>
            <a:r>
              <a:rPr lang="sl-SI" sz="1400"/>
              <a:t> genomiko naj bi po tej delitvi sestavljali </a:t>
            </a:r>
            <a:r>
              <a:rPr lang="sl-SI" sz="1400" u="sng"/>
              <a:t>proteomika</a:t>
            </a:r>
            <a:r>
              <a:rPr lang="sl-SI" sz="1400"/>
              <a:t> (katalogiziranje vseh proteinov, ki jih ima na voljo nek organizem) in </a:t>
            </a:r>
            <a:r>
              <a:rPr lang="sl-SI" sz="1400" u="sng"/>
              <a:t>citomika</a:t>
            </a:r>
            <a:r>
              <a:rPr lang="sl-SI" sz="1400"/>
              <a:t> (dinamičnost žive celice: celični sistemi, njihova regulacija in spreminjanje komponent).</a:t>
            </a:r>
          </a:p>
          <a:p>
            <a:endParaRPr lang="sl-SI" sz="1400"/>
          </a:p>
          <a:p>
            <a:r>
              <a:rPr lang="sl-SI" sz="1400">
                <a:solidFill>
                  <a:srgbClr val="009900"/>
                </a:solidFill>
              </a:rPr>
              <a:t>Orodja v funkcijski genomiki</a:t>
            </a:r>
            <a:r>
              <a:rPr lang="sl-SI" sz="1400"/>
              <a:t>: ekspresijski profili, profili interakcij med proteini, analize proteoma, profili transgenskih fenotipskih mutant.</a:t>
            </a:r>
          </a:p>
          <a:p>
            <a:endParaRPr lang="sl-SI" sz="1400"/>
          </a:p>
          <a:p>
            <a:r>
              <a:rPr lang="en-US" sz="1000"/>
              <a:t>Analysing gene expression in the heart by </a:t>
            </a:r>
            <a:r>
              <a:rPr lang="en-US" sz="1000" i="1"/>
              <a:t>in situ</a:t>
            </a:r>
            <a:r>
              <a:rPr lang="en-US" sz="1000"/>
              <a:t> hybridization. </a:t>
            </a:r>
            <a:r>
              <a:rPr lang="en-US" sz="1000" b="1"/>
              <a:t>a, b,</a:t>
            </a:r>
            <a:r>
              <a:rPr lang="en-US" sz="1000"/>
              <a:t> </a:t>
            </a:r>
            <a:r>
              <a:rPr lang="en-US" sz="1000" i="1"/>
              <a:t>in situ</a:t>
            </a:r>
            <a:r>
              <a:rPr lang="en-US" sz="1000"/>
              <a:t> hybridization, showing expression of the mouse </a:t>
            </a:r>
            <a:r>
              <a:rPr lang="en-US" sz="1000" i="1"/>
              <a:t>Sh3bgr</a:t>
            </a:r>
            <a:r>
              <a:rPr lang="en-US" sz="1000"/>
              <a:t> gene, at two different stages of embryonic development. </a:t>
            </a:r>
            <a:r>
              <a:rPr lang="en-US" sz="1000" b="1"/>
              <a:t>c,</a:t>
            </a:r>
            <a:r>
              <a:rPr lang="en-US" sz="1000"/>
              <a:t> A tissue section of the mouse embryo, showing the expression of the </a:t>
            </a:r>
            <a:r>
              <a:rPr lang="en-US" sz="1000" i="1"/>
              <a:t>Sh3bgr</a:t>
            </a:r>
            <a:r>
              <a:rPr lang="en-US" sz="1000"/>
              <a:t> gene in developing heart.</a:t>
            </a:r>
          </a:p>
        </p:txBody>
      </p:sp>
      <p:pic>
        <p:nvPicPr>
          <p:cNvPr id="9219" name="Picture 5"/>
          <p:cNvPicPr>
            <a:picLocks noChangeAspect="1" noChangeArrowheads="1"/>
          </p:cNvPicPr>
          <p:nvPr/>
        </p:nvPicPr>
        <p:blipFill>
          <a:blip r:embed="rId3">
            <a:extLst>
              <a:ext uri="{28A0092B-C50C-407E-A947-70E740481C1C}">
                <a14:useLocalDpi xmlns:a14="http://schemas.microsoft.com/office/drawing/2010/main" val="0"/>
              </a:ext>
            </a:extLst>
          </a:blip>
          <a:srcRect l="2667" t="2777" r="3999" b="8333"/>
          <a:stretch>
            <a:fillRect/>
          </a:stretch>
        </p:blipFill>
        <p:spPr bwMode="auto">
          <a:xfrm>
            <a:off x="395288" y="3716338"/>
            <a:ext cx="4537075"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3716338"/>
            <a:ext cx="3468688"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620713"/>
            <a:ext cx="6337300" cy="475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211138"/>
            <a:ext cx="7772400" cy="393700"/>
          </a:xfrm>
        </p:spPr>
        <p:txBody>
          <a:bodyPr/>
          <a:lstStyle/>
          <a:p>
            <a:r>
              <a:rPr lang="sl-SI" sz="2800" b="1" smtClean="0"/>
              <a:t>Strukturna g</a:t>
            </a:r>
            <a:r>
              <a:rPr lang="en-US" sz="2800" b="1" smtClean="0"/>
              <a:t>enomika</a:t>
            </a:r>
            <a:endParaRPr lang="en-US" sz="4000" smtClean="0"/>
          </a:p>
        </p:txBody>
      </p:sp>
      <p:sp>
        <p:nvSpPr>
          <p:cNvPr id="13315" name="Rectangle 3"/>
          <p:cNvSpPr>
            <a:spLocks noGrp="1" noChangeArrowheads="1"/>
          </p:cNvSpPr>
          <p:nvPr>
            <p:ph type="body" idx="1"/>
          </p:nvPr>
        </p:nvSpPr>
        <p:spPr>
          <a:xfrm>
            <a:off x="179388" y="1268413"/>
            <a:ext cx="4897437" cy="2435225"/>
          </a:xfrm>
        </p:spPr>
        <p:txBody>
          <a:bodyPr/>
          <a:lstStyle/>
          <a:p>
            <a:pPr marL="0" indent="0">
              <a:buFontTx/>
              <a:buNone/>
            </a:pPr>
            <a:r>
              <a:rPr lang="sl-SI" sz="1800" smtClean="0"/>
              <a:t>Cilj: vsakemu primarnemu zaporedju predvideti terciarno zgradbo.</a:t>
            </a:r>
          </a:p>
          <a:p>
            <a:pPr marL="0" indent="0">
              <a:buFontTx/>
              <a:buNone/>
            </a:pPr>
            <a:r>
              <a:rPr lang="sl-SI" sz="1800" smtClean="0"/>
              <a:t>Vmesna naloga: določiti 3D zgradbo po 1 proteinu iz vsake družine.</a:t>
            </a:r>
          </a:p>
          <a:p>
            <a:pPr marL="0" indent="0">
              <a:buFontTx/>
              <a:buNone/>
            </a:pPr>
            <a:r>
              <a:rPr lang="sl-SI" sz="1800" smtClean="0"/>
              <a:t>Veliki centri za strukturno biologijo izvajajo kristalizacijske poskuse in določajo prostorske zgradbe s pomočjo močnih virov žarkov.</a:t>
            </a:r>
          </a:p>
          <a:p>
            <a:pPr marL="0" indent="0">
              <a:buFontTx/>
              <a:buNone/>
            </a:pPr>
            <a:endParaRPr lang="en-US" sz="1800" smtClean="0"/>
          </a:p>
        </p:txBody>
      </p:sp>
      <p:pic>
        <p:nvPicPr>
          <p:cNvPr id="13316" name="Picture 6" descr="coord"/>
          <p:cNvPicPr>
            <a:picLocks noChangeAspect="1" noChangeArrowheads="1"/>
          </p:cNvPicPr>
          <p:nvPr/>
        </p:nvPicPr>
        <p:blipFill>
          <a:blip r:embed="rId3">
            <a:extLst>
              <a:ext uri="{28A0092B-C50C-407E-A947-70E740481C1C}">
                <a14:useLocalDpi xmlns:a14="http://schemas.microsoft.com/office/drawing/2010/main" val="0"/>
              </a:ext>
            </a:extLst>
          </a:blip>
          <a:srcRect l="15218"/>
          <a:stretch>
            <a:fillRect/>
          </a:stretch>
        </p:blipFill>
        <p:spPr bwMode="auto">
          <a:xfrm>
            <a:off x="5364163" y="836613"/>
            <a:ext cx="3608387"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role-before"/>
          <p:cNvPicPr>
            <a:picLocks noChangeAspect="1" noChangeArrowheads="1"/>
          </p:cNvPicPr>
          <p:nvPr/>
        </p:nvPicPr>
        <p:blipFill>
          <a:blip r:embed="rId4">
            <a:extLst>
              <a:ext uri="{28A0092B-C50C-407E-A947-70E740481C1C}">
                <a14:useLocalDpi xmlns:a14="http://schemas.microsoft.com/office/drawing/2010/main" val="0"/>
              </a:ext>
            </a:extLst>
          </a:blip>
          <a:srcRect t="14493" b="39445"/>
          <a:stretch>
            <a:fillRect/>
          </a:stretch>
        </p:blipFill>
        <p:spPr bwMode="auto">
          <a:xfrm>
            <a:off x="250825" y="4365625"/>
            <a:ext cx="50419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211138"/>
            <a:ext cx="7772400" cy="393700"/>
          </a:xfrm>
        </p:spPr>
        <p:txBody>
          <a:bodyPr/>
          <a:lstStyle/>
          <a:p>
            <a:r>
              <a:rPr lang="sl-SI" sz="2800" b="1" smtClean="0"/>
              <a:t>Strukturna g</a:t>
            </a:r>
            <a:r>
              <a:rPr lang="en-US" sz="2800" b="1" smtClean="0"/>
              <a:t>enomika</a:t>
            </a:r>
            <a:r>
              <a:rPr lang="sl-SI" sz="2800" b="1" smtClean="0"/>
              <a:t>: potek dela</a:t>
            </a:r>
            <a:endParaRPr lang="en-US" sz="4000" smtClean="0"/>
          </a:p>
        </p:txBody>
      </p:sp>
      <p:pic>
        <p:nvPicPr>
          <p:cNvPr id="143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268413"/>
            <a:ext cx="6335712" cy="343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5013325"/>
            <a:ext cx="963613"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Text Box 9"/>
          <p:cNvSpPr txBox="1">
            <a:spLocks noChangeArrowheads="1"/>
          </p:cNvSpPr>
          <p:nvPr/>
        </p:nvSpPr>
        <p:spPr bwMode="auto">
          <a:xfrm>
            <a:off x="2916238" y="5013325"/>
            <a:ext cx="447516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000">
                <a:latin typeface="Arial" pitchFamily="34" charset="0"/>
              </a:rPr>
              <a:t>AFMB = Architecture et Fonction des Macromolécules Biologiques, Marseille</a:t>
            </a:r>
          </a:p>
          <a:p>
            <a:endParaRPr lang="sl-SI" sz="1000">
              <a:latin typeface="Arial" pitchFamily="34" charset="0"/>
            </a:endParaRPr>
          </a:p>
          <a:p>
            <a:r>
              <a:rPr lang="sl-SI" sz="1000">
                <a:latin typeface="Arial" pitchFamily="34" charset="0"/>
              </a:rPr>
              <a:t>Iz: Tecan Journal 02/2005</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sojnice">
  <a:themeElements>
    <a:clrScheme name="Prosojn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sojn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sojn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sojn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sojn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sojn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sojn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sojn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sojn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Prosojnice">
  <a:themeElements>
    <a:clrScheme name="Prosojn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sojn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sojn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sojn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sojn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sojn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sojn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sojn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sojn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Prosojnice">
  <a:themeElements>
    <a:clrScheme name="Prosojn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sojn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sojn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sojn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sojn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sojn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sojn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sojn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sojn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11074</TotalTime>
  <Words>1624</Words>
  <Application>Microsoft Office PowerPoint</Application>
  <PresentationFormat>On-screen Show (4:3)</PresentationFormat>
  <Paragraphs>190</Paragraphs>
  <Slides>25</Slides>
  <Notes>23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Arial</vt:lpstr>
      <vt:lpstr>Arial Narrow</vt:lpstr>
      <vt:lpstr>Symbol</vt:lpstr>
      <vt:lpstr>Times</vt:lpstr>
      <vt:lpstr>Times New Roman</vt:lpstr>
      <vt:lpstr>TimesRomanYu</vt:lpstr>
      <vt:lpstr>Wingdings</vt:lpstr>
      <vt:lpstr>Prosojnice</vt:lpstr>
      <vt:lpstr>6_Prosojnice</vt:lpstr>
      <vt:lpstr>7_Prosojnice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Strukturna genomika</vt:lpstr>
      <vt:lpstr>Strukturna genomika: potek dela</vt:lpstr>
      <vt:lpstr>Strukturna genomika: rekombin. DNA</vt:lpstr>
      <vt:lpstr>Farmakogenomika</vt:lpstr>
      <vt:lpstr>Farmakogenomika /2</vt:lpstr>
      <vt:lpstr>Farmakogenomika: problemi, primeri</vt:lpstr>
      <vt:lpstr>Metagenomika = Okoljska genomika = Ekogenomika</vt:lpstr>
      <vt:lpstr>PowerPoint Presentation</vt:lpstr>
      <vt:lpstr>PowerPoint Presentation</vt:lpstr>
      <vt:lpstr>PowerPoint Presentation</vt:lpstr>
      <vt:lpstr>PowerPoint Presentation</vt:lpstr>
      <vt:lpstr>PowerPoint Presentation</vt:lpstr>
      <vt:lpstr>PowerPoint Presentation</vt:lpstr>
      <vt:lpstr>Proteomika: Celera</vt:lpstr>
      <vt:lpstr>Proteomika: cilji, metode</vt:lpstr>
      <vt:lpstr>Metabolomika</vt:lpstr>
      <vt:lpstr>PowerPoint Presentation</vt:lpstr>
      <vt:lpstr>Biologija sistemov (sistemska biologija)</vt:lpstr>
    </vt:vector>
  </TitlesOfParts>
  <Company>IJS-B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Marko</dc:creator>
  <cp:lastModifiedBy>MarkoD</cp:lastModifiedBy>
  <cp:revision>281</cp:revision>
  <cp:lastPrinted>2003-12-17T08:53:32Z</cp:lastPrinted>
  <dcterms:created xsi:type="dcterms:W3CDTF">2001-10-10T08:15:44Z</dcterms:created>
  <dcterms:modified xsi:type="dcterms:W3CDTF">2013-12-13T15:09:00Z</dcterms:modified>
</cp:coreProperties>
</file>