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307" r:id="rId2"/>
    <p:sldId id="326" r:id="rId3"/>
    <p:sldId id="281" r:id="rId4"/>
    <p:sldId id="392" r:id="rId5"/>
    <p:sldId id="305" r:id="rId6"/>
    <p:sldId id="328" r:id="rId7"/>
    <p:sldId id="306" r:id="rId8"/>
    <p:sldId id="280" r:id="rId9"/>
    <p:sldId id="277" r:id="rId10"/>
    <p:sldId id="337" r:id="rId11"/>
    <p:sldId id="278" r:id="rId12"/>
    <p:sldId id="329" r:id="rId13"/>
    <p:sldId id="296" r:id="rId14"/>
    <p:sldId id="279" r:id="rId15"/>
    <p:sldId id="330" r:id="rId16"/>
    <p:sldId id="376" r:id="rId17"/>
    <p:sldId id="377" r:id="rId18"/>
    <p:sldId id="360" r:id="rId19"/>
    <p:sldId id="310" r:id="rId20"/>
    <p:sldId id="317" r:id="rId21"/>
    <p:sldId id="320" r:id="rId22"/>
    <p:sldId id="331" r:id="rId23"/>
    <p:sldId id="315" r:id="rId24"/>
    <p:sldId id="343" r:id="rId25"/>
    <p:sldId id="308" r:id="rId26"/>
    <p:sldId id="332" r:id="rId27"/>
    <p:sldId id="309" r:id="rId28"/>
    <p:sldId id="335" r:id="rId29"/>
    <p:sldId id="316" r:id="rId30"/>
  </p:sldIdLst>
  <p:sldSz cx="9144000" cy="6858000" type="screen4x3"/>
  <p:notesSz cx="6811963" cy="99425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D5ECF7"/>
    <a:srgbClr val="996633"/>
    <a:srgbClr val="FF7C80"/>
    <a:srgbClr val="FF33CC"/>
    <a:srgbClr val="006666"/>
    <a:srgbClr val="663300"/>
    <a:srgbClr val="577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6" autoAdjust="0"/>
    <p:restoredTop sz="94660"/>
  </p:normalViewPr>
  <p:slideViewPr>
    <p:cSldViewPr>
      <p:cViewPr varScale="1">
        <p:scale>
          <a:sx n="121" d="100"/>
          <a:sy n="121"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0"/>
    </p:cViewPr>
  </p:sorterViewPr>
  <p:notesViewPr>
    <p:cSldViewPr>
      <p:cViewPr varScale="1">
        <p:scale>
          <a:sx n="51" d="100"/>
          <a:sy n="51" d="100"/>
        </p:scale>
        <p:origin x="-1854"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sz="quarter" idx="1"/>
          </p:nvPr>
        </p:nvSpPr>
        <p:spPr bwMode="auto">
          <a:xfrm>
            <a:off x="3865563" y="0"/>
            <a:ext cx="294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ChangeArrowheads="1"/>
          </p:cNvSpPr>
          <p:nvPr>
            <p:ph type="ftr" sz="quarter" idx="2"/>
          </p:nvPr>
        </p:nvSpPr>
        <p:spPr bwMode="auto">
          <a:xfrm>
            <a:off x="0" y="9437688"/>
            <a:ext cx="2946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b" anchorCtr="0" compatLnSpc="1">
            <a:prstTxWarp prst="textNoShape">
              <a:avLst/>
            </a:prstTxWarp>
          </a:bodyPr>
          <a:lstStyle>
            <a:lvl1pPr>
              <a:defRPr sz="1200"/>
            </a:lvl1pPr>
          </a:lstStyle>
          <a:p>
            <a:pPr>
              <a:defRPr/>
            </a:pPr>
            <a:endParaRPr lang="en-US"/>
          </a:p>
        </p:txBody>
      </p:sp>
      <p:sp>
        <p:nvSpPr>
          <p:cNvPr id="3077" name="Rectangle 5"/>
          <p:cNvSpPr>
            <a:spLocks noGrp="1" noChangeArrowheads="1"/>
          </p:cNvSpPr>
          <p:nvPr>
            <p:ph type="sldNum" sz="quarter" idx="3"/>
          </p:nvPr>
        </p:nvSpPr>
        <p:spPr bwMode="auto">
          <a:xfrm>
            <a:off x="3865563" y="9437688"/>
            <a:ext cx="2946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b" anchorCtr="0" compatLnSpc="1">
            <a:prstTxWarp prst="textNoShape">
              <a:avLst/>
            </a:prstTxWarp>
          </a:bodyPr>
          <a:lstStyle>
            <a:lvl1pPr algn="r">
              <a:defRPr sz="1200"/>
            </a:lvl1pPr>
          </a:lstStyle>
          <a:p>
            <a:pPr>
              <a:defRPr/>
            </a:pPr>
            <a:fld id="{691B8B64-F9B0-431B-9C25-65AAA2486C39}" type="slidenum">
              <a:rPr lang="en-US"/>
              <a:pPr>
                <a:defRPr/>
              </a:pPr>
              <a:t>‹#›</a:t>
            </a:fld>
            <a:endParaRPr lang="en-US"/>
          </a:p>
        </p:txBody>
      </p:sp>
    </p:spTree>
    <p:extLst>
      <p:ext uri="{BB962C8B-B14F-4D97-AF65-F5344CB8AC3E}">
        <p14:creationId xmlns:p14="http://schemas.microsoft.com/office/powerpoint/2010/main" val="2125898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t" anchorCtr="0" compatLnSpc="1">
            <a:prstTxWarp prst="textNoShape">
              <a:avLst/>
            </a:prstTxWarp>
          </a:bodyPr>
          <a:lstStyle>
            <a:lvl1pPr>
              <a:defRPr sz="1200"/>
            </a:lvl1pPr>
          </a:lstStyle>
          <a:p>
            <a:pPr>
              <a:defRPr/>
            </a:pPr>
            <a:endParaRPr lang="en-US"/>
          </a:p>
        </p:txBody>
      </p:sp>
      <p:sp>
        <p:nvSpPr>
          <p:cNvPr id="2051" name="Rectangle 3"/>
          <p:cNvSpPr>
            <a:spLocks noGrp="1" noChangeArrowheads="1"/>
          </p:cNvSpPr>
          <p:nvPr>
            <p:ph type="dt" idx="1"/>
          </p:nvPr>
        </p:nvSpPr>
        <p:spPr bwMode="auto">
          <a:xfrm>
            <a:off x="3867150" y="0"/>
            <a:ext cx="29511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t" anchorCtr="0" compatLnSpc="1">
            <a:prstTxWarp prst="textNoShape">
              <a:avLst/>
            </a:prstTxWarp>
          </a:bodyPr>
          <a:lstStyle>
            <a:lvl1pPr algn="r">
              <a:defRPr sz="1200"/>
            </a:lvl1pPr>
          </a:lstStyle>
          <a:p>
            <a:pPr>
              <a:defRPr/>
            </a:pPr>
            <a:endParaRPr lang="en-US"/>
          </a:p>
        </p:txBody>
      </p:sp>
      <p:sp>
        <p:nvSpPr>
          <p:cNvPr id="79876" name="Rectangle 4"/>
          <p:cNvSpPr>
            <a:spLocks noGrp="1" noRot="1" noChangeAspect="1" noChangeArrowheads="1" noTextEdit="1"/>
          </p:cNvSpPr>
          <p:nvPr>
            <p:ph type="sldImg" idx="2"/>
          </p:nvPr>
        </p:nvSpPr>
        <p:spPr bwMode="auto">
          <a:xfrm>
            <a:off x="925513" y="777875"/>
            <a:ext cx="4973637" cy="37306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4875" y="4743450"/>
            <a:ext cx="5008563"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478963"/>
            <a:ext cx="2949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b" anchorCtr="0" compatLnSpc="1">
            <a:prstTxWarp prst="textNoShape">
              <a:avLst/>
            </a:prstTxWarp>
          </a:bodyPr>
          <a:lstStyle>
            <a:lvl1pPr>
              <a:defRPr sz="1200"/>
            </a:lvl1pPr>
          </a:lstStyle>
          <a:p>
            <a:pPr>
              <a:defRPr/>
            </a:pPr>
            <a:endParaRPr lang="en-US"/>
          </a:p>
        </p:txBody>
      </p:sp>
      <p:sp>
        <p:nvSpPr>
          <p:cNvPr id="2055" name="Rectangle 7"/>
          <p:cNvSpPr>
            <a:spLocks noGrp="1" noChangeArrowheads="1"/>
          </p:cNvSpPr>
          <p:nvPr>
            <p:ph type="sldNum" sz="quarter" idx="5"/>
          </p:nvPr>
        </p:nvSpPr>
        <p:spPr bwMode="auto">
          <a:xfrm>
            <a:off x="3867150" y="9478963"/>
            <a:ext cx="2951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2" rIns="92064" bIns="46032" numCol="1" anchor="b" anchorCtr="0" compatLnSpc="1">
            <a:prstTxWarp prst="textNoShape">
              <a:avLst/>
            </a:prstTxWarp>
          </a:bodyPr>
          <a:lstStyle>
            <a:lvl1pPr algn="r">
              <a:defRPr sz="1200"/>
            </a:lvl1pPr>
          </a:lstStyle>
          <a:p>
            <a:pPr>
              <a:defRPr/>
            </a:pPr>
            <a:fld id="{7E20C332-AABF-49DE-B310-1ACA831114C0}" type="slidenum">
              <a:rPr lang="en-US"/>
              <a:pPr>
                <a:defRPr/>
              </a:pPr>
              <a:t>‹#›</a:t>
            </a:fld>
            <a:endParaRPr lang="en-US"/>
          </a:p>
        </p:txBody>
      </p:sp>
    </p:spTree>
    <p:extLst>
      <p:ext uri="{BB962C8B-B14F-4D97-AF65-F5344CB8AC3E}">
        <p14:creationId xmlns:p14="http://schemas.microsoft.com/office/powerpoint/2010/main" val="2521664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D59A46-5CFC-493D-92B6-80E064F1D812}" type="slidenum">
              <a:rPr lang="en-US" sz="1200" smtClean="0"/>
              <a:pPr/>
              <a:t>1</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4914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A062FB-2767-44BA-923F-2893159B4FCA}" type="slidenum">
              <a:rPr lang="en-US" sz="1200" smtClean="0"/>
              <a:pPr/>
              <a:t>10</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0016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6B6C30-3AF0-496F-A6BA-DF3B14D0B8B8}" type="slidenum">
              <a:rPr lang="en-US" sz="1200" smtClean="0"/>
              <a:pPr/>
              <a:t>11</a:t>
            </a:fld>
            <a:endParaRPr 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1445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010AE51-02CE-454F-B79E-A5F5A20E4EF8}" type="slidenum">
              <a:rPr lang="en-US" sz="1200" smtClean="0"/>
              <a:pPr/>
              <a:t>12</a:t>
            </a:fld>
            <a:endParaRPr 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20015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90FB38-60DF-4F0B-84EA-FDEACE64FA79}" type="slidenum">
              <a:rPr lang="en-US" sz="1200" smtClean="0"/>
              <a:pPr/>
              <a:t>13</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sl-SI" smtClean="0"/>
              <a:t>RNA4…protein virusnega plašča</a:t>
            </a:r>
          </a:p>
        </p:txBody>
      </p:sp>
    </p:spTree>
    <p:extLst>
      <p:ext uri="{BB962C8B-B14F-4D97-AF65-F5344CB8AC3E}">
        <p14:creationId xmlns:p14="http://schemas.microsoft.com/office/powerpoint/2010/main" val="109184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463B91-282D-4B16-9AEE-51184FFB15EB}" type="slidenum">
              <a:rPr lang="en-US" sz="1200" smtClean="0"/>
              <a:pPr/>
              <a:t>14</a:t>
            </a:fld>
            <a:endParaRPr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02108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80D20A-0367-460A-9CA4-66762E8385A9}" type="slidenum">
              <a:rPr lang="en-US" sz="1200" smtClean="0"/>
              <a:pPr/>
              <a:t>15</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294127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A5CAD92-02B2-4C8E-A5D5-FA0CCC9E61B9}" type="slidenum">
              <a:rPr lang="en-US" sz="1200" smtClean="0"/>
              <a:pPr/>
              <a:t>16</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sl-SI" smtClean="0"/>
              <a:t>http://www.gmo-compass.org/eng/agri_biotechnology/gmo_planting/257.global_gm_planting_2008.html</a:t>
            </a:r>
          </a:p>
        </p:txBody>
      </p:sp>
    </p:spTree>
    <p:extLst>
      <p:ext uri="{BB962C8B-B14F-4D97-AF65-F5344CB8AC3E}">
        <p14:creationId xmlns:p14="http://schemas.microsoft.com/office/powerpoint/2010/main" val="373222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D3A4F4-D11C-470C-B544-4CE1403CD956}" type="slidenum">
              <a:rPr lang="en-US" sz="1200" smtClean="0"/>
              <a:pPr/>
              <a:t>19</a:t>
            </a:fld>
            <a:endParaRPr 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445232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88CBBB-18DC-46DA-A851-66FD59FFEC1D}" type="slidenum">
              <a:rPr lang="en-US" sz="1200" smtClean="0"/>
              <a:pPr/>
              <a:t>20</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099024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3928A3-E887-41C2-9C05-357FAC15056F}" type="slidenum">
              <a:rPr lang="en-US" sz="1200" smtClean="0"/>
              <a:pPr/>
              <a:t>21</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34523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0F5EC40-D705-4C4F-9FF7-FE6EC90A5B43}" type="slidenum">
              <a:rPr lang="en-US" sz="1200" smtClean="0"/>
              <a:pPr/>
              <a:t>2</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sl-SI" smtClean="0"/>
              <a:t>http://www.google.com/url?sa=t&amp;source=web&amp;cd=2&amp;sqi=2&amp;ved=0CBsQFjAB&amp;url=http%3A%2F%2Fwww.bioautocouncil.com%2FNews%2FFile.aspx%3F6567b330-6901-4f38-9b8d-0be2f5da5f28&amp;rct=j&amp;q=biopolymer%20plastic%20plant&amp;ei=mHQUTfzvKtGv8QPShLmEBw&amp;usg=AFQjCNGYRWog_3U3lN31pDSBDqtJAKxeqg&amp;cad=rja</a:t>
            </a:r>
          </a:p>
        </p:txBody>
      </p:sp>
    </p:spTree>
    <p:extLst>
      <p:ext uri="{BB962C8B-B14F-4D97-AF65-F5344CB8AC3E}">
        <p14:creationId xmlns:p14="http://schemas.microsoft.com/office/powerpoint/2010/main" val="257520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D6D58B-6561-4BA4-A438-81BB54EE9722}" type="slidenum">
              <a:rPr lang="en-US" sz="1200" smtClean="0"/>
              <a:pPr/>
              <a:t>22</a:t>
            </a:fld>
            <a:endParaRPr 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23423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07F0500-FF32-4FCD-B386-D9037473A2BA}" type="slidenum">
              <a:rPr lang="en-US" sz="1200" smtClean="0"/>
              <a:pPr/>
              <a:t>23</a:t>
            </a:fld>
            <a:endParaRPr 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297374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C67F1B-1A0C-47D9-8327-F741A9F2A29F}" type="slidenum">
              <a:rPr lang="en-US" sz="1200" smtClean="0"/>
              <a:pPr/>
              <a:t>24</a:t>
            </a:fld>
            <a:endParaRPr 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574326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D2AAEE-308F-4B8B-81D2-7E3F9F104957}" type="slidenum">
              <a:rPr lang="en-US" sz="1200" smtClean="0"/>
              <a:pPr/>
              <a:t>25</a:t>
            </a:fld>
            <a:endParaRPr 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36894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53ADE6-A85D-4FB4-BAE9-8D6D0FBFAC7C}" type="slidenum">
              <a:rPr lang="en-US" sz="1200" smtClean="0"/>
              <a:pPr/>
              <a:t>26</a:t>
            </a:fld>
            <a:endParaRPr 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454011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21E8A63-1DF1-4A21-A6FB-B64F13B50502}" type="slidenum">
              <a:rPr lang="en-US" sz="1200" smtClean="0"/>
              <a:pPr/>
              <a:t>27</a:t>
            </a:fld>
            <a:endParaRPr 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503915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B6BB4F-D7C6-4E87-AC0C-22BBC9B9F930}" type="slidenum">
              <a:rPr lang="en-US" sz="1200" smtClean="0"/>
              <a:pPr/>
              <a:t>28</a:t>
            </a:fld>
            <a:endParaRPr 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345554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DDCCCB-5DFD-4D70-9CBE-B5BC160C1D0E}" type="slidenum">
              <a:rPr lang="en-US" sz="1200" smtClean="0"/>
              <a:pPr/>
              <a:t>29</a:t>
            </a:fld>
            <a:endParaRPr lang="en-US"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11451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364D13-87C8-420C-874B-0D6B768DF71E}" type="slidenum">
              <a:rPr lang="en-US" sz="1200" smtClean="0"/>
              <a:pPr/>
              <a:t>3</a:t>
            </a:fld>
            <a:endParaRPr 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80083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5F7278-80B5-46A8-BB0E-13F614A71F45}" type="slidenum">
              <a:rPr lang="en-US" sz="1200" smtClean="0"/>
              <a:pPr/>
              <a:t>4</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23278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C3E8BC-3A82-47CB-BEE8-1773ADBB560D}" type="slidenum">
              <a:rPr lang="en-US" sz="1200" smtClean="0"/>
              <a:pPr/>
              <a:t>5</a:t>
            </a:fld>
            <a:endParaRPr 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sl-SI" smtClean="0"/>
              <a:t>petunije imajo modre ali rdeče cvetove, za opečnato rdeče so uvedli encim iz koruze, ki ima drugačno specifičnost in pretvarja brezbarvno prekurzorsko molekulo v opečnato</a:t>
            </a:r>
          </a:p>
        </p:txBody>
      </p:sp>
    </p:spTree>
    <p:extLst>
      <p:ext uri="{BB962C8B-B14F-4D97-AF65-F5344CB8AC3E}">
        <p14:creationId xmlns:p14="http://schemas.microsoft.com/office/powerpoint/2010/main" val="416862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C29D81-5443-48C4-8140-4CCF0E689198}" type="slidenum">
              <a:rPr lang="en-US" sz="1200" smtClean="0"/>
              <a:pPr/>
              <a:t>6</a:t>
            </a:fld>
            <a:endParaRPr 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5481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FFC64A-1B95-4F04-AECB-3BB6EF44ED10}" type="slidenum">
              <a:rPr lang="en-US" sz="1200" smtClean="0"/>
              <a:pPr/>
              <a:t>7</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46892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F1378C4-B156-4878-B0FB-9B7DA3CF1B49}" type="slidenum">
              <a:rPr lang="en-US" sz="1200" smtClean="0"/>
              <a:pPr/>
              <a:t>8</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96549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3C7491-B19A-4A34-BA30-0C16F15C5BFD}" type="slidenum">
              <a:rPr lang="en-US" sz="1200" smtClean="0"/>
              <a:pPr/>
              <a:t>9</a:t>
            </a:fld>
            <a:endParaRPr 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56034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3C2A7-984C-4ED4-91C0-8A2BA93F04F3}" type="slidenum">
              <a:rPr lang="en-US"/>
              <a:pPr>
                <a:defRPr/>
              </a:pPr>
              <a:t>‹#›</a:t>
            </a:fld>
            <a:endParaRPr lang="en-US"/>
          </a:p>
        </p:txBody>
      </p:sp>
    </p:spTree>
    <p:extLst>
      <p:ext uri="{BB962C8B-B14F-4D97-AF65-F5344CB8AC3E}">
        <p14:creationId xmlns:p14="http://schemas.microsoft.com/office/powerpoint/2010/main" val="249506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5F8BD-6343-45D9-81DB-D46DB13AD369}" type="slidenum">
              <a:rPr lang="en-US"/>
              <a:pPr>
                <a:defRPr/>
              </a:pPr>
              <a:t>‹#›</a:t>
            </a:fld>
            <a:endParaRPr lang="en-US"/>
          </a:p>
        </p:txBody>
      </p:sp>
    </p:spTree>
    <p:extLst>
      <p:ext uri="{BB962C8B-B14F-4D97-AF65-F5344CB8AC3E}">
        <p14:creationId xmlns:p14="http://schemas.microsoft.com/office/powerpoint/2010/main" val="279295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95673-463E-45EB-9040-D7DBC39FD164}" type="slidenum">
              <a:rPr lang="en-US"/>
              <a:pPr>
                <a:defRPr/>
              </a:pPr>
              <a:t>‹#›</a:t>
            </a:fld>
            <a:endParaRPr lang="en-US"/>
          </a:p>
        </p:txBody>
      </p:sp>
    </p:spTree>
    <p:extLst>
      <p:ext uri="{BB962C8B-B14F-4D97-AF65-F5344CB8AC3E}">
        <p14:creationId xmlns:p14="http://schemas.microsoft.com/office/powerpoint/2010/main" val="4359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4F0A6-BE15-4ECC-AB3B-459C21B17CC7}" type="slidenum">
              <a:rPr lang="en-US"/>
              <a:pPr>
                <a:defRPr/>
              </a:pPr>
              <a:t>‹#›</a:t>
            </a:fld>
            <a:endParaRPr lang="en-US"/>
          </a:p>
        </p:txBody>
      </p:sp>
    </p:spTree>
    <p:extLst>
      <p:ext uri="{BB962C8B-B14F-4D97-AF65-F5344CB8AC3E}">
        <p14:creationId xmlns:p14="http://schemas.microsoft.com/office/powerpoint/2010/main" val="289287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BD40A1-BC6A-48F2-9B22-2D2A976AEF80}" type="slidenum">
              <a:rPr lang="en-US"/>
              <a:pPr>
                <a:defRPr/>
              </a:pPr>
              <a:t>‹#›</a:t>
            </a:fld>
            <a:endParaRPr lang="en-US"/>
          </a:p>
        </p:txBody>
      </p:sp>
    </p:spTree>
    <p:extLst>
      <p:ext uri="{BB962C8B-B14F-4D97-AF65-F5344CB8AC3E}">
        <p14:creationId xmlns:p14="http://schemas.microsoft.com/office/powerpoint/2010/main" val="419821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BAFCFE-6B49-4995-ABBC-A996B2A9AAD6}" type="slidenum">
              <a:rPr lang="en-US"/>
              <a:pPr>
                <a:defRPr/>
              </a:pPr>
              <a:t>‹#›</a:t>
            </a:fld>
            <a:endParaRPr lang="en-US"/>
          </a:p>
        </p:txBody>
      </p:sp>
    </p:spTree>
    <p:extLst>
      <p:ext uri="{BB962C8B-B14F-4D97-AF65-F5344CB8AC3E}">
        <p14:creationId xmlns:p14="http://schemas.microsoft.com/office/powerpoint/2010/main" val="149705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19433B-D1D5-4D8C-91BE-926056B23CEC}" type="slidenum">
              <a:rPr lang="en-US"/>
              <a:pPr>
                <a:defRPr/>
              </a:pPr>
              <a:t>‹#›</a:t>
            </a:fld>
            <a:endParaRPr lang="en-US"/>
          </a:p>
        </p:txBody>
      </p:sp>
    </p:spTree>
    <p:extLst>
      <p:ext uri="{BB962C8B-B14F-4D97-AF65-F5344CB8AC3E}">
        <p14:creationId xmlns:p14="http://schemas.microsoft.com/office/powerpoint/2010/main" val="256523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D5D6D1-33E7-41D3-8077-CE934CFA49B3}" type="slidenum">
              <a:rPr lang="en-US"/>
              <a:pPr>
                <a:defRPr/>
              </a:pPr>
              <a:t>‹#›</a:t>
            </a:fld>
            <a:endParaRPr lang="en-US"/>
          </a:p>
        </p:txBody>
      </p:sp>
    </p:spTree>
    <p:extLst>
      <p:ext uri="{BB962C8B-B14F-4D97-AF65-F5344CB8AC3E}">
        <p14:creationId xmlns:p14="http://schemas.microsoft.com/office/powerpoint/2010/main" val="354289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302DAB-9057-4E11-8733-EBEFE4408834}" type="slidenum">
              <a:rPr lang="en-US"/>
              <a:pPr>
                <a:defRPr/>
              </a:pPr>
              <a:t>‹#›</a:t>
            </a:fld>
            <a:endParaRPr lang="en-US"/>
          </a:p>
        </p:txBody>
      </p:sp>
    </p:spTree>
    <p:extLst>
      <p:ext uri="{BB962C8B-B14F-4D97-AF65-F5344CB8AC3E}">
        <p14:creationId xmlns:p14="http://schemas.microsoft.com/office/powerpoint/2010/main" val="6036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72093E-1CDF-42A9-ABE8-207948F6AE38}" type="slidenum">
              <a:rPr lang="en-US"/>
              <a:pPr>
                <a:defRPr/>
              </a:pPr>
              <a:t>‹#›</a:t>
            </a:fld>
            <a:endParaRPr lang="en-US"/>
          </a:p>
        </p:txBody>
      </p:sp>
    </p:spTree>
    <p:extLst>
      <p:ext uri="{BB962C8B-B14F-4D97-AF65-F5344CB8AC3E}">
        <p14:creationId xmlns:p14="http://schemas.microsoft.com/office/powerpoint/2010/main" val="37158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E1141D-942D-4562-B77C-9DCF8B52FED4}" type="slidenum">
              <a:rPr lang="en-US"/>
              <a:pPr>
                <a:defRPr/>
              </a:pPr>
              <a:t>‹#›</a:t>
            </a:fld>
            <a:endParaRPr lang="en-US"/>
          </a:p>
        </p:txBody>
      </p:sp>
    </p:spTree>
    <p:extLst>
      <p:ext uri="{BB962C8B-B14F-4D97-AF65-F5344CB8AC3E}">
        <p14:creationId xmlns:p14="http://schemas.microsoft.com/office/powerpoint/2010/main" val="335995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pPr>
              <a:defRPr/>
            </a:pPr>
            <a:fld id="{6DEA93ED-4640-4F10-9CB5-0B90B62BC6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06400" y="1055688"/>
            <a:ext cx="8432800" cy="5540375"/>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3075" name="Rectangle 3"/>
          <p:cNvSpPr>
            <a:spLocks noChangeArrowheads="1"/>
          </p:cNvSpPr>
          <p:nvPr/>
        </p:nvSpPr>
        <p:spPr bwMode="auto">
          <a:xfrm>
            <a:off x="468313" y="549275"/>
            <a:ext cx="8229600" cy="5286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3200">
                <a:solidFill>
                  <a:schemeClr val="tx2"/>
                </a:solidFill>
              </a:rPr>
              <a:t>Rastline kot bioreaktorji</a:t>
            </a:r>
            <a:endParaRPr lang="sl-SI" sz="3200" i="1">
              <a:solidFill>
                <a:schemeClr val="tx2"/>
              </a:solidFill>
            </a:endParaRPr>
          </a:p>
        </p:txBody>
      </p:sp>
      <p:sp>
        <p:nvSpPr>
          <p:cNvPr id="3076" name="Text Box 4"/>
          <p:cNvSpPr txBox="1">
            <a:spLocks noChangeArrowheads="1"/>
          </p:cNvSpPr>
          <p:nvPr/>
        </p:nvSpPr>
        <p:spPr bwMode="auto">
          <a:xfrm>
            <a:off x="468313" y="1844675"/>
            <a:ext cx="8250237"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800"/>
              <a:t>Za proizvodnjo rekombinantih proteinov v rastlinah ne rabimo drage opreme (kot so npr. fermentorji) in visoko usposobljenega osebja. Največja ovira pri komercialni proizvodnji bi bila čiščenje produktov iz rastlinskega materiala. Doslej so rastline uporabili le v poskusih v manjšem obsegu.</a:t>
            </a:r>
          </a:p>
          <a:p>
            <a:endParaRPr lang="sl-SI" sz="1800"/>
          </a:p>
          <a:p>
            <a:endParaRPr lang="sl-SI" sz="900"/>
          </a:p>
          <a:p>
            <a:r>
              <a:rPr lang="sl-SI" sz="1800" u="sng"/>
              <a:t>Proizvodnja protiteles</a:t>
            </a:r>
            <a:endParaRPr lang="sl-SI" sz="1800"/>
          </a:p>
          <a:p>
            <a:r>
              <a:rPr lang="sl-SI" sz="1800"/>
              <a:t>Rastline so evkarionti (</a:t>
            </a:r>
            <a:r>
              <a:rPr lang="sl-SI" sz="1600">
                <a:sym typeface="Symbol" pitchFamily="18" charset="2"/>
              </a:rPr>
              <a:t></a:t>
            </a:r>
            <a:r>
              <a:rPr lang="sl-SI" sz="1600"/>
              <a:t> posttranslacijske modifikacije podobne kot pri živalskih celicah</a:t>
            </a:r>
            <a:r>
              <a:rPr lang="sl-SI" sz="1800"/>
              <a:t>); integracija zapisa v kromosom je stabilna (</a:t>
            </a:r>
            <a:r>
              <a:rPr lang="sl-SI" sz="1600"/>
              <a:t>pri dolgotrajnih fermentacijah mikroorganizmov s plazmidi se plazmid pogosto izgublja iz celic</a:t>
            </a:r>
            <a:r>
              <a:rPr lang="sl-SI" sz="1800"/>
              <a:t>). Zaradi težav s shranjevanjem rastlinskih tkiv bi kazalo sintezo usmeriti v semena.</a:t>
            </a:r>
          </a:p>
          <a:p>
            <a:endParaRPr lang="sl-SI" sz="9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8000" y="211138"/>
            <a:ext cx="8128000" cy="633412"/>
          </a:xfrm>
          <a:solidFill>
            <a:srgbClr val="CCFFCC"/>
          </a:solidFill>
        </p:spPr>
        <p:txBody>
          <a:bodyPr/>
          <a:lstStyle/>
          <a:p>
            <a:r>
              <a:rPr lang="en-US" sz="2800" smtClean="0"/>
              <a:t>Razvoj </a:t>
            </a:r>
            <a:r>
              <a:rPr lang="sl-SI" sz="2800" smtClean="0"/>
              <a:t>odpornih</a:t>
            </a:r>
            <a:r>
              <a:rPr lang="en-US" sz="2800" smtClean="0"/>
              <a:t> rastlin:</a:t>
            </a:r>
            <a:r>
              <a:rPr lang="sl-SI" sz="2800" smtClean="0"/>
              <a:t> </a:t>
            </a:r>
            <a:r>
              <a:rPr lang="en-US" sz="2800" smtClean="0"/>
              <a:t>Odpornost </a:t>
            </a:r>
            <a:r>
              <a:rPr lang="sl-SI" sz="2800" smtClean="0"/>
              <a:t>proti</a:t>
            </a:r>
            <a:r>
              <a:rPr lang="en-US" sz="2800" smtClean="0"/>
              <a:t> insekt</a:t>
            </a:r>
            <a:r>
              <a:rPr lang="sl-SI" sz="2800" smtClean="0"/>
              <a:t>om</a:t>
            </a:r>
            <a:endParaRPr lang="en-US" sz="2800" i="1" smtClean="0"/>
          </a:p>
        </p:txBody>
      </p:sp>
      <p:sp>
        <p:nvSpPr>
          <p:cNvPr id="14339" name="Rectangle 3"/>
          <p:cNvSpPr>
            <a:spLocks noGrp="1" noChangeArrowheads="1"/>
          </p:cNvSpPr>
          <p:nvPr>
            <p:ph type="body" idx="1"/>
          </p:nvPr>
        </p:nvSpPr>
        <p:spPr>
          <a:xfrm>
            <a:off x="179388" y="1341438"/>
            <a:ext cx="8659812" cy="5254625"/>
          </a:xfrm>
          <a:noFill/>
        </p:spPr>
        <p:txBody>
          <a:bodyPr/>
          <a:lstStyle/>
          <a:p>
            <a:pPr marL="0" indent="0">
              <a:buFontTx/>
              <a:buNone/>
            </a:pPr>
            <a:r>
              <a:rPr lang="sl-SI" sz="1600" smtClean="0"/>
              <a:t>Ker je spekter delovanja Bt vendarle ozek, je pogosto treba uporabiti tudi kemične insekticide, a v manjši meri kot sicer.</a:t>
            </a:r>
          </a:p>
          <a:p>
            <a:pPr marL="0" indent="0">
              <a:buFontTx/>
              <a:buNone/>
            </a:pPr>
            <a:r>
              <a:rPr lang="sl-SI" sz="1600" smtClean="0"/>
              <a:t>Visoke ravni izražanja brez spreminjanja zapisa za Bt, hkrati pa večjo varnost uporabe transgenskih rastlin so dosegli s tem, da so zapis za Bt vključili v </a:t>
            </a:r>
            <a:r>
              <a:rPr lang="sl-SI" sz="1600" u="sng" smtClean="0"/>
              <a:t>kloroplastno DNA</a:t>
            </a:r>
            <a:r>
              <a:rPr lang="sl-SI" sz="1600" smtClean="0"/>
              <a:t>. Zaradi podobnosti procesov transkripcije in translacije kot pri prokariontih se je bakterijski protein zlahka izražal saj je bil tudi prisoten v veliko kopijah (zaradi veliko kloroplastov v celici). Ker se kloroplastna DNA prenaša le po materinski liniji, ni nevarnosti, da bi gen za Bt zašel v druge rastline.</a:t>
            </a:r>
          </a:p>
          <a:p>
            <a:pPr marL="0" indent="0">
              <a:buFontTx/>
              <a:buNone/>
            </a:pPr>
            <a:r>
              <a:rPr lang="sl-SI" sz="1600" smtClean="0"/>
              <a:t>Omejevanje razvoja rezistence lahko povzročimo s tem, da uporabimo </a:t>
            </a:r>
            <a:r>
              <a:rPr lang="sl-SI" sz="1600" u="sng" smtClean="0"/>
              <a:t>inducibilne promotorje</a:t>
            </a:r>
            <a:r>
              <a:rPr lang="sl-SI" sz="1600" smtClean="0"/>
              <a:t> </a:t>
            </a:r>
            <a:br>
              <a:rPr lang="sl-SI" sz="1600" smtClean="0"/>
            </a:br>
            <a:r>
              <a:rPr lang="sl-SI" sz="1600" smtClean="0"/>
              <a:t>(npr. PR-1a: protein, povezan s patogenezo pri tobaku; aktivator so patogeni organizmi ali salicilna kislina).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188913"/>
            <a:ext cx="8456613" cy="633412"/>
          </a:xfrm>
          <a:solidFill>
            <a:srgbClr val="CCFFCC"/>
          </a:solidFill>
        </p:spPr>
        <p:txBody>
          <a:bodyPr/>
          <a:lstStyle/>
          <a:p>
            <a:r>
              <a:rPr lang="en-US" sz="2800" smtClean="0"/>
              <a:t>Odpornost z uporabo encimov in inibitorjev</a:t>
            </a:r>
            <a:endParaRPr lang="en-US" sz="3200" i="1" smtClean="0"/>
          </a:p>
        </p:txBody>
      </p:sp>
      <p:sp>
        <p:nvSpPr>
          <p:cNvPr id="15363" name="Rectangle 3"/>
          <p:cNvSpPr>
            <a:spLocks noGrp="1" noChangeArrowheads="1"/>
          </p:cNvSpPr>
          <p:nvPr>
            <p:ph type="body" idx="1"/>
          </p:nvPr>
        </p:nvSpPr>
        <p:spPr>
          <a:xfrm>
            <a:off x="179388" y="1055688"/>
            <a:ext cx="8659812" cy="5540375"/>
          </a:xfrm>
          <a:noFill/>
        </p:spPr>
        <p:txBody>
          <a:bodyPr/>
          <a:lstStyle/>
          <a:p>
            <a:pPr marL="0" indent="0">
              <a:buFontTx/>
              <a:buNone/>
            </a:pPr>
            <a:r>
              <a:rPr lang="sl-SI" sz="1800" smtClean="0"/>
              <a:t>Zapis za </a:t>
            </a:r>
            <a:r>
              <a:rPr lang="sl-SI" sz="1800" u="sng" smtClean="0"/>
              <a:t>inhibitor tripsina</a:t>
            </a:r>
            <a:r>
              <a:rPr lang="sl-SI" sz="1800" smtClean="0"/>
              <a:t> iz stročnice </a:t>
            </a:r>
            <a:r>
              <a:rPr lang="sl-SI" sz="1800" i="1" smtClean="0"/>
              <a:t>Vigna unguiculata</a:t>
            </a:r>
            <a:r>
              <a:rPr lang="sl-SI" sz="1800" smtClean="0"/>
              <a:t> so preko </a:t>
            </a:r>
            <a:r>
              <a:rPr lang="sl-SI" sz="1800" i="1" smtClean="0"/>
              <a:t>A. tumefaciens</a:t>
            </a:r>
            <a:r>
              <a:rPr lang="sl-SI" sz="1800" smtClean="0"/>
              <a:t> vgradili v tobak in zazanali bistveno manjše posledice delovanja tobačnega črva, če je bila raven izražanja &gt;2 </a:t>
            </a:r>
            <a:r>
              <a:rPr lang="sl-SI" sz="1800" smtClean="0">
                <a:latin typeface="Symbol" pitchFamily="18" charset="2"/>
              </a:rPr>
              <a:t>m</a:t>
            </a:r>
            <a:r>
              <a:rPr lang="sl-SI" sz="1800" smtClean="0"/>
              <a:t>g/g proteina.</a:t>
            </a:r>
          </a:p>
          <a:p>
            <a:pPr marL="0" indent="0">
              <a:buFontTx/>
              <a:buNone/>
            </a:pPr>
            <a:endParaRPr lang="sl-SI" sz="1800" smtClean="0"/>
          </a:p>
          <a:p>
            <a:pPr marL="0" indent="0">
              <a:buFontTx/>
              <a:buNone/>
            </a:pPr>
            <a:r>
              <a:rPr lang="sl-SI" sz="1800" smtClean="0"/>
              <a:t>Po prenosu gena za </a:t>
            </a:r>
            <a:r>
              <a:rPr lang="sl-SI" sz="1800" u="sng" smtClean="0"/>
              <a:t>inhibitor proteinaz II</a:t>
            </a:r>
            <a:r>
              <a:rPr lang="sl-SI" sz="1800" smtClean="0"/>
              <a:t> iz krompirja </a:t>
            </a:r>
            <a:br>
              <a:rPr lang="sl-SI" sz="1800" smtClean="0"/>
            </a:br>
            <a:r>
              <a:rPr lang="sl-SI" sz="1800" smtClean="0"/>
              <a:t>v riž so dobili rastline, odporne na ličinke rožnatega vrtalca, </a:t>
            </a:r>
            <a:br>
              <a:rPr lang="sl-SI" sz="1800" smtClean="0"/>
            </a:br>
            <a:r>
              <a:rPr lang="sl-SI" sz="1800" smtClean="0"/>
              <a:t>ki požira notranjost stebel.</a:t>
            </a:r>
          </a:p>
          <a:p>
            <a:pPr marL="0" indent="0">
              <a:buFontTx/>
              <a:buNone/>
            </a:pPr>
            <a:endParaRPr lang="sl-SI" sz="1800" smtClean="0"/>
          </a:p>
          <a:p>
            <a:pPr marL="0" indent="0">
              <a:buFontTx/>
              <a:buNone/>
            </a:pPr>
            <a:r>
              <a:rPr lang="sl-SI" sz="1600" smtClean="0"/>
              <a:t>Za pripravo transgenskih rastlin so pripravili plazmid, ki so ga </a:t>
            </a:r>
            <a:br>
              <a:rPr lang="sl-SI" sz="1600" smtClean="0"/>
            </a:br>
            <a:r>
              <a:rPr lang="sl-SI" sz="1600" smtClean="0"/>
              <a:t>vnesli v rastline z mikrobombardiranjem. Plazmid je imel med </a:t>
            </a:r>
            <a:br>
              <a:rPr lang="sl-SI" sz="1600" smtClean="0"/>
            </a:br>
            <a:r>
              <a:rPr lang="sl-SI" sz="1600" smtClean="0"/>
              <a:t>promotorjem in kodirajočo regijo za inhibitor vstavljen intron </a:t>
            </a:r>
            <a:br>
              <a:rPr lang="sl-SI" sz="1600" smtClean="0"/>
            </a:br>
            <a:r>
              <a:rPr lang="sl-SI" sz="1600" smtClean="0"/>
              <a:t>aktinskega gena; selekcijski marker je bila odpornost proti herbicidu </a:t>
            </a:r>
            <a:br>
              <a:rPr lang="sl-SI" sz="1600" smtClean="0"/>
            </a:br>
            <a:r>
              <a:rPr lang="sl-SI" sz="1600" smtClean="0"/>
              <a:t>(amonijev glufozinat, Basta) - gen je bil pod kontrolo promotorja </a:t>
            </a:r>
            <a:br>
              <a:rPr lang="sl-SI" sz="1600" smtClean="0"/>
            </a:br>
            <a:r>
              <a:rPr lang="sl-SI" sz="1600" smtClean="0"/>
              <a:t>35S virusa mozaika cvetače. </a:t>
            </a:r>
          </a:p>
          <a:p>
            <a:pPr marL="0" indent="0">
              <a:buFontTx/>
              <a:buNone/>
            </a:pPr>
            <a:endParaRPr lang="sl-SI" sz="1600" smtClean="0"/>
          </a:p>
        </p:txBody>
      </p:sp>
      <p:pic>
        <p:nvPicPr>
          <p:cNvPr id="15364" name="Picture 4" descr="pink_borer_ri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133600"/>
            <a:ext cx="208756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descr="img016"/>
          <p:cNvPicPr>
            <a:picLocks noChangeAspect="1" noChangeArrowheads="1"/>
          </p:cNvPicPr>
          <p:nvPr/>
        </p:nvPicPr>
        <p:blipFill>
          <a:blip r:embed="rId4">
            <a:extLst>
              <a:ext uri="{28A0092B-C50C-407E-A947-70E740481C1C}">
                <a14:useLocalDpi xmlns:a14="http://schemas.microsoft.com/office/drawing/2010/main" val="0"/>
              </a:ext>
            </a:extLst>
          </a:blip>
          <a:srcRect t="44963" b="24815"/>
          <a:stretch>
            <a:fillRect/>
          </a:stretch>
        </p:blipFill>
        <p:spPr bwMode="auto">
          <a:xfrm>
            <a:off x="468313" y="5229225"/>
            <a:ext cx="42259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p:cNvPicPr>
            <a:picLocks noChangeAspect="1" noChangeArrowheads="1"/>
          </p:cNvPicPr>
          <p:nvPr/>
        </p:nvPicPr>
        <p:blipFill>
          <a:blip r:embed="rId5">
            <a:extLst>
              <a:ext uri="{28A0092B-C50C-407E-A947-70E740481C1C}">
                <a14:useLocalDpi xmlns:a14="http://schemas.microsoft.com/office/drawing/2010/main" val="0"/>
              </a:ext>
            </a:extLst>
          </a:blip>
          <a:srcRect r="12396"/>
          <a:stretch>
            <a:fillRect/>
          </a:stretch>
        </p:blipFill>
        <p:spPr bwMode="auto">
          <a:xfrm>
            <a:off x="6443663" y="2924175"/>
            <a:ext cx="205740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88913"/>
            <a:ext cx="8456613" cy="633412"/>
          </a:xfrm>
          <a:solidFill>
            <a:srgbClr val="CCFFCC"/>
          </a:solidFill>
        </p:spPr>
        <p:txBody>
          <a:bodyPr/>
          <a:lstStyle/>
          <a:p>
            <a:r>
              <a:rPr lang="en-US" sz="2800" smtClean="0"/>
              <a:t>Odpornost z uporabo encimov in inibitorjev</a:t>
            </a:r>
            <a:r>
              <a:rPr lang="sl-SI" sz="2800" smtClean="0"/>
              <a:t> /2</a:t>
            </a:r>
            <a:endParaRPr lang="en-US" sz="3200" i="1" smtClean="0"/>
          </a:p>
        </p:txBody>
      </p:sp>
      <p:sp>
        <p:nvSpPr>
          <p:cNvPr id="16387" name="Rectangle 3"/>
          <p:cNvSpPr>
            <a:spLocks noGrp="1" noChangeArrowheads="1"/>
          </p:cNvSpPr>
          <p:nvPr>
            <p:ph type="body" idx="1"/>
          </p:nvPr>
        </p:nvSpPr>
        <p:spPr>
          <a:xfrm>
            <a:off x="179388" y="1055688"/>
            <a:ext cx="8659812" cy="5540375"/>
          </a:xfrm>
          <a:noFill/>
        </p:spPr>
        <p:txBody>
          <a:bodyPr/>
          <a:lstStyle/>
          <a:p>
            <a:pPr marL="0" indent="0">
              <a:buFontTx/>
              <a:buNone/>
            </a:pPr>
            <a:r>
              <a:rPr lang="sl-SI" sz="1600" smtClean="0"/>
              <a:t>Rastline, ki so jih obdelali s šibkim Bt </a:t>
            </a:r>
            <a:r>
              <a:rPr lang="sl-SI" sz="1600" u="sng" smtClean="0"/>
              <a:t>in</a:t>
            </a:r>
            <a:r>
              <a:rPr lang="sl-SI" sz="1600" smtClean="0"/>
              <a:t> nizkimi koncentracijami inhibitorja so bile 20x bolj odporne, kot če so uporabili samo Bt. Zato so pripravili transgenski tobak, ki je proizvajal funkcionalen fuzijski protein.</a:t>
            </a:r>
          </a:p>
          <a:p>
            <a:pPr marL="0" indent="0">
              <a:buFontTx/>
              <a:buNone/>
            </a:pPr>
            <a:r>
              <a:rPr lang="sl-SI" sz="1600" smtClean="0"/>
              <a:t>Razen inhibitorjev serinskih proteinaz lahko uporabimo tudi inhibitorje cisteinskih proteinaz, izbrane na podlagi inhibitornega spektra prebavnih encimov potencialnih škodljivcev - npr. ekvistatin iz morske vetrnice.</a:t>
            </a:r>
          </a:p>
          <a:p>
            <a:pPr marL="0" indent="0">
              <a:buFontTx/>
              <a:buNone/>
            </a:pPr>
            <a:r>
              <a:rPr lang="sl-SI" sz="1600" smtClean="0"/>
              <a:t>Žuželke, ki se hranijo s škorbnatimi semeni, lahko zatremo z uporabo </a:t>
            </a:r>
            <a:r>
              <a:rPr lang="sl-SI" sz="1600" u="sng" smtClean="0"/>
              <a:t>inhibitorjev </a:t>
            </a:r>
            <a:r>
              <a:rPr lang="sl-SI" sz="1600" u="sng" smtClean="0">
                <a:latin typeface="Symbol" pitchFamily="18" charset="2"/>
              </a:rPr>
              <a:t>a</a:t>
            </a:r>
            <a:r>
              <a:rPr lang="sl-SI" sz="1600" u="sng" smtClean="0"/>
              <a:t>-amilaze</a:t>
            </a:r>
            <a:r>
              <a:rPr lang="sl-SI" sz="1600" smtClean="0"/>
              <a:t> (npr. transgenski grah). Uporabimo lahko tudi bakterijsko </a:t>
            </a:r>
            <a:r>
              <a:rPr lang="sl-SI" sz="1600" u="sng" smtClean="0"/>
              <a:t>holesterol-oksidazo</a:t>
            </a:r>
            <a:r>
              <a:rPr lang="sl-SI" sz="1600" smtClean="0"/>
              <a:t>, ki spremeni epitel srednjega črevesa nekaterih vrst škodljivcev. Zapis za protein (55 kDa) so izolirali iz bakterij</a:t>
            </a:r>
            <a:r>
              <a:rPr lang="sl-SI" sz="1600" i="1" smtClean="0"/>
              <a:t> Streptomyces</a:t>
            </a:r>
            <a:r>
              <a:rPr lang="sl-SI" sz="1600" smtClean="0"/>
              <a:t> in ga preko vektorja vnesli v protoplaste tobaka, kjer se je izrazil v zadostni meri.</a:t>
            </a:r>
          </a:p>
          <a:p>
            <a:pPr marL="0" indent="0">
              <a:buFontTx/>
              <a:buNone/>
            </a:pPr>
            <a:endParaRPr lang="sl-SI" sz="1600" smtClean="0"/>
          </a:p>
        </p:txBody>
      </p:sp>
      <p:graphicFrame>
        <p:nvGraphicFramePr>
          <p:cNvPr id="16388" name="Object 5"/>
          <p:cNvGraphicFramePr>
            <a:graphicFrameLocks noChangeAspect="1"/>
          </p:cNvGraphicFramePr>
          <p:nvPr/>
        </p:nvGraphicFramePr>
        <p:xfrm>
          <a:off x="900113" y="4076700"/>
          <a:ext cx="2232025" cy="1754188"/>
        </p:xfrm>
        <a:graphic>
          <a:graphicData uri="http://schemas.openxmlformats.org/presentationml/2006/ole">
            <mc:AlternateContent xmlns:mc="http://schemas.openxmlformats.org/markup-compatibility/2006">
              <mc:Choice xmlns:v="urn:schemas-microsoft-com:vml" Requires="v">
                <p:oleObj spid="_x0000_s16416" name="CorelPhotoPaint.Image.9" r:id="rId4" imgW="2533333" imgH="1619048" progId="CorelPhotoPaint.Image.9">
                  <p:embed/>
                </p:oleObj>
              </mc:Choice>
              <mc:Fallback>
                <p:oleObj name="CorelPhotoPaint.Image.9" r:id="rId4" imgW="2533333" imgH="1619048" progId="CorelPhotoPaint.Image.9">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076700"/>
                        <a:ext cx="2232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9" name="Object 6"/>
          <p:cNvGraphicFramePr>
            <a:graphicFrameLocks noChangeAspect="1"/>
          </p:cNvGraphicFramePr>
          <p:nvPr/>
        </p:nvGraphicFramePr>
        <p:xfrm>
          <a:off x="3851275" y="4076700"/>
          <a:ext cx="2349500" cy="1800225"/>
        </p:xfrm>
        <a:graphic>
          <a:graphicData uri="http://schemas.openxmlformats.org/presentationml/2006/ole">
            <mc:AlternateContent xmlns:mc="http://schemas.openxmlformats.org/markup-compatibility/2006">
              <mc:Choice xmlns:v="urn:schemas-microsoft-com:vml" Requires="v">
                <p:oleObj spid="_x0000_s16417" name="CorelPhotoPaint.Image.9" r:id="rId6" imgW="2285714" imgH="1495238" progId="CorelPhotoPaint.Image.9">
                  <p:embed/>
                </p:oleObj>
              </mc:Choice>
              <mc:Fallback>
                <p:oleObj name="CorelPhotoPaint.Image.9" r:id="rId6" imgW="2285714" imgH="1495238" progId="CorelPhotoPaint.Image.9">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4076700"/>
                        <a:ext cx="2349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8000" y="211138"/>
            <a:ext cx="8128000" cy="528637"/>
          </a:xfrm>
          <a:solidFill>
            <a:srgbClr val="CCFFCC"/>
          </a:solidFill>
        </p:spPr>
        <p:txBody>
          <a:bodyPr/>
          <a:lstStyle/>
          <a:p>
            <a:r>
              <a:rPr lang="en-US" sz="2800" smtClean="0"/>
              <a:t>Odpornost </a:t>
            </a:r>
            <a:r>
              <a:rPr lang="sl-SI" sz="2800" smtClean="0"/>
              <a:t>proti </a:t>
            </a:r>
            <a:r>
              <a:rPr lang="en-US" sz="2800" smtClean="0"/>
              <a:t>virus</a:t>
            </a:r>
            <a:r>
              <a:rPr lang="sl-SI" sz="2800" smtClean="0"/>
              <a:t>om</a:t>
            </a:r>
            <a:endParaRPr lang="en-US" sz="3200" i="1" smtClean="0"/>
          </a:p>
        </p:txBody>
      </p:sp>
      <p:sp>
        <p:nvSpPr>
          <p:cNvPr id="17411" name="Rectangle 3"/>
          <p:cNvSpPr>
            <a:spLocks noGrp="1" noChangeArrowheads="1"/>
          </p:cNvSpPr>
          <p:nvPr>
            <p:ph type="body" idx="1"/>
          </p:nvPr>
        </p:nvSpPr>
        <p:spPr>
          <a:xfrm>
            <a:off x="179388" y="1055688"/>
            <a:ext cx="8659812" cy="5540375"/>
          </a:xfrm>
          <a:noFill/>
        </p:spPr>
        <p:txBody>
          <a:bodyPr/>
          <a:lstStyle/>
          <a:p>
            <a:pPr marL="0" indent="0">
              <a:lnSpc>
                <a:spcPct val="90000"/>
              </a:lnSpc>
              <a:buFontTx/>
              <a:buNone/>
            </a:pPr>
            <a:r>
              <a:rPr lang="sl-SI" sz="1800" smtClean="0"/>
              <a:t>Nekateri sevi rastlin so naravno odporni na okužbo z virusi. Pri prenosu odpornosti na sicer občutljive seve pogosto prihaja do revertiranja. Novi načini posredovanja odpornosti so z </a:t>
            </a:r>
            <a:r>
              <a:rPr lang="sl-SI" sz="1800" u="sng" smtClean="0"/>
              <a:t>‘imunizacijo’ z virusnimi geni</a:t>
            </a:r>
            <a:r>
              <a:rPr lang="sl-SI" sz="1800" smtClean="0"/>
              <a:t> (pogosto za proteine virusne ovojnice) ali z vnosom </a:t>
            </a:r>
            <a:r>
              <a:rPr lang="sl-SI" sz="1800" u="sng" smtClean="0"/>
              <a:t>protismernih zaporedij</a:t>
            </a:r>
            <a:r>
              <a:rPr lang="sl-SI" sz="1800" smtClean="0"/>
              <a:t>.</a:t>
            </a:r>
          </a:p>
          <a:p>
            <a:pPr marL="0" indent="0">
              <a:lnSpc>
                <a:spcPct val="90000"/>
              </a:lnSpc>
              <a:buFontTx/>
              <a:buNone/>
            </a:pPr>
            <a:r>
              <a:rPr lang="sl-SI" sz="1800" smtClean="0"/>
              <a:t>V rastlinske celice, ki izražajo virusne antigene, se virus težje prebije in se v njih težje razmnožuje. Do protivirusnega učinka pride v zgodnji fazi virusnega cikla, kar še dodatno preprečuje razvoj rezistence. Popolne zaščite sicer običajno ne dosežemo, vendar so posledice okužb zanemarljive. Večkrat izražanje antigena po zapisu enega virusa zagotavlja neko stopnjo zaščite tudi pred nesorodnimi virusi.</a:t>
            </a:r>
          </a:p>
          <a:p>
            <a:pPr marL="0" indent="0">
              <a:lnSpc>
                <a:spcPct val="90000"/>
              </a:lnSpc>
              <a:buFontTx/>
              <a:buNone/>
            </a:pPr>
            <a:endParaRPr lang="sl-SI" sz="1600" smtClean="0"/>
          </a:p>
          <a:p>
            <a:pPr marL="0" indent="0">
              <a:lnSpc>
                <a:spcPct val="90000"/>
              </a:lnSpc>
              <a:buFontTx/>
              <a:buNone/>
            </a:pPr>
            <a:r>
              <a:rPr lang="sl-SI" sz="1600" smtClean="0"/>
              <a:t>Protismerna zaporedja so zaporedja, ki so komplementarna mRNA. </a:t>
            </a:r>
            <a:br>
              <a:rPr lang="sl-SI" sz="1600" smtClean="0"/>
            </a:br>
            <a:r>
              <a:rPr lang="sl-SI" sz="1600" smtClean="0"/>
              <a:t>Ob hibridizaciji se ustvarijo hibridne molekule dsRNA, ki so </a:t>
            </a:r>
            <a:br>
              <a:rPr lang="sl-SI" sz="1600" smtClean="0"/>
            </a:br>
            <a:r>
              <a:rPr lang="sl-SI" sz="1600" smtClean="0"/>
              <a:t>nefunkcionalne in se hitro razgradijo. V poskusu so primerjali </a:t>
            </a:r>
            <a:br>
              <a:rPr lang="sl-SI" sz="1600" smtClean="0"/>
            </a:br>
            <a:r>
              <a:rPr lang="sl-SI" sz="1600" smtClean="0"/>
              <a:t>dva pristopa zaščite pred virusom mozaika kumar (CuMV)</a:t>
            </a:r>
            <a:br>
              <a:rPr lang="sl-SI" sz="1600" smtClean="0"/>
            </a:br>
            <a:r>
              <a:rPr lang="sl-SI" sz="1600" smtClean="0"/>
              <a:t>pri tobaku.</a:t>
            </a:r>
          </a:p>
          <a:p>
            <a:pPr marL="0" indent="0">
              <a:lnSpc>
                <a:spcPct val="90000"/>
              </a:lnSpc>
              <a:buFontTx/>
              <a:buNone/>
            </a:pPr>
            <a:endParaRPr lang="sl-SI" sz="1600" smtClean="0"/>
          </a:p>
          <a:p>
            <a:pPr marL="0" indent="0">
              <a:lnSpc>
                <a:spcPct val="90000"/>
              </a:lnSpc>
              <a:buFontTx/>
              <a:buNone/>
            </a:pPr>
            <a:r>
              <a:rPr lang="sl-SI" sz="1600" smtClean="0"/>
              <a:t>Izkazalo se je, da je pristop s protismerno RNA učinkovit samo </a:t>
            </a:r>
            <a:br>
              <a:rPr lang="sl-SI" sz="1600" smtClean="0"/>
            </a:br>
            <a:r>
              <a:rPr lang="sl-SI" sz="1600" smtClean="0"/>
              <a:t>pri nizkih dozah virusov, medtem ko je izražanje virusnih </a:t>
            </a:r>
            <a:br>
              <a:rPr lang="sl-SI" sz="1600" smtClean="0"/>
            </a:br>
            <a:r>
              <a:rPr lang="sl-SI" sz="1600" smtClean="0"/>
              <a:t>antigenov delovalo ne glede na dozo.</a:t>
            </a:r>
          </a:p>
        </p:txBody>
      </p:sp>
      <p:graphicFrame>
        <p:nvGraphicFramePr>
          <p:cNvPr id="17412" name="Object 4"/>
          <p:cNvGraphicFramePr>
            <a:graphicFrameLocks noChangeAspect="1"/>
          </p:cNvGraphicFramePr>
          <p:nvPr/>
        </p:nvGraphicFramePr>
        <p:xfrm>
          <a:off x="6227763" y="3213100"/>
          <a:ext cx="2384425" cy="3440113"/>
        </p:xfrm>
        <a:graphic>
          <a:graphicData uri="http://schemas.openxmlformats.org/presentationml/2006/ole">
            <mc:AlternateContent xmlns:mc="http://schemas.openxmlformats.org/markup-compatibility/2006">
              <mc:Choice xmlns:v="urn:schemas-microsoft-com:vml" Requires="v">
                <p:oleObj spid="_x0000_s17426" name="CorelPhotoPaint.Image.9" r:id="rId4" imgW="4876190" imgH="7034921" progId="CorelPhotoPaint.Image.9">
                  <p:embed/>
                </p:oleObj>
              </mc:Choice>
              <mc:Fallback>
                <p:oleObj name="CorelPhotoPaint.Image.9" r:id="rId4" imgW="4876190" imgH="7034921" progId="CorelPhotoPaint.Image.9">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b="1263"/>
                      <a:stretch>
                        <a:fillRect/>
                      </a:stretch>
                    </p:blipFill>
                    <p:spPr bwMode="auto">
                      <a:xfrm>
                        <a:off x="6227763" y="3213100"/>
                        <a:ext cx="2384425" cy="34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5288" y="1125538"/>
            <a:ext cx="8443912" cy="5470525"/>
          </a:xfrm>
          <a:noFill/>
        </p:spPr>
        <p:txBody>
          <a:bodyPr/>
          <a:lstStyle/>
          <a:p>
            <a:pPr marL="0" indent="0">
              <a:buFontTx/>
              <a:buNone/>
            </a:pPr>
            <a:r>
              <a:rPr lang="sl-SI" sz="1600" smtClean="0"/>
              <a:t>Zapleveljanje povzroča ~10 % manjši pridelek kljub letni porabi 10 mrd USD za &gt;100 različnih kemičnih herbicidov, ki so večinoma nespecifični. Zato se je zdelo smiselno vnesti v kulturne rastline gen za odpornost proti herbicidom. Možnih je več pristopov:</a:t>
            </a:r>
          </a:p>
          <a:p>
            <a:pPr marL="0" indent="0"/>
            <a:r>
              <a:rPr lang="sl-SI" sz="1600" smtClean="0"/>
              <a:t> onemogočanje vnosa herbicida v rastlino (redko) </a:t>
            </a:r>
          </a:p>
          <a:p>
            <a:pPr marL="0" indent="0"/>
            <a:r>
              <a:rPr lang="sl-SI" sz="1600" smtClean="0"/>
              <a:t> prekomerno izražanje gena, ki je tarča herbicida </a:t>
            </a:r>
          </a:p>
          <a:p>
            <a:pPr marL="0" indent="0"/>
            <a:r>
              <a:rPr lang="sl-SI" sz="1600" smtClean="0"/>
              <a:t> zmanjšamo vezavne konstante tarčnega proteina za herbicid </a:t>
            </a:r>
          </a:p>
          <a:p>
            <a:pPr marL="0" indent="0"/>
            <a:r>
              <a:rPr lang="sl-SI" sz="1600" smtClean="0"/>
              <a:t> uvedemo sposobnost razgrajevanja herbicida</a:t>
            </a:r>
          </a:p>
          <a:p>
            <a:pPr marL="0" indent="0">
              <a:buFontTx/>
              <a:buNone/>
            </a:pPr>
            <a:endParaRPr lang="sl-SI" sz="1600" smtClean="0"/>
          </a:p>
          <a:p>
            <a:pPr marL="0" indent="0">
              <a:buFontTx/>
              <a:buNone/>
            </a:pPr>
            <a:r>
              <a:rPr lang="sl-SI" sz="1600" smtClean="0"/>
              <a:t>Več transgenskih odpornih rastlin so razvili v kombinaciji s herbicidom </a:t>
            </a:r>
            <a:r>
              <a:rPr lang="sl-SI" sz="1600" b="1" smtClean="0"/>
              <a:t>glifozatom</a:t>
            </a:r>
            <a:r>
              <a:rPr lang="sl-SI" sz="1600" smtClean="0"/>
              <a:t>, ki se v zemlji sorazmerno hitro razgradi do nestrupenih spojin. Herbicid je </a:t>
            </a:r>
            <a:r>
              <a:rPr lang="sl-SI" sz="1600" u="sng" smtClean="0"/>
              <a:t>inhibitor encima EPSPS</a:t>
            </a:r>
            <a:r>
              <a:rPr lang="sl-SI" sz="1600" smtClean="0"/>
              <a:t> (5-enolpiruvil-šikimat-3-fosfat-sintaza), ki je pomemben pri sintezi aromatskih aminokislin. Gen za EPSPS so izolirali iz </a:t>
            </a:r>
            <a:r>
              <a:rPr lang="sl-SI" sz="1600" i="1" smtClean="0"/>
              <a:t>E. coli</a:t>
            </a:r>
            <a:r>
              <a:rPr lang="sl-SI" sz="1600" smtClean="0"/>
              <a:t>, odpornih na glifozat, in prenesli v različne rastline, kjer je dodatno izražanje bakterijskega encima zadoščalo za normalno rast rastlin v prisotnosti herbicida.</a:t>
            </a:r>
          </a:p>
          <a:p>
            <a:pPr marL="0" indent="0">
              <a:buFontTx/>
              <a:buNone/>
            </a:pPr>
            <a:endParaRPr lang="sl-SI" sz="1600" smtClean="0"/>
          </a:p>
          <a:p>
            <a:pPr marL="0" indent="0">
              <a:buFontTx/>
              <a:buNone/>
            </a:pPr>
            <a:endParaRPr lang="sl-SI" sz="1600" smtClean="0"/>
          </a:p>
          <a:p>
            <a:pPr marL="0" indent="0">
              <a:buFontTx/>
              <a:buNone/>
            </a:pPr>
            <a:endParaRPr lang="sl-SI" sz="1600" smtClean="0"/>
          </a:p>
          <a:p>
            <a:pPr marL="0" indent="0">
              <a:buFontTx/>
              <a:buNone/>
            </a:pPr>
            <a:endParaRPr lang="sl-SI" sz="1600" smtClean="0"/>
          </a:p>
        </p:txBody>
      </p:sp>
      <p:sp>
        <p:nvSpPr>
          <p:cNvPr id="18435" name="Rectangle 4"/>
          <p:cNvSpPr>
            <a:spLocks noChangeArrowheads="1"/>
          </p:cNvSpPr>
          <p:nvPr/>
        </p:nvSpPr>
        <p:spPr bwMode="auto">
          <a:xfrm>
            <a:off x="508000" y="211138"/>
            <a:ext cx="8128000" cy="4222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Odpornost </a:t>
            </a:r>
            <a:r>
              <a:rPr lang="sl-SI" sz="2800">
                <a:solidFill>
                  <a:schemeClr val="tx2"/>
                </a:solidFill>
              </a:rPr>
              <a:t>proti </a:t>
            </a:r>
            <a:r>
              <a:rPr lang="en-US" sz="2800">
                <a:solidFill>
                  <a:schemeClr val="tx2"/>
                </a:solidFill>
              </a:rPr>
              <a:t>herbicid</a:t>
            </a:r>
            <a:r>
              <a:rPr lang="sl-SI" sz="2800">
                <a:solidFill>
                  <a:schemeClr val="tx2"/>
                </a:solidFill>
              </a:rPr>
              <a:t>om</a:t>
            </a:r>
            <a:endParaRPr lang="en-US" sz="3200" i="1">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95288" y="1412875"/>
            <a:ext cx="8443912" cy="4464050"/>
          </a:xfrm>
          <a:noFill/>
        </p:spPr>
        <p:txBody>
          <a:bodyPr/>
          <a:lstStyle/>
          <a:p>
            <a:pPr marL="0" indent="0">
              <a:buFontTx/>
              <a:buNone/>
            </a:pPr>
            <a:r>
              <a:rPr lang="sl-SI" sz="1600" smtClean="0"/>
              <a:t>Bakterijske in glivne okužbe še dodatno prispevajo k zmanjšanju pridelka. Rastline se pred infekcijo same zaščitijo tako, da sintetizirajo vrsto PR-proteinov (s patogenezo povezanih proteinov), med njimi hitinaze, glukanaze, inhibitorje proteaz. Zato so pripravili transgenske rastline, ki stalno proizvajajo enega ali več proteinov iz te skupine. Take rastline so bile bistveno bolj odporne proti glivnim boleznim kot naravne.</a:t>
            </a:r>
          </a:p>
          <a:p>
            <a:pPr marL="0" indent="0">
              <a:buFontTx/>
              <a:buNone/>
            </a:pPr>
            <a:endParaRPr lang="sl-SI" sz="1600" smtClean="0"/>
          </a:p>
          <a:p>
            <a:pPr marL="0" indent="0">
              <a:buFontTx/>
              <a:buNone/>
            </a:pPr>
            <a:endParaRPr lang="sl-SI" sz="1600" smtClean="0"/>
          </a:p>
          <a:p>
            <a:pPr marL="0" indent="0">
              <a:buFontTx/>
              <a:buNone/>
            </a:pPr>
            <a:endParaRPr lang="sl-SI" sz="1600" smtClean="0"/>
          </a:p>
          <a:p>
            <a:pPr marL="0" indent="0">
              <a:buFontTx/>
              <a:buNone/>
            </a:pPr>
            <a:endParaRPr lang="sl-SI" sz="1600" smtClean="0"/>
          </a:p>
          <a:p>
            <a:pPr marL="0" indent="0">
              <a:buFontTx/>
              <a:buNone/>
            </a:pPr>
            <a:r>
              <a:rPr lang="sl-SI" sz="1600" smtClean="0"/>
              <a:t> </a:t>
            </a:r>
          </a:p>
          <a:p>
            <a:pPr marL="0" indent="0">
              <a:buFontTx/>
              <a:buNone/>
            </a:pPr>
            <a:r>
              <a:rPr lang="sl-SI" sz="1600" smtClean="0"/>
              <a:t>Na krompirju dela škodo bakterija </a:t>
            </a:r>
            <a:r>
              <a:rPr lang="sl-SI" sz="1600" i="1" smtClean="0"/>
              <a:t>Erwinia carotovora</a:t>
            </a:r>
            <a:r>
              <a:rPr lang="sl-SI" sz="1600" smtClean="0"/>
              <a:t>. </a:t>
            </a:r>
            <a:br>
              <a:rPr lang="sl-SI" sz="1600" smtClean="0"/>
            </a:br>
            <a:r>
              <a:rPr lang="sl-SI" sz="1600" smtClean="0"/>
              <a:t>Uporabnih odpornih rastlin v naravi niso našli, zato so pripravili </a:t>
            </a:r>
            <a:br>
              <a:rPr lang="sl-SI" sz="1600" smtClean="0"/>
            </a:br>
            <a:r>
              <a:rPr lang="sl-SI" sz="1600" smtClean="0"/>
              <a:t>transgenski krompir, ki je proizvajal fagni lizocim kot kratko </a:t>
            </a:r>
            <a:br>
              <a:rPr lang="sl-SI" sz="1600" smtClean="0"/>
            </a:br>
            <a:r>
              <a:rPr lang="sl-SI" sz="1600" smtClean="0"/>
              <a:t>fuzijo s signalnim zaporedjem ječmenove </a:t>
            </a:r>
            <a:r>
              <a:rPr lang="sl-SI" sz="1600" smtClean="0">
                <a:latin typeface="Symbol" pitchFamily="18" charset="2"/>
              </a:rPr>
              <a:t>a</a:t>
            </a:r>
            <a:r>
              <a:rPr lang="sl-SI" sz="1600" smtClean="0"/>
              <a:t>-amilaze in z </a:t>
            </a:r>
            <a:br>
              <a:rPr lang="sl-SI" sz="1600" smtClean="0"/>
            </a:br>
            <a:r>
              <a:rPr lang="sl-SI" sz="1600" smtClean="0"/>
              <a:t>regulatornimi regijami virusa mozaika cvetače. Ravni izražanja </a:t>
            </a:r>
            <a:br>
              <a:rPr lang="sl-SI" sz="1600" smtClean="0"/>
            </a:br>
            <a:r>
              <a:rPr lang="sl-SI" sz="1600" smtClean="0"/>
              <a:t>so bile zelo nizke, a so zadoščale za zaščito pred bakterijami.</a:t>
            </a:r>
          </a:p>
        </p:txBody>
      </p:sp>
      <p:graphicFrame>
        <p:nvGraphicFramePr>
          <p:cNvPr id="19459" name="Object 4"/>
          <p:cNvGraphicFramePr>
            <a:graphicFrameLocks noChangeAspect="1"/>
          </p:cNvGraphicFramePr>
          <p:nvPr/>
        </p:nvGraphicFramePr>
        <p:xfrm>
          <a:off x="611188" y="2781300"/>
          <a:ext cx="2303462" cy="687388"/>
        </p:xfrm>
        <a:graphic>
          <a:graphicData uri="http://schemas.openxmlformats.org/presentationml/2006/ole">
            <mc:AlternateContent xmlns:mc="http://schemas.openxmlformats.org/markup-compatibility/2006">
              <mc:Choice xmlns:v="urn:schemas-microsoft-com:vml" Requires="v">
                <p:oleObj spid="_x0000_s19475" name="CorelPhotoPaint.Image.9" r:id="rId4" imgW="3733333" imgH="990476" progId="CorelPhotoPaint.Image.9">
                  <p:embed/>
                </p:oleObj>
              </mc:Choice>
              <mc:Fallback>
                <p:oleObj name="CorelPhotoPaint.Image.9" r:id="rId4" imgW="3733333" imgH="990476" progId="CorelPhotoPaint.Image.9">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781300"/>
                        <a:ext cx="2303462"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Rectangle 5"/>
          <p:cNvSpPr>
            <a:spLocks noGrp="1" noChangeArrowheads="1"/>
          </p:cNvSpPr>
          <p:nvPr>
            <p:ph type="title"/>
          </p:nvPr>
        </p:nvSpPr>
        <p:spPr>
          <a:xfrm>
            <a:off x="395288" y="620713"/>
            <a:ext cx="8128000" cy="423862"/>
          </a:xfrm>
          <a:solidFill>
            <a:srgbClr val="CCFFCC"/>
          </a:solidFill>
        </p:spPr>
        <p:txBody>
          <a:bodyPr/>
          <a:lstStyle/>
          <a:p>
            <a:r>
              <a:rPr lang="en-US" sz="2800" smtClean="0"/>
              <a:t>Odpornost </a:t>
            </a:r>
            <a:r>
              <a:rPr lang="sl-SI" sz="2800" smtClean="0"/>
              <a:t>proti </a:t>
            </a:r>
            <a:r>
              <a:rPr lang="en-US" sz="2800" smtClean="0"/>
              <a:t>okužb</a:t>
            </a:r>
            <a:r>
              <a:rPr lang="sl-SI" sz="2800" smtClean="0"/>
              <a:t>am</a:t>
            </a:r>
            <a:endParaRPr lang="en-US" sz="2800" i="1" smtClean="0"/>
          </a:p>
        </p:txBody>
      </p:sp>
      <p:pic>
        <p:nvPicPr>
          <p:cNvPr id="1946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3284538"/>
            <a:ext cx="2740025" cy="252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6583363"/>
            <a:ext cx="180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Arial Narrow" pitchFamily="34" charset="0"/>
              </a:rPr>
              <a:t>http://www.gmo-compass.org</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37814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Box 4"/>
          <p:cNvSpPr txBox="1">
            <a:spLocks noChangeArrowheads="1"/>
          </p:cNvSpPr>
          <p:nvPr/>
        </p:nvSpPr>
        <p:spPr bwMode="auto">
          <a:xfrm>
            <a:off x="900113" y="3860800"/>
            <a:ext cx="2695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t>Površine, zasejane z GS rastlinami </a:t>
            </a:r>
            <a:br>
              <a:rPr lang="sl-SI" sz="1400"/>
            </a:br>
            <a:r>
              <a:rPr lang="sl-SI" sz="1400"/>
              <a:t>(milijonov hektarov) </a:t>
            </a:r>
          </a:p>
        </p:txBody>
      </p:sp>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549275"/>
            <a:ext cx="18954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357563"/>
            <a:ext cx="18764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908050"/>
            <a:ext cx="18859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3500438"/>
            <a:ext cx="18192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Text Box 9"/>
          <p:cNvSpPr txBox="1">
            <a:spLocks noChangeArrowheads="1"/>
          </p:cNvSpPr>
          <p:nvPr/>
        </p:nvSpPr>
        <p:spPr bwMode="auto">
          <a:xfrm>
            <a:off x="5292725" y="5588000"/>
            <a:ext cx="2833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Narrow" pitchFamily="34" charset="0"/>
              </a:rPr>
              <a:t>koruza                                         bombaž</a:t>
            </a:r>
          </a:p>
        </p:txBody>
      </p:sp>
      <p:sp>
        <p:nvSpPr>
          <p:cNvPr id="22538" name="Text Box 10"/>
          <p:cNvSpPr txBox="1">
            <a:spLocks noChangeArrowheads="1"/>
          </p:cNvSpPr>
          <p:nvPr/>
        </p:nvSpPr>
        <p:spPr bwMode="auto">
          <a:xfrm>
            <a:off x="5435600" y="2779713"/>
            <a:ext cx="2919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Narrow" pitchFamily="34" charset="0"/>
              </a:rPr>
              <a:t>soja                                        oljčna repica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2258" name="Group 2"/>
          <p:cNvGraphicFramePr>
            <a:graphicFrameLocks noGrp="1"/>
          </p:cNvGraphicFramePr>
          <p:nvPr/>
        </p:nvGraphicFramePr>
        <p:xfrm>
          <a:off x="971550" y="1268413"/>
          <a:ext cx="7086600" cy="2621017"/>
        </p:xfrm>
        <a:graphic>
          <a:graphicData uri="http://schemas.openxmlformats.org/drawingml/2006/table">
            <a:tbl>
              <a:tblPr/>
              <a:tblGrid>
                <a:gridCol w="1081088"/>
                <a:gridCol w="1096962"/>
                <a:gridCol w="2454275"/>
                <a:gridCol w="2454275"/>
              </a:tblGrid>
              <a:tr h="7314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txBody>
                  <a:tcPr marT="45712" marB="45712" horzOverflow="overflow">
                    <a:lnL cap="flat">
                      <a:noFill/>
                    </a:lnL>
                    <a:lnR>
                      <a:noFill/>
                    </a:lnR>
                    <a:lnT cap="fla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smtClean="0">
                          <a:ln>
                            <a:noFill/>
                          </a:ln>
                          <a:solidFill>
                            <a:schemeClr val="tx1"/>
                          </a:solidFill>
                          <a:effectLst/>
                          <a:latin typeface="Arial" charset="0"/>
                        </a:rPr>
                        <a:t>skupna površina</a:t>
                      </a:r>
                      <a:br>
                        <a:rPr kumimoji="0" lang="sl-SI" sz="1400" b="0" i="0" u="none" strike="noStrike" cap="none" normalizeH="0" baseline="0" smtClean="0">
                          <a:ln>
                            <a:noFill/>
                          </a:ln>
                          <a:solidFill>
                            <a:schemeClr val="tx1"/>
                          </a:solidFill>
                          <a:effectLst/>
                          <a:latin typeface="Arial" charset="0"/>
                        </a:rPr>
                      </a:br>
                      <a:endParaRPr kumimoji="0" lang="en-US" sz="1400" b="0" i="0" u="none" strike="noStrike" cap="none" normalizeH="0" baseline="0" smtClean="0">
                        <a:ln>
                          <a:noFill/>
                        </a:ln>
                        <a:solidFill>
                          <a:schemeClr val="tx1"/>
                        </a:solidFill>
                        <a:effectLst/>
                        <a:latin typeface="Arial" charset="0"/>
                      </a:endParaRPr>
                    </a:p>
                  </a:txBody>
                  <a:tcPr marT="45712" marB="45712" horzOverflow="overflow">
                    <a:lnL>
                      <a:noFill/>
                    </a:lnL>
                    <a:lnR>
                      <a:noFill/>
                    </a:lnR>
                    <a:lnT cap="fla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smtClean="0">
                          <a:ln>
                            <a:noFill/>
                          </a:ln>
                          <a:solidFill>
                            <a:schemeClr val="tx1"/>
                          </a:solidFill>
                          <a:effectLst/>
                          <a:latin typeface="Arial" charset="0"/>
                        </a:rPr>
                        <a:t>površina</a:t>
                      </a:r>
                      <a:r>
                        <a:rPr kumimoji="0" lang="en-US" sz="1400" b="0" i="0" u="none" strike="noStrike" cap="none" normalizeH="0" baseline="0" smtClean="0">
                          <a:ln>
                            <a:noFill/>
                          </a:ln>
                          <a:solidFill>
                            <a:schemeClr val="tx1"/>
                          </a:solidFill>
                          <a:effectLst/>
                          <a:latin typeface="Arial" charset="0"/>
                        </a:rPr>
                        <a:t> G</a:t>
                      </a:r>
                      <a:r>
                        <a:rPr kumimoji="0" lang="sl-SI" sz="1400" b="0" i="0" u="none" strike="noStrike" cap="none" normalizeH="0" baseline="0" smtClean="0">
                          <a:ln>
                            <a:noFill/>
                          </a:ln>
                          <a:solidFill>
                            <a:schemeClr val="tx1"/>
                          </a:solidFill>
                          <a:effectLst/>
                          <a:latin typeface="Arial" charset="0"/>
                        </a:rPr>
                        <a:t>S</a:t>
                      </a:r>
                      <a:endParaRPr kumimoji="0" lang="en-US" sz="1400" b="0" i="0" u="none" strike="noStrike" cap="none" normalizeH="0" baseline="0" smtClean="0">
                        <a:ln>
                          <a:noFill/>
                        </a:ln>
                        <a:solidFill>
                          <a:schemeClr val="tx1"/>
                        </a:solidFill>
                        <a:effectLst/>
                        <a:latin typeface="Arial" charset="0"/>
                      </a:endParaRPr>
                    </a:p>
                  </a:txBody>
                  <a:tcPr marT="45712" marB="45712" horzOverflow="overflow">
                    <a:lnL>
                      <a:noFill/>
                    </a:lnL>
                    <a:lnR>
                      <a:noFill/>
                    </a:lnR>
                    <a:lnT cap="fla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smtClean="0">
                          <a:ln>
                            <a:noFill/>
                          </a:ln>
                          <a:solidFill>
                            <a:schemeClr val="tx1"/>
                          </a:solidFill>
                          <a:effectLst/>
                          <a:latin typeface="Arial" charset="0"/>
                        </a:rPr>
                        <a:t>delež GS</a:t>
                      </a:r>
                      <a:endParaRPr kumimoji="0" lang="en-US" sz="1400" b="0" i="0" u="none" strike="noStrike" cap="none" normalizeH="0" baseline="0" smtClean="0">
                        <a:ln>
                          <a:noFill/>
                        </a:ln>
                        <a:solidFill>
                          <a:schemeClr val="tx1"/>
                        </a:solidFill>
                        <a:effectLst/>
                        <a:latin typeface="Arial" charset="0"/>
                      </a:endParaRPr>
                    </a:p>
                  </a:txBody>
                  <a:tcPr marT="45712" marB="45712" horzOverflow="overflow">
                    <a:lnL>
                      <a:noFill/>
                    </a:lnL>
                    <a:lnR cap="flat">
                      <a:noFill/>
                    </a:lnR>
                    <a:lnT cap="flat">
                      <a:noFill/>
                    </a:lnT>
                    <a:lnB>
                      <a:noFill/>
                    </a:lnB>
                    <a:lnTlToBr>
                      <a:noFill/>
                    </a:lnTlToBr>
                    <a:lnBlToTr>
                      <a:noFill/>
                    </a:lnBlToTr>
                    <a:solidFill>
                      <a:srgbClr val="DCDCDC"/>
                    </a:solidFill>
                  </a:tcPr>
                </a:tc>
              </a:tr>
              <a:tr h="4571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smtClean="0">
                          <a:ln>
                            <a:noFill/>
                          </a:ln>
                          <a:solidFill>
                            <a:schemeClr val="tx1"/>
                          </a:solidFill>
                          <a:effectLst/>
                          <a:latin typeface="Arial" charset="0"/>
                        </a:rPr>
                        <a:t>soja</a:t>
                      </a:r>
                      <a:endParaRPr kumimoji="0" lang="en-US" sz="1400" b="0" i="0" u="none" strike="noStrike" cap="none" normalizeH="0" baseline="0" smtClean="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91</a:t>
                      </a:r>
                    </a:p>
                  </a:txBody>
                  <a:tcPr marT="45712" marB="45712" horzOverflow="overflow">
                    <a:lnL>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65,8</a:t>
                      </a:r>
                    </a:p>
                  </a:txBody>
                  <a:tcPr marT="45712" marB="45712" horzOverflow="overflow">
                    <a:lnL>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72%</a:t>
                      </a:r>
                    </a:p>
                  </a:txBody>
                  <a:tcPr marT="45712" marB="45712" horzOverflow="overflow">
                    <a:lnL>
                      <a:noFill/>
                    </a:lnL>
                    <a:lnR cap="flat">
                      <a:noFill/>
                    </a:lnR>
                    <a:lnT>
                      <a:noFill/>
                    </a:lnT>
                    <a:lnB>
                      <a:noFill/>
                    </a:lnB>
                    <a:lnTlToBr>
                      <a:noFill/>
                    </a:lnTlToBr>
                    <a:lnBlToTr>
                      <a:noFill/>
                    </a:lnBlToTr>
                    <a:solidFill>
                      <a:srgbClr val="DCDCDC"/>
                    </a:solidFill>
                  </a:tcPr>
                </a:tc>
              </a:tr>
              <a:tr h="4571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smtClean="0">
                          <a:ln>
                            <a:noFill/>
                          </a:ln>
                          <a:solidFill>
                            <a:schemeClr val="tx1"/>
                          </a:solidFill>
                          <a:effectLst/>
                          <a:latin typeface="Arial" charset="0"/>
                        </a:rPr>
                        <a:t>koruza</a:t>
                      </a:r>
                      <a:endParaRPr kumimoji="0" lang="en-US" sz="1400" b="0" i="0" u="none" strike="noStrike" cap="none" normalizeH="0" baseline="0" smtClean="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161</a:t>
                      </a:r>
                    </a:p>
                  </a:txBody>
                  <a:tcPr marT="45712" marB="45712" horzOverflow="overflow">
                    <a:lnL>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37,3</a:t>
                      </a:r>
                    </a:p>
                  </a:txBody>
                  <a:tcPr marT="45712" marB="45712" horzOverflow="overflow">
                    <a:lnL>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23%</a:t>
                      </a:r>
                    </a:p>
                  </a:txBody>
                  <a:tcPr marT="45712" marB="45712" horzOverflow="overflow">
                    <a:lnL>
                      <a:noFill/>
                    </a:lnL>
                    <a:lnR cap="flat">
                      <a:noFill/>
                    </a:lnR>
                    <a:lnT>
                      <a:noFill/>
                    </a:lnT>
                    <a:lnB>
                      <a:noFill/>
                    </a:lnB>
                    <a:lnTlToBr>
                      <a:noFill/>
                    </a:lnTlToBr>
                    <a:lnBlToTr>
                      <a:noFill/>
                    </a:lnBlToTr>
                    <a:solidFill>
                      <a:srgbClr val="DCDCDC"/>
                    </a:solidFill>
                  </a:tcPr>
                </a:tc>
              </a:tr>
              <a:tr h="4571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smtClean="0">
                          <a:ln>
                            <a:noFill/>
                          </a:ln>
                          <a:solidFill>
                            <a:schemeClr val="tx1"/>
                          </a:solidFill>
                          <a:effectLst/>
                          <a:latin typeface="Arial" charset="0"/>
                        </a:rPr>
                        <a:t>bombaž</a:t>
                      </a:r>
                      <a:endParaRPr kumimoji="0" lang="en-US" sz="1400" b="0" i="0" u="none" strike="noStrike" cap="none" normalizeH="0" baseline="0" smtClean="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33</a:t>
                      </a:r>
                    </a:p>
                  </a:txBody>
                  <a:tcPr marT="45712" marB="45712" horzOverflow="overflow">
                    <a:lnL>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15,5</a:t>
                      </a:r>
                    </a:p>
                  </a:txBody>
                  <a:tcPr marT="45712" marB="45712" horzOverflow="overflow">
                    <a:lnL>
                      <a:noFill/>
                    </a:lnL>
                    <a:lnR>
                      <a:noFill/>
                    </a:lnR>
                    <a:lnT>
                      <a:noFill/>
                    </a:lnT>
                    <a:lnB>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47%</a:t>
                      </a:r>
                    </a:p>
                  </a:txBody>
                  <a:tcPr marT="45712" marB="45712" horzOverflow="overflow">
                    <a:lnL>
                      <a:noFill/>
                    </a:lnL>
                    <a:lnR cap="flat">
                      <a:noFill/>
                    </a:lnR>
                    <a:lnT>
                      <a:noFill/>
                    </a:lnT>
                    <a:lnB>
                      <a:noFill/>
                    </a:lnB>
                    <a:lnTlToBr>
                      <a:noFill/>
                    </a:lnTlToBr>
                    <a:lnBlToTr>
                      <a:noFill/>
                    </a:lnBlToTr>
                    <a:solidFill>
                      <a:srgbClr val="DCDCDC"/>
                    </a:solidFill>
                  </a:tcPr>
                </a:tc>
              </a:tr>
              <a:tr h="51812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smtClean="0">
                          <a:ln>
                            <a:noFill/>
                          </a:ln>
                          <a:solidFill>
                            <a:schemeClr val="tx1"/>
                          </a:solidFill>
                          <a:effectLst/>
                          <a:latin typeface="Arial" charset="0"/>
                        </a:rPr>
                        <a:t>oljčna repica</a:t>
                      </a:r>
                      <a:r>
                        <a:rPr kumimoji="0" lang="en-US" sz="1400" b="0" i="0" u="none" strike="noStrike" cap="none" normalizeH="0" baseline="0" smtClean="0">
                          <a:ln>
                            <a:noFill/>
                          </a:ln>
                          <a:solidFill>
                            <a:schemeClr val="tx1"/>
                          </a:solidFill>
                          <a:effectLst/>
                          <a:latin typeface="Arial" charset="0"/>
                        </a:rPr>
                        <a:t> </a:t>
                      </a:r>
                    </a:p>
                  </a:txBody>
                  <a:tcPr marT="45712" marB="45712" horzOverflow="overflow">
                    <a:lnL cap="flat">
                      <a:noFill/>
                    </a:lnL>
                    <a:lnR>
                      <a:noFill/>
                    </a:lnR>
                    <a:lnT>
                      <a:noFill/>
                    </a:lnT>
                    <a:lnB cap="flat">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28</a:t>
                      </a:r>
                    </a:p>
                  </a:txBody>
                  <a:tcPr marT="45712" marB="45712" horzOverflow="overflow">
                    <a:lnL>
                      <a:noFill/>
                    </a:lnL>
                    <a:lnR>
                      <a:noFill/>
                    </a:lnR>
                    <a:lnT>
                      <a:noFill/>
                    </a:lnT>
                    <a:lnB cap="flat">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5,9</a:t>
                      </a:r>
                    </a:p>
                  </a:txBody>
                  <a:tcPr marT="45712" marB="45712" horzOverflow="overflow">
                    <a:lnL>
                      <a:noFill/>
                    </a:lnL>
                    <a:lnR>
                      <a:noFill/>
                    </a:lnR>
                    <a:lnT>
                      <a:noFill/>
                    </a:lnT>
                    <a:lnB cap="flat">
                      <a:noFill/>
                    </a:lnB>
                    <a:lnTlToBr>
                      <a:noFill/>
                    </a:lnTlToBr>
                    <a:lnBlToTr>
                      <a:noFill/>
                    </a:lnBlToTr>
                    <a:solidFill>
                      <a:srgbClr val="DCDCD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21%</a:t>
                      </a:r>
                    </a:p>
                  </a:txBody>
                  <a:tcPr marT="45712" marB="45712" horzOverflow="overflow">
                    <a:lnL>
                      <a:noFill/>
                    </a:lnL>
                    <a:lnR cap="flat">
                      <a:noFill/>
                    </a:lnR>
                    <a:lnT>
                      <a:noFill/>
                    </a:lnT>
                    <a:lnB cap="flat">
                      <a:noFill/>
                    </a:lnB>
                    <a:lnTlToBr>
                      <a:noFill/>
                    </a:lnTlToBr>
                    <a:lnBlToTr>
                      <a:noFill/>
                    </a:lnBlToTr>
                    <a:solidFill>
                      <a:srgbClr val="DCDCDC"/>
                    </a:solidFill>
                  </a:tcPr>
                </a:tc>
              </a:tr>
            </a:tbl>
          </a:graphicData>
        </a:graphic>
      </p:graphicFrame>
      <p:sp>
        <p:nvSpPr>
          <p:cNvPr id="23575" name="Rectangle 27"/>
          <p:cNvSpPr>
            <a:spLocks noChangeArrowheads="1"/>
          </p:cNvSpPr>
          <p:nvPr/>
        </p:nvSpPr>
        <p:spPr bwMode="auto">
          <a:xfrm>
            <a:off x="971550" y="4149725"/>
            <a:ext cx="6097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sz="1400" i="1">
                <a:latin typeface="Arial" charset="0"/>
              </a:rPr>
              <a:t>Površine zasejane s posameznimi posevki v svetovnem merilu (milijoni ha).</a:t>
            </a:r>
            <a:endParaRPr lang="en-US" sz="1400" i="1">
              <a:latin typeface="Arial" charset="0"/>
            </a:endParaRPr>
          </a:p>
        </p:txBody>
      </p:sp>
      <p:sp>
        <p:nvSpPr>
          <p:cNvPr id="23576" name="Rectangle 28"/>
          <p:cNvSpPr>
            <a:spLocks noChangeArrowheads="1"/>
          </p:cNvSpPr>
          <p:nvPr/>
        </p:nvSpPr>
        <p:spPr bwMode="auto">
          <a:xfrm>
            <a:off x="0" y="6545263"/>
            <a:ext cx="180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200">
                <a:latin typeface="Arial Narrow" pitchFamily="34" charset="0"/>
              </a:rPr>
              <a:t>http://www.gmo-compass.org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3181350"/>
            <a:ext cx="47625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8"/>
          <p:cNvSpPr>
            <a:spLocks noChangeArrowheads="1"/>
          </p:cNvSpPr>
          <p:nvPr/>
        </p:nvSpPr>
        <p:spPr bwMode="auto">
          <a:xfrm>
            <a:off x="755650" y="6453188"/>
            <a:ext cx="3192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latin typeface="Arial Narrow" pitchFamily="34" charset="0"/>
              </a:rPr>
              <a:t>http://blog.wired.com/wiredscience/2007/09/monsanto-is-hap.html</a:t>
            </a:r>
          </a:p>
        </p:txBody>
      </p:sp>
      <p:pic>
        <p:nvPicPr>
          <p:cNvPr id="26628" name="Picture 12"/>
          <p:cNvPicPr>
            <a:picLocks noChangeAspect="1" noChangeArrowheads="1"/>
          </p:cNvPicPr>
          <p:nvPr/>
        </p:nvPicPr>
        <p:blipFill>
          <a:blip r:embed="rId3">
            <a:extLst>
              <a:ext uri="{28A0092B-C50C-407E-A947-70E740481C1C}">
                <a14:useLocalDpi xmlns:a14="http://schemas.microsoft.com/office/drawing/2010/main" val="0"/>
              </a:ext>
            </a:extLst>
          </a:blip>
          <a:srcRect t="22110"/>
          <a:stretch>
            <a:fillRect/>
          </a:stretch>
        </p:blipFill>
        <p:spPr bwMode="auto">
          <a:xfrm>
            <a:off x="179388" y="188913"/>
            <a:ext cx="5113337"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33375"/>
            <a:ext cx="3787775"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33375"/>
            <a:ext cx="41052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16"/>
          <p:cNvSpPr>
            <a:spLocks noChangeArrowheads="1"/>
          </p:cNvSpPr>
          <p:nvPr/>
        </p:nvSpPr>
        <p:spPr bwMode="auto">
          <a:xfrm>
            <a:off x="5724525" y="6381750"/>
            <a:ext cx="2124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000" i="1">
                <a:latin typeface="Arial Narrow" pitchFamily="34" charset="0"/>
              </a:rPr>
              <a:t>Science</a:t>
            </a:r>
            <a:r>
              <a:rPr lang="en-US" sz="1000">
                <a:latin typeface="Arial Narrow" pitchFamily="34" charset="0"/>
              </a:rPr>
              <a:t> </a:t>
            </a:r>
            <a:r>
              <a:rPr lang="en-US" sz="1000" b="1">
                <a:latin typeface="Arial Narrow" pitchFamily="34" charset="0"/>
              </a:rPr>
              <a:t>316</a:t>
            </a:r>
            <a:r>
              <a:rPr lang="en-US" sz="1000">
                <a:latin typeface="Arial Narrow" pitchFamily="34" charset="0"/>
              </a:rPr>
              <a:t> (528), 1114</a:t>
            </a:r>
            <a:r>
              <a:rPr lang="sl-SI" sz="1000">
                <a:latin typeface="Arial Narrow" pitchFamily="34" charset="0"/>
              </a:rPr>
              <a:t> (2007)</a:t>
            </a:r>
            <a:r>
              <a:rPr lang="en-US" sz="1000">
                <a:latin typeface="Arial Narrow" pitchFamily="34" charset="0"/>
              </a:rPr>
              <a:t>. </a:t>
            </a:r>
          </a:p>
        </p:txBody>
      </p:sp>
      <p:pic>
        <p:nvPicPr>
          <p:cNvPr id="2867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860800"/>
            <a:ext cx="3097213"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Rectangle 18"/>
          <p:cNvSpPr>
            <a:spLocks noChangeArrowheads="1"/>
          </p:cNvSpPr>
          <p:nvPr/>
        </p:nvSpPr>
        <p:spPr bwMode="auto">
          <a:xfrm>
            <a:off x="5292725" y="3429000"/>
            <a:ext cx="363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b="1">
                <a:latin typeface="Arial" charset="0"/>
              </a:rPr>
              <a:t>Number of Evolved Glyphosate-Resistant Weed Species</a:t>
            </a:r>
            <a:r>
              <a:rPr lang="en-US"/>
              <a:t> </a:t>
            </a:r>
          </a:p>
        </p:txBody>
      </p:sp>
      <p:pic>
        <p:nvPicPr>
          <p:cNvPr id="28679"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716338"/>
            <a:ext cx="5010150" cy="29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06400" y="1055688"/>
            <a:ext cx="8432800" cy="5540375"/>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4099" name="Rectangle 3"/>
          <p:cNvSpPr>
            <a:spLocks noChangeArrowheads="1"/>
          </p:cNvSpPr>
          <p:nvPr/>
        </p:nvSpPr>
        <p:spPr bwMode="auto">
          <a:xfrm>
            <a:off x="508000" y="211138"/>
            <a:ext cx="8229600" cy="52863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3200">
                <a:solidFill>
                  <a:schemeClr val="tx2"/>
                </a:solidFill>
              </a:rPr>
              <a:t>Rastline kot bioreaktorji /2</a:t>
            </a:r>
            <a:endParaRPr lang="sl-SI" sz="3200" i="1">
              <a:solidFill>
                <a:schemeClr val="tx2"/>
              </a:solidFill>
            </a:endParaRPr>
          </a:p>
        </p:txBody>
      </p:sp>
      <p:sp>
        <p:nvSpPr>
          <p:cNvPr id="4100" name="Text Box 4"/>
          <p:cNvSpPr txBox="1">
            <a:spLocks noChangeArrowheads="1"/>
          </p:cNvSpPr>
          <p:nvPr/>
        </p:nvSpPr>
        <p:spPr bwMode="auto">
          <a:xfrm>
            <a:off x="487363" y="950913"/>
            <a:ext cx="825023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sl-SI" sz="900" dirty="0"/>
          </a:p>
          <a:p>
            <a:r>
              <a:rPr lang="sl-SI" sz="1800" u="sng" dirty="0"/>
              <a:t>Polimeri</a:t>
            </a:r>
            <a:endParaRPr lang="sl-SI" sz="1800" dirty="0"/>
          </a:p>
          <a:p>
            <a:r>
              <a:rPr lang="sl-SI" sz="1800" dirty="0"/>
              <a:t>Biološko razgradljiva plastika je npr. </a:t>
            </a:r>
            <a:r>
              <a:rPr lang="sl-SI" sz="1800" dirty="0" err="1" smtClean="0"/>
              <a:t>polihidroksibutirat</a:t>
            </a:r>
            <a:r>
              <a:rPr lang="sl-SI" sz="1800" dirty="0" smtClean="0"/>
              <a:t> </a:t>
            </a:r>
            <a:r>
              <a:rPr lang="sl-SI" sz="1800" dirty="0"/>
              <a:t>(PHB), po lastnostih primerljiva polipropilenu. V nekaterih bakterijah ta nastaja iz acetil-</a:t>
            </a:r>
            <a:r>
              <a:rPr lang="sl-SI" sz="1800" dirty="0" err="1"/>
              <a:t>CoA</a:t>
            </a:r>
            <a:r>
              <a:rPr lang="sl-SI" sz="1800" dirty="0"/>
              <a:t> v 3 stopnjah. V rastlino </a:t>
            </a:r>
            <a:r>
              <a:rPr lang="sl-SI" sz="1800" i="1" dirty="0" err="1"/>
              <a:t>Arabidopsis</a:t>
            </a:r>
            <a:r>
              <a:rPr lang="sl-SI" sz="1800" i="1" dirty="0"/>
              <a:t> </a:t>
            </a:r>
            <a:r>
              <a:rPr lang="sl-SI" sz="1800" i="1" dirty="0" err="1"/>
              <a:t>thaliana</a:t>
            </a:r>
            <a:r>
              <a:rPr lang="sl-SI" sz="1800" dirty="0"/>
              <a:t> so vstavili gene za vse 3 potrebne encime (po 1 preko plazmida Ti, nato pa s križanjem). Nekatere rastline so v listih proizvajale &gt;1 mg polimera /g svežih listov.</a:t>
            </a:r>
          </a:p>
          <a:p>
            <a:endParaRPr lang="sl-SI" sz="900" dirty="0"/>
          </a:p>
          <a:p>
            <a:r>
              <a:rPr lang="sl-SI" sz="1800" u="sng" dirty="0"/>
              <a:t>Proteini v semenu</a:t>
            </a:r>
            <a:endParaRPr lang="sl-SI" sz="1800" dirty="0"/>
          </a:p>
          <a:p>
            <a:r>
              <a:rPr lang="sl-SI" sz="1800" dirty="0"/>
              <a:t>Več vrst rastlin ima v semenih </a:t>
            </a:r>
            <a:r>
              <a:rPr lang="sl-SI" sz="1800" dirty="0" err="1"/>
              <a:t>oleozin</a:t>
            </a:r>
            <a:r>
              <a:rPr lang="sl-SI" sz="1800" dirty="0"/>
              <a:t>, hidrofobni protein oljnih telesc. Le N- in C-končni del proteina sta hidrofilna in omogočata pripravo fuzijskih proteinov. Izolacija proteinov iz oljnih telesc je preprosta.  </a:t>
            </a:r>
          </a:p>
        </p:txBody>
      </p:sp>
      <p:pic>
        <p:nvPicPr>
          <p:cNvPr id="4101" name="Picture 5" descr="oleos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221163"/>
            <a:ext cx="438467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692150"/>
            <a:ext cx="5113337"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068638"/>
            <a:ext cx="57959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5084763"/>
            <a:ext cx="5041900"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725" name="Group 12"/>
          <p:cNvGrpSpPr>
            <a:grpSpLocks/>
          </p:cNvGrpSpPr>
          <p:nvPr/>
        </p:nvGrpSpPr>
        <p:grpSpPr bwMode="auto">
          <a:xfrm>
            <a:off x="179388" y="188913"/>
            <a:ext cx="3600450" cy="431800"/>
            <a:chOff x="113" y="119"/>
            <a:chExt cx="2586" cy="232"/>
          </a:xfrm>
        </p:grpSpPr>
        <p:pic>
          <p:nvPicPr>
            <p:cNvPr id="3073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119"/>
              <a:ext cx="1821"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1" name="Picture 6"/>
            <p:cNvPicPr>
              <a:picLocks noChangeAspect="1" noChangeArrowheads="1"/>
            </p:cNvPicPr>
            <p:nvPr/>
          </p:nvPicPr>
          <p:blipFill>
            <a:blip r:embed="rId7">
              <a:extLst>
                <a:ext uri="{28A0092B-C50C-407E-A947-70E740481C1C}">
                  <a14:useLocalDpi xmlns:a14="http://schemas.microsoft.com/office/drawing/2010/main" val="0"/>
                </a:ext>
              </a:extLst>
            </a:blip>
            <a:srcRect t="80000"/>
            <a:stretch>
              <a:fillRect/>
            </a:stretch>
          </p:blipFill>
          <p:spPr bwMode="auto">
            <a:xfrm>
              <a:off x="2018" y="119"/>
              <a:ext cx="635" cy="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255"/>
              <a:ext cx="635" cy="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765175"/>
            <a:ext cx="12969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1916113"/>
            <a:ext cx="10795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250" y="2060575"/>
            <a:ext cx="100806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3068638"/>
            <a:ext cx="1944688"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077"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33375"/>
            <a:ext cx="1752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079"/>
          <p:cNvSpPr>
            <a:spLocks noChangeArrowheads="1"/>
          </p:cNvSpPr>
          <p:nvPr/>
        </p:nvSpPr>
        <p:spPr bwMode="auto">
          <a:xfrm>
            <a:off x="250825" y="4149725"/>
            <a:ext cx="72723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Preverjali so vpliv na gostoto in raznovrstnost plevelov, množino njihovih semen, na število letečih in talnih nevretenčarjev na poljih in v njihovi okolici. Meritve so opravljali 15-20x letno.</a:t>
            </a:r>
          </a:p>
          <a:p>
            <a:endParaRPr lang="en-US" sz="2000"/>
          </a:p>
        </p:txBody>
      </p:sp>
      <p:sp>
        <p:nvSpPr>
          <p:cNvPr id="31748" name="Rectangle 3076"/>
          <p:cNvSpPr>
            <a:spLocks noChangeArrowheads="1"/>
          </p:cNvSpPr>
          <p:nvPr/>
        </p:nvSpPr>
        <p:spPr bwMode="auto">
          <a:xfrm>
            <a:off x="203200" y="298450"/>
            <a:ext cx="753745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009900"/>
                </a:solidFill>
              </a:rPr>
              <a:t>The Farm Scale Evaluations of spring-sown </a:t>
            </a:r>
            <a:br>
              <a:rPr lang="en-US" sz="2000">
                <a:solidFill>
                  <a:srgbClr val="009900"/>
                </a:solidFill>
              </a:rPr>
            </a:br>
            <a:r>
              <a:rPr lang="en-US" sz="2000">
                <a:solidFill>
                  <a:srgbClr val="009900"/>
                </a:solidFill>
              </a:rPr>
              <a:t>genetically modified crops</a:t>
            </a:r>
          </a:p>
          <a:p>
            <a:r>
              <a:rPr lang="en-US" sz="1600" i="1"/>
              <a:t>Philosophical Transactions: Biological Sciences</a:t>
            </a:r>
            <a:r>
              <a:rPr lang="en-US" sz="2000"/>
              <a:t> </a:t>
            </a:r>
          </a:p>
          <a:p>
            <a:r>
              <a:rPr lang="en-US" sz="1400"/>
              <a:t>Series B Volume 358 Issue 1439 (29 November 2003)</a:t>
            </a:r>
          </a:p>
          <a:p>
            <a:endParaRPr lang="en-US" sz="1400"/>
          </a:p>
          <a:p>
            <a:r>
              <a:rPr lang="en-US" sz="2000"/>
              <a:t>Največja sistematična študija o GS-poljščinah na svetu </a:t>
            </a:r>
            <a:r>
              <a:rPr lang="sl-SI" sz="2000"/>
              <a:t/>
            </a:r>
            <a:br>
              <a:rPr lang="sl-SI" sz="2000"/>
            </a:br>
            <a:r>
              <a:rPr lang="en-US" sz="2000"/>
              <a:t>(1999-2003, VB).</a:t>
            </a:r>
            <a:endParaRPr lang="sl-SI" sz="2000"/>
          </a:p>
          <a:p>
            <a:r>
              <a:rPr lang="en-US" sz="2000"/>
              <a:t> </a:t>
            </a:r>
          </a:p>
          <a:p>
            <a:r>
              <a:rPr lang="en-US" sz="2000" b="1"/>
              <a:t>Ali lahko pridelava GS-poljščin vpliva na število in raznolikost živih bitij v okolju?</a:t>
            </a:r>
            <a:r>
              <a:rPr lang="en-US" sz="2000"/>
              <a:t> Poskusi z GS peso, oljčno repico in koruzo, ki so odporne na herbicid; po &gt;60 polj vsake poljščine - primerjava s konvencionalnimi poljščinami na sosednji lokaciji.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250825" y="4149725"/>
            <a:ext cx="83534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t>Zaključki:</a:t>
            </a:r>
          </a:p>
          <a:p>
            <a:r>
              <a:rPr lang="en-US" sz="1400">
                <a:solidFill>
                  <a:srgbClr val="FF3300"/>
                </a:solidFill>
              </a:rPr>
              <a:t>Gojenje GS-pese in GS-oljne repice v velikem obsegu lahko negativno vpliva na ptice, čebele in metulje, saj imajo zaradi manj plevelov na voljo manj hrane. Dolgoročno gledano lahko pride do izginjanja posameznih vrst plevelov.</a:t>
            </a:r>
            <a:endParaRPr lang="en-US" sz="1400"/>
          </a:p>
          <a:p>
            <a:r>
              <a:rPr lang="en-US" sz="1400">
                <a:solidFill>
                  <a:srgbClr val="009900"/>
                </a:solidFill>
              </a:rPr>
              <a:t>Gojenje GS-koruze v velikem obsegu lahko poveča količino plevelov, kar pomeni več hrane za ptice.</a:t>
            </a:r>
          </a:p>
          <a:p>
            <a:r>
              <a:rPr lang="en-US" sz="1400">
                <a:solidFill>
                  <a:srgbClr val="FF33CC"/>
                </a:solidFill>
              </a:rPr>
              <a:t>Kratkoročno gledano lahko gojenje GS-pese in GS-oljne repice vpliva na povečanje populacij talnih skakačev in njihovih plenilcev (hroščev in pajkov), ker je na voljo več gnijočih rastlin.</a:t>
            </a:r>
          </a:p>
          <a:p>
            <a:r>
              <a:rPr lang="en-US" sz="1400"/>
              <a:t>Kakšen bi bil vpliv na živa bitja ob kolobarjenju s kulturami, je treba še raziskati.</a:t>
            </a:r>
          </a:p>
          <a:p>
            <a:r>
              <a:rPr lang="en-US" sz="1400"/>
              <a:t>Vpliv je odvisen tudi od tega, kako velika so polja, posejana z GS-rastlinami oz. ali so v bližini polj tudi neobdelane površine z naravnim rastjem.</a:t>
            </a:r>
          </a:p>
          <a:p>
            <a:endParaRPr lang="en-US" sz="1400"/>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88913"/>
            <a:ext cx="60483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5"/>
          <p:cNvSpPr txBox="1">
            <a:spLocks noChangeArrowheads="1"/>
          </p:cNvSpPr>
          <p:nvPr/>
        </p:nvSpPr>
        <p:spPr bwMode="auto">
          <a:xfrm>
            <a:off x="5435600" y="476250"/>
            <a:ext cx="347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Družinske kmetije v Sloveniji; popis 2000</a:t>
            </a:r>
          </a:p>
          <a:p>
            <a:r>
              <a:rPr lang="en-US" sz="1200"/>
              <a:t>Slovenija: 74.870 ha s koruzo = 44% njivskih površin</a:t>
            </a:r>
          </a:p>
        </p:txBody>
      </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28" y="2132856"/>
            <a:ext cx="3382962"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628775"/>
            <a:ext cx="3600450"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959" y="4437112"/>
            <a:ext cx="338455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99" name="Group 13"/>
          <p:cNvGrpSpPr>
            <a:grpSpLocks/>
          </p:cNvGrpSpPr>
          <p:nvPr/>
        </p:nvGrpSpPr>
        <p:grpSpPr bwMode="auto">
          <a:xfrm>
            <a:off x="684213" y="188913"/>
            <a:ext cx="3167062" cy="1655762"/>
            <a:chOff x="1008" y="816"/>
            <a:chExt cx="2676" cy="1302"/>
          </a:xfrm>
        </p:grpSpPr>
        <p:pic>
          <p:nvPicPr>
            <p:cNvPr id="3380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 y="816"/>
              <a:ext cx="2676" cy="1302"/>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1296"/>
              <a:ext cx="1620"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1632"/>
              <a:ext cx="750"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l="23616" t="20682" r="26172" b="7465"/>
          <a:stretch>
            <a:fillRect/>
          </a:stretch>
        </p:blipFill>
        <p:spPr bwMode="auto">
          <a:xfrm>
            <a:off x="2555875" y="1052513"/>
            <a:ext cx="489743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19" name="Group 9"/>
          <p:cNvGrpSpPr>
            <a:grpSpLocks/>
          </p:cNvGrpSpPr>
          <p:nvPr/>
        </p:nvGrpSpPr>
        <p:grpSpPr bwMode="auto">
          <a:xfrm>
            <a:off x="1331913" y="260350"/>
            <a:ext cx="3541712" cy="554038"/>
            <a:chOff x="839" y="164"/>
            <a:chExt cx="2231" cy="349"/>
          </a:xfrm>
        </p:grpSpPr>
        <p:pic>
          <p:nvPicPr>
            <p:cNvPr id="34821" name="Picture 6" descr="Version_2_gm_data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 y="164"/>
              <a:ext cx="1505"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Version_2_Template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 y="164"/>
              <a:ext cx="7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0" name="Rectangle 10"/>
          <p:cNvSpPr>
            <a:spLocks noChangeArrowheads="1"/>
          </p:cNvSpPr>
          <p:nvPr/>
        </p:nvSpPr>
        <p:spPr bwMode="auto">
          <a:xfrm>
            <a:off x="5219700" y="333375"/>
            <a:ext cx="238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Tahoma" pitchFamily="34" charset="0"/>
              </a:rPr>
              <a:t>http://www.agbios.com/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body" idx="1"/>
          </p:nvPr>
        </p:nvSpPr>
        <p:spPr>
          <a:xfrm>
            <a:off x="406400" y="1055688"/>
            <a:ext cx="8432800" cy="5540375"/>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37891" name="Rectangle 1027"/>
          <p:cNvSpPr>
            <a:spLocks noChangeArrowheads="1"/>
          </p:cNvSpPr>
          <p:nvPr/>
        </p:nvSpPr>
        <p:spPr bwMode="auto">
          <a:xfrm>
            <a:off x="304800" y="211138"/>
            <a:ext cx="8534400" cy="528637"/>
          </a:xfrm>
          <a:prstGeom prst="rect">
            <a:avLst/>
          </a:prstGeom>
          <a:solidFill>
            <a:srgbClr val="FF7C8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3200">
                <a:solidFill>
                  <a:schemeClr val="tx2"/>
                </a:solidFill>
              </a:rPr>
              <a:t>Gensko spremenjena hrana</a:t>
            </a:r>
            <a:endParaRPr lang="sl-SI" sz="3200" i="1">
              <a:solidFill>
                <a:schemeClr val="tx2"/>
              </a:solidFill>
            </a:endParaRPr>
          </a:p>
        </p:txBody>
      </p:sp>
      <p:sp>
        <p:nvSpPr>
          <p:cNvPr id="37892" name="Text Box 1028"/>
          <p:cNvSpPr txBox="1">
            <a:spLocks noChangeArrowheads="1"/>
          </p:cNvSpPr>
          <p:nvPr/>
        </p:nvSpPr>
        <p:spPr bwMode="auto">
          <a:xfrm>
            <a:off x="250825" y="1125538"/>
            <a:ext cx="8555038"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800" b="1"/>
              <a:t>Prednosti GS hrane:</a:t>
            </a:r>
          </a:p>
          <a:p>
            <a:r>
              <a:rPr lang="sl-SI" sz="1800"/>
              <a:t>- manj pesticidov (prihranek energije, manjša ekološka obremenitev)</a:t>
            </a:r>
          </a:p>
          <a:p>
            <a:r>
              <a:rPr lang="sl-SI" sz="1800"/>
              <a:t>- večji donosi zaradi zatiranja škodljivcev </a:t>
            </a:r>
            <a:br>
              <a:rPr lang="sl-SI" sz="1800"/>
            </a:br>
            <a:r>
              <a:rPr lang="sl-SI" sz="1800"/>
              <a:t>  </a:t>
            </a:r>
            <a:r>
              <a:rPr lang="sl-SI" sz="1600"/>
              <a:t>(5-7 % = pri koruzi 10 mio t/leto =  </a:t>
            </a:r>
            <a:br>
              <a:rPr lang="sl-SI" sz="1600"/>
            </a:br>
            <a:r>
              <a:rPr lang="sl-SI" sz="1600"/>
              <a:t>   energetska vrednost za preživetje 60 mio ljudi)</a:t>
            </a:r>
            <a:endParaRPr lang="sl-SI" sz="1800"/>
          </a:p>
          <a:p>
            <a:r>
              <a:rPr lang="sl-SI" sz="1800"/>
              <a:t>- preprosta uporaba</a:t>
            </a:r>
          </a:p>
          <a:p>
            <a:endParaRPr lang="sl-SI" sz="900"/>
          </a:p>
          <a:p>
            <a:r>
              <a:rPr lang="sl-SI" sz="1600"/>
              <a:t>“GS-rastline predstavljajo pomembno komponento </a:t>
            </a:r>
            <a:br>
              <a:rPr lang="sl-SI" sz="1600"/>
            </a:br>
            <a:r>
              <a:rPr lang="sl-SI" sz="1600"/>
              <a:t>trajnostnega razvoja: zagotavljanje hrane za človeštvo </a:t>
            </a:r>
            <a:br>
              <a:rPr lang="sl-SI" sz="1600"/>
            </a:br>
            <a:r>
              <a:rPr lang="sl-SI" sz="1600"/>
              <a:t>na manjših površinah, z manj kemičnimi sredstvi”</a:t>
            </a:r>
          </a:p>
          <a:p>
            <a:endParaRPr lang="sl-SI" sz="1600"/>
          </a:p>
          <a:p>
            <a:r>
              <a:rPr lang="sl-SI" sz="1600"/>
              <a:t>“GS-rastline - večja kvaliteta hrane”</a:t>
            </a:r>
            <a:br>
              <a:rPr lang="sl-SI" sz="1600"/>
            </a:br>
            <a:r>
              <a:rPr lang="sl-SI" sz="1600"/>
              <a:t>(okus, hranljivost, obdelava)</a:t>
            </a:r>
          </a:p>
          <a:p>
            <a:pPr>
              <a:buFontTx/>
              <a:buChar char="•"/>
            </a:pPr>
            <a:endParaRPr lang="sl-SI" sz="900"/>
          </a:p>
          <a:p>
            <a:r>
              <a:rPr lang="sl-SI" sz="1600"/>
              <a:t>2003: ~67 mio ha (~40x več kot 1996)</a:t>
            </a:r>
          </a:p>
          <a:p>
            <a:endParaRPr lang="sl-SI" sz="1600"/>
          </a:p>
          <a:p>
            <a:endParaRPr lang="sl-SI" sz="1800"/>
          </a:p>
        </p:txBody>
      </p:sp>
      <p:pic>
        <p:nvPicPr>
          <p:cNvPr id="37893" name="Picture 103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89138"/>
            <a:ext cx="30099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06400" y="1055688"/>
            <a:ext cx="8432800" cy="5540375"/>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38915" name="Rectangle 3"/>
          <p:cNvSpPr>
            <a:spLocks noChangeArrowheads="1"/>
          </p:cNvSpPr>
          <p:nvPr/>
        </p:nvSpPr>
        <p:spPr bwMode="auto">
          <a:xfrm>
            <a:off x="304800" y="211138"/>
            <a:ext cx="8534400" cy="528637"/>
          </a:xfrm>
          <a:prstGeom prst="rect">
            <a:avLst/>
          </a:prstGeom>
          <a:solidFill>
            <a:srgbClr val="FF7C8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3200">
                <a:solidFill>
                  <a:schemeClr val="tx2"/>
                </a:solidFill>
              </a:rPr>
              <a:t>Gensko spremenjena hrana /2</a:t>
            </a:r>
            <a:endParaRPr lang="sl-SI" sz="3200" i="1">
              <a:solidFill>
                <a:schemeClr val="tx2"/>
              </a:solidFill>
            </a:endParaRPr>
          </a:p>
        </p:txBody>
      </p:sp>
      <p:sp>
        <p:nvSpPr>
          <p:cNvPr id="38916" name="Text Box 4"/>
          <p:cNvSpPr txBox="1">
            <a:spLocks noChangeArrowheads="1"/>
          </p:cNvSpPr>
          <p:nvPr/>
        </p:nvSpPr>
        <p:spPr bwMode="auto">
          <a:xfrm>
            <a:off x="304800" y="844550"/>
            <a:ext cx="8555038" cy="510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800" b="1"/>
              <a:t>Največji proizvajalci GSO:</a:t>
            </a:r>
          </a:p>
          <a:p>
            <a:endParaRPr lang="sl-SI" sz="900"/>
          </a:p>
          <a:p>
            <a:pPr>
              <a:buFontTx/>
              <a:buChar char="•"/>
            </a:pPr>
            <a:r>
              <a:rPr lang="sl-SI" sz="1600" b="1"/>
              <a:t> Monsanto </a:t>
            </a:r>
            <a:br>
              <a:rPr lang="sl-SI" sz="1600" b="1"/>
            </a:br>
            <a:r>
              <a:rPr lang="sl-SI" sz="1600"/>
              <a:t>koruza, soja, bombaž, oljčna repica </a:t>
            </a:r>
            <a:r>
              <a:rPr lang="sl-SI" sz="1600">
                <a:solidFill>
                  <a:srgbClr val="FF3300"/>
                </a:solidFill>
              </a:rPr>
              <a:t>Roundup Ready</a:t>
            </a:r>
            <a:r>
              <a:rPr lang="sl-SI" sz="1600"/>
              <a:t>  (odpornost na herbicid </a:t>
            </a:r>
            <a:r>
              <a:rPr lang="sl-SI" sz="1600" i="1"/>
              <a:t>Roundup Ultra</a:t>
            </a:r>
            <a:r>
              <a:rPr lang="sl-SI" sz="1600"/>
              <a:t> istega proizvajalca)</a:t>
            </a:r>
            <a:br>
              <a:rPr lang="sl-SI" sz="1600"/>
            </a:br>
            <a:r>
              <a:rPr lang="sl-SI" sz="1400"/>
              <a:t>koruza </a:t>
            </a:r>
            <a:r>
              <a:rPr lang="sl-SI" sz="1400">
                <a:solidFill>
                  <a:srgbClr val="FF3300"/>
                </a:solidFill>
              </a:rPr>
              <a:t>YieldGard</a:t>
            </a:r>
            <a:r>
              <a:rPr lang="sl-SI" sz="1400"/>
              <a:t> (odpornost na več vrst insektov, predvsem gosenico koruzne vešče)</a:t>
            </a:r>
            <a:br>
              <a:rPr lang="sl-SI" sz="1400"/>
            </a:br>
            <a:r>
              <a:rPr lang="sl-SI" sz="1400"/>
              <a:t>bombaž </a:t>
            </a:r>
            <a:r>
              <a:rPr lang="sl-SI" sz="1400">
                <a:solidFill>
                  <a:srgbClr val="FF3300"/>
                </a:solidFill>
              </a:rPr>
              <a:t>BollGard</a:t>
            </a:r>
            <a:r>
              <a:rPr lang="sl-SI" sz="1400"/>
              <a:t> (vsebuje toksin iz </a:t>
            </a:r>
            <a:r>
              <a:rPr lang="sl-SI" sz="1400" i="1"/>
              <a:t>B. thuringiensis kurstaki</a:t>
            </a:r>
            <a:r>
              <a:rPr lang="sl-SI" sz="1400"/>
              <a:t> proti škodljivim metuljem)</a:t>
            </a:r>
            <a:br>
              <a:rPr lang="sl-SI" sz="1400"/>
            </a:br>
            <a:r>
              <a:rPr lang="sl-SI" sz="1400"/>
              <a:t>oljčna repica </a:t>
            </a:r>
            <a:r>
              <a:rPr lang="sl-SI" sz="1400">
                <a:solidFill>
                  <a:srgbClr val="FF3300"/>
                </a:solidFill>
              </a:rPr>
              <a:t>High Laurate</a:t>
            </a:r>
            <a:r>
              <a:rPr lang="sl-SI" sz="1400"/>
              <a:t> (povišana raven lavrata in miristata v semenu; Kan</a:t>
            </a:r>
            <a:r>
              <a:rPr lang="sl-SI" sz="1400" baseline="30000"/>
              <a:t>R</a:t>
            </a:r>
            <a:r>
              <a:rPr lang="sl-SI" sz="1400"/>
              <a:t> - preko </a:t>
            </a:r>
            <a:r>
              <a:rPr lang="sl-SI" sz="1400" i="1"/>
              <a:t>A. tumefaciens</a:t>
            </a:r>
            <a:r>
              <a:rPr lang="sl-SI" sz="1400"/>
              <a:t>; za živilsko industrijo, živalsko krmo in kot surovina za proizvodnjo lavrata) </a:t>
            </a:r>
          </a:p>
          <a:p>
            <a:pPr>
              <a:buFontTx/>
              <a:buChar char="•"/>
            </a:pPr>
            <a:endParaRPr lang="sl-SI" sz="1400"/>
          </a:p>
          <a:p>
            <a:pPr>
              <a:buFontTx/>
              <a:buChar char="•"/>
            </a:pPr>
            <a:r>
              <a:rPr lang="sl-SI" sz="1600" b="1"/>
              <a:t> Aventis CropScience</a:t>
            </a:r>
            <a:r>
              <a:rPr lang="sl-SI" sz="1600"/>
              <a:t> (Bayer AG; 7,5 mrd EUR)</a:t>
            </a:r>
            <a:br>
              <a:rPr lang="sl-SI" sz="1600"/>
            </a:br>
            <a:r>
              <a:rPr lang="sl-SI" sz="1600"/>
              <a:t>koruza </a:t>
            </a:r>
            <a:r>
              <a:rPr lang="sl-SI" sz="1400"/>
              <a:t>(</a:t>
            </a:r>
            <a:r>
              <a:rPr lang="sl-SI" sz="1400">
                <a:solidFill>
                  <a:srgbClr val="FF3300"/>
                </a:solidFill>
              </a:rPr>
              <a:t>SeedLink</a:t>
            </a:r>
            <a:r>
              <a:rPr lang="sl-SI" sz="1400"/>
              <a:t>, </a:t>
            </a:r>
            <a:r>
              <a:rPr lang="sl-SI" sz="1400">
                <a:solidFill>
                  <a:srgbClr val="FF3300"/>
                </a:solidFill>
              </a:rPr>
              <a:t>LibertyLink</a:t>
            </a:r>
            <a:r>
              <a:rPr lang="sl-SI" sz="1400"/>
              <a:t>,</a:t>
            </a:r>
            <a:r>
              <a:rPr lang="sl-SI" sz="1400">
                <a:solidFill>
                  <a:srgbClr val="FF3300"/>
                </a:solidFill>
              </a:rPr>
              <a:t> StarLink</a:t>
            </a:r>
            <a:r>
              <a:rPr lang="sl-SI" sz="1400"/>
              <a:t>: odpornost na herbicide, sterilne moške rastline), soja. Škandal ‘StarLink’ leta 2000: koruza je bila dovoljena za živalsko krmo, a so jo našli v prehrambenih izdelkih; 28 Američanov je morda dobilo alergične reakcije na protein Cry9C. Koruzo so umaknili s trga, kasneje pa dokazali, da za reakcije ni bil kriv bakterijski toksin. </a:t>
            </a:r>
            <a:br>
              <a:rPr lang="sl-SI" sz="1400"/>
            </a:br>
            <a:endParaRPr lang="sl-SI" sz="1400"/>
          </a:p>
          <a:p>
            <a:pPr>
              <a:buFontTx/>
              <a:buChar char="•"/>
            </a:pPr>
            <a:r>
              <a:rPr lang="sl-SI" sz="1600" b="1"/>
              <a:t> Syngenta Seeds</a:t>
            </a:r>
            <a:r>
              <a:rPr lang="sl-SI" sz="1600"/>
              <a:t>/Zeneca/Novartis</a:t>
            </a:r>
            <a:br>
              <a:rPr lang="sl-SI" sz="1600"/>
            </a:br>
            <a:r>
              <a:rPr lang="sl-SI" sz="1600"/>
              <a:t>Novartis je leta 2000 objavil, da umika uporabo GMO iz otroške in ostale hrane, čeprav gre za enega najstarejših in največjih proizvajalcev s področja GMO. </a:t>
            </a:r>
            <a:br>
              <a:rPr lang="sl-SI" sz="1600"/>
            </a:br>
            <a:r>
              <a:rPr lang="sl-SI" sz="1600"/>
              <a:t>Syngenta je razvila omejevalne sisteme (GURT = gene use restriction technology): ‘terminatorsko’ tehnologijo [proizvodnjo sterilnih semen] in sistem ‘traitor’ - ekspresijske sisteme z inducibilnim promotorjem, ki ga reguliramo s pomočjo sintetičnih spojin istega proizvajalca.</a:t>
            </a:r>
            <a:endParaRPr lang="sl-SI"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04800" y="211138"/>
            <a:ext cx="8534400" cy="528637"/>
          </a:xfrm>
          <a:prstGeom prst="rect">
            <a:avLst/>
          </a:prstGeom>
          <a:solidFill>
            <a:srgbClr val="FF7C8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Gensko spremenjena hrana</a:t>
            </a:r>
            <a:r>
              <a:rPr lang="sl-SI" sz="2800">
                <a:solidFill>
                  <a:schemeClr val="tx2"/>
                </a:solidFill>
              </a:rPr>
              <a:t> /3</a:t>
            </a:r>
            <a:endParaRPr lang="en-US" sz="3200" i="1">
              <a:solidFill>
                <a:schemeClr val="tx2"/>
              </a:solidFill>
            </a:endParaRPr>
          </a:p>
        </p:txBody>
      </p:sp>
      <p:sp>
        <p:nvSpPr>
          <p:cNvPr id="43011" name="Text Box 4"/>
          <p:cNvSpPr txBox="1">
            <a:spLocks noChangeArrowheads="1"/>
          </p:cNvSpPr>
          <p:nvPr/>
        </p:nvSpPr>
        <p:spPr bwMode="auto">
          <a:xfrm>
            <a:off x="250825" y="1125538"/>
            <a:ext cx="8555038" cy="441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800"/>
              <a:t>(proti)argumenti in dvomi nasprotnikov GSH:</a:t>
            </a:r>
          </a:p>
          <a:p>
            <a:endParaRPr lang="sl-SI" sz="900"/>
          </a:p>
          <a:p>
            <a:pPr>
              <a:buFontTx/>
              <a:buChar char="•"/>
            </a:pPr>
            <a:r>
              <a:rPr lang="sl-SI" sz="1600"/>
              <a:t> </a:t>
            </a:r>
            <a:r>
              <a:rPr lang="sl-SI" sz="1600">
                <a:solidFill>
                  <a:srgbClr val="FF0000"/>
                </a:solidFill>
              </a:rPr>
              <a:t>“organska hrana je bolj okužena s koliformnimi bakterijami (gnojenje)”</a:t>
            </a:r>
            <a:r>
              <a:rPr lang="sl-SI" sz="1600"/>
              <a:t> </a:t>
            </a:r>
            <a:br>
              <a:rPr lang="sl-SI" sz="1600"/>
            </a:br>
            <a:r>
              <a:rPr lang="sl-SI" sz="1600"/>
              <a:t>   - ni bilo dokazano; napačno interpretirana študija; gnojijo tudi GSO</a:t>
            </a:r>
          </a:p>
          <a:p>
            <a:pPr>
              <a:buFontTx/>
              <a:buChar char="•"/>
            </a:pPr>
            <a:r>
              <a:rPr lang="sl-SI" sz="1600"/>
              <a:t> </a:t>
            </a:r>
            <a:r>
              <a:rPr lang="sl-SI" sz="1600">
                <a:solidFill>
                  <a:srgbClr val="FF0000"/>
                </a:solidFill>
              </a:rPr>
              <a:t>“GSO imajo pozitivne stranske učinke”</a:t>
            </a:r>
            <a:r>
              <a:rPr lang="sl-SI" sz="1600"/>
              <a:t> (koruza, odporna na insekte, je </a:t>
            </a:r>
            <a:br>
              <a:rPr lang="sl-SI" sz="1600"/>
            </a:br>
            <a:r>
              <a:rPr lang="sl-SI" sz="1600"/>
              <a:t>   uničevala tudi glive, ki sicer izločajo aflatoksine) - po drugi strani to kaže </a:t>
            </a:r>
            <a:br>
              <a:rPr lang="sl-SI" sz="1600"/>
            </a:br>
            <a:r>
              <a:rPr lang="sl-SI" sz="1600"/>
              <a:t>   na nepopolno razumevanje procesov, ki so rezultat rekomb. DNA</a:t>
            </a:r>
          </a:p>
          <a:p>
            <a:pPr>
              <a:buFontTx/>
              <a:buChar char="•"/>
            </a:pPr>
            <a:r>
              <a:rPr lang="sl-SI" sz="1600"/>
              <a:t> </a:t>
            </a:r>
            <a:r>
              <a:rPr lang="sl-SI" sz="1600">
                <a:solidFill>
                  <a:srgbClr val="FF0000"/>
                </a:solidFill>
              </a:rPr>
              <a:t>“le z GSO lahko prehranimo svet”</a:t>
            </a:r>
            <a:r>
              <a:rPr lang="sl-SI" sz="1600"/>
              <a:t> - nasprotniki trdijo, da je pridelava s konvencionalnimi sredstvi</a:t>
            </a:r>
            <a:br>
              <a:rPr lang="sl-SI" sz="1600"/>
            </a:br>
            <a:r>
              <a:rPr lang="sl-SI" sz="1600"/>
              <a:t>    zadostna, saj veliko hrane države uničijo, da bi vzdrževale višjo ceno pridelkov</a:t>
            </a:r>
          </a:p>
          <a:p>
            <a:pPr>
              <a:buFontTx/>
              <a:buChar char="•"/>
            </a:pPr>
            <a:r>
              <a:rPr lang="sl-SI" sz="1600"/>
              <a:t> </a:t>
            </a:r>
            <a:r>
              <a:rPr lang="sl-SI" sz="1600">
                <a:solidFill>
                  <a:srgbClr val="FF0000"/>
                </a:solidFill>
              </a:rPr>
              <a:t>“pripraviti je mogoče hrano, na katero ne bi bili alergični”</a:t>
            </a:r>
            <a:r>
              <a:rPr lang="sl-SI" sz="1600"/>
              <a:t> - to je sicer mogoče, a na polju bi lahko </a:t>
            </a:r>
            <a:br>
              <a:rPr lang="sl-SI" sz="1600"/>
            </a:br>
            <a:r>
              <a:rPr lang="sl-SI" sz="1600"/>
              <a:t>    prišlo do mešanja GSO in naravnih kultivarjev, kar bi vneslo alergene v hrano, ki bi bila deklarirana </a:t>
            </a:r>
            <a:br>
              <a:rPr lang="sl-SI" sz="1600"/>
            </a:br>
            <a:r>
              <a:rPr lang="sl-SI" sz="1600"/>
              <a:t>    kot nealergena</a:t>
            </a:r>
          </a:p>
          <a:p>
            <a:pPr>
              <a:buFontTx/>
              <a:buChar char="•"/>
            </a:pPr>
            <a:r>
              <a:rPr lang="sl-SI" sz="1600"/>
              <a:t> </a:t>
            </a:r>
            <a:r>
              <a:rPr lang="sl-SI" sz="1600">
                <a:solidFill>
                  <a:srgbClr val="FF0000"/>
                </a:solidFill>
              </a:rPr>
              <a:t>“v rastlinah bi lahko pripravili rekombinantna zdravila”</a:t>
            </a:r>
            <a:r>
              <a:rPr lang="sl-SI" sz="1600"/>
              <a:t> (npr. cepivo v bananah) - zaradi možnosti</a:t>
            </a:r>
            <a:br>
              <a:rPr lang="sl-SI" sz="1600"/>
            </a:br>
            <a:r>
              <a:rPr lang="sl-SI" sz="1600"/>
              <a:t>    mešanja rastlin v nasadu bi lahko prišlo do usodnih zmot</a:t>
            </a:r>
          </a:p>
          <a:p>
            <a:pPr>
              <a:buFontTx/>
              <a:buChar char="•"/>
            </a:pPr>
            <a:r>
              <a:rPr lang="sl-SI" sz="1600"/>
              <a:t> </a:t>
            </a:r>
            <a:r>
              <a:rPr lang="sl-SI" sz="1600">
                <a:solidFill>
                  <a:srgbClr val="FF0000"/>
                </a:solidFill>
              </a:rPr>
              <a:t>“GS hrana je lahko bolj hranljiva”</a:t>
            </a:r>
            <a:r>
              <a:rPr lang="sl-SI" sz="1600"/>
              <a:t> (npr. riž z vitaminom A) - manjkajoče snovi lahko dobimo z </a:t>
            </a:r>
            <a:br>
              <a:rPr lang="sl-SI" sz="1600"/>
            </a:br>
            <a:r>
              <a:rPr lang="sl-SI" sz="1600"/>
              <a:t>    drugo vrsto hrane, vprašanje pa je tudi, ali bi tako spremenjene rastline imele vse ostale želene </a:t>
            </a:r>
            <a:br>
              <a:rPr lang="sl-SI" sz="1600"/>
            </a:br>
            <a:r>
              <a:rPr lang="sl-SI" sz="1600"/>
              <a:t>    lastnosti (donosi, neuravnoteženost hranil)</a:t>
            </a:r>
          </a:p>
          <a:p>
            <a:endParaRPr lang="sl-SI" sz="1600"/>
          </a:p>
        </p:txBody>
      </p:sp>
      <p:pic>
        <p:nvPicPr>
          <p:cNvPr id="43012" name="Picture 5" descr="Monarch_endanger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268413"/>
            <a:ext cx="111601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06400" y="1055688"/>
            <a:ext cx="8432800" cy="5540375"/>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44035" name="Rectangle 3"/>
          <p:cNvSpPr>
            <a:spLocks noChangeArrowheads="1"/>
          </p:cNvSpPr>
          <p:nvPr/>
        </p:nvSpPr>
        <p:spPr bwMode="auto">
          <a:xfrm>
            <a:off x="304800" y="211138"/>
            <a:ext cx="8534400" cy="528637"/>
          </a:xfrm>
          <a:prstGeom prst="rect">
            <a:avLst/>
          </a:prstGeom>
          <a:solidFill>
            <a:srgbClr val="FF7C8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Gensko spremenjena hrana</a:t>
            </a:r>
            <a:r>
              <a:rPr lang="sl-SI" sz="2800">
                <a:solidFill>
                  <a:schemeClr val="tx2"/>
                </a:solidFill>
              </a:rPr>
              <a:t> /4</a:t>
            </a:r>
            <a:endParaRPr lang="en-US" sz="3200" i="1">
              <a:solidFill>
                <a:schemeClr val="tx2"/>
              </a:solidFill>
            </a:endParaRPr>
          </a:p>
        </p:txBody>
      </p:sp>
      <p:sp>
        <p:nvSpPr>
          <p:cNvPr id="44036" name="Text Box 4"/>
          <p:cNvSpPr txBox="1">
            <a:spLocks noChangeArrowheads="1"/>
          </p:cNvSpPr>
          <p:nvPr/>
        </p:nvSpPr>
        <p:spPr bwMode="auto">
          <a:xfrm>
            <a:off x="179388" y="981075"/>
            <a:ext cx="869950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sl-SI" sz="1800"/>
              <a:t> rastline proizvajajo rekombinantne insekticide, ki so </a:t>
            </a:r>
            <a:r>
              <a:rPr lang="sl-SI" sz="1800">
                <a:solidFill>
                  <a:srgbClr val="D60093"/>
                </a:solidFill>
              </a:rPr>
              <a:t>nespecifični</a:t>
            </a:r>
          </a:p>
          <a:p>
            <a:pPr>
              <a:spcBef>
                <a:spcPct val="20000"/>
              </a:spcBef>
              <a:buFontTx/>
              <a:buChar char="•"/>
            </a:pPr>
            <a:r>
              <a:rPr lang="sl-SI" sz="1800"/>
              <a:t> rastline, ki so odporne proti herbicidom, vodijo v še </a:t>
            </a:r>
            <a:r>
              <a:rPr lang="sl-SI" sz="1800">
                <a:solidFill>
                  <a:srgbClr val="D60093"/>
                </a:solidFill>
              </a:rPr>
              <a:t>večjo porabo sintetičnih herbicidov</a:t>
            </a:r>
          </a:p>
          <a:p>
            <a:pPr>
              <a:spcBef>
                <a:spcPct val="20000"/>
              </a:spcBef>
              <a:buFontTx/>
              <a:buChar char="•"/>
            </a:pPr>
            <a:r>
              <a:rPr lang="sl-SI" sz="1800"/>
              <a:t> škodljivci razvijajo </a:t>
            </a:r>
            <a:r>
              <a:rPr lang="sl-SI" sz="1800">
                <a:solidFill>
                  <a:srgbClr val="D60093"/>
                </a:solidFill>
              </a:rPr>
              <a:t>odpornost</a:t>
            </a:r>
            <a:r>
              <a:rPr lang="sl-SI" sz="1800"/>
              <a:t> proti biološkim insekticidom</a:t>
            </a:r>
          </a:p>
          <a:p>
            <a:pPr>
              <a:spcBef>
                <a:spcPct val="20000"/>
              </a:spcBef>
              <a:buFontTx/>
              <a:buChar char="•"/>
            </a:pPr>
            <a:r>
              <a:rPr lang="sl-SI" sz="1800"/>
              <a:t> zaradi uporabe herbicidov v kombinaciji s transgenskimi rastlinami  lahko pride do </a:t>
            </a:r>
            <a:br>
              <a:rPr lang="sl-SI" sz="1800"/>
            </a:br>
            <a:r>
              <a:rPr lang="sl-SI" sz="1800"/>
              <a:t>  </a:t>
            </a:r>
            <a:r>
              <a:rPr lang="sl-SI" sz="1800">
                <a:solidFill>
                  <a:srgbClr val="D60093"/>
                </a:solidFill>
              </a:rPr>
              <a:t>izselekcioniranja plevelov</a:t>
            </a:r>
            <a:r>
              <a:rPr lang="sl-SI" sz="1800"/>
              <a:t>, odpornih na herbicide</a:t>
            </a:r>
          </a:p>
          <a:p>
            <a:pPr>
              <a:spcBef>
                <a:spcPct val="20000"/>
              </a:spcBef>
              <a:buFontTx/>
              <a:buChar char="•"/>
            </a:pPr>
            <a:r>
              <a:rPr lang="sl-SI" sz="1800"/>
              <a:t> naravni pleveli se bodo križali z odpornimi GS-rastlinami in povzročili nastanek super-</a:t>
            </a:r>
            <a:br>
              <a:rPr lang="sl-SI" sz="1800"/>
            </a:br>
            <a:r>
              <a:rPr lang="sl-SI" sz="1800"/>
              <a:t>   plevelov</a:t>
            </a:r>
          </a:p>
          <a:p>
            <a:pPr>
              <a:spcBef>
                <a:spcPct val="20000"/>
              </a:spcBef>
              <a:buFontTx/>
              <a:buChar char="•"/>
            </a:pPr>
            <a:r>
              <a:rPr lang="sl-SI" sz="1800"/>
              <a:t> GSO </a:t>
            </a:r>
            <a:r>
              <a:rPr lang="sl-SI" sz="1800">
                <a:solidFill>
                  <a:srgbClr val="D60093"/>
                </a:solidFill>
              </a:rPr>
              <a:t>onesnažujejo pridelke</a:t>
            </a:r>
            <a:r>
              <a:rPr lang="sl-SI" sz="1800"/>
              <a:t>, dobljene s klasično ali organsko pridelavo </a:t>
            </a:r>
            <a:br>
              <a:rPr lang="sl-SI" sz="1800"/>
            </a:br>
            <a:r>
              <a:rPr lang="sl-SI" sz="1800"/>
              <a:t>   (cvetni prah se širi dalj, kot so predvidevali)</a:t>
            </a:r>
          </a:p>
          <a:p>
            <a:pPr>
              <a:spcBef>
                <a:spcPct val="20000"/>
              </a:spcBef>
              <a:buFontTx/>
              <a:buChar char="•"/>
            </a:pPr>
            <a:r>
              <a:rPr lang="sl-SI" sz="1800"/>
              <a:t> kmetje postajajo življenjsko </a:t>
            </a:r>
            <a:r>
              <a:rPr lang="sl-SI" sz="1800">
                <a:solidFill>
                  <a:srgbClr val="D60093"/>
                </a:solidFill>
              </a:rPr>
              <a:t>odvisni </a:t>
            </a:r>
            <a:r>
              <a:rPr lang="sl-SI" sz="1800"/>
              <a:t>od enega proizvajalca (semena in zaščitnih sredstev)</a:t>
            </a:r>
          </a:p>
          <a:p>
            <a:pPr>
              <a:spcBef>
                <a:spcPct val="20000"/>
              </a:spcBef>
              <a:buFontTx/>
              <a:buChar char="•"/>
            </a:pPr>
            <a:r>
              <a:rPr lang="sl-SI" sz="1800"/>
              <a:t> dovoljenje za uporabo GSO izdajajo pristojni uradi na podlagi raziskav samih     </a:t>
            </a:r>
            <a:br>
              <a:rPr lang="sl-SI" sz="1800"/>
            </a:br>
            <a:r>
              <a:rPr lang="sl-SI" sz="1800"/>
              <a:t>  proizvajalcev; te zanemarjajo možne dolgoročne posledice uporabe ali uživanja GS hrane, </a:t>
            </a:r>
            <a:br>
              <a:rPr lang="sl-SI" sz="1800"/>
            </a:br>
            <a:r>
              <a:rPr lang="sl-SI" sz="1800"/>
              <a:t>  narava genetskih sprememb pri GSO pa ni dovolj raziskana</a:t>
            </a:r>
          </a:p>
          <a:p>
            <a:pPr>
              <a:spcBef>
                <a:spcPct val="20000"/>
              </a:spcBef>
              <a:buFontTx/>
              <a:buChar char="•"/>
            </a:pPr>
            <a:r>
              <a:rPr lang="sl-SI" sz="1800"/>
              <a:t> genetski material, vstavljen v rastline, lahko preide v celice prebavnega trakta </a:t>
            </a:r>
          </a:p>
          <a:p>
            <a:pPr>
              <a:spcBef>
                <a:spcPct val="20000"/>
              </a:spcBef>
              <a:buFontTx/>
              <a:buChar char="•"/>
            </a:pPr>
            <a:r>
              <a:rPr lang="sl-SI" sz="1800"/>
              <a:t> prišlo bo do </a:t>
            </a:r>
            <a:r>
              <a:rPr lang="sl-SI" sz="1800">
                <a:solidFill>
                  <a:srgbClr val="D60093"/>
                </a:solidFill>
              </a:rPr>
              <a:t>alergij </a:t>
            </a:r>
            <a:r>
              <a:rPr lang="sl-SI" sz="1800"/>
              <a:t>na nove proteine, ki jih izražajo GSO</a:t>
            </a:r>
          </a:p>
          <a:p>
            <a:pPr>
              <a:spcBef>
                <a:spcPct val="20000"/>
              </a:spcBef>
              <a:buFontTx/>
              <a:buChar char="•"/>
            </a:pPr>
            <a:r>
              <a:rPr lang="sl-SI" sz="1800"/>
              <a:t> zagovorniki GSO so plačanci multinacionalk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981075"/>
            <a:ext cx="5976938"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Text Box 2"/>
          <p:cNvSpPr txBox="1">
            <a:spLocks noChangeArrowheads="1"/>
          </p:cNvSpPr>
          <p:nvPr/>
        </p:nvSpPr>
        <p:spPr bwMode="auto">
          <a:xfrm>
            <a:off x="1671638" y="3665538"/>
            <a:ext cx="364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a:t>Zakon o sobivanju… (2009)</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188913"/>
            <a:ext cx="4119563" cy="474662"/>
          </a:xfrm>
          <a:solidFill>
            <a:srgbClr val="CCFFCC"/>
          </a:solidFill>
        </p:spPr>
        <p:txBody>
          <a:bodyPr/>
          <a:lstStyle/>
          <a:p>
            <a:r>
              <a:rPr lang="en-US" sz="2800" smtClean="0"/>
              <a:t>Zorenje plodov</a:t>
            </a:r>
            <a:endParaRPr lang="en-US" sz="2800" i="1" smtClean="0"/>
          </a:p>
        </p:txBody>
      </p:sp>
      <p:sp>
        <p:nvSpPr>
          <p:cNvPr id="7171" name="Rectangle 3"/>
          <p:cNvSpPr>
            <a:spLocks noGrp="1" noChangeArrowheads="1"/>
          </p:cNvSpPr>
          <p:nvPr>
            <p:ph type="body" idx="1"/>
          </p:nvPr>
        </p:nvSpPr>
        <p:spPr>
          <a:xfrm>
            <a:off x="179388" y="908050"/>
            <a:ext cx="4813300" cy="2520950"/>
          </a:xfrm>
          <a:noFill/>
        </p:spPr>
        <p:txBody>
          <a:bodyPr/>
          <a:lstStyle/>
          <a:p>
            <a:pPr marL="0" indent="0">
              <a:buFontTx/>
              <a:buNone/>
            </a:pPr>
            <a:r>
              <a:rPr lang="sl-SI" sz="1400" smtClean="0"/>
              <a:t>Pri prodaji sadja in zelenjave je eden glavnih problemov predčasno zorenje plodov in mehčanje med prevozom. Med zorenjem se inducirajo geni za celulaze in poligalakturonaze (depolimerizirajo pektin v celičnih stenah), zato so pripravili rastline, ki so imele vključene te gene v nasprotni orientaciji. Za vnos so uporabili sistem </a:t>
            </a:r>
            <a:r>
              <a:rPr lang="sl-SI" sz="1400" i="1" smtClean="0"/>
              <a:t>A. tumefaciens</a:t>
            </a:r>
            <a:r>
              <a:rPr lang="sl-SI" sz="1400" smtClean="0"/>
              <a:t>. </a:t>
            </a:r>
            <a:br>
              <a:rPr lang="sl-SI" sz="1400" smtClean="0"/>
            </a:br>
            <a:r>
              <a:rPr lang="sl-SI" sz="1400" smtClean="0"/>
              <a:t>Paradižnik (letna prodaja v ZDA 1,3 mrd USD), ki je sintetiziral protismerno mRNA za poligalakturonazo je imel aktivnost tega encima zmanjšano za 90 % (FLAVR SAVR, Calgene/Monsanto - dovoljenje FDA za uporabo v prehrani 1994 kot naravni paradižnik). </a:t>
            </a:r>
          </a:p>
        </p:txBody>
      </p:sp>
      <p:grpSp>
        <p:nvGrpSpPr>
          <p:cNvPr id="7172" name="Group 9"/>
          <p:cNvGrpSpPr>
            <a:grpSpLocks/>
          </p:cNvGrpSpPr>
          <p:nvPr/>
        </p:nvGrpSpPr>
        <p:grpSpPr bwMode="auto">
          <a:xfrm>
            <a:off x="4994275" y="1031875"/>
            <a:ext cx="3960813" cy="3311525"/>
            <a:chOff x="1536" y="1397"/>
            <a:chExt cx="3568" cy="1490"/>
          </a:xfrm>
        </p:grpSpPr>
        <p:pic>
          <p:nvPicPr>
            <p:cNvPr id="7176" name="Picture 4" descr="FlavrSavr_proced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397"/>
              <a:ext cx="356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5" descr="FlavrSavr_proced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 y="1830"/>
              <a:ext cx="256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6" descr="FlavrSavr_proced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2" y="1961"/>
              <a:ext cx="267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3" name="Picture 10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5825" y="3573463"/>
            <a:ext cx="2497138" cy="325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10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4457700"/>
            <a:ext cx="260350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0825" y="6524625"/>
            <a:ext cx="4572000" cy="231775"/>
          </a:xfrm>
          <a:prstGeom prst="rect">
            <a:avLst/>
          </a:prstGeom>
        </p:spPr>
        <p:txBody>
          <a:bodyPr>
            <a:spAutoFit/>
          </a:bodyPr>
          <a:lstStyle/>
          <a:p>
            <a:pPr>
              <a:defRPr/>
            </a:pPr>
            <a:r>
              <a:rPr lang="en-US" sz="900" dirty="0">
                <a:solidFill>
                  <a:schemeClr val="bg2">
                    <a:lumMod val="75000"/>
                  </a:schemeClr>
                </a:solidFill>
                <a:latin typeface="Arial Narrow" pitchFamily="34" charset="0"/>
              </a:rPr>
              <a:t>British Food Journal</a:t>
            </a:r>
            <a:r>
              <a:rPr lang="sl-SI" sz="900" dirty="0">
                <a:solidFill>
                  <a:schemeClr val="bg2">
                    <a:lumMod val="75000"/>
                  </a:schemeClr>
                </a:solidFill>
                <a:latin typeface="Arial Narrow" pitchFamily="34" charset="0"/>
              </a:rPr>
              <a:t>  </a:t>
            </a:r>
            <a:r>
              <a:rPr lang="en-US" sz="900" dirty="0">
                <a:solidFill>
                  <a:schemeClr val="bg2">
                    <a:lumMod val="75000"/>
                  </a:schemeClr>
                </a:solidFill>
                <a:latin typeface="Arial Narrow" pitchFamily="34" charset="0"/>
              </a:rPr>
              <a:t>98</a:t>
            </a:r>
            <a:r>
              <a:rPr lang="sl-SI" sz="900" dirty="0">
                <a:solidFill>
                  <a:schemeClr val="bg2">
                    <a:lumMod val="75000"/>
                  </a:schemeClr>
                </a:solidFill>
                <a:latin typeface="Arial Narrow" pitchFamily="34" charset="0"/>
              </a:rPr>
              <a:t>(</a:t>
            </a:r>
            <a:r>
              <a:rPr lang="en-US" sz="900" dirty="0">
                <a:solidFill>
                  <a:schemeClr val="bg2">
                    <a:lumMod val="75000"/>
                  </a:schemeClr>
                </a:solidFill>
                <a:latin typeface="Arial Narrow" pitchFamily="34" charset="0"/>
              </a:rPr>
              <a:t>4/5</a:t>
            </a:r>
            <a:r>
              <a:rPr lang="sl-SI" sz="900" dirty="0">
                <a:solidFill>
                  <a:schemeClr val="bg2">
                    <a:lumMod val="75000"/>
                  </a:schemeClr>
                </a:solidFill>
                <a:latin typeface="Arial Narrow" pitchFamily="34" charset="0"/>
              </a:rPr>
              <a:t>), 14-19 (1996)</a:t>
            </a:r>
            <a:endParaRPr lang="en-US" sz="2800" dirty="0">
              <a:solidFill>
                <a:schemeClr val="bg2">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188913"/>
            <a:ext cx="4119563" cy="474662"/>
          </a:xfrm>
          <a:solidFill>
            <a:srgbClr val="CCFFCC"/>
          </a:solidFill>
        </p:spPr>
        <p:txBody>
          <a:bodyPr/>
          <a:lstStyle/>
          <a:p>
            <a:r>
              <a:rPr lang="en-US" sz="2800" smtClean="0"/>
              <a:t>Zorenje plodov</a:t>
            </a:r>
            <a:r>
              <a:rPr lang="sl-SI" sz="2800" smtClean="0"/>
              <a:t> / 2</a:t>
            </a:r>
            <a:endParaRPr lang="en-US" sz="2800" i="1" smtClean="0"/>
          </a:p>
        </p:txBody>
      </p:sp>
      <p:pic>
        <p:nvPicPr>
          <p:cNvPr id="8195" name="Picture 7" descr="etilen-biosint1"/>
          <p:cNvPicPr>
            <a:picLocks noChangeAspect="1" noChangeArrowheads="1"/>
          </p:cNvPicPr>
          <p:nvPr/>
        </p:nvPicPr>
        <p:blipFill>
          <a:blip r:embed="rId3">
            <a:extLst>
              <a:ext uri="{28A0092B-C50C-407E-A947-70E740481C1C}">
                <a14:useLocalDpi xmlns:a14="http://schemas.microsoft.com/office/drawing/2010/main" val="0"/>
              </a:ext>
            </a:extLst>
          </a:blip>
          <a:srcRect l="5661" t="3391" r="6793" b="8475"/>
          <a:stretch>
            <a:fillRect/>
          </a:stretch>
        </p:blipFill>
        <p:spPr bwMode="auto">
          <a:xfrm>
            <a:off x="252413" y="1341438"/>
            <a:ext cx="24479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8"/>
          <p:cNvSpPr txBox="1">
            <a:spLocks noChangeArrowheads="1"/>
          </p:cNvSpPr>
          <p:nvPr/>
        </p:nvSpPr>
        <p:spPr bwMode="auto">
          <a:xfrm>
            <a:off x="2916238" y="1341438"/>
            <a:ext cx="5924550"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dirty="0"/>
              <a:t>Etilen inducira izražanje številnih genov, ki sodelujejo pri zorenju plodov. Biosinteza etilena poteka iz S-</a:t>
            </a:r>
            <a:r>
              <a:rPr lang="sl-SI" sz="1400" dirty="0" err="1"/>
              <a:t>adenozil</a:t>
            </a:r>
            <a:r>
              <a:rPr lang="sl-SI" sz="1400" dirty="0"/>
              <a:t>-Met preko 1-aminociklopropan-1-karboksilne kisline (ACC).</a:t>
            </a:r>
          </a:p>
          <a:p>
            <a:endParaRPr lang="sl-SI" sz="1400" dirty="0"/>
          </a:p>
          <a:p>
            <a:r>
              <a:rPr lang="sl-SI" sz="1400" dirty="0"/>
              <a:t>Prehitro zorenje lahko zavremo, če pripravimo rastline s protismerno RNA proti ACC-</a:t>
            </a:r>
            <a:r>
              <a:rPr lang="sl-SI" sz="1400" dirty="0" err="1"/>
              <a:t>sintazi</a:t>
            </a:r>
            <a:r>
              <a:rPr lang="sl-SI" sz="1400" dirty="0"/>
              <a:t> ali ACC-oksidazi. Iz talnih bakterij pa so izolirali tudi ACC-</a:t>
            </a:r>
            <a:r>
              <a:rPr lang="sl-SI" sz="1400" dirty="0" err="1"/>
              <a:t>deaminazo</a:t>
            </a:r>
            <a:r>
              <a:rPr lang="sl-SI" sz="1400" dirty="0"/>
              <a:t>, ki razgrajuje ACC, in njen gen vstavili v rastline paradižnika. Plodove so lahko dalj časa hranili, ne da bi se prekomerno zmehčali.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20676" y="1916832"/>
            <a:ext cx="43211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r>
              <a:rPr lang="sl-SI" sz="1400" dirty="0"/>
              <a:t>Industrija okrasnih rastlin izkorišča tehnologijo rekombinantne DNA za spreminjanje barve cvetov. Z manipuliranjem biosinteze </a:t>
            </a:r>
            <a:r>
              <a:rPr lang="sl-SI" sz="1400" dirty="0" err="1"/>
              <a:t>antocianinov</a:t>
            </a:r>
            <a:r>
              <a:rPr lang="sl-SI" sz="1400" dirty="0"/>
              <a:t> iz </a:t>
            </a:r>
            <a:r>
              <a:rPr lang="sl-SI" sz="1400" dirty="0" err="1"/>
              <a:t>Phe</a:t>
            </a:r>
            <a:r>
              <a:rPr lang="sl-SI" sz="1400" dirty="0"/>
              <a:t> so uspeli razširiti spekter barv.  </a:t>
            </a:r>
            <a:br>
              <a:rPr lang="sl-SI" sz="1400" dirty="0"/>
            </a:br>
            <a:endParaRPr lang="sl-SI" sz="1400" dirty="0"/>
          </a:p>
          <a:p>
            <a:pPr>
              <a:spcBef>
                <a:spcPct val="20000"/>
              </a:spcBef>
            </a:pPr>
            <a:r>
              <a:rPr lang="sl-SI" sz="1400" dirty="0"/>
              <a:t>Tako so petunijam vnesli gen za </a:t>
            </a:r>
            <a:r>
              <a:rPr lang="sl-SI" sz="1400" dirty="0" err="1"/>
              <a:t>dihidroflavonol</a:t>
            </a:r>
            <a:r>
              <a:rPr lang="sl-SI" sz="1400" dirty="0"/>
              <a:t>-</a:t>
            </a:r>
            <a:r>
              <a:rPr lang="sl-SI" sz="1400" dirty="0" err="1"/>
              <a:t>reduktazo</a:t>
            </a:r>
            <a:r>
              <a:rPr lang="sl-SI" sz="1400" dirty="0"/>
              <a:t> iz koruze, ta pa je omogočil pretvorbo </a:t>
            </a:r>
            <a:r>
              <a:rPr lang="sl-SI" sz="1400" dirty="0" err="1"/>
              <a:t>dihidrokampferola</a:t>
            </a:r>
            <a:r>
              <a:rPr lang="sl-SI" sz="1400" dirty="0"/>
              <a:t> v </a:t>
            </a:r>
            <a:r>
              <a:rPr lang="sl-SI" sz="1400" dirty="0" err="1"/>
              <a:t>pelargonidin</a:t>
            </a:r>
            <a:r>
              <a:rPr lang="sl-SI" sz="1400" dirty="0"/>
              <a:t>-glukozid.</a:t>
            </a:r>
          </a:p>
          <a:p>
            <a:pPr>
              <a:spcBef>
                <a:spcPct val="20000"/>
              </a:spcBef>
            </a:pPr>
            <a:endParaRPr lang="sl-SI" sz="1400" dirty="0"/>
          </a:p>
          <a:p>
            <a:pPr>
              <a:spcBef>
                <a:spcPct val="20000"/>
              </a:spcBef>
            </a:pPr>
            <a:r>
              <a:rPr lang="sl-SI" sz="1400" dirty="0"/>
              <a:t>Bele cvetove lahko dobimo s pripravo transgenskih rastlin, ki proizvajajo protismerno cDNA za </a:t>
            </a:r>
            <a:r>
              <a:rPr lang="sl-SI" sz="1400" dirty="0" err="1"/>
              <a:t>halkon</a:t>
            </a:r>
            <a:r>
              <a:rPr lang="sl-SI" sz="1400" dirty="0"/>
              <a:t>-</a:t>
            </a:r>
            <a:r>
              <a:rPr lang="sl-SI" sz="1400" dirty="0" err="1"/>
              <a:t>sintazo</a:t>
            </a:r>
            <a:r>
              <a:rPr lang="sl-SI" sz="1400" dirty="0"/>
              <a:t> (npr. iz rožnatih krizantem so dobili bele).</a:t>
            </a:r>
          </a:p>
        </p:txBody>
      </p:sp>
      <p:sp>
        <p:nvSpPr>
          <p:cNvPr id="9219" name="Rectangle 5"/>
          <p:cNvSpPr>
            <a:spLocks noChangeArrowheads="1"/>
          </p:cNvSpPr>
          <p:nvPr/>
        </p:nvSpPr>
        <p:spPr bwMode="auto">
          <a:xfrm>
            <a:off x="323850" y="476250"/>
            <a:ext cx="8534400" cy="5270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3200">
                <a:solidFill>
                  <a:schemeClr val="tx2"/>
                </a:solidFill>
              </a:rPr>
              <a:t>Spreminjanje barve cvetov</a:t>
            </a:r>
            <a:endParaRPr lang="en-US" sz="3200" i="1">
              <a:solidFill>
                <a:schemeClr val="tx2"/>
              </a:solidFill>
            </a:endParaRPr>
          </a:p>
        </p:txBody>
      </p:sp>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57338"/>
            <a:ext cx="40338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001" name="Rectangle 1033"/>
          <p:cNvSpPr>
            <a:spLocks noChangeArrowheads="1"/>
          </p:cNvSpPr>
          <p:nvPr/>
        </p:nvSpPr>
        <p:spPr bwMode="auto">
          <a:xfrm>
            <a:off x="6011863" y="4149725"/>
            <a:ext cx="2663825" cy="1727200"/>
          </a:xfrm>
          <a:prstGeom prst="rect">
            <a:avLst/>
          </a:prstGeom>
          <a:noFill/>
          <a:ln w="28575">
            <a:solidFill>
              <a:schemeClr val="accent2"/>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213004" name="Group 1036"/>
          <p:cNvGrpSpPr>
            <a:grpSpLocks/>
          </p:cNvGrpSpPr>
          <p:nvPr/>
        </p:nvGrpSpPr>
        <p:grpSpPr bwMode="auto">
          <a:xfrm>
            <a:off x="5724525" y="2060575"/>
            <a:ext cx="215900" cy="215900"/>
            <a:chOff x="3606" y="1298"/>
            <a:chExt cx="136" cy="136"/>
          </a:xfrm>
        </p:grpSpPr>
        <p:sp>
          <p:nvSpPr>
            <p:cNvPr id="9223" name="Line 1034"/>
            <p:cNvSpPr>
              <a:spLocks noChangeShapeType="1"/>
            </p:cNvSpPr>
            <p:nvPr/>
          </p:nvSpPr>
          <p:spPr bwMode="auto">
            <a:xfrm>
              <a:off x="3606" y="1298"/>
              <a:ext cx="136" cy="136"/>
            </a:xfrm>
            <a:prstGeom prst="line">
              <a:avLst/>
            </a:prstGeom>
            <a:noFill/>
            <a:ln w="381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224" name="Line 1035"/>
            <p:cNvSpPr>
              <a:spLocks noChangeShapeType="1"/>
            </p:cNvSpPr>
            <p:nvPr/>
          </p:nvSpPr>
          <p:spPr bwMode="auto">
            <a:xfrm flipH="1">
              <a:off x="3606" y="1298"/>
              <a:ext cx="136" cy="136"/>
            </a:xfrm>
            <a:prstGeom prst="line">
              <a:avLst/>
            </a:prstGeom>
            <a:noFill/>
            <a:ln w="381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0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3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07950" y="476250"/>
            <a:ext cx="5400675" cy="422275"/>
          </a:xfrm>
          <a:solidFill>
            <a:srgbClr val="CCFFCC"/>
          </a:solidFill>
        </p:spPr>
        <p:txBody>
          <a:bodyPr/>
          <a:lstStyle/>
          <a:p>
            <a:r>
              <a:rPr lang="sl-SI" sz="2800" smtClean="0"/>
              <a:t>Spreminjanje hranilnih vrednosti</a:t>
            </a:r>
            <a:endParaRPr lang="sl-SI" sz="2800" i="1" smtClean="0"/>
          </a:p>
        </p:txBody>
      </p:sp>
      <p:sp>
        <p:nvSpPr>
          <p:cNvPr id="10243" name="Rectangle 4"/>
          <p:cNvSpPr>
            <a:spLocks noGrp="1" noChangeArrowheads="1"/>
          </p:cNvSpPr>
          <p:nvPr>
            <p:ph type="body" idx="1"/>
          </p:nvPr>
        </p:nvSpPr>
        <p:spPr>
          <a:xfrm>
            <a:off x="107950" y="1196975"/>
            <a:ext cx="5327650" cy="5400675"/>
          </a:xfrm>
          <a:noFill/>
        </p:spPr>
        <p:txBody>
          <a:bodyPr/>
          <a:lstStyle/>
          <a:p>
            <a:pPr marL="0" indent="0">
              <a:lnSpc>
                <a:spcPct val="90000"/>
              </a:lnSpc>
              <a:buFontTx/>
              <a:buNone/>
            </a:pPr>
            <a:r>
              <a:rPr lang="sl-SI" sz="1600" smtClean="0"/>
              <a:t>Semenski proteini služijo kot zaloga ogljika in dušika za razvijajoči se kalček, vendar med aminokislinami pogosto manjkajo </a:t>
            </a:r>
            <a:r>
              <a:rPr lang="sl-SI" sz="1600" u="sng" smtClean="0"/>
              <a:t>esencialne</a:t>
            </a:r>
            <a:r>
              <a:rPr lang="sl-SI" sz="1600" smtClean="0"/>
              <a:t> (predvsem Lys in Met). Za študijske namene so gen za fazeolin (protein vsebuje širok spekter aminokislin) iz fižola prenesli v tobak. Lokalizacijo v semenih zagotavlja priprava fuzijskih proteinov: zapise za dodatne (esencialne) aminokisline pripnemo v bližino hipervariabilnega dela na C-koncu semenskih hranilnih proteinov.</a:t>
            </a:r>
          </a:p>
          <a:p>
            <a:pPr marL="0" indent="0">
              <a:lnSpc>
                <a:spcPct val="90000"/>
              </a:lnSpc>
              <a:buFontTx/>
              <a:buNone/>
            </a:pPr>
            <a:r>
              <a:rPr lang="sl-SI" sz="1600" smtClean="0"/>
              <a:t>Količino lizina v semenih lahko povečamo preko spreminjanja biosintezne poti iz Asp. </a:t>
            </a:r>
            <a:r>
              <a:rPr lang="sl-SI" sz="1600" u="sng" smtClean="0"/>
              <a:t>Povratno regulacijo</a:t>
            </a:r>
            <a:r>
              <a:rPr lang="sl-SI" sz="1600" smtClean="0"/>
              <a:t> so ukinili tako, da so v rastline vnesli gene za biosintezne encime iz bakterij, ki so bolj enostavni in nimajo povratne regulacije. Transgenska soja in oljna repica sta imeli 100x več prostega Lys in 2-5x več skupnega Lys kot kontrolne rastline. Transgenske rastline bi lahko uporabili pri dokrmljanju živine, ki se pretežno hrani s koruzo (nima Lys).   </a:t>
            </a:r>
          </a:p>
          <a:p>
            <a:pPr marL="0" indent="0">
              <a:lnSpc>
                <a:spcPct val="90000"/>
              </a:lnSpc>
              <a:buFontTx/>
              <a:buNone/>
            </a:pPr>
            <a:r>
              <a:rPr lang="sl-SI" sz="1600" smtClean="0"/>
              <a:t>Spremenimo lahko tudi </a:t>
            </a:r>
            <a:r>
              <a:rPr lang="sl-SI" sz="1600" u="sng" smtClean="0"/>
              <a:t>sestavo lipidov</a:t>
            </a:r>
            <a:r>
              <a:rPr lang="sl-SI" sz="1600" smtClean="0"/>
              <a:t> v rastlinskih oljih in jim tako povečamo delež nenasičenih maščobnih kislin. Če pa želimo proizvesti pretežno nasičene maščobne kisline, pa uporabimo npr. protismerno DNA za stearat-desaturazo in tako preprečimo pretvorbo nenasičene stearinske v oleinsko kislino.</a:t>
            </a:r>
          </a:p>
        </p:txBody>
      </p:sp>
      <p:pic>
        <p:nvPicPr>
          <p:cNvPr id="10244" name="Picture 8" descr="img025"/>
          <p:cNvPicPr>
            <a:picLocks noChangeAspect="1" noChangeArrowheads="1"/>
          </p:cNvPicPr>
          <p:nvPr/>
        </p:nvPicPr>
        <p:blipFill>
          <a:blip r:embed="rId3">
            <a:extLst>
              <a:ext uri="{28A0092B-C50C-407E-A947-70E740481C1C}">
                <a14:useLocalDpi xmlns:a14="http://schemas.microsoft.com/office/drawing/2010/main" val="0"/>
              </a:ext>
            </a:extLst>
          </a:blip>
          <a:srcRect l="25856" t="987" b="2408"/>
          <a:stretch>
            <a:fillRect/>
          </a:stretch>
        </p:blipFill>
        <p:spPr bwMode="auto">
          <a:xfrm>
            <a:off x="5724525" y="188913"/>
            <a:ext cx="3141663"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9"/>
          <p:cNvSpPr>
            <a:spLocks noChangeArrowheads="1"/>
          </p:cNvSpPr>
          <p:nvPr/>
        </p:nvSpPr>
        <p:spPr bwMode="auto">
          <a:xfrm>
            <a:off x="5724525" y="188913"/>
            <a:ext cx="287338" cy="1655762"/>
          </a:xfrm>
          <a:prstGeom prst="rect">
            <a:avLst/>
          </a:prstGeom>
          <a:solidFill>
            <a:srgbClr val="D5ECF7"/>
          </a:solidFill>
          <a:ln>
            <a:noFill/>
          </a:ln>
          <a:effectLst/>
          <a:extLst>
            <a:ext uri="{91240B29-F687-4F45-9708-019B960494DF}">
              <a14:hiddenLine xmlns:a14="http://schemas.microsoft.com/office/drawing/2010/main" w="127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pic>
        <p:nvPicPr>
          <p:cNvPr id="10246" name="Picture 11" descr="img028"/>
          <p:cNvPicPr>
            <a:picLocks noChangeAspect="1" noChangeArrowheads="1"/>
          </p:cNvPicPr>
          <p:nvPr/>
        </p:nvPicPr>
        <p:blipFill>
          <a:blip r:embed="rId4">
            <a:extLst>
              <a:ext uri="{28A0092B-C50C-407E-A947-70E740481C1C}">
                <a14:useLocalDpi xmlns:a14="http://schemas.microsoft.com/office/drawing/2010/main" val="0"/>
              </a:ext>
            </a:extLst>
          </a:blip>
          <a:srcRect l="10092" t="22006" r="13240" b="2408"/>
          <a:stretch>
            <a:fillRect/>
          </a:stretch>
        </p:blipFill>
        <p:spPr bwMode="auto">
          <a:xfrm>
            <a:off x="5795963" y="4005263"/>
            <a:ext cx="313213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250825" y="1055688"/>
            <a:ext cx="8588375" cy="5540375"/>
          </a:xfrm>
          <a:noFill/>
        </p:spPr>
        <p:txBody>
          <a:bodyPr/>
          <a:lstStyle/>
          <a:p>
            <a:pPr marL="0" indent="0">
              <a:buFontTx/>
              <a:buNone/>
            </a:pPr>
            <a:r>
              <a:rPr lang="sl-SI" sz="1500" smtClean="0"/>
              <a:t>Da bi preprečili razbarvanje sadja in zelenjave, proizvajalci uporabljajo kemična sredstva (predvsem sulfite). Razbarvanje povzročijo encimi, med katerimi so  najpomembnejše </a:t>
            </a:r>
            <a:r>
              <a:rPr lang="sl-SI" sz="1500" u="sng" smtClean="0"/>
              <a:t>polifenol-oksidaze</a:t>
            </a:r>
            <a:r>
              <a:rPr lang="sl-SI" sz="1500" smtClean="0"/>
              <a:t>. Geni so na kromosomu, protein (Mr~59 kDa) pa najdemo v kloroplastni in mitohondrijski membrani. V poskusu so preverili vlogo tega encima pri krompirju, ki ima pogosto temne lise (encimsko-pogojene spremembe v barvi). V vektor so vključili zapis za polifenol-oksidazo v obeh </a:t>
            </a:r>
            <a:br>
              <a:rPr lang="sl-SI" sz="1500" smtClean="0"/>
            </a:br>
            <a:r>
              <a:rPr lang="sl-SI" sz="1500" smtClean="0"/>
              <a:t>orientacijah in s 3 različnimi promotorji (1 virusni, 2 krompirjeva). </a:t>
            </a:r>
            <a:br>
              <a:rPr lang="sl-SI" sz="1500" smtClean="0"/>
            </a:br>
            <a:r>
              <a:rPr lang="sl-SI" sz="1500" smtClean="0"/>
              <a:t>Transgenski krompir so obtolkli in nato preverili obseg poškodb </a:t>
            </a:r>
            <a:br>
              <a:rPr lang="sl-SI" sz="1500" smtClean="0"/>
            </a:br>
            <a:r>
              <a:rPr lang="sl-SI" sz="1500" smtClean="0"/>
              <a:t>v obliki temnih lis. </a:t>
            </a:r>
            <a:br>
              <a:rPr lang="sl-SI" sz="1500" smtClean="0"/>
            </a:br>
            <a:r>
              <a:rPr lang="sl-SI" sz="1500" smtClean="0"/>
              <a:t>Pri protismerni orientaciji zapisa je bilo poškodb bistveno manj </a:t>
            </a:r>
            <a:br>
              <a:rPr lang="sl-SI" sz="1500" smtClean="0"/>
            </a:br>
            <a:r>
              <a:rPr lang="sl-SI" sz="1500" smtClean="0"/>
              <a:t>kot pri kontrolnih rastlinah, pri smerni orientaciji pa več.</a:t>
            </a:r>
          </a:p>
          <a:p>
            <a:pPr marL="0" indent="0">
              <a:buFontTx/>
              <a:buNone/>
            </a:pPr>
            <a:endParaRPr lang="sl-SI" sz="1500" smtClean="0"/>
          </a:p>
          <a:p>
            <a:pPr marL="0" indent="0">
              <a:buFontTx/>
              <a:buNone/>
            </a:pPr>
            <a:endParaRPr lang="sl-SI" sz="1500" smtClean="0"/>
          </a:p>
          <a:p>
            <a:pPr marL="0" indent="0">
              <a:buFontTx/>
              <a:buNone/>
            </a:pPr>
            <a:endParaRPr lang="sl-SI" sz="1500" smtClean="0"/>
          </a:p>
          <a:p>
            <a:pPr marL="0" indent="0">
              <a:buFontTx/>
              <a:buNone/>
            </a:pPr>
            <a:endParaRPr lang="sl-SI" sz="1500" smtClean="0"/>
          </a:p>
          <a:p>
            <a:pPr marL="0" indent="0">
              <a:buFontTx/>
              <a:buNone/>
            </a:pPr>
            <a:r>
              <a:rPr lang="sl-SI" sz="1500" smtClean="0"/>
              <a:t>Sladkost sadja bi lahko povečali z izražanjem </a:t>
            </a:r>
            <a:r>
              <a:rPr lang="sl-SI" sz="1500" u="sng" smtClean="0"/>
              <a:t>monelina</a:t>
            </a:r>
            <a:r>
              <a:rPr lang="sl-SI" sz="1500" smtClean="0"/>
              <a:t>. </a:t>
            </a:r>
          </a:p>
          <a:p>
            <a:pPr marL="0" indent="0">
              <a:buFontTx/>
              <a:buNone/>
            </a:pPr>
            <a:r>
              <a:rPr lang="sl-SI" sz="1500" smtClean="0"/>
              <a:t>Molarno gledano je ~10</a:t>
            </a:r>
            <a:r>
              <a:rPr lang="sl-SI" sz="1500" baseline="30000" smtClean="0"/>
              <a:t>5</a:t>
            </a:r>
            <a:r>
              <a:rPr lang="sl-SI" sz="1500" smtClean="0"/>
              <a:t>x  slajši od saharoze, najdemo pa ga v </a:t>
            </a:r>
            <a:br>
              <a:rPr lang="sl-SI" sz="1500" smtClean="0"/>
            </a:br>
            <a:r>
              <a:rPr lang="sl-SI" sz="1500" smtClean="0"/>
              <a:t>plodovih afriške rastline </a:t>
            </a:r>
            <a:r>
              <a:rPr lang="en-US" sz="1500" i="1" smtClean="0"/>
              <a:t>Dioscoreophyllum cumminsii.</a:t>
            </a:r>
            <a:r>
              <a:rPr lang="sl-SI" sz="1500" smtClean="0"/>
              <a:t> </a:t>
            </a:r>
            <a:br>
              <a:rPr lang="sl-SI" sz="1500" smtClean="0"/>
            </a:br>
            <a:r>
              <a:rPr lang="sl-SI" sz="1500" smtClean="0"/>
              <a:t>Gre za nestabilen dimer (45 aa + 50 aa, verigi povezani nekovalentno), </a:t>
            </a:r>
            <a:br>
              <a:rPr lang="sl-SI" sz="1500" smtClean="0"/>
            </a:br>
            <a:r>
              <a:rPr lang="sl-SI" sz="1500" smtClean="0"/>
              <a:t>ki ima strukturo podobno cistatinom.</a:t>
            </a:r>
          </a:p>
          <a:p>
            <a:pPr marL="0" indent="0">
              <a:buFontTx/>
              <a:buNone/>
            </a:pPr>
            <a:r>
              <a:rPr lang="sl-SI" sz="1500" smtClean="0"/>
              <a:t>Pripravili so stabilno enoverižno obliko in jo izrazili v plodovih </a:t>
            </a:r>
            <a:br>
              <a:rPr lang="sl-SI" sz="1500" smtClean="0"/>
            </a:br>
            <a:r>
              <a:rPr lang="sl-SI" sz="1500" smtClean="0"/>
              <a:t>paradižnika (promotor E8, specifičen za plodove; se aktivira ob zorenju) </a:t>
            </a:r>
            <a:br>
              <a:rPr lang="sl-SI" sz="1500" smtClean="0"/>
            </a:br>
            <a:r>
              <a:rPr lang="sl-SI" sz="1500" smtClean="0"/>
              <a:t>in listih solate (promotor 35S iz virusa mozaika cvetače).</a:t>
            </a:r>
          </a:p>
        </p:txBody>
      </p:sp>
      <p:sp>
        <p:nvSpPr>
          <p:cNvPr id="11267" name="Rectangle 3"/>
          <p:cNvSpPr>
            <a:spLocks noChangeArrowheads="1"/>
          </p:cNvSpPr>
          <p:nvPr/>
        </p:nvSpPr>
        <p:spPr bwMode="auto">
          <a:xfrm>
            <a:off x="304800" y="211138"/>
            <a:ext cx="8534400" cy="6334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3200">
                <a:solidFill>
                  <a:schemeClr val="tx2"/>
                </a:solidFill>
              </a:rPr>
              <a:t>Spreminjanje okusa in izgleda</a:t>
            </a:r>
            <a:endParaRPr lang="en-US" sz="3200" i="1">
              <a:solidFill>
                <a:schemeClr val="tx2"/>
              </a:solidFill>
            </a:endParaRPr>
          </a:p>
        </p:txBody>
      </p:sp>
      <p:pic>
        <p:nvPicPr>
          <p:cNvPr id="11268" name="Picture 4" descr="cystatin_monellin_stru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4479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276475"/>
            <a:ext cx="26987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369888"/>
            <a:ext cx="8534400" cy="474662"/>
          </a:xfrm>
          <a:solidFill>
            <a:srgbClr val="CCFFCC"/>
          </a:solidFill>
        </p:spPr>
        <p:txBody>
          <a:bodyPr/>
          <a:lstStyle/>
          <a:p>
            <a:r>
              <a:rPr lang="en-US" sz="2800" smtClean="0"/>
              <a:t>Odpornost na stresne pogoje v okolju</a:t>
            </a:r>
            <a:endParaRPr lang="en-US" sz="3200" i="1" smtClean="0"/>
          </a:p>
        </p:txBody>
      </p:sp>
      <p:sp>
        <p:nvSpPr>
          <p:cNvPr id="12291" name="Rectangle 3"/>
          <p:cNvSpPr>
            <a:spLocks noGrp="1" noChangeArrowheads="1"/>
          </p:cNvSpPr>
          <p:nvPr>
            <p:ph type="body" idx="1"/>
          </p:nvPr>
        </p:nvSpPr>
        <p:spPr>
          <a:xfrm>
            <a:off x="203200" y="1212850"/>
            <a:ext cx="8636000" cy="5383213"/>
          </a:xfrm>
          <a:noFill/>
        </p:spPr>
        <p:txBody>
          <a:bodyPr/>
          <a:lstStyle/>
          <a:p>
            <a:pPr marL="0" indent="0">
              <a:lnSpc>
                <a:spcPct val="90000"/>
              </a:lnSpc>
              <a:buFontTx/>
              <a:buNone/>
            </a:pPr>
            <a:r>
              <a:rPr lang="sl-SI" sz="1600" smtClean="0"/>
              <a:t>Rastline se ne morejo izogniti razmeram v okolju (suša, vročina, UV-žarki). Na neugodne razmere se rastline pogosto odzivajo preko sinteze kisikovih radikalov. Če bi rastline lahko tolerirale višje koncentracije prostih radikalov, bi morda obstale v stresnih pogojih brez večjih posledic. </a:t>
            </a:r>
          </a:p>
          <a:p>
            <a:pPr marL="0" indent="0">
              <a:lnSpc>
                <a:spcPct val="90000"/>
              </a:lnSpc>
              <a:buFontTx/>
              <a:buNone/>
            </a:pPr>
            <a:endParaRPr lang="sl-SI" sz="1600" smtClean="0"/>
          </a:p>
          <a:p>
            <a:pPr marL="0" indent="0">
              <a:lnSpc>
                <a:spcPct val="90000"/>
              </a:lnSpc>
              <a:buFontTx/>
              <a:buNone/>
            </a:pPr>
            <a:r>
              <a:rPr lang="sl-SI" sz="1600" b="1" smtClean="0"/>
              <a:t>Oksidativni stres</a:t>
            </a:r>
          </a:p>
          <a:p>
            <a:pPr marL="0" indent="0">
              <a:lnSpc>
                <a:spcPct val="90000"/>
              </a:lnSpc>
              <a:buFontTx/>
              <a:buNone/>
            </a:pPr>
            <a:r>
              <a:rPr lang="sl-SI" sz="1600" smtClean="0"/>
              <a:t>Pogosto je kisikov radikal supeoksidni anion, ki ga </a:t>
            </a:r>
            <a:br>
              <a:rPr lang="sl-SI" sz="1600" smtClean="0"/>
            </a:br>
            <a:r>
              <a:rPr lang="sl-SI" sz="1600" smtClean="0"/>
              <a:t>superoksid-dismutaza (SOD) pretvarja v H</a:t>
            </a:r>
            <a:r>
              <a:rPr lang="sl-SI" sz="1600" baseline="-25000" smtClean="0"/>
              <a:t>2</a:t>
            </a:r>
            <a:r>
              <a:rPr lang="sl-SI" sz="1600" smtClean="0"/>
              <a:t>O</a:t>
            </a:r>
            <a:r>
              <a:rPr lang="sl-SI" sz="1600" baseline="-25000" smtClean="0"/>
              <a:t>2</a:t>
            </a:r>
            <a:r>
              <a:rPr lang="sl-SI" sz="1600" smtClean="0"/>
              <a:t>, </a:t>
            </a:r>
            <a:br>
              <a:rPr lang="sl-SI" sz="1600" smtClean="0"/>
            </a:br>
            <a:r>
              <a:rPr lang="sl-SI" sz="1600" smtClean="0"/>
              <a:t>tega pa katalaze cepijo do vode in kisika.</a:t>
            </a:r>
          </a:p>
          <a:p>
            <a:pPr marL="0" indent="0">
              <a:lnSpc>
                <a:spcPct val="90000"/>
              </a:lnSpc>
              <a:buFontTx/>
              <a:buNone/>
            </a:pPr>
            <a:endParaRPr lang="sl-SI" sz="1600" smtClean="0"/>
          </a:p>
          <a:p>
            <a:pPr marL="0" indent="0">
              <a:lnSpc>
                <a:spcPct val="90000"/>
              </a:lnSpc>
              <a:buFontTx/>
              <a:buNone/>
            </a:pPr>
            <a:r>
              <a:rPr lang="sl-SI" sz="1600" smtClean="0"/>
              <a:t>V rastlinah obstaja več različnih tipov SOD (Cu/Zn- v kloroplastu, Mn- v mitohondrijih). </a:t>
            </a:r>
            <a:r>
              <a:rPr lang="sl-SI" sz="1600" smtClean="0">
                <a:solidFill>
                  <a:srgbClr val="009900"/>
                </a:solidFill>
              </a:rPr>
              <a:t>Z vnosom genov pod močnimi promotorji so uspeli pridobiti rastline, ki so bile bolj odporne na močno svetlobo, povečano koncentracijo ozona in nekatere herbicide.</a:t>
            </a:r>
          </a:p>
          <a:p>
            <a:pPr marL="0" indent="0">
              <a:lnSpc>
                <a:spcPct val="90000"/>
              </a:lnSpc>
              <a:buFontTx/>
              <a:buNone/>
            </a:pPr>
            <a:endParaRPr lang="sl-SI" sz="1600" smtClean="0">
              <a:solidFill>
                <a:srgbClr val="009900"/>
              </a:solidFill>
            </a:endParaRPr>
          </a:p>
          <a:p>
            <a:pPr marL="0" indent="0">
              <a:lnSpc>
                <a:spcPct val="90000"/>
              </a:lnSpc>
              <a:buFontTx/>
              <a:buNone/>
            </a:pPr>
            <a:r>
              <a:rPr lang="sl-SI" sz="1600" b="1" smtClean="0"/>
              <a:t>Solni stres</a:t>
            </a:r>
          </a:p>
          <a:p>
            <a:pPr marL="0" indent="0">
              <a:lnSpc>
                <a:spcPct val="90000"/>
              </a:lnSpc>
              <a:buFontTx/>
              <a:buNone/>
            </a:pPr>
            <a:r>
              <a:rPr lang="sl-SI" sz="1600" smtClean="0"/>
              <a:t>V odgovor na povečano slanost zemlje (problem npr. pri prekomernem namakanju in suši) rastline izločajo LMW osmoprotektante, ki so pogosto sladkorji, alkoholi, betain ali prolin. Nekatere kulturne rastline ne proizvajajo </a:t>
            </a:r>
            <a:r>
              <a:rPr lang="sl-SI" sz="1600" smtClean="0">
                <a:solidFill>
                  <a:srgbClr val="009900"/>
                </a:solidFill>
              </a:rPr>
              <a:t>betaina</a:t>
            </a:r>
            <a:r>
              <a:rPr lang="sl-SI" sz="1600" smtClean="0"/>
              <a:t>, zato so vanje vstavili gen za njegovo biosintezo (holin-dehidrogenaza </a:t>
            </a:r>
            <a:r>
              <a:rPr lang="sl-SI" sz="1600" i="1" smtClean="0"/>
              <a:t>betA</a:t>
            </a:r>
            <a:r>
              <a:rPr lang="sl-SI" sz="1600" smtClean="0"/>
              <a:t> iz </a:t>
            </a:r>
            <a:r>
              <a:rPr lang="sl-SI" sz="1600" i="1" smtClean="0"/>
              <a:t>E. coli</a:t>
            </a:r>
            <a:r>
              <a:rPr lang="sl-SI" sz="1600" smtClean="0"/>
              <a:t>). Tak transgenski tobak je bil 80 % bolj odporen na visoke koncentracije soli (0,3 M) kot kontrolne rastline.</a:t>
            </a:r>
          </a:p>
          <a:p>
            <a:pPr marL="0" indent="0">
              <a:lnSpc>
                <a:spcPct val="90000"/>
              </a:lnSpc>
              <a:buFontTx/>
              <a:buNone/>
            </a:pPr>
            <a:endParaRPr lang="sl-SI" sz="1600" smtClean="0"/>
          </a:p>
        </p:txBody>
      </p:sp>
      <p:pic>
        <p:nvPicPr>
          <p:cNvPr id="12292" name="Picture 1031" descr="img041"/>
          <p:cNvPicPr>
            <a:picLocks noChangeAspect="1" noChangeArrowheads="1"/>
          </p:cNvPicPr>
          <p:nvPr/>
        </p:nvPicPr>
        <p:blipFill>
          <a:blip r:embed="rId3">
            <a:extLst>
              <a:ext uri="{28A0092B-C50C-407E-A947-70E740481C1C}">
                <a14:useLocalDpi xmlns:a14="http://schemas.microsoft.com/office/drawing/2010/main" val="0"/>
              </a:ext>
            </a:extLst>
          </a:blip>
          <a:srcRect t="55037" b="9666"/>
          <a:stretch>
            <a:fillRect/>
          </a:stretch>
        </p:blipFill>
        <p:spPr bwMode="auto">
          <a:xfrm>
            <a:off x="4716463" y="2276475"/>
            <a:ext cx="36496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8000" y="211138"/>
            <a:ext cx="8128000" cy="633412"/>
          </a:xfrm>
          <a:solidFill>
            <a:srgbClr val="CCFFCC"/>
          </a:solidFill>
        </p:spPr>
        <p:txBody>
          <a:bodyPr/>
          <a:lstStyle/>
          <a:p>
            <a:r>
              <a:rPr lang="en-US" sz="3200" smtClean="0"/>
              <a:t>Razvoj </a:t>
            </a:r>
            <a:r>
              <a:rPr lang="sl-SI" sz="3200" smtClean="0"/>
              <a:t>odporn</a:t>
            </a:r>
            <a:r>
              <a:rPr lang="en-US" sz="3200" smtClean="0"/>
              <a:t>ih rastlin:</a:t>
            </a:r>
            <a:r>
              <a:rPr lang="sl-SI" sz="3200" smtClean="0"/>
              <a:t> </a:t>
            </a:r>
            <a:r>
              <a:rPr lang="en-US" sz="3200" smtClean="0"/>
              <a:t>insekt</a:t>
            </a:r>
            <a:r>
              <a:rPr lang="sl-SI" sz="3200" smtClean="0"/>
              <a:t>icidi</a:t>
            </a:r>
            <a:endParaRPr lang="en-US" sz="3200" i="1" smtClean="0"/>
          </a:p>
        </p:txBody>
      </p:sp>
      <p:sp>
        <p:nvSpPr>
          <p:cNvPr id="13315" name="Rectangle 3"/>
          <p:cNvSpPr>
            <a:spLocks noGrp="1" noChangeArrowheads="1"/>
          </p:cNvSpPr>
          <p:nvPr>
            <p:ph type="body" idx="1"/>
          </p:nvPr>
        </p:nvSpPr>
        <p:spPr>
          <a:xfrm>
            <a:off x="179388" y="1055688"/>
            <a:ext cx="8659812" cy="5540375"/>
          </a:xfrm>
          <a:noFill/>
        </p:spPr>
        <p:txBody>
          <a:bodyPr/>
          <a:lstStyle/>
          <a:p>
            <a:pPr marL="0" indent="0">
              <a:buFontTx/>
              <a:buNone/>
            </a:pPr>
            <a:r>
              <a:rPr lang="sl-SI" sz="1600" smtClean="0"/>
              <a:t>Uporabo insekticidov bi lahko zmanjšali, če bi rastline same proizvajale insekticide. Razen tega taki insekticidi ne bi bili nevarni za druge živali in človeka.</a:t>
            </a:r>
          </a:p>
          <a:p>
            <a:pPr marL="0" indent="0">
              <a:buFontTx/>
              <a:buNone/>
            </a:pPr>
            <a:r>
              <a:rPr lang="sl-SI" sz="1600" smtClean="0"/>
              <a:t>V rastline zato vključujejo zapise za protoksin </a:t>
            </a:r>
            <a:r>
              <a:rPr lang="sl-SI" sz="1600" i="1" smtClean="0"/>
              <a:t>B. thuringiensis</a:t>
            </a:r>
            <a:r>
              <a:rPr lang="sl-SI" sz="1600" smtClean="0"/>
              <a:t> (Bt) in za inhibitorje amilaze ali proteaz (preprečujejo presnovo rastlinskega škroba in proteinov).</a:t>
            </a:r>
          </a:p>
          <a:p>
            <a:pPr marL="0" indent="0">
              <a:buFontTx/>
              <a:buNone/>
            </a:pPr>
            <a:endParaRPr lang="sl-SI" sz="1400" smtClean="0"/>
          </a:p>
          <a:p>
            <a:pPr marL="0" indent="0">
              <a:buFontTx/>
              <a:buNone/>
            </a:pPr>
            <a:r>
              <a:rPr lang="sl-SI" sz="1400" smtClean="0"/>
              <a:t>Geni za Bt iz podvrste </a:t>
            </a:r>
            <a:r>
              <a:rPr lang="sl-SI" sz="1400" i="1" smtClean="0"/>
              <a:t>kurstaki</a:t>
            </a:r>
            <a:r>
              <a:rPr lang="sl-SI" sz="1400" smtClean="0"/>
              <a:t> se v rastlinah izražajo v </a:t>
            </a:r>
            <a:br>
              <a:rPr lang="sl-SI" sz="1400" smtClean="0"/>
            </a:br>
            <a:r>
              <a:rPr lang="sl-SI" sz="1400" smtClean="0"/>
              <a:t>zelo majhnih količinah, zato so pripravili delecijske </a:t>
            </a:r>
            <a:br>
              <a:rPr lang="sl-SI" sz="1400" smtClean="0"/>
            </a:br>
            <a:r>
              <a:rPr lang="sl-SI" sz="1400" smtClean="0"/>
              <a:t>mutante, ki so zajemale le zapis za toksični N-končni</a:t>
            </a:r>
            <a:br>
              <a:rPr lang="sl-SI" sz="1400" smtClean="0"/>
            </a:br>
            <a:r>
              <a:rPr lang="sl-SI" sz="1400" smtClean="0"/>
              <a:t>del protoksina (646/1156 aa). Pod kontrolo močnih </a:t>
            </a:r>
            <a:br>
              <a:rPr lang="sl-SI" sz="1400" smtClean="0"/>
            </a:br>
            <a:r>
              <a:rPr lang="sl-SI" sz="1400" smtClean="0"/>
              <a:t>rastlinskih promotorjev je prišlo do povečanega</a:t>
            </a:r>
            <a:br>
              <a:rPr lang="sl-SI" sz="1400" smtClean="0"/>
            </a:br>
            <a:r>
              <a:rPr lang="sl-SI" sz="1400" smtClean="0"/>
              <a:t>izražanja in zaščite pred insekti. Nadaljnje izboljšanje </a:t>
            </a:r>
            <a:br>
              <a:rPr lang="sl-SI" sz="1400" smtClean="0"/>
            </a:br>
            <a:r>
              <a:rPr lang="sl-SI" sz="1400" smtClean="0"/>
              <a:t>(do 10x) so dosegli z zamenjavo redkih kodonov. </a:t>
            </a:r>
            <a:br>
              <a:rPr lang="sl-SI" sz="1400" smtClean="0"/>
            </a:br>
            <a:r>
              <a:rPr lang="sl-SI" sz="1400" smtClean="0"/>
              <a:t>Ko pa so pripravili sintetični gen ob upoštevanju </a:t>
            </a:r>
            <a:br>
              <a:rPr lang="sl-SI" sz="1400" smtClean="0"/>
            </a:br>
            <a:r>
              <a:rPr lang="sl-SI" sz="1400" smtClean="0"/>
              <a:t>optimalne rabe kodona in odstranili zaporedja, ki bi </a:t>
            </a:r>
            <a:br>
              <a:rPr lang="sl-SI" sz="1400" smtClean="0"/>
            </a:br>
            <a:r>
              <a:rPr lang="sl-SI" sz="1400" smtClean="0"/>
              <a:t>lahko prispevala k tvorbi sekundarnih struktur na </a:t>
            </a:r>
            <a:br>
              <a:rPr lang="sl-SI" sz="1400" smtClean="0"/>
            </a:br>
            <a:r>
              <a:rPr lang="sl-SI" sz="1400" smtClean="0"/>
              <a:t>ravni mRNA, pa so dosegli 100x močnejše izražanje </a:t>
            </a:r>
            <a:br>
              <a:rPr lang="sl-SI" sz="1400" smtClean="0"/>
            </a:br>
            <a:r>
              <a:rPr lang="sl-SI" sz="1400" smtClean="0"/>
              <a:t>kot pri wt zapisu. </a:t>
            </a:r>
          </a:p>
          <a:p>
            <a:pPr marL="0" indent="0">
              <a:buFontTx/>
              <a:buNone/>
            </a:pPr>
            <a:endParaRPr lang="sl-SI" sz="800" smtClean="0"/>
          </a:p>
        </p:txBody>
      </p:sp>
      <p:pic>
        <p:nvPicPr>
          <p:cNvPr id="13316" name="Picture 7" descr="img010"/>
          <p:cNvPicPr>
            <a:picLocks noChangeAspect="1" noChangeArrowheads="1"/>
          </p:cNvPicPr>
          <p:nvPr/>
        </p:nvPicPr>
        <p:blipFill>
          <a:blip r:embed="rId3">
            <a:extLst>
              <a:ext uri="{28A0092B-C50C-407E-A947-70E740481C1C}">
                <a14:useLocalDpi xmlns:a14="http://schemas.microsoft.com/office/drawing/2010/main" val="0"/>
              </a:ext>
            </a:extLst>
          </a:blip>
          <a:srcRect t="6334"/>
          <a:stretch>
            <a:fillRect/>
          </a:stretch>
        </p:blipFill>
        <p:spPr bwMode="auto">
          <a:xfrm>
            <a:off x="4716463" y="2492375"/>
            <a:ext cx="41751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9924</TotalTime>
  <Words>1920</Words>
  <Application>Microsoft Office PowerPoint</Application>
  <PresentationFormat>On-screen Show (4:3)</PresentationFormat>
  <Paragraphs>214</Paragraphs>
  <Slides>29</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Arial Narrow</vt:lpstr>
      <vt:lpstr>Symbol</vt:lpstr>
      <vt:lpstr>Tahoma</vt:lpstr>
      <vt:lpstr>Times New Roman</vt:lpstr>
      <vt:lpstr>Prosojnice</vt:lpstr>
      <vt:lpstr>CorelPhotoPaint.Image.9</vt:lpstr>
      <vt:lpstr>PowerPoint Presentation</vt:lpstr>
      <vt:lpstr>PowerPoint Presentation</vt:lpstr>
      <vt:lpstr>Zorenje plodov</vt:lpstr>
      <vt:lpstr>Zorenje plodov / 2</vt:lpstr>
      <vt:lpstr>PowerPoint Presentation</vt:lpstr>
      <vt:lpstr>Spreminjanje hranilnih vrednosti</vt:lpstr>
      <vt:lpstr>PowerPoint Presentation</vt:lpstr>
      <vt:lpstr>Odpornost na stresne pogoje v okolju</vt:lpstr>
      <vt:lpstr>Razvoj odpornih rastlin: insekticidi</vt:lpstr>
      <vt:lpstr>Razvoj odpornih rastlin: Odpornost proti insektom</vt:lpstr>
      <vt:lpstr>Odpornost z uporabo encimov in inibitorjev</vt:lpstr>
      <vt:lpstr>Odpornost z uporabo encimov in inibitorjev /2</vt:lpstr>
      <vt:lpstr>Odpornost proti virusom</vt:lpstr>
      <vt:lpstr>PowerPoint Presentation</vt:lpstr>
      <vt:lpstr>Odpornost proti okužbam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252</cp:revision>
  <cp:lastPrinted>2003-12-08T11:49:40Z</cp:lastPrinted>
  <dcterms:created xsi:type="dcterms:W3CDTF">2001-10-10T08:15:44Z</dcterms:created>
  <dcterms:modified xsi:type="dcterms:W3CDTF">2013-10-25T13:20:45Z</dcterms:modified>
</cp:coreProperties>
</file>