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405" r:id="rId2"/>
    <p:sldId id="337" r:id="rId3"/>
    <p:sldId id="339" r:id="rId4"/>
    <p:sldId id="344" r:id="rId5"/>
    <p:sldId id="345" r:id="rId6"/>
    <p:sldId id="347" r:id="rId7"/>
    <p:sldId id="351" r:id="rId8"/>
    <p:sldId id="352" r:id="rId9"/>
    <p:sldId id="396" r:id="rId10"/>
    <p:sldId id="353" r:id="rId11"/>
    <p:sldId id="354" r:id="rId12"/>
    <p:sldId id="402" r:id="rId13"/>
    <p:sldId id="355" r:id="rId14"/>
    <p:sldId id="361" r:id="rId15"/>
    <p:sldId id="363" r:id="rId16"/>
    <p:sldId id="367" r:id="rId17"/>
    <p:sldId id="368" r:id="rId18"/>
    <p:sldId id="370" r:id="rId19"/>
    <p:sldId id="371" r:id="rId20"/>
    <p:sldId id="373" r:id="rId21"/>
    <p:sldId id="374" r:id="rId22"/>
    <p:sldId id="375" r:id="rId23"/>
    <p:sldId id="376" r:id="rId24"/>
    <p:sldId id="377" r:id="rId25"/>
    <p:sldId id="378" r:id="rId26"/>
    <p:sldId id="379" r:id="rId27"/>
    <p:sldId id="380" r:id="rId28"/>
    <p:sldId id="383" r:id="rId29"/>
    <p:sldId id="384" r:id="rId30"/>
    <p:sldId id="385" r:id="rId31"/>
    <p:sldId id="387" r:id="rId32"/>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66"/>
    <a:srgbClr val="000099"/>
    <a:srgbClr val="FF6600"/>
    <a:srgbClr val="FF7C80"/>
    <a:srgbClr val="FF33CC"/>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4" autoAdjust="0"/>
    <p:restoredTop sz="87454" autoAdjust="0"/>
  </p:normalViewPr>
  <p:slideViewPr>
    <p:cSldViewPr>
      <p:cViewPr varScale="1">
        <p:scale>
          <a:sx n="105" d="100"/>
          <a:sy n="105" d="100"/>
        </p:scale>
        <p:origin x="10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12"/>
    </p:cViewPr>
  </p:sorterViewPr>
  <p:notesViewPr>
    <p:cSldViewPr>
      <p:cViewPr varScale="1">
        <p:scale>
          <a:sx n="51" d="100"/>
          <a:sy n="51" d="100"/>
        </p:scale>
        <p:origin x="-1854" y="-78"/>
      </p:cViewPr>
      <p:guideLst>
        <p:guide orient="horz" pos="287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545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lvl1pPr defTabSz="908050">
              <a:defRPr sz="1200" smtClean="0"/>
            </a:lvl1pPr>
          </a:lstStyle>
          <a:p>
            <a:pPr>
              <a:defRPr/>
            </a:pPr>
            <a:endParaRPr lang="en-US"/>
          </a:p>
        </p:txBody>
      </p:sp>
      <p:sp>
        <p:nvSpPr>
          <p:cNvPr id="3075" name="Rectangle 3"/>
          <p:cNvSpPr>
            <a:spLocks noGrp="1" noChangeArrowheads="1"/>
          </p:cNvSpPr>
          <p:nvPr>
            <p:ph type="dt" sz="quarter" idx="1"/>
          </p:nvPr>
        </p:nvSpPr>
        <p:spPr bwMode="auto">
          <a:xfrm>
            <a:off x="3892550" y="0"/>
            <a:ext cx="296545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lvl1pPr algn="r" defTabSz="908050">
              <a:defRPr sz="1200" smtClean="0"/>
            </a:lvl1pPr>
          </a:lstStyle>
          <a:p>
            <a:pPr>
              <a:defRPr/>
            </a:pPr>
            <a:endParaRPr lang="en-US"/>
          </a:p>
        </p:txBody>
      </p:sp>
      <p:sp>
        <p:nvSpPr>
          <p:cNvPr id="3076" name="Rectangle 4"/>
          <p:cNvSpPr>
            <a:spLocks noGrp="1" noChangeArrowheads="1"/>
          </p:cNvSpPr>
          <p:nvPr>
            <p:ph type="ftr" sz="quarter" idx="2"/>
          </p:nvPr>
        </p:nvSpPr>
        <p:spPr bwMode="auto">
          <a:xfrm>
            <a:off x="0" y="8653463"/>
            <a:ext cx="29654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b" anchorCtr="0" compatLnSpc="1">
            <a:prstTxWarp prst="textNoShape">
              <a:avLst/>
            </a:prstTxWarp>
          </a:bodyPr>
          <a:lstStyle>
            <a:lvl1pPr defTabSz="908050">
              <a:defRPr sz="1200" smtClean="0"/>
            </a:lvl1pPr>
          </a:lstStyle>
          <a:p>
            <a:pPr>
              <a:defRPr/>
            </a:pPr>
            <a:endParaRPr lang="en-US"/>
          </a:p>
        </p:txBody>
      </p:sp>
      <p:sp>
        <p:nvSpPr>
          <p:cNvPr id="3077" name="Rectangle 5"/>
          <p:cNvSpPr>
            <a:spLocks noGrp="1" noChangeArrowheads="1"/>
          </p:cNvSpPr>
          <p:nvPr>
            <p:ph type="sldNum" sz="quarter" idx="3"/>
          </p:nvPr>
        </p:nvSpPr>
        <p:spPr bwMode="auto">
          <a:xfrm>
            <a:off x="3892550" y="8653463"/>
            <a:ext cx="29654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b" anchorCtr="0" compatLnSpc="1">
            <a:prstTxWarp prst="textNoShape">
              <a:avLst/>
            </a:prstTxWarp>
          </a:bodyPr>
          <a:lstStyle>
            <a:lvl1pPr algn="r" defTabSz="908050">
              <a:defRPr sz="1200" smtClean="0"/>
            </a:lvl1pPr>
          </a:lstStyle>
          <a:p>
            <a:pPr>
              <a:defRPr/>
            </a:pPr>
            <a:fld id="{E5D37F49-7697-4016-AFD9-1D7DDA983FE7}" type="slidenum">
              <a:rPr lang="en-US"/>
              <a:pPr>
                <a:defRPr/>
              </a:pPr>
              <a:t>‹#›</a:t>
            </a:fld>
            <a:endParaRPr lang="en-US"/>
          </a:p>
        </p:txBody>
      </p:sp>
    </p:spTree>
    <p:extLst>
      <p:ext uri="{BB962C8B-B14F-4D97-AF65-F5344CB8AC3E}">
        <p14:creationId xmlns:p14="http://schemas.microsoft.com/office/powerpoint/2010/main" val="132401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686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lvl1pPr defTabSz="908050">
              <a:defRPr sz="1200" smtClean="0"/>
            </a:lvl1pPr>
          </a:lstStyle>
          <a:p>
            <a:pPr>
              <a:defRPr/>
            </a:pPr>
            <a:endParaRPr lang="en-US"/>
          </a:p>
        </p:txBody>
      </p:sp>
      <p:sp>
        <p:nvSpPr>
          <p:cNvPr id="2051" name="Rectangle 3"/>
          <p:cNvSpPr>
            <a:spLocks noGrp="1" noChangeArrowheads="1"/>
          </p:cNvSpPr>
          <p:nvPr>
            <p:ph type="dt" idx="1"/>
          </p:nvPr>
        </p:nvSpPr>
        <p:spPr bwMode="auto">
          <a:xfrm>
            <a:off x="3894138" y="0"/>
            <a:ext cx="29702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lvl1pPr algn="r" defTabSz="908050">
              <a:defRPr sz="1200" smtClean="0"/>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58875" y="714375"/>
            <a:ext cx="4560888" cy="34226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9638" y="4351338"/>
            <a:ext cx="5045075"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91563"/>
            <a:ext cx="29686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b" anchorCtr="0" compatLnSpc="1">
            <a:prstTxWarp prst="textNoShape">
              <a:avLst/>
            </a:prstTxWarp>
          </a:bodyPr>
          <a:lstStyle>
            <a:lvl1pPr defTabSz="908050">
              <a:defRPr sz="1200" smtClean="0"/>
            </a:lvl1pPr>
          </a:lstStyle>
          <a:p>
            <a:pPr>
              <a:defRPr/>
            </a:pPr>
            <a:endParaRPr lang="en-US"/>
          </a:p>
        </p:txBody>
      </p:sp>
      <p:sp>
        <p:nvSpPr>
          <p:cNvPr id="2055" name="Rectangle 7"/>
          <p:cNvSpPr>
            <a:spLocks noGrp="1" noChangeArrowheads="1"/>
          </p:cNvSpPr>
          <p:nvPr>
            <p:ph type="sldNum" sz="quarter" idx="5"/>
          </p:nvPr>
        </p:nvSpPr>
        <p:spPr bwMode="auto">
          <a:xfrm>
            <a:off x="3894138" y="8691563"/>
            <a:ext cx="29702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b" anchorCtr="0" compatLnSpc="1">
            <a:prstTxWarp prst="textNoShape">
              <a:avLst/>
            </a:prstTxWarp>
          </a:bodyPr>
          <a:lstStyle>
            <a:lvl1pPr algn="r" defTabSz="908050">
              <a:defRPr sz="1200" smtClean="0"/>
            </a:lvl1pPr>
          </a:lstStyle>
          <a:p>
            <a:pPr>
              <a:defRPr/>
            </a:pPr>
            <a:fld id="{B1FE3828-21F8-4E44-8F32-35E3FC8A5A8F}" type="slidenum">
              <a:rPr lang="en-US"/>
              <a:pPr>
                <a:defRPr/>
              </a:pPr>
              <a:t>‹#›</a:t>
            </a:fld>
            <a:endParaRPr lang="en-US"/>
          </a:p>
        </p:txBody>
      </p:sp>
    </p:spTree>
    <p:extLst>
      <p:ext uri="{BB962C8B-B14F-4D97-AF65-F5344CB8AC3E}">
        <p14:creationId xmlns:p14="http://schemas.microsoft.com/office/powerpoint/2010/main" val="798074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E3F59455-18AF-4353-8E17-26795DA50796}" type="slidenum">
              <a:rPr lang="en-US" sz="1200">
                <a:solidFill>
                  <a:srgbClr val="000000"/>
                </a:solidFill>
              </a:rPr>
              <a:pPr/>
              <a:t>1</a:t>
            </a:fld>
            <a:endParaRPr lang="en-US" sz="120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11998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0C4DFC6D-ECD9-4370-86A5-BF8FF8A1D497}" type="slidenum">
              <a:rPr lang="en-US" sz="1200"/>
              <a:pPr/>
              <a:t>12</a:t>
            </a:fld>
            <a:endParaRPr lang="en-US" sz="1200"/>
          </a:p>
        </p:txBody>
      </p:sp>
      <p:sp>
        <p:nvSpPr>
          <p:cNvPr id="105475" name="Rectangle 2"/>
          <p:cNvSpPr>
            <a:spLocks noGrp="1" noRot="1" noChangeAspect="1" noChangeArrowheads="1" noTextEdit="1"/>
          </p:cNvSpPr>
          <p:nvPr>
            <p:ph type="sldImg"/>
          </p:nvPr>
        </p:nvSpPr>
        <p:spPr>
          <a:xfrm>
            <a:off x="1150938" y="684213"/>
            <a:ext cx="4556125" cy="3417887"/>
          </a:xfrm>
          <a:ln/>
        </p:spPr>
      </p:sp>
      <p:sp>
        <p:nvSpPr>
          <p:cNvPr id="105476"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255994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B7E913BB-6A96-42DC-9035-991B3CF953BF}" type="slidenum">
              <a:rPr lang="en-US" sz="1200"/>
              <a:pPr/>
              <a:t>13</a:t>
            </a:fld>
            <a:endParaRPr lang="en-US" sz="1200"/>
          </a:p>
        </p:txBody>
      </p:sp>
      <p:sp>
        <p:nvSpPr>
          <p:cNvPr id="106499" name="Rectangle 2"/>
          <p:cNvSpPr>
            <a:spLocks noGrp="1" noRot="1" noChangeAspect="1" noChangeArrowheads="1" noTextEdit="1"/>
          </p:cNvSpPr>
          <p:nvPr>
            <p:ph type="sldImg"/>
          </p:nvPr>
        </p:nvSpPr>
        <p:spPr>
          <a:xfrm>
            <a:off x="1150938" y="684213"/>
            <a:ext cx="4556125" cy="3417887"/>
          </a:xfrm>
          <a:ln/>
        </p:spPr>
      </p:sp>
      <p:sp>
        <p:nvSpPr>
          <p:cNvPr id="106500"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149434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8685414A-4392-404A-86A8-48CF41215C8E}" type="slidenum">
              <a:rPr lang="en-US" sz="1200"/>
              <a:pPr/>
              <a:t>14</a:t>
            </a:fld>
            <a:endParaRPr lang="en-US" sz="1200"/>
          </a:p>
        </p:txBody>
      </p:sp>
      <p:sp>
        <p:nvSpPr>
          <p:cNvPr id="108547" name="Rectangle 2"/>
          <p:cNvSpPr>
            <a:spLocks noGrp="1" noRot="1" noChangeAspect="1" noChangeArrowheads="1" noTextEdit="1"/>
          </p:cNvSpPr>
          <p:nvPr>
            <p:ph type="sldImg"/>
          </p:nvPr>
        </p:nvSpPr>
        <p:spPr>
          <a:xfrm>
            <a:off x="1150938" y="684213"/>
            <a:ext cx="4556125" cy="3417887"/>
          </a:xfrm>
          <a:ln/>
        </p:spPr>
      </p:sp>
      <p:sp>
        <p:nvSpPr>
          <p:cNvPr id="108548"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165270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397978F8-13C2-41CE-8657-963FA25AF366}" type="slidenum">
              <a:rPr lang="en-US" sz="1200"/>
              <a:pPr/>
              <a:t>15</a:t>
            </a:fld>
            <a:endParaRPr lang="en-US" sz="1200"/>
          </a:p>
        </p:txBody>
      </p:sp>
      <p:sp>
        <p:nvSpPr>
          <p:cNvPr id="109571" name="Rectangle 2"/>
          <p:cNvSpPr>
            <a:spLocks noGrp="1" noRot="1" noChangeAspect="1" noChangeArrowheads="1" noTextEdit="1"/>
          </p:cNvSpPr>
          <p:nvPr>
            <p:ph type="sldImg"/>
          </p:nvPr>
        </p:nvSpPr>
        <p:spPr>
          <a:xfrm>
            <a:off x="1150938" y="684213"/>
            <a:ext cx="4556125" cy="3417887"/>
          </a:xfrm>
          <a:ln/>
        </p:spPr>
      </p:sp>
      <p:sp>
        <p:nvSpPr>
          <p:cNvPr id="109572"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221398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DB2801CF-58BC-4C0F-9701-9192DBCF24BE}" type="slidenum">
              <a:rPr lang="en-US" sz="1200"/>
              <a:pPr/>
              <a:t>16</a:t>
            </a:fld>
            <a:endParaRPr lang="en-US" sz="1200"/>
          </a:p>
        </p:txBody>
      </p:sp>
      <p:sp>
        <p:nvSpPr>
          <p:cNvPr id="110595" name="Rectangle 2"/>
          <p:cNvSpPr>
            <a:spLocks noGrp="1" noRot="1" noChangeAspect="1" noChangeArrowheads="1" noTextEdit="1"/>
          </p:cNvSpPr>
          <p:nvPr>
            <p:ph type="sldImg"/>
          </p:nvPr>
        </p:nvSpPr>
        <p:spPr>
          <a:xfrm>
            <a:off x="1150938" y="684213"/>
            <a:ext cx="4556125" cy="3417887"/>
          </a:xfrm>
          <a:ln/>
        </p:spPr>
      </p:sp>
      <p:sp>
        <p:nvSpPr>
          <p:cNvPr id="110596"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1746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0DFACAA2-4113-4D22-B7A0-31158E55CB23}" type="slidenum">
              <a:rPr lang="en-US" sz="1200"/>
              <a:pPr/>
              <a:t>17</a:t>
            </a:fld>
            <a:endParaRPr lang="en-US" sz="1200"/>
          </a:p>
        </p:txBody>
      </p:sp>
      <p:sp>
        <p:nvSpPr>
          <p:cNvPr id="111619" name="Rectangle 2"/>
          <p:cNvSpPr>
            <a:spLocks noGrp="1" noRot="1" noChangeAspect="1" noChangeArrowheads="1" noTextEdit="1"/>
          </p:cNvSpPr>
          <p:nvPr>
            <p:ph type="sldImg"/>
          </p:nvPr>
        </p:nvSpPr>
        <p:spPr>
          <a:xfrm>
            <a:off x="1150938" y="684213"/>
            <a:ext cx="4556125" cy="3417887"/>
          </a:xfrm>
          <a:ln/>
        </p:spPr>
      </p:sp>
      <p:sp>
        <p:nvSpPr>
          <p:cNvPr id="111620"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50330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338DB6BC-C62B-40DF-92CB-1C08D20C0978}" type="slidenum">
              <a:rPr lang="en-US" sz="1200"/>
              <a:pPr/>
              <a:t>18</a:t>
            </a:fld>
            <a:endParaRPr lang="en-US" sz="1200"/>
          </a:p>
        </p:txBody>
      </p:sp>
      <p:sp>
        <p:nvSpPr>
          <p:cNvPr id="112643" name="Rectangle 2"/>
          <p:cNvSpPr>
            <a:spLocks noGrp="1" noRot="1" noChangeAspect="1" noChangeArrowheads="1" noTextEdit="1"/>
          </p:cNvSpPr>
          <p:nvPr>
            <p:ph type="sldImg"/>
          </p:nvPr>
        </p:nvSpPr>
        <p:spPr>
          <a:xfrm>
            <a:off x="1150938" y="684213"/>
            <a:ext cx="4556125" cy="3417887"/>
          </a:xfrm>
          <a:ln/>
        </p:spPr>
      </p:sp>
      <p:sp>
        <p:nvSpPr>
          <p:cNvPr id="112644"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67294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BF7B0CB8-BE29-4221-8177-6E954F286087}" type="slidenum">
              <a:rPr lang="en-US" sz="1200"/>
              <a:pPr/>
              <a:t>19</a:t>
            </a:fld>
            <a:endParaRPr lang="en-US" sz="1200"/>
          </a:p>
        </p:txBody>
      </p:sp>
      <p:sp>
        <p:nvSpPr>
          <p:cNvPr id="113667" name="Rectangle 2"/>
          <p:cNvSpPr>
            <a:spLocks noGrp="1" noRot="1" noChangeAspect="1" noChangeArrowheads="1" noTextEdit="1"/>
          </p:cNvSpPr>
          <p:nvPr>
            <p:ph type="sldImg"/>
          </p:nvPr>
        </p:nvSpPr>
        <p:spPr>
          <a:xfrm>
            <a:off x="1150938" y="684213"/>
            <a:ext cx="4556125" cy="3417887"/>
          </a:xfrm>
          <a:ln/>
        </p:spPr>
      </p:sp>
      <p:sp>
        <p:nvSpPr>
          <p:cNvPr id="113668"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256202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87FCACEB-9F4D-460B-82F9-37EE2EE63A3C}" type="slidenum">
              <a:rPr lang="en-US" sz="1200"/>
              <a:pPr/>
              <a:t>20</a:t>
            </a:fld>
            <a:endParaRPr lang="en-US" sz="1200"/>
          </a:p>
        </p:txBody>
      </p:sp>
      <p:sp>
        <p:nvSpPr>
          <p:cNvPr id="115715" name="Rectangle 2"/>
          <p:cNvSpPr>
            <a:spLocks noGrp="1" noRot="1" noChangeAspect="1" noChangeArrowheads="1" noTextEdit="1"/>
          </p:cNvSpPr>
          <p:nvPr>
            <p:ph type="sldImg"/>
          </p:nvPr>
        </p:nvSpPr>
        <p:spPr>
          <a:xfrm>
            <a:off x="1150938" y="684213"/>
            <a:ext cx="4556125" cy="3417887"/>
          </a:xfrm>
          <a:ln/>
        </p:spPr>
      </p:sp>
      <p:sp>
        <p:nvSpPr>
          <p:cNvPr id="115716"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809697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EFD9CE37-08FC-440F-BFCD-A6A05F2F6B01}" type="slidenum">
              <a:rPr lang="en-US" sz="1200"/>
              <a:pPr/>
              <a:t>21</a:t>
            </a:fld>
            <a:endParaRPr lang="en-US" sz="1200"/>
          </a:p>
        </p:txBody>
      </p:sp>
      <p:sp>
        <p:nvSpPr>
          <p:cNvPr id="116739" name="Rectangle 2"/>
          <p:cNvSpPr>
            <a:spLocks noGrp="1" noRot="1" noChangeAspect="1" noChangeArrowheads="1" noTextEdit="1"/>
          </p:cNvSpPr>
          <p:nvPr>
            <p:ph type="sldImg"/>
          </p:nvPr>
        </p:nvSpPr>
        <p:spPr>
          <a:xfrm>
            <a:off x="1150938" y="684213"/>
            <a:ext cx="4556125" cy="3417887"/>
          </a:xfrm>
          <a:ln/>
        </p:spPr>
      </p:sp>
      <p:sp>
        <p:nvSpPr>
          <p:cNvPr id="116740"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37075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8CF76682-1932-4EE4-ADC6-882AE70CC238}" type="slidenum">
              <a:rPr lang="en-US" sz="1200"/>
              <a:pPr/>
              <a:t>2</a:t>
            </a:fld>
            <a:endParaRPr lang="en-US" sz="1200"/>
          </a:p>
        </p:txBody>
      </p:sp>
      <p:sp>
        <p:nvSpPr>
          <p:cNvPr id="97283" name="Rectangle 2"/>
          <p:cNvSpPr>
            <a:spLocks noGrp="1" noRot="1" noChangeAspect="1" noChangeArrowheads="1" noTextEdit="1"/>
          </p:cNvSpPr>
          <p:nvPr>
            <p:ph type="sldImg"/>
          </p:nvPr>
        </p:nvSpPr>
        <p:spPr>
          <a:xfrm>
            <a:off x="1150938" y="684213"/>
            <a:ext cx="4556125" cy="3417887"/>
          </a:xfrm>
          <a:ln/>
        </p:spPr>
      </p:sp>
      <p:sp>
        <p:nvSpPr>
          <p:cNvPr id="97284"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423731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4BB686C7-6CC8-4CEF-94EE-28AD7B7F8E9C}" type="slidenum">
              <a:rPr lang="en-US" sz="1200"/>
              <a:pPr/>
              <a:t>22</a:t>
            </a:fld>
            <a:endParaRPr lang="en-US" sz="1200"/>
          </a:p>
        </p:txBody>
      </p:sp>
      <p:sp>
        <p:nvSpPr>
          <p:cNvPr id="117763" name="Rectangle 2"/>
          <p:cNvSpPr>
            <a:spLocks noGrp="1" noRot="1" noChangeAspect="1" noChangeArrowheads="1" noTextEdit="1"/>
          </p:cNvSpPr>
          <p:nvPr>
            <p:ph type="sldImg"/>
          </p:nvPr>
        </p:nvSpPr>
        <p:spPr>
          <a:xfrm>
            <a:off x="1150938" y="684213"/>
            <a:ext cx="4556125" cy="3417887"/>
          </a:xfrm>
          <a:ln/>
        </p:spPr>
      </p:sp>
      <p:sp>
        <p:nvSpPr>
          <p:cNvPr id="117764"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046012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752D51D7-D72B-48FC-ABF5-0497D47EDAB8}" type="slidenum">
              <a:rPr lang="en-US" sz="1200"/>
              <a:pPr/>
              <a:t>23</a:t>
            </a:fld>
            <a:endParaRPr lang="en-US" sz="1200"/>
          </a:p>
        </p:txBody>
      </p:sp>
      <p:sp>
        <p:nvSpPr>
          <p:cNvPr id="118787" name="Rectangle 2"/>
          <p:cNvSpPr>
            <a:spLocks noGrp="1" noRot="1" noChangeAspect="1" noChangeArrowheads="1" noTextEdit="1"/>
          </p:cNvSpPr>
          <p:nvPr>
            <p:ph type="sldImg"/>
          </p:nvPr>
        </p:nvSpPr>
        <p:spPr>
          <a:xfrm>
            <a:off x="1150938" y="684213"/>
            <a:ext cx="4556125" cy="3417887"/>
          </a:xfrm>
          <a:ln/>
        </p:spPr>
      </p:sp>
      <p:sp>
        <p:nvSpPr>
          <p:cNvPr id="118788"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1860970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AF04446D-7B2F-4FFF-8520-C94B47254309}" type="slidenum">
              <a:rPr lang="en-US" sz="1200"/>
              <a:pPr/>
              <a:t>24</a:t>
            </a:fld>
            <a:endParaRPr lang="en-US" sz="1200"/>
          </a:p>
        </p:txBody>
      </p:sp>
      <p:sp>
        <p:nvSpPr>
          <p:cNvPr id="119811" name="Rectangle 2"/>
          <p:cNvSpPr>
            <a:spLocks noGrp="1" noRot="1" noChangeAspect="1" noChangeArrowheads="1" noTextEdit="1"/>
          </p:cNvSpPr>
          <p:nvPr>
            <p:ph type="sldImg"/>
          </p:nvPr>
        </p:nvSpPr>
        <p:spPr>
          <a:xfrm>
            <a:off x="1150938" y="684213"/>
            <a:ext cx="4556125" cy="3417887"/>
          </a:xfrm>
          <a:ln/>
        </p:spPr>
      </p:sp>
      <p:sp>
        <p:nvSpPr>
          <p:cNvPr id="119812"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575668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1E51B495-8460-4257-8256-3CDA3C541170}" type="slidenum">
              <a:rPr lang="en-US" sz="1200"/>
              <a:pPr/>
              <a:t>25</a:t>
            </a:fld>
            <a:endParaRPr lang="en-US" sz="1200"/>
          </a:p>
        </p:txBody>
      </p:sp>
      <p:sp>
        <p:nvSpPr>
          <p:cNvPr id="120835" name="Rectangle 2"/>
          <p:cNvSpPr>
            <a:spLocks noGrp="1" noRot="1" noChangeAspect="1" noChangeArrowheads="1" noTextEdit="1"/>
          </p:cNvSpPr>
          <p:nvPr>
            <p:ph type="sldImg"/>
          </p:nvPr>
        </p:nvSpPr>
        <p:spPr>
          <a:xfrm>
            <a:off x="1150938" y="684213"/>
            <a:ext cx="4556125" cy="3417887"/>
          </a:xfrm>
          <a:ln/>
        </p:spPr>
      </p:sp>
      <p:sp>
        <p:nvSpPr>
          <p:cNvPr id="120836"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404898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89281297-EFBB-4A79-BD30-839DB3121E45}" type="slidenum">
              <a:rPr lang="en-US" sz="1200"/>
              <a:pPr/>
              <a:t>26</a:t>
            </a:fld>
            <a:endParaRPr lang="en-US" sz="1200"/>
          </a:p>
        </p:txBody>
      </p:sp>
      <p:sp>
        <p:nvSpPr>
          <p:cNvPr id="121859" name="Rectangle 2"/>
          <p:cNvSpPr>
            <a:spLocks noGrp="1" noRot="1" noChangeAspect="1" noChangeArrowheads="1" noTextEdit="1"/>
          </p:cNvSpPr>
          <p:nvPr>
            <p:ph type="sldImg"/>
          </p:nvPr>
        </p:nvSpPr>
        <p:spPr>
          <a:xfrm>
            <a:off x="1150938" y="684213"/>
            <a:ext cx="4556125" cy="3417887"/>
          </a:xfrm>
          <a:ln/>
        </p:spPr>
      </p:sp>
      <p:sp>
        <p:nvSpPr>
          <p:cNvPr id="121860"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683569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E6F0817C-EE49-40CB-AF0D-FA3BE6896BA6}" type="slidenum">
              <a:rPr lang="en-US" sz="1200"/>
              <a:pPr/>
              <a:t>27</a:t>
            </a:fld>
            <a:endParaRPr lang="en-US" sz="1200"/>
          </a:p>
        </p:txBody>
      </p:sp>
      <p:sp>
        <p:nvSpPr>
          <p:cNvPr id="122883" name="Rectangle 2"/>
          <p:cNvSpPr>
            <a:spLocks noGrp="1" noRot="1" noChangeAspect="1" noChangeArrowheads="1" noTextEdit="1"/>
          </p:cNvSpPr>
          <p:nvPr>
            <p:ph type="sldImg"/>
          </p:nvPr>
        </p:nvSpPr>
        <p:spPr>
          <a:xfrm>
            <a:off x="1150938" y="684213"/>
            <a:ext cx="4556125" cy="3417887"/>
          </a:xfrm>
          <a:ln/>
        </p:spPr>
      </p:sp>
      <p:sp>
        <p:nvSpPr>
          <p:cNvPr id="122884"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1023732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FE291FBE-E93B-4C1A-8A20-439BD0F19776}" type="slidenum">
              <a:rPr lang="en-US" sz="1200"/>
              <a:pPr/>
              <a:t>28</a:t>
            </a:fld>
            <a:endParaRPr lang="en-US" sz="1200"/>
          </a:p>
        </p:txBody>
      </p:sp>
      <p:sp>
        <p:nvSpPr>
          <p:cNvPr id="123907" name="Rectangle 2"/>
          <p:cNvSpPr>
            <a:spLocks noGrp="1" noRot="1" noChangeAspect="1" noChangeArrowheads="1" noTextEdit="1"/>
          </p:cNvSpPr>
          <p:nvPr>
            <p:ph type="sldImg"/>
          </p:nvPr>
        </p:nvSpPr>
        <p:spPr>
          <a:xfrm>
            <a:off x="1150938" y="684213"/>
            <a:ext cx="4556125" cy="3417887"/>
          </a:xfrm>
          <a:ln/>
        </p:spPr>
      </p:sp>
      <p:sp>
        <p:nvSpPr>
          <p:cNvPr id="123908"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964471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32C684D4-B3A8-4250-A361-3C2C2B2BEA6D}" type="slidenum">
              <a:rPr lang="en-US" sz="1200"/>
              <a:pPr/>
              <a:t>29</a:t>
            </a:fld>
            <a:endParaRPr lang="en-US" sz="1200"/>
          </a:p>
        </p:txBody>
      </p:sp>
      <p:sp>
        <p:nvSpPr>
          <p:cNvPr id="124931" name="Rectangle 2"/>
          <p:cNvSpPr>
            <a:spLocks noGrp="1" noRot="1" noChangeAspect="1" noChangeArrowheads="1" noTextEdit="1"/>
          </p:cNvSpPr>
          <p:nvPr>
            <p:ph type="sldImg"/>
          </p:nvPr>
        </p:nvSpPr>
        <p:spPr>
          <a:xfrm>
            <a:off x="1150938" y="684213"/>
            <a:ext cx="4556125" cy="3417887"/>
          </a:xfrm>
          <a:ln/>
        </p:spPr>
      </p:sp>
      <p:sp>
        <p:nvSpPr>
          <p:cNvPr id="124932"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2704732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C0492C90-055A-48D2-B3B7-7D421DB91910}" type="slidenum">
              <a:rPr lang="en-US" sz="1200"/>
              <a:pPr/>
              <a:t>30</a:t>
            </a:fld>
            <a:endParaRPr lang="en-US" sz="1200"/>
          </a:p>
        </p:txBody>
      </p:sp>
      <p:sp>
        <p:nvSpPr>
          <p:cNvPr id="125955" name="Rectangle 2"/>
          <p:cNvSpPr>
            <a:spLocks noGrp="1" noRot="1" noChangeAspect="1" noChangeArrowheads="1" noTextEdit="1"/>
          </p:cNvSpPr>
          <p:nvPr>
            <p:ph type="sldImg"/>
          </p:nvPr>
        </p:nvSpPr>
        <p:spPr>
          <a:xfrm>
            <a:off x="1150938" y="684213"/>
            <a:ext cx="4556125" cy="3417887"/>
          </a:xfrm>
          <a:ln/>
        </p:spPr>
      </p:sp>
      <p:sp>
        <p:nvSpPr>
          <p:cNvPr id="125956"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223810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F1FE82AD-DDC3-4B19-9C1E-03907D9230F7}" type="slidenum">
              <a:rPr lang="en-US" sz="1200"/>
              <a:pPr/>
              <a:t>31</a:t>
            </a:fld>
            <a:endParaRPr lang="en-US" sz="1200"/>
          </a:p>
        </p:txBody>
      </p:sp>
      <p:sp>
        <p:nvSpPr>
          <p:cNvPr id="126979" name="Rectangle 2"/>
          <p:cNvSpPr>
            <a:spLocks noGrp="1" noRot="1" noChangeAspect="1" noChangeArrowheads="1" noTextEdit="1"/>
          </p:cNvSpPr>
          <p:nvPr>
            <p:ph type="sldImg"/>
          </p:nvPr>
        </p:nvSpPr>
        <p:spPr>
          <a:xfrm>
            <a:off x="1150938" y="684213"/>
            <a:ext cx="4556125" cy="3417887"/>
          </a:xfrm>
          <a:ln/>
        </p:spPr>
      </p:sp>
      <p:sp>
        <p:nvSpPr>
          <p:cNvPr id="126980"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8175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E51817AF-2768-42B1-A6B9-9AFDF5DE3700}" type="slidenum">
              <a:rPr lang="en-US" sz="1200"/>
              <a:pPr/>
              <a:t>3</a:t>
            </a:fld>
            <a:endParaRPr lang="en-US" sz="1200"/>
          </a:p>
        </p:txBody>
      </p:sp>
      <p:sp>
        <p:nvSpPr>
          <p:cNvPr id="98307" name="Rectangle 2"/>
          <p:cNvSpPr>
            <a:spLocks noGrp="1" noRot="1" noChangeAspect="1" noChangeArrowheads="1" noTextEdit="1"/>
          </p:cNvSpPr>
          <p:nvPr>
            <p:ph type="sldImg"/>
          </p:nvPr>
        </p:nvSpPr>
        <p:spPr>
          <a:xfrm>
            <a:off x="1150938" y="684213"/>
            <a:ext cx="4556125" cy="3417887"/>
          </a:xfrm>
          <a:ln/>
        </p:spPr>
      </p:sp>
      <p:sp>
        <p:nvSpPr>
          <p:cNvPr id="98308"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181651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868DE053-6943-4E48-8468-026240D721E9}" type="slidenum">
              <a:rPr lang="en-US" sz="1200"/>
              <a:pPr/>
              <a:t>4</a:t>
            </a:fld>
            <a:endParaRPr lang="en-US" sz="1200"/>
          </a:p>
        </p:txBody>
      </p:sp>
      <p:sp>
        <p:nvSpPr>
          <p:cNvPr id="99331" name="Rectangle 2"/>
          <p:cNvSpPr>
            <a:spLocks noGrp="1" noRot="1" noChangeAspect="1" noChangeArrowheads="1" noTextEdit="1"/>
          </p:cNvSpPr>
          <p:nvPr>
            <p:ph type="sldImg"/>
          </p:nvPr>
        </p:nvSpPr>
        <p:spPr>
          <a:xfrm>
            <a:off x="1150938" y="684213"/>
            <a:ext cx="4556125" cy="3417887"/>
          </a:xfrm>
          <a:ln/>
        </p:spPr>
      </p:sp>
      <p:sp>
        <p:nvSpPr>
          <p:cNvPr id="99332"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56989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A12573AA-61CA-41BC-A6A8-09A440DED9BC}" type="slidenum">
              <a:rPr lang="en-US" sz="1200"/>
              <a:pPr/>
              <a:t>5</a:t>
            </a:fld>
            <a:endParaRPr lang="en-US" sz="1200"/>
          </a:p>
        </p:txBody>
      </p:sp>
      <p:sp>
        <p:nvSpPr>
          <p:cNvPr id="100355" name="Rectangle 2"/>
          <p:cNvSpPr>
            <a:spLocks noGrp="1" noRot="1" noChangeAspect="1" noChangeArrowheads="1" noTextEdit="1"/>
          </p:cNvSpPr>
          <p:nvPr>
            <p:ph type="sldImg"/>
          </p:nvPr>
        </p:nvSpPr>
        <p:spPr>
          <a:xfrm>
            <a:off x="1150938" y="684213"/>
            <a:ext cx="4556125" cy="3417887"/>
          </a:xfrm>
          <a:ln/>
        </p:spPr>
      </p:sp>
      <p:sp>
        <p:nvSpPr>
          <p:cNvPr id="100356"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28315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0E640C47-40BE-4216-9779-67BF12AE6362}" type="slidenum">
              <a:rPr lang="en-US" sz="1200"/>
              <a:pPr/>
              <a:t>7</a:t>
            </a:fld>
            <a:endParaRPr lang="en-US" sz="1200"/>
          </a:p>
        </p:txBody>
      </p:sp>
      <p:sp>
        <p:nvSpPr>
          <p:cNvPr id="102403" name="Rectangle 2"/>
          <p:cNvSpPr>
            <a:spLocks noGrp="1" noRot="1" noChangeAspect="1" noChangeArrowheads="1" noTextEdit="1"/>
          </p:cNvSpPr>
          <p:nvPr>
            <p:ph type="sldImg"/>
          </p:nvPr>
        </p:nvSpPr>
        <p:spPr>
          <a:xfrm>
            <a:off x="1150938" y="684213"/>
            <a:ext cx="4556125" cy="3417887"/>
          </a:xfrm>
          <a:ln/>
        </p:spPr>
      </p:sp>
      <p:sp>
        <p:nvSpPr>
          <p:cNvPr id="102404"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26326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9D224920-DBEE-4066-B1A2-45DFE93BD1F0}" type="slidenum">
              <a:rPr lang="en-US" sz="1200"/>
              <a:pPr/>
              <a:t>8</a:t>
            </a:fld>
            <a:endParaRPr lang="en-US" sz="1200"/>
          </a:p>
        </p:txBody>
      </p:sp>
      <p:sp>
        <p:nvSpPr>
          <p:cNvPr id="103427" name="Rectangle 2"/>
          <p:cNvSpPr>
            <a:spLocks noGrp="1" noRot="1" noChangeAspect="1" noChangeArrowheads="1" noTextEdit="1"/>
          </p:cNvSpPr>
          <p:nvPr>
            <p:ph type="sldImg"/>
          </p:nvPr>
        </p:nvSpPr>
        <p:spPr>
          <a:xfrm>
            <a:off x="1150938" y="684213"/>
            <a:ext cx="4556125" cy="3417887"/>
          </a:xfrm>
          <a:ln/>
        </p:spPr>
      </p:sp>
      <p:sp>
        <p:nvSpPr>
          <p:cNvPr id="103428"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428140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FD65BFF3-1011-4CEA-996E-D46D1C1E1B76}" type="slidenum">
              <a:rPr lang="en-US" sz="1200"/>
              <a:pPr/>
              <a:t>10</a:t>
            </a:fld>
            <a:endParaRPr lang="en-US" sz="1200"/>
          </a:p>
        </p:txBody>
      </p:sp>
      <p:sp>
        <p:nvSpPr>
          <p:cNvPr id="104451" name="Rectangle 2"/>
          <p:cNvSpPr>
            <a:spLocks noGrp="1" noRot="1" noChangeAspect="1" noChangeArrowheads="1" noTextEdit="1"/>
          </p:cNvSpPr>
          <p:nvPr>
            <p:ph type="sldImg"/>
          </p:nvPr>
        </p:nvSpPr>
        <p:spPr>
          <a:xfrm>
            <a:off x="1150938" y="684213"/>
            <a:ext cx="4556125" cy="3417887"/>
          </a:xfrm>
          <a:ln/>
        </p:spPr>
      </p:sp>
      <p:sp>
        <p:nvSpPr>
          <p:cNvPr id="104452"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182018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0C4DFC6D-ECD9-4370-86A5-BF8FF8A1D497}" type="slidenum">
              <a:rPr lang="en-US" sz="1200"/>
              <a:pPr/>
              <a:t>11</a:t>
            </a:fld>
            <a:endParaRPr lang="en-US" sz="1200"/>
          </a:p>
        </p:txBody>
      </p:sp>
      <p:sp>
        <p:nvSpPr>
          <p:cNvPr id="105475" name="Rectangle 2"/>
          <p:cNvSpPr>
            <a:spLocks noGrp="1" noRot="1" noChangeAspect="1" noChangeArrowheads="1" noTextEdit="1"/>
          </p:cNvSpPr>
          <p:nvPr>
            <p:ph type="sldImg"/>
          </p:nvPr>
        </p:nvSpPr>
        <p:spPr>
          <a:xfrm>
            <a:off x="1150938" y="684213"/>
            <a:ext cx="4556125" cy="3417887"/>
          </a:xfrm>
          <a:ln/>
        </p:spPr>
      </p:sp>
      <p:sp>
        <p:nvSpPr>
          <p:cNvPr id="105476" name="Rectangle 3"/>
          <p:cNvSpPr>
            <a:spLocks noGrp="1" noChangeArrowheads="1"/>
          </p:cNvSpPr>
          <p:nvPr>
            <p:ph type="body" idx="1"/>
          </p:nvPr>
        </p:nvSpPr>
        <p:spPr>
          <a:xfrm>
            <a:off x="685800" y="4330700"/>
            <a:ext cx="5486400" cy="4102100"/>
          </a:xfrm>
          <a:noFill/>
        </p:spPr>
        <p:txBody>
          <a:bodyPr/>
          <a:lstStyle/>
          <a:p>
            <a:endParaRPr lang="sl-SI" smtClean="0"/>
          </a:p>
        </p:txBody>
      </p:sp>
    </p:spTree>
    <p:extLst>
      <p:ext uri="{BB962C8B-B14F-4D97-AF65-F5344CB8AC3E}">
        <p14:creationId xmlns:p14="http://schemas.microsoft.com/office/powerpoint/2010/main" val="379394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E37C1-2C4D-4B46-A76A-BF0B3F67BB97}" type="slidenum">
              <a:rPr lang="en-US"/>
              <a:pPr>
                <a:defRPr/>
              </a:pPr>
              <a:t>‹#›</a:t>
            </a:fld>
            <a:endParaRPr lang="en-US"/>
          </a:p>
        </p:txBody>
      </p:sp>
    </p:spTree>
    <p:extLst>
      <p:ext uri="{BB962C8B-B14F-4D97-AF65-F5344CB8AC3E}">
        <p14:creationId xmlns:p14="http://schemas.microsoft.com/office/powerpoint/2010/main" val="178329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58CC9-2F40-4559-9C0C-C9502B0A3CC0}" type="slidenum">
              <a:rPr lang="en-US"/>
              <a:pPr>
                <a:defRPr/>
              </a:pPr>
              <a:t>‹#›</a:t>
            </a:fld>
            <a:endParaRPr lang="en-US"/>
          </a:p>
        </p:txBody>
      </p:sp>
    </p:spTree>
    <p:extLst>
      <p:ext uri="{BB962C8B-B14F-4D97-AF65-F5344CB8AC3E}">
        <p14:creationId xmlns:p14="http://schemas.microsoft.com/office/powerpoint/2010/main" val="394987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ED9BE3-9368-461C-BC1A-95C6EECB2773}" type="slidenum">
              <a:rPr lang="en-US"/>
              <a:pPr>
                <a:defRPr/>
              </a:pPr>
              <a:t>‹#›</a:t>
            </a:fld>
            <a:endParaRPr lang="en-US"/>
          </a:p>
        </p:txBody>
      </p:sp>
    </p:spTree>
    <p:extLst>
      <p:ext uri="{BB962C8B-B14F-4D97-AF65-F5344CB8AC3E}">
        <p14:creationId xmlns:p14="http://schemas.microsoft.com/office/powerpoint/2010/main" val="189169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17F8A-B500-42F8-A1DB-6515216E40CF}" type="slidenum">
              <a:rPr lang="en-US"/>
              <a:pPr>
                <a:defRPr/>
              </a:pPr>
              <a:t>‹#›</a:t>
            </a:fld>
            <a:endParaRPr lang="en-US"/>
          </a:p>
        </p:txBody>
      </p:sp>
    </p:spTree>
    <p:extLst>
      <p:ext uri="{BB962C8B-B14F-4D97-AF65-F5344CB8AC3E}">
        <p14:creationId xmlns:p14="http://schemas.microsoft.com/office/powerpoint/2010/main" val="385620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0B855E-2A95-417A-98FE-52554567AC6A}" type="slidenum">
              <a:rPr lang="en-US"/>
              <a:pPr>
                <a:defRPr/>
              </a:pPr>
              <a:t>‹#›</a:t>
            </a:fld>
            <a:endParaRPr lang="en-US"/>
          </a:p>
        </p:txBody>
      </p:sp>
    </p:spTree>
    <p:extLst>
      <p:ext uri="{BB962C8B-B14F-4D97-AF65-F5344CB8AC3E}">
        <p14:creationId xmlns:p14="http://schemas.microsoft.com/office/powerpoint/2010/main" val="312237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17C848-5F03-4DC0-A040-7B5FB5B647ED}" type="slidenum">
              <a:rPr lang="en-US"/>
              <a:pPr>
                <a:defRPr/>
              </a:pPr>
              <a:t>‹#›</a:t>
            </a:fld>
            <a:endParaRPr lang="en-US"/>
          </a:p>
        </p:txBody>
      </p:sp>
    </p:spTree>
    <p:extLst>
      <p:ext uri="{BB962C8B-B14F-4D97-AF65-F5344CB8AC3E}">
        <p14:creationId xmlns:p14="http://schemas.microsoft.com/office/powerpoint/2010/main" val="117358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F1413E-D2D8-4D60-AC44-190E9DD92AEB}" type="slidenum">
              <a:rPr lang="en-US"/>
              <a:pPr>
                <a:defRPr/>
              </a:pPr>
              <a:t>‹#›</a:t>
            </a:fld>
            <a:endParaRPr lang="en-US"/>
          </a:p>
        </p:txBody>
      </p:sp>
    </p:spTree>
    <p:extLst>
      <p:ext uri="{BB962C8B-B14F-4D97-AF65-F5344CB8AC3E}">
        <p14:creationId xmlns:p14="http://schemas.microsoft.com/office/powerpoint/2010/main" val="92830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75B52D-85F6-417B-9A10-E513DFCB7258}" type="slidenum">
              <a:rPr lang="en-US"/>
              <a:pPr>
                <a:defRPr/>
              </a:pPr>
              <a:t>‹#›</a:t>
            </a:fld>
            <a:endParaRPr lang="en-US"/>
          </a:p>
        </p:txBody>
      </p:sp>
    </p:spTree>
    <p:extLst>
      <p:ext uri="{BB962C8B-B14F-4D97-AF65-F5344CB8AC3E}">
        <p14:creationId xmlns:p14="http://schemas.microsoft.com/office/powerpoint/2010/main" val="379294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62FC58-533B-490A-8DAB-293EB089B852}" type="slidenum">
              <a:rPr lang="en-US"/>
              <a:pPr>
                <a:defRPr/>
              </a:pPr>
              <a:t>‹#›</a:t>
            </a:fld>
            <a:endParaRPr lang="en-US"/>
          </a:p>
        </p:txBody>
      </p:sp>
    </p:spTree>
    <p:extLst>
      <p:ext uri="{BB962C8B-B14F-4D97-AF65-F5344CB8AC3E}">
        <p14:creationId xmlns:p14="http://schemas.microsoft.com/office/powerpoint/2010/main" val="212264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8BD125-F9F2-4474-8243-93EBAF0ECACA}" type="slidenum">
              <a:rPr lang="en-US"/>
              <a:pPr>
                <a:defRPr/>
              </a:pPr>
              <a:t>‹#›</a:t>
            </a:fld>
            <a:endParaRPr lang="en-US"/>
          </a:p>
        </p:txBody>
      </p:sp>
    </p:spTree>
    <p:extLst>
      <p:ext uri="{BB962C8B-B14F-4D97-AF65-F5344CB8AC3E}">
        <p14:creationId xmlns:p14="http://schemas.microsoft.com/office/powerpoint/2010/main" val="76206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A934A2-6D59-4BD8-8779-885CE4250369}" type="slidenum">
              <a:rPr lang="en-US"/>
              <a:pPr>
                <a:defRPr/>
              </a:pPr>
              <a:t>‹#›</a:t>
            </a:fld>
            <a:endParaRPr lang="en-US"/>
          </a:p>
        </p:txBody>
      </p:sp>
    </p:spTree>
    <p:extLst>
      <p:ext uri="{BB962C8B-B14F-4D97-AF65-F5344CB8AC3E}">
        <p14:creationId xmlns:p14="http://schemas.microsoft.com/office/powerpoint/2010/main" val="16102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smtClean="0"/>
            </a:lvl1pPr>
          </a:lstStyle>
          <a:p>
            <a:pPr>
              <a:defRPr/>
            </a:pPr>
            <a:fld id="{54AA9F05-3A59-4FEC-9E9C-14278EA77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http://ww2.mcgill.ca/Biology/undergra/c202b/00b/lec35/img007.JPG"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12936" y="1052737"/>
            <a:ext cx="8229600" cy="187220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577850" indent="-577850"/>
            <a:r>
              <a:rPr lang="en-US" sz="3200" dirty="0" err="1" smtClean="0">
                <a:solidFill>
                  <a:srgbClr val="000000"/>
                </a:solidFill>
                <a:latin typeface="Arial" panose="020B0604020202020204" pitchFamily="34" charset="0"/>
                <a:cs typeface="Arial" panose="020B0604020202020204" pitchFamily="34" charset="0"/>
              </a:rPr>
              <a:t>Tehnologija</a:t>
            </a:r>
            <a:r>
              <a:rPr lang="en-US" sz="3200" dirty="0" smtClean="0">
                <a:solidFill>
                  <a:srgbClr val="000000"/>
                </a:solidFill>
                <a:latin typeface="Arial" panose="020B0604020202020204" pitchFamily="34" charset="0"/>
                <a:cs typeface="Arial" panose="020B0604020202020204" pitchFamily="34" charset="0"/>
              </a:rPr>
              <a:t> </a:t>
            </a:r>
            <a:r>
              <a:rPr lang="en-US" sz="3200" dirty="0">
                <a:solidFill>
                  <a:srgbClr val="000000"/>
                </a:solidFill>
                <a:latin typeface="Arial" panose="020B0604020202020204" pitchFamily="34" charset="0"/>
                <a:cs typeface="Arial" panose="020B0604020202020204" pitchFamily="34" charset="0"/>
              </a:rPr>
              <a:t>rekombinantne DNA v </a:t>
            </a:r>
            <a:r>
              <a:rPr lang="en-US" sz="3200" dirty="0" err="1" smtClean="0">
                <a:solidFill>
                  <a:srgbClr val="000000"/>
                </a:solidFill>
                <a:latin typeface="Arial" panose="020B0604020202020204" pitchFamily="34" charset="0"/>
                <a:cs typeface="Arial" panose="020B0604020202020204" pitchFamily="34" charset="0"/>
              </a:rPr>
              <a:t>medicini</a:t>
            </a:r>
            <a:r>
              <a:rPr lang="sl-SI" sz="3200" dirty="0" smtClean="0">
                <a:solidFill>
                  <a:srgbClr val="000000"/>
                </a:solidFill>
                <a:latin typeface="Arial" panose="020B0604020202020204" pitchFamily="34" charset="0"/>
                <a:cs typeface="Arial" panose="020B0604020202020204" pitchFamily="34" charset="0"/>
              </a:rPr>
              <a:t/>
            </a:r>
            <a:br>
              <a:rPr lang="sl-SI" sz="3200" dirty="0" smtClean="0">
                <a:solidFill>
                  <a:srgbClr val="000000"/>
                </a:solidFill>
                <a:latin typeface="Arial" panose="020B0604020202020204" pitchFamily="34" charset="0"/>
                <a:cs typeface="Arial" panose="020B0604020202020204" pitchFamily="34" charset="0"/>
              </a:rPr>
            </a:br>
            <a:endParaRPr lang="en-US" sz="3200" dirty="0">
              <a:solidFill>
                <a:srgbClr val="000000"/>
              </a:solidFill>
              <a:latin typeface="Arial" panose="020B0604020202020204" pitchFamily="34" charset="0"/>
              <a:cs typeface="Arial" panose="020B0604020202020204" pitchFamily="34" charset="0"/>
            </a:endParaRPr>
          </a:p>
          <a:p>
            <a:pPr marL="577850" indent="-577850"/>
            <a:r>
              <a:rPr lang="en-US" sz="3200" dirty="0" err="1">
                <a:solidFill>
                  <a:srgbClr val="000000"/>
                </a:solidFill>
                <a:latin typeface="Arial" panose="020B0604020202020204" pitchFamily="34" charset="0"/>
                <a:cs typeface="Arial" panose="020B0604020202020204" pitchFamily="34" charset="0"/>
              </a:rPr>
              <a:t>Gensko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zdravljenje</a:t>
            </a:r>
            <a:endParaRPr lang="en-US" sz="3200" dirty="0">
              <a:solidFill>
                <a:srgbClr val="000000"/>
              </a:solidFill>
              <a:latin typeface="Arial" panose="020B0604020202020204" pitchFamily="34" charset="0"/>
              <a:cs typeface="Arial" panose="020B0604020202020204" pitchFamily="34" charset="0"/>
            </a:endParaRPr>
          </a:p>
          <a:p>
            <a:pPr marL="577850" indent="-577850"/>
            <a:endParaRPr lang="en-US" sz="3200" dirty="0">
              <a:solidFill>
                <a:srgbClr val="000000"/>
              </a:solidFill>
            </a:endParaRPr>
          </a:p>
        </p:txBody>
      </p:sp>
    </p:spTree>
    <p:extLst>
      <p:ext uri="{BB962C8B-B14F-4D97-AF65-F5344CB8AC3E}">
        <p14:creationId xmlns:p14="http://schemas.microsoft.com/office/powerpoint/2010/main" val="148761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en-GB" sz="2800" smtClean="0"/>
              <a:t>Protismerna terapija </a:t>
            </a:r>
            <a:r>
              <a:rPr lang="sl-SI" sz="2800" smtClean="0"/>
              <a:t>/3</a:t>
            </a:r>
            <a:endParaRPr lang="en-GB" sz="3200" smtClean="0"/>
          </a:p>
        </p:txBody>
      </p:sp>
      <p:sp>
        <p:nvSpPr>
          <p:cNvPr id="45059" name="Rectangle 3"/>
          <p:cNvSpPr>
            <a:spLocks noGrp="1" noChangeArrowheads="1"/>
          </p:cNvSpPr>
          <p:nvPr>
            <p:ph type="body" idx="1"/>
          </p:nvPr>
        </p:nvSpPr>
        <p:spPr>
          <a:xfrm>
            <a:off x="203200" y="1196975"/>
            <a:ext cx="6889750" cy="5505450"/>
          </a:xfrm>
        </p:spPr>
        <p:txBody>
          <a:bodyPr/>
          <a:lstStyle/>
          <a:p>
            <a:pPr marL="0" indent="0">
              <a:buFontTx/>
              <a:buNone/>
            </a:pPr>
            <a:r>
              <a:rPr lang="sl-SI" sz="1400" dirty="0" smtClean="0"/>
              <a:t>Proste </a:t>
            </a:r>
            <a:r>
              <a:rPr lang="sl-SI" sz="1400" dirty="0" err="1" smtClean="0"/>
              <a:t>protismerne</a:t>
            </a:r>
            <a:r>
              <a:rPr lang="sl-SI" sz="1400" dirty="0" smtClean="0"/>
              <a:t> oligonukleotide je težko spraviti v celico. </a:t>
            </a:r>
            <a:br>
              <a:rPr lang="sl-SI" sz="1400" dirty="0" smtClean="0"/>
            </a:br>
            <a:r>
              <a:rPr lang="sl-SI" sz="1400" dirty="0" smtClean="0"/>
              <a:t>Možnosti je več: </a:t>
            </a:r>
          </a:p>
          <a:p>
            <a:pPr marL="0" indent="0"/>
            <a:r>
              <a:rPr lang="sl-SI" sz="1400" dirty="0" smtClean="0">
                <a:solidFill>
                  <a:schemeClr val="accent2"/>
                </a:solidFill>
              </a:rPr>
              <a:t> pasivna difuzija, </a:t>
            </a:r>
          </a:p>
          <a:p>
            <a:pPr marL="0" indent="0"/>
            <a:r>
              <a:rPr lang="sl-SI" sz="1400" dirty="0" smtClean="0">
                <a:solidFill>
                  <a:schemeClr val="accent2"/>
                </a:solidFill>
              </a:rPr>
              <a:t> </a:t>
            </a:r>
            <a:r>
              <a:rPr lang="sl-SI" sz="1400" dirty="0" err="1" smtClean="0">
                <a:solidFill>
                  <a:schemeClr val="accent2"/>
                </a:solidFill>
              </a:rPr>
              <a:t>endocitoza</a:t>
            </a:r>
            <a:r>
              <a:rPr lang="sl-SI" sz="1400" dirty="0" smtClean="0">
                <a:solidFill>
                  <a:schemeClr val="accent2"/>
                </a:solidFill>
              </a:rPr>
              <a:t> s posredovanjem receptorja, </a:t>
            </a:r>
          </a:p>
          <a:p>
            <a:pPr marL="0" indent="0"/>
            <a:r>
              <a:rPr lang="sl-SI" sz="1400" dirty="0" smtClean="0">
                <a:solidFill>
                  <a:schemeClr val="accent2"/>
                </a:solidFill>
              </a:rPr>
              <a:t> </a:t>
            </a:r>
            <a:r>
              <a:rPr lang="sl-SI" sz="1400" dirty="0" err="1" smtClean="0">
                <a:solidFill>
                  <a:schemeClr val="accent2"/>
                </a:solidFill>
              </a:rPr>
              <a:t>pinocitoza</a:t>
            </a:r>
            <a:r>
              <a:rPr lang="sl-SI" sz="1400" dirty="0" smtClean="0">
                <a:solidFill>
                  <a:schemeClr val="accent2"/>
                </a:solidFill>
              </a:rPr>
              <a:t> in </a:t>
            </a:r>
          </a:p>
          <a:p>
            <a:pPr marL="0" indent="0"/>
            <a:r>
              <a:rPr lang="sl-SI" sz="1400" dirty="0" smtClean="0">
                <a:solidFill>
                  <a:schemeClr val="accent2"/>
                </a:solidFill>
              </a:rPr>
              <a:t> adsorpcijska </a:t>
            </a:r>
            <a:r>
              <a:rPr lang="sl-SI" sz="1400" dirty="0" err="1" smtClean="0">
                <a:solidFill>
                  <a:schemeClr val="accent2"/>
                </a:solidFill>
              </a:rPr>
              <a:t>endocitoza</a:t>
            </a:r>
            <a:r>
              <a:rPr lang="sl-SI" sz="1400" dirty="0" smtClean="0">
                <a:solidFill>
                  <a:schemeClr val="accent2"/>
                </a:solidFill>
              </a:rPr>
              <a:t>.</a:t>
            </a:r>
          </a:p>
          <a:p>
            <a:pPr marL="0" indent="0">
              <a:buFontTx/>
              <a:buNone/>
            </a:pPr>
            <a:endParaRPr lang="sl-SI" sz="1400" dirty="0" smtClean="0"/>
          </a:p>
          <a:p>
            <a:pPr marL="0" indent="0">
              <a:buFontTx/>
              <a:buNone/>
            </a:pPr>
            <a:endParaRPr lang="sl-SI" sz="1400" dirty="0" smtClean="0"/>
          </a:p>
          <a:p>
            <a:pPr marL="0" indent="0">
              <a:buFontTx/>
              <a:buNone/>
            </a:pPr>
            <a:endParaRPr lang="sl-SI" sz="1400" dirty="0" smtClean="0"/>
          </a:p>
          <a:p>
            <a:pPr marL="0" indent="0">
              <a:buFontTx/>
              <a:buNone/>
            </a:pPr>
            <a:r>
              <a:rPr lang="sl-SI" sz="1400" dirty="0" smtClean="0"/>
              <a:t>Jedrno lokalizacijo so opazili le pri pasivnem prenosu v citoplazmo, v drugih primerih pa je prišlo pretežno do lizosomske razgradnje. Boljše rezultate so dosegli z uporabo DNA, vezane na </a:t>
            </a:r>
            <a:r>
              <a:rPr lang="sl-SI" sz="1400" dirty="0" err="1" smtClean="0"/>
              <a:t>kationske</a:t>
            </a:r>
            <a:r>
              <a:rPr lang="sl-SI" sz="1400" dirty="0" smtClean="0"/>
              <a:t> lipide ali z DNA v liposomih.</a:t>
            </a:r>
          </a:p>
          <a:p>
            <a:pPr marL="0" indent="0">
              <a:buFontTx/>
              <a:buNone/>
            </a:pPr>
            <a:endParaRPr lang="sl-SI" sz="1400" dirty="0" smtClean="0"/>
          </a:p>
          <a:p>
            <a:pPr marL="0" indent="0">
              <a:buFontTx/>
              <a:buNone/>
            </a:pPr>
            <a:r>
              <a:rPr lang="sl-SI" sz="1400" dirty="0" smtClean="0"/>
              <a:t>Mehanizem delovanja: po vezavi na tarčno mRNA se dupleks razgradi z RNazo H, dupleks pa se tudi ne more vključiti v ribosom, zato do prevajanja ne more priti.</a:t>
            </a:r>
          </a:p>
          <a:p>
            <a:pPr marL="0" indent="0">
              <a:buFontTx/>
              <a:buNone/>
            </a:pPr>
            <a:endParaRPr lang="sl-SI" sz="1400" dirty="0" smtClean="0"/>
          </a:p>
          <a:p>
            <a:pPr marL="0" indent="0">
              <a:buFontTx/>
              <a:buNone/>
            </a:pPr>
            <a:r>
              <a:rPr lang="sl-SI" sz="1400" dirty="0" smtClean="0"/>
              <a:t>V fazi razvoja je več zdravil, v ZDA pa je za uporabo dovoljeno le eno. </a:t>
            </a:r>
            <a:r>
              <a:rPr lang="sl-SI" sz="1400" dirty="0" err="1" smtClean="0">
                <a:solidFill>
                  <a:srgbClr val="C00000"/>
                </a:solidFill>
              </a:rPr>
              <a:t>Fomivirsen</a:t>
            </a:r>
            <a:r>
              <a:rPr lang="sl-SI" sz="1400" dirty="0" smtClean="0">
                <a:solidFill>
                  <a:srgbClr val="C00000"/>
                </a:solidFill>
              </a:rPr>
              <a:t> </a:t>
            </a:r>
            <a:r>
              <a:rPr lang="sl-SI" sz="1400" dirty="0" smtClean="0"/>
              <a:t>uporabljajo za zdravljenje </a:t>
            </a:r>
            <a:r>
              <a:rPr lang="sl-SI" sz="1400" dirty="0" err="1" smtClean="0"/>
              <a:t>retinitisa</a:t>
            </a:r>
            <a:r>
              <a:rPr lang="sl-SI" sz="1400" dirty="0" smtClean="0"/>
              <a:t>, ki ga povzroča CMV. Vbrizgajo ga </a:t>
            </a:r>
            <a:r>
              <a:rPr lang="sl-SI" sz="1400" dirty="0" err="1" smtClean="0"/>
              <a:t>intravitrealno</a:t>
            </a:r>
            <a:r>
              <a:rPr lang="sl-SI" sz="1400" dirty="0" smtClean="0"/>
              <a:t>. Gre za 21 </a:t>
            </a:r>
            <a:r>
              <a:rPr lang="sl-SI" sz="1400" dirty="0" err="1" smtClean="0"/>
              <a:t>nt</a:t>
            </a:r>
            <a:r>
              <a:rPr lang="sl-SI" sz="1400" dirty="0" smtClean="0"/>
              <a:t> dolg oligonukleotid s </a:t>
            </a:r>
            <a:r>
              <a:rPr lang="sl-SI" sz="1400" dirty="0" err="1" smtClean="0"/>
              <a:t>fosforotioatnim</a:t>
            </a:r>
            <a:r>
              <a:rPr lang="sl-SI" sz="1400" dirty="0" smtClean="0"/>
              <a:t> ogrodjem: 5'-GCG TTT GCT CTT </a:t>
            </a:r>
            <a:r>
              <a:rPr lang="sl-SI" sz="1400" dirty="0" err="1" smtClean="0"/>
              <a:t>CTT</a:t>
            </a:r>
            <a:r>
              <a:rPr lang="sl-SI" sz="1400" dirty="0" smtClean="0"/>
              <a:t> </a:t>
            </a:r>
            <a:r>
              <a:rPr lang="sl-SI" sz="1400" dirty="0" err="1" smtClean="0"/>
              <a:t>CTT</a:t>
            </a:r>
            <a:r>
              <a:rPr lang="sl-SI" sz="1400" dirty="0" smtClean="0"/>
              <a:t> GCG-3‘.</a:t>
            </a:r>
            <a:endParaRPr lang="sl-SI" sz="800" dirty="0" smtClean="0"/>
          </a:p>
          <a:p>
            <a:pPr marL="0" indent="0">
              <a:buFontTx/>
              <a:buNone/>
            </a:pPr>
            <a:endParaRPr lang="sl-SI" sz="800" dirty="0" smtClean="0"/>
          </a:p>
        </p:txBody>
      </p:sp>
      <p:pic>
        <p:nvPicPr>
          <p:cNvPr id="45060" name="Picture 4" descr="Oligo_uptake_theo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125538"/>
            <a:ext cx="2743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013" name="Picture 5"/>
          <p:cNvPicPr>
            <a:picLocks noChangeAspect="1" noChangeArrowheads="1"/>
          </p:cNvPicPr>
          <p:nvPr/>
        </p:nvPicPr>
        <p:blipFill>
          <a:blip r:embed="rId4">
            <a:extLst>
              <a:ext uri="{28A0092B-C50C-407E-A947-70E740481C1C}">
                <a14:useLocalDpi xmlns:a14="http://schemas.microsoft.com/office/drawing/2010/main" val="0"/>
              </a:ext>
            </a:extLst>
          </a:blip>
          <a:srcRect l="4840" t="1813" r="67947"/>
          <a:stretch>
            <a:fillRect/>
          </a:stretch>
        </p:blipFill>
        <p:spPr bwMode="auto">
          <a:xfrm>
            <a:off x="7524750" y="1476375"/>
            <a:ext cx="1490663"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7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95288" y="908050"/>
            <a:ext cx="475277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l-SI" sz="1600" b="1" dirty="0" err="1"/>
              <a:t>Aptameri</a:t>
            </a:r>
            <a:r>
              <a:rPr lang="sl-SI" sz="1600" dirty="0"/>
              <a:t> so zaporedja DNA, ki so usmerjena na proteine in torej niso vezana na interakcije med specifičnimi baznimi pari. </a:t>
            </a:r>
            <a:r>
              <a:rPr lang="sl-SI" sz="1600" dirty="0" err="1"/>
              <a:t>Aptameri</a:t>
            </a:r>
            <a:r>
              <a:rPr lang="sl-SI" sz="1600" dirty="0"/>
              <a:t> imajo kratka konca z znanim zaporedjem, v sredini pa </a:t>
            </a:r>
            <a:r>
              <a:rPr lang="sl-SI" sz="1600" dirty="0" smtClean="0"/>
              <a:t>(~25 – 50 b ) </a:t>
            </a:r>
            <a:r>
              <a:rPr lang="sl-SI" sz="1600" dirty="0"/>
              <a:t>del z naključnim zaporedjem. Takšno </a:t>
            </a:r>
            <a:r>
              <a:rPr lang="sl-SI" sz="1600" dirty="0" err="1"/>
              <a:t>oligonukleotidno</a:t>
            </a:r>
            <a:r>
              <a:rPr lang="sl-SI" sz="1600" dirty="0"/>
              <a:t> knjižnico </a:t>
            </a:r>
            <a:r>
              <a:rPr lang="sl-SI" sz="1600" dirty="0" err="1"/>
              <a:t>inkubirajo</a:t>
            </a:r>
            <a:r>
              <a:rPr lang="sl-SI" sz="1600" dirty="0"/>
              <a:t> s tarčnim proteinom. Izberejo le zaporedja, ki so se vezala in jih na koncu pomnožijo s PCR. </a:t>
            </a:r>
          </a:p>
          <a:p>
            <a:r>
              <a:rPr lang="sl-SI" sz="1400" dirty="0" err="1">
                <a:solidFill>
                  <a:schemeClr val="bg2">
                    <a:lumMod val="75000"/>
                  </a:schemeClr>
                </a:solidFill>
              </a:rPr>
              <a:t>Aptameri</a:t>
            </a:r>
            <a:r>
              <a:rPr lang="sl-SI" sz="1400" dirty="0">
                <a:solidFill>
                  <a:schemeClr val="bg2">
                    <a:lumMod val="75000"/>
                  </a:schemeClr>
                </a:solidFill>
              </a:rPr>
              <a:t> obstajajo tudi na ravni peptidov; uporabljamo mutagenezo, prikaz na površini in več ciklov selekcije.</a:t>
            </a:r>
          </a:p>
        </p:txBody>
      </p:sp>
      <p:sp>
        <p:nvSpPr>
          <p:cNvPr id="46083" name="Rectangle 3"/>
          <p:cNvSpPr>
            <a:spLocks noChangeArrowheads="1"/>
          </p:cNvSpPr>
          <p:nvPr/>
        </p:nvSpPr>
        <p:spPr bwMode="auto">
          <a:xfrm>
            <a:off x="395288" y="260350"/>
            <a:ext cx="7772400" cy="3937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a:solidFill>
                  <a:schemeClr val="tx2"/>
                </a:solidFill>
              </a:rPr>
              <a:t>Aptameri</a:t>
            </a:r>
            <a:endParaRPr lang="en-US" sz="4400">
              <a:solidFill>
                <a:schemeClr val="tx2"/>
              </a:solidFill>
            </a:endParaRPr>
          </a:p>
        </p:txBody>
      </p:sp>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51684"/>
            <a:ext cx="1539875"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662" y="1136828"/>
            <a:ext cx="1539875"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07560" y="3573016"/>
            <a:ext cx="4696488" cy="3002600"/>
            <a:chOff x="307560" y="3573016"/>
            <a:chExt cx="4824536" cy="3233432"/>
          </a:xfrm>
        </p:grpSpPr>
        <p:pic>
          <p:nvPicPr>
            <p:cNvPr id="460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560" y="3573016"/>
              <a:ext cx="4824536" cy="285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3304" y="6575616"/>
              <a:ext cx="3070071" cy="230832"/>
            </a:xfrm>
            <a:prstGeom prst="rect">
              <a:avLst/>
            </a:prstGeom>
            <a:noFill/>
          </p:spPr>
          <p:txBody>
            <a:bodyPr wrap="none" rtlCol="0">
              <a:spAutoFit/>
            </a:bodyPr>
            <a:lstStyle/>
            <a:p>
              <a:r>
                <a:rPr lang="sl-SI" sz="900" dirty="0" smtClean="0">
                  <a:solidFill>
                    <a:schemeClr val="bg2">
                      <a:lumMod val="60000"/>
                      <a:lumOff val="40000"/>
                    </a:schemeClr>
                  </a:solidFill>
                  <a:latin typeface="Arial Narrow" pitchFamily="34" charset="0"/>
                </a:rPr>
                <a:t>W. James: </a:t>
              </a:r>
              <a:r>
                <a:rPr lang="sl-SI" sz="900" dirty="0" err="1" smtClean="0">
                  <a:solidFill>
                    <a:schemeClr val="bg2">
                      <a:lumMod val="60000"/>
                      <a:lumOff val="40000"/>
                    </a:schemeClr>
                  </a:solidFill>
                  <a:latin typeface="Arial Narrow" pitchFamily="34" charset="0"/>
                </a:rPr>
                <a:t>Aptamers</a:t>
              </a:r>
              <a:r>
                <a:rPr lang="sl-SI" sz="900" dirty="0" smtClean="0">
                  <a:solidFill>
                    <a:schemeClr val="bg2">
                      <a:lumMod val="60000"/>
                      <a:lumOff val="40000"/>
                    </a:schemeClr>
                  </a:solidFill>
                  <a:latin typeface="Arial Narrow" pitchFamily="34" charset="0"/>
                </a:rPr>
                <a:t> (v: </a:t>
              </a:r>
              <a:r>
                <a:rPr lang="sl-SI" sz="900" dirty="0" err="1" smtClean="0">
                  <a:solidFill>
                    <a:schemeClr val="bg2">
                      <a:lumMod val="60000"/>
                      <a:lumOff val="40000"/>
                    </a:schemeClr>
                  </a:solidFill>
                  <a:latin typeface="Arial Narrow" pitchFamily="34" charset="0"/>
                </a:rPr>
                <a:t>Encyclopedia</a:t>
              </a:r>
              <a:r>
                <a:rPr lang="sl-SI" sz="900" dirty="0" smtClean="0">
                  <a:solidFill>
                    <a:schemeClr val="bg2">
                      <a:lumMod val="60000"/>
                      <a:lumOff val="40000"/>
                    </a:schemeClr>
                  </a:solidFill>
                  <a:latin typeface="Arial Narrow" pitchFamily="34" charset="0"/>
                </a:rPr>
                <a:t> </a:t>
              </a:r>
              <a:r>
                <a:rPr lang="sl-SI" sz="900" dirty="0" err="1" smtClean="0">
                  <a:solidFill>
                    <a:schemeClr val="bg2">
                      <a:lumMod val="60000"/>
                      <a:lumOff val="40000"/>
                    </a:schemeClr>
                  </a:solidFill>
                  <a:latin typeface="Arial Narrow" pitchFamily="34" charset="0"/>
                </a:rPr>
                <a:t>of</a:t>
              </a:r>
              <a:r>
                <a:rPr lang="sl-SI" sz="900" dirty="0" smtClean="0">
                  <a:solidFill>
                    <a:schemeClr val="bg2">
                      <a:lumMod val="60000"/>
                      <a:lumOff val="40000"/>
                    </a:schemeClr>
                  </a:solidFill>
                  <a:latin typeface="Arial Narrow" pitchFamily="34" charset="0"/>
                </a:rPr>
                <a:t> </a:t>
              </a:r>
              <a:r>
                <a:rPr lang="sl-SI" sz="900" dirty="0" err="1" smtClean="0">
                  <a:solidFill>
                    <a:schemeClr val="bg2">
                      <a:lumMod val="60000"/>
                      <a:lumOff val="40000"/>
                    </a:schemeClr>
                  </a:solidFill>
                  <a:latin typeface="Arial Narrow" pitchFamily="34" charset="0"/>
                </a:rPr>
                <a:t>Analytical</a:t>
              </a:r>
              <a:r>
                <a:rPr lang="sl-SI" sz="900" dirty="0" smtClean="0">
                  <a:solidFill>
                    <a:schemeClr val="bg2">
                      <a:lumMod val="60000"/>
                      <a:lumOff val="40000"/>
                    </a:schemeClr>
                  </a:solidFill>
                  <a:latin typeface="Arial Narrow" pitchFamily="34" charset="0"/>
                </a:rPr>
                <a:t> </a:t>
              </a:r>
              <a:r>
                <a:rPr lang="sl-SI" sz="900" dirty="0" err="1" smtClean="0">
                  <a:solidFill>
                    <a:schemeClr val="bg2">
                      <a:lumMod val="60000"/>
                      <a:lumOff val="40000"/>
                    </a:schemeClr>
                  </a:solidFill>
                  <a:latin typeface="Arial Narrow" pitchFamily="34" charset="0"/>
                </a:rPr>
                <a:t>Chemistry</a:t>
              </a:r>
              <a:r>
                <a:rPr lang="sl-SI" sz="900" dirty="0" smtClean="0">
                  <a:solidFill>
                    <a:schemeClr val="bg2">
                      <a:lumMod val="60000"/>
                      <a:lumOff val="40000"/>
                    </a:schemeClr>
                  </a:solidFill>
                  <a:latin typeface="Arial Narrow" pitchFamily="34" charset="0"/>
                </a:rPr>
                <a:t>, 2000)</a:t>
              </a:r>
              <a:endParaRPr lang="sl-SI" sz="900" dirty="0">
                <a:solidFill>
                  <a:schemeClr val="bg2">
                    <a:lumMod val="60000"/>
                    <a:lumOff val="40000"/>
                  </a:schemeClr>
                </a:solidFill>
                <a:latin typeface="Arial Narrow" pitchFamily="34" charset="0"/>
              </a:endParaRPr>
            </a:p>
          </p:txBody>
        </p:sp>
      </p:grpSp>
      <p:pic>
        <p:nvPicPr>
          <p:cNvPr id="460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3488" y="4149080"/>
            <a:ext cx="3806348" cy="1677761"/>
          </a:xfrm>
          <a:prstGeom prst="rect">
            <a:avLst/>
          </a:prstGeom>
          <a:noFill/>
          <a:ln w="12700" cap="flat" cmpd="sng">
            <a:solidFill>
              <a:schemeClr val="tx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223488" y="5831241"/>
            <a:ext cx="3806348" cy="230832"/>
          </a:xfrm>
          <a:prstGeom prst="rect">
            <a:avLst/>
          </a:prstGeom>
        </p:spPr>
        <p:txBody>
          <a:bodyPr wrap="square">
            <a:spAutoFit/>
          </a:bodyPr>
          <a:lstStyle/>
          <a:p>
            <a:pPr algn="r"/>
            <a:r>
              <a:rPr lang="sl-SI" sz="900" dirty="0" smtClean="0">
                <a:solidFill>
                  <a:schemeClr val="bg2">
                    <a:lumMod val="60000"/>
                    <a:lumOff val="40000"/>
                  </a:schemeClr>
                </a:solidFill>
                <a:latin typeface="Arial Narrow" pitchFamily="34" charset="0"/>
              </a:rPr>
              <a:t>http://www.genelink.com/newsite/products/aptamers.asp</a:t>
            </a:r>
            <a:endParaRPr lang="sl-SI" sz="900" dirty="0">
              <a:solidFill>
                <a:schemeClr val="bg2">
                  <a:lumMod val="60000"/>
                  <a:lumOff val="4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95288" y="908050"/>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l-SI" sz="1600" dirty="0" smtClean="0"/>
              <a:t>Postopek </a:t>
            </a:r>
            <a:r>
              <a:rPr lang="sl-SI" sz="1600" dirty="0"/>
              <a:t>selekcije ima oznako SELEX </a:t>
            </a:r>
            <a:r>
              <a:rPr lang="sl-SI" sz="1400" dirty="0"/>
              <a:t>(</a:t>
            </a:r>
            <a:r>
              <a:rPr lang="sl-SI" sz="1400" i="1" dirty="0" err="1" smtClean="0"/>
              <a:t>systematic</a:t>
            </a:r>
            <a:r>
              <a:rPr lang="sl-SI" sz="1400" i="1" dirty="0" smtClean="0"/>
              <a:t> </a:t>
            </a:r>
            <a:r>
              <a:rPr lang="sl-SI" sz="1400" i="1" dirty="0" err="1" smtClean="0"/>
              <a:t>evolution</a:t>
            </a:r>
            <a:r>
              <a:rPr lang="sl-SI" sz="1400" i="1" dirty="0" smtClean="0"/>
              <a:t> </a:t>
            </a:r>
            <a:r>
              <a:rPr lang="sl-SI" sz="1400" i="1" dirty="0" err="1"/>
              <a:t>of</a:t>
            </a:r>
            <a:r>
              <a:rPr lang="sl-SI" sz="1400" i="1" dirty="0"/>
              <a:t> </a:t>
            </a:r>
            <a:r>
              <a:rPr lang="sl-SI" sz="1400" i="1" dirty="0" err="1"/>
              <a:t>ligands</a:t>
            </a:r>
            <a:r>
              <a:rPr lang="sl-SI" sz="1400" i="1" dirty="0"/>
              <a:t> </a:t>
            </a:r>
            <a:r>
              <a:rPr lang="sl-SI" sz="1400" i="1" dirty="0" err="1"/>
              <a:t>by</a:t>
            </a:r>
            <a:r>
              <a:rPr lang="sl-SI" sz="1400" i="1" dirty="0"/>
              <a:t> </a:t>
            </a:r>
            <a:r>
              <a:rPr lang="sl-SI" sz="1400" i="1" dirty="0" err="1"/>
              <a:t>exponential</a:t>
            </a:r>
            <a:r>
              <a:rPr lang="sl-SI" sz="1400" i="1" dirty="0"/>
              <a:t> </a:t>
            </a:r>
            <a:r>
              <a:rPr lang="sl-SI" sz="1400" i="1" dirty="0" err="1"/>
              <a:t>enrichment</a:t>
            </a:r>
            <a:r>
              <a:rPr lang="sl-SI" sz="1400" dirty="0" smtClean="0"/>
              <a:t>)</a:t>
            </a:r>
            <a:r>
              <a:rPr lang="sl-SI" sz="1600" dirty="0" smtClean="0"/>
              <a:t>.</a:t>
            </a:r>
            <a:endParaRPr lang="sl-SI" sz="1600" dirty="0"/>
          </a:p>
        </p:txBody>
      </p:sp>
      <p:sp>
        <p:nvSpPr>
          <p:cNvPr id="46083" name="Rectangle 3"/>
          <p:cNvSpPr>
            <a:spLocks noChangeArrowheads="1"/>
          </p:cNvSpPr>
          <p:nvPr/>
        </p:nvSpPr>
        <p:spPr bwMode="auto">
          <a:xfrm>
            <a:off x="395288" y="260350"/>
            <a:ext cx="7772400" cy="3937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dirty="0" err="1" smtClean="0">
                <a:solidFill>
                  <a:schemeClr val="tx2"/>
                </a:solidFill>
              </a:rPr>
              <a:t>Aptameri</a:t>
            </a:r>
            <a:r>
              <a:rPr lang="sl-SI" sz="2800" dirty="0" smtClean="0">
                <a:solidFill>
                  <a:schemeClr val="tx2"/>
                </a:solidFill>
              </a:rPr>
              <a:t>: SELEX</a:t>
            </a:r>
            <a:endParaRPr lang="en-US" sz="4400" dirty="0">
              <a:solidFill>
                <a:schemeClr val="tx2"/>
              </a:solidFill>
            </a:endParaRPr>
          </a:p>
        </p:txBody>
      </p:sp>
      <p:pic>
        <p:nvPicPr>
          <p:cNvPr id="129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51" y="1476623"/>
            <a:ext cx="3919716" cy="231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212" y="1503113"/>
            <a:ext cx="1822331" cy="255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24" y="4060343"/>
            <a:ext cx="5339878" cy="241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958554" y="6612160"/>
            <a:ext cx="3806348" cy="230832"/>
          </a:xfrm>
          <a:prstGeom prst="rect">
            <a:avLst/>
          </a:prstGeom>
        </p:spPr>
        <p:txBody>
          <a:bodyPr wrap="square">
            <a:spAutoFit/>
          </a:bodyPr>
          <a:lstStyle/>
          <a:p>
            <a:pPr algn="r"/>
            <a:r>
              <a:rPr lang="sl-SI" sz="900" dirty="0" smtClean="0">
                <a:solidFill>
                  <a:schemeClr val="bg2">
                    <a:lumMod val="60000"/>
                    <a:lumOff val="40000"/>
                  </a:schemeClr>
                </a:solidFill>
                <a:latin typeface="Arial Narrow" pitchFamily="34" charset="0"/>
              </a:rPr>
              <a:t>http://www.genelink.com/newsite/products/aptamers.asp</a:t>
            </a:r>
            <a:endParaRPr lang="sl-SI" sz="900" dirty="0">
              <a:solidFill>
                <a:schemeClr val="bg2">
                  <a:lumMod val="60000"/>
                  <a:lumOff val="40000"/>
                </a:schemeClr>
              </a:solidFill>
              <a:latin typeface="Arial Narrow" pitchFamily="34" charset="0"/>
            </a:endParaRPr>
          </a:p>
        </p:txBody>
      </p:sp>
    </p:spTree>
    <p:extLst>
      <p:ext uri="{BB962C8B-B14F-4D97-AF65-F5344CB8AC3E}">
        <p14:creationId xmlns:p14="http://schemas.microsoft.com/office/powerpoint/2010/main" val="121283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11200" y="369888"/>
            <a:ext cx="7772400" cy="393700"/>
          </a:xfrm>
          <a:solidFill>
            <a:srgbClr val="FF6600">
              <a:alpha val="50195"/>
            </a:srgbClr>
          </a:solidFill>
        </p:spPr>
        <p:txBody>
          <a:bodyPr/>
          <a:lstStyle/>
          <a:p>
            <a:r>
              <a:rPr lang="en-US" sz="2800" smtClean="0"/>
              <a:t>Aptameri</a:t>
            </a:r>
            <a:r>
              <a:rPr lang="sl-SI" sz="2800" smtClean="0"/>
              <a:t> /2</a:t>
            </a:r>
            <a:endParaRPr lang="en-US" smtClean="0"/>
          </a:p>
        </p:txBody>
      </p:sp>
      <p:sp>
        <p:nvSpPr>
          <p:cNvPr id="47107" name="Text Box 3"/>
          <p:cNvSpPr txBox="1">
            <a:spLocks noChangeArrowheads="1"/>
          </p:cNvSpPr>
          <p:nvPr/>
        </p:nvSpPr>
        <p:spPr bwMode="auto">
          <a:xfrm>
            <a:off x="5076825" y="908050"/>
            <a:ext cx="3816350" cy="355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a:t>Primer: </a:t>
            </a:r>
          </a:p>
          <a:p>
            <a:r>
              <a:rPr lang="en-US" sz="1400"/>
              <a:t>Liu et al. (2003) J. Mol. Recognit. 16, 23-27</a:t>
            </a:r>
          </a:p>
          <a:p>
            <a:endParaRPr lang="en-US" sz="900"/>
          </a:p>
          <a:p>
            <a:r>
              <a:rPr lang="en-US" sz="1600" u="sng"/>
              <a:t>tarča</a:t>
            </a:r>
            <a:r>
              <a:rPr lang="en-US" sz="1600"/>
              <a:t>: goveji trombin</a:t>
            </a:r>
          </a:p>
          <a:p>
            <a:r>
              <a:rPr lang="en-US" sz="1600" u="sng"/>
              <a:t>matrično zaporedje</a:t>
            </a:r>
            <a:r>
              <a:rPr lang="en-US" sz="1600"/>
              <a:t>:</a:t>
            </a:r>
          </a:p>
          <a:p>
            <a:r>
              <a:rPr lang="en-US" sz="1400"/>
              <a:t>GCAATGGTACGGTACTTCC</a:t>
            </a:r>
            <a:r>
              <a:rPr lang="en-US" sz="1400" b="1">
                <a:solidFill>
                  <a:schemeClr val="accent2"/>
                </a:solidFill>
              </a:rPr>
              <a:t>-N25-</a:t>
            </a:r>
            <a:r>
              <a:rPr lang="en-US" sz="1400"/>
              <a:t>CAAAAGTGCACGCTACTTTGCTAA</a:t>
            </a:r>
            <a:br>
              <a:rPr lang="en-US" sz="1400"/>
            </a:br>
            <a:r>
              <a:rPr lang="en-US" sz="1400"/>
              <a:t>---&gt; </a:t>
            </a:r>
            <a:r>
              <a:rPr lang="en-US" sz="1400">
                <a:solidFill>
                  <a:srgbClr val="FF9966"/>
                </a:solidFill>
              </a:rPr>
              <a:t>7 krogov selekcije</a:t>
            </a:r>
          </a:p>
          <a:p>
            <a:endParaRPr lang="en-US" sz="1400"/>
          </a:p>
          <a:p>
            <a:r>
              <a:rPr lang="en-US" sz="1600" u="sng"/>
              <a:t>izbrani zaporedji (N25)</a:t>
            </a:r>
            <a:r>
              <a:rPr lang="en-US" sz="1600"/>
              <a:t>:</a:t>
            </a:r>
            <a:endParaRPr lang="en-US" sz="1000"/>
          </a:p>
          <a:p>
            <a:pPr>
              <a:buFontTx/>
              <a:buChar char="•"/>
            </a:pPr>
            <a:r>
              <a:rPr lang="en-US" sz="1400">
                <a:solidFill>
                  <a:schemeClr val="accent2"/>
                </a:solidFill>
              </a:rPr>
              <a:t>UUUGGAAGAUAGCUGGAGAACUAACC</a:t>
            </a:r>
          </a:p>
          <a:p>
            <a:pPr>
              <a:buFontTx/>
              <a:buChar char="•"/>
            </a:pPr>
            <a:r>
              <a:rPr lang="en-US" sz="1400">
                <a:solidFill>
                  <a:schemeClr val="accent2"/>
                </a:solidFill>
              </a:rPr>
              <a:t>AAGUGCGGGGGGGAGGUGGUGGUUC</a:t>
            </a:r>
            <a:endParaRPr lang="en-US" sz="1400"/>
          </a:p>
          <a:p>
            <a:pPr>
              <a:buFontTx/>
              <a:buChar char="•"/>
            </a:pPr>
            <a:endParaRPr lang="en-US" sz="1400"/>
          </a:p>
          <a:p>
            <a:r>
              <a:rPr lang="en-US" sz="1400"/>
              <a:t>Kd=164-240 nM</a:t>
            </a:r>
          </a:p>
          <a:p>
            <a:r>
              <a:rPr lang="en-US" sz="1400"/>
              <a:t>ne prepoznavata člov. trombina</a:t>
            </a:r>
          </a:p>
          <a:p>
            <a:r>
              <a:rPr lang="en-US" sz="1400"/>
              <a:t>vežeta se na prepoznavno mesto za heparin</a:t>
            </a:r>
          </a:p>
        </p:txBody>
      </p:sp>
      <p:pic>
        <p:nvPicPr>
          <p:cNvPr id="47108"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58170"/>
          <a:stretch>
            <a:fillRect/>
          </a:stretch>
        </p:blipFill>
        <p:spPr>
          <a:xfrm>
            <a:off x="250825" y="908050"/>
            <a:ext cx="2590800" cy="4572000"/>
          </a:xfrm>
          <a:noFill/>
        </p:spPr>
      </p:pic>
      <p:pic>
        <p:nvPicPr>
          <p:cNvPr id="47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844675"/>
            <a:ext cx="21717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 Box 6"/>
          <p:cNvSpPr txBox="1">
            <a:spLocks noChangeArrowheads="1"/>
          </p:cNvSpPr>
          <p:nvPr/>
        </p:nvSpPr>
        <p:spPr bwMode="auto">
          <a:xfrm>
            <a:off x="3059113" y="5084763"/>
            <a:ext cx="583247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err="1"/>
              <a:t>Zbirka</a:t>
            </a:r>
            <a:r>
              <a:rPr lang="en-US" sz="1600" dirty="0"/>
              <a:t> </a:t>
            </a:r>
            <a:r>
              <a:rPr lang="en-US" sz="1600" dirty="0" err="1"/>
              <a:t>podatkov</a:t>
            </a:r>
            <a:r>
              <a:rPr lang="en-US" sz="1600" dirty="0"/>
              <a:t> o </a:t>
            </a:r>
            <a:r>
              <a:rPr lang="en-US" sz="1600" dirty="0" err="1"/>
              <a:t>aptamerih</a:t>
            </a:r>
            <a:r>
              <a:rPr lang="en-US" sz="1600" dirty="0"/>
              <a:t> </a:t>
            </a:r>
            <a:r>
              <a:rPr lang="en-US" sz="1600" dirty="0" err="1"/>
              <a:t>vsebuje</a:t>
            </a:r>
            <a:r>
              <a:rPr lang="en-US" sz="1600" dirty="0"/>
              <a:t> </a:t>
            </a:r>
            <a:r>
              <a:rPr lang="sl-SI" sz="1600" dirty="0"/>
              <a:t>3498</a:t>
            </a:r>
            <a:r>
              <a:rPr lang="en-US" sz="1600" dirty="0"/>
              <a:t> </a:t>
            </a:r>
            <a:r>
              <a:rPr lang="en-US" sz="1600" dirty="0" err="1"/>
              <a:t>zaporedij</a:t>
            </a:r>
            <a:r>
              <a:rPr lang="en-US" sz="1600" dirty="0"/>
              <a:t> </a:t>
            </a:r>
            <a:r>
              <a:rPr lang="en-US" sz="1600" dirty="0" err="1"/>
              <a:t>iz</a:t>
            </a:r>
            <a:r>
              <a:rPr lang="en-US" sz="1600" dirty="0"/>
              <a:t> </a:t>
            </a:r>
            <a:r>
              <a:rPr lang="sl-SI" sz="1600" dirty="0"/>
              <a:t>306</a:t>
            </a:r>
            <a:r>
              <a:rPr lang="en-US" sz="1600" dirty="0"/>
              <a:t> </a:t>
            </a:r>
            <a:r>
              <a:rPr lang="en-US" sz="1600" dirty="0" err="1"/>
              <a:t>člankov</a:t>
            </a:r>
            <a:r>
              <a:rPr lang="sl-SI" sz="1600" dirty="0"/>
              <a:t> (stanje 12/2005)</a:t>
            </a:r>
            <a:r>
              <a:rPr lang="en-US" sz="1600" dirty="0"/>
              <a:t>.</a:t>
            </a:r>
          </a:p>
          <a:p>
            <a:r>
              <a:rPr lang="en-US" sz="1200" dirty="0">
                <a:solidFill>
                  <a:schemeClr val="bg2">
                    <a:lumMod val="60000"/>
                    <a:lumOff val="40000"/>
                  </a:schemeClr>
                </a:solidFill>
              </a:rPr>
              <a:t>http://aptamer.icmb.utexas.edu/index.html</a:t>
            </a:r>
            <a:endParaRPr lang="en-US" sz="1600" dirty="0">
              <a:solidFill>
                <a:schemeClr val="bg2">
                  <a:lumMod val="60000"/>
                  <a:lumOff val="4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en-GB" sz="2800" smtClean="0"/>
              <a:t>Ribocimi</a:t>
            </a:r>
            <a:endParaRPr lang="en-GB" sz="3200" smtClean="0"/>
          </a:p>
        </p:txBody>
      </p:sp>
      <p:sp>
        <p:nvSpPr>
          <p:cNvPr id="49155" name="Rectangle 3"/>
          <p:cNvSpPr>
            <a:spLocks noGrp="1" noChangeArrowheads="1"/>
          </p:cNvSpPr>
          <p:nvPr>
            <p:ph type="body" idx="1"/>
          </p:nvPr>
        </p:nvSpPr>
        <p:spPr>
          <a:xfrm>
            <a:off x="179388" y="792163"/>
            <a:ext cx="8659812" cy="5910262"/>
          </a:xfrm>
        </p:spPr>
        <p:txBody>
          <a:bodyPr/>
          <a:lstStyle/>
          <a:p>
            <a:pPr marL="0" indent="0">
              <a:buFontTx/>
              <a:buNone/>
            </a:pPr>
            <a:r>
              <a:rPr lang="sl-SI" sz="1400" smtClean="0"/>
              <a:t>Ribocimi so katalitične molekule RNA z ločenima </a:t>
            </a:r>
            <a:br>
              <a:rPr lang="sl-SI" sz="1400" smtClean="0"/>
            </a:br>
            <a:r>
              <a:rPr lang="sl-SI" sz="1400" smtClean="0"/>
              <a:t>katalitičnim mestom in mestom vezave substrata. </a:t>
            </a:r>
            <a:br>
              <a:rPr lang="sl-SI" sz="1400" smtClean="0"/>
            </a:br>
            <a:r>
              <a:rPr lang="sl-SI" sz="1400" smtClean="0"/>
              <a:t>Zato lahko vezavno mesto prilagodimo tarčnemu </a:t>
            </a:r>
            <a:br>
              <a:rPr lang="sl-SI" sz="1400" smtClean="0"/>
            </a:br>
            <a:r>
              <a:rPr lang="sl-SI" sz="1400" smtClean="0"/>
              <a:t>zaporedju. Obstajata dva tipa: </a:t>
            </a:r>
            <a:r>
              <a:rPr lang="sl-SI" sz="1400" smtClean="0">
                <a:solidFill>
                  <a:srgbClr val="009900"/>
                </a:solidFill>
              </a:rPr>
              <a:t>lasnični</a:t>
            </a:r>
            <a:r>
              <a:rPr lang="sl-SI" sz="1400" smtClean="0"/>
              <a:t> in </a:t>
            </a:r>
            <a:br>
              <a:rPr lang="sl-SI" sz="1400" smtClean="0"/>
            </a:br>
            <a:r>
              <a:rPr lang="sl-SI" sz="1400" smtClean="0"/>
              <a:t>ribocimi v obliki </a:t>
            </a:r>
            <a:r>
              <a:rPr lang="sl-SI" sz="1400" smtClean="0">
                <a:solidFill>
                  <a:srgbClr val="009900"/>
                </a:solidFill>
              </a:rPr>
              <a:t>kladiva</a:t>
            </a:r>
            <a:r>
              <a:rPr lang="sl-SI" sz="1400" smtClean="0"/>
              <a:t>.</a:t>
            </a:r>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r>
              <a:rPr lang="sl-SI" sz="1400" smtClean="0"/>
              <a:t>Sinteza večjih količin RNA je draga, po vnosu v celico pa se RNA hitro razgradi. Zato so razvili postopek, pri katerem se RNA sintetizira </a:t>
            </a:r>
            <a:r>
              <a:rPr lang="sl-SI" sz="1400" i="1" smtClean="0"/>
              <a:t>in vivo</a:t>
            </a:r>
            <a:r>
              <a:rPr lang="sl-SI" sz="1400" smtClean="0"/>
              <a:t> s pomočjo evkariontskega ekspresijskega vektorja.</a:t>
            </a:r>
          </a:p>
          <a:p>
            <a:pPr marL="0" indent="0">
              <a:buFontTx/>
              <a:buNone/>
            </a:pPr>
            <a:r>
              <a:rPr lang="sl-SI" sz="1200" smtClean="0"/>
              <a:t>Z ribocimi poskusno zdravijo npr. retinitis pigmentosa pri modelnih transgenskih podganah. Gen za opsin 2 je mutiran, zato se protein nepravilno zvije, z leti pa se akumulira in postane cititoksičen, kar povzroči odmiranje senzoričnih celic. Ribocime so pripravili tako, da se vežejo v bližini mutacij in cepijo mRNA, zato do translacije ne pride. Transgenske podgane sicer proizvajajo 44 % manj mutiranega proteina kot bi zdrave podgane proizvajale wt proteina. Če so trangenske podgane zdravili z ribocimi, se jim je raven izražanja zmanjšala na polovico. </a:t>
            </a:r>
          </a:p>
          <a:p>
            <a:pPr marL="0" indent="0">
              <a:buFontTx/>
              <a:buNone/>
            </a:pPr>
            <a:endParaRPr lang="sl-SI" sz="1200" smtClean="0"/>
          </a:p>
          <a:p>
            <a:pPr marL="0" indent="0">
              <a:buFontTx/>
              <a:buNone/>
            </a:pPr>
            <a:endParaRPr lang="sl-SI" sz="1400" smtClean="0"/>
          </a:p>
          <a:p>
            <a:pPr marL="0" indent="0">
              <a:buFontTx/>
              <a:buNone/>
            </a:pPr>
            <a:endParaRPr lang="sl-SI" sz="1400" smtClean="0"/>
          </a:p>
          <a:p>
            <a:pPr marL="0" indent="0">
              <a:buFontTx/>
              <a:buNone/>
            </a:pPr>
            <a:r>
              <a:rPr lang="sl-SI" sz="1400" smtClean="0"/>
              <a:t>Poskusi so usmerjeni tudi na zdravljenje virusnih bolezni (AIDS; prehlad), </a:t>
            </a:r>
            <a:br>
              <a:rPr lang="sl-SI" sz="1400" smtClean="0"/>
            </a:br>
            <a:r>
              <a:rPr lang="sl-SI" sz="1400" smtClean="0"/>
              <a:t>raka in drugih bolezni z znanimi povzročitelji.</a:t>
            </a:r>
          </a:p>
          <a:p>
            <a:pPr marL="0" indent="0">
              <a:buFontTx/>
              <a:buNone/>
            </a:pPr>
            <a:r>
              <a:rPr lang="sl-SI" sz="800" smtClean="0"/>
              <a:t> </a:t>
            </a:r>
          </a:p>
          <a:p>
            <a:pPr marL="0" indent="0">
              <a:buFontTx/>
              <a:buNone/>
            </a:pPr>
            <a:r>
              <a:rPr lang="sl-SI" sz="1400" smtClean="0"/>
              <a:t>V naravi katalitičnih molekul DNA ne najdemo, vendar je bilo take molekule </a:t>
            </a:r>
            <a:br>
              <a:rPr lang="sl-SI" sz="1400" smtClean="0"/>
            </a:br>
            <a:r>
              <a:rPr lang="sl-SI" sz="1400" smtClean="0"/>
              <a:t>mogoče načrtno ustvariti. Sintetične katalitične oligonukleotide vnesemo v </a:t>
            </a:r>
            <a:br>
              <a:rPr lang="sl-SI" sz="1400" smtClean="0"/>
            </a:br>
            <a:r>
              <a:rPr lang="sl-SI" sz="1400" smtClean="0"/>
              <a:t>celice z liposomi.</a:t>
            </a:r>
          </a:p>
        </p:txBody>
      </p:sp>
      <p:pic>
        <p:nvPicPr>
          <p:cNvPr id="49156" name="Picture 4" descr="ribozyme_complex_stru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836613"/>
            <a:ext cx="1714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ribozyme_stru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052513"/>
            <a:ext cx="16764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Ribozymes_retiniti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4221163"/>
            <a:ext cx="4114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Ribozymes_retinitis2"/>
          <p:cNvPicPr>
            <a:picLocks noChangeAspect="1" noChangeArrowheads="1"/>
          </p:cNvPicPr>
          <p:nvPr/>
        </p:nvPicPr>
        <p:blipFill>
          <a:blip r:embed="rId6">
            <a:extLst>
              <a:ext uri="{28A0092B-C50C-407E-A947-70E740481C1C}">
                <a14:useLocalDpi xmlns:a14="http://schemas.microsoft.com/office/drawing/2010/main" val="0"/>
              </a:ext>
            </a:extLst>
          </a:blip>
          <a:srcRect l="31308" t="11852" r="33470" b="14075"/>
          <a:stretch>
            <a:fillRect/>
          </a:stretch>
        </p:blipFill>
        <p:spPr bwMode="auto">
          <a:xfrm>
            <a:off x="6804025" y="4221163"/>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711200" y="315913"/>
            <a:ext cx="7772400" cy="47625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800">
                <a:solidFill>
                  <a:schemeClr val="tx2"/>
                </a:solidFill>
              </a:rPr>
              <a:t>Zdravljenje z RNAi</a:t>
            </a:r>
            <a:endParaRPr lang="en-GB" sz="3200">
              <a:solidFill>
                <a:schemeClr val="tx2"/>
              </a:solidFill>
            </a:endParaRPr>
          </a:p>
        </p:txBody>
      </p:sp>
      <p:sp>
        <p:nvSpPr>
          <p:cNvPr id="50179" name="Text Box 3"/>
          <p:cNvSpPr txBox="1">
            <a:spLocks noChangeArrowheads="1"/>
          </p:cNvSpPr>
          <p:nvPr/>
        </p:nvSpPr>
        <p:spPr bwMode="auto">
          <a:xfrm>
            <a:off x="3419475" y="896938"/>
            <a:ext cx="5724525" cy="34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b="1"/>
              <a:t>Inhibicija HIV s pomočjo siRNA:</a:t>
            </a:r>
          </a:p>
          <a:p>
            <a:r>
              <a:rPr lang="sl-SI" sz="1600"/>
              <a:t>1.: </a:t>
            </a:r>
            <a:r>
              <a:rPr lang="sl-SI" sz="1600">
                <a:solidFill>
                  <a:srgbClr val="009900"/>
                </a:solidFill>
              </a:rPr>
              <a:t>v celico, okuženo s HIV, vnesemo siRNA proti </a:t>
            </a:r>
            <a:r>
              <a:rPr lang="sl-SI" sz="1600" i="1">
                <a:solidFill>
                  <a:srgbClr val="009900"/>
                </a:solidFill>
              </a:rPr>
              <a:t>gag</a:t>
            </a:r>
            <a:r>
              <a:rPr lang="sl-SI" sz="1600">
                <a:solidFill>
                  <a:srgbClr val="009900"/>
                </a:solidFill>
              </a:rPr>
              <a:t> </a:t>
            </a:r>
            <a:br>
              <a:rPr lang="sl-SI" sz="1600">
                <a:solidFill>
                  <a:srgbClr val="009900"/>
                </a:solidFill>
              </a:rPr>
            </a:br>
            <a:r>
              <a:rPr lang="sl-SI" sz="1600">
                <a:solidFill>
                  <a:srgbClr val="009900"/>
                </a:solidFill>
              </a:rPr>
              <a:t>(zapis za p24, protein sredice HIV)</a:t>
            </a:r>
          </a:p>
          <a:p>
            <a:r>
              <a:rPr lang="sl-SI" sz="1600"/>
              <a:t>2.: </a:t>
            </a:r>
            <a:r>
              <a:rPr lang="sl-SI" sz="1600">
                <a:solidFill>
                  <a:srgbClr val="009900"/>
                </a:solidFill>
              </a:rPr>
              <a:t>siRNA se vključijo v utiševalni kompleks RISC</a:t>
            </a:r>
          </a:p>
          <a:p>
            <a:r>
              <a:rPr lang="sl-SI" sz="1600"/>
              <a:t>3. in 4.: </a:t>
            </a:r>
            <a:r>
              <a:rPr lang="sl-SI" sz="1600">
                <a:solidFill>
                  <a:srgbClr val="009900"/>
                </a:solidFill>
              </a:rPr>
              <a:t>RISC razvije siRNA in razgradi tarčno zaporedje na transkriptu virusne RNA</a:t>
            </a:r>
          </a:p>
          <a:p>
            <a:r>
              <a:rPr lang="sl-SI" sz="1600"/>
              <a:t>5.: </a:t>
            </a:r>
            <a:r>
              <a:rPr lang="sl-SI" sz="1600">
                <a:solidFill>
                  <a:srgbClr val="009900"/>
                </a:solidFill>
              </a:rPr>
              <a:t>zaradi razgradnje RNA v območju zaporedja </a:t>
            </a:r>
            <a:r>
              <a:rPr lang="sl-SI" sz="1600" i="1">
                <a:solidFill>
                  <a:srgbClr val="009900"/>
                </a:solidFill>
              </a:rPr>
              <a:t>gag</a:t>
            </a:r>
            <a:r>
              <a:rPr lang="sl-SI" sz="1600">
                <a:solidFill>
                  <a:srgbClr val="009900"/>
                </a:solidFill>
              </a:rPr>
              <a:t> ne more nastati p24 in s tem novi HIV</a:t>
            </a:r>
          </a:p>
          <a:p>
            <a:endParaRPr lang="sl-SI" sz="1600">
              <a:solidFill>
                <a:srgbClr val="009900"/>
              </a:solidFill>
            </a:endParaRPr>
          </a:p>
          <a:p>
            <a:endParaRPr lang="sl-SI" sz="1600">
              <a:solidFill>
                <a:srgbClr val="009900"/>
              </a:solidFill>
            </a:endParaRPr>
          </a:p>
          <a:p>
            <a:r>
              <a:rPr lang="sl-SI" sz="1600">
                <a:solidFill>
                  <a:srgbClr val="FF00FF"/>
                </a:solidFill>
              </a:rPr>
              <a:t>      Enak pristop so uporabili tudi s </a:t>
            </a:r>
            <a:br>
              <a:rPr lang="sl-SI" sz="1600">
                <a:solidFill>
                  <a:srgbClr val="FF00FF"/>
                </a:solidFill>
              </a:rPr>
            </a:br>
            <a:r>
              <a:rPr lang="sl-SI" sz="1600">
                <a:solidFill>
                  <a:srgbClr val="FF00FF"/>
                </a:solidFill>
              </a:rPr>
              <a:t>siRNA proti CD4.</a:t>
            </a:r>
          </a:p>
          <a:p>
            <a:r>
              <a:rPr lang="sl-SI" sz="1600">
                <a:solidFill>
                  <a:srgbClr val="FF00FF"/>
                </a:solidFill>
              </a:rPr>
              <a:t>	</a:t>
            </a:r>
            <a:r>
              <a:rPr lang="sl-SI" sz="1200">
                <a:solidFill>
                  <a:srgbClr val="FF00FF"/>
                </a:solidFill>
              </a:rPr>
              <a:t>Novina, C.D. et al. </a:t>
            </a:r>
            <a:br>
              <a:rPr lang="sl-SI" sz="1200">
                <a:solidFill>
                  <a:srgbClr val="FF00FF"/>
                </a:solidFill>
              </a:rPr>
            </a:br>
            <a:r>
              <a:rPr lang="sl-SI" sz="1200">
                <a:solidFill>
                  <a:srgbClr val="FF00FF"/>
                </a:solidFill>
              </a:rPr>
              <a:t>Nature Medicine 8, 681-686, 2002</a:t>
            </a:r>
            <a:endParaRPr lang="sl-SI" sz="1200">
              <a:solidFill>
                <a:srgbClr val="009900"/>
              </a:solidFill>
            </a:endParaRP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b="43893"/>
          <a:stretch>
            <a:fillRect/>
          </a:stretch>
        </p:blipFill>
        <p:spPr bwMode="auto">
          <a:xfrm>
            <a:off x="323850" y="981075"/>
            <a:ext cx="28082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p:cNvPicPr>
            <a:picLocks noChangeAspect="1" noChangeArrowheads="1"/>
          </p:cNvPicPr>
          <p:nvPr/>
        </p:nvPicPr>
        <p:blipFill>
          <a:blip r:embed="rId4">
            <a:extLst>
              <a:ext uri="{28A0092B-C50C-407E-A947-70E740481C1C}">
                <a14:useLocalDpi xmlns:a14="http://schemas.microsoft.com/office/drawing/2010/main" val="0"/>
              </a:ext>
            </a:extLst>
          </a:blip>
          <a:srcRect l="2002" t="1601"/>
          <a:stretch>
            <a:fillRect/>
          </a:stretch>
        </p:blipFill>
        <p:spPr bwMode="auto">
          <a:xfrm>
            <a:off x="468313" y="3213100"/>
            <a:ext cx="27273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2924175"/>
            <a:ext cx="1685925"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4724400"/>
            <a:ext cx="3789363" cy="1536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315913"/>
            <a:ext cx="7772400" cy="476250"/>
          </a:xfrm>
          <a:solidFill>
            <a:srgbClr val="FF6600">
              <a:alpha val="50195"/>
            </a:srgbClr>
          </a:solidFill>
        </p:spPr>
        <p:txBody>
          <a:bodyPr/>
          <a:lstStyle/>
          <a:p>
            <a:r>
              <a:rPr lang="en-GB" sz="3200" smtClean="0"/>
              <a:t>Zdravljenje z izvornimi celicami</a:t>
            </a:r>
          </a:p>
        </p:txBody>
      </p:sp>
      <p:sp>
        <p:nvSpPr>
          <p:cNvPr id="51203" name="Rectangle 3"/>
          <p:cNvSpPr>
            <a:spLocks noGrp="1" noChangeArrowheads="1"/>
          </p:cNvSpPr>
          <p:nvPr>
            <p:ph type="body" idx="1"/>
          </p:nvPr>
        </p:nvSpPr>
        <p:spPr>
          <a:xfrm>
            <a:off x="406400" y="1108075"/>
            <a:ext cx="8432800" cy="5594350"/>
          </a:xfrm>
        </p:spPr>
        <p:txBody>
          <a:bodyPr/>
          <a:lstStyle/>
          <a:p>
            <a:pPr marL="0" indent="0">
              <a:buFontTx/>
              <a:buNone/>
            </a:pPr>
            <a:r>
              <a:rPr lang="sl-SI" sz="1400" smtClean="0"/>
              <a:t>S tem, ko so </a:t>
            </a:r>
            <a:r>
              <a:rPr lang="sl-SI" sz="1200" smtClean="0"/>
              <a:t>[1999]</a:t>
            </a:r>
            <a:r>
              <a:rPr lang="sl-SI" sz="1400" smtClean="0"/>
              <a:t> zaznali izvorne celice tudi v organih, v katerih so sprva menili, da jih ni (možgani, mišice), se je odprla možnost uporabe teh celic za zdravljenje. Celice je treba najprej identificirati / izolirati, namnožiti </a:t>
            </a:r>
            <a:r>
              <a:rPr lang="sl-SI" sz="1400" i="1" smtClean="0"/>
              <a:t>in vitro</a:t>
            </a:r>
            <a:r>
              <a:rPr lang="sl-SI" sz="1400" smtClean="0"/>
              <a:t> in nato ponovno vstaviti v okvarjeno tkivo. Podobne uspehe bi lahko dobili tudi z dediferenciranimi somatskimi celicami ali z embrionalnimi izvornimi celicami.</a:t>
            </a:r>
          </a:p>
          <a:p>
            <a:pPr marL="0" indent="0">
              <a:buFontTx/>
              <a:buNone/>
            </a:pPr>
            <a:endParaRPr lang="sl-SI" sz="800" smtClean="0"/>
          </a:p>
          <a:p>
            <a:pPr marL="0" indent="0">
              <a:buFontTx/>
              <a:buNone/>
            </a:pPr>
            <a:r>
              <a:rPr lang="sl-SI" sz="1400" smtClean="0"/>
              <a:t>Možni pristopi k zdravljenju možganskih kapi z izvornimi celicami:</a:t>
            </a:r>
            <a:endParaRPr lang="en-GB" sz="1400" smtClean="0"/>
          </a:p>
          <a:p>
            <a:pPr marL="0" indent="0">
              <a:buFontTx/>
              <a:buNone/>
            </a:pPr>
            <a:r>
              <a:rPr lang="sl-SI" sz="1400" i="1" smtClean="0"/>
              <a:t>A – izolirane izvorne celice iz možganov namnožimo in reimplantiramo</a:t>
            </a:r>
            <a:br>
              <a:rPr lang="sl-SI" sz="1400" i="1" smtClean="0"/>
            </a:br>
            <a:r>
              <a:rPr lang="sl-SI" sz="1400" i="1" smtClean="0"/>
              <a:t>B – embrionalne izvorne celice alogenskih donorjev reprogramiramo in vnesemo</a:t>
            </a:r>
            <a:br>
              <a:rPr lang="sl-SI" sz="1400" i="1" smtClean="0"/>
            </a:br>
            <a:r>
              <a:rPr lang="sl-SI" sz="1400" i="1" smtClean="0"/>
              <a:t>C – v enukleirane jajčne celice vnesemo jedra iz somatskih celic pacienta, odvzamemo celice iz nastalih blastocist, </a:t>
            </a:r>
            <a:br>
              <a:rPr lang="sl-SI" sz="1400" i="1" smtClean="0"/>
            </a:br>
            <a:r>
              <a:rPr lang="sl-SI" sz="1400" i="1" smtClean="0"/>
              <a:t>      jih reprogramiramo v živčne izvorne celice </a:t>
            </a:r>
            <a:br>
              <a:rPr lang="sl-SI" sz="1400" i="1" smtClean="0"/>
            </a:br>
            <a:r>
              <a:rPr lang="sl-SI" sz="1400" i="1" smtClean="0"/>
              <a:t>     in vnesemo v možgane</a:t>
            </a:r>
            <a:br>
              <a:rPr lang="sl-SI" sz="1400" i="1" smtClean="0"/>
            </a:br>
            <a:r>
              <a:rPr lang="sl-SI" sz="1400" i="1" smtClean="0"/>
              <a:t>D – lastne izvorne celice kostnega mozga </a:t>
            </a:r>
            <a:br>
              <a:rPr lang="sl-SI" sz="1400" i="1" smtClean="0"/>
            </a:br>
            <a:r>
              <a:rPr lang="sl-SI" sz="1400" i="1" smtClean="0"/>
              <a:t>       reprogramiramo in implantiramo</a:t>
            </a:r>
            <a:br>
              <a:rPr lang="sl-SI" sz="1400" i="1" smtClean="0"/>
            </a:br>
            <a:r>
              <a:rPr lang="sl-SI" sz="1400" i="1" smtClean="0"/>
              <a:t>E – kombiniran pristop z gensko terapijo – </a:t>
            </a:r>
            <a:br>
              <a:rPr lang="sl-SI" sz="1400" i="1" smtClean="0"/>
            </a:br>
            <a:r>
              <a:rPr lang="sl-SI" sz="1400" i="1" smtClean="0"/>
              <a:t>      pred implantacijo popravimo defekt, </a:t>
            </a:r>
            <a:br>
              <a:rPr lang="sl-SI" sz="1400" i="1" smtClean="0"/>
            </a:br>
            <a:r>
              <a:rPr lang="sl-SI" sz="1400" i="1" smtClean="0"/>
              <a:t>      ki je morda bil vzrok za infarkt</a:t>
            </a:r>
          </a:p>
          <a:p>
            <a:pPr marL="0" indent="0">
              <a:buFontTx/>
              <a:buNone/>
            </a:pPr>
            <a:endParaRPr lang="sl-SI" sz="800" i="1" smtClean="0"/>
          </a:p>
          <a:p>
            <a:pPr marL="0" indent="0">
              <a:buFontTx/>
              <a:buNone/>
            </a:pPr>
            <a:r>
              <a:rPr lang="sl-SI" sz="1000" i="1" smtClean="0"/>
              <a:t>       (JAMA, 285, 545-550, 2001)</a:t>
            </a:r>
            <a:endParaRPr lang="en-GB" sz="1000" i="1" smtClean="0"/>
          </a:p>
        </p:txBody>
      </p:sp>
      <p:pic>
        <p:nvPicPr>
          <p:cNvPr id="51204" name="Picture 4" descr="StemCellTherap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357563"/>
            <a:ext cx="4648200"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sl-SI" sz="2800" smtClean="0"/>
              <a:t>Gensko zdravljenje</a:t>
            </a:r>
            <a:endParaRPr lang="sl-SI" sz="3200" smtClean="0"/>
          </a:p>
        </p:txBody>
      </p:sp>
      <p:sp>
        <p:nvSpPr>
          <p:cNvPr id="52227" name="Rectangle 3"/>
          <p:cNvSpPr>
            <a:spLocks noGrp="1" noChangeArrowheads="1"/>
          </p:cNvSpPr>
          <p:nvPr>
            <p:ph type="body" idx="1"/>
          </p:nvPr>
        </p:nvSpPr>
        <p:spPr>
          <a:xfrm>
            <a:off x="406400" y="836613"/>
            <a:ext cx="8432800" cy="1512887"/>
          </a:xfrm>
        </p:spPr>
        <p:txBody>
          <a:bodyPr/>
          <a:lstStyle/>
          <a:p>
            <a:pPr marL="0" indent="0">
              <a:buFontTx/>
              <a:buNone/>
            </a:pPr>
            <a:r>
              <a:rPr lang="sl-SI" sz="1400" smtClean="0"/>
              <a:t>Gensko zdravljenje je genetsko spreminjanje celic za doseganje terapevtskih učinkov.</a:t>
            </a:r>
          </a:p>
          <a:p>
            <a:pPr marL="0" indent="0">
              <a:buFontTx/>
              <a:buNone/>
            </a:pPr>
            <a:r>
              <a:rPr lang="sl-SI" sz="1400" smtClean="0"/>
              <a:t>Genetsko spreminjanje izvedemo lahko v gojenih celicah, ki jih nato vstavimo v pacienta (pristop </a:t>
            </a:r>
            <a:r>
              <a:rPr lang="sl-SI" sz="1400" i="1" smtClean="0">
                <a:solidFill>
                  <a:srgbClr val="FF0000"/>
                </a:solidFill>
              </a:rPr>
              <a:t>ex vivo</a:t>
            </a:r>
            <a:r>
              <a:rPr lang="sl-SI" sz="1400" smtClean="0"/>
              <a:t>) ali pa celice spreminjamo </a:t>
            </a:r>
            <a:r>
              <a:rPr lang="sl-SI" sz="1400" i="1" smtClean="0">
                <a:solidFill>
                  <a:srgbClr val="FF0000"/>
                </a:solidFill>
              </a:rPr>
              <a:t>in vivo</a:t>
            </a:r>
            <a:r>
              <a:rPr lang="sl-SI" sz="1400" smtClean="0"/>
              <a:t>. </a:t>
            </a:r>
          </a:p>
          <a:p>
            <a:pPr marL="0" indent="0">
              <a:buFontTx/>
              <a:buNone/>
            </a:pPr>
            <a:r>
              <a:rPr lang="sl-SI" sz="1400" smtClean="0"/>
              <a:t>Namen genetskega spreminjanja je, da v celico vnesemo funkcionalen gen, ki bo zagotavljal normalno raven proteina, ki ga gen kodira, in s tem popravimo delovanje okvarjenega ali manjkajočega proteina.</a:t>
            </a:r>
            <a:endParaRPr lang="en-GB" sz="1400" i="1" smtClean="0"/>
          </a:p>
        </p:txBody>
      </p:sp>
      <p:pic>
        <p:nvPicPr>
          <p:cNvPr id="52228" name="Picture 4" descr="gene_therapy_principle2"/>
          <p:cNvPicPr>
            <a:picLocks noChangeAspect="1" noChangeArrowheads="1"/>
          </p:cNvPicPr>
          <p:nvPr/>
        </p:nvPicPr>
        <p:blipFill>
          <a:blip r:embed="rId3">
            <a:extLst>
              <a:ext uri="{28A0092B-C50C-407E-A947-70E740481C1C}">
                <a14:useLocalDpi xmlns:a14="http://schemas.microsoft.com/office/drawing/2010/main" val="0"/>
              </a:ext>
            </a:extLst>
          </a:blip>
          <a:srcRect b="2180"/>
          <a:stretch>
            <a:fillRect/>
          </a:stretch>
        </p:blipFill>
        <p:spPr bwMode="auto">
          <a:xfrm>
            <a:off x="250825" y="2708275"/>
            <a:ext cx="38877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Gene_therapy_intro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565400"/>
            <a:ext cx="44196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en-GB" sz="2800" smtClean="0"/>
              <a:t>Gensko zdravljenje</a:t>
            </a:r>
            <a:r>
              <a:rPr lang="sl-SI" sz="2800" smtClean="0"/>
              <a:t> /2</a:t>
            </a:r>
            <a:endParaRPr lang="en-GB" sz="3200" smtClean="0"/>
          </a:p>
        </p:txBody>
      </p:sp>
      <p:sp>
        <p:nvSpPr>
          <p:cNvPr id="53251" name="Rectangle 3"/>
          <p:cNvSpPr>
            <a:spLocks noChangeArrowheads="1"/>
          </p:cNvSpPr>
          <p:nvPr/>
        </p:nvSpPr>
        <p:spPr bwMode="auto">
          <a:xfrm>
            <a:off x="203200" y="844550"/>
            <a:ext cx="8689975" cy="568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600"/>
              <a:t>Zdravimo lahko bolezni, ki jih povzroča okvara posameznih genov, ali pa pridobljene bolezni, kakršne so okvare srca ali rak. Tarčne celice so lahko somatske, lahko pa bile tudi klične (ti poskusi so dovoljeni samo na živalskih modelih).</a:t>
            </a:r>
          </a:p>
          <a:p>
            <a:pPr>
              <a:spcBef>
                <a:spcPct val="20000"/>
              </a:spcBef>
            </a:pPr>
            <a:r>
              <a:rPr lang="sl-SI" sz="1600"/>
              <a:t>Najtežja naloga je vnos genetskega materiala v celice. Vnos mora biti specifičen, učinkovit in varen. Najpogosteje kot vektorje za vnos uporabljamo spremenjene viruse, lahko pa tudi DNA v kompleksu s proteini ali lipidi. </a:t>
            </a:r>
          </a:p>
          <a:p>
            <a:pPr>
              <a:spcBef>
                <a:spcPct val="20000"/>
              </a:spcBef>
            </a:pPr>
            <a:endParaRPr lang="sl-SI" sz="800"/>
          </a:p>
          <a:p>
            <a:pPr>
              <a:spcBef>
                <a:spcPct val="20000"/>
              </a:spcBef>
            </a:pPr>
            <a:r>
              <a:rPr lang="sl-SI" sz="1400"/>
              <a:t>Prve poskuse so opravili 1989/90 </a:t>
            </a:r>
            <a:r>
              <a:rPr lang="sl-SI" sz="1400" i="1"/>
              <a:t>ex vivo</a:t>
            </a:r>
            <a:r>
              <a:rPr lang="sl-SI" sz="1400"/>
              <a:t>. Zaradi tehnične zahtevnosti in neprepričljivih uspehov so kasneje večinoma prešli na zdravljenje </a:t>
            </a:r>
            <a:r>
              <a:rPr lang="sl-SI" sz="1400" i="1"/>
              <a:t>in vivo</a:t>
            </a:r>
            <a:r>
              <a:rPr lang="sl-SI" sz="1400"/>
              <a:t>.</a:t>
            </a:r>
          </a:p>
          <a:p>
            <a:pPr>
              <a:spcBef>
                <a:spcPct val="20000"/>
              </a:spcBef>
            </a:pPr>
            <a:endParaRPr lang="sl-SI" sz="800"/>
          </a:p>
          <a:p>
            <a:pPr>
              <a:spcBef>
                <a:spcPct val="20000"/>
              </a:spcBef>
            </a:pPr>
            <a:r>
              <a:rPr lang="sl-SI" sz="1600"/>
              <a:t>Cilji genskega zdravljenja z virusnimi vektorji:</a:t>
            </a:r>
          </a:p>
          <a:p>
            <a:pPr>
              <a:spcBef>
                <a:spcPct val="20000"/>
              </a:spcBef>
              <a:buFontTx/>
              <a:buChar char="•"/>
            </a:pPr>
            <a:r>
              <a:rPr lang="sl-SI" sz="1600"/>
              <a:t> </a:t>
            </a:r>
            <a:r>
              <a:rPr lang="sl-SI" sz="1400"/>
              <a:t>Stabilno, dolgotrajno izražanje gena, vgrajenega v </a:t>
            </a:r>
            <a:br>
              <a:rPr lang="sl-SI" sz="1400"/>
            </a:br>
            <a:r>
              <a:rPr lang="sl-SI" sz="1400"/>
              <a:t>kromosomsko DNA (npr. retrovirusi ali z adenovirusi </a:t>
            </a:r>
            <a:br>
              <a:rPr lang="sl-SI" sz="1400"/>
            </a:br>
            <a:r>
              <a:rPr lang="sl-SI" sz="1400"/>
              <a:t>povezani virusi (kot so parvovirusi) v odsotnosti </a:t>
            </a:r>
            <a:br>
              <a:rPr lang="sl-SI" sz="1400"/>
            </a:br>
            <a:r>
              <a:rPr lang="sl-SI" sz="1400"/>
              <a:t>pomožnega adenovirusa)</a:t>
            </a:r>
          </a:p>
          <a:p>
            <a:pPr>
              <a:spcBef>
                <a:spcPct val="20000"/>
              </a:spcBef>
              <a:buFontTx/>
              <a:buChar char="•"/>
            </a:pPr>
            <a:r>
              <a:rPr lang="sl-SI" sz="1400"/>
              <a:t> Če ne vgrajujemo gena v kromosom, želimo doseči </a:t>
            </a:r>
            <a:br>
              <a:rPr lang="sl-SI" sz="1400"/>
            </a:br>
            <a:r>
              <a:rPr lang="sl-SI" sz="1400"/>
              <a:t>čim dolgotrajnejše izražanje gena s  pomočjo </a:t>
            </a:r>
            <a:br>
              <a:rPr lang="sl-SI" sz="1400"/>
            </a:br>
            <a:r>
              <a:rPr lang="sl-SI" sz="1400"/>
              <a:t>adenovirusov, herpes-virusov ali plazmidov</a:t>
            </a:r>
          </a:p>
          <a:p>
            <a:pPr>
              <a:spcBef>
                <a:spcPct val="20000"/>
              </a:spcBef>
              <a:buFontTx/>
              <a:buChar char="•"/>
            </a:pPr>
            <a:endParaRPr lang="sl-SI" sz="700"/>
          </a:p>
          <a:p>
            <a:pPr>
              <a:spcBef>
                <a:spcPct val="20000"/>
              </a:spcBef>
            </a:pPr>
            <a:r>
              <a:rPr lang="sl-SI" sz="1600"/>
              <a:t>Postopek:</a:t>
            </a:r>
          </a:p>
          <a:p>
            <a:pPr>
              <a:spcBef>
                <a:spcPct val="20000"/>
              </a:spcBef>
              <a:buFontTx/>
              <a:buChar char="•"/>
            </a:pPr>
            <a:r>
              <a:rPr lang="sl-SI" sz="1600"/>
              <a:t> </a:t>
            </a:r>
            <a:r>
              <a:rPr lang="sl-SI" sz="1400"/>
              <a:t>Inficiranje gojenih človekovih celic </a:t>
            </a:r>
            <a:br>
              <a:rPr lang="sl-SI" sz="1400"/>
            </a:br>
            <a:r>
              <a:rPr lang="sl-SI" sz="1400"/>
              <a:t>(npr. mononuklearnih celic iz periferne krvi, izvornih </a:t>
            </a:r>
            <a:br>
              <a:rPr lang="sl-SI" sz="1400"/>
            </a:br>
            <a:r>
              <a:rPr lang="sl-SI" sz="1400"/>
              <a:t>celic kostnega mozga) in ponovno injiciranje v pacienta</a:t>
            </a:r>
          </a:p>
          <a:p>
            <a:pPr>
              <a:spcBef>
                <a:spcPct val="20000"/>
              </a:spcBef>
              <a:buFontTx/>
              <a:buChar char="•"/>
            </a:pPr>
            <a:r>
              <a:rPr lang="sl-SI" sz="1400"/>
              <a:t> Injiciranje virusnih delcev v človeka (v žilo ali v tumorsko tkivo)</a:t>
            </a:r>
          </a:p>
        </p:txBody>
      </p:sp>
      <p:pic>
        <p:nvPicPr>
          <p:cNvPr id="53252" name="Picture 4" descr="GTherapy_InExViv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068638"/>
            <a:ext cx="44196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9388" y="188913"/>
            <a:ext cx="5330825" cy="474662"/>
          </a:xfrm>
          <a:solidFill>
            <a:srgbClr val="FF6600">
              <a:alpha val="50195"/>
            </a:srgbClr>
          </a:solidFill>
        </p:spPr>
        <p:txBody>
          <a:bodyPr/>
          <a:lstStyle/>
          <a:p>
            <a:r>
              <a:rPr lang="en-GB" sz="2800" smtClean="0"/>
              <a:t>Gensk</a:t>
            </a:r>
            <a:r>
              <a:rPr lang="sl-SI" sz="2800" smtClean="0"/>
              <a:t>o zdravljenje</a:t>
            </a:r>
            <a:r>
              <a:rPr lang="en-GB" sz="2800" smtClean="0"/>
              <a:t>: klinične študije</a:t>
            </a:r>
            <a:endParaRPr lang="en-GB" sz="3200" smtClean="0"/>
          </a:p>
        </p:txBody>
      </p:sp>
      <p:sp>
        <p:nvSpPr>
          <p:cNvPr id="54275" name="Rectangle 3"/>
          <p:cNvSpPr>
            <a:spLocks noGrp="1" noChangeArrowheads="1"/>
          </p:cNvSpPr>
          <p:nvPr>
            <p:ph type="body" idx="1"/>
          </p:nvPr>
        </p:nvSpPr>
        <p:spPr>
          <a:xfrm>
            <a:off x="406400" y="792163"/>
            <a:ext cx="4741664" cy="1268412"/>
          </a:xfrm>
        </p:spPr>
        <p:txBody>
          <a:bodyPr/>
          <a:lstStyle/>
          <a:p>
            <a:pPr marL="101600" indent="-101600">
              <a:buFontTx/>
              <a:buNone/>
            </a:pPr>
            <a:r>
              <a:rPr lang="en-GB" sz="1400" dirty="0" err="1" smtClean="0"/>
              <a:t>Statistika</a:t>
            </a:r>
            <a:r>
              <a:rPr lang="en-GB" sz="1400" dirty="0" smtClean="0"/>
              <a:t> </a:t>
            </a:r>
            <a:r>
              <a:rPr lang="sl-SI" sz="1400" dirty="0"/>
              <a:t>V</a:t>
            </a:r>
            <a:r>
              <a:rPr lang="sl-SI" sz="1400" dirty="0" smtClean="0"/>
              <a:t>I</a:t>
            </a:r>
            <a:r>
              <a:rPr lang="en-GB" sz="1400" dirty="0" smtClean="0"/>
              <a:t>/20</a:t>
            </a:r>
            <a:r>
              <a:rPr lang="sl-SI" sz="1400" dirty="0" smtClean="0"/>
              <a:t>12</a:t>
            </a:r>
            <a:r>
              <a:rPr lang="en-GB" sz="1400" dirty="0" smtClean="0"/>
              <a:t>: </a:t>
            </a:r>
            <a:r>
              <a:rPr lang="en-GB" sz="1400" dirty="0" smtClean="0"/>
              <a:t/>
            </a:r>
            <a:br>
              <a:rPr lang="en-GB" sz="1400" dirty="0" smtClean="0"/>
            </a:br>
            <a:r>
              <a:rPr lang="en-GB" sz="1400" dirty="0" err="1" smtClean="0"/>
              <a:t>doslej</a:t>
            </a:r>
            <a:r>
              <a:rPr lang="en-GB" sz="1400" dirty="0" smtClean="0"/>
              <a:t> </a:t>
            </a:r>
            <a:r>
              <a:rPr lang="sl-SI" sz="1400" dirty="0" smtClean="0"/>
              <a:t>1843 </a:t>
            </a:r>
            <a:r>
              <a:rPr lang="en-GB" sz="1400" dirty="0" err="1" smtClean="0"/>
              <a:t>kliničnih</a:t>
            </a:r>
            <a:r>
              <a:rPr lang="en-GB" sz="1400" dirty="0" smtClean="0"/>
              <a:t> </a:t>
            </a:r>
            <a:r>
              <a:rPr lang="en-GB" sz="1400" dirty="0" err="1" smtClean="0"/>
              <a:t>študij</a:t>
            </a:r>
            <a:r>
              <a:rPr lang="sl-SI" sz="1400" dirty="0" smtClean="0"/>
              <a:t> v 31 državah;</a:t>
            </a:r>
            <a:r>
              <a:rPr lang="en-GB" sz="1400" dirty="0" smtClean="0"/>
              <a:t> </a:t>
            </a:r>
            <a:r>
              <a:rPr lang="en-GB" sz="1400" dirty="0" smtClean="0"/>
              <a:t/>
            </a:r>
            <a:br>
              <a:rPr lang="en-GB" sz="1400" dirty="0" smtClean="0"/>
            </a:br>
            <a:r>
              <a:rPr lang="sl-SI" sz="1400" dirty="0" smtClean="0"/>
              <a:t>65 % </a:t>
            </a:r>
            <a:r>
              <a:rPr lang="en-GB" sz="1400" dirty="0" smtClean="0"/>
              <a:t>v </a:t>
            </a:r>
            <a:r>
              <a:rPr lang="en-GB" sz="1400" dirty="0" err="1" smtClean="0"/>
              <a:t>Ameriki</a:t>
            </a:r>
            <a:r>
              <a:rPr lang="en-GB" sz="1400" dirty="0" smtClean="0"/>
              <a:t> </a:t>
            </a:r>
            <a:r>
              <a:rPr lang="sl-SI" sz="1400" dirty="0" smtClean="0"/>
              <a:t>(2001: </a:t>
            </a:r>
            <a:r>
              <a:rPr lang="en-GB" sz="1400" dirty="0" smtClean="0"/>
              <a:t>81</a:t>
            </a:r>
            <a:r>
              <a:rPr lang="sl-SI" sz="1400" dirty="0" smtClean="0"/>
              <a:t> </a:t>
            </a:r>
            <a:r>
              <a:rPr lang="en-GB" sz="1400" dirty="0" smtClean="0"/>
              <a:t>%</a:t>
            </a:r>
            <a:r>
              <a:rPr lang="sl-SI" sz="1400" dirty="0" smtClean="0"/>
              <a:t>)</a:t>
            </a:r>
            <a:r>
              <a:rPr lang="en-GB" sz="1400" dirty="0" smtClean="0"/>
              <a:t>, </a:t>
            </a:r>
            <a:br>
              <a:rPr lang="en-GB" sz="1400" dirty="0" smtClean="0"/>
            </a:br>
            <a:r>
              <a:rPr lang="sl-SI" sz="1400" dirty="0" smtClean="0"/>
              <a:t>28 </a:t>
            </a:r>
            <a:r>
              <a:rPr lang="sl-SI" sz="1400" dirty="0" smtClean="0"/>
              <a:t>% </a:t>
            </a:r>
            <a:r>
              <a:rPr lang="en-GB" sz="1400" dirty="0" smtClean="0"/>
              <a:t>v </a:t>
            </a:r>
            <a:r>
              <a:rPr lang="en-GB" sz="1400" dirty="0" err="1" smtClean="0"/>
              <a:t>Evropi</a:t>
            </a:r>
            <a:r>
              <a:rPr lang="en-GB" sz="1400" dirty="0" smtClean="0"/>
              <a:t> </a:t>
            </a:r>
            <a:r>
              <a:rPr lang="sl-SI" sz="1400" dirty="0" smtClean="0"/>
              <a:t> (2001: 17 %)</a:t>
            </a:r>
            <a:r>
              <a:rPr lang="en-GB" sz="1400" dirty="0" smtClean="0"/>
              <a:t>; </a:t>
            </a:r>
            <a:r>
              <a:rPr lang="en-GB" sz="1400" dirty="0" smtClean="0"/>
              <a:t>UK &gt;</a:t>
            </a:r>
            <a:r>
              <a:rPr lang="sl-SI" sz="1400" dirty="0" smtClean="0"/>
              <a:t> DE</a:t>
            </a:r>
            <a:r>
              <a:rPr lang="sl-SI" sz="1400" dirty="0" smtClean="0"/>
              <a:t>, FR, CH, NL</a:t>
            </a:r>
            <a:endParaRPr lang="en-GB" sz="1400" dirty="0" smtClean="0"/>
          </a:p>
        </p:txBody>
      </p:sp>
      <p:sp>
        <p:nvSpPr>
          <p:cNvPr id="54276" name="Rectangle 4"/>
          <p:cNvSpPr>
            <a:spLocks noChangeArrowheads="1"/>
          </p:cNvSpPr>
          <p:nvPr/>
        </p:nvSpPr>
        <p:spPr bwMode="auto">
          <a:xfrm>
            <a:off x="323528" y="6585892"/>
            <a:ext cx="24561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900" dirty="0">
                <a:latin typeface="Arial Narrow" pitchFamily="34" charset="0"/>
              </a:rPr>
              <a:t>http://</a:t>
            </a:r>
            <a:r>
              <a:rPr lang="sl-SI" sz="900" dirty="0" smtClean="0">
                <a:latin typeface="Arial Narrow" pitchFamily="34" charset="0"/>
              </a:rPr>
              <a:t>onlinelibrary.wiley.com/doi/10.1002/jgm.2698/full</a:t>
            </a:r>
            <a:endParaRPr lang="sl-SI" sz="900" dirty="0">
              <a:latin typeface="Arial Narrow" pitchFamily="34" charset="0"/>
            </a:endParaRPr>
          </a:p>
        </p:txBody>
      </p:sp>
      <p:pic>
        <p:nvPicPr>
          <p:cNvPr id="2" name="Picture 1"/>
          <p:cNvPicPr>
            <a:picLocks noChangeAspect="1"/>
          </p:cNvPicPr>
          <p:nvPr/>
        </p:nvPicPr>
        <p:blipFill>
          <a:blip r:embed="rId3"/>
          <a:stretch>
            <a:fillRect/>
          </a:stretch>
        </p:blipFill>
        <p:spPr>
          <a:xfrm>
            <a:off x="4722103" y="6236969"/>
            <a:ext cx="4348164" cy="579755"/>
          </a:xfrm>
          <a:prstGeom prst="rect">
            <a:avLst/>
          </a:prstGeom>
        </p:spPr>
      </p:pic>
      <p:pic>
        <p:nvPicPr>
          <p:cNvPr id="4" name="Picture 3"/>
          <p:cNvPicPr>
            <a:picLocks noChangeAspect="1"/>
          </p:cNvPicPr>
          <p:nvPr/>
        </p:nvPicPr>
        <p:blipFill>
          <a:blip r:embed="rId4"/>
          <a:stretch>
            <a:fillRect/>
          </a:stretch>
        </p:blipFill>
        <p:spPr>
          <a:xfrm>
            <a:off x="4722104" y="806450"/>
            <a:ext cx="4124325" cy="2628900"/>
          </a:xfrm>
          <a:prstGeom prst="rect">
            <a:avLst/>
          </a:prstGeom>
        </p:spPr>
      </p:pic>
      <p:pic>
        <p:nvPicPr>
          <p:cNvPr id="5" name="Picture 4"/>
          <p:cNvPicPr>
            <a:picLocks noChangeAspect="1"/>
          </p:cNvPicPr>
          <p:nvPr/>
        </p:nvPicPr>
        <p:blipFill>
          <a:blip r:embed="rId5"/>
          <a:stretch>
            <a:fillRect/>
          </a:stretch>
        </p:blipFill>
        <p:spPr>
          <a:xfrm>
            <a:off x="4722103" y="3231910"/>
            <a:ext cx="4124325" cy="2628900"/>
          </a:xfrm>
          <a:prstGeom prst="rect">
            <a:avLst/>
          </a:prstGeom>
        </p:spPr>
      </p:pic>
      <p:pic>
        <p:nvPicPr>
          <p:cNvPr id="1026" name="Picture 2" descr="http://www.abedia.com/wiley/images/1306yea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84" y="1871824"/>
            <a:ext cx="3947186" cy="4714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333375"/>
            <a:ext cx="7772400" cy="474663"/>
          </a:xfrm>
          <a:solidFill>
            <a:srgbClr val="FF6600">
              <a:alpha val="50195"/>
            </a:srgbClr>
          </a:solidFill>
        </p:spPr>
        <p:txBody>
          <a:bodyPr/>
          <a:lstStyle/>
          <a:p>
            <a:r>
              <a:rPr lang="sl-SI" sz="3200" smtClean="0"/>
              <a:t>rDNA v klinični medicini</a:t>
            </a:r>
            <a:endParaRPr lang="en-GB" sz="3200" smtClean="0"/>
          </a:p>
        </p:txBody>
      </p:sp>
      <p:sp>
        <p:nvSpPr>
          <p:cNvPr id="32771" name="Rectangle 3"/>
          <p:cNvSpPr>
            <a:spLocks noGrp="1" noChangeArrowheads="1"/>
          </p:cNvSpPr>
          <p:nvPr>
            <p:ph type="body" idx="1"/>
          </p:nvPr>
        </p:nvSpPr>
        <p:spPr>
          <a:xfrm>
            <a:off x="406400" y="1125538"/>
            <a:ext cx="8432800" cy="5576887"/>
          </a:xfrm>
        </p:spPr>
        <p:txBody>
          <a:bodyPr/>
          <a:lstStyle/>
          <a:p>
            <a:pPr marL="101600" indent="-101600">
              <a:buFontTx/>
              <a:buNone/>
            </a:pPr>
            <a:r>
              <a:rPr lang="en-GB" sz="1600" b="1" dirty="0" err="1" smtClean="0"/>
              <a:t>Genetsko</a:t>
            </a:r>
            <a:r>
              <a:rPr lang="en-GB" sz="1600" b="1" dirty="0" smtClean="0"/>
              <a:t> </a:t>
            </a:r>
            <a:r>
              <a:rPr lang="en-GB" sz="1600" b="1" dirty="0" err="1" smtClean="0"/>
              <a:t>svetovanje</a:t>
            </a:r>
            <a:r>
              <a:rPr lang="en-GB" sz="1600" dirty="0" smtClean="0"/>
              <a:t>: </a:t>
            </a:r>
            <a:endParaRPr lang="sl-SI" sz="1600" dirty="0" smtClean="0"/>
          </a:p>
          <a:p>
            <a:pPr marL="101600" indent="-101600">
              <a:buFontTx/>
              <a:buNone/>
            </a:pPr>
            <a:r>
              <a:rPr lang="sl-SI" sz="1600" dirty="0" smtClean="0"/>
              <a:t>- </a:t>
            </a:r>
            <a:r>
              <a:rPr lang="en-GB" sz="1600" dirty="0" err="1" smtClean="0"/>
              <a:t>komunikacija</a:t>
            </a:r>
            <a:r>
              <a:rPr lang="en-GB" sz="1600" dirty="0" smtClean="0"/>
              <a:t> s </a:t>
            </a:r>
            <a:r>
              <a:rPr lang="en-GB" sz="1600" dirty="0" err="1" smtClean="0"/>
              <a:t>pacienti</a:t>
            </a:r>
            <a:r>
              <a:rPr lang="en-GB" sz="1600" dirty="0" smtClean="0"/>
              <a:t>, </a:t>
            </a:r>
            <a:r>
              <a:rPr lang="en-GB" sz="1600" dirty="0" err="1" smtClean="0"/>
              <a:t>svojci</a:t>
            </a:r>
            <a:r>
              <a:rPr lang="en-GB" sz="1600" dirty="0" smtClean="0"/>
              <a:t>, </a:t>
            </a:r>
            <a:r>
              <a:rPr lang="en-GB" sz="1600" dirty="0" err="1" smtClean="0"/>
              <a:t>bodočimi</a:t>
            </a:r>
            <a:r>
              <a:rPr lang="en-GB" sz="1600" dirty="0" smtClean="0"/>
              <a:t> </a:t>
            </a:r>
            <a:r>
              <a:rPr lang="en-GB" sz="1600" dirty="0" err="1" smtClean="0"/>
              <a:t>starši</a:t>
            </a:r>
            <a:r>
              <a:rPr lang="en-GB" sz="1600" dirty="0" smtClean="0"/>
              <a:t>, </a:t>
            </a:r>
            <a:r>
              <a:rPr lang="en-GB" sz="1600" dirty="0" err="1" smtClean="0"/>
              <a:t>zdravniki</a:t>
            </a:r>
            <a:endParaRPr lang="en-GB" sz="1600" dirty="0" smtClean="0"/>
          </a:p>
          <a:p>
            <a:pPr marL="101600" indent="-101600">
              <a:buFontTx/>
              <a:buNone/>
            </a:pPr>
            <a:r>
              <a:rPr lang="en-GB" sz="1600" dirty="0" smtClean="0"/>
              <a:t>- </a:t>
            </a:r>
            <a:r>
              <a:rPr lang="en-GB" sz="1600" dirty="0" err="1" smtClean="0"/>
              <a:t>obveščanje</a:t>
            </a:r>
            <a:r>
              <a:rPr lang="en-GB" sz="1600" dirty="0" smtClean="0"/>
              <a:t> o </a:t>
            </a:r>
            <a:r>
              <a:rPr lang="en-GB" sz="1600" dirty="0" err="1" smtClean="0"/>
              <a:t>nevarnostih</a:t>
            </a:r>
            <a:r>
              <a:rPr lang="en-GB" sz="1600" dirty="0" smtClean="0"/>
              <a:t> </a:t>
            </a:r>
            <a:r>
              <a:rPr lang="en-GB" sz="1600" dirty="0" err="1" smtClean="0"/>
              <a:t>za</a:t>
            </a:r>
            <a:r>
              <a:rPr lang="en-GB" sz="1600" dirty="0" smtClean="0"/>
              <a:t> </a:t>
            </a:r>
            <a:r>
              <a:rPr lang="en-GB" sz="1600" dirty="0" err="1" smtClean="0"/>
              <a:t>razvoj</a:t>
            </a:r>
            <a:r>
              <a:rPr lang="en-GB" sz="1600" dirty="0" smtClean="0"/>
              <a:t> in </a:t>
            </a:r>
            <a:r>
              <a:rPr lang="en-GB" sz="1600" dirty="0" err="1" smtClean="0"/>
              <a:t>širjenje</a:t>
            </a:r>
            <a:r>
              <a:rPr lang="en-GB" sz="1600" dirty="0" smtClean="0"/>
              <a:t> </a:t>
            </a:r>
            <a:r>
              <a:rPr lang="en-GB" sz="1600" dirty="0" err="1" smtClean="0"/>
              <a:t>dednih</a:t>
            </a:r>
            <a:r>
              <a:rPr lang="en-GB" sz="1600" dirty="0" smtClean="0"/>
              <a:t> </a:t>
            </a:r>
            <a:r>
              <a:rPr lang="en-GB" sz="1600" dirty="0" err="1" smtClean="0"/>
              <a:t>bolezni</a:t>
            </a:r>
            <a:endParaRPr lang="en-GB" sz="1600" dirty="0" smtClean="0"/>
          </a:p>
          <a:p>
            <a:pPr marL="101600" indent="-101600">
              <a:buFontTx/>
              <a:buNone/>
            </a:pPr>
            <a:r>
              <a:rPr lang="en-GB" sz="1600" dirty="0" smtClean="0"/>
              <a:t>- </a:t>
            </a:r>
            <a:r>
              <a:rPr lang="en-GB" sz="1600" dirty="0" err="1" smtClean="0"/>
              <a:t>opis</a:t>
            </a:r>
            <a:r>
              <a:rPr lang="en-GB" sz="1600" dirty="0" smtClean="0"/>
              <a:t> </a:t>
            </a:r>
            <a:r>
              <a:rPr lang="en-GB" sz="1600" dirty="0" err="1" smtClean="0"/>
              <a:t>bolezni</a:t>
            </a:r>
            <a:r>
              <a:rPr lang="en-GB" sz="1600" dirty="0" smtClean="0"/>
              <a:t> in </a:t>
            </a:r>
            <a:r>
              <a:rPr lang="en-GB" sz="1600" dirty="0" err="1" smtClean="0"/>
              <a:t>možnosti</a:t>
            </a:r>
            <a:r>
              <a:rPr lang="en-GB" sz="1600" dirty="0" smtClean="0"/>
              <a:t> </a:t>
            </a:r>
            <a:r>
              <a:rPr lang="en-GB" sz="1600" dirty="0" err="1" smtClean="0"/>
              <a:t>za</a:t>
            </a:r>
            <a:r>
              <a:rPr lang="en-GB" sz="1600" dirty="0" smtClean="0"/>
              <a:t> </a:t>
            </a:r>
            <a:r>
              <a:rPr lang="en-GB" sz="1600" dirty="0" err="1" smtClean="0"/>
              <a:t>njeno</a:t>
            </a:r>
            <a:r>
              <a:rPr lang="en-GB" sz="1600" dirty="0" smtClean="0"/>
              <a:t> </a:t>
            </a:r>
            <a:r>
              <a:rPr lang="en-GB" sz="1600" dirty="0" err="1" smtClean="0"/>
              <a:t>diagnosticiranje</a:t>
            </a:r>
            <a:r>
              <a:rPr lang="en-GB" sz="1600" dirty="0" smtClean="0"/>
              <a:t> in </a:t>
            </a:r>
            <a:r>
              <a:rPr lang="en-GB" sz="1600" dirty="0" err="1" smtClean="0"/>
              <a:t>preprečevanje</a:t>
            </a:r>
            <a:endParaRPr lang="en-GB" sz="1600" dirty="0" smtClean="0"/>
          </a:p>
          <a:p>
            <a:pPr marL="101600" indent="-101600">
              <a:buFontTx/>
              <a:buNone/>
            </a:pPr>
            <a:r>
              <a:rPr lang="en-GB" sz="1600" dirty="0" smtClean="0"/>
              <a:t>- </a:t>
            </a:r>
            <a:r>
              <a:rPr lang="en-GB" sz="1600" dirty="0" err="1" smtClean="0"/>
              <a:t>seznanjanje</a:t>
            </a:r>
            <a:r>
              <a:rPr lang="en-GB" sz="1600" dirty="0" smtClean="0"/>
              <a:t> z </a:t>
            </a:r>
            <a:r>
              <a:rPr lang="en-GB" sz="1600" dirty="0" err="1" smtClean="0"/>
              <a:t>molekularno</a:t>
            </a:r>
            <a:r>
              <a:rPr lang="en-GB" sz="1600" dirty="0" smtClean="0"/>
              <a:t> </a:t>
            </a:r>
            <a:r>
              <a:rPr lang="en-GB" sz="1600" dirty="0" err="1" smtClean="0"/>
              <a:t>patologijo</a:t>
            </a:r>
            <a:r>
              <a:rPr lang="en-GB" sz="1600" dirty="0" smtClean="0"/>
              <a:t> </a:t>
            </a:r>
            <a:r>
              <a:rPr lang="en-GB" sz="1600" dirty="0" err="1" smtClean="0"/>
              <a:t>bolezni</a:t>
            </a:r>
            <a:endParaRPr lang="en-GB" sz="1600" dirty="0" smtClean="0"/>
          </a:p>
          <a:p>
            <a:pPr marL="101600" indent="-101600">
              <a:buFontTx/>
              <a:buNone/>
            </a:pPr>
            <a:r>
              <a:rPr lang="en-GB" sz="1600" dirty="0" smtClean="0"/>
              <a:t>- </a:t>
            </a:r>
            <a:r>
              <a:rPr lang="en-GB" sz="1600" dirty="0" err="1" smtClean="0"/>
              <a:t>seznanjanje</a:t>
            </a:r>
            <a:r>
              <a:rPr lang="en-GB" sz="1600" dirty="0" smtClean="0"/>
              <a:t> s </a:t>
            </a:r>
            <a:r>
              <a:rPr lang="en-GB" sz="1600" dirty="0" err="1" smtClean="0"/>
              <a:t>postopki</a:t>
            </a:r>
            <a:r>
              <a:rPr lang="en-GB" sz="1600" dirty="0" smtClean="0"/>
              <a:t> in </a:t>
            </a:r>
            <a:r>
              <a:rPr lang="en-GB" sz="1600" dirty="0" err="1" smtClean="0"/>
              <a:t>varnostjo</a:t>
            </a:r>
            <a:r>
              <a:rPr lang="en-GB" sz="1600" dirty="0" smtClean="0"/>
              <a:t> </a:t>
            </a:r>
            <a:r>
              <a:rPr lang="en-GB" sz="1600" dirty="0" err="1" smtClean="0"/>
              <a:t>genske</a:t>
            </a:r>
            <a:r>
              <a:rPr lang="en-GB" sz="1600" dirty="0" smtClean="0"/>
              <a:t> </a:t>
            </a:r>
            <a:r>
              <a:rPr lang="en-GB" sz="1600" dirty="0" err="1" smtClean="0"/>
              <a:t>terapije</a:t>
            </a:r>
            <a:r>
              <a:rPr lang="en-GB" sz="1600" dirty="0" smtClean="0"/>
              <a:t> </a:t>
            </a:r>
            <a:r>
              <a:rPr lang="sl-SI" sz="1600" dirty="0" smtClean="0"/>
              <a:t/>
            </a:r>
            <a:br>
              <a:rPr lang="sl-SI" sz="1600" dirty="0" smtClean="0"/>
            </a:br>
            <a:endParaRPr lang="en-GB" sz="1600" dirty="0" smtClean="0"/>
          </a:p>
          <a:p>
            <a:pPr marL="101600" indent="-101600">
              <a:buFontTx/>
              <a:buNone/>
            </a:pPr>
            <a:r>
              <a:rPr lang="en-GB" sz="1600" b="1" dirty="0" err="1" smtClean="0"/>
              <a:t>Genetska</a:t>
            </a:r>
            <a:r>
              <a:rPr lang="en-GB" sz="1600" b="1" dirty="0" smtClean="0"/>
              <a:t> </a:t>
            </a:r>
            <a:r>
              <a:rPr lang="en-GB" sz="1600" b="1" dirty="0" err="1" smtClean="0"/>
              <a:t>diagnostika</a:t>
            </a:r>
            <a:r>
              <a:rPr lang="en-GB" sz="1600" dirty="0" smtClean="0"/>
              <a:t>:</a:t>
            </a:r>
          </a:p>
          <a:p>
            <a:pPr marL="101600" indent="-101600">
              <a:buFontTx/>
              <a:buNone/>
            </a:pPr>
            <a:r>
              <a:rPr lang="en-GB" sz="1600" dirty="0" smtClean="0"/>
              <a:t>- </a:t>
            </a:r>
            <a:r>
              <a:rPr lang="en-GB" sz="1600" dirty="0" err="1" smtClean="0"/>
              <a:t>detektiranje</a:t>
            </a:r>
            <a:r>
              <a:rPr lang="en-GB" sz="1600" dirty="0" smtClean="0"/>
              <a:t> </a:t>
            </a:r>
            <a:r>
              <a:rPr lang="en-GB" sz="1600" dirty="0" err="1" smtClean="0"/>
              <a:t>predkliničnih</a:t>
            </a:r>
            <a:r>
              <a:rPr lang="en-GB" sz="1600" dirty="0" smtClean="0"/>
              <a:t> </a:t>
            </a:r>
            <a:r>
              <a:rPr lang="en-GB" sz="1600" dirty="0" err="1" smtClean="0"/>
              <a:t>primerov</a:t>
            </a:r>
            <a:r>
              <a:rPr lang="en-GB" sz="1600" dirty="0" smtClean="0"/>
              <a:t> </a:t>
            </a:r>
            <a:r>
              <a:rPr lang="en-GB" sz="1600" dirty="0" err="1" smtClean="0"/>
              <a:t>bolezni</a:t>
            </a:r>
            <a:endParaRPr lang="en-GB" sz="1600" dirty="0" smtClean="0"/>
          </a:p>
          <a:p>
            <a:pPr marL="101600" indent="-101600">
              <a:buFontTx/>
              <a:buNone/>
            </a:pPr>
            <a:r>
              <a:rPr lang="en-GB" sz="1600" dirty="0" smtClean="0"/>
              <a:t>- </a:t>
            </a:r>
            <a:r>
              <a:rPr lang="en-GB" sz="1600" dirty="0" err="1" smtClean="0"/>
              <a:t>detektiranje</a:t>
            </a:r>
            <a:r>
              <a:rPr lang="en-GB" sz="1600" dirty="0" smtClean="0"/>
              <a:t> </a:t>
            </a:r>
            <a:r>
              <a:rPr lang="en-GB" sz="1600" dirty="0" err="1" smtClean="0"/>
              <a:t>neobolelih</a:t>
            </a:r>
            <a:r>
              <a:rPr lang="en-GB" sz="1600" dirty="0" smtClean="0"/>
              <a:t> </a:t>
            </a:r>
            <a:r>
              <a:rPr lang="en-GB" sz="1600" dirty="0" err="1" smtClean="0"/>
              <a:t>prenašalcev</a:t>
            </a:r>
            <a:r>
              <a:rPr lang="en-GB" sz="1600" dirty="0" smtClean="0"/>
              <a:t> </a:t>
            </a:r>
            <a:r>
              <a:rPr lang="en-GB" sz="1600" dirty="0" err="1" smtClean="0"/>
              <a:t>dednih</a:t>
            </a:r>
            <a:r>
              <a:rPr lang="en-GB" sz="1600" dirty="0" smtClean="0"/>
              <a:t> </a:t>
            </a:r>
            <a:r>
              <a:rPr lang="en-GB" sz="1600" dirty="0" err="1" smtClean="0"/>
              <a:t>bolezni</a:t>
            </a:r>
            <a:endParaRPr lang="en-GB" sz="1600" dirty="0" smtClean="0"/>
          </a:p>
          <a:p>
            <a:pPr marL="101600" indent="-101600">
              <a:buFontTx/>
              <a:buNone/>
            </a:pPr>
            <a:r>
              <a:rPr lang="en-GB" sz="1600" dirty="0" smtClean="0"/>
              <a:t>- </a:t>
            </a:r>
            <a:r>
              <a:rPr lang="en-GB" sz="1600" dirty="0" err="1" smtClean="0"/>
              <a:t>genetsko</a:t>
            </a:r>
            <a:r>
              <a:rPr lang="en-GB" sz="1600" dirty="0" smtClean="0"/>
              <a:t> </a:t>
            </a:r>
            <a:r>
              <a:rPr lang="en-GB" sz="1600" dirty="0" err="1" smtClean="0"/>
              <a:t>presejanje</a:t>
            </a:r>
            <a:r>
              <a:rPr lang="en-GB" sz="1600" dirty="0" smtClean="0"/>
              <a:t> </a:t>
            </a:r>
            <a:r>
              <a:rPr lang="en-GB" sz="1600" dirty="0" err="1" smtClean="0"/>
              <a:t>za</a:t>
            </a:r>
            <a:r>
              <a:rPr lang="en-GB" sz="1600" dirty="0" smtClean="0"/>
              <a:t> </a:t>
            </a:r>
            <a:r>
              <a:rPr lang="en-GB" sz="1600" dirty="0" err="1" smtClean="0"/>
              <a:t>identifikacijo</a:t>
            </a:r>
            <a:r>
              <a:rPr lang="en-GB" sz="1600" dirty="0" smtClean="0"/>
              <a:t> </a:t>
            </a:r>
            <a:r>
              <a:rPr lang="en-GB" sz="1600" dirty="0" err="1" smtClean="0"/>
              <a:t>posameznikov</a:t>
            </a:r>
            <a:r>
              <a:rPr lang="en-GB" sz="1600" dirty="0" smtClean="0"/>
              <a:t> z </a:t>
            </a:r>
            <a:r>
              <a:rPr lang="en-GB" sz="1600" dirty="0" err="1" smtClean="0"/>
              <a:t>ozdravljivimi</a:t>
            </a:r>
            <a:r>
              <a:rPr lang="en-GB" sz="1600" dirty="0" smtClean="0"/>
              <a:t> </a:t>
            </a:r>
            <a:r>
              <a:rPr lang="en-GB" sz="1600" dirty="0" err="1" smtClean="0"/>
              <a:t>dednimi</a:t>
            </a:r>
            <a:r>
              <a:rPr lang="en-GB" sz="1600" dirty="0" smtClean="0"/>
              <a:t> </a:t>
            </a:r>
            <a:r>
              <a:rPr lang="en-GB" sz="1600" dirty="0" err="1" smtClean="0"/>
              <a:t>boleznimi</a:t>
            </a:r>
            <a:endParaRPr lang="en-GB" sz="1600" dirty="0" smtClean="0"/>
          </a:p>
          <a:p>
            <a:pPr marL="101600" indent="-101600">
              <a:buFontTx/>
              <a:buNone/>
            </a:pPr>
            <a:r>
              <a:rPr lang="sl-SI" sz="1600" b="1" dirty="0" smtClean="0"/>
              <a:t/>
            </a:r>
            <a:br>
              <a:rPr lang="sl-SI" sz="1600" b="1" dirty="0" smtClean="0"/>
            </a:br>
            <a:r>
              <a:rPr lang="en-GB" sz="1600" b="1" dirty="0" err="1" smtClean="0"/>
              <a:t>Gensko</a:t>
            </a:r>
            <a:r>
              <a:rPr lang="en-GB" sz="1600" b="1" dirty="0" smtClean="0"/>
              <a:t> </a:t>
            </a:r>
            <a:r>
              <a:rPr lang="en-GB" sz="1600" b="1" dirty="0" err="1" smtClean="0"/>
              <a:t>zdravljenje</a:t>
            </a:r>
            <a:endParaRPr lang="en-GB" sz="1600" dirty="0" smtClean="0"/>
          </a:p>
          <a:p>
            <a:pPr marL="101600" indent="-101600">
              <a:buFontTx/>
              <a:buNone/>
            </a:pPr>
            <a:endParaRPr lang="en-GB" sz="9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6400" y="158750"/>
            <a:ext cx="8331200" cy="474663"/>
          </a:xfrm>
          <a:solidFill>
            <a:srgbClr val="FF6600">
              <a:alpha val="50195"/>
            </a:srgbClr>
          </a:solidFill>
        </p:spPr>
        <p:txBody>
          <a:bodyPr/>
          <a:lstStyle/>
          <a:p>
            <a:r>
              <a:rPr lang="en-GB" sz="2800" smtClean="0"/>
              <a:t>Gensk</a:t>
            </a:r>
            <a:r>
              <a:rPr lang="sl-SI" sz="2800" smtClean="0"/>
              <a:t>o zdravljenje</a:t>
            </a:r>
            <a:r>
              <a:rPr lang="en-GB" sz="2800" smtClean="0"/>
              <a:t>: klinične študije </a:t>
            </a:r>
            <a:r>
              <a:rPr lang="sl-SI" sz="2800" smtClean="0"/>
              <a:t>/2</a:t>
            </a:r>
            <a:endParaRPr lang="en-GB" sz="3200" smtClean="0"/>
          </a:p>
        </p:txBody>
      </p:sp>
      <p:sp>
        <p:nvSpPr>
          <p:cNvPr id="56323" name="Rectangle 3"/>
          <p:cNvSpPr>
            <a:spLocks noGrp="1" noChangeArrowheads="1"/>
          </p:cNvSpPr>
          <p:nvPr>
            <p:ph type="body" idx="1"/>
          </p:nvPr>
        </p:nvSpPr>
        <p:spPr>
          <a:xfrm>
            <a:off x="406400" y="792163"/>
            <a:ext cx="8432800" cy="3500437"/>
          </a:xfrm>
        </p:spPr>
        <p:txBody>
          <a:bodyPr/>
          <a:lstStyle/>
          <a:p>
            <a:pPr marL="101600" indent="-101600">
              <a:buFontTx/>
              <a:buNone/>
            </a:pPr>
            <a:endParaRPr lang="sl-SI" sz="1400" dirty="0" smtClean="0"/>
          </a:p>
          <a:p>
            <a:pPr marL="101600" indent="-101600">
              <a:buFontTx/>
              <a:buNone/>
            </a:pPr>
            <a:r>
              <a:rPr lang="en-GB" sz="1400" dirty="0" err="1" smtClean="0"/>
              <a:t>Cilji</a:t>
            </a:r>
            <a:r>
              <a:rPr lang="en-GB" sz="1400" dirty="0" smtClean="0"/>
              <a:t> </a:t>
            </a:r>
            <a:r>
              <a:rPr lang="en-GB" sz="1400" dirty="0" err="1" smtClean="0"/>
              <a:t>genske</a:t>
            </a:r>
            <a:r>
              <a:rPr lang="sl-SI" sz="1400" dirty="0" smtClean="0"/>
              <a:t>ga zdravljenja</a:t>
            </a:r>
            <a:r>
              <a:rPr lang="en-GB" sz="1400" dirty="0" smtClean="0"/>
              <a:t>:</a:t>
            </a:r>
          </a:p>
          <a:p>
            <a:pPr marL="101600" indent="-101600"/>
            <a:r>
              <a:rPr lang="en-GB" sz="1400" dirty="0" err="1" smtClean="0"/>
              <a:t>zdravljenje</a:t>
            </a:r>
            <a:r>
              <a:rPr lang="en-GB" sz="1400" dirty="0" smtClean="0"/>
              <a:t> </a:t>
            </a:r>
            <a:r>
              <a:rPr lang="en-GB" sz="1400" dirty="0" err="1" smtClean="0"/>
              <a:t>monogenskih</a:t>
            </a:r>
            <a:r>
              <a:rPr lang="en-GB" sz="1400" dirty="0" smtClean="0"/>
              <a:t> </a:t>
            </a:r>
            <a:r>
              <a:rPr lang="en-GB" sz="1400" dirty="0" err="1" smtClean="0"/>
              <a:t>bolezni</a:t>
            </a:r>
            <a:r>
              <a:rPr lang="en-GB" sz="1400" dirty="0" smtClean="0"/>
              <a:t> </a:t>
            </a:r>
            <a:endParaRPr lang="sl-SI" sz="1400" dirty="0" smtClean="0"/>
          </a:p>
          <a:p>
            <a:pPr marL="101600" indent="-101600"/>
            <a:r>
              <a:rPr lang="en-US" sz="1400" dirty="0" err="1" smtClean="0"/>
              <a:t>zdravljenje</a:t>
            </a:r>
            <a:r>
              <a:rPr lang="en-US" sz="1400" dirty="0" smtClean="0"/>
              <a:t> </a:t>
            </a:r>
            <a:r>
              <a:rPr lang="en-US" sz="1400" dirty="0" err="1" smtClean="0"/>
              <a:t>raka</a:t>
            </a:r>
            <a:r>
              <a:rPr lang="sl-SI" sz="1400" dirty="0" err="1" smtClean="0"/>
              <a:t>vih</a:t>
            </a:r>
            <a:r>
              <a:rPr lang="en-US" sz="1400" dirty="0" smtClean="0"/>
              <a:t> </a:t>
            </a:r>
            <a:r>
              <a:rPr lang="en-US" sz="1400" dirty="0" err="1" smtClean="0"/>
              <a:t>bolezni</a:t>
            </a:r>
            <a:r>
              <a:rPr lang="en-US" sz="1400" dirty="0" smtClean="0"/>
              <a:t> </a:t>
            </a:r>
            <a:endParaRPr lang="sl-SI" sz="1400" dirty="0" smtClean="0"/>
          </a:p>
          <a:p>
            <a:pPr marL="101600" indent="-101600"/>
            <a:r>
              <a:rPr lang="en-US" sz="1400" dirty="0" err="1" smtClean="0"/>
              <a:t>zdravljenje</a:t>
            </a:r>
            <a:r>
              <a:rPr lang="en-US" sz="1400" dirty="0" smtClean="0"/>
              <a:t> </a:t>
            </a:r>
            <a:r>
              <a:rPr lang="en-US" sz="1400" dirty="0" err="1" smtClean="0"/>
              <a:t>prenosljivih</a:t>
            </a:r>
            <a:r>
              <a:rPr lang="en-US" sz="1400" dirty="0" smtClean="0"/>
              <a:t> </a:t>
            </a:r>
            <a:r>
              <a:rPr lang="en-US" sz="1400" dirty="0" err="1" smtClean="0"/>
              <a:t>bolezni</a:t>
            </a:r>
            <a:r>
              <a:rPr lang="en-US" sz="1400" dirty="0" smtClean="0"/>
              <a:t> </a:t>
            </a:r>
            <a:r>
              <a:rPr lang="en-US" sz="1200" dirty="0" smtClean="0"/>
              <a:t>(</a:t>
            </a:r>
            <a:r>
              <a:rPr lang="sl-SI" sz="1200" dirty="0" smtClean="0"/>
              <a:t>npr. </a:t>
            </a:r>
            <a:r>
              <a:rPr lang="en-US" sz="1200" dirty="0" smtClean="0"/>
              <a:t>AIDS</a:t>
            </a:r>
            <a:r>
              <a:rPr lang="en-US" sz="1200" dirty="0" smtClean="0"/>
              <a:t>)</a:t>
            </a:r>
          </a:p>
          <a:p>
            <a:pPr marL="101600" indent="-101600"/>
            <a:r>
              <a:rPr lang="en-US" sz="1400" dirty="0" err="1" smtClean="0"/>
              <a:t>zdravljenje</a:t>
            </a:r>
            <a:r>
              <a:rPr lang="en-US" sz="1400" dirty="0" smtClean="0"/>
              <a:t> </a:t>
            </a:r>
            <a:r>
              <a:rPr lang="en-US" sz="1400" dirty="0" err="1" smtClean="0"/>
              <a:t>drugih</a:t>
            </a:r>
            <a:r>
              <a:rPr lang="en-US" sz="1400" dirty="0" smtClean="0"/>
              <a:t> </a:t>
            </a:r>
            <a:r>
              <a:rPr lang="en-US" sz="1400" dirty="0" err="1" smtClean="0"/>
              <a:t>bolezni</a:t>
            </a:r>
            <a:r>
              <a:rPr lang="en-US" sz="1400" dirty="0" smtClean="0"/>
              <a:t> </a:t>
            </a:r>
            <a:endParaRPr lang="sl-SI" sz="1400" dirty="0" smtClean="0"/>
          </a:p>
          <a:p>
            <a:pPr marL="101600" indent="-101600"/>
            <a:r>
              <a:rPr lang="en-US" sz="1400" dirty="0" err="1" smtClean="0"/>
              <a:t>gensko</a:t>
            </a:r>
            <a:r>
              <a:rPr lang="en-US" sz="1400" dirty="0" smtClean="0"/>
              <a:t> </a:t>
            </a:r>
            <a:r>
              <a:rPr lang="en-US" sz="1400" dirty="0" err="1" smtClean="0"/>
              <a:t>označevanje</a:t>
            </a:r>
            <a:r>
              <a:rPr lang="en-US" sz="1400" dirty="0" smtClean="0"/>
              <a:t> </a:t>
            </a:r>
            <a:r>
              <a:rPr lang="sl-SI" sz="1400" dirty="0" smtClean="0"/>
              <a:t/>
            </a:r>
            <a:br>
              <a:rPr lang="sl-SI" sz="1400" dirty="0" smtClean="0"/>
            </a:br>
            <a:r>
              <a:rPr lang="en-US" sz="1200" dirty="0" smtClean="0"/>
              <a:t>(</a:t>
            </a:r>
            <a:r>
              <a:rPr lang="en-US" sz="1200" dirty="0" err="1" smtClean="0"/>
              <a:t>učinkovitost</a:t>
            </a:r>
            <a:r>
              <a:rPr lang="en-US" sz="1200" dirty="0" smtClean="0"/>
              <a:t> </a:t>
            </a:r>
            <a:r>
              <a:rPr lang="en-US" sz="1200" dirty="0" err="1" smtClean="0"/>
              <a:t>somatske</a:t>
            </a:r>
            <a:r>
              <a:rPr lang="en-US" sz="1200" dirty="0" smtClean="0"/>
              <a:t> </a:t>
            </a:r>
            <a:r>
              <a:rPr lang="en-US" sz="1200" dirty="0" err="1" smtClean="0"/>
              <a:t>trangeneze</a:t>
            </a:r>
            <a:r>
              <a:rPr lang="en-US" sz="1200" dirty="0" smtClean="0"/>
              <a:t>, </a:t>
            </a:r>
            <a:r>
              <a:rPr lang="en-US" sz="1200" dirty="0" err="1" smtClean="0"/>
              <a:t>usoda</a:t>
            </a:r>
            <a:r>
              <a:rPr lang="en-US" sz="1200" dirty="0" smtClean="0"/>
              <a:t> </a:t>
            </a:r>
            <a:r>
              <a:rPr lang="sl-SI" sz="1200" dirty="0" smtClean="0"/>
              <a:t/>
            </a:r>
            <a:br>
              <a:rPr lang="sl-SI" sz="1200" dirty="0" smtClean="0"/>
            </a:br>
            <a:r>
              <a:rPr lang="en-US" sz="1200" dirty="0" err="1" smtClean="0"/>
              <a:t>avtotransplantiranega</a:t>
            </a:r>
            <a:r>
              <a:rPr lang="en-US" sz="1200" dirty="0" smtClean="0"/>
              <a:t> </a:t>
            </a:r>
            <a:r>
              <a:rPr lang="en-US" sz="1200" dirty="0" err="1" smtClean="0"/>
              <a:t>kostnega</a:t>
            </a:r>
            <a:r>
              <a:rPr lang="en-US" sz="1200" dirty="0" smtClean="0"/>
              <a:t> </a:t>
            </a:r>
            <a:r>
              <a:rPr lang="en-US" sz="1200" dirty="0" err="1" smtClean="0"/>
              <a:t>mozga</a:t>
            </a:r>
            <a:r>
              <a:rPr lang="en-US" sz="1200" dirty="0" smtClean="0"/>
              <a:t>, </a:t>
            </a:r>
            <a:r>
              <a:rPr lang="sl-SI" sz="1200" dirty="0" smtClean="0"/>
              <a:t/>
            </a:r>
            <a:br>
              <a:rPr lang="sl-SI" sz="1200" dirty="0" smtClean="0"/>
            </a:br>
            <a:r>
              <a:rPr lang="en-US" sz="1200" dirty="0" err="1" smtClean="0"/>
              <a:t>nevarnost</a:t>
            </a:r>
            <a:r>
              <a:rPr lang="en-US" sz="1200" dirty="0" smtClean="0"/>
              <a:t> </a:t>
            </a:r>
            <a:r>
              <a:rPr lang="en-US" sz="1200" dirty="0" err="1" smtClean="0"/>
              <a:t>reimplantacije</a:t>
            </a:r>
            <a:r>
              <a:rPr lang="en-US" sz="1200" dirty="0" smtClean="0"/>
              <a:t> </a:t>
            </a:r>
            <a:r>
              <a:rPr lang="en-US" sz="1200" dirty="0" err="1" smtClean="0"/>
              <a:t>rakastih</a:t>
            </a:r>
            <a:r>
              <a:rPr lang="en-US" sz="1200" dirty="0" smtClean="0"/>
              <a:t> </a:t>
            </a:r>
            <a:r>
              <a:rPr lang="en-US" sz="1200" dirty="0" err="1" smtClean="0"/>
              <a:t>celic</a:t>
            </a:r>
            <a:r>
              <a:rPr lang="en-US" sz="1200" dirty="0" smtClean="0"/>
              <a:t>)</a:t>
            </a:r>
            <a:endParaRPr lang="en-US" sz="1400" dirty="0" smtClean="0"/>
          </a:p>
          <a:p>
            <a:pPr marL="0" indent="0">
              <a:buNone/>
            </a:pPr>
            <a:r>
              <a:rPr lang="sl-SI" sz="800" dirty="0" smtClean="0"/>
              <a:t/>
            </a:r>
            <a:br>
              <a:rPr lang="sl-SI" sz="800" dirty="0" smtClean="0"/>
            </a:br>
            <a:r>
              <a:rPr lang="sl-SI" sz="800" dirty="0" smtClean="0"/>
              <a:t/>
            </a:r>
            <a:br>
              <a:rPr lang="sl-SI" sz="800" dirty="0" smtClean="0"/>
            </a:br>
            <a:r>
              <a:rPr lang="sl-SI" sz="800" dirty="0" smtClean="0"/>
              <a:t/>
            </a:r>
            <a:br>
              <a:rPr lang="sl-SI" sz="800" dirty="0" smtClean="0"/>
            </a:br>
            <a:r>
              <a:rPr lang="sl-SI" sz="800" dirty="0" smtClean="0"/>
              <a:t/>
            </a:r>
            <a:br>
              <a:rPr lang="sl-SI" sz="800" dirty="0" smtClean="0"/>
            </a:br>
            <a:r>
              <a:rPr lang="sl-SI" sz="800" dirty="0" smtClean="0"/>
              <a:t/>
            </a:r>
            <a:br>
              <a:rPr lang="sl-SI" sz="800" dirty="0" smtClean="0"/>
            </a:br>
            <a:r>
              <a:rPr lang="sl-SI" sz="800" dirty="0" smtClean="0"/>
              <a:t/>
            </a:r>
            <a:br>
              <a:rPr lang="sl-SI" sz="800" dirty="0" smtClean="0"/>
            </a:br>
            <a:r>
              <a:rPr lang="sl-SI" sz="800" dirty="0" smtClean="0"/>
              <a:t/>
            </a:r>
            <a:br>
              <a:rPr lang="sl-SI" sz="800" dirty="0" smtClean="0"/>
            </a:br>
            <a:r>
              <a:rPr lang="sl-SI" sz="800" dirty="0" smtClean="0"/>
              <a:t/>
            </a:r>
            <a:br>
              <a:rPr lang="sl-SI" sz="800" dirty="0" smtClean="0"/>
            </a:br>
            <a:r>
              <a:rPr lang="sl-SI" sz="800" dirty="0" smtClean="0"/>
              <a:t/>
            </a:r>
            <a:br>
              <a:rPr lang="sl-SI" sz="800" dirty="0" smtClean="0"/>
            </a:br>
            <a:endParaRPr lang="en-US" sz="800" dirty="0" smtClean="0"/>
          </a:p>
          <a:p>
            <a:pPr marL="101600" indent="-101600">
              <a:buFontTx/>
              <a:buNone/>
            </a:pPr>
            <a:r>
              <a:rPr lang="en-US" sz="1400" b="1" dirty="0" err="1" smtClean="0"/>
              <a:t>Problemi</a:t>
            </a:r>
            <a:r>
              <a:rPr lang="en-US" sz="1400" b="1" dirty="0" smtClean="0"/>
              <a:t>:</a:t>
            </a:r>
          </a:p>
          <a:p>
            <a:pPr marL="101600" indent="-101600"/>
            <a:r>
              <a:rPr lang="en-US" sz="1400" dirty="0" err="1" smtClean="0"/>
              <a:t>usmerjen</a:t>
            </a:r>
            <a:r>
              <a:rPr lang="en-US" sz="1400" dirty="0" smtClean="0"/>
              <a:t> </a:t>
            </a:r>
            <a:r>
              <a:rPr lang="en-US" sz="1400" dirty="0" err="1" smtClean="0"/>
              <a:t>vnos</a:t>
            </a:r>
            <a:r>
              <a:rPr lang="en-US" sz="1400" dirty="0" smtClean="0"/>
              <a:t> v </a:t>
            </a:r>
            <a:r>
              <a:rPr lang="sl-SI" sz="1400" dirty="0" smtClean="0"/>
              <a:t>o</a:t>
            </a:r>
            <a:r>
              <a:rPr lang="en-US" sz="1400" dirty="0" err="1" smtClean="0"/>
              <a:t>kvarjene</a:t>
            </a:r>
            <a:r>
              <a:rPr lang="en-US" sz="1400" dirty="0" smtClean="0"/>
              <a:t> </a:t>
            </a:r>
            <a:r>
              <a:rPr lang="en-US" sz="1400" dirty="0" err="1" smtClean="0"/>
              <a:t>celice</a:t>
            </a:r>
            <a:endParaRPr lang="en-US" sz="1400" dirty="0" smtClean="0"/>
          </a:p>
          <a:p>
            <a:pPr marL="101600" indent="-101600"/>
            <a:r>
              <a:rPr lang="en-US" sz="1400" dirty="0" err="1" smtClean="0"/>
              <a:t>regulacija</a:t>
            </a:r>
            <a:r>
              <a:rPr lang="en-US" sz="1400" dirty="0" smtClean="0"/>
              <a:t> </a:t>
            </a:r>
            <a:r>
              <a:rPr lang="en-US" sz="1400" dirty="0" err="1" smtClean="0"/>
              <a:t>ekspresije</a:t>
            </a:r>
            <a:endParaRPr lang="en-US" sz="1400" dirty="0" smtClean="0"/>
          </a:p>
          <a:p>
            <a:pPr marL="101600" indent="-101600"/>
            <a:r>
              <a:rPr lang="en-US" sz="1400" dirty="0" err="1" smtClean="0"/>
              <a:t>zavračanje</a:t>
            </a:r>
            <a:endParaRPr lang="en-GB" sz="1400" i="1" dirty="0" smtClean="0"/>
          </a:p>
        </p:txBody>
      </p:sp>
      <p:pic>
        <p:nvPicPr>
          <p:cNvPr id="2050" name="Picture 2" descr="http://www.abedia.com/wiley/images/1306indic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975" y="946943"/>
            <a:ext cx="5000625" cy="3190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527" y="260648"/>
            <a:ext cx="4744701" cy="3024336"/>
          </a:xfrm>
          <a:prstGeom prst="rect">
            <a:avLst/>
          </a:prstGeom>
        </p:spPr>
      </p:pic>
      <p:pic>
        <p:nvPicPr>
          <p:cNvPr id="3" name="Picture 2"/>
          <p:cNvPicPr>
            <a:picLocks noChangeAspect="1"/>
          </p:cNvPicPr>
          <p:nvPr/>
        </p:nvPicPr>
        <p:blipFill>
          <a:blip r:embed="rId4"/>
          <a:stretch>
            <a:fillRect/>
          </a:stretch>
        </p:blipFill>
        <p:spPr>
          <a:xfrm>
            <a:off x="4177562" y="3645024"/>
            <a:ext cx="4518763" cy="28803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sl-SI" sz="2800" smtClean="0"/>
              <a:t>Retrovirusni vektorji</a:t>
            </a:r>
            <a:endParaRPr lang="en-GB" sz="3200" smtClean="0"/>
          </a:p>
        </p:txBody>
      </p:sp>
      <p:sp>
        <p:nvSpPr>
          <p:cNvPr id="58371" name="Rectangle 3"/>
          <p:cNvSpPr>
            <a:spLocks noGrp="1" noChangeArrowheads="1"/>
          </p:cNvSpPr>
          <p:nvPr>
            <p:ph type="body" idx="1"/>
          </p:nvPr>
        </p:nvSpPr>
        <p:spPr>
          <a:xfrm>
            <a:off x="203200" y="792163"/>
            <a:ext cx="8636000" cy="5910262"/>
          </a:xfrm>
        </p:spPr>
        <p:txBody>
          <a:bodyPr/>
          <a:lstStyle/>
          <a:p>
            <a:pPr marL="0" indent="0">
              <a:buFontTx/>
              <a:buNone/>
            </a:pPr>
            <a:r>
              <a:rPr lang="sl-SI" sz="1400" smtClean="0"/>
              <a:t>Retrovirusne vektorje uporabljamo predvsem pri genskem zdravljenju </a:t>
            </a:r>
            <a:r>
              <a:rPr lang="sl-SI" sz="1400" i="1" smtClean="0"/>
              <a:t>ex vivo</a:t>
            </a:r>
            <a:r>
              <a:rPr lang="sl-SI" sz="1400" smtClean="0"/>
              <a:t>. </a:t>
            </a:r>
            <a:br>
              <a:rPr lang="sl-SI" sz="1400" smtClean="0"/>
            </a:br>
            <a:r>
              <a:rPr lang="sl-SI" sz="1400" smtClean="0"/>
              <a:t>Stopnje pri zdravljenju so:</a:t>
            </a:r>
          </a:p>
          <a:p>
            <a:pPr marL="0" indent="0">
              <a:buFontTx/>
              <a:buNone/>
            </a:pPr>
            <a:r>
              <a:rPr lang="sl-SI" sz="1200" smtClean="0"/>
              <a:t>- odvzem celic iz pacienta</a:t>
            </a:r>
            <a:br>
              <a:rPr lang="sl-SI" sz="1200" smtClean="0"/>
            </a:br>
            <a:r>
              <a:rPr lang="sl-SI" sz="1200" smtClean="0"/>
              <a:t>- vnos funkcionalnega gena v izolirane celice</a:t>
            </a:r>
            <a:br>
              <a:rPr lang="sl-SI" sz="1200" smtClean="0"/>
            </a:br>
            <a:r>
              <a:rPr lang="sl-SI" sz="1200" smtClean="0"/>
              <a:t>- selekcija gensko spremenjenih celic in namnožitev</a:t>
            </a:r>
            <a:br>
              <a:rPr lang="sl-SI" sz="1200" smtClean="0"/>
            </a:br>
            <a:r>
              <a:rPr lang="sl-SI" sz="1200" smtClean="0"/>
              <a:t>- vnos namnoženih celic v pacienta (transplantacija ali injiciranje)</a:t>
            </a:r>
          </a:p>
          <a:p>
            <a:pPr marL="0" indent="0">
              <a:buFontTx/>
              <a:buNone/>
            </a:pPr>
            <a:endParaRPr lang="sl-SI" sz="700" smtClean="0"/>
          </a:p>
          <a:p>
            <a:pPr marL="0" indent="0">
              <a:buFontTx/>
              <a:buNone/>
            </a:pPr>
            <a:r>
              <a:rPr lang="sl-SI" sz="1200" smtClean="0"/>
              <a:t>Vektorji so izvedeni iz mišjih retrovirusov, ki pa imajo slabo </a:t>
            </a:r>
            <a:br>
              <a:rPr lang="sl-SI" sz="1200" smtClean="0"/>
            </a:br>
            <a:r>
              <a:rPr lang="sl-SI" sz="1200" smtClean="0"/>
              <a:t>lastnost, da lahko transformirajo normalne celice v rakaste. </a:t>
            </a:r>
            <a:br>
              <a:rPr lang="sl-SI" sz="1200" smtClean="0"/>
            </a:br>
            <a:r>
              <a:rPr lang="sl-SI" sz="1200" smtClean="0"/>
              <a:t>Zato so vektorji za uporabo v genski terapiji spremenjeni.</a:t>
            </a:r>
            <a:endParaRPr lang="en-GB" sz="1200" i="1" smtClean="0"/>
          </a:p>
        </p:txBody>
      </p:sp>
      <p:pic>
        <p:nvPicPr>
          <p:cNvPr id="58372" name="Picture 4" descr="retroV_NA1"/>
          <p:cNvPicPr>
            <a:picLocks noChangeAspect="1" noChangeArrowheads="1"/>
          </p:cNvPicPr>
          <p:nvPr/>
        </p:nvPicPr>
        <p:blipFill>
          <a:blip r:embed="rId3">
            <a:extLst>
              <a:ext uri="{28A0092B-C50C-407E-A947-70E740481C1C}">
                <a14:useLocalDpi xmlns:a14="http://schemas.microsoft.com/office/drawing/2010/main" val="0"/>
              </a:ext>
            </a:extLst>
          </a:blip>
          <a:srcRect l="27586"/>
          <a:stretch>
            <a:fillRect/>
          </a:stretch>
        </p:blipFill>
        <p:spPr bwMode="auto">
          <a:xfrm>
            <a:off x="971550" y="3357563"/>
            <a:ext cx="297180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retroV_LifeCyc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357563"/>
            <a:ext cx="4151312"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retroV_schem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341438"/>
            <a:ext cx="403383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retroV_packag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00213"/>
            <a:ext cx="3001963"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title"/>
          </p:nvPr>
        </p:nvSpPr>
        <p:spPr>
          <a:xfrm>
            <a:off x="609600" y="158750"/>
            <a:ext cx="7772400" cy="474663"/>
          </a:xfrm>
          <a:solidFill>
            <a:srgbClr val="FF6600">
              <a:alpha val="50195"/>
            </a:srgbClr>
          </a:solidFill>
        </p:spPr>
        <p:txBody>
          <a:bodyPr/>
          <a:lstStyle/>
          <a:p>
            <a:r>
              <a:rPr lang="sl-SI" sz="2800" smtClean="0"/>
              <a:t>Retrovirusni vektorji /2</a:t>
            </a:r>
            <a:endParaRPr lang="en-GB" sz="3200" smtClean="0"/>
          </a:p>
        </p:txBody>
      </p:sp>
      <p:sp>
        <p:nvSpPr>
          <p:cNvPr id="59396" name="Rectangle 4"/>
          <p:cNvSpPr>
            <a:spLocks noGrp="1" noChangeArrowheads="1"/>
          </p:cNvSpPr>
          <p:nvPr>
            <p:ph type="body" idx="1"/>
          </p:nvPr>
        </p:nvSpPr>
        <p:spPr>
          <a:xfrm>
            <a:off x="203200" y="792163"/>
            <a:ext cx="8636000" cy="5910262"/>
          </a:xfrm>
        </p:spPr>
        <p:txBody>
          <a:bodyPr/>
          <a:lstStyle/>
          <a:p>
            <a:pPr marL="0" indent="0">
              <a:buFontTx/>
              <a:buNone/>
            </a:pPr>
            <a:r>
              <a:rPr lang="sl-SI" sz="1400" smtClean="0"/>
              <a:t>Za vnos terapevtskega gena so najprej celotno zaporedje virusa prenesli v plazmid in izrezali večji del regije </a:t>
            </a:r>
            <a:r>
              <a:rPr lang="sl-SI" sz="1400" i="1" smtClean="0"/>
              <a:t>gag</a:t>
            </a:r>
            <a:r>
              <a:rPr lang="sl-SI" sz="1400" smtClean="0"/>
              <a:t> ter celotni regiji </a:t>
            </a:r>
            <a:r>
              <a:rPr lang="sl-SI" sz="1400" i="1" smtClean="0"/>
              <a:t>pol</a:t>
            </a:r>
            <a:r>
              <a:rPr lang="sl-SI" sz="1400" smtClean="0"/>
              <a:t> in </a:t>
            </a:r>
            <a:r>
              <a:rPr lang="sl-SI" sz="1400" i="1" smtClean="0"/>
              <a:t>env</a:t>
            </a:r>
            <a:r>
              <a:rPr lang="sl-SI" sz="1400" smtClean="0"/>
              <a:t>. Tik za </a:t>
            </a:r>
            <a:r>
              <a:rPr lang="sl-SI" sz="1400" i="1" smtClean="0"/>
              <a:t>psi</a:t>
            </a:r>
            <a:r>
              <a:rPr lang="sl-SI" sz="1400" smtClean="0"/>
              <a:t>+ so vstavili terapevtski gen in markerski gen (običajno Neo</a:t>
            </a:r>
            <a:r>
              <a:rPr lang="sl-SI" sz="1400" baseline="30000" smtClean="0"/>
              <a:t>R</a:t>
            </a:r>
            <a:r>
              <a:rPr lang="sl-SI" sz="1400" smtClean="0"/>
              <a:t> z lastnim promotorjem). Vektorji lahko sprejmejo do 8 kb tuje DNA. </a:t>
            </a:r>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r>
              <a:rPr lang="sl-SI" sz="1400" smtClean="0"/>
              <a:t>Goli virusi precej neučinkovito vstopajo v celice in se integrirajo v genom. </a:t>
            </a:r>
            <a:br>
              <a:rPr lang="sl-SI" sz="1400" smtClean="0"/>
            </a:br>
            <a:r>
              <a:rPr lang="sl-SI" sz="1400" smtClean="0"/>
              <a:t>Postopek je bistveno bolj učinkovit, če virusno RNA pakirajo v virusne delce. </a:t>
            </a:r>
            <a:br>
              <a:rPr lang="sl-SI" sz="1400" smtClean="0"/>
            </a:br>
            <a:r>
              <a:rPr lang="sl-SI" sz="1400" smtClean="0"/>
              <a:t>To dosežemo s pomočjo posebnih (pakirnih) celičnih linij, </a:t>
            </a:r>
            <a:br>
              <a:rPr lang="sl-SI" sz="1400" smtClean="0"/>
            </a:br>
            <a:r>
              <a:rPr lang="sl-SI" sz="1400" smtClean="0"/>
              <a:t>ki imajo na kromosomu že vgrajeno regijo, sestavljeno iz  </a:t>
            </a:r>
            <a:br>
              <a:rPr lang="sl-SI" sz="1400" smtClean="0"/>
            </a:br>
            <a:r>
              <a:rPr lang="sl-SI" sz="1400" smtClean="0"/>
              <a:t>5’-LTR – </a:t>
            </a:r>
            <a:r>
              <a:rPr lang="sl-SI" sz="1400" i="1" smtClean="0"/>
              <a:t>gag</a:t>
            </a:r>
            <a:r>
              <a:rPr lang="sl-SI" sz="1400" smtClean="0"/>
              <a:t> – 3’-LTR (brez funkcionalnega</a:t>
            </a:r>
            <a:r>
              <a:rPr lang="sl-SI" sz="1400" i="1" smtClean="0"/>
              <a:t> psi</a:t>
            </a:r>
            <a:r>
              <a:rPr lang="sl-SI" sz="1400" smtClean="0"/>
              <a:t>+), drugje v </a:t>
            </a:r>
            <a:br>
              <a:rPr lang="sl-SI" sz="1400" smtClean="0"/>
            </a:br>
            <a:r>
              <a:rPr lang="sl-SI" sz="1400" smtClean="0"/>
              <a:t>genomu pa še regijo 5’-LTR – </a:t>
            </a:r>
            <a:r>
              <a:rPr lang="sl-SI" sz="1400" i="1" smtClean="0"/>
              <a:t>pol – env</a:t>
            </a:r>
            <a:r>
              <a:rPr lang="sl-SI" sz="1400" smtClean="0"/>
              <a:t> – 3’-LTR (brez </a:t>
            </a:r>
            <a:r>
              <a:rPr lang="sl-SI" sz="1400" i="1" smtClean="0"/>
              <a:t>psi</a:t>
            </a:r>
            <a:r>
              <a:rPr lang="sl-SI" sz="1400" smtClean="0"/>
              <a:t>+). </a:t>
            </a:r>
            <a:br>
              <a:rPr lang="sl-SI" sz="1400" smtClean="0"/>
            </a:br>
            <a:r>
              <a:rPr lang="sl-SI" sz="1400" smtClean="0"/>
              <a:t>Zaradi odsotnosti </a:t>
            </a:r>
            <a:r>
              <a:rPr lang="sl-SI" sz="1400" i="1" smtClean="0"/>
              <a:t>psi</a:t>
            </a:r>
            <a:r>
              <a:rPr lang="sl-SI" sz="1400" smtClean="0"/>
              <a:t>+ nastajajo prazni virusni delci, če pa celice </a:t>
            </a:r>
            <a:br>
              <a:rPr lang="sl-SI" sz="1400" smtClean="0"/>
            </a:br>
            <a:r>
              <a:rPr lang="sl-SI" sz="1400" smtClean="0"/>
              <a:t>transficiramo z vektorsko DNA, se bo ta vgradila v genom, </a:t>
            </a:r>
            <a:br>
              <a:rPr lang="sl-SI" sz="1400" smtClean="0"/>
            </a:br>
            <a:r>
              <a:rPr lang="sl-SI" sz="1400" smtClean="0"/>
              <a:t>prepisovala v RNA in zaradi prisotne regije </a:t>
            </a:r>
            <a:r>
              <a:rPr lang="sl-SI" sz="1400" i="1" smtClean="0"/>
              <a:t>psi</a:t>
            </a:r>
            <a:r>
              <a:rPr lang="sl-SI" sz="1400" smtClean="0"/>
              <a:t>+ bo prišlo do </a:t>
            </a:r>
            <a:br>
              <a:rPr lang="sl-SI" sz="1400" smtClean="0"/>
            </a:br>
            <a:r>
              <a:rPr lang="sl-SI" sz="1400" smtClean="0"/>
              <a:t>pakiranja v kapside. Zagotoviti je treba, da pakirne linije ne </a:t>
            </a:r>
            <a:br>
              <a:rPr lang="sl-SI" sz="1400" smtClean="0"/>
            </a:br>
            <a:r>
              <a:rPr lang="sl-SI" sz="1400" smtClean="0"/>
              <a:t>proizvajajo wt retrovirusov, ki bi lahko povzročili transformacijo celic.</a:t>
            </a:r>
            <a:endParaRPr lang="en-GB" sz="1400" i="1" smtClean="0"/>
          </a:p>
        </p:txBody>
      </p:sp>
      <p:pic>
        <p:nvPicPr>
          <p:cNvPr id="59397" name="Picture 5" descr="retroV_vector_map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775"/>
            <a:ext cx="3887788"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sl-SI" sz="2800" smtClean="0"/>
              <a:t>Gensko zdravljenje </a:t>
            </a:r>
            <a:r>
              <a:rPr lang="sl-SI" sz="2800" i="1" smtClean="0"/>
              <a:t>ex vivo</a:t>
            </a:r>
            <a:endParaRPr lang="en-GB" sz="3200" i="1" smtClean="0"/>
          </a:p>
        </p:txBody>
      </p:sp>
      <p:sp>
        <p:nvSpPr>
          <p:cNvPr id="60419" name="Rectangle 3"/>
          <p:cNvSpPr>
            <a:spLocks noGrp="1" noChangeArrowheads="1"/>
          </p:cNvSpPr>
          <p:nvPr>
            <p:ph type="body" idx="1"/>
          </p:nvPr>
        </p:nvSpPr>
        <p:spPr>
          <a:xfrm>
            <a:off x="203200" y="792163"/>
            <a:ext cx="7897813" cy="5910262"/>
          </a:xfrm>
        </p:spPr>
        <p:txBody>
          <a:bodyPr/>
          <a:lstStyle/>
          <a:p>
            <a:pPr marL="0" indent="0">
              <a:buFontTx/>
              <a:buNone/>
            </a:pPr>
            <a:r>
              <a:rPr lang="sl-SI" sz="1400" smtClean="0"/>
              <a:t>Retroviruse so uporabili v prvih poskusih genskega zdravljenja. Leta 1990 so tako zdravili pomanjkljivost adenozin-deaminaze (ADA), ki povzroča hudo kombinirano imunsko pomanjkljivost (SCID) zaradi prezgodnjega odmiranja limfocitov T. Brez zdravljenja otroci umrejo v prvih 2 letih življenja, klasično zdravljenje pa zajema presaditev kostnega mozga in injiciranje aktivnega encima. Prvima dvema pacientkama so odvzeli limfocite in vanje vstavili cDNA za encim ADA. Celice so namnožili in jih s transfuzijo vnesli v pacientki 11x v obdobju 2 let. Po 4 letih so zaznali integriran vektor in povišano raven encima, zdravstveno stanje pa se je izboljšalo. </a:t>
            </a:r>
            <a:br>
              <a:rPr lang="sl-SI" sz="1400" smtClean="0"/>
            </a:br>
            <a:r>
              <a:rPr lang="sl-SI" sz="1400" smtClean="0"/>
              <a:t>Pacientka ima v obtoku 20-25 % gensko spremenjenih celic in lahko normalno živi ob rednem genskem zdravljenju </a:t>
            </a:r>
            <a:r>
              <a:rPr lang="sl-SI" sz="1000" smtClean="0"/>
              <a:t>(Ashanti de Silva).</a:t>
            </a:r>
            <a:r>
              <a:rPr lang="sl-SI" sz="1400" smtClean="0"/>
              <a:t> </a:t>
            </a:r>
          </a:p>
          <a:p>
            <a:pPr marL="0" indent="0">
              <a:buFontTx/>
              <a:buNone/>
            </a:pPr>
            <a:r>
              <a:rPr lang="sl-SI" sz="1400" smtClean="0"/>
              <a:t>Prve poskuse zdravljenja SCID, ki ni več vključevalo doziranja aktivnega encima, so opravili šele leta 2000. </a:t>
            </a:r>
          </a:p>
          <a:p>
            <a:pPr marL="0" indent="0">
              <a:buFontTx/>
              <a:buNone/>
            </a:pPr>
            <a:r>
              <a:rPr lang="sl-SI" sz="1400" smtClean="0"/>
              <a:t/>
            </a:r>
            <a:br>
              <a:rPr lang="sl-SI" sz="1400" smtClean="0"/>
            </a:br>
            <a:r>
              <a:rPr lang="sl-SI" sz="1400" smtClean="0"/>
              <a:t>Podobno, a s še večjim uspehom so zdravili paciente s hiperholesterolemijo, </a:t>
            </a:r>
            <a:br>
              <a:rPr lang="sl-SI" sz="1400" smtClean="0"/>
            </a:br>
            <a:r>
              <a:rPr lang="sl-SI" sz="1400" smtClean="0"/>
              <a:t>ki jo povzroča odsotnost receptorja za lipoprotein nizke gostote (LDL) na </a:t>
            </a:r>
            <a:br>
              <a:rPr lang="sl-SI" sz="1400" smtClean="0"/>
            </a:br>
            <a:r>
              <a:rPr lang="sl-SI" sz="1400" smtClean="0"/>
              <a:t>površini jetrnih celic. Zato se maščobna telesca z LDL-holesterolom ne </a:t>
            </a:r>
            <a:br>
              <a:rPr lang="sl-SI" sz="1400" smtClean="0"/>
            </a:br>
            <a:r>
              <a:rPr lang="sl-SI" sz="1400" smtClean="0"/>
              <a:t>odstranjujejo iz krvi, kar vodi do hudih žilnih in srčnih bolezni.</a:t>
            </a:r>
          </a:p>
          <a:p>
            <a:pPr marL="0" indent="0">
              <a:buFontTx/>
              <a:buNone/>
            </a:pPr>
            <a:r>
              <a:rPr lang="sl-SI" sz="1400" smtClean="0"/>
              <a:t>Pacientom odstranijo del jeter (do 15 %), izolirajo hepatocite in jih</a:t>
            </a:r>
            <a:br>
              <a:rPr lang="sl-SI" sz="1400" smtClean="0"/>
            </a:br>
            <a:r>
              <a:rPr lang="sl-SI" sz="1400" smtClean="0"/>
              <a:t>transducirajo z retrovirusnom vektorjem, ki nosi zapis za LDL-receptor. </a:t>
            </a:r>
            <a:br>
              <a:rPr lang="sl-SI" sz="1400" smtClean="0"/>
            </a:br>
            <a:r>
              <a:rPr lang="sl-SI" sz="1400" smtClean="0"/>
              <a:t>V prvem poskusu takšnega zdravljenja so spremenjene jetrne celice </a:t>
            </a:r>
            <a:br>
              <a:rPr lang="sl-SI" sz="1400" smtClean="0"/>
            </a:br>
            <a:r>
              <a:rPr lang="sl-SI" sz="1400" smtClean="0"/>
              <a:t>ponovno vnesli v jetra pacienta, kjer so se vsidrale in proizvajale </a:t>
            </a:r>
            <a:br>
              <a:rPr lang="sl-SI" sz="1400" smtClean="0"/>
            </a:br>
            <a:r>
              <a:rPr lang="sl-SI" sz="1400" smtClean="0"/>
              <a:t>receptorje, lipidna slika pa se je izboljšala.</a:t>
            </a:r>
          </a:p>
          <a:p>
            <a:pPr marL="0" indent="0">
              <a:buFontTx/>
              <a:buNone/>
            </a:pPr>
            <a:endParaRPr lang="sl-SI" sz="1400" smtClean="0"/>
          </a:p>
          <a:p>
            <a:pPr marL="0" indent="0">
              <a:buFontTx/>
              <a:buNone/>
            </a:pPr>
            <a:r>
              <a:rPr lang="sl-SI" sz="1400" smtClean="0"/>
              <a:t>Če avtolognih celic, ki bi jih lahko gensko spremenili, ni mogoče izolirati, </a:t>
            </a:r>
            <a:br>
              <a:rPr lang="sl-SI" sz="1400" smtClean="0"/>
            </a:br>
            <a:r>
              <a:rPr lang="sl-SI" sz="1400" smtClean="0"/>
              <a:t>bi lahko uporabili neavtologne, vendar jih je treba po vsaditvi enkapsulirati </a:t>
            </a:r>
            <a:br>
              <a:rPr lang="sl-SI" sz="1400" smtClean="0"/>
            </a:br>
            <a:r>
              <a:rPr lang="sl-SI" sz="1400" smtClean="0"/>
              <a:t>v inertne polprepustne membrane, ki omogočajo prehajanje rekombinantnih </a:t>
            </a:r>
            <a:br>
              <a:rPr lang="sl-SI" sz="1400" smtClean="0"/>
            </a:br>
            <a:r>
              <a:rPr lang="sl-SI" sz="1400" smtClean="0"/>
              <a:t>proteinov v okolje, protitelesa pa ne morejo doseči tujih celic.</a:t>
            </a:r>
          </a:p>
        </p:txBody>
      </p:sp>
      <p:pic>
        <p:nvPicPr>
          <p:cNvPr id="60420" name="Picture 4" descr="AdeSilva200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908050"/>
            <a:ext cx="898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GTherapy_LDL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276600"/>
            <a:ext cx="31051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sl-SI" sz="2800" smtClean="0"/>
              <a:t>Adenov</a:t>
            </a:r>
            <a:r>
              <a:rPr lang="en-GB" sz="2800" smtClean="0"/>
              <a:t>irusni sistemi</a:t>
            </a:r>
            <a:endParaRPr lang="en-GB" sz="3200" smtClean="0"/>
          </a:p>
        </p:txBody>
      </p:sp>
      <p:sp>
        <p:nvSpPr>
          <p:cNvPr id="61443" name="Rectangle 3"/>
          <p:cNvSpPr>
            <a:spLocks noGrp="1" noChangeArrowheads="1"/>
          </p:cNvSpPr>
          <p:nvPr>
            <p:ph type="body" idx="1"/>
          </p:nvPr>
        </p:nvSpPr>
        <p:spPr>
          <a:xfrm>
            <a:off x="179388" y="792163"/>
            <a:ext cx="8659812" cy="5910262"/>
          </a:xfrm>
        </p:spPr>
        <p:txBody>
          <a:bodyPr/>
          <a:lstStyle/>
          <a:p>
            <a:pPr marL="0" indent="0">
              <a:lnSpc>
                <a:spcPct val="90000"/>
              </a:lnSpc>
              <a:buFontTx/>
              <a:buNone/>
            </a:pPr>
            <a:r>
              <a:rPr lang="sl-SI" sz="1600" dirty="0" smtClean="0"/>
              <a:t>Za gensko zdravljenje </a:t>
            </a:r>
            <a:r>
              <a:rPr lang="sl-SI" sz="1600" i="1" dirty="0" smtClean="0"/>
              <a:t>in </a:t>
            </a:r>
            <a:r>
              <a:rPr lang="sl-SI" sz="1600" i="1" dirty="0" err="1" smtClean="0"/>
              <a:t>vivo</a:t>
            </a:r>
            <a:r>
              <a:rPr lang="sl-SI" sz="1600" dirty="0" smtClean="0"/>
              <a:t> morajo vektorji učinkovito inficirati tarčne celice, zagotoviti prenos v jedro in izražanje terapevtskega gena, ki poteka stalno in v zadostnih ravneh za odpravo napake, ki jo zdravimo. Dobro je tudi, če lahko </a:t>
            </a:r>
            <a:r>
              <a:rPr lang="sl-SI" sz="1600" dirty="0" err="1" smtClean="0"/>
              <a:t>transficiramo</a:t>
            </a:r>
            <a:r>
              <a:rPr lang="sl-SI" sz="1600" dirty="0" smtClean="0"/>
              <a:t> celice, ki se ne delijo (retrovirusi se v genom takih celic ne morejo vključiti).</a:t>
            </a:r>
          </a:p>
          <a:p>
            <a:pPr marL="0" indent="0">
              <a:lnSpc>
                <a:spcPct val="90000"/>
              </a:lnSpc>
              <a:buFontTx/>
              <a:buNone/>
            </a:pPr>
            <a:r>
              <a:rPr lang="sl-SI" sz="1600" dirty="0" smtClean="0">
                <a:solidFill>
                  <a:srgbClr val="009900"/>
                </a:solidFill>
              </a:rPr>
              <a:t>Pogosto zato uporabljamo </a:t>
            </a:r>
            <a:r>
              <a:rPr lang="sl-SI" sz="1600" dirty="0" err="1" smtClean="0">
                <a:solidFill>
                  <a:srgbClr val="009900"/>
                </a:solidFill>
              </a:rPr>
              <a:t>adenoviruse</a:t>
            </a:r>
            <a:r>
              <a:rPr lang="sl-SI" sz="1600" dirty="0" smtClean="0">
                <a:solidFill>
                  <a:srgbClr val="009900"/>
                </a:solidFill>
              </a:rPr>
              <a:t>, ki lahko inficirajo veliko različnih vrst celic, najlažje </a:t>
            </a:r>
            <a:r>
              <a:rPr lang="sl-SI" sz="1600" dirty="0" err="1" smtClean="0">
                <a:solidFill>
                  <a:srgbClr val="009900"/>
                </a:solidFill>
              </a:rPr>
              <a:t>epitelne</a:t>
            </a:r>
            <a:r>
              <a:rPr lang="sl-SI" sz="1600" dirty="0" smtClean="0">
                <a:solidFill>
                  <a:srgbClr val="009900"/>
                </a:solidFill>
              </a:rPr>
              <a:t> celice dihal, prebavil in očesa. </a:t>
            </a:r>
            <a:r>
              <a:rPr lang="sl-SI" sz="1600" dirty="0" err="1" smtClean="0">
                <a:solidFill>
                  <a:srgbClr val="009900"/>
                </a:solidFill>
              </a:rPr>
              <a:t>Adenovirusi</a:t>
            </a:r>
            <a:r>
              <a:rPr lang="sl-SI" sz="1600" dirty="0" smtClean="0">
                <a:solidFill>
                  <a:srgbClr val="009900"/>
                </a:solidFill>
              </a:rPr>
              <a:t> se prenašajo preko izločkov in povzročajo blažje bolezni (vnetja dihal, </a:t>
            </a:r>
            <a:r>
              <a:rPr lang="sl-SI" sz="1600" dirty="0" err="1" smtClean="0">
                <a:solidFill>
                  <a:srgbClr val="009900"/>
                </a:solidFill>
              </a:rPr>
              <a:t>konjunktivitis</a:t>
            </a:r>
            <a:r>
              <a:rPr lang="sl-SI" sz="1600" dirty="0" smtClean="0">
                <a:solidFill>
                  <a:srgbClr val="009900"/>
                </a:solidFill>
              </a:rPr>
              <a:t>, gastroenteritis pri otrocih).</a:t>
            </a:r>
          </a:p>
          <a:p>
            <a:pPr marL="0" indent="0">
              <a:lnSpc>
                <a:spcPct val="90000"/>
              </a:lnSpc>
              <a:buFontTx/>
              <a:buNone/>
            </a:pPr>
            <a:r>
              <a:rPr lang="sl-SI" sz="1600" dirty="0" smtClean="0"/>
              <a:t>Za razmnoževanje virusov je bistvena prisotnost produkta </a:t>
            </a:r>
            <a:r>
              <a:rPr lang="sl-SI" sz="1600" dirty="0" err="1" smtClean="0"/>
              <a:t>adenovirusnega</a:t>
            </a:r>
            <a:r>
              <a:rPr lang="sl-SI" sz="1600" dirty="0" smtClean="0"/>
              <a:t> gena E1. Vektorje pripravimo v celični liniji, ki ima v genom vključen zapis za E1, </a:t>
            </a:r>
            <a:r>
              <a:rPr lang="sl-SI" sz="1600" dirty="0" err="1" smtClean="0"/>
              <a:t>transficiramo</a:t>
            </a:r>
            <a:r>
              <a:rPr lang="sl-SI" sz="1600" dirty="0" smtClean="0"/>
              <a:t> pa jo z nepopolnim </a:t>
            </a:r>
            <a:r>
              <a:rPr lang="sl-SI" sz="1600" dirty="0" err="1" smtClean="0"/>
              <a:t>adenovirusom</a:t>
            </a:r>
            <a:r>
              <a:rPr lang="sl-SI" sz="1600" dirty="0" smtClean="0"/>
              <a:t> + plazmidom, ki nosi terapevtski gen znotraj dela </a:t>
            </a:r>
            <a:r>
              <a:rPr lang="sl-SI" sz="1600" dirty="0" err="1" smtClean="0"/>
              <a:t>adenovirusnega</a:t>
            </a:r>
            <a:r>
              <a:rPr lang="sl-SI" sz="1600" dirty="0" smtClean="0"/>
              <a:t> zaporedja. V gostiteljski celici pride do rekombinacije med plazmidom in skrajšanim virusom, zaradi prisotnega gena E1 pa pride do nastajanja virusnih delcev. V </a:t>
            </a:r>
            <a:r>
              <a:rPr lang="sl-SI" sz="1600" dirty="0" err="1" smtClean="0"/>
              <a:t>adenovirus</a:t>
            </a:r>
            <a:r>
              <a:rPr lang="sl-SI" sz="1600" dirty="0" smtClean="0"/>
              <a:t> tako lahko vključimo do 7,5 </a:t>
            </a:r>
            <a:r>
              <a:rPr lang="sl-SI" sz="1600" dirty="0" err="1" smtClean="0"/>
              <a:t>kb</a:t>
            </a:r>
            <a:r>
              <a:rPr lang="sl-SI" sz="1600" dirty="0" smtClean="0"/>
              <a:t> tuje DNA.</a:t>
            </a:r>
          </a:p>
          <a:p>
            <a:pPr marL="0" indent="0">
              <a:lnSpc>
                <a:spcPct val="90000"/>
              </a:lnSpc>
              <a:buFontTx/>
              <a:buNone/>
            </a:pPr>
            <a:r>
              <a:rPr lang="sl-SI" sz="1600" dirty="0" smtClean="0"/>
              <a:t>Po vstopu v tarčno celico virus preide v jedro, kjer pa se ne integrira v genom, tako da je izražanje le prehodno in zdravljenje zahteva večkratno doziranje vektorja.</a:t>
            </a:r>
          </a:p>
          <a:p>
            <a:pPr marL="0" indent="0">
              <a:lnSpc>
                <a:spcPct val="90000"/>
              </a:lnSpc>
              <a:buFontTx/>
              <a:buNone/>
            </a:pPr>
            <a:endParaRPr lang="sl-SI" sz="800" dirty="0" smtClean="0"/>
          </a:p>
          <a:p>
            <a:pPr marL="0" indent="0">
              <a:lnSpc>
                <a:spcPct val="90000"/>
              </a:lnSpc>
              <a:buFontTx/>
              <a:buNone/>
            </a:pPr>
            <a:r>
              <a:rPr lang="sl-SI" sz="1600" dirty="0" smtClean="0"/>
              <a:t>Rezultati poskusnih zdravljenj niso obetavni,  saj je prišlo tudi do </a:t>
            </a:r>
            <a:br>
              <a:rPr lang="sl-SI" sz="1600" dirty="0" smtClean="0"/>
            </a:br>
            <a:r>
              <a:rPr lang="sl-SI" sz="1600" dirty="0" smtClean="0"/>
              <a:t>smrtnega primera v 1. fazi poskusov zdravljenja pomanjkljivosti </a:t>
            </a:r>
            <a:br>
              <a:rPr lang="sl-SI" sz="1600" dirty="0" smtClean="0"/>
            </a:br>
            <a:r>
              <a:rPr lang="sl-SI" sz="1600" dirty="0" err="1" smtClean="0"/>
              <a:t>ornitin</a:t>
            </a:r>
            <a:r>
              <a:rPr lang="sl-SI" sz="1600" dirty="0" smtClean="0"/>
              <a:t>-</a:t>
            </a:r>
            <a:r>
              <a:rPr lang="sl-SI" sz="1600" dirty="0" err="1" smtClean="0"/>
              <a:t>transkarbamilaze</a:t>
            </a:r>
            <a:r>
              <a:rPr lang="sl-SI" sz="1600" dirty="0" smtClean="0"/>
              <a:t> (septembra 1999) z vnosom velikega </a:t>
            </a:r>
            <a:br>
              <a:rPr lang="sl-SI" sz="1600" dirty="0" smtClean="0"/>
            </a:br>
            <a:r>
              <a:rPr lang="sl-SI" sz="1600" dirty="0" smtClean="0"/>
              <a:t>števila rekombinantnih virusov v jetrno arterijo.</a:t>
            </a:r>
          </a:p>
          <a:p>
            <a:pPr marL="0" indent="0">
              <a:lnSpc>
                <a:spcPct val="90000"/>
              </a:lnSpc>
              <a:buFontTx/>
              <a:buNone/>
            </a:pPr>
            <a:r>
              <a:rPr lang="sl-SI" sz="1600" dirty="0" smtClean="0"/>
              <a:t>Težave so tudi s sicer nizkimi ravnmi izražanja virusnih antigenov, </a:t>
            </a:r>
            <a:br>
              <a:rPr lang="sl-SI" sz="1600" dirty="0" smtClean="0"/>
            </a:br>
            <a:r>
              <a:rPr lang="sl-SI" sz="1600" dirty="0" smtClean="0"/>
              <a:t>kar lahko povzroči neželen imunski odziv.</a:t>
            </a:r>
          </a:p>
          <a:p>
            <a:pPr marL="0" indent="0">
              <a:lnSpc>
                <a:spcPct val="90000"/>
              </a:lnSpc>
              <a:buFontTx/>
              <a:buNone/>
            </a:pPr>
            <a:r>
              <a:rPr lang="sl-SI" sz="1600" dirty="0" err="1" smtClean="0"/>
              <a:t>Adenovirusne</a:t>
            </a:r>
            <a:r>
              <a:rPr lang="sl-SI" sz="1600" dirty="0" smtClean="0"/>
              <a:t> vektorje izpopolnjujejo (2. in 3. generacija), da bi imeli manj stranskih učinkov.</a:t>
            </a:r>
          </a:p>
          <a:p>
            <a:pPr marL="0" indent="0">
              <a:lnSpc>
                <a:spcPct val="90000"/>
              </a:lnSpc>
              <a:buFontTx/>
              <a:buNone/>
            </a:pPr>
            <a:endParaRPr lang="sl-SI" sz="1600" dirty="0" smtClean="0"/>
          </a:p>
        </p:txBody>
      </p:sp>
      <p:pic>
        <p:nvPicPr>
          <p:cNvPr id="61444" name="Picture 4" descr="adenovirus EM &amp;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4149725"/>
            <a:ext cx="24463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11200" y="158750"/>
            <a:ext cx="7747000" cy="339725"/>
          </a:xfrm>
        </p:spPr>
        <p:txBody>
          <a:bodyPr/>
          <a:lstStyle/>
          <a:p>
            <a:r>
              <a:rPr lang="en-US" sz="3200" b="1" smtClean="0">
                <a:solidFill>
                  <a:srgbClr val="FF3300"/>
                </a:solidFill>
              </a:rPr>
              <a:t>Adenovirusi</a:t>
            </a:r>
            <a:endParaRPr lang="en-US" smtClean="0"/>
          </a:p>
        </p:txBody>
      </p:sp>
      <p:sp>
        <p:nvSpPr>
          <p:cNvPr id="62467" name="Rectangle 3"/>
          <p:cNvSpPr>
            <a:spLocks noGrp="1" noChangeArrowheads="1"/>
          </p:cNvSpPr>
          <p:nvPr>
            <p:ph type="body" idx="1"/>
          </p:nvPr>
        </p:nvSpPr>
        <p:spPr>
          <a:xfrm>
            <a:off x="611188" y="908050"/>
            <a:ext cx="3960812" cy="327025"/>
          </a:xfrm>
        </p:spPr>
        <p:txBody>
          <a:bodyPr/>
          <a:lstStyle/>
          <a:p>
            <a:pPr>
              <a:buFontTx/>
              <a:buNone/>
            </a:pPr>
            <a:r>
              <a:rPr lang="en-US" sz="1600" smtClean="0">
                <a:solidFill>
                  <a:schemeClr val="accent2"/>
                </a:solidFill>
              </a:rPr>
              <a:t>36 kb, dsDNA, brez zunanjega plašča</a:t>
            </a:r>
            <a:endParaRPr lang="en-US" sz="1600" smtClean="0"/>
          </a:p>
          <a:p>
            <a:endParaRPr lang="en-US" sz="1600" smtClean="0"/>
          </a:p>
          <a:p>
            <a:endParaRPr lang="en-US" sz="1600" smtClean="0"/>
          </a:p>
          <a:p>
            <a:endParaRPr lang="en-US" sz="1600" smtClean="0"/>
          </a:p>
          <a:p>
            <a:endParaRPr lang="en-US" sz="1600" smtClean="0"/>
          </a:p>
          <a:p>
            <a:endParaRPr lang="en-US" sz="1600" smtClean="0"/>
          </a:p>
          <a:p>
            <a:endParaRPr lang="en-US" sz="1600" smtClean="0"/>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t="22469"/>
          <a:stretch>
            <a:fillRect/>
          </a:stretch>
        </p:blipFill>
        <p:spPr bwMode="auto">
          <a:xfrm>
            <a:off x="395288" y="1484313"/>
            <a:ext cx="45085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052513"/>
            <a:ext cx="36957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652963"/>
            <a:ext cx="4392613"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4076700"/>
            <a:ext cx="3889375"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2636838"/>
            <a:ext cx="35988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3" name="Line 9"/>
          <p:cNvSpPr>
            <a:spLocks noChangeShapeType="1"/>
          </p:cNvSpPr>
          <p:nvPr/>
        </p:nvSpPr>
        <p:spPr bwMode="auto">
          <a:xfrm>
            <a:off x="4211638" y="3500438"/>
            <a:ext cx="493236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11200" y="158750"/>
            <a:ext cx="7747000" cy="339725"/>
          </a:xfrm>
        </p:spPr>
        <p:txBody>
          <a:bodyPr/>
          <a:lstStyle/>
          <a:p>
            <a:r>
              <a:rPr lang="en-US" sz="2800" smtClean="0">
                <a:solidFill>
                  <a:srgbClr val="FF0000"/>
                </a:solidFill>
              </a:rPr>
              <a:t>Adenovirusi </a:t>
            </a:r>
            <a:r>
              <a:rPr lang="sl-SI" sz="2800" smtClean="0">
                <a:solidFill>
                  <a:srgbClr val="FF0000"/>
                </a:solidFill>
              </a:rPr>
              <a:t>/2</a:t>
            </a:r>
            <a:endParaRPr lang="en-US" sz="4000" smtClean="0">
              <a:solidFill>
                <a:srgbClr val="FF0000"/>
              </a:solidFill>
            </a:endParaRPr>
          </a:p>
        </p:txBody>
      </p:sp>
      <p:sp>
        <p:nvSpPr>
          <p:cNvPr id="63491" name="Rectangle 3"/>
          <p:cNvSpPr>
            <a:spLocks noGrp="1" noChangeArrowheads="1"/>
          </p:cNvSpPr>
          <p:nvPr>
            <p:ph type="body" idx="1"/>
          </p:nvPr>
        </p:nvSpPr>
        <p:spPr>
          <a:xfrm>
            <a:off x="203200" y="581025"/>
            <a:ext cx="8737600" cy="2992438"/>
          </a:xfrm>
        </p:spPr>
        <p:txBody>
          <a:bodyPr/>
          <a:lstStyle/>
          <a:p>
            <a:pPr marL="115888" indent="-115888">
              <a:buFontTx/>
              <a:buNone/>
            </a:pPr>
            <a:r>
              <a:rPr lang="sl-SI" sz="1600" b="1" dirty="0" smtClean="0"/>
              <a:t>Pristopi k zdravljenju raka:</a:t>
            </a:r>
            <a:endParaRPr lang="sl-SI" sz="1600" dirty="0" smtClean="0"/>
          </a:p>
          <a:p>
            <a:pPr marL="115888" indent="-115888"/>
            <a:r>
              <a:rPr lang="sl-SI" sz="1600" dirty="0" smtClean="0"/>
              <a:t>Gensko zdravljenje z geni, ki zavirajo rast tumorjev </a:t>
            </a:r>
            <a:br>
              <a:rPr lang="sl-SI" sz="1600" dirty="0" smtClean="0"/>
            </a:br>
            <a:r>
              <a:rPr lang="sl-SI" sz="1600" dirty="0" smtClean="0"/>
              <a:t>(pri raku so geni okvarjeni; vstavimo funkcionalne kopije)</a:t>
            </a:r>
          </a:p>
          <a:p>
            <a:pPr marL="115888" indent="-115888"/>
            <a:r>
              <a:rPr lang="sl-SI" sz="1600" dirty="0" smtClean="0"/>
              <a:t>terapija s samomorilskimi geni: </a:t>
            </a:r>
            <a:br>
              <a:rPr lang="sl-SI" sz="1600" dirty="0" smtClean="0"/>
            </a:br>
            <a:r>
              <a:rPr lang="sl-SI" sz="1600" dirty="0" smtClean="0"/>
              <a:t>- </a:t>
            </a:r>
            <a:r>
              <a:rPr lang="sl-SI" sz="1400" dirty="0" smtClean="0"/>
              <a:t>vnos gena za </a:t>
            </a:r>
            <a:r>
              <a:rPr lang="sl-SI" sz="1400" dirty="0" err="1" smtClean="0"/>
              <a:t>timidin</a:t>
            </a:r>
            <a:r>
              <a:rPr lang="sl-SI" sz="1400" dirty="0" smtClean="0"/>
              <a:t>-kinazo virusa herpes (vstavimo v </a:t>
            </a:r>
            <a:r>
              <a:rPr lang="sl-SI" sz="1400" dirty="0" err="1" smtClean="0"/>
              <a:t>adenovirus</a:t>
            </a:r>
            <a:r>
              <a:rPr lang="sl-SI" sz="1400" dirty="0" smtClean="0"/>
              <a:t>, vbrizgamo v tumor)</a:t>
            </a:r>
            <a:r>
              <a:rPr lang="sl-SI" sz="1600" dirty="0" smtClean="0"/>
              <a:t/>
            </a:r>
            <a:br>
              <a:rPr lang="sl-SI" sz="1600" dirty="0" smtClean="0"/>
            </a:br>
            <a:r>
              <a:rPr lang="sl-SI" sz="1600" dirty="0" smtClean="0"/>
              <a:t>- nato </a:t>
            </a:r>
            <a:r>
              <a:rPr lang="sl-SI" sz="1400" dirty="0" smtClean="0"/>
              <a:t>zdravljenje z </a:t>
            </a:r>
            <a:r>
              <a:rPr lang="sl-SI" sz="1400" dirty="0" err="1" smtClean="0"/>
              <a:t>ganciklovirom</a:t>
            </a:r>
            <a:r>
              <a:rPr lang="sl-SI" sz="1400" dirty="0" smtClean="0"/>
              <a:t> - celice, ki izražajo TK, odmrejo</a:t>
            </a:r>
            <a:endParaRPr lang="sl-SI" sz="1600" dirty="0" smtClean="0"/>
          </a:p>
          <a:p>
            <a:pPr marL="115888" indent="-115888"/>
            <a:r>
              <a:rPr lang="sl-SI" sz="1600" dirty="0" err="1" smtClean="0"/>
              <a:t>onkoliza</a:t>
            </a:r>
            <a:r>
              <a:rPr lang="sl-SI" sz="1600" dirty="0" smtClean="0"/>
              <a:t>: specifična okužba samo tumorskih celic, ne pa okoliškega tkiva. </a:t>
            </a:r>
            <a:br>
              <a:rPr lang="sl-SI" sz="1600" dirty="0" smtClean="0"/>
            </a:br>
            <a:r>
              <a:rPr lang="sl-SI" sz="1400" dirty="0" smtClean="0"/>
              <a:t>Normalne celice + normalni </a:t>
            </a:r>
            <a:r>
              <a:rPr lang="sl-SI" sz="1400" dirty="0" err="1" smtClean="0"/>
              <a:t>adenoV</a:t>
            </a:r>
            <a:r>
              <a:rPr lang="sl-SI" sz="1400" dirty="0" smtClean="0"/>
              <a:t>: celica sproži od p53-odvisno apoptozo, vendar </a:t>
            </a:r>
            <a:r>
              <a:rPr lang="sl-SI" sz="1400" dirty="0" err="1" smtClean="0"/>
              <a:t>adenovirusni</a:t>
            </a:r>
            <a:r>
              <a:rPr lang="sl-SI" sz="1400" dirty="0" smtClean="0"/>
              <a:t> protein E1B blokira p53 toliko časa, da se še lahko razvijejo virusni delci.</a:t>
            </a:r>
            <a:br>
              <a:rPr lang="sl-SI" sz="1400" dirty="0" smtClean="0"/>
            </a:br>
            <a:r>
              <a:rPr lang="sl-SI" sz="1400" dirty="0" smtClean="0"/>
              <a:t>Z delecijo E1B povzročimo, da v normalnih celicah pride do apoptoze, v tumorskih celicah, ki imajo okvaro v genu za p53, pa se virus razmnožuje, razgradi celico in okuži sosednje celice.</a:t>
            </a:r>
          </a:p>
          <a:p>
            <a:pPr marL="115888" indent="-115888"/>
            <a:endParaRPr lang="sl-SI" sz="1600" dirty="0" smtClean="0"/>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89363"/>
            <a:ext cx="40544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0438"/>
            <a:ext cx="4392613"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sl-SI" sz="2800" smtClean="0"/>
              <a:t>Zdravljenje</a:t>
            </a:r>
            <a:r>
              <a:rPr lang="en-GB" sz="2800" smtClean="0"/>
              <a:t> z aktivacijo prekurzorjev</a:t>
            </a:r>
            <a:endParaRPr lang="en-GB" sz="3200" smtClean="0"/>
          </a:p>
        </p:txBody>
      </p:sp>
      <p:sp>
        <p:nvSpPr>
          <p:cNvPr id="64515" name="Rectangle 3"/>
          <p:cNvSpPr>
            <a:spLocks noGrp="1" noChangeArrowheads="1"/>
          </p:cNvSpPr>
          <p:nvPr>
            <p:ph type="body" idx="1"/>
          </p:nvPr>
        </p:nvSpPr>
        <p:spPr>
          <a:xfrm>
            <a:off x="179388" y="792163"/>
            <a:ext cx="8659812" cy="5910262"/>
          </a:xfrm>
        </p:spPr>
        <p:txBody>
          <a:bodyPr/>
          <a:lstStyle/>
          <a:p>
            <a:pPr marL="0" indent="0">
              <a:buFontTx/>
              <a:buNone/>
            </a:pPr>
            <a:r>
              <a:rPr lang="sl-SI" sz="1400" smtClean="0"/>
              <a:t>Pri rakastih obolenjih lahko dosežemo inaktivacijo tumorskih celic s kombinacijo zdravila ganciklovir in gena za timidin-kinazo virusa herpes simplex (HSV</a:t>
            </a:r>
            <a:r>
              <a:rPr lang="sl-SI" sz="1400" i="1" smtClean="0"/>
              <a:t>tk</a:t>
            </a:r>
            <a:r>
              <a:rPr lang="sl-SI" sz="1400" smtClean="0"/>
              <a:t>).</a:t>
            </a:r>
          </a:p>
          <a:p>
            <a:pPr marL="0" indent="0">
              <a:buFontTx/>
              <a:buNone/>
            </a:pPr>
            <a:r>
              <a:rPr lang="sl-SI" sz="1400" smtClean="0"/>
              <a:t>Tumorske celice transduciramo z genom HSV</a:t>
            </a:r>
            <a:r>
              <a:rPr lang="sl-SI" sz="1400" i="1" smtClean="0"/>
              <a:t>tk</a:t>
            </a:r>
            <a:r>
              <a:rPr lang="sl-SI" sz="1400" smtClean="0"/>
              <a:t> pod kontrolo močnega promotorja. Čez nekaj dni začnemo zdraviti z ganciklovirom. Kinaza bo fosforilirala ganciklovir do monofosfata, tega pa gostiteljske kinaze hitro pretvorijo do trifosfata, ki inhibira DNA-polimerazo in povzroči odmrtje deleče se celice. Trifosfatna oblika lahko tudi prehaja v sosednje celice, ki jih gensko nismo uspeli modificirati.</a:t>
            </a:r>
            <a:endParaRPr lang="en-GB" sz="1400" smtClean="0"/>
          </a:p>
          <a:p>
            <a:pPr marL="0" indent="0">
              <a:buFontTx/>
              <a:buNone/>
            </a:pPr>
            <a:endParaRPr lang="en-GB" sz="1400" smtClean="0"/>
          </a:p>
          <a:p>
            <a:pPr marL="0" indent="0">
              <a:buFontTx/>
              <a:buNone/>
            </a:pPr>
            <a:endParaRPr lang="en-GB" sz="1400" smtClean="0"/>
          </a:p>
          <a:p>
            <a:pPr marL="0" indent="0">
              <a:buFontTx/>
              <a:buNone/>
            </a:pPr>
            <a:endParaRPr lang="en-GB"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endParaRPr lang="sl-SI" sz="1400" smtClean="0"/>
          </a:p>
          <a:p>
            <a:pPr marL="0" indent="0">
              <a:buFontTx/>
              <a:buNone/>
            </a:pPr>
            <a:r>
              <a:rPr lang="sl-SI" sz="1400" smtClean="0"/>
              <a:t>Kombinirani pristopi so bolj učinkoviti kot sam vnos </a:t>
            </a:r>
            <a:br>
              <a:rPr lang="sl-SI" sz="1400" smtClean="0"/>
            </a:br>
            <a:r>
              <a:rPr lang="sl-SI" sz="1400" smtClean="0"/>
              <a:t>samomorilskega gena; npr. z gensko imunoterapijo, </a:t>
            </a:r>
            <a:br>
              <a:rPr lang="sl-SI" sz="1400" smtClean="0"/>
            </a:br>
            <a:r>
              <a:rPr lang="sl-SI" sz="1400" smtClean="0"/>
              <a:t>kjer pacientu vnesemo tudi gen za citokine, ki stimulirajo</a:t>
            </a:r>
            <a:br>
              <a:rPr lang="sl-SI" sz="1400" smtClean="0"/>
            </a:br>
            <a:r>
              <a:rPr lang="sl-SI" sz="1400" smtClean="0"/>
              <a:t>imunski odziv.</a:t>
            </a:r>
          </a:p>
          <a:p>
            <a:pPr marL="0" indent="0">
              <a:buFontTx/>
              <a:buNone/>
            </a:pPr>
            <a:endParaRPr lang="sl-SI" sz="800" smtClean="0"/>
          </a:p>
          <a:p>
            <a:pPr marL="0" indent="0">
              <a:buFontTx/>
              <a:buNone/>
            </a:pPr>
            <a:r>
              <a:rPr lang="en-GB" sz="1400" smtClean="0"/>
              <a:t>Aktivacij</a:t>
            </a:r>
            <a:r>
              <a:rPr lang="sl-SI" sz="1400" smtClean="0"/>
              <a:t>o nekaterih genov lahko povzročimo tudi </a:t>
            </a:r>
            <a:r>
              <a:rPr lang="en-GB" sz="1400" smtClean="0"/>
              <a:t>z </a:t>
            </a:r>
            <a:r>
              <a:rPr lang="sl-SI" sz="1400" smtClean="0"/>
              <a:t/>
            </a:r>
            <a:br>
              <a:rPr lang="sl-SI" sz="1400" smtClean="0"/>
            </a:br>
            <a:r>
              <a:rPr lang="en-GB" sz="1400" smtClean="0"/>
              <a:t>zamenjavo </a:t>
            </a:r>
            <a:r>
              <a:rPr lang="sl-SI" sz="1400" smtClean="0"/>
              <a:t>šibkega </a:t>
            </a:r>
            <a:r>
              <a:rPr lang="en-GB" sz="1400" smtClean="0"/>
              <a:t>promotorja</a:t>
            </a:r>
            <a:r>
              <a:rPr lang="sl-SI" sz="1400" smtClean="0"/>
              <a:t> z močnejšim</a:t>
            </a:r>
            <a:r>
              <a:rPr lang="en-GB" sz="1400" smtClean="0"/>
              <a:t>:</a:t>
            </a:r>
          </a:p>
        </p:txBody>
      </p:sp>
      <p:pic>
        <p:nvPicPr>
          <p:cNvPr id="64516" name="Picture 4" descr="suicie_gene_therap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05038"/>
            <a:ext cx="46815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gene_activat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933825"/>
            <a:ext cx="36576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sl-SI" sz="2800" smtClean="0"/>
              <a:t>Z adenov</a:t>
            </a:r>
            <a:r>
              <a:rPr lang="en-GB" sz="2800" smtClean="0"/>
              <a:t>irusi</a:t>
            </a:r>
            <a:r>
              <a:rPr lang="sl-SI" sz="2800" smtClean="0"/>
              <a:t> povezani vektorji</a:t>
            </a:r>
            <a:endParaRPr lang="en-GB" sz="3200" smtClean="0"/>
          </a:p>
        </p:txBody>
      </p:sp>
      <p:sp>
        <p:nvSpPr>
          <p:cNvPr id="65539" name="Rectangle 3"/>
          <p:cNvSpPr>
            <a:spLocks noGrp="1" noChangeArrowheads="1"/>
          </p:cNvSpPr>
          <p:nvPr>
            <p:ph type="body" idx="1"/>
          </p:nvPr>
        </p:nvSpPr>
        <p:spPr>
          <a:xfrm>
            <a:off x="250825" y="1052513"/>
            <a:ext cx="8588375" cy="5649912"/>
          </a:xfrm>
        </p:spPr>
        <p:txBody>
          <a:bodyPr/>
          <a:lstStyle/>
          <a:p>
            <a:pPr marL="0" indent="0">
              <a:lnSpc>
                <a:spcPct val="90000"/>
              </a:lnSpc>
              <a:buFontTx/>
              <a:buNone/>
            </a:pPr>
            <a:r>
              <a:rPr lang="sl-SI" sz="1600" smtClean="0"/>
              <a:t>AAV so mali (4,7 kb) nepatogeni ssDNA virusi, ki se integrirajo v specifično mesto na kromosomu 19. Za infektivnost rabijo proteine drugih virusov, kot npr. adenovirusov. Gostiteljske polimeraze v jedru sintetizirajo 2. verigo virusne DNA, nato pa pride do prepisovanja.</a:t>
            </a:r>
          </a:p>
          <a:p>
            <a:pPr marL="0" indent="0">
              <a:lnSpc>
                <a:spcPct val="90000"/>
              </a:lnSpc>
              <a:buFontTx/>
              <a:buNone/>
            </a:pPr>
            <a:r>
              <a:rPr lang="sl-SI" sz="1600" smtClean="0"/>
              <a:t>Rekombinantne vektorje pripravijo s kotransfekcijo celic z </a:t>
            </a:r>
            <a:br>
              <a:rPr lang="sl-SI" sz="1600" smtClean="0"/>
            </a:br>
            <a:r>
              <a:rPr lang="sl-SI" sz="1600" smtClean="0"/>
              <a:t>2 plazmidoma in pomožnim (adeno)virusom. </a:t>
            </a:r>
            <a:br>
              <a:rPr lang="sl-SI" sz="1600" smtClean="0"/>
            </a:br>
            <a:r>
              <a:rPr lang="sl-SI" sz="1600" smtClean="0"/>
              <a:t>Eden od plazmidov nosi terapevtski gen znotraj obrnjenih </a:t>
            </a:r>
            <a:br>
              <a:rPr lang="sl-SI" sz="1600" smtClean="0"/>
            </a:br>
            <a:r>
              <a:rPr lang="sl-SI" sz="1600" smtClean="0"/>
              <a:t>končnih ponovitev (125 bp), drugi pa gena </a:t>
            </a:r>
            <a:r>
              <a:rPr lang="sl-SI" sz="1600" i="1" smtClean="0"/>
              <a:t>rep</a:t>
            </a:r>
            <a:r>
              <a:rPr lang="sl-SI" sz="1600" smtClean="0"/>
              <a:t> in </a:t>
            </a:r>
            <a:r>
              <a:rPr lang="sl-SI" sz="1600" i="1" smtClean="0"/>
              <a:t>cap</a:t>
            </a:r>
            <a:r>
              <a:rPr lang="sl-SI" sz="1600" smtClean="0"/>
              <a:t>, </a:t>
            </a:r>
            <a:br>
              <a:rPr lang="sl-SI" sz="1600" smtClean="0"/>
            </a:br>
            <a:r>
              <a:rPr lang="sl-SI" sz="1600" smtClean="0"/>
              <a:t>ki zapisujeta za replikacijske in kapsidne proteine.</a:t>
            </a:r>
          </a:p>
          <a:p>
            <a:pPr marL="0" indent="0">
              <a:lnSpc>
                <a:spcPct val="90000"/>
              </a:lnSpc>
              <a:buFontTx/>
              <a:buNone/>
            </a:pPr>
            <a:r>
              <a:rPr lang="sl-SI" sz="1600" smtClean="0"/>
              <a:t>Po infekciji moramo ločiti AAV in pomožne adenoviruse </a:t>
            </a:r>
            <a:br>
              <a:rPr lang="sl-SI" sz="1600" smtClean="0"/>
            </a:br>
            <a:r>
              <a:rPr lang="sl-SI" sz="1600" smtClean="0"/>
              <a:t>(centrifugiranje, dializa).</a:t>
            </a:r>
            <a:br>
              <a:rPr lang="sl-SI" sz="1600" smtClean="0"/>
            </a:br>
            <a:r>
              <a:rPr lang="sl-SI" sz="1600" smtClean="0"/>
              <a:t>Gen </a:t>
            </a:r>
            <a:r>
              <a:rPr lang="sl-SI" sz="1600" i="1" smtClean="0"/>
              <a:t>rep</a:t>
            </a:r>
            <a:r>
              <a:rPr lang="sl-SI" sz="1600" smtClean="0"/>
              <a:t> lahko deletiramo, kar povzroči neusmerjeno integracijo </a:t>
            </a:r>
            <a:br>
              <a:rPr lang="sl-SI" sz="1600" smtClean="0"/>
            </a:br>
            <a:r>
              <a:rPr lang="sl-SI" sz="1600" smtClean="0"/>
              <a:t>v genom, vendar se zato zmanjša nevarnost imunskega </a:t>
            </a:r>
            <a:br>
              <a:rPr lang="sl-SI" sz="1600" smtClean="0"/>
            </a:br>
            <a:r>
              <a:rPr lang="sl-SI" sz="1600" smtClean="0"/>
              <a:t>odgovora na virusni protein.</a:t>
            </a:r>
          </a:p>
          <a:p>
            <a:pPr marL="0" indent="0">
              <a:lnSpc>
                <a:spcPct val="90000"/>
              </a:lnSpc>
              <a:buFontTx/>
              <a:buNone/>
            </a:pPr>
            <a:r>
              <a:rPr lang="sl-SI" sz="1600" smtClean="0"/>
              <a:t>Večjo specifičnost infekcije s terapevtskim virusom dosežemo </a:t>
            </a:r>
            <a:br>
              <a:rPr lang="sl-SI" sz="1600" smtClean="0"/>
            </a:br>
            <a:r>
              <a:rPr lang="sl-SI" sz="1600" smtClean="0"/>
              <a:t>z uporabo vektorjev na osnovi herpes-virusa; npr. virus herpes </a:t>
            </a:r>
            <a:br>
              <a:rPr lang="sl-SI" sz="1600" smtClean="0"/>
            </a:br>
            <a:r>
              <a:rPr lang="sl-SI" sz="1600" smtClean="0"/>
              <a:t>simplex tip 1 inficira le nedeleče se živčne celice.</a:t>
            </a:r>
          </a:p>
        </p:txBody>
      </p:sp>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33600"/>
            <a:ext cx="30480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333375"/>
            <a:ext cx="5545138" cy="474663"/>
          </a:xfrm>
          <a:solidFill>
            <a:srgbClr val="FF6600">
              <a:alpha val="50195"/>
            </a:srgbClr>
          </a:solidFill>
        </p:spPr>
        <p:txBody>
          <a:bodyPr/>
          <a:lstStyle/>
          <a:p>
            <a:r>
              <a:rPr lang="sl-SI" sz="3200" smtClean="0"/>
              <a:t>rDNA v klinični medicini /2</a:t>
            </a:r>
            <a:endParaRPr lang="en-GB" sz="3200" smtClean="0"/>
          </a:p>
        </p:txBody>
      </p:sp>
      <p:sp>
        <p:nvSpPr>
          <p:cNvPr id="33795" name="Rectangle 3"/>
          <p:cNvSpPr>
            <a:spLocks noGrp="1" noChangeArrowheads="1"/>
          </p:cNvSpPr>
          <p:nvPr>
            <p:ph type="body" idx="1"/>
          </p:nvPr>
        </p:nvSpPr>
        <p:spPr>
          <a:xfrm>
            <a:off x="179388" y="1196975"/>
            <a:ext cx="8659812" cy="5505450"/>
          </a:xfrm>
        </p:spPr>
        <p:txBody>
          <a:bodyPr/>
          <a:lstStyle/>
          <a:p>
            <a:pPr marL="101600" indent="-101600">
              <a:lnSpc>
                <a:spcPct val="90000"/>
              </a:lnSpc>
              <a:buFontTx/>
              <a:buNone/>
            </a:pPr>
            <a:r>
              <a:rPr lang="sl-SI" sz="1600" u="sng" dirty="0" err="1" smtClean="0"/>
              <a:t>Prenatalna</a:t>
            </a:r>
            <a:r>
              <a:rPr lang="sl-SI" sz="1600" u="sng" dirty="0" smtClean="0"/>
              <a:t> diagnostika</a:t>
            </a:r>
            <a:r>
              <a:rPr lang="sl-SI" sz="1600" dirty="0" smtClean="0"/>
              <a:t>: zarodek v zgodnji fazi razvoja pregledajo z:</a:t>
            </a:r>
          </a:p>
          <a:p>
            <a:pPr marL="101600" indent="-101600">
              <a:lnSpc>
                <a:spcPct val="90000"/>
              </a:lnSpc>
              <a:buFontTx/>
              <a:buNone/>
            </a:pPr>
            <a:r>
              <a:rPr lang="sl-SI" sz="1600" dirty="0" smtClean="0"/>
              <a:t>- </a:t>
            </a:r>
            <a:r>
              <a:rPr lang="sl-SI" sz="1600" dirty="0" smtClean="0">
                <a:solidFill>
                  <a:srgbClr val="FF00FF"/>
                </a:solidFill>
              </a:rPr>
              <a:t>ultrazvokom, </a:t>
            </a:r>
            <a:r>
              <a:rPr lang="sl-SI" sz="1600" dirty="0" err="1" smtClean="0">
                <a:solidFill>
                  <a:srgbClr val="FF00FF"/>
                </a:solidFill>
              </a:rPr>
              <a:t>embrioskopijo</a:t>
            </a:r>
            <a:r>
              <a:rPr lang="sl-SI" sz="1600" dirty="0" smtClean="0">
                <a:solidFill>
                  <a:srgbClr val="FF00FF"/>
                </a:solidFill>
              </a:rPr>
              <a:t>, </a:t>
            </a:r>
            <a:r>
              <a:rPr lang="sl-SI" sz="1600" dirty="0" err="1" smtClean="0">
                <a:solidFill>
                  <a:srgbClr val="FF00FF"/>
                </a:solidFill>
              </a:rPr>
              <a:t>fetuskopijo</a:t>
            </a:r>
            <a:endParaRPr lang="sl-SI" sz="1600" dirty="0" smtClean="0">
              <a:solidFill>
                <a:srgbClr val="FF00FF"/>
              </a:solidFill>
            </a:endParaRPr>
          </a:p>
          <a:p>
            <a:pPr marL="101600" indent="-101600">
              <a:lnSpc>
                <a:spcPct val="90000"/>
              </a:lnSpc>
              <a:buFontTx/>
              <a:buChar char="-"/>
            </a:pPr>
            <a:r>
              <a:rPr lang="sl-SI" sz="1600" dirty="0" err="1" smtClean="0">
                <a:solidFill>
                  <a:srgbClr val="FF00FF"/>
                </a:solidFill>
              </a:rPr>
              <a:t>amniocentezo</a:t>
            </a:r>
            <a:r>
              <a:rPr lang="sl-SI" sz="1600" dirty="0" smtClean="0"/>
              <a:t> - odvzem vzorca </a:t>
            </a:r>
            <a:r>
              <a:rPr lang="sl-SI" sz="1600" dirty="0" err="1" smtClean="0"/>
              <a:t>amnijske</a:t>
            </a:r>
            <a:r>
              <a:rPr lang="sl-SI" sz="1600" dirty="0" smtClean="0"/>
              <a:t> tekočine (v 15. tednu), </a:t>
            </a:r>
            <a:br>
              <a:rPr lang="sl-SI" sz="1600" dirty="0" smtClean="0"/>
            </a:br>
            <a:r>
              <a:rPr lang="sl-SI" sz="1600" dirty="0" smtClean="0"/>
              <a:t>v kateri plavajo tudi celice zarodka - po odvzemu jih gojijo še 1-2 tedna, </a:t>
            </a:r>
            <a:br>
              <a:rPr lang="sl-SI" sz="1600" dirty="0" smtClean="0"/>
            </a:br>
            <a:r>
              <a:rPr lang="sl-SI" sz="1600" dirty="0" smtClean="0"/>
              <a:t>nato pa analizirajo (genske in kromosomske analize, koncentracija AFP /</a:t>
            </a:r>
            <a:r>
              <a:rPr lang="sl-SI" sz="1600" dirty="0" smtClean="0">
                <a:latin typeface="Symbol" pitchFamily="18" charset="2"/>
              </a:rPr>
              <a:t>a</a:t>
            </a:r>
            <a:r>
              <a:rPr lang="sl-SI" sz="1600" dirty="0" smtClean="0"/>
              <a:t>-</a:t>
            </a:r>
            <a:r>
              <a:rPr lang="sl-SI" sz="1600" dirty="0" err="1" smtClean="0"/>
              <a:t>fetoprotein</a:t>
            </a:r>
            <a:r>
              <a:rPr lang="sl-SI" sz="1600" dirty="0" smtClean="0"/>
              <a:t>/ - ni potrebna predhodna namnožitev celic)</a:t>
            </a:r>
          </a:p>
          <a:p>
            <a:pPr marL="101600" indent="-101600">
              <a:lnSpc>
                <a:spcPct val="90000"/>
              </a:lnSpc>
              <a:buFontTx/>
              <a:buNone/>
            </a:pPr>
            <a:r>
              <a:rPr lang="sl-SI" sz="1600" dirty="0" smtClean="0"/>
              <a:t>- </a:t>
            </a:r>
            <a:r>
              <a:rPr lang="sl-SI" sz="1600" dirty="0" err="1" smtClean="0">
                <a:solidFill>
                  <a:srgbClr val="FF00FF"/>
                </a:solidFill>
              </a:rPr>
              <a:t>horionsko</a:t>
            </a:r>
            <a:r>
              <a:rPr lang="sl-SI" sz="1600" dirty="0" smtClean="0">
                <a:solidFill>
                  <a:srgbClr val="FF00FF"/>
                </a:solidFill>
              </a:rPr>
              <a:t> biopsijo</a:t>
            </a:r>
            <a:r>
              <a:rPr lang="sl-SI" sz="1600" dirty="0" smtClean="0"/>
              <a:t> (CVS) - </a:t>
            </a:r>
            <a:r>
              <a:rPr lang="sl-SI" sz="1600" dirty="0" err="1" smtClean="0"/>
              <a:t>horionski</a:t>
            </a:r>
            <a:r>
              <a:rPr lang="sl-SI" sz="1600" dirty="0" smtClean="0"/>
              <a:t> vili imajo enako gensko in biokemijsko sestavo kot celice zarodka</a:t>
            </a:r>
          </a:p>
          <a:p>
            <a:pPr marL="101600" indent="-101600">
              <a:lnSpc>
                <a:spcPct val="90000"/>
              </a:lnSpc>
              <a:buFontTx/>
              <a:buNone/>
            </a:pPr>
            <a:r>
              <a:rPr lang="sl-SI" sz="1600" dirty="0" smtClean="0"/>
              <a:t>- </a:t>
            </a:r>
            <a:r>
              <a:rPr lang="sl-SI" sz="1600" dirty="0" smtClean="0">
                <a:solidFill>
                  <a:srgbClr val="FF00FF"/>
                </a:solidFill>
              </a:rPr>
              <a:t>pregledom vzorca krvi</a:t>
            </a:r>
            <a:r>
              <a:rPr lang="sl-SI" sz="1600" dirty="0" smtClean="0"/>
              <a:t> iz </a:t>
            </a:r>
            <a:r>
              <a:rPr lang="sl-SI" sz="1600" dirty="0" err="1" smtClean="0"/>
              <a:t>popkovnične</a:t>
            </a:r>
            <a:r>
              <a:rPr lang="sl-SI" sz="1600" dirty="0" smtClean="0"/>
              <a:t> vene (v 18. tednu) ali z </a:t>
            </a:r>
            <a:r>
              <a:rPr lang="sl-SI" sz="1600" dirty="0" smtClean="0">
                <a:solidFill>
                  <a:srgbClr val="FF00FF"/>
                </a:solidFill>
              </a:rPr>
              <a:t>biopsijo kože</a:t>
            </a:r>
            <a:r>
              <a:rPr lang="sl-SI" sz="1600" dirty="0" smtClean="0"/>
              <a:t> zarodka</a:t>
            </a:r>
          </a:p>
          <a:p>
            <a:pPr marL="101600" indent="-101600">
              <a:lnSpc>
                <a:spcPct val="90000"/>
              </a:lnSpc>
              <a:buFontTx/>
              <a:buNone/>
            </a:pPr>
            <a:endParaRPr lang="sl-SI" sz="900" dirty="0" smtClean="0"/>
          </a:p>
          <a:p>
            <a:pPr marL="101600" indent="-101600">
              <a:lnSpc>
                <a:spcPct val="90000"/>
              </a:lnSpc>
              <a:buFontTx/>
              <a:buNone/>
            </a:pPr>
            <a:r>
              <a:rPr lang="sl-SI" sz="1400" u="sng" dirty="0" smtClean="0"/>
              <a:t>Testiranje za cistično </a:t>
            </a:r>
            <a:r>
              <a:rPr lang="sl-SI" sz="1400" u="sng" dirty="0" err="1" smtClean="0"/>
              <a:t>fibrozo</a:t>
            </a:r>
            <a:endParaRPr lang="sl-SI" sz="1400" u="sng" dirty="0" smtClean="0"/>
          </a:p>
          <a:p>
            <a:pPr marL="101600" indent="-101600">
              <a:lnSpc>
                <a:spcPct val="90000"/>
              </a:lnSpc>
              <a:buFontTx/>
              <a:buNone/>
            </a:pPr>
            <a:r>
              <a:rPr lang="sl-SI" sz="1400" dirty="0" smtClean="0"/>
              <a:t>CF: pogostost 1/2500 pri </a:t>
            </a:r>
            <a:r>
              <a:rPr lang="sl-SI" sz="1400" dirty="0" err="1" smtClean="0"/>
              <a:t>Kavkazijcih</a:t>
            </a:r>
            <a:r>
              <a:rPr lang="sl-SI" sz="1400" dirty="0" smtClean="0"/>
              <a:t>, prenašanje avtosomsko recesivno zaradi težav z dihali in prebavili večina umre pred 30. letom. Znanih je nad 300 mutacij, povezanih s CF.</a:t>
            </a:r>
          </a:p>
          <a:p>
            <a:pPr marL="101600" indent="-101600">
              <a:lnSpc>
                <a:spcPct val="90000"/>
              </a:lnSpc>
              <a:buFontTx/>
              <a:buNone/>
            </a:pPr>
            <a:r>
              <a:rPr lang="sl-SI" sz="1400" dirty="0" smtClean="0"/>
              <a:t>(ZDA:) Prostovoljno testiranje - 20 min. svetovanje, nato odvzem krvnega vzorca in analiza 31 najpogostejših mutacij (90 % kliničnih primerov). Rezultati v 1 tednu. (Cena 50 USD +150 USD/osebo.)</a:t>
            </a:r>
          </a:p>
          <a:p>
            <a:pPr marL="101600" indent="-101600">
              <a:lnSpc>
                <a:spcPct val="90000"/>
              </a:lnSpc>
              <a:buFontTx/>
              <a:buNone/>
            </a:pPr>
            <a:endParaRPr lang="sl-SI" sz="900" dirty="0" smtClean="0"/>
          </a:p>
          <a:p>
            <a:pPr marL="101600" indent="-101600">
              <a:lnSpc>
                <a:spcPct val="90000"/>
              </a:lnSpc>
              <a:buFontTx/>
              <a:buNone/>
            </a:pPr>
            <a:endParaRPr lang="sl-SI" sz="900" dirty="0" smtClean="0"/>
          </a:p>
          <a:p>
            <a:pPr marL="101600" indent="-101600">
              <a:lnSpc>
                <a:spcPct val="90000"/>
              </a:lnSpc>
              <a:buFontTx/>
              <a:buNone/>
            </a:pPr>
            <a:r>
              <a:rPr lang="sl-SI" sz="1600" dirty="0" smtClean="0"/>
              <a:t>  </a:t>
            </a:r>
            <a:r>
              <a:rPr lang="sl-SI" sz="1600" dirty="0" smtClean="0">
                <a:solidFill>
                  <a:srgbClr val="008000"/>
                </a:solidFill>
              </a:rPr>
              <a:t>Odvzem </a:t>
            </a:r>
            <a:r>
              <a:rPr lang="sl-SI" sz="1600" dirty="0" err="1" smtClean="0">
                <a:solidFill>
                  <a:srgbClr val="008000"/>
                </a:solidFill>
              </a:rPr>
              <a:t>popkovniče</a:t>
            </a:r>
            <a:r>
              <a:rPr lang="sl-SI" sz="1600" dirty="0" smtClean="0">
                <a:solidFill>
                  <a:srgbClr val="008000"/>
                </a:solidFill>
              </a:rPr>
              <a:t> krvi po rojstvu: </a:t>
            </a:r>
            <a:r>
              <a:rPr lang="sl-SI" sz="1600" dirty="0" err="1" smtClean="0">
                <a:solidFill>
                  <a:srgbClr val="008000"/>
                </a:solidFill>
              </a:rPr>
              <a:t>umbilikalna</a:t>
            </a:r>
            <a:r>
              <a:rPr lang="sl-SI" sz="1600" dirty="0" smtClean="0">
                <a:solidFill>
                  <a:srgbClr val="008000"/>
                </a:solidFill>
              </a:rPr>
              <a:t> kri vsebuje veliko izvornih celic, ki bodo morda še uporabne, če bi prišlo do razvoja bolezni in bodo na voljo primerne tehnologije, ki bi omogočile usmerjeno diferenciacijo takih celic v tkiva/organe. Odvzem in hranjenje ponujajo različna podjetja (SLO: ~1600 EUR + 50 EUR/leto).</a:t>
            </a:r>
            <a:endParaRPr lang="sl-SI" sz="1600" dirty="0" smtClean="0">
              <a:solidFill>
                <a:srgbClr val="008000"/>
              </a:solidFill>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b="13484"/>
          <a:stretch>
            <a:fillRect/>
          </a:stretch>
        </p:blipFill>
        <p:spPr bwMode="auto">
          <a:xfrm>
            <a:off x="6227763" y="260350"/>
            <a:ext cx="2627312"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GTherapy_Virus_tab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268413"/>
            <a:ext cx="4824412"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565400"/>
            <a:ext cx="2449512"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3"/>
          <p:cNvSpPr>
            <a:spLocks noGrp="1" noChangeArrowheads="1"/>
          </p:cNvSpPr>
          <p:nvPr>
            <p:ph type="title"/>
          </p:nvPr>
        </p:nvSpPr>
        <p:spPr>
          <a:xfrm>
            <a:off x="609600" y="158750"/>
            <a:ext cx="7772400" cy="474663"/>
          </a:xfrm>
          <a:solidFill>
            <a:srgbClr val="FF6600">
              <a:alpha val="50195"/>
            </a:srgbClr>
          </a:solidFill>
        </p:spPr>
        <p:txBody>
          <a:bodyPr/>
          <a:lstStyle/>
          <a:p>
            <a:r>
              <a:rPr lang="en-GB" sz="2800" smtClean="0"/>
              <a:t>Nevirusni sistemi vnosa genov</a:t>
            </a:r>
            <a:endParaRPr lang="en-GB" sz="3200" smtClean="0"/>
          </a:p>
        </p:txBody>
      </p:sp>
      <p:sp>
        <p:nvSpPr>
          <p:cNvPr id="67588" name="Rectangle 4"/>
          <p:cNvSpPr>
            <a:spLocks noGrp="1" noChangeArrowheads="1"/>
          </p:cNvSpPr>
          <p:nvPr>
            <p:ph type="body" idx="1"/>
          </p:nvPr>
        </p:nvSpPr>
        <p:spPr>
          <a:xfrm>
            <a:off x="179388" y="792163"/>
            <a:ext cx="8659812" cy="5373687"/>
          </a:xfrm>
        </p:spPr>
        <p:txBody>
          <a:bodyPr/>
          <a:lstStyle/>
          <a:p>
            <a:pPr marL="0" indent="0">
              <a:buFontTx/>
              <a:buNone/>
            </a:pPr>
            <a:r>
              <a:rPr lang="sl-SI" sz="1600" smtClean="0"/>
              <a:t>Virusni vektorji za vstop v tarčno celico potrebujejo ustrezen receptor. Tak način vnosa prepreči lizosomsko razgradnjo in omogoči prehod do jedra. Zaradi omejene kapacitete in uporabnosti ter zaradi možnosti indukcije vnetne reakcije so razvili več nevirusnih sistemov vnosa terapevtskih genov.</a:t>
            </a:r>
          </a:p>
          <a:p>
            <a:pPr marL="0" indent="0">
              <a:buFontTx/>
              <a:buNone/>
            </a:pPr>
            <a:r>
              <a:rPr lang="sl-SI" sz="1400" smtClean="0"/>
              <a:t>Najpreprostejši način je vnos </a:t>
            </a:r>
            <a:r>
              <a:rPr lang="sl-SI" sz="1400" u="sng" smtClean="0"/>
              <a:t>gole plazmidne DNA</a:t>
            </a:r>
            <a:r>
              <a:rPr lang="sl-SI" sz="1400" smtClean="0"/>
              <a:t>, kar je neučinkovito in zato zahteva velike količine DNA. DNA je običajno fiksirana na delce zlata (1-3 </a:t>
            </a:r>
            <a:r>
              <a:rPr lang="sl-SI" sz="1400" smtClean="0">
                <a:latin typeface="Symbol" pitchFamily="18" charset="2"/>
              </a:rPr>
              <a:t>m</a:t>
            </a:r>
            <a:r>
              <a:rPr lang="sl-SI" sz="1400" smtClean="0"/>
              <a:t>m), vnos pa je v tem primeru s pomočjo mikrobombardiranja.</a:t>
            </a:r>
          </a:p>
          <a:p>
            <a:pPr marL="0" indent="0">
              <a:buFontTx/>
              <a:buNone/>
            </a:pPr>
            <a:r>
              <a:rPr lang="sl-SI" sz="1400" smtClean="0"/>
              <a:t>Večjo učinkovitost dosežemo z uporabo </a:t>
            </a:r>
            <a:r>
              <a:rPr lang="sl-SI" sz="1400" u="sng" smtClean="0"/>
              <a:t>liposomov</a:t>
            </a:r>
            <a:r>
              <a:rPr lang="sl-SI" sz="1400" smtClean="0"/>
              <a:t>, vendar po internalizaciji pogosto pride do lizosomske razgradnje DNA.</a:t>
            </a:r>
          </a:p>
          <a:p>
            <a:pPr marL="0" indent="0">
              <a:buFontTx/>
              <a:buNone/>
            </a:pPr>
            <a:r>
              <a:rPr lang="sl-SI" sz="1400" u="sng" smtClean="0"/>
              <a:t>Konjugati z DNA</a:t>
            </a:r>
            <a:r>
              <a:rPr lang="sl-SI" sz="1400" smtClean="0"/>
              <a:t> so bolj učinkoviti, saj vstopajo kot </a:t>
            </a:r>
            <a:br>
              <a:rPr lang="sl-SI" sz="1400" smtClean="0"/>
            </a:br>
            <a:r>
              <a:rPr lang="sl-SI" sz="1400" smtClean="0"/>
              <a:t>endosomi in se izognejo lizosomom. Ligand za specifični </a:t>
            </a:r>
            <a:br>
              <a:rPr lang="sl-SI" sz="1400" smtClean="0"/>
            </a:br>
            <a:r>
              <a:rPr lang="sl-SI" sz="1400" smtClean="0"/>
              <a:t>celični receptor konjugiramo s poli-Lys, nato pa dodamo DNA, </a:t>
            </a:r>
            <a:br>
              <a:rPr lang="sl-SI" sz="1400" smtClean="0"/>
            </a:br>
            <a:r>
              <a:rPr lang="sl-SI" sz="1400" smtClean="0"/>
              <a:t>tako da nastane t. im. </a:t>
            </a:r>
            <a:r>
              <a:rPr lang="sl-SI" sz="1400" smtClean="0">
                <a:solidFill>
                  <a:srgbClr val="009900"/>
                </a:solidFill>
              </a:rPr>
              <a:t>toroid</a:t>
            </a:r>
            <a:r>
              <a:rPr lang="sl-SI" sz="1400" smtClean="0"/>
              <a:t>, čvrsta struktura z ligandi na </a:t>
            </a:r>
            <a:br>
              <a:rPr lang="sl-SI" sz="1400" smtClean="0"/>
            </a:br>
            <a:r>
              <a:rPr lang="sl-SI" sz="1400" smtClean="0"/>
              <a:t>zunanji površini.Transfekcija je vseeno dokaj neučinkovita,</a:t>
            </a:r>
            <a:br>
              <a:rPr lang="sl-SI" sz="1400" smtClean="0"/>
            </a:br>
            <a:r>
              <a:rPr lang="sl-SI" sz="1400" smtClean="0"/>
              <a:t>čas izražanja pa pogosto prekratek, da bi prišlo do zdravilnega učinka.</a:t>
            </a:r>
          </a:p>
          <a:p>
            <a:pPr marL="0" indent="0">
              <a:buFontTx/>
              <a:buNone/>
            </a:pPr>
            <a:endParaRPr lang="sl-SI" sz="1400" smtClean="0"/>
          </a:p>
          <a:p>
            <a:pPr marL="0" indent="0">
              <a:buFontTx/>
              <a:buNone/>
            </a:pPr>
            <a:r>
              <a:rPr lang="sl-SI" sz="1400" smtClean="0"/>
              <a:t/>
            </a:r>
            <a:br>
              <a:rPr lang="sl-SI" sz="1400" smtClean="0"/>
            </a:br>
            <a:r>
              <a:rPr lang="sl-SI" sz="1400" smtClean="0"/>
              <a:t>Optimalne lastnosti bi imel </a:t>
            </a:r>
            <a:r>
              <a:rPr lang="sl-SI" sz="1400" u="sng" smtClean="0"/>
              <a:t>umetni kromosom</a:t>
            </a:r>
            <a:r>
              <a:rPr lang="sl-SI" sz="1400" smtClean="0"/>
              <a:t>.</a:t>
            </a:r>
            <a:br>
              <a:rPr lang="sl-SI" sz="1400" smtClean="0"/>
            </a:br>
            <a:r>
              <a:rPr lang="sl-SI" sz="1400" smtClean="0"/>
              <a:t>Ta bi moral imeti centromer, telomere in regije </a:t>
            </a:r>
            <a:r>
              <a:rPr lang="sl-SI" sz="1400" i="1" smtClean="0"/>
              <a:t>ori</a:t>
            </a:r>
            <a:r>
              <a:rPr lang="sl-SI" sz="1400" smtClean="0"/>
              <a:t>. </a:t>
            </a:r>
            <a:br>
              <a:rPr lang="sl-SI" sz="1400" smtClean="0"/>
            </a:br>
            <a:r>
              <a:rPr lang="sl-SI" sz="1400" smtClean="0"/>
              <a:t>Uspelo je že pripraviti mikrokromosome dolžine 6-10 Mb.</a:t>
            </a:r>
          </a:p>
          <a:p>
            <a:pPr marL="0" indent="0">
              <a:buFontTx/>
              <a:buNone/>
            </a:pPr>
            <a:endParaRPr lang="en-GB" sz="1400" smtClean="0"/>
          </a:p>
        </p:txBody>
      </p:sp>
      <p:pic>
        <p:nvPicPr>
          <p:cNvPr id="67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3573463"/>
            <a:ext cx="13811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2492375"/>
            <a:ext cx="13144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1" name="Picture 7" descr="Artificial_chromos1"/>
          <p:cNvPicPr>
            <a:picLocks noChangeAspect="1" noChangeArrowheads="1"/>
          </p:cNvPicPr>
          <p:nvPr/>
        </p:nvPicPr>
        <p:blipFill>
          <a:blip r:embed="rId6">
            <a:extLst>
              <a:ext uri="{28A0092B-C50C-407E-A947-70E740481C1C}">
                <a14:useLocalDpi xmlns:a14="http://schemas.microsoft.com/office/drawing/2010/main" val="0"/>
              </a:ext>
            </a:extLst>
          </a:blip>
          <a:srcRect l="10918" t="13174" r="9023"/>
          <a:stretch>
            <a:fillRect/>
          </a:stretch>
        </p:blipFill>
        <p:spPr bwMode="auto">
          <a:xfrm>
            <a:off x="4859338" y="4797425"/>
            <a:ext cx="15335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Artif_Minichromos2"/>
          <p:cNvPicPr>
            <a:picLocks noChangeAspect="1" noChangeArrowheads="1"/>
          </p:cNvPicPr>
          <p:nvPr/>
        </p:nvPicPr>
        <p:blipFill>
          <a:blip r:embed="rId7">
            <a:extLst>
              <a:ext uri="{28A0092B-C50C-407E-A947-70E740481C1C}">
                <a14:useLocalDpi xmlns:a14="http://schemas.microsoft.com/office/drawing/2010/main" val="0"/>
              </a:ext>
            </a:extLst>
          </a:blip>
          <a:srcRect l="3703" r="11111" b="7062"/>
          <a:stretch>
            <a:fillRect/>
          </a:stretch>
        </p:blipFill>
        <p:spPr bwMode="auto">
          <a:xfrm>
            <a:off x="6588125" y="4941888"/>
            <a:ext cx="160337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en-GB" sz="2800" smtClean="0"/>
              <a:t>Zdravila na osnovi DNA</a:t>
            </a:r>
            <a:endParaRPr lang="en-GB" sz="3200" smtClean="0"/>
          </a:p>
        </p:txBody>
      </p:sp>
      <p:sp>
        <p:nvSpPr>
          <p:cNvPr id="34819" name="Rectangle 3"/>
          <p:cNvSpPr>
            <a:spLocks noGrp="1" noChangeArrowheads="1"/>
          </p:cNvSpPr>
          <p:nvPr>
            <p:ph type="body" idx="1"/>
          </p:nvPr>
        </p:nvSpPr>
        <p:spPr>
          <a:xfrm>
            <a:off x="179388" y="981075"/>
            <a:ext cx="4608512" cy="5721350"/>
          </a:xfrm>
        </p:spPr>
        <p:txBody>
          <a:bodyPr/>
          <a:lstStyle/>
          <a:p>
            <a:pPr marL="0" indent="0">
              <a:buFontTx/>
              <a:buNone/>
            </a:pPr>
            <a:r>
              <a:rPr lang="sl-SI" sz="1400" smtClean="0"/>
              <a:t>Pri klasičnem genskem zdravljenju poskušamo vzpostaviti normalno raven okvarjenih ali manjkajočih proteinov. </a:t>
            </a:r>
            <a:br>
              <a:rPr lang="sl-SI" sz="1400" smtClean="0"/>
            </a:br>
            <a:r>
              <a:rPr lang="sl-SI" sz="1400" smtClean="0"/>
              <a:t/>
            </a:r>
            <a:br>
              <a:rPr lang="sl-SI" sz="1400" smtClean="0"/>
            </a:br>
            <a:r>
              <a:rPr lang="sl-SI" sz="1400" smtClean="0"/>
              <a:t>Pri boleznih, ki nastanejo zaradi prekomernega izražanja, pa uporabljamo nukleotidna zaporedja, ki se specifično vežejo na gene ali mRNA z zapisom za prekomerno izraženi protein. S tem zmanjšajo njegovo izražanje.</a:t>
            </a:r>
            <a:br>
              <a:rPr lang="sl-SI" sz="1400" smtClean="0"/>
            </a:br>
            <a:endParaRPr lang="sl-SI" sz="1400" smtClean="0"/>
          </a:p>
          <a:p>
            <a:pPr marL="0" indent="0">
              <a:buFontTx/>
              <a:buNone/>
            </a:pPr>
            <a:r>
              <a:rPr lang="sl-SI" sz="1400" smtClean="0"/>
              <a:t>Zaporedja, ki se vežejo na </a:t>
            </a:r>
            <a:r>
              <a:rPr lang="sl-SI" sz="1400" smtClean="0">
                <a:solidFill>
                  <a:srgbClr val="FF0000"/>
                </a:solidFill>
              </a:rPr>
              <a:t>gene</a:t>
            </a:r>
            <a:r>
              <a:rPr lang="sl-SI" sz="1400" smtClean="0"/>
              <a:t>, imenujemo </a:t>
            </a:r>
            <a:r>
              <a:rPr lang="sl-SI" sz="1400" smtClean="0">
                <a:solidFill>
                  <a:srgbClr val="FF0000"/>
                </a:solidFill>
              </a:rPr>
              <a:t>‘antigenski oligonukleotidi’</a:t>
            </a:r>
            <a:r>
              <a:rPr lang="sl-SI" sz="1400" smtClean="0"/>
              <a:t>, zaporedja, ki se vežejo na </a:t>
            </a:r>
            <a:r>
              <a:rPr lang="sl-SI" sz="1400" smtClean="0">
                <a:solidFill>
                  <a:srgbClr val="009900"/>
                </a:solidFill>
              </a:rPr>
              <a:t>mRNA</a:t>
            </a:r>
            <a:r>
              <a:rPr lang="sl-SI" sz="1400" smtClean="0"/>
              <a:t>, pa </a:t>
            </a:r>
            <a:r>
              <a:rPr lang="sl-SI" sz="1400" smtClean="0">
                <a:solidFill>
                  <a:srgbClr val="009900"/>
                </a:solidFill>
              </a:rPr>
              <a:t>‘protismerni oligonukleotidi’</a:t>
            </a:r>
            <a:r>
              <a:rPr lang="sl-SI" sz="1400" smtClean="0"/>
              <a:t>. </a:t>
            </a:r>
            <a:br>
              <a:rPr lang="sl-SI" sz="1400" smtClean="0"/>
            </a:br>
            <a:endParaRPr lang="sl-SI" sz="1400" smtClean="0"/>
          </a:p>
          <a:p>
            <a:pPr marL="0" indent="0">
              <a:buFontTx/>
              <a:buNone/>
            </a:pPr>
            <a:r>
              <a:rPr lang="sl-SI" sz="1400" smtClean="0"/>
              <a:t>Pripravimo lahko tudi protismerna zaporedja, ki se vežejo na zapise za transkripcijske faktorje - s tem lahko delujemo na znižanje transkripcije in translacije. Dodatna možnost zdravljenja je s pomočjo ribocimov, ki jih pripravimo na tak način, da inaktivirajo specifična tarčna zaporedja.</a:t>
            </a:r>
          </a:p>
          <a:p>
            <a:pPr marL="0" indent="0">
              <a:buFontTx/>
              <a:buNone/>
            </a:pPr>
            <a:r>
              <a:rPr lang="sl-SI" sz="1400" smtClean="0"/>
              <a:t>Tržišče za DNA-zdravila naj bi leta 2010 bilo veliko 6,2 milijarde USD. Predvidevajo, da naj bi večina zdravil bila usmerjenih proti rakavim obolenjem in AIDS-u.</a:t>
            </a:r>
          </a:p>
        </p:txBody>
      </p:sp>
      <p:pic>
        <p:nvPicPr>
          <p:cNvPr id="34820" name="Picture 4" descr="Antisense_overvi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981075"/>
            <a:ext cx="4224338"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276475"/>
            <a:ext cx="4210050"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p:cNvSpPr>
            <a:spLocks noChangeArrowheads="1"/>
          </p:cNvSpPr>
          <p:nvPr/>
        </p:nvSpPr>
        <p:spPr bwMode="auto">
          <a:xfrm>
            <a:off x="250825" y="404813"/>
            <a:ext cx="84978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sl-SI" sz="1400">
                <a:latin typeface="Arial" pitchFamily="34" charset="0"/>
              </a:rPr>
              <a:t>Pri </a:t>
            </a:r>
            <a:r>
              <a:rPr lang="sl-SI" sz="1400">
                <a:solidFill>
                  <a:srgbClr val="FF0000"/>
                </a:solidFill>
                <a:latin typeface="Arial" pitchFamily="34" charset="0"/>
              </a:rPr>
              <a:t>‘antigenskih oligonukleotidih’</a:t>
            </a:r>
            <a:r>
              <a:rPr lang="sl-SI" sz="1400">
                <a:latin typeface="Arial" pitchFamily="34" charset="0"/>
              </a:rPr>
              <a:t> gre za nastanek trojne verige DNA preko Hoogsteenovih vezi. </a:t>
            </a:r>
          </a:p>
          <a:p>
            <a:pPr>
              <a:spcBef>
                <a:spcPct val="20000"/>
              </a:spcBef>
            </a:pPr>
            <a:r>
              <a:rPr lang="sl-SI" sz="1400">
                <a:latin typeface="Arial" pitchFamily="34" charset="0"/>
              </a:rPr>
              <a:t>Mg in Zn-ioni stabilizirajo povezave, prav tako kationski peptidi.</a:t>
            </a:r>
            <a:br>
              <a:rPr lang="sl-SI" sz="1400">
                <a:latin typeface="Arial" pitchFamily="34" charset="0"/>
              </a:rPr>
            </a:br>
            <a:r>
              <a:rPr lang="sl-SI" sz="1400">
                <a:latin typeface="Arial" pitchFamily="34" charset="0"/>
              </a:rPr>
              <a:t/>
            </a:r>
            <a:br>
              <a:rPr lang="sl-SI" sz="1400">
                <a:latin typeface="Arial" pitchFamily="34" charset="0"/>
              </a:rPr>
            </a:br>
            <a:r>
              <a:rPr lang="sl-SI" sz="1400">
                <a:latin typeface="Arial" pitchFamily="34" charset="0"/>
              </a:rPr>
              <a:t>Oligonukleotidi, ki so usmerjeni na zaporedja DNA, tako da nastane atipična trojna vijačnica, so nizko specifični, zato tega pristopa v kliničnih testih niso uporabljali. Trojna vijačnica nastane zaradi interakcij med nabitimi skupinami - to zahteva daljše genske regije, bogate z A in G, zato je izbor tarčnih zaporedij omejen.</a:t>
            </a:r>
          </a:p>
          <a:p>
            <a:pPr>
              <a:spcBef>
                <a:spcPct val="20000"/>
              </a:spcBef>
            </a:pPr>
            <a:endParaRPr lang="sl-SI" sz="1400">
              <a:latin typeface="Arial" pitchFamily="34" charset="0"/>
            </a:endParaRPr>
          </a:p>
        </p:txBody>
      </p:sp>
      <p:sp>
        <p:nvSpPr>
          <p:cNvPr id="35844" name="Rectangle 4"/>
          <p:cNvSpPr>
            <a:spLocks noChangeArrowheads="1"/>
          </p:cNvSpPr>
          <p:nvPr/>
        </p:nvSpPr>
        <p:spPr bwMode="auto">
          <a:xfrm>
            <a:off x="5076825" y="5300663"/>
            <a:ext cx="3444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latin typeface="Arial Narrow" pitchFamily="34" charset="0"/>
              </a:rPr>
              <a:t>http://www.labs.ibt.tamhsc.edu/potaman/potamantriplestrandeddna.php</a:t>
            </a:r>
          </a:p>
        </p:txBody>
      </p:sp>
      <p:pic>
        <p:nvPicPr>
          <p:cNvPr id="3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30194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Rectangle 6"/>
          <p:cNvSpPr>
            <a:spLocks noChangeArrowheads="1"/>
          </p:cNvSpPr>
          <p:nvPr/>
        </p:nvSpPr>
        <p:spPr bwMode="auto">
          <a:xfrm>
            <a:off x="323850" y="6021388"/>
            <a:ext cx="3910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200">
                <a:latin typeface="Arial Narrow" pitchFamily="34" charset="0"/>
              </a:rPr>
              <a:t>http://www.uoguelph.ca/mbgwww/courses/4426/Mutagenesis1.html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04813"/>
            <a:ext cx="5972175" cy="54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en-GB" sz="2800" smtClean="0"/>
              <a:t>Protismerna terapija </a:t>
            </a:r>
            <a:r>
              <a:rPr lang="sl-SI" sz="2800" smtClean="0"/>
              <a:t>/1</a:t>
            </a:r>
            <a:endParaRPr lang="en-GB" sz="3200" smtClean="0"/>
          </a:p>
        </p:txBody>
      </p:sp>
      <p:sp>
        <p:nvSpPr>
          <p:cNvPr id="39939" name="Rectangle 3"/>
          <p:cNvSpPr>
            <a:spLocks noGrp="1" noChangeArrowheads="1"/>
          </p:cNvSpPr>
          <p:nvPr>
            <p:ph type="body" idx="1"/>
          </p:nvPr>
        </p:nvSpPr>
        <p:spPr>
          <a:xfrm>
            <a:off x="406400" y="908050"/>
            <a:ext cx="8432800" cy="720725"/>
          </a:xfrm>
        </p:spPr>
        <p:txBody>
          <a:bodyPr/>
          <a:lstStyle/>
          <a:p>
            <a:pPr marL="101600" indent="-101600">
              <a:buFontTx/>
              <a:buNone/>
            </a:pPr>
            <a:r>
              <a:rPr lang="sl-SI" sz="1400" smtClean="0"/>
              <a:t>Protismerno RNA lahko pripravimo </a:t>
            </a:r>
            <a:r>
              <a:rPr lang="sl-SI" sz="1400" i="1" smtClean="0"/>
              <a:t>in vivo</a:t>
            </a:r>
            <a:r>
              <a:rPr lang="sl-SI" sz="1400" smtClean="0"/>
              <a:t> s pomočjo ekspresijskega vektorja, ki ima za promotorjem zaporedje cDNA v obrnjeni orientaciji. </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00213"/>
            <a:ext cx="3962400" cy="1508125"/>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descr="http://ww2.mcgill.ca/Biology/undergra/c202b/00b/lec35/img007.JPG"/>
          <p:cNvPicPr>
            <a:picLocks noChangeAspect="1" noChangeArrowheads="1"/>
          </p:cNvPicPr>
          <p:nvPr/>
        </p:nvPicPr>
        <p:blipFill>
          <a:blip r:embed="rId4" r:link="rId5">
            <a:extLst>
              <a:ext uri="{28A0092B-C50C-407E-A947-70E740481C1C}">
                <a14:useLocalDpi xmlns:a14="http://schemas.microsoft.com/office/drawing/2010/main" val="0"/>
              </a:ext>
            </a:extLst>
          </a:blip>
          <a:srcRect l="3465" t="7056" r="882"/>
          <a:stretch>
            <a:fillRect/>
          </a:stretch>
        </p:blipFill>
        <p:spPr bwMode="auto">
          <a:xfrm>
            <a:off x="5219700" y="1628775"/>
            <a:ext cx="3487738" cy="3816350"/>
          </a:xfrm>
          <a:prstGeom prst="rect">
            <a:avLst/>
          </a:prstGeom>
          <a:noFill/>
          <a:ln w="317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933825"/>
            <a:ext cx="47529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158750"/>
            <a:ext cx="7772400" cy="474663"/>
          </a:xfrm>
          <a:solidFill>
            <a:srgbClr val="FF6600">
              <a:alpha val="50195"/>
            </a:srgbClr>
          </a:solidFill>
        </p:spPr>
        <p:txBody>
          <a:bodyPr/>
          <a:lstStyle/>
          <a:p>
            <a:r>
              <a:rPr lang="en-GB" sz="2800" smtClean="0"/>
              <a:t>Protismerna terapija </a:t>
            </a:r>
            <a:r>
              <a:rPr lang="sl-SI" sz="2800" smtClean="0"/>
              <a:t>/2</a:t>
            </a:r>
            <a:endParaRPr lang="en-GB" sz="3200" smtClean="0"/>
          </a:p>
        </p:txBody>
      </p:sp>
      <p:sp>
        <p:nvSpPr>
          <p:cNvPr id="40963" name="Rectangle 3"/>
          <p:cNvSpPr>
            <a:spLocks noGrp="1" noChangeArrowheads="1"/>
          </p:cNvSpPr>
          <p:nvPr>
            <p:ph type="body" idx="1"/>
          </p:nvPr>
        </p:nvSpPr>
        <p:spPr>
          <a:xfrm>
            <a:off x="406400" y="844550"/>
            <a:ext cx="8432800" cy="2224088"/>
          </a:xfrm>
        </p:spPr>
        <p:txBody>
          <a:bodyPr/>
          <a:lstStyle/>
          <a:p>
            <a:pPr marL="0" indent="0">
              <a:buFontTx/>
              <a:buNone/>
            </a:pPr>
            <a:r>
              <a:rPr lang="sl-SI" sz="1400" smtClean="0"/>
              <a:t>Protismerni oligonukleotid lahko tudi sintetiziramo. </a:t>
            </a:r>
            <a:r>
              <a:rPr lang="sl-SI" sz="1400" smtClean="0">
                <a:solidFill>
                  <a:srgbClr val="FF0000"/>
                </a:solidFill>
              </a:rPr>
              <a:t>Specifičnost</a:t>
            </a:r>
            <a:r>
              <a:rPr lang="sl-SI" sz="1400" smtClean="0"/>
              <a:t> lahko dosežemo že pri dolžini ~20 nukleotidov, vendar pa vsako zaporedje ni dostopno zaradi sekundarnih struktur mRNA. Zato običajno pripravimo serijo oligonukleotidov in jih preizkusimo na celičnih linijah, ki proizvajajo tarčno mRNA. Izberemo samo tiste, ki zmanjšajo izražanje tarčnega proteina.</a:t>
            </a:r>
          </a:p>
          <a:p>
            <a:pPr marL="0" indent="0">
              <a:buFontTx/>
              <a:buNone/>
            </a:pPr>
            <a:r>
              <a:rPr lang="sl-SI" sz="1400" smtClean="0"/>
              <a:t>Preprečiti je treba tudi, da bi protismerni oligonukleotid razgradile izvencelične in celične </a:t>
            </a:r>
            <a:r>
              <a:rPr lang="sl-SI" sz="1400" smtClean="0">
                <a:solidFill>
                  <a:srgbClr val="FF0000"/>
                </a:solidFill>
              </a:rPr>
              <a:t>nukleaze</a:t>
            </a:r>
            <a:r>
              <a:rPr lang="sl-SI" sz="1400" smtClean="0"/>
              <a:t>. To lahko dosežemo z </a:t>
            </a:r>
            <a:r>
              <a:rPr lang="sl-SI" sz="1400" u="sng" smtClean="0"/>
              <a:t>modifikacijami pri sintezi</a:t>
            </a:r>
            <a:r>
              <a:rPr lang="sl-SI" sz="1400" smtClean="0"/>
              <a:t>. Fosfodiestrsko vez lahko nadomestimo s </a:t>
            </a:r>
            <a:r>
              <a:rPr lang="sl-SI" sz="1400" smtClean="0">
                <a:solidFill>
                  <a:schemeClr val="accent1"/>
                </a:solidFill>
              </a:rPr>
              <a:t>fosforotioatno</a:t>
            </a:r>
            <a:r>
              <a:rPr lang="sl-SI" sz="1400" smtClean="0"/>
              <a:t>. Pri uporabi fosforotioatov je prednost tudi ta, da hibridna molekula aktivira RNazo H, ki razgradi mRNA v hibridu. </a:t>
            </a:r>
          </a:p>
          <a:p>
            <a:pPr marL="0" indent="0">
              <a:buFontTx/>
              <a:buNone/>
            </a:pPr>
            <a:r>
              <a:rPr lang="sl-SI" sz="1400" smtClean="0"/>
              <a:t> Lahko pa tudi ribofosfatno ogrodje nadomestimo s strukturo, ki spominja na peptidno - </a:t>
            </a:r>
            <a:r>
              <a:rPr lang="sl-SI" sz="1400" smtClean="0">
                <a:solidFill>
                  <a:schemeClr val="accent1"/>
                </a:solidFill>
              </a:rPr>
              <a:t>PNA</a:t>
            </a:r>
            <a:r>
              <a:rPr lang="sl-SI" sz="1400" smtClean="0"/>
              <a:t> (peptidne nukleinske kisline), ali pa modificiramo </a:t>
            </a:r>
            <a:r>
              <a:rPr lang="sl-SI" sz="1400" smtClean="0">
                <a:solidFill>
                  <a:schemeClr val="accent1"/>
                </a:solidFill>
              </a:rPr>
              <a:t>ribozo</a:t>
            </a:r>
            <a:r>
              <a:rPr lang="sl-SI" sz="1400" smtClean="0"/>
              <a:t> (2’-O-metil-riboza) ali </a:t>
            </a:r>
            <a:r>
              <a:rPr lang="sl-SI" sz="1400" smtClean="0">
                <a:solidFill>
                  <a:schemeClr val="accent1"/>
                </a:solidFill>
              </a:rPr>
              <a:t>citozin</a:t>
            </a:r>
            <a:r>
              <a:rPr lang="sl-SI" sz="1400" smtClean="0"/>
              <a:t> (C-5 propinil-citozin).</a:t>
            </a:r>
          </a:p>
        </p:txBody>
      </p:sp>
      <p:pic>
        <p:nvPicPr>
          <p:cNvPr id="40964" name="Picture 4" descr="Antisense_modification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068638"/>
            <a:ext cx="3811587"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868863"/>
            <a:ext cx="11541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581525"/>
            <a:ext cx="1655763"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475656" y="6177788"/>
            <a:ext cx="61734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800" b="1" dirty="0" err="1" smtClean="0">
                <a:solidFill>
                  <a:srgbClr val="C00000"/>
                </a:solidFill>
              </a:rPr>
              <a:t>morfolino</a:t>
            </a:r>
            <a:r>
              <a:rPr lang="sl-SI" sz="1800" b="1" dirty="0" smtClean="0">
                <a:solidFill>
                  <a:srgbClr val="C00000"/>
                </a:solidFill>
              </a:rPr>
              <a:t> </a:t>
            </a:r>
            <a:r>
              <a:rPr lang="sl-SI" sz="1800" b="1" dirty="0">
                <a:solidFill>
                  <a:srgbClr val="C00000"/>
                </a:solidFill>
              </a:rPr>
              <a:t>– modifikacije oligonukleotidov za večjo stabilnost</a:t>
            </a:r>
          </a:p>
        </p:txBody>
      </p:sp>
      <p:pic>
        <p:nvPicPr>
          <p:cNvPr id="41987" name="Picture 6" descr="morphol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47625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7"/>
          <p:cNvSpPr>
            <a:spLocks noChangeArrowheads="1"/>
          </p:cNvSpPr>
          <p:nvPr/>
        </p:nvSpPr>
        <p:spPr bwMode="auto">
          <a:xfrm rot="-5400000">
            <a:off x="-1559719" y="3475832"/>
            <a:ext cx="33480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900">
                <a:solidFill>
                  <a:schemeClr val="bg2"/>
                </a:solidFill>
                <a:latin typeface="Arial Narrow" pitchFamily="34" charset="0"/>
              </a:rPr>
              <a:t>http://images.the-scientist.com/content/figures/images/yr1999/morpholino.gif</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11148</TotalTime>
  <Words>1617</Words>
  <Application>Microsoft Office PowerPoint</Application>
  <PresentationFormat>On-screen Show (4:3)</PresentationFormat>
  <Paragraphs>247</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Narrow</vt:lpstr>
      <vt:lpstr>Symbol</vt:lpstr>
      <vt:lpstr>Times New Roman</vt:lpstr>
      <vt:lpstr>Prosojnice</vt:lpstr>
      <vt:lpstr>PowerPoint Presentation</vt:lpstr>
      <vt:lpstr>rDNA v klinični medicini</vt:lpstr>
      <vt:lpstr>rDNA v klinični medicini /2</vt:lpstr>
      <vt:lpstr>Zdravila na osnovi DNA</vt:lpstr>
      <vt:lpstr>PowerPoint Presentation</vt:lpstr>
      <vt:lpstr>PowerPoint Presentation</vt:lpstr>
      <vt:lpstr>Protismerna terapija /1</vt:lpstr>
      <vt:lpstr>Protismerna terapija /2</vt:lpstr>
      <vt:lpstr>PowerPoint Presentation</vt:lpstr>
      <vt:lpstr>Protismerna terapija /3</vt:lpstr>
      <vt:lpstr>PowerPoint Presentation</vt:lpstr>
      <vt:lpstr>PowerPoint Presentation</vt:lpstr>
      <vt:lpstr>Aptameri /2</vt:lpstr>
      <vt:lpstr>Ribocimi</vt:lpstr>
      <vt:lpstr>PowerPoint Presentation</vt:lpstr>
      <vt:lpstr>Zdravljenje z izvornimi celicami</vt:lpstr>
      <vt:lpstr>Gensko zdravljenje</vt:lpstr>
      <vt:lpstr>Gensko zdravljenje /2</vt:lpstr>
      <vt:lpstr>Gensko zdravljenje: klinične študije</vt:lpstr>
      <vt:lpstr>Gensko zdravljenje: klinične študije /2</vt:lpstr>
      <vt:lpstr>PowerPoint Presentation</vt:lpstr>
      <vt:lpstr>Retrovirusni vektorji</vt:lpstr>
      <vt:lpstr>Retrovirusni vektorji /2</vt:lpstr>
      <vt:lpstr>Gensko zdravljenje ex vivo</vt:lpstr>
      <vt:lpstr>Adenovirusni sistemi</vt:lpstr>
      <vt:lpstr>Adenovirusi</vt:lpstr>
      <vt:lpstr>Adenovirusi /2</vt:lpstr>
      <vt:lpstr>Zdravljenje z aktivacijo prekurzorjev</vt:lpstr>
      <vt:lpstr>Z adenovirusi povezani vektorji</vt:lpstr>
      <vt:lpstr>PowerPoint Presentation</vt:lpstr>
      <vt:lpstr>Nevirusni sistemi vnosa genov</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288</cp:revision>
  <cp:lastPrinted>2003-12-17T08:53:32Z</cp:lastPrinted>
  <dcterms:created xsi:type="dcterms:W3CDTF">2001-10-10T08:15:44Z</dcterms:created>
  <dcterms:modified xsi:type="dcterms:W3CDTF">2014-01-10T14:53:59Z</dcterms:modified>
</cp:coreProperties>
</file>