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276" r:id="rId2"/>
    <p:sldId id="347" r:id="rId3"/>
    <p:sldId id="337" r:id="rId4"/>
    <p:sldId id="339" r:id="rId5"/>
    <p:sldId id="308" r:id="rId6"/>
    <p:sldId id="336" r:id="rId7"/>
    <p:sldId id="324" r:id="rId8"/>
    <p:sldId id="367" r:id="rId9"/>
    <p:sldId id="319" r:id="rId10"/>
    <p:sldId id="317" r:id="rId11"/>
    <p:sldId id="318" r:id="rId12"/>
    <p:sldId id="320" r:id="rId13"/>
    <p:sldId id="321" r:id="rId14"/>
    <p:sldId id="510" r:id="rId15"/>
    <p:sldId id="316" r:id="rId16"/>
    <p:sldId id="343" r:id="rId17"/>
    <p:sldId id="344" r:id="rId18"/>
    <p:sldId id="340" r:id="rId19"/>
    <p:sldId id="326" r:id="rId20"/>
    <p:sldId id="348" r:id="rId21"/>
    <p:sldId id="327" r:id="rId22"/>
    <p:sldId id="315" r:id="rId23"/>
    <p:sldId id="374" r:id="rId24"/>
    <p:sldId id="373" r:id="rId25"/>
    <p:sldId id="369" r:id="rId26"/>
    <p:sldId id="352" r:id="rId27"/>
    <p:sldId id="387" r:id="rId28"/>
    <p:sldId id="310" r:id="rId29"/>
    <p:sldId id="313" r:id="rId30"/>
    <p:sldId id="328" r:id="rId31"/>
    <p:sldId id="357" r:id="rId32"/>
    <p:sldId id="358" r:id="rId33"/>
  </p:sldIdLst>
  <p:sldSz cx="9144000" cy="6858000" type="screen4x3"/>
  <p:notesSz cx="6811963" cy="99425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8070"/>
    <a:srgbClr val="D60093"/>
    <a:srgbClr val="A50021"/>
    <a:srgbClr val="CC3300"/>
    <a:srgbClr val="006699"/>
    <a:srgbClr val="008000"/>
    <a:srgbClr val="333300"/>
    <a:srgbClr val="D0A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13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46"/>
    </p:cViewPr>
  </p:sorterViewPr>
  <p:notesViewPr>
    <p:cSldViewPr>
      <p:cViewPr varScale="1">
        <p:scale>
          <a:sx n="51" d="100"/>
          <a:sy n="51" d="100"/>
        </p:scale>
        <p:origin x="-1854" y="-78"/>
      </p:cViewPr>
      <p:guideLst>
        <p:guide orient="horz" pos="3133"/>
        <p:guide pos="214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3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3" tIns="45597" rIns="91193" bIns="45597" numCol="1" anchor="t" anchorCtr="0" compatLnSpc="1">
            <a:prstTxWarp prst="textNoShape">
              <a:avLst/>
            </a:prstTxWarp>
          </a:bodyPr>
          <a:lstStyle>
            <a:lvl1pPr defTabSz="904875">
              <a:defRPr sz="1200" smtClean="0"/>
            </a:lvl1pPr>
          </a:lstStyle>
          <a:p>
            <a:pPr>
              <a:defRPr/>
            </a:pPr>
            <a:endParaRPr lang="en-US"/>
          </a:p>
        </p:txBody>
      </p:sp>
      <p:sp>
        <p:nvSpPr>
          <p:cNvPr id="3075" name="Rectangle 3"/>
          <p:cNvSpPr>
            <a:spLocks noGrp="1" noChangeArrowheads="1"/>
          </p:cNvSpPr>
          <p:nvPr>
            <p:ph type="dt" sz="quarter" idx="1"/>
          </p:nvPr>
        </p:nvSpPr>
        <p:spPr bwMode="auto">
          <a:xfrm>
            <a:off x="3868738" y="0"/>
            <a:ext cx="2943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3" tIns="45597" rIns="91193" bIns="45597" numCol="1" anchor="t" anchorCtr="0" compatLnSpc="1">
            <a:prstTxWarp prst="textNoShape">
              <a:avLst/>
            </a:prstTxWarp>
          </a:bodyPr>
          <a:lstStyle>
            <a:lvl1pPr algn="r" defTabSz="904875">
              <a:defRPr sz="1200" smtClean="0"/>
            </a:lvl1pPr>
          </a:lstStyle>
          <a:p>
            <a:pPr>
              <a:defRPr/>
            </a:pPr>
            <a:endParaRPr lang="en-US"/>
          </a:p>
        </p:txBody>
      </p:sp>
      <p:sp>
        <p:nvSpPr>
          <p:cNvPr id="3076" name="Rectangle 4"/>
          <p:cNvSpPr>
            <a:spLocks noGrp="1" noChangeArrowheads="1"/>
          </p:cNvSpPr>
          <p:nvPr>
            <p:ph type="ftr" sz="quarter" idx="2"/>
          </p:nvPr>
        </p:nvSpPr>
        <p:spPr bwMode="auto">
          <a:xfrm>
            <a:off x="0" y="9437688"/>
            <a:ext cx="29432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3" tIns="45597" rIns="91193" bIns="45597" numCol="1" anchor="b" anchorCtr="0" compatLnSpc="1">
            <a:prstTxWarp prst="textNoShape">
              <a:avLst/>
            </a:prstTxWarp>
          </a:bodyPr>
          <a:lstStyle>
            <a:lvl1pPr defTabSz="904875">
              <a:defRPr sz="1200" smtClean="0"/>
            </a:lvl1pPr>
          </a:lstStyle>
          <a:p>
            <a:pPr>
              <a:defRPr/>
            </a:pPr>
            <a:endParaRPr lang="en-US"/>
          </a:p>
        </p:txBody>
      </p:sp>
      <p:sp>
        <p:nvSpPr>
          <p:cNvPr id="3077" name="Rectangle 5"/>
          <p:cNvSpPr>
            <a:spLocks noGrp="1" noChangeArrowheads="1"/>
          </p:cNvSpPr>
          <p:nvPr>
            <p:ph type="sldNum" sz="quarter" idx="3"/>
          </p:nvPr>
        </p:nvSpPr>
        <p:spPr bwMode="auto">
          <a:xfrm>
            <a:off x="3868738" y="9437688"/>
            <a:ext cx="29432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3" tIns="45597" rIns="91193" bIns="45597" numCol="1" anchor="b" anchorCtr="0" compatLnSpc="1">
            <a:prstTxWarp prst="textNoShape">
              <a:avLst/>
            </a:prstTxWarp>
          </a:bodyPr>
          <a:lstStyle>
            <a:lvl1pPr algn="r" defTabSz="904875">
              <a:defRPr sz="1200" smtClean="0"/>
            </a:lvl1pPr>
          </a:lstStyle>
          <a:p>
            <a:pPr>
              <a:defRPr/>
            </a:pPr>
            <a:fld id="{F237E0DE-BCA9-49EE-8887-44281CED6270}" type="slidenum">
              <a:rPr lang="en-US"/>
              <a:pPr>
                <a:defRPr/>
              </a:pPr>
              <a:t>‹#›</a:t>
            </a:fld>
            <a:endParaRPr lang="en-US"/>
          </a:p>
        </p:txBody>
      </p:sp>
    </p:spTree>
    <p:extLst>
      <p:ext uri="{BB962C8B-B14F-4D97-AF65-F5344CB8AC3E}">
        <p14:creationId xmlns:p14="http://schemas.microsoft.com/office/powerpoint/2010/main" val="4212192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3" tIns="45597" rIns="91193" bIns="45597" numCol="1" anchor="t" anchorCtr="0" compatLnSpc="1">
            <a:prstTxWarp prst="textNoShape">
              <a:avLst/>
            </a:prstTxWarp>
          </a:bodyPr>
          <a:lstStyle>
            <a:lvl1pPr defTabSz="904875">
              <a:defRPr sz="1200" smtClean="0"/>
            </a:lvl1pPr>
          </a:lstStyle>
          <a:p>
            <a:pPr>
              <a:defRPr/>
            </a:pPr>
            <a:endParaRPr lang="en-US"/>
          </a:p>
        </p:txBody>
      </p:sp>
      <p:sp>
        <p:nvSpPr>
          <p:cNvPr id="2051" name="Rectangle 3"/>
          <p:cNvSpPr>
            <a:spLocks noGrp="1" noChangeArrowheads="1"/>
          </p:cNvSpPr>
          <p:nvPr>
            <p:ph type="dt" idx="1"/>
          </p:nvPr>
        </p:nvSpPr>
        <p:spPr bwMode="auto">
          <a:xfrm>
            <a:off x="3870325" y="0"/>
            <a:ext cx="294798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3" tIns="45597" rIns="91193" bIns="45597" numCol="1" anchor="t" anchorCtr="0" compatLnSpc="1">
            <a:prstTxWarp prst="textNoShape">
              <a:avLst/>
            </a:prstTxWarp>
          </a:bodyPr>
          <a:lstStyle>
            <a:lvl1pPr algn="r" defTabSz="904875">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920750" y="777875"/>
            <a:ext cx="4976813" cy="37338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1700" y="4743450"/>
            <a:ext cx="5014913"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3" tIns="45597" rIns="91193" bIns="455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9478963"/>
            <a:ext cx="2946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3" tIns="45597" rIns="91193" bIns="45597" numCol="1" anchor="b" anchorCtr="0" compatLnSpc="1">
            <a:prstTxWarp prst="textNoShape">
              <a:avLst/>
            </a:prstTxWarp>
          </a:bodyPr>
          <a:lstStyle>
            <a:lvl1pPr defTabSz="904875">
              <a:defRPr sz="1200" smtClean="0"/>
            </a:lvl1pPr>
          </a:lstStyle>
          <a:p>
            <a:pPr>
              <a:defRPr/>
            </a:pPr>
            <a:endParaRPr lang="en-US"/>
          </a:p>
        </p:txBody>
      </p:sp>
      <p:sp>
        <p:nvSpPr>
          <p:cNvPr id="2055" name="Rectangle 7"/>
          <p:cNvSpPr>
            <a:spLocks noGrp="1" noChangeArrowheads="1"/>
          </p:cNvSpPr>
          <p:nvPr>
            <p:ph type="sldNum" sz="quarter" idx="5"/>
          </p:nvPr>
        </p:nvSpPr>
        <p:spPr bwMode="auto">
          <a:xfrm>
            <a:off x="3870325" y="9478963"/>
            <a:ext cx="2947988"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3" tIns="45597" rIns="91193" bIns="45597" numCol="1" anchor="b" anchorCtr="0" compatLnSpc="1">
            <a:prstTxWarp prst="textNoShape">
              <a:avLst/>
            </a:prstTxWarp>
          </a:bodyPr>
          <a:lstStyle>
            <a:lvl1pPr algn="r" defTabSz="904875">
              <a:defRPr sz="1200" smtClean="0"/>
            </a:lvl1pPr>
          </a:lstStyle>
          <a:p>
            <a:pPr>
              <a:defRPr/>
            </a:pPr>
            <a:fld id="{030B6356-231F-49B8-93B2-75D3200E6721}" type="slidenum">
              <a:rPr lang="en-US"/>
              <a:pPr>
                <a:defRPr/>
              </a:pPr>
              <a:t>‹#›</a:t>
            </a:fld>
            <a:endParaRPr lang="en-US"/>
          </a:p>
        </p:txBody>
      </p:sp>
    </p:spTree>
    <p:extLst>
      <p:ext uri="{BB962C8B-B14F-4D97-AF65-F5344CB8AC3E}">
        <p14:creationId xmlns:p14="http://schemas.microsoft.com/office/powerpoint/2010/main" val="3601102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he-scientist.com/blog/display/5727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961E6F91-579D-4202-88A3-4122D93DE06A}" type="slidenum">
              <a:rPr lang="en-US" sz="1200"/>
              <a:pPr/>
              <a:t>1</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02738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7D98FDFD-9683-4CCF-AC98-77999C203881}" type="slidenum">
              <a:rPr lang="en-US" sz="1200"/>
              <a:pPr/>
              <a:t>10</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4042152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7F7B7436-8873-4368-B80C-9E7FEC5238F3}" type="slidenum">
              <a:rPr lang="en-US" sz="1200"/>
              <a:pPr/>
              <a:t>11</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463561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1521A151-12B3-427B-9B05-3CFC92EA0BCE}" type="slidenum">
              <a:rPr lang="en-US" sz="1200"/>
              <a:pPr/>
              <a:t>12</a:t>
            </a:fld>
            <a:endParaRPr 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05463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845EE8D2-6EF1-4DA5-A3AF-A3ECD2B3398B}" type="slidenum">
              <a:rPr lang="en-US" sz="1200"/>
              <a:pPr/>
              <a:t>13</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sl-SI" smtClean="0"/>
              <a:t>Such stem cells "don't repair structure [as the book implies] but may improve blood supply by providing signals to endogenous repair processes,"</a:t>
            </a:r>
            <a:br>
              <a:rPr lang="sl-SI" smtClean="0"/>
            </a:br>
            <a:r>
              <a:rPr lang="sl-SI" smtClean="0"/>
              <a:t>Read more: </a:t>
            </a:r>
            <a:r>
              <a:rPr lang="sl-SI" i="1" smtClean="0">
                <a:hlinkClick r:id="rId3"/>
              </a:rPr>
              <a:t>Super Stemmys</a:t>
            </a:r>
            <a:r>
              <a:rPr lang="sl-SI" smtClean="0">
                <a:hlinkClick r:id="rId3"/>
              </a:rPr>
              <a:t>, a stem cell story - The Scientist - Magazine of the Life Sciences</a:t>
            </a:r>
            <a:r>
              <a:rPr lang="sl-SI" smtClean="0"/>
              <a:t> </a:t>
            </a:r>
            <a:r>
              <a:rPr lang="sl-SI" smtClean="0">
                <a:hlinkClick r:id="rId3"/>
              </a:rPr>
              <a:t>http://www.the-scientist.com/blog/display/57276/#ixzz0l47kGzyP</a:t>
            </a:r>
            <a:r>
              <a:rPr lang="sl-SI" smtClean="0"/>
              <a:t/>
            </a:r>
            <a:br>
              <a:rPr lang="sl-SI" smtClean="0"/>
            </a:br>
            <a:endParaRPr lang="sl-SI" smtClean="0"/>
          </a:p>
        </p:txBody>
      </p:sp>
    </p:spTree>
    <p:extLst>
      <p:ext uri="{BB962C8B-B14F-4D97-AF65-F5344CB8AC3E}">
        <p14:creationId xmlns:p14="http://schemas.microsoft.com/office/powerpoint/2010/main" val="915547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http://www.the-scientist.com//?articles.view/articleNo/36622/title/Chemical-Reprogramming-of-Stem-Cells/</a:t>
            </a:r>
            <a:endParaRPr lang="sl-SI" dirty="0"/>
          </a:p>
        </p:txBody>
      </p:sp>
      <p:sp>
        <p:nvSpPr>
          <p:cNvPr id="4" name="Slide Number Placeholder 3"/>
          <p:cNvSpPr>
            <a:spLocks noGrp="1"/>
          </p:cNvSpPr>
          <p:nvPr>
            <p:ph type="sldNum" sz="quarter" idx="10"/>
          </p:nvPr>
        </p:nvSpPr>
        <p:spPr/>
        <p:txBody>
          <a:bodyPr/>
          <a:lstStyle/>
          <a:p>
            <a:pPr>
              <a:defRPr/>
            </a:pPr>
            <a:fld id="{030B6356-231F-49B8-93B2-75D3200E6721}" type="slidenum">
              <a:rPr lang="en-US" smtClean="0"/>
              <a:pPr>
                <a:defRPr/>
              </a:pPr>
              <a:t>14</a:t>
            </a:fld>
            <a:endParaRPr lang="en-US"/>
          </a:p>
        </p:txBody>
      </p:sp>
    </p:spTree>
    <p:extLst>
      <p:ext uri="{BB962C8B-B14F-4D97-AF65-F5344CB8AC3E}">
        <p14:creationId xmlns:p14="http://schemas.microsoft.com/office/powerpoint/2010/main" val="4251991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9B4E2F74-7B96-4FD6-A598-A3AF11C026F2}" type="slidenum">
              <a:rPr lang="en-US" sz="1200"/>
              <a:pPr/>
              <a:t>15</a:t>
            </a:fld>
            <a:endParaRPr 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359715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A411288B-89F5-4BCC-95B6-047D318A34AD}" type="slidenum">
              <a:rPr lang="en-US" sz="1200"/>
              <a:pPr/>
              <a:t>16</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314016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3F1234B7-EC06-4D7A-98DD-74230C9EBEE6}" type="slidenum">
              <a:rPr lang="en-US" sz="1200"/>
              <a:pPr/>
              <a:t>17</a:t>
            </a:fld>
            <a:endParaRPr 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010506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B0E47630-1CD1-431D-9FAB-98B1B05782E5}" type="slidenum">
              <a:rPr lang="en-US" sz="1200"/>
              <a:pPr/>
              <a:t>18</a:t>
            </a:fld>
            <a:endParaRPr 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616992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253DD649-0D3D-4168-9282-75A2FDF86D49}" type="slidenum">
              <a:rPr lang="en-US" sz="1200"/>
              <a:pPr/>
              <a:t>19</a:t>
            </a:fld>
            <a:endParaRPr 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03336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DBB18775-5D29-4AF8-811E-19242F20E6DC}" type="slidenum">
              <a:rPr lang="en-US" sz="1200"/>
              <a:pPr/>
              <a:t>2</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639557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B81FC88D-50C1-495D-AD45-A9F057E93751}" type="slidenum">
              <a:rPr lang="en-US" sz="1200"/>
              <a:pPr/>
              <a:t>20</a:t>
            </a:fld>
            <a:endParaRPr 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358157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0BC2AF75-EB84-41A8-AE71-6D72BDFB3725}" type="slidenum">
              <a:rPr lang="en-US" sz="1200"/>
              <a:pPr/>
              <a:t>21</a:t>
            </a:fld>
            <a:endParaRPr 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617777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CABA1430-90B0-4B1C-B43F-D03695AC054D}" type="slidenum">
              <a:rPr lang="en-US" sz="1200"/>
              <a:pPr/>
              <a:t>22</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4267453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885513E6-ED3F-4220-888D-F5ACDB4BF29F}" type="slidenum">
              <a:rPr lang="en-US" sz="1200"/>
              <a:pPr/>
              <a:t>23</a:t>
            </a:fld>
            <a:endParaRPr 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260019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474971B6-77CA-426E-A963-EE0C6526C150}" type="slidenum">
              <a:rPr lang="en-US" sz="1200"/>
              <a:pPr/>
              <a:t>24</a:t>
            </a:fld>
            <a:endParaRPr 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829003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3A1FE5D9-39A7-4C7D-ABBE-2557904159C0}" type="slidenum">
              <a:rPr lang="en-US" sz="1200"/>
              <a:pPr/>
              <a:t>25</a:t>
            </a:fld>
            <a:endParaRPr 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898544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5892199E-CD59-4CD0-8EF9-3A45999C50E6}" type="slidenum">
              <a:rPr lang="en-US" sz="1200"/>
              <a:pPr/>
              <a:t>26</a:t>
            </a:fld>
            <a:endParaRPr 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789434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3F840EB7-C089-4EE2-AB05-34183B0E22AD}" type="slidenum">
              <a:rPr lang="en-US" sz="1200"/>
              <a:pPr/>
              <a:t>27</a:t>
            </a:fld>
            <a:endParaRPr 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13883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0CBAF87A-E7F9-4635-9783-CF9906AC2E17}" type="slidenum">
              <a:rPr lang="en-US" sz="1200"/>
              <a:pPr/>
              <a:t>28</a:t>
            </a:fld>
            <a:endParaRPr 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395519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85CC34DE-643B-45A8-B63F-C07DEC8DE5E0}" type="slidenum">
              <a:rPr lang="en-US" sz="1200"/>
              <a:pPr/>
              <a:t>29</a:t>
            </a:fld>
            <a:endParaRPr 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28737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8A4E7709-7A19-40F9-8FE0-21ECBB0B7E42}" type="slidenum">
              <a:rPr lang="en-US" sz="1200"/>
              <a:pPr/>
              <a:t>3</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832475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1A05AF62-8475-41B6-BB36-1C3FAD9FDAB8}" type="slidenum">
              <a:rPr lang="en-US" sz="1200"/>
              <a:pPr/>
              <a:t>30</a:t>
            </a:fld>
            <a:endParaRPr 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415488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3C668996-9CF7-461F-8F41-1EC01CF19093}" type="slidenum">
              <a:rPr lang="en-US" sz="1200"/>
              <a:pPr/>
              <a:t>31</a:t>
            </a:fld>
            <a:endParaRPr lang="en-US"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455828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0C77DF94-350F-42E1-AC40-2F9EEECDE4FA}" type="slidenum">
              <a:rPr lang="en-US" sz="1200"/>
              <a:pPr/>
              <a:t>32</a:t>
            </a:fld>
            <a:endParaRPr lang="en-US" sz="120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46615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B3FD9887-6DC1-48B6-A19A-43A68A483DAA}" type="slidenum">
              <a:rPr lang="en-US" sz="1200"/>
              <a:pPr/>
              <a:t>4</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5972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981722A8-0DBD-4A52-B175-6D41E17BFEEC}" type="slidenum">
              <a:rPr lang="en-US" sz="1200"/>
              <a:pPr/>
              <a:t>5</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387506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4E8DD583-FFDA-4D6D-A6AC-341FB643F370}" type="slidenum">
              <a:rPr lang="en-US" sz="1200"/>
              <a:pPr/>
              <a:t>6</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98974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DCFD8C80-9EFC-480E-A4AA-8EB7ED9782B5}" type="slidenum">
              <a:rPr lang="en-US" sz="1200"/>
              <a:pPr/>
              <a:t>7</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32915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1DBFE60E-5AB7-4ABA-AAB5-D635DA291AEC}" type="slidenum">
              <a:rPr lang="en-US" sz="1200"/>
              <a:pPr/>
              <a:t>8</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57057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04875">
              <a:defRPr sz="2400">
                <a:solidFill>
                  <a:schemeClr val="tx1"/>
                </a:solidFill>
                <a:latin typeface="Times New Roman" pitchFamily="18" charset="0"/>
              </a:defRPr>
            </a:lvl1pPr>
            <a:lvl2pPr marL="742950" indent="-285750" defTabSz="904875">
              <a:defRPr sz="2400">
                <a:solidFill>
                  <a:schemeClr val="tx1"/>
                </a:solidFill>
                <a:latin typeface="Times New Roman" pitchFamily="18" charset="0"/>
              </a:defRPr>
            </a:lvl2pPr>
            <a:lvl3pPr marL="1143000" indent="-228600" defTabSz="904875">
              <a:defRPr sz="2400">
                <a:solidFill>
                  <a:schemeClr val="tx1"/>
                </a:solidFill>
                <a:latin typeface="Times New Roman" pitchFamily="18" charset="0"/>
              </a:defRPr>
            </a:lvl3pPr>
            <a:lvl4pPr marL="1600200" indent="-228600" defTabSz="904875">
              <a:defRPr sz="2400">
                <a:solidFill>
                  <a:schemeClr val="tx1"/>
                </a:solidFill>
                <a:latin typeface="Times New Roman" pitchFamily="18" charset="0"/>
              </a:defRPr>
            </a:lvl4pPr>
            <a:lvl5pPr marL="2057400" indent="-228600" defTabSz="904875">
              <a:defRPr sz="2400">
                <a:solidFill>
                  <a:schemeClr val="tx1"/>
                </a:solidFill>
                <a:latin typeface="Times New Roman" pitchFamily="18" charset="0"/>
              </a:defRPr>
            </a:lvl5pPr>
            <a:lvl6pPr marL="2514600" indent="-228600" defTabSz="904875" eaLnBrk="0" fontAlgn="base" hangingPunct="0">
              <a:spcBef>
                <a:spcPct val="0"/>
              </a:spcBef>
              <a:spcAft>
                <a:spcPct val="0"/>
              </a:spcAft>
              <a:defRPr sz="2400">
                <a:solidFill>
                  <a:schemeClr val="tx1"/>
                </a:solidFill>
                <a:latin typeface="Times New Roman" pitchFamily="18" charset="0"/>
              </a:defRPr>
            </a:lvl6pPr>
            <a:lvl7pPr marL="2971800" indent="-228600" defTabSz="904875" eaLnBrk="0" fontAlgn="base" hangingPunct="0">
              <a:spcBef>
                <a:spcPct val="0"/>
              </a:spcBef>
              <a:spcAft>
                <a:spcPct val="0"/>
              </a:spcAft>
              <a:defRPr sz="2400">
                <a:solidFill>
                  <a:schemeClr val="tx1"/>
                </a:solidFill>
                <a:latin typeface="Times New Roman" pitchFamily="18" charset="0"/>
              </a:defRPr>
            </a:lvl7pPr>
            <a:lvl8pPr marL="3429000" indent="-228600" defTabSz="904875" eaLnBrk="0" fontAlgn="base" hangingPunct="0">
              <a:spcBef>
                <a:spcPct val="0"/>
              </a:spcBef>
              <a:spcAft>
                <a:spcPct val="0"/>
              </a:spcAft>
              <a:defRPr sz="2400">
                <a:solidFill>
                  <a:schemeClr val="tx1"/>
                </a:solidFill>
                <a:latin typeface="Times New Roman" pitchFamily="18" charset="0"/>
              </a:defRPr>
            </a:lvl8pPr>
            <a:lvl9pPr marL="3886200" indent="-228600" defTabSz="904875" eaLnBrk="0" fontAlgn="base" hangingPunct="0">
              <a:spcBef>
                <a:spcPct val="0"/>
              </a:spcBef>
              <a:spcAft>
                <a:spcPct val="0"/>
              </a:spcAft>
              <a:defRPr sz="2400">
                <a:solidFill>
                  <a:schemeClr val="tx1"/>
                </a:solidFill>
                <a:latin typeface="Times New Roman" pitchFamily="18" charset="0"/>
              </a:defRPr>
            </a:lvl9pPr>
          </a:lstStyle>
          <a:p>
            <a:fld id="{626DFEB9-9864-4364-9E40-F46A9D428395}" type="slidenum">
              <a:rPr lang="en-US" sz="1200"/>
              <a:pPr/>
              <a:t>9</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809774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DB7AA3-2E16-4E6E-92CD-CFF08267FED2}" type="slidenum">
              <a:rPr lang="en-US"/>
              <a:pPr>
                <a:defRPr/>
              </a:pPr>
              <a:t>‹#›</a:t>
            </a:fld>
            <a:endParaRPr lang="en-US"/>
          </a:p>
        </p:txBody>
      </p:sp>
    </p:spTree>
    <p:extLst>
      <p:ext uri="{BB962C8B-B14F-4D97-AF65-F5344CB8AC3E}">
        <p14:creationId xmlns:p14="http://schemas.microsoft.com/office/powerpoint/2010/main" val="155416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09143A-DA4B-4559-9A00-77B394B989F3}" type="slidenum">
              <a:rPr lang="en-US"/>
              <a:pPr>
                <a:defRPr/>
              </a:pPr>
              <a:t>‹#›</a:t>
            </a:fld>
            <a:endParaRPr lang="en-US"/>
          </a:p>
        </p:txBody>
      </p:sp>
    </p:spTree>
    <p:extLst>
      <p:ext uri="{BB962C8B-B14F-4D97-AF65-F5344CB8AC3E}">
        <p14:creationId xmlns:p14="http://schemas.microsoft.com/office/powerpoint/2010/main" val="139618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B5EA7D-06D2-493B-83F5-42548B452FBC}" type="slidenum">
              <a:rPr lang="en-US"/>
              <a:pPr>
                <a:defRPr/>
              </a:pPr>
              <a:t>‹#›</a:t>
            </a:fld>
            <a:endParaRPr lang="en-US"/>
          </a:p>
        </p:txBody>
      </p:sp>
    </p:spTree>
    <p:extLst>
      <p:ext uri="{BB962C8B-B14F-4D97-AF65-F5344CB8AC3E}">
        <p14:creationId xmlns:p14="http://schemas.microsoft.com/office/powerpoint/2010/main" val="302653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92C93B-7781-4A33-AB5E-53C60BFF5D1F}" type="slidenum">
              <a:rPr lang="en-US"/>
              <a:pPr>
                <a:defRPr/>
              </a:pPr>
              <a:t>‹#›</a:t>
            </a:fld>
            <a:endParaRPr lang="en-US"/>
          </a:p>
        </p:txBody>
      </p:sp>
    </p:spTree>
    <p:extLst>
      <p:ext uri="{BB962C8B-B14F-4D97-AF65-F5344CB8AC3E}">
        <p14:creationId xmlns:p14="http://schemas.microsoft.com/office/powerpoint/2010/main" val="303515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BB2ADC-5744-4B39-94F3-3EECF563884A}" type="slidenum">
              <a:rPr lang="en-US"/>
              <a:pPr>
                <a:defRPr/>
              </a:pPr>
              <a:t>‹#›</a:t>
            </a:fld>
            <a:endParaRPr lang="en-US"/>
          </a:p>
        </p:txBody>
      </p:sp>
    </p:spTree>
    <p:extLst>
      <p:ext uri="{BB962C8B-B14F-4D97-AF65-F5344CB8AC3E}">
        <p14:creationId xmlns:p14="http://schemas.microsoft.com/office/powerpoint/2010/main" val="42949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7BA788-13A6-4677-A141-47D03820F289}" type="slidenum">
              <a:rPr lang="en-US"/>
              <a:pPr>
                <a:defRPr/>
              </a:pPr>
              <a:t>‹#›</a:t>
            </a:fld>
            <a:endParaRPr lang="en-US"/>
          </a:p>
        </p:txBody>
      </p:sp>
    </p:spTree>
    <p:extLst>
      <p:ext uri="{BB962C8B-B14F-4D97-AF65-F5344CB8AC3E}">
        <p14:creationId xmlns:p14="http://schemas.microsoft.com/office/powerpoint/2010/main" val="222502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EACD96-E8DA-46F2-A5B0-05567B588F16}" type="slidenum">
              <a:rPr lang="en-US"/>
              <a:pPr>
                <a:defRPr/>
              </a:pPr>
              <a:t>‹#›</a:t>
            </a:fld>
            <a:endParaRPr lang="en-US"/>
          </a:p>
        </p:txBody>
      </p:sp>
    </p:spTree>
    <p:extLst>
      <p:ext uri="{BB962C8B-B14F-4D97-AF65-F5344CB8AC3E}">
        <p14:creationId xmlns:p14="http://schemas.microsoft.com/office/powerpoint/2010/main" val="411573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6F8CD3-15A6-482B-96EB-D601126F58B6}" type="slidenum">
              <a:rPr lang="en-US"/>
              <a:pPr>
                <a:defRPr/>
              </a:pPr>
              <a:t>‹#›</a:t>
            </a:fld>
            <a:endParaRPr lang="en-US"/>
          </a:p>
        </p:txBody>
      </p:sp>
    </p:spTree>
    <p:extLst>
      <p:ext uri="{BB962C8B-B14F-4D97-AF65-F5344CB8AC3E}">
        <p14:creationId xmlns:p14="http://schemas.microsoft.com/office/powerpoint/2010/main" val="14491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977E6B-F56A-4980-8BC7-9064022A634F}" type="slidenum">
              <a:rPr lang="en-US"/>
              <a:pPr>
                <a:defRPr/>
              </a:pPr>
              <a:t>‹#›</a:t>
            </a:fld>
            <a:endParaRPr lang="en-US"/>
          </a:p>
        </p:txBody>
      </p:sp>
    </p:spTree>
    <p:extLst>
      <p:ext uri="{BB962C8B-B14F-4D97-AF65-F5344CB8AC3E}">
        <p14:creationId xmlns:p14="http://schemas.microsoft.com/office/powerpoint/2010/main" val="1755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EE8E06-8EB4-4DFE-A63D-C4EE533A2781}" type="slidenum">
              <a:rPr lang="en-US"/>
              <a:pPr>
                <a:defRPr/>
              </a:pPr>
              <a:t>‹#›</a:t>
            </a:fld>
            <a:endParaRPr lang="en-US"/>
          </a:p>
        </p:txBody>
      </p:sp>
    </p:spTree>
    <p:extLst>
      <p:ext uri="{BB962C8B-B14F-4D97-AF65-F5344CB8AC3E}">
        <p14:creationId xmlns:p14="http://schemas.microsoft.com/office/powerpoint/2010/main" val="245159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A2463-7F03-44C9-B293-D875FA909374}" type="slidenum">
              <a:rPr lang="en-US"/>
              <a:pPr>
                <a:defRPr/>
              </a:pPr>
              <a:t>‹#›</a:t>
            </a:fld>
            <a:endParaRPr lang="en-US"/>
          </a:p>
        </p:txBody>
      </p:sp>
    </p:spTree>
    <p:extLst>
      <p:ext uri="{BB962C8B-B14F-4D97-AF65-F5344CB8AC3E}">
        <p14:creationId xmlns:p14="http://schemas.microsoft.com/office/powerpoint/2010/main" val="67919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smtClean="0"/>
            </a:lvl1pPr>
          </a:lstStyle>
          <a:p>
            <a:pPr>
              <a:defRPr/>
            </a:pPr>
            <a:fld id="{C0A507C0-2E1A-45FD-AA84-340E2FDB5A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www.fortune.com/fortune/slideshow/0,,1089559-3,00.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fortune.com/fortune/slideshow/0,,1089559-5,00.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hyperlink" Target="http://www.fortune.com/fortune/slideshow/0,,1089559-6,00.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www.fortune.com/fortune/slideshow/0,,1089559-7,00.html" TargetMode="Externa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219200" y="1793875"/>
            <a:ext cx="7112000" cy="141910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r>
              <a:rPr lang="sl-SI" sz="2800" dirty="0"/>
              <a:t>Izvorne celice</a:t>
            </a:r>
          </a:p>
          <a:p>
            <a:pPr>
              <a:spcBef>
                <a:spcPct val="20000"/>
              </a:spcBef>
            </a:pPr>
            <a:r>
              <a:rPr lang="sl-SI" sz="2800" dirty="0"/>
              <a:t>Kloniranje sesalcev</a:t>
            </a:r>
          </a:p>
          <a:p>
            <a:pPr>
              <a:spcBef>
                <a:spcPct val="20000"/>
              </a:spcBef>
            </a:pPr>
            <a:endParaRPr lang="sl-SI"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50825" y="476250"/>
            <a:ext cx="3816350" cy="474663"/>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Izvorne celice </a:t>
            </a:r>
            <a:r>
              <a:rPr lang="sl-SI" sz="2800">
                <a:solidFill>
                  <a:schemeClr val="tx2"/>
                </a:solidFill>
              </a:rPr>
              <a:t>/3</a:t>
            </a:r>
            <a:endParaRPr lang="en-US" sz="3200" i="1">
              <a:solidFill>
                <a:schemeClr val="tx2"/>
              </a:solidFill>
            </a:endParaRPr>
          </a:p>
        </p:txBody>
      </p:sp>
      <p:sp>
        <p:nvSpPr>
          <p:cNvPr id="16387" name="Text Box 3"/>
          <p:cNvSpPr txBox="1">
            <a:spLocks noChangeArrowheads="1"/>
          </p:cNvSpPr>
          <p:nvPr/>
        </p:nvSpPr>
        <p:spPr bwMode="auto">
          <a:xfrm>
            <a:off x="0" y="6237288"/>
            <a:ext cx="4679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000">
                <a:latin typeface="Courier New CE" pitchFamily="49" charset="0"/>
              </a:rPr>
              <a:t>http://stemcells.nih.gov/index.asp</a:t>
            </a:r>
            <a:br>
              <a:rPr lang="en-US" sz="1000">
                <a:latin typeface="Courier New CE" pitchFamily="49" charset="0"/>
              </a:rPr>
            </a:br>
            <a:r>
              <a:rPr lang="en-US" sz="1000">
                <a:latin typeface="Courier New CE" pitchFamily="49" charset="0"/>
              </a:rPr>
              <a:t>http://stemcells.nih.gov/stemcell/scireport.asp </a:t>
            </a:r>
            <a:r>
              <a:rPr lang="en-US" sz="1000"/>
              <a:t>(222 strani)</a:t>
            </a:r>
          </a:p>
        </p:txBody>
      </p:sp>
      <p:sp>
        <p:nvSpPr>
          <p:cNvPr id="16388" name="Text Box 6"/>
          <p:cNvSpPr txBox="1">
            <a:spLocks noChangeArrowheads="1"/>
          </p:cNvSpPr>
          <p:nvPr/>
        </p:nvSpPr>
        <p:spPr bwMode="auto">
          <a:xfrm>
            <a:off x="395288" y="1341438"/>
            <a:ext cx="4248150"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Diferenciacijo ES-celic lahko </a:t>
            </a:r>
            <a:r>
              <a:rPr lang="sl-SI" sz="1600" i="1"/>
              <a:t>in vitro</a:t>
            </a:r>
            <a:r>
              <a:rPr lang="sl-SI" sz="1600"/>
              <a:t> </a:t>
            </a:r>
            <a:br>
              <a:rPr lang="sl-SI" sz="1600"/>
            </a:br>
            <a:r>
              <a:rPr lang="en-US" sz="1600"/>
              <a:t>dosežemo</a:t>
            </a:r>
            <a:r>
              <a:rPr lang="sl-SI" sz="1600"/>
              <a:t> </a:t>
            </a:r>
            <a:r>
              <a:rPr lang="en-US" sz="1600"/>
              <a:t>na več načinov:</a:t>
            </a:r>
          </a:p>
          <a:p>
            <a:endParaRPr lang="en-US" sz="900"/>
          </a:p>
          <a:p>
            <a:pPr>
              <a:buFontTx/>
              <a:buChar char="•"/>
            </a:pPr>
            <a:r>
              <a:rPr lang="en-US" sz="1600"/>
              <a:t> celice pustimo, da tvorijo skupke (embrioidna</a:t>
            </a:r>
            <a:r>
              <a:rPr lang="sl-SI" sz="1600"/>
              <a:t/>
            </a:r>
            <a:br>
              <a:rPr lang="sl-SI" sz="1600"/>
            </a:br>
            <a:r>
              <a:rPr lang="sl-SI" sz="1600"/>
              <a:t>  </a:t>
            </a:r>
            <a:r>
              <a:rPr lang="en-US" sz="1600"/>
              <a:t> telesca): razvijejo se</a:t>
            </a:r>
            <a:r>
              <a:rPr lang="sl-SI" sz="1600"/>
              <a:t> </a:t>
            </a:r>
            <a:r>
              <a:rPr lang="en-US" sz="1600"/>
              <a:t>celice različnih tipov</a:t>
            </a:r>
          </a:p>
          <a:p>
            <a:endParaRPr lang="en-US" sz="900"/>
          </a:p>
          <a:p>
            <a:pPr>
              <a:buFontTx/>
              <a:buChar char="•"/>
            </a:pPr>
            <a:r>
              <a:rPr lang="en-US" sz="1600"/>
              <a:t> spremenimo sestavo gojišča in</a:t>
            </a:r>
            <a:r>
              <a:rPr lang="sl-SI" sz="1600"/>
              <a:t> </a:t>
            </a:r>
            <a:r>
              <a:rPr lang="en-US" sz="1600"/>
              <a:t>površino posode</a:t>
            </a:r>
            <a:r>
              <a:rPr lang="sl-SI" sz="1600"/>
              <a:t/>
            </a:r>
            <a:br>
              <a:rPr lang="sl-SI" sz="1600"/>
            </a:br>
            <a:r>
              <a:rPr lang="sl-SI" sz="1600"/>
              <a:t>  </a:t>
            </a:r>
            <a:r>
              <a:rPr lang="en-US" sz="1600"/>
              <a:t> za gojenje</a:t>
            </a:r>
          </a:p>
        </p:txBody>
      </p:sp>
      <p:pic>
        <p:nvPicPr>
          <p:cNvPr id="16389" name="Picture 12"/>
          <p:cNvPicPr>
            <a:picLocks noChangeAspect="1" noChangeArrowheads="1"/>
          </p:cNvPicPr>
          <p:nvPr/>
        </p:nvPicPr>
        <p:blipFill>
          <a:blip r:embed="rId3">
            <a:extLst>
              <a:ext uri="{28A0092B-C50C-407E-A947-70E740481C1C}">
                <a14:useLocalDpi xmlns:a14="http://schemas.microsoft.com/office/drawing/2010/main" val="0"/>
              </a:ext>
            </a:extLst>
          </a:blip>
          <a:srcRect b="7042"/>
          <a:stretch>
            <a:fillRect/>
          </a:stretch>
        </p:blipFill>
        <p:spPr bwMode="auto">
          <a:xfrm>
            <a:off x="4559300" y="188913"/>
            <a:ext cx="4584700" cy="609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508500"/>
            <a:ext cx="1403350"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117600" y="158750"/>
            <a:ext cx="6705600" cy="527050"/>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Izvorne celice </a:t>
            </a:r>
            <a:r>
              <a:rPr lang="sl-SI" sz="2800">
                <a:solidFill>
                  <a:schemeClr val="tx2"/>
                </a:solidFill>
              </a:rPr>
              <a:t>/4</a:t>
            </a:r>
            <a:endParaRPr lang="en-US" sz="3200" i="1">
              <a:solidFill>
                <a:schemeClr val="tx2"/>
              </a:solidFill>
            </a:endParaRPr>
          </a:p>
        </p:txBody>
      </p:sp>
      <p:sp>
        <p:nvSpPr>
          <p:cNvPr id="22531" name="Text Box 8"/>
          <p:cNvSpPr txBox="1">
            <a:spLocks noChangeArrowheads="1"/>
          </p:cNvSpPr>
          <p:nvPr/>
        </p:nvSpPr>
        <p:spPr bwMode="auto">
          <a:xfrm>
            <a:off x="323850" y="836613"/>
            <a:ext cx="5688013"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600"/>
              <a:t>Izvorne celice pa obstajajo tudi pri odraslih (</a:t>
            </a:r>
            <a:r>
              <a:rPr lang="sl-SI" sz="1600" i="1"/>
              <a:t>adult stem cells</a:t>
            </a:r>
            <a:r>
              <a:rPr lang="sl-SI" sz="1600"/>
              <a:t>). </a:t>
            </a:r>
            <a:br>
              <a:rPr lang="sl-SI" sz="1600"/>
            </a:br>
            <a:r>
              <a:rPr lang="sl-SI" sz="1600"/>
              <a:t>Našli so jih v kostnem mozgu, možganih, mišicah,koži,... </a:t>
            </a:r>
            <a:br>
              <a:rPr lang="sl-SI" sz="1600"/>
            </a:br>
            <a:r>
              <a:rPr lang="sl-SI" sz="1600"/>
              <a:t>a jih je zelo malo. </a:t>
            </a:r>
            <a:br>
              <a:rPr lang="sl-SI" sz="1600"/>
            </a:br>
            <a:r>
              <a:rPr lang="sl-SI" sz="1600"/>
              <a:t>Iz njih nastajajo celice, ki nadomestijo poškodovane </a:t>
            </a:r>
            <a:br>
              <a:rPr lang="sl-SI" sz="1600"/>
            </a:br>
            <a:r>
              <a:rPr lang="sl-SI" sz="1600"/>
              <a:t>ali okvarjene celice različnih tipov. </a:t>
            </a:r>
            <a:br>
              <a:rPr lang="sl-SI" sz="1600"/>
            </a:br>
            <a:r>
              <a:rPr lang="sl-SI" sz="1600"/>
              <a:t>Odraslih izvornih celic ni mogoče dolgo gojiti, </a:t>
            </a:r>
            <a:br>
              <a:rPr lang="sl-SI" sz="1600"/>
            </a:br>
            <a:r>
              <a:rPr lang="sl-SI" sz="1600"/>
              <a:t>ne da bi se diferencirale.</a:t>
            </a:r>
          </a:p>
          <a:p>
            <a:endParaRPr lang="sl-SI" sz="900"/>
          </a:p>
          <a:p>
            <a:r>
              <a:rPr lang="sl-SI" sz="1600"/>
              <a:t>Odrasle (somatske) izvorne celice: dolgo je veljalo, </a:t>
            </a:r>
            <a:br>
              <a:rPr lang="sl-SI" sz="1600"/>
            </a:br>
            <a:r>
              <a:rPr lang="sl-SI" sz="1600"/>
              <a:t>da se lahko diferencirajo le v specializirano celico, </a:t>
            </a:r>
            <a:br>
              <a:rPr lang="sl-SI" sz="1600"/>
            </a:br>
            <a:r>
              <a:rPr lang="sl-SI" sz="1600"/>
              <a:t>ki ustreza tkivu, v katerem je (npr. izvorna celica v </a:t>
            </a:r>
            <a:br>
              <a:rPr lang="sl-SI" sz="1600"/>
            </a:br>
            <a:r>
              <a:rPr lang="sl-SI" sz="1600"/>
              <a:t>kostnem mozgu se razvije v eno od krvnih celic, </a:t>
            </a:r>
            <a:br>
              <a:rPr lang="sl-SI" sz="1600"/>
            </a:br>
            <a:r>
              <a:rPr lang="sl-SI" sz="1600"/>
              <a:t>ne more pa se razviti v možgansko živčno celico). </a:t>
            </a:r>
            <a:br>
              <a:rPr lang="sl-SI" sz="1600"/>
            </a:br>
            <a:r>
              <a:rPr lang="sl-SI" sz="1600"/>
              <a:t>Nekateri poskusi pa so pokazali, da je mogoča tudi </a:t>
            </a:r>
            <a:br>
              <a:rPr lang="sl-SI" sz="1600"/>
            </a:br>
            <a:r>
              <a:rPr lang="sl-SI" sz="1600"/>
              <a:t>diferenciacija v celico s povsem drugačno vlogo: </a:t>
            </a:r>
            <a:br>
              <a:rPr lang="sl-SI" sz="1600"/>
            </a:br>
            <a:r>
              <a:rPr lang="sl-SI" sz="1600"/>
              <a:t>‘plastičnost’.</a:t>
            </a:r>
          </a:p>
        </p:txBody>
      </p:sp>
      <p:pic>
        <p:nvPicPr>
          <p:cNvPr id="2253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484313"/>
            <a:ext cx="405765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28600"/>
            <a:ext cx="594836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ext Box 3"/>
          <p:cNvSpPr txBox="1">
            <a:spLocks noChangeArrowheads="1"/>
          </p:cNvSpPr>
          <p:nvPr/>
        </p:nvSpPr>
        <p:spPr bwMode="auto">
          <a:xfrm>
            <a:off x="179388" y="260350"/>
            <a:ext cx="5329237" cy="822325"/>
          </a:xfrm>
          <a:prstGeom prst="rect">
            <a:avLst/>
          </a:prstGeom>
          <a:solidFill>
            <a:srgbClr val="FFFFCC">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charset="0"/>
              </a:rPr>
              <a:t>Možna uporaba izvornih celic </a:t>
            </a:r>
          </a:p>
          <a:p>
            <a:pPr algn="ctr"/>
            <a:r>
              <a:rPr lang="en-US">
                <a:latin typeface="Arial" charset="0"/>
              </a:rPr>
              <a:t>pri zdravljenu sladkorne bolezni</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827088" y="333375"/>
            <a:ext cx="7640637" cy="822325"/>
          </a:xfrm>
          <a:prstGeom prst="rect">
            <a:avLst/>
          </a:prstGeom>
          <a:solidFill>
            <a:srgbClr val="FFFFCC">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charset="0"/>
              </a:rPr>
              <a:t>Možna uporaba izvornih celic </a:t>
            </a:r>
          </a:p>
          <a:p>
            <a:pPr algn="ctr"/>
            <a:r>
              <a:rPr lang="en-US">
                <a:latin typeface="Arial" charset="0"/>
              </a:rPr>
              <a:t>pri zdravljenu posledic srčnega infarkta</a:t>
            </a:r>
            <a:endParaRPr lang="en-US"/>
          </a:p>
        </p:txBody>
      </p:sp>
      <p:sp>
        <p:nvSpPr>
          <p:cNvPr id="31747" name="Text Box 5"/>
          <p:cNvSpPr txBox="1">
            <a:spLocks noChangeArrowheads="1"/>
          </p:cNvSpPr>
          <p:nvPr/>
        </p:nvSpPr>
        <p:spPr bwMode="auto">
          <a:xfrm>
            <a:off x="487363" y="6462713"/>
            <a:ext cx="3146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rezultati: Lanza, R. et al., Circulation Res., 2004</a:t>
            </a:r>
          </a:p>
        </p:txBody>
      </p:sp>
      <p:pic>
        <p:nvPicPr>
          <p:cNvPr id="317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628775"/>
            <a:ext cx="60198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5038"/>
            <a:ext cx="3001963"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018" t="3499" r="41545" b="20710"/>
          <a:stretch/>
        </p:blipFill>
        <p:spPr>
          <a:xfrm>
            <a:off x="2051720" y="404664"/>
            <a:ext cx="4824536" cy="5972724"/>
          </a:xfrm>
          <a:prstGeom prst="rect">
            <a:avLst/>
          </a:prstGeom>
        </p:spPr>
      </p:pic>
    </p:spTree>
    <p:extLst>
      <p:ext uri="{BB962C8B-B14F-4D97-AF65-F5344CB8AC3E}">
        <p14:creationId xmlns:p14="http://schemas.microsoft.com/office/powerpoint/2010/main" val="120674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304800" y="2322513"/>
            <a:ext cx="8432800" cy="5118100"/>
          </a:xfrm>
          <a:noFill/>
        </p:spPr>
        <p:txBody>
          <a:bodyPr/>
          <a:lstStyle/>
          <a:p>
            <a:pPr marL="0" indent="0">
              <a:buFontTx/>
              <a:buNone/>
            </a:pPr>
            <a:endParaRPr lang="sl-SI" sz="1400" smtClean="0"/>
          </a:p>
          <a:p>
            <a:pPr marL="0" indent="0">
              <a:buFontTx/>
              <a:buNone/>
            </a:pPr>
            <a:endParaRPr lang="sl-SI" sz="1400" smtClean="0"/>
          </a:p>
          <a:p>
            <a:pPr marL="0" indent="0">
              <a:buFontTx/>
              <a:buNone/>
            </a:pPr>
            <a:endParaRPr lang="sl-SI" sz="1400" smtClean="0"/>
          </a:p>
        </p:txBody>
      </p:sp>
      <p:sp>
        <p:nvSpPr>
          <p:cNvPr id="32771" name="Rectangle 3"/>
          <p:cNvSpPr>
            <a:spLocks noChangeArrowheads="1"/>
          </p:cNvSpPr>
          <p:nvPr/>
        </p:nvSpPr>
        <p:spPr bwMode="auto">
          <a:xfrm>
            <a:off x="508000" y="158750"/>
            <a:ext cx="8229600" cy="527050"/>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Kloniranje živali</a:t>
            </a:r>
            <a:endParaRPr lang="en-US" sz="3200" i="1">
              <a:solidFill>
                <a:schemeClr val="tx2"/>
              </a:solidFill>
            </a:endParaRPr>
          </a:p>
        </p:txBody>
      </p:sp>
      <p:sp>
        <p:nvSpPr>
          <p:cNvPr id="32772" name="Text Box 4"/>
          <p:cNvSpPr txBox="1">
            <a:spLocks noChangeArrowheads="1"/>
          </p:cNvSpPr>
          <p:nvPr/>
        </p:nvSpPr>
        <p:spPr bwMode="auto">
          <a:xfrm>
            <a:off x="179388" y="896938"/>
            <a:ext cx="8785225"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600"/>
              <a:t>O kloniranju vretenčarjev sta prva poročala Briggs in King že leta 1952. </a:t>
            </a:r>
            <a:br>
              <a:rPr lang="sl-SI" sz="1600"/>
            </a:br>
            <a:r>
              <a:rPr lang="sl-SI" sz="1600"/>
              <a:t>Poskus sta izvedla z žabo </a:t>
            </a:r>
            <a:r>
              <a:rPr lang="sl-SI" sz="1600" i="1"/>
              <a:t>Rana pipiens</a:t>
            </a:r>
            <a:r>
              <a:rPr lang="sl-SI" sz="1600"/>
              <a:t> in uspela dobiti klonirane paglavce </a:t>
            </a:r>
            <a:br>
              <a:rPr lang="sl-SI" sz="1600"/>
            </a:br>
            <a:r>
              <a:rPr lang="sl-SI" sz="1600"/>
              <a:t>(ne pa odraslih žab). Donorska jedra so bila iz blastul in sta jih mikroinjicirala </a:t>
            </a:r>
            <a:br>
              <a:rPr lang="sl-SI" sz="1600"/>
            </a:br>
            <a:r>
              <a:rPr lang="sl-SI" sz="1600"/>
              <a:t>v citoplazmo enukleiranih jajčnih celic. Uspešnost je  bila 80 %.</a:t>
            </a:r>
            <a:br>
              <a:rPr lang="sl-SI" sz="1600"/>
            </a:br>
            <a:r>
              <a:rPr lang="sl-SI" sz="1600"/>
              <a:t> “Jedra v stadiju blastule so torej totipotentna.”</a:t>
            </a:r>
          </a:p>
          <a:p>
            <a:endParaRPr lang="sl-SI" sz="1600"/>
          </a:p>
          <a:p>
            <a:endParaRPr lang="sl-SI" sz="1600"/>
          </a:p>
          <a:p>
            <a:endParaRPr lang="sl-SI" sz="1600"/>
          </a:p>
          <a:p>
            <a:endParaRPr lang="sl-SI" sz="1600"/>
          </a:p>
          <a:p>
            <a:endParaRPr lang="sl-SI" sz="1600"/>
          </a:p>
          <a:p>
            <a:endParaRPr lang="sl-SI" sz="1600"/>
          </a:p>
          <a:p>
            <a:r>
              <a:rPr lang="sl-SI" sz="1600"/>
              <a:t>Gourdon (1962) je uporabil jedra diferenciranih črevesnih celic paglavcev </a:t>
            </a:r>
            <a:br>
              <a:rPr lang="sl-SI" sz="1600"/>
            </a:br>
            <a:r>
              <a:rPr lang="sl-SI" sz="1600"/>
              <a:t>dvoživke </a:t>
            </a:r>
            <a:r>
              <a:rPr lang="sl-SI" sz="1600" i="1"/>
              <a:t>Xenopus laevis</a:t>
            </a:r>
            <a:r>
              <a:rPr lang="sl-SI" sz="1600"/>
              <a:t>. Uspešnost je bila sedaj le še 2-5 %. </a:t>
            </a:r>
            <a:br>
              <a:rPr lang="sl-SI" sz="1600"/>
            </a:br>
            <a:r>
              <a:rPr lang="sl-SI" sz="1600"/>
              <a:t>Vprašanje pa je, ali je res uporabil končno diferencirane </a:t>
            </a:r>
            <a:br>
              <a:rPr lang="sl-SI" sz="1600"/>
            </a:br>
            <a:r>
              <a:rPr lang="sl-SI" sz="1600"/>
              <a:t>celice ali morda izvorne. </a:t>
            </a:r>
            <a:r>
              <a:rPr lang="sl-SI" sz="1600" i="1"/>
              <a:t>(Enako vprašanje se včasih pojavlja </a:t>
            </a:r>
            <a:br>
              <a:rPr lang="sl-SI" sz="1600" i="1"/>
            </a:br>
            <a:r>
              <a:rPr lang="sl-SI" sz="1600" i="1"/>
              <a:t>tudi v zvezi s kloniranjem ovce Dolly.)</a:t>
            </a:r>
          </a:p>
          <a:p>
            <a:endParaRPr lang="sl-SI" sz="1600" i="1"/>
          </a:p>
          <a:p>
            <a:endParaRPr lang="sl-SI" sz="1600"/>
          </a:p>
          <a:p>
            <a:r>
              <a:rPr lang="sl-SI" sz="1600"/>
              <a:t>1966 so raziskovalci uspeli dobiti klonirano odraslo žabo iz črevesnih celic mladih paglavcev,</a:t>
            </a:r>
            <a:br>
              <a:rPr lang="sl-SI" sz="1600"/>
            </a:br>
            <a:r>
              <a:rPr lang="sl-SI" sz="1600"/>
              <a:t>1975 pa so vzredili paglavce iz celic odraslih žab.</a:t>
            </a:r>
          </a:p>
          <a:p>
            <a:endParaRPr lang="sl-SI" sz="1600"/>
          </a:p>
        </p:txBody>
      </p:sp>
      <p:pic>
        <p:nvPicPr>
          <p:cNvPr id="32773"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276475"/>
            <a:ext cx="11430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420938"/>
            <a:ext cx="16557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765175"/>
            <a:ext cx="18478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6"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4005263"/>
            <a:ext cx="1447800"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304800" y="2322513"/>
            <a:ext cx="8432800" cy="5118100"/>
          </a:xfrm>
          <a:noFill/>
        </p:spPr>
        <p:txBody>
          <a:bodyPr/>
          <a:lstStyle/>
          <a:p>
            <a:pPr marL="0" indent="0">
              <a:buFontTx/>
              <a:buNone/>
            </a:pPr>
            <a:endParaRPr lang="sl-SI" sz="1400" smtClean="0"/>
          </a:p>
          <a:p>
            <a:pPr marL="0" indent="0">
              <a:buFontTx/>
              <a:buNone/>
            </a:pPr>
            <a:endParaRPr lang="sl-SI" sz="1400" smtClean="0"/>
          </a:p>
          <a:p>
            <a:pPr marL="0" indent="0">
              <a:buFontTx/>
              <a:buNone/>
            </a:pPr>
            <a:endParaRPr lang="sl-SI" sz="1400" smtClean="0"/>
          </a:p>
        </p:txBody>
      </p:sp>
      <p:sp>
        <p:nvSpPr>
          <p:cNvPr id="34819" name="Rectangle 3"/>
          <p:cNvSpPr>
            <a:spLocks noChangeArrowheads="1"/>
          </p:cNvSpPr>
          <p:nvPr/>
        </p:nvSpPr>
        <p:spPr bwMode="auto">
          <a:xfrm>
            <a:off x="508000" y="158750"/>
            <a:ext cx="8229600" cy="527050"/>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Kloniranje živali</a:t>
            </a:r>
            <a:r>
              <a:rPr lang="sl-SI" sz="2800">
                <a:solidFill>
                  <a:schemeClr val="tx2"/>
                </a:solidFill>
              </a:rPr>
              <a:t> /2</a:t>
            </a:r>
            <a:endParaRPr lang="en-US" sz="3200" i="1">
              <a:solidFill>
                <a:schemeClr val="tx2"/>
              </a:solidFill>
            </a:endParaRPr>
          </a:p>
        </p:txBody>
      </p:sp>
      <p:sp>
        <p:nvSpPr>
          <p:cNvPr id="34820" name="Text Box 5"/>
          <p:cNvSpPr txBox="1">
            <a:spLocks noChangeArrowheads="1"/>
          </p:cNvSpPr>
          <p:nvPr/>
        </p:nvSpPr>
        <p:spPr bwMode="auto">
          <a:xfrm>
            <a:off x="250825" y="1125538"/>
            <a:ext cx="5257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a:t>1984 so vzgojili klone ovce tako, da so fizično ločili celice razvijajočih se zarodkov (‘twinning’). Enak postopek so izvedli tudi z zarodki drugih sesalcev.</a:t>
            </a:r>
          </a:p>
          <a:p>
            <a:endParaRPr lang="sl-SI" sz="1800"/>
          </a:p>
          <a:p>
            <a:r>
              <a:rPr lang="en-US" sz="1800"/>
              <a:t>Predhodnici ovce Dolly sta bili ovci Megan in Morag</a:t>
            </a:r>
            <a:r>
              <a:rPr lang="sl-SI" sz="1800"/>
              <a:t>.</a:t>
            </a:r>
            <a:r>
              <a:rPr lang="en-US" sz="1800"/>
              <a:t> </a:t>
            </a:r>
            <a:r>
              <a:rPr lang="sl-SI" sz="1800"/>
              <a:t>N</a:t>
            </a:r>
            <a:r>
              <a:rPr lang="en-US" sz="1800"/>
              <a:t>a Roslinovem inštitutu v Edinburghu</a:t>
            </a:r>
            <a:r>
              <a:rPr lang="sl-SI" sz="1800"/>
              <a:t> so ju klonirali</a:t>
            </a:r>
            <a:r>
              <a:rPr lang="en-US" sz="1800"/>
              <a:t> 1995 iz embrionalnih </a:t>
            </a:r>
            <a:r>
              <a:rPr lang="sl-SI" sz="1800"/>
              <a:t>izvornih</a:t>
            </a:r>
            <a:r>
              <a:rPr lang="en-US" sz="1800"/>
              <a:t> celic, ki so jih pred tem več tednov gojili v laboratoriju.</a:t>
            </a:r>
          </a:p>
        </p:txBody>
      </p:sp>
      <p:pic>
        <p:nvPicPr>
          <p:cNvPr id="348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052513"/>
            <a:ext cx="3455988" cy="321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Rectangle 11"/>
          <p:cNvSpPr>
            <a:spLocks noChangeArrowheads="1"/>
          </p:cNvSpPr>
          <p:nvPr/>
        </p:nvSpPr>
        <p:spPr bwMode="auto">
          <a:xfrm>
            <a:off x="5446713" y="4365625"/>
            <a:ext cx="36972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000">
                <a:latin typeface="Arial Narrow" pitchFamily="34" charset="0"/>
              </a:rPr>
              <a:t>http://www.utm.utoronto.ca/~w3bio380/picts/lectures/lecture11/Twinning1.jpg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5" descr="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765175"/>
            <a:ext cx="8388350"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Picture 5" descr="08%20Cloning%20Proced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765175"/>
            <a:ext cx="8251825"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508000" y="315913"/>
            <a:ext cx="8229600" cy="317500"/>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Kloniranje z jedrnim prenosom</a:t>
            </a:r>
            <a:endParaRPr lang="en-US" sz="3200" i="1">
              <a:solidFill>
                <a:schemeClr val="tx2"/>
              </a:solidFill>
            </a:endParaRPr>
          </a:p>
        </p:txBody>
      </p:sp>
      <p:sp>
        <p:nvSpPr>
          <p:cNvPr id="39939" name="Text Box 4"/>
          <p:cNvSpPr txBox="1">
            <a:spLocks noChangeArrowheads="1"/>
          </p:cNvSpPr>
          <p:nvPr/>
        </p:nvSpPr>
        <p:spPr bwMode="auto">
          <a:xfrm>
            <a:off x="179388" y="1628775"/>
            <a:ext cx="5113337"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Za kloniranje višjih organizmov z želenimi lastnostmi </a:t>
            </a:r>
            <a:r>
              <a:rPr lang="sl-SI" sz="1600"/>
              <a:t/>
            </a:r>
            <a:br>
              <a:rPr lang="sl-SI" sz="1600"/>
            </a:br>
            <a:r>
              <a:rPr lang="en-US" sz="1600"/>
              <a:t>najpogosteje uporabljajo metodo jedrnega prenosa. </a:t>
            </a:r>
            <a:r>
              <a:rPr lang="sl-SI" sz="1600"/>
              <a:t/>
            </a:r>
            <a:br>
              <a:rPr lang="sl-SI" sz="1600"/>
            </a:br>
            <a:r>
              <a:rPr lang="en-US" sz="1600"/>
              <a:t>Prvi uspešni poskusi so bili s prenosom embrionalnih jeder, </a:t>
            </a:r>
            <a:r>
              <a:rPr lang="sl-SI" sz="1600"/>
              <a:t/>
            </a:r>
            <a:br>
              <a:rPr lang="sl-SI" sz="1600"/>
            </a:br>
            <a:r>
              <a:rPr lang="en-US" sz="1600"/>
              <a:t>pri ovci Dolly (5.7.1996) pa je šlo prvič za jedro iz celice </a:t>
            </a:r>
            <a:r>
              <a:rPr lang="sl-SI" sz="1600"/>
              <a:t/>
            </a:r>
            <a:br>
              <a:rPr lang="sl-SI" sz="1600"/>
            </a:br>
            <a:r>
              <a:rPr lang="en-US" sz="1600"/>
              <a:t>odraslega organizma (epitel vimena 6 let stare ovce). </a:t>
            </a:r>
            <a:r>
              <a:rPr lang="sl-SI" sz="1600"/>
              <a:t/>
            </a:r>
            <a:br>
              <a:rPr lang="sl-SI" sz="1600"/>
            </a:br>
            <a:r>
              <a:rPr lang="en-US" sz="1600"/>
              <a:t>Epitelno celico so spravili v fazo mirovanja (G</a:t>
            </a:r>
            <a:r>
              <a:rPr lang="en-US" sz="1600" baseline="-25000"/>
              <a:t>0</a:t>
            </a:r>
            <a:r>
              <a:rPr lang="en-US" sz="1600"/>
              <a:t>), </a:t>
            </a:r>
            <a:r>
              <a:rPr lang="sl-SI" sz="1600"/>
              <a:t/>
            </a:r>
            <a:br>
              <a:rPr lang="sl-SI" sz="1600"/>
            </a:br>
            <a:r>
              <a:rPr lang="en-US" sz="1600"/>
              <a:t>saj tudi jajčna celica pri prvih 3 delitvah samo pomnožuje </a:t>
            </a:r>
            <a:r>
              <a:rPr lang="sl-SI" sz="1600"/>
              <a:t/>
            </a:r>
            <a:br>
              <a:rPr lang="sl-SI" sz="1600"/>
            </a:br>
            <a:r>
              <a:rPr lang="en-US" sz="1600"/>
              <a:t>DNA, do izražanja genov pa ne prihaja.</a:t>
            </a:r>
          </a:p>
          <a:p>
            <a:endParaRPr lang="en-US" sz="900"/>
          </a:p>
          <a:p>
            <a:r>
              <a:rPr lang="en-US" sz="1400"/>
              <a:t>Dolly so uspavali 14.2.2003, ker je imela tumor na pljučih. </a:t>
            </a:r>
            <a:r>
              <a:rPr lang="sl-SI" sz="1400"/>
              <a:t/>
            </a:r>
            <a:br>
              <a:rPr lang="sl-SI" sz="1400"/>
            </a:br>
            <a:r>
              <a:rPr lang="en-US" sz="1400"/>
              <a:t>Pljučne bolezni so pri starih ovcah pogoste. </a:t>
            </a:r>
            <a:r>
              <a:rPr lang="sl-SI" sz="1400"/>
              <a:t/>
            </a:r>
            <a:br>
              <a:rPr lang="sl-SI" sz="1400"/>
            </a:br>
            <a:r>
              <a:rPr lang="en-US" sz="1400"/>
              <a:t>Ovce te pasme sicer živijo ~12 let. Leta 1999 so ugotovili, </a:t>
            </a:r>
            <a:r>
              <a:rPr lang="sl-SI" sz="1400"/>
              <a:t/>
            </a:r>
            <a:br>
              <a:rPr lang="sl-SI" sz="1400"/>
            </a:br>
            <a:r>
              <a:rPr lang="en-US" sz="1400"/>
              <a:t>da so telomer</a:t>
            </a:r>
            <a:r>
              <a:rPr lang="sl-SI" sz="1400"/>
              <a:t>i</a:t>
            </a:r>
            <a:r>
              <a:rPr lang="en-US" sz="1400"/>
              <a:t> pri Dolly nekoliko krajš</a:t>
            </a:r>
            <a:r>
              <a:rPr lang="sl-SI" sz="1400"/>
              <a:t>i</a:t>
            </a:r>
            <a:r>
              <a:rPr lang="en-US" sz="1400"/>
              <a:t>, kot bi pričakovali </a:t>
            </a:r>
            <a:r>
              <a:rPr lang="sl-SI" sz="1400"/>
              <a:t/>
            </a:r>
            <a:br>
              <a:rPr lang="sl-SI" sz="1400"/>
            </a:br>
            <a:r>
              <a:rPr lang="en-US" sz="1400"/>
              <a:t>pri 3 leta stari ovci. Zadnja leta je imela tudi artritis v zadnjih </a:t>
            </a:r>
            <a:r>
              <a:rPr lang="sl-SI" sz="1400"/>
              <a:t/>
            </a:r>
            <a:br>
              <a:rPr lang="sl-SI" sz="1400"/>
            </a:br>
            <a:r>
              <a:rPr lang="en-US" sz="1400"/>
              <a:t>nogah. Vseeno je skotila 4 zdrave mladiče</a:t>
            </a:r>
            <a:r>
              <a:rPr lang="sl-SI" sz="1400"/>
              <a:t> (Bonnie 1998 in trojčke leta 1999)</a:t>
            </a:r>
            <a:r>
              <a:rPr lang="en-US" sz="1400"/>
              <a:t>.</a:t>
            </a:r>
            <a:endParaRPr lang="en-US" sz="1800"/>
          </a:p>
        </p:txBody>
      </p:sp>
      <p:pic>
        <p:nvPicPr>
          <p:cNvPr id="39940" name="Picture 14" descr="cloning-sh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125538"/>
            <a:ext cx="323691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341438"/>
            <a:ext cx="5591175"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08000" y="315913"/>
            <a:ext cx="5000625" cy="317500"/>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2800">
                <a:solidFill>
                  <a:schemeClr val="tx2"/>
                </a:solidFill>
              </a:rPr>
              <a:t>Tehnika “Honolulu”</a:t>
            </a:r>
            <a:endParaRPr lang="en-US" sz="3200" i="1">
              <a:solidFill>
                <a:schemeClr val="tx2"/>
              </a:solidFill>
            </a:endParaRPr>
          </a:p>
        </p:txBody>
      </p:sp>
      <p:sp>
        <p:nvSpPr>
          <p:cNvPr id="41987" name="Text Box 6"/>
          <p:cNvSpPr txBox="1">
            <a:spLocks noChangeArrowheads="1"/>
          </p:cNvSpPr>
          <p:nvPr/>
        </p:nvSpPr>
        <p:spPr bwMode="auto">
          <a:xfrm>
            <a:off x="539750" y="1074738"/>
            <a:ext cx="3729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tehnika Honolulu </a:t>
            </a:r>
            <a:r>
              <a:rPr lang="en-US" sz="1600">
                <a:sym typeface="Symbol" pitchFamily="18" charset="2"/>
              </a:rPr>
              <a:t></a:t>
            </a:r>
            <a:r>
              <a:rPr lang="sl-SI" sz="1600">
                <a:sym typeface="Symbol" pitchFamily="18" charset="2"/>
              </a:rPr>
              <a:t> </a:t>
            </a:r>
            <a:r>
              <a:rPr lang="en-US" sz="1600">
                <a:sym typeface="Symbol" pitchFamily="18" charset="2"/>
              </a:rPr>
              <a:t>kloniranje miši (1998)</a:t>
            </a:r>
            <a:endParaRPr lang="en-US" sz="1600"/>
          </a:p>
        </p:txBody>
      </p:sp>
      <p:pic>
        <p:nvPicPr>
          <p:cNvPr id="41988" name="Picture 7"/>
          <p:cNvPicPr>
            <a:picLocks noChangeAspect="1" noChangeArrowheads="1"/>
          </p:cNvPicPr>
          <p:nvPr/>
        </p:nvPicPr>
        <p:blipFill>
          <a:blip r:embed="rId3">
            <a:extLst>
              <a:ext uri="{28A0092B-C50C-407E-A947-70E740481C1C}">
                <a14:useLocalDpi xmlns:a14="http://schemas.microsoft.com/office/drawing/2010/main" val="0"/>
              </a:ext>
            </a:extLst>
          </a:blip>
          <a:srcRect l="7504" b="14365"/>
          <a:stretch>
            <a:fillRect/>
          </a:stretch>
        </p:blipFill>
        <p:spPr bwMode="auto">
          <a:xfrm>
            <a:off x="5651500" y="0"/>
            <a:ext cx="2743200" cy="678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304800" y="2322513"/>
            <a:ext cx="8432800" cy="5118100"/>
          </a:xfrm>
          <a:noFill/>
        </p:spPr>
        <p:txBody>
          <a:bodyPr/>
          <a:lstStyle/>
          <a:p>
            <a:pPr marL="0" indent="0">
              <a:buFontTx/>
              <a:buNone/>
            </a:pPr>
            <a:endParaRPr lang="sl-SI" sz="1400" smtClean="0"/>
          </a:p>
          <a:p>
            <a:pPr marL="0" indent="0">
              <a:buFontTx/>
              <a:buNone/>
            </a:pPr>
            <a:endParaRPr lang="sl-SI" sz="1400" smtClean="0"/>
          </a:p>
          <a:p>
            <a:pPr marL="0" indent="0">
              <a:buFontTx/>
              <a:buNone/>
            </a:pPr>
            <a:endParaRPr lang="sl-SI" sz="1400" smtClean="0"/>
          </a:p>
        </p:txBody>
      </p:sp>
      <p:sp>
        <p:nvSpPr>
          <p:cNvPr id="43011" name="Rectangle 3"/>
          <p:cNvSpPr>
            <a:spLocks noChangeArrowheads="1"/>
          </p:cNvSpPr>
          <p:nvPr/>
        </p:nvSpPr>
        <p:spPr bwMode="auto">
          <a:xfrm>
            <a:off x="4716463" y="333375"/>
            <a:ext cx="4144962" cy="422275"/>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Ovca Dolly</a:t>
            </a:r>
            <a:endParaRPr lang="en-US" sz="3200" i="1">
              <a:solidFill>
                <a:schemeClr val="tx2"/>
              </a:solidFill>
            </a:endParaRPr>
          </a:p>
        </p:txBody>
      </p:sp>
      <p:sp>
        <p:nvSpPr>
          <p:cNvPr id="43012" name="Rectangle 16"/>
          <p:cNvSpPr>
            <a:spLocks noChangeArrowheads="1"/>
          </p:cNvSpPr>
          <p:nvPr/>
        </p:nvSpPr>
        <p:spPr bwMode="auto">
          <a:xfrm>
            <a:off x="228600" y="3352800"/>
            <a:ext cx="63246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pPr>
            <a:endParaRPr lang="sl-SI" sz="1400"/>
          </a:p>
          <a:p>
            <a:pPr>
              <a:spcBef>
                <a:spcPct val="20000"/>
              </a:spcBef>
            </a:pPr>
            <a:endParaRPr lang="sl-SI" sz="1400"/>
          </a:p>
          <a:p>
            <a:pPr>
              <a:spcBef>
                <a:spcPct val="20000"/>
              </a:spcBef>
            </a:pPr>
            <a:endParaRPr lang="sl-SI" sz="1400"/>
          </a:p>
        </p:txBody>
      </p:sp>
      <p:pic>
        <p:nvPicPr>
          <p:cNvPr id="4301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2590800" cy="123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4"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157788"/>
            <a:ext cx="64008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5"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1484313"/>
            <a:ext cx="34290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6"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628775"/>
            <a:ext cx="5181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7"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981075"/>
            <a:ext cx="23050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8" name="Picture 23" descr="Doll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4652963"/>
            <a:ext cx="1682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4292600"/>
            <a:ext cx="2971800"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p:txBody>
          <a:bodyPr/>
          <a:lstStyle/>
          <a:p>
            <a:endParaRPr lang="en-US" smtClean="0"/>
          </a:p>
          <a:p>
            <a:endParaRPr lang="en-US" smtClean="0"/>
          </a:p>
        </p:txBody>
      </p:sp>
      <p:sp>
        <p:nvSpPr>
          <p:cNvPr id="46083" name="Text Box 5"/>
          <p:cNvSpPr txBox="1">
            <a:spLocks noChangeArrowheads="1"/>
          </p:cNvSpPr>
          <p:nvPr/>
        </p:nvSpPr>
        <p:spPr bwMode="auto">
          <a:xfrm>
            <a:off x="323850" y="1125538"/>
            <a:ext cx="6119813"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latin typeface="Arial" charset="0"/>
              </a:rPr>
              <a:t>2000: Kitajci so klonirali kozo Yuanyuan.</a:t>
            </a:r>
          </a:p>
          <a:p>
            <a:r>
              <a:rPr lang="sl-SI" sz="1400">
                <a:latin typeface="Arial" charset="0"/>
              </a:rPr>
              <a:t>2001: Francozi klonirali zajca na osnovi DNA iz odrasle somatske celice.</a:t>
            </a:r>
          </a:p>
          <a:p>
            <a:endParaRPr lang="sl-SI" sz="1400">
              <a:latin typeface="Arial" charset="0"/>
            </a:endParaRPr>
          </a:p>
          <a:p>
            <a:endParaRPr lang="sl-SI" sz="1400">
              <a:latin typeface="Arial" charset="0"/>
            </a:endParaRPr>
          </a:p>
          <a:p>
            <a:r>
              <a:rPr lang="en-US" sz="1400">
                <a:latin typeface="Arial" charset="0"/>
              </a:rPr>
              <a:t>CC=CopyCat je bila prva klonirana mačka. Raziskovalce je presenetilo, ker je bil njen kožuh drugačen kot pri donorki kumulusnih celic (DNA). CC je bila edina rojena mačka od 87 ustvarjenih embrijev. (Nature 2/2002)</a:t>
            </a:r>
          </a:p>
          <a:p>
            <a:endParaRPr lang="en-US" sz="1400">
              <a:latin typeface="Arial" charset="0"/>
            </a:endParaRPr>
          </a:p>
          <a:p>
            <a:endParaRPr lang="sl-SI" sz="1400">
              <a:latin typeface="Arial" charset="0"/>
            </a:endParaRPr>
          </a:p>
          <a:p>
            <a:endParaRPr lang="sl-SI" sz="1400">
              <a:latin typeface="Arial" charset="0"/>
            </a:endParaRPr>
          </a:p>
          <a:p>
            <a:endParaRPr lang="sl-SI" sz="1400">
              <a:latin typeface="Arial" charset="0"/>
            </a:endParaRPr>
          </a:p>
          <a:p>
            <a:endParaRPr lang="sl-SI" sz="1400">
              <a:latin typeface="Arial" charset="0"/>
            </a:endParaRPr>
          </a:p>
          <a:p>
            <a:endParaRPr lang="sl-SI" sz="1400">
              <a:latin typeface="Arial" charset="0"/>
            </a:endParaRPr>
          </a:p>
          <a:p>
            <a:endParaRPr lang="sl-SI" sz="1400">
              <a:latin typeface="Arial" charset="0"/>
            </a:endParaRPr>
          </a:p>
          <a:p>
            <a:endParaRPr lang="sl-SI" sz="1400">
              <a:latin typeface="Arial" charset="0"/>
            </a:endParaRPr>
          </a:p>
          <a:p>
            <a:endParaRPr lang="sl-SI" sz="1400">
              <a:latin typeface="Arial" charset="0"/>
            </a:endParaRPr>
          </a:p>
          <a:p>
            <a:endParaRPr lang="sl-SI" sz="1400">
              <a:latin typeface="Arial" charset="0"/>
            </a:endParaRPr>
          </a:p>
          <a:p>
            <a:endParaRPr lang="sl-SI" sz="1400">
              <a:latin typeface="Arial" charset="0"/>
            </a:endParaRPr>
          </a:p>
          <a:p>
            <a:endParaRPr lang="sl-SI" sz="1400">
              <a:latin typeface="Arial" charset="0"/>
            </a:endParaRPr>
          </a:p>
          <a:p>
            <a:r>
              <a:rPr lang="sl-SI" sz="1400">
                <a:latin typeface="Arial" charset="0"/>
              </a:rPr>
              <a:t>Leta 2004 so na osnovi DNA mačka Tahinija s t.im. “prenosom kromatina” klonirali mačka (Tabouli in Baba Ganoush). Kasneje so pri podjetju “Genetics Savings &amp; Clone” klonirali še več drugih mačk: Mango </a:t>
            </a:r>
            <a:r>
              <a:rPr lang="sl-SI" sz="1400">
                <a:latin typeface="Arial" charset="0"/>
                <a:sym typeface="Wingdings" pitchFamily="2" charset="2"/>
              </a:rPr>
              <a:t> Peaches, Nicky  Little Nicky, Gizmo  Little Gizmo; zadnja dva po naročilu.</a:t>
            </a:r>
            <a:endParaRPr lang="sl-SI" sz="1400">
              <a:latin typeface="Arial" charset="0"/>
            </a:endParaRPr>
          </a:p>
          <a:p>
            <a:endParaRPr lang="en-US" sz="1400"/>
          </a:p>
        </p:txBody>
      </p:sp>
      <p:sp>
        <p:nvSpPr>
          <p:cNvPr id="46084" name="Rectangle 7"/>
          <p:cNvSpPr>
            <a:spLocks noChangeArrowheads="1"/>
          </p:cNvSpPr>
          <p:nvPr/>
        </p:nvSpPr>
        <p:spPr bwMode="auto">
          <a:xfrm>
            <a:off x="508000" y="315913"/>
            <a:ext cx="8229600" cy="476250"/>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Kloniranje </a:t>
            </a:r>
            <a:r>
              <a:rPr lang="sl-SI" sz="2800">
                <a:solidFill>
                  <a:schemeClr val="tx2"/>
                </a:solidFill>
              </a:rPr>
              <a:t>mačk</a:t>
            </a:r>
            <a:endParaRPr lang="en-US" sz="3200" i="1">
              <a:solidFill>
                <a:schemeClr val="tx2"/>
              </a:solidFill>
            </a:endParaRPr>
          </a:p>
        </p:txBody>
      </p:sp>
      <p:pic>
        <p:nvPicPr>
          <p:cNvPr id="460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852738"/>
            <a:ext cx="3771900"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6" descr="clo_cc_267x32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7513" y="1125538"/>
            <a:ext cx="1892300" cy="23034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7" name="Picture 14" descr="tahini_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3573463"/>
            <a:ext cx="166211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16" descr="tabouli_baba_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9563" y="4797425"/>
            <a:ext cx="2087562"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323850" y="1125538"/>
            <a:ext cx="5761038"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latin typeface="Arial" charset="0"/>
              </a:rPr>
              <a:t>Podjetje PPL Therapeutics je po Dolly kloniralo še prašiče (3/2000): </a:t>
            </a:r>
            <a:br>
              <a:rPr lang="sl-SI" sz="1400">
                <a:latin typeface="Arial" charset="0"/>
              </a:rPr>
            </a:br>
            <a:r>
              <a:rPr lang="sl-SI" sz="1400">
                <a:latin typeface="Arial" charset="0"/>
              </a:rPr>
              <a:t>Millie, Christa, Alexis, Carrel, Dotcom. Končni cilj je bil pripraviti živali z izbitimi geni in za vir organov za (kseno)transplantacijo. Klone prašičev z izbito eno kopijo gena za </a:t>
            </a:r>
            <a:r>
              <a:rPr lang="sl-SI" sz="1400">
                <a:latin typeface="Symbol" pitchFamily="18" charset="2"/>
              </a:rPr>
              <a:t>a</a:t>
            </a:r>
            <a:r>
              <a:rPr lang="sl-SI" sz="1400">
                <a:latin typeface="Arial" charset="0"/>
              </a:rPr>
              <a:t>-1,3-galaktoziltransferazo so pripravili konec leta 2002 (Noel, Angel, Star, Joy in Mary). </a:t>
            </a:r>
            <a:br>
              <a:rPr lang="sl-SI" sz="1400">
                <a:latin typeface="Arial" charset="0"/>
              </a:rPr>
            </a:br>
            <a:r>
              <a:rPr lang="sl-SI" sz="1400">
                <a:latin typeface="Arial" charset="0"/>
              </a:rPr>
              <a:t>Na Univerzi Missouri so le malo zatem objavili podatek, da so pripravili 3000 gensko spremenjenih embrijev in jih vstavili v 28 nadomestnih svinj. Do skotitve se jih je razvilo le 7, od teh so 3 kmalu poginili.</a:t>
            </a:r>
          </a:p>
          <a:p>
            <a:endParaRPr lang="sl-SI" sz="1400">
              <a:latin typeface="Arial" charset="0"/>
            </a:endParaRPr>
          </a:p>
          <a:p>
            <a:r>
              <a:rPr lang="sl-SI" sz="1400">
                <a:latin typeface="Arial" charset="0"/>
              </a:rPr>
              <a:t>S kloniranimi prašiči so izvedli več študij njihove morfološke, fiziološke in etiološke podobnosti. Ugotovili so, da so si genetsko identični kloni med seboj različni.</a:t>
            </a:r>
            <a:endParaRPr lang="sl-SI" sz="1400"/>
          </a:p>
        </p:txBody>
      </p:sp>
      <p:sp>
        <p:nvSpPr>
          <p:cNvPr id="48131" name="Rectangle 4"/>
          <p:cNvSpPr>
            <a:spLocks noChangeArrowheads="1"/>
          </p:cNvSpPr>
          <p:nvPr/>
        </p:nvSpPr>
        <p:spPr bwMode="auto">
          <a:xfrm>
            <a:off x="508000" y="315913"/>
            <a:ext cx="8229600" cy="476250"/>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Kloniranje </a:t>
            </a:r>
            <a:r>
              <a:rPr lang="sl-SI" sz="2800">
                <a:solidFill>
                  <a:schemeClr val="tx2"/>
                </a:solidFill>
              </a:rPr>
              <a:t>prašičev</a:t>
            </a:r>
            <a:endParaRPr lang="en-US" sz="3200" i="1">
              <a:solidFill>
                <a:schemeClr val="tx2"/>
              </a:solidFill>
            </a:endParaRPr>
          </a:p>
        </p:txBody>
      </p:sp>
      <p:pic>
        <p:nvPicPr>
          <p:cNvPr id="48132" name="Picture 7" descr="clo_piglets_350x28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125538"/>
            <a:ext cx="2613025" cy="21272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9" descr="Overhead comparison of cloned pigs shows hair growth pattern variatio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3357563"/>
            <a:ext cx="23812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10"/>
          <p:cNvSpPr>
            <a:spLocks noChangeArrowheads="1"/>
          </p:cNvSpPr>
          <p:nvPr/>
        </p:nvSpPr>
        <p:spPr bwMode="auto">
          <a:xfrm>
            <a:off x="250825" y="4418013"/>
            <a:ext cx="8713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200" b="1"/>
              <a:t>“Behavioral variation among cloned pigs”</a:t>
            </a:r>
            <a:r>
              <a:rPr lang="en-US" sz="1200"/>
              <a:t/>
            </a:r>
            <a:br>
              <a:rPr lang="en-US" sz="1200"/>
            </a:br>
            <a:r>
              <a:rPr lang="en-US" sz="1200" i="1"/>
              <a:t>Authors</a:t>
            </a:r>
            <a:r>
              <a:rPr lang="en-US" sz="1200"/>
              <a:t>: Gregory S. Archer and T.H. Friend, Texas A&amp;M University; J. Piedrahita, North Carolina State University; C.H. Nevill, S. Walker, Texas A&amp;M University</a:t>
            </a:r>
            <a:br>
              <a:rPr lang="en-US" sz="1200"/>
            </a:br>
            <a:r>
              <a:rPr lang="en-US" sz="1200" i="1"/>
              <a:t>Published</a:t>
            </a:r>
            <a:r>
              <a:rPr lang="en-US" sz="1200"/>
              <a:t>: Feb. 19, 2003, in the early online edition of Applied Animal Behaviour Science</a:t>
            </a:r>
          </a:p>
        </p:txBody>
      </p:sp>
      <p:sp>
        <p:nvSpPr>
          <p:cNvPr id="48135" name="Rectangle 12"/>
          <p:cNvSpPr>
            <a:spLocks noChangeArrowheads="1"/>
          </p:cNvSpPr>
          <p:nvPr/>
        </p:nvSpPr>
        <p:spPr bwMode="auto">
          <a:xfrm>
            <a:off x="179388" y="5373688"/>
            <a:ext cx="86407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200" b="1"/>
              <a:t>“Hierarchical Phenotype and Epigenetic Variation in Cloned Swine”</a:t>
            </a:r>
            <a:r>
              <a:rPr lang="en-US" sz="1200"/>
              <a:t/>
            </a:r>
            <a:br>
              <a:rPr lang="en-US" sz="1200"/>
            </a:br>
            <a:r>
              <a:rPr lang="en-US" sz="1200" i="1"/>
              <a:t>Authors</a:t>
            </a:r>
            <a:r>
              <a:rPr lang="en-US" sz="1200"/>
              <a:t>: Greg S. Archer, Scott Dindor, Ted H. Friend, Shawn Walker, Gretchen Zaunbrecher, Bruce Lawhorn, Texas A&amp;M University; Jorge A. Piedrahita, North Carolina State University</a:t>
            </a:r>
            <a:br>
              <a:rPr lang="en-US" sz="1200"/>
            </a:br>
            <a:r>
              <a:rPr lang="en-US" sz="1200" i="1"/>
              <a:t>Published</a:t>
            </a:r>
            <a:r>
              <a:rPr lang="en-US" sz="1200"/>
              <a:t>: Accepted by </a:t>
            </a:r>
            <a:r>
              <a:rPr lang="en-US" sz="1200" i="1"/>
              <a:t>Biology of Reproduction</a:t>
            </a:r>
            <a:r>
              <a:rPr lang="en-US" sz="120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323850" y="1125538"/>
            <a:ext cx="8424863"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latin typeface="Arial" charset="0"/>
              </a:rPr>
              <a:t>Japonci so že 7/1998 klonirali govedo (Noto in Kaga, kasneje še </a:t>
            </a:r>
          </a:p>
          <a:p>
            <a:r>
              <a:rPr lang="sl-SI" sz="1400">
                <a:latin typeface="Arial" charset="0"/>
              </a:rPr>
              <a:t>Noto II in III). Leta 2000 je Kaga II povrgla tele, ki je bilo spočeto z </a:t>
            </a:r>
          </a:p>
          <a:p>
            <a:r>
              <a:rPr lang="sl-SI" sz="1400">
                <a:latin typeface="Arial" charset="0"/>
              </a:rPr>
              <a:t>umetno osemenitvijo. </a:t>
            </a:r>
          </a:p>
          <a:p>
            <a:endParaRPr lang="sl-SI" sz="1400">
              <a:latin typeface="Arial" charset="0"/>
            </a:endParaRPr>
          </a:p>
          <a:p>
            <a:endParaRPr lang="sl-SI" sz="1400">
              <a:latin typeface="Arial" charset="0"/>
            </a:endParaRPr>
          </a:p>
          <a:p>
            <a:endParaRPr lang="sl-SI" sz="1400">
              <a:latin typeface="Arial" charset="0"/>
            </a:endParaRPr>
          </a:p>
          <a:p>
            <a:endParaRPr lang="sl-SI" sz="1400">
              <a:latin typeface="Arial" charset="0"/>
            </a:endParaRPr>
          </a:p>
          <a:p>
            <a:endParaRPr lang="sl-SI" sz="1400">
              <a:latin typeface="Arial" charset="0"/>
            </a:endParaRPr>
          </a:p>
          <a:p>
            <a:endParaRPr lang="sl-SI" sz="1400">
              <a:latin typeface="Arial" charset="0"/>
            </a:endParaRPr>
          </a:p>
          <a:p>
            <a:r>
              <a:rPr lang="sl-SI" sz="1400">
                <a:latin typeface="Arial" charset="0"/>
              </a:rPr>
              <a:t>Ameriškim znanstvenikom je (Science, 5/2003) uspelo klonirati mulo </a:t>
            </a:r>
            <a:br>
              <a:rPr lang="sl-SI" sz="1400">
                <a:latin typeface="Arial" charset="0"/>
              </a:rPr>
            </a:br>
            <a:r>
              <a:rPr lang="sl-SI" sz="1400">
                <a:latin typeface="Arial" charset="0"/>
              </a:rPr>
              <a:t>(križanca med oslom, ki ima 62 kromosomov in kobilo, ki jih ima 64). </a:t>
            </a:r>
            <a:br>
              <a:rPr lang="sl-SI" sz="1400">
                <a:latin typeface="Arial" charset="0"/>
              </a:rPr>
            </a:br>
            <a:r>
              <a:rPr lang="sl-SI" sz="1400">
                <a:latin typeface="Arial" charset="0"/>
              </a:rPr>
              <a:t>DNA izhaja iz gojenih fetusnih celic, ki so jih 1998 začeli gojiti na </a:t>
            </a:r>
            <a:br>
              <a:rPr lang="sl-SI" sz="1400">
                <a:latin typeface="Arial" charset="0"/>
              </a:rPr>
            </a:br>
            <a:r>
              <a:rPr lang="sl-SI" sz="1400">
                <a:latin typeface="Arial" charset="0"/>
              </a:rPr>
              <a:t>Univerzi Idaho. Po implantaciji 305 oocit se je nadomestni materi, </a:t>
            </a:r>
            <a:br>
              <a:rPr lang="sl-SI" sz="1400">
                <a:latin typeface="Arial" charset="0"/>
              </a:rPr>
            </a:br>
            <a:r>
              <a:rPr lang="sl-SI" sz="1400">
                <a:latin typeface="Arial" charset="0"/>
              </a:rPr>
              <a:t>kobili Syringi, skotila ena mula (s 63 kromosomi), ki je bila zdrava. </a:t>
            </a:r>
            <a:br>
              <a:rPr lang="sl-SI" sz="1400">
                <a:latin typeface="Arial" charset="0"/>
              </a:rPr>
            </a:br>
            <a:r>
              <a:rPr lang="sl-SI" sz="1400">
                <a:latin typeface="Arial" charset="0"/>
              </a:rPr>
              <a:t>Ime ji je Idaho Gem. </a:t>
            </a:r>
            <a:endParaRPr lang="sl-SI" sz="1400"/>
          </a:p>
        </p:txBody>
      </p:sp>
      <p:sp>
        <p:nvSpPr>
          <p:cNvPr id="49155" name="Rectangle 4"/>
          <p:cNvSpPr>
            <a:spLocks noChangeArrowheads="1"/>
          </p:cNvSpPr>
          <p:nvPr/>
        </p:nvSpPr>
        <p:spPr bwMode="auto">
          <a:xfrm>
            <a:off x="508000" y="315913"/>
            <a:ext cx="5000625" cy="476250"/>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Kloniranje drugih sesalcev</a:t>
            </a:r>
            <a:endParaRPr lang="en-US" sz="3200" i="1">
              <a:solidFill>
                <a:schemeClr val="tx2"/>
              </a:solidFill>
            </a:endParaRPr>
          </a:p>
        </p:txBody>
      </p:sp>
      <p:pic>
        <p:nvPicPr>
          <p:cNvPr id="49156" name="Picture 9" descr="clo_calves_350x28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4863" y="269875"/>
            <a:ext cx="2973387" cy="2420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11" descr="clo_idahogem_267x32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3078163"/>
            <a:ext cx="2543175" cy="30956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50825" y="1052513"/>
            <a:ext cx="8497888"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latin typeface="Arial" charset="0"/>
              </a:rPr>
              <a:t>Psa je prvič uspelo klonirati korejskim znanstvenikom (Nature, 4.8.2005).</a:t>
            </a:r>
          </a:p>
          <a:p>
            <a:r>
              <a:rPr lang="sl-SI" sz="1400">
                <a:latin typeface="Arial" charset="0"/>
              </a:rPr>
              <a:t>Somatsko celico so odvzeli iz uhlja afganistanskega hrta Taija in jo spojili z izpraznjeno jajčno celico. Nadomestna mati je bila druge pasme.</a:t>
            </a:r>
          </a:p>
          <a:p>
            <a:r>
              <a:rPr lang="sl-SI" sz="1400">
                <a:latin typeface="Arial" charset="0"/>
              </a:rPr>
              <a:t>Psa so tako pozno klonirali, ker oocite še ne dozorijo v jajčnikih in jih je tudi težko gojiti v laboratoriju. Jajčne celice so zato odvzeli šele 3 dni po ovulaciji in jim odvzeli DNA. Po fuziji in kemičnem šoku so se celice začele deliti, zgodnje zarodke pa so vstavili v nadomestne matere (123). </a:t>
            </a:r>
          </a:p>
          <a:p>
            <a:r>
              <a:rPr lang="sl-SI" sz="1400">
                <a:latin typeface="Arial" charset="0"/>
              </a:rPr>
              <a:t>Implantirali so 1095 zgodnjih embriev, zaznali pa so le tri brejosti. V enem primeru je prišlo do splava, </a:t>
            </a:r>
          </a:p>
          <a:p>
            <a:r>
              <a:rPr lang="sl-SI" sz="1400">
                <a:latin typeface="Arial" charset="0"/>
              </a:rPr>
              <a:t>dva psa pa sta se rodila živa s carskim rezom. En je poginil zaradi pljučnice, preživelemu pa je ime </a:t>
            </a:r>
          </a:p>
          <a:p>
            <a:r>
              <a:rPr lang="sl-SI" sz="1400">
                <a:solidFill>
                  <a:srgbClr val="FF3300"/>
                </a:solidFill>
                <a:latin typeface="Arial" charset="0"/>
              </a:rPr>
              <a:t>Snu</a:t>
            </a:r>
            <a:r>
              <a:rPr lang="sl-SI" sz="1400">
                <a:latin typeface="Arial" charset="0"/>
              </a:rPr>
              <a:t>ppy (</a:t>
            </a:r>
            <a:r>
              <a:rPr lang="sl-SI" sz="1400">
                <a:solidFill>
                  <a:srgbClr val="FF3300"/>
                </a:solidFill>
                <a:latin typeface="Arial" charset="0"/>
              </a:rPr>
              <a:t>S</a:t>
            </a:r>
            <a:r>
              <a:rPr lang="sl-SI" sz="1400">
                <a:latin typeface="Arial" charset="0"/>
              </a:rPr>
              <a:t>eoul </a:t>
            </a:r>
            <a:r>
              <a:rPr lang="sl-SI" sz="1400">
                <a:solidFill>
                  <a:srgbClr val="FF3300"/>
                </a:solidFill>
                <a:latin typeface="Arial" charset="0"/>
              </a:rPr>
              <a:t>N</a:t>
            </a:r>
            <a:r>
              <a:rPr lang="sl-SI" sz="1400">
                <a:latin typeface="Arial" charset="0"/>
              </a:rPr>
              <a:t>ational </a:t>
            </a:r>
            <a:r>
              <a:rPr lang="sl-SI" sz="1400">
                <a:solidFill>
                  <a:srgbClr val="FF3300"/>
                </a:solidFill>
                <a:latin typeface="Arial" charset="0"/>
              </a:rPr>
              <a:t>U</a:t>
            </a:r>
            <a:r>
              <a:rPr lang="sl-SI" sz="1400">
                <a:latin typeface="Arial" charset="0"/>
              </a:rPr>
              <a:t>niversity). Ker psi zbolevajo za podobnimi boleznimi kot ljudje (visok krvni tlak, okvare srca, rak na dojki), bi bili psi lahko uporabni za raziskave teh bolezni.</a:t>
            </a:r>
            <a:endParaRPr lang="en-US" sz="1400">
              <a:latin typeface="Arial" charset="0"/>
            </a:endParaRPr>
          </a:p>
          <a:p>
            <a:endParaRPr lang="en-US" sz="1400">
              <a:latin typeface="Arial" charset="0"/>
            </a:endParaRPr>
          </a:p>
        </p:txBody>
      </p:sp>
      <p:sp>
        <p:nvSpPr>
          <p:cNvPr id="51203" name="Rectangle 3"/>
          <p:cNvSpPr>
            <a:spLocks noChangeArrowheads="1"/>
          </p:cNvSpPr>
          <p:nvPr/>
        </p:nvSpPr>
        <p:spPr bwMode="auto">
          <a:xfrm>
            <a:off x="508000" y="315913"/>
            <a:ext cx="8229600" cy="476250"/>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Kloniranje drugih sesalcev</a:t>
            </a:r>
            <a:r>
              <a:rPr lang="sl-SI" sz="2800">
                <a:solidFill>
                  <a:schemeClr val="tx2"/>
                </a:solidFill>
              </a:rPr>
              <a:t> /3</a:t>
            </a:r>
            <a:endParaRPr lang="en-US" sz="3200" i="1">
              <a:solidFill>
                <a:schemeClr val="tx2"/>
              </a:solidFill>
            </a:endParaRPr>
          </a:p>
        </p:txBody>
      </p:sp>
      <p:pic>
        <p:nvPicPr>
          <p:cNvPr id="5120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357563"/>
            <a:ext cx="5678488"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508000" y="263525"/>
            <a:ext cx="8229600" cy="422275"/>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Kloniranje ogroženih vrst</a:t>
            </a:r>
            <a:r>
              <a:rPr lang="sl-SI" sz="2800">
                <a:solidFill>
                  <a:schemeClr val="tx2"/>
                </a:solidFill>
              </a:rPr>
              <a:t> /2</a:t>
            </a:r>
            <a:endParaRPr lang="en-US" sz="3200" i="1">
              <a:solidFill>
                <a:schemeClr val="tx2"/>
              </a:solidFill>
            </a:endParaRPr>
          </a:p>
        </p:txBody>
      </p:sp>
      <p:sp>
        <p:nvSpPr>
          <p:cNvPr id="55299" name="Text Box 3"/>
          <p:cNvSpPr txBox="1">
            <a:spLocks noChangeArrowheads="1"/>
          </p:cNvSpPr>
          <p:nvPr/>
        </p:nvSpPr>
        <p:spPr bwMode="auto">
          <a:xfrm>
            <a:off x="250825" y="1412875"/>
            <a:ext cx="5808663"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b="1" dirty="0" err="1"/>
              <a:t>Kloniranje</a:t>
            </a:r>
            <a:r>
              <a:rPr lang="en-US" sz="1600" b="1" dirty="0"/>
              <a:t> </a:t>
            </a:r>
            <a:r>
              <a:rPr lang="en-US" sz="1600" b="1" dirty="0" err="1"/>
              <a:t>gaura</a:t>
            </a:r>
            <a:r>
              <a:rPr lang="en-US" sz="1600" dirty="0"/>
              <a:t> </a:t>
            </a:r>
            <a:r>
              <a:rPr lang="en-US" sz="1600" dirty="0" err="1"/>
              <a:t>Noaha</a:t>
            </a:r>
            <a:r>
              <a:rPr lang="en-US" sz="1600" dirty="0"/>
              <a:t> (ACT, </a:t>
            </a:r>
            <a:r>
              <a:rPr lang="en-US" sz="1600" dirty="0" err="1"/>
              <a:t>januar</a:t>
            </a:r>
            <a:r>
              <a:rPr lang="en-US" sz="1600" dirty="0"/>
              <a:t> 2001)</a:t>
            </a:r>
          </a:p>
          <a:p>
            <a:r>
              <a:rPr lang="en-US" sz="1600" dirty="0" err="1"/>
              <a:t>Epitelne</a:t>
            </a:r>
            <a:r>
              <a:rPr lang="en-US" sz="1600" dirty="0"/>
              <a:t> </a:t>
            </a:r>
            <a:r>
              <a:rPr lang="en-US" sz="1600" dirty="0" err="1"/>
              <a:t>celice</a:t>
            </a:r>
            <a:r>
              <a:rPr lang="en-US" sz="1600" dirty="0"/>
              <a:t> </a:t>
            </a:r>
            <a:r>
              <a:rPr lang="en-US" sz="1600" dirty="0" err="1"/>
              <a:t>samca</a:t>
            </a:r>
            <a:r>
              <a:rPr lang="en-US" sz="1600" dirty="0"/>
              <a:t>, </a:t>
            </a:r>
            <a:r>
              <a:rPr lang="en-US" sz="1600" dirty="0" err="1"/>
              <a:t>ki</a:t>
            </a:r>
            <a:r>
              <a:rPr lang="en-US" sz="1600" dirty="0"/>
              <a:t> je </a:t>
            </a:r>
            <a:r>
              <a:rPr lang="en-US" sz="1600" dirty="0" err="1"/>
              <a:t>poginil</a:t>
            </a:r>
            <a:r>
              <a:rPr lang="en-US" sz="1600" dirty="0"/>
              <a:t> 8 let </a:t>
            </a:r>
            <a:r>
              <a:rPr lang="en-US" sz="1600" dirty="0" err="1"/>
              <a:t>pred</a:t>
            </a:r>
            <a:r>
              <a:rPr lang="en-US" sz="1600" dirty="0"/>
              <a:t> tem, so </a:t>
            </a:r>
            <a:r>
              <a:rPr lang="en-US" sz="1600" dirty="0" err="1"/>
              <a:t>odmrznili</a:t>
            </a:r>
            <a:r>
              <a:rPr lang="en-US" sz="1600" dirty="0"/>
              <a:t> in </a:t>
            </a:r>
            <a:r>
              <a:rPr lang="en-US" sz="1600" dirty="0" err="1"/>
              <a:t>jih</a:t>
            </a:r>
            <a:r>
              <a:rPr lang="en-US" sz="1600" dirty="0"/>
              <a:t> </a:t>
            </a:r>
            <a:r>
              <a:rPr lang="sl-SI" sz="1600" dirty="0" smtClean="0"/>
              <a:t>spojili</a:t>
            </a:r>
            <a:r>
              <a:rPr lang="en-US" sz="1600" dirty="0" smtClean="0"/>
              <a:t> </a:t>
            </a:r>
            <a:r>
              <a:rPr lang="en-US" sz="1600" dirty="0"/>
              <a:t>z </a:t>
            </a:r>
            <a:r>
              <a:rPr lang="en-US" sz="1600" dirty="0" err="1"/>
              <a:t>jajčnimi</a:t>
            </a:r>
            <a:r>
              <a:rPr lang="en-US" sz="1600" dirty="0"/>
              <a:t> </a:t>
            </a:r>
            <a:r>
              <a:rPr lang="en-US" sz="1600" dirty="0" err="1"/>
              <a:t>celicami</a:t>
            </a:r>
            <a:r>
              <a:rPr lang="en-US" sz="1600" dirty="0"/>
              <a:t> </a:t>
            </a:r>
            <a:r>
              <a:rPr lang="en-US" sz="1600" dirty="0" err="1"/>
              <a:t>navadne</a:t>
            </a:r>
            <a:r>
              <a:rPr lang="en-US" sz="1600" dirty="0"/>
              <a:t> </a:t>
            </a:r>
            <a:r>
              <a:rPr lang="en-US" sz="1600" dirty="0" err="1"/>
              <a:t>krave</a:t>
            </a:r>
            <a:r>
              <a:rPr lang="en-US" sz="1600" dirty="0"/>
              <a:t>. </a:t>
            </a:r>
            <a:r>
              <a:rPr lang="en-US" sz="1600" dirty="0" err="1"/>
              <a:t>Porabili</a:t>
            </a:r>
            <a:r>
              <a:rPr lang="en-US" sz="1600" dirty="0"/>
              <a:t> so 692 </a:t>
            </a:r>
            <a:r>
              <a:rPr lang="en-US" sz="1600" dirty="0" err="1"/>
              <a:t>jajčec</a:t>
            </a:r>
            <a:r>
              <a:rPr lang="en-US" sz="1600" dirty="0"/>
              <a:t>, </a:t>
            </a:r>
            <a:r>
              <a:rPr lang="en-US" sz="1600" dirty="0" err="1"/>
              <a:t>rodilo</a:t>
            </a:r>
            <a:r>
              <a:rPr lang="en-US" sz="1600" dirty="0"/>
              <a:t> pa se je </a:t>
            </a:r>
            <a:r>
              <a:rPr lang="en-US" sz="1600" dirty="0" err="1"/>
              <a:t>samo</a:t>
            </a:r>
            <a:r>
              <a:rPr lang="en-US" sz="1600" dirty="0"/>
              <a:t> </a:t>
            </a:r>
            <a:r>
              <a:rPr lang="en-US" sz="1600" dirty="0" err="1"/>
              <a:t>eno</a:t>
            </a:r>
            <a:r>
              <a:rPr lang="en-US" sz="1600" dirty="0"/>
              <a:t> </a:t>
            </a:r>
            <a:r>
              <a:rPr lang="en-US" sz="1600" dirty="0" err="1"/>
              <a:t>tele</a:t>
            </a:r>
            <a:r>
              <a:rPr lang="en-US" sz="1600" dirty="0"/>
              <a:t>. 48 </a:t>
            </a:r>
            <a:r>
              <a:rPr lang="en-US" sz="1600" dirty="0" err="1"/>
              <a:t>ur</a:t>
            </a:r>
            <a:r>
              <a:rPr lang="en-US" sz="1600" dirty="0"/>
              <a:t> </a:t>
            </a:r>
            <a:r>
              <a:rPr lang="en-US" sz="1600" dirty="0" err="1"/>
              <a:t>po</a:t>
            </a:r>
            <a:r>
              <a:rPr lang="en-US" sz="1600" dirty="0"/>
              <a:t> </a:t>
            </a:r>
            <a:r>
              <a:rPr lang="en-US" sz="1600" dirty="0" err="1"/>
              <a:t>rojstvu</a:t>
            </a:r>
            <a:r>
              <a:rPr lang="en-US" sz="1600" dirty="0"/>
              <a:t> je </a:t>
            </a:r>
            <a:r>
              <a:rPr lang="en-US" sz="1600" dirty="0" err="1"/>
              <a:t>klonirano</a:t>
            </a:r>
            <a:r>
              <a:rPr lang="en-US" sz="1600" dirty="0"/>
              <a:t> </a:t>
            </a:r>
            <a:r>
              <a:rPr lang="en-US" sz="1600" dirty="0" err="1"/>
              <a:t>ogroženo</a:t>
            </a:r>
            <a:r>
              <a:rPr lang="en-US" sz="1600" dirty="0"/>
              <a:t> </a:t>
            </a:r>
            <a:r>
              <a:rPr lang="en-US" sz="1600" dirty="0" err="1"/>
              <a:t>azijsko</a:t>
            </a:r>
            <a:r>
              <a:rPr lang="en-US" sz="1600" dirty="0"/>
              <a:t> </a:t>
            </a:r>
            <a:r>
              <a:rPr lang="en-US" sz="1600" dirty="0" err="1"/>
              <a:t>govedo</a:t>
            </a:r>
            <a:r>
              <a:rPr lang="en-US" sz="1600" dirty="0"/>
              <a:t> gaur </a:t>
            </a:r>
            <a:r>
              <a:rPr lang="en-US" sz="1600" dirty="0" err="1"/>
              <a:t>poginilo</a:t>
            </a:r>
            <a:r>
              <a:rPr lang="en-US" sz="1600" dirty="0"/>
              <a:t> </a:t>
            </a:r>
            <a:r>
              <a:rPr lang="en-US" sz="1600" dirty="0" err="1"/>
              <a:t>zaradi</a:t>
            </a:r>
            <a:r>
              <a:rPr lang="en-US" sz="1600" dirty="0"/>
              <a:t> </a:t>
            </a:r>
            <a:r>
              <a:rPr lang="en-US" sz="1600" dirty="0" err="1"/>
              <a:t>griže</a:t>
            </a:r>
            <a:r>
              <a:rPr lang="en-US" sz="1600" dirty="0"/>
              <a:t>.</a:t>
            </a:r>
          </a:p>
          <a:p>
            <a:r>
              <a:rPr lang="sl-SI" sz="1600" dirty="0"/>
              <a:t/>
            </a:r>
            <a:br>
              <a:rPr lang="sl-SI" sz="1600" dirty="0"/>
            </a:br>
            <a:endParaRPr lang="en-US" sz="1600" dirty="0"/>
          </a:p>
          <a:p>
            <a:r>
              <a:rPr lang="en-US" sz="1600" dirty="0" err="1"/>
              <a:t>Prva</a:t>
            </a:r>
            <a:r>
              <a:rPr lang="en-US" sz="1600" dirty="0"/>
              <a:t> </a:t>
            </a:r>
            <a:r>
              <a:rPr lang="en-US" sz="1600" dirty="0" err="1"/>
              <a:t>klonirana</a:t>
            </a:r>
            <a:r>
              <a:rPr lang="en-US" sz="1600" dirty="0"/>
              <a:t> </a:t>
            </a:r>
            <a:r>
              <a:rPr lang="en-US" sz="1600" dirty="0" err="1"/>
              <a:t>ogrožena</a:t>
            </a:r>
            <a:r>
              <a:rPr lang="en-US" sz="1600" dirty="0"/>
              <a:t> </a:t>
            </a:r>
            <a:r>
              <a:rPr lang="en-US" sz="1600" dirty="0" err="1"/>
              <a:t>divja</a:t>
            </a:r>
            <a:r>
              <a:rPr lang="en-US" sz="1600" dirty="0"/>
              <a:t> </a:t>
            </a:r>
            <a:r>
              <a:rPr lang="en-US" sz="1600" dirty="0" err="1"/>
              <a:t>žival</a:t>
            </a:r>
            <a:r>
              <a:rPr lang="en-US" sz="1600" dirty="0"/>
              <a:t>, </a:t>
            </a:r>
            <a:r>
              <a:rPr lang="en-US" sz="1600" dirty="0" err="1"/>
              <a:t>ki</a:t>
            </a:r>
            <a:r>
              <a:rPr lang="en-US" sz="1600" dirty="0"/>
              <a:t> </a:t>
            </a:r>
            <a:r>
              <a:rPr lang="sl-SI" sz="1600" dirty="0"/>
              <a:t>so jo klonirali</a:t>
            </a:r>
            <a:r>
              <a:rPr lang="en-US" sz="1600" dirty="0"/>
              <a:t>, je </a:t>
            </a:r>
            <a:r>
              <a:rPr lang="en-US" sz="1600" dirty="0" err="1"/>
              <a:t>bil</a:t>
            </a:r>
            <a:r>
              <a:rPr lang="en-US" sz="1600" dirty="0"/>
              <a:t> </a:t>
            </a:r>
            <a:r>
              <a:rPr lang="en-US" sz="1600" b="1" dirty="0" err="1"/>
              <a:t>muflon</a:t>
            </a:r>
            <a:r>
              <a:rPr lang="en-US" sz="1600" b="1" dirty="0"/>
              <a:t> </a:t>
            </a:r>
            <a:r>
              <a:rPr lang="en-US" sz="1600" dirty="0"/>
              <a:t>(2000). </a:t>
            </a:r>
            <a:br>
              <a:rPr lang="en-US" sz="1600" dirty="0"/>
            </a:br>
            <a:r>
              <a:rPr lang="en-US" sz="1600" dirty="0" err="1"/>
              <a:t>Kot</a:t>
            </a:r>
            <a:r>
              <a:rPr lang="en-US" sz="1600" dirty="0"/>
              <a:t> </a:t>
            </a:r>
            <a:r>
              <a:rPr lang="en-US" sz="1600" dirty="0" err="1"/>
              <a:t>nadomestna</a:t>
            </a:r>
            <a:r>
              <a:rPr lang="en-US" sz="1600" dirty="0"/>
              <a:t> </a:t>
            </a:r>
            <a:r>
              <a:rPr lang="en-US" sz="1600" dirty="0" err="1"/>
              <a:t>mati</a:t>
            </a:r>
            <a:r>
              <a:rPr lang="en-US" sz="1600" dirty="0"/>
              <a:t> je </a:t>
            </a:r>
            <a:r>
              <a:rPr lang="en-US" sz="1600" dirty="0" err="1"/>
              <a:t>služila</a:t>
            </a:r>
            <a:r>
              <a:rPr lang="en-US" sz="1600" dirty="0"/>
              <a:t> </a:t>
            </a:r>
            <a:r>
              <a:rPr lang="en-US" sz="1600" dirty="0" err="1"/>
              <a:t>običajna</a:t>
            </a:r>
            <a:r>
              <a:rPr lang="en-US" sz="1600" dirty="0"/>
              <a:t> </a:t>
            </a:r>
            <a:r>
              <a:rPr lang="en-US" sz="1600" dirty="0" err="1"/>
              <a:t>ovca</a:t>
            </a:r>
            <a:r>
              <a:rPr lang="en-US" sz="1600" dirty="0"/>
              <a:t>, </a:t>
            </a:r>
            <a:r>
              <a:rPr lang="en-US" sz="1600" dirty="0" err="1"/>
              <a:t>ki</a:t>
            </a:r>
            <a:r>
              <a:rPr lang="en-US" sz="1600" dirty="0"/>
              <a:t> je </a:t>
            </a:r>
            <a:r>
              <a:rPr lang="en-US" sz="1600" dirty="0" err="1"/>
              <a:t>bila</a:t>
            </a:r>
            <a:r>
              <a:rPr lang="en-US" sz="1600" dirty="0"/>
              <a:t> </a:t>
            </a:r>
            <a:r>
              <a:rPr lang="en-US" sz="1600" dirty="0" err="1"/>
              <a:t>tudi</a:t>
            </a:r>
            <a:r>
              <a:rPr lang="en-US" sz="1600" dirty="0"/>
              <a:t> </a:t>
            </a:r>
            <a:br>
              <a:rPr lang="en-US" sz="1600" dirty="0"/>
            </a:br>
            <a:r>
              <a:rPr lang="en-US" sz="1600" dirty="0" err="1"/>
              <a:t>donorka</a:t>
            </a:r>
            <a:r>
              <a:rPr lang="en-US" sz="1600" dirty="0"/>
              <a:t> (</a:t>
            </a:r>
            <a:r>
              <a:rPr lang="en-US" sz="1600" dirty="0" err="1"/>
              <a:t>izpraznjene</a:t>
            </a:r>
            <a:r>
              <a:rPr lang="en-US" sz="1600" dirty="0"/>
              <a:t>) </a:t>
            </a:r>
            <a:r>
              <a:rPr lang="en-US" sz="1600" dirty="0" err="1"/>
              <a:t>jajčne</a:t>
            </a:r>
            <a:r>
              <a:rPr lang="en-US" sz="1600" dirty="0"/>
              <a:t> </a:t>
            </a:r>
            <a:r>
              <a:rPr lang="en-US" sz="1600" dirty="0" err="1"/>
              <a:t>celice</a:t>
            </a:r>
            <a:r>
              <a:rPr lang="en-US" sz="1600" dirty="0"/>
              <a:t>. </a:t>
            </a:r>
            <a:r>
              <a:rPr lang="en-US" sz="1600" dirty="0" err="1"/>
              <a:t>Somatske</a:t>
            </a:r>
            <a:r>
              <a:rPr lang="en-US" sz="1600" dirty="0"/>
              <a:t> </a:t>
            </a:r>
            <a:r>
              <a:rPr lang="en-US" sz="1600" dirty="0" err="1"/>
              <a:t>celice</a:t>
            </a:r>
            <a:r>
              <a:rPr lang="en-US" sz="1600" dirty="0"/>
              <a:t> so </a:t>
            </a:r>
            <a:r>
              <a:rPr lang="en-US" sz="1600" dirty="0" err="1"/>
              <a:t>odvzeli</a:t>
            </a:r>
            <a:endParaRPr lang="en-US" sz="1600" dirty="0"/>
          </a:p>
          <a:p>
            <a:r>
              <a:rPr lang="en-US" sz="1600" dirty="0" err="1"/>
              <a:t>poginulemu</a:t>
            </a:r>
            <a:r>
              <a:rPr lang="en-US" sz="1600" dirty="0"/>
              <a:t> </a:t>
            </a:r>
            <a:r>
              <a:rPr lang="en-US" sz="1600" dirty="0" err="1"/>
              <a:t>divjemu</a:t>
            </a:r>
            <a:r>
              <a:rPr lang="en-US" sz="1600" dirty="0"/>
              <a:t> </a:t>
            </a:r>
            <a:r>
              <a:rPr lang="en-US" sz="1600" dirty="0" err="1"/>
              <a:t>muflonu</a:t>
            </a:r>
            <a:r>
              <a:rPr lang="en-US" sz="1600" dirty="0"/>
              <a:t> in </a:t>
            </a:r>
            <a:r>
              <a:rPr lang="en-US" sz="1600" dirty="0" err="1"/>
              <a:t>izvedli</a:t>
            </a:r>
            <a:r>
              <a:rPr lang="en-US" sz="1600" dirty="0"/>
              <a:t> </a:t>
            </a:r>
            <a:r>
              <a:rPr lang="en-US" sz="1600" dirty="0" err="1"/>
              <a:t>fuzijo</a:t>
            </a:r>
            <a:r>
              <a:rPr lang="en-US" sz="1600" dirty="0"/>
              <a:t>. </a:t>
            </a:r>
            <a:r>
              <a:rPr lang="en-US" sz="1600" dirty="0" err="1"/>
              <a:t>Analiza</a:t>
            </a:r>
            <a:r>
              <a:rPr lang="en-US" sz="1600" dirty="0"/>
              <a:t> </a:t>
            </a:r>
            <a:r>
              <a:rPr lang="en-US" sz="1600" dirty="0" err="1"/>
              <a:t>mtDNA</a:t>
            </a:r>
            <a:endParaRPr lang="en-US" sz="1600" dirty="0"/>
          </a:p>
          <a:p>
            <a:r>
              <a:rPr lang="en-US" sz="1600" dirty="0"/>
              <a:t>je </a:t>
            </a:r>
            <a:r>
              <a:rPr lang="en-US" sz="1600" dirty="0" err="1"/>
              <a:t>pokazala</a:t>
            </a:r>
            <a:r>
              <a:rPr lang="en-US" sz="1600" dirty="0"/>
              <a:t>, da je </a:t>
            </a:r>
            <a:r>
              <a:rPr lang="en-US" sz="1600" dirty="0" err="1"/>
              <a:t>klon</a:t>
            </a:r>
            <a:r>
              <a:rPr lang="en-US" sz="1600" dirty="0"/>
              <a:t> </a:t>
            </a:r>
            <a:r>
              <a:rPr lang="en-US" sz="1600" dirty="0" err="1"/>
              <a:t>imel</a:t>
            </a:r>
            <a:r>
              <a:rPr lang="en-US" sz="1600" dirty="0"/>
              <a:t> </a:t>
            </a:r>
            <a:r>
              <a:rPr lang="en-US" sz="1600" dirty="0" err="1"/>
              <a:t>mtDNA</a:t>
            </a:r>
            <a:r>
              <a:rPr lang="en-US" sz="1600" dirty="0"/>
              <a:t> </a:t>
            </a:r>
            <a:r>
              <a:rPr lang="en-US" sz="1600" dirty="0" err="1"/>
              <a:t>identično</a:t>
            </a:r>
            <a:r>
              <a:rPr lang="en-US" sz="1600" dirty="0"/>
              <a:t> </a:t>
            </a:r>
            <a:r>
              <a:rPr lang="en-US" sz="1600" dirty="0" err="1"/>
              <a:t>kot</a:t>
            </a:r>
            <a:r>
              <a:rPr lang="en-US" sz="1600" dirty="0"/>
              <a:t> </a:t>
            </a:r>
            <a:r>
              <a:rPr lang="en-US" sz="1600" dirty="0" err="1"/>
              <a:t>donorka</a:t>
            </a:r>
            <a:r>
              <a:rPr lang="en-US" sz="1600" dirty="0"/>
              <a:t> </a:t>
            </a:r>
            <a:r>
              <a:rPr lang="en-US" sz="1600" dirty="0" err="1"/>
              <a:t>oocit</a:t>
            </a:r>
            <a:r>
              <a:rPr lang="en-US" sz="1600" dirty="0"/>
              <a:t>.</a:t>
            </a:r>
          </a:p>
          <a:p>
            <a:r>
              <a:rPr lang="en-US" sz="1600" dirty="0"/>
              <a:t>23 </a:t>
            </a:r>
            <a:r>
              <a:rPr lang="en-US" sz="1600" dirty="0" err="1"/>
              <a:t>celičnih</a:t>
            </a:r>
            <a:r>
              <a:rPr lang="en-US" sz="1600" dirty="0"/>
              <a:t> </a:t>
            </a:r>
            <a:r>
              <a:rPr lang="en-US" sz="1600" dirty="0" err="1"/>
              <a:t>fuzij</a:t>
            </a:r>
            <a:r>
              <a:rPr lang="en-US" sz="1600" dirty="0"/>
              <a:t>, 7 </a:t>
            </a:r>
            <a:r>
              <a:rPr lang="en-US" sz="1600" dirty="0" err="1"/>
              <a:t>implantiranih</a:t>
            </a:r>
            <a:r>
              <a:rPr lang="en-US" sz="1600" dirty="0"/>
              <a:t> </a:t>
            </a:r>
            <a:r>
              <a:rPr lang="en-US" sz="1600" dirty="0" err="1"/>
              <a:t>embrijev</a:t>
            </a:r>
            <a:r>
              <a:rPr lang="en-US" sz="1600" dirty="0"/>
              <a:t>, 1 </a:t>
            </a:r>
            <a:r>
              <a:rPr lang="en-US" sz="1600" dirty="0" err="1"/>
              <a:t>mladič</a:t>
            </a:r>
            <a:endParaRPr lang="en-US" sz="1600" dirty="0"/>
          </a:p>
          <a:p>
            <a:r>
              <a:rPr lang="en-US" sz="1600" dirty="0"/>
              <a:t>(Nature Biotechnology, 10/2001)  </a:t>
            </a:r>
          </a:p>
        </p:txBody>
      </p:sp>
      <p:pic>
        <p:nvPicPr>
          <p:cNvPr id="5530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412875"/>
            <a:ext cx="2743200" cy="17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573463"/>
            <a:ext cx="2305050"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406400" y="1055688"/>
            <a:ext cx="8432800" cy="5540375"/>
          </a:xfrm>
          <a:noFill/>
        </p:spPr>
        <p:txBody>
          <a:bodyPr/>
          <a:lstStyle/>
          <a:p>
            <a:pPr marL="0" indent="0">
              <a:buFontTx/>
              <a:buNone/>
            </a:pPr>
            <a:endParaRPr lang="sl-SI" sz="1400" smtClean="0"/>
          </a:p>
          <a:p>
            <a:pPr marL="0" indent="0">
              <a:buFontTx/>
              <a:buNone/>
            </a:pPr>
            <a:endParaRPr lang="sl-SI" sz="1400" smtClean="0"/>
          </a:p>
          <a:p>
            <a:pPr marL="0" indent="0">
              <a:buFontTx/>
              <a:buNone/>
            </a:pPr>
            <a:endParaRPr lang="sl-SI" sz="1400" smtClean="0"/>
          </a:p>
        </p:txBody>
      </p:sp>
      <p:sp>
        <p:nvSpPr>
          <p:cNvPr id="56323" name="Rectangle 3"/>
          <p:cNvSpPr>
            <a:spLocks noChangeArrowheads="1"/>
          </p:cNvSpPr>
          <p:nvPr/>
        </p:nvSpPr>
        <p:spPr bwMode="auto">
          <a:xfrm>
            <a:off x="508000" y="158750"/>
            <a:ext cx="8229600" cy="422275"/>
          </a:xfrm>
          <a:prstGeom prst="rect">
            <a:avLst/>
          </a:prstGeom>
          <a:solidFill>
            <a:srgbClr val="FF99CC">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Transgenske klonirane živali</a:t>
            </a:r>
            <a:endParaRPr lang="en-US" sz="3200" i="1">
              <a:solidFill>
                <a:schemeClr val="tx2"/>
              </a:solidFill>
            </a:endParaRPr>
          </a:p>
        </p:txBody>
      </p:sp>
      <p:sp>
        <p:nvSpPr>
          <p:cNvPr id="56324" name="Text Box 4"/>
          <p:cNvSpPr txBox="1">
            <a:spLocks noChangeArrowheads="1"/>
          </p:cNvSpPr>
          <p:nvPr/>
        </p:nvSpPr>
        <p:spPr bwMode="auto">
          <a:xfrm>
            <a:off x="4572000" y="1125538"/>
            <a:ext cx="42672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Za ovcami (1996) so z jedrnim prenosom klonirali še več drugih živali. </a:t>
            </a:r>
            <a:br>
              <a:rPr lang="en-US" sz="1600"/>
            </a:br>
            <a:r>
              <a:rPr lang="en-US" sz="1600"/>
              <a:t>Transgenske živali, ki proizvajajo uporabne proteine (tabela) so pripravili s kombinacijo klasične transgenske tehnologije in jedrnega prenosa.</a:t>
            </a:r>
          </a:p>
        </p:txBody>
      </p:sp>
      <p:graphicFrame>
        <p:nvGraphicFramePr>
          <p:cNvPr id="56325" name="Object 5"/>
          <p:cNvGraphicFramePr>
            <a:graphicFrameLocks noChangeAspect="1"/>
          </p:cNvGraphicFramePr>
          <p:nvPr/>
        </p:nvGraphicFramePr>
        <p:xfrm>
          <a:off x="4643438" y="3357563"/>
          <a:ext cx="3657600" cy="3094037"/>
        </p:xfrm>
        <a:graphic>
          <a:graphicData uri="http://schemas.openxmlformats.org/presentationml/2006/ole">
            <mc:AlternateContent xmlns:mc="http://schemas.openxmlformats.org/markup-compatibility/2006">
              <mc:Choice xmlns:v="urn:schemas-microsoft-com:vml" Requires="v">
                <p:oleObj spid="_x0000_s56350" name="Chart" r:id="rId4" imgW="4772254" imgH="4038905" progId="Excel.Chart.8">
                  <p:embed/>
                </p:oleObj>
              </mc:Choice>
              <mc:Fallback>
                <p:oleObj name="Chart" r:id="rId4" imgW="4772254" imgH="4038905"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357563"/>
                        <a:ext cx="3657600" cy="309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63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2492375"/>
            <a:ext cx="374967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836613"/>
            <a:ext cx="2449513" cy="1965325"/>
          </a:xfrm>
          <a:prstGeom prst="rect">
            <a:avLst/>
          </a:prstGeom>
          <a:noFill/>
          <a:ln w="31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406400" y="1055688"/>
            <a:ext cx="8432800" cy="5540375"/>
          </a:xfrm>
          <a:noFill/>
        </p:spPr>
        <p:txBody>
          <a:bodyPr/>
          <a:lstStyle/>
          <a:p>
            <a:pPr marL="0" indent="0">
              <a:buFontTx/>
              <a:buNone/>
            </a:pPr>
            <a:endParaRPr lang="sl-SI" sz="1400" smtClean="0"/>
          </a:p>
          <a:p>
            <a:pPr marL="0" indent="0">
              <a:buFontTx/>
              <a:buNone/>
            </a:pPr>
            <a:endParaRPr lang="sl-SI" sz="1400" smtClean="0"/>
          </a:p>
          <a:p>
            <a:pPr marL="0" indent="0">
              <a:buFontTx/>
              <a:buNone/>
            </a:pPr>
            <a:endParaRPr lang="sl-SI" sz="1400" smtClean="0"/>
          </a:p>
        </p:txBody>
      </p:sp>
      <p:sp>
        <p:nvSpPr>
          <p:cNvPr id="63491" name="Rectangle 3"/>
          <p:cNvSpPr>
            <a:spLocks noChangeArrowheads="1"/>
          </p:cNvSpPr>
          <p:nvPr/>
        </p:nvSpPr>
        <p:spPr bwMode="auto">
          <a:xfrm>
            <a:off x="508000" y="158750"/>
            <a:ext cx="8229600" cy="633413"/>
          </a:xfrm>
          <a:prstGeom prst="rect">
            <a:avLst/>
          </a:prstGeom>
          <a:solidFill>
            <a:srgbClr val="CC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3200">
                <a:solidFill>
                  <a:schemeClr val="tx2"/>
                </a:solidFill>
              </a:rPr>
              <a:t>Kloniranje človeka</a:t>
            </a:r>
            <a:endParaRPr lang="en-US" sz="3200" i="1">
              <a:solidFill>
                <a:schemeClr val="tx2"/>
              </a:solidFill>
            </a:endParaRPr>
          </a:p>
        </p:txBody>
      </p:sp>
      <p:sp>
        <p:nvSpPr>
          <p:cNvPr id="63492" name="Text Box 4"/>
          <p:cNvSpPr txBox="1">
            <a:spLocks noChangeArrowheads="1"/>
          </p:cNvSpPr>
          <p:nvPr/>
        </p:nvSpPr>
        <p:spPr bwMode="auto">
          <a:xfrm>
            <a:off x="250825" y="949325"/>
            <a:ext cx="8713788"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Pri kloniranju človeka ločimo </a:t>
            </a:r>
            <a:r>
              <a:rPr lang="en-US" sz="1600" b="1"/>
              <a:t>terapevtsko</a:t>
            </a:r>
            <a:r>
              <a:rPr lang="en-US" sz="1600"/>
              <a:t> in </a:t>
            </a:r>
            <a:r>
              <a:rPr lang="en-US" sz="1600" b="1"/>
              <a:t>reproduktivno kloniranje</a:t>
            </a:r>
            <a:r>
              <a:rPr lang="en-US" sz="1600"/>
              <a:t>. Reproduktivno kloniranje je po svetu zakonsko prepovedano, glede terapevtskega pa so mnenja manj odklonilna zaradi možne uporabe za zdravljenje težkih bolezni. </a:t>
            </a:r>
          </a:p>
          <a:p>
            <a:r>
              <a:rPr lang="en-US" sz="1600"/>
              <a:t>Za kloniranje človeka bi rabili primeren vir </a:t>
            </a:r>
            <a:r>
              <a:rPr lang="sl-SI" sz="1600"/>
              <a:t/>
            </a:r>
            <a:br>
              <a:rPr lang="sl-SI" sz="1600"/>
            </a:br>
            <a:r>
              <a:rPr lang="en-US" sz="1600"/>
              <a:t>donorske DNA. Uporabne bi lahko bile </a:t>
            </a:r>
            <a:r>
              <a:rPr lang="sl-SI" sz="1600"/>
              <a:t/>
            </a:r>
            <a:br>
              <a:rPr lang="sl-SI" sz="1600"/>
            </a:br>
            <a:r>
              <a:rPr lang="en-US" sz="1600"/>
              <a:t>embrijske celice, kar pa je povezano z </a:t>
            </a:r>
            <a:r>
              <a:rPr lang="sl-SI" sz="1600"/>
              <a:t/>
            </a:r>
            <a:br>
              <a:rPr lang="sl-SI" sz="1600"/>
            </a:br>
            <a:r>
              <a:rPr lang="en-US" sz="1600"/>
              <a:t>etičnimi vprašanji.</a:t>
            </a:r>
          </a:p>
          <a:p>
            <a:endParaRPr lang="en-US" sz="1600"/>
          </a:p>
          <a:p>
            <a:r>
              <a:rPr lang="en-US" sz="1600"/>
              <a:t>Za terapevtske namene bi lahko pridobili </a:t>
            </a:r>
            <a:r>
              <a:rPr lang="sl-SI" sz="1600"/>
              <a:t/>
            </a:r>
            <a:br>
              <a:rPr lang="sl-SI" sz="1600"/>
            </a:br>
            <a:r>
              <a:rPr lang="en-US" sz="1600"/>
              <a:t>izvorne celice tudi brez klasičnega postopka </a:t>
            </a:r>
            <a:r>
              <a:rPr lang="sl-SI" sz="1600"/>
              <a:t/>
            </a:r>
            <a:br>
              <a:rPr lang="sl-SI" sz="1600"/>
            </a:br>
            <a:r>
              <a:rPr lang="en-US" sz="1600"/>
              <a:t>kloniranja. V naravi včasih prihaja do </a:t>
            </a:r>
            <a:r>
              <a:rPr lang="sl-SI" sz="1600"/>
              <a:t/>
            </a:r>
            <a:br>
              <a:rPr lang="sl-SI" sz="1600"/>
            </a:br>
            <a:r>
              <a:rPr lang="en-US" sz="1600"/>
              <a:t>spontane delitve neoplojenih jajčnih celic </a:t>
            </a:r>
            <a:r>
              <a:rPr lang="sl-SI" sz="1600"/>
              <a:t/>
            </a:r>
            <a:br>
              <a:rPr lang="sl-SI" sz="1600"/>
            </a:br>
            <a:r>
              <a:rPr lang="en-US" sz="1600"/>
              <a:t>(</a:t>
            </a:r>
            <a:r>
              <a:rPr lang="en-US" sz="1600">
                <a:solidFill>
                  <a:srgbClr val="009900"/>
                </a:solidFill>
              </a:rPr>
              <a:t>partenogeneza</a:t>
            </a:r>
            <a:r>
              <a:rPr lang="en-US" sz="1600"/>
              <a:t>), ki pa se običajno konča </a:t>
            </a:r>
            <a:r>
              <a:rPr lang="sl-SI" sz="1600"/>
              <a:t/>
            </a:r>
            <a:br>
              <a:rPr lang="sl-SI" sz="1600"/>
            </a:br>
            <a:r>
              <a:rPr lang="en-US" sz="1600"/>
              <a:t>z odmrtjem ‘zarodka’ po nekaj dneh. </a:t>
            </a:r>
            <a:r>
              <a:rPr lang="sl-SI" sz="1600"/>
              <a:t/>
            </a:r>
            <a:br>
              <a:rPr lang="sl-SI" sz="1600"/>
            </a:br>
            <a:r>
              <a:rPr lang="en-US" sz="1600"/>
              <a:t>UK: Urad za človeško oplojevanje in </a:t>
            </a:r>
            <a:r>
              <a:rPr lang="sl-SI" sz="1600"/>
              <a:t/>
            </a:r>
            <a:br>
              <a:rPr lang="sl-SI" sz="1600"/>
            </a:br>
            <a:r>
              <a:rPr lang="en-US" sz="1600"/>
              <a:t>embriologijo bi take poskuse dovolil.</a:t>
            </a:r>
          </a:p>
          <a:p>
            <a:r>
              <a:rPr lang="en-US" sz="1600"/>
              <a:t>Pri </a:t>
            </a:r>
            <a:r>
              <a:rPr lang="en-US" sz="1600">
                <a:solidFill>
                  <a:srgbClr val="FF33CC"/>
                </a:solidFill>
              </a:rPr>
              <a:t>ooplazemskem prenosu</a:t>
            </a:r>
            <a:r>
              <a:rPr lang="en-US" sz="1600"/>
              <a:t> pa iz </a:t>
            </a:r>
            <a:r>
              <a:rPr lang="sl-SI" sz="1600"/>
              <a:t/>
            </a:r>
            <a:br>
              <a:rPr lang="sl-SI" sz="1600"/>
            </a:br>
            <a:r>
              <a:rPr lang="en-US" sz="1600"/>
              <a:t>neoplojene jačne celice odvzamemo </a:t>
            </a:r>
            <a:r>
              <a:rPr lang="sl-SI" sz="1600"/>
              <a:t/>
            </a:r>
            <a:br>
              <a:rPr lang="sl-SI" sz="1600"/>
            </a:br>
            <a:r>
              <a:rPr lang="en-US" sz="1600"/>
              <a:t>citoplazmo in jo prenesemo v diferencirano </a:t>
            </a:r>
            <a:r>
              <a:rPr lang="sl-SI" sz="1600"/>
              <a:t/>
            </a:r>
            <a:br>
              <a:rPr lang="sl-SI" sz="1600"/>
            </a:br>
            <a:r>
              <a:rPr lang="en-US" sz="1600"/>
              <a:t>celico ter s tem dosežemo delno dediferenciacijo.  </a:t>
            </a:r>
          </a:p>
          <a:p>
            <a:endParaRPr lang="en-US" sz="1800"/>
          </a:p>
        </p:txBody>
      </p:sp>
      <p:pic>
        <p:nvPicPr>
          <p:cNvPr id="63493" name="Picture 8" descr="Human_stem_cells_fig1"/>
          <p:cNvPicPr>
            <a:picLocks noChangeAspect="1" noChangeArrowheads="1"/>
          </p:cNvPicPr>
          <p:nvPr/>
        </p:nvPicPr>
        <p:blipFill>
          <a:blip r:embed="rId3">
            <a:extLst>
              <a:ext uri="{28A0092B-C50C-407E-A947-70E740481C1C}">
                <a14:useLocalDpi xmlns:a14="http://schemas.microsoft.com/office/drawing/2010/main" val="0"/>
              </a:ext>
            </a:extLst>
          </a:blip>
          <a:srcRect t="2608" b="923"/>
          <a:stretch>
            <a:fillRect/>
          </a:stretch>
        </p:blipFill>
        <p:spPr bwMode="auto">
          <a:xfrm>
            <a:off x="4356100" y="1844675"/>
            <a:ext cx="4537075"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body" idx="1"/>
          </p:nvPr>
        </p:nvSpPr>
        <p:spPr>
          <a:xfrm>
            <a:off x="179388" y="738188"/>
            <a:ext cx="8659812" cy="4706937"/>
          </a:xfrm>
          <a:noFill/>
        </p:spPr>
        <p:txBody>
          <a:bodyPr/>
          <a:lstStyle/>
          <a:p>
            <a:pPr marL="0" indent="0">
              <a:buFontTx/>
              <a:buNone/>
            </a:pPr>
            <a:r>
              <a:rPr lang="sl-SI" sz="1400" smtClean="0">
                <a:solidFill>
                  <a:srgbClr val="FF33CC"/>
                </a:solidFill>
              </a:rPr>
              <a:t>J. Regenerative Med. 2, 25-31 (26.11.2001), Cibelli, J.B. et al.: Somatic Cell Nuclear Transfer in Humans: Pronuclear and Early Embryonic Development</a:t>
            </a:r>
          </a:p>
          <a:p>
            <a:pPr marL="0" indent="0">
              <a:buFontTx/>
              <a:buNone/>
            </a:pPr>
            <a:endParaRPr lang="sl-SI" sz="800" smtClean="0"/>
          </a:p>
          <a:p>
            <a:pPr marL="0" indent="0">
              <a:buFontTx/>
              <a:buNone/>
            </a:pPr>
            <a:r>
              <a:rPr lang="sl-SI" sz="1400" smtClean="0"/>
              <a:t>Zdrave ženske (7) so hormonsko stimulirali (superovulacija) in jim odvzeli jajčne celice (71). </a:t>
            </a:r>
            <a:br>
              <a:rPr lang="sl-SI" sz="1400" smtClean="0"/>
            </a:br>
            <a:r>
              <a:rPr lang="sl-SI" sz="1400" smtClean="0"/>
              <a:t>Somatske celice so bile kožni fibroblasti, ki so jih nekaj časa po biopsiji še gojili v kulturi. </a:t>
            </a:r>
            <a:br>
              <a:rPr lang="sl-SI" sz="1400" smtClean="0"/>
            </a:br>
            <a:r>
              <a:rPr lang="sl-SI" sz="1400" smtClean="0"/>
              <a:t>V ločenem poskusu so uporabili tudi kumulusne celice (obdajajo in prehranjujejo </a:t>
            </a:r>
            <a:br>
              <a:rPr lang="sl-SI" sz="1400" smtClean="0"/>
            </a:br>
            <a:r>
              <a:rPr lang="sl-SI" sz="1400" smtClean="0"/>
              <a:t>jajčno celico).</a:t>
            </a:r>
          </a:p>
          <a:p>
            <a:pPr marL="0" indent="0">
              <a:buFontTx/>
              <a:buNone/>
            </a:pPr>
            <a:endParaRPr lang="sl-SI" sz="1200" smtClean="0"/>
          </a:p>
          <a:p>
            <a:pPr marL="0" indent="0">
              <a:buFontTx/>
              <a:buNone/>
            </a:pPr>
            <a:r>
              <a:rPr lang="sl-SI" sz="1400" b="1" smtClean="0"/>
              <a:t>a)</a:t>
            </a:r>
            <a:r>
              <a:rPr lang="sl-SI" sz="1400" smtClean="0"/>
              <a:t> 22 jajčnih celic so kemično stimulirali (</a:t>
            </a:r>
            <a:r>
              <a:rPr lang="sl-SI" sz="1200" smtClean="0"/>
              <a:t>jonomicin, </a:t>
            </a:r>
            <a:br>
              <a:rPr lang="sl-SI" sz="1200" smtClean="0"/>
            </a:br>
            <a:r>
              <a:rPr lang="sl-SI" sz="1200" smtClean="0"/>
              <a:t>dimetilaminopurin</a:t>
            </a:r>
            <a:r>
              <a:rPr lang="sl-SI" sz="1400" smtClean="0"/>
              <a:t>), da je prišlo do partenogeneze. </a:t>
            </a:r>
            <a:br>
              <a:rPr lang="sl-SI" sz="1400" smtClean="0"/>
            </a:br>
            <a:r>
              <a:rPr lang="sl-SI" sz="1400" smtClean="0"/>
              <a:t>Po 4 dneh gojenja so nastale deleče se celice, ki so bile </a:t>
            </a:r>
            <a:br>
              <a:rPr lang="sl-SI" sz="1400" smtClean="0"/>
            </a:br>
            <a:r>
              <a:rPr lang="sl-SI" sz="1400" smtClean="0"/>
              <a:t>podobne embrijem (6) in so obstale v kulturi do 7. dne. </a:t>
            </a:r>
          </a:p>
          <a:p>
            <a:pPr marL="0" indent="0">
              <a:buFontTx/>
              <a:buNone/>
            </a:pPr>
            <a:endParaRPr lang="sl-SI" sz="1400" smtClean="0"/>
          </a:p>
          <a:p>
            <a:pPr marL="0" indent="0">
              <a:buFontTx/>
              <a:buNone/>
            </a:pPr>
            <a:endParaRPr lang="sl-SI" sz="1400" smtClean="0"/>
          </a:p>
          <a:p>
            <a:pPr marL="0" indent="0">
              <a:buFontTx/>
              <a:buNone/>
            </a:pPr>
            <a:endParaRPr lang="sl-SI" sz="1400" b="1" smtClean="0"/>
          </a:p>
          <a:p>
            <a:pPr marL="0" indent="0">
              <a:buFontTx/>
              <a:buNone/>
            </a:pPr>
            <a:r>
              <a:rPr lang="sl-SI" sz="1400" b="1" smtClean="0"/>
              <a:t>b)</a:t>
            </a:r>
            <a:r>
              <a:rPr lang="sl-SI" sz="1400" smtClean="0"/>
              <a:t> V 49 enukleiranih jajčnih celic so injicirali jedra fibroblastov oz. </a:t>
            </a:r>
            <a:br>
              <a:rPr lang="sl-SI" sz="1400" smtClean="0"/>
            </a:br>
            <a:r>
              <a:rPr lang="sl-SI" sz="1400" smtClean="0"/>
              <a:t>kumulusnih celic (8). Po 12 urah se je pronukleus pojavil pri </a:t>
            </a:r>
            <a:br>
              <a:rPr lang="sl-SI" sz="1400" smtClean="0"/>
            </a:br>
            <a:r>
              <a:rPr lang="sl-SI" sz="1400" smtClean="0"/>
              <a:t>7 od 19 celic, ki so jih uspešno rekonstruirali z vnosom </a:t>
            </a:r>
            <a:br>
              <a:rPr lang="sl-SI" sz="1400" smtClean="0"/>
            </a:br>
            <a:r>
              <a:rPr lang="sl-SI" sz="1400" smtClean="0"/>
              <a:t>fibroblastnega jedra. Od 8 celic, ki so jim uspešno vbrizgali jedra </a:t>
            </a:r>
            <a:br>
              <a:rPr lang="sl-SI" sz="1400" smtClean="0"/>
            </a:br>
            <a:r>
              <a:rPr lang="sl-SI" sz="1400" smtClean="0"/>
              <a:t>kumulusnih celic, se je pronukleus pojavil pri 4, od teh so se 3 </a:t>
            </a:r>
            <a:br>
              <a:rPr lang="sl-SI" sz="1400" smtClean="0"/>
            </a:br>
            <a:r>
              <a:rPr lang="sl-SI" sz="1400" smtClean="0"/>
              <a:t>(vse iz iste donorke) delila do 4- oz. 6-celičnega stadija.</a:t>
            </a:r>
            <a:br>
              <a:rPr lang="sl-SI" sz="1400" smtClean="0"/>
            </a:br>
            <a:endParaRPr lang="sl-SI" sz="1400" smtClean="0"/>
          </a:p>
        </p:txBody>
      </p:sp>
      <p:sp>
        <p:nvSpPr>
          <p:cNvPr id="67587" name="Rectangle 1027"/>
          <p:cNvSpPr>
            <a:spLocks noChangeArrowheads="1"/>
          </p:cNvSpPr>
          <p:nvPr/>
        </p:nvSpPr>
        <p:spPr bwMode="auto">
          <a:xfrm>
            <a:off x="203200" y="158750"/>
            <a:ext cx="8737600" cy="422275"/>
          </a:xfrm>
          <a:prstGeom prst="rect">
            <a:avLst/>
          </a:prstGeom>
          <a:solidFill>
            <a:srgbClr val="CC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Kloniranje človeka</a:t>
            </a:r>
            <a:r>
              <a:rPr lang="sl-SI" sz="2800">
                <a:solidFill>
                  <a:schemeClr val="tx2"/>
                </a:solidFill>
              </a:rPr>
              <a:t>: ACT 2001</a:t>
            </a:r>
            <a:endParaRPr lang="en-US" sz="2800" i="1">
              <a:solidFill>
                <a:schemeClr val="tx2"/>
              </a:solidFill>
            </a:endParaRPr>
          </a:p>
        </p:txBody>
      </p:sp>
      <p:sp>
        <p:nvSpPr>
          <p:cNvPr id="67588" name="Text Box 1028"/>
          <p:cNvSpPr txBox="1">
            <a:spLocks noChangeArrowheads="1"/>
          </p:cNvSpPr>
          <p:nvPr/>
        </p:nvSpPr>
        <p:spPr bwMode="auto">
          <a:xfrm>
            <a:off x="487363" y="949325"/>
            <a:ext cx="8351837"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sz="1400"/>
          </a:p>
          <a:p>
            <a:endParaRPr lang="en-US" sz="1600"/>
          </a:p>
          <a:p>
            <a:endParaRPr lang="en-US" sz="1600"/>
          </a:p>
          <a:p>
            <a:endParaRPr lang="en-US" sz="1600"/>
          </a:p>
          <a:p>
            <a:endParaRPr lang="en-US" sz="1600"/>
          </a:p>
        </p:txBody>
      </p:sp>
      <p:pic>
        <p:nvPicPr>
          <p:cNvPr id="67589" name="Picture 2059" descr="CumulusCell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1196975"/>
            <a:ext cx="1219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205038"/>
            <a:ext cx="4368800" cy="188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1" name="Picture 20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4221163"/>
            <a:ext cx="2806700" cy="229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5" descr="02%20Blastocysts%20Contain%20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49275"/>
            <a:ext cx="8466137"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250825" y="692150"/>
            <a:ext cx="8737600" cy="5857875"/>
          </a:xfrm>
          <a:noFill/>
        </p:spPr>
        <p:txBody>
          <a:bodyPr/>
          <a:lstStyle/>
          <a:p>
            <a:pPr marL="0" indent="0">
              <a:buFontTx/>
              <a:buNone/>
            </a:pPr>
            <a:r>
              <a:rPr lang="sl-SI" sz="1400" smtClean="0">
                <a:solidFill>
                  <a:srgbClr val="FF33CC"/>
                </a:solidFill>
              </a:rPr>
              <a:t>Hwang, W.S., et al. Evidence of a pluripotent human embryonic stem cell line derived from a cloned blastocyst. ScienceExpress 12. Feb. 2004</a:t>
            </a:r>
          </a:p>
          <a:p>
            <a:pPr marL="0" indent="0">
              <a:buFontTx/>
              <a:buNone/>
            </a:pPr>
            <a:endParaRPr lang="sl-SI" sz="1000" smtClean="0">
              <a:solidFill>
                <a:srgbClr val="FF33CC"/>
              </a:solidFill>
            </a:endParaRPr>
          </a:p>
          <a:p>
            <a:pPr marL="0" indent="0">
              <a:buFontTx/>
              <a:buNone/>
            </a:pPr>
            <a:r>
              <a:rPr lang="sl-SI" sz="1400" smtClean="0"/>
              <a:t>Zbrali so 242 jajčnih celic od 16 prostovoljk po ovarijski stimulaciji. Uporabili so jih 176 (v metafazi II), ki so jih gojili 1-2 uri preden so jih enukleirali. Celične fuzije so izvajali s kumulusnimi celicami istih donork (!). 2 h po fuziji so dodali reagenta, ki sta povzročila delitev celic: Ca-ionofor kalcimicin (10 </a:t>
            </a:r>
            <a:r>
              <a:rPr lang="sl-SI" sz="1400" smtClean="0">
                <a:sym typeface="Symbol" pitchFamily="18" charset="2"/>
              </a:rPr>
              <a:t></a:t>
            </a:r>
            <a:r>
              <a:rPr lang="sl-SI" sz="1400" smtClean="0"/>
              <a:t>M, 5 min) in 6-dimetilaminopurin (2 mM, </a:t>
            </a:r>
          </a:p>
          <a:p>
            <a:pPr marL="0" indent="0">
              <a:buFontTx/>
              <a:buNone/>
            </a:pPr>
            <a:r>
              <a:rPr lang="sl-SI" sz="1400" smtClean="0"/>
              <a:t>4 h). Uspešnost kloniranja je bila pri optimiziranem postopku 25 %.</a:t>
            </a:r>
          </a:p>
          <a:p>
            <a:pPr marL="0" indent="0">
              <a:buFontTx/>
              <a:buNone/>
            </a:pPr>
            <a:endParaRPr lang="sl-SI" sz="800" smtClean="0"/>
          </a:p>
          <a:p>
            <a:pPr marL="0" indent="0">
              <a:buFontTx/>
              <a:buNone/>
            </a:pPr>
            <a:endParaRPr lang="sl-SI" sz="1400" smtClean="0"/>
          </a:p>
        </p:txBody>
      </p:sp>
      <p:sp>
        <p:nvSpPr>
          <p:cNvPr id="68611" name="Rectangle 3"/>
          <p:cNvSpPr>
            <a:spLocks noChangeArrowheads="1"/>
          </p:cNvSpPr>
          <p:nvPr/>
        </p:nvSpPr>
        <p:spPr bwMode="auto">
          <a:xfrm>
            <a:off x="203200" y="158750"/>
            <a:ext cx="8737600" cy="422275"/>
          </a:xfrm>
          <a:prstGeom prst="rect">
            <a:avLst/>
          </a:prstGeom>
          <a:solidFill>
            <a:srgbClr val="CC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Kloniranje človeka</a:t>
            </a:r>
            <a:r>
              <a:rPr lang="sl-SI" sz="2800">
                <a:solidFill>
                  <a:schemeClr val="tx2"/>
                </a:solidFill>
              </a:rPr>
              <a:t>: Hwang et al., 2004</a:t>
            </a:r>
            <a:endParaRPr lang="en-US" sz="2800" i="1">
              <a:solidFill>
                <a:schemeClr val="tx2"/>
              </a:solidFill>
            </a:endParaRPr>
          </a:p>
        </p:txBody>
      </p:sp>
      <p:pic>
        <p:nvPicPr>
          <p:cNvPr id="686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36838"/>
            <a:ext cx="54959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068638"/>
            <a:ext cx="2809875"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508000" y="263525"/>
            <a:ext cx="8229600" cy="422275"/>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Kloniranje </a:t>
            </a:r>
            <a:r>
              <a:rPr lang="sl-SI" sz="2800">
                <a:solidFill>
                  <a:schemeClr val="tx2"/>
                </a:solidFill>
              </a:rPr>
              <a:t>sesalcev: problemi</a:t>
            </a:r>
            <a:endParaRPr lang="en-US" sz="3200" i="1">
              <a:solidFill>
                <a:schemeClr val="tx2"/>
              </a:solidFill>
            </a:endParaRPr>
          </a:p>
        </p:txBody>
      </p:sp>
      <p:pic>
        <p:nvPicPr>
          <p:cNvPr id="788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908050"/>
            <a:ext cx="6985000"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5373688"/>
            <a:ext cx="3289300"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6308725"/>
            <a:ext cx="82677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508000" y="263525"/>
            <a:ext cx="8229600" cy="422275"/>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Kloniranje </a:t>
            </a:r>
            <a:r>
              <a:rPr lang="sl-SI" sz="2800">
                <a:solidFill>
                  <a:schemeClr val="tx2"/>
                </a:solidFill>
              </a:rPr>
              <a:t>sesalcev: problemi /2</a:t>
            </a:r>
            <a:endParaRPr lang="en-US" sz="3200" i="1">
              <a:solidFill>
                <a:schemeClr val="tx2"/>
              </a:solidFill>
            </a:endParaRPr>
          </a:p>
        </p:txBody>
      </p:sp>
      <p:pic>
        <p:nvPicPr>
          <p:cNvPr id="798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1200150"/>
            <a:ext cx="786765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4" descr="04%20Pluripotent%20Stem%20Cells"/>
          <p:cNvPicPr>
            <a:picLocks noChangeAspect="1" noChangeArrowheads="1"/>
          </p:cNvPicPr>
          <p:nvPr/>
        </p:nvPicPr>
        <p:blipFill>
          <a:blip r:embed="rId3">
            <a:extLst>
              <a:ext uri="{28A0092B-C50C-407E-A947-70E740481C1C}">
                <a14:useLocalDpi xmlns:a14="http://schemas.microsoft.com/office/drawing/2010/main" val="0"/>
              </a:ext>
            </a:extLst>
          </a:blip>
          <a:srcRect t="15700"/>
          <a:stretch>
            <a:fillRect/>
          </a:stretch>
        </p:blipFill>
        <p:spPr bwMode="auto">
          <a:xfrm>
            <a:off x="539750" y="1196975"/>
            <a:ext cx="8250238"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117600" y="158750"/>
            <a:ext cx="6705600" cy="527050"/>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Izvorne celice</a:t>
            </a:r>
            <a:endParaRPr lang="en-US" sz="3200" i="1">
              <a:solidFill>
                <a:schemeClr val="tx2"/>
              </a:solidFill>
            </a:endParaRPr>
          </a:p>
        </p:txBody>
      </p:sp>
      <p:sp>
        <p:nvSpPr>
          <p:cNvPr id="9219" name="Text Box 10"/>
          <p:cNvSpPr txBox="1">
            <a:spLocks noChangeArrowheads="1"/>
          </p:cNvSpPr>
          <p:nvPr/>
        </p:nvSpPr>
        <p:spPr bwMode="auto">
          <a:xfrm>
            <a:off x="179388" y="908050"/>
            <a:ext cx="8785225"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600"/>
              <a:t>Blastocista (zarodek, star ~5 dni, ~100 celic): </a:t>
            </a:r>
            <a:r>
              <a:rPr lang="sl-SI" sz="1600" b="1">
                <a:solidFill>
                  <a:schemeClr val="accent2"/>
                </a:solidFill>
              </a:rPr>
              <a:t>embrionalne izvorne celice</a:t>
            </a:r>
            <a:r>
              <a:rPr lang="sl-SI" sz="1600"/>
              <a:t> (ES) predstavljajo notranjo maso blastociste in jih je ~30. ES-celice so pluripotentne in se lahko večkrat delijo, ne da bi se diferencirale. Pod določenimi pogoji jih je mogoče inducirati, da preidejo v funkcionalne celice s specializirano funkcijo. Pri človeku so jih uspeli izolirati in gojiti šele leta 1998.</a:t>
            </a:r>
          </a:p>
          <a:p>
            <a:endParaRPr lang="sl-SI" sz="900"/>
          </a:p>
          <a:p>
            <a:r>
              <a:rPr lang="sl-SI" sz="1600"/>
              <a:t>Raziskovalci preučujejo izvorne celice, da bi razumeli, kaj jim omogoča, da tako dolgo ostanejo nediferencirane in da bi odkrili, kateri signali lahko povzročijo njihovo specializacijo. Izvorne celice predstavljajo perspektiven način zdravljenja nekaterih hudih bolezni, ki jih trenutno še ne znamo pozdraviti.</a:t>
            </a:r>
          </a:p>
          <a:p>
            <a:endParaRPr lang="sl-SI" sz="1600"/>
          </a:p>
          <a:p>
            <a:endParaRPr lang="sl-SI" sz="1600"/>
          </a:p>
          <a:p>
            <a:endParaRPr lang="sl-SI" sz="1600"/>
          </a:p>
          <a:p>
            <a:endParaRPr lang="sl-SI" sz="1600"/>
          </a:p>
          <a:p>
            <a:endParaRPr lang="sl-SI" sz="1600"/>
          </a:p>
          <a:p>
            <a:endParaRPr lang="sl-SI" sz="1600"/>
          </a:p>
          <a:p>
            <a:endParaRPr lang="sl-SI" sz="1600"/>
          </a:p>
          <a:p>
            <a:endParaRPr lang="sl-SI" sz="900"/>
          </a:p>
          <a:p>
            <a:endParaRPr lang="sl-SI" sz="1600"/>
          </a:p>
          <a:p>
            <a:endParaRPr lang="sl-SI" sz="1600"/>
          </a:p>
          <a:p>
            <a:r>
              <a:rPr lang="sl-SI" sz="1600"/>
              <a:t>Embrionalne izvorne celice gojimo v posodah, ki so prekrite z embrionalnimi epitelnimi celicami, ki so spremenjene tako, da se ne morejo deliti </a:t>
            </a:r>
            <a:r>
              <a:rPr lang="sl-SI" sz="1600" i="1"/>
              <a:t>(‘feeder cells’)</a:t>
            </a:r>
            <a:r>
              <a:rPr lang="sl-SI" sz="1600"/>
              <a:t>. Te predstavljajo površino za pritrjevanje, hkrati pa izločajo rastne faktorje. Nedavno je uspelo gojiti ES-celice tudi v odsotnosti epitelnih celic.</a:t>
            </a:r>
            <a:endParaRPr lang="sl-SI" sz="1800"/>
          </a:p>
        </p:txBody>
      </p:sp>
      <p:pic>
        <p:nvPicPr>
          <p:cNvPr id="922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924175"/>
            <a:ext cx="4646612"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117600" y="158750"/>
            <a:ext cx="6705600" cy="527050"/>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rPr>
              <a:t>Izvorne celice</a:t>
            </a:r>
            <a:r>
              <a:rPr lang="sl-SI" sz="2800">
                <a:solidFill>
                  <a:schemeClr val="tx2"/>
                </a:solidFill>
              </a:rPr>
              <a:t> /2</a:t>
            </a:r>
            <a:endParaRPr lang="en-US" sz="3200" i="1">
              <a:solidFill>
                <a:schemeClr val="tx2"/>
              </a:solidFill>
            </a:endParaRPr>
          </a:p>
        </p:txBody>
      </p:sp>
      <p:sp>
        <p:nvSpPr>
          <p:cNvPr id="10243" name="Text Box 3"/>
          <p:cNvSpPr txBox="1">
            <a:spLocks noChangeArrowheads="1"/>
          </p:cNvSpPr>
          <p:nvPr/>
        </p:nvSpPr>
        <p:spPr bwMode="auto">
          <a:xfrm>
            <a:off x="323850" y="1052513"/>
            <a:ext cx="863600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800"/>
              <a:t>Postopki za karakterizacijo in identifikacijo ES-celic v kulturi še niso poenoteni. </a:t>
            </a:r>
          </a:p>
          <a:p>
            <a:r>
              <a:rPr lang="sl-SI" sz="1800"/>
              <a:t>Različni laboratoriji uporabljajo različe metode:</a:t>
            </a:r>
          </a:p>
          <a:p>
            <a:endParaRPr lang="sl-SI" sz="1000"/>
          </a:p>
          <a:p>
            <a:pPr>
              <a:buFontTx/>
              <a:buChar char="•"/>
            </a:pPr>
            <a:r>
              <a:rPr lang="sl-SI" sz="1800">
                <a:solidFill>
                  <a:srgbClr val="009900"/>
                </a:solidFill>
              </a:rPr>
              <a:t> mikroskopska kontrola celic (oblika) in kinetika rasti</a:t>
            </a:r>
            <a:r>
              <a:rPr lang="sl-SI" sz="1800"/>
              <a:t> </a:t>
            </a:r>
          </a:p>
          <a:p>
            <a:pPr>
              <a:buFontTx/>
              <a:buChar char="•"/>
            </a:pPr>
            <a:r>
              <a:rPr lang="sl-SI" sz="1800">
                <a:solidFill>
                  <a:srgbClr val="009900"/>
                </a:solidFill>
              </a:rPr>
              <a:t> mikroskopska kontrola obarvanih kromosomov (število, intaktnost)</a:t>
            </a:r>
          </a:p>
          <a:p>
            <a:pPr>
              <a:buFontTx/>
              <a:buChar char="•"/>
            </a:pPr>
            <a:r>
              <a:rPr lang="sl-SI" sz="1800">
                <a:solidFill>
                  <a:srgbClr val="009900"/>
                </a:solidFill>
              </a:rPr>
              <a:t> določanje viabilnosti po zmrzovanju in tajanju</a:t>
            </a:r>
          </a:p>
          <a:p>
            <a:pPr>
              <a:buFontTx/>
              <a:buChar char="•"/>
            </a:pPr>
            <a:r>
              <a:rPr lang="sl-SI" sz="1800">
                <a:solidFill>
                  <a:srgbClr val="FF33CC"/>
                </a:solidFill>
              </a:rPr>
              <a:t> določanje prisotnosti površinskih markerjev ali transkripcijskega faktorja (Oct-4), </a:t>
            </a:r>
            <a:br>
              <a:rPr lang="sl-SI" sz="1800">
                <a:solidFill>
                  <a:srgbClr val="FF33CC"/>
                </a:solidFill>
              </a:rPr>
            </a:br>
            <a:r>
              <a:rPr lang="sl-SI" sz="1800">
                <a:solidFill>
                  <a:srgbClr val="FF33CC"/>
                </a:solidFill>
              </a:rPr>
              <a:t>  ki so značilni za nediferencirane celice</a:t>
            </a:r>
          </a:p>
          <a:p>
            <a:pPr>
              <a:buFontTx/>
              <a:buChar char="•"/>
            </a:pPr>
            <a:r>
              <a:rPr lang="sl-SI" sz="1800">
                <a:solidFill>
                  <a:srgbClr val="FF33CC"/>
                </a:solidFill>
              </a:rPr>
              <a:t> testi pluripotentnosti: </a:t>
            </a:r>
            <a:br>
              <a:rPr lang="sl-SI" sz="1800">
                <a:solidFill>
                  <a:srgbClr val="FF33CC"/>
                </a:solidFill>
              </a:rPr>
            </a:br>
            <a:r>
              <a:rPr lang="sl-SI" sz="1800"/>
              <a:t>    </a:t>
            </a:r>
            <a:r>
              <a:rPr lang="sl-SI" sz="1600"/>
              <a:t>spontana diferenciacija v kulturi</a:t>
            </a:r>
            <a:br>
              <a:rPr lang="sl-SI" sz="1600"/>
            </a:br>
            <a:r>
              <a:rPr lang="sl-SI" sz="1600"/>
              <a:t>    dodajanje signalov za diferenciacijo v določene tipe celic</a:t>
            </a:r>
            <a:br>
              <a:rPr lang="sl-SI" sz="1600"/>
            </a:br>
            <a:r>
              <a:rPr lang="sl-SI" sz="1600"/>
              <a:t>    injiciranje v imunosuprimirano miš - opazovanje nastanka teratomov</a:t>
            </a:r>
            <a:r>
              <a:rPr lang="sl-SI" sz="1800"/>
              <a:t> </a:t>
            </a:r>
            <a:r>
              <a:rPr lang="sl-SI" sz="1400"/>
              <a:t>(benignih  tumorjev,  ki vsebujejo </a:t>
            </a:r>
            <a:br>
              <a:rPr lang="sl-SI" sz="1400"/>
            </a:br>
            <a:r>
              <a:rPr lang="sl-SI" sz="1400"/>
              <a:t>     različne tipe celic)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4813"/>
            <a:ext cx="4805363" cy="611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xt Box 1028"/>
          <p:cNvSpPr txBox="1">
            <a:spLocks noChangeArrowheads="1"/>
          </p:cNvSpPr>
          <p:nvPr/>
        </p:nvSpPr>
        <p:spPr bwMode="auto">
          <a:xfrm>
            <a:off x="3708400" y="260350"/>
            <a:ext cx="4721225" cy="822325"/>
          </a:xfrm>
          <a:prstGeom prst="rect">
            <a:avLst/>
          </a:prstGeom>
          <a:solidFill>
            <a:srgbClr val="FFFF99">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charset="0"/>
              </a:rPr>
              <a:t>Sortiranje celic s </a:t>
            </a:r>
          </a:p>
          <a:p>
            <a:pPr algn="ctr"/>
            <a:r>
              <a:rPr lang="en-US">
                <a:latin typeface="Arial" charset="0"/>
              </a:rPr>
              <a:t>fluorescenčno aktivacijo (FACS)</a:t>
            </a:r>
            <a:endParaRPr lang="en-US"/>
          </a:p>
        </p:txBody>
      </p:sp>
      <p:pic>
        <p:nvPicPr>
          <p:cNvPr id="11268" name="Picture 1030"/>
          <p:cNvPicPr>
            <a:picLocks noChangeAspect="1" noChangeArrowheads="1"/>
          </p:cNvPicPr>
          <p:nvPr/>
        </p:nvPicPr>
        <p:blipFill>
          <a:blip r:embed="rId4">
            <a:extLst>
              <a:ext uri="{28A0092B-C50C-407E-A947-70E740481C1C}">
                <a14:useLocalDpi xmlns:a14="http://schemas.microsoft.com/office/drawing/2010/main" val="0"/>
              </a:ext>
            </a:extLst>
          </a:blip>
          <a:srcRect l="4776" t="2286" r="2089" b="3999"/>
          <a:stretch>
            <a:fillRect/>
          </a:stretch>
        </p:blipFill>
        <p:spPr bwMode="auto">
          <a:xfrm>
            <a:off x="6011863" y="2924175"/>
            <a:ext cx="2463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schematic of fluorescent de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47529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8568" name="Group 104"/>
          <p:cNvGraphicFramePr>
            <a:graphicFrameLocks noGrp="1"/>
          </p:cNvGraphicFramePr>
          <p:nvPr/>
        </p:nvGraphicFramePr>
        <p:xfrm>
          <a:off x="3851275" y="3068638"/>
          <a:ext cx="5138739" cy="2073276"/>
        </p:xfrm>
        <a:graphic>
          <a:graphicData uri="http://schemas.openxmlformats.org/drawingml/2006/table">
            <a:tbl>
              <a:tblPr/>
              <a:tblGrid>
                <a:gridCol w="1511207"/>
                <a:gridCol w="1438186"/>
                <a:gridCol w="995302"/>
                <a:gridCol w="985776"/>
                <a:gridCol w="208268"/>
              </a:tblGrid>
              <a:tr h="5183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Flurochrome</a:t>
                      </a:r>
                      <a:endParaRPr kumimoji="0" lang="en-US" sz="24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cap="flat">
                      <a:noFill/>
                    </a:lnL>
                    <a:lnR>
                      <a:noFill/>
                    </a:lnR>
                    <a:lnT cap="fla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Excitation </a:t>
                      </a:r>
                      <a:br>
                        <a:rPr kumimoji="0" lang="en-US" sz="1000" b="0" i="0" u="none" strike="noStrike" cap="none" normalizeH="0" baseline="0" smtClean="0">
                          <a:ln>
                            <a:noFill/>
                          </a:ln>
                          <a:solidFill>
                            <a:schemeClr val="tx1"/>
                          </a:solidFill>
                          <a:effectLst/>
                          <a:latin typeface="Arial" charset="0"/>
                        </a:rPr>
                      </a:br>
                      <a:r>
                        <a:rPr kumimoji="0" lang="en-US" sz="1000" b="0" i="0" u="none" strike="noStrike" cap="none" normalizeH="0" baseline="0" smtClean="0">
                          <a:ln>
                            <a:noFill/>
                          </a:ln>
                          <a:solidFill>
                            <a:schemeClr val="tx1"/>
                          </a:solidFill>
                          <a:effectLst/>
                          <a:latin typeface="Arial" charset="0"/>
                        </a:rPr>
                        <a:t>Wavelength (nm)</a:t>
                      </a:r>
                      <a:endParaRPr kumimoji="0" lang="en-US" sz="24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a:noFill/>
                    </a:lnL>
                    <a:lnR>
                      <a:noFill/>
                    </a:lnR>
                    <a:lnT cap="fla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Wavelength </a:t>
                      </a:r>
                      <a:br>
                        <a:rPr kumimoji="0" lang="en-US" sz="1000" b="0" i="0" u="none" strike="noStrike" cap="none" normalizeH="0" baseline="0" smtClean="0">
                          <a:ln>
                            <a:noFill/>
                          </a:ln>
                          <a:solidFill>
                            <a:schemeClr val="tx1"/>
                          </a:solidFill>
                          <a:effectLst/>
                          <a:latin typeface="Arial" charset="0"/>
                        </a:rPr>
                      </a:br>
                      <a:r>
                        <a:rPr kumimoji="0" lang="en-US" sz="1000" b="0" i="0" u="none" strike="noStrike" cap="none" normalizeH="0" baseline="0" smtClean="0">
                          <a:ln>
                            <a:noFill/>
                          </a:ln>
                          <a:solidFill>
                            <a:schemeClr val="tx1"/>
                          </a:solidFill>
                          <a:effectLst/>
                          <a:latin typeface="Arial" charset="0"/>
                        </a:rPr>
                        <a:t>Emission (nm)</a:t>
                      </a:r>
                      <a:endParaRPr kumimoji="0" lang="en-US" sz="24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a:noFill/>
                    </a:lnL>
                    <a:lnR>
                      <a:noFill/>
                    </a:lnR>
                    <a:lnT cap="fla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Emitted Color </a:t>
                      </a:r>
                      <a:endParaRPr kumimoji="0" lang="en-US" sz="24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a:noFill/>
                    </a:lnL>
                    <a:lnR>
                      <a:noFill/>
                    </a:lnR>
                    <a:lnT cap="fla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sl-SI" sz="2800" b="0" i="0" u="none" strike="noStrike" cap="none" normalizeH="0" baseline="0" smtClean="0">
                        <a:ln>
                          <a:noFill/>
                        </a:ln>
                        <a:solidFill>
                          <a:schemeClr val="tx1"/>
                        </a:solidFill>
                        <a:effectLst/>
                        <a:latin typeface="Times New Roman" pitchFamily="18" charset="0"/>
                      </a:endParaRPr>
                    </a:p>
                  </a:txBody>
                  <a:tcPr marL="91434" marR="91434" marT="45734" marB="45734" horzOverflow="overflow">
                    <a:lnL>
                      <a:noFill/>
                    </a:lnL>
                    <a:lnR cap="flat">
                      <a:noFill/>
                    </a:lnR>
                    <a:lnT cap="flat">
                      <a:noFill/>
                    </a:lnT>
                    <a:lnB>
                      <a:noFill/>
                    </a:lnB>
                    <a:lnTlToBr>
                      <a:noFill/>
                    </a:lnTlToBr>
                    <a:lnBlToTr>
                      <a:noFill/>
                    </a:lnBlToTr>
                    <a:noFill/>
                  </a:tcPr>
                </a:tc>
              </a:tr>
              <a:tr h="5183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Texas Red</a:t>
                      </a:r>
                      <a:endParaRPr kumimoji="0" lang="sl-SI" sz="10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cap="flat">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488</a:t>
                      </a:r>
                      <a:endParaRPr kumimoji="0" lang="en-US" sz="24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615</a:t>
                      </a:r>
                      <a:endParaRPr kumimoji="0" lang="en-US" sz="24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Red</a:t>
                      </a:r>
                      <a:endParaRPr kumimoji="0" lang="en-US" sz="24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sl-SI" sz="28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a:noFill/>
                    </a:lnL>
                    <a:lnR cap="flat">
                      <a:noFill/>
                    </a:lnR>
                    <a:lnT>
                      <a:noFill/>
                    </a:lnT>
                    <a:lnB>
                      <a:noFill/>
                    </a:lnB>
                    <a:lnTlToBr>
                      <a:noFill/>
                    </a:lnTlToBr>
                    <a:lnBlToTr>
                      <a:noFill/>
                    </a:lnBlToTr>
                    <a:noFill/>
                  </a:tcPr>
                </a:tc>
              </a:tr>
              <a:tr h="5183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Phycoerythrin (PE)</a:t>
                      </a:r>
                      <a:endParaRPr kumimoji="0" lang="en-US" sz="24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488</a:t>
                      </a:r>
                      <a:endParaRPr kumimoji="0" lang="en-US" sz="24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575</a:t>
                      </a:r>
                      <a:endParaRPr kumimoji="0" lang="en-US" sz="24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Green</a:t>
                      </a:r>
                      <a:endParaRPr kumimoji="0" lang="en-US" sz="24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sl-SI" sz="28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a:noFill/>
                    </a:lnL>
                    <a:lnR cap="flat">
                      <a:noFill/>
                    </a:lnR>
                    <a:lnT>
                      <a:noFill/>
                    </a:lnT>
                    <a:lnB>
                      <a:noFill/>
                    </a:lnB>
                    <a:lnTlToBr>
                      <a:noFill/>
                    </a:lnTlToBr>
                    <a:lnBlToTr>
                      <a:noFill/>
                    </a:lnBlToTr>
                    <a:noFill/>
                  </a:tcPr>
                </a:tc>
              </a:tr>
              <a:tr h="5183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Fluorescein isothyocanate (FITC)</a:t>
                      </a:r>
                      <a:endParaRPr kumimoji="0" lang="en-US" sz="24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488</a:t>
                      </a:r>
                      <a:endParaRPr kumimoji="0" lang="en-US" sz="24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525</a:t>
                      </a:r>
                      <a:endParaRPr kumimoji="0" lang="en-US" sz="24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Green</a:t>
                      </a:r>
                      <a:endParaRPr kumimoji="0" lang="en-US" sz="2400" b="0" i="0" u="none" strike="noStrike" cap="none" normalizeH="0" baseline="0" smtClean="0">
                        <a:ln>
                          <a:noFill/>
                        </a:ln>
                        <a:solidFill>
                          <a:schemeClr val="tx1"/>
                        </a:solidFill>
                        <a:effectLst/>
                        <a:latin typeface="Times New Roman" pitchFamily="18" charset="0"/>
                      </a:endParaRPr>
                    </a:p>
                  </a:txBody>
                  <a:tcPr marL="91434" marR="91434" marT="45734" marB="45734"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sl-SI" sz="2800" b="0" i="0" u="none" strike="noStrike" cap="none" normalizeH="0" baseline="0" smtClean="0">
                        <a:ln>
                          <a:noFill/>
                        </a:ln>
                        <a:solidFill>
                          <a:schemeClr val="tx1"/>
                        </a:solidFill>
                        <a:effectLst/>
                        <a:latin typeface="Times New Roman" pitchFamily="18" charset="0"/>
                      </a:endParaRPr>
                    </a:p>
                  </a:txBody>
                  <a:tcPr marL="91434" marR="91434" marT="45734" marB="45734" horzOverflow="overflow">
                    <a:lnL>
                      <a:noFill/>
                    </a:lnL>
                    <a:lnR cap="flat">
                      <a:noFill/>
                    </a:lnR>
                    <a:lnT>
                      <a:noFill/>
                    </a:lnT>
                    <a:lnB cap="flat">
                      <a:noFill/>
                    </a:lnB>
                    <a:lnTlToBr>
                      <a:noFill/>
                    </a:lnTlToBr>
                    <a:lnBlToTr>
                      <a:noFill/>
                    </a:lnBlToTr>
                    <a:noFill/>
                  </a:tcPr>
                </a:tc>
              </a:tr>
            </a:tbl>
          </a:graphicData>
        </a:graphic>
      </p:graphicFrame>
      <p:pic>
        <p:nvPicPr>
          <p:cNvPr id="12313" name="Picture 170" descr="a dot 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260350"/>
            <a:ext cx="37719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172" descr="histogram of flow cytometry d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649788"/>
            <a:ext cx="33845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Rectangle 173"/>
          <p:cNvSpPr>
            <a:spLocks noChangeArrowheads="1"/>
          </p:cNvSpPr>
          <p:nvPr/>
        </p:nvSpPr>
        <p:spPr bwMode="auto">
          <a:xfrm>
            <a:off x="5219700" y="6308725"/>
            <a:ext cx="3570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200">
                <a:latin typeface="Arial Narrow" pitchFamily="34" charset="0"/>
              </a:rPr>
              <a:t>http://www.bioteach.ubc.ca/MolecularBiology/FlowCytometry/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4813"/>
            <a:ext cx="6481762" cy="618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ext Box 3"/>
          <p:cNvSpPr txBox="1">
            <a:spLocks noChangeArrowheads="1"/>
          </p:cNvSpPr>
          <p:nvPr/>
        </p:nvSpPr>
        <p:spPr bwMode="auto">
          <a:xfrm>
            <a:off x="4716463" y="404813"/>
            <a:ext cx="4187825" cy="457200"/>
          </a:xfrm>
          <a:prstGeom prst="rect">
            <a:avLst/>
          </a:prstGeom>
          <a:solidFill>
            <a:srgbClr val="FFCC99">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charset="0"/>
              </a:rPr>
              <a:t>Diferenciacija tkiv pri človeku</a:t>
            </a:r>
            <a:endParaRPr lang="en-US"/>
          </a:p>
        </p:txBody>
      </p:sp>
      <p:sp>
        <p:nvSpPr>
          <p:cNvPr id="14340" name="Text Box 5"/>
          <p:cNvSpPr txBox="1">
            <a:spLocks noChangeArrowheads="1"/>
          </p:cNvSpPr>
          <p:nvPr/>
        </p:nvSpPr>
        <p:spPr bwMode="auto">
          <a:xfrm>
            <a:off x="4932363" y="1125538"/>
            <a:ext cx="3930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pri človeku poznamo 216 različnih tipov celic</a:t>
            </a:r>
            <a:endParaRPr lang="en-US"/>
          </a:p>
        </p:txBody>
      </p:sp>
      <p:sp>
        <p:nvSpPr>
          <p:cNvPr id="14341" name="Rectangle 4"/>
          <p:cNvSpPr>
            <a:spLocks noChangeArrowheads="1"/>
          </p:cNvSpPr>
          <p:nvPr/>
        </p:nvSpPr>
        <p:spPr bwMode="auto">
          <a:xfrm>
            <a:off x="5940425" y="2205038"/>
            <a:ext cx="28463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1"/>
              <a:t>http://stemcells.nih.gov/stemcell/pdfs/fullrptstem.pdf</a:t>
            </a:r>
            <a:endParaRPr lang="en-US" i="1"/>
          </a:p>
        </p:txBody>
      </p:sp>
    </p:spTree>
  </p:cSld>
  <p:clrMapOvr>
    <a:masterClrMapping/>
  </p:clrMapOvr>
</p:sld>
</file>

<file path=ppt/theme/theme1.xml><?xml version="1.0" encoding="utf-8"?>
<a:theme xmlns:a="http://schemas.openxmlformats.org/drawingml/2006/main" name="Prosojnice">
  <a:themeElements>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sojn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31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sojn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sojn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sojn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sojn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sojn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sojn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12927</TotalTime>
  <Words>1210</Words>
  <Application>Microsoft Office PowerPoint</Application>
  <PresentationFormat>On-screen Show (4:3)</PresentationFormat>
  <Paragraphs>208</Paragraphs>
  <Slides>32</Slides>
  <Notes>32</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Arial Narrow</vt:lpstr>
      <vt:lpstr>Courier New CE</vt:lpstr>
      <vt:lpstr>Symbol</vt:lpstr>
      <vt:lpstr>Times New Roman</vt:lpstr>
      <vt:lpstr>Wingdings</vt:lpstr>
      <vt:lpstr>Prosojnice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IJS-B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Marko</dc:creator>
  <cp:lastModifiedBy>MarkoD</cp:lastModifiedBy>
  <cp:revision>314</cp:revision>
  <cp:lastPrinted>2003-12-10T12:39:12Z</cp:lastPrinted>
  <dcterms:created xsi:type="dcterms:W3CDTF">2001-10-10T08:15:44Z</dcterms:created>
  <dcterms:modified xsi:type="dcterms:W3CDTF">2013-11-08T09:11:43Z</dcterms:modified>
</cp:coreProperties>
</file>