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9"/>
  </p:notesMasterIdLst>
  <p:handoutMasterIdLst>
    <p:handoutMasterId r:id="rId40"/>
  </p:handoutMasterIdLst>
  <p:sldIdLst>
    <p:sldId id="256" r:id="rId2"/>
    <p:sldId id="257" r:id="rId3"/>
    <p:sldId id="283" r:id="rId4"/>
    <p:sldId id="270" r:id="rId5"/>
    <p:sldId id="284" r:id="rId6"/>
    <p:sldId id="287" r:id="rId7"/>
    <p:sldId id="261" r:id="rId8"/>
    <p:sldId id="289" r:id="rId9"/>
    <p:sldId id="286" r:id="rId10"/>
    <p:sldId id="321" r:id="rId11"/>
    <p:sldId id="291" r:id="rId12"/>
    <p:sldId id="313" r:id="rId13"/>
    <p:sldId id="293" r:id="rId14"/>
    <p:sldId id="294" r:id="rId15"/>
    <p:sldId id="295" r:id="rId16"/>
    <p:sldId id="296" r:id="rId17"/>
    <p:sldId id="320" r:id="rId18"/>
    <p:sldId id="297" r:id="rId19"/>
    <p:sldId id="299" r:id="rId20"/>
    <p:sldId id="298" r:id="rId21"/>
    <p:sldId id="300" r:id="rId22"/>
    <p:sldId id="292" r:id="rId23"/>
    <p:sldId id="301" r:id="rId24"/>
    <p:sldId id="302" r:id="rId25"/>
    <p:sldId id="303" r:id="rId26"/>
    <p:sldId id="314" r:id="rId27"/>
    <p:sldId id="324" r:id="rId28"/>
    <p:sldId id="304" r:id="rId29"/>
    <p:sldId id="305" r:id="rId30"/>
    <p:sldId id="326" r:id="rId31"/>
    <p:sldId id="306" r:id="rId32"/>
    <p:sldId id="307" r:id="rId33"/>
    <p:sldId id="315" r:id="rId34"/>
    <p:sldId id="308" r:id="rId35"/>
    <p:sldId id="328" r:id="rId36"/>
    <p:sldId id="309" r:id="rId37"/>
    <p:sldId id="329" r:id="rId38"/>
  </p:sldIdLst>
  <p:sldSz cx="9144000" cy="6858000" type="screen4x3"/>
  <p:notesSz cx="6858000" cy="9117013"/>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CC00"/>
    <a:srgbClr val="FF33CC"/>
    <a:srgbClr val="FF33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05" autoAdjust="0"/>
    <p:restoredTop sz="94660"/>
  </p:normalViewPr>
  <p:slideViewPr>
    <p:cSldViewPr>
      <p:cViewPr varScale="1">
        <p:scale>
          <a:sx n="121" d="100"/>
          <a:sy n="121" d="100"/>
        </p:scale>
        <p:origin x="138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8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67038" cy="43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defRPr sz="1200"/>
            </a:lvl1pPr>
          </a:lstStyle>
          <a:p>
            <a:endParaRPr lang="en-US"/>
          </a:p>
        </p:txBody>
      </p:sp>
      <p:sp>
        <p:nvSpPr>
          <p:cNvPr id="3075" name="Rectangle 3"/>
          <p:cNvSpPr>
            <a:spLocks noGrp="1" noChangeArrowheads="1"/>
          </p:cNvSpPr>
          <p:nvPr>
            <p:ph type="dt" sz="quarter" idx="1"/>
          </p:nvPr>
        </p:nvSpPr>
        <p:spPr bwMode="auto">
          <a:xfrm>
            <a:off x="3890963" y="0"/>
            <a:ext cx="2967037" cy="43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lgn="r">
              <a:defRPr sz="1200"/>
            </a:lvl1pPr>
          </a:lstStyle>
          <a:p>
            <a:endParaRPr lang="en-US"/>
          </a:p>
        </p:txBody>
      </p:sp>
      <p:sp>
        <p:nvSpPr>
          <p:cNvPr id="3076" name="Rectangle 4"/>
          <p:cNvSpPr>
            <a:spLocks noGrp="1" noChangeArrowheads="1"/>
          </p:cNvSpPr>
          <p:nvPr>
            <p:ph type="ftr" sz="quarter" idx="2"/>
          </p:nvPr>
        </p:nvSpPr>
        <p:spPr bwMode="auto">
          <a:xfrm>
            <a:off x="0" y="8653463"/>
            <a:ext cx="2967038"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defRPr sz="1200"/>
            </a:lvl1pPr>
          </a:lstStyle>
          <a:p>
            <a:endParaRPr lang="en-US"/>
          </a:p>
        </p:txBody>
      </p:sp>
      <p:sp>
        <p:nvSpPr>
          <p:cNvPr id="3077" name="Rectangle 5"/>
          <p:cNvSpPr>
            <a:spLocks noGrp="1" noChangeArrowheads="1"/>
          </p:cNvSpPr>
          <p:nvPr>
            <p:ph type="sldNum" sz="quarter" idx="3"/>
          </p:nvPr>
        </p:nvSpPr>
        <p:spPr bwMode="auto">
          <a:xfrm>
            <a:off x="3890963" y="8653463"/>
            <a:ext cx="2967037"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lgn="r">
              <a:defRPr sz="1200"/>
            </a:lvl1pPr>
          </a:lstStyle>
          <a:p>
            <a:fld id="{27A84B0F-E7C2-4CD1-B540-C086333ECE5E}" type="slidenum">
              <a:rPr lang="en-US"/>
              <a:pPr/>
              <a:t>‹#›</a:t>
            </a:fld>
            <a:endParaRPr lang="en-US"/>
          </a:p>
        </p:txBody>
      </p:sp>
    </p:spTree>
    <p:extLst>
      <p:ext uri="{BB962C8B-B14F-4D97-AF65-F5344CB8AC3E}">
        <p14:creationId xmlns:p14="http://schemas.microsoft.com/office/powerpoint/2010/main" val="6858609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0213"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defRPr sz="1200"/>
            </a:lvl1pPr>
          </a:lstStyle>
          <a:p>
            <a:endParaRPr lang="en-US"/>
          </a:p>
        </p:txBody>
      </p:sp>
      <p:sp>
        <p:nvSpPr>
          <p:cNvPr id="2051" name="Rectangle 3"/>
          <p:cNvSpPr>
            <a:spLocks noGrp="1" noChangeArrowheads="1"/>
          </p:cNvSpPr>
          <p:nvPr>
            <p:ph type="dt" idx="1"/>
          </p:nvPr>
        </p:nvSpPr>
        <p:spPr bwMode="auto">
          <a:xfrm>
            <a:off x="3892550" y="0"/>
            <a:ext cx="2971800"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lgn="r">
              <a:defRPr sz="1200"/>
            </a:lvl1pPr>
          </a:lstStyle>
          <a:p>
            <a:endParaRPr lang="en-US"/>
          </a:p>
        </p:txBody>
      </p:sp>
      <p:sp>
        <p:nvSpPr>
          <p:cNvPr id="2052" name="Rectangle 4"/>
          <p:cNvSpPr>
            <a:spLocks noGrp="1" noRot="1" noChangeAspect="1" noChangeArrowheads="1" noTextEdit="1"/>
          </p:cNvSpPr>
          <p:nvPr>
            <p:ph type="sldImg" idx="2"/>
          </p:nvPr>
        </p:nvSpPr>
        <p:spPr bwMode="auto">
          <a:xfrm>
            <a:off x="1157288" y="714375"/>
            <a:ext cx="4554537" cy="3417888"/>
          </a:xfrm>
          <a:prstGeom prst="rect">
            <a:avLst/>
          </a:prstGeom>
          <a:no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11225" y="4349750"/>
            <a:ext cx="5041900" cy="406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4" name="Rectangle 6"/>
          <p:cNvSpPr>
            <a:spLocks noGrp="1" noChangeArrowheads="1"/>
          </p:cNvSpPr>
          <p:nvPr>
            <p:ph type="ftr" sz="quarter" idx="4"/>
          </p:nvPr>
        </p:nvSpPr>
        <p:spPr bwMode="auto">
          <a:xfrm>
            <a:off x="0" y="8691563"/>
            <a:ext cx="297021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defRPr sz="1200"/>
            </a:lvl1pPr>
          </a:lstStyle>
          <a:p>
            <a:endParaRPr lang="en-US"/>
          </a:p>
        </p:txBody>
      </p:sp>
      <p:sp>
        <p:nvSpPr>
          <p:cNvPr id="2055" name="Rectangle 7"/>
          <p:cNvSpPr>
            <a:spLocks noGrp="1" noChangeArrowheads="1"/>
          </p:cNvSpPr>
          <p:nvPr>
            <p:ph type="sldNum" sz="quarter" idx="5"/>
          </p:nvPr>
        </p:nvSpPr>
        <p:spPr bwMode="auto">
          <a:xfrm>
            <a:off x="3892550" y="8691563"/>
            <a:ext cx="2971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lgn="r">
              <a:defRPr sz="1200"/>
            </a:lvl1pPr>
          </a:lstStyle>
          <a:p>
            <a:fld id="{8CACFD54-CF0F-4313-B2EB-FA26A1FEC9BB}" type="slidenum">
              <a:rPr lang="en-US"/>
              <a:pPr/>
              <a:t>‹#›</a:t>
            </a:fld>
            <a:endParaRPr lang="en-US"/>
          </a:p>
        </p:txBody>
      </p:sp>
    </p:spTree>
    <p:extLst>
      <p:ext uri="{BB962C8B-B14F-4D97-AF65-F5344CB8AC3E}">
        <p14:creationId xmlns:p14="http://schemas.microsoft.com/office/powerpoint/2010/main" val="30254452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B3E415-BB52-4224-BAE8-4E5C465A4A77}" type="slidenum">
              <a:rPr lang="en-US"/>
              <a:pPr/>
              <a:t>1</a:t>
            </a:fld>
            <a:endParaRPr lang="en-US"/>
          </a:p>
        </p:txBody>
      </p:sp>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p:txBody>
          <a:bodyPr/>
          <a:lstStyle/>
          <a:p>
            <a:endParaRPr lang="sl-SI"/>
          </a:p>
        </p:txBody>
      </p:sp>
    </p:spTree>
    <p:extLst>
      <p:ext uri="{BB962C8B-B14F-4D97-AF65-F5344CB8AC3E}">
        <p14:creationId xmlns:p14="http://schemas.microsoft.com/office/powerpoint/2010/main" val="2631017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EED50D-E528-4E4B-9F73-D39A7B608A03}" type="slidenum">
              <a:rPr lang="en-US"/>
              <a:pPr/>
              <a:t>10</a:t>
            </a:fld>
            <a:endParaRPr lang="en-US"/>
          </a:p>
        </p:txBody>
      </p:sp>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p:txBody>
          <a:bodyPr/>
          <a:lstStyle/>
          <a:p>
            <a:endParaRPr lang="sl-SI"/>
          </a:p>
        </p:txBody>
      </p:sp>
    </p:spTree>
    <p:extLst>
      <p:ext uri="{BB962C8B-B14F-4D97-AF65-F5344CB8AC3E}">
        <p14:creationId xmlns:p14="http://schemas.microsoft.com/office/powerpoint/2010/main" val="2789147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7412DB-B9C3-40DF-B8AC-4A1B413BD292}" type="slidenum">
              <a:rPr lang="en-US"/>
              <a:pPr/>
              <a:t>11</a:t>
            </a:fld>
            <a:endParaRPr lang="en-US"/>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p:txBody>
          <a:bodyPr/>
          <a:lstStyle/>
          <a:p>
            <a:endParaRPr lang="sl-SI"/>
          </a:p>
        </p:txBody>
      </p:sp>
    </p:spTree>
    <p:extLst>
      <p:ext uri="{BB962C8B-B14F-4D97-AF65-F5344CB8AC3E}">
        <p14:creationId xmlns:p14="http://schemas.microsoft.com/office/powerpoint/2010/main" val="684425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95C84A-D284-4229-A7D3-E91684D28FBC}" type="slidenum">
              <a:rPr lang="en-US"/>
              <a:pPr/>
              <a:t>12</a:t>
            </a:fld>
            <a:endParaRPr lang="en-US"/>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p:txBody>
          <a:bodyPr/>
          <a:lstStyle/>
          <a:p>
            <a:endParaRPr lang="sl-SI"/>
          </a:p>
        </p:txBody>
      </p:sp>
    </p:spTree>
    <p:extLst>
      <p:ext uri="{BB962C8B-B14F-4D97-AF65-F5344CB8AC3E}">
        <p14:creationId xmlns:p14="http://schemas.microsoft.com/office/powerpoint/2010/main" val="24393895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E09065-B890-4F4C-86EA-071E565DF66A}" type="slidenum">
              <a:rPr lang="en-US"/>
              <a:pPr/>
              <a:t>13</a:t>
            </a:fld>
            <a:endParaRPr lang="en-US"/>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p:txBody>
          <a:bodyPr/>
          <a:lstStyle/>
          <a:p>
            <a:endParaRPr lang="sl-SI"/>
          </a:p>
        </p:txBody>
      </p:sp>
    </p:spTree>
    <p:extLst>
      <p:ext uri="{BB962C8B-B14F-4D97-AF65-F5344CB8AC3E}">
        <p14:creationId xmlns:p14="http://schemas.microsoft.com/office/powerpoint/2010/main" val="7746152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D50F7D-CCDB-46BF-9F03-D03BA67D7D19}" type="slidenum">
              <a:rPr lang="en-US"/>
              <a:pPr/>
              <a:t>14</a:t>
            </a:fld>
            <a:endParaRPr lang="en-US"/>
          </a:p>
        </p:txBody>
      </p:sp>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p:txBody>
          <a:bodyPr/>
          <a:lstStyle/>
          <a:p>
            <a:endParaRPr lang="sl-SI"/>
          </a:p>
        </p:txBody>
      </p:sp>
    </p:spTree>
    <p:extLst>
      <p:ext uri="{BB962C8B-B14F-4D97-AF65-F5344CB8AC3E}">
        <p14:creationId xmlns:p14="http://schemas.microsoft.com/office/powerpoint/2010/main" val="28319676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05CE70-6227-46A6-A3CB-33B436A67807}" type="slidenum">
              <a:rPr lang="en-US"/>
              <a:pPr/>
              <a:t>15</a:t>
            </a:fld>
            <a:endParaRPr lang="en-US"/>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endParaRPr lang="sl-SI"/>
          </a:p>
        </p:txBody>
      </p:sp>
    </p:spTree>
    <p:extLst>
      <p:ext uri="{BB962C8B-B14F-4D97-AF65-F5344CB8AC3E}">
        <p14:creationId xmlns:p14="http://schemas.microsoft.com/office/powerpoint/2010/main" val="10186341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58DA5A-DF23-459F-9C19-84DB2637AE26}" type="slidenum">
              <a:rPr lang="en-US"/>
              <a:pPr/>
              <a:t>16</a:t>
            </a:fld>
            <a:endParaRPr lang="en-US"/>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endParaRPr lang="sl-SI"/>
          </a:p>
        </p:txBody>
      </p:sp>
    </p:spTree>
    <p:extLst>
      <p:ext uri="{BB962C8B-B14F-4D97-AF65-F5344CB8AC3E}">
        <p14:creationId xmlns:p14="http://schemas.microsoft.com/office/powerpoint/2010/main" val="14261344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B23F18-FC42-4EFF-8464-E8F7B866503D}" type="slidenum">
              <a:rPr lang="en-US"/>
              <a:pPr/>
              <a:t>17</a:t>
            </a:fld>
            <a:endParaRPr lang="en-US"/>
          </a:p>
        </p:txBody>
      </p:sp>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p:txBody>
          <a:bodyPr/>
          <a:lstStyle/>
          <a:p>
            <a:endParaRPr lang="sl-SI"/>
          </a:p>
        </p:txBody>
      </p:sp>
    </p:spTree>
    <p:extLst>
      <p:ext uri="{BB962C8B-B14F-4D97-AF65-F5344CB8AC3E}">
        <p14:creationId xmlns:p14="http://schemas.microsoft.com/office/powerpoint/2010/main" val="911705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F7837E-AD72-4E54-B6AD-BFAE369D410C}" type="slidenum">
              <a:rPr lang="en-US"/>
              <a:pPr/>
              <a:t>18</a:t>
            </a:fld>
            <a:endParaRPr lang="en-US"/>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p:txBody>
          <a:bodyPr/>
          <a:lstStyle/>
          <a:p>
            <a:endParaRPr lang="sl-SI"/>
          </a:p>
        </p:txBody>
      </p:sp>
    </p:spTree>
    <p:extLst>
      <p:ext uri="{BB962C8B-B14F-4D97-AF65-F5344CB8AC3E}">
        <p14:creationId xmlns:p14="http://schemas.microsoft.com/office/powerpoint/2010/main" val="12950082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616261-093F-4500-B8EE-EDDA3501C67F}" type="slidenum">
              <a:rPr lang="en-US"/>
              <a:pPr/>
              <a:t>19</a:t>
            </a:fld>
            <a:endParaRPr lang="en-US"/>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p:txBody>
          <a:bodyPr/>
          <a:lstStyle/>
          <a:p>
            <a:endParaRPr lang="sl-SI"/>
          </a:p>
        </p:txBody>
      </p:sp>
    </p:spTree>
    <p:extLst>
      <p:ext uri="{BB962C8B-B14F-4D97-AF65-F5344CB8AC3E}">
        <p14:creationId xmlns:p14="http://schemas.microsoft.com/office/powerpoint/2010/main" val="687539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88827D-1285-42D8-BCD5-479F9B7A26F7}" type="slidenum">
              <a:rPr lang="en-US"/>
              <a:pPr/>
              <a:t>2</a:t>
            </a:fld>
            <a:endParaRPr lang="en-US"/>
          </a:p>
        </p:txBody>
      </p:sp>
      <p:sp>
        <p:nvSpPr>
          <p:cNvPr id="7170" name="Rectangle 2"/>
          <p:cNvSpPr>
            <a:spLocks noGrp="1" noRot="1" noChangeAspect="1" noChangeArrowheads="1" noTextEdit="1"/>
          </p:cNvSpPr>
          <p:nvPr>
            <p:ph type="sldImg"/>
          </p:nvPr>
        </p:nvSpPr>
        <p:spPr>
          <a:ln cap="flat"/>
        </p:spPr>
      </p:sp>
      <p:sp>
        <p:nvSpPr>
          <p:cNvPr id="7171" name="Rectangle 3"/>
          <p:cNvSpPr>
            <a:spLocks noGrp="1" noChangeArrowheads="1"/>
          </p:cNvSpPr>
          <p:nvPr>
            <p:ph type="body" idx="1"/>
          </p:nvPr>
        </p:nvSpPr>
        <p:spPr>
          <a:ln/>
        </p:spPr>
        <p:txBody>
          <a:bodyPr/>
          <a:lstStyle/>
          <a:p>
            <a:endParaRPr lang="en-GB"/>
          </a:p>
        </p:txBody>
      </p:sp>
    </p:spTree>
    <p:extLst>
      <p:ext uri="{BB962C8B-B14F-4D97-AF65-F5344CB8AC3E}">
        <p14:creationId xmlns:p14="http://schemas.microsoft.com/office/powerpoint/2010/main" val="40942598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A667C1-AF25-4CFD-8205-8528D1FF1B3C}" type="slidenum">
              <a:rPr lang="en-US"/>
              <a:pPr/>
              <a:t>20</a:t>
            </a:fld>
            <a:endParaRPr lang="en-US"/>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p:txBody>
          <a:bodyPr/>
          <a:lstStyle/>
          <a:p>
            <a:endParaRPr lang="sl-SI"/>
          </a:p>
        </p:txBody>
      </p:sp>
    </p:spTree>
    <p:extLst>
      <p:ext uri="{BB962C8B-B14F-4D97-AF65-F5344CB8AC3E}">
        <p14:creationId xmlns:p14="http://schemas.microsoft.com/office/powerpoint/2010/main" val="31654840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DF1625-1F52-4FD3-839F-C2A272F2BDAE}" type="slidenum">
              <a:rPr lang="en-US"/>
              <a:pPr/>
              <a:t>21</a:t>
            </a:fld>
            <a:endParaRPr lang="en-US"/>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p:txBody>
          <a:bodyPr/>
          <a:lstStyle/>
          <a:p>
            <a:endParaRPr lang="sl-SI"/>
          </a:p>
        </p:txBody>
      </p:sp>
    </p:spTree>
    <p:extLst>
      <p:ext uri="{BB962C8B-B14F-4D97-AF65-F5344CB8AC3E}">
        <p14:creationId xmlns:p14="http://schemas.microsoft.com/office/powerpoint/2010/main" val="18552101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9B1262-F64E-48DC-BC9C-11C57C175FA0}" type="slidenum">
              <a:rPr lang="en-US"/>
              <a:pPr/>
              <a:t>22</a:t>
            </a:fld>
            <a:endParaRPr lang="en-US"/>
          </a:p>
        </p:txBody>
      </p:sp>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p:txBody>
          <a:bodyPr/>
          <a:lstStyle/>
          <a:p>
            <a:endParaRPr lang="sl-SI"/>
          </a:p>
        </p:txBody>
      </p:sp>
    </p:spTree>
    <p:extLst>
      <p:ext uri="{BB962C8B-B14F-4D97-AF65-F5344CB8AC3E}">
        <p14:creationId xmlns:p14="http://schemas.microsoft.com/office/powerpoint/2010/main" val="11997685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CBEFB9-E573-4AB1-B895-663D3F2880A8}" type="slidenum">
              <a:rPr lang="en-US"/>
              <a:pPr/>
              <a:t>23</a:t>
            </a:fld>
            <a:endParaRPr lang="en-US"/>
          </a:p>
        </p:txBody>
      </p:sp>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p:txBody>
          <a:bodyPr/>
          <a:lstStyle/>
          <a:p>
            <a:endParaRPr lang="sl-SI"/>
          </a:p>
        </p:txBody>
      </p:sp>
    </p:spTree>
    <p:extLst>
      <p:ext uri="{BB962C8B-B14F-4D97-AF65-F5344CB8AC3E}">
        <p14:creationId xmlns:p14="http://schemas.microsoft.com/office/powerpoint/2010/main" val="16590807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057528-DAB3-4A0D-B4E3-9FB38B319E9D}" type="slidenum">
              <a:rPr lang="en-US"/>
              <a:pPr/>
              <a:t>24</a:t>
            </a:fld>
            <a:endParaRPr lang="en-US"/>
          </a:p>
        </p:txBody>
      </p:sp>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p:txBody>
          <a:bodyPr/>
          <a:lstStyle/>
          <a:p>
            <a:endParaRPr lang="sl-SI"/>
          </a:p>
        </p:txBody>
      </p:sp>
    </p:spTree>
    <p:extLst>
      <p:ext uri="{BB962C8B-B14F-4D97-AF65-F5344CB8AC3E}">
        <p14:creationId xmlns:p14="http://schemas.microsoft.com/office/powerpoint/2010/main" val="13424045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95185B-F0A4-4291-B07D-AECBADDB0B1E}" type="slidenum">
              <a:rPr lang="en-US"/>
              <a:pPr/>
              <a:t>25</a:t>
            </a:fld>
            <a:endParaRPr lang="en-US"/>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p:txBody>
          <a:bodyPr/>
          <a:lstStyle/>
          <a:p>
            <a:endParaRPr lang="sl-SI"/>
          </a:p>
        </p:txBody>
      </p:sp>
    </p:spTree>
    <p:extLst>
      <p:ext uri="{BB962C8B-B14F-4D97-AF65-F5344CB8AC3E}">
        <p14:creationId xmlns:p14="http://schemas.microsoft.com/office/powerpoint/2010/main" val="12346989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72BE7C-9AAF-4A80-9ACB-7BB1BECBAA95}" type="slidenum">
              <a:rPr lang="en-US"/>
              <a:pPr/>
              <a:t>26</a:t>
            </a:fld>
            <a:endParaRPr lang="en-US"/>
          </a:p>
        </p:txBody>
      </p:sp>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p:txBody>
          <a:bodyPr/>
          <a:lstStyle/>
          <a:p>
            <a:endParaRPr lang="sl-SI"/>
          </a:p>
        </p:txBody>
      </p:sp>
    </p:spTree>
    <p:extLst>
      <p:ext uri="{BB962C8B-B14F-4D97-AF65-F5344CB8AC3E}">
        <p14:creationId xmlns:p14="http://schemas.microsoft.com/office/powerpoint/2010/main" val="35232125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1F4EBC-C4B6-440B-A29F-8445832E722B}" type="slidenum">
              <a:rPr lang="en-US"/>
              <a:pPr/>
              <a:t>28</a:t>
            </a:fld>
            <a:endParaRPr lang="en-US"/>
          </a:p>
        </p:txBody>
      </p:sp>
      <p:sp>
        <p:nvSpPr>
          <p:cNvPr id="153602" name="Rectangle 2"/>
          <p:cNvSpPr>
            <a:spLocks noGrp="1" noRot="1" noChangeAspect="1" noChangeArrowheads="1" noTextEdit="1"/>
          </p:cNvSpPr>
          <p:nvPr>
            <p:ph type="sldImg"/>
          </p:nvPr>
        </p:nvSpPr>
        <p:spPr>
          <a:ln cap="flat"/>
        </p:spPr>
      </p:sp>
      <p:sp>
        <p:nvSpPr>
          <p:cNvPr id="153603" name="Rectangle 3"/>
          <p:cNvSpPr>
            <a:spLocks noGrp="1" noChangeArrowheads="1"/>
          </p:cNvSpPr>
          <p:nvPr>
            <p:ph type="body" idx="1"/>
          </p:nvPr>
        </p:nvSpPr>
        <p:spPr>
          <a:ln/>
        </p:spPr>
        <p:txBody>
          <a:bodyPr/>
          <a:lstStyle/>
          <a:p>
            <a:endParaRPr lang="en-GB"/>
          </a:p>
        </p:txBody>
      </p:sp>
    </p:spTree>
    <p:extLst>
      <p:ext uri="{BB962C8B-B14F-4D97-AF65-F5344CB8AC3E}">
        <p14:creationId xmlns:p14="http://schemas.microsoft.com/office/powerpoint/2010/main" val="25841265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7CC359-7093-4862-875A-11880281F409}" type="slidenum">
              <a:rPr lang="en-US"/>
              <a:pPr/>
              <a:t>29</a:t>
            </a:fld>
            <a:endParaRPr lang="en-US"/>
          </a:p>
        </p:txBody>
      </p:sp>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p:txBody>
          <a:bodyPr/>
          <a:lstStyle/>
          <a:p>
            <a:endParaRPr lang="sl-SI"/>
          </a:p>
        </p:txBody>
      </p:sp>
    </p:spTree>
    <p:extLst>
      <p:ext uri="{BB962C8B-B14F-4D97-AF65-F5344CB8AC3E}">
        <p14:creationId xmlns:p14="http://schemas.microsoft.com/office/powerpoint/2010/main" val="7756370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EED1D4-CD0B-4BA5-B594-3AD75D70A540}" type="slidenum">
              <a:rPr lang="en-US"/>
              <a:pPr/>
              <a:t>30</a:t>
            </a:fld>
            <a:endParaRPr lang="en-US"/>
          </a:p>
        </p:txBody>
      </p:sp>
      <p:sp>
        <p:nvSpPr>
          <p:cNvPr id="156674" name="Rectangle 2"/>
          <p:cNvSpPr>
            <a:spLocks noGrp="1" noRot="1" noChangeAspect="1" noChangeArrowheads="1" noTextEdit="1"/>
          </p:cNvSpPr>
          <p:nvPr>
            <p:ph type="sldImg"/>
          </p:nvPr>
        </p:nvSpPr>
        <p:spPr>
          <a:ln cap="flat"/>
        </p:spPr>
      </p:sp>
      <p:sp>
        <p:nvSpPr>
          <p:cNvPr id="156675" name="Rectangle 3"/>
          <p:cNvSpPr>
            <a:spLocks noGrp="1" noChangeArrowheads="1"/>
          </p:cNvSpPr>
          <p:nvPr>
            <p:ph type="body" idx="1"/>
          </p:nvPr>
        </p:nvSpPr>
        <p:spPr>
          <a:ln/>
        </p:spPr>
        <p:txBody>
          <a:bodyPr/>
          <a:lstStyle/>
          <a:p>
            <a:endParaRPr lang="en-GB"/>
          </a:p>
        </p:txBody>
      </p:sp>
    </p:spTree>
    <p:extLst>
      <p:ext uri="{BB962C8B-B14F-4D97-AF65-F5344CB8AC3E}">
        <p14:creationId xmlns:p14="http://schemas.microsoft.com/office/powerpoint/2010/main" val="688093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09D771-B426-4D23-9B33-3646F2CFB35E}" type="slidenum">
              <a:rPr lang="en-US"/>
              <a:pPr/>
              <a:t>3</a:t>
            </a:fld>
            <a:endParaRPr lang="en-US"/>
          </a:p>
        </p:txBody>
      </p:sp>
      <p:sp>
        <p:nvSpPr>
          <p:cNvPr id="125954" name="Rectangle 2"/>
          <p:cNvSpPr>
            <a:spLocks noGrp="1" noRot="1" noChangeAspect="1" noChangeArrowheads="1" noTextEdit="1"/>
          </p:cNvSpPr>
          <p:nvPr>
            <p:ph type="sldImg"/>
          </p:nvPr>
        </p:nvSpPr>
        <p:spPr>
          <a:ln cap="flat"/>
        </p:spPr>
      </p:sp>
      <p:sp>
        <p:nvSpPr>
          <p:cNvPr id="125955" name="Rectangle 3"/>
          <p:cNvSpPr>
            <a:spLocks noGrp="1" noChangeArrowheads="1"/>
          </p:cNvSpPr>
          <p:nvPr>
            <p:ph type="body" idx="1"/>
          </p:nvPr>
        </p:nvSpPr>
        <p:spPr>
          <a:ln/>
        </p:spPr>
        <p:txBody>
          <a:bodyPr/>
          <a:lstStyle/>
          <a:p>
            <a:endParaRPr lang="en-GB"/>
          </a:p>
        </p:txBody>
      </p:sp>
    </p:spTree>
    <p:extLst>
      <p:ext uri="{BB962C8B-B14F-4D97-AF65-F5344CB8AC3E}">
        <p14:creationId xmlns:p14="http://schemas.microsoft.com/office/powerpoint/2010/main" val="14968829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EED1D4-CD0B-4BA5-B594-3AD75D70A540}" type="slidenum">
              <a:rPr lang="en-US"/>
              <a:pPr/>
              <a:t>31</a:t>
            </a:fld>
            <a:endParaRPr lang="en-US"/>
          </a:p>
        </p:txBody>
      </p:sp>
      <p:sp>
        <p:nvSpPr>
          <p:cNvPr id="156674" name="Rectangle 2"/>
          <p:cNvSpPr>
            <a:spLocks noGrp="1" noRot="1" noChangeAspect="1" noChangeArrowheads="1" noTextEdit="1"/>
          </p:cNvSpPr>
          <p:nvPr>
            <p:ph type="sldImg"/>
          </p:nvPr>
        </p:nvSpPr>
        <p:spPr>
          <a:ln cap="flat"/>
        </p:spPr>
      </p:sp>
      <p:sp>
        <p:nvSpPr>
          <p:cNvPr id="156675" name="Rectangle 3"/>
          <p:cNvSpPr>
            <a:spLocks noGrp="1" noChangeArrowheads="1"/>
          </p:cNvSpPr>
          <p:nvPr>
            <p:ph type="body" idx="1"/>
          </p:nvPr>
        </p:nvSpPr>
        <p:spPr>
          <a:ln/>
        </p:spPr>
        <p:txBody>
          <a:bodyPr/>
          <a:lstStyle/>
          <a:p>
            <a:endParaRPr lang="en-GB"/>
          </a:p>
        </p:txBody>
      </p:sp>
    </p:spTree>
    <p:extLst>
      <p:ext uri="{BB962C8B-B14F-4D97-AF65-F5344CB8AC3E}">
        <p14:creationId xmlns:p14="http://schemas.microsoft.com/office/powerpoint/2010/main" val="30644918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345DBF-0C87-411A-B065-CDE545A79376}" type="slidenum">
              <a:rPr lang="en-US"/>
              <a:pPr/>
              <a:t>32</a:t>
            </a:fld>
            <a:endParaRPr lang="en-US"/>
          </a:p>
        </p:txBody>
      </p:sp>
      <p:sp>
        <p:nvSpPr>
          <p:cNvPr id="158722" name="Rectangle 2"/>
          <p:cNvSpPr>
            <a:spLocks noGrp="1" noRot="1" noChangeAspect="1" noChangeArrowheads="1" noTextEdit="1"/>
          </p:cNvSpPr>
          <p:nvPr>
            <p:ph type="sldImg"/>
          </p:nvPr>
        </p:nvSpPr>
        <p:spPr>
          <a:ln cap="flat"/>
        </p:spPr>
      </p:sp>
      <p:sp>
        <p:nvSpPr>
          <p:cNvPr id="158723" name="Rectangle 3"/>
          <p:cNvSpPr>
            <a:spLocks noGrp="1" noChangeArrowheads="1"/>
          </p:cNvSpPr>
          <p:nvPr>
            <p:ph type="body" idx="1"/>
          </p:nvPr>
        </p:nvSpPr>
        <p:spPr>
          <a:ln/>
        </p:spPr>
        <p:txBody>
          <a:bodyPr/>
          <a:lstStyle/>
          <a:p>
            <a:endParaRPr lang="en-GB"/>
          </a:p>
        </p:txBody>
      </p:sp>
    </p:spTree>
    <p:extLst>
      <p:ext uri="{BB962C8B-B14F-4D97-AF65-F5344CB8AC3E}">
        <p14:creationId xmlns:p14="http://schemas.microsoft.com/office/powerpoint/2010/main" val="2212578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004D40-AA82-4B0E-9D23-9419F3EF692A}" type="slidenum">
              <a:rPr lang="en-US"/>
              <a:pPr/>
              <a:t>33</a:t>
            </a:fld>
            <a:endParaRPr lang="en-US"/>
          </a:p>
        </p:txBody>
      </p:sp>
      <p:sp>
        <p:nvSpPr>
          <p:cNvPr id="173058" name="Rectangle 2"/>
          <p:cNvSpPr>
            <a:spLocks noGrp="1" noRot="1" noChangeAspect="1" noChangeArrowheads="1" noTextEdit="1"/>
          </p:cNvSpPr>
          <p:nvPr>
            <p:ph type="sldImg"/>
          </p:nvPr>
        </p:nvSpPr>
        <p:spPr>
          <a:ln cap="flat"/>
        </p:spPr>
      </p:sp>
      <p:sp>
        <p:nvSpPr>
          <p:cNvPr id="173059" name="Rectangle 3"/>
          <p:cNvSpPr>
            <a:spLocks noGrp="1" noChangeArrowheads="1"/>
          </p:cNvSpPr>
          <p:nvPr>
            <p:ph type="body" idx="1"/>
          </p:nvPr>
        </p:nvSpPr>
        <p:spPr>
          <a:ln/>
        </p:spPr>
        <p:txBody>
          <a:bodyPr/>
          <a:lstStyle/>
          <a:p>
            <a:endParaRPr lang="en-GB"/>
          </a:p>
        </p:txBody>
      </p:sp>
    </p:spTree>
    <p:extLst>
      <p:ext uri="{BB962C8B-B14F-4D97-AF65-F5344CB8AC3E}">
        <p14:creationId xmlns:p14="http://schemas.microsoft.com/office/powerpoint/2010/main" val="26330143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D639DE-D9C4-46BA-AFFA-D0A1B3089BEB}" type="slidenum">
              <a:rPr lang="en-US"/>
              <a:pPr/>
              <a:t>34</a:t>
            </a:fld>
            <a:endParaRPr lang="en-US"/>
          </a:p>
        </p:txBody>
      </p:sp>
      <p:sp>
        <p:nvSpPr>
          <p:cNvPr id="160770" name="Rectangle 2"/>
          <p:cNvSpPr>
            <a:spLocks noGrp="1" noRot="1" noChangeAspect="1" noChangeArrowheads="1" noTextEdit="1"/>
          </p:cNvSpPr>
          <p:nvPr>
            <p:ph type="sldImg"/>
          </p:nvPr>
        </p:nvSpPr>
        <p:spPr>
          <a:ln cap="flat"/>
        </p:spPr>
      </p:sp>
      <p:sp>
        <p:nvSpPr>
          <p:cNvPr id="160771" name="Rectangle 3"/>
          <p:cNvSpPr>
            <a:spLocks noGrp="1" noChangeArrowheads="1"/>
          </p:cNvSpPr>
          <p:nvPr>
            <p:ph type="body" idx="1"/>
          </p:nvPr>
        </p:nvSpPr>
        <p:spPr>
          <a:ln/>
        </p:spPr>
        <p:txBody>
          <a:bodyPr/>
          <a:lstStyle/>
          <a:p>
            <a:endParaRPr lang="en-GB"/>
          </a:p>
        </p:txBody>
      </p:sp>
    </p:spTree>
    <p:extLst>
      <p:ext uri="{BB962C8B-B14F-4D97-AF65-F5344CB8AC3E}">
        <p14:creationId xmlns:p14="http://schemas.microsoft.com/office/powerpoint/2010/main" val="24857236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D639DE-D9C4-46BA-AFFA-D0A1B3089BEB}" type="slidenum">
              <a:rPr lang="en-US"/>
              <a:pPr/>
              <a:t>35</a:t>
            </a:fld>
            <a:endParaRPr lang="en-US"/>
          </a:p>
        </p:txBody>
      </p:sp>
      <p:sp>
        <p:nvSpPr>
          <p:cNvPr id="160770" name="Rectangle 2"/>
          <p:cNvSpPr>
            <a:spLocks noGrp="1" noRot="1" noChangeAspect="1" noChangeArrowheads="1" noTextEdit="1"/>
          </p:cNvSpPr>
          <p:nvPr>
            <p:ph type="sldImg"/>
          </p:nvPr>
        </p:nvSpPr>
        <p:spPr>
          <a:ln cap="flat"/>
        </p:spPr>
      </p:sp>
      <p:sp>
        <p:nvSpPr>
          <p:cNvPr id="160771" name="Rectangle 3"/>
          <p:cNvSpPr>
            <a:spLocks noGrp="1" noChangeArrowheads="1"/>
          </p:cNvSpPr>
          <p:nvPr>
            <p:ph type="body" idx="1"/>
          </p:nvPr>
        </p:nvSpPr>
        <p:spPr>
          <a:ln/>
        </p:spPr>
        <p:txBody>
          <a:bodyPr/>
          <a:lstStyle/>
          <a:p>
            <a:endParaRPr lang="en-GB"/>
          </a:p>
        </p:txBody>
      </p:sp>
    </p:spTree>
    <p:extLst>
      <p:ext uri="{BB962C8B-B14F-4D97-AF65-F5344CB8AC3E}">
        <p14:creationId xmlns:p14="http://schemas.microsoft.com/office/powerpoint/2010/main" val="38879004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EF7B84-E629-456B-AD06-0B7EF1E18E60}" type="slidenum">
              <a:rPr lang="en-US"/>
              <a:pPr/>
              <a:t>36</a:t>
            </a:fld>
            <a:endParaRPr lang="en-US"/>
          </a:p>
        </p:txBody>
      </p:sp>
      <p:sp>
        <p:nvSpPr>
          <p:cNvPr id="162818" name="Rectangle 2"/>
          <p:cNvSpPr>
            <a:spLocks noGrp="1" noRot="1" noChangeAspect="1" noChangeArrowheads="1" noTextEdit="1"/>
          </p:cNvSpPr>
          <p:nvPr>
            <p:ph type="sldImg"/>
          </p:nvPr>
        </p:nvSpPr>
        <p:spPr>
          <a:ln cap="flat"/>
        </p:spPr>
      </p:sp>
      <p:sp>
        <p:nvSpPr>
          <p:cNvPr id="162819" name="Rectangle 3"/>
          <p:cNvSpPr>
            <a:spLocks noGrp="1" noChangeArrowheads="1"/>
          </p:cNvSpPr>
          <p:nvPr>
            <p:ph type="body" idx="1"/>
          </p:nvPr>
        </p:nvSpPr>
        <p:spPr>
          <a:ln/>
        </p:spPr>
        <p:txBody>
          <a:bodyPr/>
          <a:lstStyle/>
          <a:p>
            <a:endParaRPr lang="en-GB"/>
          </a:p>
        </p:txBody>
      </p:sp>
    </p:spTree>
    <p:extLst>
      <p:ext uri="{BB962C8B-B14F-4D97-AF65-F5344CB8AC3E}">
        <p14:creationId xmlns:p14="http://schemas.microsoft.com/office/powerpoint/2010/main" val="9215087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EF7B84-E629-456B-AD06-0B7EF1E18E60}" type="slidenum">
              <a:rPr lang="en-US"/>
              <a:pPr/>
              <a:t>37</a:t>
            </a:fld>
            <a:endParaRPr lang="en-US"/>
          </a:p>
        </p:txBody>
      </p:sp>
      <p:sp>
        <p:nvSpPr>
          <p:cNvPr id="162818" name="Rectangle 2"/>
          <p:cNvSpPr>
            <a:spLocks noGrp="1" noRot="1" noChangeAspect="1" noChangeArrowheads="1" noTextEdit="1"/>
          </p:cNvSpPr>
          <p:nvPr>
            <p:ph type="sldImg"/>
          </p:nvPr>
        </p:nvSpPr>
        <p:spPr>
          <a:ln cap="flat"/>
        </p:spPr>
      </p:sp>
      <p:sp>
        <p:nvSpPr>
          <p:cNvPr id="162819" name="Rectangle 3"/>
          <p:cNvSpPr>
            <a:spLocks noGrp="1" noChangeArrowheads="1"/>
          </p:cNvSpPr>
          <p:nvPr>
            <p:ph type="body" idx="1"/>
          </p:nvPr>
        </p:nvSpPr>
        <p:spPr>
          <a:ln/>
        </p:spPr>
        <p:txBody>
          <a:bodyPr/>
          <a:lstStyle/>
          <a:p>
            <a:endParaRPr lang="en-GB"/>
          </a:p>
        </p:txBody>
      </p:sp>
    </p:spTree>
    <p:extLst>
      <p:ext uri="{BB962C8B-B14F-4D97-AF65-F5344CB8AC3E}">
        <p14:creationId xmlns:p14="http://schemas.microsoft.com/office/powerpoint/2010/main" val="1811283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B8102F-44A5-431F-BCE4-D1C7B505F00F}" type="slidenum">
              <a:rPr lang="en-US"/>
              <a:pPr/>
              <a:t>4</a:t>
            </a:fld>
            <a:endParaRPr lang="en-US"/>
          </a:p>
        </p:txBody>
      </p:sp>
      <p:sp>
        <p:nvSpPr>
          <p:cNvPr id="100354" name="Rectangle 2"/>
          <p:cNvSpPr>
            <a:spLocks noGrp="1" noRot="1" noChangeAspect="1" noChangeArrowheads="1" noTextEdit="1"/>
          </p:cNvSpPr>
          <p:nvPr>
            <p:ph type="sldImg"/>
          </p:nvPr>
        </p:nvSpPr>
        <p:spPr>
          <a:ln cap="flat"/>
        </p:spPr>
      </p:sp>
      <p:sp>
        <p:nvSpPr>
          <p:cNvPr id="100355" name="Rectangle 3"/>
          <p:cNvSpPr>
            <a:spLocks noGrp="1" noChangeArrowheads="1"/>
          </p:cNvSpPr>
          <p:nvPr>
            <p:ph type="body" idx="1"/>
          </p:nvPr>
        </p:nvSpPr>
        <p:spPr>
          <a:ln/>
        </p:spPr>
        <p:txBody>
          <a:bodyPr/>
          <a:lstStyle/>
          <a:p>
            <a:endParaRPr lang="en-GB"/>
          </a:p>
        </p:txBody>
      </p:sp>
    </p:spTree>
    <p:extLst>
      <p:ext uri="{BB962C8B-B14F-4D97-AF65-F5344CB8AC3E}">
        <p14:creationId xmlns:p14="http://schemas.microsoft.com/office/powerpoint/2010/main" val="2933767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51FA63-B345-452E-A99C-9166BFC17710}" type="slidenum">
              <a:rPr lang="en-US"/>
              <a:pPr/>
              <a:t>5</a:t>
            </a:fld>
            <a:endParaRPr lang="en-US"/>
          </a:p>
        </p:txBody>
      </p:sp>
      <p:sp>
        <p:nvSpPr>
          <p:cNvPr id="128002" name="Rectangle 2"/>
          <p:cNvSpPr>
            <a:spLocks noGrp="1" noRot="1" noChangeAspect="1" noChangeArrowheads="1" noTextEdit="1"/>
          </p:cNvSpPr>
          <p:nvPr>
            <p:ph type="sldImg"/>
          </p:nvPr>
        </p:nvSpPr>
        <p:spPr>
          <a:ln cap="flat"/>
        </p:spPr>
      </p:sp>
      <p:sp>
        <p:nvSpPr>
          <p:cNvPr id="128003" name="Rectangle 3"/>
          <p:cNvSpPr>
            <a:spLocks noGrp="1" noChangeArrowheads="1"/>
          </p:cNvSpPr>
          <p:nvPr>
            <p:ph type="body" idx="1"/>
          </p:nvPr>
        </p:nvSpPr>
        <p:spPr>
          <a:ln/>
        </p:spPr>
        <p:txBody>
          <a:bodyPr/>
          <a:lstStyle/>
          <a:p>
            <a:endParaRPr lang="en-GB"/>
          </a:p>
        </p:txBody>
      </p:sp>
    </p:spTree>
    <p:extLst>
      <p:ext uri="{BB962C8B-B14F-4D97-AF65-F5344CB8AC3E}">
        <p14:creationId xmlns:p14="http://schemas.microsoft.com/office/powerpoint/2010/main" val="39425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6810D6-2C9D-4242-87D6-E4EBF0250235}" type="slidenum">
              <a:rPr lang="en-US"/>
              <a:pPr/>
              <a:t>6</a:t>
            </a:fld>
            <a:endParaRPr lang="en-US"/>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p:txBody>
          <a:bodyPr/>
          <a:lstStyle/>
          <a:p>
            <a:endParaRPr lang="sl-SI"/>
          </a:p>
        </p:txBody>
      </p:sp>
    </p:spTree>
    <p:extLst>
      <p:ext uri="{BB962C8B-B14F-4D97-AF65-F5344CB8AC3E}">
        <p14:creationId xmlns:p14="http://schemas.microsoft.com/office/powerpoint/2010/main" val="990699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253642-4583-4115-9460-C38449F2D81C}" type="slidenum">
              <a:rPr lang="en-US"/>
              <a:pPr/>
              <a:t>7</a:t>
            </a:fld>
            <a:endParaRPr lang="en-US"/>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endParaRPr lang="sl-SI"/>
          </a:p>
        </p:txBody>
      </p:sp>
    </p:spTree>
    <p:extLst>
      <p:ext uri="{BB962C8B-B14F-4D97-AF65-F5344CB8AC3E}">
        <p14:creationId xmlns:p14="http://schemas.microsoft.com/office/powerpoint/2010/main" val="1735732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32CD91-CDE9-4634-8EBC-55DA328E6955}" type="slidenum">
              <a:rPr lang="en-US"/>
              <a:pPr/>
              <a:t>8</a:t>
            </a:fld>
            <a:endParaRPr lang="en-US"/>
          </a:p>
        </p:txBody>
      </p:sp>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p:txBody>
          <a:bodyPr/>
          <a:lstStyle/>
          <a:p>
            <a:endParaRPr lang="sl-SI"/>
          </a:p>
        </p:txBody>
      </p:sp>
    </p:spTree>
    <p:extLst>
      <p:ext uri="{BB962C8B-B14F-4D97-AF65-F5344CB8AC3E}">
        <p14:creationId xmlns:p14="http://schemas.microsoft.com/office/powerpoint/2010/main" val="940444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59E529-B59A-4094-BAA6-FD06F20D4F03}" type="slidenum">
              <a:rPr lang="en-US"/>
              <a:pPr/>
              <a:t>9</a:t>
            </a:fld>
            <a:endParaRPr lang="en-US"/>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p:txBody>
          <a:bodyPr/>
          <a:lstStyle/>
          <a:p>
            <a:pPr>
              <a:spcBef>
                <a:spcPct val="0"/>
              </a:spcBef>
            </a:pPr>
            <a:r>
              <a:rPr lang="en-US" b="1"/>
              <a:t>Fig. 1.</a:t>
            </a:r>
            <a:r>
              <a:rPr lang="en-US"/>
              <a:t> Pathways for introduction of uracil residues into DNA. (A) Function of dUTPase and misincorporation of uracil into DNA. The conversion of dUTP to dUMP and PPi occurs by dUTPase activity. This conversion helps the cells to maintain a low dUTP:dTTP ratio as well as providing a substrate (dUMP) for thymidylate synthase. If the ratio is higher, the probability of misincorporation of uracil into DNA increases. Uracil-containing DNA serves as a substrate for UNG. In non-dividing cells, dUTPase levels are lower and would result in an elevated dUTP:dTTP ratio. (B) The spontaneous deamination of cytosine residues to create uracil-containing DNA leads to base excision repair. Cytosine residues can spontaneously deaminate to create uracil-containing DNA, which can be acted upon by UNG. Higher deamination rates of cytosine residues in the DNA of non-dividing cells could contribute to higher levels of uracil-containing DNA. UNG excises the uracil residue in the DNA to create an AP site. AP endonuclease cleaves the 5´ end of the AP site. The resulting single-nucleotide gap is filled in by DNA polymerase b. The remaining nick is sealed by a DNA ligase. </a:t>
            </a:r>
          </a:p>
          <a:p>
            <a:endParaRPr lang="sl-SI"/>
          </a:p>
        </p:txBody>
      </p:sp>
    </p:spTree>
    <p:extLst>
      <p:ext uri="{BB962C8B-B14F-4D97-AF65-F5344CB8AC3E}">
        <p14:creationId xmlns:p14="http://schemas.microsoft.com/office/powerpoint/2010/main" val="3515764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l-SI"/>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sl-SI"/>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D6254BD-E68F-48AA-87B4-1753A8C37C3F}" type="slidenum">
              <a:rPr lang="en-US"/>
              <a:pPr/>
              <a:t>‹#›</a:t>
            </a:fld>
            <a:endParaRPr lang="en-US"/>
          </a:p>
        </p:txBody>
      </p:sp>
    </p:spTree>
    <p:extLst>
      <p:ext uri="{BB962C8B-B14F-4D97-AF65-F5344CB8AC3E}">
        <p14:creationId xmlns:p14="http://schemas.microsoft.com/office/powerpoint/2010/main" val="1353821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54284C4-E139-4200-A09E-45CD31F9F1D8}" type="slidenum">
              <a:rPr lang="en-US"/>
              <a:pPr/>
              <a:t>‹#›</a:t>
            </a:fld>
            <a:endParaRPr lang="en-US"/>
          </a:p>
        </p:txBody>
      </p:sp>
    </p:spTree>
    <p:extLst>
      <p:ext uri="{BB962C8B-B14F-4D97-AF65-F5344CB8AC3E}">
        <p14:creationId xmlns:p14="http://schemas.microsoft.com/office/powerpoint/2010/main" val="1168892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sl-SI"/>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35B80C7-80B0-4AA2-8B4D-1BBDC69C3183}" type="slidenum">
              <a:rPr lang="en-US"/>
              <a:pPr/>
              <a:t>‹#›</a:t>
            </a:fld>
            <a:endParaRPr lang="en-US"/>
          </a:p>
        </p:txBody>
      </p:sp>
    </p:spTree>
    <p:extLst>
      <p:ext uri="{BB962C8B-B14F-4D97-AF65-F5344CB8AC3E}">
        <p14:creationId xmlns:p14="http://schemas.microsoft.com/office/powerpoint/2010/main" val="26198447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sl-SI"/>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AB132478-0AB3-45B8-B8B6-B4A39890F82E}" type="slidenum">
              <a:rPr lang="en-US"/>
              <a:pPr/>
              <a:t>‹#›</a:t>
            </a:fld>
            <a:endParaRPr lang="en-US"/>
          </a:p>
        </p:txBody>
      </p:sp>
    </p:spTree>
    <p:extLst>
      <p:ext uri="{BB962C8B-B14F-4D97-AF65-F5344CB8AC3E}">
        <p14:creationId xmlns:p14="http://schemas.microsoft.com/office/powerpoint/2010/main" val="793980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177142E-B151-4C55-8C0C-7C8DC1D4B9A7}" type="slidenum">
              <a:rPr lang="en-US"/>
              <a:pPr/>
              <a:t>‹#›</a:t>
            </a:fld>
            <a:endParaRPr lang="en-US"/>
          </a:p>
        </p:txBody>
      </p:sp>
    </p:spTree>
    <p:extLst>
      <p:ext uri="{BB962C8B-B14F-4D97-AF65-F5344CB8AC3E}">
        <p14:creationId xmlns:p14="http://schemas.microsoft.com/office/powerpoint/2010/main" val="3830911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l-S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7EB1683-D227-42B9-88EF-3E2D946BAFCA}" type="slidenum">
              <a:rPr lang="en-US"/>
              <a:pPr/>
              <a:t>‹#›</a:t>
            </a:fld>
            <a:endParaRPr lang="en-US"/>
          </a:p>
        </p:txBody>
      </p:sp>
    </p:spTree>
    <p:extLst>
      <p:ext uri="{BB962C8B-B14F-4D97-AF65-F5344CB8AC3E}">
        <p14:creationId xmlns:p14="http://schemas.microsoft.com/office/powerpoint/2010/main" val="2825022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C68FA46-1E51-4429-8A9A-F5B781FBD0A3}" type="slidenum">
              <a:rPr lang="en-US"/>
              <a:pPr/>
              <a:t>‹#›</a:t>
            </a:fld>
            <a:endParaRPr lang="en-US"/>
          </a:p>
        </p:txBody>
      </p:sp>
    </p:spTree>
    <p:extLst>
      <p:ext uri="{BB962C8B-B14F-4D97-AF65-F5344CB8AC3E}">
        <p14:creationId xmlns:p14="http://schemas.microsoft.com/office/powerpoint/2010/main" val="3664203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sl-S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BD342A4-6E00-4394-AC50-F956908918D2}" type="slidenum">
              <a:rPr lang="en-US"/>
              <a:pPr/>
              <a:t>‹#›</a:t>
            </a:fld>
            <a:endParaRPr lang="en-US"/>
          </a:p>
        </p:txBody>
      </p:sp>
    </p:spTree>
    <p:extLst>
      <p:ext uri="{BB962C8B-B14F-4D97-AF65-F5344CB8AC3E}">
        <p14:creationId xmlns:p14="http://schemas.microsoft.com/office/powerpoint/2010/main" val="544031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D686B6F-D8D8-4ED6-952B-116DCC7A32CB}" type="slidenum">
              <a:rPr lang="en-US"/>
              <a:pPr/>
              <a:t>‹#›</a:t>
            </a:fld>
            <a:endParaRPr lang="en-US"/>
          </a:p>
        </p:txBody>
      </p:sp>
    </p:spTree>
    <p:extLst>
      <p:ext uri="{BB962C8B-B14F-4D97-AF65-F5344CB8AC3E}">
        <p14:creationId xmlns:p14="http://schemas.microsoft.com/office/powerpoint/2010/main" val="2610265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06E3051-F114-4113-97F2-AC244DB337C3}" type="slidenum">
              <a:rPr lang="en-US"/>
              <a:pPr/>
              <a:t>‹#›</a:t>
            </a:fld>
            <a:endParaRPr lang="en-US"/>
          </a:p>
        </p:txBody>
      </p:sp>
    </p:spTree>
    <p:extLst>
      <p:ext uri="{BB962C8B-B14F-4D97-AF65-F5344CB8AC3E}">
        <p14:creationId xmlns:p14="http://schemas.microsoft.com/office/powerpoint/2010/main" val="1470655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l-S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958CD96-724C-4A2D-931A-177491D8926D}" type="slidenum">
              <a:rPr lang="en-US"/>
              <a:pPr/>
              <a:t>‹#›</a:t>
            </a:fld>
            <a:endParaRPr lang="en-US"/>
          </a:p>
        </p:txBody>
      </p:sp>
    </p:spTree>
    <p:extLst>
      <p:ext uri="{BB962C8B-B14F-4D97-AF65-F5344CB8AC3E}">
        <p14:creationId xmlns:p14="http://schemas.microsoft.com/office/powerpoint/2010/main" val="1000103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l-S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944AF75-1EE7-4C1D-B9D8-4E9D18AF8AC3}" type="slidenum">
              <a:rPr lang="en-US"/>
              <a:pPr/>
              <a:t>‹#›</a:t>
            </a:fld>
            <a:endParaRPr lang="en-US"/>
          </a:p>
        </p:txBody>
      </p:sp>
    </p:spTree>
    <p:extLst>
      <p:ext uri="{BB962C8B-B14F-4D97-AF65-F5344CB8AC3E}">
        <p14:creationId xmlns:p14="http://schemas.microsoft.com/office/powerpoint/2010/main" val="638880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lgn="r">
              <a:defRPr sz="1400"/>
            </a:lvl1pPr>
          </a:lstStyle>
          <a:p>
            <a:fld id="{9A7AE6D3-CB50-4E66-BE6B-7CC7A54EF4A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jpeg"/></Relationships>
</file>

<file path=ppt/slides/_rels/slide3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4100" name="Rectangle 4"/>
          <p:cNvSpPr>
            <a:spLocks noChangeArrowheads="1"/>
          </p:cNvSpPr>
          <p:nvPr/>
        </p:nvSpPr>
        <p:spPr bwMode="auto">
          <a:xfrm>
            <a:off x="971550" y="1793875"/>
            <a:ext cx="7359650" cy="1851149"/>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ctr">
              <a:spcBef>
                <a:spcPct val="20000"/>
              </a:spcBef>
            </a:pPr>
            <a:r>
              <a:rPr lang="en-US" sz="4000" b="1" dirty="0" err="1" smtClean="0">
                <a:latin typeface="Agency FB" pitchFamily="34" charset="0"/>
              </a:rPr>
              <a:t>Mutageneza</a:t>
            </a:r>
            <a:r>
              <a:rPr lang="sl-SI" sz="4000" b="1" dirty="0" smtClean="0">
                <a:latin typeface="Agency FB" pitchFamily="34" charset="0"/>
              </a:rPr>
              <a:t> in </a:t>
            </a:r>
          </a:p>
          <a:p>
            <a:pPr algn="ctr">
              <a:spcBef>
                <a:spcPct val="20000"/>
              </a:spcBef>
            </a:pPr>
            <a:r>
              <a:rPr lang="en-US" sz="4000" b="1" dirty="0" err="1" smtClean="0">
                <a:latin typeface="Agency FB" pitchFamily="34" charset="0"/>
              </a:rPr>
              <a:t>Proteinsko</a:t>
            </a:r>
            <a:r>
              <a:rPr lang="en-US" sz="4000" b="1" dirty="0" smtClean="0">
                <a:latin typeface="Agency FB" pitchFamily="34" charset="0"/>
              </a:rPr>
              <a:t> </a:t>
            </a:r>
            <a:r>
              <a:rPr lang="en-US" sz="4000" b="1" dirty="0" err="1" smtClean="0">
                <a:latin typeface="Agency FB" pitchFamily="34" charset="0"/>
              </a:rPr>
              <a:t>inženirstvo</a:t>
            </a:r>
            <a:endParaRPr lang="en-US" sz="4000" b="1" dirty="0">
              <a:latin typeface="Agency FB"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a:xfrm>
            <a:off x="323850" y="549275"/>
            <a:ext cx="4464050" cy="936625"/>
          </a:xfrm>
          <a:solidFill>
            <a:srgbClr val="CCFFCC"/>
          </a:solidFill>
          <a:ln/>
        </p:spPr>
        <p:txBody>
          <a:bodyPr/>
          <a:lstStyle/>
          <a:p>
            <a:r>
              <a:rPr lang="en-US" sz="2800"/>
              <a:t>Mutageneza na fagu</a:t>
            </a:r>
            <a:r>
              <a:rPr lang="sl-SI" sz="2800"/>
              <a:t> </a:t>
            </a:r>
            <a:br>
              <a:rPr lang="sl-SI" sz="2800"/>
            </a:br>
            <a:r>
              <a:rPr lang="sl-SI" sz="2800"/>
              <a:t>s sevi </a:t>
            </a:r>
            <a:r>
              <a:rPr lang="sl-SI" sz="2800" i="1"/>
              <a:t>dut </a:t>
            </a:r>
            <a:r>
              <a:rPr lang="sl-SI" sz="2800" i="1" baseline="30000"/>
              <a:t>-</a:t>
            </a:r>
            <a:r>
              <a:rPr lang="sl-SI" sz="2800" i="1"/>
              <a:t>/ ung </a:t>
            </a:r>
            <a:r>
              <a:rPr lang="sl-SI" sz="2800" i="1" baseline="30000"/>
              <a:t>-</a:t>
            </a:r>
            <a:endParaRPr lang="en-US" sz="2800" i="1" baseline="30000"/>
          </a:p>
        </p:txBody>
      </p:sp>
      <p:sp>
        <p:nvSpPr>
          <p:cNvPr id="212995" name="Rectangle 3"/>
          <p:cNvSpPr>
            <a:spLocks noGrp="1" noChangeArrowheads="1"/>
          </p:cNvSpPr>
          <p:nvPr>
            <p:ph type="body" idx="1"/>
          </p:nvPr>
        </p:nvSpPr>
        <p:spPr>
          <a:xfrm>
            <a:off x="179388" y="1844675"/>
            <a:ext cx="4679950" cy="2952750"/>
          </a:xfrm>
          <a:noFill/>
          <a:ln/>
        </p:spPr>
        <p:txBody>
          <a:bodyPr/>
          <a:lstStyle/>
          <a:p>
            <a:pPr marL="0" indent="0">
              <a:buFontTx/>
              <a:buNone/>
            </a:pPr>
            <a:r>
              <a:rPr lang="sl-SI" sz="1800"/>
              <a:t>Z</a:t>
            </a:r>
            <a:r>
              <a:rPr lang="en-US" sz="1800"/>
              <a:t> metod</a:t>
            </a:r>
            <a:r>
              <a:rPr lang="sl-SI" sz="1800"/>
              <a:t>o</a:t>
            </a:r>
            <a:r>
              <a:rPr lang="en-US" sz="1800"/>
              <a:t> po Kunklu fage</a:t>
            </a:r>
            <a:r>
              <a:rPr lang="sl-SI" sz="1800"/>
              <a:t> M13</a:t>
            </a:r>
            <a:r>
              <a:rPr lang="en-US" sz="1800"/>
              <a:t> vstavimo v sev </a:t>
            </a:r>
            <a:r>
              <a:rPr lang="en-US" sz="1800" i="1"/>
              <a:t>E. coli</a:t>
            </a:r>
            <a:r>
              <a:rPr lang="en-US" sz="1800"/>
              <a:t>, ki </a:t>
            </a:r>
            <a:r>
              <a:rPr lang="sl-SI" sz="1800"/>
              <a:t>je </a:t>
            </a:r>
            <a:r>
              <a:rPr lang="en-US" sz="1800" i="1"/>
              <a:t>dut</a:t>
            </a:r>
            <a:r>
              <a:rPr lang="sl-SI" sz="1800" i="1"/>
              <a:t> </a:t>
            </a:r>
            <a:r>
              <a:rPr lang="en-US" sz="1800" i="1" baseline="30000"/>
              <a:t>–</a:t>
            </a:r>
            <a:r>
              <a:rPr lang="sl-SI" sz="1800"/>
              <a:t> in </a:t>
            </a:r>
            <a:r>
              <a:rPr lang="en-US" sz="1800" i="1"/>
              <a:t>ung</a:t>
            </a:r>
            <a:r>
              <a:rPr lang="sl-SI" sz="1800" i="1"/>
              <a:t> </a:t>
            </a:r>
            <a:r>
              <a:rPr lang="en-US" sz="1800" i="1" baseline="30000"/>
              <a:t>–</a:t>
            </a:r>
            <a:r>
              <a:rPr lang="sl-SI" sz="1800" i="1" baseline="30000"/>
              <a:t> </a:t>
            </a:r>
            <a:r>
              <a:rPr lang="sl-SI" sz="1800"/>
              <a:t> </a:t>
            </a:r>
            <a:r>
              <a:rPr lang="en-US" sz="1800"/>
              <a:t>kar povzroči, da </a:t>
            </a:r>
            <a:r>
              <a:rPr lang="sl-SI" sz="1800"/>
              <a:t>ima f</a:t>
            </a:r>
            <a:r>
              <a:rPr lang="en-US" sz="1800"/>
              <a:t>ag v takih celicah </a:t>
            </a:r>
            <a:r>
              <a:rPr lang="sl-SI" sz="1800"/>
              <a:t>na mestih </a:t>
            </a:r>
            <a:r>
              <a:rPr lang="en-US" sz="1800"/>
              <a:t>T</a:t>
            </a:r>
            <a:r>
              <a:rPr lang="sl-SI" sz="1800"/>
              <a:t> </a:t>
            </a:r>
            <a:r>
              <a:rPr lang="en-US" sz="1800"/>
              <a:t>~1% </a:t>
            </a:r>
            <a:r>
              <a:rPr lang="sl-SI" sz="1800"/>
              <a:t>U</a:t>
            </a:r>
            <a:r>
              <a:rPr lang="en-US" sz="1800"/>
              <a:t>. </a:t>
            </a:r>
            <a:endParaRPr lang="sl-SI" sz="1800"/>
          </a:p>
          <a:p>
            <a:pPr marL="0" indent="0">
              <a:buFontTx/>
              <a:buNone/>
            </a:pPr>
            <a:r>
              <a:rPr lang="sl-SI" sz="1800"/>
              <a:t/>
            </a:r>
            <a:br>
              <a:rPr lang="sl-SI" sz="1800"/>
            </a:br>
            <a:r>
              <a:rPr lang="en-US" sz="1800"/>
              <a:t>Po </a:t>
            </a:r>
            <a:r>
              <a:rPr lang="en-US" sz="1800" i="1"/>
              <a:t>in vitro</a:t>
            </a:r>
            <a:r>
              <a:rPr lang="en-US" sz="1800"/>
              <a:t> sintezi</a:t>
            </a:r>
            <a:r>
              <a:rPr lang="sl-SI" sz="1800"/>
              <a:t> </a:t>
            </a:r>
            <a:r>
              <a:rPr lang="en-US" sz="1800"/>
              <a:t>2. verige, ki vključuje mutacijo, dobljeni mutirani fag prenesemo v celico, ki ima </a:t>
            </a:r>
            <a:r>
              <a:rPr lang="sl-SI" sz="1800"/>
              <a:t>(</a:t>
            </a:r>
            <a:r>
              <a:rPr lang="en-US" sz="1800"/>
              <a:t>wt</a:t>
            </a:r>
            <a:r>
              <a:rPr lang="sl-SI" sz="1800"/>
              <a:t>)</a:t>
            </a:r>
            <a:r>
              <a:rPr lang="en-US" sz="1800"/>
              <a:t> </a:t>
            </a:r>
            <a:r>
              <a:rPr lang="en-US" sz="1800" i="1">
                <a:solidFill>
                  <a:srgbClr val="FF33CC"/>
                </a:solidFill>
              </a:rPr>
              <a:t>ung</a:t>
            </a:r>
            <a:r>
              <a:rPr lang="sl-SI" sz="1800" i="1" baseline="30000">
                <a:solidFill>
                  <a:srgbClr val="FF33CC"/>
                </a:solidFill>
              </a:rPr>
              <a:t>+</a:t>
            </a:r>
            <a:r>
              <a:rPr lang="en-US" sz="1800"/>
              <a:t>; </a:t>
            </a:r>
            <a:r>
              <a:rPr lang="sl-SI" sz="1800"/>
              <a:t>u</a:t>
            </a:r>
            <a:r>
              <a:rPr lang="en-US" sz="1800"/>
              <a:t>racil-N-glikozilaza bo razgradila verigo z napačno</a:t>
            </a:r>
            <a:r>
              <a:rPr lang="sl-SI" sz="1800"/>
              <a:t> </a:t>
            </a:r>
            <a:r>
              <a:rPr lang="en-US" sz="1800"/>
              <a:t>vstavljenimi dUTP, druga (mutirana) veriga pa bo ostala intaktna.</a:t>
            </a:r>
          </a:p>
          <a:p>
            <a:pPr marL="0" indent="0">
              <a:lnSpc>
                <a:spcPct val="80000"/>
              </a:lnSpc>
              <a:buFontTx/>
              <a:buNone/>
            </a:pPr>
            <a:endParaRPr lang="en-US" sz="1800"/>
          </a:p>
        </p:txBody>
      </p:sp>
      <p:grpSp>
        <p:nvGrpSpPr>
          <p:cNvPr id="212996" name="Group 4"/>
          <p:cNvGrpSpPr>
            <a:grpSpLocks/>
          </p:cNvGrpSpPr>
          <p:nvPr/>
        </p:nvGrpSpPr>
        <p:grpSpPr bwMode="auto">
          <a:xfrm>
            <a:off x="5148263" y="260350"/>
            <a:ext cx="3587750" cy="5794375"/>
            <a:chOff x="3243" y="391"/>
            <a:chExt cx="2260" cy="3650"/>
          </a:xfrm>
        </p:grpSpPr>
        <p:pic>
          <p:nvPicPr>
            <p:cNvPr id="212997" name="Picture 5" descr="img023"/>
            <p:cNvPicPr>
              <a:picLocks noChangeAspect="1" noChangeArrowheads="1"/>
            </p:cNvPicPr>
            <p:nvPr/>
          </p:nvPicPr>
          <p:blipFill>
            <a:blip r:embed="rId3">
              <a:extLst>
                <a:ext uri="{28A0092B-C50C-407E-A947-70E740481C1C}">
                  <a14:useLocalDpi xmlns:a14="http://schemas.microsoft.com/office/drawing/2010/main" val="0"/>
                </a:ext>
              </a:extLst>
            </a:blip>
            <a:srcRect l="14503" t="21680" r="14580" b="30684"/>
            <a:stretch>
              <a:fillRect/>
            </a:stretch>
          </p:blipFill>
          <p:spPr bwMode="auto">
            <a:xfrm>
              <a:off x="3298" y="1207"/>
              <a:ext cx="2205" cy="1157"/>
            </a:xfrm>
            <a:prstGeom prst="rect">
              <a:avLst/>
            </a:prstGeom>
            <a:noFill/>
            <a:extLst>
              <a:ext uri="{909E8E84-426E-40DD-AFC4-6F175D3DCCD1}">
                <a14:hiddenFill xmlns:a14="http://schemas.microsoft.com/office/drawing/2010/main">
                  <a:solidFill>
                    <a:srgbClr val="FFFFFF"/>
                  </a:solidFill>
                </a14:hiddenFill>
              </a:ext>
            </a:extLst>
          </p:spPr>
        </p:pic>
        <p:pic>
          <p:nvPicPr>
            <p:cNvPr id="212998" name="Picture 6" descr="img024"/>
            <p:cNvPicPr>
              <a:picLocks noChangeAspect="1" noChangeArrowheads="1"/>
            </p:cNvPicPr>
            <p:nvPr/>
          </p:nvPicPr>
          <p:blipFill>
            <a:blip r:embed="rId4">
              <a:extLst>
                <a:ext uri="{28A0092B-C50C-407E-A947-70E740481C1C}">
                  <a14:useLocalDpi xmlns:a14="http://schemas.microsoft.com/office/drawing/2010/main" val="0"/>
                </a:ext>
              </a:extLst>
            </a:blip>
            <a:srcRect l="17831" t="26144" r="7065" b="3563"/>
            <a:stretch>
              <a:fillRect/>
            </a:stretch>
          </p:blipFill>
          <p:spPr bwMode="auto">
            <a:xfrm>
              <a:off x="3243" y="2387"/>
              <a:ext cx="2260" cy="1654"/>
            </a:xfrm>
            <a:prstGeom prst="rect">
              <a:avLst/>
            </a:prstGeom>
            <a:noFill/>
            <a:extLst>
              <a:ext uri="{909E8E84-426E-40DD-AFC4-6F175D3DCCD1}">
                <a14:hiddenFill xmlns:a14="http://schemas.microsoft.com/office/drawing/2010/main">
                  <a:solidFill>
                    <a:srgbClr val="FFFFFF"/>
                  </a:solidFill>
                </a14:hiddenFill>
              </a:ext>
            </a:extLst>
          </p:spPr>
        </p:pic>
        <p:pic>
          <p:nvPicPr>
            <p:cNvPr id="212999" name="Picture 7" descr="img022"/>
            <p:cNvPicPr>
              <a:picLocks noChangeAspect="1" noChangeArrowheads="1"/>
            </p:cNvPicPr>
            <p:nvPr/>
          </p:nvPicPr>
          <p:blipFill>
            <a:blip r:embed="rId5">
              <a:extLst>
                <a:ext uri="{28A0092B-C50C-407E-A947-70E740481C1C}">
                  <a14:useLocalDpi xmlns:a14="http://schemas.microsoft.com/office/drawing/2010/main" val="0"/>
                </a:ext>
              </a:extLst>
            </a:blip>
            <a:srcRect l="11131" t="31442" r="9853" b="30687"/>
            <a:stretch>
              <a:fillRect/>
            </a:stretch>
          </p:blipFill>
          <p:spPr bwMode="auto">
            <a:xfrm>
              <a:off x="3288" y="391"/>
              <a:ext cx="2203" cy="826"/>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8" name="Rectangle 4"/>
          <p:cNvSpPr>
            <a:spLocks noGrp="1" noChangeArrowheads="1"/>
          </p:cNvSpPr>
          <p:nvPr>
            <p:ph type="body" idx="1"/>
          </p:nvPr>
        </p:nvSpPr>
        <p:spPr>
          <a:xfrm>
            <a:off x="179388" y="950913"/>
            <a:ext cx="4679950" cy="5502275"/>
          </a:xfrm>
          <a:noFill/>
          <a:ln/>
        </p:spPr>
        <p:txBody>
          <a:bodyPr/>
          <a:lstStyle/>
          <a:p>
            <a:pPr marL="0" indent="0">
              <a:buFontTx/>
              <a:buNone/>
            </a:pPr>
            <a:r>
              <a:rPr lang="en-US" sz="1600"/>
              <a:t>Delo z bakteriofagi je bolj zamudno kot delo s plazmidi. Zato so razvili več metod za vnos mutacij v plazmidno DNA.</a:t>
            </a:r>
          </a:p>
          <a:p>
            <a:pPr marL="0" indent="0">
              <a:buFontTx/>
              <a:buNone/>
            </a:pPr>
            <a:r>
              <a:rPr lang="en-US" sz="1600"/>
              <a:t>Vektorji pALTER (Promega) imajo funkcionalen gen za TetR in s točkovno mutacijo okvarjen gen za AmpR. </a:t>
            </a:r>
            <a:endParaRPr lang="sl-SI" sz="1600"/>
          </a:p>
          <a:p>
            <a:pPr marL="0" indent="0">
              <a:buFontTx/>
              <a:buNone/>
            </a:pPr>
            <a:r>
              <a:rPr lang="en-US" sz="1600"/>
              <a:t>Na ssDNA (po tretiranju z NaOH) nato</a:t>
            </a:r>
            <a:r>
              <a:rPr lang="sl-SI" sz="1600"/>
              <a:t> </a:t>
            </a:r>
            <a:r>
              <a:rPr lang="en-US" sz="1600"/>
              <a:t>vežemo tri mutagene oligonukleotide</a:t>
            </a:r>
            <a:r>
              <a:rPr lang="sl-SI" sz="1600"/>
              <a:t> </a:t>
            </a:r>
            <a:r>
              <a:rPr lang="en-US" sz="1600"/>
              <a:t>hkrati. Z enim popravljamo okvaro na Amp</a:t>
            </a:r>
            <a:r>
              <a:rPr lang="sl-SI" sz="1600"/>
              <a:t>S</a:t>
            </a:r>
            <a:r>
              <a:rPr lang="en-US" sz="1600"/>
              <a:t>, z drugim vnašamo okvaro</a:t>
            </a:r>
            <a:r>
              <a:rPr lang="sl-SI" sz="1600"/>
              <a:t> </a:t>
            </a:r>
            <a:r>
              <a:rPr lang="en-US" sz="1600"/>
              <a:t>na TetR, s tretjim pa vnesemo želeno mutacijo v fragment, ki ga vektor vsebuje. </a:t>
            </a:r>
          </a:p>
          <a:p>
            <a:pPr marL="0" indent="0">
              <a:spcBef>
                <a:spcPct val="5000"/>
              </a:spcBef>
              <a:buFontTx/>
              <a:buNone/>
            </a:pPr>
            <a:r>
              <a:rPr lang="en-US" sz="1600"/>
              <a:t>V prisotnosti dNTP in DNA-polimeraze T4 se regenerira 2. veriga. </a:t>
            </a:r>
          </a:p>
          <a:p>
            <a:pPr marL="0" indent="0">
              <a:spcBef>
                <a:spcPct val="5000"/>
              </a:spcBef>
              <a:buFontTx/>
              <a:buNone/>
            </a:pPr>
            <a:r>
              <a:rPr lang="en-US" sz="1600"/>
              <a:t>S konstruktom transformiramo </a:t>
            </a:r>
            <a:r>
              <a:rPr lang="en-US" sz="1600" i="1"/>
              <a:t>E. coli</a:t>
            </a:r>
            <a:r>
              <a:rPr lang="en-US" sz="1600"/>
              <a:t> in selekcioniramo na gojišču z ampicilinom. Učinkovitost postopka doseže do 90%.</a:t>
            </a:r>
          </a:p>
          <a:p>
            <a:pPr marL="0" indent="0">
              <a:spcBef>
                <a:spcPct val="5000"/>
              </a:spcBef>
              <a:buFontTx/>
              <a:buNone/>
            </a:pPr>
            <a:r>
              <a:rPr lang="en-US" sz="1600"/>
              <a:t>Prisotnost mutacije potrdimo s kontrolo </a:t>
            </a:r>
            <a:r>
              <a:rPr lang="sl-SI" sz="1600"/>
              <a:t/>
            </a:r>
            <a:br>
              <a:rPr lang="sl-SI" sz="1600"/>
            </a:br>
            <a:r>
              <a:rPr lang="en-US" sz="1600"/>
              <a:t>nukleotidnega zaporedja</a:t>
            </a:r>
            <a:r>
              <a:rPr lang="sl-SI" sz="1600"/>
              <a:t>.</a:t>
            </a:r>
            <a:endParaRPr lang="en-US" sz="1800"/>
          </a:p>
          <a:p>
            <a:pPr marL="0" indent="0">
              <a:lnSpc>
                <a:spcPct val="80000"/>
              </a:lnSpc>
              <a:buFontTx/>
              <a:buNone/>
            </a:pPr>
            <a:endParaRPr lang="en-US" sz="800"/>
          </a:p>
        </p:txBody>
      </p:sp>
      <p:sp>
        <p:nvSpPr>
          <p:cNvPr id="139267" name="Rectangle 3"/>
          <p:cNvSpPr>
            <a:spLocks noGrp="1" noChangeArrowheads="1"/>
          </p:cNvSpPr>
          <p:nvPr>
            <p:ph type="title"/>
          </p:nvPr>
        </p:nvSpPr>
        <p:spPr>
          <a:xfrm>
            <a:off x="508000" y="211138"/>
            <a:ext cx="7975600" cy="528637"/>
          </a:xfrm>
          <a:solidFill>
            <a:srgbClr val="CCFFCC"/>
          </a:solidFill>
          <a:ln/>
        </p:spPr>
        <p:txBody>
          <a:bodyPr/>
          <a:lstStyle/>
          <a:p>
            <a:r>
              <a:rPr lang="en-US" sz="2800"/>
              <a:t>Mutageneza na plazmidu</a:t>
            </a:r>
            <a:endParaRPr lang="en-US" sz="3200" i="1"/>
          </a:p>
        </p:txBody>
      </p:sp>
      <p:pic>
        <p:nvPicPr>
          <p:cNvPr id="139271" name="Picture 7" descr="img027"/>
          <p:cNvPicPr>
            <a:picLocks noChangeAspect="1" noChangeArrowheads="1"/>
          </p:cNvPicPr>
          <p:nvPr/>
        </p:nvPicPr>
        <p:blipFill>
          <a:blip r:embed="rId3">
            <a:extLst>
              <a:ext uri="{28A0092B-C50C-407E-A947-70E740481C1C}">
                <a14:useLocalDpi xmlns:a14="http://schemas.microsoft.com/office/drawing/2010/main" val="0"/>
              </a:ext>
            </a:extLst>
          </a:blip>
          <a:srcRect l="5888" t="23111" r="4639"/>
          <a:stretch>
            <a:fillRect/>
          </a:stretch>
        </p:blipFill>
        <p:spPr bwMode="auto">
          <a:xfrm>
            <a:off x="5111750" y="981075"/>
            <a:ext cx="3852863" cy="2482850"/>
          </a:xfrm>
          <a:prstGeom prst="rect">
            <a:avLst/>
          </a:prstGeom>
          <a:noFill/>
          <a:extLst>
            <a:ext uri="{909E8E84-426E-40DD-AFC4-6F175D3DCCD1}">
              <a14:hiddenFill xmlns:a14="http://schemas.microsoft.com/office/drawing/2010/main">
                <a:solidFill>
                  <a:srgbClr val="FFFFFF"/>
                </a:solidFill>
              </a14:hiddenFill>
            </a:ext>
          </a:extLst>
        </p:spPr>
      </p:pic>
      <p:pic>
        <p:nvPicPr>
          <p:cNvPr id="139272" name="Picture 8"/>
          <p:cNvPicPr>
            <a:picLocks noChangeAspect="1" noChangeArrowheads="1"/>
          </p:cNvPicPr>
          <p:nvPr/>
        </p:nvPicPr>
        <p:blipFill>
          <a:blip r:embed="rId4">
            <a:extLst>
              <a:ext uri="{28A0092B-C50C-407E-A947-70E740481C1C}">
                <a14:useLocalDpi xmlns:a14="http://schemas.microsoft.com/office/drawing/2010/main" val="0"/>
              </a:ext>
            </a:extLst>
          </a:blip>
          <a:srcRect r="2695"/>
          <a:stretch>
            <a:fillRect/>
          </a:stretch>
        </p:blipFill>
        <p:spPr bwMode="auto">
          <a:xfrm>
            <a:off x="4067175" y="3716338"/>
            <a:ext cx="3382963"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166917" name="Picture 5" descr="img028"/>
          <p:cNvPicPr>
            <a:picLocks noChangeAspect="1" noChangeArrowheads="1"/>
          </p:cNvPicPr>
          <p:nvPr/>
        </p:nvPicPr>
        <p:blipFill>
          <a:blip r:embed="rId3">
            <a:extLst>
              <a:ext uri="{28A0092B-C50C-407E-A947-70E740481C1C}">
                <a14:useLocalDpi xmlns:a14="http://schemas.microsoft.com/office/drawing/2010/main" val="0"/>
              </a:ext>
            </a:extLst>
          </a:blip>
          <a:srcRect t="24815" b="2963"/>
          <a:stretch>
            <a:fillRect/>
          </a:stretch>
        </p:blipFill>
        <p:spPr bwMode="auto">
          <a:xfrm>
            <a:off x="1042988" y="1341438"/>
            <a:ext cx="7345362" cy="3978275"/>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179388" y="333375"/>
            <a:ext cx="8713787" cy="792163"/>
          </a:xfrm>
          <a:solidFill>
            <a:srgbClr val="CCFFCC"/>
          </a:solidFill>
          <a:ln/>
        </p:spPr>
        <p:txBody>
          <a:bodyPr/>
          <a:lstStyle/>
          <a:p>
            <a:r>
              <a:rPr lang="sl-SI" sz="3200"/>
              <a:t>Uvajanje dodatnih zaporedij na konce DNA s PCR</a:t>
            </a:r>
            <a:endParaRPr lang="en-US" sz="3200" i="1"/>
          </a:p>
        </p:txBody>
      </p:sp>
      <p:pic>
        <p:nvPicPr>
          <p:cNvPr id="141315" name="Picture 3"/>
          <p:cNvPicPr>
            <a:picLocks noChangeAspect="1" noChangeArrowheads="1"/>
          </p:cNvPicPr>
          <p:nvPr/>
        </p:nvPicPr>
        <p:blipFill>
          <a:blip r:embed="rId3">
            <a:extLst>
              <a:ext uri="{28A0092B-C50C-407E-A947-70E740481C1C}">
                <a14:useLocalDpi xmlns:a14="http://schemas.microsoft.com/office/drawing/2010/main" val="0"/>
              </a:ext>
            </a:extLst>
          </a:blip>
          <a:srcRect t="13699"/>
          <a:stretch>
            <a:fillRect/>
          </a:stretch>
        </p:blipFill>
        <p:spPr bwMode="auto">
          <a:xfrm>
            <a:off x="1116013" y="3141663"/>
            <a:ext cx="6553200" cy="304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1316" name="Picture 4" descr="img000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050" y="1557338"/>
            <a:ext cx="5000625" cy="1257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179388" y="333375"/>
            <a:ext cx="8713787" cy="792163"/>
          </a:xfrm>
          <a:solidFill>
            <a:srgbClr val="CCFFCC"/>
          </a:solidFill>
          <a:ln/>
        </p:spPr>
        <p:txBody>
          <a:bodyPr/>
          <a:lstStyle/>
          <a:p>
            <a:r>
              <a:rPr lang="sl-SI" sz="3200"/>
              <a:t>Uvajanje dodatnih zaporedij s PCR /2</a:t>
            </a:r>
            <a:endParaRPr lang="en-US" sz="3200" i="1"/>
          </a:p>
        </p:txBody>
      </p:sp>
      <p:pic>
        <p:nvPicPr>
          <p:cNvPr id="142339" name="Picture 3" descr="img000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2060575"/>
            <a:ext cx="5400675" cy="3140075"/>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468313" y="333375"/>
            <a:ext cx="8135937" cy="792163"/>
          </a:xfrm>
          <a:solidFill>
            <a:srgbClr val="CCFFCC"/>
          </a:solidFill>
          <a:ln/>
        </p:spPr>
        <p:txBody>
          <a:bodyPr/>
          <a:lstStyle/>
          <a:p>
            <a:r>
              <a:rPr lang="sl-SI" sz="3200"/>
              <a:t>Ustvarjanje himernih molekul s PCR</a:t>
            </a:r>
            <a:endParaRPr lang="en-US" sz="3200" i="1"/>
          </a:p>
        </p:txBody>
      </p:sp>
      <p:pic>
        <p:nvPicPr>
          <p:cNvPr id="143363" name="Picture 3" descr="img00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557338"/>
            <a:ext cx="6810375" cy="4610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179388" y="333375"/>
            <a:ext cx="8713787" cy="792163"/>
          </a:xfrm>
          <a:solidFill>
            <a:srgbClr val="CCFFCC"/>
          </a:solidFill>
          <a:ln/>
        </p:spPr>
        <p:txBody>
          <a:bodyPr/>
          <a:lstStyle/>
          <a:p>
            <a:r>
              <a:rPr lang="sl-SI" sz="3200"/>
              <a:t>Ustvarjanje delecijskih mutant s PCR</a:t>
            </a:r>
            <a:endParaRPr lang="en-US" sz="3200" i="1"/>
          </a:p>
        </p:txBody>
      </p:sp>
      <p:pic>
        <p:nvPicPr>
          <p:cNvPr id="144387" name="Picture 3" descr="img00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1484313"/>
            <a:ext cx="6819900" cy="4905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250825" y="188913"/>
            <a:ext cx="8713788" cy="792162"/>
          </a:xfrm>
          <a:solidFill>
            <a:srgbClr val="CCFFCC"/>
          </a:solidFill>
          <a:ln/>
        </p:spPr>
        <p:txBody>
          <a:bodyPr/>
          <a:lstStyle/>
          <a:p>
            <a:r>
              <a:rPr lang="sl-SI" sz="3200"/>
              <a:t>Ustvarjanje delecijskih mutant s PCR /2</a:t>
            </a:r>
            <a:endParaRPr lang="en-US" sz="3200" i="1"/>
          </a:p>
        </p:txBody>
      </p:sp>
      <p:pic>
        <p:nvPicPr>
          <p:cNvPr id="181252" name="Picture 4"/>
          <p:cNvPicPr>
            <a:picLocks noChangeAspect="1" noChangeArrowheads="1"/>
          </p:cNvPicPr>
          <p:nvPr/>
        </p:nvPicPr>
        <p:blipFill>
          <a:blip r:embed="rId3">
            <a:extLst>
              <a:ext uri="{28A0092B-C50C-407E-A947-70E740481C1C}">
                <a14:useLocalDpi xmlns:a14="http://schemas.microsoft.com/office/drawing/2010/main" val="0"/>
              </a:ext>
            </a:extLst>
          </a:blip>
          <a:srcRect l="2763" t="2576"/>
          <a:stretch>
            <a:fillRect/>
          </a:stretch>
        </p:blipFill>
        <p:spPr bwMode="auto">
          <a:xfrm>
            <a:off x="179388" y="1268413"/>
            <a:ext cx="6169025" cy="534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1253" name="Rectangle 5"/>
          <p:cNvSpPr>
            <a:spLocks noChangeArrowheads="1"/>
          </p:cNvSpPr>
          <p:nvPr/>
        </p:nvSpPr>
        <p:spPr bwMode="auto">
          <a:xfrm>
            <a:off x="6588125" y="1196975"/>
            <a:ext cx="2309813"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r>
              <a:rPr lang="en-US" sz="1200" b="1"/>
              <a:t>BioTechniques® </a:t>
            </a:r>
            <a:r>
              <a:rPr lang="en-US" sz="1200"/>
              <a:t> </a:t>
            </a:r>
            <a:r>
              <a:rPr lang="en-US" sz="1200" b="1"/>
              <a:t>June 2005</a:t>
            </a:r>
            <a:r>
              <a:rPr lang="en-US" sz="1200"/>
              <a:t/>
            </a:r>
            <a:br>
              <a:rPr lang="en-US" sz="1200"/>
            </a:br>
            <a:r>
              <a:rPr lang="en-US" sz="1200" i="1"/>
              <a:t>Volume 38, Number 6: pp 864-868</a:t>
            </a:r>
            <a:r>
              <a:rPr lang="en-US" sz="1200"/>
              <a:t/>
            </a:r>
            <a:br>
              <a:rPr lang="en-US" sz="1200"/>
            </a:br>
            <a:endParaRPr lang="en-US" sz="120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508000" y="211138"/>
            <a:ext cx="7975600" cy="604837"/>
          </a:xfrm>
          <a:solidFill>
            <a:srgbClr val="CCFFCC"/>
          </a:solidFill>
          <a:ln/>
        </p:spPr>
        <p:txBody>
          <a:bodyPr/>
          <a:lstStyle/>
          <a:p>
            <a:r>
              <a:rPr lang="sl-SI" sz="3200"/>
              <a:t>Vnos točkovnih mutacij s </a:t>
            </a:r>
            <a:r>
              <a:rPr lang="en-US" sz="3200"/>
              <a:t>PCR</a:t>
            </a:r>
            <a:endParaRPr lang="en-US" sz="3200" i="1"/>
          </a:p>
        </p:txBody>
      </p:sp>
      <p:sp>
        <p:nvSpPr>
          <p:cNvPr id="145411" name="Rectangle 3"/>
          <p:cNvSpPr>
            <a:spLocks noGrp="1" noChangeArrowheads="1"/>
          </p:cNvSpPr>
          <p:nvPr>
            <p:ph type="body" idx="1"/>
          </p:nvPr>
        </p:nvSpPr>
        <p:spPr>
          <a:xfrm>
            <a:off x="395288" y="1196975"/>
            <a:ext cx="8432800" cy="647700"/>
          </a:xfrm>
          <a:noFill/>
          <a:ln/>
        </p:spPr>
        <p:txBody>
          <a:bodyPr/>
          <a:lstStyle/>
          <a:p>
            <a:pPr marL="0" indent="0">
              <a:buFontTx/>
              <a:buNone/>
            </a:pPr>
            <a:r>
              <a:rPr lang="sl-SI" sz="1800"/>
              <a:t> Metoda z 2 +1 reakcijo (4 začetni oligonukleotidi) </a:t>
            </a:r>
            <a:endParaRPr lang="en-US" sz="1800"/>
          </a:p>
        </p:txBody>
      </p:sp>
      <p:pic>
        <p:nvPicPr>
          <p:cNvPr id="145412" name="Picture 4" descr="img00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1916113"/>
            <a:ext cx="6264275" cy="43672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4643438" y="260350"/>
            <a:ext cx="4135437" cy="1008063"/>
          </a:xfrm>
          <a:solidFill>
            <a:srgbClr val="CCFFCC"/>
          </a:solidFill>
          <a:ln/>
        </p:spPr>
        <p:txBody>
          <a:bodyPr/>
          <a:lstStyle/>
          <a:p>
            <a:r>
              <a:rPr lang="sl-SI" sz="3200"/>
              <a:t>Vnos točkovnih mutacij s </a:t>
            </a:r>
            <a:r>
              <a:rPr lang="en-US" sz="3200"/>
              <a:t>PCR</a:t>
            </a:r>
            <a:r>
              <a:rPr lang="sl-SI" sz="3200"/>
              <a:t> /2</a:t>
            </a:r>
            <a:endParaRPr lang="en-US" sz="3200" i="1"/>
          </a:p>
        </p:txBody>
      </p:sp>
      <p:sp>
        <p:nvSpPr>
          <p:cNvPr id="147459" name="Rectangle 3"/>
          <p:cNvSpPr>
            <a:spLocks noGrp="1" noChangeArrowheads="1"/>
          </p:cNvSpPr>
          <p:nvPr>
            <p:ph type="body" idx="1"/>
          </p:nvPr>
        </p:nvSpPr>
        <p:spPr>
          <a:xfrm>
            <a:off x="5435600" y="1412875"/>
            <a:ext cx="2736850" cy="1008063"/>
          </a:xfrm>
          <a:noFill/>
          <a:ln w="3175">
            <a:solidFill>
              <a:srgbClr val="FF9900"/>
            </a:solidFill>
            <a:miter lim="800000"/>
            <a:headEnd/>
            <a:tailEnd/>
          </a:ln>
        </p:spPr>
        <p:txBody>
          <a:bodyPr/>
          <a:lstStyle/>
          <a:p>
            <a:pPr marL="0" indent="0">
              <a:buFontTx/>
              <a:buNone/>
            </a:pPr>
            <a:r>
              <a:rPr lang="sl-SI" sz="1800"/>
              <a:t> Metoda z 2 reakcijama in rehibidizacijo produktov </a:t>
            </a:r>
            <a:br>
              <a:rPr lang="sl-SI" sz="1800"/>
            </a:br>
            <a:r>
              <a:rPr lang="sl-SI" sz="1800"/>
              <a:t>(4 začetni oligonukleotidi) </a:t>
            </a:r>
            <a:endParaRPr lang="en-US" sz="1800"/>
          </a:p>
        </p:txBody>
      </p:sp>
      <p:pic>
        <p:nvPicPr>
          <p:cNvPr id="147462" name="Picture 6" descr="img030"/>
          <p:cNvPicPr>
            <a:picLocks noChangeAspect="1" noChangeArrowheads="1"/>
          </p:cNvPicPr>
          <p:nvPr/>
        </p:nvPicPr>
        <p:blipFill>
          <a:blip r:embed="rId3">
            <a:extLst>
              <a:ext uri="{28A0092B-C50C-407E-A947-70E740481C1C}">
                <a14:useLocalDpi xmlns:a14="http://schemas.microsoft.com/office/drawing/2010/main" val="0"/>
              </a:ext>
            </a:extLst>
          </a:blip>
          <a:srcRect l="3619" t="21445" r="3653" b="3531"/>
          <a:stretch>
            <a:fillRect/>
          </a:stretch>
        </p:blipFill>
        <p:spPr bwMode="auto">
          <a:xfrm>
            <a:off x="250825" y="188913"/>
            <a:ext cx="3600450" cy="2184400"/>
          </a:xfrm>
          <a:prstGeom prst="rect">
            <a:avLst/>
          </a:prstGeom>
          <a:noFill/>
          <a:extLst>
            <a:ext uri="{909E8E84-426E-40DD-AFC4-6F175D3DCCD1}">
              <a14:hiddenFill xmlns:a14="http://schemas.microsoft.com/office/drawing/2010/main">
                <a:solidFill>
                  <a:srgbClr val="FFFFFF"/>
                </a:solidFill>
              </a14:hiddenFill>
            </a:ext>
          </a:extLst>
        </p:spPr>
      </p:pic>
      <p:pic>
        <p:nvPicPr>
          <p:cNvPr id="147464" name="Picture 8" descr="img031"/>
          <p:cNvPicPr>
            <a:picLocks noChangeAspect="1" noChangeArrowheads="1"/>
          </p:cNvPicPr>
          <p:nvPr/>
        </p:nvPicPr>
        <p:blipFill>
          <a:blip r:embed="rId4">
            <a:extLst>
              <a:ext uri="{28A0092B-C50C-407E-A947-70E740481C1C}">
                <a14:useLocalDpi xmlns:a14="http://schemas.microsoft.com/office/drawing/2010/main" val="0"/>
              </a:ext>
            </a:extLst>
          </a:blip>
          <a:srcRect l="5888" t="21445" r="4639" b="2963"/>
          <a:stretch>
            <a:fillRect/>
          </a:stretch>
        </p:blipFill>
        <p:spPr bwMode="auto">
          <a:xfrm>
            <a:off x="179388" y="2852738"/>
            <a:ext cx="3889375" cy="2463800"/>
          </a:xfrm>
          <a:prstGeom prst="rect">
            <a:avLst/>
          </a:prstGeom>
          <a:noFill/>
          <a:extLst>
            <a:ext uri="{909E8E84-426E-40DD-AFC4-6F175D3DCCD1}">
              <a14:hiddenFill xmlns:a14="http://schemas.microsoft.com/office/drawing/2010/main">
                <a:solidFill>
                  <a:srgbClr val="FFFFFF"/>
                </a:solidFill>
              </a14:hiddenFill>
            </a:ext>
          </a:extLst>
        </p:spPr>
      </p:pic>
      <p:pic>
        <p:nvPicPr>
          <p:cNvPr id="147466" name="Picture 10" descr="img032"/>
          <p:cNvPicPr>
            <a:picLocks noChangeAspect="1" noChangeArrowheads="1"/>
          </p:cNvPicPr>
          <p:nvPr/>
        </p:nvPicPr>
        <p:blipFill>
          <a:blip r:embed="rId5">
            <a:extLst>
              <a:ext uri="{28A0092B-C50C-407E-A947-70E740481C1C}">
                <a14:useLocalDpi xmlns:a14="http://schemas.microsoft.com/office/drawing/2010/main" val="0"/>
              </a:ext>
            </a:extLst>
          </a:blip>
          <a:srcRect l="12611" t="22038" r="11804" b="4222"/>
          <a:stretch>
            <a:fillRect/>
          </a:stretch>
        </p:blipFill>
        <p:spPr bwMode="auto">
          <a:xfrm>
            <a:off x="4932363" y="2924175"/>
            <a:ext cx="3886200" cy="2843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9750" y="692150"/>
            <a:ext cx="7975600" cy="474663"/>
          </a:xfrm>
          <a:solidFill>
            <a:srgbClr val="CCFFCC"/>
          </a:solidFill>
          <a:ln/>
        </p:spPr>
        <p:txBody>
          <a:bodyPr/>
          <a:lstStyle/>
          <a:p>
            <a:r>
              <a:rPr lang="en-US" sz="3200"/>
              <a:t>Mutageneza - Uvod</a:t>
            </a:r>
            <a:endParaRPr lang="en-US" sz="3200" i="1"/>
          </a:p>
        </p:txBody>
      </p:sp>
      <p:sp>
        <p:nvSpPr>
          <p:cNvPr id="6147" name="Rectangle 3"/>
          <p:cNvSpPr>
            <a:spLocks noGrp="1" noChangeArrowheads="1"/>
          </p:cNvSpPr>
          <p:nvPr>
            <p:ph type="body" idx="1"/>
          </p:nvPr>
        </p:nvSpPr>
        <p:spPr>
          <a:xfrm>
            <a:off x="406400" y="1700213"/>
            <a:ext cx="8432800" cy="4895850"/>
          </a:xfrm>
          <a:noFill/>
          <a:ln/>
        </p:spPr>
        <p:txBody>
          <a:bodyPr/>
          <a:lstStyle/>
          <a:p>
            <a:pPr marL="177800" indent="-177800">
              <a:buFontTx/>
              <a:buNone/>
            </a:pPr>
            <a:r>
              <a:rPr lang="sl-SI" sz="1800"/>
              <a:t>   </a:t>
            </a:r>
            <a:r>
              <a:rPr lang="sl-SI" sz="2000">
                <a:solidFill>
                  <a:srgbClr val="009900"/>
                </a:solidFill>
              </a:rPr>
              <a:t>S spremembo zapisa za protein lahko preučujemo njegovo delovanje, preverjamo hipoteze o mehanizmu in vlogi posameznih strukturnih elementov, spreminjamo aktivnost encimov, le redko pa izboljšujemo naravne lastnosti aktivnih proteinov.</a:t>
            </a:r>
          </a:p>
          <a:p>
            <a:pPr marL="177800" indent="-177800">
              <a:buFontTx/>
              <a:buNone/>
            </a:pPr>
            <a:endParaRPr lang="sl-SI" sz="2000">
              <a:solidFill>
                <a:srgbClr val="009900"/>
              </a:solidFill>
            </a:endParaRPr>
          </a:p>
          <a:p>
            <a:pPr marL="177800" indent="-177800">
              <a:buFontTx/>
              <a:buNone/>
            </a:pPr>
            <a:r>
              <a:rPr lang="sl-SI" sz="1800" u="sng"/>
              <a:t>Primeri uporabe:</a:t>
            </a:r>
            <a:r>
              <a:rPr lang="sl-SI" sz="1800"/>
              <a:t> </a:t>
            </a:r>
          </a:p>
          <a:p>
            <a:pPr marL="177800" indent="-177800">
              <a:buFontTx/>
              <a:buNone/>
            </a:pPr>
            <a:r>
              <a:rPr lang="sl-SI" sz="1800"/>
              <a:t>- encimom spreminjamo K</a:t>
            </a:r>
            <a:r>
              <a:rPr lang="sl-SI" sz="1800" baseline="-25000"/>
              <a:t>m</a:t>
            </a:r>
            <a:r>
              <a:rPr lang="sl-SI" sz="1800"/>
              <a:t> in v</a:t>
            </a:r>
            <a:r>
              <a:rPr lang="sl-SI" sz="1800" baseline="-25000"/>
              <a:t>max </a:t>
            </a:r>
            <a:r>
              <a:rPr lang="sl-SI" sz="1800"/>
              <a:t>in tako izboljšamo učinkovitost (v</a:t>
            </a:r>
            <a:r>
              <a:rPr lang="sl-SI" sz="1800" baseline="-25000"/>
              <a:t>max</a:t>
            </a:r>
            <a:r>
              <a:rPr lang="sl-SI" sz="1800"/>
              <a:t>/K</a:t>
            </a:r>
            <a:r>
              <a:rPr lang="sl-SI" sz="1800" baseline="-25000"/>
              <a:t>m</a:t>
            </a:r>
            <a:r>
              <a:rPr lang="sl-SI" sz="1800"/>
              <a:t>)</a:t>
            </a:r>
          </a:p>
          <a:p>
            <a:pPr marL="177800" indent="-177800">
              <a:buFontTx/>
              <a:buNone/>
            </a:pPr>
            <a:r>
              <a:rPr lang="sl-SI" sz="1800"/>
              <a:t>- spreminjamo temperaturno in pH-stabilnost proteinov</a:t>
            </a:r>
          </a:p>
          <a:p>
            <a:pPr marL="177800" indent="-177800">
              <a:buFontTx/>
              <a:buNone/>
            </a:pPr>
            <a:r>
              <a:rPr lang="sl-SI" sz="1800"/>
              <a:t>- spreminjamo reaktivnost encimov v nevodnih topilih</a:t>
            </a:r>
          </a:p>
          <a:p>
            <a:pPr marL="177800" indent="-177800">
              <a:buFontTx/>
              <a:buNone/>
            </a:pPr>
            <a:r>
              <a:rPr lang="sl-SI" sz="1800"/>
              <a:t>- spreminjamo encim tako, da ne potrebuje več kofaktorjev</a:t>
            </a:r>
          </a:p>
          <a:p>
            <a:pPr marL="177800" indent="-177800">
              <a:buFontTx/>
              <a:buNone/>
            </a:pPr>
            <a:r>
              <a:rPr lang="sl-SI" sz="1800"/>
              <a:t>- s spremembo vezavnih mest za substrat povečujemo specifičnost encima</a:t>
            </a:r>
          </a:p>
          <a:p>
            <a:pPr marL="177800" indent="-177800">
              <a:buFontTx/>
              <a:buNone/>
            </a:pPr>
            <a:r>
              <a:rPr lang="sl-SI" sz="1800"/>
              <a:t>- povečujemo odpornost proti proteazam</a:t>
            </a:r>
          </a:p>
          <a:p>
            <a:pPr marL="177800" indent="-177800">
              <a:buFontTx/>
              <a:buNone/>
            </a:pPr>
            <a:r>
              <a:rPr lang="sl-SI" sz="1800"/>
              <a:t>- spreminjamo alosterično regulacijo encimov (zmanjšujemo povratno inhibicijo z metaboliti)</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508000" y="211138"/>
            <a:ext cx="7975600" cy="604837"/>
          </a:xfrm>
          <a:solidFill>
            <a:srgbClr val="CCFFCC"/>
          </a:solidFill>
          <a:ln/>
        </p:spPr>
        <p:txBody>
          <a:bodyPr/>
          <a:lstStyle/>
          <a:p>
            <a:r>
              <a:rPr lang="sl-SI" sz="3200"/>
              <a:t>Vnos točkovnih mutacij s </a:t>
            </a:r>
            <a:r>
              <a:rPr lang="en-US" sz="3200"/>
              <a:t>PCR</a:t>
            </a:r>
            <a:r>
              <a:rPr lang="sl-SI" sz="3200"/>
              <a:t> /3</a:t>
            </a:r>
            <a:endParaRPr lang="en-US" sz="3200" i="1"/>
          </a:p>
        </p:txBody>
      </p:sp>
      <p:sp>
        <p:nvSpPr>
          <p:cNvPr id="146435" name="Rectangle 3"/>
          <p:cNvSpPr>
            <a:spLocks noGrp="1" noChangeArrowheads="1"/>
          </p:cNvSpPr>
          <p:nvPr>
            <p:ph type="body" idx="1"/>
          </p:nvPr>
        </p:nvSpPr>
        <p:spPr>
          <a:xfrm>
            <a:off x="395288" y="1196975"/>
            <a:ext cx="8432800" cy="647700"/>
          </a:xfrm>
          <a:noFill/>
          <a:ln/>
        </p:spPr>
        <p:txBody>
          <a:bodyPr/>
          <a:lstStyle/>
          <a:p>
            <a:pPr marL="0" indent="0">
              <a:buFontTx/>
              <a:buNone/>
            </a:pPr>
            <a:r>
              <a:rPr lang="sl-SI" sz="1800"/>
              <a:t> “asimetrični PCR” (2 reakciji, 3 začetni oligonukleotidi); tudi za vnos krajših insercij </a:t>
            </a:r>
            <a:endParaRPr lang="en-US" sz="1800"/>
          </a:p>
        </p:txBody>
      </p:sp>
      <p:pic>
        <p:nvPicPr>
          <p:cNvPr id="146436" name="Picture 4" descr="img00014"/>
          <p:cNvPicPr>
            <a:picLocks noChangeAspect="1" noChangeArrowheads="1"/>
          </p:cNvPicPr>
          <p:nvPr/>
        </p:nvPicPr>
        <p:blipFill>
          <a:blip r:embed="rId3">
            <a:extLst>
              <a:ext uri="{28A0092B-C50C-407E-A947-70E740481C1C}">
                <a14:useLocalDpi xmlns:a14="http://schemas.microsoft.com/office/drawing/2010/main" val="0"/>
              </a:ext>
            </a:extLst>
          </a:blip>
          <a:srcRect l="20567"/>
          <a:stretch>
            <a:fillRect/>
          </a:stretch>
        </p:blipFill>
        <p:spPr bwMode="auto">
          <a:xfrm>
            <a:off x="468313" y="1773238"/>
            <a:ext cx="4175125" cy="4202112"/>
          </a:xfrm>
          <a:prstGeom prst="rect">
            <a:avLst/>
          </a:prstGeom>
          <a:noFill/>
          <a:extLst>
            <a:ext uri="{909E8E84-426E-40DD-AFC4-6F175D3DCCD1}">
              <a14:hiddenFill xmlns:a14="http://schemas.microsoft.com/office/drawing/2010/main">
                <a:solidFill>
                  <a:srgbClr val="FFFFFF"/>
                </a:solidFill>
              </a14:hiddenFill>
            </a:ext>
          </a:extLst>
        </p:spPr>
      </p:pic>
      <p:pic>
        <p:nvPicPr>
          <p:cNvPr id="146437" name="Picture 5" descr="img00015"/>
          <p:cNvPicPr>
            <a:picLocks noChangeAspect="1" noChangeArrowheads="1"/>
          </p:cNvPicPr>
          <p:nvPr/>
        </p:nvPicPr>
        <p:blipFill>
          <a:blip r:embed="rId4">
            <a:extLst>
              <a:ext uri="{28A0092B-C50C-407E-A947-70E740481C1C}">
                <a14:useLocalDpi xmlns:a14="http://schemas.microsoft.com/office/drawing/2010/main" val="0"/>
              </a:ext>
            </a:extLst>
          </a:blip>
          <a:srcRect l="32915" t="-12012"/>
          <a:stretch>
            <a:fillRect/>
          </a:stretch>
        </p:blipFill>
        <p:spPr bwMode="auto">
          <a:xfrm>
            <a:off x="5867400" y="2276475"/>
            <a:ext cx="2990850" cy="4105275"/>
          </a:xfrm>
          <a:prstGeom prst="rect">
            <a:avLst/>
          </a:prstGeom>
          <a:noFill/>
          <a:ln w="635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146438" name="Line 6"/>
          <p:cNvSpPr>
            <a:spLocks noChangeShapeType="1"/>
          </p:cNvSpPr>
          <p:nvPr/>
        </p:nvSpPr>
        <p:spPr bwMode="auto">
          <a:xfrm>
            <a:off x="7380288" y="1628775"/>
            <a:ext cx="0" cy="504825"/>
          </a:xfrm>
          <a:prstGeom prst="line">
            <a:avLst/>
          </a:prstGeom>
          <a:noFill/>
          <a:ln w="9525">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sl-SI"/>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508000" y="211138"/>
            <a:ext cx="7975600" cy="604837"/>
          </a:xfrm>
          <a:solidFill>
            <a:srgbClr val="CCFFCC"/>
          </a:solidFill>
          <a:ln/>
        </p:spPr>
        <p:txBody>
          <a:bodyPr/>
          <a:lstStyle/>
          <a:p>
            <a:r>
              <a:rPr lang="sl-SI" sz="3200"/>
              <a:t>Vnos točkovnih mutacij s </a:t>
            </a:r>
            <a:r>
              <a:rPr lang="en-US" sz="3200"/>
              <a:t>PCR</a:t>
            </a:r>
            <a:r>
              <a:rPr lang="sl-SI" sz="3200"/>
              <a:t> /4</a:t>
            </a:r>
            <a:endParaRPr lang="en-US" sz="3200" i="1"/>
          </a:p>
        </p:txBody>
      </p:sp>
      <p:sp>
        <p:nvSpPr>
          <p:cNvPr id="148483" name="Rectangle 3"/>
          <p:cNvSpPr>
            <a:spLocks noGrp="1" noChangeArrowheads="1"/>
          </p:cNvSpPr>
          <p:nvPr>
            <p:ph type="body" idx="1"/>
          </p:nvPr>
        </p:nvSpPr>
        <p:spPr>
          <a:xfrm>
            <a:off x="395288" y="1196975"/>
            <a:ext cx="8432800" cy="647700"/>
          </a:xfrm>
          <a:noFill/>
          <a:ln/>
        </p:spPr>
        <p:txBody>
          <a:bodyPr/>
          <a:lstStyle/>
          <a:p>
            <a:pPr marL="0" indent="0">
              <a:buFontTx/>
              <a:buNone/>
            </a:pPr>
            <a:r>
              <a:rPr lang="sl-SI" sz="1800"/>
              <a:t> Metoda z 1 reakcijo v prisotnosti termostabilne ligaze (3 začetni oligonukleotidi) </a:t>
            </a:r>
            <a:endParaRPr lang="en-US" sz="1800"/>
          </a:p>
        </p:txBody>
      </p:sp>
      <p:grpSp>
        <p:nvGrpSpPr>
          <p:cNvPr id="148484" name="Group 4"/>
          <p:cNvGrpSpPr>
            <a:grpSpLocks/>
          </p:cNvGrpSpPr>
          <p:nvPr/>
        </p:nvGrpSpPr>
        <p:grpSpPr bwMode="auto">
          <a:xfrm>
            <a:off x="611188" y="2492375"/>
            <a:ext cx="7489825" cy="2592388"/>
            <a:chOff x="385" y="1162"/>
            <a:chExt cx="4718" cy="1633"/>
          </a:xfrm>
        </p:grpSpPr>
        <p:sp>
          <p:nvSpPr>
            <p:cNvPr id="148485" name="Line 5"/>
            <p:cNvSpPr>
              <a:spLocks noChangeShapeType="1"/>
            </p:cNvSpPr>
            <p:nvPr/>
          </p:nvSpPr>
          <p:spPr bwMode="auto">
            <a:xfrm>
              <a:off x="612" y="2024"/>
              <a:ext cx="426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148486" name="Line 6"/>
            <p:cNvSpPr>
              <a:spLocks noChangeShapeType="1"/>
            </p:cNvSpPr>
            <p:nvPr/>
          </p:nvSpPr>
          <p:spPr bwMode="auto">
            <a:xfrm>
              <a:off x="612" y="1934"/>
              <a:ext cx="426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148487" name="Line 7"/>
            <p:cNvSpPr>
              <a:spLocks noChangeShapeType="1"/>
            </p:cNvSpPr>
            <p:nvPr/>
          </p:nvSpPr>
          <p:spPr bwMode="auto">
            <a:xfrm>
              <a:off x="793" y="1797"/>
              <a:ext cx="350" cy="0"/>
            </a:xfrm>
            <a:prstGeom prst="line">
              <a:avLst/>
            </a:prstGeom>
            <a:noFill/>
            <a:ln w="38100">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148488" name="Line 8"/>
            <p:cNvSpPr>
              <a:spLocks noChangeShapeType="1"/>
            </p:cNvSpPr>
            <p:nvPr/>
          </p:nvSpPr>
          <p:spPr bwMode="auto">
            <a:xfrm flipH="1">
              <a:off x="4286" y="2160"/>
              <a:ext cx="280" cy="0"/>
            </a:xfrm>
            <a:prstGeom prst="line">
              <a:avLst/>
            </a:prstGeom>
            <a:noFill/>
            <a:ln w="38100">
              <a:solidFill>
                <a:srgbClr val="FF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grpSp>
          <p:nvGrpSpPr>
            <p:cNvPr id="148489" name="Group 9"/>
            <p:cNvGrpSpPr>
              <a:grpSpLocks/>
            </p:cNvGrpSpPr>
            <p:nvPr/>
          </p:nvGrpSpPr>
          <p:grpSpPr bwMode="auto">
            <a:xfrm>
              <a:off x="2381" y="1525"/>
              <a:ext cx="559" cy="272"/>
              <a:chOff x="1728" y="3552"/>
              <a:chExt cx="384" cy="144"/>
            </a:xfrm>
          </p:grpSpPr>
          <p:sp>
            <p:nvSpPr>
              <p:cNvPr id="148490" name="Line 10"/>
              <p:cNvSpPr>
                <a:spLocks noChangeShapeType="1"/>
              </p:cNvSpPr>
              <p:nvPr/>
            </p:nvSpPr>
            <p:spPr bwMode="auto">
              <a:xfrm>
                <a:off x="1728" y="3696"/>
                <a:ext cx="144" cy="0"/>
              </a:xfrm>
              <a:prstGeom prst="line">
                <a:avLst/>
              </a:prstGeom>
              <a:noFill/>
              <a:ln w="38100">
                <a:solidFill>
                  <a:srgbClr val="FF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148491" name="Line 11"/>
              <p:cNvSpPr>
                <a:spLocks noChangeShapeType="1"/>
              </p:cNvSpPr>
              <p:nvPr/>
            </p:nvSpPr>
            <p:spPr bwMode="auto">
              <a:xfrm flipV="1">
                <a:off x="1872" y="3552"/>
                <a:ext cx="48" cy="144"/>
              </a:xfrm>
              <a:prstGeom prst="line">
                <a:avLst/>
              </a:prstGeom>
              <a:noFill/>
              <a:ln w="38100">
                <a:solidFill>
                  <a:srgbClr val="FF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148492" name="Line 12"/>
              <p:cNvSpPr>
                <a:spLocks noChangeShapeType="1"/>
              </p:cNvSpPr>
              <p:nvPr/>
            </p:nvSpPr>
            <p:spPr bwMode="auto">
              <a:xfrm>
                <a:off x="1920" y="3552"/>
                <a:ext cx="48" cy="144"/>
              </a:xfrm>
              <a:prstGeom prst="line">
                <a:avLst/>
              </a:prstGeom>
              <a:noFill/>
              <a:ln w="38100">
                <a:solidFill>
                  <a:srgbClr val="FF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148493" name="Line 13"/>
              <p:cNvSpPr>
                <a:spLocks noChangeShapeType="1"/>
              </p:cNvSpPr>
              <p:nvPr/>
            </p:nvSpPr>
            <p:spPr bwMode="auto">
              <a:xfrm>
                <a:off x="1968" y="3696"/>
                <a:ext cx="144" cy="0"/>
              </a:xfrm>
              <a:prstGeom prst="line">
                <a:avLst/>
              </a:prstGeom>
              <a:noFill/>
              <a:ln w="38100">
                <a:solidFill>
                  <a:srgbClr val="FF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grpSp>
        <p:sp>
          <p:nvSpPr>
            <p:cNvPr id="148494" name="Rectangle 14"/>
            <p:cNvSpPr>
              <a:spLocks noChangeArrowheads="1"/>
            </p:cNvSpPr>
            <p:nvPr/>
          </p:nvSpPr>
          <p:spPr bwMode="auto">
            <a:xfrm>
              <a:off x="385" y="1162"/>
              <a:ext cx="4718" cy="1633"/>
            </a:xfrm>
            <a:prstGeom prst="rect">
              <a:avLst/>
            </a:prstGeom>
            <a:noFill/>
            <a:ln w="6350">
              <a:solidFill>
                <a:srgbClr val="FF7C8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476250"/>
            <a:ext cx="5689600" cy="504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0291" name="Rectangle 3"/>
          <p:cNvSpPr>
            <a:spLocks noChangeArrowheads="1"/>
          </p:cNvSpPr>
          <p:nvPr/>
        </p:nvSpPr>
        <p:spPr bwMode="auto">
          <a:xfrm>
            <a:off x="1476375" y="5805488"/>
            <a:ext cx="333216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QuikChange® II </a:t>
            </a:r>
            <a:endParaRPr lang="sl-SI" sz="1400"/>
          </a:p>
          <a:p>
            <a:r>
              <a:rPr lang="en-US" sz="1400"/>
              <a:t>Site-Directed Mutagenesis Kits (Stratagene)</a:t>
            </a:r>
            <a:endParaRPr lang="en-US"/>
          </a:p>
        </p:txBody>
      </p:sp>
      <p:sp>
        <p:nvSpPr>
          <p:cNvPr id="140292" name="Rectangle 4"/>
          <p:cNvSpPr>
            <a:spLocks noChangeArrowheads="1"/>
          </p:cNvSpPr>
          <p:nvPr/>
        </p:nvSpPr>
        <p:spPr bwMode="auto">
          <a:xfrm>
            <a:off x="7380288" y="3427413"/>
            <a:ext cx="14938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marL="177800" indent="-177800"/>
            <a:r>
              <a:rPr lang="sl-SI" sz="1600">
                <a:solidFill>
                  <a:srgbClr val="009900"/>
                </a:solidFill>
                <a:latin typeface="Arial" charset="0"/>
              </a:rPr>
              <a:t>5´-Gm</a:t>
            </a:r>
            <a:r>
              <a:rPr lang="sl-SI" sz="1600" baseline="30000">
                <a:solidFill>
                  <a:srgbClr val="009900"/>
                </a:solidFill>
                <a:latin typeface="Arial" charset="0"/>
              </a:rPr>
              <a:t>6</a:t>
            </a:r>
            <a:r>
              <a:rPr lang="sl-SI" sz="1600">
                <a:solidFill>
                  <a:srgbClr val="009900"/>
                </a:solidFill>
                <a:latin typeface="Arial" charset="0"/>
              </a:rPr>
              <a:t>ATC-3´</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508000" y="211138"/>
            <a:ext cx="7975600" cy="528637"/>
          </a:xfrm>
          <a:solidFill>
            <a:srgbClr val="CCFFCC"/>
          </a:solidFill>
          <a:ln/>
        </p:spPr>
        <p:txBody>
          <a:bodyPr/>
          <a:lstStyle/>
          <a:p>
            <a:r>
              <a:rPr lang="en-US" sz="2800"/>
              <a:t>Naključna mutageneza</a:t>
            </a:r>
            <a:endParaRPr lang="en-US" sz="3200" i="1"/>
          </a:p>
        </p:txBody>
      </p:sp>
      <p:sp>
        <p:nvSpPr>
          <p:cNvPr id="149507" name="Rectangle 3"/>
          <p:cNvSpPr>
            <a:spLocks noGrp="1" noChangeArrowheads="1"/>
          </p:cNvSpPr>
          <p:nvPr>
            <p:ph type="body" idx="1"/>
          </p:nvPr>
        </p:nvSpPr>
        <p:spPr>
          <a:xfrm>
            <a:off x="406400" y="950913"/>
            <a:ext cx="8558213" cy="5645150"/>
          </a:xfrm>
          <a:noFill/>
          <a:ln/>
        </p:spPr>
        <p:txBody>
          <a:bodyPr/>
          <a:lstStyle/>
          <a:p>
            <a:pPr marL="0" indent="0">
              <a:buFontTx/>
              <a:buNone/>
            </a:pPr>
            <a:r>
              <a:rPr lang="sl-SI" sz="1600"/>
              <a:t>Naključno mutagenezo uporabljamo, kadar želimo spremeniti lastnosti proteinu, o katerem nimamo na voljo podatkov o 3D-strukturi in o vlogi posameznih aminokislin ali regij za delovanje tega proteina.</a:t>
            </a:r>
          </a:p>
          <a:p>
            <a:pPr marL="0" indent="0">
              <a:buFontTx/>
              <a:buNone/>
            </a:pPr>
            <a:r>
              <a:rPr lang="sl-SI" sz="1600">
                <a:solidFill>
                  <a:srgbClr val="FF33CC"/>
                </a:solidFill>
              </a:rPr>
              <a:t>Mutageneza je smiselna samo v primeru, da imamo na voljo testni sistem, s katerim lahko izmerimo učinke povzročenih mutacij na ravni proteina.</a:t>
            </a:r>
          </a:p>
          <a:p>
            <a:pPr marL="0" indent="0">
              <a:buFontTx/>
              <a:buNone/>
            </a:pPr>
            <a:endParaRPr lang="sl-SI" sz="1000">
              <a:solidFill>
                <a:srgbClr val="FF33CC"/>
              </a:solidFill>
            </a:endParaRPr>
          </a:p>
          <a:p>
            <a:pPr marL="0" indent="0">
              <a:buFontTx/>
              <a:buNone/>
            </a:pPr>
            <a:r>
              <a:rPr lang="sl-SI" sz="1600"/>
              <a:t>Mutageneza </a:t>
            </a:r>
            <a:r>
              <a:rPr lang="sl-SI" sz="1600" u="sng"/>
              <a:t>s kemikalijami</a:t>
            </a:r>
            <a:r>
              <a:rPr lang="sl-SI" sz="1600"/>
              <a:t>: z </a:t>
            </a:r>
            <a:r>
              <a:rPr lang="sl-SI" sz="1600" b="1">
                <a:solidFill>
                  <a:srgbClr val="009900"/>
                </a:solidFill>
              </a:rPr>
              <a:t>nitriti</a:t>
            </a:r>
            <a:r>
              <a:rPr lang="sl-SI" sz="1600"/>
              <a:t> uvajamo oksidativno deaminacijo: A</a:t>
            </a:r>
            <a:r>
              <a:rPr lang="sl-SI" sz="1600">
                <a:sym typeface="Symbol" pitchFamily="18" charset="2"/>
              </a:rPr>
              <a:t></a:t>
            </a:r>
            <a:r>
              <a:rPr lang="sl-SI" sz="1600"/>
              <a:t> hipoksantin (se pari s C); C</a:t>
            </a:r>
            <a:r>
              <a:rPr lang="sl-SI" sz="1600">
                <a:sym typeface="Symbol" pitchFamily="18" charset="2"/>
              </a:rPr>
              <a:t></a:t>
            </a:r>
            <a:r>
              <a:rPr lang="sl-SI" sz="1600"/>
              <a:t>U; G</a:t>
            </a:r>
            <a:r>
              <a:rPr lang="sl-SI" sz="1600">
                <a:sym typeface="Symbol" pitchFamily="18" charset="2"/>
              </a:rPr>
              <a:t></a:t>
            </a:r>
            <a:r>
              <a:rPr lang="sl-SI" sz="1600"/>
              <a:t> ksantin (se še vedno pari s C). Deluje torej direktno na baze in ne rabi stopnje podvajanja, da pride do učinka. </a:t>
            </a:r>
            <a:r>
              <a:rPr lang="sl-SI" sz="1600" b="1">
                <a:solidFill>
                  <a:srgbClr val="009900"/>
                </a:solidFill>
              </a:rPr>
              <a:t>ICR-snovi</a:t>
            </a:r>
            <a:r>
              <a:rPr lang="sl-SI" sz="1600"/>
              <a:t> (npr. ICR 191-OH: </a:t>
            </a:r>
            <a:r>
              <a:rPr lang="sl-SI" sz="1400"/>
              <a:t>2-[3-(6-kloro-2-metoksi-9-akridinilamino) propilamino] etanol</a:t>
            </a:r>
            <a:r>
              <a:rPr lang="sl-SI" sz="1600"/>
              <a:t>) delujejo kot interkalatorji in uvajajo premike bralnega okvira, ki se izrazijo kot insercije 1 baze po podvajanju. Uvedejo lahko tudi takojšen stop-kodon ali pa spremenijo zapis.</a:t>
            </a:r>
          </a:p>
          <a:p>
            <a:pPr marL="0" indent="0">
              <a:buFontTx/>
              <a:buNone/>
            </a:pPr>
            <a:endParaRPr lang="sl-SI" sz="1800"/>
          </a:p>
          <a:p>
            <a:pPr marL="0" indent="0">
              <a:buFontTx/>
              <a:buNone/>
            </a:pPr>
            <a:endParaRPr lang="sl-SI" sz="1800"/>
          </a:p>
          <a:p>
            <a:pPr marL="0" indent="0">
              <a:buFontTx/>
              <a:buNone/>
            </a:pPr>
            <a:endParaRPr lang="sl-SI" sz="1800"/>
          </a:p>
          <a:p>
            <a:pPr marL="0" indent="0">
              <a:buFontTx/>
              <a:buNone/>
            </a:pPr>
            <a:endParaRPr lang="sl-SI" sz="2800"/>
          </a:p>
          <a:p>
            <a:pPr marL="0" indent="0">
              <a:buFontTx/>
              <a:buNone/>
            </a:pPr>
            <a:endParaRPr lang="sl-SI" sz="1600"/>
          </a:p>
          <a:p>
            <a:pPr marL="0" indent="0">
              <a:buFontTx/>
              <a:buNone/>
            </a:pPr>
            <a:r>
              <a:rPr lang="sl-SI" sz="1600" b="1">
                <a:solidFill>
                  <a:srgbClr val="009900"/>
                </a:solidFill>
              </a:rPr>
              <a:t>Alkilatorji</a:t>
            </a:r>
            <a:r>
              <a:rPr lang="sl-SI" sz="1600"/>
              <a:t> (etilmetansulfonat (EMS), metilmetansulfonat (MMS), dietilsulfat (DES), nitrozogvanidin (NTG) modificirajo pretežno </a:t>
            </a:r>
            <a:r>
              <a:rPr lang="sl-SI" sz="1800" b="1"/>
              <a:t>G</a:t>
            </a:r>
            <a:r>
              <a:rPr lang="sl-SI" sz="1600"/>
              <a:t> na različne načine, produkti pa lahko inducirajo napakam-podvrženo popravljanje v celicah.</a:t>
            </a:r>
          </a:p>
        </p:txBody>
      </p:sp>
      <p:pic>
        <p:nvPicPr>
          <p:cNvPr id="149508" name="Picture 4" descr="intercalatio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3756025"/>
            <a:ext cx="2087562" cy="1538288"/>
          </a:xfrm>
          <a:prstGeom prst="rect">
            <a:avLst/>
          </a:prstGeom>
          <a:noFill/>
          <a:extLst>
            <a:ext uri="{909E8E84-426E-40DD-AFC4-6F175D3DCCD1}">
              <a14:hiddenFill xmlns:a14="http://schemas.microsoft.com/office/drawing/2010/main">
                <a:solidFill>
                  <a:srgbClr val="FFFFFF"/>
                </a:solidFill>
              </a14:hiddenFill>
            </a:ext>
          </a:extLst>
        </p:spPr>
      </p:pic>
      <p:pic>
        <p:nvPicPr>
          <p:cNvPr id="149509" name="Picture 5" descr="EMS_mutagenesis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9338" y="3716338"/>
            <a:ext cx="4284662" cy="1519237"/>
          </a:xfrm>
          <a:prstGeom prst="rect">
            <a:avLst/>
          </a:prstGeom>
          <a:noFill/>
          <a:extLst>
            <a:ext uri="{909E8E84-426E-40DD-AFC4-6F175D3DCCD1}">
              <a14:hiddenFill xmlns:a14="http://schemas.microsoft.com/office/drawing/2010/main">
                <a:solidFill>
                  <a:srgbClr val="FFFFFF"/>
                </a:solidFill>
              </a14:hiddenFill>
            </a:ext>
          </a:extLst>
        </p:spPr>
      </p:pic>
      <p:pic>
        <p:nvPicPr>
          <p:cNvPr id="149510" name="Picture 6" descr="ICR191_structure1"/>
          <p:cNvPicPr>
            <a:picLocks noChangeAspect="1" noChangeArrowheads="1"/>
          </p:cNvPicPr>
          <p:nvPr/>
        </p:nvPicPr>
        <p:blipFill>
          <a:blip r:embed="rId5">
            <a:extLst>
              <a:ext uri="{28A0092B-C50C-407E-A947-70E740481C1C}">
                <a14:useLocalDpi xmlns:a14="http://schemas.microsoft.com/office/drawing/2010/main" val="0"/>
              </a:ext>
            </a:extLst>
          </a:blip>
          <a:srcRect l="63353" b="12875"/>
          <a:stretch>
            <a:fillRect/>
          </a:stretch>
        </p:blipFill>
        <p:spPr bwMode="auto">
          <a:xfrm>
            <a:off x="2987675" y="3822700"/>
            <a:ext cx="1871663" cy="1444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508000" y="211138"/>
            <a:ext cx="7975600" cy="604837"/>
          </a:xfrm>
          <a:solidFill>
            <a:srgbClr val="CCFFCC"/>
          </a:solidFill>
          <a:ln/>
        </p:spPr>
        <p:txBody>
          <a:bodyPr/>
          <a:lstStyle/>
          <a:p>
            <a:r>
              <a:rPr lang="en-US" sz="2800"/>
              <a:t>Naključna mutageneza </a:t>
            </a:r>
            <a:r>
              <a:rPr lang="sl-SI" sz="2800"/>
              <a:t>/</a:t>
            </a:r>
            <a:r>
              <a:rPr lang="en-US" sz="2800"/>
              <a:t>2</a:t>
            </a:r>
            <a:endParaRPr lang="en-US" sz="3200" i="1"/>
          </a:p>
        </p:txBody>
      </p:sp>
      <p:sp>
        <p:nvSpPr>
          <p:cNvPr id="150531" name="Rectangle 3"/>
          <p:cNvSpPr>
            <a:spLocks noGrp="1" noChangeArrowheads="1"/>
          </p:cNvSpPr>
          <p:nvPr>
            <p:ph type="body" idx="1"/>
          </p:nvPr>
        </p:nvSpPr>
        <p:spPr>
          <a:xfrm>
            <a:off x="250825" y="1055688"/>
            <a:ext cx="8588375" cy="5540375"/>
          </a:xfrm>
          <a:noFill/>
          <a:ln/>
        </p:spPr>
        <p:txBody>
          <a:bodyPr/>
          <a:lstStyle/>
          <a:p>
            <a:pPr marL="0" indent="0">
              <a:buFontTx/>
              <a:buNone/>
            </a:pPr>
            <a:r>
              <a:rPr lang="sl-SI" sz="1600" b="1">
                <a:solidFill>
                  <a:srgbClr val="009900"/>
                </a:solidFill>
              </a:rPr>
              <a:t>Bazni analogi</a:t>
            </a:r>
            <a:r>
              <a:rPr lang="sl-SI" sz="1600"/>
              <a:t> povzročijo nenatančno parjenje baz; npr. 5-bromodeoksiuridin se lahko pari z A (keto-oblika) ali G (enolna oblika). Analoge moramo vgraditi v DNA med podvojevanjem, mutacija pa se uveljavi šele po naslednjem podvajanju DNA.</a:t>
            </a:r>
          </a:p>
          <a:p>
            <a:pPr marL="0" indent="0">
              <a:buFontTx/>
              <a:buNone/>
            </a:pPr>
            <a:endParaRPr lang="sl-SI" sz="800" u="sng"/>
          </a:p>
          <a:p>
            <a:pPr marL="0" indent="0">
              <a:buFontTx/>
              <a:buNone/>
            </a:pPr>
            <a:r>
              <a:rPr lang="sl-SI" sz="1600" u="sng"/>
              <a:t>Mikrobiološki način</a:t>
            </a:r>
            <a:r>
              <a:rPr lang="sl-SI" sz="1600"/>
              <a:t> vnosa mutacij je uporaba mutatorskih sevov, ki imajo okvare v natančnosti prepisovanja: </a:t>
            </a:r>
            <a:r>
              <a:rPr lang="sl-SI" sz="1600" i="1"/>
              <a:t>mut</a:t>
            </a:r>
            <a:r>
              <a:rPr lang="sl-SI" sz="1600"/>
              <a:t>T (transverzne mutacije A/T</a:t>
            </a:r>
            <a:r>
              <a:rPr lang="sl-SI" sz="1600">
                <a:sym typeface="Symbol" pitchFamily="18" charset="2"/>
              </a:rPr>
              <a:t></a:t>
            </a:r>
            <a:r>
              <a:rPr lang="sl-SI" sz="1600"/>
              <a:t>C/G: pirimidin zamenja purin ali obratno; obstajajo tudi tranzicijske mutacije: en purin ali pirimidin se zamenja z drugim)  - frekvenca mutacij se poveča10</a:t>
            </a:r>
            <a:r>
              <a:rPr lang="sl-SI" sz="1600" baseline="30000"/>
              <a:t>3</a:t>
            </a:r>
            <a:r>
              <a:rPr lang="sl-SI" sz="1600"/>
              <a:t>-10</a:t>
            </a:r>
            <a:r>
              <a:rPr lang="sl-SI" sz="1600" baseline="30000"/>
              <a:t>4 </a:t>
            </a:r>
            <a:r>
              <a:rPr lang="sl-SI" sz="1600"/>
              <a:t>x), </a:t>
            </a:r>
            <a:r>
              <a:rPr lang="sl-SI" sz="1600" i="1"/>
              <a:t>mut</a:t>
            </a:r>
            <a:r>
              <a:rPr lang="sl-SI" sz="1600"/>
              <a:t>D (pogostost mutacij 10</a:t>
            </a:r>
            <a:r>
              <a:rPr lang="sl-SI" sz="1600" baseline="30000"/>
              <a:t>3</a:t>
            </a:r>
            <a:r>
              <a:rPr lang="sl-SI" sz="1600"/>
              <a:t>-10</a:t>
            </a:r>
            <a:r>
              <a:rPr lang="sl-SI" sz="1600" baseline="30000"/>
              <a:t>5 </a:t>
            </a:r>
            <a:r>
              <a:rPr lang="sl-SI" sz="1600"/>
              <a:t>x večja kot naravna) - zaradi odsotnosti 3’-5’ eksonukleazne aktivnosti.</a:t>
            </a:r>
          </a:p>
          <a:p>
            <a:pPr marL="0" indent="0">
              <a:buFontTx/>
              <a:buNone/>
            </a:pPr>
            <a:endParaRPr lang="sl-SI" sz="800"/>
          </a:p>
          <a:p>
            <a:pPr marL="0" indent="0">
              <a:buFontTx/>
              <a:buNone/>
            </a:pPr>
            <a:r>
              <a:rPr lang="sl-SI" sz="1600"/>
              <a:t>Mutacijo lahko uvedemo z </a:t>
            </a:r>
            <a:r>
              <a:rPr lang="sl-SI" sz="1600" u="sng"/>
              <a:t>obsevanjem</a:t>
            </a:r>
            <a:r>
              <a:rPr lang="sl-SI" sz="1600"/>
              <a:t> z UV ali </a:t>
            </a:r>
            <a:br>
              <a:rPr lang="sl-SI" sz="1600"/>
            </a:br>
            <a:r>
              <a:rPr lang="sl-SI" sz="1600"/>
              <a:t>rentgenskimi žarki. Pri obsevanju DNA pride na </a:t>
            </a:r>
            <a:br>
              <a:rPr lang="sl-SI" sz="1600"/>
            </a:br>
            <a:r>
              <a:rPr lang="sl-SI" sz="1600"/>
              <a:t>sosednjih pirimidinskih ostankih do nastanka </a:t>
            </a:r>
            <a:br>
              <a:rPr lang="sl-SI" sz="1600"/>
            </a:br>
            <a:r>
              <a:rPr lang="sl-SI" sz="1600"/>
              <a:t>ciklobutanskih dimerov, kar sicer sproži </a:t>
            </a:r>
            <a:br>
              <a:rPr lang="sl-SI" sz="1600"/>
            </a:br>
            <a:r>
              <a:rPr lang="sl-SI" sz="1600"/>
              <a:t>SOS-popravljanje, in do nastanka </a:t>
            </a:r>
            <a:br>
              <a:rPr lang="sl-SI" sz="1600"/>
            </a:br>
            <a:r>
              <a:rPr lang="sl-SI" sz="1600"/>
              <a:t>(6-4) fotoproduktov.</a:t>
            </a:r>
          </a:p>
          <a:p>
            <a:pPr marL="0" indent="0">
              <a:buFontTx/>
              <a:buNone/>
            </a:pPr>
            <a:endParaRPr lang="sl-SI" sz="1400"/>
          </a:p>
          <a:p>
            <a:pPr marL="0" indent="0">
              <a:buFontTx/>
              <a:buNone/>
            </a:pPr>
            <a:r>
              <a:rPr lang="sl-SI" sz="1600">
                <a:solidFill>
                  <a:srgbClr val="FF33CC"/>
                </a:solidFill>
              </a:rPr>
              <a:t>Dobljene mutante z želenim fenotipom analiziramo </a:t>
            </a:r>
            <a:br>
              <a:rPr lang="sl-SI" sz="1600">
                <a:solidFill>
                  <a:srgbClr val="FF33CC"/>
                </a:solidFill>
              </a:rPr>
            </a:br>
            <a:r>
              <a:rPr lang="sl-SI" sz="1600">
                <a:solidFill>
                  <a:srgbClr val="FF33CC"/>
                </a:solidFill>
              </a:rPr>
              <a:t>na ravni DNA: določimo nukleotidno zaporedje, </a:t>
            </a:r>
            <a:br>
              <a:rPr lang="sl-SI" sz="1600">
                <a:solidFill>
                  <a:srgbClr val="FF33CC"/>
                </a:solidFill>
              </a:rPr>
            </a:br>
            <a:r>
              <a:rPr lang="sl-SI" sz="1600">
                <a:solidFill>
                  <a:srgbClr val="FF33CC"/>
                </a:solidFill>
              </a:rPr>
              <a:t>ga prevedemo v proteinsko in sklepamo na pomen </a:t>
            </a:r>
            <a:br>
              <a:rPr lang="sl-SI" sz="1600">
                <a:solidFill>
                  <a:srgbClr val="FF33CC"/>
                </a:solidFill>
              </a:rPr>
            </a:br>
            <a:r>
              <a:rPr lang="sl-SI" sz="1600">
                <a:solidFill>
                  <a:srgbClr val="FF33CC"/>
                </a:solidFill>
              </a:rPr>
              <a:t>posameznih aminokislin/regij.</a:t>
            </a:r>
          </a:p>
        </p:txBody>
      </p:sp>
      <p:pic>
        <p:nvPicPr>
          <p:cNvPr id="150532" name="Picture 4" descr="UVmutagenesis_fig2"/>
          <p:cNvPicPr>
            <a:picLocks noChangeAspect="1" noChangeArrowheads="1"/>
          </p:cNvPicPr>
          <p:nvPr/>
        </p:nvPicPr>
        <p:blipFill>
          <a:blip r:embed="rId3">
            <a:extLst>
              <a:ext uri="{28A0092B-C50C-407E-A947-70E740481C1C}">
                <a14:useLocalDpi xmlns:a14="http://schemas.microsoft.com/office/drawing/2010/main" val="0"/>
              </a:ext>
            </a:extLst>
          </a:blip>
          <a:srcRect l="26666"/>
          <a:stretch>
            <a:fillRect/>
          </a:stretch>
        </p:blipFill>
        <p:spPr bwMode="auto">
          <a:xfrm>
            <a:off x="4932363" y="3429000"/>
            <a:ext cx="3384550" cy="23066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323850" y="211138"/>
            <a:ext cx="8569325" cy="604837"/>
          </a:xfrm>
          <a:solidFill>
            <a:srgbClr val="CCFFCC"/>
          </a:solidFill>
          <a:ln/>
        </p:spPr>
        <p:txBody>
          <a:bodyPr/>
          <a:lstStyle/>
          <a:p>
            <a:r>
              <a:rPr lang="en-US" sz="2800"/>
              <a:t>Naključna mutageneza z degeneriranimi oligonukleotidi</a:t>
            </a:r>
            <a:endParaRPr lang="en-US" sz="3200" i="1"/>
          </a:p>
        </p:txBody>
      </p:sp>
      <p:sp>
        <p:nvSpPr>
          <p:cNvPr id="151555" name="Rectangle 3"/>
          <p:cNvSpPr>
            <a:spLocks noGrp="1" noChangeArrowheads="1"/>
          </p:cNvSpPr>
          <p:nvPr>
            <p:ph type="body" idx="1"/>
          </p:nvPr>
        </p:nvSpPr>
        <p:spPr>
          <a:xfrm>
            <a:off x="179388" y="1055688"/>
            <a:ext cx="8964612" cy="2301875"/>
          </a:xfrm>
          <a:noFill/>
          <a:ln/>
        </p:spPr>
        <p:txBody>
          <a:bodyPr/>
          <a:lstStyle/>
          <a:p>
            <a:pPr marL="0" indent="0">
              <a:buFontTx/>
              <a:buNone/>
            </a:pPr>
            <a:r>
              <a:rPr lang="sl-SI" sz="1800"/>
              <a:t>S pomočjo degeneriranih oligonukleotidov lahko naključno spremenimo zapis na krajšem odseku zapisa za preučevani protein. Pri sintezi mutagenega oligonukleotida se odločimo za mešanico baz na posameznih mestih, kar po sintezi pomeni veliko število različnih oligonukleotidov z različnimi zaporedji.</a:t>
            </a:r>
            <a:br>
              <a:rPr lang="sl-SI" sz="1800"/>
            </a:br>
            <a:endParaRPr lang="sl-SI" sz="1800"/>
          </a:p>
          <a:p>
            <a:pPr marL="0" indent="0">
              <a:lnSpc>
                <a:spcPct val="80000"/>
              </a:lnSpc>
              <a:buFontTx/>
              <a:buNone/>
            </a:pPr>
            <a:r>
              <a:rPr lang="sl-SI" sz="1000">
                <a:latin typeface="Courier New" pitchFamily="49" charset="0"/>
              </a:rPr>
              <a:t>B=C, G ali T    D=A, G ali T    K=G ali T    H=A, C ali T    V=A, C ali G    M=A ali C    N=A,C,G ali T</a:t>
            </a:r>
            <a:br>
              <a:rPr lang="sl-SI" sz="1000">
                <a:latin typeface="Courier New" pitchFamily="49" charset="0"/>
              </a:rPr>
            </a:br>
            <a:r>
              <a:rPr lang="sl-SI" sz="1000">
                <a:latin typeface="Courier New" pitchFamily="49" charset="0"/>
              </a:rPr>
              <a:t>R=A ali G	    S=C ali G       W=A ali T    Y=C ali T</a:t>
            </a:r>
          </a:p>
          <a:p>
            <a:pPr marL="0" indent="0">
              <a:lnSpc>
                <a:spcPct val="80000"/>
              </a:lnSpc>
              <a:buFontTx/>
              <a:buNone/>
            </a:pPr>
            <a:r>
              <a:rPr lang="sl-SI" sz="1400"/>
              <a:t> </a:t>
            </a:r>
            <a:r>
              <a:rPr lang="sl-SI" sz="1800"/>
              <a:t>							</a:t>
            </a:r>
          </a:p>
          <a:p>
            <a:pPr marL="0" indent="0">
              <a:lnSpc>
                <a:spcPct val="80000"/>
              </a:lnSpc>
              <a:buFontTx/>
              <a:buNone/>
            </a:pPr>
            <a:r>
              <a:rPr lang="sl-SI" sz="1800"/>
              <a:t>		</a:t>
            </a:r>
          </a:p>
          <a:p>
            <a:pPr marL="0" indent="0">
              <a:lnSpc>
                <a:spcPct val="80000"/>
              </a:lnSpc>
              <a:buFontTx/>
              <a:buNone/>
            </a:pPr>
            <a:endParaRPr lang="sl-SI" sz="1800"/>
          </a:p>
          <a:p>
            <a:pPr marL="0" indent="0">
              <a:lnSpc>
                <a:spcPct val="80000"/>
              </a:lnSpc>
              <a:buFontTx/>
              <a:buNone/>
            </a:pPr>
            <a:endParaRPr lang="sl-SI" sz="1800"/>
          </a:p>
          <a:p>
            <a:pPr marL="0" indent="0">
              <a:lnSpc>
                <a:spcPct val="80000"/>
              </a:lnSpc>
              <a:buFontTx/>
              <a:buNone/>
            </a:pPr>
            <a:endParaRPr lang="sl-SI" sz="1800"/>
          </a:p>
        </p:txBody>
      </p:sp>
      <p:pic>
        <p:nvPicPr>
          <p:cNvPr id="151556" name="Picture 4" descr="random_primer_mutagenesis1"/>
          <p:cNvPicPr>
            <a:picLocks noChangeAspect="1" noChangeArrowheads="1"/>
          </p:cNvPicPr>
          <p:nvPr/>
        </p:nvPicPr>
        <p:blipFill>
          <a:blip r:embed="rId3">
            <a:extLst>
              <a:ext uri="{28A0092B-C50C-407E-A947-70E740481C1C}">
                <a14:useLocalDpi xmlns:a14="http://schemas.microsoft.com/office/drawing/2010/main" val="0"/>
              </a:ext>
            </a:extLst>
          </a:blip>
          <a:srcRect t="45627"/>
          <a:stretch>
            <a:fillRect/>
          </a:stretch>
        </p:blipFill>
        <p:spPr bwMode="auto">
          <a:xfrm>
            <a:off x="250825" y="3068638"/>
            <a:ext cx="5327650" cy="1592262"/>
          </a:xfrm>
          <a:prstGeom prst="rect">
            <a:avLst/>
          </a:prstGeom>
          <a:noFill/>
          <a:extLst>
            <a:ext uri="{909E8E84-426E-40DD-AFC4-6F175D3DCCD1}">
              <a14:hiddenFill xmlns:a14="http://schemas.microsoft.com/office/drawing/2010/main">
                <a:solidFill>
                  <a:srgbClr val="FFFFFF"/>
                </a:solidFill>
              </a14:hiddenFill>
            </a:ext>
          </a:extLst>
        </p:spPr>
      </p:pic>
      <p:pic>
        <p:nvPicPr>
          <p:cNvPr id="151559" name="Picture 7" descr="img036"/>
          <p:cNvPicPr>
            <a:picLocks noChangeAspect="1" noChangeArrowheads="1"/>
          </p:cNvPicPr>
          <p:nvPr/>
        </p:nvPicPr>
        <p:blipFill>
          <a:blip r:embed="rId4">
            <a:extLst>
              <a:ext uri="{28A0092B-C50C-407E-A947-70E740481C1C}">
                <a14:useLocalDpi xmlns:a14="http://schemas.microsoft.com/office/drawing/2010/main" val="0"/>
              </a:ext>
            </a:extLst>
          </a:blip>
          <a:srcRect l="36139" t="2963" r="861" b="1297"/>
          <a:stretch>
            <a:fillRect/>
          </a:stretch>
        </p:blipFill>
        <p:spPr bwMode="auto">
          <a:xfrm>
            <a:off x="5580063" y="2852738"/>
            <a:ext cx="3094037" cy="35274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323850" y="211138"/>
            <a:ext cx="8569325" cy="604837"/>
          </a:xfrm>
          <a:solidFill>
            <a:srgbClr val="CCFFCC"/>
          </a:solidFill>
          <a:ln/>
        </p:spPr>
        <p:txBody>
          <a:bodyPr/>
          <a:lstStyle/>
          <a:p>
            <a:r>
              <a:rPr lang="sl-SI" sz="2800"/>
              <a:t>Metoda</a:t>
            </a:r>
            <a:r>
              <a:rPr lang="en-US" sz="2800"/>
              <a:t> z degeneriranimi oligonukleotidi</a:t>
            </a:r>
            <a:r>
              <a:rPr lang="sl-SI" sz="2800"/>
              <a:t> /2</a:t>
            </a:r>
            <a:endParaRPr lang="en-US" sz="3200" i="1"/>
          </a:p>
        </p:txBody>
      </p:sp>
      <p:sp>
        <p:nvSpPr>
          <p:cNvPr id="167939" name="Rectangle 3"/>
          <p:cNvSpPr>
            <a:spLocks noGrp="1" noChangeArrowheads="1"/>
          </p:cNvSpPr>
          <p:nvPr>
            <p:ph type="body" idx="1"/>
          </p:nvPr>
        </p:nvSpPr>
        <p:spPr>
          <a:xfrm>
            <a:off x="179388" y="1055688"/>
            <a:ext cx="8785225" cy="717550"/>
          </a:xfrm>
          <a:noFill/>
          <a:ln/>
        </p:spPr>
        <p:txBody>
          <a:bodyPr/>
          <a:lstStyle/>
          <a:p>
            <a:pPr marL="0" indent="0">
              <a:buFontTx/>
              <a:buNone/>
            </a:pPr>
            <a:r>
              <a:rPr lang="sl-SI" sz="1800"/>
              <a:t>Degenerirane oligonukleotide vgradimo v zapis najpogosteje s pomočjo dveh PCR, hibridizacije produktov in podaljšanja z DNA-polimerazo ali s tretjim PCR.</a:t>
            </a:r>
          </a:p>
        </p:txBody>
      </p:sp>
      <p:pic>
        <p:nvPicPr>
          <p:cNvPr id="1679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1773238"/>
            <a:ext cx="4464050" cy="413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40" name="Rectangle 4"/>
          <p:cNvSpPr>
            <a:spLocks noChangeArrowheads="1"/>
          </p:cNvSpPr>
          <p:nvPr/>
        </p:nvSpPr>
        <p:spPr bwMode="auto">
          <a:xfrm>
            <a:off x="323850" y="211138"/>
            <a:ext cx="8569325" cy="604837"/>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a:r>
              <a:rPr lang="sl-SI" sz="2800">
                <a:solidFill>
                  <a:schemeClr val="tx2"/>
                </a:solidFill>
              </a:rPr>
              <a:t>PCR, podvržena mutacijam</a:t>
            </a:r>
            <a:endParaRPr lang="en-US" sz="3200" i="1">
              <a:solidFill>
                <a:schemeClr val="tx2"/>
              </a:solidFill>
            </a:endParaRPr>
          </a:p>
        </p:txBody>
      </p:sp>
      <p:sp>
        <p:nvSpPr>
          <p:cNvPr id="219141" name="Text Box 5"/>
          <p:cNvSpPr txBox="1">
            <a:spLocks noChangeArrowheads="1"/>
          </p:cNvSpPr>
          <p:nvPr/>
        </p:nvSpPr>
        <p:spPr bwMode="auto">
          <a:xfrm>
            <a:off x="468313" y="3789363"/>
            <a:ext cx="5348287"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177800" indent="-177800">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r>
              <a:rPr lang="sl-SI" sz="1400"/>
              <a:t>Error-prone PCR: uporabimo reakcijske pogoje, ki povzročijo vgradnjo napačnih nukleotidov in nizkonatančno polimerazo (npr. Taq). </a:t>
            </a:r>
          </a:p>
          <a:p>
            <a:r>
              <a:rPr lang="sl-SI" sz="1400"/>
              <a:t>Napak je več zaradi:</a:t>
            </a:r>
          </a:p>
          <a:p>
            <a:pPr>
              <a:buFontTx/>
              <a:buChar char="-"/>
            </a:pPr>
            <a:r>
              <a:rPr lang="sl-SI" sz="1400"/>
              <a:t>uporabe Mn namesto Mg oz. visoke konc. Mg</a:t>
            </a:r>
          </a:p>
          <a:p>
            <a:pPr>
              <a:buFontTx/>
              <a:buChar char="-"/>
            </a:pPr>
            <a:r>
              <a:rPr lang="sl-SI" sz="1400"/>
              <a:t>neuravnotežene konc. posameznih dNTP</a:t>
            </a:r>
          </a:p>
          <a:p>
            <a:pPr>
              <a:buFontTx/>
              <a:buChar char="-"/>
            </a:pPr>
            <a:r>
              <a:rPr lang="sl-SI" sz="1400"/>
              <a:t>nizke konc. dNTP</a:t>
            </a:r>
          </a:p>
          <a:p>
            <a:pPr>
              <a:buFontTx/>
              <a:buChar char="-"/>
            </a:pPr>
            <a:r>
              <a:rPr lang="sl-SI" sz="1400"/>
              <a:t>nizke T prileganja začetnih oligonukleotidov</a:t>
            </a:r>
          </a:p>
          <a:p>
            <a:pPr>
              <a:buFontTx/>
              <a:buChar char="-"/>
            </a:pPr>
            <a:r>
              <a:rPr lang="sl-SI" sz="1400"/>
              <a:t>visoke konc. matrične DNA</a:t>
            </a:r>
          </a:p>
          <a:p>
            <a:pPr>
              <a:buFontTx/>
              <a:buChar char="-"/>
            </a:pPr>
            <a:r>
              <a:rPr lang="sl-SI" sz="1400"/>
              <a:t>velikega števila ciklov (40-80)</a:t>
            </a:r>
          </a:p>
          <a:p>
            <a:pPr>
              <a:buFontTx/>
              <a:buChar char="-"/>
            </a:pPr>
            <a:r>
              <a:rPr lang="sl-SI" sz="1400"/>
              <a:t>2 zaporednih PCR</a:t>
            </a:r>
          </a:p>
          <a:p>
            <a:pPr>
              <a:buFontTx/>
              <a:buChar char="-"/>
            </a:pPr>
            <a:endParaRPr lang="sl-SI" sz="1400"/>
          </a:p>
          <a:p>
            <a:r>
              <a:rPr lang="sl-SI" sz="1400"/>
              <a:t>Vgradnja mutacij je običajno 0,1-0,7 % na reakcijo.</a:t>
            </a:r>
          </a:p>
          <a:p>
            <a:pPr>
              <a:buFontTx/>
              <a:buChar char="-"/>
            </a:pPr>
            <a:endParaRPr lang="sl-SI" sz="1400"/>
          </a:p>
        </p:txBody>
      </p:sp>
      <p:pic>
        <p:nvPicPr>
          <p:cNvPr id="21914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688" y="2997200"/>
            <a:ext cx="2376487" cy="146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914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788" y="1125538"/>
            <a:ext cx="2719387" cy="16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914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981075"/>
            <a:ext cx="5688013" cy="2586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508000" y="211138"/>
            <a:ext cx="7975600" cy="474662"/>
          </a:xfrm>
          <a:solidFill>
            <a:srgbClr val="FFCC99">
              <a:alpha val="50000"/>
            </a:srgbClr>
          </a:solidFill>
          <a:ln/>
        </p:spPr>
        <p:txBody>
          <a:bodyPr/>
          <a:lstStyle/>
          <a:p>
            <a:r>
              <a:rPr lang="en-US" sz="2800"/>
              <a:t>Proteinsko inženirstvo</a:t>
            </a:r>
            <a:endParaRPr lang="en-US" sz="3200" i="1"/>
          </a:p>
        </p:txBody>
      </p:sp>
      <p:sp>
        <p:nvSpPr>
          <p:cNvPr id="152579" name="Rectangle 3"/>
          <p:cNvSpPr>
            <a:spLocks noGrp="1" noChangeArrowheads="1"/>
          </p:cNvSpPr>
          <p:nvPr>
            <p:ph type="body" idx="1"/>
          </p:nvPr>
        </p:nvSpPr>
        <p:spPr>
          <a:xfrm>
            <a:off x="406400" y="1055688"/>
            <a:ext cx="8432800" cy="5540375"/>
          </a:xfrm>
          <a:noFill/>
          <a:ln/>
        </p:spPr>
        <p:txBody>
          <a:bodyPr/>
          <a:lstStyle/>
          <a:p>
            <a:pPr marL="0" indent="0">
              <a:lnSpc>
                <a:spcPct val="90000"/>
              </a:lnSpc>
              <a:buFontTx/>
              <a:buNone/>
            </a:pPr>
            <a:r>
              <a:rPr lang="sl-SI" sz="1800"/>
              <a:t>Pri študiju lastnosti proteinov in pri razvoju industrijskih encimov želimo pogosto spremeniti lastnosti, ki jih ima naravni protein.</a:t>
            </a:r>
          </a:p>
          <a:p>
            <a:pPr marL="0" indent="0">
              <a:lnSpc>
                <a:spcPct val="90000"/>
              </a:lnSpc>
              <a:buFontTx/>
              <a:buNone/>
            </a:pPr>
            <a:endParaRPr lang="sl-SI" sz="1800"/>
          </a:p>
          <a:p>
            <a:pPr marL="0" indent="0">
              <a:lnSpc>
                <a:spcPct val="90000"/>
              </a:lnSpc>
              <a:buFontTx/>
              <a:buNone/>
            </a:pPr>
            <a:r>
              <a:rPr lang="sl-SI" sz="1800"/>
              <a:t>Na voljo imamo več postopkov, ki vključujejo tehnike rekombinantne DNA. Spremembe na proteinu, ki jih največkrat poskušamo doseči, so:</a:t>
            </a:r>
          </a:p>
          <a:p>
            <a:pPr marL="0" indent="0">
              <a:lnSpc>
                <a:spcPct val="90000"/>
              </a:lnSpc>
              <a:buFontTx/>
              <a:buNone/>
            </a:pPr>
            <a:endParaRPr lang="sl-SI" sz="1800"/>
          </a:p>
          <a:p>
            <a:pPr marL="0" indent="0">
              <a:lnSpc>
                <a:spcPct val="90000"/>
              </a:lnSpc>
              <a:buFontTx/>
              <a:buNone/>
            </a:pPr>
            <a:r>
              <a:rPr lang="sl-SI" sz="1800"/>
              <a:t>- dodajanje disulfidnih mostičkov</a:t>
            </a:r>
          </a:p>
          <a:p>
            <a:pPr marL="0" indent="0">
              <a:lnSpc>
                <a:spcPct val="90000"/>
              </a:lnSpc>
              <a:buFontTx/>
              <a:buChar char="-"/>
            </a:pPr>
            <a:r>
              <a:rPr lang="sl-SI" sz="1800"/>
              <a:t> zamenjava Asn in Gln</a:t>
            </a:r>
          </a:p>
          <a:p>
            <a:pPr marL="0" indent="0">
              <a:lnSpc>
                <a:spcPct val="90000"/>
              </a:lnSpc>
              <a:buFontTx/>
              <a:buChar char="-"/>
            </a:pPr>
            <a:r>
              <a:rPr lang="sl-SI" sz="1800"/>
              <a:t> zmanjšanje števila prostih skupin –SH</a:t>
            </a:r>
          </a:p>
          <a:p>
            <a:pPr marL="0" indent="0">
              <a:lnSpc>
                <a:spcPct val="90000"/>
              </a:lnSpc>
              <a:buFontTx/>
              <a:buChar char="-"/>
            </a:pPr>
            <a:r>
              <a:rPr lang="sl-SI" sz="1800"/>
              <a:t> povečevanje encimske aktivnosti</a:t>
            </a:r>
          </a:p>
          <a:p>
            <a:pPr marL="0" indent="0">
              <a:lnSpc>
                <a:spcPct val="90000"/>
              </a:lnSpc>
              <a:buFontTx/>
              <a:buChar char="-"/>
            </a:pPr>
            <a:r>
              <a:rPr lang="sl-SI" sz="1800"/>
              <a:t> neodvisnost od kovinskega kofaktorja</a:t>
            </a:r>
          </a:p>
          <a:p>
            <a:pPr marL="0" indent="0">
              <a:lnSpc>
                <a:spcPct val="90000"/>
              </a:lnSpc>
              <a:buFontTx/>
              <a:buChar char="-"/>
            </a:pPr>
            <a:r>
              <a:rPr lang="sl-SI" sz="1800"/>
              <a:t> spreminjanje specifičnosti encima</a:t>
            </a:r>
          </a:p>
          <a:p>
            <a:pPr marL="0" indent="0">
              <a:lnSpc>
                <a:spcPct val="90000"/>
              </a:lnSpc>
              <a:buFontTx/>
              <a:buNone/>
            </a:pPr>
            <a:endParaRPr lang="sl-SI" sz="1800"/>
          </a:p>
          <a:p>
            <a:pPr marL="0" indent="0">
              <a:lnSpc>
                <a:spcPct val="90000"/>
              </a:lnSpc>
              <a:buFontTx/>
              <a:buNone/>
            </a:pPr>
            <a:r>
              <a:rPr lang="sl-SI" sz="1800"/>
              <a:t>Pri industrijsko uporabnih proteinih gre v glavnem za povečevanje stabilnosti proteina, njegovo neodvisnost od kofaktorjev in uporabnost v zahtevnih pogojih uporabe (temperatura, organska topila, pH).</a:t>
            </a:r>
          </a:p>
          <a:p>
            <a:pPr marL="0" indent="0">
              <a:lnSpc>
                <a:spcPct val="90000"/>
              </a:lnSpc>
              <a:buFontTx/>
              <a:buNone/>
            </a:pPr>
            <a:r>
              <a:rPr lang="sl-SI" sz="1800"/>
              <a:t>Za študij strukture/funkcije običajno potrebujemo občutljive detekcijske metode, ki ločijo tudi med majhnimi razlikami, ki so jih spremembe povzročile.</a:t>
            </a:r>
          </a:p>
          <a:p>
            <a:pPr marL="0" indent="0">
              <a:lnSpc>
                <a:spcPct val="90000"/>
              </a:lnSpc>
              <a:buFontTx/>
              <a:buNone/>
            </a:pPr>
            <a:r>
              <a:rPr lang="sl-SI" sz="1600"/>
              <a:t> </a:t>
            </a:r>
            <a:endParaRPr lang="en-US" sz="80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508000" y="211138"/>
            <a:ext cx="7975600" cy="528637"/>
          </a:xfrm>
          <a:solidFill>
            <a:srgbClr val="FFCC99">
              <a:alpha val="50000"/>
            </a:srgbClr>
          </a:solidFill>
          <a:ln/>
        </p:spPr>
        <p:txBody>
          <a:bodyPr/>
          <a:lstStyle/>
          <a:p>
            <a:r>
              <a:rPr lang="en-US" sz="2800"/>
              <a:t>Zamenjave As</a:t>
            </a:r>
            <a:r>
              <a:rPr lang="sl-SI" sz="2800"/>
              <a:t>n</a:t>
            </a:r>
            <a:endParaRPr lang="en-US" sz="3200" i="1"/>
          </a:p>
        </p:txBody>
      </p:sp>
      <p:sp>
        <p:nvSpPr>
          <p:cNvPr id="154627" name="Rectangle 3"/>
          <p:cNvSpPr>
            <a:spLocks noGrp="1" noChangeArrowheads="1"/>
          </p:cNvSpPr>
          <p:nvPr>
            <p:ph type="body" idx="1"/>
          </p:nvPr>
        </p:nvSpPr>
        <p:spPr>
          <a:xfrm>
            <a:off x="179388" y="1160463"/>
            <a:ext cx="8785225" cy="4789487"/>
          </a:xfrm>
          <a:noFill/>
          <a:ln/>
        </p:spPr>
        <p:txBody>
          <a:bodyPr/>
          <a:lstStyle/>
          <a:p>
            <a:pPr marL="0" indent="0">
              <a:buFontTx/>
              <a:buNone/>
            </a:pPr>
            <a:r>
              <a:rPr lang="sl-SI" sz="1800">
                <a:solidFill>
                  <a:srgbClr val="FF33CC"/>
                </a:solidFill>
              </a:rPr>
              <a:t>Pri visokih temperaturah se Asn in Gln deaminirata in preideta v Asp oz. Glu, kar povzroči spremembe v naboju in konformaciji, ki lahko privedejo do inaktivacije proteina. Zamenjava lahko privede tudi do oblike, ki je manj občutljiva na delovanje proteaz in je termično bolj  stabilna od naravnega proteina.</a:t>
            </a:r>
          </a:p>
          <a:p>
            <a:pPr marL="0" indent="0">
              <a:buFontTx/>
              <a:buNone/>
            </a:pPr>
            <a:endParaRPr lang="sl-SI" sz="1800">
              <a:solidFill>
                <a:srgbClr val="FF33CC"/>
              </a:solidFill>
            </a:endParaRPr>
          </a:p>
          <a:p>
            <a:pPr marL="0" indent="0">
              <a:buFontTx/>
              <a:buNone/>
            </a:pPr>
            <a:endParaRPr lang="sl-SI" sz="1600"/>
          </a:p>
          <a:p>
            <a:pPr marL="0" indent="0">
              <a:buFontTx/>
              <a:buNone/>
            </a:pPr>
            <a:endParaRPr lang="sl-SI" sz="1600"/>
          </a:p>
          <a:p>
            <a:pPr marL="0" indent="0">
              <a:buFontTx/>
              <a:buNone/>
            </a:pPr>
            <a:endParaRPr lang="sl-SI" sz="1600"/>
          </a:p>
          <a:p>
            <a:pPr marL="0" indent="0">
              <a:buFontTx/>
              <a:buNone/>
            </a:pPr>
            <a:endParaRPr lang="sl-SI" sz="1600"/>
          </a:p>
          <a:p>
            <a:pPr marL="0" indent="0">
              <a:buFontTx/>
              <a:buNone/>
            </a:pPr>
            <a:endParaRPr lang="sl-SI" sz="1600"/>
          </a:p>
          <a:p>
            <a:pPr marL="0" indent="0">
              <a:buFontTx/>
              <a:buNone/>
            </a:pPr>
            <a:endParaRPr lang="sl-SI" sz="1600"/>
          </a:p>
          <a:p>
            <a:pPr marL="0" indent="0">
              <a:buFontTx/>
              <a:buNone/>
            </a:pPr>
            <a:endParaRPr lang="sl-SI" sz="1600"/>
          </a:p>
          <a:p>
            <a:pPr marL="0" indent="0">
              <a:buFontTx/>
              <a:buNone/>
            </a:pPr>
            <a:endParaRPr lang="sl-SI" sz="1600"/>
          </a:p>
          <a:p>
            <a:pPr marL="0" indent="0">
              <a:buFontTx/>
              <a:buNone/>
            </a:pPr>
            <a:r>
              <a:rPr lang="sl-SI" sz="1600"/>
              <a:t>Primer: triozafosfat-izomeraza (</a:t>
            </a:r>
            <a:r>
              <a:rPr lang="sl-SI" sz="1600" i="1"/>
              <a:t>S. cerevisiae</a:t>
            </a:r>
            <a:r>
              <a:rPr lang="sl-SI" sz="1600"/>
              <a:t>) je sestavljena iz 2 enakih podenot, ki imata na stiku po </a:t>
            </a:r>
            <a:br>
              <a:rPr lang="sl-SI" sz="1600"/>
            </a:br>
            <a:r>
              <a:rPr lang="sl-SI" sz="1600"/>
              <a:t>2 Asn ostanka. Ko so ju zamenjali z usmerjeno mutagenezo v Thr oz. Ile, so dobili bolj stabilen encim.</a:t>
            </a:r>
            <a:endParaRPr lang="en-US" sz="1600"/>
          </a:p>
        </p:txBody>
      </p:sp>
      <p:pic>
        <p:nvPicPr>
          <p:cNvPr id="1546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133600"/>
            <a:ext cx="3455988" cy="2601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4631" name="Picture 7" descr="img016"/>
          <p:cNvPicPr>
            <a:picLocks noChangeAspect="1" noChangeArrowheads="1"/>
          </p:cNvPicPr>
          <p:nvPr/>
        </p:nvPicPr>
        <p:blipFill>
          <a:blip r:embed="rId4">
            <a:extLst>
              <a:ext uri="{28A0092B-C50C-407E-A947-70E740481C1C}">
                <a14:useLocalDpi xmlns:a14="http://schemas.microsoft.com/office/drawing/2010/main" val="0"/>
              </a:ext>
            </a:extLst>
          </a:blip>
          <a:srcRect t="6334" b="6334"/>
          <a:stretch>
            <a:fillRect/>
          </a:stretch>
        </p:blipFill>
        <p:spPr bwMode="auto">
          <a:xfrm>
            <a:off x="395288" y="2492375"/>
            <a:ext cx="3600450" cy="23574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539750" y="549275"/>
            <a:ext cx="7975600" cy="474663"/>
          </a:xfrm>
          <a:solidFill>
            <a:srgbClr val="CCFFCC"/>
          </a:solidFill>
          <a:ln/>
        </p:spPr>
        <p:txBody>
          <a:bodyPr/>
          <a:lstStyle/>
          <a:p>
            <a:r>
              <a:rPr lang="en-US" sz="3200"/>
              <a:t>Mutageneza – Uvod</a:t>
            </a:r>
            <a:r>
              <a:rPr lang="sl-SI" sz="3200"/>
              <a:t> /2</a:t>
            </a:r>
            <a:endParaRPr lang="en-US" sz="3200" i="1"/>
          </a:p>
        </p:txBody>
      </p:sp>
      <p:sp>
        <p:nvSpPr>
          <p:cNvPr id="124931" name="Rectangle 3"/>
          <p:cNvSpPr>
            <a:spLocks noGrp="1" noChangeArrowheads="1"/>
          </p:cNvSpPr>
          <p:nvPr>
            <p:ph type="body" idx="1"/>
          </p:nvPr>
        </p:nvSpPr>
        <p:spPr>
          <a:xfrm>
            <a:off x="406400" y="1484313"/>
            <a:ext cx="8432800" cy="5111750"/>
          </a:xfrm>
          <a:noFill/>
          <a:ln/>
        </p:spPr>
        <p:txBody>
          <a:bodyPr/>
          <a:lstStyle/>
          <a:p>
            <a:pPr marL="0" indent="0">
              <a:buFontTx/>
              <a:buNone/>
            </a:pPr>
            <a:r>
              <a:rPr lang="sl-SI" sz="1800"/>
              <a:t>Mutageneza je lahko </a:t>
            </a:r>
            <a:r>
              <a:rPr lang="sl-SI" sz="1800">
                <a:solidFill>
                  <a:srgbClr val="FF3300"/>
                </a:solidFill>
              </a:rPr>
              <a:t>naključna</a:t>
            </a:r>
            <a:r>
              <a:rPr lang="sl-SI" sz="1800"/>
              <a:t> ali </a:t>
            </a:r>
            <a:r>
              <a:rPr lang="sl-SI" sz="1800">
                <a:solidFill>
                  <a:srgbClr val="009900"/>
                </a:solidFill>
              </a:rPr>
              <a:t>usmerjena</a:t>
            </a:r>
            <a:r>
              <a:rPr lang="sl-SI" sz="1800"/>
              <a:t> (mestno-specifična).</a:t>
            </a:r>
          </a:p>
          <a:p>
            <a:pPr marL="0" indent="0">
              <a:buFontTx/>
              <a:buNone/>
            </a:pPr>
            <a:endParaRPr lang="sl-SI" sz="800"/>
          </a:p>
          <a:p>
            <a:pPr marL="0" indent="0">
              <a:buFontTx/>
              <a:buNone/>
            </a:pPr>
            <a:r>
              <a:rPr lang="sl-SI" sz="1800">
                <a:solidFill>
                  <a:srgbClr val="FF3300"/>
                </a:solidFill>
              </a:rPr>
              <a:t>Pri naključni mutagenezi uporabljamo lahko več pristopov: uporaba nespecifičnih mutagenih sredstev, UV ali naključne mutagene oligonukleotide.</a:t>
            </a:r>
          </a:p>
          <a:p>
            <a:pPr marL="0" indent="0">
              <a:buFontTx/>
              <a:buNone/>
            </a:pPr>
            <a:endParaRPr lang="sl-SI" sz="800">
              <a:solidFill>
                <a:srgbClr val="FF3300"/>
              </a:solidFill>
            </a:endParaRPr>
          </a:p>
          <a:p>
            <a:pPr marL="0" indent="0">
              <a:buFontTx/>
              <a:buNone/>
            </a:pPr>
            <a:r>
              <a:rPr lang="sl-SI" sz="1800">
                <a:solidFill>
                  <a:srgbClr val="009900"/>
                </a:solidFill>
              </a:rPr>
              <a:t>Za usmerjeno mutagenezo vedno uporabljamo mutagene oligonukleotide s točno določenim zaporedjem, način vgradnje in selekcija pa sta odvisna od tarčne DNA (ss, ds) oz. od sistema, ki ga za mutagenezo uporabljamo </a:t>
            </a:r>
            <a:r>
              <a:rPr lang="sl-SI" sz="1600">
                <a:solidFill>
                  <a:srgbClr val="009900"/>
                </a:solidFill>
              </a:rPr>
              <a:t>(komercialni sistemi).</a:t>
            </a:r>
          </a:p>
          <a:p>
            <a:pPr marL="0" indent="0">
              <a:buFontTx/>
              <a:buNone/>
            </a:pPr>
            <a:endParaRPr lang="sl-SI" sz="800">
              <a:solidFill>
                <a:srgbClr val="009900"/>
              </a:solidFill>
            </a:endParaRPr>
          </a:p>
          <a:p>
            <a:pPr marL="0" indent="0">
              <a:buFontTx/>
              <a:buNone/>
            </a:pPr>
            <a:r>
              <a:rPr lang="sl-SI" sz="1800"/>
              <a:t>Z mutagenezo zamenjujemo posamezne ali več kodonov, vstavljamo zapise za dodatne aminokisline ali vnašamo delecije. Vnašamo lahko tudi tihe mutacije in tako izboljšamo rabo kodona, s tem pa dosežemo višjo raven izražanja. </a:t>
            </a:r>
          </a:p>
          <a:p>
            <a:pPr marL="0" indent="0">
              <a:buFontTx/>
              <a:buNone/>
            </a:pPr>
            <a:r>
              <a:rPr lang="sl-SI" sz="1800"/>
              <a:t>Za mutagenezo lahko štejemo tudi dodajanje linkerskih regij (restrikcijska mesta, minifuzije, začetni ATG, stop- kodoni,…)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508000" y="211138"/>
            <a:ext cx="7975600" cy="474662"/>
          </a:xfrm>
          <a:solidFill>
            <a:srgbClr val="FFCC99">
              <a:alpha val="50000"/>
            </a:srgbClr>
          </a:solidFill>
          <a:ln/>
        </p:spPr>
        <p:txBody>
          <a:bodyPr/>
          <a:lstStyle/>
          <a:p>
            <a:r>
              <a:rPr lang="en-US" sz="2800" dirty="0" err="1"/>
              <a:t>Modifikacije</a:t>
            </a:r>
            <a:r>
              <a:rPr lang="en-US" sz="2800" dirty="0"/>
              <a:t> </a:t>
            </a:r>
            <a:r>
              <a:rPr lang="en-US" sz="2800" dirty="0" err="1" smtClean="0"/>
              <a:t>Cys</a:t>
            </a:r>
            <a:endParaRPr lang="en-US" sz="2800" i="1" dirty="0"/>
          </a:p>
        </p:txBody>
      </p:sp>
      <p:sp>
        <p:nvSpPr>
          <p:cNvPr id="155651" name="Rectangle 3"/>
          <p:cNvSpPr>
            <a:spLocks noGrp="1" noChangeArrowheads="1"/>
          </p:cNvSpPr>
          <p:nvPr>
            <p:ph type="body" idx="1"/>
          </p:nvPr>
        </p:nvSpPr>
        <p:spPr>
          <a:xfrm>
            <a:off x="179388" y="950913"/>
            <a:ext cx="8659812" cy="1541983"/>
          </a:xfrm>
          <a:noFill/>
          <a:ln/>
        </p:spPr>
        <p:txBody>
          <a:bodyPr/>
          <a:lstStyle/>
          <a:p>
            <a:pPr marL="0" indent="0">
              <a:lnSpc>
                <a:spcPct val="95000"/>
              </a:lnSpc>
              <a:buFontTx/>
              <a:buNone/>
            </a:pPr>
            <a:r>
              <a:rPr lang="sl-SI" sz="1600" dirty="0"/>
              <a:t>Z </a:t>
            </a:r>
            <a:r>
              <a:rPr lang="sl-SI" sz="1600" dirty="0" err="1"/>
              <a:t>uva</a:t>
            </a:r>
            <a:r>
              <a:rPr lang="en-US" sz="1600" dirty="0" err="1"/>
              <a:t>janje</a:t>
            </a:r>
            <a:r>
              <a:rPr lang="sl-SI" sz="1600" dirty="0"/>
              <a:t>m</a:t>
            </a:r>
            <a:r>
              <a:rPr lang="en-US" sz="1600" dirty="0"/>
              <a:t> S-S</a:t>
            </a:r>
            <a:r>
              <a:rPr lang="sl-SI" sz="1600" dirty="0"/>
              <a:t> povečamo termično stabilnost proteinov</a:t>
            </a:r>
            <a:r>
              <a:rPr lang="en-US" sz="1600" dirty="0"/>
              <a:t>.</a:t>
            </a:r>
            <a:r>
              <a:rPr lang="sl-SI" sz="1600" dirty="0"/>
              <a:t> Hkrati se pogosto zmanjša občutljivost na organska topila in na nefiziološke vrednosti pH</a:t>
            </a:r>
            <a:r>
              <a:rPr lang="sl-SI" sz="1600" dirty="0" smtClean="0"/>
              <a:t>.</a:t>
            </a:r>
          </a:p>
          <a:p>
            <a:pPr marL="0" indent="0">
              <a:lnSpc>
                <a:spcPct val="95000"/>
              </a:lnSpc>
              <a:buFontTx/>
              <a:buNone/>
            </a:pPr>
            <a:endParaRPr lang="sl-SI" sz="1600" dirty="0"/>
          </a:p>
          <a:p>
            <a:pPr marL="0" indent="0">
              <a:lnSpc>
                <a:spcPct val="95000"/>
              </a:lnSpc>
              <a:buFontTx/>
              <a:buNone/>
            </a:pPr>
            <a:r>
              <a:rPr lang="sl-SI" sz="1400" dirty="0"/>
              <a:t>Upoštevati je treba, da zamenjava aminokislin v </a:t>
            </a:r>
            <a:r>
              <a:rPr lang="sl-SI" sz="1400" dirty="0" err="1"/>
              <a:t>Cys</a:t>
            </a:r>
            <a:r>
              <a:rPr lang="sl-SI" sz="1400" dirty="0"/>
              <a:t> lahko spremeni konformacijo proteina, kar lahko negativno vpliva na njegovo biološko aktivnost. Zato je smiselno izbrati aminokislinske ostanke, ki so si v naravnem proteinu prostorsko dovolj </a:t>
            </a:r>
            <a:r>
              <a:rPr lang="sl-SI" sz="1400" dirty="0" smtClean="0"/>
              <a:t>podobni. </a:t>
            </a:r>
            <a:r>
              <a:rPr lang="sl-SI" sz="1400" dirty="0"/>
              <a:t>Prav tako ne smemo spreminjati ostankov, ki sodelujejo pri interakcijah z drugimi molekulami, pomembnimi za delovanje proteina.</a:t>
            </a:r>
          </a:p>
          <a:p>
            <a:pPr marL="0" indent="0">
              <a:lnSpc>
                <a:spcPct val="95000"/>
              </a:lnSpc>
              <a:buFontTx/>
              <a:buNone/>
            </a:pPr>
            <a:endParaRPr lang="sl-SI" sz="1400" dirty="0"/>
          </a:p>
          <a:p>
            <a:pPr marL="0" indent="0">
              <a:lnSpc>
                <a:spcPct val="95000"/>
              </a:lnSpc>
              <a:buFontTx/>
              <a:buNone/>
            </a:pPr>
            <a:endParaRPr lang="sl-SI" sz="1400" dirty="0"/>
          </a:p>
          <a:p>
            <a:pPr marL="0" indent="0">
              <a:lnSpc>
                <a:spcPct val="95000"/>
              </a:lnSpc>
              <a:buFontTx/>
              <a:buNone/>
            </a:pPr>
            <a:endParaRPr lang="sl-SI" sz="1400" dirty="0"/>
          </a:p>
          <a:p>
            <a:pPr marL="0" indent="0">
              <a:lnSpc>
                <a:spcPct val="95000"/>
              </a:lnSpc>
              <a:buFontTx/>
              <a:buNone/>
            </a:pPr>
            <a:endParaRPr lang="sl-SI" sz="1400" dirty="0"/>
          </a:p>
          <a:p>
            <a:pPr marL="0" indent="0">
              <a:lnSpc>
                <a:spcPct val="95000"/>
              </a:lnSpc>
              <a:buFontTx/>
              <a:buNone/>
            </a:pPr>
            <a:endParaRPr lang="en-US" sz="1400" dirty="0"/>
          </a:p>
          <a:p>
            <a:pPr marL="0" indent="0">
              <a:lnSpc>
                <a:spcPct val="95000"/>
              </a:lnSpc>
              <a:buFontTx/>
              <a:buNone/>
            </a:pPr>
            <a:endParaRPr lang="en-US" sz="1400" dirty="0"/>
          </a:p>
          <a:p>
            <a:pPr marL="0" indent="0">
              <a:lnSpc>
                <a:spcPct val="95000"/>
              </a:lnSpc>
              <a:buFontTx/>
              <a:buNone/>
            </a:pPr>
            <a:endParaRPr lang="sl-SI" sz="1400" dirty="0"/>
          </a:p>
          <a:p>
            <a:pPr marL="0" indent="0">
              <a:lnSpc>
                <a:spcPct val="95000"/>
              </a:lnSpc>
              <a:buFontTx/>
              <a:buNone/>
            </a:pPr>
            <a:endParaRPr lang="sl-SI" sz="1400" dirty="0"/>
          </a:p>
          <a:p>
            <a:pPr marL="0" indent="0">
              <a:lnSpc>
                <a:spcPct val="95000"/>
              </a:lnSpc>
              <a:buFontTx/>
              <a:buNone/>
            </a:pPr>
            <a:endParaRPr lang="sl-SI" sz="1400" dirty="0"/>
          </a:p>
          <a:p>
            <a:pPr marL="0" indent="0">
              <a:lnSpc>
                <a:spcPct val="95000"/>
              </a:lnSpc>
              <a:buFontTx/>
              <a:buNone/>
            </a:pPr>
            <a:endParaRPr lang="sl-SI" sz="1600" dirty="0"/>
          </a:p>
        </p:txBody>
      </p:sp>
      <p:pic>
        <p:nvPicPr>
          <p:cNvPr id="155655" name="Picture 7" descr="img011"/>
          <p:cNvPicPr>
            <a:picLocks noChangeAspect="1" noChangeArrowheads="1"/>
          </p:cNvPicPr>
          <p:nvPr/>
        </p:nvPicPr>
        <p:blipFill>
          <a:blip r:embed="rId3">
            <a:extLst>
              <a:ext uri="{28A0092B-C50C-407E-A947-70E740481C1C}">
                <a14:useLocalDpi xmlns:a14="http://schemas.microsoft.com/office/drawing/2010/main" val="0"/>
              </a:ext>
            </a:extLst>
          </a:blip>
          <a:srcRect t="11371"/>
          <a:stretch>
            <a:fillRect/>
          </a:stretch>
        </p:blipFill>
        <p:spPr bwMode="auto">
          <a:xfrm>
            <a:off x="251520" y="3084313"/>
            <a:ext cx="3455988" cy="229711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583" r="10676" b="11656"/>
          <a:stretch/>
        </p:blipFill>
        <p:spPr bwMode="auto">
          <a:xfrm>
            <a:off x="3779912" y="2492896"/>
            <a:ext cx="2657475" cy="280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4673" t="4943" r="8452" b="10236"/>
          <a:stretch/>
        </p:blipFill>
        <p:spPr bwMode="auto">
          <a:xfrm>
            <a:off x="6354662" y="3979886"/>
            <a:ext cx="2819401" cy="275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437387" y="3723204"/>
            <a:ext cx="1584176" cy="369332"/>
          </a:xfrm>
          <a:prstGeom prst="rect">
            <a:avLst/>
          </a:prstGeom>
          <a:noFill/>
        </p:spPr>
        <p:txBody>
          <a:bodyPr wrap="square" rtlCol="0">
            <a:spAutoFit/>
          </a:bodyPr>
          <a:lstStyle/>
          <a:p>
            <a:r>
              <a:rPr lang="sl-SI" sz="1800" dirty="0" smtClean="0">
                <a:latin typeface="Times New Roman"/>
                <a:cs typeface="Times New Roman"/>
              </a:rPr>
              <a:t>←</a:t>
            </a:r>
            <a:r>
              <a:rPr lang="sl-SI" sz="1800" dirty="0" smtClean="0"/>
              <a:t>wt       B ↓</a:t>
            </a:r>
            <a:endParaRPr lang="sl-SI" sz="1800" dirty="0"/>
          </a:p>
        </p:txBody>
      </p:sp>
    </p:spTree>
    <p:extLst>
      <p:ext uri="{BB962C8B-B14F-4D97-AF65-F5344CB8AC3E}">
        <p14:creationId xmlns:p14="http://schemas.microsoft.com/office/powerpoint/2010/main" val="16155558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508000" y="211138"/>
            <a:ext cx="7975600" cy="474662"/>
          </a:xfrm>
          <a:solidFill>
            <a:srgbClr val="FFCC99">
              <a:alpha val="50000"/>
            </a:srgbClr>
          </a:solidFill>
          <a:ln/>
        </p:spPr>
        <p:txBody>
          <a:bodyPr/>
          <a:lstStyle/>
          <a:p>
            <a:r>
              <a:rPr lang="en-US" sz="2800" dirty="0" err="1"/>
              <a:t>Modifikacije</a:t>
            </a:r>
            <a:r>
              <a:rPr lang="en-US" sz="2800" dirty="0"/>
              <a:t> </a:t>
            </a:r>
            <a:r>
              <a:rPr lang="en-US" sz="2800" dirty="0" err="1" smtClean="0"/>
              <a:t>Cys</a:t>
            </a:r>
            <a:r>
              <a:rPr lang="sl-SI" sz="2800" dirty="0" smtClean="0"/>
              <a:t> /2</a:t>
            </a:r>
            <a:endParaRPr lang="en-US" sz="2800" i="1" dirty="0"/>
          </a:p>
        </p:txBody>
      </p:sp>
      <p:sp>
        <p:nvSpPr>
          <p:cNvPr id="155651" name="Rectangle 3"/>
          <p:cNvSpPr>
            <a:spLocks noGrp="1" noChangeArrowheads="1"/>
          </p:cNvSpPr>
          <p:nvPr>
            <p:ph type="body" idx="1"/>
          </p:nvPr>
        </p:nvSpPr>
        <p:spPr>
          <a:xfrm>
            <a:off x="179388" y="950913"/>
            <a:ext cx="8659812" cy="1253951"/>
          </a:xfrm>
          <a:noFill/>
          <a:ln/>
        </p:spPr>
        <p:txBody>
          <a:bodyPr/>
          <a:lstStyle/>
          <a:p>
            <a:pPr marL="0" indent="0">
              <a:lnSpc>
                <a:spcPct val="95000"/>
              </a:lnSpc>
              <a:buFontTx/>
              <a:buNone/>
            </a:pPr>
            <a:r>
              <a:rPr lang="en-US" sz="1800" dirty="0" err="1" smtClean="0"/>
              <a:t>Zmanjševanje</a:t>
            </a:r>
            <a:r>
              <a:rPr lang="en-US" sz="1800" dirty="0" smtClean="0"/>
              <a:t> </a:t>
            </a:r>
            <a:r>
              <a:rPr lang="en-US" sz="1800" dirty="0" err="1"/>
              <a:t>števila</a:t>
            </a:r>
            <a:r>
              <a:rPr lang="en-US" sz="1800" dirty="0"/>
              <a:t> </a:t>
            </a:r>
            <a:r>
              <a:rPr lang="en-US" sz="1800" dirty="0" err="1"/>
              <a:t>prostih</a:t>
            </a:r>
            <a:r>
              <a:rPr lang="en-US" sz="1800" dirty="0"/>
              <a:t> -SH </a:t>
            </a:r>
            <a:r>
              <a:rPr lang="en-US" sz="1800" dirty="0" err="1"/>
              <a:t>skupin</a:t>
            </a:r>
            <a:r>
              <a:rPr lang="sl-SI" sz="1800" dirty="0"/>
              <a:t> </a:t>
            </a:r>
            <a:r>
              <a:rPr lang="sl-SI" sz="1800" dirty="0" smtClean="0"/>
              <a:t>lahko preprečuje </a:t>
            </a:r>
            <a:r>
              <a:rPr lang="sl-SI" sz="1800" dirty="0"/>
              <a:t>nastanek neaktivnih dimerov.</a:t>
            </a:r>
          </a:p>
          <a:p>
            <a:pPr marL="0" indent="0">
              <a:lnSpc>
                <a:spcPct val="95000"/>
              </a:lnSpc>
              <a:buFontTx/>
              <a:buNone/>
            </a:pPr>
            <a:r>
              <a:rPr lang="sl-SI" sz="1600" dirty="0" err="1"/>
              <a:t>IFN</a:t>
            </a:r>
            <a:r>
              <a:rPr lang="sl-SI" sz="1600" dirty="0" err="1">
                <a:latin typeface="Symbol" pitchFamily="18" charset="2"/>
              </a:rPr>
              <a:t>b</a:t>
            </a:r>
            <a:r>
              <a:rPr lang="sl-SI" sz="1600" dirty="0"/>
              <a:t> v </a:t>
            </a:r>
            <a:r>
              <a:rPr lang="sl-SI" sz="1600" i="1" dirty="0"/>
              <a:t>E. coli</a:t>
            </a:r>
            <a:r>
              <a:rPr lang="sl-SI" sz="1600" dirty="0"/>
              <a:t> (3 </a:t>
            </a:r>
            <a:r>
              <a:rPr lang="sl-SI" sz="1600" dirty="0" err="1"/>
              <a:t>Cys</a:t>
            </a:r>
            <a:r>
              <a:rPr lang="sl-SI" sz="1600" dirty="0"/>
              <a:t>) je bil samo 10 % aktiven. </a:t>
            </a:r>
            <a:br>
              <a:rPr lang="sl-SI" sz="1600" dirty="0"/>
            </a:br>
            <a:r>
              <a:rPr lang="sl-SI" sz="1600" dirty="0"/>
              <a:t>Aktivnost so povečali z zamenjavo Cys17Ser, </a:t>
            </a:r>
            <a:r>
              <a:rPr lang="sl-SI" sz="1600" dirty="0" smtClean="0"/>
              <a:t>kar </a:t>
            </a:r>
            <a:r>
              <a:rPr lang="sl-SI" sz="1600" dirty="0"/>
              <a:t>je zmanjšalo nastajanje </a:t>
            </a:r>
            <a:r>
              <a:rPr lang="sl-SI" sz="1600" dirty="0" err="1"/>
              <a:t>oligomernih</a:t>
            </a:r>
            <a:r>
              <a:rPr lang="sl-SI" sz="1600" dirty="0"/>
              <a:t> agregatov.</a:t>
            </a:r>
            <a:endParaRPr lang="en-US" sz="800" dirty="0"/>
          </a:p>
        </p:txBody>
      </p:sp>
      <p:pic>
        <p:nvPicPr>
          <p:cNvPr id="155657" name="Picture 9" descr="img019"/>
          <p:cNvPicPr>
            <a:picLocks noChangeAspect="1" noChangeArrowheads="1"/>
          </p:cNvPicPr>
          <p:nvPr/>
        </p:nvPicPr>
        <p:blipFill>
          <a:blip r:embed="rId3">
            <a:extLst>
              <a:ext uri="{28A0092B-C50C-407E-A947-70E740481C1C}">
                <a14:useLocalDpi xmlns:a14="http://schemas.microsoft.com/office/drawing/2010/main" val="0"/>
              </a:ext>
            </a:extLst>
          </a:blip>
          <a:srcRect t="11371"/>
          <a:stretch>
            <a:fillRect/>
          </a:stretch>
        </p:blipFill>
        <p:spPr bwMode="auto">
          <a:xfrm>
            <a:off x="191096" y="3777405"/>
            <a:ext cx="4081463" cy="271303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3788" y="4137767"/>
            <a:ext cx="4695825"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7785" t="8312" r="10099" b="4277"/>
          <a:stretch/>
        </p:blipFill>
        <p:spPr bwMode="auto">
          <a:xfrm rot="5400000">
            <a:off x="5382797" y="1692948"/>
            <a:ext cx="2241687" cy="2647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508000" y="211138"/>
            <a:ext cx="7975600" cy="528637"/>
          </a:xfrm>
          <a:solidFill>
            <a:srgbClr val="FFCC99">
              <a:alpha val="50000"/>
            </a:srgbClr>
          </a:solidFill>
          <a:ln/>
        </p:spPr>
        <p:txBody>
          <a:bodyPr/>
          <a:lstStyle/>
          <a:p>
            <a:r>
              <a:rPr lang="en-US" sz="2800"/>
              <a:t>Povečevanje encimske aktivnosti</a:t>
            </a:r>
            <a:endParaRPr lang="en-US" sz="3200" i="1"/>
          </a:p>
        </p:txBody>
      </p:sp>
      <p:sp>
        <p:nvSpPr>
          <p:cNvPr id="157699" name="Rectangle 3"/>
          <p:cNvSpPr>
            <a:spLocks noGrp="1" noChangeArrowheads="1"/>
          </p:cNvSpPr>
          <p:nvPr>
            <p:ph type="body" idx="1"/>
          </p:nvPr>
        </p:nvSpPr>
        <p:spPr>
          <a:xfrm>
            <a:off x="406400" y="1055688"/>
            <a:ext cx="8432800" cy="5540375"/>
          </a:xfrm>
          <a:noFill/>
          <a:ln/>
        </p:spPr>
        <p:txBody>
          <a:bodyPr/>
          <a:lstStyle/>
          <a:p>
            <a:pPr marL="0" indent="0">
              <a:lnSpc>
                <a:spcPct val="80000"/>
              </a:lnSpc>
              <a:buFontTx/>
              <a:buNone/>
            </a:pPr>
            <a:r>
              <a:rPr lang="sl-SI" sz="1600" dirty="0"/>
              <a:t>Encimsko aktivnost je mogoče izboljšati le ob poznavanju natančne proteinske zgradbe encima in tarčnih molekul.</a:t>
            </a:r>
          </a:p>
          <a:p>
            <a:pPr marL="0" indent="0">
              <a:lnSpc>
                <a:spcPct val="80000"/>
              </a:lnSpc>
              <a:buFontTx/>
              <a:buNone/>
            </a:pPr>
            <a:endParaRPr lang="sl-SI" sz="1600" dirty="0"/>
          </a:p>
          <a:p>
            <a:pPr marL="0" indent="0">
              <a:lnSpc>
                <a:spcPct val="80000"/>
              </a:lnSpc>
              <a:buFontTx/>
              <a:buNone/>
            </a:pPr>
            <a:r>
              <a:rPr lang="sl-SI" sz="1600" dirty="0"/>
              <a:t>Primer: </a:t>
            </a:r>
            <a:r>
              <a:rPr lang="sl-SI" sz="1600" dirty="0" err="1"/>
              <a:t>Tyr</a:t>
            </a:r>
            <a:r>
              <a:rPr lang="sl-SI" sz="1600" dirty="0"/>
              <a:t>-tRNA-</a:t>
            </a:r>
            <a:r>
              <a:rPr lang="sl-SI" sz="1600" dirty="0" err="1"/>
              <a:t>sintetazo</a:t>
            </a:r>
            <a:r>
              <a:rPr lang="sl-SI" sz="1600" dirty="0"/>
              <a:t> iz bakterije</a:t>
            </a:r>
            <a:br>
              <a:rPr lang="sl-SI" sz="1600" dirty="0"/>
            </a:br>
            <a:r>
              <a:rPr lang="sl-SI" sz="1600" i="1" dirty="0"/>
              <a:t>Bacillus </a:t>
            </a:r>
            <a:r>
              <a:rPr lang="sl-SI" sz="1600" i="1" dirty="0" err="1"/>
              <a:t>stearothermophillus</a:t>
            </a:r>
            <a:r>
              <a:rPr lang="sl-SI" sz="1600" dirty="0"/>
              <a:t> so spreminjali </a:t>
            </a:r>
            <a:br>
              <a:rPr lang="sl-SI" sz="1600" dirty="0"/>
            </a:br>
            <a:r>
              <a:rPr lang="sl-SI" sz="1600" dirty="0"/>
              <a:t>glede na moč vezave substrata. </a:t>
            </a:r>
            <a:br>
              <a:rPr lang="sl-SI" sz="1600" dirty="0"/>
            </a:br>
            <a:endParaRPr lang="sl-SI" sz="1600" dirty="0"/>
          </a:p>
          <a:p>
            <a:pPr marL="0" indent="0">
              <a:lnSpc>
                <a:spcPct val="80000"/>
              </a:lnSpc>
              <a:buFontTx/>
              <a:buNone/>
            </a:pPr>
            <a:r>
              <a:rPr lang="sl-SI" sz="1600" dirty="0"/>
              <a:t>V naravnem encimu Thr51 tvori dolgo H-vez s kisikom na ribozi. Predpostavili so, da bi z odstranitvijo te vezi povečali afiniteto encima za ATP. Z zamenjavama Thr51Pro in Thr51Ala so dosegli močne učinke:</a:t>
            </a:r>
          </a:p>
          <a:p>
            <a:pPr marL="0" indent="0">
              <a:lnSpc>
                <a:spcPct val="80000"/>
              </a:lnSpc>
              <a:buFontTx/>
              <a:buNone/>
            </a:pPr>
            <a:r>
              <a:rPr lang="sl-SI" sz="1600" dirty="0"/>
              <a:t> </a:t>
            </a:r>
          </a:p>
          <a:p>
            <a:pPr marL="0" indent="0">
              <a:lnSpc>
                <a:spcPct val="80000"/>
              </a:lnSpc>
              <a:buFontTx/>
              <a:buNone/>
            </a:pPr>
            <a:endParaRPr lang="sl-SI" sz="1600" dirty="0"/>
          </a:p>
          <a:p>
            <a:pPr marL="0" indent="0">
              <a:lnSpc>
                <a:spcPct val="80000"/>
              </a:lnSpc>
              <a:buFontTx/>
              <a:buNone/>
            </a:pPr>
            <a:endParaRPr lang="sl-SI" sz="1600" dirty="0"/>
          </a:p>
          <a:p>
            <a:pPr marL="0" indent="0">
              <a:lnSpc>
                <a:spcPct val="80000"/>
              </a:lnSpc>
              <a:buFontTx/>
              <a:buNone/>
            </a:pPr>
            <a:endParaRPr lang="sl-SI" sz="1600" dirty="0"/>
          </a:p>
          <a:p>
            <a:pPr marL="0" indent="0">
              <a:lnSpc>
                <a:spcPct val="80000"/>
              </a:lnSpc>
              <a:buFontTx/>
              <a:buNone/>
            </a:pPr>
            <a:endParaRPr lang="sl-SI" sz="1600" dirty="0"/>
          </a:p>
          <a:p>
            <a:pPr marL="0" indent="0">
              <a:lnSpc>
                <a:spcPct val="80000"/>
              </a:lnSpc>
              <a:buFontTx/>
              <a:buNone/>
            </a:pPr>
            <a:endParaRPr lang="sl-SI" sz="1600" dirty="0"/>
          </a:p>
          <a:p>
            <a:pPr marL="0" indent="0">
              <a:lnSpc>
                <a:spcPct val="80000"/>
              </a:lnSpc>
              <a:buFontTx/>
              <a:buNone/>
            </a:pPr>
            <a:endParaRPr lang="sl-SI" sz="1600" dirty="0"/>
          </a:p>
          <a:p>
            <a:pPr marL="0" indent="0">
              <a:lnSpc>
                <a:spcPct val="80000"/>
              </a:lnSpc>
              <a:buFontTx/>
              <a:buNone/>
            </a:pPr>
            <a:endParaRPr lang="sl-SI" sz="1600" dirty="0"/>
          </a:p>
          <a:p>
            <a:pPr marL="0" indent="0">
              <a:lnSpc>
                <a:spcPct val="80000"/>
              </a:lnSpc>
              <a:buFontTx/>
              <a:buNone/>
            </a:pPr>
            <a:r>
              <a:rPr lang="sl-SI" sz="1600" dirty="0"/>
              <a:t/>
            </a:r>
            <a:br>
              <a:rPr lang="sl-SI" sz="1600" dirty="0"/>
            </a:br>
            <a:r>
              <a:rPr lang="sl-SI" sz="1600" dirty="0"/>
              <a:t>		</a:t>
            </a:r>
            <a:r>
              <a:rPr lang="sl-SI" sz="1400" dirty="0"/>
              <a:t>T51A: </a:t>
            </a:r>
            <a:r>
              <a:rPr lang="sl-SI" sz="1400" dirty="0" smtClean="0"/>
              <a:t>afiniteta (</a:t>
            </a:r>
            <a:r>
              <a:rPr lang="sl-SI" sz="1400" dirty="0" err="1" smtClean="0"/>
              <a:t>Km</a:t>
            </a:r>
            <a:r>
              <a:rPr lang="sl-SI" sz="1400" dirty="0" smtClean="0"/>
              <a:t>) </a:t>
            </a:r>
            <a:r>
              <a:rPr lang="sl-SI" sz="1400" dirty="0"/>
              <a:t>za ATP se poveča 2x, hitrost reakcije pa se spremeni le malo.</a:t>
            </a:r>
          </a:p>
          <a:p>
            <a:pPr marL="0" indent="0">
              <a:lnSpc>
                <a:spcPct val="80000"/>
              </a:lnSpc>
              <a:buFontTx/>
              <a:buNone/>
            </a:pPr>
            <a:r>
              <a:rPr lang="sl-SI" sz="1400" dirty="0"/>
              <a:t>		T51P: vezava ATP se poveča za &gt;100x, poveča se tudi učinkovitost encima (</a:t>
            </a:r>
            <a:r>
              <a:rPr lang="sl-SI" sz="1400" dirty="0" err="1"/>
              <a:t>kcat</a:t>
            </a:r>
            <a:r>
              <a:rPr lang="sl-SI" sz="1400" dirty="0"/>
              <a:t>/</a:t>
            </a:r>
            <a:r>
              <a:rPr lang="sl-SI" sz="1400" dirty="0" err="1"/>
              <a:t>Km</a:t>
            </a:r>
            <a:r>
              <a:rPr lang="sl-SI" sz="1400" dirty="0"/>
              <a:t>),</a:t>
            </a:r>
            <a:br>
              <a:rPr lang="sl-SI" sz="1400" dirty="0"/>
            </a:br>
            <a:r>
              <a:rPr lang="sl-SI" sz="1400" dirty="0"/>
              <a:t>		čeprav so pričakovali, da bo mutacija spremenila sekundarno strukturo v regiji, ki je</a:t>
            </a:r>
            <a:br>
              <a:rPr lang="sl-SI" sz="1400" dirty="0"/>
            </a:br>
            <a:r>
              <a:rPr lang="sl-SI" sz="1400" dirty="0"/>
              <a:t>		pomembna za vezavo substrata. </a:t>
            </a:r>
            <a:endParaRPr lang="en-US" sz="700" dirty="0"/>
          </a:p>
        </p:txBody>
      </p:sp>
      <p:pic>
        <p:nvPicPr>
          <p:cNvPr id="157702" name="Picture 6" descr="img022"/>
          <p:cNvPicPr>
            <a:picLocks noChangeAspect="1" noChangeArrowheads="1"/>
          </p:cNvPicPr>
          <p:nvPr/>
        </p:nvPicPr>
        <p:blipFill>
          <a:blip r:embed="rId3">
            <a:extLst>
              <a:ext uri="{28A0092B-C50C-407E-A947-70E740481C1C}">
                <a14:useLocalDpi xmlns:a14="http://schemas.microsoft.com/office/drawing/2010/main" val="0"/>
              </a:ext>
            </a:extLst>
          </a:blip>
          <a:srcRect l="3389" t="56703" b="18074"/>
          <a:stretch>
            <a:fillRect/>
          </a:stretch>
        </p:blipFill>
        <p:spPr bwMode="auto">
          <a:xfrm>
            <a:off x="4211638" y="1557338"/>
            <a:ext cx="4535487" cy="887412"/>
          </a:xfrm>
          <a:prstGeom prst="rect">
            <a:avLst/>
          </a:prstGeom>
          <a:noFill/>
          <a:extLst>
            <a:ext uri="{909E8E84-426E-40DD-AFC4-6F175D3DCCD1}">
              <a14:hiddenFill xmlns:a14="http://schemas.microsoft.com/office/drawing/2010/main">
                <a:solidFill>
                  <a:srgbClr val="FFFFFF"/>
                </a:solidFill>
              </a14:hiddenFill>
            </a:ext>
          </a:extLst>
        </p:spPr>
      </p:pic>
      <p:pic>
        <p:nvPicPr>
          <p:cNvPr id="157704" name="Picture 8" descr="img025"/>
          <p:cNvPicPr>
            <a:picLocks noChangeAspect="1" noChangeArrowheads="1"/>
          </p:cNvPicPr>
          <p:nvPr/>
        </p:nvPicPr>
        <p:blipFill>
          <a:blip r:embed="rId4">
            <a:extLst>
              <a:ext uri="{28A0092B-C50C-407E-A947-70E740481C1C}">
                <a14:useLocalDpi xmlns:a14="http://schemas.microsoft.com/office/drawing/2010/main" val="0"/>
              </a:ext>
            </a:extLst>
          </a:blip>
          <a:srcRect t="7994" b="31502"/>
          <a:stretch>
            <a:fillRect/>
          </a:stretch>
        </p:blipFill>
        <p:spPr bwMode="auto">
          <a:xfrm>
            <a:off x="2700338" y="3284538"/>
            <a:ext cx="4419600" cy="2005012"/>
          </a:xfrm>
          <a:prstGeom prst="rect">
            <a:avLst/>
          </a:prstGeom>
          <a:noFill/>
          <a:ln w="3175">
            <a:solidFill>
              <a:srgbClr val="FFCC00"/>
            </a:solidFill>
            <a:miter lim="800000"/>
            <a:headEnd/>
            <a:tailEnd/>
          </a:ln>
          <a:extLst>
            <a:ext uri="{909E8E84-426E-40DD-AFC4-6F175D3DCCD1}">
              <a14:hiddenFill xmlns:a14="http://schemas.microsoft.com/office/drawing/2010/main">
                <a:solidFill>
                  <a:srgbClr val="FFFFFF"/>
                </a:solidFill>
              </a14:hiddenFill>
            </a:ext>
          </a:extLst>
        </p:spPr>
      </p:pic>
      <p:pic>
        <p:nvPicPr>
          <p:cNvPr id="157705" name="Picture 9"/>
          <p:cNvPicPr>
            <a:picLocks noChangeAspect="1" noChangeArrowheads="1"/>
          </p:cNvPicPr>
          <p:nvPr/>
        </p:nvPicPr>
        <p:blipFill>
          <a:blip r:embed="rId5">
            <a:extLst>
              <a:ext uri="{28A0092B-C50C-407E-A947-70E740481C1C}">
                <a14:useLocalDpi xmlns:a14="http://schemas.microsoft.com/office/drawing/2010/main" val="0"/>
              </a:ext>
            </a:extLst>
          </a:blip>
          <a:srcRect t="49167" r="49925"/>
          <a:stretch>
            <a:fillRect/>
          </a:stretch>
        </p:blipFill>
        <p:spPr bwMode="auto">
          <a:xfrm>
            <a:off x="107950" y="3357563"/>
            <a:ext cx="2105025" cy="290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508000" y="211138"/>
            <a:ext cx="7975600" cy="528637"/>
          </a:xfrm>
          <a:solidFill>
            <a:srgbClr val="FFCC99">
              <a:alpha val="50000"/>
            </a:srgbClr>
          </a:solidFill>
          <a:ln/>
        </p:spPr>
        <p:txBody>
          <a:bodyPr/>
          <a:lstStyle/>
          <a:p>
            <a:r>
              <a:rPr lang="en-US" sz="2800"/>
              <a:t>Povečevanje </a:t>
            </a:r>
            <a:r>
              <a:rPr lang="sl-SI" sz="2800"/>
              <a:t>biološke</a:t>
            </a:r>
            <a:r>
              <a:rPr lang="en-US" sz="2800"/>
              <a:t> aktivnosti</a:t>
            </a:r>
            <a:endParaRPr lang="en-US" sz="3200" i="1"/>
          </a:p>
        </p:txBody>
      </p:sp>
      <p:sp>
        <p:nvSpPr>
          <p:cNvPr id="172035" name="Rectangle 3"/>
          <p:cNvSpPr>
            <a:spLocks noGrp="1" noChangeArrowheads="1"/>
          </p:cNvSpPr>
          <p:nvPr>
            <p:ph type="body" idx="1"/>
          </p:nvPr>
        </p:nvSpPr>
        <p:spPr>
          <a:xfrm>
            <a:off x="179388" y="1055688"/>
            <a:ext cx="8659812" cy="2012950"/>
          </a:xfrm>
          <a:noFill/>
          <a:ln/>
        </p:spPr>
        <p:txBody>
          <a:bodyPr/>
          <a:lstStyle/>
          <a:p>
            <a:pPr marL="0" indent="0">
              <a:lnSpc>
                <a:spcPct val="90000"/>
              </a:lnSpc>
              <a:buFontTx/>
              <a:buNone/>
            </a:pPr>
            <a:r>
              <a:rPr lang="sl-SI" sz="1800" dirty="0"/>
              <a:t>Hemofilija A: zmanjšana aktivnost F VIII. Zdravijo jo z injekcijami rekombinantnega FVIII (pred tem: izoliran iz plazme). </a:t>
            </a:r>
            <a:r>
              <a:rPr lang="sl-SI" sz="1800" dirty="0" err="1" smtClean="0"/>
              <a:t>Profilaktično</a:t>
            </a:r>
            <a:r>
              <a:rPr lang="sl-SI" sz="1800" dirty="0" smtClean="0"/>
              <a:t> zdravljenje </a:t>
            </a:r>
            <a:r>
              <a:rPr lang="sl-SI" sz="1800" dirty="0"/>
              <a:t>enega </a:t>
            </a:r>
            <a:r>
              <a:rPr lang="sl-SI" sz="1800" dirty="0" smtClean="0"/>
              <a:t>pacienta v Evropi </a:t>
            </a:r>
            <a:r>
              <a:rPr lang="sl-SI" sz="1800" dirty="0"/>
              <a:t>letno stane </a:t>
            </a:r>
            <a:r>
              <a:rPr lang="sl-SI" sz="1800" dirty="0" smtClean="0"/>
              <a:t>&gt;100.000 EUR.</a:t>
            </a:r>
            <a:endParaRPr lang="sl-SI" sz="1800" dirty="0"/>
          </a:p>
          <a:p>
            <a:pPr marL="0" indent="0">
              <a:lnSpc>
                <a:spcPct val="90000"/>
              </a:lnSpc>
              <a:buFontTx/>
              <a:buNone/>
            </a:pPr>
            <a:endParaRPr lang="sl-SI" sz="1800" dirty="0"/>
          </a:p>
          <a:p>
            <a:pPr marL="0" indent="0">
              <a:lnSpc>
                <a:spcPct val="90000"/>
              </a:lnSpc>
              <a:buFontTx/>
              <a:buNone/>
            </a:pPr>
            <a:r>
              <a:rPr lang="sl-SI" sz="1800" dirty="0"/>
              <a:t>FVIII: 300 kDa, &gt;2800 AA: identificirali so 1 AA, ki bi utegnila biti ključna za aktivnost proteina (v vezavni regiji za Ca-ion) in jo mutirali v preostalih 19. Zamenjava Glu113Ala je povzročila več kot 2x večjo aktivnost.		</a:t>
            </a:r>
            <a:endParaRPr lang="en-US" sz="1800" dirty="0"/>
          </a:p>
        </p:txBody>
      </p:sp>
      <p:pic>
        <p:nvPicPr>
          <p:cNvPr id="172042" name="Picture 10" descr="molecul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3716338"/>
            <a:ext cx="28575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72044" name="Picture 12" descr="coagulationcasca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3068638"/>
            <a:ext cx="4262438" cy="34210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508000" y="211138"/>
            <a:ext cx="7975600" cy="474662"/>
          </a:xfrm>
          <a:solidFill>
            <a:srgbClr val="FFCC99">
              <a:alpha val="50000"/>
            </a:srgbClr>
          </a:solidFill>
          <a:ln/>
        </p:spPr>
        <p:txBody>
          <a:bodyPr/>
          <a:lstStyle/>
          <a:p>
            <a:r>
              <a:rPr lang="en-US" sz="2800"/>
              <a:t>Spreminjanje potreb po kofaktorju</a:t>
            </a:r>
            <a:r>
              <a:rPr lang="en-US" sz="3200"/>
              <a:t> </a:t>
            </a:r>
            <a:endParaRPr lang="en-US" sz="3200" i="1"/>
          </a:p>
        </p:txBody>
      </p:sp>
      <p:sp>
        <p:nvSpPr>
          <p:cNvPr id="159747" name="Rectangle 3"/>
          <p:cNvSpPr>
            <a:spLocks noGrp="1" noChangeArrowheads="1"/>
          </p:cNvSpPr>
          <p:nvPr>
            <p:ph type="body" idx="1"/>
          </p:nvPr>
        </p:nvSpPr>
        <p:spPr>
          <a:xfrm>
            <a:off x="179388" y="1055688"/>
            <a:ext cx="8785225" cy="3453431"/>
          </a:xfrm>
          <a:noFill/>
          <a:ln/>
        </p:spPr>
        <p:txBody>
          <a:bodyPr/>
          <a:lstStyle/>
          <a:p>
            <a:pPr marL="0" indent="0">
              <a:buFontTx/>
              <a:buNone/>
            </a:pPr>
            <a:r>
              <a:rPr lang="sl-SI" sz="1600" dirty="0" err="1"/>
              <a:t>Subtilizin</a:t>
            </a:r>
            <a:r>
              <a:rPr lang="sl-SI" sz="1600" dirty="0"/>
              <a:t> (mikrobna serinska proteaza) uporabljajo v čistilih in detergentih kot ekološke odstranjevalce proteinskih madežev. </a:t>
            </a:r>
          </a:p>
          <a:p>
            <a:pPr marL="0" indent="0">
              <a:buFontTx/>
              <a:buNone/>
            </a:pPr>
            <a:r>
              <a:rPr lang="sl-SI" sz="1600" dirty="0"/>
              <a:t>Proteaze vežejo 1 ali več molekul kalcija, kar stabilizira encim, vendar pa čistila uporabljajo tudi v okoljih, kjer so prisotni </a:t>
            </a:r>
            <a:r>
              <a:rPr lang="sl-SI" sz="1600" dirty="0" err="1"/>
              <a:t>kelatorji</a:t>
            </a:r>
            <a:r>
              <a:rPr lang="sl-SI" sz="1600" dirty="0"/>
              <a:t>, ki bi hitro </a:t>
            </a:r>
            <a:r>
              <a:rPr lang="sl-SI" sz="1600" dirty="0" err="1"/>
              <a:t>inaktivirali</a:t>
            </a:r>
            <a:r>
              <a:rPr lang="sl-SI" sz="1600" dirty="0"/>
              <a:t> </a:t>
            </a:r>
            <a:r>
              <a:rPr lang="sl-SI" sz="1600" dirty="0" err="1"/>
              <a:t>subtilizin</a:t>
            </a:r>
            <a:r>
              <a:rPr lang="sl-SI" sz="1600" dirty="0"/>
              <a:t>.</a:t>
            </a:r>
          </a:p>
          <a:p>
            <a:pPr marL="0" indent="0">
              <a:buFontTx/>
              <a:buNone/>
            </a:pPr>
            <a:r>
              <a:rPr lang="sl-SI" sz="1600" dirty="0"/>
              <a:t>S proteinskim inženirstvom so najprej pripravili </a:t>
            </a:r>
            <a:r>
              <a:rPr lang="sl-SI" sz="1600" dirty="0" err="1"/>
              <a:t>subtilizin</a:t>
            </a:r>
            <a:r>
              <a:rPr lang="sl-SI" sz="1600" dirty="0"/>
              <a:t>, ki ni mogel vezati kalcija, potem pa še </a:t>
            </a:r>
            <a:r>
              <a:rPr lang="sl-SI" sz="1600" dirty="0" smtClean="0"/>
              <a:t>mutante s povečano stabilnostjo.</a:t>
            </a:r>
            <a:endParaRPr lang="sl-SI" sz="1600" dirty="0"/>
          </a:p>
          <a:p>
            <a:pPr marL="0" indent="0">
              <a:buFontTx/>
              <a:buNone/>
            </a:pPr>
            <a:endParaRPr lang="sl-SI" sz="1500" dirty="0" smtClean="0"/>
          </a:p>
          <a:p>
            <a:pPr marL="0" indent="0">
              <a:buFontTx/>
              <a:buNone/>
            </a:pPr>
            <a:r>
              <a:rPr lang="sl-SI" sz="1500" dirty="0" smtClean="0"/>
              <a:t>Gen </a:t>
            </a:r>
            <a:r>
              <a:rPr lang="sl-SI" sz="1500" dirty="0"/>
              <a:t>za </a:t>
            </a:r>
            <a:r>
              <a:rPr lang="sl-SI" sz="1500" dirty="0" err="1"/>
              <a:t>subtilizin</a:t>
            </a:r>
            <a:r>
              <a:rPr lang="sl-SI" sz="1500" dirty="0"/>
              <a:t> iz </a:t>
            </a:r>
            <a:r>
              <a:rPr lang="sl-SI" sz="1500" i="1" dirty="0"/>
              <a:t>B. </a:t>
            </a:r>
            <a:r>
              <a:rPr lang="sl-SI" sz="1500" i="1" dirty="0" err="1"/>
              <a:t>amyloliquefaciens</a:t>
            </a:r>
            <a:r>
              <a:rPr lang="sl-SI" sz="1500" dirty="0"/>
              <a:t> so na </a:t>
            </a:r>
            <a:endParaRPr lang="sl-SI" sz="1500" dirty="0" smtClean="0"/>
          </a:p>
          <a:p>
            <a:pPr marL="0" indent="0">
              <a:buFontTx/>
              <a:buNone/>
            </a:pPr>
            <a:r>
              <a:rPr lang="sl-SI" sz="1500" dirty="0" smtClean="0"/>
              <a:t>osnovi </a:t>
            </a:r>
            <a:r>
              <a:rPr lang="sl-SI" sz="1500" dirty="0"/>
              <a:t>znane kristalne strukture encima mutirali </a:t>
            </a:r>
            <a:r>
              <a:rPr lang="sl-SI" sz="1500" dirty="0" smtClean="0"/>
              <a:t>tako,</a:t>
            </a:r>
          </a:p>
          <a:p>
            <a:pPr marL="0" indent="0">
              <a:buFontTx/>
              <a:buNone/>
            </a:pPr>
            <a:r>
              <a:rPr lang="sl-SI" sz="1500" dirty="0" smtClean="0"/>
              <a:t>da </a:t>
            </a:r>
            <a:r>
              <a:rPr lang="sl-SI" sz="1500" dirty="0"/>
              <a:t>so deletirali zapis za aminokisline 75-83, ki so </a:t>
            </a:r>
            <a:endParaRPr lang="sl-SI" sz="1500" dirty="0" smtClean="0"/>
          </a:p>
          <a:p>
            <a:pPr marL="0" indent="0">
              <a:buFontTx/>
              <a:buNone/>
            </a:pPr>
            <a:r>
              <a:rPr lang="sl-SI" sz="1500" dirty="0" smtClean="0"/>
              <a:t>odgovorne </a:t>
            </a:r>
            <a:r>
              <a:rPr lang="sl-SI" sz="1500" dirty="0"/>
              <a:t>za vezavo kalcija. </a:t>
            </a:r>
            <a:endParaRPr lang="sl-SI" sz="1500" dirty="0" smtClean="0"/>
          </a:p>
          <a:p>
            <a:pPr marL="0" indent="0">
              <a:buFontTx/>
              <a:buNone/>
            </a:pPr>
            <a:r>
              <a:rPr lang="sl-SI" sz="1500" dirty="0" smtClean="0"/>
              <a:t>Mutanti </a:t>
            </a:r>
            <a:r>
              <a:rPr lang="sl-SI" sz="1500" dirty="0"/>
              <a:t>so </a:t>
            </a:r>
            <a:r>
              <a:rPr lang="sl-SI" sz="1500" dirty="0" smtClean="0"/>
              <a:t>ohranili </a:t>
            </a:r>
            <a:r>
              <a:rPr lang="sl-SI" sz="1500" dirty="0"/>
              <a:t>nativno konformacijo</a:t>
            </a:r>
            <a:r>
              <a:rPr lang="sl-SI" sz="1500" dirty="0" smtClean="0"/>
              <a:t>.</a:t>
            </a:r>
            <a:endParaRPr lang="sl-SI" sz="1500"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2636911"/>
            <a:ext cx="4413881" cy="412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508000" y="211138"/>
            <a:ext cx="7975600" cy="474662"/>
          </a:xfrm>
          <a:solidFill>
            <a:srgbClr val="FFCC99">
              <a:alpha val="50000"/>
            </a:srgbClr>
          </a:solidFill>
          <a:ln/>
        </p:spPr>
        <p:txBody>
          <a:bodyPr/>
          <a:lstStyle/>
          <a:p>
            <a:r>
              <a:rPr lang="en-US" sz="2800" dirty="0" err="1"/>
              <a:t>Spreminjanje</a:t>
            </a:r>
            <a:r>
              <a:rPr lang="en-US" sz="2800" dirty="0"/>
              <a:t> </a:t>
            </a:r>
            <a:r>
              <a:rPr lang="en-US" sz="2800" dirty="0" err="1"/>
              <a:t>potreb</a:t>
            </a:r>
            <a:r>
              <a:rPr lang="en-US" sz="2800" dirty="0"/>
              <a:t> </a:t>
            </a:r>
            <a:r>
              <a:rPr lang="en-US" sz="2800" dirty="0" err="1"/>
              <a:t>po</a:t>
            </a:r>
            <a:r>
              <a:rPr lang="en-US" sz="2800" dirty="0"/>
              <a:t> </a:t>
            </a:r>
            <a:r>
              <a:rPr lang="en-US" sz="2800" dirty="0" err="1" smtClean="0"/>
              <a:t>kofaktorju</a:t>
            </a:r>
            <a:r>
              <a:rPr lang="sl-SI" sz="2800" dirty="0" smtClean="0"/>
              <a:t> /2</a:t>
            </a:r>
            <a:r>
              <a:rPr lang="en-US" sz="3200" dirty="0" smtClean="0"/>
              <a:t> </a:t>
            </a:r>
            <a:endParaRPr lang="en-US" sz="3200" i="1" dirty="0"/>
          </a:p>
        </p:txBody>
      </p:sp>
      <p:sp>
        <p:nvSpPr>
          <p:cNvPr id="159747" name="Rectangle 3"/>
          <p:cNvSpPr>
            <a:spLocks noGrp="1" noChangeArrowheads="1"/>
          </p:cNvSpPr>
          <p:nvPr>
            <p:ph type="body" idx="1"/>
          </p:nvPr>
        </p:nvSpPr>
        <p:spPr>
          <a:xfrm>
            <a:off x="179388" y="1055688"/>
            <a:ext cx="8785225" cy="5540375"/>
          </a:xfrm>
          <a:noFill/>
          <a:ln/>
        </p:spPr>
        <p:txBody>
          <a:bodyPr/>
          <a:lstStyle/>
          <a:p>
            <a:pPr marL="0" indent="0">
              <a:buFontTx/>
              <a:buNone/>
            </a:pPr>
            <a:r>
              <a:rPr lang="sl-SI" sz="1500" dirty="0" smtClean="0"/>
              <a:t>V </a:t>
            </a:r>
            <a:r>
              <a:rPr lang="sl-SI" sz="1500" dirty="0" err="1" smtClean="0"/>
              <a:t>subtilizinu</a:t>
            </a:r>
            <a:r>
              <a:rPr lang="sl-SI" sz="1500" dirty="0" smtClean="0"/>
              <a:t> so nato z </a:t>
            </a:r>
            <a:r>
              <a:rPr lang="sl-SI" sz="1500" dirty="0"/>
              <a:t>naključno mutagenezo spreminjali </a:t>
            </a:r>
            <a:r>
              <a:rPr lang="sl-SI" sz="1500" dirty="0" smtClean="0"/>
              <a:t> 10 </a:t>
            </a:r>
            <a:r>
              <a:rPr lang="sl-SI" sz="1500" dirty="0"/>
              <a:t>mest v 4 ločenih regijah proteina. </a:t>
            </a:r>
            <a:br>
              <a:rPr lang="sl-SI" sz="1500" dirty="0"/>
            </a:br>
            <a:r>
              <a:rPr lang="sl-SI" sz="1500" dirty="0"/>
              <a:t>Mutirane zapise so izrazili v </a:t>
            </a:r>
            <a:r>
              <a:rPr lang="sl-SI" sz="1500" i="1" dirty="0"/>
              <a:t>B. </a:t>
            </a:r>
            <a:r>
              <a:rPr lang="sl-SI" sz="1500" i="1" dirty="0" err="1"/>
              <a:t>subtilis</a:t>
            </a:r>
            <a:r>
              <a:rPr lang="sl-SI" sz="1500" dirty="0"/>
              <a:t> </a:t>
            </a:r>
            <a:r>
              <a:rPr lang="sl-SI" sz="1500" dirty="0" smtClean="0"/>
              <a:t> (</a:t>
            </a:r>
            <a:r>
              <a:rPr lang="sl-SI" sz="1500" dirty="0"/>
              <a:t>citotoksično v </a:t>
            </a:r>
            <a:r>
              <a:rPr lang="sl-SI" sz="1500" i="1" dirty="0"/>
              <a:t>E. coli</a:t>
            </a:r>
            <a:r>
              <a:rPr lang="sl-SI" sz="1500" dirty="0"/>
              <a:t>) </a:t>
            </a:r>
            <a:r>
              <a:rPr lang="sl-SI" sz="1500" dirty="0" smtClean="0"/>
              <a:t> in </a:t>
            </a:r>
            <a:r>
              <a:rPr lang="sl-SI" sz="1500" dirty="0"/>
              <a:t>testirali njihovo </a:t>
            </a:r>
            <a:r>
              <a:rPr lang="sl-SI" sz="1500" dirty="0" smtClean="0"/>
              <a:t>aktivnost </a:t>
            </a:r>
            <a:r>
              <a:rPr lang="sl-SI" sz="1500" dirty="0"/>
              <a:t>pri 65 °C. </a:t>
            </a:r>
            <a:endParaRPr lang="sl-SI" sz="1500" dirty="0" smtClean="0"/>
          </a:p>
          <a:p>
            <a:pPr marL="0" indent="0">
              <a:buFontTx/>
              <a:buNone/>
            </a:pPr>
            <a:r>
              <a:rPr lang="sl-SI" sz="1500" dirty="0" smtClean="0"/>
              <a:t>Pozitivne </a:t>
            </a:r>
            <a:r>
              <a:rPr lang="sl-SI" sz="1500" dirty="0"/>
              <a:t>rezultate so </a:t>
            </a:r>
            <a:r>
              <a:rPr lang="sl-SI" sz="1500" dirty="0" smtClean="0"/>
              <a:t>dobili </a:t>
            </a:r>
            <a:r>
              <a:rPr lang="sl-SI" sz="1500" dirty="0"/>
              <a:t>pri posameznih zamenjavah </a:t>
            </a:r>
            <a:r>
              <a:rPr lang="sl-SI" sz="1500" dirty="0" smtClean="0"/>
              <a:t> na 7 mestih</a:t>
            </a:r>
            <a:r>
              <a:rPr lang="sl-SI" sz="1500" dirty="0"/>
              <a:t>. Končno so pripravili </a:t>
            </a:r>
            <a:r>
              <a:rPr lang="sl-SI" sz="1500" dirty="0" smtClean="0"/>
              <a:t>mutanta, </a:t>
            </a:r>
            <a:r>
              <a:rPr lang="sl-SI" sz="1500" dirty="0"/>
              <a:t>ki je </a:t>
            </a:r>
            <a:r>
              <a:rPr lang="sl-SI" sz="1500" dirty="0" smtClean="0"/>
              <a:t>vključeval </a:t>
            </a:r>
            <a:r>
              <a:rPr lang="sl-SI" sz="1500" dirty="0"/>
              <a:t>vseh 7 zamenjav, kar je </a:t>
            </a:r>
            <a:r>
              <a:rPr lang="sl-SI" sz="1500" dirty="0" smtClean="0"/>
              <a:t>privedlo do </a:t>
            </a:r>
            <a:r>
              <a:rPr lang="sl-SI" sz="1500" dirty="0"/>
              <a:t>oblike encima, ki je bila 10x bolj stabilna </a:t>
            </a:r>
            <a:r>
              <a:rPr lang="sl-SI" sz="1500" dirty="0" smtClean="0"/>
              <a:t>kot </a:t>
            </a:r>
            <a:r>
              <a:rPr lang="sl-SI" sz="1500" dirty="0" err="1" smtClean="0"/>
              <a:t>subtilizin</a:t>
            </a:r>
            <a:r>
              <a:rPr lang="sl-SI" sz="1500" dirty="0" smtClean="0"/>
              <a:t> </a:t>
            </a:r>
            <a:r>
              <a:rPr lang="sl-SI" sz="1500" dirty="0"/>
              <a:t>brez vezanega kalcija, </a:t>
            </a:r>
            <a:r>
              <a:rPr lang="sl-SI" sz="1500" dirty="0" smtClean="0"/>
              <a:t>pa </a:t>
            </a:r>
            <a:r>
              <a:rPr lang="sl-SI" sz="1500" dirty="0"/>
              <a:t>tudi 50 % bolj stabilna od naravnega </a:t>
            </a:r>
            <a:r>
              <a:rPr lang="sl-SI" sz="1500" dirty="0" smtClean="0"/>
              <a:t>encima s </a:t>
            </a:r>
            <a:r>
              <a:rPr lang="sl-SI" sz="1500" dirty="0"/>
              <a:t>kalcijem.</a:t>
            </a:r>
            <a:endParaRPr lang="en-US" sz="1500" dirty="0"/>
          </a:p>
        </p:txBody>
      </p:sp>
      <p:pic>
        <p:nvPicPr>
          <p:cNvPr id="159750" name="Picture 6" descr="img031"/>
          <p:cNvPicPr>
            <a:picLocks noChangeAspect="1" noChangeArrowheads="1"/>
          </p:cNvPicPr>
          <p:nvPr/>
        </p:nvPicPr>
        <p:blipFill>
          <a:blip r:embed="rId3">
            <a:extLst>
              <a:ext uri="{28A0092B-C50C-407E-A947-70E740481C1C}">
                <a14:useLocalDpi xmlns:a14="http://schemas.microsoft.com/office/drawing/2010/main" val="0"/>
              </a:ext>
            </a:extLst>
          </a:blip>
          <a:srcRect t="4102" b="14462"/>
          <a:stretch>
            <a:fillRect/>
          </a:stretch>
        </p:blipFill>
        <p:spPr bwMode="auto">
          <a:xfrm>
            <a:off x="1835696" y="2636912"/>
            <a:ext cx="4851400" cy="2963863"/>
          </a:xfrm>
          <a:prstGeom prst="rect">
            <a:avLst/>
          </a:prstGeom>
          <a:noFill/>
          <a:ln w="3175">
            <a:solidFill>
              <a:srgbClr val="FFCC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38167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508000" y="211138"/>
            <a:ext cx="7975600" cy="528637"/>
          </a:xfrm>
          <a:solidFill>
            <a:srgbClr val="FFCC99">
              <a:alpha val="50000"/>
            </a:srgbClr>
          </a:solidFill>
          <a:ln/>
        </p:spPr>
        <p:txBody>
          <a:bodyPr/>
          <a:lstStyle/>
          <a:p>
            <a:r>
              <a:rPr lang="en-US" sz="2800" dirty="0" err="1">
                <a:latin typeface="Arial" pitchFamily="34" charset="0"/>
                <a:cs typeface="Arial" pitchFamily="34" charset="0"/>
              </a:rPr>
              <a:t>Spreminjanje</a:t>
            </a:r>
            <a:r>
              <a:rPr lang="en-US" sz="2800" dirty="0">
                <a:latin typeface="Arial" pitchFamily="34" charset="0"/>
                <a:cs typeface="Arial" pitchFamily="34" charset="0"/>
              </a:rPr>
              <a:t> </a:t>
            </a:r>
            <a:r>
              <a:rPr lang="en-US" sz="2800" dirty="0" err="1">
                <a:latin typeface="Arial" pitchFamily="34" charset="0"/>
                <a:cs typeface="Arial" pitchFamily="34" charset="0"/>
              </a:rPr>
              <a:t>specifičnosti</a:t>
            </a:r>
            <a:endParaRPr lang="en-US" sz="3200" i="1" dirty="0">
              <a:latin typeface="Arial" pitchFamily="34" charset="0"/>
              <a:cs typeface="Arial" pitchFamily="34" charset="0"/>
            </a:endParaRPr>
          </a:p>
        </p:txBody>
      </p:sp>
      <p:sp>
        <p:nvSpPr>
          <p:cNvPr id="161795" name="Rectangle 3"/>
          <p:cNvSpPr>
            <a:spLocks noGrp="1" noChangeArrowheads="1"/>
          </p:cNvSpPr>
          <p:nvPr>
            <p:ph type="body" idx="1"/>
          </p:nvPr>
        </p:nvSpPr>
        <p:spPr>
          <a:xfrm>
            <a:off x="179388" y="1055688"/>
            <a:ext cx="8785225" cy="5540375"/>
          </a:xfrm>
          <a:noFill/>
          <a:ln/>
        </p:spPr>
        <p:txBody>
          <a:bodyPr/>
          <a:lstStyle/>
          <a:p>
            <a:pPr marL="0" indent="0">
              <a:buFontTx/>
              <a:buNone/>
            </a:pPr>
            <a:r>
              <a:rPr lang="sl-SI" sz="1600" dirty="0">
                <a:latin typeface="Arial" pitchFamily="34" charset="0"/>
                <a:cs typeface="Arial" pitchFamily="34" charset="0"/>
              </a:rPr>
              <a:t>Z vnosom motiva (Zn-prst)</a:t>
            </a:r>
            <a:r>
              <a:rPr lang="sl-SI" sz="1600" baseline="-25000" dirty="0">
                <a:latin typeface="Arial" pitchFamily="34" charset="0"/>
                <a:cs typeface="Arial" pitchFamily="34" charset="0"/>
              </a:rPr>
              <a:t>3</a:t>
            </a:r>
            <a:r>
              <a:rPr lang="sl-SI" sz="1600" dirty="0">
                <a:latin typeface="Arial" pitchFamily="34" charset="0"/>
                <a:cs typeface="Arial" pitchFamily="34" charset="0"/>
              </a:rPr>
              <a:t> v molekulo nespecifične restriktaze </a:t>
            </a:r>
            <a:r>
              <a:rPr lang="sl-SI" sz="1600" i="1" dirty="0" err="1">
                <a:latin typeface="Arial" pitchFamily="34" charset="0"/>
                <a:cs typeface="Arial" pitchFamily="34" charset="0"/>
              </a:rPr>
              <a:t>Fok</a:t>
            </a:r>
            <a:r>
              <a:rPr lang="sl-SI" sz="1600" dirty="0" err="1">
                <a:latin typeface="Arial" pitchFamily="34" charset="0"/>
                <a:cs typeface="Arial" pitchFamily="34" charset="0"/>
              </a:rPr>
              <a:t>I</a:t>
            </a:r>
            <a:r>
              <a:rPr lang="sl-SI" sz="1600" dirty="0">
                <a:latin typeface="Arial" pitchFamily="34" charset="0"/>
                <a:cs typeface="Arial" pitchFamily="34" charset="0"/>
              </a:rPr>
              <a:t> so uspeli pripraviti specifično restriktazo, ki prepozna zaporedje 9 baz.</a:t>
            </a:r>
          </a:p>
          <a:p>
            <a:pPr marL="0" indent="0">
              <a:buFontTx/>
              <a:buNone/>
            </a:pPr>
            <a:endParaRPr lang="sl-SI" sz="1600" dirty="0">
              <a:latin typeface="Arial" pitchFamily="34" charset="0"/>
              <a:cs typeface="Arial" pitchFamily="34" charset="0"/>
            </a:endParaRPr>
          </a:p>
          <a:p>
            <a:pPr marL="0" indent="0">
              <a:buFontTx/>
              <a:buNone/>
            </a:pPr>
            <a:endParaRPr lang="sl-SI" sz="1600" dirty="0">
              <a:latin typeface="Arial" pitchFamily="34" charset="0"/>
              <a:cs typeface="Arial" pitchFamily="34" charset="0"/>
            </a:endParaRPr>
          </a:p>
          <a:p>
            <a:pPr marL="0" indent="0">
              <a:buFontTx/>
              <a:buNone/>
            </a:pPr>
            <a:endParaRPr lang="sl-SI" sz="1600" dirty="0">
              <a:latin typeface="Arial" pitchFamily="34" charset="0"/>
              <a:cs typeface="Arial" pitchFamily="34" charset="0"/>
            </a:endParaRPr>
          </a:p>
          <a:p>
            <a:pPr marL="0" indent="0">
              <a:buFontTx/>
              <a:buNone/>
            </a:pPr>
            <a:endParaRPr lang="sl-SI" sz="1600" dirty="0" smtClean="0">
              <a:latin typeface="Arial" pitchFamily="34" charset="0"/>
              <a:cs typeface="Arial" pitchFamily="34" charset="0"/>
            </a:endParaRPr>
          </a:p>
          <a:p>
            <a:pPr marL="0" indent="0">
              <a:buFontTx/>
              <a:buNone/>
            </a:pPr>
            <a:r>
              <a:rPr lang="sl-SI" sz="1600" dirty="0" smtClean="0">
                <a:latin typeface="Arial" pitchFamily="34" charset="0"/>
                <a:cs typeface="Arial" pitchFamily="34" charset="0"/>
              </a:rPr>
              <a:t>Domene </a:t>
            </a:r>
            <a:r>
              <a:rPr lang="sl-SI" sz="1600" dirty="0">
                <a:latin typeface="Arial" pitchFamily="34" charset="0"/>
                <a:cs typeface="Arial" pitchFamily="34" charset="0"/>
              </a:rPr>
              <a:t>Zn-prsta prepoznajo zaporedje 3 baz; protein se preko a-vijačnice veže v veliki žleb </a:t>
            </a:r>
            <a:r>
              <a:rPr lang="sl-SI" sz="1600" dirty="0" err="1">
                <a:latin typeface="Arial" pitchFamily="34" charset="0"/>
                <a:cs typeface="Arial" pitchFamily="34" charset="0"/>
              </a:rPr>
              <a:t>dsDNA</a:t>
            </a:r>
            <a:r>
              <a:rPr lang="sl-SI" sz="1600" dirty="0">
                <a:latin typeface="Arial" pitchFamily="34" charset="0"/>
                <a:cs typeface="Arial" pitchFamily="34" charset="0"/>
              </a:rPr>
              <a:t>. </a:t>
            </a:r>
            <a:r>
              <a:rPr lang="sl-SI" sz="1600" dirty="0" smtClean="0">
                <a:latin typeface="Arial" pitchFamily="34" charset="0"/>
                <a:cs typeface="Arial" pitchFamily="34" charset="0"/>
              </a:rPr>
              <a:t/>
            </a:r>
            <a:br>
              <a:rPr lang="sl-SI" sz="1600" dirty="0" smtClean="0">
                <a:latin typeface="Arial" pitchFamily="34" charset="0"/>
                <a:cs typeface="Arial" pitchFamily="34" charset="0"/>
              </a:rPr>
            </a:br>
            <a:r>
              <a:rPr lang="sl-SI" sz="1600" dirty="0" smtClean="0">
                <a:latin typeface="Arial" pitchFamily="34" charset="0"/>
                <a:cs typeface="Arial" pitchFamily="34" charset="0"/>
              </a:rPr>
              <a:t>S </a:t>
            </a:r>
            <a:r>
              <a:rPr lang="sl-SI" sz="1600" dirty="0">
                <a:latin typeface="Arial" pitchFamily="34" charset="0"/>
                <a:cs typeface="Arial" pitchFamily="34" charset="0"/>
              </a:rPr>
              <a:t>povezavo 3 domen zapored so dosegli, da je prepoznavna regija bila dolga 9 b. Od dveh konstruktov je 1 rezal linearno DNA bakteriofaga </a:t>
            </a:r>
            <a:r>
              <a:rPr lang="sl-SI" sz="1600" dirty="0">
                <a:latin typeface="Arial" pitchFamily="34" charset="0"/>
                <a:cs typeface="Arial" pitchFamily="34" charset="0"/>
                <a:sym typeface="Symbol" pitchFamily="18" charset="2"/>
              </a:rPr>
              <a:t> </a:t>
            </a:r>
            <a:r>
              <a:rPr lang="sl-SI" sz="1600" dirty="0">
                <a:latin typeface="Arial" pitchFamily="34" charset="0"/>
                <a:cs typeface="Arial" pitchFamily="34" charset="0"/>
              </a:rPr>
              <a:t> le na enem pričakovanem mestu, drugi pa na pričakovanem + delno na 2 dodatnih mestih. Do nespecifičnosti je prišlo, ker se posamezna domena veže predvsem na prvi 2 bazi v </a:t>
            </a:r>
            <a:r>
              <a:rPr lang="sl-SI" sz="1600" dirty="0" err="1">
                <a:latin typeface="Arial" pitchFamily="34" charset="0"/>
                <a:cs typeface="Arial" pitchFamily="34" charset="0"/>
              </a:rPr>
              <a:t>tripletu</a:t>
            </a:r>
            <a:r>
              <a:rPr lang="sl-SI" sz="1600" dirty="0">
                <a:latin typeface="Arial" pitchFamily="34" charset="0"/>
                <a:cs typeface="Arial" pitchFamily="34" charset="0"/>
              </a:rPr>
              <a:t>, na tretjo pa bolj šibko.</a:t>
            </a:r>
          </a:p>
          <a:p>
            <a:pPr marL="0" indent="0">
              <a:buFontTx/>
              <a:buNone/>
            </a:pPr>
            <a:endParaRPr lang="sl-SI" sz="800" dirty="0">
              <a:latin typeface="Arial" pitchFamily="34" charset="0"/>
              <a:cs typeface="Arial" pitchFamily="34" charset="0"/>
            </a:endParaRPr>
          </a:p>
        </p:txBody>
      </p:sp>
      <p:pic>
        <p:nvPicPr>
          <p:cNvPr id="1617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2546" y="1726806"/>
            <a:ext cx="4165277" cy="833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4333180"/>
            <a:ext cx="3173338" cy="2367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9073" y="4445272"/>
            <a:ext cx="285750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508000" y="211138"/>
            <a:ext cx="7975600" cy="528637"/>
          </a:xfrm>
          <a:solidFill>
            <a:srgbClr val="FFCC99">
              <a:alpha val="50000"/>
            </a:srgbClr>
          </a:solidFill>
          <a:ln/>
        </p:spPr>
        <p:txBody>
          <a:bodyPr/>
          <a:lstStyle/>
          <a:p>
            <a:r>
              <a:rPr lang="en-US" sz="2800" dirty="0" err="1">
                <a:latin typeface="Arial" pitchFamily="34" charset="0"/>
                <a:cs typeface="Arial" pitchFamily="34" charset="0"/>
              </a:rPr>
              <a:t>Spreminjanje</a:t>
            </a:r>
            <a:r>
              <a:rPr lang="en-US" sz="2800" dirty="0">
                <a:latin typeface="Arial" pitchFamily="34" charset="0"/>
                <a:cs typeface="Arial" pitchFamily="34" charset="0"/>
              </a:rPr>
              <a:t> </a:t>
            </a:r>
            <a:r>
              <a:rPr lang="en-US" sz="2800" dirty="0" err="1" smtClean="0">
                <a:latin typeface="Arial" pitchFamily="34" charset="0"/>
                <a:cs typeface="Arial" pitchFamily="34" charset="0"/>
              </a:rPr>
              <a:t>specifičnosti</a:t>
            </a:r>
            <a:r>
              <a:rPr lang="sl-SI" sz="2800" dirty="0" smtClean="0">
                <a:latin typeface="Arial" pitchFamily="34" charset="0"/>
                <a:cs typeface="Arial" pitchFamily="34" charset="0"/>
              </a:rPr>
              <a:t> /2</a:t>
            </a:r>
            <a:endParaRPr lang="en-US" sz="3200" i="1" dirty="0">
              <a:latin typeface="Arial" pitchFamily="34" charset="0"/>
              <a:cs typeface="Arial" pitchFamily="34" charset="0"/>
            </a:endParaRPr>
          </a:p>
        </p:txBody>
      </p:sp>
      <p:sp>
        <p:nvSpPr>
          <p:cNvPr id="161795" name="Rectangle 3"/>
          <p:cNvSpPr>
            <a:spLocks noGrp="1" noChangeArrowheads="1"/>
          </p:cNvSpPr>
          <p:nvPr>
            <p:ph type="body" idx="1"/>
          </p:nvPr>
        </p:nvSpPr>
        <p:spPr>
          <a:xfrm>
            <a:off x="250798" y="692696"/>
            <a:ext cx="8785225" cy="1797247"/>
          </a:xfrm>
          <a:noFill/>
          <a:ln/>
        </p:spPr>
        <p:txBody>
          <a:bodyPr/>
          <a:lstStyle/>
          <a:p>
            <a:pPr marL="0" indent="0">
              <a:buFontTx/>
              <a:buNone/>
            </a:pPr>
            <a:endParaRPr lang="sl-SI" sz="800" dirty="0">
              <a:latin typeface="Arial" pitchFamily="34" charset="0"/>
              <a:cs typeface="Arial" pitchFamily="34" charset="0"/>
            </a:endParaRPr>
          </a:p>
          <a:p>
            <a:pPr marL="0" indent="0">
              <a:buFontTx/>
              <a:buNone/>
            </a:pPr>
            <a:r>
              <a:rPr lang="sl-SI" sz="1600" dirty="0">
                <a:latin typeface="Arial" pitchFamily="34" charset="0"/>
                <a:cs typeface="Arial" pitchFamily="34" charset="0"/>
              </a:rPr>
              <a:t>Tkivni aktivator plazminogena (</a:t>
            </a:r>
            <a:r>
              <a:rPr lang="sl-SI" sz="1600" dirty="0" err="1">
                <a:latin typeface="Arial" pitchFamily="34" charset="0"/>
                <a:cs typeface="Arial" pitchFamily="34" charset="0"/>
              </a:rPr>
              <a:t>tPA</a:t>
            </a:r>
            <a:r>
              <a:rPr lang="sl-SI" sz="1600" dirty="0">
                <a:latin typeface="Arial" pitchFamily="34" charset="0"/>
                <a:cs typeface="Arial" pitchFamily="34" charset="0"/>
              </a:rPr>
              <a:t>) je serinska proteaza, ki jo uporabljajo za raztapljanje krvnih strdkov. Ker je encim </a:t>
            </a:r>
            <a:r>
              <a:rPr lang="sl-SI" sz="1600" dirty="0" smtClean="0">
                <a:latin typeface="Arial" pitchFamily="34" charset="0"/>
                <a:cs typeface="Arial" pitchFamily="34" charset="0"/>
              </a:rPr>
              <a:t>šibko </a:t>
            </a:r>
            <a:r>
              <a:rPr lang="sl-SI" sz="1600" dirty="0">
                <a:latin typeface="Arial" pitchFamily="34" charset="0"/>
                <a:cs typeface="Arial" pitchFamily="34" charset="0"/>
              </a:rPr>
              <a:t>stabilen, je potrebno dozirati preparat z visoko koncentracijo, vendar zato lahko pri zdravljenju prihaja do </a:t>
            </a:r>
            <a:r>
              <a:rPr lang="sl-SI" sz="1600" dirty="0" smtClean="0">
                <a:latin typeface="Arial" pitchFamily="34" charset="0"/>
                <a:cs typeface="Arial" pitchFamily="34" charset="0"/>
              </a:rPr>
              <a:t>lokalnih </a:t>
            </a:r>
            <a:r>
              <a:rPr lang="sl-SI" sz="1600" dirty="0">
                <a:latin typeface="Arial" pitchFamily="34" charset="0"/>
                <a:cs typeface="Arial" pitchFamily="34" charset="0"/>
              </a:rPr>
              <a:t>krvavitev. </a:t>
            </a:r>
            <a:endParaRPr lang="sl-SI" sz="1600" dirty="0" smtClean="0">
              <a:latin typeface="Arial" pitchFamily="34" charset="0"/>
              <a:cs typeface="Arial" pitchFamily="34" charset="0"/>
            </a:endParaRPr>
          </a:p>
          <a:p>
            <a:pPr marL="0" indent="0">
              <a:buFontTx/>
              <a:buNone/>
            </a:pPr>
            <a:r>
              <a:rPr lang="sl-SI" sz="1600" dirty="0">
                <a:latin typeface="Arial" pitchFamily="34" charset="0"/>
                <a:cs typeface="Arial" pitchFamily="34" charset="0"/>
              </a:rPr>
              <a:t/>
            </a:r>
            <a:br>
              <a:rPr lang="sl-SI" sz="1600" dirty="0">
                <a:latin typeface="Arial" pitchFamily="34" charset="0"/>
                <a:cs typeface="Arial" pitchFamily="34" charset="0"/>
              </a:rPr>
            </a:br>
            <a:r>
              <a:rPr lang="sl-SI" sz="1400" dirty="0">
                <a:latin typeface="Arial" pitchFamily="34" charset="0"/>
                <a:cs typeface="Arial" pitchFamily="34" charset="0"/>
              </a:rPr>
              <a:t>Z mutagenezo so </a:t>
            </a:r>
            <a:r>
              <a:rPr lang="sl-SI" sz="1400" dirty="0" err="1">
                <a:latin typeface="Arial" pitchFamily="34" charset="0"/>
                <a:cs typeface="Arial" pitchFamily="34" charset="0"/>
              </a:rPr>
              <a:t>tPA</a:t>
            </a:r>
            <a:r>
              <a:rPr lang="sl-SI" sz="1400" dirty="0">
                <a:latin typeface="Arial" pitchFamily="34" charset="0"/>
                <a:cs typeface="Arial" pitchFamily="34" charset="0"/>
              </a:rPr>
              <a:t> spremenili tako</a:t>
            </a:r>
            <a:r>
              <a:rPr lang="sl-SI" sz="1400" dirty="0" smtClean="0">
                <a:latin typeface="Arial" pitchFamily="34" charset="0"/>
                <a:cs typeface="Arial" pitchFamily="34" charset="0"/>
              </a:rPr>
              <a:t>, da </a:t>
            </a:r>
            <a:r>
              <a:rPr lang="sl-SI" sz="1400" dirty="0">
                <a:latin typeface="Arial" pitchFamily="34" charset="0"/>
                <a:cs typeface="Arial" pitchFamily="34" charset="0"/>
              </a:rPr>
              <a:t>je bil bolj obstojen </a:t>
            </a:r>
            <a:r>
              <a:rPr lang="sl-SI" sz="1400" i="1" dirty="0">
                <a:latin typeface="Arial" pitchFamily="34" charset="0"/>
                <a:cs typeface="Arial" pitchFamily="34" charset="0"/>
              </a:rPr>
              <a:t>in </a:t>
            </a:r>
            <a:r>
              <a:rPr lang="sl-SI" sz="1400" i="1" dirty="0" err="1">
                <a:latin typeface="Arial" pitchFamily="34" charset="0"/>
                <a:cs typeface="Arial" pitchFamily="34" charset="0"/>
              </a:rPr>
              <a:t>vivo</a:t>
            </a:r>
            <a:r>
              <a:rPr lang="sl-SI" sz="1400" dirty="0">
                <a:latin typeface="Arial" pitchFamily="34" charset="0"/>
                <a:cs typeface="Arial" pitchFamily="34" charset="0"/>
              </a:rPr>
              <a:t> </a:t>
            </a:r>
            <a:r>
              <a:rPr lang="sl-SI" sz="1400" dirty="0" smtClean="0">
                <a:latin typeface="Arial" pitchFamily="34" charset="0"/>
                <a:cs typeface="Arial" pitchFamily="34" charset="0"/>
              </a:rPr>
              <a:t>(</a:t>
            </a:r>
            <a:r>
              <a:rPr lang="sl-SI" sz="1400" dirty="0">
                <a:latin typeface="Arial" pitchFamily="34" charset="0"/>
                <a:cs typeface="Arial" pitchFamily="34" charset="0"/>
              </a:rPr>
              <a:t>Thr103Asn), imel večjo afiniteto do </a:t>
            </a:r>
            <a:r>
              <a:rPr lang="sl-SI" sz="1400" dirty="0" smtClean="0">
                <a:latin typeface="Arial" pitchFamily="34" charset="0"/>
                <a:cs typeface="Arial" pitchFamily="34" charset="0"/>
              </a:rPr>
              <a:t>fibrina </a:t>
            </a:r>
            <a:r>
              <a:rPr lang="sl-SI" sz="1400" dirty="0">
                <a:latin typeface="Arial" pitchFamily="34" charset="0"/>
                <a:cs typeface="Arial" pitchFamily="34" charset="0"/>
              </a:rPr>
              <a:t>(KHRR296-299AAAA), ob tem </a:t>
            </a:r>
            <a:r>
              <a:rPr lang="sl-SI" sz="1400" dirty="0" smtClean="0">
                <a:latin typeface="Arial" pitchFamily="34" charset="0"/>
                <a:cs typeface="Arial" pitchFamily="34" charset="0"/>
              </a:rPr>
              <a:t>pa </a:t>
            </a:r>
            <a:r>
              <a:rPr lang="sl-SI" sz="1400" dirty="0">
                <a:latin typeface="Arial" pitchFamily="34" charset="0"/>
                <a:cs typeface="Arial" pitchFamily="34" charset="0"/>
              </a:rPr>
              <a:t>enako </a:t>
            </a:r>
            <a:r>
              <a:rPr lang="sl-SI" sz="1400" dirty="0" err="1">
                <a:latin typeface="Arial" pitchFamily="34" charset="0"/>
                <a:cs typeface="Arial" pitchFamily="34" charset="0"/>
              </a:rPr>
              <a:t>fibrinolitično</a:t>
            </a:r>
            <a:r>
              <a:rPr lang="sl-SI" sz="1400" dirty="0">
                <a:latin typeface="Arial" pitchFamily="34" charset="0"/>
                <a:cs typeface="Arial" pitchFamily="34" charset="0"/>
              </a:rPr>
              <a:t> aktivnost kot </a:t>
            </a:r>
            <a:r>
              <a:rPr lang="sl-SI" sz="1400" dirty="0" smtClean="0">
                <a:latin typeface="Arial" pitchFamily="34" charset="0"/>
                <a:cs typeface="Arial" pitchFamily="34" charset="0"/>
              </a:rPr>
              <a:t>naravni </a:t>
            </a:r>
            <a:r>
              <a:rPr lang="sl-SI" sz="1400" dirty="0">
                <a:latin typeface="Arial" pitchFamily="34" charset="0"/>
                <a:cs typeface="Arial" pitchFamily="34" charset="0"/>
              </a:rPr>
              <a:t>encim (Asn117Gln).</a:t>
            </a:r>
            <a:endParaRPr lang="en-US" sz="700" dirty="0">
              <a:latin typeface="Arial" pitchFamily="34" charset="0"/>
              <a:cs typeface="Arial" pitchFamily="34" charset="0"/>
            </a:endParaRPr>
          </a:p>
        </p:txBody>
      </p:sp>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2910" y="2708920"/>
            <a:ext cx="3231864"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1799" name="Picture 7" descr="img035"/>
          <p:cNvPicPr>
            <a:picLocks noChangeAspect="1" noChangeArrowheads="1"/>
          </p:cNvPicPr>
          <p:nvPr/>
        </p:nvPicPr>
        <p:blipFill>
          <a:blip r:embed="rId4">
            <a:extLst>
              <a:ext uri="{28A0092B-C50C-407E-A947-70E740481C1C}">
                <a14:useLocalDpi xmlns:a14="http://schemas.microsoft.com/office/drawing/2010/main" val="0"/>
              </a:ext>
            </a:extLst>
          </a:blip>
          <a:srcRect t="35289" b="21036"/>
          <a:stretch>
            <a:fillRect/>
          </a:stretch>
        </p:blipFill>
        <p:spPr bwMode="auto">
          <a:xfrm>
            <a:off x="250798" y="4876676"/>
            <a:ext cx="5472112" cy="1790700"/>
          </a:xfrm>
          <a:prstGeom prst="rect">
            <a:avLst/>
          </a:prstGeom>
          <a:noFill/>
          <a:ln w="3175">
            <a:solidFill>
              <a:srgbClr val="FF9900"/>
            </a:solidFill>
            <a:miter lim="800000"/>
            <a:headEnd/>
            <a:tailEnd/>
          </a:ln>
          <a:extLst>
            <a:ext uri="{909E8E84-426E-40DD-AFC4-6F175D3DCCD1}">
              <a14:hiddenFill xmlns:a14="http://schemas.microsoft.com/office/drawing/2010/main">
                <a:solidFill>
                  <a:srgbClr val="FFFFFF"/>
                </a:solidFill>
              </a14:hiddenFill>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5680" y="2620025"/>
            <a:ext cx="3702347" cy="2018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13278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050"/>
          <p:cNvSpPr>
            <a:spLocks noGrp="1" noChangeArrowheads="1"/>
          </p:cNvSpPr>
          <p:nvPr>
            <p:ph type="title"/>
          </p:nvPr>
        </p:nvSpPr>
        <p:spPr>
          <a:xfrm>
            <a:off x="323850" y="404813"/>
            <a:ext cx="3671888" cy="442912"/>
          </a:xfrm>
          <a:solidFill>
            <a:srgbClr val="CCFFCC"/>
          </a:solidFill>
          <a:ln/>
        </p:spPr>
        <p:txBody>
          <a:bodyPr/>
          <a:lstStyle/>
          <a:p>
            <a:r>
              <a:rPr lang="en-US" sz="2800"/>
              <a:t>Kasetna mutageneza</a:t>
            </a:r>
            <a:endParaRPr lang="en-US" sz="3200" i="1"/>
          </a:p>
        </p:txBody>
      </p:sp>
      <p:sp>
        <p:nvSpPr>
          <p:cNvPr id="99331" name="Rectangle 2051"/>
          <p:cNvSpPr>
            <a:spLocks noGrp="1" noChangeArrowheads="1"/>
          </p:cNvSpPr>
          <p:nvPr>
            <p:ph type="body" sz="half" idx="1"/>
          </p:nvPr>
        </p:nvSpPr>
        <p:spPr>
          <a:xfrm>
            <a:off x="323850" y="1268413"/>
            <a:ext cx="4171950" cy="5040312"/>
          </a:xfrm>
          <a:noFill/>
          <a:ln/>
        </p:spPr>
        <p:txBody>
          <a:bodyPr/>
          <a:lstStyle/>
          <a:p>
            <a:pPr marL="0" indent="0">
              <a:buFontTx/>
              <a:buNone/>
            </a:pPr>
            <a:r>
              <a:rPr lang="sl-SI" sz="1800"/>
              <a:t>Pri </a:t>
            </a:r>
            <a:r>
              <a:rPr lang="sl-SI" sz="1800">
                <a:solidFill>
                  <a:srgbClr val="009900"/>
                </a:solidFill>
              </a:rPr>
              <a:t>sinteznih genih</a:t>
            </a:r>
            <a:r>
              <a:rPr lang="sl-SI" sz="1800"/>
              <a:t> smiselno vgradimo enkratna restrikcijska mesta, ki jih uporabimo pri zamenjavi posameznih odsekov DNA. Restrikcijska mesta si po možnosti sledijo na vsakih 40-70 bp.</a:t>
            </a:r>
          </a:p>
          <a:p>
            <a:pPr marL="0" indent="0">
              <a:buFontTx/>
              <a:buNone/>
            </a:pPr>
            <a:endParaRPr lang="sl-SI" sz="800"/>
          </a:p>
          <a:p>
            <a:pPr marL="0" indent="0">
              <a:buFontTx/>
              <a:buNone/>
            </a:pPr>
            <a:r>
              <a:rPr lang="sl-SI" sz="1800"/>
              <a:t>Sintetiziramo oligonukleotida, ki predstavljata obe verigi fragmenta med 2 mestoma, ju hibridiziramo in vstavimo v sintezni gen, ki smo mu pred tem izrezali fragment s prvotnim zaporedjem.</a:t>
            </a:r>
          </a:p>
          <a:p>
            <a:pPr marL="0" indent="0">
              <a:buFontTx/>
              <a:buNone/>
            </a:pPr>
            <a:endParaRPr lang="sl-SI" sz="800"/>
          </a:p>
          <a:p>
            <a:pPr marL="0" indent="0">
              <a:buFontTx/>
              <a:buNone/>
            </a:pPr>
            <a:r>
              <a:rPr lang="sl-SI" sz="1800"/>
              <a:t>Postopek lahko opravimo na vektorju ali izoliranem zapisu.</a:t>
            </a:r>
          </a:p>
          <a:p>
            <a:pPr marL="0" indent="0">
              <a:buFontTx/>
              <a:buNone/>
            </a:pPr>
            <a:endParaRPr lang="sl-SI" sz="800"/>
          </a:p>
          <a:p>
            <a:pPr marL="0" indent="0">
              <a:buFontTx/>
              <a:buNone/>
            </a:pPr>
            <a:r>
              <a:rPr lang="sl-SI" sz="1800"/>
              <a:t>Mutagena oligonukleotida sta v celoti komplementarna; oddaljenost mutacije od konca oligonukleotida ni bistevena.</a:t>
            </a:r>
          </a:p>
        </p:txBody>
      </p:sp>
      <p:pic>
        <p:nvPicPr>
          <p:cNvPr id="110598" name="Picture 3078" descr="bj3300983f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115888"/>
            <a:ext cx="3979862" cy="5473700"/>
          </a:xfrm>
          <a:prstGeom prst="rect">
            <a:avLst/>
          </a:prstGeom>
          <a:noFill/>
          <a:extLst>
            <a:ext uri="{909E8E84-426E-40DD-AFC4-6F175D3DCCD1}">
              <a14:hiddenFill xmlns:a14="http://schemas.microsoft.com/office/drawing/2010/main">
                <a:solidFill>
                  <a:srgbClr val="FFFFFF"/>
                </a:solidFill>
              </a14:hiddenFill>
            </a:ext>
          </a:extLst>
        </p:spPr>
      </p:pic>
      <p:pic>
        <p:nvPicPr>
          <p:cNvPr id="110602" name="Picture 3082" descr="spac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0" y="2919413"/>
            <a:ext cx="9525" cy="76200"/>
          </a:xfrm>
          <a:prstGeom prst="rect">
            <a:avLst/>
          </a:prstGeom>
          <a:noFill/>
          <a:extLst>
            <a:ext uri="{909E8E84-426E-40DD-AFC4-6F175D3DCCD1}">
              <a14:hiddenFill xmlns:a14="http://schemas.microsoft.com/office/drawing/2010/main">
                <a:solidFill>
                  <a:srgbClr val="FFFFFF"/>
                </a:solidFill>
              </a14:hiddenFill>
            </a:ext>
          </a:extLst>
        </p:spPr>
      </p:pic>
      <p:sp>
        <p:nvSpPr>
          <p:cNvPr id="110635" name="Rectangle 3115"/>
          <p:cNvSpPr>
            <a:spLocks noChangeArrowheads="1"/>
          </p:cNvSpPr>
          <p:nvPr/>
        </p:nvSpPr>
        <p:spPr bwMode="auto">
          <a:xfrm>
            <a:off x="4427538" y="5661025"/>
            <a:ext cx="4537075"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marL="177800" indent="-177800"/>
            <a:r>
              <a:rPr lang="en-US" sz="900" b="1">
                <a:solidFill>
                  <a:srgbClr val="00274B"/>
                </a:solidFill>
              </a:rPr>
              <a:t>Bacterial expression and spectroscopic characterization of soybean leghaemoglobin </a:t>
            </a:r>
            <a:r>
              <a:rPr lang="en-US" sz="900" b="1" i="1">
                <a:solidFill>
                  <a:srgbClr val="00274B"/>
                </a:solidFill>
              </a:rPr>
              <a:t>a</a:t>
            </a:r>
            <a:r>
              <a:rPr lang="en-US" sz="900">
                <a:solidFill>
                  <a:srgbClr val="00274B"/>
                </a:solidFill>
              </a:rPr>
              <a:t> </a:t>
            </a:r>
            <a:endParaRPr lang="sl-SI" sz="900">
              <a:solidFill>
                <a:srgbClr val="00274B"/>
              </a:solidFill>
            </a:endParaRPr>
          </a:p>
          <a:p>
            <a:pPr marL="177800" indent="-177800"/>
            <a:r>
              <a:rPr lang="en-US" sz="900">
                <a:solidFill>
                  <a:srgbClr val="00274B"/>
                </a:solidFill>
              </a:rPr>
              <a:t>Deborah K. JONES*, Ramin BADII†, Federico I. ROSELL‡ and Emma LLOYD*1 </a:t>
            </a:r>
            <a:endParaRPr lang="sl-SI" sz="900">
              <a:solidFill>
                <a:srgbClr val="00274B"/>
              </a:solidFill>
            </a:endParaRPr>
          </a:p>
          <a:p>
            <a:pPr marL="177800" indent="-177800"/>
            <a:r>
              <a:rPr lang="en-US" sz="900">
                <a:solidFill>
                  <a:srgbClr val="00274B"/>
                </a:solidFill>
              </a:rPr>
              <a:t>Biochem. J. (1998) </a:t>
            </a:r>
            <a:r>
              <a:rPr lang="en-US" sz="900" b="1">
                <a:solidFill>
                  <a:srgbClr val="00274B"/>
                </a:solidFill>
              </a:rPr>
              <a:t>330</a:t>
            </a:r>
            <a:r>
              <a:rPr lang="en-US" sz="900">
                <a:solidFill>
                  <a:srgbClr val="00274B"/>
                </a:solidFill>
              </a:rPr>
              <a:t> (983–988) (Printed in Great Britain)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539750" y="333375"/>
            <a:ext cx="7975600" cy="474663"/>
          </a:xfrm>
          <a:solidFill>
            <a:srgbClr val="CCFFCC"/>
          </a:solidFill>
          <a:ln/>
        </p:spPr>
        <p:txBody>
          <a:bodyPr/>
          <a:lstStyle/>
          <a:p>
            <a:r>
              <a:rPr lang="sl-SI" sz="2800"/>
              <a:t>Mutageni oligonukleotidi</a:t>
            </a:r>
            <a:endParaRPr lang="en-US" sz="3200" i="1"/>
          </a:p>
        </p:txBody>
      </p:sp>
      <p:sp>
        <p:nvSpPr>
          <p:cNvPr id="126979" name="Rectangle 3"/>
          <p:cNvSpPr>
            <a:spLocks noGrp="1" noChangeArrowheads="1"/>
          </p:cNvSpPr>
          <p:nvPr>
            <p:ph type="body" idx="1"/>
          </p:nvPr>
        </p:nvSpPr>
        <p:spPr>
          <a:xfrm>
            <a:off x="323850" y="1196975"/>
            <a:ext cx="8432800" cy="4244975"/>
          </a:xfrm>
          <a:noFill/>
          <a:ln/>
        </p:spPr>
        <p:txBody>
          <a:bodyPr/>
          <a:lstStyle/>
          <a:p>
            <a:pPr marL="177800" indent="-177800">
              <a:buFontTx/>
              <a:buNone/>
            </a:pPr>
            <a:r>
              <a:rPr lang="sl-SI" sz="2000"/>
              <a:t>Poleg kasetne mutageneze poznamo še več drugih vrst usmerjene mutageneze, ki se med seboj razlikujejo po vrsti vektorja (fag/plazmid) in tipu selekcije mutiranih vektorjev. Poseben primer je mutageneza s PCR z več izpeljankami.</a:t>
            </a:r>
          </a:p>
          <a:p>
            <a:pPr marL="177800" indent="-177800">
              <a:buFontTx/>
              <a:buNone/>
            </a:pPr>
            <a:endParaRPr lang="sl-SI" sz="1000"/>
          </a:p>
          <a:p>
            <a:pPr marL="177800" indent="-177800">
              <a:buFontTx/>
              <a:buNone/>
            </a:pPr>
            <a:r>
              <a:rPr lang="sl-SI" sz="2000" u="sng"/>
              <a:t>Pri vseh tipih</a:t>
            </a:r>
            <a:r>
              <a:rPr lang="sl-SI" sz="2000"/>
              <a:t> mutageneze z mutagenimi oligonukleotidi (razen kasetne) veljajo nekatera splošna pravila glede zgradbe oligonukleotida:</a:t>
            </a:r>
          </a:p>
          <a:p>
            <a:pPr marL="177800" indent="-177800">
              <a:lnSpc>
                <a:spcPct val="85000"/>
              </a:lnSpc>
              <a:buFontTx/>
              <a:buChar char="-"/>
            </a:pPr>
            <a:r>
              <a:rPr lang="sl-SI" sz="2000">
                <a:solidFill>
                  <a:srgbClr val="009900"/>
                </a:solidFill>
              </a:rPr>
              <a:t> za zamenjavo 1 baze naj bi bil oligonukleotid dolg vsaj 21 b,</a:t>
            </a:r>
          </a:p>
          <a:p>
            <a:pPr marL="177800" indent="-177800">
              <a:lnSpc>
                <a:spcPct val="85000"/>
              </a:lnSpc>
              <a:buFontTx/>
              <a:buChar char="-"/>
            </a:pPr>
            <a:r>
              <a:rPr lang="sl-SI" sz="2000"/>
              <a:t> </a:t>
            </a:r>
            <a:r>
              <a:rPr lang="sl-SI" sz="2000">
                <a:solidFill>
                  <a:srgbClr val="FF33CC"/>
                </a:solidFill>
              </a:rPr>
              <a:t>zamenjana baza je v sredini zaporedja,</a:t>
            </a:r>
          </a:p>
          <a:p>
            <a:pPr marL="177800" indent="-177800">
              <a:spcBef>
                <a:spcPct val="0"/>
              </a:spcBef>
              <a:buFontTx/>
              <a:buChar char="-"/>
            </a:pPr>
            <a:r>
              <a:rPr lang="sl-SI" sz="2000">
                <a:solidFill>
                  <a:srgbClr val="009900"/>
                </a:solidFill>
              </a:rPr>
              <a:t> če zamenjamo več baz, mora biti tudi zaporedje, ki se ujema s tarčnim, daljše,</a:t>
            </a:r>
          </a:p>
          <a:p>
            <a:pPr marL="177800" indent="-177800">
              <a:buFontTx/>
              <a:buChar char="-"/>
            </a:pPr>
            <a:r>
              <a:rPr lang="sl-SI" sz="2000"/>
              <a:t> </a:t>
            </a:r>
            <a:r>
              <a:rPr lang="sl-SI" sz="2000">
                <a:solidFill>
                  <a:srgbClr val="FF33CC"/>
                </a:solidFill>
              </a:rPr>
              <a:t>oligonukleotid naj ne bi tvoril stabilnih sekundarnih struktur, saj bi te preprečevale učinkovito hibridizacijo s tarčnim zaporedjem.</a:t>
            </a:r>
          </a:p>
          <a:p>
            <a:pPr marL="177800" indent="-177800">
              <a:buFontTx/>
              <a:buNone/>
            </a:pPr>
            <a:endParaRPr lang="sl-SI" sz="20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131077" name="Picture 5" descr="img014"/>
          <p:cNvPicPr>
            <a:picLocks noChangeAspect="1" noChangeArrowheads="1"/>
          </p:cNvPicPr>
          <p:nvPr/>
        </p:nvPicPr>
        <p:blipFill>
          <a:blip r:embed="rId3">
            <a:extLst>
              <a:ext uri="{28A0092B-C50C-407E-A947-70E740481C1C}">
                <a14:useLocalDpi xmlns:a14="http://schemas.microsoft.com/office/drawing/2010/main" val="0"/>
              </a:ext>
            </a:extLst>
          </a:blip>
          <a:srcRect t="25185" b="12630"/>
          <a:stretch>
            <a:fillRect/>
          </a:stretch>
        </p:blipFill>
        <p:spPr bwMode="auto">
          <a:xfrm>
            <a:off x="1763713" y="3068638"/>
            <a:ext cx="5905500" cy="2755900"/>
          </a:xfrm>
          <a:prstGeom prst="rect">
            <a:avLst/>
          </a:prstGeom>
          <a:noFill/>
          <a:extLst>
            <a:ext uri="{909E8E84-426E-40DD-AFC4-6F175D3DCCD1}">
              <a14:hiddenFill xmlns:a14="http://schemas.microsoft.com/office/drawing/2010/main">
                <a:solidFill>
                  <a:srgbClr val="FFFFFF"/>
                </a:solidFill>
              </a14:hiddenFill>
            </a:ext>
          </a:extLst>
        </p:spPr>
      </p:pic>
      <p:pic>
        <p:nvPicPr>
          <p:cNvPr id="131079" name="Picture 7" descr="img013"/>
          <p:cNvPicPr>
            <a:picLocks noChangeAspect="1" noChangeArrowheads="1"/>
          </p:cNvPicPr>
          <p:nvPr/>
        </p:nvPicPr>
        <p:blipFill>
          <a:blip r:embed="rId4">
            <a:extLst>
              <a:ext uri="{28A0092B-C50C-407E-A947-70E740481C1C}">
                <a14:useLocalDpi xmlns:a14="http://schemas.microsoft.com/office/drawing/2010/main" val="0"/>
              </a:ext>
            </a:extLst>
          </a:blip>
          <a:srcRect t="26889" b="22704"/>
          <a:stretch>
            <a:fillRect/>
          </a:stretch>
        </p:blipFill>
        <p:spPr bwMode="auto">
          <a:xfrm>
            <a:off x="1763713" y="692150"/>
            <a:ext cx="5905500" cy="2232025"/>
          </a:xfrm>
          <a:prstGeom prst="rect">
            <a:avLst/>
          </a:prstGeom>
          <a:noFill/>
          <a:extLst>
            <a:ext uri="{909E8E84-426E-40DD-AFC4-6F175D3DCCD1}">
              <a14:hiddenFill xmlns:a14="http://schemas.microsoft.com/office/drawing/2010/main">
                <a:solidFill>
                  <a:srgbClr val="FFFFFF"/>
                </a:solidFill>
              </a14:hiddenFill>
            </a:ext>
          </a:extLst>
        </p:spPr>
      </p:pic>
      <p:sp>
        <p:nvSpPr>
          <p:cNvPr id="131082" name="Oval 10"/>
          <p:cNvSpPr>
            <a:spLocks noChangeArrowheads="1"/>
          </p:cNvSpPr>
          <p:nvPr/>
        </p:nvSpPr>
        <p:spPr bwMode="auto">
          <a:xfrm>
            <a:off x="4284663" y="692150"/>
            <a:ext cx="1655762" cy="576263"/>
          </a:xfrm>
          <a:prstGeom prst="ellipse">
            <a:avLst/>
          </a:prstGeom>
          <a:noFill/>
          <a:ln w="28575">
            <a:solidFill>
              <a:srgbClr val="FF33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131083" name="Rectangle 11"/>
          <p:cNvSpPr>
            <a:spLocks noChangeArrowheads="1"/>
          </p:cNvSpPr>
          <p:nvPr/>
        </p:nvSpPr>
        <p:spPr bwMode="auto">
          <a:xfrm>
            <a:off x="1763713" y="5876925"/>
            <a:ext cx="39782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marL="177800" indent="-177800"/>
            <a:r>
              <a:rPr lang="sl-SI" sz="1200">
                <a:latin typeface="Arial Narrow" pitchFamily="34" charset="0"/>
              </a:rPr>
              <a:t>http://classweb.gmu.edu/achriste/385-Ch08a-DirMutagen-HTML.ppt/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1310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8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050"/>
          <p:cNvSpPr>
            <a:spLocks noGrp="1" noChangeArrowheads="1"/>
          </p:cNvSpPr>
          <p:nvPr>
            <p:ph type="title"/>
          </p:nvPr>
        </p:nvSpPr>
        <p:spPr>
          <a:xfrm>
            <a:off x="508000" y="211138"/>
            <a:ext cx="7975600" cy="528637"/>
          </a:xfrm>
          <a:solidFill>
            <a:srgbClr val="CCFFCC"/>
          </a:solidFill>
          <a:ln/>
        </p:spPr>
        <p:txBody>
          <a:bodyPr/>
          <a:lstStyle/>
          <a:p>
            <a:r>
              <a:rPr lang="en-US" sz="2800"/>
              <a:t>Mutageneza na fagu</a:t>
            </a:r>
            <a:endParaRPr lang="en-US" sz="3200" i="1"/>
          </a:p>
        </p:txBody>
      </p:sp>
      <p:sp>
        <p:nvSpPr>
          <p:cNvPr id="80899" name="Rectangle 2051"/>
          <p:cNvSpPr>
            <a:spLocks noGrp="1" noChangeArrowheads="1"/>
          </p:cNvSpPr>
          <p:nvPr>
            <p:ph type="body" idx="1"/>
          </p:nvPr>
        </p:nvSpPr>
        <p:spPr>
          <a:xfrm>
            <a:off x="179388" y="981075"/>
            <a:ext cx="8137525" cy="2303463"/>
          </a:xfrm>
          <a:noFill/>
          <a:ln/>
        </p:spPr>
        <p:txBody>
          <a:bodyPr/>
          <a:lstStyle/>
          <a:p>
            <a:pPr marL="0" indent="0">
              <a:buFontTx/>
              <a:buNone/>
            </a:pPr>
            <a:r>
              <a:rPr lang="sl-SI" sz="1600"/>
              <a:t>Uporabljamo fag M13, v katerega vstavimo zapis za preiskovani protein. Pripravimo ssDNA in inkubiramo z mutagenim oligonukleotidom v prebitku. </a:t>
            </a:r>
          </a:p>
          <a:p>
            <a:pPr marL="0" indent="0">
              <a:buFontTx/>
              <a:buNone/>
            </a:pPr>
            <a:r>
              <a:rPr lang="sl-SI" sz="1600"/>
              <a:t>Ta se bo hibridiziral s komplementarno (wt) regijo na fagu in služil kot začetni oligonukleotid za Klenowov fragment DNA-polimeraze, ki bo v prisotnosti dNTP kataliziral sintezo druge verige. Novo verigo povežemo v krožno obliko z ligazo. Ker pogosto pride do nepopolne regeneracije faga, je treba stranske produkte ločiti s centrifugiranjem v saharoznem gradientu.</a:t>
            </a:r>
          </a:p>
          <a:p>
            <a:pPr marL="0" indent="0">
              <a:buFontTx/>
              <a:buNone/>
            </a:pPr>
            <a:endParaRPr lang="sl-SI" sz="1600"/>
          </a:p>
        </p:txBody>
      </p:sp>
      <p:pic>
        <p:nvPicPr>
          <p:cNvPr id="80902" name="Picture 2054" descr="img016"/>
          <p:cNvPicPr>
            <a:picLocks noChangeAspect="1" noChangeArrowheads="1"/>
          </p:cNvPicPr>
          <p:nvPr/>
        </p:nvPicPr>
        <p:blipFill>
          <a:blip r:embed="rId3">
            <a:extLst>
              <a:ext uri="{28A0092B-C50C-407E-A947-70E740481C1C}">
                <a14:useLocalDpi xmlns:a14="http://schemas.microsoft.com/office/drawing/2010/main" val="0"/>
              </a:ext>
            </a:extLst>
          </a:blip>
          <a:srcRect l="7556" t="23518" r="7658"/>
          <a:stretch>
            <a:fillRect/>
          </a:stretch>
        </p:blipFill>
        <p:spPr bwMode="auto">
          <a:xfrm>
            <a:off x="1835150" y="3068638"/>
            <a:ext cx="4824413" cy="32623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508000" y="211138"/>
            <a:ext cx="7975600" cy="528637"/>
          </a:xfrm>
          <a:solidFill>
            <a:srgbClr val="CCFFCC"/>
          </a:solidFill>
          <a:ln/>
        </p:spPr>
        <p:txBody>
          <a:bodyPr/>
          <a:lstStyle/>
          <a:p>
            <a:r>
              <a:rPr lang="en-US" sz="2800"/>
              <a:t>Mutageneza na fagu</a:t>
            </a:r>
            <a:r>
              <a:rPr lang="sl-SI" sz="2800"/>
              <a:t> /2</a:t>
            </a:r>
            <a:endParaRPr lang="en-US" sz="3200" i="1"/>
          </a:p>
        </p:txBody>
      </p:sp>
      <p:sp>
        <p:nvSpPr>
          <p:cNvPr id="137219" name="Rectangle 3"/>
          <p:cNvSpPr>
            <a:spLocks noGrp="1" noChangeArrowheads="1"/>
          </p:cNvSpPr>
          <p:nvPr>
            <p:ph type="body" idx="1"/>
          </p:nvPr>
        </p:nvSpPr>
        <p:spPr>
          <a:xfrm>
            <a:off x="406400" y="1052513"/>
            <a:ext cx="8432800" cy="5543550"/>
          </a:xfrm>
          <a:noFill/>
          <a:ln/>
        </p:spPr>
        <p:txBody>
          <a:bodyPr/>
          <a:lstStyle/>
          <a:p>
            <a:pPr marL="0" indent="0">
              <a:lnSpc>
                <a:spcPct val="90000"/>
              </a:lnSpc>
              <a:buFontTx/>
              <a:buNone/>
            </a:pPr>
            <a:r>
              <a:rPr lang="sl-SI" sz="1600"/>
              <a:t>Z dsDNA transformiramo </a:t>
            </a:r>
            <a:r>
              <a:rPr lang="sl-SI" sz="1600" i="1"/>
              <a:t>E. coli</a:t>
            </a:r>
            <a:r>
              <a:rPr lang="sl-SI" sz="1600"/>
              <a:t> in ob podvojevanju bo 50 % sproščenih fagov vsebovalo mutacijo. Zapis lahko izrežemo iz RF-oblike faga in ga vstavimo v ekspresijski vektor.</a:t>
            </a:r>
          </a:p>
          <a:p>
            <a:pPr marL="0" indent="0">
              <a:lnSpc>
                <a:spcPct val="90000"/>
              </a:lnSpc>
              <a:buFontTx/>
              <a:buNone/>
            </a:pPr>
            <a:endParaRPr lang="sl-SI" sz="1600"/>
          </a:p>
          <a:p>
            <a:pPr marL="0" indent="0">
              <a:lnSpc>
                <a:spcPct val="90000"/>
              </a:lnSpc>
              <a:buFontTx/>
              <a:buNone/>
            </a:pPr>
            <a:endParaRPr lang="sl-SI" sz="1600"/>
          </a:p>
          <a:p>
            <a:pPr marL="0" indent="0">
              <a:lnSpc>
                <a:spcPct val="90000"/>
              </a:lnSpc>
              <a:buFontTx/>
              <a:buNone/>
            </a:pPr>
            <a:endParaRPr lang="sl-SI" sz="1600"/>
          </a:p>
          <a:p>
            <a:pPr marL="0" indent="0">
              <a:lnSpc>
                <a:spcPct val="90000"/>
              </a:lnSpc>
              <a:buFontTx/>
              <a:buNone/>
            </a:pPr>
            <a:endParaRPr lang="sl-SI" sz="1600"/>
          </a:p>
          <a:p>
            <a:pPr marL="0" indent="0">
              <a:lnSpc>
                <a:spcPct val="90000"/>
              </a:lnSpc>
              <a:buFontTx/>
              <a:buNone/>
            </a:pPr>
            <a:endParaRPr lang="sl-SI" sz="1600"/>
          </a:p>
          <a:p>
            <a:pPr marL="0" indent="0">
              <a:lnSpc>
                <a:spcPct val="90000"/>
              </a:lnSpc>
              <a:buFontTx/>
              <a:buNone/>
            </a:pPr>
            <a:endParaRPr lang="sl-SI" sz="1600"/>
          </a:p>
          <a:p>
            <a:pPr marL="0" indent="0">
              <a:lnSpc>
                <a:spcPct val="90000"/>
              </a:lnSpc>
              <a:buFontTx/>
              <a:buNone/>
            </a:pPr>
            <a:endParaRPr lang="sl-SI" sz="1600"/>
          </a:p>
          <a:p>
            <a:pPr marL="0" indent="0">
              <a:lnSpc>
                <a:spcPct val="90000"/>
              </a:lnSpc>
              <a:buFontTx/>
              <a:buNone/>
            </a:pPr>
            <a:endParaRPr lang="sl-SI" sz="1600"/>
          </a:p>
          <a:p>
            <a:pPr marL="0" indent="0">
              <a:lnSpc>
                <a:spcPct val="90000"/>
              </a:lnSpc>
              <a:buFontTx/>
              <a:buNone/>
            </a:pPr>
            <a:endParaRPr lang="sl-SI" sz="1600"/>
          </a:p>
          <a:p>
            <a:pPr marL="0" indent="0">
              <a:lnSpc>
                <a:spcPct val="90000"/>
              </a:lnSpc>
              <a:buFontTx/>
              <a:buNone/>
            </a:pPr>
            <a:endParaRPr lang="sl-SI" sz="1600"/>
          </a:p>
          <a:p>
            <a:pPr marL="0" indent="0">
              <a:lnSpc>
                <a:spcPct val="90000"/>
              </a:lnSpc>
              <a:buFontTx/>
              <a:buNone/>
            </a:pPr>
            <a:endParaRPr lang="sl-SI" sz="1600"/>
          </a:p>
          <a:p>
            <a:pPr marL="0" indent="0">
              <a:lnSpc>
                <a:spcPct val="90000"/>
              </a:lnSpc>
              <a:buFontTx/>
              <a:buNone/>
            </a:pPr>
            <a:endParaRPr lang="sl-SI" sz="1600"/>
          </a:p>
          <a:p>
            <a:pPr marL="0" indent="0">
              <a:lnSpc>
                <a:spcPct val="90000"/>
              </a:lnSpc>
              <a:buFontTx/>
              <a:buNone/>
            </a:pPr>
            <a:endParaRPr lang="sl-SI" sz="1600"/>
          </a:p>
          <a:p>
            <a:pPr marL="0" indent="0">
              <a:lnSpc>
                <a:spcPct val="90000"/>
              </a:lnSpc>
              <a:buFontTx/>
              <a:buNone/>
            </a:pPr>
            <a:endParaRPr lang="sl-SI" sz="1600"/>
          </a:p>
          <a:p>
            <a:pPr marL="0" indent="0">
              <a:lnSpc>
                <a:spcPct val="90000"/>
              </a:lnSpc>
              <a:buFontTx/>
              <a:buNone/>
            </a:pPr>
            <a:endParaRPr lang="sl-SI" sz="1600"/>
          </a:p>
          <a:p>
            <a:pPr marL="0" indent="0">
              <a:lnSpc>
                <a:spcPct val="90000"/>
              </a:lnSpc>
              <a:buFontTx/>
              <a:buNone/>
            </a:pPr>
            <a:endParaRPr lang="sl-SI" sz="1600"/>
          </a:p>
          <a:p>
            <a:pPr marL="0" indent="0">
              <a:lnSpc>
                <a:spcPct val="90000"/>
              </a:lnSpc>
              <a:buFontTx/>
              <a:buNone/>
            </a:pPr>
            <a:r>
              <a:rPr lang="sl-SI" sz="1600"/>
              <a:t>V praksi se je pokazalo, da dobimo s to metodo le 1 % - 5 % mutiranih zapisov. Zato so razvili več modificiranih postopkov, po katerih dobimo več želenih zapisov. </a:t>
            </a:r>
          </a:p>
        </p:txBody>
      </p:sp>
      <p:pic>
        <p:nvPicPr>
          <p:cNvPr id="137221" name="Picture 5" descr="img017"/>
          <p:cNvPicPr>
            <a:picLocks noChangeAspect="1" noChangeArrowheads="1"/>
          </p:cNvPicPr>
          <p:nvPr/>
        </p:nvPicPr>
        <p:blipFill>
          <a:blip r:embed="rId3">
            <a:extLst>
              <a:ext uri="{28A0092B-C50C-407E-A947-70E740481C1C}">
                <a14:useLocalDpi xmlns:a14="http://schemas.microsoft.com/office/drawing/2010/main" val="0"/>
              </a:ext>
            </a:extLst>
          </a:blip>
          <a:srcRect l="9694" t="23111" r="9666"/>
          <a:stretch>
            <a:fillRect/>
          </a:stretch>
        </p:blipFill>
        <p:spPr bwMode="auto">
          <a:xfrm>
            <a:off x="1835150" y="1874838"/>
            <a:ext cx="5184775" cy="3708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468313" y="260350"/>
            <a:ext cx="8064500" cy="647700"/>
          </a:xfrm>
          <a:solidFill>
            <a:srgbClr val="CCFFCC"/>
          </a:solidFill>
          <a:ln/>
        </p:spPr>
        <p:txBody>
          <a:bodyPr/>
          <a:lstStyle/>
          <a:p>
            <a:r>
              <a:rPr lang="sl-SI" sz="2800" i="1"/>
              <a:t>E. coli </a:t>
            </a:r>
            <a:r>
              <a:rPr lang="sl-SI" sz="2800"/>
              <a:t> </a:t>
            </a:r>
            <a:r>
              <a:rPr lang="sl-SI" sz="2800" i="1"/>
              <a:t>dut </a:t>
            </a:r>
            <a:r>
              <a:rPr lang="sl-SI" sz="2800" i="1" baseline="30000"/>
              <a:t>-</a:t>
            </a:r>
            <a:r>
              <a:rPr lang="sl-SI" sz="2800" i="1"/>
              <a:t>/ ung </a:t>
            </a:r>
            <a:r>
              <a:rPr lang="sl-SI" sz="2800" i="1" baseline="30000"/>
              <a:t>-</a:t>
            </a:r>
            <a:endParaRPr lang="en-US" sz="2800" i="1" baseline="30000"/>
          </a:p>
        </p:txBody>
      </p:sp>
      <p:sp>
        <p:nvSpPr>
          <p:cNvPr id="130051" name="Rectangle 3"/>
          <p:cNvSpPr>
            <a:spLocks noGrp="1" noChangeArrowheads="1"/>
          </p:cNvSpPr>
          <p:nvPr>
            <p:ph type="body" idx="1"/>
          </p:nvPr>
        </p:nvSpPr>
        <p:spPr>
          <a:xfrm>
            <a:off x="539750" y="1125538"/>
            <a:ext cx="7993063" cy="1223962"/>
          </a:xfrm>
          <a:noFill/>
          <a:ln/>
        </p:spPr>
        <p:txBody>
          <a:bodyPr/>
          <a:lstStyle/>
          <a:p>
            <a:pPr marL="0" indent="0">
              <a:lnSpc>
                <a:spcPct val="95000"/>
              </a:lnSpc>
              <a:buFontTx/>
              <a:buNone/>
            </a:pPr>
            <a:r>
              <a:rPr lang="sl-SI" sz="1600" dirty="0"/>
              <a:t>Pripravili so </a:t>
            </a:r>
            <a:r>
              <a:rPr lang="en-US" sz="1600" dirty="0" err="1"/>
              <a:t>sev</a:t>
            </a:r>
            <a:r>
              <a:rPr lang="en-US" sz="1600" dirty="0"/>
              <a:t> </a:t>
            </a:r>
            <a:r>
              <a:rPr lang="en-US" sz="1600" i="1" dirty="0"/>
              <a:t>E. coli</a:t>
            </a:r>
            <a:r>
              <a:rPr lang="en-US" sz="1600" dirty="0"/>
              <a:t>, </a:t>
            </a:r>
            <a:r>
              <a:rPr lang="en-US" sz="1600" dirty="0" err="1"/>
              <a:t>ki</a:t>
            </a:r>
            <a:r>
              <a:rPr lang="en-US" sz="1600" dirty="0"/>
              <a:t> </a:t>
            </a:r>
            <a:r>
              <a:rPr lang="en-US" sz="1600" dirty="0" err="1"/>
              <a:t>ima</a:t>
            </a:r>
            <a:r>
              <a:rPr lang="en-US" sz="1600" dirty="0"/>
              <a:t> </a:t>
            </a:r>
            <a:r>
              <a:rPr lang="en-US" sz="1600" dirty="0" err="1"/>
              <a:t>okvarjeno</a:t>
            </a:r>
            <a:r>
              <a:rPr lang="en-US" sz="1600" dirty="0"/>
              <a:t> </a:t>
            </a:r>
            <a:r>
              <a:rPr lang="en-US" sz="1600" dirty="0" err="1" smtClean="0">
                <a:solidFill>
                  <a:srgbClr val="009900"/>
                </a:solidFill>
              </a:rPr>
              <a:t>deoksiuracil</a:t>
            </a:r>
            <a:r>
              <a:rPr lang="sl-SI" sz="1600" dirty="0" smtClean="0">
                <a:solidFill>
                  <a:srgbClr val="009900"/>
                </a:solidFill>
              </a:rPr>
              <a:t> </a:t>
            </a:r>
            <a:r>
              <a:rPr lang="en-US" sz="1600" dirty="0" err="1" smtClean="0">
                <a:solidFill>
                  <a:srgbClr val="009900"/>
                </a:solidFill>
              </a:rPr>
              <a:t>transferazo</a:t>
            </a:r>
            <a:r>
              <a:rPr lang="en-US" sz="1600" dirty="0" smtClean="0"/>
              <a:t> </a:t>
            </a:r>
            <a:r>
              <a:rPr lang="sl-SI" sz="1600" dirty="0"/>
              <a:t>[=</a:t>
            </a:r>
            <a:r>
              <a:rPr lang="sl-SI" sz="1600" dirty="0" err="1"/>
              <a:t>dUTPaza</a:t>
            </a:r>
            <a:r>
              <a:rPr lang="sl-SI" sz="1600" dirty="0"/>
              <a:t>] </a:t>
            </a:r>
            <a:r>
              <a:rPr lang="en-US" sz="1600" dirty="0"/>
              <a:t>(</a:t>
            </a:r>
            <a:r>
              <a:rPr lang="en-US" sz="1600" i="1" dirty="0" err="1"/>
              <a:t>dut</a:t>
            </a:r>
            <a:r>
              <a:rPr lang="sl-SI" sz="1600" i="1" dirty="0"/>
              <a:t> </a:t>
            </a:r>
            <a:r>
              <a:rPr lang="en-US" sz="1600" i="1" baseline="30000" dirty="0"/>
              <a:t>-</a:t>
            </a:r>
            <a:r>
              <a:rPr lang="sl-SI" sz="1600" dirty="0"/>
              <a:t>- </a:t>
            </a:r>
            <a:r>
              <a:rPr lang="en-US" sz="1600" dirty="0" err="1"/>
              <a:t>zato</a:t>
            </a:r>
            <a:r>
              <a:rPr lang="en-US" sz="1600" dirty="0"/>
              <a:t> je v </a:t>
            </a:r>
            <a:r>
              <a:rPr lang="en-US" sz="1600" dirty="0" err="1"/>
              <a:t>celicah</a:t>
            </a:r>
            <a:r>
              <a:rPr lang="en-US" sz="1600" dirty="0"/>
              <a:t> </a:t>
            </a:r>
            <a:r>
              <a:rPr lang="en-US" sz="1600" dirty="0" err="1"/>
              <a:t>povišan</a:t>
            </a:r>
            <a:r>
              <a:rPr lang="sl-SI" sz="1600" dirty="0"/>
              <a:t>a</a:t>
            </a:r>
            <a:r>
              <a:rPr lang="en-US" sz="1600" dirty="0"/>
              <a:t> </a:t>
            </a:r>
            <a:r>
              <a:rPr lang="sl-SI" sz="1600" dirty="0"/>
              <a:t>raven</a:t>
            </a:r>
            <a:r>
              <a:rPr lang="en-US" sz="1600" dirty="0"/>
              <a:t> </a:t>
            </a:r>
            <a:r>
              <a:rPr lang="en-US" sz="1600" dirty="0" err="1"/>
              <a:t>dUTP</a:t>
            </a:r>
            <a:r>
              <a:rPr lang="en-US" sz="1600" dirty="0"/>
              <a:t>, </a:t>
            </a:r>
            <a:r>
              <a:rPr lang="en-US" sz="1600" dirty="0" err="1"/>
              <a:t>ki</a:t>
            </a:r>
            <a:r>
              <a:rPr lang="en-US" sz="1600" dirty="0"/>
              <a:t> se </a:t>
            </a:r>
            <a:r>
              <a:rPr lang="en-US" sz="1600" dirty="0" err="1"/>
              <a:t>vgrajuje</a:t>
            </a:r>
            <a:r>
              <a:rPr lang="en-US" sz="1600" dirty="0"/>
              <a:t> </a:t>
            </a:r>
            <a:r>
              <a:rPr lang="en-US" sz="1600" dirty="0" err="1"/>
              <a:t>na</a:t>
            </a:r>
            <a:r>
              <a:rPr lang="en-US" sz="1600" dirty="0"/>
              <a:t> </a:t>
            </a:r>
            <a:r>
              <a:rPr lang="en-US" sz="1600" dirty="0" err="1"/>
              <a:t>mesta</a:t>
            </a:r>
            <a:r>
              <a:rPr lang="en-US" sz="1600" dirty="0"/>
              <a:t> </a:t>
            </a:r>
            <a:r>
              <a:rPr lang="en-US" sz="1600" dirty="0" err="1"/>
              <a:t>dTTP</a:t>
            </a:r>
            <a:r>
              <a:rPr lang="en-US" sz="1600" dirty="0"/>
              <a:t>) in </a:t>
            </a:r>
            <a:r>
              <a:rPr lang="en-US" sz="1600" smtClean="0">
                <a:solidFill>
                  <a:srgbClr val="FF3300"/>
                </a:solidFill>
              </a:rPr>
              <a:t>uracil</a:t>
            </a:r>
            <a:r>
              <a:rPr lang="sl-SI" sz="1600" smtClean="0">
                <a:solidFill>
                  <a:srgbClr val="FF3300"/>
                </a:solidFill>
              </a:rPr>
              <a:t> </a:t>
            </a:r>
            <a:r>
              <a:rPr lang="en-US" sz="1600" smtClean="0">
                <a:solidFill>
                  <a:srgbClr val="FF3300"/>
                </a:solidFill>
              </a:rPr>
              <a:t>N-glikozilazo</a:t>
            </a:r>
            <a:r>
              <a:rPr lang="en-US" sz="1600" smtClean="0"/>
              <a:t> </a:t>
            </a:r>
            <a:r>
              <a:rPr lang="en-US" sz="1600" dirty="0"/>
              <a:t>(</a:t>
            </a:r>
            <a:r>
              <a:rPr lang="en-US" sz="1600" i="1" dirty="0" err="1"/>
              <a:t>ung</a:t>
            </a:r>
            <a:r>
              <a:rPr lang="sl-SI" sz="1600" i="1" dirty="0"/>
              <a:t> </a:t>
            </a:r>
            <a:r>
              <a:rPr lang="en-US" sz="1600" i="1" baseline="30000" dirty="0"/>
              <a:t>-</a:t>
            </a:r>
            <a:r>
              <a:rPr lang="en-US" sz="1600" dirty="0"/>
              <a:t>),</a:t>
            </a:r>
            <a:r>
              <a:rPr lang="sl-SI" sz="1600" dirty="0"/>
              <a:t> </a:t>
            </a:r>
            <a:r>
              <a:rPr lang="en-US" sz="1600" dirty="0" err="1"/>
              <a:t>kar</a:t>
            </a:r>
            <a:r>
              <a:rPr lang="en-US" sz="1600" dirty="0"/>
              <a:t> </a:t>
            </a:r>
            <a:r>
              <a:rPr lang="en-US" sz="1600" dirty="0" err="1"/>
              <a:t>povzroči</a:t>
            </a:r>
            <a:r>
              <a:rPr lang="en-US" sz="1600" dirty="0"/>
              <a:t>, da </a:t>
            </a:r>
            <a:r>
              <a:rPr lang="en-US" sz="1600" dirty="0" err="1"/>
              <a:t>napačno</a:t>
            </a:r>
            <a:r>
              <a:rPr lang="en-US" sz="1600" dirty="0"/>
              <a:t> </a:t>
            </a:r>
            <a:r>
              <a:rPr lang="en-US" sz="1600" dirty="0" err="1"/>
              <a:t>vgrajeni</a:t>
            </a:r>
            <a:r>
              <a:rPr lang="en-US" sz="1600" dirty="0"/>
              <a:t> </a:t>
            </a:r>
            <a:r>
              <a:rPr lang="en-US" sz="1600" dirty="0" err="1"/>
              <a:t>dUTP</a:t>
            </a:r>
            <a:r>
              <a:rPr lang="en-US" sz="1600" dirty="0"/>
              <a:t> </a:t>
            </a:r>
            <a:r>
              <a:rPr lang="en-US" sz="1600" dirty="0" err="1"/>
              <a:t>ostanejo</a:t>
            </a:r>
            <a:r>
              <a:rPr lang="en-US" sz="1600" dirty="0"/>
              <a:t> </a:t>
            </a:r>
            <a:r>
              <a:rPr lang="en-US" sz="1600" dirty="0" err="1"/>
              <a:t>na</a:t>
            </a:r>
            <a:r>
              <a:rPr lang="en-US" sz="1600" dirty="0"/>
              <a:t> </a:t>
            </a:r>
            <a:r>
              <a:rPr lang="en-US" sz="1600" dirty="0" err="1"/>
              <a:t>svojem</a:t>
            </a:r>
            <a:r>
              <a:rPr lang="en-US" sz="1600" dirty="0"/>
              <a:t> </a:t>
            </a:r>
            <a:r>
              <a:rPr lang="en-US" sz="1600" dirty="0" err="1"/>
              <a:t>mestu</a:t>
            </a:r>
            <a:r>
              <a:rPr lang="en-US" sz="1600" dirty="0"/>
              <a:t>. </a:t>
            </a:r>
            <a:r>
              <a:rPr lang="sl-SI" sz="1600" dirty="0"/>
              <a:t/>
            </a:r>
            <a:br>
              <a:rPr lang="sl-SI" sz="1600" dirty="0"/>
            </a:br>
            <a:endParaRPr lang="en-US" sz="1600" dirty="0"/>
          </a:p>
        </p:txBody>
      </p:sp>
      <p:pic>
        <p:nvPicPr>
          <p:cNvPr id="130062" name="Picture 14"/>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763713" y="1989138"/>
            <a:ext cx="5227637" cy="4144962"/>
          </a:xfrm>
          <a:prstGeom prst="rect">
            <a:avLst/>
          </a:prstGeom>
          <a:noFill/>
          <a:ln w="6350" algn="ctr">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0063" name="Rectangle 15"/>
          <p:cNvSpPr>
            <a:spLocks noChangeArrowheads="1"/>
          </p:cNvSpPr>
          <p:nvPr/>
        </p:nvSpPr>
        <p:spPr bwMode="auto">
          <a:xfrm>
            <a:off x="250825" y="3151188"/>
            <a:ext cx="904081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endParaRPr lang="sl-SI" sz="1200"/>
          </a:p>
        </p:txBody>
      </p:sp>
      <p:sp>
        <p:nvSpPr>
          <p:cNvPr id="130064" name="Rectangle 16"/>
          <p:cNvSpPr>
            <a:spLocks noChangeArrowheads="1"/>
          </p:cNvSpPr>
          <p:nvPr/>
        </p:nvSpPr>
        <p:spPr bwMode="auto">
          <a:xfrm>
            <a:off x="1692275" y="6178550"/>
            <a:ext cx="429101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marL="177800" indent="-177800"/>
            <a:r>
              <a:rPr lang="sl-SI" sz="900">
                <a:latin typeface="Arial Narrow" pitchFamily="34" charset="0"/>
              </a:rPr>
              <a:t>J. Gen. Virol. 83, 2339-45, 2002 (http://www.socgenmicrobiol.org.uk/JGVDirect/18393/18393ft.htm)</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osojnice">
  <a:themeElements>
    <a:clrScheme name="Prosojn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sojnic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2075" tIns="46038" rIns="92075" bIns="46038" numCol="1" anchor="t" anchorCtr="0" compatLnSpc="1">
        <a:prstTxWarp prst="textNoShape">
          <a:avLst/>
        </a:prstTxWarp>
      </a:bodyPr>
      <a:lstStyle>
        <a:defPPr marL="177800" marR="0" indent="-17780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2075" tIns="46038" rIns="92075" bIns="46038" numCol="1" anchor="t" anchorCtr="0" compatLnSpc="1">
        <a:prstTxWarp prst="textNoShape">
          <a:avLst/>
        </a:prstTxWarp>
      </a:bodyPr>
      <a:lstStyle>
        <a:defPPr marL="177800" marR="0" indent="-17780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rosojn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osojn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osojn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osojn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osojn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osojn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osojn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5304</TotalTime>
  <Words>2375</Words>
  <Application>Microsoft Office PowerPoint</Application>
  <PresentationFormat>On-screen Show (4:3)</PresentationFormat>
  <Paragraphs>256</Paragraphs>
  <Slides>37</Slides>
  <Notes>36</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Agency FB</vt:lpstr>
      <vt:lpstr>Arial</vt:lpstr>
      <vt:lpstr>Arial Narrow</vt:lpstr>
      <vt:lpstr>Courier New</vt:lpstr>
      <vt:lpstr>Symbol</vt:lpstr>
      <vt:lpstr>Times New Roman</vt:lpstr>
      <vt:lpstr>Prosojnice</vt:lpstr>
      <vt:lpstr>PowerPoint Presentation</vt:lpstr>
      <vt:lpstr>Mutageneza - Uvod</vt:lpstr>
      <vt:lpstr>Mutageneza – Uvod /2</vt:lpstr>
      <vt:lpstr>Kasetna mutageneza</vt:lpstr>
      <vt:lpstr>Mutageni oligonukleotidi</vt:lpstr>
      <vt:lpstr>PowerPoint Presentation</vt:lpstr>
      <vt:lpstr>Mutageneza na fagu</vt:lpstr>
      <vt:lpstr>Mutageneza na fagu /2</vt:lpstr>
      <vt:lpstr>E. coli  dut -/ ung -</vt:lpstr>
      <vt:lpstr>Mutageneza na fagu  s sevi dut -/ ung -</vt:lpstr>
      <vt:lpstr>Mutageneza na plazmidu</vt:lpstr>
      <vt:lpstr>PowerPoint Presentation</vt:lpstr>
      <vt:lpstr>Uvajanje dodatnih zaporedij na konce DNA s PCR</vt:lpstr>
      <vt:lpstr>Uvajanje dodatnih zaporedij s PCR /2</vt:lpstr>
      <vt:lpstr>Ustvarjanje himernih molekul s PCR</vt:lpstr>
      <vt:lpstr>Ustvarjanje delecijskih mutant s PCR</vt:lpstr>
      <vt:lpstr>Ustvarjanje delecijskih mutant s PCR /2</vt:lpstr>
      <vt:lpstr>Vnos točkovnih mutacij s PCR</vt:lpstr>
      <vt:lpstr>Vnos točkovnih mutacij s PCR /2</vt:lpstr>
      <vt:lpstr>Vnos točkovnih mutacij s PCR /3</vt:lpstr>
      <vt:lpstr>Vnos točkovnih mutacij s PCR /4</vt:lpstr>
      <vt:lpstr>PowerPoint Presentation</vt:lpstr>
      <vt:lpstr>Naključna mutageneza</vt:lpstr>
      <vt:lpstr>Naključna mutageneza /2</vt:lpstr>
      <vt:lpstr>Naključna mutageneza z degeneriranimi oligonukleotidi</vt:lpstr>
      <vt:lpstr>Metoda z degeneriranimi oligonukleotidi /2</vt:lpstr>
      <vt:lpstr>PowerPoint Presentation</vt:lpstr>
      <vt:lpstr>Proteinsko inženirstvo</vt:lpstr>
      <vt:lpstr>Zamenjave Asn</vt:lpstr>
      <vt:lpstr>Modifikacije Cys</vt:lpstr>
      <vt:lpstr>Modifikacije Cys /2</vt:lpstr>
      <vt:lpstr>Povečevanje encimske aktivnosti</vt:lpstr>
      <vt:lpstr>Povečevanje biološke aktivnosti</vt:lpstr>
      <vt:lpstr>Spreminjanje potreb po kofaktorju </vt:lpstr>
      <vt:lpstr>Spreminjanje potreb po kofaktorju /2 </vt:lpstr>
      <vt:lpstr>Spreminjanje specifičnosti</vt:lpstr>
      <vt:lpstr>Spreminjanje specifičnosti /2</vt:lpstr>
    </vt:vector>
  </TitlesOfParts>
  <Company>IJS-B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Marko</dc:creator>
  <cp:lastModifiedBy>MarkoD</cp:lastModifiedBy>
  <cp:revision>156</cp:revision>
  <cp:lastPrinted>2003-11-17T09:01:01Z</cp:lastPrinted>
  <dcterms:created xsi:type="dcterms:W3CDTF">2001-10-10T08:15:44Z</dcterms:created>
  <dcterms:modified xsi:type="dcterms:W3CDTF">2013-10-04T15:08:18Z</dcterms:modified>
</cp:coreProperties>
</file>