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notesMasterIdLst>
    <p:notesMasterId r:id="rId46"/>
  </p:notesMasterIdLst>
  <p:handoutMasterIdLst>
    <p:handoutMasterId r:id="rId47"/>
  </p:handoutMasterIdLst>
  <p:sldIdLst>
    <p:sldId id="326" r:id="rId3"/>
    <p:sldId id="304" r:id="rId4"/>
    <p:sldId id="305" r:id="rId5"/>
    <p:sldId id="270" r:id="rId6"/>
    <p:sldId id="296" r:id="rId7"/>
    <p:sldId id="271" r:id="rId8"/>
    <p:sldId id="306" r:id="rId9"/>
    <p:sldId id="272" r:id="rId10"/>
    <p:sldId id="307" r:id="rId11"/>
    <p:sldId id="280" r:id="rId12"/>
    <p:sldId id="308" r:id="rId13"/>
    <p:sldId id="282" r:id="rId14"/>
    <p:sldId id="281" r:id="rId15"/>
    <p:sldId id="279" r:id="rId16"/>
    <p:sldId id="274" r:id="rId17"/>
    <p:sldId id="276" r:id="rId18"/>
    <p:sldId id="278" r:id="rId19"/>
    <p:sldId id="352" r:id="rId20"/>
    <p:sldId id="286" r:id="rId21"/>
    <p:sldId id="277" r:id="rId22"/>
    <p:sldId id="313" r:id="rId23"/>
    <p:sldId id="314" r:id="rId24"/>
    <p:sldId id="340" r:id="rId25"/>
    <p:sldId id="263" r:id="rId26"/>
    <p:sldId id="330" r:id="rId27"/>
    <p:sldId id="316" r:id="rId28"/>
    <p:sldId id="317" r:id="rId29"/>
    <p:sldId id="318" r:id="rId30"/>
    <p:sldId id="319" r:id="rId31"/>
    <p:sldId id="295" r:id="rId32"/>
    <p:sldId id="283" r:id="rId33"/>
    <p:sldId id="294" r:id="rId34"/>
    <p:sldId id="310" r:id="rId35"/>
    <p:sldId id="311" r:id="rId36"/>
    <p:sldId id="345" r:id="rId37"/>
    <p:sldId id="346" r:id="rId38"/>
    <p:sldId id="347" r:id="rId39"/>
    <p:sldId id="348" r:id="rId40"/>
    <p:sldId id="349" r:id="rId41"/>
    <p:sldId id="285" r:id="rId42"/>
    <p:sldId id="357" r:id="rId43"/>
    <p:sldId id="325" r:id="rId44"/>
    <p:sldId id="358" r:id="rId45"/>
  </p:sldIdLst>
  <p:sldSz cx="9144000" cy="6858000" type="screen4x3"/>
  <p:notesSz cx="6858000" cy="91170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CC3399"/>
    <a:srgbClr val="000099"/>
    <a:srgbClr val="FFFF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86" autoAdjust="0"/>
    <p:restoredTop sz="92152" autoAdjust="0"/>
  </p:normalViewPr>
  <p:slideViewPr>
    <p:cSldViewPr>
      <p:cViewPr varScale="1">
        <p:scale>
          <a:sx n="118" d="100"/>
          <a:sy n="118" d="100"/>
        </p:scale>
        <p:origin x="14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68625"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sz="quarter" idx="1"/>
          </p:nvPr>
        </p:nvSpPr>
        <p:spPr bwMode="auto">
          <a:xfrm>
            <a:off x="3889375" y="0"/>
            <a:ext cx="2968625"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200" smtClean="0"/>
            </a:lvl1pPr>
          </a:lstStyle>
          <a:p>
            <a:pPr>
              <a:defRPr/>
            </a:pPr>
            <a:endParaRPr lang="en-US"/>
          </a:p>
        </p:txBody>
      </p:sp>
      <p:sp>
        <p:nvSpPr>
          <p:cNvPr id="3076" name="Rectangle 4"/>
          <p:cNvSpPr>
            <a:spLocks noGrp="1" noChangeArrowheads="1"/>
          </p:cNvSpPr>
          <p:nvPr>
            <p:ph type="ftr" sz="quarter" idx="2"/>
          </p:nvPr>
        </p:nvSpPr>
        <p:spPr bwMode="auto">
          <a:xfrm>
            <a:off x="0" y="8651875"/>
            <a:ext cx="29686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defRPr sz="1200" smtClean="0"/>
            </a:lvl1pPr>
          </a:lstStyle>
          <a:p>
            <a:pPr>
              <a:defRPr/>
            </a:pPr>
            <a:endParaRPr lang="en-US"/>
          </a:p>
        </p:txBody>
      </p:sp>
      <p:sp>
        <p:nvSpPr>
          <p:cNvPr id="3077" name="Rectangle 5"/>
          <p:cNvSpPr>
            <a:spLocks noGrp="1" noChangeArrowheads="1"/>
          </p:cNvSpPr>
          <p:nvPr>
            <p:ph type="sldNum" sz="quarter" idx="3"/>
          </p:nvPr>
        </p:nvSpPr>
        <p:spPr bwMode="auto">
          <a:xfrm>
            <a:off x="3889375" y="8651875"/>
            <a:ext cx="29686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a:defRPr sz="1200" smtClean="0"/>
            </a:lvl1pPr>
          </a:lstStyle>
          <a:p>
            <a:pPr>
              <a:defRPr/>
            </a:pPr>
            <a:fld id="{30373610-D995-4153-8466-EB0F668DE4DD}" type="slidenum">
              <a:rPr lang="en-US"/>
              <a:pPr>
                <a:defRPr/>
              </a:pPr>
              <a:t>‹#›</a:t>
            </a:fld>
            <a:endParaRPr lang="en-US"/>
          </a:p>
        </p:txBody>
      </p:sp>
    </p:spTree>
    <p:extLst>
      <p:ext uri="{BB962C8B-B14F-4D97-AF65-F5344CB8AC3E}">
        <p14:creationId xmlns:p14="http://schemas.microsoft.com/office/powerpoint/2010/main" val="1940272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200" smtClean="0"/>
            </a:lvl1pPr>
          </a:lstStyle>
          <a:p>
            <a:pPr>
              <a:defRPr/>
            </a:pPr>
            <a:endParaRPr lang="en-US"/>
          </a:p>
        </p:txBody>
      </p:sp>
      <p:sp>
        <p:nvSpPr>
          <p:cNvPr id="2051" name="Rectangle 3"/>
          <p:cNvSpPr>
            <a:spLocks noGrp="1" noChangeArrowheads="1"/>
          </p:cNvSpPr>
          <p:nvPr>
            <p:ph type="dt" idx="1"/>
          </p:nvPr>
        </p:nvSpPr>
        <p:spPr bwMode="auto">
          <a:xfrm>
            <a:off x="3890963" y="0"/>
            <a:ext cx="2973387"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200" smtClean="0"/>
            </a:lvl1pPr>
          </a:lstStyle>
          <a:p>
            <a:pPr>
              <a:defRPr/>
            </a:pPr>
            <a:endParaRPr lang="en-US"/>
          </a:p>
        </p:txBody>
      </p:sp>
      <p:sp>
        <p:nvSpPr>
          <p:cNvPr id="72708" name="Rectangle 4"/>
          <p:cNvSpPr>
            <a:spLocks noGrp="1" noRot="1" noChangeAspect="1" noChangeArrowheads="1" noTextEdit="1"/>
          </p:cNvSpPr>
          <p:nvPr>
            <p:ph type="sldImg" idx="2"/>
          </p:nvPr>
        </p:nvSpPr>
        <p:spPr bwMode="auto">
          <a:xfrm>
            <a:off x="1155700" y="715963"/>
            <a:ext cx="4552950" cy="341630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12813" y="4349750"/>
            <a:ext cx="5038725" cy="405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91563"/>
            <a:ext cx="2971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defRPr sz="1200" smtClean="0"/>
            </a:lvl1pPr>
          </a:lstStyle>
          <a:p>
            <a:pPr>
              <a:defRPr/>
            </a:pPr>
            <a:endParaRPr lang="en-US"/>
          </a:p>
        </p:txBody>
      </p:sp>
      <p:sp>
        <p:nvSpPr>
          <p:cNvPr id="2055" name="Rectangle 7"/>
          <p:cNvSpPr>
            <a:spLocks noGrp="1" noChangeArrowheads="1"/>
          </p:cNvSpPr>
          <p:nvPr>
            <p:ph type="sldNum" sz="quarter" idx="5"/>
          </p:nvPr>
        </p:nvSpPr>
        <p:spPr bwMode="auto">
          <a:xfrm>
            <a:off x="3890963" y="8691563"/>
            <a:ext cx="29733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a:defRPr sz="1200" smtClean="0"/>
            </a:lvl1pPr>
          </a:lstStyle>
          <a:p>
            <a:pPr>
              <a:defRPr/>
            </a:pPr>
            <a:fld id="{5ABA1B04-FD56-46D2-A213-C0F855801744}" type="slidenum">
              <a:rPr lang="en-US"/>
              <a:pPr>
                <a:defRPr/>
              </a:pPr>
              <a:t>‹#›</a:t>
            </a:fld>
            <a:endParaRPr lang="en-US"/>
          </a:p>
        </p:txBody>
      </p:sp>
    </p:spTree>
    <p:extLst>
      <p:ext uri="{BB962C8B-B14F-4D97-AF65-F5344CB8AC3E}">
        <p14:creationId xmlns:p14="http://schemas.microsoft.com/office/powerpoint/2010/main" val="42236252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mtClean="0"/>
              <a:t>(Sliki: David B. Collinge, KVL) </a:t>
            </a:r>
          </a:p>
          <a:p>
            <a:endParaRPr lang="sl-SI" dirty="0"/>
          </a:p>
        </p:txBody>
      </p:sp>
      <p:sp>
        <p:nvSpPr>
          <p:cNvPr id="4" name="Slide Number Placeholder 3"/>
          <p:cNvSpPr>
            <a:spLocks noGrp="1"/>
          </p:cNvSpPr>
          <p:nvPr>
            <p:ph type="sldNum" sz="quarter" idx="10"/>
          </p:nvPr>
        </p:nvSpPr>
        <p:spPr/>
        <p:txBody>
          <a:bodyPr/>
          <a:lstStyle/>
          <a:p>
            <a:pPr>
              <a:defRPr/>
            </a:pPr>
            <a:fld id="{5ABA1B04-FD56-46D2-A213-C0F855801744}" type="slidenum">
              <a:rPr lang="en-US" smtClean="0"/>
              <a:pPr>
                <a:defRPr/>
              </a:pPr>
              <a:t>24</a:t>
            </a:fld>
            <a:endParaRPr lang="en-US"/>
          </a:p>
        </p:txBody>
      </p:sp>
    </p:spTree>
    <p:extLst>
      <p:ext uri="{BB962C8B-B14F-4D97-AF65-F5344CB8AC3E}">
        <p14:creationId xmlns:p14="http://schemas.microsoft.com/office/powerpoint/2010/main" val="2775639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377EB83-B4BD-4E69-8627-077253F2322B}" type="slidenum">
              <a:rPr lang="en-US" sz="1200">
                <a:solidFill>
                  <a:srgbClr val="000000"/>
                </a:solidFill>
              </a:rPr>
              <a:pPr/>
              <a:t>39</a:t>
            </a:fld>
            <a:endParaRPr lang="en-US" sz="1200">
              <a:solidFill>
                <a:srgbClr val="000000"/>
              </a:solidFill>
            </a:endParaRPr>
          </a:p>
        </p:txBody>
      </p:sp>
      <p:sp>
        <p:nvSpPr>
          <p:cNvPr id="82947" name="Rectangle 2"/>
          <p:cNvSpPr>
            <a:spLocks noGrp="1" noRot="1" noChangeAspect="1" noChangeArrowheads="1" noTextEdit="1"/>
          </p:cNvSpPr>
          <p:nvPr>
            <p:ph type="sldImg"/>
          </p:nvPr>
        </p:nvSpPr>
        <p:spPr>
          <a:xfrm>
            <a:off x="1150938" y="684213"/>
            <a:ext cx="4557712" cy="3417887"/>
          </a:xfrm>
          <a:ln/>
        </p:spPr>
      </p:sp>
      <p:sp>
        <p:nvSpPr>
          <p:cNvPr id="82948" name="Rectangle 3"/>
          <p:cNvSpPr>
            <a:spLocks noGrp="1" noChangeArrowheads="1"/>
          </p:cNvSpPr>
          <p:nvPr>
            <p:ph type="body" idx="1"/>
          </p:nvPr>
        </p:nvSpPr>
        <p:spPr>
          <a:xfrm>
            <a:off x="914400" y="4330700"/>
            <a:ext cx="5029200" cy="4102100"/>
          </a:xfrm>
          <a:noFill/>
        </p:spPr>
        <p:txBody>
          <a:bodyPr/>
          <a:lstStyle/>
          <a:p>
            <a:r>
              <a:rPr lang="en-US" smtClean="0"/>
              <a:t>To answer this question we plate out the yeast on agar and then look to see if we have any colonies expressing our reporter gene.</a:t>
            </a:r>
          </a:p>
          <a:p>
            <a:endParaRPr lang="en-US" smtClean="0"/>
          </a:p>
          <a:p>
            <a:r>
              <a:rPr lang="en-US" smtClean="0"/>
              <a:t>In this case our reporter gene is for the enzyme beta-galactosidase which produces a blue color…we indeed have colonies producing a blue color.</a:t>
            </a:r>
          </a:p>
          <a:p>
            <a:endParaRPr lang="en-US" smtClean="0"/>
          </a:p>
          <a:p>
            <a:r>
              <a:rPr lang="en-US" smtClean="0"/>
              <a:t>These are the colonies that are producing a predator Y which is binding with our bait, X.</a:t>
            </a:r>
          </a:p>
          <a:p>
            <a:endParaRPr lang="en-US" smtClean="0"/>
          </a:p>
          <a:p>
            <a:r>
              <a:rPr lang="en-US" smtClean="0"/>
              <a:t>In this way we have been able to fish out a product which binds to X.</a:t>
            </a:r>
          </a:p>
          <a:p>
            <a:endParaRPr lang="en-US" smtClean="0"/>
          </a:p>
        </p:txBody>
      </p:sp>
    </p:spTree>
    <p:extLst>
      <p:ext uri="{BB962C8B-B14F-4D97-AF65-F5344CB8AC3E}">
        <p14:creationId xmlns:p14="http://schemas.microsoft.com/office/powerpoint/2010/main" val="3657905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Reconstitution of split-GFP and split firefly luciferase by protein splicing. The split-GFP fragments are composed of N-terminal (1–128 amino acids; light gray) and C-terminal (129–238 amino acids; dark gray) domains. Split firefly luciferase fragments are composed of N-terminal (1–437 amino acids; light gray) and C-terminal (438–544 amino acids; dark gray) domains. Protein splicing results in the connection of the N- and C-terminal domains and formation of correctly-folded GFP (green) and luciferase (red). Their fluorescence and bioluminescence activity can be recovered in vitro and in vivo.</a:t>
            </a:r>
            <a:endParaRPr lang="sl-SI" dirty="0"/>
          </a:p>
        </p:txBody>
      </p:sp>
      <p:sp>
        <p:nvSpPr>
          <p:cNvPr id="4" name="Slide Number Placeholder 3"/>
          <p:cNvSpPr>
            <a:spLocks noGrp="1"/>
          </p:cNvSpPr>
          <p:nvPr>
            <p:ph type="sldNum" sz="quarter" idx="10"/>
          </p:nvPr>
        </p:nvSpPr>
        <p:spPr/>
        <p:txBody>
          <a:bodyPr/>
          <a:lstStyle/>
          <a:p>
            <a:pPr>
              <a:defRPr/>
            </a:pPr>
            <a:fld id="{5ABA1B04-FD56-46D2-A213-C0F855801744}" type="slidenum">
              <a:rPr lang="en-US" smtClean="0"/>
              <a:pPr>
                <a:defRPr/>
              </a:pPr>
              <a:t>41</a:t>
            </a:fld>
            <a:endParaRPr lang="en-US"/>
          </a:p>
        </p:txBody>
      </p:sp>
    </p:spTree>
    <p:extLst>
      <p:ext uri="{BB962C8B-B14F-4D97-AF65-F5344CB8AC3E}">
        <p14:creationId xmlns:p14="http://schemas.microsoft.com/office/powerpoint/2010/main" val="2398875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Illustration of conditional split-protein reassembly. A generic split-protein system is shown where a functional protein is dissected into two inactive fragments, purple and yellow. The attachment of two interacting proteins or protein domains brings the inactive fragments into close proximity and overcomes the entropic cost of fragmentation. This leads to the reassembly or complementation of the fragments thus providing a direct readout for the partnership between the interacting domains. Crystal structures of representative proteins which have been shown to be amenable to interaction dependent reassembly, where the N-terminal and C-terminal fragments are shown as purple and yellow respectively.</a:t>
            </a:r>
            <a:endParaRPr lang="sl-SI" dirty="0"/>
          </a:p>
        </p:txBody>
      </p:sp>
      <p:sp>
        <p:nvSpPr>
          <p:cNvPr id="4" name="Slide Number Placeholder 3"/>
          <p:cNvSpPr>
            <a:spLocks noGrp="1"/>
          </p:cNvSpPr>
          <p:nvPr>
            <p:ph type="sldNum" sz="quarter" idx="10"/>
          </p:nvPr>
        </p:nvSpPr>
        <p:spPr/>
        <p:txBody>
          <a:bodyPr/>
          <a:lstStyle/>
          <a:p>
            <a:pPr>
              <a:defRPr/>
            </a:pPr>
            <a:fld id="{5ABA1B04-FD56-46D2-A213-C0F855801744}" type="slidenum">
              <a:rPr lang="en-US" smtClean="0"/>
              <a:pPr>
                <a:defRPr/>
              </a:pPr>
              <a:t>42</a:t>
            </a:fld>
            <a:endParaRPr lang="en-US"/>
          </a:p>
        </p:txBody>
      </p:sp>
    </p:spTree>
    <p:extLst>
      <p:ext uri="{BB962C8B-B14F-4D97-AF65-F5344CB8AC3E}">
        <p14:creationId xmlns:p14="http://schemas.microsoft.com/office/powerpoint/2010/main" val="2992884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Principle of the </a:t>
            </a:r>
            <a:r>
              <a:rPr lang="en-US" dirty="0" err="1" smtClean="0"/>
              <a:t>BiFC</a:t>
            </a:r>
            <a:r>
              <a:rPr lang="en-US" dirty="0" smtClean="0"/>
              <a:t> assay. The scheme depicts the principle of the </a:t>
            </a:r>
            <a:r>
              <a:rPr lang="en-US" dirty="0" err="1" smtClean="0"/>
              <a:t>BiFC</a:t>
            </a:r>
            <a:r>
              <a:rPr lang="en-US" dirty="0" smtClean="0"/>
              <a:t> assay, exemplified by a split YFP </a:t>
            </a:r>
            <a:r>
              <a:rPr lang="en-US" dirty="0" err="1" smtClean="0"/>
              <a:t>fluorophore</a:t>
            </a:r>
            <a:r>
              <a:rPr lang="en-US" dirty="0" smtClean="0"/>
              <a:t>. Proteins A and B are fused to N- and C-terminal fragments of YFP, respectively. In the absence of an interaction between A and B, the </a:t>
            </a:r>
            <a:r>
              <a:rPr lang="en-US" dirty="0" err="1" smtClean="0"/>
              <a:t>fluorophore</a:t>
            </a:r>
            <a:r>
              <a:rPr lang="en-US" dirty="0" smtClean="0"/>
              <a:t> halves remain non-functional. Following interaction between A and B, a functional </a:t>
            </a:r>
            <a:r>
              <a:rPr lang="en-US" dirty="0" err="1" smtClean="0"/>
              <a:t>fluorophore</a:t>
            </a:r>
            <a:r>
              <a:rPr lang="en-US" dirty="0" smtClean="0"/>
              <a:t> is reconstituted which exhibits emission of fluorescence upon excitation with an appropriate wavelength. </a:t>
            </a:r>
            <a:endParaRPr lang="sl-SI" dirty="0"/>
          </a:p>
        </p:txBody>
      </p:sp>
      <p:sp>
        <p:nvSpPr>
          <p:cNvPr id="4" name="Slide Number Placeholder 3"/>
          <p:cNvSpPr>
            <a:spLocks noGrp="1"/>
          </p:cNvSpPr>
          <p:nvPr>
            <p:ph type="sldNum" sz="quarter" idx="10"/>
          </p:nvPr>
        </p:nvSpPr>
        <p:spPr/>
        <p:txBody>
          <a:bodyPr/>
          <a:lstStyle/>
          <a:p>
            <a:pPr>
              <a:defRPr/>
            </a:pPr>
            <a:fld id="{5ABA1B04-FD56-46D2-A213-C0F855801744}" type="slidenum">
              <a:rPr lang="en-US" smtClean="0"/>
              <a:pPr>
                <a:defRPr/>
              </a:pPr>
              <a:t>43</a:t>
            </a:fld>
            <a:endParaRPr lang="en-US"/>
          </a:p>
        </p:txBody>
      </p:sp>
    </p:spTree>
    <p:extLst>
      <p:ext uri="{BB962C8B-B14F-4D97-AF65-F5344CB8AC3E}">
        <p14:creationId xmlns:p14="http://schemas.microsoft.com/office/powerpoint/2010/main" val="190450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9AB299B-FCD4-4124-ACD6-F92DFCB53DC0}" type="slidenum">
              <a:rPr lang="en-US" sz="1200"/>
              <a:pPr/>
              <a:t>26</a:t>
            </a:fld>
            <a:endParaRPr lang="en-US" sz="1200"/>
          </a:p>
        </p:txBody>
      </p:sp>
      <p:sp>
        <p:nvSpPr>
          <p:cNvPr id="74755" name="Rectangle 2"/>
          <p:cNvSpPr>
            <a:spLocks noGrp="1" noRot="1" noChangeAspect="1" noChangeArrowheads="1" noTextEdit="1"/>
          </p:cNvSpPr>
          <p:nvPr>
            <p:ph type="sldImg"/>
          </p:nvPr>
        </p:nvSpPr>
        <p:spPr>
          <a:xfrm>
            <a:off x="1150938" y="684213"/>
            <a:ext cx="4557712" cy="3417887"/>
          </a:xfrm>
          <a:ln/>
        </p:spPr>
      </p:sp>
      <p:sp>
        <p:nvSpPr>
          <p:cNvPr id="74756" name="Rectangle 3"/>
          <p:cNvSpPr>
            <a:spLocks noGrp="1" noChangeArrowheads="1"/>
          </p:cNvSpPr>
          <p:nvPr>
            <p:ph type="body" idx="1"/>
          </p:nvPr>
        </p:nvSpPr>
        <p:spPr>
          <a:xfrm>
            <a:off x="914400" y="4330700"/>
            <a:ext cx="5029200" cy="4102100"/>
          </a:xfrm>
          <a:noFill/>
        </p:spPr>
        <p:txBody>
          <a:bodyPr/>
          <a:lstStyle/>
          <a:p>
            <a:endParaRPr lang="sl-SI" smtClean="0"/>
          </a:p>
        </p:txBody>
      </p:sp>
    </p:spTree>
    <p:extLst>
      <p:ext uri="{BB962C8B-B14F-4D97-AF65-F5344CB8AC3E}">
        <p14:creationId xmlns:p14="http://schemas.microsoft.com/office/powerpoint/2010/main" val="1153553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A581F29-3381-41B2-B017-2DC90AFF58CE}" type="slidenum">
              <a:rPr lang="en-US" sz="1200"/>
              <a:pPr/>
              <a:t>27</a:t>
            </a:fld>
            <a:endParaRPr lang="en-US" sz="1200"/>
          </a:p>
        </p:txBody>
      </p:sp>
      <p:sp>
        <p:nvSpPr>
          <p:cNvPr id="75779" name="Rectangle 2"/>
          <p:cNvSpPr>
            <a:spLocks noGrp="1" noRot="1" noChangeAspect="1" noChangeArrowheads="1" noTextEdit="1"/>
          </p:cNvSpPr>
          <p:nvPr>
            <p:ph type="sldImg"/>
          </p:nvPr>
        </p:nvSpPr>
        <p:spPr>
          <a:xfrm>
            <a:off x="1150938" y="684213"/>
            <a:ext cx="4557712" cy="3417887"/>
          </a:xfrm>
          <a:ln/>
        </p:spPr>
      </p:sp>
      <p:sp>
        <p:nvSpPr>
          <p:cNvPr id="75780" name="Rectangle 3"/>
          <p:cNvSpPr>
            <a:spLocks noGrp="1" noChangeArrowheads="1"/>
          </p:cNvSpPr>
          <p:nvPr>
            <p:ph type="body" idx="1"/>
          </p:nvPr>
        </p:nvSpPr>
        <p:spPr>
          <a:xfrm>
            <a:off x="914400" y="4330700"/>
            <a:ext cx="5029200" cy="4102100"/>
          </a:xfrm>
          <a:noFill/>
        </p:spPr>
        <p:txBody>
          <a:bodyPr/>
          <a:lstStyle/>
          <a:p>
            <a:r>
              <a:rPr lang="en-US" smtClean="0"/>
              <a:t>To show you how the yeast-two hybrid system works I must first explain very briefly how gene expression is regulated in Yeast.</a:t>
            </a:r>
          </a:p>
          <a:p>
            <a:endParaRPr lang="en-US" smtClean="0"/>
          </a:p>
          <a:p>
            <a:r>
              <a:rPr lang="en-US" smtClean="0"/>
              <a:t>Here is our gene (in red) ; important in regulating our gene is a so-called UAS where a transcription activator c attach.</a:t>
            </a:r>
          </a:p>
          <a:p>
            <a:endParaRPr lang="en-US" smtClean="0"/>
          </a:p>
          <a:p>
            <a:r>
              <a:rPr lang="en-US" smtClean="0"/>
              <a:t>There are two parts or domains to the transcription activator…the DNA binding domain and the so-called activator domain.</a:t>
            </a:r>
          </a:p>
          <a:p>
            <a:endParaRPr lang="en-US" smtClean="0"/>
          </a:p>
          <a:p>
            <a:r>
              <a:rPr lang="en-US" smtClean="0"/>
              <a:t>If the transcription activator has bound to the the UAS then the activator domain is in a position to interact with the transcription machinery for the gene and bring about gene expression.</a:t>
            </a:r>
          </a:p>
          <a:p>
            <a:endParaRPr lang="en-US" smtClean="0"/>
          </a:p>
          <a:p>
            <a:r>
              <a:rPr lang="en-US" smtClean="0"/>
              <a:t>One last piece of information that is required here is that the transcription activator, being a protein, is also coded in the yeast genome.</a:t>
            </a:r>
          </a:p>
          <a:p>
            <a:endParaRPr lang="en-US" smtClean="0"/>
          </a:p>
          <a:p>
            <a:r>
              <a:rPr lang="en-US" smtClean="0"/>
              <a:t>With this background I now return to our original problem or question…do proteins X and Y  bind to each other?</a:t>
            </a:r>
          </a:p>
          <a:p>
            <a:endParaRPr lang="en-US" smtClean="0"/>
          </a:p>
        </p:txBody>
      </p:sp>
    </p:spTree>
    <p:extLst>
      <p:ext uri="{BB962C8B-B14F-4D97-AF65-F5344CB8AC3E}">
        <p14:creationId xmlns:p14="http://schemas.microsoft.com/office/powerpoint/2010/main" val="972831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F27D959-E022-44A9-ABA2-0FCDEAB55FD9}" type="slidenum">
              <a:rPr lang="en-US" sz="1200"/>
              <a:pPr/>
              <a:t>28</a:t>
            </a:fld>
            <a:endParaRPr lang="en-US" sz="1200"/>
          </a:p>
        </p:txBody>
      </p:sp>
      <p:sp>
        <p:nvSpPr>
          <p:cNvPr id="76803" name="Rectangle 2"/>
          <p:cNvSpPr>
            <a:spLocks noGrp="1" noRot="1" noChangeAspect="1" noChangeArrowheads="1" noTextEdit="1"/>
          </p:cNvSpPr>
          <p:nvPr>
            <p:ph type="sldImg"/>
          </p:nvPr>
        </p:nvSpPr>
        <p:spPr>
          <a:xfrm>
            <a:off x="1150938" y="684213"/>
            <a:ext cx="4557712" cy="3417887"/>
          </a:xfrm>
          <a:ln/>
        </p:spPr>
      </p:sp>
      <p:sp>
        <p:nvSpPr>
          <p:cNvPr id="76804" name="Rectangle 3"/>
          <p:cNvSpPr>
            <a:spLocks noGrp="1" noChangeArrowheads="1"/>
          </p:cNvSpPr>
          <p:nvPr>
            <p:ph type="body" idx="1"/>
          </p:nvPr>
        </p:nvSpPr>
        <p:spPr>
          <a:xfrm>
            <a:off x="914400" y="4330700"/>
            <a:ext cx="5029200" cy="4102100"/>
          </a:xfrm>
          <a:noFill/>
        </p:spPr>
        <p:txBody>
          <a:bodyPr/>
          <a:lstStyle/>
          <a:p>
            <a:r>
              <a:rPr lang="en-US" smtClean="0"/>
              <a:t>In the yeast two-hybrid method we again begin with a yeast gene, this time for a reporter gene, a gene protein the product of which is easy to measure or visualize.</a:t>
            </a:r>
          </a:p>
          <a:p>
            <a:endParaRPr lang="en-US" smtClean="0"/>
          </a:p>
          <a:p>
            <a:r>
              <a:rPr lang="en-US" smtClean="0"/>
              <a:t>This is often the enzyme beta-galactosidase, which if expressed can produces a colored reaction in cells where it comes to expression.</a:t>
            </a:r>
          </a:p>
          <a:p>
            <a:endParaRPr lang="en-US" smtClean="0"/>
          </a:p>
        </p:txBody>
      </p:sp>
    </p:spTree>
    <p:extLst>
      <p:ext uri="{BB962C8B-B14F-4D97-AF65-F5344CB8AC3E}">
        <p14:creationId xmlns:p14="http://schemas.microsoft.com/office/powerpoint/2010/main" val="19432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8040268-C9D2-482B-BCC6-B02974FE935F}" type="slidenum">
              <a:rPr lang="en-US" sz="1200"/>
              <a:pPr/>
              <a:t>29</a:t>
            </a:fld>
            <a:endParaRPr lang="en-US" sz="1200"/>
          </a:p>
        </p:txBody>
      </p:sp>
      <p:sp>
        <p:nvSpPr>
          <p:cNvPr id="77827" name="Rectangle 2"/>
          <p:cNvSpPr>
            <a:spLocks noGrp="1" noRot="1" noChangeAspect="1" noChangeArrowheads="1" noTextEdit="1"/>
          </p:cNvSpPr>
          <p:nvPr>
            <p:ph type="sldImg"/>
          </p:nvPr>
        </p:nvSpPr>
        <p:spPr>
          <a:xfrm>
            <a:off x="1150938" y="684213"/>
            <a:ext cx="4557712" cy="3417887"/>
          </a:xfrm>
          <a:ln/>
        </p:spPr>
      </p:sp>
      <p:sp>
        <p:nvSpPr>
          <p:cNvPr id="77828" name="Rectangle 3"/>
          <p:cNvSpPr>
            <a:spLocks noGrp="1" noChangeArrowheads="1"/>
          </p:cNvSpPr>
          <p:nvPr>
            <p:ph type="body" idx="1"/>
          </p:nvPr>
        </p:nvSpPr>
        <p:spPr>
          <a:xfrm>
            <a:off x="914400" y="4330700"/>
            <a:ext cx="5029200" cy="4102100"/>
          </a:xfrm>
          <a:noFill/>
        </p:spPr>
        <p:txBody>
          <a:bodyPr/>
          <a:lstStyle/>
          <a:p>
            <a:r>
              <a:rPr lang="en-US" smtClean="0"/>
              <a:t>For the yeast two-hybrid method we also have a couple of gene constructs necessary..consturcts in yeast expression vectors so when they come into the yeast they are expressed.</a:t>
            </a:r>
          </a:p>
          <a:p>
            <a:endParaRPr lang="en-US" smtClean="0"/>
          </a:p>
          <a:p>
            <a:r>
              <a:rPr lang="en-US" smtClean="0"/>
              <a:t>The first construct is the DNA binding domain of the transcription activator coupled to DNA coding for our protein X.</a:t>
            </a:r>
          </a:p>
          <a:p>
            <a:endParaRPr lang="en-US" smtClean="0"/>
          </a:p>
          <a:p>
            <a:r>
              <a:rPr lang="en-US" smtClean="0"/>
              <a:t>When this gene comes to expression we get a hybrid protein…X plus DNA binding domain.</a:t>
            </a:r>
          </a:p>
          <a:p>
            <a:endParaRPr lang="en-US" smtClean="0"/>
          </a:p>
          <a:p>
            <a:r>
              <a:rPr lang="en-US" smtClean="0"/>
              <a:t>The second gene construct is the activator domain coupled to DNA coding for protein Y.</a:t>
            </a:r>
          </a:p>
          <a:p>
            <a:endParaRPr lang="en-US" smtClean="0"/>
          </a:p>
          <a:p>
            <a:r>
              <a:rPr lang="en-US" smtClean="0"/>
              <a:t>When this gene comes to expression we get another hybrid protein..Y plus the activator domain.</a:t>
            </a:r>
          </a:p>
          <a:p>
            <a:endParaRPr lang="en-US" smtClean="0"/>
          </a:p>
          <a:p>
            <a:r>
              <a:rPr lang="en-US" smtClean="0"/>
              <a:t>Thus the name “two-hybrid”.</a:t>
            </a:r>
          </a:p>
          <a:p>
            <a:endParaRPr lang="en-US" smtClean="0"/>
          </a:p>
          <a:p>
            <a:r>
              <a:rPr lang="en-US" smtClean="0"/>
              <a:t>Now the question: Do we get expression of our reporter.</a:t>
            </a:r>
          </a:p>
          <a:p>
            <a:endParaRPr lang="en-US" smtClean="0"/>
          </a:p>
          <a:p>
            <a:r>
              <a:rPr lang="en-US" smtClean="0"/>
              <a:t>If X can bind to Y the yeast cell can construct an effective transcription activator, which can then bind to the UAS and bring about gene expression.</a:t>
            </a:r>
          </a:p>
          <a:p>
            <a:endParaRPr lang="en-US" smtClean="0"/>
          </a:p>
          <a:p>
            <a:r>
              <a:rPr lang="en-US" smtClean="0"/>
              <a:t>Thus, through the yeast two-hybrid system, and these two hybrid proteins we have answered our question.</a:t>
            </a:r>
          </a:p>
          <a:p>
            <a:endParaRPr lang="en-US" smtClean="0"/>
          </a:p>
          <a:p>
            <a:r>
              <a:rPr lang="en-US" smtClean="0"/>
              <a:t>We have expression of the reporter gene and thus the two proteins do bind.</a:t>
            </a:r>
          </a:p>
          <a:p>
            <a:endParaRPr lang="en-US" smtClean="0"/>
          </a:p>
          <a:p>
            <a:endParaRPr lang="en-US" smtClean="0"/>
          </a:p>
        </p:txBody>
      </p:sp>
    </p:spTree>
    <p:extLst>
      <p:ext uri="{BB962C8B-B14F-4D97-AF65-F5344CB8AC3E}">
        <p14:creationId xmlns:p14="http://schemas.microsoft.com/office/powerpoint/2010/main" val="2755592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B048915-D6C8-496B-B52A-C042C4B24B3B}" type="slidenum">
              <a:rPr lang="en-US" sz="1200">
                <a:solidFill>
                  <a:srgbClr val="000000"/>
                </a:solidFill>
              </a:rPr>
              <a:pPr/>
              <a:t>35</a:t>
            </a:fld>
            <a:endParaRPr lang="en-US" sz="1200">
              <a:solidFill>
                <a:srgbClr val="000000"/>
              </a:solidFill>
            </a:endParaRPr>
          </a:p>
        </p:txBody>
      </p:sp>
      <p:sp>
        <p:nvSpPr>
          <p:cNvPr id="78851" name="Rectangle 2"/>
          <p:cNvSpPr>
            <a:spLocks noGrp="1" noRot="1" noChangeAspect="1" noChangeArrowheads="1" noTextEdit="1"/>
          </p:cNvSpPr>
          <p:nvPr>
            <p:ph type="sldImg"/>
          </p:nvPr>
        </p:nvSpPr>
        <p:spPr>
          <a:xfrm>
            <a:off x="1150938" y="684213"/>
            <a:ext cx="4557712" cy="3417887"/>
          </a:xfrm>
          <a:ln/>
        </p:spPr>
      </p:sp>
      <p:sp>
        <p:nvSpPr>
          <p:cNvPr id="78852" name="Rectangle 3"/>
          <p:cNvSpPr>
            <a:spLocks noGrp="1" noChangeArrowheads="1"/>
          </p:cNvSpPr>
          <p:nvPr>
            <p:ph type="body" idx="1"/>
          </p:nvPr>
        </p:nvSpPr>
        <p:spPr>
          <a:xfrm>
            <a:off x="914400" y="4330700"/>
            <a:ext cx="5029200" cy="4102100"/>
          </a:xfrm>
          <a:noFill/>
        </p:spPr>
        <p:txBody>
          <a:bodyPr/>
          <a:lstStyle/>
          <a:p>
            <a:r>
              <a:rPr lang="en-US" smtClean="0"/>
              <a:t>Now I want to explain how you can go fishing with the Yeast two-hybrid system</a:t>
            </a:r>
          </a:p>
          <a:p>
            <a:endParaRPr lang="en-US" smtClean="0"/>
          </a:p>
          <a:p>
            <a:r>
              <a:rPr lang="en-US" smtClean="0"/>
              <a:t>In fishing our question is: does protein X bind with another protein?…in other words an unknown protein Y.</a:t>
            </a:r>
          </a:p>
          <a:p>
            <a:endParaRPr lang="en-US" smtClean="0"/>
          </a:p>
          <a:p>
            <a:r>
              <a:rPr lang="en-US" smtClean="0"/>
              <a:t>In this application of the Yeast two-hybrid system we use X as the so called bait, and we try to pull in Y which can be considered the predator (I.e. the fish).</a:t>
            </a:r>
          </a:p>
          <a:p>
            <a:endParaRPr lang="en-US" smtClean="0"/>
          </a:p>
          <a:p>
            <a:r>
              <a:rPr lang="en-US" smtClean="0"/>
              <a:t>Let’s first of all consider how we prepare the bait…to help us out I’ve put the principle of the yeast two-hybrid system in the lower right.</a:t>
            </a:r>
          </a:p>
          <a:p>
            <a:endParaRPr lang="en-US" smtClean="0"/>
          </a:p>
        </p:txBody>
      </p:sp>
    </p:spTree>
    <p:extLst>
      <p:ext uri="{BB962C8B-B14F-4D97-AF65-F5344CB8AC3E}">
        <p14:creationId xmlns:p14="http://schemas.microsoft.com/office/powerpoint/2010/main" val="1228968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8C837AB-064A-4FC7-8449-C16BE5B0C390}" type="slidenum">
              <a:rPr lang="en-US" sz="1200">
                <a:solidFill>
                  <a:srgbClr val="000000"/>
                </a:solidFill>
              </a:rPr>
              <a:pPr/>
              <a:t>36</a:t>
            </a:fld>
            <a:endParaRPr lang="en-US" sz="1200">
              <a:solidFill>
                <a:srgbClr val="000000"/>
              </a:solidFill>
            </a:endParaRPr>
          </a:p>
        </p:txBody>
      </p:sp>
      <p:sp>
        <p:nvSpPr>
          <p:cNvPr id="79875" name="Rectangle 2"/>
          <p:cNvSpPr>
            <a:spLocks noGrp="1" noRot="1" noChangeAspect="1" noChangeArrowheads="1" noTextEdit="1"/>
          </p:cNvSpPr>
          <p:nvPr>
            <p:ph type="sldImg"/>
          </p:nvPr>
        </p:nvSpPr>
        <p:spPr>
          <a:xfrm>
            <a:off x="1150938" y="684213"/>
            <a:ext cx="4557712" cy="3417887"/>
          </a:xfrm>
          <a:ln/>
        </p:spPr>
      </p:sp>
      <p:sp>
        <p:nvSpPr>
          <p:cNvPr id="79876" name="Rectangle 3"/>
          <p:cNvSpPr>
            <a:spLocks noGrp="1" noChangeArrowheads="1"/>
          </p:cNvSpPr>
          <p:nvPr>
            <p:ph type="body" idx="1"/>
          </p:nvPr>
        </p:nvSpPr>
        <p:spPr>
          <a:xfrm>
            <a:off x="914400" y="4330700"/>
            <a:ext cx="5029200" cy="4102100"/>
          </a:xfrm>
          <a:noFill/>
        </p:spPr>
        <p:txBody>
          <a:bodyPr/>
          <a:lstStyle/>
          <a:p>
            <a:r>
              <a:rPr lang="en-US" smtClean="0"/>
              <a:t>The bait is going to be constructed with protein X so we take DNA coding for X and build it into a Yeast plasmid expression system along with DNA coding for the DNA binding domain of our transcription activator.</a:t>
            </a:r>
          </a:p>
          <a:p>
            <a:endParaRPr lang="en-US" smtClean="0"/>
          </a:p>
          <a:p>
            <a:r>
              <a:rPr lang="en-US" smtClean="0"/>
              <a:t>We then use this construct to transfect yeast. By proper selection we end up with a beaker full of yeast, all expressing our hybrid protein of X attached to the DNA binding domain.</a:t>
            </a:r>
          </a:p>
          <a:p>
            <a:endParaRPr lang="en-US" smtClean="0"/>
          </a:p>
          <a:p>
            <a:r>
              <a:rPr lang="en-US" smtClean="0"/>
              <a:t>So we have half of the two hybrid system constructed.</a:t>
            </a:r>
          </a:p>
          <a:p>
            <a:endParaRPr lang="en-US" smtClean="0"/>
          </a:p>
        </p:txBody>
      </p:sp>
    </p:spTree>
    <p:extLst>
      <p:ext uri="{BB962C8B-B14F-4D97-AF65-F5344CB8AC3E}">
        <p14:creationId xmlns:p14="http://schemas.microsoft.com/office/powerpoint/2010/main" val="3341157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72EAFB9-77B2-45D0-94D8-FB38844A96BB}" type="slidenum">
              <a:rPr lang="en-US" sz="1200">
                <a:solidFill>
                  <a:srgbClr val="000000"/>
                </a:solidFill>
              </a:rPr>
              <a:pPr/>
              <a:t>37</a:t>
            </a:fld>
            <a:endParaRPr lang="en-US" sz="1200">
              <a:solidFill>
                <a:srgbClr val="000000"/>
              </a:solidFill>
            </a:endParaRPr>
          </a:p>
        </p:txBody>
      </p:sp>
      <p:sp>
        <p:nvSpPr>
          <p:cNvPr id="80899" name="Rectangle 2"/>
          <p:cNvSpPr>
            <a:spLocks noGrp="1" noRot="1" noChangeAspect="1" noChangeArrowheads="1" noTextEdit="1"/>
          </p:cNvSpPr>
          <p:nvPr>
            <p:ph type="sldImg"/>
          </p:nvPr>
        </p:nvSpPr>
        <p:spPr>
          <a:xfrm>
            <a:off x="1150938" y="684213"/>
            <a:ext cx="4557712" cy="3417887"/>
          </a:xfrm>
          <a:ln/>
        </p:spPr>
      </p:sp>
      <p:sp>
        <p:nvSpPr>
          <p:cNvPr id="80900" name="Rectangle 3"/>
          <p:cNvSpPr>
            <a:spLocks noGrp="1" noChangeArrowheads="1"/>
          </p:cNvSpPr>
          <p:nvPr>
            <p:ph type="body" idx="1"/>
          </p:nvPr>
        </p:nvSpPr>
        <p:spPr>
          <a:xfrm>
            <a:off x="914400" y="4330700"/>
            <a:ext cx="5029200" cy="4102100"/>
          </a:xfrm>
          <a:noFill/>
        </p:spPr>
        <p:txBody>
          <a:bodyPr/>
          <a:lstStyle/>
          <a:p>
            <a:r>
              <a:rPr lang="en-US" smtClean="0"/>
              <a:t>Next, we start on our predator Y……this is a unknown protein…it may not even exist!</a:t>
            </a:r>
          </a:p>
          <a:p>
            <a:endParaRPr lang="en-US" smtClean="0"/>
          </a:p>
          <a:p>
            <a:r>
              <a:rPr lang="en-US" smtClean="0"/>
              <a:t>We start here with tissue which we think would make protein Y if there is indeed such a protein.</a:t>
            </a:r>
          </a:p>
          <a:p>
            <a:endParaRPr lang="en-US" smtClean="0"/>
          </a:p>
          <a:p>
            <a:r>
              <a:rPr lang="en-US" smtClean="0"/>
              <a:t>From this tissue we make a total extraction of the mRNA and then with reverse transcriptase we made cDNA of it.</a:t>
            </a:r>
          </a:p>
          <a:p>
            <a:endParaRPr lang="en-US" smtClean="0"/>
          </a:p>
          <a:p>
            <a:r>
              <a:rPr lang="en-US" smtClean="0"/>
              <a:t>We take this cDNA and place it in a yeast plasmid expression vector system, coupling the cDNA to DNA coding for the activator domain of the yeast transcription activator.</a:t>
            </a:r>
          </a:p>
          <a:p>
            <a:endParaRPr lang="en-US" smtClean="0"/>
          </a:p>
          <a:p>
            <a:r>
              <a:rPr lang="en-US" smtClean="0"/>
              <a:t>We then use this to transfect yeast…the plasmids of some of these yeast may or may not be producing a hybrid protein which could bind to X…at this point we just don’t know.</a:t>
            </a:r>
          </a:p>
          <a:p>
            <a:endParaRPr lang="en-US" smtClean="0"/>
          </a:p>
        </p:txBody>
      </p:sp>
    </p:spTree>
    <p:extLst>
      <p:ext uri="{BB962C8B-B14F-4D97-AF65-F5344CB8AC3E}">
        <p14:creationId xmlns:p14="http://schemas.microsoft.com/office/powerpoint/2010/main" val="2882262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6E17403-12DD-46DC-9F9A-7972D0CDD3DB}" type="slidenum">
              <a:rPr lang="en-US" sz="1200">
                <a:solidFill>
                  <a:srgbClr val="000000"/>
                </a:solidFill>
              </a:rPr>
              <a:pPr/>
              <a:t>38</a:t>
            </a:fld>
            <a:endParaRPr lang="en-US" sz="1200">
              <a:solidFill>
                <a:srgbClr val="000000"/>
              </a:solidFill>
            </a:endParaRPr>
          </a:p>
        </p:txBody>
      </p:sp>
      <p:sp>
        <p:nvSpPr>
          <p:cNvPr id="81923" name="Rectangle 2"/>
          <p:cNvSpPr>
            <a:spLocks noGrp="1" noRot="1" noChangeAspect="1" noChangeArrowheads="1" noTextEdit="1"/>
          </p:cNvSpPr>
          <p:nvPr>
            <p:ph type="sldImg"/>
          </p:nvPr>
        </p:nvSpPr>
        <p:spPr>
          <a:xfrm>
            <a:off x="1150938" y="684213"/>
            <a:ext cx="4557712" cy="3417887"/>
          </a:xfrm>
          <a:ln/>
        </p:spPr>
      </p:sp>
      <p:sp>
        <p:nvSpPr>
          <p:cNvPr id="81924" name="Rectangle 3"/>
          <p:cNvSpPr>
            <a:spLocks noGrp="1" noChangeArrowheads="1"/>
          </p:cNvSpPr>
          <p:nvPr>
            <p:ph type="body" idx="1"/>
          </p:nvPr>
        </p:nvSpPr>
        <p:spPr>
          <a:xfrm>
            <a:off x="914400" y="4330700"/>
            <a:ext cx="5029200" cy="4102100"/>
          </a:xfrm>
          <a:noFill/>
        </p:spPr>
        <p:txBody>
          <a:bodyPr/>
          <a:lstStyle/>
          <a:p>
            <a:r>
              <a:rPr lang="en-US" smtClean="0"/>
              <a:t>To find out we extract out all the plasmids from the transformed yeast that are potentially expressing a Y-activation domain and use these plasmids to transfect our yeast that are expressing the X-DNA binding domain construct.</a:t>
            </a:r>
          </a:p>
          <a:p>
            <a:endParaRPr lang="en-US" smtClean="0"/>
          </a:p>
          <a:p>
            <a:r>
              <a:rPr lang="en-US" smtClean="0"/>
              <a:t>In our retransfected cells the cells are still expressing the X-DNA binding protein hybrid.</a:t>
            </a:r>
          </a:p>
          <a:p>
            <a:endParaRPr lang="en-US" smtClean="0"/>
          </a:p>
          <a:p>
            <a:r>
              <a:rPr lang="en-US" smtClean="0"/>
              <a:t>The question is, are any of the cells also expressing a Y-activation domain hybrid?????</a:t>
            </a:r>
          </a:p>
          <a:p>
            <a:endParaRPr lang="en-US" smtClean="0"/>
          </a:p>
        </p:txBody>
      </p:sp>
    </p:spTree>
    <p:extLst>
      <p:ext uri="{BB962C8B-B14F-4D97-AF65-F5344CB8AC3E}">
        <p14:creationId xmlns:p14="http://schemas.microsoft.com/office/powerpoint/2010/main" val="3597546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61A866-F98B-49B6-839D-AEF4A34157C1}" type="slidenum">
              <a:rPr lang="en-US"/>
              <a:pPr>
                <a:defRPr/>
              </a:pPr>
              <a:t>‹#›</a:t>
            </a:fld>
            <a:endParaRPr lang="en-US"/>
          </a:p>
        </p:txBody>
      </p:sp>
    </p:spTree>
    <p:extLst>
      <p:ext uri="{BB962C8B-B14F-4D97-AF65-F5344CB8AC3E}">
        <p14:creationId xmlns:p14="http://schemas.microsoft.com/office/powerpoint/2010/main" val="1129970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7A915B-231C-4D5C-8D3A-3E3F8682131C}" type="slidenum">
              <a:rPr lang="en-US"/>
              <a:pPr>
                <a:defRPr/>
              </a:pPr>
              <a:t>‹#›</a:t>
            </a:fld>
            <a:endParaRPr lang="en-US"/>
          </a:p>
        </p:txBody>
      </p:sp>
    </p:spTree>
    <p:extLst>
      <p:ext uri="{BB962C8B-B14F-4D97-AF65-F5344CB8AC3E}">
        <p14:creationId xmlns:p14="http://schemas.microsoft.com/office/powerpoint/2010/main" val="2655800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340D96-E751-4BBF-9D63-39F25D6FFE9F}" type="slidenum">
              <a:rPr lang="en-US"/>
              <a:pPr>
                <a:defRPr/>
              </a:pPr>
              <a:t>‹#›</a:t>
            </a:fld>
            <a:endParaRPr lang="en-US"/>
          </a:p>
        </p:txBody>
      </p:sp>
    </p:spTree>
    <p:extLst>
      <p:ext uri="{BB962C8B-B14F-4D97-AF65-F5344CB8AC3E}">
        <p14:creationId xmlns:p14="http://schemas.microsoft.com/office/powerpoint/2010/main" val="2288509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720123-5D53-42C1-8F98-7153258641AF}" type="slidenum">
              <a:rPr lang="en-US"/>
              <a:pPr>
                <a:defRPr/>
              </a:pPr>
              <a:t>‹#›</a:t>
            </a:fld>
            <a:endParaRPr lang="en-US"/>
          </a:p>
        </p:txBody>
      </p:sp>
    </p:spTree>
    <p:extLst>
      <p:ext uri="{BB962C8B-B14F-4D97-AF65-F5344CB8AC3E}">
        <p14:creationId xmlns:p14="http://schemas.microsoft.com/office/powerpoint/2010/main" val="2921424466"/>
      </p:ext>
    </p:extLst>
  </p:cSld>
  <p:clrMapOvr>
    <a:masterClrMapping/>
  </p:clrMapOvr>
  <p:transition>
    <p:checke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AB6B9A-FB28-4ADD-BC29-5F28195E1C35}" type="slidenum">
              <a:rPr lang="en-US"/>
              <a:pPr>
                <a:defRPr/>
              </a:pPr>
              <a:t>‹#›</a:t>
            </a:fld>
            <a:endParaRPr lang="en-US"/>
          </a:p>
        </p:txBody>
      </p:sp>
    </p:spTree>
    <p:extLst>
      <p:ext uri="{BB962C8B-B14F-4D97-AF65-F5344CB8AC3E}">
        <p14:creationId xmlns:p14="http://schemas.microsoft.com/office/powerpoint/2010/main" val="3112961946"/>
      </p:ext>
    </p:extLst>
  </p:cSld>
  <p:clrMapOvr>
    <a:masterClrMapping/>
  </p:clrMapOvr>
  <p:transition>
    <p:checke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364523-6CE8-42D1-9477-607454338B3D}" type="slidenum">
              <a:rPr lang="en-US"/>
              <a:pPr>
                <a:defRPr/>
              </a:pPr>
              <a:t>‹#›</a:t>
            </a:fld>
            <a:endParaRPr lang="en-US"/>
          </a:p>
        </p:txBody>
      </p:sp>
    </p:spTree>
    <p:extLst>
      <p:ext uri="{BB962C8B-B14F-4D97-AF65-F5344CB8AC3E}">
        <p14:creationId xmlns:p14="http://schemas.microsoft.com/office/powerpoint/2010/main" val="3124248691"/>
      </p:ext>
    </p:extLst>
  </p:cSld>
  <p:clrMapOvr>
    <a:masterClrMapping/>
  </p:clrMapOvr>
  <p:transition>
    <p:checke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C6E881-94D1-4B49-96AE-C7ED059B00D5}" type="slidenum">
              <a:rPr lang="en-US"/>
              <a:pPr>
                <a:defRPr/>
              </a:pPr>
              <a:t>‹#›</a:t>
            </a:fld>
            <a:endParaRPr lang="en-US"/>
          </a:p>
        </p:txBody>
      </p:sp>
    </p:spTree>
    <p:extLst>
      <p:ext uri="{BB962C8B-B14F-4D97-AF65-F5344CB8AC3E}">
        <p14:creationId xmlns:p14="http://schemas.microsoft.com/office/powerpoint/2010/main" val="2760195923"/>
      </p:ext>
    </p:extLst>
  </p:cSld>
  <p:clrMapOvr>
    <a:masterClrMapping/>
  </p:clrMapOvr>
  <p:transition>
    <p:checke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16D6722-1984-4E0A-8B1E-084B15730B3A}" type="slidenum">
              <a:rPr lang="en-US"/>
              <a:pPr>
                <a:defRPr/>
              </a:pPr>
              <a:t>‹#›</a:t>
            </a:fld>
            <a:endParaRPr lang="en-US"/>
          </a:p>
        </p:txBody>
      </p:sp>
    </p:spTree>
    <p:extLst>
      <p:ext uri="{BB962C8B-B14F-4D97-AF65-F5344CB8AC3E}">
        <p14:creationId xmlns:p14="http://schemas.microsoft.com/office/powerpoint/2010/main" val="95240642"/>
      </p:ext>
    </p:extLst>
  </p:cSld>
  <p:clrMapOvr>
    <a:masterClrMapping/>
  </p:clrMapOvr>
  <p:transition>
    <p:checke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03D8BA-3052-4F1B-9CC6-DA553A51622F}" type="slidenum">
              <a:rPr lang="en-US"/>
              <a:pPr>
                <a:defRPr/>
              </a:pPr>
              <a:t>‹#›</a:t>
            </a:fld>
            <a:endParaRPr lang="en-US"/>
          </a:p>
        </p:txBody>
      </p:sp>
    </p:spTree>
    <p:extLst>
      <p:ext uri="{BB962C8B-B14F-4D97-AF65-F5344CB8AC3E}">
        <p14:creationId xmlns:p14="http://schemas.microsoft.com/office/powerpoint/2010/main" val="3598788278"/>
      </p:ext>
    </p:extLst>
  </p:cSld>
  <p:clrMapOvr>
    <a:masterClrMapping/>
  </p:clrMapOvr>
  <p:transition>
    <p:checke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3833A6-761C-4AB3-8A44-1B87FCA1C1B4}" type="slidenum">
              <a:rPr lang="en-US"/>
              <a:pPr>
                <a:defRPr/>
              </a:pPr>
              <a:t>‹#›</a:t>
            </a:fld>
            <a:endParaRPr lang="en-US"/>
          </a:p>
        </p:txBody>
      </p:sp>
    </p:spTree>
    <p:extLst>
      <p:ext uri="{BB962C8B-B14F-4D97-AF65-F5344CB8AC3E}">
        <p14:creationId xmlns:p14="http://schemas.microsoft.com/office/powerpoint/2010/main" val="787009011"/>
      </p:ext>
    </p:extLst>
  </p:cSld>
  <p:clrMapOvr>
    <a:masterClrMapping/>
  </p:clrMapOvr>
  <p:transition>
    <p:checke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7F2921-CEC7-47A9-943F-3D92FCEAD6B6}" type="slidenum">
              <a:rPr lang="en-US"/>
              <a:pPr>
                <a:defRPr/>
              </a:pPr>
              <a:t>‹#›</a:t>
            </a:fld>
            <a:endParaRPr lang="en-US"/>
          </a:p>
        </p:txBody>
      </p:sp>
    </p:spTree>
    <p:extLst>
      <p:ext uri="{BB962C8B-B14F-4D97-AF65-F5344CB8AC3E}">
        <p14:creationId xmlns:p14="http://schemas.microsoft.com/office/powerpoint/2010/main" val="3581410"/>
      </p:ext>
    </p:extLst>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A9378D-8A34-4A4B-A450-498308462223}" type="slidenum">
              <a:rPr lang="en-US"/>
              <a:pPr>
                <a:defRPr/>
              </a:pPr>
              <a:t>‹#›</a:t>
            </a:fld>
            <a:endParaRPr lang="en-US"/>
          </a:p>
        </p:txBody>
      </p:sp>
    </p:spTree>
    <p:extLst>
      <p:ext uri="{BB962C8B-B14F-4D97-AF65-F5344CB8AC3E}">
        <p14:creationId xmlns:p14="http://schemas.microsoft.com/office/powerpoint/2010/main" val="1481173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2D7054-E809-4689-A7C8-9EFB675A4E4E}" type="slidenum">
              <a:rPr lang="en-US"/>
              <a:pPr>
                <a:defRPr/>
              </a:pPr>
              <a:t>‹#›</a:t>
            </a:fld>
            <a:endParaRPr lang="en-US"/>
          </a:p>
        </p:txBody>
      </p:sp>
    </p:spTree>
    <p:extLst>
      <p:ext uri="{BB962C8B-B14F-4D97-AF65-F5344CB8AC3E}">
        <p14:creationId xmlns:p14="http://schemas.microsoft.com/office/powerpoint/2010/main" val="3633888955"/>
      </p:ext>
    </p:extLst>
  </p:cSld>
  <p:clrMapOvr>
    <a:masterClrMapping/>
  </p:clrMapOvr>
  <p:transition>
    <p:checke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01ECAB-206A-4F23-91B9-C5EBE1244133}" type="slidenum">
              <a:rPr lang="en-US"/>
              <a:pPr>
                <a:defRPr/>
              </a:pPr>
              <a:t>‹#›</a:t>
            </a:fld>
            <a:endParaRPr lang="en-US"/>
          </a:p>
        </p:txBody>
      </p:sp>
    </p:spTree>
    <p:extLst>
      <p:ext uri="{BB962C8B-B14F-4D97-AF65-F5344CB8AC3E}">
        <p14:creationId xmlns:p14="http://schemas.microsoft.com/office/powerpoint/2010/main" val="552340632"/>
      </p:ext>
    </p:extLst>
  </p:cSld>
  <p:clrMapOvr>
    <a:masterClrMapping/>
  </p:clrMapOvr>
  <p:transition>
    <p:checke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54A25C-2214-4DAA-ACC5-F68135C0DB5F}" type="slidenum">
              <a:rPr lang="en-US"/>
              <a:pPr>
                <a:defRPr/>
              </a:pPr>
              <a:t>‹#›</a:t>
            </a:fld>
            <a:endParaRPr lang="en-US"/>
          </a:p>
        </p:txBody>
      </p:sp>
    </p:spTree>
    <p:extLst>
      <p:ext uri="{BB962C8B-B14F-4D97-AF65-F5344CB8AC3E}">
        <p14:creationId xmlns:p14="http://schemas.microsoft.com/office/powerpoint/2010/main" val="3938328242"/>
      </p:ext>
    </p:extLst>
  </p:cSld>
  <p:clrMapOvr>
    <a:masterClrMapping/>
  </p:clrMapOvr>
  <p:transition>
    <p:checke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1771A2-8F0B-4449-8759-671D81B7D5ED}" type="slidenum">
              <a:rPr lang="en-US"/>
              <a:pPr>
                <a:defRPr/>
              </a:pPr>
              <a:t>‹#›</a:t>
            </a:fld>
            <a:endParaRPr lang="en-US"/>
          </a:p>
        </p:txBody>
      </p:sp>
    </p:spTree>
    <p:extLst>
      <p:ext uri="{BB962C8B-B14F-4D97-AF65-F5344CB8AC3E}">
        <p14:creationId xmlns:p14="http://schemas.microsoft.com/office/powerpoint/2010/main" val="3719794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7C8DBB-A053-4FCF-A710-34FDAEF87897}" type="slidenum">
              <a:rPr lang="en-US"/>
              <a:pPr>
                <a:defRPr/>
              </a:pPr>
              <a:t>‹#›</a:t>
            </a:fld>
            <a:endParaRPr lang="en-US"/>
          </a:p>
        </p:txBody>
      </p:sp>
    </p:spTree>
    <p:extLst>
      <p:ext uri="{BB962C8B-B14F-4D97-AF65-F5344CB8AC3E}">
        <p14:creationId xmlns:p14="http://schemas.microsoft.com/office/powerpoint/2010/main" val="280817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797D543-67B9-4B31-9449-120B73DA5C0C}" type="slidenum">
              <a:rPr lang="en-US"/>
              <a:pPr>
                <a:defRPr/>
              </a:pPr>
              <a:t>‹#›</a:t>
            </a:fld>
            <a:endParaRPr lang="en-US"/>
          </a:p>
        </p:txBody>
      </p:sp>
    </p:spTree>
    <p:extLst>
      <p:ext uri="{BB962C8B-B14F-4D97-AF65-F5344CB8AC3E}">
        <p14:creationId xmlns:p14="http://schemas.microsoft.com/office/powerpoint/2010/main" val="98394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69900E-4F1C-49D0-8280-2E469FE6A5EB}" type="slidenum">
              <a:rPr lang="en-US"/>
              <a:pPr>
                <a:defRPr/>
              </a:pPr>
              <a:t>‹#›</a:t>
            </a:fld>
            <a:endParaRPr lang="en-US"/>
          </a:p>
        </p:txBody>
      </p:sp>
    </p:spTree>
    <p:extLst>
      <p:ext uri="{BB962C8B-B14F-4D97-AF65-F5344CB8AC3E}">
        <p14:creationId xmlns:p14="http://schemas.microsoft.com/office/powerpoint/2010/main" val="250978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E2ADFF-EDA3-4EB0-85C0-1B1005ABE35D}" type="slidenum">
              <a:rPr lang="en-US"/>
              <a:pPr>
                <a:defRPr/>
              </a:pPr>
              <a:t>‹#›</a:t>
            </a:fld>
            <a:endParaRPr lang="en-US"/>
          </a:p>
        </p:txBody>
      </p:sp>
    </p:spTree>
    <p:extLst>
      <p:ext uri="{BB962C8B-B14F-4D97-AF65-F5344CB8AC3E}">
        <p14:creationId xmlns:p14="http://schemas.microsoft.com/office/powerpoint/2010/main" val="339799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8A1C81-FFE5-45E4-A2F8-F98BE8081ACB}" type="slidenum">
              <a:rPr lang="en-US"/>
              <a:pPr>
                <a:defRPr/>
              </a:pPr>
              <a:t>‹#›</a:t>
            </a:fld>
            <a:endParaRPr lang="en-US"/>
          </a:p>
        </p:txBody>
      </p:sp>
    </p:spTree>
    <p:extLst>
      <p:ext uri="{BB962C8B-B14F-4D97-AF65-F5344CB8AC3E}">
        <p14:creationId xmlns:p14="http://schemas.microsoft.com/office/powerpoint/2010/main" val="26935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5E5AAA-F2B9-49C1-A3A1-9BA2E2606B33}" type="slidenum">
              <a:rPr lang="en-US"/>
              <a:pPr>
                <a:defRPr/>
              </a:pPr>
              <a:t>‹#›</a:t>
            </a:fld>
            <a:endParaRPr lang="en-US"/>
          </a:p>
        </p:txBody>
      </p:sp>
    </p:spTree>
    <p:extLst>
      <p:ext uri="{BB962C8B-B14F-4D97-AF65-F5344CB8AC3E}">
        <p14:creationId xmlns:p14="http://schemas.microsoft.com/office/powerpoint/2010/main" val="1748077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400" smtClean="0"/>
            </a:lvl1pPr>
          </a:lstStyle>
          <a:p>
            <a:pPr>
              <a:defRPr/>
            </a:pPr>
            <a:fld id="{4A3F4488-41E8-4391-8C07-3B657961D9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354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solidFill>
                  <a:srgbClr val="000000"/>
                </a:solidFill>
              </a:defRPr>
            </a:lvl1pPr>
          </a:lstStyle>
          <a:p>
            <a:pPr>
              <a:defRPr/>
            </a:pPr>
            <a:endParaRPr lang="en-US"/>
          </a:p>
        </p:txBody>
      </p:sp>
      <p:sp>
        <p:nvSpPr>
          <p:cNvPr id="19354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solidFill>
                  <a:srgbClr val="000000"/>
                </a:solidFill>
              </a:defRPr>
            </a:lvl1pPr>
          </a:lstStyle>
          <a:p>
            <a:pPr>
              <a:defRPr/>
            </a:pPr>
            <a:endParaRPr lang="en-US"/>
          </a:p>
        </p:txBody>
      </p:sp>
      <p:sp>
        <p:nvSpPr>
          <p:cNvPr id="19354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BCC20550-80B2-4637-A035-2ECECBEE6F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checke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oleObject" Target="../embeddings/oleObject2.bin"/><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fccc.edu/research/labs/golemis/YTH_pict/Ngrow_large.gif" TargetMode="External"/><Relationship Id="rId1" Type="http://schemas.openxmlformats.org/officeDocument/2006/relationships/slideLayout" Target="../slideLayouts/slideLayout7.xml"/><Relationship Id="rId5" Type="http://schemas.openxmlformats.org/officeDocument/2006/relationships/image" Target="../media/image37.gif"/><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7.wmf"/><Relationship Id="rId4" Type="http://schemas.openxmlformats.org/officeDocument/2006/relationships/image" Target="../media/image46.wmf"/></Relationships>
</file>

<file path=ppt/slides/_rels/slide27.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48.wmf"/><Relationship Id="rId7" Type="http://schemas.openxmlformats.org/officeDocument/2006/relationships/image" Target="../media/image52.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1.wmf"/><Relationship Id="rId5" Type="http://schemas.openxmlformats.org/officeDocument/2006/relationships/image" Target="../media/image50.wmf"/><Relationship Id="rId10" Type="http://schemas.openxmlformats.org/officeDocument/2006/relationships/image" Target="../media/image45.wmf"/><Relationship Id="rId4" Type="http://schemas.openxmlformats.org/officeDocument/2006/relationships/image" Target="../media/image49.wmf"/><Relationship Id="rId9" Type="http://schemas.openxmlformats.org/officeDocument/2006/relationships/image" Target="../media/image54.wmf"/></Relationships>
</file>

<file path=ppt/slides/_rels/slide28.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55.wmf"/><Relationship Id="rId7" Type="http://schemas.openxmlformats.org/officeDocument/2006/relationships/image" Target="../media/image50.wmf"/><Relationship Id="rId12" Type="http://schemas.openxmlformats.org/officeDocument/2006/relationships/image" Target="../media/image45.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9.wmf"/><Relationship Id="rId11" Type="http://schemas.openxmlformats.org/officeDocument/2006/relationships/image" Target="../media/image54.wmf"/><Relationship Id="rId5" Type="http://schemas.openxmlformats.org/officeDocument/2006/relationships/image" Target="../media/image48.wmf"/><Relationship Id="rId10" Type="http://schemas.openxmlformats.org/officeDocument/2006/relationships/image" Target="../media/image53.wmf"/><Relationship Id="rId4" Type="http://schemas.openxmlformats.org/officeDocument/2006/relationships/image" Target="../media/image56.wmf"/><Relationship Id="rId9" Type="http://schemas.openxmlformats.org/officeDocument/2006/relationships/image" Target="../media/image52.wmf"/></Relationships>
</file>

<file path=ppt/slides/_rels/slide29.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image" Target="../media/image65.wmf"/><Relationship Id="rId18" Type="http://schemas.openxmlformats.org/officeDocument/2006/relationships/image" Target="../media/image49.wmf"/><Relationship Id="rId3" Type="http://schemas.openxmlformats.org/officeDocument/2006/relationships/image" Target="../media/image55.wmf"/><Relationship Id="rId21" Type="http://schemas.openxmlformats.org/officeDocument/2006/relationships/image" Target="../media/image52.wmf"/><Relationship Id="rId7" Type="http://schemas.openxmlformats.org/officeDocument/2006/relationships/image" Target="../media/image59.wmf"/><Relationship Id="rId12" Type="http://schemas.openxmlformats.org/officeDocument/2006/relationships/image" Target="../media/image64.wmf"/><Relationship Id="rId17" Type="http://schemas.openxmlformats.org/officeDocument/2006/relationships/image" Target="../media/image48.wmf"/><Relationship Id="rId2" Type="http://schemas.openxmlformats.org/officeDocument/2006/relationships/notesSlide" Target="../notesSlides/notesSlide5.xml"/><Relationship Id="rId16" Type="http://schemas.openxmlformats.org/officeDocument/2006/relationships/image" Target="../media/image45.wmf"/><Relationship Id="rId20" Type="http://schemas.openxmlformats.org/officeDocument/2006/relationships/image" Target="../media/image51.wmf"/><Relationship Id="rId1" Type="http://schemas.openxmlformats.org/officeDocument/2006/relationships/slideLayout" Target="../slideLayouts/slideLayout7.xml"/><Relationship Id="rId6" Type="http://schemas.openxmlformats.org/officeDocument/2006/relationships/image" Target="../media/image58.wmf"/><Relationship Id="rId11" Type="http://schemas.openxmlformats.org/officeDocument/2006/relationships/image" Target="../media/image63.wmf"/><Relationship Id="rId5" Type="http://schemas.openxmlformats.org/officeDocument/2006/relationships/image" Target="../media/image57.wmf"/><Relationship Id="rId15" Type="http://schemas.openxmlformats.org/officeDocument/2006/relationships/image" Target="../media/image67.wmf"/><Relationship Id="rId23" Type="http://schemas.openxmlformats.org/officeDocument/2006/relationships/image" Target="../media/image54.wmf"/><Relationship Id="rId10" Type="http://schemas.openxmlformats.org/officeDocument/2006/relationships/image" Target="../media/image62.wmf"/><Relationship Id="rId19" Type="http://schemas.openxmlformats.org/officeDocument/2006/relationships/image" Target="../media/image50.wmf"/><Relationship Id="rId4" Type="http://schemas.openxmlformats.org/officeDocument/2006/relationships/image" Target="../media/image56.wmf"/><Relationship Id="rId9" Type="http://schemas.openxmlformats.org/officeDocument/2006/relationships/image" Target="../media/image61.wmf"/><Relationship Id="rId14" Type="http://schemas.openxmlformats.org/officeDocument/2006/relationships/image" Target="../media/image66.wmf"/><Relationship Id="rId22" Type="http://schemas.openxmlformats.org/officeDocument/2006/relationships/image" Target="../media/image53.w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4.wmf"/><Relationship Id="rId3" Type="http://schemas.openxmlformats.org/officeDocument/2006/relationships/notesSlide" Target="../notesSlides/notesSlide7.xml"/><Relationship Id="rId7" Type="http://schemas.openxmlformats.org/officeDocument/2006/relationships/image" Target="../media/image79.wmf"/><Relationship Id="rId12" Type="http://schemas.openxmlformats.org/officeDocument/2006/relationships/image" Target="../media/image83.wmf"/><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78.wmf"/><Relationship Id="rId11" Type="http://schemas.openxmlformats.org/officeDocument/2006/relationships/image" Target="../media/image82.wmf"/><Relationship Id="rId5" Type="http://schemas.openxmlformats.org/officeDocument/2006/relationships/image" Target="../media/image77.wmf"/><Relationship Id="rId10" Type="http://schemas.openxmlformats.org/officeDocument/2006/relationships/image" Target="../media/image81.wmf"/><Relationship Id="rId4" Type="http://schemas.openxmlformats.org/officeDocument/2006/relationships/image" Target="../media/image76.wmf"/><Relationship Id="rId9" Type="http://schemas.openxmlformats.org/officeDocument/2006/relationships/image" Target="../media/image80.wmf"/><Relationship Id="rId14" Type="http://schemas.openxmlformats.org/officeDocument/2006/relationships/image" Target="../media/image85.wmf"/></Relationships>
</file>

<file path=ppt/slides/_rels/slide37.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image" Target="../media/image85.wmf"/><Relationship Id="rId18" Type="http://schemas.openxmlformats.org/officeDocument/2006/relationships/image" Target="../media/image89.wmf"/><Relationship Id="rId3" Type="http://schemas.openxmlformats.org/officeDocument/2006/relationships/notesSlide" Target="../notesSlides/notesSlide8.xml"/><Relationship Id="rId21" Type="http://schemas.openxmlformats.org/officeDocument/2006/relationships/image" Target="../media/image92.wmf"/><Relationship Id="rId7" Type="http://schemas.openxmlformats.org/officeDocument/2006/relationships/image" Target="../media/image77.wmf"/><Relationship Id="rId12" Type="http://schemas.openxmlformats.org/officeDocument/2006/relationships/image" Target="../media/image81.wmf"/><Relationship Id="rId17" Type="http://schemas.openxmlformats.org/officeDocument/2006/relationships/image" Target="../media/image88.wmf"/><Relationship Id="rId2" Type="http://schemas.openxmlformats.org/officeDocument/2006/relationships/slideLayout" Target="../slideLayouts/slideLayout18.xml"/><Relationship Id="rId16" Type="http://schemas.openxmlformats.org/officeDocument/2006/relationships/image" Target="../media/image84.wmf"/><Relationship Id="rId20" Type="http://schemas.openxmlformats.org/officeDocument/2006/relationships/image" Target="../media/image91.wmf"/><Relationship Id="rId1" Type="http://schemas.openxmlformats.org/officeDocument/2006/relationships/vmlDrawing" Target="../drawings/vmlDrawing3.vml"/><Relationship Id="rId6" Type="http://schemas.openxmlformats.org/officeDocument/2006/relationships/image" Target="../media/image87.wmf"/><Relationship Id="rId11" Type="http://schemas.openxmlformats.org/officeDocument/2006/relationships/image" Target="../media/image80.wmf"/><Relationship Id="rId5" Type="http://schemas.openxmlformats.org/officeDocument/2006/relationships/image" Target="../media/image86.wmf"/><Relationship Id="rId15" Type="http://schemas.openxmlformats.org/officeDocument/2006/relationships/image" Target="../media/image83.wmf"/><Relationship Id="rId10" Type="http://schemas.openxmlformats.org/officeDocument/2006/relationships/oleObject" Target="../embeddings/oleObject4.bin"/><Relationship Id="rId19" Type="http://schemas.openxmlformats.org/officeDocument/2006/relationships/image" Target="../media/image90.wmf"/><Relationship Id="rId4" Type="http://schemas.openxmlformats.org/officeDocument/2006/relationships/image" Target="../media/image76.wmf"/><Relationship Id="rId9" Type="http://schemas.openxmlformats.org/officeDocument/2006/relationships/image" Target="../media/image79.wmf"/><Relationship Id="rId14" Type="http://schemas.openxmlformats.org/officeDocument/2006/relationships/image" Target="../media/image82.wmf"/></Relationships>
</file>

<file path=ppt/slides/_rels/slide38.x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image" Target="../media/image82.wmf"/><Relationship Id="rId18" Type="http://schemas.openxmlformats.org/officeDocument/2006/relationships/image" Target="../media/image90.wmf"/><Relationship Id="rId3" Type="http://schemas.openxmlformats.org/officeDocument/2006/relationships/notesSlide" Target="../notesSlides/notesSlide9.xml"/><Relationship Id="rId21" Type="http://schemas.openxmlformats.org/officeDocument/2006/relationships/image" Target="../media/image94.wmf"/><Relationship Id="rId7" Type="http://schemas.openxmlformats.org/officeDocument/2006/relationships/image" Target="../media/image78.wmf"/><Relationship Id="rId12" Type="http://schemas.openxmlformats.org/officeDocument/2006/relationships/image" Target="../media/image85.wmf"/><Relationship Id="rId17" Type="http://schemas.openxmlformats.org/officeDocument/2006/relationships/image" Target="../media/image89.wmf"/><Relationship Id="rId2" Type="http://schemas.openxmlformats.org/officeDocument/2006/relationships/slideLayout" Target="../slideLayouts/slideLayout18.xml"/><Relationship Id="rId16" Type="http://schemas.openxmlformats.org/officeDocument/2006/relationships/image" Target="../media/image88.wmf"/><Relationship Id="rId20" Type="http://schemas.openxmlformats.org/officeDocument/2006/relationships/image" Target="../media/image91.wmf"/><Relationship Id="rId1" Type="http://schemas.openxmlformats.org/officeDocument/2006/relationships/vmlDrawing" Target="../drawings/vmlDrawing4.vml"/><Relationship Id="rId6" Type="http://schemas.openxmlformats.org/officeDocument/2006/relationships/image" Target="../media/image93.wmf"/><Relationship Id="rId11" Type="http://schemas.openxmlformats.org/officeDocument/2006/relationships/image" Target="../media/image81.wmf"/><Relationship Id="rId24" Type="http://schemas.openxmlformats.org/officeDocument/2006/relationships/image" Target="../media/image87.wmf"/><Relationship Id="rId5" Type="http://schemas.openxmlformats.org/officeDocument/2006/relationships/image" Target="../media/image77.wmf"/><Relationship Id="rId15" Type="http://schemas.openxmlformats.org/officeDocument/2006/relationships/image" Target="../media/image84.wmf"/><Relationship Id="rId23" Type="http://schemas.openxmlformats.org/officeDocument/2006/relationships/image" Target="../media/image86.wmf"/><Relationship Id="rId10" Type="http://schemas.openxmlformats.org/officeDocument/2006/relationships/image" Target="../media/image80.wmf"/><Relationship Id="rId19" Type="http://schemas.openxmlformats.org/officeDocument/2006/relationships/image" Target="../media/image92.wmf"/><Relationship Id="rId4" Type="http://schemas.openxmlformats.org/officeDocument/2006/relationships/image" Target="../media/image76.wmf"/><Relationship Id="rId9" Type="http://schemas.openxmlformats.org/officeDocument/2006/relationships/oleObject" Target="../embeddings/oleObject5.bin"/><Relationship Id="rId14" Type="http://schemas.openxmlformats.org/officeDocument/2006/relationships/image" Target="../media/image83.wmf"/><Relationship Id="rId22" Type="http://schemas.openxmlformats.org/officeDocument/2006/relationships/image" Target="../media/image95.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83.wmf"/><Relationship Id="rId18" Type="http://schemas.openxmlformats.org/officeDocument/2006/relationships/image" Target="../media/image92.wmf"/><Relationship Id="rId26" Type="http://schemas.openxmlformats.org/officeDocument/2006/relationships/image" Target="../media/image97.wmf"/><Relationship Id="rId3" Type="http://schemas.openxmlformats.org/officeDocument/2006/relationships/notesSlide" Target="../notesSlides/notesSlide10.xml"/><Relationship Id="rId21" Type="http://schemas.openxmlformats.org/officeDocument/2006/relationships/image" Target="../media/image94.wmf"/><Relationship Id="rId7" Type="http://schemas.openxmlformats.org/officeDocument/2006/relationships/image" Target="../media/image77.wmf"/><Relationship Id="rId12" Type="http://schemas.openxmlformats.org/officeDocument/2006/relationships/image" Target="../media/image82.wmf"/><Relationship Id="rId17" Type="http://schemas.openxmlformats.org/officeDocument/2006/relationships/image" Target="../media/image90.wmf"/><Relationship Id="rId25" Type="http://schemas.openxmlformats.org/officeDocument/2006/relationships/image" Target="../media/image96.wmf"/><Relationship Id="rId2" Type="http://schemas.openxmlformats.org/officeDocument/2006/relationships/slideLayout" Target="../slideLayouts/slideLayout18.xml"/><Relationship Id="rId16" Type="http://schemas.openxmlformats.org/officeDocument/2006/relationships/image" Target="../media/image89.wmf"/><Relationship Id="rId20" Type="http://schemas.openxmlformats.org/officeDocument/2006/relationships/image" Target="../media/image93.wmf"/><Relationship Id="rId1" Type="http://schemas.openxmlformats.org/officeDocument/2006/relationships/vmlDrawing" Target="../drawings/vmlDrawing5.vml"/><Relationship Id="rId6" Type="http://schemas.openxmlformats.org/officeDocument/2006/relationships/image" Target="../media/image79.wmf"/><Relationship Id="rId11" Type="http://schemas.openxmlformats.org/officeDocument/2006/relationships/image" Target="../media/image85.wmf"/><Relationship Id="rId24" Type="http://schemas.openxmlformats.org/officeDocument/2006/relationships/image" Target="../media/image87.wmf"/><Relationship Id="rId5" Type="http://schemas.openxmlformats.org/officeDocument/2006/relationships/image" Target="../media/image78.wmf"/><Relationship Id="rId15" Type="http://schemas.openxmlformats.org/officeDocument/2006/relationships/image" Target="../media/image88.wmf"/><Relationship Id="rId23" Type="http://schemas.openxmlformats.org/officeDocument/2006/relationships/image" Target="../media/image86.wmf"/><Relationship Id="rId10" Type="http://schemas.openxmlformats.org/officeDocument/2006/relationships/image" Target="../media/image81.wmf"/><Relationship Id="rId19" Type="http://schemas.openxmlformats.org/officeDocument/2006/relationships/image" Target="../media/image91.wmf"/><Relationship Id="rId4" Type="http://schemas.openxmlformats.org/officeDocument/2006/relationships/image" Target="../media/image76.wmf"/><Relationship Id="rId9" Type="http://schemas.openxmlformats.org/officeDocument/2006/relationships/image" Target="../media/image80.wmf"/><Relationship Id="rId14" Type="http://schemas.openxmlformats.org/officeDocument/2006/relationships/image" Target="../media/image84.wmf"/><Relationship Id="rId22" Type="http://schemas.openxmlformats.org/officeDocument/2006/relationships/image" Target="../media/image95.wmf"/><Relationship Id="rId27" Type="http://schemas.openxmlformats.org/officeDocument/2006/relationships/image" Target="../media/image98.wm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95288" y="1557338"/>
            <a:ext cx="8208962" cy="2735262"/>
          </a:xfrm>
        </p:spPr>
        <p:txBody>
          <a:bodyPr/>
          <a:lstStyle/>
          <a:p>
            <a:r>
              <a:rPr lang="sl-SI" sz="3600" smtClean="0">
                <a:latin typeface="Arial" charset="0"/>
              </a:rPr>
              <a:t> </a:t>
            </a:r>
            <a:r>
              <a:rPr lang="sl-SI" sz="3600" b="1" smtClean="0">
                <a:solidFill>
                  <a:srgbClr val="000099"/>
                </a:solidFill>
                <a:latin typeface="Arial" charset="0"/>
              </a:rPr>
              <a:t>PREDSTAVITEV NA POVRŠINI</a:t>
            </a:r>
            <a:br>
              <a:rPr lang="sl-SI" sz="3600" b="1" smtClean="0">
                <a:solidFill>
                  <a:srgbClr val="000099"/>
                </a:solidFill>
                <a:latin typeface="Arial" charset="0"/>
              </a:rPr>
            </a:br>
            <a:r>
              <a:rPr lang="sl-SI" sz="3600" b="1" smtClean="0">
                <a:latin typeface="Arial" charset="0"/>
              </a:rPr>
              <a:t/>
            </a:r>
            <a:br>
              <a:rPr lang="sl-SI" sz="3600" b="1" smtClean="0">
                <a:latin typeface="Arial" charset="0"/>
              </a:rPr>
            </a:br>
            <a:r>
              <a:rPr lang="sl-SI" sz="3600" b="1" smtClean="0">
                <a:solidFill>
                  <a:srgbClr val="009900"/>
                </a:solidFill>
                <a:latin typeface="Arial" charset="0"/>
              </a:rPr>
              <a:t>DVOHIBRIDNI SISTEMI</a:t>
            </a:r>
            <a:endParaRPr lang="en-US" sz="3600" b="1" smtClean="0">
              <a:solidFill>
                <a:srgbClr val="009900"/>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388" y="620713"/>
            <a:ext cx="3355975" cy="1655762"/>
          </a:xfrm>
          <a:solidFill>
            <a:srgbClr val="CCFFCC"/>
          </a:solidFill>
        </p:spPr>
        <p:txBody>
          <a:bodyPr/>
          <a:lstStyle/>
          <a:p>
            <a:r>
              <a:rPr lang="en-US" sz="2800" b="1" smtClean="0">
                <a:latin typeface="Arial" charset="0"/>
              </a:rPr>
              <a:t>Priprava fagne predstavitvene knjižnice</a:t>
            </a:r>
            <a:endParaRPr lang="en-US" sz="3200" b="1" i="1" smtClean="0">
              <a:latin typeface="Arial" charset="0"/>
            </a:endParaRPr>
          </a:p>
        </p:txBody>
      </p:sp>
      <p:sp>
        <p:nvSpPr>
          <p:cNvPr id="17411" name="Rectangle 3"/>
          <p:cNvSpPr>
            <a:spLocks noGrp="1" noChangeArrowheads="1"/>
          </p:cNvSpPr>
          <p:nvPr>
            <p:ph type="body" idx="1"/>
          </p:nvPr>
        </p:nvSpPr>
        <p:spPr>
          <a:xfrm>
            <a:off x="323850" y="2565400"/>
            <a:ext cx="2808288" cy="966788"/>
          </a:xfrm>
          <a:noFill/>
        </p:spPr>
        <p:txBody>
          <a:bodyPr/>
          <a:lstStyle/>
          <a:p>
            <a:pPr marL="0" indent="0">
              <a:buFontTx/>
              <a:buNone/>
            </a:pPr>
            <a:r>
              <a:rPr lang="en-US" sz="1600" smtClean="0">
                <a:latin typeface="Arial" charset="0"/>
              </a:rPr>
              <a:t>Primer: rekombin</a:t>
            </a:r>
            <a:r>
              <a:rPr lang="sl-SI" sz="1600" smtClean="0">
                <a:latin typeface="Arial" charset="0"/>
              </a:rPr>
              <a:t>antna</a:t>
            </a:r>
            <a:r>
              <a:rPr lang="en-US" sz="1600" smtClean="0">
                <a:latin typeface="Arial" charset="0"/>
              </a:rPr>
              <a:t> Ab</a:t>
            </a:r>
            <a:endParaRPr lang="en-US" sz="800" smtClean="0">
              <a:latin typeface="Arial" charset="0"/>
            </a:endParaRPr>
          </a:p>
        </p:txBody>
      </p:sp>
      <p:pic>
        <p:nvPicPr>
          <p:cNvPr id="17412" name="Picture 2056" descr="PhageLibrary_Construction_Ab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188913"/>
            <a:ext cx="5473700"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057" descr="PhageDisplay_VectorExampl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933825"/>
            <a:ext cx="4249738" cy="23447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08000" y="211138"/>
            <a:ext cx="7975600" cy="527050"/>
          </a:xfrm>
          <a:solidFill>
            <a:srgbClr val="CCFFCC"/>
          </a:solidFill>
        </p:spPr>
        <p:txBody>
          <a:bodyPr/>
          <a:lstStyle/>
          <a:p>
            <a:r>
              <a:rPr lang="en-US" sz="2800" b="1" smtClean="0">
                <a:latin typeface="Arial" charset="0"/>
              </a:rPr>
              <a:t>Priprava virionov</a:t>
            </a:r>
            <a:endParaRPr lang="en-US" sz="3200" b="1" i="1" smtClean="0">
              <a:latin typeface="Arial" charset="0"/>
            </a:endParaRPr>
          </a:p>
        </p:txBody>
      </p:sp>
      <p:sp>
        <p:nvSpPr>
          <p:cNvPr id="18435" name="Rectangle 3"/>
          <p:cNvSpPr>
            <a:spLocks noGrp="1" noChangeArrowheads="1"/>
          </p:cNvSpPr>
          <p:nvPr>
            <p:ph type="body" idx="1"/>
          </p:nvPr>
        </p:nvSpPr>
        <p:spPr>
          <a:xfrm>
            <a:off x="539750" y="908050"/>
            <a:ext cx="5102225" cy="392113"/>
          </a:xfrm>
          <a:noFill/>
        </p:spPr>
        <p:txBody>
          <a:bodyPr/>
          <a:lstStyle/>
          <a:p>
            <a:pPr marL="0" indent="0">
              <a:lnSpc>
                <a:spcPct val="80000"/>
              </a:lnSpc>
              <a:buFontTx/>
              <a:buNone/>
            </a:pPr>
            <a:r>
              <a:rPr lang="sl-SI" sz="1400" smtClean="0">
                <a:latin typeface="Arial" charset="0"/>
              </a:rPr>
              <a:t>Fagmidni vektorji za tvorbo virionov rabijo pomožni fag.</a:t>
            </a:r>
          </a:p>
          <a:p>
            <a:pPr marL="0" indent="0">
              <a:lnSpc>
                <a:spcPct val="80000"/>
              </a:lnSpc>
              <a:buFontTx/>
              <a:buNone/>
            </a:pPr>
            <a:endParaRPr lang="sl-SI" sz="700" smtClean="0">
              <a:latin typeface="Arial" charset="0"/>
            </a:endParaRPr>
          </a:p>
        </p:txBody>
      </p:sp>
      <p:pic>
        <p:nvPicPr>
          <p:cNvPr id="18436" name="Picture 4" descr="HelperPhage_Rescu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628775"/>
            <a:ext cx="5040313"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508000" y="211138"/>
            <a:ext cx="7975600" cy="527050"/>
          </a:xfrm>
          <a:solidFill>
            <a:srgbClr val="CCFFCC"/>
          </a:solidFill>
        </p:spPr>
        <p:txBody>
          <a:bodyPr/>
          <a:lstStyle/>
          <a:p>
            <a:r>
              <a:rPr lang="sl-SI" sz="2800" b="1" smtClean="0">
                <a:latin typeface="Arial" charset="0"/>
              </a:rPr>
              <a:t>S</a:t>
            </a:r>
            <a:r>
              <a:rPr lang="en-US" sz="2800" b="1" smtClean="0">
                <a:latin typeface="Arial" charset="0"/>
              </a:rPr>
              <a:t>elekcija</a:t>
            </a:r>
            <a:endParaRPr lang="en-US" sz="3200" b="1" i="1" smtClean="0">
              <a:latin typeface="Arial" charset="0"/>
            </a:endParaRPr>
          </a:p>
        </p:txBody>
      </p:sp>
      <p:sp>
        <p:nvSpPr>
          <p:cNvPr id="19459" name="Rectangle 1027"/>
          <p:cNvSpPr>
            <a:spLocks noGrp="1" noChangeArrowheads="1"/>
          </p:cNvSpPr>
          <p:nvPr>
            <p:ph type="body" idx="1"/>
          </p:nvPr>
        </p:nvSpPr>
        <p:spPr>
          <a:xfrm>
            <a:off x="406400" y="949325"/>
            <a:ext cx="5102225" cy="608013"/>
          </a:xfrm>
          <a:noFill/>
        </p:spPr>
        <p:txBody>
          <a:bodyPr/>
          <a:lstStyle/>
          <a:p>
            <a:pPr marL="0" indent="0">
              <a:buFontTx/>
              <a:buNone/>
            </a:pPr>
            <a:r>
              <a:rPr lang="sl-SI" sz="1600" smtClean="0">
                <a:latin typeface="Arial" charset="0"/>
              </a:rPr>
              <a:t>Postopek selekcije klonov (‘izpiranje’):</a:t>
            </a:r>
          </a:p>
          <a:p>
            <a:pPr marL="0" indent="0">
              <a:buFontTx/>
              <a:buNone/>
            </a:pPr>
            <a:endParaRPr lang="sl-SI" sz="800" smtClean="0">
              <a:latin typeface="Arial" charset="0"/>
            </a:endParaRPr>
          </a:p>
        </p:txBody>
      </p:sp>
      <p:pic>
        <p:nvPicPr>
          <p:cNvPr id="19460" name="Picture 6151" descr="Phage_Pannin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700213"/>
            <a:ext cx="532765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08000" y="211138"/>
            <a:ext cx="7975600" cy="474662"/>
          </a:xfrm>
          <a:solidFill>
            <a:srgbClr val="CCFFCC"/>
          </a:solidFill>
        </p:spPr>
        <p:txBody>
          <a:bodyPr/>
          <a:lstStyle/>
          <a:p>
            <a:r>
              <a:rPr lang="sl-SI" sz="2800" b="1" smtClean="0">
                <a:latin typeface="Arial" charset="0"/>
              </a:rPr>
              <a:t>Postopek selekcije</a:t>
            </a:r>
            <a:endParaRPr lang="en-US" sz="3200" b="1" i="1" smtClean="0">
              <a:latin typeface="Arial" charset="0"/>
            </a:endParaRPr>
          </a:p>
        </p:txBody>
      </p:sp>
      <p:sp>
        <p:nvSpPr>
          <p:cNvPr id="20483" name="Rectangle 3"/>
          <p:cNvSpPr>
            <a:spLocks noGrp="1" noChangeArrowheads="1"/>
          </p:cNvSpPr>
          <p:nvPr>
            <p:ph type="body" idx="1"/>
          </p:nvPr>
        </p:nvSpPr>
        <p:spPr>
          <a:xfrm>
            <a:off x="179388" y="1055688"/>
            <a:ext cx="8659812" cy="5540375"/>
          </a:xfrm>
          <a:noFill/>
        </p:spPr>
        <p:txBody>
          <a:bodyPr/>
          <a:lstStyle/>
          <a:p>
            <a:pPr marL="0" indent="0">
              <a:buFontTx/>
              <a:buNone/>
            </a:pPr>
            <a:r>
              <a:rPr lang="sl-SI" sz="1400" dirty="0" smtClean="0">
                <a:latin typeface="Arial" charset="0"/>
              </a:rPr>
              <a:t>Pri selekciji lahko delamo tudi s 5 x 10</a:t>
            </a:r>
            <a:r>
              <a:rPr lang="sl-SI" sz="1400" baseline="30000" dirty="0" smtClean="0">
                <a:latin typeface="Arial" charset="0"/>
              </a:rPr>
              <a:t>10</a:t>
            </a:r>
            <a:r>
              <a:rPr lang="sl-SI" sz="1400" dirty="0" smtClean="0">
                <a:latin typeface="Arial" charset="0"/>
              </a:rPr>
              <a:t> različnimi kloni hkrati. Peptidna knjižnica z naključno </a:t>
            </a:r>
            <a:br>
              <a:rPr lang="sl-SI" sz="1400" dirty="0" smtClean="0">
                <a:latin typeface="Arial" charset="0"/>
              </a:rPr>
            </a:br>
            <a:r>
              <a:rPr lang="sl-SI" sz="1400" dirty="0" smtClean="0">
                <a:latin typeface="Arial" charset="0"/>
              </a:rPr>
              <a:t>razporeditvijo 7 </a:t>
            </a:r>
            <a:r>
              <a:rPr lang="sl-SI" sz="1400" dirty="0" err="1" smtClean="0">
                <a:latin typeface="Arial" charset="0"/>
              </a:rPr>
              <a:t>aa</a:t>
            </a:r>
            <a:r>
              <a:rPr lang="sl-SI" sz="1400" dirty="0" smtClean="0">
                <a:latin typeface="Arial" charset="0"/>
              </a:rPr>
              <a:t> ima 6,4 x 10</a:t>
            </a:r>
            <a:r>
              <a:rPr lang="sl-SI" sz="1400" baseline="30000" dirty="0" smtClean="0">
                <a:latin typeface="Arial" charset="0"/>
              </a:rPr>
              <a:t>7</a:t>
            </a:r>
            <a:r>
              <a:rPr lang="sl-SI" sz="1400" dirty="0" smtClean="0">
                <a:latin typeface="Arial" charset="0"/>
              </a:rPr>
              <a:t> različnih zapisov, taka z 12 </a:t>
            </a:r>
            <a:r>
              <a:rPr lang="sl-SI" sz="1400" dirty="0" err="1" smtClean="0">
                <a:latin typeface="Arial" charset="0"/>
              </a:rPr>
              <a:t>aa</a:t>
            </a:r>
            <a:r>
              <a:rPr lang="sl-SI" sz="1400" dirty="0" smtClean="0">
                <a:latin typeface="Arial" charset="0"/>
              </a:rPr>
              <a:t> pa 4 x 10</a:t>
            </a:r>
            <a:r>
              <a:rPr lang="sl-SI" sz="1400" baseline="30000" dirty="0" smtClean="0">
                <a:latin typeface="Arial" charset="0"/>
              </a:rPr>
              <a:t>15</a:t>
            </a:r>
            <a:r>
              <a:rPr lang="sl-SI" sz="1400" dirty="0" smtClean="0">
                <a:latin typeface="Arial" charset="0"/>
              </a:rPr>
              <a:t> zapisov. Ker imajo običajne </a:t>
            </a:r>
            <a:br>
              <a:rPr lang="sl-SI" sz="1400" dirty="0" smtClean="0">
                <a:latin typeface="Arial" charset="0"/>
              </a:rPr>
            </a:br>
            <a:r>
              <a:rPr lang="sl-SI" sz="1400" dirty="0" smtClean="0">
                <a:latin typeface="Arial" charset="0"/>
              </a:rPr>
              <a:t>peptidne knjižnice 10</a:t>
            </a:r>
            <a:r>
              <a:rPr lang="sl-SI" sz="1400" baseline="30000" dirty="0" smtClean="0">
                <a:latin typeface="Arial" charset="0"/>
              </a:rPr>
              <a:t>8</a:t>
            </a:r>
            <a:r>
              <a:rPr lang="sl-SI" sz="1400" dirty="0" smtClean="0">
                <a:latin typeface="Arial" charset="0"/>
              </a:rPr>
              <a:t> – 10</a:t>
            </a:r>
            <a:r>
              <a:rPr lang="sl-SI" sz="1400" baseline="30000" dirty="0" smtClean="0">
                <a:latin typeface="Arial" charset="0"/>
              </a:rPr>
              <a:t>9</a:t>
            </a:r>
            <a:r>
              <a:rPr lang="sl-SI" sz="1400" dirty="0" smtClean="0">
                <a:latin typeface="Arial" charset="0"/>
              </a:rPr>
              <a:t> različnih klonov, pomeni da knjižnice z 12-mernimi peptidi na površini </a:t>
            </a:r>
            <a:r>
              <a:rPr lang="sl-SI" sz="1400" dirty="0" err="1" smtClean="0">
                <a:latin typeface="Arial" charset="0"/>
              </a:rPr>
              <a:t>fagov</a:t>
            </a:r>
            <a:r>
              <a:rPr lang="sl-SI" sz="1400" dirty="0" smtClean="0">
                <a:latin typeface="Arial" charset="0"/>
              </a:rPr>
              <a:t> </a:t>
            </a:r>
            <a:br>
              <a:rPr lang="sl-SI" sz="1400" dirty="0" smtClean="0">
                <a:latin typeface="Arial" charset="0"/>
              </a:rPr>
            </a:br>
            <a:r>
              <a:rPr lang="sl-SI" sz="1400" dirty="0" smtClean="0">
                <a:latin typeface="Arial" charset="0"/>
              </a:rPr>
              <a:t>niso več popolne.</a:t>
            </a:r>
          </a:p>
          <a:p>
            <a:pPr marL="0" indent="0">
              <a:buFontTx/>
              <a:buNone/>
            </a:pPr>
            <a:r>
              <a:rPr lang="sl-SI" sz="1400" dirty="0" smtClean="0">
                <a:latin typeface="Arial" charset="0"/>
              </a:rPr>
              <a:t>Z vsakim ciklom selekcije (izpiranja) dosežemo 100-1000x izbor. Običajno postopek ponovimo 3x. </a:t>
            </a:r>
            <a:br>
              <a:rPr lang="sl-SI" sz="1400" dirty="0" smtClean="0">
                <a:latin typeface="Arial" charset="0"/>
              </a:rPr>
            </a:br>
            <a:r>
              <a:rPr lang="sl-SI" sz="1400" dirty="0" smtClean="0">
                <a:latin typeface="Arial" charset="0"/>
              </a:rPr>
              <a:t>Molekule, ki delujejo kot tarče, so običajno imobilizirane; lahko so tudi cele celice. </a:t>
            </a:r>
            <a:br>
              <a:rPr lang="sl-SI" sz="1400" dirty="0" smtClean="0">
                <a:latin typeface="Arial" charset="0"/>
              </a:rPr>
            </a:br>
            <a:r>
              <a:rPr lang="sl-SI" sz="1400" dirty="0" smtClean="0">
                <a:latin typeface="Arial" charset="0"/>
              </a:rPr>
              <a:t>Detekcija vezave je direktna (npr. ELISA s protitelesi proti proteinom </a:t>
            </a:r>
            <a:r>
              <a:rPr lang="sl-SI" sz="1400" dirty="0" err="1" smtClean="0">
                <a:latin typeface="Arial" charset="0"/>
              </a:rPr>
              <a:t>fagnega</a:t>
            </a:r>
            <a:r>
              <a:rPr lang="sl-SI" sz="1400" dirty="0" smtClean="0">
                <a:latin typeface="Arial" charset="0"/>
              </a:rPr>
              <a:t> plašča).</a:t>
            </a:r>
          </a:p>
          <a:p>
            <a:pPr marL="0" indent="0">
              <a:buFontTx/>
              <a:buNone/>
            </a:pPr>
            <a:endParaRPr lang="sl-SI" sz="1400" dirty="0" smtClean="0">
              <a:latin typeface="Arial" charset="0"/>
            </a:endParaRPr>
          </a:p>
          <a:p>
            <a:pPr marL="0" indent="0">
              <a:buFontTx/>
              <a:buNone/>
            </a:pPr>
            <a:r>
              <a:rPr lang="sl-SI" sz="1400" dirty="0" smtClean="0">
                <a:latin typeface="Arial" charset="0"/>
              </a:rPr>
              <a:t>Po končani selekciji analiziramo </a:t>
            </a:r>
            <a:r>
              <a:rPr lang="sl-SI" sz="1400" dirty="0" err="1" smtClean="0">
                <a:latin typeface="Arial" charset="0"/>
              </a:rPr>
              <a:t>nukleotidna</a:t>
            </a:r>
            <a:r>
              <a:rPr lang="sl-SI" sz="1400" dirty="0" smtClean="0">
                <a:latin typeface="Arial" charset="0"/>
              </a:rPr>
              <a:t> zaporedja fragmentov v </a:t>
            </a:r>
            <a:r>
              <a:rPr lang="sl-SI" sz="1400" dirty="0" err="1" smtClean="0">
                <a:latin typeface="Arial" charset="0"/>
              </a:rPr>
              <a:t>fagni</a:t>
            </a:r>
            <a:r>
              <a:rPr lang="sl-SI" sz="1400" dirty="0" smtClean="0">
                <a:latin typeface="Arial" charset="0"/>
              </a:rPr>
              <a:t> DNA. Zaporedja so običajno zelo podobna, tako da lahko na podlagi prileganja zaporedij lahko določimo </a:t>
            </a:r>
            <a:r>
              <a:rPr lang="sl-SI" sz="1400" dirty="0" err="1" smtClean="0">
                <a:latin typeface="Arial" charset="0"/>
              </a:rPr>
              <a:t>konsenzno</a:t>
            </a:r>
            <a:r>
              <a:rPr lang="sl-SI" sz="1400" dirty="0" smtClean="0">
                <a:latin typeface="Arial" charset="0"/>
              </a:rPr>
              <a:t> zaporedje, ki je odločilno za močno interakcijo s tarčnimi molekulami (</a:t>
            </a:r>
            <a:r>
              <a:rPr lang="sl-SI" sz="1400" dirty="0" err="1" smtClean="0">
                <a:latin typeface="Arial" charset="0"/>
              </a:rPr>
              <a:t>ligandi</a:t>
            </a:r>
            <a:r>
              <a:rPr lang="sl-SI" sz="1400" dirty="0" smtClean="0">
                <a:latin typeface="Arial" charset="0"/>
              </a:rPr>
              <a:t>).</a:t>
            </a:r>
          </a:p>
          <a:p>
            <a:pPr marL="0" indent="0">
              <a:buFontTx/>
              <a:buNone/>
            </a:pPr>
            <a:endParaRPr lang="sl-SI" sz="1400" dirty="0" smtClean="0">
              <a:latin typeface="Arial" charset="0"/>
            </a:endParaRPr>
          </a:p>
          <a:p>
            <a:pPr marL="0" indent="0">
              <a:buFontTx/>
              <a:buNone/>
            </a:pPr>
            <a:r>
              <a:rPr lang="sl-SI" sz="1400" u="sng" dirty="0" smtClean="0">
                <a:latin typeface="Arial" charset="0"/>
              </a:rPr>
              <a:t>Primer uporabe v odvisnosti od </a:t>
            </a:r>
            <a:r>
              <a:rPr lang="sl-SI" sz="1400" u="sng" dirty="0" err="1" smtClean="0">
                <a:latin typeface="Arial" charset="0"/>
              </a:rPr>
              <a:t>liganda</a:t>
            </a:r>
            <a:r>
              <a:rPr lang="sl-SI" sz="1400" u="sng" dirty="0" smtClean="0">
                <a:latin typeface="Arial" charset="0"/>
              </a:rPr>
              <a:t>:</a:t>
            </a:r>
          </a:p>
          <a:p>
            <a:pPr marL="0" indent="0">
              <a:buFontTx/>
              <a:buNone/>
            </a:pPr>
            <a:r>
              <a:rPr lang="sl-SI" sz="1400" dirty="0" smtClean="0">
                <a:latin typeface="Arial" charset="0"/>
              </a:rPr>
              <a:t>Z na površini izraženimi naključnimi peptidi bi lahko </a:t>
            </a:r>
            <a:br>
              <a:rPr lang="sl-SI" sz="1400" dirty="0" smtClean="0">
                <a:latin typeface="Arial" charset="0"/>
              </a:rPr>
            </a:br>
            <a:r>
              <a:rPr lang="sl-SI" sz="1400" dirty="0" smtClean="0">
                <a:latin typeface="Arial" charset="0"/>
              </a:rPr>
              <a:t>določili </a:t>
            </a:r>
            <a:r>
              <a:rPr lang="sl-SI" sz="1400" dirty="0" err="1" smtClean="0">
                <a:latin typeface="Arial" charset="0"/>
              </a:rPr>
              <a:t>substratno</a:t>
            </a:r>
            <a:r>
              <a:rPr lang="sl-SI" sz="1400" dirty="0" smtClean="0">
                <a:latin typeface="Arial" charset="0"/>
              </a:rPr>
              <a:t> specifičnost neke nove proteaze. </a:t>
            </a:r>
          </a:p>
          <a:p>
            <a:pPr marL="0" indent="0">
              <a:buFontTx/>
              <a:buNone/>
            </a:pPr>
            <a:r>
              <a:rPr lang="sl-SI" sz="1400" dirty="0" smtClean="0">
                <a:latin typeface="Arial" charset="0"/>
              </a:rPr>
              <a:t>Če pa bi na površini izrazili različne </a:t>
            </a:r>
            <a:r>
              <a:rPr lang="sl-SI" sz="1400" dirty="0" err="1" smtClean="0">
                <a:latin typeface="Arial" charset="0"/>
              </a:rPr>
              <a:t>cDNA</a:t>
            </a:r>
            <a:r>
              <a:rPr lang="sl-SI" sz="1400" dirty="0" smtClean="0">
                <a:latin typeface="Arial" charset="0"/>
              </a:rPr>
              <a:t> iz npr. </a:t>
            </a:r>
            <a:br>
              <a:rPr lang="sl-SI" sz="1400" dirty="0" smtClean="0">
                <a:latin typeface="Arial" charset="0"/>
              </a:rPr>
            </a:br>
            <a:r>
              <a:rPr lang="sl-SI" sz="1400" dirty="0" smtClean="0">
                <a:latin typeface="Arial" charset="0"/>
              </a:rPr>
              <a:t>rakastih celic, bi lahko ugotovili, ali je v njih kakšen </a:t>
            </a:r>
            <a:br>
              <a:rPr lang="sl-SI" sz="1400" dirty="0" smtClean="0">
                <a:latin typeface="Arial" charset="0"/>
              </a:rPr>
            </a:br>
            <a:r>
              <a:rPr lang="sl-SI" sz="1400" dirty="0" smtClean="0">
                <a:latin typeface="Arial" charset="0"/>
              </a:rPr>
              <a:t>encim, ki cepi </a:t>
            </a:r>
            <a:r>
              <a:rPr lang="sl-SI" sz="1400" dirty="0" err="1" smtClean="0">
                <a:latin typeface="Arial" charset="0"/>
              </a:rPr>
              <a:t>laminin</a:t>
            </a:r>
            <a:r>
              <a:rPr lang="sl-SI" sz="1400" dirty="0" smtClean="0">
                <a:latin typeface="Arial" charset="0"/>
              </a:rPr>
              <a:t> (in morda tako prispeva k </a:t>
            </a:r>
            <a:br>
              <a:rPr lang="sl-SI" sz="1400" dirty="0" smtClean="0">
                <a:latin typeface="Arial" charset="0"/>
              </a:rPr>
            </a:br>
            <a:r>
              <a:rPr lang="sl-SI" sz="1400" dirty="0" smtClean="0">
                <a:latin typeface="Arial" charset="0"/>
              </a:rPr>
              <a:t>prehodu bazalne membrane pri </a:t>
            </a:r>
            <a:r>
              <a:rPr lang="sl-SI" sz="1400" dirty="0" err="1" smtClean="0">
                <a:latin typeface="Arial" charset="0"/>
              </a:rPr>
              <a:t>metastaziranju</a:t>
            </a:r>
            <a:r>
              <a:rPr lang="sl-SI" sz="1400" dirty="0" smtClean="0">
                <a:latin typeface="Arial" charset="0"/>
              </a:rPr>
              <a:t>).</a:t>
            </a:r>
          </a:p>
        </p:txBody>
      </p:sp>
      <p:pic>
        <p:nvPicPr>
          <p:cNvPr id="62466" name="Picture 2" descr="http://www.springerimages.com/img/Images/Springer/PUB=Springer_Netherlands-Dordrecht/JOU=10989/VOL=2006.12/ISU=1/ART=2005_9002/MediaObjects/MEDIUM_10989_2005_9002_Fig1_HTM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653678"/>
            <a:ext cx="4214067" cy="30876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59632" y="6571920"/>
            <a:ext cx="4572000" cy="230832"/>
          </a:xfrm>
          <a:prstGeom prst="rect">
            <a:avLst/>
          </a:prstGeom>
        </p:spPr>
        <p:txBody>
          <a:bodyPr>
            <a:spAutoFit/>
          </a:bodyPr>
          <a:lstStyle/>
          <a:p>
            <a:pPr algn="r"/>
            <a:r>
              <a:rPr lang="en-US" sz="900" dirty="0" err="1" smtClean="0">
                <a:solidFill>
                  <a:schemeClr val="bg1">
                    <a:lumMod val="50000"/>
                  </a:schemeClr>
                </a:solidFill>
                <a:latin typeface="Arial Narrow" panose="020B0606020202030204" pitchFamily="34" charset="0"/>
              </a:rPr>
              <a:t>Krumpe</a:t>
            </a:r>
            <a:r>
              <a:rPr lang="sl-SI" sz="900" dirty="0" smtClean="0">
                <a:solidFill>
                  <a:schemeClr val="bg1">
                    <a:lumMod val="50000"/>
                  </a:schemeClr>
                </a:solidFill>
                <a:latin typeface="Arial Narrow" panose="020B0606020202030204" pitchFamily="34" charset="0"/>
              </a:rPr>
              <a:t> &amp; </a:t>
            </a:r>
            <a:r>
              <a:rPr lang="en-US" sz="900" dirty="0" smtClean="0">
                <a:solidFill>
                  <a:schemeClr val="bg1">
                    <a:lumMod val="50000"/>
                  </a:schemeClr>
                </a:solidFill>
                <a:latin typeface="Arial Narrow" panose="020B0606020202030204" pitchFamily="34" charset="0"/>
              </a:rPr>
              <a:t>Mori</a:t>
            </a:r>
            <a:r>
              <a:rPr lang="sl-SI" sz="900" dirty="0" smtClean="0">
                <a:solidFill>
                  <a:schemeClr val="bg1">
                    <a:lumMod val="50000"/>
                  </a:schemeClr>
                </a:solidFill>
                <a:latin typeface="Arial Narrow" panose="020B0606020202030204" pitchFamily="34" charset="0"/>
              </a:rPr>
              <a:t>, </a:t>
            </a:r>
            <a:r>
              <a:rPr lang="en-US" sz="900" dirty="0" smtClean="0">
                <a:solidFill>
                  <a:schemeClr val="bg1">
                    <a:lumMod val="50000"/>
                  </a:schemeClr>
                </a:solidFill>
                <a:latin typeface="Arial Narrow" panose="020B0606020202030204" pitchFamily="34" charset="0"/>
              </a:rPr>
              <a:t>International </a:t>
            </a:r>
            <a:r>
              <a:rPr lang="en-US" sz="900" dirty="0">
                <a:solidFill>
                  <a:schemeClr val="bg1">
                    <a:lumMod val="50000"/>
                  </a:schemeClr>
                </a:solidFill>
                <a:latin typeface="Arial Narrow" panose="020B0606020202030204" pitchFamily="34" charset="0"/>
              </a:rPr>
              <a:t>Journal of Peptide Research and Therapeutics  </a:t>
            </a:r>
            <a:r>
              <a:rPr lang="sl-SI" sz="900" dirty="0" smtClean="0">
                <a:solidFill>
                  <a:schemeClr val="bg1">
                    <a:lumMod val="50000"/>
                  </a:schemeClr>
                </a:solidFill>
                <a:latin typeface="Arial Narrow" panose="020B0606020202030204" pitchFamily="34" charset="0"/>
              </a:rPr>
              <a:t>1</a:t>
            </a:r>
            <a:r>
              <a:rPr lang="en-US" sz="900" dirty="0" smtClean="0">
                <a:solidFill>
                  <a:schemeClr val="bg1">
                    <a:lumMod val="50000"/>
                  </a:schemeClr>
                </a:solidFill>
                <a:latin typeface="Arial Narrow" panose="020B0606020202030204" pitchFamily="34" charset="0"/>
              </a:rPr>
              <a:t>2</a:t>
            </a:r>
            <a:r>
              <a:rPr lang="sl-SI" sz="900" dirty="0" smtClean="0">
                <a:solidFill>
                  <a:schemeClr val="bg1">
                    <a:lumMod val="50000"/>
                  </a:schemeClr>
                </a:solidFill>
                <a:latin typeface="Arial Narrow" panose="020B0606020202030204" pitchFamily="34" charset="0"/>
              </a:rPr>
              <a:t>(1), 2006</a:t>
            </a:r>
            <a:endParaRPr lang="sl-SI" sz="900" dirty="0">
              <a:solidFill>
                <a:schemeClr val="bg1">
                  <a:lumMod val="50000"/>
                </a:schemeClr>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08000" y="211138"/>
            <a:ext cx="7975600" cy="604837"/>
          </a:xfrm>
          <a:solidFill>
            <a:srgbClr val="CCFFCC"/>
          </a:solidFill>
        </p:spPr>
        <p:txBody>
          <a:bodyPr/>
          <a:lstStyle/>
          <a:p>
            <a:r>
              <a:rPr lang="sl-SI" sz="2800" b="1" smtClean="0">
                <a:latin typeface="Arial" charset="0"/>
              </a:rPr>
              <a:t>Predstavitev na površini: Uporaba</a:t>
            </a:r>
            <a:endParaRPr lang="en-US" sz="3200" b="1" i="1" smtClean="0">
              <a:latin typeface="Arial" charset="0"/>
            </a:endParaRPr>
          </a:p>
        </p:txBody>
      </p:sp>
      <p:sp>
        <p:nvSpPr>
          <p:cNvPr id="21507" name="Rectangle 3"/>
          <p:cNvSpPr>
            <a:spLocks noGrp="1" noChangeArrowheads="1"/>
          </p:cNvSpPr>
          <p:nvPr>
            <p:ph type="body" idx="1"/>
          </p:nvPr>
        </p:nvSpPr>
        <p:spPr>
          <a:xfrm>
            <a:off x="250825" y="1055688"/>
            <a:ext cx="8588375" cy="5540375"/>
          </a:xfrm>
          <a:noFill/>
        </p:spPr>
        <p:txBody>
          <a:bodyPr/>
          <a:lstStyle/>
          <a:p>
            <a:pPr marL="0" indent="0">
              <a:buFontTx/>
              <a:buNone/>
            </a:pPr>
            <a:r>
              <a:rPr lang="en-US" sz="1800" u="sng" smtClean="0">
                <a:latin typeface="Arial" charset="0"/>
              </a:rPr>
              <a:t>Aplikacije:</a:t>
            </a:r>
          </a:p>
          <a:p>
            <a:pPr marL="0" indent="0"/>
            <a:r>
              <a:rPr lang="sl-SI" sz="1600" smtClean="0">
                <a:latin typeface="Arial" charset="0"/>
              </a:rPr>
              <a:t> </a:t>
            </a:r>
            <a:r>
              <a:rPr lang="en-US" sz="1600" smtClean="0">
                <a:latin typeface="Arial" charset="0"/>
              </a:rPr>
              <a:t>mapiranje epitopov</a:t>
            </a:r>
          </a:p>
          <a:p>
            <a:pPr marL="0" indent="0"/>
            <a:r>
              <a:rPr lang="sl-SI" sz="1600" smtClean="0">
                <a:latin typeface="Arial" charset="0"/>
              </a:rPr>
              <a:t> </a:t>
            </a:r>
            <a:r>
              <a:rPr lang="en-US" sz="1600" smtClean="0">
                <a:latin typeface="Arial" charset="0"/>
              </a:rPr>
              <a:t>mapiranje kontaktnih regij med proteini</a:t>
            </a:r>
          </a:p>
          <a:p>
            <a:pPr marL="0" indent="0"/>
            <a:r>
              <a:rPr lang="sl-SI" sz="1600" smtClean="0">
                <a:latin typeface="Arial" charset="0"/>
              </a:rPr>
              <a:t> </a:t>
            </a:r>
            <a:r>
              <a:rPr lang="en-US" sz="1600" smtClean="0">
                <a:latin typeface="Arial" charset="0"/>
              </a:rPr>
              <a:t>identifikacija encimskih substratov/inhibitorjev</a:t>
            </a:r>
          </a:p>
          <a:p>
            <a:pPr marL="0" indent="0"/>
            <a:r>
              <a:rPr lang="sl-SI" sz="1600" smtClean="0">
                <a:latin typeface="Arial" charset="0"/>
              </a:rPr>
              <a:t> </a:t>
            </a:r>
            <a:r>
              <a:rPr lang="en-US" sz="1600" smtClean="0">
                <a:latin typeface="Arial" charset="0"/>
              </a:rPr>
              <a:t>identifikacija agonistov/antagonistov receptorjev</a:t>
            </a:r>
            <a:endParaRPr lang="sl-SI" sz="1600" smtClean="0">
              <a:latin typeface="Arial" charset="0"/>
            </a:endParaRPr>
          </a:p>
          <a:p>
            <a:pPr marL="0" indent="0">
              <a:buFontTx/>
              <a:buNone/>
            </a:pPr>
            <a:r>
              <a:rPr lang="sl-SI" sz="1600" smtClean="0">
                <a:latin typeface="Arial" charset="0"/>
              </a:rPr>
              <a:t/>
            </a:r>
            <a:br>
              <a:rPr lang="sl-SI" sz="1600" smtClean="0">
                <a:latin typeface="Arial" charset="0"/>
              </a:rPr>
            </a:br>
            <a:endParaRPr lang="sl-SI" sz="1600" smtClean="0">
              <a:latin typeface="Arial" charset="0"/>
            </a:endParaRPr>
          </a:p>
          <a:p>
            <a:pPr marL="0" indent="0"/>
            <a:r>
              <a:rPr lang="sl-SI" sz="1600" smtClean="0">
                <a:latin typeface="Arial" charset="0"/>
              </a:rPr>
              <a:t> cepiva </a:t>
            </a:r>
            <a:r>
              <a:rPr lang="sl-SI" sz="1400" smtClean="0">
                <a:latin typeface="Arial" charset="0"/>
              </a:rPr>
              <a:t>(žive vakcine; imobilizirani antigeni so pogosto bolj imunogeni od prostih)</a:t>
            </a:r>
          </a:p>
          <a:p>
            <a:pPr marL="0" indent="0"/>
            <a:r>
              <a:rPr lang="sl-SI" sz="1600" smtClean="0">
                <a:latin typeface="Arial" charset="0"/>
              </a:rPr>
              <a:t> diagnostična sredstva </a:t>
            </a:r>
            <a:r>
              <a:rPr lang="sl-SI" sz="1400" smtClean="0">
                <a:latin typeface="Arial" charset="0"/>
              </a:rPr>
              <a:t>(na površini so fragmenti Ab)</a:t>
            </a:r>
          </a:p>
          <a:p>
            <a:pPr marL="0" indent="0"/>
            <a:r>
              <a:rPr lang="sl-SI" sz="1400" smtClean="0">
                <a:latin typeface="Arial" charset="0"/>
              </a:rPr>
              <a:t> čiščenje v okolje sproščenih snovi (npr. </a:t>
            </a:r>
            <a:r>
              <a:rPr lang="sl-SI" sz="1400" i="1" smtClean="0">
                <a:latin typeface="Arial" charset="0"/>
              </a:rPr>
              <a:t>E. coli</a:t>
            </a:r>
            <a:r>
              <a:rPr lang="sl-SI" sz="1400" smtClean="0">
                <a:latin typeface="Arial" charset="0"/>
              </a:rPr>
              <a:t> s His</a:t>
            </a:r>
            <a:r>
              <a:rPr lang="sl-SI" sz="1400" baseline="-25000" smtClean="0">
                <a:latin typeface="Arial" charset="0"/>
              </a:rPr>
              <a:t>6</a:t>
            </a:r>
            <a:r>
              <a:rPr lang="sl-SI" sz="1400" smtClean="0">
                <a:latin typeface="Arial" charset="0"/>
              </a:rPr>
              <a:t> na površini učinkovito veže Cd</a:t>
            </a:r>
            <a:r>
              <a:rPr lang="sl-SI" sz="1400" baseline="30000" smtClean="0">
                <a:latin typeface="Arial" charset="0"/>
              </a:rPr>
              <a:t>2+</a:t>
            </a:r>
            <a:r>
              <a:rPr lang="sl-SI" sz="1400" smtClean="0">
                <a:latin typeface="Arial" charset="0"/>
              </a:rPr>
              <a:t> iz okolja)</a:t>
            </a:r>
          </a:p>
          <a:p>
            <a:pPr marL="0" indent="0"/>
            <a:r>
              <a:rPr lang="sl-SI" sz="1400" smtClean="0">
                <a:latin typeface="Arial" charset="0"/>
              </a:rPr>
              <a:t> biokatalizatorji (npr. </a:t>
            </a:r>
            <a:r>
              <a:rPr lang="sl-SI" sz="1400" smtClean="0">
                <a:latin typeface="Symbol" pitchFamily="18" charset="2"/>
              </a:rPr>
              <a:t>b</a:t>
            </a:r>
            <a:r>
              <a:rPr lang="sl-SI" sz="1400" smtClean="0">
                <a:latin typeface="Arial" charset="0"/>
              </a:rPr>
              <a:t>-laktamaza na površini </a:t>
            </a:r>
            <a:r>
              <a:rPr lang="sl-SI" sz="1400" i="1" smtClean="0">
                <a:latin typeface="Arial" charset="0"/>
              </a:rPr>
              <a:t>Staphylococcus carnosus</a:t>
            </a:r>
            <a:r>
              <a:rPr lang="sl-SI" sz="1400" smtClean="0">
                <a:latin typeface="Arial" charset="0"/>
              </a:rPr>
              <a:t>: 10.000 imobiliziranih aktivnih </a:t>
            </a:r>
            <a:br>
              <a:rPr lang="sl-SI" sz="1400" smtClean="0">
                <a:latin typeface="Arial" charset="0"/>
              </a:rPr>
            </a:br>
            <a:r>
              <a:rPr lang="sl-SI" sz="1400" smtClean="0">
                <a:latin typeface="Arial" charset="0"/>
              </a:rPr>
              <a:t>   molekul na 1 celici)</a:t>
            </a:r>
          </a:p>
          <a:p>
            <a:pPr marL="0" indent="0"/>
            <a:endParaRPr lang="sl-SI" sz="800" smtClean="0">
              <a:latin typeface="Arial" charset="0"/>
            </a:endParaRPr>
          </a:p>
          <a:p>
            <a:pPr marL="0" indent="0">
              <a:buFontTx/>
              <a:buNone/>
            </a:pPr>
            <a:endParaRPr lang="sl-SI" sz="1600" smtClean="0">
              <a:latin typeface="Arial" charset="0"/>
            </a:endParaRPr>
          </a:p>
          <a:p>
            <a:pPr marL="0" indent="0">
              <a:buFontTx/>
              <a:buNone/>
            </a:pPr>
            <a:r>
              <a:rPr lang="sl-SI" sz="1600" smtClean="0">
                <a:latin typeface="Arial" charset="0"/>
              </a:rPr>
              <a:t>Zaradi posttranslacijskih modifikacij preiskovanega proteina moramo včasih poseči po evkariontskih sistemih za predstavitev na površini.</a:t>
            </a:r>
          </a:p>
          <a:p>
            <a:pPr marL="0" indent="0">
              <a:buFontTx/>
              <a:buNone/>
            </a:pPr>
            <a:r>
              <a:rPr lang="sl-SI" sz="1600" smtClean="0">
                <a:latin typeface="Arial" charset="0"/>
              </a:rPr>
              <a:t> </a:t>
            </a:r>
            <a:endParaRPr lang="en-US" sz="1600" smtClean="0">
              <a:latin typeface="Arial" charset="0"/>
            </a:endParaRPr>
          </a:p>
          <a:p>
            <a:pPr marL="0" indent="0">
              <a:buFontTx/>
              <a:buNone/>
            </a:pPr>
            <a:r>
              <a:rPr lang="sl-SI" sz="1600" smtClean="0">
                <a:latin typeface="Arial" charset="0"/>
              </a:rPr>
              <a:t>Ribosomski sistem omogoča presejanje do 10</a:t>
            </a:r>
            <a:r>
              <a:rPr lang="sl-SI" sz="1600" baseline="30000" smtClean="0">
                <a:latin typeface="Arial" charset="0"/>
              </a:rPr>
              <a:t>13</a:t>
            </a:r>
            <a:r>
              <a:rPr lang="sl-SI" sz="1600" smtClean="0">
                <a:latin typeface="Arial" charset="0"/>
              </a:rPr>
              <a:t> variant zapisa ter najlažji dostop do genetske informacije. Poskus izvajamo v brezceličnem sistemu, zato ni omejitev, ki jih predstavlja stopnja transformiranja gostiteljskih celic.</a:t>
            </a:r>
            <a:endParaRPr lang="en-US" sz="800" smtClean="0">
              <a:latin typeface="Arial" charset="0"/>
            </a:endParaRPr>
          </a:p>
        </p:txBody>
      </p:sp>
      <p:pic>
        <p:nvPicPr>
          <p:cNvPr id="21508" name="Picture 8" descr="PhageDisplay_library_gi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981075"/>
            <a:ext cx="184308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08000" y="211138"/>
            <a:ext cx="7975600" cy="604837"/>
          </a:xfrm>
          <a:solidFill>
            <a:srgbClr val="CCFFCC"/>
          </a:solidFill>
        </p:spPr>
        <p:txBody>
          <a:bodyPr/>
          <a:lstStyle/>
          <a:p>
            <a:r>
              <a:rPr lang="en-US" sz="2800" b="1" smtClean="0">
                <a:latin typeface="Arial" charset="0"/>
              </a:rPr>
              <a:t>Predstavitev na ribosomih</a:t>
            </a:r>
            <a:r>
              <a:rPr lang="sl-SI" sz="2800" b="1" smtClean="0">
                <a:latin typeface="Arial" charset="0"/>
              </a:rPr>
              <a:t> /1</a:t>
            </a:r>
            <a:endParaRPr lang="en-US" sz="3200" b="1" i="1" smtClean="0">
              <a:latin typeface="Arial" charset="0"/>
            </a:endParaRPr>
          </a:p>
        </p:txBody>
      </p:sp>
      <p:sp>
        <p:nvSpPr>
          <p:cNvPr id="24579" name="Rectangle 3"/>
          <p:cNvSpPr>
            <a:spLocks noGrp="1" noChangeArrowheads="1"/>
          </p:cNvSpPr>
          <p:nvPr>
            <p:ph type="body" idx="1"/>
          </p:nvPr>
        </p:nvSpPr>
        <p:spPr>
          <a:xfrm>
            <a:off x="179388" y="1196975"/>
            <a:ext cx="4392612" cy="5399088"/>
          </a:xfrm>
          <a:noFill/>
        </p:spPr>
        <p:txBody>
          <a:bodyPr/>
          <a:lstStyle/>
          <a:p>
            <a:pPr marL="0" indent="0">
              <a:buFontTx/>
              <a:buNone/>
            </a:pPr>
            <a:r>
              <a:rPr lang="sl-SI" sz="1400" smtClean="0">
                <a:latin typeface="Arial" charset="0"/>
              </a:rPr>
              <a:t>Ribosomi predstavljajo idealno združitev proteinske informacije in zapisa zanjo. Da bi lahko zamrznili sistem v položaju, ko sta na ribosomu ‘imobilizirana’ RNA in pravilno zviti protein, so pripravili konstrukte brez stop-kodona (ki sicer daje signal za odcep obeh komponent z ribosoma), translacijo pa ustavili z ohladitvijo na ledu ob dodatku Mg-acetata.</a:t>
            </a:r>
          </a:p>
          <a:p>
            <a:pPr marL="0" indent="0">
              <a:buFontTx/>
              <a:buNone/>
            </a:pPr>
            <a:endParaRPr lang="sl-SI" sz="1400" smtClean="0">
              <a:latin typeface="Arial" charset="0"/>
            </a:endParaRPr>
          </a:p>
          <a:p>
            <a:pPr marL="0" indent="0">
              <a:buFontTx/>
              <a:buNone/>
            </a:pPr>
            <a:endParaRPr lang="sl-SI" sz="1400" smtClean="0">
              <a:latin typeface="Arial" charset="0"/>
            </a:endParaRPr>
          </a:p>
          <a:p>
            <a:pPr marL="0" indent="0">
              <a:buFontTx/>
              <a:buNone/>
            </a:pPr>
            <a:endParaRPr lang="sl-SI" sz="1400" smtClean="0">
              <a:latin typeface="Arial" charset="0"/>
            </a:endParaRPr>
          </a:p>
          <a:p>
            <a:pPr marL="0" indent="0">
              <a:buFontTx/>
              <a:buNone/>
            </a:pPr>
            <a:endParaRPr lang="sl-SI" sz="1400" smtClean="0">
              <a:latin typeface="Arial" charset="0"/>
            </a:endParaRPr>
          </a:p>
          <a:p>
            <a:pPr marL="0" indent="0">
              <a:buFontTx/>
              <a:buNone/>
            </a:pPr>
            <a:r>
              <a:rPr lang="sl-SI" sz="1400" smtClean="0">
                <a:latin typeface="Arial" charset="0"/>
              </a:rPr>
              <a:t>Konstrukt scFv so pripravili s fleksibilnim linkerjem med obema variabilnima deloma, na 3’-koncu pa je bil zapis za distančnik, ki je omogočal zvijanje sintetiziranih domen izven ribosoma.</a:t>
            </a:r>
            <a:endParaRPr lang="en-US" sz="1400" smtClean="0">
              <a:latin typeface="Arial" charset="0"/>
            </a:endParaRPr>
          </a:p>
        </p:txBody>
      </p:sp>
      <p:graphicFrame>
        <p:nvGraphicFramePr>
          <p:cNvPr id="24580" name="Object 20"/>
          <p:cNvGraphicFramePr>
            <a:graphicFrameLocks noChangeAspect="1"/>
          </p:cNvGraphicFramePr>
          <p:nvPr/>
        </p:nvGraphicFramePr>
        <p:xfrm>
          <a:off x="4572000" y="3933825"/>
          <a:ext cx="4248150" cy="2201863"/>
        </p:xfrm>
        <a:graphic>
          <a:graphicData uri="http://schemas.openxmlformats.org/presentationml/2006/ole">
            <mc:AlternateContent xmlns:mc="http://schemas.openxmlformats.org/markup-compatibility/2006">
              <mc:Choice xmlns:v="urn:schemas-microsoft-com:vml" Requires="v">
                <p:oleObj spid="_x0000_s24611" name="CorelPhotoPaint.Image.9" r:id="rId3" imgW="4558730" imgH="2361905" progId="CorelPhotoPaint.Image.9">
                  <p:embed/>
                </p:oleObj>
              </mc:Choice>
              <mc:Fallback>
                <p:oleObj name="CorelPhotoPaint.Image.9" r:id="rId3" imgW="4558730" imgH="2361905" progId="CorelPhotoPaint.Image.9">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933825"/>
                        <a:ext cx="4248150" cy="220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1" name="Object 21"/>
          <p:cNvGraphicFramePr>
            <a:graphicFrameLocks noChangeAspect="1"/>
          </p:cNvGraphicFramePr>
          <p:nvPr/>
        </p:nvGraphicFramePr>
        <p:xfrm>
          <a:off x="4643438" y="1052513"/>
          <a:ext cx="4103687" cy="2413000"/>
        </p:xfrm>
        <a:graphic>
          <a:graphicData uri="http://schemas.openxmlformats.org/presentationml/2006/ole">
            <mc:AlternateContent xmlns:mc="http://schemas.openxmlformats.org/markup-compatibility/2006">
              <mc:Choice xmlns:v="urn:schemas-microsoft-com:vml" Requires="v">
                <p:oleObj spid="_x0000_s24612" name="CorelPhotoPaint.Image.9" r:id="rId5" imgW="4926984" imgH="2895238" progId="CorelPhotoPaint.Image.9">
                  <p:embed/>
                </p:oleObj>
              </mc:Choice>
              <mc:Fallback>
                <p:oleObj name="CorelPhotoPaint.Image.9" r:id="rId5" imgW="4926984" imgH="2895238" progId="CorelPhotoPaint.Image.9">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1052513"/>
                        <a:ext cx="4103687"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4582"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4797425"/>
            <a:ext cx="3048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08000" y="211138"/>
            <a:ext cx="7975600" cy="527050"/>
          </a:xfrm>
          <a:solidFill>
            <a:srgbClr val="CCFFCC"/>
          </a:solidFill>
        </p:spPr>
        <p:txBody>
          <a:bodyPr/>
          <a:lstStyle/>
          <a:p>
            <a:r>
              <a:rPr lang="en-US" sz="2800" b="1" smtClean="0">
                <a:latin typeface="Arial" charset="0"/>
              </a:rPr>
              <a:t>Predstavitev na ribosomih</a:t>
            </a:r>
            <a:r>
              <a:rPr lang="sl-SI" sz="2800" b="1" smtClean="0">
                <a:latin typeface="Arial" charset="0"/>
              </a:rPr>
              <a:t> /2</a:t>
            </a:r>
            <a:endParaRPr lang="en-US" sz="3200" b="1" i="1" smtClean="0">
              <a:latin typeface="Arial" charset="0"/>
            </a:endParaRPr>
          </a:p>
        </p:txBody>
      </p:sp>
      <p:sp>
        <p:nvSpPr>
          <p:cNvPr id="25603" name="Rectangle 3"/>
          <p:cNvSpPr>
            <a:spLocks noGrp="1" noChangeArrowheads="1"/>
          </p:cNvSpPr>
          <p:nvPr>
            <p:ph type="body" idx="1"/>
          </p:nvPr>
        </p:nvSpPr>
        <p:spPr>
          <a:xfrm>
            <a:off x="179388" y="844550"/>
            <a:ext cx="3744912" cy="5751513"/>
          </a:xfrm>
          <a:noFill/>
        </p:spPr>
        <p:txBody>
          <a:bodyPr/>
          <a:lstStyle/>
          <a:p>
            <a:pPr marL="0" indent="0">
              <a:lnSpc>
                <a:spcPct val="90000"/>
              </a:lnSpc>
              <a:buFontTx/>
              <a:buNone/>
            </a:pPr>
            <a:r>
              <a:rPr lang="sl-SI" sz="1600" smtClean="0">
                <a:latin typeface="Arial" charset="0"/>
              </a:rPr>
              <a:t>Princip predstavitve na ribosomih </a:t>
            </a:r>
            <a:br>
              <a:rPr lang="sl-SI" sz="1600" smtClean="0">
                <a:latin typeface="Arial" charset="0"/>
              </a:rPr>
            </a:br>
            <a:r>
              <a:rPr lang="sl-SI" sz="900" smtClean="0">
                <a:latin typeface="Arial" charset="0"/>
              </a:rPr>
              <a:t>(Proc. Natl. Acad. Sci. USA 94, 4937-4942, 1997)</a:t>
            </a:r>
          </a:p>
          <a:p>
            <a:pPr marL="0" indent="0">
              <a:lnSpc>
                <a:spcPct val="90000"/>
              </a:lnSpc>
              <a:buFontTx/>
              <a:buNone/>
            </a:pPr>
            <a:endParaRPr lang="sl-SI" sz="1200" smtClean="0">
              <a:latin typeface="Arial" charset="0"/>
            </a:endParaRPr>
          </a:p>
          <a:p>
            <a:pPr marL="0" indent="0">
              <a:lnSpc>
                <a:spcPct val="90000"/>
              </a:lnSpc>
              <a:buFontTx/>
              <a:buNone/>
            </a:pPr>
            <a:r>
              <a:rPr lang="sl-SI" sz="1200" smtClean="0">
                <a:latin typeface="Arial" charset="0"/>
              </a:rPr>
              <a:t>Presejanje knjižnic nativnega scFv (enoverižni konstrukt variabinega dela protiteles) za vezavo liganda (Ag):</a:t>
            </a:r>
            <a:br>
              <a:rPr lang="sl-SI" sz="1200" smtClean="0">
                <a:latin typeface="Arial" charset="0"/>
              </a:rPr>
            </a:br>
            <a:endParaRPr lang="sl-SI" sz="1200" smtClean="0">
              <a:latin typeface="Arial" charset="0"/>
            </a:endParaRPr>
          </a:p>
          <a:p>
            <a:pPr marL="0" indent="0">
              <a:lnSpc>
                <a:spcPct val="90000"/>
              </a:lnSpc>
              <a:buFontTx/>
              <a:buNone/>
            </a:pPr>
            <a:r>
              <a:rPr lang="sl-SI" sz="1200" smtClean="0">
                <a:latin typeface="Arial" charset="0"/>
              </a:rPr>
              <a:t>1: knjižnico DNA z zapisi za scFv pomnožimo s PCR in ob tem vgradimo T7-promotor, RBS in zaporedja, ki tvorijo zanke; prepišemo v RNA</a:t>
            </a:r>
            <a:br>
              <a:rPr lang="sl-SI" sz="1200" smtClean="0">
                <a:latin typeface="Arial" charset="0"/>
              </a:rPr>
            </a:br>
            <a:endParaRPr lang="sl-SI" sz="1200" smtClean="0">
              <a:latin typeface="Arial" charset="0"/>
            </a:endParaRPr>
          </a:p>
          <a:p>
            <a:pPr marL="0" indent="0">
              <a:lnSpc>
                <a:spcPct val="90000"/>
              </a:lnSpc>
              <a:buFontTx/>
              <a:buNone/>
            </a:pPr>
            <a:r>
              <a:rPr lang="sl-SI" sz="1200" smtClean="0">
                <a:latin typeface="Arial" charset="0"/>
              </a:rPr>
              <a:t>2: Očiščeno mRNA prevedemo </a:t>
            </a:r>
            <a:r>
              <a:rPr lang="sl-SI" sz="1200" i="1" smtClean="0">
                <a:latin typeface="Arial" charset="0"/>
              </a:rPr>
              <a:t>in vitro</a:t>
            </a:r>
            <a:r>
              <a:rPr lang="sl-SI" sz="1200" smtClean="0">
                <a:latin typeface="Arial" charset="0"/>
              </a:rPr>
              <a:t> v sistemu </a:t>
            </a:r>
            <a:r>
              <a:rPr lang="sl-SI" sz="1200" i="1" smtClean="0">
                <a:latin typeface="Arial" charset="0"/>
              </a:rPr>
              <a:t>E. coli</a:t>
            </a:r>
            <a:r>
              <a:rPr lang="sl-SI" sz="1200" smtClean="0">
                <a:latin typeface="Arial" charset="0"/>
              </a:rPr>
              <a:t> S-30 v prisotnosti faktorjev, ki povečujejo stabilnost ribos. kompleksov in izboljšajo zvitje protiteles na ribosomih. Translacijo ustavimo z ohlajanjem (na ledu), ribos. komplekse pa stabiliziramo s povečano konc. Mg.</a:t>
            </a:r>
            <a:br>
              <a:rPr lang="sl-SI" sz="1200" smtClean="0">
                <a:latin typeface="Arial" charset="0"/>
              </a:rPr>
            </a:br>
            <a:endParaRPr lang="sl-SI" sz="1200" smtClean="0">
              <a:latin typeface="Arial" charset="0"/>
            </a:endParaRPr>
          </a:p>
          <a:p>
            <a:pPr marL="0" indent="0">
              <a:lnSpc>
                <a:spcPct val="90000"/>
              </a:lnSpc>
              <a:buFontTx/>
              <a:buNone/>
            </a:pPr>
            <a:r>
              <a:rPr lang="sl-SI" sz="1200" smtClean="0">
                <a:latin typeface="Arial" charset="0"/>
              </a:rPr>
              <a:t>3: selekcija ribosomskih kompleksov iz translacijske mešanice poteče na podlagi afinitete in to z vezavo rekombinantnih scFv na imoblizirani antigen.</a:t>
            </a:r>
            <a:br>
              <a:rPr lang="sl-SI" sz="1200" smtClean="0">
                <a:latin typeface="Arial" charset="0"/>
              </a:rPr>
            </a:br>
            <a:endParaRPr lang="sl-SI" sz="1200" smtClean="0">
              <a:latin typeface="Arial" charset="0"/>
            </a:endParaRPr>
          </a:p>
          <a:p>
            <a:pPr marL="0" indent="0">
              <a:lnSpc>
                <a:spcPct val="90000"/>
              </a:lnSpc>
              <a:buFontTx/>
              <a:buNone/>
            </a:pPr>
            <a:r>
              <a:rPr lang="sl-SI" sz="1200" smtClean="0">
                <a:latin typeface="Arial" charset="0"/>
              </a:rPr>
              <a:t>4: Vezane komplekse razbijemo z EDTA (4b) ali jih eluiramo s prebitkom topnega antigena (4a).</a:t>
            </a:r>
            <a:br>
              <a:rPr lang="sl-SI" sz="1200" smtClean="0">
                <a:latin typeface="Arial" charset="0"/>
              </a:rPr>
            </a:br>
            <a:endParaRPr lang="sl-SI" sz="1200" smtClean="0">
              <a:latin typeface="Arial" charset="0"/>
            </a:endParaRPr>
          </a:p>
          <a:p>
            <a:pPr marL="0" indent="0">
              <a:lnSpc>
                <a:spcPct val="90000"/>
              </a:lnSpc>
              <a:buFontTx/>
              <a:buNone/>
            </a:pPr>
            <a:r>
              <a:rPr lang="sl-SI" sz="1200" smtClean="0">
                <a:latin typeface="Arial" charset="0"/>
              </a:rPr>
              <a:t>5: RNA izoliramo iz kompleksa</a:t>
            </a:r>
          </a:p>
          <a:p>
            <a:pPr marL="0" indent="0">
              <a:lnSpc>
                <a:spcPct val="90000"/>
              </a:lnSpc>
              <a:buFontTx/>
              <a:buNone/>
            </a:pPr>
            <a:r>
              <a:rPr lang="sl-SI" sz="1200" smtClean="0">
                <a:latin typeface="Arial" charset="0"/>
              </a:rPr>
              <a:t/>
            </a:r>
            <a:br>
              <a:rPr lang="sl-SI" sz="1200" smtClean="0">
                <a:latin typeface="Arial" charset="0"/>
              </a:rPr>
            </a:br>
            <a:r>
              <a:rPr lang="sl-SI" sz="1200" smtClean="0">
                <a:latin typeface="Arial" charset="0"/>
              </a:rPr>
              <a:t>6: mRNA prepišemo v cDNA, to pa pomnožimo s PCR in uporabimo za nadaljnje delo.</a:t>
            </a:r>
          </a:p>
        </p:txBody>
      </p:sp>
      <p:pic>
        <p:nvPicPr>
          <p:cNvPr id="25604" name="Picture 2" descr="RbsDispay_PNAS_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1052513"/>
            <a:ext cx="4968875"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08000" y="211138"/>
            <a:ext cx="7975600" cy="527050"/>
          </a:xfrm>
          <a:solidFill>
            <a:srgbClr val="CCFFCC"/>
          </a:solidFill>
        </p:spPr>
        <p:txBody>
          <a:bodyPr/>
          <a:lstStyle/>
          <a:p>
            <a:r>
              <a:rPr lang="sl-SI" sz="2800" b="1" smtClean="0">
                <a:latin typeface="Arial" charset="0"/>
              </a:rPr>
              <a:t>Predstavitev na celicah</a:t>
            </a:r>
            <a:endParaRPr lang="sl-SI" sz="3200" b="1" i="1" smtClean="0">
              <a:latin typeface="Arial" charset="0"/>
            </a:endParaRPr>
          </a:p>
        </p:txBody>
      </p:sp>
      <p:sp>
        <p:nvSpPr>
          <p:cNvPr id="26627" name="Rectangle 3"/>
          <p:cNvSpPr>
            <a:spLocks noGrp="1" noChangeArrowheads="1"/>
          </p:cNvSpPr>
          <p:nvPr>
            <p:ph type="body" idx="1"/>
          </p:nvPr>
        </p:nvSpPr>
        <p:spPr>
          <a:xfrm>
            <a:off x="179388" y="1124745"/>
            <a:ext cx="8785225" cy="1296144"/>
          </a:xfrm>
          <a:noFill/>
        </p:spPr>
        <p:txBody>
          <a:bodyPr/>
          <a:lstStyle/>
          <a:p>
            <a:pPr marL="0" indent="0">
              <a:buFontTx/>
              <a:buNone/>
            </a:pPr>
            <a:r>
              <a:rPr lang="sl-SI" sz="1400" dirty="0" smtClean="0">
                <a:latin typeface="Arial" charset="0"/>
              </a:rPr>
              <a:t>Za predstavitev na površini </a:t>
            </a:r>
            <a:r>
              <a:rPr lang="sl-SI" sz="1400" dirty="0" smtClean="0">
                <a:solidFill>
                  <a:srgbClr val="009900"/>
                </a:solidFill>
                <a:latin typeface="Arial" charset="0"/>
              </a:rPr>
              <a:t>prokariontskih</a:t>
            </a:r>
            <a:r>
              <a:rPr lang="sl-SI" sz="1400" dirty="0" smtClean="0">
                <a:latin typeface="Arial" charset="0"/>
              </a:rPr>
              <a:t> celic (</a:t>
            </a:r>
            <a:r>
              <a:rPr lang="sl-SI" sz="1400" i="1" dirty="0" smtClean="0">
                <a:latin typeface="Arial" charset="0"/>
              </a:rPr>
              <a:t>Escherichia coli</a:t>
            </a:r>
            <a:r>
              <a:rPr lang="sl-SI" sz="1400" dirty="0" smtClean="0">
                <a:latin typeface="Arial" charset="0"/>
              </a:rPr>
              <a:t>, </a:t>
            </a:r>
            <a:r>
              <a:rPr lang="sl-SI" sz="1400" i="1" dirty="0" err="1" smtClean="0">
                <a:latin typeface="Arial" charset="0"/>
              </a:rPr>
              <a:t>Salmonella</a:t>
            </a:r>
            <a:r>
              <a:rPr lang="sl-SI" sz="1400" i="1" dirty="0" smtClean="0">
                <a:latin typeface="Arial" charset="0"/>
              </a:rPr>
              <a:t> </a:t>
            </a:r>
            <a:r>
              <a:rPr lang="sl-SI" sz="1400" i="1" dirty="0" err="1" smtClean="0">
                <a:latin typeface="Arial" charset="0"/>
              </a:rPr>
              <a:t>typhimurium</a:t>
            </a:r>
            <a:r>
              <a:rPr lang="sl-SI" sz="1400" i="1" dirty="0" smtClean="0">
                <a:latin typeface="Arial" charset="0"/>
              </a:rPr>
              <a:t>)</a:t>
            </a:r>
            <a:r>
              <a:rPr lang="sl-SI" sz="1400" dirty="0" smtClean="0">
                <a:latin typeface="Arial" charset="0"/>
              </a:rPr>
              <a:t> pripravimo lahko fuzijski konstrukt, kjer je želeni protein na N- ali C-koncu, krajše peptide pa izrazimo tako, da jih vključimo v regije, ki so locirane na zunanji površini proteina. Uporabni ‘gostiteljski’ proteini so </a:t>
            </a:r>
            <a:r>
              <a:rPr lang="sl-SI" sz="1400" dirty="0" err="1" smtClean="0">
                <a:latin typeface="Arial" charset="0"/>
              </a:rPr>
              <a:t>OmpA</a:t>
            </a:r>
            <a:r>
              <a:rPr lang="sl-SI" sz="1400" dirty="0" smtClean="0">
                <a:latin typeface="Arial" charset="0"/>
              </a:rPr>
              <a:t>, </a:t>
            </a:r>
            <a:r>
              <a:rPr lang="sl-SI" sz="1400" dirty="0" err="1" smtClean="0">
                <a:latin typeface="Arial" charset="0"/>
              </a:rPr>
              <a:t>LamB</a:t>
            </a:r>
            <a:r>
              <a:rPr lang="sl-SI" sz="1400" dirty="0" smtClean="0">
                <a:latin typeface="Arial" charset="0"/>
              </a:rPr>
              <a:t> (</a:t>
            </a:r>
            <a:r>
              <a:rPr lang="sl-SI" sz="1400" dirty="0" err="1" smtClean="0">
                <a:latin typeface="Arial" charset="0"/>
              </a:rPr>
              <a:t>maltoporin</a:t>
            </a:r>
            <a:r>
              <a:rPr lang="sl-SI" sz="1400" dirty="0" smtClean="0">
                <a:latin typeface="Arial" charset="0"/>
              </a:rPr>
              <a:t>), </a:t>
            </a:r>
            <a:r>
              <a:rPr lang="sl-SI" sz="1400" dirty="0" err="1" smtClean="0">
                <a:latin typeface="Arial" charset="0"/>
              </a:rPr>
              <a:t>flagelin</a:t>
            </a:r>
            <a:r>
              <a:rPr lang="sl-SI" sz="1400" dirty="0" smtClean="0">
                <a:latin typeface="Arial" charset="0"/>
              </a:rPr>
              <a:t> in PAL (lipoprotein, povezan s </a:t>
            </a:r>
            <a:r>
              <a:rPr lang="sl-SI" sz="1400" dirty="0" err="1" smtClean="0">
                <a:latin typeface="Arial" charset="0"/>
              </a:rPr>
              <a:t>peptidoglikanom</a:t>
            </a:r>
            <a:r>
              <a:rPr lang="sl-SI" sz="1400" dirty="0" smtClean="0">
                <a:latin typeface="Arial" charset="0"/>
              </a:rPr>
              <a:t>).</a:t>
            </a:r>
          </a:p>
          <a:p>
            <a:pPr marL="0" indent="0">
              <a:buFontTx/>
              <a:buNone/>
            </a:pPr>
            <a:endParaRPr lang="sl-SI" sz="1400" dirty="0" smtClean="0">
              <a:latin typeface="Arial" charset="0"/>
            </a:endParaRPr>
          </a:p>
        </p:txBody>
      </p:sp>
      <p:pic>
        <p:nvPicPr>
          <p:cNvPr id="26628" name="Picture 10"/>
          <p:cNvPicPr>
            <a:picLocks noChangeAspect="1" noChangeArrowheads="1"/>
          </p:cNvPicPr>
          <p:nvPr/>
        </p:nvPicPr>
        <p:blipFill>
          <a:blip r:embed="rId2">
            <a:extLst>
              <a:ext uri="{28A0092B-C50C-407E-A947-70E740481C1C}">
                <a14:useLocalDpi xmlns:a14="http://schemas.microsoft.com/office/drawing/2010/main" val="0"/>
              </a:ext>
            </a:extLst>
          </a:blip>
          <a:srcRect l="10001"/>
          <a:stretch>
            <a:fillRect/>
          </a:stretch>
        </p:blipFill>
        <p:spPr bwMode="auto">
          <a:xfrm>
            <a:off x="5004048" y="2963192"/>
            <a:ext cx="2743200" cy="136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11"/>
          <p:cNvPicPr>
            <a:picLocks noChangeAspect="1" noChangeArrowheads="1"/>
          </p:cNvPicPr>
          <p:nvPr/>
        </p:nvPicPr>
        <p:blipFill>
          <a:blip r:embed="rId3">
            <a:extLst>
              <a:ext uri="{28A0092B-C50C-407E-A947-70E740481C1C}">
                <a14:useLocalDpi xmlns:a14="http://schemas.microsoft.com/office/drawing/2010/main" val="0"/>
              </a:ext>
            </a:extLst>
          </a:blip>
          <a:srcRect t="10997"/>
          <a:stretch>
            <a:fillRect/>
          </a:stretch>
        </p:blipFill>
        <p:spPr bwMode="auto">
          <a:xfrm>
            <a:off x="911325" y="3000498"/>
            <a:ext cx="3168650" cy="128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08000" y="211138"/>
            <a:ext cx="7975600" cy="527050"/>
          </a:xfrm>
          <a:solidFill>
            <a:srgbClr val="CCFFCC"/>
          </a:solidFill>
        </p:spPr>
        <p:txBody>
          <a:bodyPr/>
          <a:lstStyle/>
          <a:p>
            <a:r>
              <a:rPr lang="sl-SI" sz="2800" b="1" dirty="0" smtClean="0">
                <a:latin typeface="Arial" charset="0"/>
              </a:rPr>
              <a:t>Predstavitev na celicah /2</a:t>
            </a:r>
            <a:endParaRPr lang="sl-SI" sz="3200" b="1" i="1" dirty="0" smtClean="0">
              <a:latin typeface="Arial" charset="0"/>
            </a:endParaRPr>
          </a:p>
        </p:txBody>
      </p:sp>
      <p:sp>
        <p:nvSpPr>
          <p:cNvPr id="26627" name="Rectangle 3"/>
          <p:cNvSpPr>
            <a:spLocks noGrp="1" noChangeArrowheads="1"/>
          </p:cNvSpPr>
          <p:nvPr>
            <p:ph type="body" idx="1"/>
          </p:nvPr>
        </p:nvSpPr>
        <p:spPr>
          <a:xfrm>
            <a:off x="179388" y="896939"/>
            <a:ext cx="8785225" cy="1595958"/>
          </a:xfrm>
          <a:noFill/>
        </p:spPr>
        <p:txBody>
          <a:bodyPr/>
          <a:lstStyle/>
          <a:p>
            <a:pPr marL="0" indent="0">
              <a:buFontTx/>
              <a:buNone/>
            </a:pPr>
            <a:r>
              <a:rPr lang="sl-SI" sz="1400" dirty="0" smtClean="0">
                <a:latin typeface="Arial" charset="0"/>
              </a:rPr>
              <a:t>Pri predstavitvi proteinov na površini </a:t>
            </a:r>
            <a:r>
              <a:rPr lang="sl-SI" sz="1400" dirty="0" smtClean="0">
                <a:solidFill>
                  <a:srgbClr val="009900"/>
                </a:solidFill>
                <a:latin typeface="Arial" charset="0"/>
              </a:rPr>
              <a:t>kvasovk</a:t>
            </a:r>
            <a:r>
              <a:rPr lang="sl-SI" sz="1400" dirty="0" smtClean="0">
                <a:latin typeface="Arial" charset="0"/>
              </a:rPr>
              <a:t> pripravimo fuzijski protein z adhezijskim receptorjem </a:t>
            </a:r>
            <a:br>
              <a:rPr lang="sl-SI" sz="1400" dirty="0" smtClean="0">
                <a:latin typeface="Arial" charset="0"/>
              </a:rPr>
            </a:br>
            <a:r>
              <a:rPr lang="sl-SI" sz="1400" dirty="0" smtClean="0">
                <a:latin typeface="Symbol" pitchFamily="18" charset="2"/>
              </a:rPr>
              <a:t>a</a:t>
            </a:r>
            <a:r>
              <a:rPr lang="sl-SI" sz="1400" dirty="0" smtClean="0">
                <a:latin typeface="Arial" charset="0"/>
              </a:rPr>
              <a:t>-aglutininom (Aga). </a:t>
            </a:r>
          </a:p>
          <a:p>
            <a:pPr marL="0" indent="0">
              <a:buFontTx/>
              <a:buNone/>
            </a:pPr>
            <a:r>
              <a:rPr lang="sl-SI" sz="1400" dirty="0" smtClean="0">
                <a:latin typeface="Arial" charset="0"/>
              </a:rPr>
              <a:t>Receptor ima 2 podenoti; fuzijski protein pripravimo s podenoto Aga2 (na vektorju) pod kontrolo promotorja </a:t>
            </a:r>
            <a:r>
              <a:rPr lang="sl-SI" sz="1400" i="1" dirty="0" err="1" smtClean="0">
                <a:latin typeface="Arial" charset="0"/>
              </a:rPr>
              <a:t>gal</a:t>
            </a:r>
            <a:r>
              <a:rPr lang="sl-SI" sz="1400" dirty="0" smtClean="0">
                <a:latin typeface="Arial" charset="0"/>
              </a:rPr>
              <a:t>, ki uravnava tudi izražanje Aga1 (na kromosomu). Aga1 se poveže z membrano s </a:t>
            </a:r>
            <a:r>
              <a:rPr lang="sl-SI" sz="1400" dirty="0" err="1" smtClean="0">
                <a:latin typeface="Arial" charset="0"/>
              </a:rPr>
              <a:t>fosfatidil</a:t>
            </a:r>
            <a:r>
              <a:rPr lang="sl-SI" sz="1400" dirty="0" smtClean="0">
                <a:latin typeface="Arial" charset="0"/>
              </a:rPr>
              <a:t>-</a:t>
            </a:r>
          </a:p>
          <a:p>
            <a:pPr marL="0" indent="0">
              <a:buFontTx/>
              <a:buNone/>
            </a:pPr>
            <a:r>
              <a:rPr lang="sl-SI" sz="1400" dirty="0" err="1" smtClean="0">
                <a:latin typeface="Arial" charset="0"/>
              </a:rPr>
              <a:t>inozitolglikanskim</a:t>
            </a:r>
            <a:r>
              <a:rPr lang="sl-SI" sz="1400" dirty="0" smtClean="0">
                <a:latin typeface="Arial" charset="0"/>
              </a:rPr>
              <a:t> sidrom, z Aga2 pa preko S-S. </a:t>
            </a:r>
            <a:r>
              <a:rPr lang="sl-SI" sz="1200" dirty="0" smtClean="0">
                <a:latin typeface="Arial" charset="0"/>
              </a:rPr>
              <a:t>(Boder&amp;</a:t>
            </a:r>
            <a:r>
              <a:rPr lang="sl-SI" sz="1200" dirty="0" err="1" smtClean="0">
                <a:latin typeface="Arial" charset="0"/>
              </a:rPr>
              <a:t>Wittrup</a:t>
            </a:r>
            <a:r>
              <a:rPr lang="sl-SI" sz="1200" dirty="0" smtClean="0">
                <a:latin typeface="Arial" charset="0"/>
              </a:rPr>
              <a:t>, Nature </a:t>
            </a:r>
            <a:r>
              <a:rPr lang="sl-SI" sz="1200" dirty="0" err="1" smtClean="0">
                <a:latin typeface="Arial" charset="0"/>
              </a:rPr>
              <a:t>Biotechnology</a:t>
            </a:r>
            <a:r>
              <a:rPr lang="sl-SI" sz="1200" dirty="0" smtClean="0">
                <a:latin typeface="Arial" charset="0"/>
              </a:rPr>
              <a:t>, 1997)</a:t>
            </a:r>
          </a:p>
          <a:p>
            <a:pPr marL="0" indent="0">
              <a:spcBef>
                <a:spcPct val="0"/>
              </a:spcBef>
              <a:buFontTx/>
              <a:buNone/>
            </a:pPr>
            <a:endParaRPr lang="sl-SI" sz="700" dirty="0" smtClean="0">
              <a:latin typeface="Arial" charset="0"/>
            </a:endParaRPr>
          </a:p>
        </p:txBody>
      </p:sp>
      <p:pic>
        <p:nvPicPr>
          <p:cNvPr id="26630" name="Picture 12" descr="Yeast_display_principle1"/>
          <p:cNvPicPr>
            <a:picLocks noChangeAspect="1" noChangeArrowheads="1"/>
          </p:cNvPicPr>
          <p:nvPr/>
        </p:nvPicPr>
        <p:blipFill>
          <a:blip r:embed="rId2">
            <a:extLst>
              <a:ext uri="{28A0092B-C50C-407E-A947-70E740481C1C}">
                <a14:useLocalDpi xmlns:a14="http://schemas.microsoft.com/office/drawing/2010/main" val="0"/>
              </a:ext>
            </a:extLst>
          </a:blip>
          <a:srcRect l="7826"/>
          <a:stretch>
            <a:fillRect/>
          </a:stretch>
        </p:blipFill>
        <p:spPr bwMode="auto">
          <a:xfrm>
            <a:off x="467544" y="2420888"/>
            <a:ext cx="2411412"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6" name="Picture 2" descr="http://ars.els-cdn.com/content/image/1-s2.0-S095816699900004X-g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0980" y="4437112"/>
            <a:ext cx="3415986" cy="215984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220073" y="2208238"/>
            <a:ext cx="3898904" cy="3755850"/>
            <a:chOff x="5220073" y="2208238"/>
            <a:chExt cx="3898904" cy="3755850"/>
          </a:xfrm>
        </p:grpSpPr>
        <p:pic>
          <p:nvPicPr>
            <p:cNvPr id="57348" name="Picture 4" descr="Molecular structure of α-agglutinin (a) and molecular design of cell surface-displayed enzyme (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3" y="2208238"/>
              <a:ext cx="3898904" cy="33506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52320" y="5733256"/>
              <a:ext cx="1451038" cy="230832"/>
            </a:xfrm>
            <a:prstGeom prst="rect">
              <a:avLst/>
            </a:prstGeom>
          </p:spPr>
          <p:txBody>
            <a:bodyPr wrap="none">
              <a:spAutoFit/>
            </a:bodyPr>
            <a:lstStyle/>
            <a:p>
              <a:r>
                <a:rPr lang="sl-SI" sz="900" dirty="0">
                  <a:solidFill>
                    <a:schemeClr val="bg2">
                      <a:lumMod val="75000"/>
                    </a:schemeClr>
                  </a:solidFill>
                  <a:latin typeface="Arial Narrow" pitchFamily="34" charset="0"/>
                </a:rPr>
                <a:t> J. Biomed. </a:t>
              </a:r>
              <a:r>
                <a:rPr lang="sl-SI" sz="900" dirty="0" err="1">
                  <a:solidFill>
                    <a:schemeClr val="bg2">
                      <a:lumMod val="75000"/>
                    </a:schemeClr>
                  </a:solidFill>
                  <a:latin typeface="Arial Narrow" pitchFamily="34" charset="0"/>
                </a:rPr>
                <a:t>Biotechnol</a:t>
              </a:r>
              <a:r>
                <a:rPr lang="sl-SI" sz="900" dirty="0">
                  <a:solidFill>
                    <a:schemeClr val="bg2">
                      <a:lumMod val="75000"/>
                    </a:schemeClr>
                  </a:solidFill>
                  <a:latin typeface="Arial Narrow" pitchFamily="34" charset="0"/>
                </a:rPr>
                <a:t>. (2011)</a:t>
              </a:r>
            </a:p>
          </p:txBody>
        </p:sp>
      </p:grpSp>
    </p:spTree>
    <p:extLst>
      <p:ext uri="{BB962C8B-B14F-4D97-AF65-F5344CB8AC3E}">
        <p14:creationId xmlns:p14="http://schemas.microsoft.com/office/powerpoint/2010/main" val="29313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500"/>
                                        <p:tgtEl>
                                          <p:spTgt spid="573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406400" y="263525"/>
            <a:ext cx="8432800" cy="422275"/>
          </a:xfrm>
        </p:spPr>
        <p:txBody>
          <a:bodyPr/>
          <a:lstStyle/>
          <a:p>
            <a:r>
              <a:rPr lang="en-US" sz="2800" b="1" smtClean="0">
                <a:latin typeface="Arial" charset="0"/>
              </a:rPr>
              <a:t>Izražanje na površini mikroorganizmov</a:t>
            </a:r>
            <a:endParaRPr lang="en-US" sz="3200" smtClean="0">
              <a:latin typeface="Arial" charset="0"/>
            </a:endParaRPr>
          </a:p>
        </p:txBody>
      </p:sp>
      <p:sp>
        <p:nvSpPr>
          <p:cNvPr id="27651" name="Rectangle 1031"/>
          <p:cNvSpPr>
            <a:spLocks noChangeArrowheads="1"/>
          </p:cNvSpPr>
          <p:nvPr/>
        </p:nvSpPr>
        <p:spPr bwMode="auto">
          <a:xfrm>
            <a:off x="395288" y="4005263"/>
            <a:ext cx="37115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latin typeface="Arial" charset="0"/>
              </a:rPr>
              <a:t>TRENDS in Biotechnology Vol.21 No.1 January 2003, 45-52</a:t>
            </a:r>
          </a:p>
        </p:txBody>
      </p:sp>
      <p:pic>
        <p:nvPicPr>
          <p:cNvPr id="27652" name="Picture 10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81075"/>
            <a:ext cx="4321175" cy="285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10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292600"/>
            <a:ext cx="28797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10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981075"/>
            <a:ext cx="3973513" cy="380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5" name="Rectangle 1037"/>
          <p:cNvSpPr>
            <a:spLocks noChangeArrowheads="1"/>
          </p:cNvSpPr>
          <p:nvPr/>
        </p:nvSpPr>
        <p:spPr bwMode="auto">
          <a:xfrm>
            <a:off x="3276600" y="3644900"/>
            <a:ext cx="1439863" cy="2889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27656" name="Rectangle 1038"/>
          <p:cNvSpPr>
            <a:spLocks noChangeArrowheads="1"/>
          </p:cNvSpPr>
          <p:nvPr/>
        </p:nvSpPr>
        <p:spPr bwMode="auto">
          <a:xfrm>
            <a:off x="179388" y="5229225"/>
            <a:ext cx="8748712"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sl-SI" sz="1400">
                <a:latin typeface="Arial" charset="0"/>
              </a:rPr>
              <a:t>Grampozitivne bakterije so bolj uporabne za prestavitev na površini, ker imajo samo 1 membrano (lažji prehod proteinov), so bolj rigidne (zaradi debelejše stene) in omogočajo vnos daljših insertov v naravne membranske proteine. Gramnegativne bakterije so primernejše za pripravo knjižnic, ker jih je lažje transformirati, pa tudi proteini na površini so bolj stabilni, ker izločajo manj proteaz kot grampozitivne bakterije.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eng.auburn.edu/images/research/centers/audfs/filamentous-ph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692696"/>
            <a:ext cx="5886450" cy="22669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48642" y="3068960"/>
            <a:ext cx="4572000" cy="230832"/>
          </a:xfrm>
          <a:prstGeom prst="rect">
            <a:avLst/>
          </a:prstGeom>
        </p:spPr>
        <p:txBody>
          <a:bodyPr>
            <a:spAutoFit/>
          </a:bodyPr>
          <a:lstStyle/>
          <a:p>
            <a:pPr algn="r"/>
            <a:r>
              <a:rPr lang="sl-SI" sz="900" dirty="0">
                <a:solidFill>
                  <a:schemeClr val="bg1">
                    <a:lumMod val="50000"/>
                  </a:schemeClr>
                </a:solidFill>
                <a:latin typeface="Arial Narrow" panose="020B0606020202030204" pitchFamily="34" charset="0"/>
              </a:rPr>
              <a:t>http://www.eng.auburn.edu/research/centers/audfs/research.html</a:t>
            </a:r>
          </a:p>
        </p:txBody>
      </p:sp>
      <p:pic>
        <p:nvPicPr>
          <p:cNvPr id="9" name="Picture 5" descr="img001"/>
          <p:cNvPicPr>
            <a:picLocks noChangeAspect="1" noChangeArrowheads="1"/>
          </p:cNvPicPr>
          <p:nvPr/>
        </p:nvPicPr>
        <p:blipFill rotWithShape="1">
          <a:blip r:embed="rId3">
            <a:extLst>
              <a:ext uri="{28A0092B-C50C-407E-A947-70E740481C1C}">
                <a14:useLocalDpi xmlns:a14="http://schemas.microsoft.com/office/drawing/2010/main" val="0"/>
              </a:ext>
            </a:extLst>
          </a:blip>
          <a:srcRect l="5735" t="21682" r="2398" b="14522"/>
          <a:stretch/>
        </p:blipFill>
        <p:spPr bwMode="auto">
          <a:xfrm>
            <a:off x="1475656" y="3573016"/>
            <a:ext cx="5760640" cy="300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08000" y="211138"/>
            <a:ext cx="7975600" cy="604837"/>
          </a:xfrm>
          <a:solidFill>
            <a:srgbClr val="CCFFCC"/>
          </a:solidFill>
        </p:spPr>
        <p:txBody>
          <a:bodyPr/>
          <a:lstStyle/>
          <a:p>
            <a:r>
              <a:rPr lang="en-US" sz="2800" b="1" smtClean="0">
                <a:latin typeface="Arial" charset="0"/>
              </a:rPr>
              <a:t>Predstavitev na bakulovirusih</a:t>
            </a:r>
            <a:endParaRPr lang="en-US" sz="3200" b="1" i="1" smtClean="0">
              <a:latin typeface="Arial" charset="0"/>
            </a:endParaRPr>
          </a:p>
        </p:txBody>
      </p:sp>
      <p:sp>
        <p:nvSpPr>
          <p:cNvPr id="28675" name="Rectangle 3"/>
          <p:cNvSpPr>
            <a:spLocks noGrp="1" noChangeArrowheads="1"/>
          </p:cNvSpPr>
          <p:nvPr>
            <p:ph type="body" idx="1"/>
          </p:nvPr>
        </p:nvSpPr>
        <p:spPr>
          <a:xfrm>
            <a:off x="179388" y="1268413"/>
            <a:ext cx="4897437" cy="3384550"/>
          </a:xfrm>
          <a:noFill/>
        </p:spPr>
        <p:txBody>
          <a:bodyPr/>
          <a:lstStyle/>
          <a:p>
            <a:pPr marL="0" indent="0">
              <a:buFontTx/>
              <a:buNone/>
            </a:pPr>
            <a:r>
              <a:rPr lang="sl-SI" sz="1400" smtClean="0">
                <a:latin typeface="Arial" charset="0"/>
              </a:rPr>
              <a:t>Pripraviti moramo fuzijo s poglavitnim površinskim </a:t>
            </a:r>
            <a:br>
              <a:rPr lang="sl-SI" sz="1400" smtClean="0">
                <a:latin typeface="Arial" charset="0"/>
              </a:rPr>
            </a:br>
            <a:r>
              <a:rPr lang="sl-SI" sz="1400" smtClean="0">
                <a:latin typeface="Arial" charset="0"/>
              </a:rPr>
              <a:t>glikoproteinom gp64 v virusu AcMNPV. </a:t>
            </a:r>
            <a:br>
              <a:rPr lang="sl-SI" sz="1400" smtClean="0">
                <a:latin typeface="Arial" charset="0"/>
              </a:rPr>
            </a:br>
            <a:r>
              <a:rPr lang="sl-SI" sz="1400" smtClean="0">
                <a:latin typeface="Arial" charset="0"/>
              </a:rPr>
              <a:t>V bakulovirusnih virionih tvori trimere na površini; </a:t>
            </a:r>
            <a:br>
              <a:rPr lang="sl-SI" sz="1400" smtClean="0">
                <a:latin typeface="Arial" charset="0"/>
              </a:rPr>
            </a:br>
            <a:r>
              <a:rPr lang="sl-SI" sz="1400" smtClean="0">
                <a:latin typeface="Arial" charset="0"/>
              </a:rPr>
              <a:t>tja se vgrajuje preko membrane gostiteljske celice, </a:t>
            </a:r>
            <a:br>
              <a:rPr lang="sl-SI" sz="1400" smtClean="0">
                <a:latin typeface="Arial" charset="0"/>
              </a:rPr>
            </a:br>
            <a:r>
              <a:rPr lang="sl-SI" sz="1400" smtClean="0">
                <a:latin typeface="Arial" charset="0"/>
              </a:rPr>
              <a:t>kjer je izražanje najmočnejše 8 h in 24 h po infekciji </a:t>
            </a:r>
            <a:br>
              <a:rPr lang="sl-SI" sz="1400" smtClean="0">
                <a:latin typeface="Arial" charset="0"/>
              </a:rPr>
            </a:br>
            <a:r>
              <a:rPr lang="sl-SI" sz="1400" smtClean="0">
                <a:latin typeface="Arial" charset="0"/>
              </a:rPr>
              <a:t>(dvofazni promotor).</a:t>
            </a:r>
          </a:p>
          <a:p>
            <a:pPr marL="0" indent="0">
              <a:buFontTx/>
              <a:buNone/>
            </a:pPr>
            <a:endParaRPr lang="sl-SI" sz="1400" smtClean="0">
              <a:latin typeface="Arial" charset="0"/>
            </a:endParaRPr>
          </a:p>
          <a:p>
            <a:pPr marL="0" indent="0">
              <a:buFontTx/>
              <a:buNone/>
            </a:pPr>
            <a:endParaRPr lang="sl-SI" sz="1400" smtClean="0">
              <a:latin typeface="Arial" charset="0"/>
            </a:endParaRPr>
          </a:p>
          <a:p>
            <a:pPr marL="0" indent="0">
              <a:buFontTx/>
              <a:buNone/>
            </a:pPr>
            <a:endParaRPr lang="sl-SI" sz="1400" smtClean="0">
              <a:latin typeface="Arial" charset="0"/>
            </a:endParaRPr>
          </a:p>
          <a:p>
            <a:pPr marL="0" indent="0">
              <a:buFontTx/>
              <a:buNone/>
            </a:pPr>
            <a:r>
              <a:rPr lang="sl-SI" sz="1400" smtClean="0">
                <a:latin typeface="Arial" charset="0"/>
              </a:rPr>
              <a:t>Fuzijo lahko konstruiramo tako, da zapis vgradimo </a:t>
            </a:r>
            <a:br>
              <a:rPr lang="sl-SI" sz="1400" smtClean="0">
                <a:latin typeface="Arial" charset="0"/>
              </a:rPr>
            </a:br>
            <a:r>
              <a:rPr lang="sl-SI" sz="1400" smtClean="0">
                <a:latin typeface="Arial" charset="0"/>
              </a:rPr>
              <a:t>tik za zapisom za signalno zaporedje gp64 ali v </a:t>
            </a:r>
            <a:br>
              <a:rPr lang="sl-SI" sz="1400" smtClean="0">
                <a:latin typeface="Arial" charset="0"/>
              </a:rPr>
            </a:br>
            <a:r>
              <a:rPr lang="sl-SI" sz="1400" smtClean="0">
                <a:latin typeface="Arial" charset="0"/>
              </a:rPr>
              <a:t>mesto </a:t>
            </a:r>
            <a:r>
              <a:rPr lang="sl-SI" sz="1400" i="1" smtClean="0">
                <a:latin typeface="Arial" charset="0"/>
              </a:rPr>
              <a:t>Not</a:t>
            </a:r>
            <a:r>
              <a:rPr lang="sl-SI" sz="1400" smtClean="0">
                <a:latin typeface="Arial" charset="0"/>
              </a:rPr>
              <a:t>I v sredini gena. </a:t>
            </a:r>
          </a:p>
          <a:p>
            <a:pPr marL="0" indent="0">
              <a:buFontTx/>
              <a:buNone/>
            </a:pPr>
            <a:endParaRPr lang="sl-SI" sz="1400" smtClean="0">
              <a:latin typeface="Arial" charset="0"/>
            </a:endParaRPr>
          </a:p>
          <a:p>
            <a:pPr marL="0" indent="0">
              <a:buFontTx/>
              <a:buNone/>
            </a:pPr>
            <a:r>
              <a:rPr lang="sl-SI" sz="1000" smtClean="0">
                <a:latin typeface="Arial" charset="0"/>
              </a:rPr>
              <a:t>(Grabherr et al., Trends in Biotechnology, 2001)</a:t>
            </a:r>
            <a:endParaRPr lang="en-US" sz="1000" smtClean="0">
              <a:latin typeface="Arial" charset="0"/>
            </a:endParaRPr>
          </a:p>
        </p:txBody>
      </p:sp>
      <p:pic>
        <p:nvPicPr>
          <p:cNvPr id="28676" name="Picture 2054" descr="BV_life_cycle_Tibtec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908050"/>
            <a:ext cx="3914775"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055" descr="BV_gp64_proteinMa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768850"/>
            <a:ext cx="61214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ctrTitle"/>
          </p:nvPr>
        </p:nvSpPr>
        <p:spPr/>
        <p:txBody>
          <a:bodyPr/>
          <a:lstStyle/>
          <a:p>
            <a:r>
              <a:rPr lang="sl-SI" smtClean="0">
                <a:latin typeface="Arial" charset="0"/>
              </a:rPr>
              <a:t>Dvohibridni sistemi</a:t>
            </a:r>
            <a:endParaRPr lang="en-US" smtClean="0">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1" name="Picture 5" descr="Ngro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836712"/>
            <a:ext cx="2350473" cy="259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6"/>
          <p:cNvSpPr>
            <a:spLocks noChangeArrowheads="1"/>
          </p:cNvSpPr>
          <p:nvPr/>
        </p:nvSpPr>
        <p:spPr bwMode="auto">
          <a:xfrm>
            <a:off x="179388" y="2708275"/>
            <a:ext cx="6048375"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sl-SI" sz="1400">
                <a:latin typeface="Arial" charset="0"/>
              </a:rPr>
              <a:t>Dvohibridni sistemi izkoriščajo dvofazno naravo aktivacije DNA in deluje po načelu vabe in plena (</a:t>
            </a:r>
            <a:r>
              <a:rPr lang="sl-SI" sz="1400" i="1">
                <a:latin typeface="Arial" charset="0"/>
              </a:rPr>
              <a:t>bait and prey</a:t>
            </a:r>
            <a:r>
              <a:rPr lang="sl-SI" sz="1400">
                <a:latin typeface="Arial" charset="0"/>
              </a:rPr>
              <a:t>).</a:t>
            </a:r>
          </a:p>
          <a:p>
            <a:pPr>
              <a:spcBef>
                <a:spcPct val="20000"/>
              </a:spcBef>
            </a:pPr>
            <a:r>
              <a:rPr lang="sl-SI" sz="1400" i="1">
                <a:latin typeface="Arial" charset="0"/>
              </a:rPr>
              <a:t>Fields &amp; Song, Nature 340, 1989</a:t>
            </a:r>
            <a:endParaRPr lang="sl-SI" sz="1400">
              <a:latin typeface="Arial" charset="0"/>
            </a:endParaRPr>
          </a:p>
        </p:txBody>
      </p:sp>
      <p:pic>
        <p:nvPicPr>
          <p:cNvPr id="18330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766" y="404664"/>
            <a:ext cx="5544864" cy="1892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4" name="Picture 6" descr="http://mol-biol4masters.masters.grkraj.org/html/Gene_Expression_II10-GAL_and_Histidine_Gene_Expression_files/image035.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3634533"/>
            <a:ext cx="4191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496" y="6567118"/>
            <a:ext cx="6966520" cy="230832"/>
          </a:xfrm>
          <a:prstGeom prst="rect">
            <a:avLst/>
          </a:prstGeom>
        </p:spPr>
        <p:txBody>
          <a:bodyPr wrap="square">
            <a:spAutoFit/>
          </a:bodyPr>
          <a:lstStyle/>
          <a:p>
            <a:r>
              <a:rPr lang="sl-SI" sz="900" dirty="0">
                <a:solidFill>
                  <a:schemeClr val="bg1">
                    <a:lumMod val="50000"/>
                  </a:schemeClr>
                </a:solidFill>
                <a:latin typeface="Arial Narrow" panose="020B0606020202030204" pitchFamily="34" charset="0"/>
              </a:rPr>
              <a:t>http://mol-biol4masters.masters.grkraj.org/html/Gene_Expression_II10-GAL_and_Histidine_Gene_Expression.htm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33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3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700" y="0"/>
            <a:ext cx="30765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Rectangle 6"/>
          <p:cNvSpPr>
            <a:spLocks noChangeArrowheads="1"/>
          </p:cNvSpPr>
          <p:nvPr/>
        </p:nvSpPr>
        <p:spPr bwMode="auto">
          <a:xfrm>
            <a:off x="7292975" y="6613525"/>
            <a:ext cx="14843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000">
                <a:latin typeface="Arial Narrow" pitchFamily="34" charset="0"/>
              </a:rPr>
              <a:t>Nature 405, 837-846</a:t>
            </a:r>
            <a:r>
              <a:rPr lang="sl-SI" sz="1000">
                <a:latin typeface="Arial Narrow" pitchFamily="34" charset="0"/>
              </a:rPr>
              <a:t> </a:t>
            </a:r>
            <a:r>
              <a:rPr lang="en-US" sz="1000">
                <a:latin typeface="Arial Narrow" pitchFamily="34" charset="0"/>
              </a:rPr>
              <a:t>(2000)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08000" y="333375"/>
            <a:ext cx="7975600" cy="458788"/>
          </a:xfrm>
          <a:solidFill>
            <a:srgbClr val="FFCC99">
              <a:alpha val="50195"/>
            </a:srgbClr>
          </a:solidFill>
        </p:spPr>
        <p:txBody>
          <a:bodyPr/>
          <a:lstStyle/>
          <a:p>
            <a:r>
              <a:rPr lang="en-US" sz="2800" b="1" smtClean="0">
                <a:latin typeface="Arial" charset="0"/>
              </a:rPr>
              <a:t>Dvohibridni sistemi</a:t>
            </a:r>
            <a:endParaRPr lang="en-US" sz="3200" b="1" i="1" smtClean="0">
              <a:latin typeface="Arial" charset="0"/>
            </a:endParaRPr>
          </a:p>
        </p:txBody>
      </p:sp>
      <p:sp>
        <p:nvSpPr>
          <p:cNvPr id="39939" name="Rectangle 3"/>
          <p:cNvSpPr>
            <a:spLocks noGrp="1" noChangeArrowheads="1"/>
          </p:cNvSpPr>
          <p:nvPr>
            <p:ph type="body" idx="1"/>
          </p:nvPr>
        </p:nvSpPr>
        <p:spPr>
          <a:xfrm>
            <a:off x="179388" y="1055688"/>
            <a:ext cx="8659812" cy="5540375"/>
          </a:xfrm>
          <a:noFill/>
        </p:spPr>
        <p:txBody>
          <a:bodyPr/>
          <a:lstStyle/>
          <a:p>
            <a:pPr marL="0" indent="0">
              <a:buFontTx/>
              <a:buNone/>
            </a:pPr>
            <a:r>
              <a:rPr lang="en-US" sz="1600" dirty="0" smtClean="0">
                <a:latin typeface="Arial" charset="0"/>
              </a:rPr>
              <a:t>Y2H = </a:t>
            </a:r>
            <a:r>
              <a:rPr lang="en-US" sz="1600" dirty="0" err="1" smtClean="0">
                <a:latin typeface="Arial" charset="0"/>
              </a:rPr>
              <a:t>dvohibridni</a:t>
            </a:r>
            <a:r>
              <a:rPr lang="en-US" sz="1600" dirty="0" smtClean="0">
                <a:latin typeface="Arial" charset="0"/>
              </a:rPr>
              <a:t> </a:t>
            </a:r>
            <a:r>
              <a:rPr lang="en-US" sz="1600" dirty="0" err="1" smtClean="0">
                <a:latin typeface="Arial" charset="0"/>
              </a:rPr>
              <a:t>sistem</a:t>
            </a:r>
            <a:r>
              <a:rPr lang="sl-SI" sz="1600" dirty="0" smtClean="0">
                <a:latin typeface="Arial" charset="0"/>
              </a:rPr>
              <a:t> kvasovke</a:t>
            </a:r>
            <a:r>
              <a:rPr lang="en-US" sz="1600" dirty="0" smtClean="0">
                <a:latin typeface="Arial" charset="0"/>
              </a:rPr>
              <a:t>; </a:t>
            </a:r>
            <a:r>
              <a:rPr lang="en-US" sz="1400" dirty="0" err="1" smtClean="0">
                <a:latin typeface="Arial" charset="0"/>
              </a:rPr>
              <a:t>obstajata</a:t>
            </a:r>
            <a:r>
              <a:rPr lang="en-US" sz="1400" dirty="0" smtClean="0">
                <a:latin typeface="Arial" charset="0"/>
              </a:rPr>
              <a:t> </a:t>
            </a:r>
            <a:r>
              <a:rPr lang="en-US" sz="1400" dirty="0" err="1" smtClean="0">
                <a:latin typeface="Arial" charset="0"/>
              </a:rPr>
              <a:t>tudi</a:t>
            </a:r>
            <a:r>
              <a:rPr lang="en-US" sz="1400" dirty="0" smtClean="0">
                <a:latin typeface="Arial" charset="0"/>
              </a:rPr>
              <a:t> </a:t>
            </a:r>
            <a:r>
              <a:rPr lang="en-US" sz="1400" dirty="0" err="1" smtClean="0">
                <a:latin typeface="Arial" charset="0"/>
              </a:rPr>
              <a:t>bakterijski</a:t>
            </a:r>
            <a:r>
              <a:rPr lang="en-US" sz="1400" dirty="0" smtClean="0">
                <a:latin typeface="Arial" charset="0"/>
              </a:rPr>
              <a:t> in </a:t>
            </a:r>
            <a:r>
              <a:rPr lang="en-US" sz="1400" dirty="0" err="1" smtClean="0">
                <a:latin typeface="Arial" charset="0"/>
              </a:rPr>
              <a:t>sesalski</a:t>
            </a:r>
            <a:r>
              <a:rPr lang="en-US" sz="1400" dirty="0" smtClean="0">
                <a:latin typeface="Arial" charset="0"/>
              </a:rPr>
              <a:t> </a:t>
            </a:r>
            <a:r>
              <a:rPr lang="en-US" sz="1400" dirty="0" err="1" smtClean="0">
                <a:latin typeface="Arial" charset="0"/>
              </a:rPr>
              <a:t>dvohibridni</a:t>
            </a:r>
            <a:r>
              <a:rPr lang="en-US" sz="1400" dirty="0" smtClean="0">
                <a:latin typeface="Arial" charset="0"/>
              </a:rPr>
              <a:t> </a:t>
            </a:r>
            <a:r>
              <a:rPr lang="en-US" sz="1400" dirty="0" err="1" smtClean="0">
                <a:latin typeface="Arial" charset="0"/>
              </a:rPr>
              <a:t>sistem</a:t>
            </a:r>
            <a:r>
              <a:rPr lang="en-US" sz="1400" dirty="0" smtClean="0">
                <a:latin typeface="Arial" charset="0"/>
              </a:rPr>
              <a:t>.</a:t>
            </a:r>
          </a:p>
          <a:p>
            <a:pPr marL="0" indent="0">
              <a:buFontTx/>
              <a:buNone/>
            </a:pPr>
            <a:endParaRPr lang="en-US" sz="700" dirty="0" smtClean="0">
              <a:latin typeface="Arial" charset="0"/>
            </a:endParaRPr>
          </a:p>
          <a:p>
            <a:pPr marL="0" indent="0">
              <a:buFontTx/>
              <a:buNone/>
            </a:pPr>
            <a:r>
              <a:rPr lang="sl-SI" sz="1600" dirty="0" smtClean="0">
                <a:latin typeface="Arial" charset="0"/>
              </a:rPr>
              <a:t>Protein Gal4 pri kvasovkah ima 2 domeni. Ena je odgovorna za vezavo na DNA, druga pa deluje kot transkripcijski aktivator.</a:t>
            </a:r>
          </a:p>
          <a:p>
            <a:pPr marL="0" indent="0">
              <a:buFontTx/>
              <a:buNone/>
            </a:pPr>
            <a:endParaRPr lang="sl-SI" sz="1600" dirty="0" smtClean="0">
              <a:latin typeface="Arial" charset="0"/>
            </a:endParaRPr>
          </a:p>
          <a:p>
            <a:pPr marL="0" indent="0">
              <a:buFontTx/>
              <a:buNone/>
            </a:pPr>
            <a:endParaRPr lang="sl-SI" sz="1600" dirty="0" smtClean="0">
              <a:latin typeface="Arial" charset="0"/>
            </a:endParaRPr>
          </a:p>
          <a:p>
            <a:pPr marL="0" indent="0">
              <a:buFontTx/>
              <a:buNone/>
            </a:pPr>
            <a:endParaRPr lang="sl-SI" sz="1600" dirty="0" smtClean="0">
              <a:latin typeface="Arial" charset="0"/>
            </a:endParaRPr>
          </a:p>
          <a:p>
            <a:pPr marL="0" indent="0">
              <a:buFontTx/>
              <a:buNone/>
            </a:pPr>
            <a:endParaRPr lang="sl-SI" sz="1600" dirty="0" smtClean="0">
              <a:latin typeface="Arial" charset="0"/>
            </a:endParaRPr>
          </a:p>
          <a:p>
            <a:pPr marL="0" indent="0">
              <a:buFontTx/>
              <a:buNone/>
            </a:pPr>
            <a:endParaRPr lang="sl-SI" sz="1600" dirty="0" smtClean="0">
              <a:latin typeface="Arial" charset="0"/>
            </a:endParaRPr>
          </a:p>
          <a:p>
            <a:pPr marL="0" indent="0">
              <a:buFontTx/>
              <a:buNone/>
            </a:pPr>
            <a:endParaRPr lang="sl-SI" sz="1600" dirty="0" smtClean="0">
              <a:latin typeface="Arial" charset="0"/>
            </a:endParaRPr>
          </a:p>
          <a:p>
            <a:pPr marL="0" indent="0">
              <a:buFontTx/>
              <a:buNone/>
            </a:pPr>
            <a:endParaRPr lang="sl-SI" sz="1600" dirty="0" smtClean="0">
              <a:latin typeface="Arial" charset="0"/>
            </a:endParaRPr>
          </a:p>
          <a:p>
            <a:pPr marL="0" indent="0">
              <a:buFontTx/>
              <a:buNone/>
            </a:pPr>
            <a:r>
              <a:rPr lang="sl-SI" sz="1600" dirty="0" smtClean="0">
                <a:latin typeface="Arial" charset="0"/>
              </a:rPr>
              <a:t>Domeni se lahko izražata tudi kot ločeni polipeptidni verigi. Protein začne delovati, čim pride do stika obeh domen. Če promotor </a:t>
            </a:r>
            <a:r>
              <a:rPr lang="sl-SI" sz="1600" i="1" dirty="0" err="1" smtClean="0">
                <a:latin typeface="Arial" charset="0"/>
              </a:rPr>
              <a:t>gal</a:t>
            </a:r>
            <a:r>
              <a:rPr lang="sl-SI" sz="1600" dirty="0" smtClean="0">
                <a:latin typeface="Arial" charset="0"/>
              </a:rPr>
              <a:t> regulira prepisovanje npr. </a:t>
            </a:r>
            <a:r>
              <a:rPr lang="sl-SI" sz="1600" dirty="0" smtClean="0">
                <a:latin typeface="Symbol" pitchFamily="18" charset="2"/>
              </a:rPr>
              <a:t>b</a:t>
            </a:r>
            <a:r>
              <a:rPr lang="sl-SI" sz="1600" dirty="0" smtClean="0">
                <a:latin typeface="Arial" charset="0"/>
              </a:rPr>
              <a:t>-galaktozidaze, lahko zaznamo aktivnost preko kromogenega substrata.</a:t>
            </a:r>
          </a:p>
          <a:p>
            <a:pPr marL="0" indent="0">
              <a:buFontTx/>
              <a:buNone/>
            </a:pPr>
            <a:r>
              <a:rPr lang="sl-SI" sz="1600" dirty="0" smtClean="0">
                <a:latin typeface="Arial" charset="0"/>
              </a:rPr>
              <a:t>Na vsako od domen pa lahko vežemo še druge proteine. Če pride do interakcije med fuzijskimi deli, bo stekla tudi interakcija med domenama Gal4 in interakcijo bomo zaznali preko aktivnosti reporterskega sistema.</a:t>
            </a:r>
          </a:p>
          <a:p>
            <a:pPr marL="0" indent="0">
              <a:buFontTx/>
              <a:buNone/>
            </a:pPr>
            <a:endParaRPr lang="en-US" sz="800" dirty="0" smtClean="0">
              <a:latin typeface="Arial" charset="0"/>
            </a:endParaRPr>
          </a:p>
        </p:txBody>
      </p:sp>
      <p:pic>
        <p:nvPicPr>
          <p:cNvPr id="39940" name="Picture 2" descr="Y2H_osnova1"/>
          <p:cNvPicPr>
            <a:picLocks noChangeAspect="1" noChangeArrowheads="1"/>
          </p:cNvPicPr>
          <p:nvPr/>
        </p:nvPicPr>
        <p:blipFill>
          <a:blip r:embed="rId3">
            <a:extLst>
              <a:ext uri="{28A0092B-C50C-407E-A947-70E740481C1C}">
                <a14:useLocalDpi xmlns:a14="http://schemas.microsoft.com/office/drawing/2010/main" val="0"/>
              </a:ext>
            </a:extLst>
          </a:blip>
          <a:srcRect l="11667" t="39999" r="8334" b="20001"/>
          <a:stretch>
            <a:fillRect/>
          </a:stretch>
        </p:blipFill>
        <p:spPr bwMode="auto">
          <a:xfrm>
            <a:off x="323850" y="2349500"/>
            <a:ext cx="403225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3" descr="Y2H_osnova2"/>
          <p:cNvPicPr>
            <a:picLocks noChangeAspect="1" noChangeArrowheads="1"/>
          </p:cNvPicPr>
          <p:nvPr/>
        </p:nvPicPr>
        <p:blipFill>
          <a:blip r:embed="rId4">
            <a:extLst>
              <a:ext uri="{28A0092B-C50C-407E-A947-70E740481C1C}">
                <a14:useLocalDpi xmlns:a14="http://schemas.microsoft.com/office/drawing/2010/main" val="0"/>
              </a:ext>
            </a:extLst>
          </a:blip>
          <a:srcRect l="11667" t="42223" r="8334" b="11110"/>
          <a:stretch>
            <a:fillRect/>
          </a:stretch>
        </p:blipFill>
        <p:spPr bwMode="auto">
          <a:xfrm>
            <a:off x="4572000" y="2349500"/>
            <a:ext cx="3887788"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250825" y="6308725"/>
            <a:ext cx="46212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1200">
                <a:latin typeface="Arial Narrow" pitchFamily="34" charset="0"/>
              </a:rPr>
              <a:t>http://www.bioteach.ubc.ca/MolecularBiology/AYeastTwoHybridAssay/index.htm</a:t>
            </a:r>
          </a:p>
        </p:txBody>
      </p:sp>
      <p:pic>
        <p:nvPicPr>
          <p:cNvPr id="40963" name="Picture 6" descr="normal-transcri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76250"/>
            <a:ext cx="42767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8" descr="yeast%20two-hybrid%20transcri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60350"/>
            <a:ext cx="4181475" cy="23241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65" name="Picture 10" descr="Plasmid-constru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628775"/>
            <a:ext cx="3548062" cy="46212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66" name="Picture 12" descr="plasmi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2852738"/>
            <a:ext cx="43815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grpSp>
        <p:nvGrpSpPr>
          <p:cNvPr id="43010" name="Group 2"/>
          <p:cNvGrpSpPr>
            <a:grpSpLocks/>
          </p:cNvGrpSpPr>
          <p:nvPr/>
        </p:nvGrpSpPr>
        <p:grpSpPr bwMode="auto">
          <a:xfrm>
            <a:off x="188913" y="100013"/>
            <a:ext cx="8421687" cy="784225"/>
            <a:chOff x="119" y="63"/>
            <a:chExt cx="5305" cy="494"/>
          </a:xfrm>
        </p:grpSpPr>
        <p:sp>
          <p:nvSpPr>
            <p:cNvPr id="43024" name="Rectangle 3"/>
            <p:cNvSpPr>
              <a:spLocks noChangeArrowheads="1"/>
            </p:cNvSpPr>
            <p:nvPr/>
          </p:nvSpPr>
          <p:spPr bwMode="auto">
            <a:xfrm>
              <a:off x="144" y="63"/>
              <a:ext cx="271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sl-SI" sz="2500" b="1">
                  <a:solidFill>
                    <a:srgbClr val="00FF00"/>
                  </a:solidFill>
                  <a:latin typeface="Arial" charset="0"/>
                </a:rPr>
                <a:t>D</a:t>
              </a:r>
              <a:r>
                <a:rPr lang="en-US" sz="2500" b="1">
                  <a:solidFill>
                    <a:srgbClr val="00FF00"/>
                  </a:solidFill>
                  <a:latin typeface="Arial" charset="0"/>
                </a:rPr>
                <a:t>vohibridni sistem</a:t>
              </a:r>
              <a:r>
                <a:rPr lang="sl-SI" sz="2500" b="1">
                  <a:solidFill>
                    <a:srgbClr val="00FF00"/>
                  </a:solidFill>
                  <a:latin typeface="Arial" charset="0"/>
                </a:rPr>
                <a:t> kvasovk</a:t>
              </a:r>
              <a:r>
                <a:rPr lang="en-US" sz="2500" b="1">
                  <a:solidFill>
                    <a:srgbClr val="00FF00"/>
                  </a:solidFill>
                  <a:latin typeface="Arial" charset="0"/>
                </a:rPr>
                <a:t>:</a:t>
              </a:r>
              <a:endParaRPr lang="en-US"/>
            </a:p>
          </p:txBody>
        </p:sp>
        <p:pic>
          <p:nvPicPr>
            <p:cNvPr id="430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 y="336"/>
              <a:ext cx="5305" cy="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26" name="Rectangle 5"/>
            <p:cNvSpPr>
              <a:spLocks noChangeArrowheads="1"/>
            </p:cNvSpPr>
            <p:nvPr/>
          </p:nvSpPr>
          <p:spPr bwMode="auto">
            <a:xfrm>
              <a:off x="2064" y="384"/>
              <a:ext cx="33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i="1">
                  <a:solidFill>
                    <a:srgbClr val="00FF00"/>
                  </a:solidFill>
                  <a:latin typeface="Arial" charset="0"/>
                </a:rPr>
                <a:t>genetski test za določanje interakcij med proteini</a:t>
              </a:r>
              <a:endParaRPr lang="en-US"/>
            </a:p>
          </p:txBody>
        </p:sp>
      </p:grpSp>
      <p:pic>
        <p:nvPicPr>
          <p:cNvPr id="1853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981200"/>
            <a:ext cx="382588"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53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828800"/>
            <a:ext cx="412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352" name="Rectangle 8"/>
          <p:cNvSpPr>
            <a:spLocks noChangeArrowheads="1"/>
          </p:cNvSpPr>
          <p:nvPr/>
        </p:nvSpPr>
        <p:spPr bwMode="auto">
          <a:xfrm>
            <a:off x="625475" y="1246188"/>
            <a:ext cx="61960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500" b="1">
                <a:solidFill>
                  <a:srgbClr val="00FFFF"/>
                </a:solidFill>
                <a:latin typeface="Arial" charset="0"/>
              </a:rPr>
              <a:t>Predpostavimo, da imamo dva proteina...</a:t>
            </a:r>
            <a:endParaRPr lang="en-US"/>
          </a:p>
        </p:txBody>
      </p:sp>
      <p:grpSp>
        <p:nvGrpSpPr>
          <p:cNvPr id="185353" name="Group 9"/>
          <p:cNvGrpSpPr>
            <a:grpSpLocks/>
          </p:cNvGrpSpPr>
          <p:nvPr/>
        </p:nvGrpSpPr>
        <p:grpSpPr bwMode="auto">
          <a:xfrm>
            <a:off x="625475" y="3686175"/>
            <a:ext cx="6880225" cy="736600"/>
            <a:chOff x="394" y="2322"/>
            <a:chExt cx="4334" cy="464"/>
          </a:xfrm>
        </p:grpSpPr>
        <p:sp>
          <p:nvSpPr>
            <p:cNvPr id="43022" name="Rectangle 10"/>
            <p:cNvSpPr>
              <a:spLocks noChangeArrowheads="1"/>
            </p:cNvSpPr>
            <p:nvPr/>
          </p:nvSpPr>
          <p:spPr bwMode="auto">
            <a:xfrm>
              <a:off x="394" y="2322"/>
              <a:ext cx="433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500" b="1">
                  <a:solidFill>
                    <a:srgbClr val="00FFFF"/>
                  </a:solidFill>
                  <a:latin typeface="Arial" charset="0"/>
                </a:rPr>
                <a:t>Na to vprašanje lahko odgovorimo s pomočjo</a:t>
              </a:r>
              <a:endParaRPr lang="en-US"/>
            </a:p>
          </p:txBody>
        </p:sp>
        <p:sp>
          <p:nvSpPr>
            <p:cNvPr id="43023" name="Rectangle 11"/>
            <p:cNvSpPr>
              <a:spLocks noChangeArrowheads="1"/>
            </p:cNvSpPr>
            <p:nvPr/>
          </p:nvSpPr>
          <p:spPr bwMode="auto">
            <a:xfrm>
              <a:off x="394" y="2546"/>
              <a:ext cx="30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500" b="1">
                  <a:solidFill>
                    <a:srgbClr val="00FFFF"/>
                  </a:solidFill>
                  <a:latin typeface="Arial" charset="0"/>
                </a:rPr>
                <a:t>dvohibridnega sistema</a:t>
              </a:r>
              <a:r>
                <a:rPr lang="sl-SI" sz="2500" b="1">
                  <a:solidFill>
                    <a:srgbClr val="00FFFF"/>
                  </a:solidFill>
                  <a:latin typeface="Arial" charset="0"/>
                </a:rPr>
                <a:t> kvasovk</a:t>
              </a:r>
              <a:r>
                <a:rPr lang="en-US" sz="2500" b="1">
                  <a:solidFill>
                    <a:srgbClr val="00FFFF"/>
                  </a:solidFill>
                  <a:latin typeface="Arial" charset="0"/>
                </a:rPr>
                <a:t>.</a:t>
              </a:r>
              <a:endParaRPr lang="en-US"/>
            </a:p>
          </p:txBody>
        </p:sp>
      </p:grpSp>
      <p:grpSp>
        <p:nvGrpSpPr>
          <p:cNvPr id="185356" name="Group 12"/>
          <p:cNvGrpSpPr>
            <a:grpSpLocks/>
          </p:cNvGrpSpPr>
          <p:nvPr/>
        </p:nvGrpSpPr>
        <p:grpSpPr bwMode="auto">
          <a:xfrm>
            <a:off x="533400" y="5105400"/>
            <a:ext cx="8370888" cy="736600"/>
            <a:chOff x="336" y="3216"/>
            <a:chExt cx="5273" cy="464"/>
          </a:xfrm>
        </p:grpSpPr>
        <p:sp>
          <p:nvSpPr>
            <p:cNvPr id="43020" name="Rectangle 13"/>
            <p:cNvSpPr>
              <a:spLocks noChangeArrowheads="1"/>
            </p:cNvSpPr>
            <p:nvPr/>
          </p:nvSpPr>
          <p:spPr bwMode="auto">
            <a:xfrm>
              <a:off x="336" y="3216"/>
              <a:ext cx="527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500" b="1">
                  <a:solidFill>
                    <a:schemeClr val="hlink"/>
                  </a:solidFill>
                  <a:latin typeface="Arial" charset="0"/>
                </a:rPr>
                <a:t>Da bi razumeli, kako deluje, si moramo najprej ogledati,</a:t>
              </a:r>
              <a:endParaRPr lang="en-US"/>
            </a:p>
          </p:txBody>
        </p:sp>
        <p:sp>
          <p:nvSpPr>
            <p:cNvPr id="43021" name="Rectangle 14"/>
            <p:cNvSpPr>
              <a:spLocks noChangeArrowheads="1"/>
            </p:cNvSpPr>
            <p:nvPr/>
          </p:nvSpPr>
          <p:spPr bwMode="auto">
            <a:xfrm>
              <a:off x="336" y="3440"/>
              <a:ext cx="524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500" b="1">
                  <a:solidFill>
                    <a:schemeClr val="hlink"/>
                  </a:solidFill>
                  <a:latin typeface="Arial" charset="0"/>
                </a:rPr>
                <a:t>kako poteka regulacija izražanja genov pri kvasovkah...</a:t>
              </a:r>
              <a:endParaRPr lang="en-US">
                <a:solidFill>
                  <a:schemeClr val="hlink"/>
                </a:solidFill>
              </a:endParaRPr>
            </a:p>
          </p:txBody>
        </p:sp>
      </p:grpSp>
      <p:grpSp>
        <p:nvGrpSpPr>
          <p:cNvPr id="185359" name="Group 15"/>
          <p:cNvGrpSpPr>
            <a:grpSpLocks/>
          </p:cNvGrpSpPr>
          <p:nvPr/>
        </p:nvGrpSpPr>
        <p:grpSpPr bwMode="auto">
          <a:xfrm>
            <a:off x="2133600" y="2133600"/>
            <a:ext cx="4640263" cy="735013"/>
            <a:chOff x="1344" y="1344"/>
            <a:chExt cx="2923" cy="463"/>
          </a:xfrm>
        </p:grpSpPr>
        <p:sp>
          <p:nvSpPr>
            <p:cNvPr id="43018" name="Rectangle 16"/>
            <p:cNvSpPr>
              <a:spLocks noChangeArrowheads="1"/>
            </p:cNvSpPr>
            <p:nvPr/>
          </p:nvSpPr>
          <p:spPr bwMode="auto">
            <a:xfrm>
              <a:off x="1344" y="1344"/>
              <a:ext cx="144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500" b="1">
                  <a:solidFill>
                    <a:srgbClr val="00FFFF"/>
                  </a:solidFill>
                  <a:latin typeface="Arial" charset="0"/>
                </a:rPr>
                <a:t>in vprašanje je,</a:t>
              </a:r>
              <a:endParaRPr lang="en-US"/>
            </a:p>
          </p:txBody>
        </p:sp>
        <p:sp>
          <p:nvSpPr>
            <p:cNvPr id="43019" name="Rectangle 17"/>
            <p:cNvSpPr>
              <a:spLocks noChangeArrowheads="1"/>
            </p:cNvSpPr>
            <p:nvPr/>
          </p:nvSpPr>
          <p:spPr bwMode="auto">
            <a:xfrm>
              <a:off x="1344" y="1567"/>
              <a:ext cx="292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500" b="1">
                  <a:solidFill>
                    <a:srgbClr val="00FFFF"/>
                  </a:solidFill>
                  <a:latin typeface="Arial" charset="0"/>
                </a:rPr>
                <a:t>ali se vežeta drug na drugega?</a:t>
              </a:r>
              <a:endParaRPr lang="en-US"/>
            </a:p>
          </p:txBody>
        </p:sp>
      </p:grpSp>
      <p:sp>
        <p:nvSpPr>
          <p:cNvPr id="185362" name="Rectangle 18"/>
          <p:cNvSpPr>
            <a:spLocks noChangeArrowheads="1"/>
          </p:cNvSpPr>
          <p:nvPr/>
        </p:nvSpPr>
        <p:spPr bwMode="auto">
          <a:xfrm>
            <a:off x="457200" y="6172200"/>
            <a:ext cx="5715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200" i="1">
                <a:solidFill>
                  <a:srgbClr val="99FF33"/>
                </a:solidFill>
                <a:latin typeface="Arial" charset="0"/>
              </a:rPr>
              <a:t>Bruce Jenks, Odd. za celično fiziologijo živali, Univerza v Nijmegnu, Nizozemska</a:t>
            </a:r>
            <a:r>
              <a:rPr lang="en-US" sz="1200" i="1">
                <a:solidFill>
                  <a:srgbClr val="CCECFF"/>
                </a:solidFill>
                <a:latin typeface="Arial" charset="0"/>
              </a:rPr>
              <a:t/>
            </a:r>
            <a:br>
              <a:rPr lang="en-US" sz="1200" i="1">
                <a:solidFill>
                  <a:srgbClr val="CCECFF"/>
                </a:solidFill>
                <a:latin typeface="Arial" charset="0"/>
              </a:rPr>
            </a:br>
            <a:r>
              <a:rPr lang="en-US" sz="1000">
                <a:solidFill>
                  <a:srgbClr val="66FFFF"/>
                </a:solidFill>
                <a:latin typeface="Arial" charset="0"/>
              </a:rPr>
              <a:t>http://www.celanphy.sci.kun.nl/jenks.htm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5362"/>
                                        </p:tgtEl>
                                        <p:attrNameLst>
                                          <p:attrName>style.visibility</p:attrName>
                                        </p:attrNameLst>
                                      </p:cBhvr>
                                      <p:to>
                                        <p:strVal val="visible"/>
                                      </p:to>
                                    </p:set>
                                    <p:anim calcmode="lin" valueType="num">
                                      <p:cBhvr additive="base">
                                        <p:cTn id="7" dur="500" fill="hold"/>
                                        <p:tgtEl>
                                          <p:spTgt spid="185362"/>
                                        </p:tgtEl>
                                        <p:attrNameLst>
                                          <p:attrName>ppt_x</p:attrName>
                                        </p:attrNameLst>
                                      </p:cBhvr>
                                      <p:tavLst>
                                        <p:tav tm="0">
                                          <p:val>
                                            <p:strVal val="0-#ppt_w/2"/>
                                          </p:val>
                                        </p:tav>
                                        <p:tav tm="100000">
                                          <p:val>
                                            <p:strVal val="#ppt_x"/>
                                          </p:val>
                                        </p:tav>
                                      </p:tavLst>
                                    </p:anim>
                                    <p:anim calcmode="lin" valueType="num">
                                      <p:cBhvr additive="base">
                                        <p:cTn id="8" dur="500" fill="hold"/>
                                        <p:tgtEl>
                                          <p:spTgt spid="1853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5352"/>
                                        </p:tgtEl>
                                        <p:attrNameLst>
                                          <p:attrName>style.visibility</p:attrName>
                                        </p:attrNameLst>
                                      </p:cBhvr>
                                      <p:to>
                                        <p:strVal val="visible"/>
                                      </p:to>
                                    </p:set>
                                    <p:anim calcmode="lin" valueType="num">
                                      <p:cBhvr additive="base">
                                        <p:cTn id="13" dur="500" fill="hold"/>
                                        <p:tgtEl>
                                          <p:spTgt spid="185352"/>
                                        </p:tgtEl>
                                        <p:attrNameLst>
                                          <p:attrName>ppt_x</p:attrName>
                                        </p:attrNameLst>
                                      </p:cBhvr>
                                      <p:tavLst>
                                        <p:tav tm="0">
                                          <p:val>
                                            <p:strVal val="0-#ppt_w/2"/>
                                          </p:val>
                                        </p:tav>
                                        <p:tav tm="100000">
                                          <p:val>
                                            <p:strVal val="#ppt_x"/>
                                          </p:val>
                                        </p:tav>
                                      </p:tavLst>
                                    </p:anim>
                                    <p:anim calcmode="lin" valueType="num">
                                      <p:cBhvr additive="base">
                                        <p:cTn id="14" dur="500" fill="hold"/>
                                        <p:tgtEl>
                                          <p:spTgt spid="185352"/>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3" presetClass="entr" presetSubtype="16" fill="hold" nodeType="afterEffect">
                                  <p:stCondLst>
                                    <p:cond delay="0"/>
                                  </p:stCondLst>
                                  <p:childTnLst>
                                    <p:set>
                                      <p:cBhvr>
                                        <p:cTn id="17" dur="1" fill="hold">
                                          <p:stCondLst>
                                            <p:cond delay="0"/>
                                          </p:stCondLst>
                                        </p:cTn>
                                        <p:tgtEl>
                                          <p:spTgt spid="185350"/>
                                        </p:tgtEl>
                                        <p:attrNameLst>
                                          <p:attrName>style.visibility</p:attrName>
                                        </p:attrNameLst>
                                      </p:cBhvr>
                                      <p:to>
                                        <p:strVal val="visible"/>
                                      </p:to>
                                    </p:set>
                                    <p:anim calcmode="lin" valueType="num">
                                      <p:cBhvr>
                                        <p:cTn id="18" dur="500" fill="hold"/>
                                        <p:tgtEl>
                                          <p:spTgt spid="185350"/>
                                        </p:tgtEl>
                                        <p:attrNameLst>
                                          <p:attrName>ppt_w</p:attrName>
                                        </p:attrNameLst>
                                      </p:cBhvr>
                                      <p:tavLst>
                                        <p:tav tm="0">
                                          <p:val>
                                            <p:fltVal val="0"/>
                                          </p:val>
                                        </p:tav>
                                        <p:tav tm="100000">
                                          <p:val>
                                            <p:strVal val="#ppt_w"/>
                                          </p:val>
                                        </p:tav>
                                      </p:tavLst>
                                    </p:anim>
                                    <p:anim calcmode="lin" valueType="num">
                                      <p:cBhvr>
                                        <p:cTn id="19" dur="500" fill="hold"/>
                                        <p:tgtEl>
                                          <p:spTgt spid="185350"/>
                                        </p:tgtEl>
                                        <p:attrNameLst>
                                          <p:attrName>ppt_h</p:attrName>
                                        </p:attrNameLst>
                                      </p:cBhvr>
                                      <p:tavLst>
                                        <p:tav tm="0">
                                          <p:val>
                                            <p:fltVal val="0"/>
                                          </p:val>
                                        </p:tav>
                                        <p:tav tm="100000">
                                          <p:val>
                                            <p:strVal val="#ppt_h"/>
                                          </p:val>
                                        </p:tav>
                                      </p:tavLst>
                                    </p:anim>
                                  </p:childTnLst>
                                </p:cTn>
                              </p:par>
                            </p:childTnLst>
                          </p:cTn>
                        </p:par>
                        <p:par>
                          <p:cTn id="20" fill="hold" nodeType="afterGroup">
                            <p:stCondLst>
                              <p:cond delay="1000"/>
                            </p:stCondLst>
                            <p:childTnLst>
                              <p:par>
                                <p:cTn id="21" presetID="23" presetClass="entr" presetSubtype="16" fill="hold" nodeType="afterEffect">
                                  <p:stCondLst>
                                    <p:cond delay="0"/>
                                  </p:stCondLst>
                                  <p:childTnLst>
                                    <p:set>
                                      <p:cBhvr>
                                        <p:cTn id="22" dur="1" fill="hold">
                                          <p:stCondLst>
                                            <p:cond delay="0"/>
                                          </p:stCondLst>
                                        </p:cTn>
                                        <p:tgtEl>
                                          <p:spTgt spid="185351"/>
                                        </p:tgtEl>
                                        <p:attrNameLst>
                                          <p:attrName>style.visibility</p:attrName>
                                        </p:attrNameLst>
                                      </p:cBhvr>
                                      <p:to>
                                        <p:strVal val="visible"/>
                                      </p:to>
                                    </p:set>
                                    <p:anim calcmode="lin" valueType="num">
                                      <p:cBhvr>
                                        <p:cTn id="23" dur="500" fill="hold"/>
                                        <p:tgtEl>
                                          <p:spTgt spid="185351"/>
                                        </p:tgtEl>
                                        <p:attrNameLst>
                                          <p:attrName>ppt_w</p:attrName>
                                        </p:attrNameLst>
                                      </p:cBhvr>
                                      <p:tavLst>
                                        <p:tav tm="0">
                                          <p:val>
                                            <p:fltVal val="0"/>
                                          </p:val>
                                        </p:tav>
                                        <p:tav tm="100000">
                                          <p:val>
                                            <p:strVal val="#ppt_w"/>
                                          </p:val>
                                        </p:tav>
                                      </p:tavLst>
                                    </p:anim>
                                    <p:anim calcmode="lin" valueType="num">
                                      <p:cBhvr>
                                        <p:cTn id="24" dur="500" fill="hold"/>
                                        <p:tgtEl>
                                          <p:spTgt spid="185351"/>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85359"/>
                                        </p:tgtEl>
                                        <p:attrNameLst>
                                          <p:attrName>style.visibility</p:attrName>
                                        </p:attrNameLst>
                                      </p:cBhvr>
                                      <p:to>
                                        <p:strVal val="visible"/>
                                      </p:to>
                                    </p:set>
                                    <p:animEffect transition="in" filter="dissolve">
                                      <p:cBhvr>
                                        <p:cTn id="29" dur="500"/>
                                        <p:tgtEl>
                                          <p:spTgt spid="18535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nodeType="clickEffect">
                                  <p:stCondLst>
                                    <p:cond delay="0"/>
                                  </p:stCondLst>
                                  <p:childTnLst>
                                    <p:set>
                                      <p:cBhvr>
                                        <p:cTn id="33" dur="1" fill="hold">
                                          <p:stCondLst>
                                            <p:cond delay="0"/>
                                          </p:stCondLst>
                                        </p:cTn>
                                        <p:tgtEl>
                                          <p:spTgt spid="185353"/>
                                        </p:tgtEl>
                                        <p:attrNameLst>
                                          <p:attrName>style.visibility</p:attrName>
                                        </p:attrNameLst>
                                      </p:cBhvr>
                                      <p:to>
                                        <p:strVal val="visible"/>
                                      </p:to>
                                    </p:set>
                                    <p:anim calcmode="lin" valueType="num">
                                      <p:cBhvr additive="base">
                                        <p:cTn id="34" dur="500" fill="hold"/>
                                        <p:tgtEl>
                                          <p:spTgt spid="185353"/>
                                        </p:tgtEl>
                                        <p:attrNameLst>
                                          <p:attrName>ppt_x</p:attrName>
                                        </p:attrNameLst>
                                      </p:cBhvr>
                                      <p:tavLst>
                                        <p:tav tm="0">
                                          <p:val>
                                            <p:strVal val="0-#ppt_w/2"/>
                                          </p:val>
                                        </p:tav>
                                        <p:tav tm="100000">
                                          <p:val>
                                            <p:strVal val="#ppt_x"/>
                                          </p:val>
                                        </p:tav>
                                      </p:tavLst>
                                    </p:anim>
                                    <p:anim calcmode="lin" valueType="num">
                                      <p:cBhvr additive="base">
                                        <p:cTn id="35" dur="500" fill="hold"/>
                                        <p:tgtEl>
                                          <p:spTgt spid="185353"/>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5" fill="hold" nodeType="clickEffect">
                                  <p:stCondLst>
                                    <p:cond delay="0"/>
                                  </p:stCondLst>
                                  <p:childTnLst>
                                    <p:set>
                                      <p:cBhvr>
                                        <p:cTn id="39" dur="1" fill="hold">
                                          <p:stCondLst>
                                            <p:cond delay="0"/>
                                          </p:stCondLst>
                                        </p:cTn>
                                        <p:tgtEl>
                                          <p:spTgt spid="185356"/>
                                        </p:tgtEl>
                                        <p:attrNameLst>
                                          <p:attrName>style.visibility</p:attrName>
                                        </p:attrNameLst>
                                      </p:cBhvr>
                                      <p:to>
                                        <p:strVal val="visible"/>
                                      </p:to>
                                    </p:set>
                                    <p:animEffect transition="in" filter="checkerboard(down)">
                                      <p:cBhvr>
                                        <p:cTn id="40" dur="500"/>
                                        <p:tgtEl>
                                          <p:spTgt spid="185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2" grpId="0" autoUpdateAnimBg="0"/>
      <p:bldP spid="18536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3444875" y="4672013"/>
            <a:ext cx="5327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500" b="1">
                <a:solidFill>
                  <a:srgbClr val="00FFFF"/>
                </a:solidFill>
                <a:latin typeface="Arial" charset="0"/>
              </a:rPr>
              <a:t>vrnimo se k osnovnemu vprašanju:</a:t>
            </a:r>
            <a:endParaRPr lang="en-US"/>
          </a:p>
        </p:txBody>
      </p:sp>
      <p:pic>
        <p:nvPicPr>
          <p:cNvPr id="1873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2971800"/>
            <a:ext cx="5384800" cy="11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6" name="Rectangle 8"/>
          <p:cNvSpPr>
            <a:spLocks noChangeArrowheads="1"/>
          </p:cNvSpPr>
          <p:nvPr/>
        </p:nvSpPr>
        <p:spPr bwMode="auto">
          <a:xfrm>
            <a:off x="320675" y="1185863"/>
            <a:ext cx="449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solidFill>
                  <a:srgbClr val="00FFFF"/>
                </a:solidFill>
                <a:latin typeface="Arial" charset="0"/>
              </a:rPr>
              <a:t>Regulacija izražanja genov pri kvasovkah</a:t>
            </a:r>
            <a:endParaRPr lang="en-US"/>
          </a:p>
        </p:txBody>
      </p:sp>
      <p:sp>
        <p:nvSpPr>
          <p:cNvPr id="187401" name="Rectangle 9"/>
          <p:cNvSpPr>
            <a:spLocks noChangeArrowheads="1"/>
          </p:cNvSpPr>
          <p:nvPr/>
        </p:nvSpPr>
        <p:spPr bwMode="auto">
          <a:xfrm>
            <a:off x="4800600" y="3124200"/>
            <a:ext cx="2492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FFFF"/>
                </a:solidFill>
                <a:latin typeface="Arial" charset="0"/>
              </a:rPr>
              <a:t>gen</a:t>
            </a:r>
            <a:endParaRPr lang="en-US"/>
          </a:p>
        </p:txBody>
      </p:sp>
      <p:pic>
        <p:nvPicPr>
          <p:cNvPr id="18740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1425" y="2971800"/>
            <a:ext cx="307975" cy="11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7403" name="Rectangle 11"/>
          <p:cNvSpPr>
            <a:spLocks noChangeArrowheads="1"/>
          </p:cNvSpPr>
          <p:nvPr/>
        </p:nvSpPr>
        <p:spPr bwMode="auto">
          <a:xfrm>
            <a:off x="2520950" y="3108325"/>
            <a:ext cx="2968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FFFF"/>
                </a:solidFill>
                <a:latin typeface="Arial" charset="0"/>
              </a:rPr>
              <a:t>UAS</a:t>
            </a:r>
            <a:endParaRPr lang="en-US"/>
          </a:p>
        </p:txBody>
      </p:sp>
      <p:sp>
        <p:nvSpPr>
          <p:cNvPr id="187404" name="Rectangle 12"/>
          <p:cNvSpPr>
            <a:spLocks noChangeArrowheads="1"/>
          </p:cNvSpPr>
          <p:nvPr/>
        </p:nvSpPr>
        <p:spPr bwMode="auto">
          <a:xfrm>
            <a:off x="457200" y="3276600"/>
            <a:ext cx="39528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FFFF"/>
                </a:solidFill>
                <a:latin typeface="Arial" charset="0"/>
              </a:rPr>
              <a:t>zgornje aktivacijsko zaporedje </a:t>
            </a:r>
            <a:r>
              <a:rPr lang="en-US" sz="1000" b="1" i="1">
                <a:solidFill>
                  <a:srgbClr val="00FFFF"/>
                </a:solidFill>
                <a:latin typeface="Arial" charset="0"/>
              </a:rPr>
              <a:t>(upstream activation sequence)</a:t>
            </a:r>
            <a:endParaRPr lang="en-US"/>
          </a:p>
        </p:txBody>
      </p:sp>
      <p:pic>
        <p:nvPicPr>
          <p:cNvPr id="18740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3650" y="2443163"/>
            <a:ext cx="282575" cy="5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7406" name="Rectangle 14"/>
          <p:cNvSpPr>
            <a:spLocks noChangeArrowheads="1"/>
          </p:cNvSpPr>
          <p:nvPr/>
        </p:nvSpPr>
        <p:spPr bwMode="auto">
          <a:xfrm>
            <a:off x="631825" y="2179638"/>
            <a:ext cx="2284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b="1">
                <a:solidFill>
                  <a:srgbClr val="00FFFF"/>
                </a:solidFill>
                <a:latin typeface="Arial" charset="0"/>
              </a:rPr>
              <a:t>transkripcijski aktivator</a:t>
            </a:r>
            <a:endParaRPr lang="en-US"/>
          </a:p>
        </p:txBody>
      </p:sp>
      <p:sp>
        <p:nvSpPr>
          <p:cNvPr id="187407" name="Rectangle 15"/>
          <p:cNvSpPr>
            <a:spLocks noChangeArrowheads="1"/>
          </p:cNvSpPr>
          <p:nvPr/>
        </p:nvSpPr>
        <p:spPr bwMode="auto">
          <a:xfrm>
            <a:off x="1066800" y="2743200"/>
            <a:ext cx="14700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FFFF"/>
                </a:solidFill>
                <a:latin typeface="Arial" charset="0"/>
              </a:rPr>
              <a:t>DNA-vezavna domena</a:t>
            </a:r>
            <a:endParaRPr lang="en-US"/>
          </a:p>
        </p:txBody>
      </p:sp>
      <p:sp>
        <p:nvSpPr>
          <p:cNvPr id="187408" name="Rectangle 16"/>
          <p:cNvSpPr>
            <a:spLocks noChangeArrowheads="1"/>
          </p:cNvSpPr>
          <p:nvPr/>
        </p:nvSpPr>
        <p:spPr bwMode="auto">
          <a:xfrm>
            <a:off x="1143000" y="2514600"/>
            <a:ext cx="13573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FFFF"/>
                </a:solidFill>
                <a:latin typeface="Arial" charset="0"/>
              </a:rPr>
              <a:t>aktivacijska domena</a:t>
            </a:r>
            <a:endParaRPr lang="en-US"/>
          </a:p>
        </p:txBody>
      </p:sp>
      <p:pic>
        <p:nvPicPr>
          <p:cNvPr id="187409"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2530475"/>
            <a:ext cx="12239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741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2667000"/>
            <a:ext cx="584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7411" name="Rectangle 19"/>
          <p:cNvSpPr>
            <a:spLocks noChangeArrowheads="1"/>
          </p:cNvSpPr>
          <p:nvPr/>
        </p:nvSpPr>
        <p:spPr bwMode="auto">
          <a:xfrm>
            <a:off x="4267200" y="2667000"/>
            <a:ext cx="14017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FFFF"/>
                </a:solidFill>
                <a:latin typeface="Arial" charset="0"/>
              </a:rPr>
              <a:t>transkripcijski aparat</a:t>
            </a:r>
            <a:endParaRPr lang="en-US"/>
          </a:p>
        </p:txBody>
      </p:sp>
      <p:pic>
        <p:nvPicPr>
          <p:cNvPr id="187412"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1828800"/>
            <a:ext cx="1731963" cy="11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7413"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1828800"/>
            <a:ext cx="700088"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7414" name="Freeform 22"/>
          <p:cNvSpPr>
            <a:spLocks/>
          </p:cNvSpPr>
          <p:nvPr/>
        </p:nvSpPr>
        <p:spPr bwMode="auto">
          <a:xfrm>
            <a:off x="331788" y="1535113"/>
            <a:ext cx="6040437" cy="23812"/>
          </a:xfrm>
          <a:custGeom>
            <a:avLst/>
            <a:gdLst>
              <a:gd name="T0" fmla="*/ 6040437 w 3805"/>
              <a:gd name="T1" fmla="*/ 12700 h 15"/>
              <a:gd name="T2" fmla="*/ 6029325 w 3805"/>
              <a:gd name="T3" fmla="*/ 0 h 15"/>
              <a:gd name="T4" fmla="*/ 0 w 3805"/>
              <a:gd name="T5" fmla="*/ 0 h 15"/>
              <a:gd name="T6" fmla="*/ 0 w 3805"/>
              <a:gd name="T7" fmla="*/ 23812 h 15"/>
              <a:gd name="T8" fmla="*/ 6029325 w 3805"/>
              <a:gd name="T9" fmla="*/ 23812 h 15"/>
              <a:gd name="T10" fmla="*/ 6016625 w 3805"/>
              <a:gd name="T11" fmla="*/ 12700 h 15"/>
              <a:gd name="T12" fmla="*/ 6029325 w 3805"/>
              <a:gd name="T13" fmla="*/ 23812 h 15"/>
              <a:gd name="T14" fmla="*/ 6035675 w 3805"/>
              <a:gd name="T15" fmla="*/ 23812 h 15"/>
              <a:gd name="T16" fmla="*/ 6037262 w 3805"/>
              <a:gd name="T17" fmla="*/ 20637 h 15"/>
              <a:gd name="T18" fmla="*/ 6040437 w 3805"/>
              <a:gd name="T19" fmla="*/ 15875 h 15"/>
              <a:gd name="T20" fmla="*/ 6040437 w 3805"/>
              <a:gd name="T21" fmla="*/ 12700 h 15"/>
              <a:gd name="T22" fmla="*/ 6040437 w 3805"/>
              <a:gd name="T23" fmla="*/ 7937 h 15"/>
              <a:gd name="T24" fmla="*/ 6037262 w 3805"/>
              <a:gd name="T25" fmla="*/ 4762 h 15"/>
              <a:gd name="T26" fmla="*/ 6035675 w 3805"/>
              <a:gd name="T27" fmla="*/ 3175 h 15"/>
              <a:gd name="T28" fmla="*/ 6029325 w 3805"/>
              <a:gd name="T29" fmla="*/ 0 h 15"/>
              <a:gd name="T30" fmla="*/ 6040437 w 3805"/>
              <a:gd name="T31" fmla="*/ 1270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05" h="15">
                <a:moveTo>
                  <a:pt x="3805" y="8"/>
                </a:moveTo>
                <a:lnTo>
                  <a:pt x="3798" y="0"/>
                </a:lnTo>
                <a:lnTo>
                  <a:pt x="0" y="0"/>
                </a:lnTo>
                <a:lnTo>
                  <a:pt x="0" y="15"/>
                </a:lnTo>
                <a:lnTo>
                  <a:pt x="3798" y="15"/>
                </a:lnTo>
                <a:lnTo>
                  <a:pt x="3790" y="8"/>
                </a:lnTo>
                <a:lnTo>
                  <a:pt x="3798" y="15"/>
                </a:lnTo>
                <a:lnTo>
                  <a:pt x="3802" y="15"/>
                </a:lnTo>
                <a:lnTo>
                  <a:pt x="3803" y="13"/>
                </a:lnTo>
                <a:lnTo>
                  <a:pt x="3805" y="10"/>
                </a:lnTo>
                <a:lnTo>
                  <a:pt x="3805" y="8"/>
                </a:lnTo>
                <a:lnTo>
                  <a:pt x="3805" y="5"/>
                </a:lnTo>
                <a:lnTo>
                  <a:pt x="3803" y="3"/>
                </a:lnTo>
                <a:lnTo>
                  <a:pt x="3802" y="2"/>
                </a:lnTo>
                <a:lnTo>
                  <a:pt x="3798" y="0"/>
                </a:lnTo>
                <a:lnTo>
                  <a:pt x="3805" y="8"/>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87415" name="Freeform 23"/>
          <p:cNvSpPr>
            <a:spLocks/>
          </p:cNvSpPr>
          <p:nvPr/>
        </p:nvSpPr>
        <p:spPr bwMode="auto">
          <a:xfrm>
            <a:off x="6348413" y="1547813"/>
            <a:ext cx="23812" cy="2022475"/>
          </a:xfrm>
          <a:custGeom>
            <a:avLst/>
            <a:gdLst>
              <a:gd name="T0" fmla="*/ 12700 w 15"/>
              <a:gd name="T1" fmla="*/ 2022475 h 1274"/>
              <a:gd name="T2" fmla="*/ 23812 w 15"/>
              <a:gd name="T3" fmla="*/ 2009775 h 1274"/>
              <a:gd name="T4" fmla="*/ 23812 w 15"/>
              <a:gd name="T5" fmla="*/ 0 h 1274"/>
              <a:gd name="T6" fmla="*/ 0 w 15"/>
              <a:gd name="T7" fmla="*/ 0 h 1274"/>
              <a:gd name="T8" fmla="*/ 0 w 15"/>
              <a:gd name="T9" fmla="*/ 2009775 h 1274"/>
              <a:gd name="T10" fmla="*/ 12700 w 15"/>
              <a:gd name="T11" fmla="*/ 1998663 h 1274"/>
              <a:gd name="T12" fmla="*/ 0 w 15"/>
              <a:gd name="T13" fmla="*/ 2009775 h 1274"/>
              <a:gd name="T14" fmla="*/ 0 w 15"/>
              <a:gd name="T15" fmla="*/ 2014538 h 1274"/>
              <a:gd name="T16" fmla="*/ 3175 w 15"/>
              <a:gd name="T17" fmla="*/ 2017713 h 1274"/>
              <a:gd name="T18" fmla="*/ 9525 w 15"/>
              <a:gd name="T19" fmla="*/ 2019300 h 1274"/>
              <a:gd name="T20" fmla="*/ 12700 w 15"/>
              <a:gd name="T21" fmla="*/ 2022475 h 1274"/>
              <a:gd name="T22" fmla="*/ 19050 w 15"/>
              <a:gd name="T23" fmla="*/ 2019300 h 1274"/>
              <a:gd name="T24" fmla="*/ 20637 w 15"/>
              <a:gd name="T25" fmla="*/ 2017713 h 1274"/>
              <a:gd name="T26" fmla="*/ 23812 w 15"/>
              <a:gd name="T27" fmla="*/ 2014538 h 1274"/>
              <a:gd name="T28" fmla="*/ 23812 w 15"/>
              <a:gd name="T29" fmla="*/ 2009775 h 1274"/>
              <a:gd name="T30" fmla="*/ 12700 w 15"/>
              <a:gd name="T31" fmla="*/ 2022475 h 12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 h="1274">
                <a:moveTo>
                  <a:pt x="8" y="1274"/>
                </a:moveTo>
                <a:lnTo>
                  <a:pt x="15" y="1266"/>
                </a:lnTo>
                <a:lnTo>
                  <a:pt x="15" y="0"/>
                </a:lnTo>
                <a:lnTo>
                  <a:pt x="0" y="0"/>
                </a:lnTo>
                <a:lnTo>
                  <a:pt x="0" y="1266"/>
                </a:lnTo>
                <a:lnTo>
                  <a:pt x="8" y="1259"/>
                </a:lnTo>
                <a:lnTo>
                  <a:pt x="0" y="1266"/>
                </a:lnTo>
                <a:lnTo>
                  <a:pt x="0" y="1269"/>
                </a:lnTo>
                <a:lnTo>
                  <a:pt x="2" y="1271"/>
                </a:lnTo>
                <a:lnTo>
                  <a:pt x="6" y="1272"/>
                </a:lnTo>
                <a:lnTo>
                  <a:pt x="8" y="1274"/>
                </a:lnTo>
                <a:lnTo>
                  <a:pt x="12" y="1272"/>
                </a:lnTo>
                <a:lnTo>
                  <a:pt x="13" y="1271"/>
                </a:lnTo>
                <a:lnTo>
                  <a:pt x="15" y="1269"/>
                </a:lnTo>
                <a:lnTo>
                  <a:pt x="15" y="1266"/>
                </a:lnTo>
                <a:lnTo>
                  <a:pt x="8" y="127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87416" name="Freeform 24"/>
          <p:cNvSpPr>
            <a:spLocks/>
          </p:cNvSpPr>
          <p:nvPr/>
        </p:nvSpPr>
        <p:spPr bwMode="auto">
          <a:xfrm>
            <a:off x="320675" y="3546475"/>
            <a:ext cx="6040438" cy="23813"/>
          </a:xfrm>
          <a:custGeom>
            <a:avLst/>
            <a:gdLst>
              <a:gd name="T0" fmla="*/ 0 w 3805"/>
              <a:gd name="T1" fmla="*/ 11113 h 15"/>
              <a:gd name="T2" fmla="*/ 11113 w 3805"/>
              <a:gd name="T3" fmla="*/ 23813 h 15"/>
              <a:gd name="T4" fmla="*/ 6040438 w 3805"/>
              <a:gd name="T5" fmla="*/ 23813 h 15"/>
              <a:gd name="T6" fmla="*/ 6040438 w 3805"/>
              <a:gd name="T7" fmla="*/ 0 h 15"/>
              <a:gd name="T8" fmla="*/ 11113 w 3805"/>
              <a:gd name="T9" fmla="*/ 0 h 15"/>
              <a:gd name="T10" fmla="*/ 23813 w 3805"/>
              <a:gd name="T11" fmla="*/ 11113 h 15"/>
              <a:gd name="T12" fmla="*/ 11113 w 3805"/>
              <a:gd name="T13" fmla="*/ 0 h 15"/>
              <a:gd name="T14" fmla="*/ 4763 w 3805"/>
              <a:gd name="T15" fmla="*/ 0 h 15"/>
              <a:gd name="T16" fmla="*/ 3175 w 3805"/>
              <a:gd name="T17" fmla="*/ 3175 h 15"/>
              <a:gd name="T18" fmla="*/ 0 w 3805"/>
              <a:gd name="T19" fmla="*/ 7938 h 15"/>
              <a:gd name="T20" fmla="*/ 0 w 3805"/>
              <a:gd name="T21" fmla="*/ 11113 h 15"/>
              <a:gd name="T22" fmla="*/ 0 w 3805"/>
              <a:gd name="T23" fmla="*/ 15875 h 15"/>
              <a:gd name="T24" fmla="*/ 3175 w 3805"/>
              <a:gd name="T25" fmla="*/ 19050 h 15"/>
              <a:gd name="T26" fmla="*/ 4763 w 3805"/>
              <a:gd name="T27" fmla="*/ 20638 h 15"/>
              <a:gd name="T28" fmla="*/ 11113 w 3805"/>
              <a:gd name="T29" fmla="*/ 23813 h 15"/>
              <a:gd name="T30" fmla="*/ 0 w 3805"/>
              <a:gd name="T31" fmla="*/ 11113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05" h="15">
                <a:moveTo>
                  <a:pt x="0" y="7"/>
                </a:moveTo>
                <a:lnTo>
                  <a:pt x="7" y="15"/>
                </a:lnTo>
                <a:lnTo>
                  <a:pt x="3805" y="15"/>
                </a:lnTo>
                <a:lnTo>
                  <a:pt x="3805" y="0"/>
                </a:lnTo>
                <a:lnTo>
                  <a:pt x="7" y="0"/>
                </a:lnTo>
                <a:lnTo>
                  <a:pt x="15" y="7"/>
                </a:lnTo>
                <a:lnTo>
                  <a:pt x="7" y="0"/>
                </a:lnTo>
                <a:lnTo>
                  <a:pt x="3" y="0"/>
                </a:lnTo>
                <a:lnTo>
                  <a:pt x="2" y="2"/>
                </a:lnTo>
                <a:lnTo>
                  <a:pt x="0" y="5"/>
                </a:lnTo>
                <a:lnTo>
                  <a:pt x="0" y="7"/>
                </a:lnTo>
                <a:lnTo>
                  <a:pt x="0" y="10"/>
                </a:lnTo>
                <a:lnTo>
                  <a:pt x="2" y="12"/>
                </a:lnTo>
                <a:lnTo>
                  <a:pt x="3" y="13"/>
                </a:lnTo>
                <a:lnTo>
                  <a:pt x="7" y="15"/>
                </a:lnTo>
                <a:lnTo>
                  <a:pt x="0" y="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87417" name="Freeform 25"/>
          <p:cNvSpPr>
            <a:spLocks/>
          </p:cNvSpPr>
          <p:nvPr/>
        </p:nvSpPr>
        <p:spPr bwMode="auto">
          <a:xfrm>
            <a:off x="320675" y="1535113"/>
            <a:ext cx="23813" cy="2022475"/>
          </a:xfrm>
          <a:custGeom>
            <a:avLst/>
            <a:gdLst>
              <a:gd name="T0" fmla="*/ 11113 w 15"/>
              <a:gd name="T1" fmla="*/ 0 h 1274"/>
              <a:gd name="T2" fmla="*/ 0 w 15"/>
              <a:gd name="T3" fmla="*/ 12700 h 1274"/>
              <a:gd name="T4" fmla="*/ 0 w 15"/>
              <a:gd name="T5" fmla="*/ 2022475 h 1274"/>
              <a:gd name="T6" fmla="*/ 23813 w 15"/>
              <a:gd name="T7" fmla="*/ 2022475 h 1274"/>
              <a:gd name="T8" fmla="*/ 23813 w 15"/>
              <a:gd name="T9" fmla="*/ 12700 h 1274"/>
              <a:gd name="T10" fmla="*/ 11113 w 15"/>
              <a:gd name="T11" fmla="*/ 23813 h 1274"/>
              <a:gd name="T12" fmla="*/ 23813 w 15"/>
              <a:gd name="T13" fmla="*/ 12700 h 1274"/>
              <a:gd name="T14" fmla="*/ 23813 w 15"/>
              <a:gd name="T15" fmla="*/ 7938 h 1274"/>
              <a:gd name="T16" fmla="*/ 20638 w 15"/>
              <a:gd name="T17" fmla="*/ 4763 h 1274"/>
              <a:gd name="T18" fmla="*/ 14288 w 15"/>
              <a:gd name="T19" fmla="*/ 3175 h 1274"/>
              <a:gd name="T20" fmla="*/ 11113 w 15"/>
              <a:gd name="T21" fmla="*/ 3175 h 1274"/>
              <a:gd name="T22" fmla="*/ 4763 w 15"/>
              <a:gd name="T23" fmla="*/ 3175 h 1274"/>
              <a:gd name="T24" fmla="*/ 3175 w 15"/>
              <a:gd name="T25" fmla="*/ 4763 h 1274"/>
              <a:gd name="T26" fmla="*/ 0 w 15"/>
              <a:gd name="T27" fmla="*/ 7938 h 1274"/>
              <a:gd name="T28" fmla="*/ 0 w 15"/>
              <a:gd name="T29" fmla="*/ 12700 h 1274"/>
              <a:gd name="T30" fmla="*/ 11113 w 15"/>
              <a:gd name="T31" fmla="*/ 0 h 12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 h="1274">
                <a:moveTo>
                  <a:pt x="7" y="0"/>
                </a:moveTo>
                <a:lnTo>
                  <a:pt x="0" y="8"/>
                </a:lnTo>
                <a:lnTo>
                  <a:pt x="0" y="1274"/>
                </a:lnTo>
                <a:lnTo>
                  <a:pt x="15" y="1274"/>
                </a:lnTo>
                <a:lnTo>
                  <a:pt x="15" y="8"/>
                </a:lnTo>
                <a:lnTo>
                  <a:pt x="7" y="15"/>
                </a:lnTo>
                <a:lnTo>
                  <a:pt x="15" y="8"/>
                </a:lnTo>
                <a:lnTo>
                  <a:pt x="15" y="5"/>
                </a:lnTo>
                <a:lnTo>
                  <a:pt x="13" y="3"/>
                </a:lnTo>
                <a:lnTo>
                  <a:pt x="9" y="2"/>
                </a:lnTo>
                <a:lnTo>
                  <a:pt x="7" y="2"/>
                </a:lnTo>
                <a:lnTo>
                  <a:pt x="3" y="2"/>
                </a:lnTo>
                <a:lnTo>
                  <a:pt x="2" y="3"/>
                </a:lnTo>
                <a:lnTo>
                  <a:pt x="0" y="5"/>
                </a:lnTo>
                <a:lnTo>
                  <a:pt x="0" y="8"/>
                </a:lnTo>
                <a:lnTo>
                  <a:pt x="7"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87418" name="Rectangle 26"/>
          <p:cNvSpPr>
            <a:spLocks noChangeArrowheads="1"/>
          </p:cNvSpPr>
          <p:nvPr/>
        </p:nvSpPr>
        <p:spPr bwMode="auto">
          <a:xfrm>
            <a:off x="914400" y="1600200"/>
            <a:ext cx="20367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FFFF"/>
                </a:solidFill>
                <a:latin typeface="Arial" charset="0"/>
              </a:rPr>
              <a:t>gen za transkripcijski aktivator</a:t>
            </a:r>
            <a:endParaRPr lang="en-US"/>
          </a:p>
        </p:txBody>
      </p:sp>
      <p:grpSp>
        <p:nvGrpSpPr>
          <p:cNvPr id="44055" name="Group 27"/>
          <p:cNvGrpSpPr>
            <a:grpSpLocks/>
          </p:cNvGrpSpPr>
          <p:nvPr/>
        </p:nvGrpSpPr>
        <p:grpSpPr bwMode="auto">
          <a:xfrm>
            <a:off x="188913" y="100013"/>
            <a:ext cx="8421687" cy="784225"/>
            <a:chOff x="119" y="63"/>
            <a:chExt cx="5305" cy="494"/>
          </a:xfrm>
        </p:grpSpPr>
        <p:sp>
          <p:nvSpPr>
            <p:cNvPr id="44056" name="Rectangle 28"/>
            <p:cNvSpPr>
              <a:spLocks noChangeArrowheads="1"/>
            </p:cNvSpPr>
            <p:nvPr/>
          </p:nvSpPr>
          <p:spPr bwMode="auto">
            <a:xfrm>
              <a:off x="144" y="63"/>
              <a:ext cx="271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sl-SI" sz="2500" b="1">
                  <a:solidFill>
                    <a:srgbClr val="00FF00"/>
                  </a:solidFill>
                  <a:latin typeface="Arial" charset="0"/>
                </a:rPr>
                <a:t>D</a:t>
              </a:r>
              <a:r>
                <a:rPr lang="en-US" sz="2500" b="1">
                  <a:solidFill>
                    <a:srgbClr val="00FF00"/>
                  </a:solidFill>
                  <a:latin typeface="Arial" charset="0"/>
                </a:rPr>
                <a:t>vohibridni sistem</a:t>
              </a:r>
              <a:r>
                <a:rPr lang="sl-SI" sz="2500" b="1">
                  <a:solidFill>
                    <a:srgbClr val="00FF00"/>
                  </a:solidFill>
                  <a:latin typeface="Arial" charset="0"/>
                </a:rPr>
                <a:t> kvasovk</a:t>
              </a:r>
              <a:r>
                <a:rPr lang="en-US" sz="2500" b="1">
                  <a:solidFill>
                    <a:srgbClr val="00FF00"/>
                  </a:solidFill>
                  <a:latin typeface="Arial" charset="0"/>
                </a:rPr>
                <a:t>:</a:t>
              </a:r>
              <a:endParaRPr lang="en-US"/>
            </a:p>
          </p:txBody>
        </p:sp>
        <p:pic>
          <p:nvPicPr>
            <p:cNvPr id="44057" name="Picture 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 y="336"/>
              <a:ext cx="5305" cy="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58" name="Rectangle 30"/>
            <p:cNvSpPr>
              <a:spLocks noChangeArrowheads="1"/>
            </p:cNvSpPr>
            <p:nvPr/>
          </p:nvSpPr>
          <p:spPr bwMode="auto">
            <a:xfrm>
              <a:off x="2064" y="384"/>
              <a:ext cx="33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i="1">
                  <a:solidFill>
                    <a:srgbClr val="00FF00"/>
                  </a:solidFill>
                  <a:latin typeface="Arial" charset="0"/>
                </a:rPr>
                <a:t>genetski test za določanje interakcij med proteini</a:t>
              </a: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87399"/>
                                        </p:tgtEl>
                                        <p:attrNameLst>
                                          <p:attrName>style.visibility</p:attrName>
                                        </p:attrNameLst>
                                      </p:cBhvr>
                                      <p:to>
                                        <p:strVal val="visible"/>
                                      </p:to>
                                    </p:set>
                                    <p:animEffect transition="in" filter="box(out)">
                                      <p:cBhvr>
                                        <p:cTn id="7" dur="500"/>
                                        <p:tgtEl>
                                          <p:spTgt spid="187399"/>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7401"/>
                                        </p:tgtEl>
                                        <p:attrNameLst>
                                          <p:attrName>style.visibility</p:attrName>
                                        </p:attrNameLst>
                                      </p:cBhvr>
                                      <p:to>
                                        <p:strVal val="visible"/>
                                      </p:to>
                                    </p:set>
                                    <p:anim calcmode="lin" valueType="num">
                                      <p:cBhvr additive="base">
                                        <p:cTn id="11" dur="500" fill="hold"/>
                                        <p:tgtEl>
                                          <p:spTgt spid="187401"/>
                                        </p:tgtEl>
                                        <p:attrNameLst>
                                          <p:attrName>ppt_x</p:attrName>
                                        </p:attrNameLst>
                                      </p:cBhvr>
                                      <p:tavLst>
                                        <p:tav tm="0">
                                          <p:val>
                                            <p:strVal val="0-#ppt_w/2"/>
                                          </p:val>
                                        </p:tav>
                                        <p:tav tm="100000">
                                          <p:val>
                                            <p:strVal val="#ppt_x"/>
                                          </p:val>
                                        </p:tav>
                                      </p:tavLst>
                                    </p:anim>
                                    <p:anim calcmode="lin" valueType="num">
                                      <p:cBhvr additive="base">
                                        <p:cTn id="12" dur="500" fill="hold"/>
                                        <p:tgtEl>
                                          <p:spTgt spid="187401"/>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87402"/>
                                        </p:tgtEl>
                                        <p:attrNameLst>
                                          <p:attrName>style.visibility</p:attrName>
                                        </p:attrNameLst>
                                      </p:cBhvr>
                                      <p:to>
                                        <p:strVal val="visible"/>
                                      </p:to>
                                    </p:set>
                                    <p:animEffect transition="in" filter="box(out)">
                                      <p:cBhvr>
                                        <p:cTn id="17" dur="500"/>
                                        <p:tgtEl>
                                          <p:spTgt spid="187402"/>
                                        </p:tgtEl>
                                      </p:cBhvr>
                                    </p:animEffect>
                                  </p:childTnLst>
                                </p:cTn>
                              </p:par>
                            </p:childTnLst>
                          </p:cTn>
                        </p:par>
                        <p:par>
                          <p:cTn id="18" fill="hold" nodeType="afterGroup">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187403"/>
                                        </p:tgtEl>
                                        <p:attrNameLst>
                                          <p:attrName>style.visibility</p:attrName>
                                        </p:attrNameLst>
                                      </p:cBhvr>
                                      <p:to>
                                        <p:strVal val="visible"/>
                                      </p:to>
                                    </p:set>
                                    <p:anim calcmode="lin" valueType="num">
                                      <p:cBhvr additive="base">
                                        <p:cTn id="21" dur="500" fill="hold"/>
                                        <p:tgtEl>
                                          <p:spTgt spid="187403"/>
                                        </p:tgtEl>
                                        <p:attrNameLst>
                                          <p:attrName>ppt_x</p:attrName>
                                        </p:attrNameLst>
                                      </p:cBhvr>
                                      <p:tavLst>
                                        <p:tav tm="0">
                                          <p:val>
                                            <p:strVal val="0-#ppt_w/2"/>
                                          </p:val>
                                        </p:tav>
                                        <p:tav tm="100000">
                                          <p:val>
                                            <p:strVal val="#ppt_x"/>
                                          </p:val>
                                        </p:tav>
                                      </p:tavLst>
                                    </p:anim>
                                    <p:anim calcmode="lin" valueType="num">
                                      <p:cBhvr additive="base">
                                        <p:cTn id="22" dur="500" fill="hold"/>
                                        <p:tgtEl>
                                          <p:spTgt spid="187403"/>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000"/>
                            </p:stCondLst>
                            <p:childTnLst>
                              <p:par>
                                <p:cTn id="24" presetID="2" presetClass="entr" presetSubtype="8" fill="hold" grpId="0" nodeType="afterEffect">
                                  <p:stCondLst>
                                    <p:cond delay="0"/>
                                  </p:stCondLst>
                                  <p:childTnLst>
                                    <p:set>
                                      <p:cBhvr>
                                        <p:cTn id="25" dur="1" fill="hold">
                                          <p:stCondLst>
                                            <p:cond delay="0"/>
                                          </p:stCondLst>
                                        </p:cTn>
                                        <p:tgtEl>
                                          <p:spTgt spid="187404"/>
                                        </p:tgtEl>
                                        <p:attrNameLst>
                                          <p:attrName>style.visibility</p:attrName>
                                        </p:attrNameLst>
                                      </p:cBhvr>
                                      <p:to>
                                        <p:strVal val="visible"/>
                                      </p:to>
                                    </p:set>
                                    <p:anim calcmode="lin" valueType="num">
                                      <p:cBhvr additive="base">
                                        <p:cTn id="26" dur="500" fill="hold"/>
                                        <p:tgtEl>
                                          <p:spTgt spid="187404"/>
                                        </p:tgtEl>
                                        <p:attrNameLst>
                                          <p:attrName>ppt_x</p:attrName>
                                        </p:attrNameLst>
                                      </p:cBhvr>
                                      <p:tavLst>
                                        <p:tav tm="0">
                                          <p:val>
                                            <p:strVal val="0-#ppt_w/2"/>
                                          </p:val>
                                        </p:tav>
                                        <p:tav tm="100000">
                                          <p:val>
                                            <p:strVal val="#ppt_x"/>
                                          </p:val>
                                        </p:tav>
                                      </p:tavLst>
                                    </p:anim>
                                    <p:anim calcmode="lin" valueType="num">
                                      <p:cBhvr additive="base">
                                        <p:cTn id="27" dur="500" fill="hold"/>
                                        <p:tgtEl>
                                          <p:spTgt spid="187404"/>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1" fill="hold" nodeType="clickEffect">
                                  <p:stCondLst>
                                    <p:cond delay="0"/>
                                  </p:stCondLst>
                                  <p:childTnLst>
                                    <p:set>
                                      <p:cBhvr>
                                        <p:cTn id="31" dur="1" fill="hold">
                                          <p:stCondLst>
                                            <p:cond delay="0"/>
                                          </p:stCondLst>
                                        </p:cTn>
                                        <p:tgtEl>
                                          <p:spTgt spid="187405"/>
                                        </p:tgtEl>
                                        <p:attrNameLst>
                                          <p:attrName>style.visibility</p:attrName>
                                        </p:attrNameLst>
                                      </p:cBhvr>
                                      <p:to>
                                        <p:strVal val="visible"/>
                                      </p:to>
                                    </p:set>
                                    <p:anim calcmode="lin" valueType="num">
                                      <p:cBhvr additive="base">
                                        <p:cTn id="32" dur="500" fill="hold"/>
                                        <p:tgtEl>
                                          <p:spTgt spid="187405"/>
                                        </p:tgtEl>
                                        <p:attrNameLst>
                                          <p:attrName>ppt_x</p:attrName>
                                        </p:attrNameLst>
                                      </p:cBhvr>
                                      <p:tavLst>
                                        <p:tav tm="0">
                                          <p:val>
                                            <p:strVal val="#ppt_x"/>
                                          </p:val>
                                        </p:tav>
                                        <p:tav tm="100000">
                                          <p:val>
                                            <p:strVal val="#ppt_x"/>
                                          </p:val>
                                        </p:tav>
                                      </p:tavLst>
                                    </p:anim>
                                    <p:anim calcmode="lin" valueType="num">
                                      <p:cBhvr additive="base">
                                        <p:cTn id="33" dur="500" fill="hold"/>
                                        <p:tgtEl>
                                          <p:spTgt spid="187405"/>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500"/>
                            </p:stCondLst>
                            <p:childTnLst>
                              <p:par>
                                <p:cTn id="35" presetID="2" presetClass="entr" presetSubtype="8" fill="hold" grpId="0" nodeType="afterEffect">
                                  <p:stCondLst>
                                    <p:cond delay="0"/>
                                  </p:stCondLst>
                                  <p:childTnLst>
                                    <p:set>
                                      <p:cBhvr>
                                        <p:cTn id="36" dur="1" fill="hold">
                                          <p:stCondLst>
                                            <p:cond delay="0"/>
                                          </p:stCondLst>
                                        </p:cTn>
                                        <p:tgtEl>
                                          <p:spTgt spid="187406"/>
                                        </p:tgtEl>
                                        <p:attrNameLst>
                                          <p:attrName>style.visibility</p:attrName>
                                        </p:attrNameLst>
                                      </p:cBhvr>
                                      <p:to>
                                        <p:strVal val="visible"/>
                                      </p:to>
                                    </p:set>
                                    <p:anim calcmode="lin" valueType="num">
                                      <p:cBhvr additive="base">
                                        <p:cTn id="37" dur="500" fill="hold"/>
                                        <p:tgtEl>
                                          <p:spTgt spid="187406"/>
                                        </p:tgtEl>
                                        <p:attrNameLst>
                                          <p:attrName>ppt_x</p:attrName>
                                        </p:attrNameLst>
                                      </p:cBhvr>
                                      <p:tavLst>
                                        <p:tav tm="0">
                                          <p:val>
                                            <p:strVal val="0-#ppt_w/2"/>
                                          </p:val>
                                        </p:tav>
                                        <p:tav tm="100000">
                                          <p:val>
                                            <p:strVal val="#ppt_x"/>
                                          </p:val>
                                        </p:tav>
                                      </p:tavLst>
                                    </p:anim>
                                    <p:anim calcmode="lin" valueType="num">
                                      <p:cBhvr additive="base">
                                        <p:cTn id="38" dur="500" fill="hold"/>
                                        <p:tgtEl>
                                          <p:spTgt spid="18740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7407"/>
                                        </p:tgtEl>
                                        <p:attrNameLst>
                                          <p:attrName>style.visibility</p:attrName>
                                        </p:attrNameLst>
                                      </p:cBhvr>
                                      <p:to>
                                        <p:strVal val="visible"/>
                                      </p:to>
                                    </p:set>
                                    <p:anim calcmode="lin" valueType="num">
                                      <p:cBhvr additive="base">
                                        <p:cTn id="43" dur="500" fill="hold"/>
                                        <p:tgtEl>
                                          <p:spTgt spid="187407"/>
                                        </p:tgtEl>
                                        <p:attrNameLst>
                                          <p:attrName>ppt_x</p:attrName>
                                        </p:attrNameLst>
                                      </p:cBhvr>
                                      <p:tavLst>
                                        <p:tav tm="0">
                                          <p:val>
                                            <p:strVal val="0-#ppt_w/2"/>
                                          </p:val>
                                        </p:tav>
                                        <p:tav tm="100000">
                                          <p:val>
                                            <p:strVal val="#ppt_x"/>
                                          </p:val>
                                        </p:tav>
                                      </p:tavLst>
                                    </p:anim>
                                    <p:anim calcmode="lin" valueType="num">
                                      <p:cBhvr additive="base">
                                        <p:cTn id="44" dur="500" fill="hold"/>
                                        <p:tgtEl>
                                          <p:spTgt spid="18740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87408"/>
                                        </p:tgtEl>
                                        <p:attrNameLst>
                                          <p:attrName>style.visibility</p:attrName>
                                        </p:attrNameLst>
                                      </p:cBhvr>
                                      <p:to>
                                        <p:strVal val="visible"/>
                                      </p:to>
                                    </p:set>
                                    <p:anim calcmode="lin" valueType="num">
                                      <p:cBhvr additive="base">
                                        <p:cTn id="49" dur="500" fill="hold"/>
                                        <p:tgtEl>
                                          <p:spTgt spid="187408"/>
                                        </p:tgtEl>
                                        <p:attrNameLst>
                                          <p:attrName>ppt_x</p:attrName>
                                        </p:attrNameLst>
                                      </p:cBhvr>
                                      <p:tavLst>
                                        <p:tav tm="0">
                                          <p:val>
                                            <p:strVal val="0-#ppt_w/2"/>
                                          </p:val>
                                        </p:tav>
                                        <p:tav tm="100000">
                                          <p:val>
                                            <p:strVal val="#ppt_x"/>
                                          </p:val>
                                        </p:tav>
                                      </p:tavLst>
                                    </p:anim>
                                    <p:anim calcmode="lin" valueType="num">
                                      <p:cBhvr additive="base">
                                        <p:cTn id="50" dur="500" fill="hold"/>
                                        <p:tgtEl>
                                          <p:spTgt spid="187408"/>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187409"/>
                                        </p:tgtEl>
                                        <p:attrNameLst>
                                          <p:attrName>style.visibility</p:attrName>
                                        </p:attrNameLst>
                                      </p:cBhvr>
                                      <p:to>
                                        <p:strVal val="visible"/>
                                      </p:to>
                                    </p:set>
                                    <p:animEffect transition="in" filter="wipe(left)">
                                      <p:cBhvr>
                                        <p:cTn id="55" dur="500"/>
                                        <p:tgtEl>
                                          <p:spTgt spid="187409"/>
                                        </p:tgtEl>
                                      </p:cBhvr>
                                    </p:animEffect>
                                  </p:childTnLst>
                                </p:cTn>
                              </p:par>
                            </p:childTnLst>
                          </p:cTn>
                        </p:par>
                        <p:par>
                          <p:cTn id="56" fill="hold" nodeType="afterGroup">
                            <p:stCondLst>
                              <p:cond delay="500"/>
                            </p:stCondLst>
                            <p:childTnLst>
                              <p:par>
                                <p:cTn id="57" presetID="23" presetClass="entr" presetSubtype="16" fill="hold" nodeType="afterEffect">
                                  <p:stCondLst>
                                    <p:cond delay="0"/>
                                  </p:stCondLst>
                                  <p:childTnLst>
                                    <p:set>
                                      <p:cBhvr>
                                        <p:cTn id="58" dur="1" fill="hold">
                                          <p:stCondLst>
                                            <p:cond delay="0"/>
                                          </p:stCondLst>
                                        </p:cTn>
                                        <p:tgtEl>
                                          <p:spTgt spid="187410"/>
                                        </p:tgtEl>
                                        <p:attrNameLst>
                                          <p:attrName>style.visibility</p:attrName>
                                        </p:attrNameLst>
                                      </p:cBhvr>
                                      <p:to>
                                        <p:strVal val="visible"/>
                                      </p:to>
                                    </p:set>
                                    <p:anim calcmode="lin" valueType="num">
                                      <p:cBhvr>
                                        <p:cTn id="59" dur="500" fill="hold"/>
                                        <p:tgtEl>
                                          <p:spTgt spid="187410"/>
                                        </p:tgtEl>
                                        <p:attrNameLst>
                                          <p:attrName>ppt_w</p:attrName>
                                        </p:attrNameLst>
                                      </p:cBhvr>
                                      <p:tavLst>
                                        <p:tav tm="0">
                                          <p:val>
                                            <p:fltVal val="0"/>
                                          </p:val>
                                        </p:tav>
                                        <p:tav tm="100000">
                                          <p:val>
                                            <p:strVal val="#ppt_w"/>
                                          </p:val>
                                        </p:tav>
                                      </p:tavLst>
                                    </p:anim>
                                    <p:anim calcmode="lin" valueType="num">
                                      <p:cBhvr>
                                        <p:cTn id="60" dur="500" fill="hold"/>
                                        <p:tgtEl>
                                          <p:spTgt spid="187410"/>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87411"/>
                                        </p:tgtEl>
                                        <p:attrNameLst>
                                          <p:attrName>style.visibility</p:attrName>
                                        </p:attrNameLst>
                                      </p:cBhvr>
                                      <p:to>
                                        <p:strVal val="visible"/>
                                      </p:to>
                                    </p:set>
                                    <p:anim calcmode="lin" valueType="num">
                                      <p:cBhvr additive="base">
                                        <p:cTn id="65" dur="500" fill="hold"/>
                                        <p:tgtEl>
                                          <p:spTgt spid="187411"/>
                                        </p:tgtEl>
                                        <p:attrNameLst>
                                          <p:attrName>ppt_x</p:attrName>
                                        </p:attrNameLst>
                                      </p:cBhvr>
                                      <p:tavLst>
                                        <p:tav tm="0">
                                          <p:val>
                                            <p:strVal val="0-#ppt_w/2"/>
                                          </p:val>
                                        </p:tav>
                                        <p:tav tm="100000">
                                          <p:val>
                                            <p:strVal val="#ppt_x"/>
                                          </p:val>
                                        </p:tav>
                                      </p:tavLst>
                                    </p:anim>
                                    <p:anim calcmode="lin" valueType="num">
                                      <p:cBhvr additive="base">
                                        <p:cTn id="66" dur="500" fill="hold"/>
                                        <p:tgtEl>
                                          <p:spTgt spid="187411"/>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nodeType="clickEffect">
                                  <p:stCondLst>
                                    <p:cond delay="0"/>
                                  </p:stCondLst>
                                  <p:childTnLst>
                                    <p:set>
                                      <p:cBhvr>
                                        <p:cTn id="70" dur="1" fill="hold">
                                          <p:stCondLst>
                                            <p:cond delay="0"/>
                                          </p:stCondLst>
                                        </p:cTn>
                                        <p:tgtEl>
                                          <p:spTgt spid="187412"/>
                                        </p:tgtEl>
                                        <p:attrNameLst>
                                          <p:attrName>style.visibility</p:attrName>
                                        </p:attrNameLst>
                                      </p:cBhvr>
                                      <p:to>
                                        <p:strVal val="visible"/>
                                      </p:to>
                                    </p:set>
                                    <p:animEffect transition="in" filter="dissolve">
                                      <p:cBhvr>
                                        <p:cTn id="71" dur="500"/>
                                        <p:tgtEl>
                                          <p:spTgt spid="187412"/>
                                        </p:tgtEl>
                                      </p:cBhvr>
                                    </p:animEffect>
                                  </p:childTnLst>
                                </p:cTn>
                              </p:par>
                            </p:childTnLst>
                          </p:cTn>
                        </p:par>
                        <p:par>
                          <p:cTn id="72" fill="hold" nodeType="afterGroup">
                            <p:stCondLst>
                              <p:cond delay="500"/>
                            </p:stCondLst>
                            <p:childTnLst>
                              <p:par>
                                <p:cTn id="73" presetID="2" presetClass="entr" presetSubtype="8" fill="hold" grpId="0" nodeType="afterEffect">
                                  <p:stCondLst>
                                    <p:cond delay="0"/>
                                  </p:stCondLst>
                                  <p:childTnLst>
                                    <p:set>
                                      <p:cBhvr>
                                        <p:cTn id="74" dur="1" fill="hold">
                                          <p:stCondLst>
                                            <p:cond delay="0"/>
                                          </p:stCondLst>
                                        </p:cTn>
                                        <p:tgtEl>
                                          <p:spTgt spid="187418"/>
                                        </p:tgtEl>
                                        <p:attrNameLst>
                                          <p:attrName>style.visibility</p:attrName>
                                        </p:attrNameLst>
                                      </p:cBhvr>
                                      <p:to>
                                        <p:strVal val="visible"/>
                                      </p:to>
                                    </p:set>
                                    <p:anim calcmode="lin" valueType="num">
                                      <p:cBhvr additive="base">
                                        <p:cTn id="75" dur="500" fill="hold"/>
                                        <p:tgtEl>
                                          <p:spTgt spid="187418"/>
                                        </p:tgtEl>
                                        <p:attrNameLst>
                                          <p:attrName>ppt_x</p:attrName>
                                        </p:attrNameLst>
                                      </p:cBhvr>
                                      <p:tavLst>
                                        <p:tav tm="0">
                                          <p:val>
                                            <p:strVal val="0-#ppt_w/2"/>
                                          </p:val>
                                        </p:tav>
                                        <p:tav tm="100000">
                                          <p:val>
                                            <p:strVal val="#ppt_x"/>
                                          </p:val>
                                        </p:tav>
                                      </p:tavLst>
                                    </p:anim>
                                    <p:anim calcmode="lin" valueType="num">
                                      <p:cBhvr additive="base">
                                        <p:cTn id="76" dur="500" fill="hold"/>
                                        <p:tgtEl>
                                          <p:spTgt spid="187418"/>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1" fill="hold" nodeType="clickEffect">
                                  <p:stCondLst>
                                    <p:cond delay="0"/>
                                  </p:stCondLst>
                                  <p:childTnLst>
                                    <p:set>
                                      <p:cBhvr>
                                        <p:cTn id="80" dur="1" fill="hold">
                                          <p:stCondLst>
                                            <p:cond delay="0"/>
                                          </p:stCondLst>
                                        </p:cTn>
                                        <p:tgtEl>
                                          <p:spTgt spid="187413"/>
                                        </p:tgtEl>
                                        <p:attrNameLst>
                                          <p:attrName>style.visibility</p:attrName>
                                        </p:attrNameLst>
                                      </p:cBhvr>
                                      <p:to>
                                        <p:strVal val="visible"/>
                                      </p:to>
                                    </p:set>
                                    <p:animEffect transition="in" filter="wipe(up)">
                                      <p:cBhvr>
                                        <p:cTn id="81" dur="500"/>
                                        <p:tgtEl>
                                          <p:spTgt spid="187413"/>
                                        </p:tgtEl>
                                      </p:cBhvr>
                                    </p:animEffect>
                                  </p:childTnLst>
                                </p:cTn>
                              </p:par>
                            </p:childTnLst>
                          </p:cTn>
                        </p:par>
                        <p:par>
                          <p:cTn id="82" fill="hold" nodeType="afterGroup">
                            <p:stCondLst>
                              <p:cond delay="500"/>
                            </p:stCondLst>
                            <p:childTnLst>
                              <p:par>
                                <p:cTn id="83" presetID="2" presetClass="entr" presetSubtype="8" fill="hold" grpId="0" nodeType="afterEffect">
                                  <p:stCondLst>
                                    <p:cond delay="0"/>
                                  </p:stCondLst>
                                  <p:childTnLst>
                                    <p:set>
                                      <p:cBhvr>
                                        <p:cTn id="84" dur="1" fill="hold">
                                          <p:stCondLst>
                                            <p:cond delay="0"/>
                                          </p:stCondLst>
                                        </p:cTn>
                                        <p:tgtEl>
                                          <p:spTgt spid="187414"/>
                                        </p:tgtEl>
                                        <p:attrNameLst>
                                          <p:attrName>style.visibility</p:attrName>
                                        </p:attrNameLst>
                                      </p:cBhvr>
                                      <p:to>
                                        <p:strVal val="visible"/>
                                      </p:to>
                                    </p:set>
                                    <p:anim calcmode="lin" valueType="num">
                                      <p:cBhvr additive="base">
                                        <p:cTn id="85" dur="500" fill="hold"/>
                                        <p:tgtEl>
                                          <p:spTgt spid="187414"/>
                                        </p:tgtEl>
                                        <p:attrNameLst>
                                          <p:attrName>ppt_x</p:attrName>
                                        </p:attrNameLst>
                                      </p:cBhvr>
                                      <p:tavLst>
                                        <p:tav tm="0">
                                          <p:val>
                                            <p:strVal val="0-#ppt_w/2"/>
                                          </p:val>
                                        </p:tav>
                                        <p:tav tm="100000">
                                          <p:val>
                                            <p:strVal val="#ppt_x"/>
                                          </p:val>
                                        </p:tav>
                                      </p:tavLst>
                                    </p:anim>
                                    <p:anim calcmode="lin" valueType="num">
                                      <p:cBhvr additive="base">
                                        <p:cTn id="86" dur="500" fill="hold"/>
                                        <p:tgtEl>
                                          <p:spTgt spid="187414"/>
                                        </p:tgtEl>
                                        <p:attrNameLst>
                                          <p:attrName>ppt_y</p:attrName>
                                        </p:attrNameLst>
                                      </p:cBhvr>
                                      <p:tavLst>
                                        <p:tav tm="0">
                                          <p:val>
                                            <p:strVal val="#ppt_y"/>
                                          </p:val>
                                        </p:tav>
                                        <p:tav tm="100000">
                                          <p:val>
                                            <p:strVal val="#ppt_y"/>
                                          </p:val>
                                        </p:tav>
                                      </p:tavLst>
                                    </p:anim>
                                  </p:childTnLst>
                                </p:cTn>
                              </p:par>
                            </p:childTnLst>
                          </p:cTn>
                        </p:par>
                        <p:par>
                          <p:cTn id="87" fill="hold" nodeType="afterGroup">
                            <p:stCondLst>
                              <p:cond delay="1000"/>
                            </p:stCondLst>
                            <p:childTnLst>
                              <p:par>
                                <p:cTn id="88" presetID="2" presetClass="entr" presetSubtype="8" fill="hold" grpId="0" nodeType="afterEffect">
                                  <p:stCondLst>
                                    <p:cond delay="0"/>
                                  </p:stCondLst>
                                  <p:childTnLst>
                                    <p:set>
                                      <p:cBhvr>
                                        <p:cTn id="89" dur="1" fill="hold">
                                          <p:stCondLst>
                                            <p:cond delay="0"/>
                                          </p:stCondLst>
                                        </p:cTn>
                                        <p:tgtEl>
                                          <p:spTgt spid="187415"/>
                                        </p:tgtEl>
                                        <p:attrNameLst>
                                          <p:attrName>style.visibility</p:attrName>
                                        </p:attrNameLst>
                                      </p:cBhvr>
                                      <p:to>
                                        <p:strVal val="visible"/>
                                      </p:to>
                                    </p:set>
                                    <p:anim calcmode="lin" valueType="num">
                                      <p:cBhvr additive="base">
                                        <p:cTn id="90" dur="500" fill="hold"/>
                                        <p:tgtEl>
                                          <p:spTgt spid="187415"/>
                                        </p:tgtEl>
                                        <p:attrNameLst>
                                          <p:attrName>ppt_x</p:attrName>
                                        </p:attrNameLst>
                                      </p:cBhvr>
                                      <p:tavLst>
                                        <p:tav tm="0">
                                          <p:val>
                                            <p:strVal val="0-#ppt_w/2"/>
                                          </p:val>
                                        </p:tav>
                                        <p:tav tm="100000">
                                          <p:val>
                                            <p:strVal val="#ppt_x"/>
                                          </p:val>
                                        </p:tav>
                                      </p:tavLst>
                                    </p:anim>
                                    <p:anim calcmode="lin" valueType="num">
                                      <p:cBhvr additive="base">
                                        <p:cTn id="91" dur="500" fill="hold"/>
                                        <p:tgtEl>
                                          <p:spTgt spid="187415"/>
                                        </p:tgtEl>
                                        <p:attrNameLst>
                                          <p:attrName>ppt_y</p:attrName>
                                        </p:attrNameLst>
                                      </p:cBhvr>
                                      <p:tavLst>
                                        <p:tav tm="0">
                                          <p:val>
                                            <p:strVal val="#ppt_y"/>
                                          </p:val>
                                        </p:tav>
                                        <p:tav tm="100000">
                                          <p:val>
                                            <p:strVal val="#ppt_y"/>
                                          </p:val>
                                        </p:tav>
                                      </p:tavLst>
                                    </p:anim>
                                  </p:childTnLst>
                                </p:cTn>
                              </p:par>
                            </p:childTnLst>
                          </p:cTn>
                        </p:par>
                        <p:par>
                          <p:cTn id="92" fill="hold" nodeType="afterGroup">
                            <p:stCondLst>
                              <p:cond delay="1500"/>
                            </p:stCondLst>
                            <p:childTnLst>
                              <p:par>
                                <p:cTn id="93" presetID="2" presetClass="entr" presetSubtype="8" fill="hold" grpId="0" nodeType="afterEffect">
                                  <p:stCondLst>
                                    <p:cond delay="0"/>
                                  </p:stCondLst>
                                  <p:childTnLst>
                                    <p:set>
                                      <p:cBhvr>
                                        <p:cTn id="94" dur="1" fill="hold">
                                          <p:stCondLst>
                                            <p:cond delay="0"/>
                                          </p:stCondLst>
                                        </p:cTn>
                                        <p:tgtEl>
                                          <p:spTgt spid="187416"/>
                                        </p:tgtEl>
                                        <p:attrNameLst>
                                          <p:attrName>style.visibility</p:attrName>
                                        </p:attrNameLst>
                                      </p:cBhvr>
                                      <p:to>
                                        <p:strVal val="visible"/>
                                      </p:to>
                                    </p:set>
                                    <p:anim calcmode="lin" valueType="num">
                                      <p:cBhvr additive="base">
                                        <p:cTn id="95" dur="500" fill="hold"/>
                                        <p:tgtEl>
                                          <p:spTgt spid="187416"/>
                                        </p:tgtEl>
                                        <p:attrNameLst>
                                          <p:attrName>ppt_x</p:attrName>
                                        </p:attrNameLst>
                                      </p:cBhvr>
                                      <p:tavLst>
                                        <p:tav tm="0">
                                          <p:val>
                                            <p:strVal val="0-#ppt_w/2"/>
                                          </p:val>
                                        </p:tav>
                                        <p:tav tm="100000">
                                          <p:val>
                                            <p:strVal val="#ppt_x"/>
                                          </p:val>
                                        </p:tav>
                                      </p:tavLst>
                                    </p:anim>
                                    <p:anim calcmode="lin" valueType="num">
                                      <p:cBhvr additive="base">
                                        <p:cTn id="96" dur="500" fill="hold"/>
                                        <p:tgtEl>
                                          <p:spTgt spid="187416"/>
                                        </p:tgtEl>
                                        <p:attrNameLst>
                                          <p:attrName>ppt_y</p:attrName>
                                        </p:attrNameLst>
                                      </p:cBhvr>
                                      <p:tavLst>
                                        <p:tav tm="0">
                                          <p:val>
                                            <p:strVal val="#ppt_y"/>
                                          </p:val>
                                        </p:tav>
                                        <p:tav tm="100000">
                                          <p:val>
                                            <p:strVal val="#ppt_y"/>
                                          </p:val>
                                        </p:tav>
                                      </p:tavLst>
                                    </p:anim>
                                  </p:childTnLst>
                                </p:cTn>
                              </p:par>
                            </p:childTnLst>
                          </p:cTn>
                        </p:par>
                        <p:par>
                          <p:cTn id="97" fill="hold" nodeType="afterGroup">
                            <p:stCondLst>
                              <p:cond delay="2000"/>
                            </p:stCondLst>
                            <p:childTnLst>
                              <p:par>
                                <p:cTn id="98" presetID="2" presetClass="entr" presetSubtype="8" fill="hold" grpId="0" nodeType="afterEffect">
                                  <p:stCondLst>
                                    <p:cond delay="0"/>
                                  </p:stCondLst>
                                  <p:childTnLst>
                                    <p:set>
                                      <p:cBhvr>
                                        <p:cTn id="99" dur="1" fill="hold">
                                          <p:stCondLst>
                                            <p:cond delay="0"/>
                                          </p:stCondLst>
                                        </p:cTn>
                                        <p:tgtEl>
                                          <p:spTgt spid="187417"/>
                                        </p:tgtEl>
                                        <p:attrNameLst>
                                          <p:attrName>style.visibility</p:attrName>
                                        </p:attrNameLst>
                                      </p:cBhvr>
                                      <p:to>
                                        <p:strVal val="visible"/>
                                      </p:to>
                                    </p:set>
                                    <p:anim calcmode="lin" valueType="num">
                                      <p:cBhvr additive="base">
                                        <p:cTn id="100" dur="500" fill="hold"/>
                                        <p:tgtEl>
                                          <p:spTgt spid="187417"/>
                                        </p:tgtEl>
                                        <p:attrNameLst>
                                          <p:attrName>ppt_x</p:attrName>
                                        </p:attrNameLst>
                                      </p:cBhvr>
                                      <p:tavLst>
                                        <p:tav tm="0">
                                          <p:val>
                                            <p:strVal val="0-#ppt_w/2"/>
                                          </p:val>
                                        </p:tav>
                                        <p:tav tm="100000">
                                          <p:val>
                                            <p:strVal val="#ppt_x"/>
                                          </p:val>
                                        </p:tav>
                                      </p:tavLst>
                                    </p:anim>
                                    <p:anim calcmode="lin" valueType="num">
                                      <p:cBhvr additive="base">
                                        <p:cTn id="101" dur="500" fill="hold"/>
                                        <p:tgtEl>
                                          <p:spTgt spid="187417"/>
                                        </p:tgtEl>
                                        <p:attrNameLst>
                                          <p:attrName>ppt_y</p:attrName>
                                        </p:attrNameLst>
                                      </p:cBhvr>
                                      <p:tavLst>
                                        <p:tav tm="0">
                                          <p:val>
                                            <p:strVal val="#ppt_y"/>
                                          </p:val>
                                        </p:tav>
                                        <p:tav tm="100000">
                                          <p:val>
                                            <p:strVal val="#ppt_y"/>
                                          </p:val>
                                        </p:tav>
                                      </p:tavLst>
                                    </p:anim>
                                  </p:childTnLst>
                                </p:cTn>
                              </p:par>
                            </p:childTnLst>
                          </p:cTn>
                        </p:par>
                        <p:par>
                          <p:cTn id="102" fill="hold" nodeType="afterGroup">
                            <p:stCondLst>
                              <p:cond delay="2500"/>
                            </p:stCondLst>
                            <p:childTnLst>
                              <p:par>
                                <p:cTn id="103" presetID="2" presetClass="entr" presetSubtype="8" fill="hold" grpId="0" nodeType="afterEffect">
                                  <p:stCondLst>
                                    <p:cond delay="0"/>
                                  </p:stCondLst>
                                  <p:childTnLst>
                                    <p:set>
                                      <p:cBhvr>
                                        <p:cTn id="104" dur="1" fill="hold">
                                          <p:stCondLst>
                                            <p:cond delay="0"/>
                                          </p:stCondLst>
                                        </p:cTn>
                                        <p:tgtEl>
                                          <p:spTgt spid="187394"/>
                                        </p:tgtEl>
                                        <p:attrNameLst>
                                          <p:attrName>style.visibility</p:attrName>
                                        </p:attrNameLst>
                                      </p:cBhvr>
                                      <p:to>
                                        <p:strVal val="visible"/>
                                      </p:to>
                                    </p:set>
                                    <p:anim calcmode="lin" valueType="num">
                                      <p:cBhvr additive="base">
                                        <p:cTn id="105" dur="500" fill="hold"/>
                                        <p:tgtEl>
                                          <p:spTgt spid="187394"/>
                                        </p:tgtEl>
                                        <p:attrNameLst>
                                          <p:attrName>ppt_x</p:attrName>
                                        </p:attrNameLst>
                                      </p:cBhvr>
                                      <p:tavLst>
                                        <p:tav tm="0">
                                          <p:val>
                                            <p:strVal val="0-#ppt_w/2"/>
                                          </p:val>
                                        </p:tav>
                                        <p:tav tm="100000">
                                          <p:val>
                                            <p:strVal val="#ppt_x"/>
                                          </p:val>
                                        </p:tav>
                                      </p:tavLst>
                                    </p:anim>
                                    <p:anim calcmode="lin" valueType="num">
                                      <p:cBhvr additive="base">
                                        <p:cTn id="106" dur="500" fill="hold"/>
                                        <p:tgtEl>
                                          <p:spTgt spid="1873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autoUpdateAnimBg="0"/>
      <p:bldP spid="187401" grpId="0" autoUpdateAnimBg="0"/>
      <p:bldP spid="187403" grpId="0" autoUpdateAnimBg="0"/>
      <p:bldP spid="187404" grpId="0" autoUpdateAnimBg="0"/>
      <p:bldP spid="187406" grpId="0" autoUpdateAnimBg="0"/>
      <p:bldP spid="187407" grpId="0" autoUpdateAnimBg="0"/>
      <p:bldP spid="187408" grpId="0" autoUpdateAnimBg="0"/>
      <p:bldP spid="187411" grpId="0" autoUpdateAnimBg="0"/>
      <p:bldP spid="187414" grpId="0" animBg="1"/>
      <p:bldP spid="187415" grpId="0" animBg="1"/>
      <p:bldP spid="187416" grpId="0" animBg="1"/>
      <p:bldP spid="187417" grpId="0" animBg="1"/>
      <p:bldP spid="18741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048000"/>
            <a:ext cx="78263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9443" name="Rectangle 3"/>
          <p:cNvSpPr>
            <a:spLocks noChangeArrowheads="1"/>
          </p:cNvSpPr>
          <p:nvPr/>
        </p:nvSpPr>
        <p:spPr bwMode="auto">
          <a:xfrm>
            <a:off x="6477000" y="1828800"/>
            <a:ext cx="238125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US" sz="2200" b="1">
                <a:solidFill>
                  <a:srgbClr val="FFCC00"/>
                </a:solidFill>
                <a:latin typeface="Arial" charset="0"/>
              </a:rPr>
              <a:t>Ali se ta dva</a:t>
            </a:r>
          </a:p>
          <a:p>
            <a:pPr algn="ctr" eaLnBrk="1" hangingPunct="1"/>
            <a:r>
              <a:rPr lang="en-US" sz="2200" b="1">
                <a:solidFill>
                  <a:srgbClr val="FFCC00"/>
                </a:solidFill>
                <a:latin typeface="Arial" charset="0"/>
              </a:rPr>
              <a:t>proteina vežeta</a:t>
            </a:r>
          </a:p>
          <a:p>
            <a:pPr algn="ctr" eaLnBrk="1" hangingPunct="1"/>
            <a:r>
              <a:rPr lang="en-US" sz="2200" b="1">
                <a:solidFill>
                  <a:srgbClr val="FFCC00"/>
                </a:solidFill>
                <a:latin typeface="Arial" charset="0"/>
              </a:rPr>
              <a:t>drug na drugega?</a:t>
            </a:r>
            <a:endParaRPr lang="en-US"/>
          </a:p>
        </p:txBody>
      </p:sp>
      <p:pic>
        <p:nvPicPr>
          <p:cNvPr id="1894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029200"/>
            <a:ext cx="5608638" cy="11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9445" name="Rectangle 5"/>
          <p:cNvSpPr>
            <a:spLocks noChangeArrowheads="1"/>
          </p:cNvSpPr>
          <p:nvPr/>
        </p:nvSpPr>
        <p:spPr bwMode="auto">
          <a:xfrm>
            <a:off x="2438400" y="5181600"/>
            <a:ext cx="2968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FFFF"/>
                </a:solidFill>
                <a:latin typeface="Arial" charset="0"/>
              </a:rPr>
              <a:t>UAS</a:t>
            </a:r>
            <a:endParaRPr lang="en-US"/>
          </a:p>
        </p:txBody>
      </p:sp>
      <p:sp>
        <p:nvSpPr>
          <p:cNvPr id="189446" name="Rectangle 6"/>
          <p:cNvSpPr>
            <a:spLocks noChangeArrowheads="1"/>
          </p:cNvSpPr>
          <p:nvPr/>
        </p:nvSpPr>
        <p:spPr bwMode="auto">
          <a:xfrm>
            <a:off x="457200" y="3886200"/>
            <a:ext cx="56515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solidFill>
                  <a:srgbClr val="00FFFF"/>
                </a:solidFill>
                <a:latin typeface="Arial" charset="0"/>
              </a:rPr>
              <a:t>Izhodišče so kvasovke z zapisom za reporterski gen</a:t>
            </a:r>
            <a:br>
              <a:rPr lang="en-US" sz="1800" b="1">
                <a:solidFill>
                  <a:srgbClr val="00FFFF"/>
                </a:solidFill>
                <a:latin typeface="Arial" charset="0"/>
              </a:rPr>
            </a:br>
            <a:r>
              <a:rPr lang="en-US" sz="1800" b="1">
                <a:solidFill>
                  <a:srgbClr val="00FFFF"/>
                </a:solidFill>
                <a:latin typeface="Arial" charset="0"/>
              </a:rPr>
              <a:t>(gen z zapisom za protein, ki ga je lahko detektirati).</a:t>
            </a:r>
            <a:endParaRPr lang="en-US"/>
          </a:p>
        </p:txBody>
      </p:sp>
      <p:sp>
        <p:nvSpPr>
          <p:cNvPr id="189447" name="Rectangle 7"/>
          <p:cNvSpPr>
            <a:spLocks noChangeArrowheads="1"/>
          </p:cNvSpPr>
          <p:nvPr/>
        </p:nvSpPr>
        <p:spPr bwMode="auto">
          <a:xfrm>
            <a:off x="457200" y="5638800"/>
            <a:ext cx="6096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solidFill>
                  <a:srgbClr val="00FFFF"/>
                </a:solidFill>
                <a:latin typeface="Arial" charset="0"/>
              </a:rPr>
              <a:t>Zdaj pa vnesemo gena z zapisi za dva hibridna proteina:</a:t>
            </a:r>
            <a:endParaRPr lang="en-US"/>
          </a:p>
        </p:txBody>
      </p:sp>
      <p:grpSp>
        <p:nvGrpSpPr>
          <p:cNvPr id="45064" name="Group 8"/>
          <p:cNvGrpSpPr>
            <a:grpSpLocks/>
          </p:cNvGrpSpPr>
          <p:nvPr/>
        </p:nvGrpSpPr>
        <p:grpSpPr bwMode="auto">
          <a:xfrm>
            <a:off x="320675" y="1185863"/>
            <a:ext cx="6051550" cy="2384425"/>
            <a:chOff x="202" y="747"/>
            <a:chExt cx="3812" cy="1502"/>
          </a:xfrm>
        </p:grpSpPr>
        <p:pic>
          <p:nvPicPr>
            <p:cNvPr id="4507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 y="1872"/>
              <a:ext cx="3392" cy="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71" name="Rectangle 10"/>
            <p:cNvSpPr>
              <a:spLocks noChangeArrowheads="1"/>
            </p:cNvSpPr>
            <p:nvPr/>
          </p:nvSpPr>
          <p:spPr bwMode="auto">
            <a:xfrm>
              <a:off x="202" y="747"/>
              <a:ext cx="28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solidFill>
                    <a:srgbClr val="00FFFF"/>
                  </a:solidFill>
                  <a:latin typeface="Arial" charset="0"/>
                </a:rPr>
                <a:t>Regulacija izražanja genov pri kvasovkah</a:t>
              </a:r>
              <a:endParaRPr lang="en-US"/>
            </a:p>
          </p:txBody>
        </p:sp>
        <p:sp>
          <p:nvSpPr>
            <p:cNvPr id="45072" name="Rectangle 11"/>
            <p:cNvSpPr>
              <a:spLocks noChangeArrowheads="1"/>
            </p:cNvSpPr>
            <p:nvPr/>
          </p:nvSpPr>
          <p:spPr bwMode="auto">
            <a:xfrm>
              <a:off x="3024" y="1968"/>
              <a:ext cx="1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FFFF"/>
                  </a:solidFill>
                  <a:latin typeface="Arial" charset="0"/>
                </a:rPr>
                <a:t>gen</a:t>
              </a:r>
              <a:endParaRPr lang="en-US"/>
            </a:p>
          </p:txBody>
        </p:sp>
        <p:pic>
          <p:nvPicPr>
            <p:cNvPr id="4507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2" y="1872"/>
              <a:ext cx="194" cy="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74" name="Rectangle 13"/>
            <p:cNvSpPr>
              <a:spLocks noChangeArrowheads="1"/>
            </p:cNvSpPr>
            <p:nvPr/>
          </p:nvSpPr>
          <p:spPr bwMode="auto">
            <a:xfrm>
              <a:off x="1588" y="1958"/>
              <a:ext cx="22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FFFF"/>
                  </a:solidFill>
                  <a:latin typeface="Arial" charset="0"/>
                </a:rPr>
                <a:t>UAS</a:t>
              </a:r>
              <a:endParaRPr lang="en-US"/>
            </a:p>
          </p:txBody>
        </p:sp>
        <p:sp>
          <p:nvSpPr>
            <p:cNvPr id="45075" name="Rectangle 14"/>
            <p:cNvSpPr>
              <a:spLocks noChangeArrowheads="1"/>
            </p:cNvSpPr>
            <p:nvPr/>
          </p:nvSpPr>
          <p:spPr bwMode="auto">
            <a:xfrm>
              <a:off x="288" y="2064"/>
              <a:ext cx="249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FFFF"/>
                  </a:solidFill>
                  <a:latin typeface="Arial" charset="0"/>
                </a:rPr>
                <a:t>zgornje aktivacijsko zaporedje </a:t>
              </a:r>
              <a:r>
                <a:rPr lang="en-US" sz="1000" b="1" i="1">
                  <a:solidFill>
                    <a:srgbClr val="00FFFF"/>
                  </a:solidFill>
                  <a:latin typeface="Arial" charset="0"/>
                </a:rPr>
                <a:t>(upstream activation sequence)</a:t>
              </a:r>
              <a:endParaRPr lang="en-US"/>
            </a:p>
          </p:txBody>
        </p:sp>
        <p:pic>
          <p:nvPicPr>
            <p:cNvPr id="45076"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6" y="1539"/>
              <a:ext cx="178"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77" name="Rectangle 16"/>
            <p:cNvSpPr>
              <a:spLocks noChangeArrowheads="1"/>
            </p:cNvSpPr>
            <p:nvPr/>
          </p:nvSpPr>
          <p:spPr bwMode="auto">
            <a:xfrm>
              <a:off x="398" y="1373"/>
              <a:ext cx="143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b="1">
                  <a:solidFill>
                    <a:srgbClr val="00FFFF"/>
                  </a:solidFill>
                  <a:latin typeface="Arial" charset="0"/>
                </a:rPr>
                <a:t>transkripcijski aktivator</a:t>
              </a:r>
              <a:endParaRPr lang="en-US"/>
            </a:p>
          </p:txBody>
        </p:sp>
        <p:sp>
          <p:nvSpPr>
            <p:cNvPr id="45078" name="Rectangle 17"/>
            <p:cNvSpPr>
              <a:spLocks noChangeArrowheads="1"/>
            </p:cNvSpPr>
            <p:nvPr/>
          </p:nvSpPr>
          <p:spPr bwMode="auto">
            <a:xfrm>
              <a:off x="672" y="1728"/>
              <a:ext cx="92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FFFF"/>
                  </a:solidFill>
                  <a:latin typeface="Arial" charset="0"/>
                </a:rPr>
                <a:t>DNA-vezavna domena</a:t>
              </a:r>
              <a:endParaRPr lang="en-US"/>
            </a:p>
          </p:txBody>
        </p:sp>
        <p:sp>
          <p:nvSpPr>
            <p:cNvPr id="45079" name="Rectangle 18"/>
            <p:cNvSpPr>
              <a:spLocks noChangeArrowheads="1"/>
            </p:cNvSpPr>
            <p:nvPr/>
          </p:nvSpPr>
          <p:spPr bwMode="auto">
            <a:xfrm>
              <a:off x="720" y="1584"/>
              <a:ext cx="85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FFFF"/>
                  </a:solidFill>
                  <a:latin typeface="Arial" charset="0"/>
                </a:rPr>
                <a:t>aktivacijska domena</a:t>
              </a:r>
              <a:endParaRPr lang="en-US"/>
            </a:p>
          </p:txBody>
        </p:sp>
        <p:pic>
          <p:nvPicPr>
            <p:cNvPr id="45080"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6" y="1594"/>
              <a:ext cx="77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81"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4" y="1680"/>
              <a:ext cx="36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82" name="Rectangle 21"/>
            <p:cNvSpPr>
              <a:spLocks noChangeArrowheads="1"/>
            </p:cNvSpPr>
            <p:nvPr/>
          </p:nvSpPr>
          <p:spPr bwMode="auto">
            <a:xfrm>
              <a:off x="2688" y="1680"/>
              <a:ext cx="88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FFFF"/>
                  </a:solidFill>
                  <a:latin typeface="Arial" charset="0"/>
                </a:rPr>
                <a:t>transkripcijski aparat</a:t>
              </a:r>
              <a:endParaRPr lang="en-US"/>
            </a:p>
          </p:txBody>
        </p:sp>
        <p:pic>
          <p:nvPicPr>
            <p:cNvPr id="45083"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2" y="1152"/>
              <a:ext cx="1091" cy="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84"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76" y="1152"/>
              <a:ext cx="441" cy="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85" name="Freeform 24"/>
            <p:cNvSpPr>
              <a:spLocks/>
            </p:cNvSpPr>
            <p:nvPr/>
          </p:nvSpPr>
          <p:spPr bwMode="auto">
            <a:xfrm>
              <a:off x="209" y="967"/>
              <a:ext cx="3805" cy="15"/>
            </a:xfrm>
            <a:custGeom>
              <a:avLst/>
              <a:gdLst>
                <a:gd name="T0" fmla="*/ 3805 w 3805"/>
                <a:gd name="T1" fmla="*/ 8 h 15"/>
                <a:gd name="T2" fmla="*/ 3798 w 3805"/>
                <a:gd name="T3" fmla="*/ 0 h 15"/>
                <a:gd name="T4" fmla="*/ 0 w 3805"/>
                <a:gd name="T5" fmla="*/ 0 h 15"/>
                <a:gd name="T6" fmla="*/ 0 w 3805"/>
                <a:gd name="T7" fmla="*/ 15 h 15"/>
                <a:gd name="T8" fmla="*/ 3798 w 3805"/>
                <a:gd name="T9" fmla="*/ 15 h 15"/>
                <a:gd name="T10" fmla="*/ 3790 w 3805"/>
                <a:gd name="T11" fmla="*/ 8 h 15"/>
                <a:gd name="T12" fmla="*/ 3798 w 3805"/>
                <a:gd name="T13" fmla="*/ 15 h 15"/>
                <a:gd name="T14" fmla="*/ 3802 w 3805"/>
                <a:gd name="T15" fmla="*/ 15 h 15"/>
                <a:gd name="T16" fmla="*/ 3803 w 3805"/>
                <a:gd name="T17" fmla="*/ 13 h 15"/>
                <a:gd name="T18" fmla="*/ 3805 w 3805"/>
                <a:gd name="T19" fmla="*/ 10 h 15"/>
                <a:gd name="T20" fmla="*/ 3805 w 3805"/>
                <a:gd name="T21" fmla="*/ 8 h 15"/>
                <a:gd name="T22" fmla="*/ 3805 w 3805"/>
                <a:gd name="T23" fmla="*/ 5 h 15"/>
                <a:gd name="T24" fmla="*/ 3803 w 3805"/>
                <a:gd name="T25" fmla="*/ 3 h 15"/>
                <a:gd name="T26" fmla="*/ 3802 w 3805"/>
                <a:gd name="T27" fmla="*/ 2 h 15"/>
                <a:gd name="T28" fmla="*/ 3798 w 3805"/>
                <a:gd name="T29" fmla="*/ 0 h 15"/>
                <a:gd name="T30" fmla="*/ 3805 w 3805"/>
                <a:gd name="T31" fmla="*/ 8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05" h="15">
                  <a:moveTo>
                    <a:pt x="3805" y="8"/>
                  </a:moveTo>
                  <a:lnTo>
                    <a:pt x="3798" y="0"/>
                  </a:lnTo>
                  <a:lnTo>
                    <a:pt x="0" y="0"/>
                  </a:lnTo>
                  <a:lnTo>
                    <a:pt x="0" y="15"/>
                  </a:lnTo>
                  <a:lnTo>
                    <a:pt x="3798" y="15"/>
                  </a:lnTo>
                  <a:lnTo>
                    <a:pt x="3790" y="8"/>
                  </a:lnTo>
                  <a:lnTo>
                    <a:pt x="3798" y="15"/>
                  </a:lnTo>
                  <a:lnTo>
                    <a:pt x="3802" y="15"/>
                  </a:lnTo>
                  <a:lnTo>
                    <a:pt x="3803" y="13"/>
                  </a:lnTo>
                  <a:lnTo>
                    <a:pt x="3805" y="10"/>
                  </a:lnTo>
                  <a:lnTo>
                    <a:pt x="3805" y="8"/>
                  </a:lnTo>
                  <a:lnTo>
                    <a:pt x="3805" y="5"/>
                  </a:lnTo>
                  <a:lnTo>
                    <a:pt x="3803" y="3"/>
                  </a:lnTo>
                  <a:lnTo>
                    <a:pt x="3802" y="2"/>
                  </a:lnTo>
                  <a:lnTo>
                    <a:pt x="3798" y="0"/>
                  </a:lnTo>
                  <a:lnTo>
                    <a:pt x="3805" y="8"/>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5086" name="Freeform 25"/>
            <p:cNvSpPr>
              <a:spLocks/>
            </p:cNvSpPr>
            <p:nvPr/>
          </p:nvSpPr>
          <p:spPr bwMode="auto">
            <a:xfrm>
              <a:off x="3999" y="975"/>
              <a:ext cx="15" cy="1274"/>
            </a:xfrm>
            <a:custGeom>
              <a:avLst/>
              <a:gdLst>
                <a:gd name="T0" fmla="*/ 8 w 15"/>
                <a:gd name="T1" fmla="*/ 1274 h 1274"/>
                <a:gd name="T2" fmla="*/ 15 w 15"/>
                <a:gd name="T3" fmla="*/ 1266 h 1274"/>
                <a:gd name="T4" fmla="*/ 15 w 15"/>
                <a:gd name="T5" fmla="*/ 0 h 1274"/>
                <a:gd name="T6" fmla="*/ 0 w 15"/>
                <a:gd name="T7" fmla="*/ 0 h 1274"/>
                <a:gd name="T8" fmla="*/ 0 w 15"/>
                <a:gd name="T9" fmla="*/ 1266 h 1274"/>
                <a:gd name="T10" fmla="*/ 8 w 15"/>
                <a:gd name="T11" fmla="*/ 1259 h 1274"/>
                <a:gd name="T12" fmla="*/ 0 w 15"/>
                <a:gd name="T13" fmla="*/ 1266 h 1274"/>
                <a:gd name="T14" fmla="*/ 0 w 15"/>
                <a:gd name="T15" fmla="*/ 1269 h 1274"/>
                <a:gd name="T16" fmla="*/ 2 w 15"/>
                <a:gd name="T17" fmla="*/ 1271 h 1274"/>
                <a:gd name="T18" fmla="*/ 6 w 15"/>
                <a:gd name="T19" fmla="*/ 1272 h 1274"/>
                <a:gd name="T20" fmla="*/ 8 w 15"/>
                <a:gd name="T21" fmla="*/ 1274 h 1274"/>
                <a:gd name="T22" fmla="*/ 12 w 15"/>
                <a:gd name="T23" fmla="*/ 1272 h 1274"/>
                <a:gd name="T24" fmla="*/ 13 w 15"/>
                <a:gd name="T25" fmla="*/ 1271 h 1274"/>
                <a:gd name="T26" fmla="*/ 15 w 15"/>
                <a:gd name="T27" fmla="*/ 1269 h 1274"/>
                <a:gd name="T28" fmla="*/ 15 w 15"/>
                <a:gd name="T29" fmla="*/ 1266 h 1274"/>
                <a:gd name="T30" fmla="*/ 8 w 15"/>
                <a:gd name="T31" fmla="*/ 1274 h 12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 h="1274">
                  <a:moveTo>
                    <a:pt x="8" y="1274"/>
                  </a:moveTo>
                  <a:lnTo>
                    <a:pt x="15" y="1266"/>
                  </a:lnTo>
                  <a:lnTo>
                    <a:pt x="15" y="0"/>
                  </a:lnTo>
                  <a:lnTo>
                    <a:pt x="0" y="0"/>
                  </a:lnTo>
                  <a:lnTo>
                    <a:pt x="0" y="1266"/>
                  </a:lnTo>
                  <a:lnTo>
                    <a:pt x="8" y="1259"/>
                  </a:lnTo>
                  <a:lnTo>
                    <a:pt x="0" y="1266"/>
                  </a:lnTo>
                  <a:lnTo>
                    <a:pt x="0" y="1269"/>
                  </a:lnTo>
                  <a:lnTo>
                    <a:pt x="2" y="1271"/>
                  </a:lnTo>
                  <a:lnTo>
                    <a:pt x="6" y="1272"/>
                  </a:lnTo>
                  <a:lnTo>
                    <a:pt x="8" y="1274"/>
                  </a:lnTo>
                  <a:lnTo>
                    <a:pt x="12" y="1272"/>
                  </a:lnTo>
                  <a:lnTo>
                    <a:pt x="13" y="1271"/>
                  </a:lnTo>
                  <a:lnTo>
                    <a:pt x="15" y="1269"/>
                  </a:lnTo>
                  <a:lnTo>
                    <a:pt x="15" y="1266"/>
                  </a:lnTo>
                  <a:lnTo>
                    <a:pt x="8" y="127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5087" name="Freeform 26"/>
            <p:cNvSpPr>
              <a:spLocks/>
            </p:cNvSpPr>
            <p:nvPr/>
          </p:nvSpPr>
          <p:spPr bwMode="auto">
            <a:xfrm>
              <a:off x="202" y="2234"/>
              <a:ext cx="3805" cy="15"/>
            </a:xfrm>
            <a:custGeom>
              <a:avLst/>
              <a:gdLst>
                <a:gd name="T0" fmla="*/ 0 w 3805"/>
                <a:gd name="T1" fmla="*/ 7 h 15"/>
                <a:gd name="T2" fmla="*/ 7 w 3805"/>
                <a:gd name="T3" fmla="*/ 15 h 15"/>
                <a:gd name="T4" fmla="*/ 3805 w 3805"/>
                <a:gd name="T5" fmla="*/ 15 h 15"/>
                <a:gd name="T6" fmla="*/ 3805 w 3805"/>
                <a:gd name="T7" fmla="*/ 0 h 15"/>
                <a:gd name="T8" fmla="*/ 7 w 3805"/>
                <a:gd name="T9" fmla="*/ 0 h 15"/>
                <a:gd name="T10" fmla="*/ 15 w 3805"/>
                <a:gd name="T11" fmla="*/ 7 h 15"/>
                <a:gd name="T12" fmla="*/ 7 w 3805"/>
                <a:gd name="T13" fmla="*/ 0 h 15"/>
                <a:gd name="T14" fmla="*/ 3 w 3805"/>
                <a:gd name="T15" fmla="*/ 0 h 15"/>
                <a:gd name="T16" fmla="*/ 2 w 3805"/>
                <a:gd name="T17" fmla="*/ 2 h 15"/>
                <a:gd name="T18" fmla="*/ 0 w 3805"/>
                <a:gd name="T19" fmla="*/ 5 h 15"/>
                <a:gd name="T20" fmla="*/ 0 w 3805"/>
                <a:gd name="T21" fmla="*/ 7 h 15"/>
                <a:gd name="T22" fmla="*/ 0 w 3805"/>
                <a:gd name="T23" fmla="*/ 10 h 15"/>
                <a:gd name="T24" fmla="*/ 2 w 3805"/>
                <a:gd name="T25" fmla="*/ 12 h 15"/>
                <a:gd name="T26" fmla="*/ 3 w 3805"/>
                <a:gd name="T27" fmla="*/ 13 h 15"/>
                <a:gd name="T28" fmla="*/ 7 w 3805"/>
                <a:gd name="T29" fmla="*/ 15 h 15"/>
                <a:gd name="T30" fmla="*/ 0 w 3805"/>
                <a:gd name="T31" fmla="*/ 7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05" h="15">
                  <a:moveTo>
                    <a:pt x="0" y="7"/>
                  </a:moveTo>
                  <a:lnTo>
                    <a:pt x="7" y="15"/>
                  </a:lnTo>
                  <a:lnTo>
                    <a:pt x="3805" y="15"/>
                  </a:lnTo>
                  <a:lnTo>
                    <a:pt x="3805" y="0"/>
                  </a:lnTo>
                  <a:lnTo>
                    <a:pt x="7" y="0"/>
                  </a:lnTo>
                  <a:lnTo>
                    <a:pt x="15" y="7"/>
                  </a:lnTo>
                  <a:lnTo>
                    <a:pt x="7" y="0"/>
                  </a:lnTo>
                  <a:lnTo>
                    <a:pt x="3" y="0"/>
                  </a:lnTo>
                  <a:lnTo>
                    <a:pt x="2" y="2"/>
                  </a:lnTo>
                  <a:lnTo>
                    <a:pt x="0" y="5"/>
                  </a:lnTo>
                  <a:lnTo>
                    <a:pt x="0" y="7"/>
                  </a:lnTo>
                  <a:lnTo>
                    <a:pt x="0" y="10"/>
                  </a:lnTo>
                  <a:lnTo>
                    <a:pt x="2" y="12"/>
                  </a:lnTo>
                  <a:lnTo>
                    <a:pt x="3" y="13"/>
                  </a:lnTo>
                  <a:lnTo>
                    <a:pt x="7" y="15"/>
                  </a:lnTo>
                  <a:lnTo>
                    <a:pt x="0" y="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5088" name="Freeform 27"/>
            <p:cNvSpPr>
              <a:spLocks/>
            </p:cNvSpPr>
            <p:nvPr/>
          </p:nvSpPr>
          <p:spPr bwMode="auto">
            <a:xfrm>
              <a:off x="202" y="967"/>
              <a:ext cx="15" cy="1274"/>
            </a:xfrm>
            <a:custGeom>
              <a:avLst/>
              <a:gdLst>
                <a:gd name="T0" fmla="*/ 7 w 15"/>
                <a:gd name="T1" fmla="*/ 0 h 1274"/>
                <a:gd name="T2" fmla="*/ 0 w 15"/>
                <a:gd name="T3" fmla="*/ 8 h 1274"/>
                <a:gd name="T4" fmla="*/ 0 w 15"/>
                <a:gd name="T5" fmla="*/ 1274 h 1274"/>
                <a:gd name="T6" fmla="*/ 15 w 15"/>
                <a:gd name="T7" fmla="*/ 1274 h 1274"/>
                <a:gd name="T8" fmla="*/ 15 w 15"/>
                <a:gd name="T9" fmla="*/ 8 h 1274"/>
                <a:gd name="T10" fmla="*/ 7 w 15"/>
                <a:gd name="T11" fmla="*/ 15 h 1274"/>
                <a:gd name="T12" fmla="*/ 15 w 15"/>
                <a:gd name="T13" fmla="*/ 8 h 1274"/>
                <a:gd name="T14" fmla="*/ 15 w 15"/>
                <a:gd name="T15" fmla="*/ 5 h 1274"/>
                <a:gd name="T16" fmla="*/ 13 w 15"/>
                <a:gd name="T17" fmla="*/ 3 h 1274"/>
                <a:gd name="T18" fmla="*/ 9 w 15"/>
                <a:gd name="T19" fmla="*/ 2 h 1274"/>
                <a:gd name="T20" fmla="*/ 7 w 15"/>
                <a:gd name="T21" fmla="*/ 2 h 1274"/>
                <a:gd name="T22" fmla="*/ 3 w 15"/>
                <a:gd name="T23" fmla="*/ 2 h 1274"/>
                <a:gd name="T24" fmla="*/ 2 w 15"/>
                <a:gd name="T25" fmla="*/ 3 h 1274"/>
                <a:gd name="T26" fmla="*/ 0 w 15"/>
                <a:gd name="T27" fmla="*/ 5 h 1274"/>
                <a:gd name="T28" fmla="*/ 0 w 15"/>
                <a:gd name="T29" fmla="*/ 8 h 1274"/>
                <a:gd name="T30" fmla="*/ 7 w 15"/>
                <a:gd name="T31" fmla="*/ 0 h 12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 h="1274">
                  <a:moveTo>
                    <a:pt x="7" y="0"/>
                  </a:moveTo>
                  <a:lnTo>
                    <a:pt x="0" y="8"/>
                  </a:lnTo>
                  <a:lnTo>
                    <a:pt x="0" y="1274"/>
                  </a:lnTo>
                  <a:lnTo>
                    <a:pt x="15" y="1274"/>
                  </a:lnTo>
                  <a:lnTo>
                    <a:pt x="15" y="8"/>
                  </a:lnTo>
                  <a:lnTo>
                    <a:pt x="7" y="15"/>
                  </a:lnTo>
                  <a:lnTo>
                    <a:pt x="15" y="8"/>
                  </a:lnTo>
                  <a:lnTo>
                    <a:pt x="15" y="5"/>
                  </a:lnTo>
                  <a:lnTo>
                    <a:pt x="13" y="3"/>
                  </a:lnTo>
                  <a:lnTo>
                    <a:pt x="9" y="2"/>
                  </a:lnTo>
                  <a:lnTo>
                    <a:pt x="7" y="2"/>
                  </a:lnTo>
                  <a:lnTo>
                    <a:pt x="3" y="2"/>
                  </a:lnTo>
                  <a:lnTo>
                    <a:pt x="2" y="3"/>
                  </a:lnTo>
                  <a:lnTo>
                    <a:pt x="0" y="5"/>
                  </a:lnTo>
                  <a:lnTo>
                    <a:pt x="0" y="8"/>
                  </a:lnTo>
                  <a:lnTo>
                    <a:pt x="7"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5089" name="Rectangle 28"/>
            <p:cNvSpPr>
              <a:spLocks noChangeArrowheads="1"/>
            </p:cNvSpPr>
            <p:nvPr/>
          </p:nvSpPr>
          <p:spPr bwMode="auto">
            <a:xfrm>
              <a:off x="576" y="1008"/>
              <a:ext cx="128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FFFF"/>
                  </a:solidFill>
                  <a:latin typeface="Arial" charset="0"/>
                </a:rPr>
                <a:t>gen za transkripcijski aktivator</a:t>
              </a:r>
              <a:endParaRPr lang="en-US"/>
            </a:p>
          </p:txBody>
        </p:sp>
      </p:grpSp>
      <p:sp>
        <p:nvSpPr>
          <p:cNvPr id="189473" name="Rectangle 33"/>
          <p:cNvSpPr>
            <a:spLocks noChangeArrowheads="1"/>
          </p:cNvSpPr>
          <p:nvPr/>
        </p:nvSpPr>
        <p:spPr bwMode="auto">
          <a:xfrm>
            <a:off x="4343400" y="5181600"/>
            <a:ext cx="1016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FFFF"/>
                </a:solidFill>
                <a:latin typeface="Arial" charset="0"/>
              </a:rPr>
              <a:t>reporterski gen</a:t>
            </a:r>
            <a:endParaRPr lang="en-US"/>
          </a:p>
        </p:txBody>
      </p:sp>
      <p:grpSp>
        <p:nvGrpSpPr>
          <p:cNvPr id="45066" name="Group 34"/>
          <p:cNvGrpSpPr>
            <a:grpSpLocks/>
          </p:cNvGrpSpPr>
          <p:nvPr/>
        </p:nvGrpSpPr>
        <p:grpSpPr bwMode="auto">
          <a:xfrm>
            <a:off x="188913" y="100013"/>
            <a:ext cx="8421687" cy="784225"/>
            <a:chOff x="119" y="63"/>
            <a:chExt cx="5305" cy="494"/>
          </a:xfrm>
        </p:grpSpPr>
        <p:sp>
          <p:nvSpPr>
            <p:cNvPr id="45067" name="Rectangle 35"/>
            <p:cNvSpPr>
              <a:spLocks noChangeArrowheads="1"/>
            </p:cNvSpPr>
            <p:nvPr/>
          </p:nvSpPr>
          <p:spPr bwMode="auto">
            <a:xfrm>
              <a:off x="144" y="63"/>
              <a:ext cx="271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sl-SI" sz="2500" b="1">
                  <a:solidFill>
                    <a:srgbClr val="00FF00"/>
                  </a:solidFill>
                  <a:latin typeface="Arial" charset="0"/>
                </a:rPr>
                <a:t>D</a:t>
              </a:r>
              <a:r>
                <a:rPr lang="en-US" sz="2500" b="1">
                  <a:solidFill>
                    <a:srgbClr val="00FF00"/>
                  </a:solidFill>
                  <a:latin typeface="Arial" charset="0"/>
                </a:rPr>
                <a:t>vohibridni sistem</a:t>
              </a:r>
              <a:r>
                <a:rPr lang="sl-SI" sz="2500" b="1">
                  <a:solidFill>
                    <a:srgbClr val="00FF00"/>
                  </a:solidFill>
                  <a:latin typeface="Arial" charset="0"/>
                </a:rPr>
                <a:t> kvasovk</a:t>
              </a:r>
              <a:r>
                <a:rPr lang="en-US" sz="2500" b="1">
                  <a:solidFill>
                    <a:srgbClr val="00FF00"/>
                  </a:solidFill>
                  <a:latin typeface="Arial" charset="0"/>
                </a:rPr>
                <a:t>:</a:t>
              </a:r>
              <a:endParaRPr lang="en-US"/>
            </a:p>
          </p:txBody>
        </p:sp>
        <p:pic>
          <p:nvPicPr>
            <p:cNvPr id="45068" name="Picture 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9" y="336"/>
              <a:ext cx="5305" cy="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9" name="Rectangle 37"/>
            <p:cNvSpPr>
              <a:spLocks noChangeArrowheads="1"/>
            </p:cNvSpPr>
            <p:nvPr/>
          </p:nvSpPr>
          <p:spPr bwMode="auto">
            <a:xfrm>
              <a:off x="2064" y="384"/>
              <a:ext cx="33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i="1">
                  <a:solidFill>
                    <a:srgbClr val="00FF00"/>
                  </a:solidFill>
                  <a:latin typeface="Arial" charset="0"/>
                </a:rPr>
                <a:t>genetski test za določanje interakcij med proteini</a:t>
              </a: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89442"/>
                                        </p:tgtEl>
                                        <p:attrNameLst>
                                          <p:attrName>style.visibility</p:attrName>
                                        </p:attrNameLst>
                                      </p:cBhvr>
                                      <p:to>
                                        <p:strVal val="visible"/>
                                      </p:to>
                                    </p:set>
                                    <p:anim calcmode="lin" valueType="num">
                                      <p:cBhvr>
                                        <p:cTn id="7" dur="500" fill="hold"/>
                                        <p:tgtEl>
                                          <p:spTgt spid="189442"/>
                                        </p:tgtEl>
                                        <p:attrNameLst>
                                          <p:attrName>ppt_w</p:attrName>
                                        </p:attrNameLst>
                                      </p:cBhvr>
                                      <p:tavLst>
                                        <p:tav tm="0">
                                          <p:val>
                                            <p:fltVal val="0"/>
                                          </p:val>
                                        </p:tav>
                                        <p:tav tm="100000">
                                          <p:val>
                                            <p:strVal val="#ppt_w"/>
                                          </p:val>
                                        </p:tav>
                                      </p:tavLst>
                                    </p:anim>
                                    <p:anim calcmode="lin" valueType="num">
                                      <p:cBhvr>
                                        <p:cTn id="8" dur="500" fill="hold"/>
                                        <p:tgtEl>
                                          <p:spTgt spid="18944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9443"/>
                                        </p:tgtEl>
                                        <p:attrNameLst>
                                          <p:attrName>style.visibility</p:attrName>
                                        </p:attrNameLst>
                                      </p:cBhvr>
                                      <p:to>
                                        <p:strVal val="visible"/>
                                      </p:to>
                                    </p:set>
                                    <p:anim calcmode="lin" valueType="num">
                                      <p:cBhvr additive="base">
                                        <p:cTn id="13" dur="500" fill="hold"/>
                                        <p:tgtEl>
                                          <p:spTgt spid="189443"/>
                                        </p:tgtEl>
                                        <p:attrNameLst>
                                          <p:attrName>ppt_x</p:attrName>
                                        </p:attrNameLst>
                                      </p:cBhvr>
                                      <p:tavLst>
                                        <p:tav tm="0">
                                          <p:val>
                                            <p:strVal val="0-#ppt_w/2"/>
                                          </p:val>
                                        </p:tav>
                                        <p:tav tm="100000">
                                          <p:val>
                                            <p:strVal val="#ppt_x"/>
                                          </p:val>
                                        </p:tav>
                                      </p:tavLst>
                                    </p:anim>
                                    <p:anim calcmode="lin" valueType="num">
                                      <p:cBhvr additive="base">
                                        <p:cTn id="14" dur="500" fill="hold"/>
                                        <p:tgtEl>
                                          <p:spTgt spid="18944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9446"/>
                                        </p:tgtEl>
                                        <p:attrNameLst>
                                          <p:attrName>style.visibility</p:attrName>
                                        </p:attrNameLst>
                                      </p:cBhvr>
                                      <p:to>
                                        <p:strVal val="visible"/>
                                      </p:to>
                                    </p:set>
                                    <p:anim calcmode="lin" valueType="num">
                                      <p:cBhvr additive="base">
                                        <p:cTn id="19" dur="500" fill="hold"/>
                                        <p:tgtEl>
                                          <p:spTgt spid="189446"/>
                                        </p:tgtEl>
                                        <p:attrNameLst>
                                          <p:attrName>ppt_x</p:attrName>
                                        </p:attrNameLst>
                                      </p:cBhvr>
                                      <p:tavLst>
                                        <p:tav tm="0">
                                          <p:val>
                                            <p:strVal val="0-#ppt_w/2"/>
                                          </p:val>
                                        </p:tav>
                                        <p:tav tm="100000">
                                          <p:val>
                                            <p:strVal val="#ppt_x"/>
                                          </p:val>
                                        </p:tav>
                                      </p:tavLst>
                                    </p:anim>
                                    <p:anim calcmode="lin" valueType="num">
                                      <p:cBhvr additive="base">
                                        <p:cTn id="20" dur="500" fill="hold"/>
                                        <p:tgtEl>
                                          <p:spTgt spid="18944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nodeType="clickEffect">
                                  <p:stCondLst>
                                    <p:cond delay="0"/>
                                  </p:stCondLst>
                                  <p:childTnLst>
                                    <p:set>
                                      <p:cBhvr>
                                        <p:cTn id="24" dur="1" fill="hold">
                                          <p:stCondLst>
                                            <p:cond delay="0"/>
                                          </p:stCondLst>
                                        </p:cTn>
                                        <p:tgtEl>
                                          <p:spTgt spid="189444"/>
                                        </p:tgtEl>
                                        <p:attrNameLst>
                                          <p:attrName>style.visibility</p:attrName>
                                        </p:attrNameLst>
                                      </p:cBhvr>
                                      <p:to>
                                        <p:strVal val="visible"/>
                                      </p:to>
                                    </p:set>
                                    <p:animEffect transition="in" filter="box(out)">
                                      <p:cBhvr>
                                        <p:cTn id="25" dur="500"/>
                                        <p:tgtEl>
                                          <p:spTgt spid="189444"/>
                                        </p:tgtEl>
                                      </p:cBhvr>
                                    </p:animEffect>
                                  </p:childTnLst>
                                </p:cTn>
                              </p:par>
                            </p:childTnLst>
                          </p:cTn>
                        </p:par>
                        <p:par>
                          <p:cTn id="26" fill="hold" nodeType="afterGroup">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189473"/>
                                        </p:tgtEl>
                                        <p:attrNameLst>
                                          <p:attrName>style.visibility</p:attrName>
                                        </p:attrNameLst>
                                      </p:cBhvr>
                                      <p:to>
                                        <p:strVal val="visible"/>
                                      </p:to>
                                    </p:set>
                                    <p:anim calcmode="lin" valueType="num">
                                      <p:cBhvr additive="base">
                                        <p:cTn id="29" dur="500" fill="hold"/>
                                        <p:tgtEl>
                                          <p:spTgt spid="189473"/>
                                        </p:tgtEl>
                                        <p:attrNameLst>
                                          <p:attrName>ppt_x</p:attrName>
                                        </p:attrNameLst>
                                      </p:cBhvr>
                                      <p:tavLst>
                                        <p:tav tm="0">
                                          <p:val>
                                            <p:strVal val="0-#ppt_w/2"/>
                                          </p:val>
                                        </p:tav>
                                        <p:tav tm="100000">
                                          <p:val>
                                            <p:strVal val="#ppt_x"/>
                                          </p:val>
                                        </p:tav>
                                      </p:tavLst>
                                    </p:anim>
                                    <p:anim calcmode="lin" valueType="num">
                                      <p:cBhvr additive="base">
                                        <p:cTn id="30" dur="500" fill="hold"/>
                                        <p:tgtEl>
                                          <p:spTgt spid="189473"/>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1000"/>
                            </p:stCondLst>
                            <p:childTnLst>
                              <p:par>
                                <p:cTn id="32" presetID="2" presetClass="entr" presetSubtype="8" fill="hold" grpId="0" nodeType="afterEffect">
                                  <p:stCondLst>
                                    <p:cond delay="0"/>
                                  </p:stCondLst>
                                  <p:childTnLst>
                                    <p:set>
                                      <p:cBhvr>
                                        <p:cTn id="33" dur="1" fill="hold">
                                          <p:stCondLst>
                                            <p:cond delay="0"/>
                                          </p:stCondLst>
                                        </p:cTn>
                                        <p:tgtEl>
                                          <p:spTgt spid="189445"/>
                                        </p:tgtEl>
                                        <p:attrNameLst>
                                          <p:attrName>style.visibility</p:attrName>
                                        </p:attrNameLst>
                                      </p:cBhvr>
                                      <p:to>
                                        <p:strVal val="visible"/>
                                      </p:to>
                                    </p:set>
                                    <p:anim calcmode="lin" valueType="num">
                                      <p:cBhvr additive="base">
                                        <p:cTn id="34" dur="500" fill="hold"/>
                                        <p:tgtEl>
                                          <p:spTgt spid="189445"/>
                                        </p:tgtEl>
                                        <p:attrNameLst>
                                          <p:attrName>ppt_x</p:attrName>
                                        </p:attrNameLst>
                                      </p:cBhvr>
                                      <p:tavLst>
                                        <p:tav tm="0">
                                          <p:val>
                                            <p:strVal val="0-#ppt_w/2"/>
                                          </p:val>
                                        </p:tav>
                                        <p:tav tm="100000">
                                          <p:val>
                                            <p:strVal val="#ppt_x"/>
                                          </p:val>
                                        </p:tav>
                                      </p:tavLst>
                                    </p:anim>
                                    <p:anim calcmode="lin" valueType="num">
                                      <p:cBhvr additive="base">
                                        <p:cTn id="35" dur="500" fill="hold"/>
                                        <p:tgtEl>
                                          <p:spTgt spid="189445"/>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89447"/>
                                        </p:tgtEl>
                                        <p:attrNameLst>
                                          <p:attrName>style.visibility</p:attrName>
                                        </p:attrNameLst>
                                      </p:cBhvr>
                                      <p:to>
                                        <p:strVal val="visible"/>
                                      </p:to>
                                    </p:set>
                                    <p:anim calcmode="lin" valueType="num">
                                      <p:cBhvr additive="base">
                                        <p:cTn id="40" dur="500" fill="hold"/>
                                        <p:tgtEl>
                                          <p:spTgt spid="189447"/>
                                        </p:tgtEl>
                                        <p:attrNameLst>
                                          <p:attrName>ppt_x</p:attrName>
                                        </p:attrNameLst>
                                      </p:cBhvr>
                                      <p:tavLst>
                                        <p:tav tm="0">
                                          <p:val>
                                            <p:strVal val="0-#ppt_w/2"/>
                                          </p:val>
                                        </p:tav>
                                        <p:tav tm="100000">
                                          <p:val>
                                            <p:strVal val="#ppt_x"/>
                                          </p:val>
                                        </p:tav>
                                      </p:tavLst>
                                    </p:anim>
                                    <p:anim calcmode="lin" valueType="num">
                                      <p:cBhvr additive="base">
                                        <p:cTn id="41" dur="500" fill="hold"/>
                                        <p:tgtEl>
                                          <p:spTgt spid="1894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autoUpdateAnimBg="0"/>
      <p:bldP spid="189445" grpId="0" autoUpdateAnimBg="0"/>
      <p:bldP spid="189446" grpId="0" autoUpdateAnimBg="0"/>
      <p:bldP spid="189447" grpId="0" autoUpdateAnimBg="0"/>
      <p:bldP spid="18947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048000"/>
            <a:ext cx="78263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096000"/>
            <a:ext cx="5608638" cy="11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4" name="Rectangle 4"/>
          <p:cNvSpPr>
            <a:spLocks noChangeArrowheads="1"/>
          </p:cNvSpPr>
          <p:nvPr/>
        </p:nvSpPr>
        <p:spPr bwMode="auto">
          <a:xfrm>
            <a:off x="4419600" y="6248400"/>
            <a:ext cx="1016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FFFF"/>
                </a:solidFill>
                <a:latin typeface="Arial" charset="0"/>
              </a:rPr>
              <a:t>reporterski gen</a:t>
            </a:r>
            <a:endParaRPr lang="en-US"/>
          </a:p>
        </p:txBody>
      </p:sp>
      <p:pic>
        <p:nvPicPr>
          <p:cNvPr id="1914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114800"/>
            <a:ext cx="1728788" cy="11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4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2800" y="4038600"/>
            <a:ext cx="584200" cy="1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49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3962400"/>
            <a:ext cx="384175"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49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025" y="4724400"/>
            <a:ext cx="1730375" cy="11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49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4648200"/>
            <a:ext cx="584200" cy="1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49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4572000"/>
            <a:ext cx="3619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49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4419600"/>
            <a:ext cx="584200" cy="1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50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4114800"/>
            <a:ext cx="685800"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501"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5334000"/>
            <a:ext cx="685800"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502"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2800" y="4976813"/>
            <a:ext cx="4159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503"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800" y="5562600"/>
            <a:ext cx="7683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504"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000" y="5638800"/>
            <a:ext cx="44132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505"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57800" y="5181600"/>
            <a:ext cx="554038"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506" name="Picture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81600" y="4953000"/>
            <a:ext cx="738188"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507" name="Rectangle 19"/>
          <p:cNvSpPr>
            <a:spLocks noChangeArrowheads="1"/>
          </p:cNvSpPr>
          <p:nvPr/>
        </p:nvSpPr>
        <p:spPr bwMode="auto">
          <a:xfrm>
            <a:off x="4740275" y="5688013"/>
            <a:ext cx="3505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i="1">
                <a:solidFill>
                  <a:srgbClr val="00FF00"/>
                </a:solidFill>
                <a:latin typeface="Arial" charset="0"/>
              </a:rPr>
              <a:t>ali se reporterski protein izraža?</a:t>
            </a:r>
            <a:endParaRPr lang="en-US"/>
          </a:p>
        </p:txBody>
      </p:sp>
      <p:sp>
        <p:nvSpPr>
          <p:cNvPr id="191508" name="Rectangle 20"/>
          <p:cNvSpPr>
            <a:spLocks noChangeArrowheads="1"/>
          </p:cNvSpPr>
          <p:nvPr/>
        </p:nvSpPr>
        <p:spPr bwMode="auto">
          <a:xfrm>
            <a:off x="5943600" y="4724400"/>
            <a:ext cx="30099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solidFill>
                  <a:srgbClr val="FFFF00"/>
                </a:solidFill>
                <a:latin typeface="Arial" charset="0"/>
              </a:rPr>
              <a:t>da, reporter se je izrazil, kar</a:t>
            </a:r>
          </a:p>
          <a:p>
            <a:pPr eaLnBrk="1" hangingPunct="1"/>
            <a:r>
              <a:rPr lang="en-US" sz="1800" b="1">
                <a:solidFill>
                  <a:srgbClr val="FFFF00"/>
                </a:solidFill>
                <a:latin typeface="Arial" charset="0"/>
              </a:rPr>
              <a:t>pomeni, da se proteina </a:t>
            </a:r>
            <a:br>
              <a:rPr lang="en-US" sz="1800" b="1">
                <a:solidFill>
                  <a:srgbClr val="FFFF00"/>
                </a:solidFill>
                <a:latin typeface="Arial" charset="0"/>
              </a:rPr>
            </a:br>
            <a:r>
              <a:rPr lang="en-US" sz="1800" b="1">
                <a:solidFill>
                  <a:srgbClr val="FFFF00"/>
                </a:solidFill>
                <a:latin typeface="Arial" charset="0"/>
              </a:rPr>
              <a:t>X in Y vežeta!</a:t>
            </a:r>
            <a:endParaRPr lang="en-US">
              <a:solidFill>
                <a:srgbClr val="FFFF00"/>
              </a:solidFill>
            </a:endParaRPr>
          </a:p>
        </p:txBody>
      </p:sp>
      <p:sp>
        <p:nvSpPr>
          <p:cNvPr id="191509" name="Rectangle 21"/>
          <p:cNvSpPr>
            <a:spLocks noChangeArrowheads="1"/>
          </p:cNvSpPr>
          <p:nvPr/>
        </p:nvSpPr>
        <p:spPr bwMode="auto">
          <a:xfrm>
            <a:off x="4495800" y="4038600"/>
            <a:ext cx="18669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solidFill>
                  <a:srgbClr val="00FFFF"/>
                </a:solidFill>
                <a:latin typeface="Arial" charset="0"/>
              </a:rPr>
              <a:t>hibridna proteina</a:t>
            </a:r>
          </a:p>
          <a:p>
            <a:pPr eaLnBrk="1" hangingPunct="1"/>
            <a:r>
              <a:rPr lang="en-US" sz="1800" b="1">
                <a:solidFill>
                  <a:srgbClr val="00FFFF"/>
                </a:solidFill>
                <a:latin typeface="Arial" charset="0"/>
              </a:rPr>
              <a:t>se vežeta!</a:t>
            </a:r>
            <a:endParaRPr lang="en-US"/>
          </a:p>
        </p:txBody>
      </p:sp>
      <p:sp>
        <p:nvSpPr>
          <p:cNvPr id="191510" name="Rectangle 22"/>
          <p:cNvSpPr>
            <a:spLocks noChangeArrowheads="1"/>
          </p:cNvSpPr>
          <p:nvPr/>
        </p:nvSpPr>
        <p:spPr bwMode="auto">
          <a:xfrm>
            <a:off x="304800" y="5486400"/>
            <a:ext cx="206533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b="1">
                <a:solidFill>
                  <a:srgbClr val="00FFFF"/>
                </a:solidFill>
                <a:latin typeface="Arial" charset="0"/>
              </a:rPr>
              <a:t>tvorita torej funkcionalni</a:t>
            </a:r>
          </a:p>
          <a:p>
            <a:pPr eaLnBrk="1" hangingPunct="1"/>
            <a:r>
              <a:rPr lang="en-US" sz="1400" b="1">
                <a:solidFill>
                  <a:srgbClr val="00FFFF"/>
                </a:solidFill>
                <a:latin typeface="Arial" charset="0"/>
              </a:rPr>
              <a:t>transkripcijski aktivator</a:t>
            </a:r>
            <a:endParaRPr lang="en-US"/>
          </a:p>
        </p:txBody>
      </p:sp>
      <p:pic>
        <p:nvPicPr>
          <p:cNvPr id="191511" name="Picture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1000" y="6705600"/>
            <a:ext cx="8421688" cy="4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6104" name="Group 28"/>
          <p:cNvGrpSpPr>
            <a:grpSpLocks/>
          </p:cNvGrpSpPr>
          <p:nvPr/>
        </p:nvGrpSpPr>
        <p:grpSpPr bwMode="auto">
          <a:xfrm>
            <a:off x="320675" y="1185863"/>
            <a:ext cx="6051550" cy="2384425"/>
            <a:chOff x="202" y="747"/>
            <a:chExt cx="3812" cy="1502"/>
          </a:xfrm>
        </p:grpSpPr>
        <p:pic>
          <p:nvPicPr>
            <p:cNvPr id="46112" name="Picture 2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8" y="1872"/>
              <a:ext cx="3392" cy="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113" name="Rectangle 30"/>
            <p:cNvSpPr>
              <a:spLocks noChangeArrowheads="1"/>
            </p:cNvSpPr>
            <p:nvPr/>
          </p:nvSpPr>
          <p:spPr bwMode="auto">
            <a:xfrm>
              <a:off x="202" y="747"/>
              <a:ext cx="28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a:solidFill>
                    <a:srgbClr val="00FFFF"/>
                  </a:solidFill>
                  <a:latin typeface="Arial" charset="0"/>
                </a:rPr>
                <a:t>Regulacija izražanja genov pri kvasovkah</a:t>
              </a:r>
              <a:endParaRPr lang="en-US"/>
            </a:p>
          </p:txBody>
        </p:sp>
        <p:sp>
          <p:nvSpPr>
            <p:cNvPr id="46114" name="Rectangle 31"/>
            <p:cNvSpPr>
              <a:spLocks noChangeArrowheads="1"/>
            </p:cNvSpPr>
            <p:nvPr/>
          </p:nvSpPr>
          <p:spPr bwMode="auto">
            <a:xfrm>
              <a:off x="3024" y="1968"/>
              <a:ext cx="1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FFFF"/>
                  </a:solidFill>
                  <a:latin typeface="Arial" charset="0"/>
                </a:rPr>
                <a:t>gen</a:t>
              </a:r>
              <a:endParaRPr lang="en-US"/>
            </a:p>
          </p:txBody>
        </p:sp>
        <p:pic>
          <p:nvPicPr>
            <p:cNvPr id="46115" name="Picture 3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2" y="1872"/>
              <a:ext cx="194" cy="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116" name="Rectangle 33"/>
            <p:cNvSpPr>
              <a:spLocks noChangeArrowheads="1"/>
            </p:cNvSpPr>
            <p:nvPr/>
          </p:nvSpPr>
          <p:spPr bwMode="auto">
            <a:xfrm>
              <a:off x="1588" y="1958"/>
              <a:ext cx="22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FFFF"/>
                  </a:solidFill>
                  <a:latin typeface="Arial" charset="0"/>
                </a:rPr>
                <a:t>UAS</a:t>
              </a:r>
              <a:endParaRPr lang="en-US"/>
            </a:p>
          </p:txBody>
        </p:sp>
        <p:sp>
          <p:nvSpPr>
            <p:cNvPr id="46117" name="Rectangle 34"/>
            <p:cNvSpPr>
              <a:spLocks noChangeArrowheads="1"/>
            </p:cNvSpPr>
            <p:nvPr/>
          </p:nvSpPr>
          <p:spPr bwMode="auto">
            <a:xfrm>
              <a:off x="288" y="2064"/>
              <a:ext cx="249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FFFF"/>
                  </a:solidFill>
                  <a:latin typeface="Arial" charset="0"/>
                </a:rPr>
                <a:t>zgornje aktivacijsko zaporedje </a:t>
              </a:r>
              <a:r>
                <a:rPr lang="en-US" sz="1000" b="1" i="1">
                  <a:solidFill>
                    <a:srgbClr val="00FFFF"/>
                  </a:solidFill>
                  <a:latin typeface="Arial" charset="0"/>
                </a:rPr>
                <a:t>(upstream activation sequence)</a:t>
              </a:r>
              <a:endParaRPr lang="en-US"/>
            </a:p>
          </p:txBody>
        </p:sp>
        <p:pic>
          <p:nvPicPr>
            <p:cNvPr id="46118" name="Picture 3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96" y="1539"/>
              <a:ext cx="178"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119" name="Rectangle 36"/>
            <p:cNvSpPr>
              <a:spLocks noChangeArrowheads="1"/>
            </p:cNvSpPr>
            <p:nvPr/>
          </p:nvSpPr>
          <p:spPr bwMode="auto">
            <a:xfrm>
              <a:off x="398" y="1373"/>
              <a:ext cx="143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b="1">
                  <a:solidFill>
                    <a:srgbClr val="00FFFF"/>
                  </a:solidFill>
                  <a:latin typeface="Arial" charset="0"/>
                </a:rPr>
                <a:t>transkripcijski aktivator</a:t>
              </a:r>
              <a:endParaRPr lang="en-US"/>
            </a:p>
          </p:txBody>
        </p:sp>
        <p:sp>
          <p:nvSpPr>
            <p:cNvPr id="46120" name="Rectangle 37"/>
            <p:cNvSpPr>
              <a:spLocks noChangeArrowheads="1"/>
            </p:cNvSpPr>
            <p:nvPr/>
          </p:nvSpPr>
          <p:spPr bwMode="auto">
            <a:xfrm>
              <a:off x="672" y="1728"/>
              <a:ext cx="92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FFFF"/>
                  </a:solidFill>
                  <a:latin typeface="Arial" charset="0"/>
                </a:rPr>
                <a:t>DNA-vezavna domena</a:t>
              </a:r>
              <a:endParaRPr lang="en-US"/>
            </a:p>
          </p:txBody>
        </p:sp>
        <p:sp>
          <p:nvSpPr>
            <p:cNvPr id="46121" name="Rectangle 38"/>
            <p:cNvSpPr>
              <a:spLocks noChangeArrowheads="1"/>
            </p:cNvSpPr>
            <p:nvPr/>
          </p:nvSpPr>
          <p:spPr bwMode="auto">
            <a:xfrm>
              <a:off x="720" y="1584"/>
              <a:ext cx="85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FFFF"/>
                  </a:solidFill>
                  <a:latin typeface="Arial" charset="0"/>
                </a:rPr>
                <a:t>aktivacijska domena</a:t>
              </a:r>
              <a:endParaRPr lang="en-US"/>
            </a:p>
          </p:txBody>
        </p:sp>
        <p:pic>
          <p:nvPicPr>
            <p:cNvPr id="46122" name="Picture 3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76" y="1594"/>
              <a:ext cx="77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123" name="Picture 4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04" y="1680"/>
              <a:ext cx="36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124" name="Rectangle 41"/>
            <p:cNvSpPr>
              <a:spLocks noChangeArrowheads="1"/>
            </p:cNvSpPr>
            <p:nvPr/>
          </p:nvSpPr>
          <p:spPr bwMode="auto">
            <a:xfrm>
              <a:off x="2688" y="1680"/>
              <a:ext cx="88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FFFF"/>
                  </a:solidFill>
                  <a:latin typeface="Arial" charset="0"/>
                </a:rPr>
                <a:t>transkripcijski aparat</a:t>
              </a:r>
              <a:endParaRPr lang="en-US"/>
            </a:p>
          </p:txBody>
        </p:sp>
        <p:pic>
          <p:nvPicPr>
            <p:cNvPr id="46125" name="Picture 4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2" y="1152"/>
              <a:ext cx="1091" cy="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126" name="Picture 4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76" y="1152"/>
              <a:ext cx="441" cy="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127" name="Freeform 44"/>
            <p:cNvSpPr>
              <a:spLocks/>
            </p:cNvSpPr>
            <p:nvPr/>
          </p:nvSpPr>
          <p:spPr bwMode="auto">
            <a:xfrm>
              <a:off x="209" y="967"/>
              <a:ext cx="3805" cy="15"/>
            </a:xfrm>
            <a:custGeom>
              <a:avLst/>
              <a:gdLst>
                <a:gd name="T0" fmla="*/ 3805 w 3805"/>
                <a:gd name="T1" fmla="*/ 8 h 15"/>
                <a:gd name="T2" fmla="*/ 3798 w 3805"/>
                <a:gd name="T3" fmla="*/ 0 h 15"/>
                <a:gd name="T4" fmla="*/ 0 w 3805"/>
                <a:gd name="T5" fmla="*/ 0 h 15"/>
                <a:gd name="T6" fmla="*/ 0 w 3805"/>
                <a:gd name="T7" fmla="*/ 15 h 15"/>
                <a:gd name="T8" fmla="*/ 3798 w 3805"/>
                <a:gd name="T9" fmla="*/ 15 h 15"/>
                <a:gd name="T10" fmla="*/ 3790 w 3805"/>
                <a:gd name="T11" fmla="*/ 8 h 15"/>
                <a:gd name="T12" fmla="*/ 3798 w 3805"/>
                <a:gd name="T13" fmla="*/ 15 h 15"/>
                <a:gd name="T14" fmla="*/ 3802 w 3805"/>
                <a:gd name="T15" fmla="*/ 15 h 15"/>
                <a:gd name="T16" fmla="*/ 3803 w 3805"/>
                <a:gd name="T17" fmla="*/ 13 h 15"/>
                <a:gd name="T18" fmla="*/ 3805 w 3805"/>
                <a:gd name="T19" fmla="*/ 10 h 15"/>
                <a:gd name="T20" fmla="*/ 3805 w 3805"/>
                <a:gd name="T21" fmla="*/ 8 h 15"/>
                <a:gd name="T22" fmla="*/ 3805 w 3805"/>
                <a:gd name="T23" fmla="*/ 5 h 15"/>
                <a:gd name="T24" fmla="*/ 3803 w 3805"/>
                <a:gd name="T25" fmla="*/ 3 h 15"/>
                <a:gd name="T26" fmla="*/ 3802 w 3805"/>
                <a:gd name="T27" fmla="*/ 2 h 15"/>
                <a:gd name="T28" fmla="*/ 3798 w 3805"/>
                <a:gd name="T29" fmla="*/ 0 h 15"/>
                <a:gd name="T30" fmla="*/ 3805 w 3805"/>
                <a:gd name="T31" fmla="*/ 8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05" h="15">
                  <a:moveTo>
                    <a:pt x="3805" y="8"/>
                  </a:moveTo>
                  <a:lnTo>
                    <a:pt x="3798" y="0"/>
                  </a:lnTo>
                  <a:lnTo>
                    <a:pt x="0" y="0"/>
                  </a:lnTo>
                  <a:lnTo>
                    <a:pt x="0" y="15"/>
                  </a:lnTo>
                  <a:lnTo>
                    <a:pt x="3798" y="15"/>
                  </a:lnTo>
                  <a:lnTo>
                    <a:pt x="3790" y="8"/>
                  </a:lnTo>
                  <a:lnTo>
                    <a:pt x="3798" y="15"/>
                  </a:lnTo>
                  <a:lnTo>
                    <a:pt x="3802" y="15"/>
                  </a:lnTo>
                  <a:lnTo>
                    <a:pt x="3803" y="13"/>
                  </a:lnTo>
                  <a:lnTo>
                    <a:pt x="3805" y="10"/>
                  </a:lnTo>
                  <a:lnTo>
                    <a:pt x="3805" y="8"/>
                  </a:lnTo>
                  <a:lnTo>
                    <a:pt x="3805" y="5"/>
                  </a:lnTo>
                  <a:lnTo>
                    <a:pt x="3803" y="3"/>
                  </a:lnTo>
                  <a:lnTo>
                    <a:pt x="3802" y="2"/>
                  </a:lnTo>
                  <a:lnTo>
                    <a:pt x="3798" y="0"/>
                  </a:lnTo>
                  <a:lnTo>
                    <a:pt x="3805" y="8"/>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6128" name="Freeform 45"/>
            <p:cNvSpPr>
              <a:spLocks/>
            </p:cNvSpPr>
            <p:nvPr/>
          </p:nvSpPr>
          <p:spPr bwMode="auto">
            <a:xfrm>
              <a:off x="3999" y="975"/>
              <a:ext cx="15" cy="1274"/>
            </a:xfrm>
            <a:custGeom>
              <a:avLst/>
              <a:gdLst>
                <a:gd name="T0" fmla="*/ 8 w 15"/>
                <a:gd name="T1" fmla="*/ 1274 h 1274"/>
                <a:gd name="T2" fmla="*/ 15 w 15"/>
                <a:gd name="T3" fmla="*/ 1266 h 1274"/>
                <a:gd name="T4" fmla="*/ 15 w 15"/>
                <a:gd name="T5" fmla="*/ 0 h 1274"/>
                <a:gd name="T6" fmla="*/ 0 w 15"/>
                <a:gd name="T7" fmla="*/ 0 h 1274"/>
                <a:gd name="T8" fmla="*/ 0 w 15"/>
                <a:gd name="T9" fmla="*/ 1266 h 1274"/>
                <a:gd name="T10" fmla="*/ 8 w 15"/>
                <a:gd name="T11" fmla="*/ 1259 h 1274"/>
                <a:gd name="T12" fmla="*/ 0 w 15"/>
                <a:gd name="T13" fmla="*/ 1266 h 1274"/>
                <a:gd name="T14" fmla="*/ 0 w 15"/>
                <a:gd name="T15" fmla="*/ 1269 h 1274"/>
                <a:gd name="T16" fmla="*/ 2 w 15"/>
                <a:gd name="T17" fmla="*/ 1271 h 1274"/>
                <a:gd name="T18" fmla="*/ 6 w 15"/>
                <a:gd name="T19" fmla="*/ 1272 h 1274"/>
                <a:gd name="T20" fmla="*/ 8 w 15"/>
                <a:gd name="T21" fmla="*/ 1274 h 1274"/>
                <a:gd name="T22" fmla="*/ 12 w 15"/>
                <a:gd name="T23" fmla="*/ 1272 h 1274"/>
                <a:gd name="T24" fmla="*/ 13 w 15"/>
                <a:gd name="T25" fmla="*/ 1271 h 1274"/>
                <a:gd name="T26" fmla="*/ 15 w 15"/>
                <a:gd name="T27" fmla="*/ 1269 h 1274"/>
                <a:gd name="T28" fmla="*/ 15 w 15"/>
                <a:gd name="T29" fmla="*/ 1266 h 1274"/>
                <a:gd name="T30" fmla="*/ 8 w 15"/>
                <a:gd name="T31" fmla="*/ 1274 h 12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 h="1274">
                  <a:moveTo>
                    <a:pt x="8" y="1274"/>
                  </a:moveTo>
                  <a:lnTo>
                    <a:pt x="15" y="1266"/>
                  </a:lnTo>
                  <a:lnTo>
                    <a:pt x="15" y="0"/>
                  </a:lnTo>
                  <a:lnTo>
                    <a:pt x="0" y="0"/>
                  </a:lnTo>
                  <a:lnTo>
                    <a:pt x="0" y="1266"/>
                  </a:lnTo>
                  <a:lnTo>
                    <a:pt x="8" y="1259"/>
                  </a:lnTo>
                  <a:lnTo>
                    <a:pt x="0" y="1266"/>
                  </a:lnTo>
                  <a:lnTo>
                    <a:pt x="0" y="1269"/>
                  </a:lnTo>
                  <a:lnTo>
                    <a:pt x="2" y="1271"/>
                  </a:lnTo>
                  <a:lnTo>
                    <a:pt x="6" y="1272"/>
                  </a:lnTo>
                  <a:lnTo>
                    <a:pt x="8" y="1274"/>
                  </a:lnTo>
                  <a:lnTo>
                    <a:pt x="12" y="1272"/>
                  </a:lnTo>
                  <a:lnTo>
                    <a:pt x="13" y="1271"/>
                  </a:lnTo>
                  <a:lnTo>
                    <a:pt x="15" y="1269"/>
                  </a:lnTo>
                  <a:lnTo>
                    <a:pt x="15" y="1266"/>
                  </a:lnTo>
                  <a:lnTo>
                    <a:pt x="8" y="127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6129" name="Freeform 46"/>
            <p:cNvSpPr>
              <a:spLocks/>
            </p:cNvSpPr>
            <p:nvPr/>
          </p:nvSpPr>
          <p:spPr bwMode="auto">
            <a:xfrm>
              <a:off x="202" y="2234"/>
              <a:ext cx="3805" cy="15"/>
            </a:xfrm>
            <a:custGeom>
              <a:avLst/>
              <a:gdLst>
                <a:gd name="T0" fmla="*/ 0 w 3805"/>
                <a:gd name="T1" fmla="*/ 7 h 15"/>
                <a:gd name="T2" fmla="*/ 7 w 3805"/>
                <a:gd name="T3" fmla="*/ 15 h 15"/>
                <a:gd name="T4" fmla="*/ 3805 w 3805"/>
                <a:gd name="T5" fmla="*/ 15 h 15"/>
                <a:gd name="T6" fmla="*/ 3805 w 3805"/>
                <a:gd name="T7" fmla="*/ 0 h 15"/>
                <a:gd name="T8" fmla="*/ 7 w 3805"/>
                <a:gd name="T9" fmla="*/ 0 h 15"/>
                <a:gd name="T10" fmla="*/ 15 w 3805"/>
                <a:gd name="T11" fmla="*/ 7 h 15"/>
                <a:gd name="T12" fmla="*/ 7 w 3805"/>
                <a:gd name="T13" fmla="*/ 0 h 15"/>
                <a:gd name="T14" fmla="*/ 3 w 3805"/>
                <a:gd name="T15" fmla="*/ 0 h 15"/>
                <a:gd name="T16" fmla="*/ 2 w 3805"/>
                <a:gd name="T17" fmla="*/ 2 h 15"/>
                <a:gd name="T18" fmla="*/ 0 w 3805"/>
                <a:gd name="T19" fmla="*/ 5 h 15"/>
                <a:gd name="T20" fmla="*/ 0 w 3805"/>
                <a:gd name="T21" fmla="*/ 7 h 15"/>
                <a:gd name="T22" fmla="*/ 0 w 3805"/>
                <a:gd name="T23" fmla="*/ 10 h 15"/>
                <a:gd name="T24" fmla="*/ 2 w 3805"/>
                <a:gd name="T25" fmla="*/ 12 h 15"/>
                <a:gd name="T26" fmla="*/ 3 w 3805"/>
                <a:gd name="T27" fmla="*/ 13 h 15"/>
                <a:gd name="T28" fmla="*/ 7 w 3805"/>
                <a:gd name="T29" fmla="*/ 15 h 15"/>
                <a:gd name="T30" fmla="*/ 0 w 3805"/>
                <a:gd name="T31" fmla="*/ 7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05" h="15">
                  <a:moveTo>
                    <a:pt x="0" y="7"/>
                  </a:moveTo>
                  <a:lnTo>
                    <a:pt x="7" y="15"/>
                  </a:lnTo>
                  <a:lnTo>
                    <a:pt x="3805" y="15"/>
                  </a:lnTo>
                  <a:lnTo>
                    <a:pt x="3805" y="0"/>
                  </a:lnTo>
                  <a:lnTo>
                    <a:pt x="7" y="0"/>
                  </a:lnTo>
                  <a:lnTo>
                    <a:pt x="15" y="7"/>
                  </a:lnTo>
                  <a:lnTo>
                    <a:pt x="7" y="0"/>
                  </a:lnTo>
                  <a:lnTo>
                    <a:pt x="3" y="0"/>
                  </a:lnTo>
                  <a:lnTo>
                    <a:pt x="2" y="2"/>
                  </a:lnTo>
                  <a:lnTo>
                    <a:pt x="0" y="5"/>
                  </a:lnTo>
                  <a:lnTo>
                    <a:pt x="0" y="7"/>
                  </a:lnTo>
                  <a:lnTo>
                    <a:pt x="0" y="10"/>
                  </a:lnTo>
                  <a:lnTo>
                    <a:pt x="2" y="12"/>
                  </a:lnTo>
                  <a:lnTo>
                    <a:pt x="3" y="13"/>
                  </a:lnTo>
                  <a:lnTo>
                    <a:pt x="7" y="15"/>
                  </a:lnTo>
                  <a:lnTo>
                    <a:pt x="0" y="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6130" name="Freeform 47"/>
            <p:cNvSpPr>
              <a:spLocks/>
            </p:cNvSpPr>
            <p:nvPr/>
          </p:nvSpPr>
          <p:spPr bwMode="auto">
            <a:xfrm>
              <a:off x="202" y="967"/>
              <a:ext cx="15" cy="1274"/>
            </a:xfrm>
            <a:custGeom>
              <a:avLst/>
              <a:gdLst>
                <a:gd name="T0" fmla="*/ 7 w 15"/>
                <a:gd name="T1" fmla="*/ 0 h 1274"/>
                <a:gd name="T2" fmla="*/ 0 w 15"/>
                <a:gd name="T3" fmla="*/ 8 h 1274"/>
                <a:gd name="T4" fmla="*/ 0 w 15"/>
                <a:gd name="T5" fmla="*/ 1274 h 1274"/>
                <a:gd name="T6" fmla="*/ 15 w 15"/>
                <a:gd name="T7" fmla="*/ 1274 h 1274"/>
                <a:gd name="T8" fmla="*/ 15 w 15"/>
                <a:gd name="T9" fmla="*/ 8 h 1274"/>
                <a:gd name="T10" fmla="*/ 7 w 15"/>
                <a:gd name="T11" fmla="*/ 15 h 1274"/>
                <a:gd name="T12" fmla="*/ 15 w 15"/>
                <a:gd name="T13" fmla="*/ 8 h 1274"/>
                <a:gd name="T14" fmla="*/ 15 w 15"/>
                <a:gd name="T15" fmla="*/ 5 h 1274"/>
                <a:gd name="T16" fmla="*/ 13 w 15"/>
                <a:gd name="T17" fmla="*/ 3 h 1274"/>
                <a:gd name="T18" fmla="*/ 9 w 15"/>
                <a:gd name="T19" fmla="*/ 2 h 1274"/>
                <a:gd name="T20" fmla="*/ 7 w 15"/>
                <a:gd name="T21" fmla="*/ 2 h 1274"/>
                <a:gd name="T22" fmla="*/ 3 w 15"/>
                <a:gd name="T23" fmla="*/ 2 h 1274"/>
                <a:gd name="T24" fmla="*/ 2 w 15"/>
                <a:gd name="T25" fmla="*/ 3 h 1274"/>
                <a:gd name="T26" fmla="*/ 0 w 15"/>
                <a:gd name="T27" fmla="*/ 5 h 1274"/>
                <a:gd name="T28" fmla="*/ 0 w 15"/>
                <a:gd name="T29" fmla="*/ 8 h 1274"/>
                <a:gd name="T30" fmla="*/ 7 w 15"/>
                <a:gd name="T31" fmla="*/ 0 h 12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 h="1274">
                  <a:moveTo>
                    <a:pt x="7" y="0"/>
                  </a:moveTo>
                  <a:lnTo>
                    <a:pt x="0" y="8"/>
                  </a:lnTo>
                  <a:lnTo>
                    <a:pt x="0" y="1274"/>
                  </a:lnTo>
                  <a:lnTo>
                    <a:pt x="15" y="1274"/>
                  </a:lnTo>
                  <a:lnTo>
                    <a:pt x="15" y="8"/>
                  </a:lnTo>
                  <a:lnTo>
                    <a:pt x="7" y="15"/>
                  </a:lnTo>
                  <a:lnTo>
                    <a:pt x="15" y="8"/>
                  </a:lnTo>
                  <a:lnTo>
                    <a:pt x="15" y="5"/>
                  </a:lnTo>
                  <a:lnTo>
                    <a:pt x="13" y="3"/>
                  </a:lnTo>
                  <a:lnTo>
                    <a:pt x="9" y="2"/>
                  </a:lnTo>
                  <a:lnTo>
                    <a:pt x="7" y="2"/>
                  </a:lnTo>
                  <a:lnTo>
                    <a:pt x="3" y="2"/>
                  </a:lnTo>
                  <a:lnTo>
                    <a:pt x="2" y="3"/>
                  </a:lnTo>
                  <a:lnTo>
                    <a:pt x="0" y="5"/>
                  </a:lnTo>
                  <a:lnTo>
                    <a:pt x="0" y="8"/>
                  </a:lnTo>
                  <a:lnTo>
                    <a:pt x="7"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6131" name="Rectangle 48"/>
            <p:cNvSpPr>
              <a:spLocks noChangeArrowheads="1"/>
            </p:cNvSpPr>
            <p:nvPr/>
          </p:nvSpPr>
          <p:spPr bwMode="auto">
            <a:xfrm>
              <a:off x="576" y="1008"/>
              <a:ext cx="128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FFFF"/>
                  </a:solidFill>
                  <a:latin typeface="Arial" charset="0"/>
                </a:rPr>
                <a:t>gen za transkripcijski aktivator</a:t>
              </a:r>
              <a:endParaRPr lang="en-US"/>
            </a:p>
          </p:txBody>
        </p:sp>
      </p:grpSp>
      <p:sp>
        <p:nvSpPr>
          <p:cNvPr id="46105" name="Rectangle 49"/>
          <p:cNvSpPr>
            <a:spLocks noChangeArrowheads="1"/>
          </p:cNvSpPr>
          <p:nvPr/>
        </p:nvSpPr>
        <p:spPr bwMode="auto">
          <a:xfrm>
            <a:off x="6629400" y="2057400"/>
            <a:ext cx="21605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US" sz="2000" b="1">
                <a:solidFill>
                  <a:srgbClr val="FFCC00"/>
                </a:solidFill>
                <a:latin typeface="Arial" charset="0"/>
              </a:rPr>
              <a:t>Ali se ta dva</a:t>
            </a:r>
          </a:p>
          <a:p>
            <a:pPr algn="ctr" eaLnBrk="1" hangingPunct="1"/>
            <a:r>
              <a:rPr lang="en-US" sz="2000" b="1">
                <a:solidFill>
                  <a:srgbClr val="FFCC00"/>
                </a:solidFill>
                <a:latin typeface="Arial" charset="0"/>
              </a:rPr>
              <a:t>proteina vežeta</a:t>
            </a:r>
          </a:p>
          <a:p>
            <a:pPr algn="ctr" eaLnBrk="1" hangingPunct="1"/>
            <a:r>
              <a:rPr lang="en-US" sz="2000" b="1">
                <a:solidFill>
                  <a:srgbClr val="FFCC00"/>
                </a:solidFill>
                <a:latin typeface="Arial" charset="0"/>
              </a:rPr>
              <a:t>drug na drugega?</a:t>
            </a:r>
            <a:endParaRPr lang="en-US"/>
          </a:p>
        </p:txBody>
      </p:sp>
      <p:sp>
        <p:nvSpPr>
          <p:cNvPr id="191538" name="Text Box 50"/>
          <p:cNvSpPr txBox="1">
            <a:spLocks noChangeArrowheads="1"/>
          </p:cNvSpPr>
          <p:nvPr/>
        </p:nvSpPr>
        <p:spPr bwMode="auto">
          <a:xfrm>
            <a:off x="365125" y="3668713"/>
            <a:ext cx="1747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CCFFFF"/>
                </a:solidFill>
                <a:latin typeface="Arial" charset="0"/>
              </a:rPr>
              <a:t>genska konstrukta</a:t>
            </a:r>
            <a:endParaRPr lang="en-US" sz="1400">
              <a:solidFill>
                <a:schemeClr val="hlink"/>
              </a:solidFill>
              <a:latin typeface="Arial" charset="0"/>
            </a:endParaRPr>
          </a:p>
        </p:txBody>
      </p:sp>
      <p:sp>
        <p:nvSpPr>
          <p:cNvPr id="46107" name="Rectangle 51"/>
          <p:cNvSpPr>
            <a:spLocks noChangeArrowheads="1"/>
          </p:cNvSpPr>
          <p:nvPr/>
        </p:nvSpPr>
        <p:spPr bwMode="auto">
          <a:xfrm>
            <a:off x="2590800" y="6248400"/>
            <a:ext cx="2968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FFFF"/>
                </a:solidFill>
                <a:latin typeface="Arial" charset="0"/>
              </a:rPr>
              <a:t>UAS</a:t>
            </a:r>
            <a:endParaRPr lang="en-US"/>
          </a:p>
        </p:txBody>
      </p:sp>
      <p:grpSp>
        <p:nvGrpSpPr>
          <p:cNvPr id="46108" name="Group 52"/>
          <p:cNvGrpSpPr>
            <a:grpSpLocks/>
          </p:cNvGrpSpPr>
          <p:nvPr/>
        </p:nvGrpSpPr>
        <p:grpSpPr bwMode="auto">
          <a:xfrm>
            <a:off x="188913" y="100013"/>
            <a:ext cx="8421687" cy="784225"/>
            <a:chOff x="119" y="63"/>
            <a:chExt cx="5305" cy="494"/>
          </a:xfrm>
        </p:grpSpPr>
        <p:sp>
          <p:nvSpPr>
            <p:cNvPr id="46109" name="Rectangle 53"/>
            <p:cNvSpPr>
              <a:spLocks noChangeArrowheads="1"/>
            </p:cNvSpPr>
            <p:nvPr/>
          </p:nvSpPr>
          <p:spPr bwMode="auto">
            <a:xfrm>
              <a:off x="144" y="63"/>
              <a:ext cx="271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sl-SI" sz="2500" b="1">
                  <a:solidFill>
                    <a:srgbClr val="00FF00"/>
                  </a:solidFill>
                  <a:latin typeface="Arial" charset="0"/>
                </a:rPr>
                <a:t>D</a:t>
              </a:r>
              <a:r>
                <a:rPr lang="en-US" sz="2500" b="1">
                  <a:solidFill>
                    <a:srgbClr val="00FF00"/>
                  </a:solidFill>
                  <a:latin typeface="Arial" charset="0"/>
                </a:rPr>
                <a:t>vohibridni sistem</a:t>
              </a:r>
              <a:r>
                <a:rPr lang="sl-SI" sz="2500" b="1">
                  <a:solidFill>
                    <a:srgbClr val="00FF00"/>
                  </a:solidFill>
                  <a:latin typeface="Arial" charset="0"/>
                </a:rPr>
                <a:t> kvasovk</a:t>
              </a:r>
              <a:r>
                <a:rPr lang="en-US" sz="2500" b="1">
                  <a:solidFill>
                    <a:srgbClr val="00FF00"/>
                  </a:solidFill>
                  <a:latin typeface="Arial" charset="0"/>
                </a:rPr>
                <a:t>:</a:t>
              </a:r>
              <a:endParaRPr lang="en-US"/>
            </a:p>
          </p:txBody>
        </p:sp>
        <p:pic>
          <p:nvPicPr>
            <p:cNvPr id="46110" name="Picture 5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9" y="336"/>
              <a:ext cx="5305" cy="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111" name="Rectangle 55"/>
            <p:cNvSpPr>
              <a:spLocks noChangeArrowheads="1"/>
            </p:cNvSpPr>
            <p:nvPr/>
          </p:nvSpPr>
          <p:spPr bwMode="auto">
            <a:xfrm>
              <a:off x="2064" y="384"/>
              <a:ext cx="33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800" b="1" i="1">
                  <a:solidFill>
                    <a:srgbClr val="00FF00"/>
                  </a:solidFill>
                  <a:latin typeface="Arial" charset="0"/>
                </a:rPr>
                <a:t>genetski test za določanje interakcij med proteini</a:t>
              </a: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1538"/>
                                        </p:tgtEl>
                                        <p:attrNameLst>
                                          <p:attrName>style.visibility</p:attrName>
                                        </p:attrNameLst>
                                      </p:cBhvr>
                                      <p:to>
                                        <p:strVal val="visible"/>
                                      </p:to>
                                    </p:set>
                                    <p:anim calcmode="lin" valueType="num">
                                      <p:cBhvr additive="base">
                                        <p:cTn id="7" dur="500" fill="hold"/>
                                        <p:tgtEl>
                                          <p:spTgt spid="191538"/>
                                        </p:tgtEl>
                                        <p:attrNameLst>
                                          <p:attrName>ppt_x</p:attrName>
                                        </p:attrNameLst>
                                      </p:cBhvr>
                                      <p:tavLst>
                                        <p:tav tm="0">
                                          <p:val>
                                            <p:strVal val="0-#ppt_w/2"/>
                                          </p:val>
                                        </p:tav>
                                        <p:tav tm="100000">
                                          <p:val>
                                            <p:strVal val="#ppt_x"/>
                                          </p:val>
                                        </p:tav>
                                      </p:tavLst>
                                    </p:anim>
                                    <p:anim calcmode="lin" valueType="num">
                                      <p:cBhvr additive="base">
                                        <p:cTn id="8" dur="500" fill="hold"/>
                                        <p:tgtEl>
                                          <p:spTgt spid="1915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91493"/>
                                        </p:tgtEl>
                                        <p:attrNameLst>
                                          <p:attrName>style.visibility</p:attrName>
                                        </p:attrNameLst>
                                      </p:cBhvr>
                                      <p:to>
                                        <p:strVal val="visible"/>
                                      </p:to>
                                    </p:set>
                                    <p:animEffect transition="in" filter="dissolve">
                                      <p:cBhvr>
                                        <p:cTn id="13" dur="500"/>
                                        <p:tgtEl>
                                          <p:spTgt spid="19149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191494"/>
                                        </p:tgtEl>
                                        <p:attrNameLst>
                                          <p:attrName>style.visibility</p:attrName>
                                        </p:attrNameLst>
                                      </p:cBhvr>
                                      <p:to>
                                        <p:strVal val="visible"/>
                                      </p:to>
                                    </p:set>
                                    <p:animEffect transition="in" filter="wipe(left)">
                                      <p:cBhvr>
                                        <p:cTn id="18" dur="500"/>
                                        <p:tgtEl>
                                          <p:spTgt spid="191494"/>
                                        </p:tgtEl>
                                      </p:cBhvr>
                                    </p:animEffect>
                                  </p:childTnLst>
                                </p:cTn>
                              </p:par>
                            </p:childTnLst>
                          </p:cTn>
                        </p:par>
                        <p:par>
                          <p:cTn id="19" fill="hold" nodeType="afterGroup">
                            <p:stCondLst>
                              <p:cond delay="500"/>
                            </p:stCondLst>
                            <p:childTnLst>
                              <p:par>
                                <p:cTn id="20" presetID="9" presetClass="entr" presetSubtype="0" fill="hold" nodeType="afterEffect">
                                  <p:stCondLst>
                                    <p:cond delay="0"/>
                                  </p:stCondLst>
                                  <p:childTnLst>
                                    <p:set>
                                      <p:cBhvr>
                                        <p:cTn id="21" dur="1" fill="hold">
                                          <p:stCondLst>
                                            <p:cond delay="0"/>
                                          </p:stCondLst>
                                        </p:cTn>
                                        <p:tgtEl>
                                          <p:spTgt spid="191495"/>
                                        </p:tgtEl>
                                        <p:attrNameLst>
                                          <p:attrName>style.visibility</p:attrName>
                                        </p:attrNameLst>
                                      </p:cBhvr>
                                      <p:to>
                                        <p:strVal val="visible"/>
                                      </p:to>
                                    </p:set>
                                    <p:animEffect transition="in" filter="dissolve">
                                      <p:cBhvr>
                                        <p:cTn id="22" dur="500"/>
                                        <p:tgtEl>
                                          <p:spTgt spid="1914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191496"/>
                                        </p:tgtEl>
                                        <p:attrNameLst>
                                          <p:attrName>style.visibility</p:attrName>
                                        </p:attrNameLst>
                                      </p:cBhvr>
                                      <p:to>
                                        <p:strVal val="visible"/>
                                      </p:to>
                                    </p:set>
                                    <p:animEffect transition="in" filter="box(out)">
                                      <p:cBhvr>
                                        <p:cTn id="27" dur="500"/>
                                        <p:tgtEl>
                                          <p:spTgt spid="19149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91497"/>
                                        </p:tgtEl>
                                        <p:attrNameLst>
                                          <p:attrName>style.visibility</p:attrName>
                                        </p:attrNameLst>
                                      </p:cBhvr>
                                      <p:to>
                                        <p:strVal val="visible"/>
                                      </p:to>
                                    </p:set>
                                    <p:animEffect transition="in" filter="wipe(left)">
                                      <p:cBhvr>
                                        <p:cTn id="32" dur="500"/>
                                        <p:tgtEl>
                                          <p:spTgt spid="191497"/>
                                        </p:tgtEl>
                                      </p:cBhvr>
                                    </p:animEffect>
                                  </p:childTnLst>
                                </p:cTn>
                              </p:par>
                            </p:childTnLst>
                          </p:cTn>
                        </p:par>
                        <p:par>
                          <p:cTn id="33" fill="hold" nodeType="afterGroup">
                            <p:stCondLst>
                              <p:cond delay="500"/>
                            </p:stCondLst>
                            <p:childTnLst>
                              <p:par>
                                <p:cTn id="34" presetID="9" presetClass="entr" presetSubtype="0" fill="hold" nodeType="afterEffect">
                                  <p:stCondLst>
                                    <p:cond delay="0"/>
                                  </p:stCondLst>
                                  <p:childTnLst>
                                    <p:set>
                                      <p:cBhvr>
                                        <p:cTn id="35" dur="1" fill="hold">
                                          <p:stCondLst>
                                            <p:cond delay="0"/>
                                          </p:stCondLst>
                                        </p:cTn>
                                        <p:tgtEl>
                                          <p:spTgt spid="191498"/>
                                        </p:tgtEl>
                                        <p:attrNameLst>
                                          <p:attrName>style.visibility</p:attrName>
                                        </p:attrNameLst>
                                      </p:cBhvr>
                                      <p:to>
                                        <p:strVal val="visible"/>
                                      </p:to>
                                    </p:set>
                                    <p:animEffect transition="in" filter="dissolve">
                                      <p:cBhvr>
                                        <p:cTn id="36" dur="500"/>
                                        <p:tgtEl>
                                          <p:spTgt spid="19149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191499"/>
                                        </p:tgtEl>
                                        <p:attrNameLst>
                                          <p:attrName>style.visibility</p:attrName>
                                        </p:attrNameLst>
                                      </p:cBhvr>
                                      <p:to>
                                        <p:strVal val="visible"/>
                                      </p:to>
                                    </p:set>
                                    <p:animEffect transition="in" filter="wipe(left)">
                                      <p:cBhvr>
                                        <p:cTn id="41" dur="500"/>
                                        <p:tgtEl>
                                          <p:spTgt spid="191499"/>
                                        </p:tgtEl>
                                      </p:cBhvr>
                                    </p:animEffect>
                                  </p:childTnLst>
                                </p:cTn>
                              </p:par>
                            </p:childTnLst>
                          </p:cTn>
                        </p:par>
                        <p:par>
                          <p:cTn id="42" fill="hold" nodeType="afterGroup">
                            <p:stCondLst>
                              <p:cond delay="500"/>
                            </p:stCondLst>
                            <p:childTnLst>
                              <p:par>
                                <p:cTn id="43" presetID="9" presetClass="entr" presetSubtype="0" fill="hold" nodeType="afterEffect">
                                  <p:stCondLst>
                                    <p:cond delay="0"/>
                                  </p:stCondLst>
                                  <p:childTnLst>
                                    <p:set>
                                      <p:cBhvr>
                                        <p:cTn id="44" dur="1" fill="hold">
                                          <p:stCondLst>
                                            <p:cond delay="0"/>
                                          </p:stCondLst>
                                        </p:cTn>
                                        <p:tgtEl>
                                          <p:spTgt spid="191500"/>
                                        </p:tgtEl>
                                        <p:attrNameLst>
                                          <p:attrName>style.visibility</p:attrName>
                                        </p:attrNameLst>
                                      </p:cBhvr>
                                      <p:to>
                                        <p:strVal val="visible"/>
                                      </p:to>
                                    </p:set>
                                    <p:animEffect transition="in" filter="dissolve">
                                      <p:cBhvr>
                                        <p:cTn id="45" dur="500"/>
                                        <p:tgtEl>
                                          <p:spTgt spid="19150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91509"/>
                                        </p:tgtEl>
                                        <p:attrNameLst>
                                          <p:attrName>style.visibility</p:attrName>
                                        </p:attrNameLst>
                                      </p:cBhvr>
                                      <p:to>
                                        <p:strVal val="visible"/>
                                      </p:to>
                                    </p:set>
                                    <p:anim calcmode="lin" valueType="num">
                                      <p:cBhvr additive="base">
                                        <p:cTn id="50" dur="500" fill="hold"/>
                                        <p:tgtEl>
                                          <p:spTgt spid="191509"/>
                                        </p:tgtEl>
                                        <p:attrNameLst>
                                          <p:attrName>ppt_x</p:attrName>
                                        </p:attrNameLst>
                                      </p:cBhvr>
                                      <p:tavLst>
                                        <p:tav tm="0">
                                          <p:val>
                                            <p:strVal val="0-#ppt_w/2"/>
                                          </p:val>
                                        </p:tav>
                                        <p:tav tm="100000">
                                          <p:val>
                                            <p:strVal val="#ppt_x"/>
                                          </p:val>
                                        </p:tav>
                                      </p:tavLst>
                                    </p:anim>
                                    <p:anim calcmode="lin" valueType="num">
                                      <p:cBhvr additive="base">
                                        <p:cTn id="51" dur="500" fill="hold"/>
                                        <p:tgtEl>
                                          <p:spTgt spid="191509"/>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nodeType="clickEffect">
                                  <p:stCondLst>
                                    <p:cond delay="0"/>
                                  </p:stCondLst>
                                  <p:childTnLst>
                                    <p:set>
                                      <p:cBhvr>
                                        <p:cTn id="55" dur="1" fill="hold">
                                          <p:stCondLst>
                                            <p:cond delay="0"/>
                                          </p:stCondLst>
                                        </p:cTn>
                                        <p:tgtEl>
                                          <p:spTgt spid="191502"/>
                                        </p:tgtEl>
                                        <p:attrNameLst>
                                          <p:attrName>style.visibility</p:attrName>
                                        </p:attrNameLst>
                                      </p:cBhvr>
                                      <p:to>
                                        <p:strVal val="visible"/>
                                      </p:to>
                                    </p:set>
                                    <p:animEffect transition="in" filter="wipe(up)">
                                      <p:cBhvr>
                                        <p:cTn id="56" dur="500"/>
                                        <p:tgtEl>
                                          <p:spTgt spid="191502"/>
                                        </p:tgtEl>
                                      </p:cBhvr>
                                    </p:animEffect>
                                  </p:childTnLst>
                                </p:cTn>
                              </p:par>
                            </p:childTnLst>
                          </p:cTn>
                        </p:par>
                        <p:par>
                          <p:cTn id="57" fill="hold" nodeType="afterGroup">
                            <p:stCondLst>
                              <p:cond delay="500"/>
                            </p:stCondLst>
                            <p:childTnLst>
                              <p:par>
                                <p:cTn id="58" presetID="9" presetClass="entr" presetSubtype="0" fill="hold" nodeType="afterEffect">
                                  <p:stCondLst>
                                    <p:cond delay="0"/>
                                  </p:stCondLst>
                                  <p:childTnLst>
                                    <p:set>
                                      <p:cBhvr>
                                        <p:cTn id="59" dur="1" fill="hold">
                                          <p:stCondLst>
                                            <p:cond delay="0"/>
                                          </p:stCondLst>
                                        </p:cTn>
                                        <p:tgtEl>
                                          <p:spTgt spid="191501"/>
                                        </p:tgtEl>
                                        <p:attrNameLst>
                                          <p:attrName>style.visibility</p:attrName>
                                        </p:attrNameLst>
                                      </p:cBhvr>
                                      <p:to>
                                        <p:strVal val="visible"/>
                                      </p:to>
                                    </p:set>
                                    <p:animEffect transition="in" filter="dissolve">
                                      <p:cBhvr>
                                        <p:cTn id="60" dur="500"/>
                                        <p:tgtEl>
                                          <p:spTgt spid="19150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91510"/>
                                        </p:tgtEl>
                                        <p:attrNameLst>
                                          <p:attrName>style.visibility</p:attrName>
                                        </p:attrNameLst>
                                      </p:cBhvr>
                                      <p:to>
                                        <p:strVal val="visible"/>
                                      </p:to>
                                    </p:set>
                                    <p:anim calcmode="lin" valueType="num">
                                      <p:cBhvr additive="base">
                                        <p:cTn id="65" dur="500" fill="hold"/>
                                        <p:tgtEl>
                                          <p:spTgt spid="191510"/>
                                        </p:tgtEl>
                                        <p:attrNameLst>
                                          <p:attrName>ppt_x</p:attrName>
                                        </p:attrNameLst>
                                      </p:cBhvr>
                                      <p:tavLst>
                                        <p:tav tm="0">
                                          <p:val>
                                            <p:strVal val="0-#ppt_w/2"/>
                                          </p:val>
                                        </p:tav>
                                        <p:tav tm="100000">
                                          <p:val>
                                            <p:strVal val="#ppt_x"/>
                                          </p:val>
                                        </p:tav>
                                      </p:tavLst>
                                    </p:anim>
                                    <p:anim calcmode="lin" valueType="num">
                                      <p:cBhvr additive="base">
                                        <p:cTn id="66" dur="500" fill="hold"/>
                                        <p:tgtEl>
                                          <p:spTgt spid="191510"/>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1" fill="hold" nodeType="clickEffect">
                                  <p:stCondLst>
                                    <p:cond delay="0"/>
                                  </p:stCondLst>
                                  <p:childTnLst>
                                    <p:set>
                                      <p:cBhvr>
                                        <p:cTn id="70" dur="1" fill="hold">
                                          <p:stCondLst>
                                            <p:cond delay="0"/>
                                          </p:stCondLst>
                                        </p:cTn>
                                        <p:tgtEl>
                                          <p:spTgt spid="191503"/>
                                        </p:tgtEl>
                                        <p:attrNameLst>
                                          <p:attrName>style.visibility</p:attrName>
                                        </p:attrNameLst>
                                      </p:cBhvr>
                                      <p:to>
                                        <p:strVal val="visible"/>
                                      </p:to>
                                    </p:set>
                                    <p:animEffect transition="in" filter="wipe(up)">
                                      <p:cBhvr>
                                        <p:cTn id="71" dur="500"/>
                                        <p:tgtEl>
                                          <p:spTgt spid="19150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191507"/>
                                        </p:tgtEl>
                                        <p:attrNameLst>
                                          <p:attrName>style.visibility</p:attrName>
                                        </p:attrNameLst>
                                      </p:cBhvr>
                                      <p:to>
                                        <p:strVal val="visible"/>
                                      </p:to>
                                    </p:set>
                                    <p:anim calcmode="lin" valueType="num">
                                      <p:cBhvr additive="base">
                                        <p:cTn id="76" dur="500" fill="hold"/>
                                        <p:tgtEl>
                                          <p:spTgt spid="191507"/>
                                        </p:tgtEl>
                                        <p:attrNameLst>
                                          <p:attrName>ppt_x</p:attrName>
                                        </p:attrNameLst>
                                      </p:cBhvr>
                                      <p:tavLst>
                                        <p:tav tm="0">
                                          <p:val>
                                            <p:strVal val="0-#ppt_w/2"/>
                                          </p:val>
                                        </p:tav>
                                        <p:tav tm="100000">
                                          <p:val>
                                            <p:strVal val="#ppt_x"/>
                                          </p:val>
                                        </p:tav>
                                      </p:tavLst>
                                    </p:anim>
                                    <p:anim calcmode="lin" valueType="num">
                                      <p:cBhvr additive="base">
                                        <p:cTn id="77" dur="500" fill="hold"/>
                                        <p:tgtEl>
                                          <p:spTgt spid="191507"/>
                                        </p:tgtEl>
                                        <p:attrNameLst>
                                          <p:attrName>ppt_y</p:attrName>
                                        </p:attrNameLst>
                                      </p:cBhvr>
                                      <p:tavLst>
                                        <p:tav tm="0">
                                          <p:val>
                                            <p:strVal val="#ppt_y"/>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nodeType="clickEffect">
                                  <p:stCondLst>
                                    <p:cond delay="0"/>
                                  </p:stCondLst>
                                  <p:childTnLst>
                                    <p:set>
                                      <p:cBhvr>
                                        <p:cTn id="81" dur="1" fill="hold">
                                          <p:stCondLst>
                                            <p:cond delay="0"/>
                                          </p:stCondLst>
                                        </p:cTn>
                                        <p:tgtEl>
                                          <p:spTgt spid="191504"/>
                                        </p:tgtEl>
                                        <p:attrNameLst>
                                          <p:attrName>style.visibility</p:attrName>
                                        </p:attrNameLst>
                                      </p:cBhvr>
                                      <p:to>
                                        <p:strVal val="visible"/>
                                      </p:to>
                                    </p:set>
                                    <p:animEffect transition="in" filter="wipe(down)">
                                      <p:cBhvr>
                                        <p:cTn id="82" dur="500"/>
                                        <p:tgtEl>
                                          <p:spTgt spid="191504"/>
                                        </p:tgtEl>
                                      </p:cBhvr>
                                    </p:animEffect>
                                  </p:childTnLst>
                                </p:cTn>
                              </p:par>
                            </p:childTnLst>
                          </p:cTn>
                        </p:par>
                        <p:par>
                          <p:cTn id="83" fill="hold" nodeType="afterGroup">
                            <p:stCondLst>
                              <p:cond delay="500"/>
                            </p:stCondLst>
                            <p:childTnLst>
                              <p:par>
                                <p:cTn id="84" presetID="23" presetClass="entr" presetSubtype="16" fill="hold" nodeType="afterEffect">
                                  <p:stCondLst>
                                    <p:cond delay="0"/>
                                  </p:stCondLst>
                                  <p:childTnLst>
                                    <p:set>
                                      <p:cBhvr>
                                        <p:cTn id="85" dur="1" fill="hold">
                                          <p:stCondLst>
                                            <p:cond delay="0"/>
                                          </p:stCondLst>
                                        </p:cTn>
                                        <p:tgtEl>
                                          <p:spTgt spid="191505"/>
                                        </p:tgtEl>
                                        <p:attrNameLst>
                                          <p:attrName>style.visibility</p:attrName>
                                        </p:attrNameLst>
                                      </p:cBhvr>
                                      <p:to>
                                        <p:strVal val="visible"/>
                                      </p:to>
                                    </p:set>
                                    <p:anim calcmode="lin" valueType="num">
                                      <p:cBhvr>
                                        <p:cTn id="86" dur="500" fill="hold"/>
                                        <p:tgtEl>
                                          <p:spTgt spid="191505"/>
                                        </p:tgtEl>
                                        <p:attrNameLst>
                                          <p:attrName>ppt_w</p:attrName>
                                        </p:attrNameLst>
                                      </p:cBhvr>
                                      <p:tavLst>
                                        <p:tav tm="0">
                                          <p:val>
                                            <p:fltVal val="0"/>
                                          </p:val>
                                        </p:tav>
                                        <p:tav tm="100000">
                                          <p:val>
                                            <p:strVal val="#ppt_w"/>
                                          </p:val>
                                        </p:tav>
                                      </p:tavLst>
                                    </p:anim>
                                    <p:anim calcmode="lin" valueType="num">
                                      <p:cBhvr>
                                        <p:cTn id="87" dur="500" fill="hold"/>
                                        <p:tgtEl>
                                          <p:spTgt spid="191505"/>
                                        </p:tgtEl>
                                        <p:attrNameLst>
                                          <p:attrName>ppt_h</p:attrName>
                                        </p:attrNameLst>
                                      </p:cBhvr>
                                      <p:tavLst>
                                        <p:tav tm="0">
                                          <p:val>
                                            <p:fltVal val="0"/>
                                          </p:val>
                                        </p:tav>
                                        <p:tav tm="100000">
                                          <p:val>
                                            <p:strVal val="#ppt_h"/>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3" presetClass="entr" presetSubtype="16" fill="hold" nodeType="clickEffect">
                                  <p:stCondLst>
                                    <p:cond delay="0"/>
                                  </p:stCondLst>
                                  <p:childTnLst>
                                    <p:set>
                                      <p:cBhvr>
                                        <p:cTn id="91" dur="1" fill="hold">
                                          <p:stCondLst>
                                            <p:cond delay="0"/>
                                          </p:stCondLst>
                                        </p:cTn>
                                        <p:tgtEl>
                                          <p:spTgt spid="191506"/>
                                        </p:tgtEl>
                                        <p:attrNameLst>
                                          <p:attrName>style.visibility</p:attrName>
                                        </p:attrNameLst>
                                      </p:cBhvr>
                                      <p:to>
                                        <p:strVal val="visible"/>
                                      </p:to>
                                    </p:set>
                                    <p:anim calcmode="lin" valueType="num">
                                      <p:cBhvr>
                                        <p:cTn id="92" dur="500" fill="hold"/>
                                        <p:tgtEl>
                                          <p:spTgt spid="191506"/>
                                        </p:tgtEl>
                                        <p:attrNameLst>
                                          <p:attrName>ppt_w</p:attrName>
                                        </p:attrNameLst>
                                      </p:cBhvr>
                                      <p:tavLst>
                                        <p:tav tm="0">
                                          <p:val>
                                            <p:fltVal val="0"/>
                                          </p:val>
                                        </p:tav>
                                        <p:tav tm="100000">
                                          <p:val>
                                            <p:strVal val="#ppt_w"/>
                                          </p:val>
                                        </p:tav>
                                      </p:tavLst>
                                    </p:anim>
                                    <p:anim calcmode="lin" valueType="num">
                                      <p:cBhvr>
                                        <p:cTn id="93" dur="500" fill="hold"/>
                                        <p:tgtEl>
                                          <p:spTgt spid="191506"/>
                                        </p:tgtEl>
                                        <p:attrNameLst>
                                          <p:attrName>ppt_h</p:attrName>
                                        </p:attrNameLst>
                                      </p:cBhvr>
                                      <p:tavLst>
                                        <p:tav tm="0">
                                          <p:val>
                                            <p:fltVal val="0"/>
                                          </p:val>
                                        </p:tav>
                                        <p:tav tm="100000">
                                          <p:val>
                                            <p:strVal val="#ppt_h"/>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23" presetClass="entr" presetSubtype="32" fill="hold" grpId="0" nodeType="clickEffect">
                                  <p:stCondLst>
                                    <p:cond delay="0"/>
                                  </p:stCondLst>
                                  <p:childTnLst>
                                    <p:set>
                                      <p:cBhvr>
                                        <p:cTn id="97" dur="1" fill="hold">
                                          <p:stCondLst>
                                            <p:cond delay="0"/>
                                          </p:stCondLst>
                                        </p:cTn>
                                        <p:tgtEl>
                                          <p:spTgt spid="191508"/>
                                        </p:tgtEl>
                                        <p:attrNameLst>
                                          <p:attrName>style.visibility</p:attrName>
                                        </p:attrNameLst>
                                      </p:cBhvr>
                                      <p:to>
                                        <p:strVal val="visible"/>
                                      </p:to>
                                    </p:set>
                                    <p:anim calcmode="lin" valueType="num">
                                      <p:cBhvr>
                                        <p:cTn id="98" dur="500" fill="hold"/>
                                        <p:tgtEl>
                                          <p:spTgt spid="191508"/>
                                        </p:tgtEl>
                                        <p:attrNameLst>
                                          <p:attrName>ppt_w</p:attrName>
                                        </p:attrNameLst>
                                      </p:cBhvr>
                                      <p:tavLst>
                                        <p:tav tm="0">
                                          <p:val>
                                            <p:strVal val="4*#ppt_w"/>
                                          </p:val>
                                        </p:tav>
                                        <p:tav tm="100000">
                                          <p:val>
                                            <p:strVal val="#ppt_w"/>
                                          </p:val>
                                        </p:tav>
                                      </p:tavLst>
                                    </p:anim>
                                    <p:anim calcmode="lin" valueType="num">
                                      <p:cBhvr>
                                        <p:cTn id="99" dur="500" fill="hold"/>
                                        <p:tgtEl>
                                          <p:spTgt spid="191508"/>
                                        </p:tgtEl>
                                        <p:attrNameLst>
                                          <p:attrName>ppt_h</p:attrName>
                                        </p:attrNameLst>
                                      </p:cBhvr>
                                      <p:tavLst>
                                        <p:tav tm="0">
                                          <p:val>
                                            <p:strVal val="4*#ppt_h"/>
                                          </p:val>
                                        </p:tav>
                                        <p:tav tm="100000">
                                          <p:val>
                                            <p:strVal val="#ppt_h"/>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6" presetClass="entr" presetSubtype="37" fill="hold" nodeType="clickEffect">
                                  <p:stCondLst>
                                    <p:cond delay="0"/>
                                  </p:stCondLst>
                                  <p:childTnLst>
                                    <p:set>
                                      <p:cBhvr>
                                        <p:cTn id="103" dur="1" fill="hold">
                                          <p:stCondLst>
                                            <p:cond delay="0"/>
                                          </p:stCondLst>
                                        </p:cTn>
                                        <p:tgtEl>
                                          <p:spTgt spid="191511"/>
                                        </p:tgtEl>
                                        <p:attrNameLst>
                                          <p:attrName>style.visibility</p:attrName>
                                        </p:attrNameLst>
                                      </p:cBhvr>
                                      <p:to>
                                        <p:strVal val="visible"/>
                                      </p:to>
                                    </p:set>
                                    <p:animEffect transition="in" filter="barn(outVertical)">
                                      <p:cBhvr>
                                        <p:cTn id="104" dur="500"/>
                                        <p:tgtEl>
                                          <p:spTgt spid="19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07" grpId="0" autoUpdateAnimBg="0"/>
      <p:bldP spid="191508" grpId="0" autoUpdateAnimBg="0"/>
      <p:bldP spid="191509" grpId="0" autoUpdateAnimBg="0"/>
      <p:bldP spid="191510" grpId="0" autoUpdateAnimBg="0"/>
      <p:bldP spid="19153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m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4859338"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7" descr="m13mp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404813"/>
            <a:ext cx="4500562"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9" descr="3118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3789363"/>
            <a:ext cx="40322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nvSpPr>
        <p:spPr bwMode="auto">
          <a:xfrm>
            <a:off x="1219200" y="211138"/>
            <a:ext cx="6807200" cy="457200"/>
          </a:xfrm>
          <a:prstGeom prst="rect">
            <a:avLst/>
          </a:prstGeom>
          <a:solidFill>
            <a:srgbClr val="FFFF99">
              <a:alpha val="50195"/>
            </a:srgb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b="1">
                <a:latin typeface="Arial" charset="0"/>
              </a:rPr>
              <a:t>Življenjski cikel kvasovk / parjenje</a:t>
            </a:r>
          </a:p>
        </p:txBody>
      </p:sp>
      <p:pic>
        <p:nvPicPr>
          <p:cNvPr id="471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700213"/>
            <a:ext cx="3744912"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3"/>
          <p:cNvPicPr>
            <a:picLocks noChangeAspect="1" noChangeArrowheads="1"/>
          </p:cNvPicPr>
          <p:nvPr/>
        </p:nvPicPr>
        <p:blipFill>
          <a:blip r:embed="rId3">
            <a:extLst>
              <a:ext uri="{28A0092B-C50C-407E-A947-70E740481C1C}">
                <a14:useLocalDpi xmlns:a14="http://schemas.microsoft.com/office/drawing/2010/main" val="0"/>
              </a:ext>
            </a:extLst>
          </a:blip>
          <a:srcRect b="23000"/>
          <a:stretch>
            <a:fillRect/>
          </a:stretch>
        </p:blipFill>
        <p:spPr bwMode="auto">
          <a:xfrm>
            <a:off x="5148263" y="1412875"/>
            <a:ext cx="30607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08000" y="211138"/>
            <a:ext cx="7975600" cy="604837"/>
          </a:xfrm>
          <a:solidFill>
            <a:srgbClr val="FFCC99">
              <a:alpha val="50195"/>
            </a:srgbClr>
          </a:solidFill>
        </p:spPr>
        <p:txBody>
          <a:bodyPr/>
          <a:lstStyle/>
          <a:p>
            <a:r>
              <a:rPr lang="sl-SI" sz="2800" b="1" smtClean="0">
                <a:latin typeface="Arial" charset="0"/>
              </a:rPr>
              <a:t>D</a:t>
            </a:r>
            <a:r>
              <a:rPr lang="en-US" sz="2800" b="1" smtClean="0">
                <a:latin typeface="Arial" charset="0"/>
              </a:rPr>
              <a:t>vohibridni sistem </a:t>
            </a:r>
            <a:r>
              <a:rPr lang="sl-SI" sz="2800" b="1" smtClean="0">
                <a:latin typeface="Arial" charset="0"/>
              </a:rPr>
              <a:t>kvasovk /2</a:t>
            </a:r>
            <a:endParaRPr lang="en-US" sz="3200" b="1" i="1" smtClean="0">
              <a:latin typeface="Arial" charset="0"/>
            </a:endParaRPr>
          </a:p>
        </p:txBody>
      </p:sp>
      <p:sp>
        <p:nvSpPr>
          <p:cNvPr id="48131" name="Rectangle 3"/>
          <p:cNvSpPr>
            <a:spLocks noGrp="1" noChangeArrowheads="1"/>
          </p:cNvSpPr>
          <p:nvPr>
            <p:ph type="body" idx="1"/>
          </p:nvPr>
        </p:nvSpPr>
        <p:spPr>
          <a:xfrm>
            <a:off x="250825" y="1055688"/>
            <a:ext cx="8588375" cy="5540375"/>
          </a:xfrm>
          <a:noFill/>
        </p:spPr>
        <p:txBody>
          <a:bodyPr/>
          <a:lstStyle/>
          <a:p>
            <a:pPr marL="0" indent="0" algn="just">
              <a:buFontTx/>
              <a:buNone/>
            </a:pPr>
            <a:r>
              <a:rPr lang="sl-SI" sz="1400" dirty="0" smtClean="0">
                <a:latin typeface="Arial" charset="0"/>
              </a:rPr>
              <a:t>Običajno v </a:t>
            </a:r>
            <a:r>
              <a:rPr lang="sl-SI" sz="1400" dirty="0" err="1" smtClean="0">
                <a:latin typeface="Arial" charset="0"/>
              </a:rPr>
              <a:t>dvohibridnih</a:t>
            </a:r>
            <a:r>
              <a:rPr lang="sl-SI" sz="1400" dirty="0" smtClean="0">
                <a:latin typeface="Arial" charset="0"/>
              </a:rPr>
              <a:t> sistemih uporabljamo za identifikacijo dva sistema hkrati: ob reporterskem sistemu še selekcijski marker (npr. popravljanje okvarjenega gena </a:t>
            </a:r>
            <a:r>
              <a:rPr lang="sl-SI" sz="1400" i="1" dirty="0" smtClean="0">
                <a:latin typeface="Arial" charset="0"/>
              </a:rPr>
              <a:t>his</a:t>
            </a:r>
            <a:r>
              <a:rPr lang="sl-SI" sz="1400" dirty="0" smtClean="0">
                <a:latin typeface="Arial" charset="0"/>
              </a:rPr>
              <a:t>). Tako zrastejo na ploščah le tisti kloni, pri katerih je do aktivacije prišlo, kar nam še olajša selekcijo pozitivnih klonov.</a:t>
            </a:r>
          </a:p>
          <a:p>
            <a:pPr marL="0" indent="0" algn="just">
              <a:buFontTx/>
              <a:buNone/>
            </a:pPr>
            <a:r>
              <a:rPr lang="sl-SI" sz="1400" dirty="0" smtClean="0">
                <a:latin typeface="Arial" charset="0"/>
              </a:rPr>
              <a:t>Poskus izvedemo tako, da v enem sevu kvasovk (</a:t>
            </a:r>
            <a:r>
              <a:rPr lang="sl-SI" sz="1400" dirty="0" err="1" smtClean="0">
                <a:latin typeface="Arial" charset="0"/>
              </a:rPr>
              <a:t>MATa</a:t>
            </a:r>
            <a:r>
              <a:rPr lang="sl-SI" sz="1400" dirty="0" smtClean="0">
                <a:latin typeface="Arial" charset="0"/>
              </a:rPr>
              <a:t>) v plazmidu pripravimo fuzijske proteine z domeno, ki se veže na DNA, v drugem sevu (</a:t>
            </a:r>
            <a:r>
              <a:rPr lang="sl-SI" sz="1400" dirty="0" err="1" smtClean="0">
                <a:latin typeface="Arial" charset="0"/>
              </a:rPr>
              <a:t>MAT</a:t>
            </a:r>
            <a:r>
              <a:rPr lang="sl-SI" sz="1400" dirty="0" err="1" smtClean="0">
                <a:latin typeface="Symbol" pitchFamily="18" charset="2"/>
              </a:rPr>
              <a:t>a</a:t>
            </a:r>
            <a:r>
              <a:rPr lang="sl-SI" sz="1400" dirty="0" smtClean="0">
                <a:latin typeface="Arial" charset="0"/>
              </a:rPr>
              <a:t>) pa fuzijske proteine z aktivacijsko domeno. Na vsako od domen vežemo po 1 ORF npr. genoma kvasovk (skupaj ~6000, dobljenih s PCR).</a:t>
            </a:r>
          </a:p>
          <a:p>
            <a:pPr marL="0" indent="0">
              <a:buFontTx/>
              <a:buNone/>
            </a:pPr>
            <a:endParaRPr lang="sl-SI" sz="1400" dirty="0" smtClean="0">
              <a:latin typeface="Arial" charset="0"/>
            </a:endParaRPr>
          </a:p>
          <a:p>
            <a:pPr marL="0" indent="0">
              <a:buFontTx/>
              <a:buNone/>
            </a:pPr>
            <a:r>
              <a:rPr lang="sl-SI" sz="1400" dirty="0" smtClean="0">
                <a:latin typeface="Arial" charset="0"/>
              </a:rPr>
              <a:t>Klone med sabo parimo v vseh možnih </a:t>
            </a:r>
            <a:br>
              <a:rPr lang="sl-SI" sz="1400" dirty="0" smtClean="0">
                <a:latin typeface="Arial" charset="0"/>
              </a:rPr>
            </a:br>
            <a:r>
              <a:rPr lang="sl-SI" sz="1400" dirty="0" smtClean="0">
                <a:latin typeface="Arial" charset="0"/>
              </a:rPr>
              <a:t>kombinacijah. V primerih, kjer ORF med </a:t>
            </a:r>
            <a:br>
              <a:rPr lang="sl-SI" sz="1400" dirty="0" smtClean="0">
                <a:latin typeface="Arial" charset="0"/>
              </a:rPr>
            </a:br>
            <a:r>
              <a:rPr lang="sl-SI" sz="1400" dirty="0" smtClean="0">
                <a:latin typeface="Arial" charset="0"/>
              </a:rPr>
              <a:t>sabo </a:t>
            </a:r>
            <a:r>
              <a:rPr lang="sl-SI" sz="1400" dirty="0" err="1" smtClean="0">
                <a:latin typeface="Arial" charset="0"/>
              </a:rPr>
              <a:t>interagirata</a:t>
            </a:r>
            <a:r>
              <a:rPr lang="sl-SI" sz="1400" dirty="0" smtClean="0">
                <a:latin typeface="Arial" charset="0"/>
              </a:rPr>
              <a:t>, bo prišlo do prevajanja </a:t>
            </a:r>
            <a:br>
              <a:rPr lang="sl-SI" sz="1400" dirty="0" smtClean="0">
                <a:latin typeface="Arial" charset="0"/>
              </a:rPr>
            </a:br>
            <a:r>
              <a:rPr lang="sl-SI" sz="1400" dirty="0" smtClean="0">
                <a:latin typeface="Arial" charset="0"/>
              </a:rPr>
              <a:t>reporterskega gena. Če nas zanimajo samo </a:t>
            </a:r>
            <a:br>
              <a:rPr lang="sl-SI" sz="1400" dirty="0" smtClean="0">
                <a:latin typeface="Arial" charset="0"/>
              </a:rPr>
            </a:br>
            <a:r>
              <a:rPr lang="sl-SI" sz="1400" dirty="0" smtClean="0">
                <a:latin typeface="Arial" charset="0"/>
              </a:rPr>
              <a:t>interakcije z nekim določenim proteinom, </a:t>
            </a:r>
            <a:br>
              <a:rPr lang="sl-SI" sz="1400" dirty="0" smtClean="0">
                <a:latin typeface="Arial" charset="0"/>
              </a:rPr>
            </a:br>
            <a:r>
              <a:rPr lang="sl-SI" sz="1400" dirty="0" smtClean="0">
                <a:latin typeface="Arial" charset="0"/>
              </a:rPr>
              <a:t>potem uporabimo zapis zanj za fuzijo z eno </a:t>
            </a:r>
            <a:br>
              <a:rPr lang="sl-SI" sz="1400" dirty="0" smtClean="0">
                <a:latin typeface="Arial" charset="0"/>
              </a:rPr>
            </a:br>
            <a:r>
              <a:rPr lang="sl-SI" sz="1400" dirty="0" smtClean="0">
                <a:latin typeface="Arial" charset="0"/>
              </a:rPr>
              <a:t>od domen Gal4. </a:t>
            </a:r>
          </a:p>
          <a:p>
            <a:pPr marL="0" indent="0">
              <a:buFontTx/>
              <a:buNone/>
            </a:pPr>
            <a:endParaRPr lang="sl-SI" sz="1400" dirty="0" smtClean="0">
              <a:latin typeface="Arial" charset="0"/>
            </a:endParaRPr>
          </a:p>
          <a:p>
            <a:pPr marL="0" indent="0">
              <a:buFontTx/>
              <a:buNone/>
            </a:pPr>
            <a:r>
              <a:rPr lang="sl-SI" sz="1400" dirty="0" smtClean="0">
                <a:latin typeface="Arial" charset="0"/>
              </a:rPr>
              <a:t>Analiza zaporedij na plazmidih v obeh </a:t>
            </a:r>
            <a:br>
              <a:rPr lang="sl-SI" sz="1400" dirty="0" smtClean="0">
                <a:latin typeface="Arial" charset="0"/>
              </a:rPr>
            </a:br>
            <a:r>
              <a:rPr lang="sl-SI" sz="1400" dirty="0" smtClean="0">
                <a:latin typeface="Arial" charset="0"/>
              </a:rPr>
              <a:t>izhodnih sevih nam da podatek o proteinih, </a:t>
            </a:r>
            <a:br>
              <a:rPr lang="sl-SI" sz="1400" dirty="0" smtClean="0">
                <a:latin typeface="Arial" charset="0"/>
              </a:rPr>
            </a:br>
            <a:r>
              <a:rPr lang="sl-SI" sz="1400" dirty="0" smtClean="0">
                <a:latin typeface="Arial" charset="0"/>
              </a:rPr>
              <a:t>ki </a:t>
            </a:r>
            <a:r>
              <a:rPr lang="sl-SI" sz="1400" dirty="0" err="1" smtClean="0">
                <a:latin typeface="Arial" charset="0"/>
              </a:rPr>
              <a:t>interagirata</a:t>
            </a:r>
            <a:r>
              <a:rPr lang="sl-SI" sz="1400" dirty="0" smtClean="0">
                <a:latin typeface="Arial" charset="0"/>
              </a:rPr>
              <a:t>. Rezultati so zelo odvisni od </a:t>
            </a:r>
            <a:br>
              <a:rPr lang="sl-SI" sz="1400" dirty="0" smtClean="0">
                <a:latin typeface="Arial" charset="0"/>
              </a:rPr>
            </a:br>
            <a:r>
              <a:rPr lang="sl-SI" sz="1400" dirty="0" smtClean="0">
                <a:latin typeface="Arial" charset="0"/>
              </a:rPr>
              <a:t>strategije dela in zahtevajo močno podporo</a:t>
            </a:r>
            <a:br>
              <a:rPr lang="sl-SI" sz="1400" dirty="0" smtClean="0">
                <a:latin typeface="Arial" charset="0"/>
              </a:rPr>
            </a:br>
            <a:r>
              <a:rPr lang="sl-SI" sz="1400" dirty="0" err="1" smtClean="0">
                <a:latin typeface="Arial" charset="0"/>
              </a:rPr>
              <a:t>bioinformatike</a:t>
            </a:r>
            <a:r>
              <a:rPr lang="sl-SI" sz="1400" dirty="0" smtClean="0">
                <a:latin typeface="Arial" charset="0"/>
              </a:rPr>
              <a:t>.</a:t>
            </a:r>
          </a:p>
          <a:p>
            <a:pPr marL="0" indent="0">
              <a:buFontTx/>
              <a:buNone/>
            </a:pPr>
            <a:r>
              <a:rPr lang="sl-SI" sz="1000" dirty="0" smtClean="0">
                <a:latin typeface="Arial" charset="0"/>
              </a:rPr>
              <a:t>(</a:t>
            </a:r>
            <a:r>
              <a:rPr lang="sl-SI" sz="1000" dirty="0" err="1" smtClean="0">
                <a:latin typeface="Arial" charset="0"/>
              </a:rPr>
              <a:t>Ito</a:t>
            </a:r>
            <a:r>
              <a:rPr lang="sl-SI" sz="1000" dirty="0" smtClean="0">
                <a:latin typeface="Arial" charset="0"/>
              </a:rPr>
              <a:t> et </a:t>
            </a:r>
            <a:r>
              <a:rPr lang="sl-SI" sz="1000" dirty="0" err="1" smtClean="0">
                <a:latin typeface="Arial" charset="0"/>
              </a:rPr>
              <a:t>al</a:t>
            </a:r>
            <a:r>
              <a:rPr lang="sl-SI" sz="1000" dirty="0" smtClean="0">
                <a:latin typeface="Arial" charset="0"/>
              </a:rPr>
              <a:t>., TIBTECH 19, S23, oktober 2001)</a:t>
            </a:r>
            <a:endParaRPr lang="sl-SI" sz="1000" dirty="0" smtClean="0">
              <a:latin typeface="Arial" charset="0"/>
            </a:endParaRPr>
          </a:p>
        </p:txBody>
      </p:sp>
      <p:pic>
        <p:nvPicPr>
          <p:cNvPr id="48132" name="Picture 2" descr="Y2Hprinciple_Tibtec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2781300"/>
            <a:ext cx="4392613"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ChangeArrowheads="1"/>
          </p:cNvSpPr>
          <p:nvPr/>
        </p:nvSpPr>
        <p:spPr bwMode="auto">
          <a:xfrm>
            <a:off x="508000" y="211138"/>
            <a:ext cx="7975600" cy="369887"/>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sl-SI" sz="2800" b="1">
                <a:solidFill>
                  <a:schemeClr val="tx2"/>
                </a:solidFill>
                <a:latin typeface="Arial" charset="0"/>
              </a:rPr>
              <a:t>Dv</a:t>
            </a:r>
            <a:r>
              <a:rPr lang="en-US" sz="2800" b="1">
                <a:solidFill>
                  <a:schemeClr val="tx2"/>
                </a:solidFill>
                <a:latin typeface="Arial" charset="0"/>
              </a:rPr>
              <a:t>ohibridni sistem</a:t>
            </a:r>
            <a:r>
              <a:rPr lang="sl-SI" sz="2800" b="1">
                <a:solidFill>
                  <a:schemeClr val="tx2"/>
                </a:solidFill>
                <a:latin typeface="Arial" charset="0"/>
              </a:rPr>
              <a:t> kvasovk /3</a:t>
            </a:r>
            <a:endParaRPr lang="en-US" sz="3200" b="1" i="1">
              <a:solidFill>
                <a:schemeClr val="tx2"/>
              </a:solidFill>
              <a:latin typeface="Arial" charset="0"/>
            </a:endParaRPr>
          </a:p>
        </p:txBody>
      </p:sp>
      <p:pic>
        <p:nvPicPr>
          <p:cNvPr id="491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92150"/>
            <a:ext cx="4718050"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6" name="Rectangle 3"/>
          <p:cNvSpPr>
            <a:spLocks noChangeArrowheads="1"/>
          </p:cNvSpPr>
          <p:nvPr/>
        </p:nvSpPr>
        <p:spPr bwMode="auto">
          <a:xfrm>
            <a:off x="2339975" y="836613"/>
            <a:ext cx="27955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BD Matchmaker™ Two-Hybrid System 3 </a:t>
            </a:r>
          </a:p>
        </p:txBody>
      </p:sp>
      <p:sp>
        <p:nvSpPr>
          <p:cNvPr id="49157" name="Rectangle 6"/>
          <p:cNvSpPr>
            <a:spLocks noChangeArrowheads="1"/>
          </p:cNvSpPr>
          <p:nvPr/>
        </p:nvSpPr>
        <p:spPr bwMode="auto">
          <a:xfrm>
            <a:off x="179388" y="4221163"/>
            <a:ext cx="8785225"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just">
              <a:spcBef>
                <a:spcPct val="20000"/>
              </a:spcBef>
            </a:pPr>
            <a:r>
              <a:rPr lang="sl-SI" sz="1300" dirty="0">
                <a:latin typeface="Arial" charset="0"/>
              </a:rPr>
              <a:t>Postopek parjenja med vsemi kloni dveh komplementarnih haploidnih MAT sevov lahko izvedemo s pomočjo prenosa na tkanini. Celice z vabo in celice s plenom prenesemo na isti kos žametne tkanine in odtisnemo na svežo ploščo brez selekcijskega agensa.  Na stiku dveh sevov, ki sta rasla na istem mestu, pride do tvorbe diploidnega seva.</a:t>
            </a:r>
            <a:br>
              <a:rPr lang="sl-SI" sz="1300" dirty="0">
                <a:latin typeface="Arial" charset="0"/>
              </a:rPr>
            </a:br>
            <a:r>
              <a:rPr lang="sl-SI" sz="1300" dirty="0">
                <a:latin typeface="Arial" charset="0"/>
              </a:rPr>
              <a:t>Regenerirane diploidne kvasovke preko žametne krpice odtisnemo na ploščo s selekcijskim markerjem.</a:t>
            </a:r>
          </a:p>
          <a:p>
            <a:pPr>
              <a:spcBef>
                <a:spcPct val="20000"/>
              </a:spcBef>
            </a:pPr>
            <a:r>
              <a:rPr lang="sl-SI" sz="1000" u="sng" dirty="0">
                <a:latin typeface="Arial" charset="0"/>
              </a:rPr>
              <a:t>Primer:</a:t>
            </a:r>
          </a:p>
          <a:p>
            <a:pPr>
              <a:spcBef>
                <a:spcPct val="20000"/>
              </a:spcBef>
              <a:buFontTx/>
              <a:buChar char="•"/>
            </a:pPr>
            <a:r>
              <a:rPr lang="sl-SI" sz="1000" b="1" dirty="0">
                <a:latin typeface="Arial" charset="0"/>
              </a:rPr>
              <a:t>sev z vabo: </a:t>
            </a:r>
            <a:r>
              <a:rPr lang="sl-SI" sz="1000" dirty="0">
                <a:latin typeface="Arial" charset="0"/>
              </a:rPr>
              <a:t/>
            </a:r>
            <a:br>
              <a:rPr lang="sl-SI" sz="1000" dirty="0">
                <a:latin typeface="Arial" charset="0"/>
              </a:rPr>
            </a:br>
            <a:r>
              <a:rPr lang="sl-SI" sz="1000" dirty="0">
                <a:latin typeface="Arial" charset="0"/>
              </a:rPr>
              <a:t> (raste na plošči brez </a:t>
            </a:r>
            <a:r>
              <a:rPr lang="sl-SI" sz="1000" dirty="0" err="1">
                <a:latin typeface="Arial" charset="0"/>
              </a:rPr>
              <a:t>Trp</a:t>
            </a:r>
            <a:r>
              <a:rPr lang="sl-SI" sz="1000" dirty="0">
                <a:latin typeface="Arial" charset="0"/>
              </a:rPr>
              <a:t>; </a:t>
            </a:r>
            <a:r>
              <a:rPr lang="sl-SI" sz="1000" dirty="0" err="1">
                <a:latin typeface="Arial" charset="0"/>
              </a:rPr>
              <a:t>platiramo</a:t>
            </a:r>
            <a:r>
              <a:rPr lang="sl-SI" sz="1000" dirty="0">
                <a:latin typeface="Arial" charset="0"/>
              </a:rPr>
              <a:t> npr. kot vertikalne črte)</a:t>
            </a:r>
          </a:p>
          <a:p>
            <a:pPr>
              <a:spcBef>
                <a:spcPct val="20000"/>
              </a:spcBef>
              <a:buFontTx/>
              <a:buChar char="•"/>
            </a:pPr>
            <a:r>
              <a:rPr lang="sl-SI" sz="1000" b="1" dirty="0">
                <a:latin typeface="Arial" charset="0"/>
              </a:rPr>
              <a:t>sev s plenom:</a:t>
            </a:r>
            <a:r>
              <a:rPr lang="sl-SI" sz="1000" dirty="0">
                <a:latin typeface="Arial" charset="0"/>
              </a:rPr>
              <a:t> </a:t>
            </a:r>
            <a:br>
              <a:rPr lang="sl-SI" sz="1000" dirty="0">
                <a:latin typeface="Arial" charset="0"/>
              </a:rPr>
            </a:br>
            <a:r>
              <a:rPr lang="sl-SI" sz="1000" dirty="0">
                <a:latin typeface="Arial" charset="0"/>
              </a:rPr>
              <a:t> (raste na plošči brez Leu; </a:t>
            </a:r>
            <a:r>
              <a:rPr lang="sl-SI" sz="1000" dirty="0" err="1">
                <a:latin typeface="Arial" charset="0"/>
              </a:rPr>
              <a:t>platiramo</a:t>
            </a:r>
            <a:r>
              <a:rPr lang="sl-SI" sz="1000" dirty="0">
                <a:latin typeface="Arial" charset="0"/>
              </a:rPr>
              <a:t> kot horizontalne črte)</a:t>
            </a:r>
          </a:p>
          <a:p>
            <a:pPr>
              <a:spcBef>
                <a:spcPct val="20000"/>
              </a:spcBef>
              <a:buFontTx/>
              <a:buChar char="•"/>
            </a:pPr>
            <a:r>
              <a:rPr lang="sl-SI" sz="1000" dirty="0">
                <a:latin typeface="Arial" charset="0"/>
              </a:rPr>
              <a:t>prenesemo na žamet, odtisnemo; na stiku črtic pride do parjenja na plošči YPD (brez selekcije)</a:t>
            </a:r>
          </a:p>
          <a:p>
            <a:pPr>
              <a:spcBef>
                <a:spcPct val="20000"/>
              </a:spcBef>
              <a:buFontTx/>
              <a:buChar char="•"/>
            </a:pPr>
            <a:r>
              <a:rPr lang="sl-SI" sz="1000" dirty="0">
                <a:latin typeface="Arial" charset="0"/>
              </a:rPr>
              <a:t>prenesemo na žamet, odtisnemo na ploščo z X-Gal in brez </a:t>
            </a:r>
            <a:r>
              <a:rPr lang="sl-SI" sz="1000" dirty="0" err="1">
                <a:latin typeface="Arial" charset="0"/>
              </a:rPr>
              <a:t>Trp</a:t>
            </a:r>
            <a:r>
              <a:rPr lang="sl-SI" sz="1000" dirty="0">
                <a:latin typeface="Arial" charset="0"/>
              </a:rPr>
              <a:t>, Leu</a:t>
            </a:r>
          </a:p>
          <a:p>
            <a:pPr>
              <a:spcBef>
                <a:spcPct val="20000"/>
              </a:spcBef>
              <a:buFontTx/>
              <a:buChar char="•"/>
            </a:pPr>
            <a:r>
              <a:rPr lang="sl-SI" sz="1000" dirty="0" err="1">
                <a:latin typeface="Arial" charset="0"/>
              </a:rPr>
              <a:t>detektiramo</a:t>
            </a:r>
            <a:r>
              <a:rPr lang="sl-SI" sz="1000" dirty="0">
                <a:latin typeface="Arial" charset="0"/>
              </a:rPr>
              <a:t> intenzivno modre kolonije</a:t>
            </a:r>
          </a:p>
          <a:p>
            <a:pPr>
              <a:spcBef>
                <a:spcPct val="20000"/>
              </a:spcBef>
              <a:buFontTx/>
              <a:buChar char="•"/>
            </a:pPr>
            <a:r>
              <a:rPr lang="sl-SI" sz="1000" dirty="0">
                <a:latin typeface="Arial" charset="0"/>
              </a:rPr>
              <a:t>analiziramo zapise na plazmidih v kvasovkah, ki so se obarvale modro (kjer je do interakcije prišlo)</a:t>
            </a:r>
            <a:endParaRPr lang="en-US" sz="1000" dirty="0">
              <a:latin typeface="Arial" charset="0"/>
            </a:endParaRPr>
          </a:p>
        </p:txBody>
      </p:sp>
      <p:pic>
        <p:nvPicPr>
          <p:cNvPr id="49158" name="Picture 3" descr="Y2H_procedure1"/>
          <p:cNvPicPr>
            <a:picLocks noChangeAspect="1" noChangeArrowheads="1"/>
          </p:cNvPicPr>
          <p:nvPr/>
        </p:nvPicPr>
        <p:blipFill>
          <a:blip r:embed="rId3">
            <a:extLst>
              <a:ext uri="{28A0092B-C50C-407E-A947-70E740481C1C}">
                <a14:useLocalDpi xmlns:a14="http://schemas.microsoft.com/office/drawing/2010/main" val="0"/>
              </a:ext>
            </a:extLst>
          </a:blip>
          <a:srcRect t="5173"/>
          <a:stretch>
            <a:fillRect/>
          </a:stretch>
        </p:blipFill>
        <p:spPr bwMode="auto">
          <a:xfrm>
            <a:off x="5580063" y="765175"/>
            <a:ext cx="26987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219200" y="211138"/>
            <a:ext cx="6807200" cy="830262"/>
          </a:xfrm>
          <a:prstGeom prst="rect">
            <a:avLst/>
          </a:prstGeom>
          <a:solidFill>
            <a:srgbClr val="FFFF99">
              <a:alpha val="50195"/>
            </a:srgb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sl-SI" b="1">
                <a:latin typeface="Arial" charset="0"/>
              </a:rPr>
              <a:t>Dvohibridni sistem kvasovk: </a:t>
            </a:r>
          </a:p>
          <a:p>
            <a:pPr algn="ctr"/>
            <a:r>
              <a:rPr lang="sl-SI" b="1">
                <a:latin typeface="Arial" charset="0"/>
              </a:rPr>
              <a:t>mikrobiološki del</a:t>
            </a:r>
            <a:endParaRPr lang="en-US" b="1">
              <a:latin typeface="Arial" charset="0"/>
            </a:endParaRPr>
          </a:p>
        </p:txBody>
      </p:sp>
      <p:pic>
        <p:nvPicPr>
          <p:cNvPr id="5017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196975"/>
            <a:ext cx="27559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2781300"/>
            <a:ext cx="4319588" cy="167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9275"/>
            <a:ext cx="5010150"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3" name="Rectangle 5"/>
          <p:cNvSpPr>
            <a:spLocks noChangeArrowheads="1"/>
          </p:cNvSpPr>
          <p:nvPr/>
        </p:nvSpPr>
        <p:spPr bwMode="auto">
          <a:xfrm>
            <a:off x="5364163" y="549275"/>
            <a:ext cx="3455987"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000">
                <a:latin typeface="Arial" charset="0"/>
              </a:rPr>
              <a:t>Yeast reporter plates showing a typical outcome of a yeast two-hybrid screen. Controls for the experiment included a strong positive (Fos/Jun; ++), a weak positive (pRB/E2F; +), and a negative (empty vector; −) control yeast strain. Circled yeast colonies are hits.</a:t>
            </a:r>
            <a:r>
              <a:rPr lang="sl-SI" sz="1000">
                <a:latin typeface="Arial" charset="0"/>
              </a:rPr>
              <a:t/>
            </a:r>
            <a:br>
              <a:rPr lang="sl-SI" sz="1000">
                <a:latin typeface="Arial" charset="0"/>
              </a:rPr>
            </a:br>
            <a:endParaRPr lang="sl-SI" sz="1000">
              <a:latin typeface="Arial" charset="0"/>
            </a:endParaRPr>
          </a:p>
          <a:p>
            <a:r>
              <a:rPr lang="en-US" sz="1000">
                <a:latin typeface="Arial" charset="0"/>
              </a:rPr>
              <a:t> (A) The master plate containing transformed yeast colonies that are suspected hits and controls (++, +, −) for the experiment. </a:t>
            </a:r>
            <a:r>
              <a:rPr lang="sl-SI" sz="1000">
                <a:latin typeface="Arial" charset="0"/>
              </a:rPr>
              <a:t/>
            </a:r>
            <a:br>
              <a:rPr lang="sl-SI" sz="1000">
                <a:latin typeface="Arial" charset="0"/>
              </a:rPr>
            </a:br>
            <a:r>
              <a:rPr lang="en-US" sz="1000">
                <a:latin typeface="Arial" charset="0"/>
              </a:rPr>
              <a:t>(B) A 3AT reporter plate. Growth indicates transcriptional activation of the </a:t>
            </a:r>
            <a:r>
              <a:rPr lang="en-US" sz="1000" i="1">
                <a:latin typeface="Arial" charset="0"/>
              </a:rPr>
              <a:t>HIS3</a:t>
            </a:r>
            <a:r>
              <a:rPr lang="en-US" sz="1000">
                <a:latin typeface="Arial" charset="0"/>
              </a:rPr>
              <a:t> gene. Circled yeast are hits. </a:t>
            </a:r>
            <a:r>
              <a:rPr lang="sl-SI" sz="1000">
                <a:latin typeface="Arial" charset="0"/>
              </a:rPr>
              <a:t/>
            </a:r>
            <a:br>
              <a:rPr lang="sl-SI" sz="1000">
                <a:latin typeface="Arial" charset="0"/>
              </a:rPr>
            </a:br>
            <a:r>
              <a:rPr lang="en-US" sz="1000">
                <a:latin typeface="Arial" charset="0"/>
              </a:rPr>
              <a:t>(C) A ß-galactosidase assay. Blue color formation indicates transcriptional activation of the </a:t>
            </a:r>
            <a:r>
              <a:rPr lang="en-US" sz="1000" i="1">
                <a:latin typeface="Arial" charset="0"/>
              </a:rPr>
              <a:t>lacZ</a:t>
            </a:r>
            <a:r>
              <a:rPr lang="en-US" sz="1000">
                <a:latin typeface="Arial" charset="0"/>
              </a:rPr>
              <a:t> gene and a hit. Note that not all yeast that grew well on the 3AT plates turned blue, which likely indicates a weaker protein–protein interaction.		</a:t>
            </a:r>
          </a:p>
          <a:p>
            <a:r>
              <a:rPr lang="en-US" sz="1000">
                <a:latin typeface="Arial" charset="0"/>
              </a:rPr>
              <a:t>Using the Two-Hybrid Screen in the Classroom Laboratory </a:t>
            </a:r>
          </a:p>
          <a:p>
            <a:r>
              <a:rPr lang="en-US" sz="1000">
                <a:latin typeface="Arial" charset="0"/>
              </a:rPr>
              <a:t>Daniel P. Odom and Martha J. Grossel</a:t>
            </a:r>
            <a:r>
              <a:rPr lang="en-US" sz="1000" baseline="30000">
                <a:latin typeface="Arial" charset="0"/>
              </a:rPr>
              <a:t>*</a:t>
            </a:r>
            <a:r>
              <a:rPr lang="en-US" sz="1000">
                <a:latin typeface="Arial" charset="0"/>
              </a:rPr>
              <a:t>	</a:t>
            </a:r>
          </a:p>
          <a:p>
            <a:r>
              <a:rPr lang="en-US" sz="1000">
                <a:latin typeface="Arial" charset="0"/>
              </a:rPr>
              <a:t>Cell Biol Educ. 2002 March; 1: 43</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457200"/>
            <a:ext cx="8335962" cy="5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0"/>
            <a:ext cx="490538"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64" name="Rectangle 4"/>
          <p:cNvSpPr>
            <a:spLocks noChangeArrowheads="1"/>
          </p:cNvSpPr>
          <p:nvPr/>
        </p:nvSpPr>
        <p:spPr bwMode="auto">
          <a:xfrm>
            <a:off x="473075" y="2325688"/>
            <a:ext cx="541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b="1">
                <a:solidFill>
                  <a:srgbClr val="00FF00"/>
                </a:solidFill>
                <a:latin typeface="Arial" charset="0"/>
              </a:rPr>
              <a:t>… z drugimi besedami: ali obstaja protein Y?</a:t>
            </a:r>
            <a:endParaRPr lang="en-US">
              <a:solidFill>
                <a:srgbClr val="000000"/>
              </a:solidFill>
            </a:endParaRPr>
          </a:p>
        </p:txBody>
      </p:sp>
      <p:sp>
        <p:nvSpPr>
          <p:cNvPr id="194565" name="Rectangle 5"/>
          <p:cNvSpPr>
            <a:spLocks noChangeArrowheads="1"/>
          </p:cNvSpPr>
          <p:nvPr/>
        </p:nvSpPr>
        <p:spPr bwMode="auto">
          <a:xfrm>
            <a:off x="473075" y="2782888"/>
            <a:ext cx="78946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100" b="1">
                <a:solidFill>
                  <a:srgbClr val="00FFFF"/>
                </a:solidFill>
                <a:latin typeface="Arial" charset="0"/>
              </a:rPr>
              <a:t>Da bi to ugotovili, bomo uporabili dvohibridni sistem</a:t>
            </a:r>
            <a:r>
              <a:rPr lang="sl-SI" sz="2100" b="1">
                <a:solidFill>
                  <a:srgbClr val="00FFFF"/>
                </a:solidFill>
                <a:latin typeface="Arial" charset="0"/>
              </a:rPr>
              <a:t> kvasovk</a:t>
            </a:r>
            <a:r>
              <a:rPr lang="en-US" sz="2100" b="1">
                <a:solidFill>
                  <a:srgbClr val="00FFFF"/>
                </a:solidFill>
                <a:latin typeface="Arial" charset="0"/>
              </a:rPr>
              <a:t>.</a:t>
            </a:r>
            <a:endParaRPr lang="en-US">
              <a:solidFill>
                <a:srgbClr val="000000"/>
              </a:solidFill>
            </a:endParaRPr>
          </a:p>
        </p:txBody>
      </p:sp>
      <p:sp>
        <p:nvSpPr>
          <p:cNvPr id="194566" name="Rectangle 6"/>
          <p:cNvSpPr>
            <a:spLocks noChangeArrowheads="1"/>
          </p:cNvSpPr>
          <p:nvPr/>
        </p:nvSpPr>
        <p:spPr bwMode="auto">
          <a:xfrm>
            <a:off x="473075" y="3235325"/>
            <a:ext cx="3622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100" b="1">
                <a:solidFill>
                  <a:srgbClr val="00FFFF"/>
                </a:solidFill>
                <a:latin typeface="Arial" charset="0"/>
              </a:rPr>
              <a:t>Kot vabo bomo uporabili X...</a:t>
            </a:r>
            <a:endParaRPr lang="en-US">
              <a:solidFill>
                <a:srgbClr val="000000"/>
              </a:solidFill>
            </a:endParaRPr>
          </a:p>
        </p:txBody>
      </p:sp>
      <p:sp>
        <p:nvSpPr>
          <p:cNvPr id="194567" name="Rectangle 7"/>
          <p:cNvSpPr>
            <a:spLocks noChangeArrowheads="1"/>
          </p:cNvSpPr>
          <p:nvPr/>
        </p:nvSpPr>
        <p:spPr bwMode="auto">
          <a:xfrm>
            <a:off x="4267200" y="3200400"/>
            <a:ext cx="1676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sz="2100" b="1">
                <a:solidFill>
                  <a:srgbClr val="00FFFF"/>
                </a:solidFill>
                <a:latin typeface="Arial" charset="0"/>
              </a:rPr>
              <a:t>in lovili Y.</a:t>
            </a:r>
            <a:endParaRPr lang="en-US">
              <a:solidFill>
                <a:srgbClr val="000000"/>
              </a:solidFill>
            </a:endParaRPr>
          </a:p>
        </p:txBody>
      </p:sp>
      <p:sp>
        <p:nvSpPr>
          <p:cNvPr id="194568" name="Rectangle 8"/>
          <p:cNvSpPr>
            <a:spLocks noChangeArrowheads="1"/>
          </p:cNvSpPr>
          <p:nvPr/>
        </p:nvSpPr>
        <p:spPr bwMode="auto">
          <a:xfrm>
            <a:off x="625475" y="4926013"/>
            <a:ext cx="34575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b="1">
                <a:solidFill>
                  <a:srgbClr val="00FF00"/>
                </a:solidFill>
                <a:latin typeface="Arial" charset="0"/>
              </a:rPr>
              <a:t>Skica na desni opisuje, kako deluje </a:t>
            </a:r>
          </a:p>
          <a:p>
            <a:pPr eaLnBrk="1" hangingPunct="1"/>
            <a:r>
              <a:rPr lang="en-US" sz="1600" b="1">
                <a:solidFill>
                  <a:srgbClr val="00FF00"/>
                </a:solidFill>
                <a:latin typeface="Arial" charset="0"/>
              </a:rPr>
              <a:t>dvohibridni sistem</a:t>
            </a:r>
            <a:r>
              <a:rPr lang="sl-SI" sz="1600" b="1">
                <a:solidFill>
                  <a:srgbClr val="00FF00"/>
                </a:solidFill>
                <a:latin typeface="Arial" charset="0"/>
              </a:rPr>
              <a:t> pri kvasovkah</a:t>
            </a:r>
            <a:r>
              <a:rPr lang="en-US" sz="1600" b="1">
                <a:solidFill>
                  <a:srgbClr val="00FF00"/>
                </a:solidFill>
                <a:latin typeface="Arial" charset="0"/>
              </a:rPr>
              <a:t>.</a:t>
            </a:r>
            <a:endParaRPr lang="en-US">
              <a:solidFill>
                <a:srgbClr val="000000"/>
              </a:solidFill>
            </a:endParaRPr>
          </a:p>
        </p:txBody>
      </p:sp>
      <p:sp>
        <p:nvSpPr>
          <p:cNvPr id="194569" name="Rectangle 9"/>
          <p:cNvSpPr>
            <a:spLocks noChangeArrowheads="1"/>
          </p:cNvSpPr>
          <p:nvPr/>
        </p:nvSpPr>
        <p:spPr bwMode="auto">
          <a:xfrm>
            <a:off x="609600" y="5638800"/>
            <a:ext cx="3389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FF00"/>
                </a:solidFill>
                <a:latin typeface="Arial" charset="0"/>
              </a:rPr>
              <a:t>(če ne razumete, kako deluje, si oglejte razlago</a:t>
            </a:r>
          </a:p>
          <a:p>
            <a:pPr eaLnBrk="1" hangingPunct="1"/>
            <a:r>
              <a:rPr lang="en-US" sz="1200" b="1">
                <a:solidFill>
                  <a:srgbClr val="00FF00"/>
                </a:solidFill>
                <a:latin typeface="Arial" charset="0"/>
              </a:rPr>
              <a:t>samega sistema še preden se odpravite lovit!)</a:t>
            </a:r>
            <a:endParaRPr lang="en-US">
              <a:solidFill>
                <a:srgbClr val="000000"/>
              </a:solidFill>
            </a:endParaRPr>
          </a:p>
        </p:txBody>
      </p:sp>
      <p:grpSp>
        <p:nvGrpSpPr>
          <p:cNvPr id="194570" name="Group 10"/>
          <p:cNvGrpSpPr>
            <a:grpSpLocks/>
          </p:cNvGrpSpPr>
          <p:nvPr/>
        </p:nvGrpSpPr>
        <p:grpSpPr bwMode="auto">
          <a:xfrm>
            <a:off x="6705600" y="1676400"/>
            <a:ext cx="2314575" cy="573088"/>
            <a:chOff x="4176" y="1031"/>
            <a:chExt cx="1458" cy="361"/>
          </a:xfrm>
        </p:grpSpPr>
        <p:sp>
          <p:nvSpPr>
            <p:cNvPr id="52531" name="Rectangle 11"/>
            <p:cNvSpPr>
              <a:spLocks noChangeArrowheads="1"/>
            </p:cNvSpPr>
            <p:nvPr/>
          </p:nvSpPr>
          <p:spPr bwMode="auto">
            <a:xfrm>
              <a:off x="4330" y="1031"/>
              <a:ext cx="94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b="1" i="1">
                  <a:solidFill>
                    <a:srgbClr val="00FF00"/>
                  </a:solidFill>
                  <a:latin typeface="Arial" charset="0"/>
                </a:rPr>
                <a:t>ali se X veže</a:t>
              </a:r>
              <a:endParaRPr lang="en-US">
                <a:solidFill>
                  <a:srgbClr val="000000"/>
                </a:solidFill>
              </a:endParaRPr>
            </a:p>
          </p:txBody>
        </p:sp>
        <p:sp>
          <p:nvSpPr>
            <p:cNvPr id="52532" name="Rectangle 12"/>
            <p:cNvSpPr>
              <a:spLocks noChangeArrowheads="1"/>
            </p:cNvSpPr>
            <p:nvPr/>
          </p:nvSpPr>
          <p:spPr bwMode="auto">
            <a:xfrm>
              <a:off x="4176" y="1200"/>
              <a:ext cx="14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b="1" i="1">
                  <a:solidFill>
                    <a:srgbClr val="00FF00"/>
                  </a:solidFill>
                  <a:latin typeface="Arial" charset="0"/>
                </a:rPr>
                <a:t>na kakšen protein?</a:t>
              </a:r>
              <a:endParaRPr lang="en-US">
                <a:solidFill>
                  <a:srgbClr val="000000"/>
                </a:solidFill>
              </a:endParaRPr>
            </a:p>
          </p:txBody>
        </p:sp>
      </p:grpSp>
      <p:pic>
        <p:nvPicPr>
          <p:cNvPr id="19457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974725"/>
            <a:ext cx="4111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74"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838200"/>
            <a:ext cx="90805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75" name="Rectangle 15"/>
          <p:cNvSpPr>
            <a:spLocks noChangeArrowheads="1"/>
          </p:cNvSpPr>
          <p:nvPr/>
        </p:nvSpPr>
        <p:spPr bwMode="auto">
          <a:xfrm>
            <a:off x="7023100" y="593725"/>
            <a:ext cx="3460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FFFF"/>
                </a:solidFill>
                <a:latin typeface="Arial" charset="0"/>
              </a:rPr>
              <a:t>vaba</a:t>
            </a:r>
            <a:endParaRPr lang="en-US">
              <a:solidFill>
                <a:srgbClr val="000000"/>
              </a:solidFill>
            </a:endParaRPr>
          </a:p>
        </p:txBody>
      </p:sp>
      <p:sp>
        <p:nvSpPr>
          <p:cNvPr id="194576" name="Rectangle 16"/>
          <p:cNvSpPr>
            <a:spLocks noChangeArrowheads="1"/>
          </p:cNvSpPr>
          <p:nvPr/>
        </p:nvSpPr>
        <p:spPr bwMode="auto">
          <a:xfrm>
            <a:off x="7937500" y="593725"/>
            <a:ext cx="3143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FFFF"/>
                </a:solidFill>
                <a:latin typeface="Arial" charset="0"/>
              </a:rPr>
              <a:t>plen</a:t>
            </a:r>
            <a:endParaRPr lang="en-US">
              <a:solidFill>
                <a:srgbClr val="000000"/>
              </a:solidFill>
            </a:endParaRPr>
          </a:p>
        </p:txBody>
      </p:sp>
      <p:grpSp>
        <p:nvGrpSpPr>
          <p:cNvPr id="194577" name="Group 17"/>
          <p:cNvGrpSpPr>
            <a:grpSpLocks/>
          </p:cNvGrpSpPr>
          <p:nvPr/>
        </p:nvGrpSpPr>
        <p:grpSpPr bwMode="auto">
          <a:xfrm>
            <a:off x="5634038" y="4892675"/>
            <a:ext cx="3417887" cy="1782763"/>
            <a:chOff x="3549" y="3082"/>
            <a:chExt cx="2153" cy="1123"/>
          </a:xfrm>
        </p:grpSpPr>
        <p:grpSp>
          <p:nvGrpSpPr>
            <p:cNvPr id="52242" name="Group 18"/>
            <p:cNvGrpSpPr>
              <a:grpSpLocks/>
            </p:cNvGrpSpPr>
            <p:nvPr/>
          </p:nvGrpSpPr>
          <p:grpSpPr bwMode="auto">
            <a:xfrm>
              <a:off x="3549" y="3327"/>
              <a:ext cx="2153" cy="878"/>
              <a:chOff x="3549" y="3327"/>
              <a:chExt cx="2153" cy="878"/>
            </a:xfrm>
          </p:grpSpPr>
          <p:sp>
            <p:nvSpPr>
              <p:cNvPr id="52331" name="Rectangle 19"/>
              <p:cNvSpPr>
                <a:spLocks noChangeArrowheads="1"/>
              </p:cNvSpPr>
              <p:nvPr/>
            </p:nvSpPr>
            <p:spPr bwMode="auto">
              <a:xfrm>
                <a:off x="3549" y="4202"/>
                <a:ext cx="2153" cy="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32" name="Rectangle 20"/>
              <p:cNvSpPr>
                <a:spLocks noChangeArrowheads="1"/>
              </p:cNvSpPr>
              <p:nvPr/>
            </p:nvSpPr>
            <p:spPr bwMode="auto">
              <a:xfrm>
                <a:off x="3549" y="4196"/>
                <a:ext cx="2153" cy="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33" name="Rectangle 21"/>
              <p:cNvSpPr>
                <a:spLocks noChangeArrowheads="1"/>
              </p:cNvSpPr>
              <p:nvPr/>
            </p:nvSpPr>
            <p:spPr bwMode="auto">
              <a:xfrm>
                <a:off x="3549" y="4192"/>
                <a:ext cx="2153" cy="1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34" name="Rectangle 22"/>
              <p:cNvSpPr>
                <a:spLocks noChangeArrowheads="1"/>
              </p:cNvSpPr>
              <p:nvPr/>
            </p:nvSpPr>
            <p:spPr bwMode="auto">
              <a:xfrm>
                <a:off x="3549" y="4188"/>
                <a:ext cx="2153" cy="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35" name="Rectangle 23"/>
              <p:cNvSpPr>
                <a:spLocks noChangeArrowheads="1"/>
              </p:cNvSpPr>
              <p:nvPr/>
            </p:nvSpPr>
            <p:spPr bwMode="auto">
              <a:xfrm>
                <a:off x="3549" y="4184"/>
                <a:ext cx="2153" cy="8"/>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36" name="Rectangle 24"/>
              <p:cNvSpPr>
                <a:spLocks noChangeArrowheads="1"/>
              </p:cNvSpPr>
              <p:nvPr/>
            </p:nvSpPr>
            <p:spPr bwMode="auto">
              <a:xfrm>
                <a:off x="3549" y="4179"/>
                <a:ext cx="2153" cy="9"/>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37" name="Rectangle 25"/>
              <p:cNvSpPr>
                <a:spLocks noChangeArrowheads="1"/>
              </p:cNvSpPr>
              <p:nvPr/>
            </p:nvSpPr>
            <p:spPr bwMode="auto">
              <a:xfrm>
                <a:off x="3549" y="4175"/>
                <a:ext cx="2153" cy="9"/>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38" name="Rectangle 26"/>
              <p:cNvSpPr>
                <a:spLocks noChangeArrowheads="1"/>
              </p:cNvSpPr>
              <p:nvPr/>
            </p:nvSpPr>
            <p:spPr bwMode="auto">
              <a:xfrm>
                <a:off x="3549" y="4171"/>
                <a:ext cx="2153" cy="8"/>
              </a:xfrm>
              <a:prstGeom prst="rect">
                <a:avLst/>
              </a:prstGeom>
              <a:solidFill>
                <a:srgbClr val="0000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39" name="Rectangle 27"/>
              <p:cNvSpPr>
                <a:spLocks noChangeArrowheads="1"/>
              </p:cNvSpPr>
              <p:nvPr/>
            </p:nvSpPr>
            <p:spPr bwMode="auto">
              <a:xfrm>
                <a:off x="3549" y="4165"/>
                <a:ext cx="2153" cy="10"/>
              </a:xfrm>
              <a:prstGeom prst="rect">
                <a:avLst/>
              </a:prstGeom>
              <a:solidFill>
                <a:srgbClr val="0000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40" name="Rectangle 28"/>
              <p:cNvSpPr>
                <a:spLocks noChangeArrowheads="1"/>
              </p:cNvSpPr>
              <p:nvPr/>
            </p:nvSpPr>
            <p:spPr bwMode="auto">
              <a:xfrm>
                <a:off x="3549" y="4161"/>
                <a:ext cx="2153" cy="10"/>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41" name="Rectangle 29"/>
              <p:cNvSpPr>
                <a:spLocks noChangeArrowheads="1"/>
              </p:cNvSpPr>
              <p:nvPr/>
            </p:nvSpPr>
            <p:spPr bwMode="auto">
              <a:xfrm>
                <a:off x="3549" y="4157"/>
                <a:ext cx="2153" cy="8"/>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42" name="Rectangle 30"/>
              <p:cNvSpPr>
                <a:spLocks noChangeArrowheads="1"/>
              </p:cNvSpPr>
              <p:nvPr/>
            </p:nvSpPr>
            <p:spPr bwMode="auto">
              <a:xfrm>
                <a:off x="3549" y="4154"/>
                <a:ext cx="2153" cy="7"/>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43" name="Rectangle 31"/>
              <p:cNvSpPr>
                <a:spLocks noChangeArrowheads="1"/>
              </p:cNvSpPr>
              <p:nvPr/>
            </p:nvSpPr>
            <p:spPr bwMode="auto">
              <a:xfrm>
                <a:off x="3549" y="4148"/>
                <a:ext cx="2153" cy="9"/>
              </a:xfrm>
              <a:prstGeom prst="rect">
                <a:avLst/>
              </a:prstGeom>
              <a:solidFill>
                <a:srgbClr val="000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44" name="Rectangle 32"/>
              <p:cNvSpPr>
                <a:spLocks noChangeArrowheads="1"/>
              </p:cNvSpPr>
              <p:nvPr/>
            </p:nvSpPr>
            <p:spPr bwMode="auto">
              <a:xfrm>
                <a:off x="3549" y="4144"/>
                <a:ext cx="2153" cy="10"/>
              </a:xfrm>
              <a:prstGeom prst="rect">
                <a:avLst/>
              </a:prstGeom>
              <a:solidFill>
                <a:srgbClr val="000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45" name="Rectangle 33"/>
              <p:cNvSpPr>
                <a:spLocks noChangeArrowheads="1"/>
              </p:cNvSpPr>
              <p:nvPr/>
            </p:nvSpPr>
            <p:spPr bwMode="auto">
              <a:xfrm>
                <a:off x="3549" y="4140"/>
                <a:ext cx="2153" cy="8"/>
              </a:xfrm>
              <a:prstGeom prst="rect">
                <a:avLst/>
              </a:prstGeom>
              <a:solidFill>
                <a:srgbClr val="000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46" name="Rectangle 34"/>
              <p:cNvSpPr>
                <a:spLocks noChangeArrowheads="1"/>
              </p:cNvSpPr>
              <p:nvPr/>
            </p:nvSpPr>
            <p:spPr bwMode="auto">
              <a:xfrm>
                <a:off x="3549" y="4134"/>
                <a:ext cx="2153" cy="10"/>
              </a:xfrm>
              <a:prstGeom prst="rect">
                <a:avLst/>
              </a:prstGeom>
              <a:solidFill>
                <a:srgbClr val="000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47" name="Rectangle 35"/>
              <p:cNvSpPr>
                <a:spLocks noChangeArrowheads="1"/>
              </p:cNvSpPr>
              <p:nvPr/>
            </p:nvSpPr>
            <p:spPr bwMode="auto">
              <a:xfrm>
                <a:off x="3549" y="4130"/>
                <a:ext cx="2153" cy="10"/>
              </a:xfrm>
              <a:prstGeom prst="rect">
                <a:avLst/>
              </a:prstGeom>
              <a:solidFill>
                <a:srgbClr val="000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48" name="Rectangle 36"/>
              <p:cNvSpPr>
                <a:spLocks noChangeArrowheads="1"/>
              </p:cNvSpPr>
              <p:nvPr/>
            </p:nvSpPr>
            <p:spPr bwMode="auto">
              <a:xfrm>
                <a:off x="3549" y="4127"/>
                <a:ext cx="2153" cy="7"/>
              </a:xfrm>
              <a:prstGeom prst="rect">
                <a:avLst/>
              </a:prstGeom>
              <a:solidFill>
                <a:srgbClr val="000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49" name="Rectangle 37"/>
              <p:cNvSpPr>
                <a:spLocks noChangeArrowheads="1"/>
              </p:cNvSpPr>
              <p:nvPr/>
            </p:nvSpPr>
            <p:spPr bwMode="auto">
              <a:xfrm>
                <a:off x="3549" y="4123"/>
                <a:ext cx="2153" cy="7"/>
              </a:xfrm>
              <a:prstGeom prst="rect">
                <a:avLst/>
              </a:prstGeom>
              <a:solidFill>
                <a:srgbClr val="000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50" name="Rectangle 38"/>
              <p:cNvSpPr>
                <a:spLocks noChangeArrowheads="1"/>
              </p:cNvSpPr>
              <p:nvPr/>
            </p:nvSpPr>
            <p:spPr bwMode="auto">
              <a:xfrm>
                <a:off x="3549" y="4117"/>
                <a:ext cx="2153" cy="10"/>
              </a:xfrm>
              <a:prstGeom prst="rect">
                <a:avLst/>
              </a:prstGeom>
              <a:solidFill>
                <a:srgbClr val="0000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51" name="Rectangle 39"/>
              <p:cNvSpPr>
                <a:spLocks noChangeArrowheads="1"/>
              </p:cNvSpPr>
              <p:nvPr/>
            </p:nvSpPr>
            <p:spPr bwMode="auto">
              <a:xfrm>
                <a:off x="3549" y="4113"/>
                <a:ext cx="2153" cy="10"/>
              </a:xfrm>
              <a:prstGeom prst="rect">
                <a:avLst/>
              </a:prstGeom>
              <a:solidFill>
                <a:srgbClr val="0000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52" name="Rectangle 40"/>
              <p:cNvSpPr>
                <a:spLocks noChangeArrowheads="1"/>
              </p:cNvSpPr>
              <p:nvPr/>
            </p:nvSpPr>
            <p:spPr bwMode="auto">
              <a:xfrm>
                <a:off x="3549" y="4109"/>
                <a:ext cx="2153" cy="8"/>
              </a:xfrm>
              <a:prstGeom prst="rect">
                <a:avLst/>
              </a:prstGeom>
              <a:solidFill>
                <a:srgbClr val="0000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53" name="Rectangle 41"/>
              <p:cNvSpPr>
                <a:spLocks noChangeArrowheads="1"/>
              </p:cNvSpPr>
              <p:nvPr/>
            </p:nvSpPr>
            <p:spPr bwMode="auto">
              <a:xfrm>
                <a:off x="3549" y="4104"/>
                <a:ext cx="2153" cy="9"/>
              </a:xfrm>
              <a:prstGeom prst="rect">
                <a:avLst/>
              </a:prstGeom>
              <a:solidFill>
                <a:srgbClr val="0000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54" name="Rectangle 42"/>
              <p:cNvSpPr>
                <a:spLocks noChangeArrowheads="1"/>
              </p:cNvSpPr>
              <p:nvPr/>
            </p:nvSpPr>
            <p:spPr bwMode="auto">
              <a:xfrm>
                <a:off x="3549" y="4100"/>
                <a:ext cx="2153" cy="9"/>
              </a:xfrm>
              <a:prstGeom prst="rect">
                <a:avLst/>
              </a:prstGeom>
              <a:solidFill>
                <a:srgbClr val="0000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55" name="Rectangle 43"/>
              <p:cNvSpPr>
                <a:spLocks noChangeArrowheads="1"/>
              </p:cNvSpPr>
              <p:nvPr/>
            </p:nvSpPr>
            <p:spPr bwMode="auto">
              <a:xfrm>
                <a:off x="3549" y="4096"/>
                <a:ext cx="2153" cy="8"/>
              </a:xfrm>
              <a:prstGeom prst="rect">
                <a:avLst/>
              </a:prstGeom>
              <a:solidFill>
                <a:srgbClr val="0000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56" name="Rectangle 44"/>
              <p:cNvSpPr>
                <a:spLocks noChangeArrowheads="1"/>
              </p:cNvSpPr>
              <p:nvPr/>
            </p:nvSpPr>
            <p:spPr bwMode="auto">
              <a:xfrm>
                <a:off x="3549" y="4092"/>
                <a:ext cx="2153" cy="8"/>
              </a:xfrm>
              <a:prstGeom prst="rect">
                <a:avLst/>
              </a:prstGeom>
              <a:solidFill>
                <a:srgbClr val="0000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57" name="Rectangle 45"/>
              <p:cNvSpPr>
                <a:spLocks noChangeArrowheads="1"/>
              </p:cNvSpPr>
              <p:nvPr/>
            </p:nvSpPr>
            <p:spPr bwMode="auto">
              <a:xfrm>
                <a:off x="3549" y="4086"/>
                <a:ext cx="2153" cy="10"/>
              </a:xfrm>
              <a:prstGeom prst="rect">
                <a:avLst/>
              </a:prstGeom>
              <a:solidFill>
                <a:srgbClr val="0000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58" name="Rectangle 46"/>
              <p:cNvSpPr>
                <a:spLocks noChangeArrowheads="1"/>
              </p:cNvSpPr>
              <p:nvPr/>
            </p:nvSpPr>
            <p:spPr bwMode="auto">
              <a:xfrm>
                <a:off x="3549" y="4082"/>
                <a:ext cx="2153" cy="10"/>
              </a:xfrm>
              <a:prstGeom prst="rect">
                <a:avLst/>
              </a:prstGeom>
              <a:solidFill>
                <a:srgbClr val="0000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59" name="Rectangle 47"/>
              <p:cNvSpPr>
                <a:spLocks noChangeArrowheads="1"/>
              </p:cNvSpPr>
              <p:nvPr/>
            </p:nvSpPr>
            <p:spPr bwMode="auto">
              <a:xfrm>
                <a:off x="3549" y="4079"/>
                <a:ext cx="2153" cy="7"/>
              </a:xfrm>
              <a:prstGeom prst="rect">
                <a:avLst/>
              </a:prstGeom>
              <a:solidFill>
                <a:srgbClr val="0000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60" name="Rectangle 48"/>
              <p:cNvSpPr>
                <a:spLocks noChangeArrowheads="1"/>
              </p:cNvSpPr>
              <p:nvPr/>
            </p:nvSpPr>
            <p:spPr bwMode="auto">
              <a:xfrm>
                <a:off x="3549" y="4073"/>
                <a:ext cx="2153" cy="9"/>
              </a:xfrm>
              <a:prstGeom prst="rect">
                <a:avLst/>
              </a:prstGeom>
              <a:solidFill>
                <a:srgbClr val="0000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61" name="Rectangle 49"/>
              <p:cNvSpPr>
                <a:spLocks noChangeArrowheads="1"/>
              </p:cNvSpPr>
              <p:nvPr/>
            </p:nvSpPr>
            <p:spPr bwMode="auto">
              <a:xfrm>
                <a:off x="3549" y="4069"/>
                <a:ext cx="2153" cy="10"/>
              </a:xfrm>
              <a:prstGeom prst="rect">
                <a:avLst/>
              </a:prstGeom>
              <a:solidFill>
                <a:srgbClr val="000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62" name="Rectangle 50"/>
              <p:cNvSpPr>
                <a:spLocks noChangeArrowheads="1"/>
              </p:cNvSpPr>
              <p:nvPr/>
            </p:nvSpPr>
            <p:spPr bwMode="auto">
              <a:xfrm>
                <a:off x="3549" y="4065"/>
                <a:ext cx="2153" cy="8"/>
              </a:xfrm>
              <a:prstGeom prst="rect">
                <a:avLst/>
              </a:prstGeom>
              <a:solidFill>
                <a:srgbClr val="000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63" name="Rectangle 51"/>
              <p:cNvSpPr>
                <a:spLocks noChangeArrowheads="1"/>
              </p:cNvSpPr>
              <p:nvPr/>
            </p:nvSpPr>
            <p:spPr bwMode="auto">
              <a:xfrm>
                <a:off x="3549" y="4061"/>
                <a:ext cx="2153" cy="8"/>
              </a:xfrm>
              <a:prstGeom prst="rect">
                <a:avLst/>
              </a:prstGeom>
              <a:solidFill>
                <a:srgbClr val="000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64" name="Rectangle 52"/>
              <p:cNvSpPr>
                <a:spLocks noChangeArrowheads="1"/>
              </p:cNvSpPr>
              <p:nvPr/>
            </p:nvSpPr>
            <p:spPr bwMode="auto">
              <a:xfrm>
                <a:off x="3549" y="4056"/>
                <a:ext cx="2153" cy="9"/>
              </a:xfrm>
              <a:prstGeom prst="rect">
                <a:avLst/>
              </a:prstGeom>
              <a:solidFill>
                <a:srgbClr val="000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65" name="Rectangle 53"/>
              <p:cNvSpPr>
                <a:spLocks noChangeArrowheads="1"/>
              </p:cNvSpPr>
              <p:nvPr/>
            </p:nvSpPr>
            <p:spPr bwMode="auto">
              <a:xfrm>
                <a:off x="3549" y="4052"/>
                <a:ext cx="2153" cy="9"/>
              </a:xfrm>
              <a:prstGeom prst="rect">
                <a:avLst/>
              </a:prstGeom>
              <a:solidFill>
                <a:srgbClr val="000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66" name="Rectangle 54"/>
              <p:cNvSpPr>
                <a:spLocks noChangeArrowheads="1"/>
              </p:cNvSpPr>
              <p:nvPr/>
            </p:nvSpPr>
            <p:spPr bwMode="auto">
              <a:xfrm>
                <a:off x="3549" y="4048"/>
                <a:ext cx="2153" cy="8"/>
              </a:xfrm>
              <a:prstGeom prst="rect">
                <a:avLst/>
              </a:prstGeom>
              <a:solidFill>
                <a:srgbClr val="0000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67" name="Rectangle 55"/>
              <p:cNvSpPr>
                <a:spLocks noChangeArrowheads="1"/>
              </p:cNvSpPr>
              <p:nvPr/>
            </p:nvSpPr>
            <p:spPr bwMode="auto">
              <a:xfrm>
                <a:off x="3549" y="4042"/>
                <a:ext cx="2153" cy="10"/>
              </a:xfrm>
              <a:prstGeom prst="rect">
                <a:avLst/>
              </a:prstGeom>
              <a:solidFill>
                <a:srgbClr val="0000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68" name="Rectangle 56"/>
              <p:cNvSpPr>
                <a:spLocks noChangeArrowheads="1"/>
              </p:cNvSpPr>
              <p:nvPr/>
            </p:nvSpPr>
            <p:spPr bwMode="auto">
              <a:xfrm>
                <a:off x="3549" y="4038"/>
                <a:ext cx="2153" cy="10"/>
              </a:xfrm>
              <a:prstGeom prst="rect">
                <a:avLst/>
              </a:prstGeom>
              <a:solidFill>
                <a:srgbClr val="0000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69" name="Rectangle 57"/>
              <p:cNvSpPr>
                <a:spLocks noChangeArrowheads="1"/>
              </p:cNvSpPr>
              <p:nvPr/>
            </p:nvSpPr>
            <p:spPr bwMode="auto">
              <a:xfrm>
                <a:off x="3549" y="4034"/>
                <a:ext cx="2153" cy="8"/>
              </a:xfrm>
              <a:prstGeom prst="rect">
                <a:avLst/>
              </a:prstGeom>
              <a:solidFill>
                <a:srgbClr val="0000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70" name="Rectangle 58"/>
              <p:cNvSpPr>
                <a:spLocks noChangeArrowheads="1"/>
              </p:cNvSpPr>
              <p:nvPr/>
            </p:nvSpPr>
            <p:spPr bwMode="auto">
              <a:xfrm>
                <a:off x="3549" y="4031"/>
                <a:ext cx="2153" cy="7"/>
              </a:xfrm>
              <a:prstGeom prst="rect">
                <a:avLst/>
              </a:prstGeom>
              <a:solidFill>
                <a:srgbClr val="0000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71" name="Rectangle 59"/>
              <p:cNvSpPr>
                <a:spLocks noChangeArrowheads="1"/>
              </p:cNvSpPr>
              <p:nvPr/>
            </p:nvSpPr>
            <p:spPr bwMode="auto">
              <a:xfrm>
                <a:off x="3549" y="4025"/>
                <a:ext cx="2153" cy="9"/>
              </a:xfrm>
              <a:prstGeom prst="rect">
                <a:avLst/>
              </a:prstGeom>
              <a:solidFill>
                <a:srgbClr val="0000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72" name="Rectangle 60"/>
              <p:cNvSpPr>
                <a:spLocks noChangeArrowheads="1"/>
              </p:cNvSpPr>
              <p:nvPr/>
            </p:nvSpPr>
            <p:spPr bwMode="auto">
              <a:xfrm>
                <a:off x="3549" y="4021"/>
                <a:ext cx="2153" cy="10"/>
              </a:xfrm>
              <a:prstGeom prst="rect">
                <a:avLst/>
              </a:prstGeom>
              <a:solidFill>
                <a:srgbClr val="0000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73" name="Rectangle 61"/>
              <p:cNvSpPr>
                <a:spLocks noChangeArrowheads="1"/>
              </p:cNvSpPr>
              <p:nvPr/>
            </p:nvSpPr>
            <p:spPr bwMode="auto">
              <a:xfrm>
                <a:off x="3549" y="4017"/>
                <a:ext cx="2153" cy="8"/>
              </a:xfrm>
              <a:prstGeom prst="rect">
                <a:avLst/>
              </a:prstGeom>
              <a:solidFill>
                <a:srgbClr val="0000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74" name="Rectangle 62"/>
              <p:cNvSpPr>
                <a:spLocks noChangeArrowheads="1"/>
              </p:cNvSpPr>
              <p:nvPr/>
            </p:nvSpPr>
            <p:spPr bwMode="auto">
              <a:xfrm>
                <a:off x="3549" y="4011"/>
                <a:ext cx="2153" cy="10"/>
              </a:xfrm>
              <a:prstGeom prst="rect">
                <a:avLst/>
              </a:prstGeom>
              <a:solidFill>
                <a:srgbClr val="0000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75" name="Rectangle 63"/>
              <p:cNvSpPr>
                <a:spLocks noChangeArrowheads="1"/>
              </p:cNvSpPr>
              <p:nvPr/>
            </p:nvSpPr>
            <p:spPr bwMode="auto">
              <a:xfrm>
                <a:off x="3549" y="4008"/>
                <a:ext cx="2153" cy="9"/>
              </a:xfrm>
              <a:prstGeom prst="rect">
                <a:avLst/>
              </a:prstGeom>
              <a:solidFill>
                <a:srgbClr val="0000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76" name="Rectangle 64"/>
              <p:cNvSpPr>
                <a:spLocks noChangeArrowheads="1"/>
              </p:cNvSpPr>
              <p:nvPr/>
            </p:nvSpPr>
            <p:spPr bwMode="auto">
              <a:xfrm>
                <a:off x="3549" y="4004"/>
                <a:ext cx="2153" cy="7"/>
              </a:xfrm>
              <a:prstGeom prst="rect">
                <a:avLst/>
              </a:prstGeom>
              <a:solidFill>
                <a:srgbClr val="0000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77" name="Rectangle 65"/>
              <p:cNvSpPr>
                <a:spLocks noChangeArrowheads="1"/>
              </p:cNvSpPr>
              <p:nvPr/>
            </p:nvSpPr>
            <p:spPr bwMode="auto">
              <a:xfrm>
                <a:off x="3549" y="4000"/>
                <a:ext cx="2153" cy="8"/>
              </a:xfrm>
              <a:prstGeom prst="rect">
                <a:avLst/>
              </a:prstGeom>
              <a:solidFill>
                <a:srgbClr val="0000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78" name="Rectangle 66"/>
              <p:cNvSpPr>
                <a:spLocks noChangeArrowheads="1"/>
              </p:cNvSpPr>
              <p:nvPr/>
            </p:nvSpPr>
            <p:spPr bwMode="auto">
              <a:xfrm>
                <a:off x="3549" y="3994"/>
                <a:ext cx="2153" cy="10"/>
              </a:xfrm>
              <a:prstGeom prst="rect">
                <a:avLst/>
              </a:prstGeom>
              <a:solidFill>
                <a:srgbClr val="000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79" name="Rectangle 67"/>
              <p:cNvSpPr>
                <a:spLocks noChangeArrowheads="1"/>
              </p:cNvSpPr>
              <p:nvPr/>
            </p:nvSpPr>
            <p:spPr bwMode="auto">
              <a:xfrm>
                <a:off x="3549" y="3990"/>
                <a:ext cx="2153" cy="10"/>
              </a:xfrm>
              <a:prstGeom prst="rect">
                <a:avLst/>
              </a:prstGeom>
              <a:solidFill>
                <a:srgbClr val="000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80" name="Rectangle 68"/>
              <p:cNvSpPr>
                <a:spLocks noChangeArrowheads="1"/>
              </p:cNvSpPr>
              <p:nvPr/>
            </p:nvSpPr>
            <p:spPr bwMode="auto">
              <a:xfrm>
                <a:off x="3549" y="3986"/>
                <a:ext cx="2153" cy="8"/>
              </a:xfrm>
              <a:prstGeom prst="rect">
                <a:avLst/>
              </a:prstGeom>
              <a:solidFill>
                <a:srgbClr val="000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81" name="Rectangle 69"/>
              <p:cNvSpPr>
                <a:spLocks noChangeArrowheads="1"/>
              </p:cNvSpPr>
              <p:nvPr/>
            </p:nvSpPr>
            <p:spPr bwMode="auto">
              <a:xfrm>
                <a:off x="3549" y="3981"/>
                <a:ext cx="2153" cy="9"/>
              </a:xfrm>
              <a:prstGeom prst="rect">
                <a:avLst/>
              </a:prstGeom>
              <a:solidFill>
                <a:srgbClr val="0000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82" name="Rectangle 70"/>
              <p:cNvSpPr>
                <a:spLocks noChangeArrowheads="1"/>
              </p:cNvSpPr>
              <p:nvPr/>
            </p:nvSpPr>
            <p:spPr bwMode="auto">
              <a:xfrm>
                <a:off x="3549" y="3977"/>
                <a:ext cx="2153" cy="9"/>
              </a:xfrm>
              <a:prstGeom prst="rect">
                <a:avLst/>
              </a:prstGeom>
              <a:solidFill>
                <a:srgbClr val="0000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83" name="Rectangle 71"/>
              <p:cNvSpPr>
                <a:spLocks noChangeArrowheads="1"/>
              </p:cNvSpPr>
              <p:nvPr/>
            </p:nvSpPr>
            <p:spPr bwMode="auto">
              <a:xfrm>
                <a:off x="3549" y="3973"/>
                <a:ext cx="2153" cy="8"/>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84" name="Rectangle 72"/>
              <p:cNvSpPr>
                <a:spLocks noChangeArrowheads="1"/>
              </p:cNvSpPr>
              <p:nvPr/>
            </p:nvSpPr>
            <p:spPr bwMode="auto">
              <a:xfrm>
                <a:off x="3549" y="3969"/>
                <a:ext cx="2153" cy="8"/>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85" name="Rectangle 73"/>
              <p:cNvSpPr>
                <a:spLocks noChangeArrowheads="1"/>
              </p:cNvSpPr>
              <p:nvPr/>
            </p:nvSpPr>
            <p:spPr bwMode="auto">
              <a:xfrm>
                <a:off x="3549" y="3963"/>
                <a:ext cx="2153" cy="10"/>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86" name="Rectangle 74"/>
              <p:cNvSpPr>
                <a:spLocks noChangeArrowheads="1"/>
              </p:cNvSpPr>
              <p:nvPr/>
            </p:nvSpPr>
            <p:spPr bwMode="auto">
              <a:xfrm>
                <a:off x="3549" y="3960"/>
                <a:ext cx="2153" cy="9"/>
              </a:xfrm>
              <a:prstGeom prst="rect">
                <a:avLst/>
              </a:prstGeom>
              <a:solidFill>
                <a:srgbClr val="0000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87" name="Rectangle 75"/>
              <p:cNvSpPr>
                <a:spLocks noChangeArrowheads="1"/>
              </p:cNvSpPr>
              <p:nvPr/>
            </p:nvSpPr>
            <p:spPr bwMode="auto">
              <a:xfrm>
                <a:off x="3549" y="3956"/>
                <a:ext cx="2153" cy="7"/>
              </a:xfrm>
              <a:prstGeom prst="rect">
                <a:avLst/>
              </a:prstGeom>
              <a:solidFill>
                <a:srgbClr val="0000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88" name="Rectangle 76"/>
              <p:cNvSpPr>
                <a:spLocks noChangeArrowheads="1"/>
              </p:cNvSpPr>
              <p:nvPr/>
            </p:nvSpPr>
            <p:spPr bwMode="auto">
              <a:xfrm>
                <a:off x="3549" y="3950"/>
                <a:ext cx="2153" cy="10"/>
              </a:xfrm>
              <a:prstGeom prst="rect">
                <a:avLst/>
              </a:prstGeom>
              <a:solidFill>
                <a:srgbClr val="0000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89" name="Rectangle 77"/>
              <p:cNvSpPr>
                <a:spLocks noChangeArrowheads="1"/>
              </p:cNvSpPr>
              <p:nvPr/>
            </p:nvSpPr>
            <p:spPr bwMode="auto">
              <a:xfrm>
                <a:off x="3549" y="3946"/>
                <a:ext cx="2153" cy="10"/>
              </a:xfrm>
              <a:prstGeom prst="rect">
                <a:avLst/>
              </a:prstGeom>
              <a:solidFill>
                <a:srgbClr val="0000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90" name="Rectangle 78"/>
              <p:cNvSpPr>
                <a:spLocks noChangeArrowheads="1"/>
              </p:cNvSpPr>
              <p:nvPr/>
            </p:nvSpPr>
            <p:spPr bwMode="auto">
              <a:xfrm>
                <a:off x="3549" y="3942"/>
                <a:ext cx="2153" cy="8"/>
              </a:xfrm>
              <a:prstGeom prst="rect">
                <a:avLst/>
              </a:prstGeom>
              <a:solidFill>
                <a:srgbClr val="0000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91" name="Rectangle 79"/>
              <p:cNvSpPr>
                <a:spLocks noChangeArrowheads="1"/>
              </p:cNvSpPr>
              <p:nvPr/>
            </p:nvSpPr>
            <p:spPr bwMode="auto">
              <a:xfrm>
                <a:off x="3549" y="3938"/>
                <a:ext cx="2153" cy="8"/>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92" name="Rectangle 80"/>
              <p:cNvSpPr>
                <a:spLocks noChangeArrowheads="1"/>
              </p:cNvSpPr>
              <p:nvPr/>
            </p:nvSpPr>
            <p:spPr bwMode="auto">
              <a:xfrm>
                <a:off x="3549" y="3933"/>
                <a:ext cx="2153" cy="9"/>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93" name="Rectangle 81"/>
              <p:cNvSpPr>
                <a:spLocks noChangeArrowheads="1"/>
              </p:cNvSpPr>
              <p:nvPr/>
            </p:nvSpPr>
            <p:spPr bwMode="auto">
              <a:xfrm>
                <a:off x="3549" y="3929"/>
                <a:ext cx="2153" cy="9"/>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94" name="Rectangle 82"/>
              <p:cNvSpPr>
                <a:spLocks noChangeArrowheads="1"/>
              </p:cNvSpPr>
              <p:nvPr/>
            </p:nvSpPr>
            <p:spPr bwMode="auto">
              <a:xfrm>
                <a:off x="3549" y="3925"/>
                <a:ext cx="2153" cy="8"/>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95" name="Rectangle 83"/>
              <p:cNvSpPr>
                <a:spLocks noChangeArrowheads="1"/>
              </p:cNvSpPr>
              <p:nvPr/>
            </p:nvSpPr>
            <p:spPr bwMode="auto">
              <a:xfrm>
                <a:off x="3549" y="3919"/>
                <a:ext cx="2153" cy="10"/>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96" name="Rectangle 84"/>
              <p:cNvSpPr>
                <a:spLocks noChangeArrowheads="1"/>
              </p:cNvSpPr>
              <p:nvPr/>
            </p:nvSpPr>
            <p:spPr bwMode="auto">
              <a:xfrm>
                <a:off x="3549" y="3915"/>
                <a:ext cx="2153" cy="10"/>
              </a:xfrm>
              <a:prstGeom prst="rect">
                <a:avLst/>
              </a:prstGeom>
              <a:solidFill>
                <a:srgbClr val="0000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97" name="Rectangle 85"/>
              <p:cNvSpPr>
                <a:spLocks noChangeArrowheads="1"/>
              </p:cNvSpPr>
              <p:nvPr/>
            </p:nvSpPr>
            <p:spPr bwMode="auto">
              <a:xfrm>
                <a:off x="3549" y="3911"/>
                <a:ext cx="2153" cy="8"/>
              </a:xfrm>
              <a:prstGeom prst="rect">
                <a:avLst/>
              </a:prstGeom>
              <a:solidFill>
                <a:srgbClr val="0000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98" name="Rectangle 86"/>
              <p:cNvSpPr>
                <a:spLocks noChangeArrowheads="1"/>
              </p:cNvSpPr>
              <p:nvPr/>
            </p:nvSpPr>
            <p:spPr bwMode="auto">
              <a:xfrm>
                <a:off x="3549" y="3908"/>
                <a:ext cx="2153" cy="7"/>
              </a:xfrm>
              <a:prstGeom prst="rect">
                <a:avLst/>
              </a:prstGeom>
              <a:solidFill>
                <a:srgbClr val="0000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399" name="Rectangle 87"/>
              <p:cNvSpPr>
                <a:spLocks noChangeArrowheads="1"/>
              </p:cNvSpPr>
              <p:nvPr/>
            </p:nvSpPr>
            <p:spPr bwMode="auto">
              <a:xfrm>
                <a:off x="3549" y="3902"/>
                <a:ext cx="2153" cy="9"/>
              </a:xfrm>
              <a:prstGeom prst="rect">
                <a:avLst/>
              </a:prstGeom>
              <a:solidFill>
                <a:srgbClr val="0000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00" name="Rectangle 88"/>
              <p:cNvSpPr>
                <a:spLocks noChangeArrowheads="1"/>
              </p:cNvSpPr>
              <p:nvPr/>
            </p:nvSpPr>
            <p:spPr bwMode="auto">
              <a:xfrm>
                <a:off x="3549" y="3898"/>
                <a:ext cx="2153" cy="10"/>
              </a:xfrm>
              <a:prstGeom prst="rect">
                <a:avLst/>
              </a:prstGeom>
              <a:solidFill>
                <a:srgbClr val="0000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01" name="Rectangle 89"/>
              <p:cNvSpPr>
                <a:spLocks noChangeArrowheads="1"/>
              </p:cNvSpPr>
              <p:nvPr/>
            </p:nvSpPr>
            <p:spPr bwMode="auto">
              <a:xfrm>
                <a:off x="3549" y="3894"/>
                <a:ext cx="2153" cy="8"/>
              </a:xfrm>
              <a:prstGeom prst="rect">
                <a:avLst/>
              </a:prstGeom>
              <a:solidFill>
                <a:srgbClr val="000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02" name="Rectangle 90"/>
              <p:cNvSpPr>
                <a:spLocks noChangeArrowheads="1"/>
              </p:cNvSpPr>
              <p:nvPr/>
            </p:nvSpPr>
            <p:spPr bwMode="auto">
              <a:xfrm>
                <a:off x="3549" y="3888"/>
                <a:ext cx="2153" cy="10"/>
              </a:xfrm>
              <a:prstGeom prst="rect">
                <a:avLst/>
              </a:prstGeom>
              <a:solidFill>
                <a:srgbClr val="000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03" name="Rectangle 91"/>
              <p:cNvSpPr>
                <a:spLocks noChangeArrowheads="1"/>
              </p:cNvSpPr>
              <p:nvPr/>
            </p:nvSpPr>
            <p:spPr bwMode="auto">
              <a:xfrm>
                <a:off x="3549" y="3885"/>
                <a:ext cx="2153" cy="9"/>
              </a:xfrm>
              <a:prstGeom prst="rect">
                <a:avLst/>
              </a:prstGeom>
              <a:solidFill>
                <a:srgbClr val="000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04" name="Rectangle 92"/>
              <p:cNvSpPr>
                <a:spLocks noChangeArrowheads="1"/>
              </p:cNvSpPr>
              <p:nvPr/>
            </p:nvSpPr>
            <p:spPr bwMode="auto">
              <a:xfrm>
                <a:off x="3549" y="3881"/>
                <a:ext cx="2153" cy="7"/>
              </a:xfrm>
              <a:prstGeom prst="rect">
                <a:avLst/>
              </a:prstGeom>
              <a:solidFill>
                <a:srgbClr val="0000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05" name="Rectangle 93"/>
              <p:cNvSpPr>
                <a:spLocks noChangeArrowheads="1"/>
              </p:cNvSpPr>
              <p:nvPr/>
            </p:nvSpPr>
            <p:spPr bwMode="auto">
              <a:xfrm>
                <a:off x="3549" y="3877"/>
                <a:ext cx="2153" cy="8"/>
              </a:xfrm>
              <a:prstGeom prst="rect">
                <a:avLst/>
              </a:prstGeom>
              <a:solidFill>
                <a:srgbClr val="0000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06" name="Rectangle 94"/>
              <p:cNvSpPr>
                <a:spLocks noChangeArrowheads="1"/>
              </p:cNvSpPr>
              <p:nvPr/>
            </p:nvSpPr>
            <p:spPr bwMode="auto">
              <a:xfrm>
                <a:off x="3549" y="3871"/>
                <a:ext cx="2153" cy="10"/>
              </a:xfrm>
              <a:prstGeom prst="rect">
                <a:avLst/>
              </a:prstGeom>
              <a:solidFill>
                <a:srgbClr val="0000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07" name="Rectangle 95"/>
              <p:cNvSpPr>
                <a:spLocks noChangeArrowheads="1"/>
              </p:cNvSpPr>
              <p:nvPr/>
            </p:nvSpPr>
            <p:spPr bwMode="auto">
              <a:xfrm>
                <a:off x="3549" y="3867"/>
                <a:ext cx="2153" cy="10"/>
              </a:xfrm>
              <a:prstGeom prst="rect">
                <a:avLst/>
              </a:prstGeom>
              <a:solidFill>
                <a:srgbClr val="0000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08" name="Rectangle 96"/>
              <p:cNvSpPr>
                <a:spLocks noChangeArrowheads="1"/>
              </p:cNvSpPr>
              <p:nvPr/>
            </p:nvSpPr>
            <p:spPr bwMode="auto">
              <a:xfrm>
                <a:off x="3549" y="3863"/>
                <a:ext cx="2153" cy="8"/>
              </a:xfrm>
              <a:prstGeom prst="rect">
                <a:avLst/>
              </a:prstGeom>
              <a:solidFill>
                <a:srgbClr val="0000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09" name="Rectangle 97"/>
              <p:cNvSpPr>
                <a:spLocks noChangeArrowheads="1"/>
              </p:cNvSpPr>
              <p:nvPr/>
            </p:nvSpPr>
            <p:spPr bwMode="auto">
              <a:xfrm>
                <a:off x="3549" y="3858"/>
                <a:ext cx="2153" cy="9"/>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10" name="Rectangle 98"/>
              <p:cNvSpPr>
                <a:spLocks noChangeArrowheads="1"/>
              </p:cNvSpPr>
              <p:nvPr/>
            </p:nvSpPr>
            <p:spPr bwMode="auto">
              <a:xfrm>
                <a:off x="3549" y="3854"/>
                <a:ext cx="2153" cy="9"/>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11" name="Rectangle 99"/>
              <p:cNvSpPr>
                <a:spLocks noChangeArrowheads="1"/>
              </p:cNvSpPr>
              <p:nvPr/>
            </p:nvSpPr>
            <p:spPr bwMode="auto">
              <a:xfrm>
                <a:off x="3549" y="3850"/>
                <a:ext cx="2153" cy="8"/>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12" name="Rectangle 100"/>
              <p:cNvSpPr>
                <a:spLocks noChangeArrowheads="1"/>
              </p:cNvSpPr>
              <p:nvPr/>
            </p:nvSpPr>
            <p:spPr bwMode="auto">
              <a:xfrm>
                <a:off x="3549" y="3846"/>
                <a:ext cx="2153" cy="8"/>
              </a:xfrm>
              <a:prstGeom prst="rect">
                <a:avLst/>
              </a:prstGeom>
              <a:solidFill>
                <a:srgbClr val="0000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13" name="Rectangle 101"/>
              <p:cNvSpPr>
                <a:spLocks noChangeArrowheads="1"/>
              </p:cNvSpPr>
              <p:nvPr/>
            </p:nvSpPr>
            <p:spPr bwMode="auto">
              <a:xfrm>
                <a:off x="3549" y="3840"/>
                <a:ext cx="2153" cy="10"/>
              </a:xfrm>
              <a:prstGeom prst="rect">
                <a:avLst/>
              </a:prstGeom>
              <a:solidFill>
                <a:srgbClr val="0000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14" name="Rectangle 102"/>
              <p:cNvSpPr>
                <a:spLocks noChangeArrowheads="1"/>
              </p:cNvSpPr>
              <p:nvPr/>
            </p:nvSpPr>
            <p:spPr bwMode="auto">
              <a:xfrm>
                <a:off x="3549" y="3837"/>
                <a:ext cx="2153" cy="9"/>
              </a:xfrm>
              <a:prstGeom prst="rect">
                <a:avLst/>
              </a:prstGeom>
              <a:solidFill>
                <a:srgbClr val="0000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15" name="Rectangle 103"/>
              <p:cNvSpPr>
                <a:spLocks noChangeArrowheads="1"/>
              </p:cNvSpPr>
              <p:nvPr/>
            </p:nvSpPr>
            <p:spPr bwMode="auto">
              <a:xfrm>
                <a:off x="3549" y="3833"/>
                <a:ext cx="2153" cy="7"/>
              </a:xfrm>
              <a:prstGeom prst="rect">
                <a:avLst/>
              </a:prstGeom>
              <a:solidFill>
                <a:srgbClr val="0000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16" name="Rectangle 104"/>
              <p:cNvSpPr>
                <a:spLocks noChangeArrowheads="1"/>
              </p:cNvSpPr>
              <p:nvPr/>
            </p:nvSpPr>
            <p:spPr bwMode="auto">
              <a:xfrm>
                <a:off x="3549" y="3827"/>
                <a:ext cx="2153" cy="10"/>
              </a:xfrm>
              <a:prstGeom prst="rect">
                <a:avLst/>
              </a:prstGeom>
              <a:solidFill>
                <a:srgbClr val="0000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17" name="Rectangle 105"/>
              <p:cNvSpPr>
                <a:spLocks noChangeArrowheads="1"/>
              </p:cNvSpPr>
              <p:nvPr/>
            </p:nvSpPr>
            <p:spPr bwMode="auto">
              <a:xfrm>
                <a:off x="3549" y="3823"/>
                <a:ext cx="2153" cy="10"/>
              </a:xfrm>
              <a:prstGeom prst="rect">
                <a:avLst/>
              </a:prstGeom>
              <a:solidFill>
                <a:srgbClr val="0000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18" name="Rectangle 106"/>
              <p:cNvSpPr>
                <a:spLocks noChangeArrowheads="1"/>
              </p:cNvSpPr>
              <p:nvPr/>
            </p:nvSpPr>
            <p:spPr bwMode="auto">
              <a:xfrm>
                <a:off x="3549" y="3819"/>
                <a:ext cx="2153" cy="8"/>
              </a:xfrm>
              <a:prstGeom prst="rect">
                <a:avLst/>
              </a:prstGeom>
              <a:solidFill>
                <a:srgbClr val="0000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19" name="Rectangle 107"/>
              <p:cNvSpPr>
                <a:spLocks noChangeArrowheads="1"/>
              </p:cNvSpPr>
              <p:nvPr/>
            </p:nvSpPr>
            <p:spPr bwMode="auto">
              <a:xfrm>
                <a:off x="3549" y="3815"/>
                <a:ext cx="2153" cy="8"/>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20" name="Rectangle 108"/>
              <p:cNvSpPr>
                <a:spLocks noChangeArrowheads="1"/>
              </p:cNvSpPr>
              <p:nvPr/>
            </p:nvSpPr>
            <p:spPr bwMode="auto">
              <a:xfrm>
                <a:off x="3549" y="3810"/>
                <a:ext cx="2153" cy="9"/>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21" name="Rectangle 109"/>
              <p:cNvSpPr>
                <a:spLocks noChangeArrowheads="1"/>
              </p:cNvSpPr>
              <p:nvPr/>
            </p:nvSpPr>
            <p:spPr bwMode="auto">
              <a:xfrm>
                <a:off x="3549" y="3806"/>
                <a:ext cx="2153" cy="9"/>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22" name="Rectangle 110"/>
              <p:cNvSpPr>
                <a:spLocks noChangeArrowheads="1"/>
              </p:cNvSpPr>
              <p:nvPr/>
            </p:nvSpPr>
            <p:spPr bwMode="auto">
              <a:xfrm>
                <a:off x="3549" y="3802"/>
                <a:ext cx="2153" cy="8"/>
              </a:xfrm>
              <a:prstGeom prst="rect">
                <a:avLst/>
              </a:prstGeom>
              <a:solidFill>
                <a:srgbClr val="0000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23" name="Rectangle 111"/>
              <p:cNvSpPr>
                <a:spLocks noChangeArrowheads="1"/>
              </p:cNvSpPr>
              <p:nvPr/>
            </p:nvSpPr>
            <p:spPr bwMode="auto">
              <a:xfrm>
                <a:off x="3549" y="3796"/>
                <a:ext cx="2153" cy="10"/>
              </a:xfrm>
              <a:prstGeom prst="rect">
                <a:avLst/>
              </a:prstGeom>
              <a:solidFill>
                <a:srgbClr val="0000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24" name="Rectangle 112"/>
              <p:cNvSpPr>
                <a:spLocks noChangeArrowheads="1"/>
              </p:cNvSpPr>
              <p:nvPr/>
            </p:nvSpPr>
            <p:spPr bwMode="auto">
              <a:xfrm>
                <a:off x="3549" y="3792"/>
                <a:ext cx="2153" cy="10"/>
              </a:xfrm>
              <a:prstGeom prst="rect">
                <a:avLst/>
              </a:prstGeom>
              <a:solidFill>
                <a:srgbClr val="0000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25" name="Rectangle 113"/>
              <p:cNvSpPr>
                <a:spLocks noChangeArrowheads="1"/>
              </p:cNvSpPr>
              <p:nvPr/>
            </p:nvSpPr>
            <p:spPr bwMode="auto">
              <a:xfrm>
                <a:off x="3549" y="3789"/>
                <a:ext cx="2153" cy="7"/>
              </a:xfrm>
              <a:prstGeom prst="rect">
                <a:avLst/>
              </a:prstGeom>
              <a:solidFill>
                <a:srgbClr val="0000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26" name="Rectangle 114"/>
              <p:cNvSpPr>
                <a:spLocks noChangeArrowheads="1"/>
              </p:cNvSpPr>
              <p:nvPr/>
            </p:nvSpPr>
            <p:spPr bwMode="auto">
              <a:xfrm>
                <a:off x="3549" y="3785"/>
                <a:ext cx="2153" cy="7"/>
              </a:xfrm>
              <a:prstGeom prst="rect">
                <a:avLst/>
              </a:prstGeom>
              <a:solidFill>
                <a:srgbClr val="0000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27" name="Rectangle 115"/>
              <p:cNvSpPr>
                <a:spLocks noChangeArrowheads="1"/>
              </p:cNvSpPr>
              <p:nvPr/>
            </p:nvSpPr>
            <p:spPr bwMode="auto">
              <a:xfrm>
                <a:off x="3549" y="3779"/>
                <a:ext cx="2153" cy="10"/>
              </a:xfrm>
              <a:prstGeom prst="rect">
                <a:avLst/>
              </a:prstGeom>
              <a:solidFill>
                <a:srgbClr val="0000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28" name="Rectangle 116"/>
              <p:cNvSpPr>
                <a:spLocks noChangeArrowheads="1"/>
              </p:cNvSpPr>
              <p:nvPr/>
            </p:nvSpPr>
            <p:spPr bwMode="auto">
              <a:xfrm>
                <a:off x="3549" y="3775"/>
                <a:ext cx="2153" cy="10"/>
              </a:xfrm>
              <a:prstGeom prst="rect">
                <a:avLst/>
              </a:prstGeom>
              <a:solidFill>
                <a:srgbClr val="0000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29" name="Rectangle 117"/>
              <p:cNvSpPr>
                <a:spLocks noChangeArrowheads="1"/>
              </p:cNvSpPr>
              <p:nvPr/>
            </p:nvSpPr>
            <p:spPr bwMode="auto">
              <a:xfrm>
                <a:off x="3549" y="3771"/>
                <a:ext cx="2153" cy="8"/>
              </a:xfrm>
              <a:prstGeom prst="rect">
                <a:avLst/>
              </a:prstGeom>
              <a:solidFill>
                <a:srgbClr val="0000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30" name="Rectangle 118"/>
              <p:cNvSpPr>
                <a:spLocks noChangeArrowheads="1"/>
              </p:cNvSpPr>
              <p:nvPr/>
            </p:nvSpPr>
            <p:spPr bwMode="auto">
              <a:xfrm>
                <a:off x="3549" y="3765"/>
                <a:ext cx="2153" cy="10"/>
              </a:xfrm>
              <a:prstGeom prst="rect">
                <a:avLst/>
              </a:prstGeom>
              <a:solidFill>
                <a:srgbClr val="0000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31" name="Rectangle 119"/>
              <p:cNvSpPr>
                <a:spLocks noChangeArrowheads="1"/>
              </p:cNvSpPr>
              <p:nvPr/>
            </p:nvSpPr>
            <p:spPr bwMode="auto">
              <a:xfrm>
                <a:off x="3549" y="3762"/>
                <a:ext cx="2153" cy="9"/>
              </a:xfrm>
              <a:prstGeom prst="rect">
                <a:avLst/>
              </a:prstGeom>
              <a:solidFill>
                <a:srgbClr val="0000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32" name="Rectangle 120"/>
              <p:cNvSpPr>
                <a:spLocks noChangeArrowheads="1"/>
              </p:cNvSpPr>
              <p:nvPr/>
            </p:nvSpPr>
            <p:spPr bwMode="auto">
              <a:xfrm>
                <a:off x="3549" y="3758"/>
                <a:ext cx="2153" cy="7"/>
              </a:xfrm>
              <a:prstGeom prst="rect">
                <a:avLst/>
              </a:prstGeom>
              <a:solidFill>
                <a:srgbClr val="0000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33" name="Rectangle 121"/>
              <p:cNvSpPr>
                <a:spLocks noChangeArrowheads="1"/>
              </p:cNvSpPr>
              <p:nvPr/>
            </p:nvSpPr>
            <p:spPr bwMode="auto">
              <a:xfrm>
                <a:off x="3549" y="3754"/>
                <a:ext cx="2153" cy="8"/>
              </a:xfrm>
              <a:prstGeom prst="rect">
                <a:avLst/>
              </a:prstGeom>
              <a:solidFill>
                <a:srgbClr val="0000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34" name="Rectangle 122"/>
              <p:cNvSpPr>
                <a:spLocks noChangeArrowheads="1"/>
              </p:cNvSpPr>
              <p:nvPr/>
            </p:nvSpPr>
            <p:spPr bwMode="auto">
              <a:xfrm>
                <a:off x="3549" y="3748"/>
                <a:ext cx="2153" cy="1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35" name="Rectangle 123"/>
              <p:cNvSpPr>
                <a:spLocks noChangeArrowheads="1"/>
              </p:cNvSpPr>
              <p:nvPr/>
            </p:nvSpPr>
            <p:spPr bwMode="auto">
              <a:xfrm>
                <a:off x="3549" y="3744"/>
                <a:ext cx="2153" cy="1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36" name="Rectangle 124"/>
              <p:cNvSpPr>
                <a:spLocks noChangeArrowheads="1"/>
              </p:cNvSpPr>
              <p:nvPr/>
            </p:nvSpPr>
            <p:spPr bwMode="auto">
              <a:xfrm>
                <a:off x="3549" y="3741"/>
                <a:ext cx="2153" cy="7"/>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37" name="Rectangle 125"/>
              <p:cNvSpPr>
                <a:spLocks noChangeArrowheads="1"/>
              </p:cNvSpPr>
              <p:nvPr/>
            </p:nvSpPr>
            <p:spPr bwMode="auto">
              <a:xfrm>
                <a:off x="3549" y="3735"/>
                <a:ext cx="2153" cy="9"/>
              </a:xfrm>
              <a:prstGeom prst="rect">
                <a:avLst/>
              </a:prstGeom>
              <a:solidFill>
                <a:srgbClr val="0000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38" name="Rectangle 126"/>
              <p:cNvSpPr>
                <a:spLocks noChangeArrowheads="1"/>
              </p:cNvSpPr>
              <p:nvPr/>
            </p:nvSpPr>
            <p:spPr bwMode="auto">
              <a:xfrm>
                <a:off x="3549" y="3731"/>
                <a:ext cx="2153" cy="10"/>
              </a:xfrm>
              <a:prstGeom prst="rect">
                <a:avLst/>
              </a:prstGeom>
              <a:solidFill>
                <a:srgbClr val="0000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39" name="Rectangle 127"/>
              <p:cNvSpPr>
                <a:spLocks noChangeArrowheads="1"/>
              </p:cNvSpPr>
              <p:nvPr/>
            </p:nvSpPr>
            <p:spPr bwMode="auto">
              <a:xfrm>
                <a:off x="3549" y="3727"/>
                <a:ext cx="2153" cy="8"/>
              </a:xfrm>
              <a:prstGeom prst="rect">
                <a:avLst/>
              </a:prstGeom>
              <a:solidFill>
                <a:srgbClr val="0000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40" name="Rectangle 128"/>
              <p:cNvSpPr>
                <a:spLocks noChangeArrowheads="1"/>
              </p:cNvSpPr>
              <p:nvPr/>
            </p:nvSpPr>
            <p:spPr bwMode="auto">
              <a:xfrm>
                <a:off x="3549" y="3723"/>
                <a:ext cx="2153" cy="8"/>
              </a:xfrm>
              <a:prstGeom prst="rect">
                <a:avLst/>
              </a:prstGeom>
              <a:solidFill>
                <a:srgbClr val="0000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41" name="Rectangle 129"/>
              <p:cNvSpPr>
                <a:spLocks noChangeArrowheads="1"/>
              </p:cNvSpPr>
              <p:nvPr/>
            </p:nvSpPr>
            <p:spPr bwMode="auto">
              <a:xfrm>
                <a:off x="3549" y="3717"/>
                <a:ext cx="2153" cy="10"/>
              </a:xfrm>
              <a:prstGeom prst="rect">
                <a:avLst/>
              </a:prstGeom>
              <a:solidFill>
                <a:srgbClr val="0000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42" name="Rectangle 130"/>
              <p:cNvSpPr>
                <a:spLocks noChangeArrowheads="1"/>
              </p:cNvSpPr>
              <p:nvPr/>
            </p:nvSpPr>
            <p:spPr bwMode="auto">
              <a:xfrm>
                <a:off x="3549" y="3714"/>
                <a:ext cx="2153" cy="9"/>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43" name="Rectangle 131"/>
              <p:cNvSpPr>
                <a:spLocks noChangeArrowheads="1"/>
              </p:cNvSpPr>
              <p:nvPr/>
            </p:nvSpPr>
            <p:spPr bwMode="auto">
              <a:xfrm>
                <a:off x="3549" y="3710"/>
                <a:ext cx="2153" cy="7"/>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44" name="Rectangle 132"/>
              <p:cNvSpPr>
                <a:spLocks noChangeArrowheads="1"/>
              </p:cNvSpPr>
              <p:nvPr/>
            </p:nvSpPr>
            <p:spPr bwMode="auto">
              <a:xfrm>
                <a:off x="3549" y="3704"/>
                <a:ext cx="2153" cy="10"/>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45" name="Rectangle 133"/>
              <p:cNvSpPr>
                <a:spLocks noChangeArrowheads="1"/>
              </p:cNvSpPr>
              <p:nvPr/>
            </p:nvSpPr>
            <p:spPr bwMode="auto">
              <a:xfrm>
                <a:off x="3549" y="3700"/>
                <a:ext cx="2153" cy="1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46" name="Rectangle 134"/>
              <p:cNvSpPr>
                <a:spLocks noChangeArrowheads="1"/>
              </p:cNvSpPr>
              <p:nvPr/>
            </p:nvSpPr>
            <p:spPr bwMode="auto">
              <a:xfrm>
                <a:off x="3549" y="3696"/>
                <a:ext cx="2153" cy="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47" name="Rectangle 135"/>
              <p:cNvSpPr>
                <a:spLocks noChangeArrowheads="1"/>
              </p:cNvSpPr>
              <p:nvPr/>
            </p:nvSpPr>
            <p:spPr bwMode="auto">
              <a:xfrm>
                <a:off x="3549" y="3692"/>
                <a:ext cx="2153" cy="8"/>
              </a:xfrm>
              <a:prstGeom prst="rect">
                <a:avLst/>
              </a:prstGeom>
              <a:solidFill>
                <a:srgbClr val="0000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48" name="Rectangle 136"/>
              <p:cNvSpPr>
                <a:spLocks noChangeArrowheads="1"/>
              </p:cNvSpPr>
              <p:nvPr/>
            </p:nvSpPr>
            <p:spPr bwMode="auto">
              <a:xfrm>
                <a:off x="3549" y="3687"/>
                <a:ext cx="2153" cy="9"/>
              </a:xfrm>
              <a:prstGeom prst="rect">
                <a:avLst/>
              </a:prstGeom>
              <a:solidFill>
                <a:srgbClr val="0000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49" name="Rectangle 137"/>
              <p:cNvSpPr>
                <a:spLocks noChangeArrowheads="1"/>
              </p:cNvSpPr>
              <p:nvPr/>
            </p:nvSpPr>
            <p:spPr bwMode="auto">
              <a:xfrm>
                <a:off x="3549" y="3683"/>
                <a:ext cx="2153" cy="9"/>
              </a:xfrm>
              <a:prstGeom prst="rect">
                <a:avLst/>
              </a:prstGeom>
              <a:solidFill>
                <a:srgbClr val="0000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50" name="Rectangle 138"/>
              <p:cNvSpPr>
                <a:spLocks noChangeArrowheads="1"/>
              </p:cNvSpPr>
              <p:nvPr/>
            </p:nvSpPr>
            <p:spPr bwMode="auto">
              <a:xfrm>
                <a:off x="3549" y="3679"/>
                <a:ext cx="2153" cy="8"/>
              </a:xfrm>
              <a:prstGeom prst="rect">
                <a:avLst/>
              </a:prstGeom>
              <a:solidFill>
                <a:srgbClr val="0000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51" name="Rectangle 139"/>
              <p:cNvSpPr>
                <a:spLocks noChangeArrowheads="1"/>
              </p:cNvSpPr>
              <p:nvPr/>
            </p:nvSpPr>
            <p:spPr bwMode="auto">
              <a:xfrm>
                <a:off x="3549" y="3673"/>
                <a:ext cx="2153" cy="10"/>
              </a:xfrm>
              <a:prstGeom prst="rect">
                <a:avLst/>
              </a:prstGeom>
              <a:solidFill>
                <a:srgbClr val="0000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52" name="Rectangle 140"/>
              <p:cNvSpPr>
                <a:spLocks noChangeArrowheads="1"/>
              </p:cNvSpPr>
              <p:nvPr/>
            </p:nvSpPr>
            <p:spPr bwMode="auto">
              <a:xfrm>
                <a:off x="3549" y="3669"/>
                <a:ext cx="2153" cy="10"/>
              </a:xfrm>
              <a:prstGeom prst="rect">
                <a:avLst/>
              </a:prstGeom>
              <a:solidFill>
                <a:srgbClr val="00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53" name="Rectangle 141"/>
              <p:cNvSpPr>
                <a:spLocks noChangeArrowheads="1"/>
              </p:cNvSpPr>
              <p:nvPr/>
            </p:nvSpPr>
            <p:spPr bwMode="auto">
              <a:xfrm>
                <a:off x="3549" y="3666"/>
                <a:ext cx="2153" cy="7"/>
              </a:xfrm>
              <a:prstGeom prst="rect">
                <a:avLst/>
              </a:prstGeom>
              <a:solidFill>
                <a:srgbClr val="00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54" name="Rectangle 142"/>
              <p:cNvSpPr>
                <a:spLocks noChangeArrowheads="1"/>
              </p:cNvSpPr>
              <p:nvPr/>
            </p:nvSpPr>
            <p:spPr bwMode="auto">
              <a:xfrm>
                <a:off x="3549" y="3662"/>
                <a:ext cx="2153" cy="7"/>
              </a:xfrm>
              <a:prstGeom prst="rect">
                <a:avLst/>
              </a:prstGeom>
              <a:solidFill>
                <a:srgbClr val="00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55" name="Rectangle 143"/>
              <p:cNvSpPr>
                <a:spLocks noChangeArrowheads="1"/>
              </p:cNvSpPr>
              <p:nvPr/>
            </p:nvSpPr>
            <p:spPr bwMode="auto">
              <a:xfrm>
                <a:off x="3549" y="3656"/>
                <a:ext cx="2153" cy="10"/>
              </a:xfrm>
              <a:prstGeom prst="rect">
                <a:avLst/>
              </a:prstGeom>
              <a:solidFill>
                <a:srgbClr val="0000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56" name="Rectangle 144"/>
              <p:cNvSpPr>
                <a:spLocks noChangeArrowheads="1"/>
              </p:cNvSpPr>
              <p:nvPr/>
            </p:nvSpPr>
            <p:spPr bwMode="auto">
              <a:xfrm>
                <a:off x="3549" y="3652"/>
                <a:ext cx="2153" cy="10"/>
              </a:xfrm>
              <a:prstGeom prst="rect">
                <a:avLst/>
              </a:prstGeom>
              <a:solidFill>
                <a:srgbClr val="0000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57" name="Rectangle 145"/>
              <p:cNvSpPr>
                <a:spLocks noChangeArrowheads="1"/>
              </p:cNvSpPr>
              <p:nvPr/>
            </p:nvSpPr>
            <p:spPr bwMode="auto">
              <a:xfrm>
                <a:off x="3549" y="3648"/>
                <a:ext cx="2153" cy="8"/>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58" name="Rectangle 146"/>
              <p:cNvSpPr>
                <a:spLocks noChangeArrowheads="1"/>
              </p:cNvSpPr>
              <p:nvPr/>
            </p:nvSpPr>
            <p:spPr bwMode="auto">
              <a:xfrm>
                <a:off x="3549" y="3643"/>
                <a:ext cx="2153" cy="9"/>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59" name="Rectangle 147"/>
              <p:cNvSpPr>
                <a:spLocks noChangeArrowheads="1"/>
              </p:cNvSpPr>
              <p:nvPr/>
            </p:nvSpPr>
            <p:spPr bwMode="auto">
              <a:xfrm>
                <a:off x="3549" y="3639"/>
                <a:ext cx="2153" cy="9"/>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60" name="Rectangle 148"/>
              <p:cNvSpPr>
                <a:spLocks noChangeArrowheads="1"/>
              </p:cNvSpPr>
              <p:nvPr/>
            </p:nvSpPr>
            <p:spPr bwMode="auto">
              <a:xfrm>
                <a:off x="3549" y="3635"/>
                <a:ext cx="2153" cy="9"/>
              </a:xfrm>
              <a:prstGeom prst="rect">
                <a:avLst/>
              </a:prstGeom>
              <a:solidFill>
                <a:srgbClr val="000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61" name="Rectangle 149"/>
              <p:cNvSpPr>
                <a:spLocks noChangeArrowheads="1"/>
              </p:cNvSpPr>
              <p:nvPr/>
            </p:nvSpPr>
            <p:spPr bwMode="auto">
              <a:xfrm>
                <a:off x="3549" y="3631"/>
                <a:ext cx="2153" cy="8"/>
              </a:xfrm>
              <a:prstGeom prst="rect">
                <a:avLst/>
              </a:prstGeom>
              <a:solidFill>
                <a:srgbClr val="000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62" name="Rectangle 150"/>
              <p:cNvSpPr>
                <a:spLocks noChangeArrowheads="1"/>
              </p:cNvSpPr>
              <p:nvPr/>
            </p:nvSpPr>
            <p:spPr bwMode="auto">
              <a:xfrm>
                <a:off x="3549" y="3625"/>
                <a:ext cx="2153" cy="10"/>
              </a:xfrm>
              <a:prstGeom prst="rect">
                <a:avLst/>
              </a:prstGeom>
              <a:solidFill>
                <a:srgbClr val="000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63" name="Rectangle 151"/>
              <p:cNvSpPr>
                <a:spLocks noChangeArrowheads="1"/>
              </p:cNvSpPr>
              <p:nvPr/>
            </p:nvSpPr>
            <p:spPr bwMode="auto">
              <a:xfrm>
                <a:off x="3549" y="3621"/>
                <a:ext cx="2153" cy="10"/>
              </a:xfrm>
              <a:prstGeom prst="rect">
                <a:avLst/>
              </a:prstGeom>
              <a:solidFill>
                <a:srgbClr val="0000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64" name="Rectangle 152"/>
              <p:cNvSpPr>
                <a:spLocks noChangeArrowheads="1"/>
              </p:cNvSpPr>
              <p:nvPr/>
            </p:nvSpPr>
            <p:spPr bwMode="auto">
              <a:xfrm>
                <a:off x="3549" y="3618"/>
                <a:ext cx="2153" cy="7"/>
              </a:xfrm>
              <a:prstGeom prst="rect">
                <a:avLst/>
              </a:prstGeom>
              <a:solidFill>
                <a:srgbClr val="0000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65" name="Rectangle 153"/>
              <p:cNvSpPr>
                <a:spLocks noChangeArrowheads="1"/>
              </p:cNvSpPr>
              <p:nvPr/>
            </p:nvSpPr>
            <p:spPr bwMode="auto">
              <a:xfrm>
                <a:off x="3549" y="3614"/>
                <a:ext cx="2153" cy="7"/>
              </a:xfrm>
              <a:prstGeom prst="rect">
                <a:avLst/>
              </a:prstGeom>
              <a:solidFill>
                <a:srgbClr val="000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66" name="Rectangle 154"/>
              <p:cNvSpPr>
                <a:spLocks noChangeArrowheads="1"/>
              </p:cNvSpPr>
              <p:nvPr/>
            </p:nvSpPr>
            <p:spPr bwMode="auto">
              <a:xfrm>
                <a:off x="3549" y="3608"/>
                <a:ext cx="2153" cy="10"/>
              </a:xfrm>
              <a:prstGeom prst="rect">
                <a:avLst/>
              </a:prstGeom>
              <a:solidFill>
                <a:srgbClr val="000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67" name="Rectangle 155"/>
              <p:cNvSpPr>
                <a:spLocks noChangeArrowheads="1"/>
              </p:cNvSpPr>
              <p:nvPr/>
            </p:nvSpPr>
            <p:spPr bwMode="auto">
              <a:xfrm>
                <a:off x="3549" y="3604"/>
                <a:ext cx="2153" cy="10"/>
              </a:xfrm>
              <a:prstGeom prst="rect">
                <a:avLst/>
              </a:prstGeom>
              <a:solidFill>
                <a:srgbClr val="000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68" name="Rectangle 156"/>
              <p:cNvSpPr>
                <a:spLocks noChangeArrowheads="1"/>
              </p:cNvSpPr>
              <p:nvPr/>
            </p:nvSpPr>
            <p:spPr bwMode="auto">
              <a:xfrm>
                <a:off x="3549" y="3600"/>
                <a:ext cx="2153" cy="8"/>
              </a:xfrm>
              <a:prstGeom prst="rect">
                <a:avLst/>
              </a:prstGeom>
              <a:solidFill>
                <a:srgbClr val="000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69" name="Rectangle 157"/>
              <p:cNvSpPr>
                <a:spLocks noChangeArrowheads="1"/>
              </p:cNvSpPr>
              <p:nvPr/>
            </p:nvSpPr>
            <p:spPr bwMode="auto">
              <a:xfrm>
                <a:off x="3549" y="3595"/>
                <a:ext cx="2153" cy="9"/>
              </a:xfrm>
              <a:prstGeom prst="rect">
                <a:avLst/>
              </a:prstGeom>
              <a:solidFill>
                <a:srgbClr val="000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70" name="Rectangle 158"/>
              <p:cNvSpPr>
                <a:spLocks noChangeArrowheads="1"/>
              </p:cNvSpPr>
              <p:nvPr/>
            </p:nvSpPr>
            <p:spPr bwMode="auto">
              <a:xfrm>
                <a:off x="3549" y="3591"/>
                <a:ext cx="2153" cy="9"/>
              </a:xfrm>
              <a:prstGeom prst="rect">
                <a:avLst/>
              </a:prstGeom>
              <a:solidFill>
                <a:srgbClr val="0000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71" name="Rectangle 159"/>
              <p:cNvSpPr>
                <a:spLocks noChangeArrowheads="1"/>
              </p:cNvSpPr>
              <p:nvPr/>
            </p:nvSpPr>
            <p:spPr bwMode="auto">
              <a:xfrm>
                <a:off x="3549" y="3587"/>
                <a:ext cx="2153" cy="8"/>
              </a:xfrm>
              <a:prstGeom prst="rect">
                <a:avLst/>
              </a:prstGeom>
              <a:solidFill>
                <a:srgbClr val="0000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72" name="Rectangle 160"/>
              <p:cNvSpPr>
                <a:spLocks noChangeArrowheads="1"/>
              </p:cNvSpPr>
              <p:nvPr/>
            </p:nvSpPr>
            <p:spPr bwMode="auto">
              <a:xfrm>
                <a:off x="3549" y="3583"/>
                <a:ext cx="2153" cy="8"/>
              </a:xfrm>
              <a:prstGeom prst="rect">
                <a:avLst/>
              </a:prstGeom>
              <a:solidFill>
                <a:srgbClr val="0000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73" name="Rectangle 161"/>
              <p:cNvSpPr>
                <a:spLocks noChangeArrowheads="1"/>
              </p:cNvSpPr>
              <p:nvPr/>
            </p:nvSpPr>
            <p:spPr bwMode="auto">
              <a:xfrm>
                <a:off x="3549" y="3577"/>
                <a:ext cx="2153" cy="10"/>
              </a:xfrm>
              <a:prstGeom prst="rect">
                <a:avLst/>
              </a:prstGeom>
              <a:solidFill>
                <a:srgbClr val="0000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74" name="Rectangle 162"/>
              <p:cNvSpPr>
                <a:spLocks noChangeArrowheads="1"/>
              </p:cNvSpPr>
              <p:nvPr/>
            </p:nvSpPr>
            <p:spPr bwMode="auto">
              <a:xfrm>
                <a:off x="3549" y="3573"/>
                <a:ext cx="2153" cy="10"/>
              </a:xfrm>
              <a:prstGeom prst="rect">
                <a:avLst/>
              </a:prstGeom>
              <a:solidFill>
                <a:srgbClr val="0000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75" name="Rectangle 163"/>
              <p:cNvSpPr>
                <a:spLocks noChangeArrowheads="1"/>
              </p:cNvSpPr>
              <p:nvPr/>
            </p:nvSpPr>
            <p:spPr bwMode="auto">
              <a:xfrm>
                <a:off x="3549" y="3570"/>
                <a:ext cx="2153" cy="7"/>
              </a:xfrm>
              <a:prstGeom prst="rect">
                <a:avLst/>
              </a:prstGeom>
              <a:solidFill>
                <a:srgbClr val="000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76" name="Rectangle 164"/>
              <p:cNvSpPr>
                <a:spLocks noChangeArrowheads="1"/>
              </p:cNvSpPr>
              <p:nvPr/>
            </p:nvSpPr>
            <p:spPr bwMode="auto">
              <a:xfrm>
                <a:off x="3549" y="3564"/>
                <a:ext cx="2153" cy="9"/>
              </a:xfrm>
              <a:prstGeom prst="rect">
                <a:avLst/>
              </a:prstGeom>
              <a:solidFill>
                <a:srgbClr val="000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77" name="Rectangle 165"/>
              <p:cNvSpPr>
                <a:spLocks noChangeArrowheads="1"/>
              </p:cNvSpPr>
              <p:nvPr/>
            </p:nvSpPr>
            <p:spPr bwMode="auto">
              <a:xfrm>
                <a:off x="3549" y="3560"/>
                <a:ext cx="2153" cy="10"/>
              </a:xfrm>
              <a:prstGeom prst="rect">
                <a:avLst/>
              </a:prstGeom>
              <a:solidFill>
                <a:srgbClr val="000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78" name="Rectangle 166"/>
              <p:cNvSpPr>
                <a:spLocks noChangeArrowheads="1"/>
              </p:cNvSpPr>
              <p:nvPr/>
            </p:nvSpPr>
            <p:spPr bwMode="auto">
              <a:xfrm>
                <a:off x="3549" y="3556"/>
                <a:ext cx="2153" cy="8"/>
              </a:xfrm>
              <a:prstGeom prst="rect">
                <a:avLst/>
              </a:prstGeom>
              <a:solidFill>
                <a:srgbClr val="0000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79" name="Rectangle 167"/>
              <p:cNvSpPr>
                <a:spLocks noChangeArrowheads="1"/>
              </p:cNvSpPr>
              <p:nvPr/>
            </p:nvSpPr>
            <p:spPr bwMode="auto">
              <a:xfrm>
                <a:off x="3549" y="3552"/>
                <a:ext cx="2153" cy="8"/>
              </a:xfrm>
              <a:prstGeom prst="rect">
                <a:avLst/>
              </a:prstGeom>
              <a:solidFill>
                <a:srgbClr val="0000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80" name="Rectangle 168"/>
              <p:cNvSpPr>
                <a:spLocks noChangeArrowheads="1"/>
              </p:cNvSpPr>
              <p:nvPr/>
            </p:nvSpPr>
            <p:spPr bwMode="auto">
              <a:xfrm>
                <a:off x="3549" y="3546"/>
                <a:ext cx="2153" cy="10"/>
              </a:xfrm>
              <a:prstGeom prst="rect">
                <a:avLst/>
              </a:prstGeom>
              <a:solidFill>
                <a:srgbClr val="0000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81" name="Rectangle 169"/>
              <p:cNvSpPr>
                <a:spLocks noChangeArrowheads="1"/>
              </p:cNvSpPr>
              <p:nvPr/>
            </p:nvSpPr>
            <p:spPr bwMode="auto">
              <a:xfrm>
                <a:off x="3549" y="3543"/>
                <a:ext cx="2153" cy="9"/>
              </a:xfrm>
              <a:prstGeom prst="rect">
                <a:avLst/>
              </a:prstGeom>
              <a:solidFill>
                <a:srgbClr val="0000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82" name="Rectangle 170"/>
              <p:cNvSpPr>
                <a:spLocks noChangeArrowheads="1"/>
              </p:cNvSpPr>
              <p:nvPr/>
            </p:nvSpPr>
            <p:spPr bwMode="auto">
              <a:xfrm>
                <a:off x="3549" y="3539"/>
                <a:ext cx="2153" cy="7"/>
              </a:xfrm>
              <a:prstGeom prst="rect">
                <a:avLst/>
              </a:prstGeom>
              <a:solidFill>
                <a:srgbClr val="0000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83" name="Rectangle 171"/>
              <p:cNvSpPr>
                <a:spLocks noChangeArrowheads="1"/>
              </p:cNvSpPr>
              <p:nvPr/>
            </p:nvSpPr>
            <p:spPr bwMode="auto">
              <a:xfrm>
                <a:off x="3549" y="3533"/>
                <a:ext cx="2153" cy="10"/>
              </a:xfrm>
              <a:prstGeom prst="rect">
                <a:avLst/>
              </a:prstGeom>
              <a:solidFill>
                <a:srgbClr val="0000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84" name="Rectangle 172"/>
              <p:cNvSpPr>
                <a:spLocks noChangeArrowheads="1"/>
              </p:cNvSpPr>
              <p:nvPr/>
            </p:nvSpPr>
            <p:spPr bwMode="auto">
              <a:xfrm>
                <a:off x="3549" y="3529"/>
                <a:ext cx="2153" cy="10"/>
              </a:xfrm>
              <a:prstGeom prst="rect">
                <a:avLst/>
              </a:prstGeom>
              <a:solidFill>
                <a:srgbClr val="0000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85" name="Rectangle 173"/>
              <p:cNvSpPr>
                <a:spLocks noChangeArrowheads="1"/>
              </p:cNvSpPr>
              <p:nvPr/>
            </p:nvSpPr>
            <p:spPr bwMode="auto">
              <a:xfrm>
                <a:off x="3549" y="3525"/>
                <a:ext cx="2153" cy="8"/>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86" name="Rectangle 174"/>
              <p:cNvSpPr>
                <a:spLocks noChangeArrowheads="1"/>
              </p:cNvSpPr>
              <p:nvPr/>
            </p:nvSpPr>
            <p:spPr bwMode="auto">
              <a:xfrm>
                <a:off x="3549" y="3522"/>
                <a:ext cx="2153" cy="7"/>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87" name="Rectangle 175"/>
              <p:cNvSpPr>
                <a:spLocks noChangeArrowheads="1"/>
              </p:cNvSpPr>
              <p:nvPr/>
            </p:nvSpPr>
            <p:spPr bwMode="auto">
              <a:xfrm>
                <a:off x="3549" y="3516"/>
                <a:ext cx="2153" cy="9"/>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88" name="Rectangle 176"/>
              <p:cNvSpPr>
                <a:spLocks noChangeArrowheads="1"/>
              </p:cNvSpPr>
              <p:nvPr/>
            </p:nvSpPr>
            <p:spPr bwMode="auto">
              <a:xfrm>
                <a:off x="3549" y="3512"/>
                <a:ext cx="2153" cy="10"/>
              </a:xfrm>
              <a:prstGeom prst="rect">
                <a:avLst/>
              </a:prstGeom>
              <a:solidFill>
                <a:srgbClr val="0000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89" name="Rectangle 177"/>
              <p:cNvSpPr>
                <a:spLocks noChangeArrowheads="1"/>
              </p:cNvSpPr>
              <p:nvPr/>
            </p:nvSpPr>
            <p:spPr bwMode="auto">
              <a:xfrm>
                <a:off x="3549" y="3508"/>
                <a:ext cx="2153" cy="8"/>
              </a:xfrm>
              <a:prstGeom prst="rect">
                <a:avLst/>
              </a:prstGeom>
              <a:solidFill>
                <a:srgbClr val="0000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90" name="Rectangle 178"/>
              <p:cNvSpPr>
                <a:spLocks noChangeArrowheads="1"/>
              </p:cNvSpPr>
              <p:nvPr/>
            </p:nvSpPr>
            <p:spPr bwMode="auto">
              <a:xfrm>
                <a:off x="3549" y="3502"/>
                <a:ext cx="2153" cy="10"/>
              </a:xfrm>
              <a:prstGeom prst="rect">
                <a:avLst/>
              </a:prstGeom>
              <a:solidFill>
                <a:srgbClr val="0000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91" name="Rectangle 179"/>
              <p:cNvSpPr>
                <a:spLocks noChangeArrowheads="1"/>
              </p:cNvSpPr>
              <p:nvPr/>
            </p:nvSpPr>
            <p:spPr bwMode="auto">
              <a:xfrm>
                <a:off x="3549" y="3498"/>
                <a:ext cx="2153" cy="10"/>
              </a:xfrm>
              <a:prstGeom prst="rect">
                <a:avLst/>
              </a:prstGeom>
              <a:solidFill>
                <a:srgbClr val="0000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92" name="Rectangle 180"/>
              <p:cNvSpPr>
                <a:spLocks noChangeArrowheads="1"/>
              </p:cNvSpPr>
              <p:nvPr/>
            </p:nvSpPr>
            <p:spPr bwMode="auto">
              <a:xfrm>
                <a:off x="3549" y="3495"/>
                <a:ext cx="2153" cy="7"/>
              </a:xfrm>
              <a:prstGeom prst="rect">
                <a:avLst/>
              </a:prstGeom>
              <a:solidFill>
                <a:srgbClr val="0000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93" name="Rectangle 181"/>
              <p:cNvSpPr>
                <a:spLocks noChangeArrowheads="1"/>
              </p:cNvSpPr>
              <p:nvPr/>
            </p:nvSpPr>
            <p:spPr bwMode="auto">
              <a:xfrm>
                <a:off x="3549" y="3491"/>
                <a:ext cx="2153" cy="7"/>
              </a:xfrm>
              <a:prstGeom prst="rect">
                <a:avLst/>
              </a:prstGeom>
              <a:solidFill>
                <a:srgbClr val="0000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94" name="Rectangle 182"/>
              <p:cNvSpPr>
                <a:spLocks noChangeArrowheads="1"/>
              </p:cNvSpPr>
              <p:nvPr/>
            </p:nvSpPr>
            <p:spPr bwMode="auto">
              <a:xfrm>
                <a:off x="3549" y="3485"/>
                <a:ext cx="2153" cy="10"/>
              </a:xfrm>
              <a:prstGeom prst="rect">
                <a:avLst/>
              </a:prstGeom>
              <a:solidFill>
                <a:srgbClr val="0000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95" name="Rectangle 183"/>
              <p:cNvSpPr>
                <a:spLocks noChangeArrowheads="1"/>
              </p:cNvSpPr>
              <p:nvPr/>
            </p:nvSpPr>
            <p:spPr bwMode="auto">
              <a:xfrm>
                <a:off x="3549" y="3481"/>
                <a:ext cx="2153" cy="10"/>
              </a:xfrm>
              <a:prstGeom prst="rect">
                <a:avLst/>
              </a:prstGeom>
              <a:solidFill>
                <a:srgbClr val="0000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96" name="Rectangle 184"/>
              <p:cNvSpPr>
                <a:spLocks noChangeArrowheads="1"/>
              </p:cNvSpPr>
              <p:nvPr/>
            </p:nvSpPr>
            <p:spPr bwMode="auto">
              <a:xfrm>
                <a:off x="3549" y="3477"/>
                <a:ext cx="2153" cy="8"/>
              </a:xfrm>
              <a:prstGeom prst="rect">
                <a:avLst/>
              </a:prstGeom>
              <a:solidFill>
                <a:srgbClr val="0000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97" name="Rectangle 185"/>
              <p:cNvSpPr>
                <a:spLocks noChangeArrowheads="1"/>
              </p:cNvSpPr>
              <p:nvPr/>
            </p:nvSpPr>
            <p:spPr bwMode="auto">
              <a:xfrm>
                <a:off x="3549" y="3472"/>
                <a:ext cx="2153" cy="9"/>
              </a:xfrm>
              <a:prstGeom prst="rect">
                <a:avLst/>
              </a:prstGeom>
              <a:solidFill>
                <a:srgbClr val="0000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98" name="Rectangle 186"/>
              <p:cNvSpPr>
                <a:spLocks noChangeArrowheads="1"/>
              </p:cNvSpPr>
              <p:nvPr/>
            </p:nvSpPr>
            <p:spPr bwMode="auto">
              <a:xfrm>
                <a:off x="3549" y="3468"/>
                <a:ext cx="2153" cy="9"/>
              </a:xfrm>
              <a:prstGeom prst="rect">
                <a:avLst/>
              </a:prstGeom>
              <a:solidFill>
                <a:srgbClr val="0000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499" name="Rectangle 187"/>
              <p:cNvSpPr>
                <a:spLocks noChangeArrowheads="1"/>
              </p:cNvSpPr>
              <p:nvPr/>
            </p:nvSpPr>
            <p:spPr bwMode="auto">
              <a:xfrm>
                <a:off x="3549" y="3464"/>
                <a:ext cx="2153" cy="8"/>
              </a:xfrm>
              <a:prstGeom prst="rect">
                <a:avLst/>
              </a:prstGeom>
              <a:solidFill>
                <a:srgbClr val="0000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00" name="Rectangle 188"/>
              <p:cNvSpPr>
                <a:spLocks noChangeArrowheads="1"/>
              </p:cNvSpPr>
              <p:nvPr/>
            </p:nvSpPr>
            <p:spPr bwMode="auto">
              <a:xfrm>
                <a:off x="3549" y="3460"/>
                <a:ext cx="2153" cy="8"/>
              </a:xfrm>
              <a:prstGeom prst="rect">
                <a:avLst/>
              </a:prstGeom>
              <a:solidFill>
                <a:srgbClr val="0000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01" name="Rectangle 189"/>
              <p:cNvSpPr>
                <a:spLocks noChangeArrowheads="1"/>
              </p:cNvSpPr>
              <p:nvPr/>
            </p:nvSpPr>
            <p:spPr bwMode="auto">
              <a:xfrm>
                <a:off x="3549" y="3454"/>
                <a:ext cx="2153" cy="10"/>
              </a:xfrm>
              <a:prstGeom prst="rect">
                <a:avLst/>
              </a:prstGeom>
              <a:solidFill>
                <a:srgbClr val="0000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02" name="Rectangle 190"/>
              <p:cNvSpPr>
                <a:spLocks noChangeArrowheads="1"/>
              </p:cNvSpPr>
              <p:nvPr/>
            </p:nvSpPr>
            <p:spPr bwMode="auto">
              <a:xfrm>
                <a:off x="3549" y="3450"/>
                <a:ext cx="2153" cy="10"/>
              </a:xfrm>
              <a:prstGeom prst="rect">
                <a:avLst/>
              </a:prstGeom>
              <a:solidFill>
                <a:srgbClr val="0000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03" name="Rectangle 191"/>
              <p:cNvSpPr>
                <a:spLocks noChangeArrowheads="1"/>
              </p:cNvSpPr>
              <p:nvPr/>
            </p:nvSpPr>
            <p:spPr bwMode="auto">
              <a:xfrm>
                <a:off x="3549" y="3447"/>
                <a:ext cx="2153" cy="7"/>
              </a:xfrm>
              <a:prstGeom prst="rect">
                <a:avLst/>
              </a:prstGeom>
              <a:solidFill>
                <a:srgbClr val="0000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04" name="Rectangle 192"/>
              <p:cNvSpPr>
                <a:spLocks noChangeArrowheads="1"/>
              </p:cNvSpPr>
              <p:nvPr/>
            </p:nvSpPr>
            <p:spPr bwMode="auto">
              <a:xfrm>
                <a:off x="3549" y="3441"/>
                <a:ext cx="2153" cy="9"/>
              </a:xfrm>
              <a:prstGeom prst="rect">
                <a:avLst/>
              </a:prstGeom>
              <a:solidFill>
                <a:srgbClr val="0000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05" name="Rectangle 193"/>
              <p:cNvSpPr>
                <a:spLocks noChangeArrowheads="1"/>
              </p:cNvSpPr>
              <p:nvPr/>
            </p:nvSpPr>
            <p:spPr bwMode="auto">
              <a:xfrm>
                <a:off x="3549" y="3437"/>
                <a:ext cx="2153" cy="10"/>
              </a:xfrm>
              <a:prstGeom prst="rect">
                <a:avLst/>
              </a:prstGeom>
              <a:solidFill>
                <a:srgbClr val="0000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06" name="Rectangle 194"/>
              <p:cNvSpPr>
                <a:spLocks noChangeArrowheads="1"/>
              </p:cNvSpPr>
              <p:nvPr/>
            </p:nvSpPr>
            <p:spPr bwMode="auto">
              <a:xfrm>
                <a:off x="3549" y="3433"/>
                <a:ext cx="2153" cy="8"/>
              </a:xfrm>
              <a:prstGeom prst="rect">
                <a:avLst/>
              </a:prstGeom>
              <a:solidFill>
                <a:srgbClr val="0000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07" name="Rectangle 195"/>
              <p:cNvSpPr>
                <a:spLocks noChangeArrowheads="1"/>
              </p:cNvSpPr>
              <p:nvPr/>
            </p:nvSpPr>
            <p:spPr bwMode="auto">
              <a:xfrm>
                <a:off x="3549" y="3429"/>
                <a:ext cx="2153" cy="8"/>
              </a:xfrm>
              <a:prstGeom prst="rect">
                <a:avLst/>
              </a:prstGeom>
              <a:solidFill>
                <a:srgbClr val="0000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08" name="Rectangle 196"/>
              <p:cNvSpPr>
                <a:spLocks noChangeArrowheads="1"/>
              </p:cNvSpPr>
              <p:nvPr/>
            </p:nvSpPr>
            <p:spPr bwMode="auto">
              <a:xfrm>
                <a:off x="3549" y="3424"/>
                <a:ext cx="2153" cy="9"/>
              </a:xfrm>
              <a:prstGeom prst="rect">
                <a:avLst/>
              </a:prstGeom>
              <a:solidFill>
                <a:srgbClr val="0000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09" name="Rectangle 197"/>
              <p:cNvSpPr>
                <a:spLocks noChangeArrowheads="1"/>
              </p:cNvSpPr>
              <p:nvPr/>
            </p:nvSpPr>
            <p:spPr bwMode="auto">
              <a:xfrm>
                <a:off x="3549" y="3420"/>
                <a:ext cx="2153" cy="9"/>
              </a:xfrm>
              <a:prstGeom prst="rect">
                <a:avLst/>
              </a:prstGeom>
              <a:solidFill>
                <a:srgbClr val="0000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10" name="Rectangle 198"/>
              <p:cNvSpPr>
                <a:spLocks noChangeArrowheads="1"/>
              </p:cNvSpPr>
              <p:nvPr/>
            </p:nvSpPr>
            <p:spPr bwMode="auto">
              <a:xfrm>
                <a:off x="3549" y="3416"/>
                <a:ext cx="2153" cy="8"/>
              </a:xfrm>
              <a:prstGeom prst="rect">
                <a:avLst/>
              </a:prstGeom>
              <a:solidFill>
                <a:srgbClr val="0000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11" name="Rectangle 199"/>
              <p:cNvSpPr>
                <a:spLocks noChangeArrowheads="1"/>
              </p:cNvSpPr>
              <p:nvPr/>
            </p:nvSpPr>
            <p:spPr bwMode="auto">
              <a:xfrm>
                <a:off x="3549" y="3410"/>
                <a:ext cx="2153" cy="10"/>
              </a:xfrm>
              <a:prstGeom prst="rect">
                <a:avLst/>
              </a:prstGeom>
              <a:solidFill>
                <a:srgbClr val="0000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12" name="Rectangle 200"/>
              <p:cNvSpPr>
                <a:spLocks noChangeArrowheads="1"/>
              </p:cNvSpPr>
              <p:nvPr/>
            </p:nvSpPr>
            <p:spPr bwMode="auto">
              <a:xfrm>
                <a:off x="3549" y="3406"/>
                <a:ext cx="2153" cy="10"/>
              </a:xfrm>
              <a:prstGeom prst="rect">
                <a:avLst/>
              </a:prstGeom>
              <a:solidFill>
                <a:srgbClr val="0000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13" name="Rectangle 201"/>
              <p:cNvSpPr>
                <a:spLocks noChangeArrowheads="1"/>
              </p:cNvSpPr>
              <p:nvPr/>
            </p:nvSpPr>
            <p:spPr bwMode="auto">
              <a:xfrm>
                <a:off x="3549" y="3402"/>
                <a:ext cx="2153" cy="8"/>
              </a:xfrm>
              <a:prstGeom prst="rect">
                <a:avLst/>
              </a:prstGeom>
              <a:solidFill>
                <a:srgbClr val="0000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14" name="Rectangle 202"/>
              <p:cNvSpPr>
                <a:spLocks noChangeArrowheads="1"/>
              </p:cNvSpPr>
              <p:nvPr/>
            </p:nvSpPr>
            <p:spPr bwMode="auto">
              <a:xfrm>
                <a:off x="3549" y="3399"/>
                <a:ext cx="2153" cy="7"/>
              </a:xfrm>
              <a:prstGeom prst="rect">
                <a:avLst/>
              </a:prstGeom>
              <a:solidFill>
                <a:srgbClr val="0000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15" name="Rectangle 203"/>
              <p:cNvSpPr>
                <a:spLocks noChangeArrowheads="1"/>
              </p:cNvSpPr>
              <p:nvPr/>
            </p:nvSpPr>
            <p:spPr bwMode="auto">
              <a:xfrm>
                <a:off x="3549" y="3393"/>
                <a:ext cx="2153" cy="9"/>
              </a:xfrm>
              <a:prstGeom prst="rect">
                <a:avLst/>
              </a:prstGeom>
              <a:solidFill>
                <a:srgbClr val="0000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16" name="Rectangle 204"/>
              <p:cNvSpPr>
                <a:spLocks noChangeArrowheads="1"/>
              </p:cNvSpPr>
              <p:nvPr/>
            </p:nvSpPr>
            <p:spPr bwMode="auto">
              <a:xfrm>
                <a:off x="3549" y="3389"/>
                <a:ext cx="2153" cy="10"/>
              </a:xfrm>
              <a:prstGeom prst="rect">
                <a:avLst/>
              </a:prstGeom>
              <a:solidFill>
                <a:srgbClr val="0000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17" name="Rectangle 205"/>
              <p:cNvSpPr>
                <a:spLocks noChangeArrowheads="1"/>
              </p:cNvSpPr>
              <p:nvPr/>
            </p:nvSpPr>
            <p:spPr bwMode="auto">
              <a:xfrm>
                <a:off x="3549" y="3385"/>
                <a:ext cx="2153" cy="8"/>
              </a:xfrm>
              <a:prstGeom prst="rect">
                <a:avLst/>
              </a:prstGeom>
              <a:solidFill>
                <a:srgbClr val="0000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18" name="Rectangle 206"/>
              <p:cNvSpPr>
                <a:spLocks noChangeArrowheads="1"/>
              </p:cNvSpPr>
              <p:nvPr/>
            </p:nvSpPr>
            <p:spPr bwMode="auto">
              <a:xfrm>
                <a:off x="3549" y="3379"/>
                <a:ext cx="2153" cy="10"/>
              </a:xfrm>
              <a:prstGeom prst="rect">
                <a:avLst/>
              </a:prstGeom>
              <a:solidFill>
                <a:srgbClr val="0000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19" name="Rectangle 207"/>
              <p:cNvSpPr>
                <a:spLocks noChangeArrowheads="1"/>
              </p:cNvSpPr>
              <p:nvPr/>
            </p:nvSpPr>
            <p:spPr bwMode="auto">
              <a:xfrm>
                <a:off x="3549" y="3376"/>
                <a:ext cx="2153" cy="9"/>
              </a:xfrm>
              <a:prstGeom prst="rect">
                <a:avLst/>
              </a:prstGeom>
              <a:solidFill>
                <a:srgbClr val="0000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20" name="Rectangle 208"/>
              <p:cNvSpPr>
                <a:spLocks noChangeArrowheads="1"/>
              </p:cNvSpPr>
              <p:nvPr/>
            </p:nvSpPr>
            <p:spPr bwMode="auto">
              <a:xfrm>
                <a:off x="3549" y="3372"/>
                <a:ext cx="2153" cy="7"/>
              </a:xfrm>
              <a:prstGeom prst="rect">
                <a:avLst/>
              </a:prstGeom>
              <a:solidFill>
                <a:srgbClr val="0000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21" name="Rectangle 209"/>
              <p:cNvSpPr>
                <a:spLocks noChangeArrowheads="1"/>
              </p:cNvSpPr>
              <p:nvPr/>
            </p:nvSpPr>
            <p:spPr bwMode="auto">
              <a:xfrm>
                <a:off x="3549" y="3368"/>
                <a:ext cx="2153" cy="8"/>
              </a:xfrm>
              <a:prstGeom prst="rect">
                <a:avLst/>
              </a:prstGeom>
              <a:solidFill>
                <a:srgbClr val="000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22" name="Rectangle 210"/>
              <p:cNvSpPr>
                <a:spLocks noChangeArrowheads="1"/>
              </p:cNvSpPr>
              <p:nvPr/>
            </p:nvSpPr>
            <p:spPr bwMode="auto">
              <a:xfrm>
                <a:off x="3549" y="3362"/>
                <a:ext cx="2153" cy="10"/>
              </a:xfrm>
              <a:prstGeom prst="rect">
                <a:avLst/>
              </a:prstGeom>
              <a:solidFill>
                <a:srgbClr val="000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23" name="Rectangle 211"/>
              <p:cNvSpPr>
                <a:spLocks noChangeArrowheads="1"/>
              </p:cNvSpPr>
              <p:nvPr/>
            </p:nvSpPr>
            <p:spPr bwMode="auto">
              <a:xfrm>
                <a:off x="3549" y="3358"/>
                <a:ext cx="2153" cy="10"/>
              </a:xfrm>
              <a:prstGeom prst="rect">
                <a:avLst/>
              </a:prstGeom>
              <a:solidFill>
                <a:srgbClr val="000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24" name="Rectangle 212"/>
              <p:cNvSpPr>
                <a:spLocks noChangeArrowheads="1"/>
              </p:cNvSpPr>
              <p:nvPr/>
            </p:nvSpPr>
            <p:spPr bwMode="auto">
              <a:xfrm>
                <a:off x="3549" y="3354"/>
                <a:ext cx="2153" cy="8"/>
              </a:xfrm>
              <a:prstGeom prst="rect">
                <a:avLst/>
              </a:prstGeom>
              <a:solidFill>
                <a:srgbClr val="000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25" name="Rectangle 213"/>
              <p:cNvSpPr>
                <a:spLocks noChangeArrowheads="1"/>
              </p:cNvSpPr>
              <p:nvPr/>
            </p:nvSpPr>
            <p:spPr bwMode="auto">
              <a:xfrm>
                <a:off x="3549" y="3349"/>
                <a:ext cx="2153" cy="9"/>
              </a:xfrm>
              <a:prstGeom prst="rect">
                <a:avLst/>
              </a:prstGeom>
              <a:solidFill>
                <a:srgbClr val="000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26" name="Rectangle 214"/>
              <p:cNvSpPr>
                <a:spLocks noChangeArrowheads="1"/>
              </p:cNvSpPr>
              <p:nvPr/>
            </p:nvSpPr>
            <p:spPr bwMode="auto">
              <a:xfrm>
                <a:off x="3549" y="3345"/>
                <a:ext cx="2153" cy="9"/>
              </a:xfrm>
              <a:prstGeom prst="rect">
                <a:avLst/>
              </a:prstGeom>
              <a:solidFill>
                <a:srgbClr val="0000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27" name="Rectangle 215"/>
              <p:cNvSpPr>
                <a:spLocks noChangeArrowheads="1"/>
              </p:cNvSpPr>
              <p:nvPr/>
            </p:nvSpPr>
            <p:spPr bwMode="auto">
              <a:xfrm>
                <a:off x="3549" y="3341"/>
                <a:ext cx="2153" cy="8"/>
              </a:xfrm>
              <a:prstGeom prst="rect">
                <a:avLst/>
              </a:prstGeom>
              <a:solidFill>
                <a:srgbClr val="0000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28" name="Rectangle 216"/>
              <p:cNvSpPr>
                <a:spLocks noChangeArrowheads="1"/>
              </p:cNvSpPr>
              <p:nvPr/>
            </p:nvSpPr>
            <p:spPr bwMode="auto">
              <a:xfrm>
                <a:off x="3549" y="3337"/>
                <a:ext cx="2153" cy="8"/>
              </a:xfrm>
              <a:prstGeom prst="rect">
                <a:avLst/>
              </a:prstGeom>
              <a:solidFill>
                <a:srgbClr val="0000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29" name="Rectangle 217"/>
              <p:cNvSpPr>
                <a:spLocks noChangeArrowheads="1"/>
              </p:cNvSpPr>
              <p:nvPr/>
            </p:nvSpPr>
            <p:spPr bwMode="auto">
              <a:xfrm>
                <a:off x="3549" y="3331"/>
                <a:ext cx="2153" cy="10"/>
              </a:xfrm>
              <a:prstGeom prst="rect">
                <a:avLst/>
              </a:prstGeom>
              <a:solidFill>
                <a:srgbClr val="0000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530" name="Rectangle 218"/>
              <p:cNvSpPr>
                <a:spLocks noChangeArrowheads="1"/>
              </p:cNvSpPr>
              <p:nvPr/>
            </p:nvSpPr>
            <p:spPr bwMode="auto">
              <a:xfrm>
                <a:off x="3549" y="3327"/>
                <a:ext cx="2153" cy="10"/>
              </a:xfrm>
              <a:prstGeom prst="rect">
                <a:avLst/>
              </a:prstGeom>
              <a:solidFill>
                <a:srgbClr val="0000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grpSp>
        <p:sp>
          <p:nvSpPr>
            <p:cNvPr id="52243" name="Rectangle 219"/>
            <p:cNvSpPr>
              <a:spLocks noChangeArrowheads="1"/>
            </p:cNvSpPr>
            <p:nvPr/>
          </p:nvSpPr>
          <p:spPr bwMode="auto">
            <a:xfrm>
              <a:off x="3549" y="3324"/>
              <a:ext cx="2153" cy="7"/>
            </a:xfrm>
            <a:prstGeom prst="rect">
              <a:avLst/>
            </a:prstGeom>
            <a:solidFill>
              <a:srgbClr val="0000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44" name="Rectangle 220"/>
            <p:cNvSpPr>
              <a:spLocks noChangeArrowheads="1"/>
            </p:cNvSpPr>
            <p:nvPr/>
          </p:nvSpPr>
          <p:spPr bwMode="auto">
            <a:xfrm>
              <a:off x="3549" y="3318"/>
              <a:ext cx="2153" cy="9"/>
            </a:xfrm>
            <a:prstGeom prst="rect">
              <a:avLst/>
            </a:prstGeom>
            <a:solidFill>
              <a:srgbClr val="0000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45" name="Rectangle 221"/>
            <p:cNvSpPr>
              <a:spLocks noChangeArrowheads="1"/>
            </p:cNvSpPr>
            <p:nvPr/>
          </p:nvSpPr>
          <p:spPr bwMode="auto">
            <a:xfrm>
              <a:off x="3549" y="3314"/>
              <a:ext cx="2153" cy="10"/>
            </a:xfrm>
            <a:prstGeom prst="rect">
              <a:avLst/>
            </a:prstGeom>
            <a:solidFill>
              <a:srgbClr val="0000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46" name="Rectangle 222"/>
            <p:cNvSpPr>
              <a:spLocks noChangeArrowheads="1"/>
            </p:cNvSpPr>
            <p:nvPr/>
          </p:nvSpPr>
          <p:spPr bwMode="auto">
            <a:xfrm>
              <a:off x="3549" y="3310"/>
              <a:ext cx="2153" cy="8"/>
            </a:xfrm>
            <a:prstGeom prst="rect">
              <a:avLst/>
            </a:prstGeom>
            <a:solidFill>
              <a:srgbClr val="00003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47" name="Rectangle 223"/>
            <p:cNvSpPr>
              <a:spLocks noChangeArrowheads="1"/>
            </p:cNvSpPr>
            <p:nvPr/>
          </p:nvSpPr>
          <p:spPr bwMode="auto">
            <a:xfrm>
              <a:off x="3549" y="3306"/>
              <a:ext cx="2153" cy="8"/>
            </a:xfrm>
            <a:prstGeom prst="rect">
              <a:avLst/>
            </a:prstGeom>
            <a:solidFill>
              <a:srgbClr val="00003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48" name="Rectangle 224"/>
            <p:cNvSpPr>
              <a:spLocks noChangeArrowheads="1"/>
            </p:cNvSpPr>
            <p:nvPr/>
          </p:nvSpPr>
          <p:spPr bwMode="auto">
            <a:xfrm>
              <a:off x="3549" y="3301"/>
              <a:ext cx="2153" cy="9"/>
            </a:xfrm>
            <a:prstGeom prst="rect">
              <a:avLst/>
            </a:prstGeom>
            <a:solidFill>
              <a:srgbClr val="00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49" name="Rectangle 225"/>
            <p:cNvSpPr>
              <a:spLocks noChangeArrowheads="1"/>
            </p:cNvSpPr>
            <p:nvPr/>
          </p:nvSpPr>
          <p:spPr bwMode="auto">
            <a:xfrm>
              <a:off x="3549" y="3297"/>
              <a:ext cx="2153" cy="9"/>
            </a:xfrm>
            <a:prstGeom prst="rect">
              <a:avLst/>
            </a:prstGeom>
            <a:solidFill>
              <a:srgbClr val="00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50" name="Rectangle 226"/>
            <p:cNvSpPr>
              <a:spLocks noChangeArrowheads="1"/>
            </p:cNvSpPr>
            <p:nvPr/>
          </p:nvSpPr>
          <p:spPr bwMode="auto">
            <a:xfrm>
              <a:off x="3549" y="3293"/>
              <a:ext cx="2153" cy="8"/>
            </a:xfrm>
            <a:prstGeom prst="rect">
              <a:avLst/>
            </a:prstGeom>
            <a:solidFill>
              <a:srgbClr val="00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51" name="Rectangle 227"/>
            <p:cNvSpPr>
              <a:spLocks noChangeArrowheads="1"/>
            </p:cNvSpPr>
            <p:nvPr/>
          </p:nvSpPr>
          <p:spPr bwMode="auto">
            <a:xfrm>
              <a:off x="3549" y="3287"/>
              <a:ext cx="2153" cy="10"/>
            </a:xfrm>
            <a:prstGeom prst="rect">
              <a:avLst/>
            </a:prstGeom>
            <a:solidFill>
              <a:srgbClr val="0000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52" name="Rectangle 228"/>
            <p:cNvSpPr>
              <a:spLocks noChangeArrowheads="1"/>
            </p:cNvSpPr>
            <p:nvPr/>
          </p:nvSpPr>
          <p:spPr bwMode="auto">
            <a:xfrm>
              <a:off x="3549" y="3283"/>
              <a:ext cx="2153" cy="10"/>
            </a:xfrm>
            <a:prstGeom prst="rect">
              <a:avLst/>
            </a:prstGeom>
            <a:solidFill>
              <a:srgbClr val="0000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53" name="Rectangle 229"/>
            <p:cNvSpPr>
              <a:spLocks noChangeArrowheads="1"/>
            </p:cNvSpPr>
            <p:nvPr/>
          </p:nvSpPr>
          <p:spPr bwMode="auto">
            <a:xfrm>
              <a:off x="3549" y="3279"/>
              <a:ext cx="2153" cy="8"/>
            </a:xfrm>
            <a:prstGeom prst="rect">
              <a:avLst/>
            </a:prstGeom>
            <a:solidFill>
              <a:srgbClr val="0000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54" name="Rectangle 230"/>
            <p:cNvSpPr>
              <a:spLocks noChangeArrowheads="1"/>
            </p:cNvSpPr>
            <p:nvPr/>
          </p:nvSpPr>
          <p:spPr bwMode="auto">
            <a:xfrm>
              <a:off x="3549" y="3270"/>
              <a:ext cx="2153" cy="9"/>
            </a:xfrm>
            <a:prstGeom prst="rect">
              <a:avLst/>
            </a:prstGeom>
            <a:solidFill>
              <a:srgbClr val="0000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55" name="Rectangle 231"/>
            <p:cNvSpPr>
              <a:spLocks noChangeArrowheads="1"/>
            </p:cNvSpPr>
            <p:nvPr/>
          </p:nvSpPr>
          <p:spPr bwMode="auto">
            <a:xfrm>
              <a:off x="3549" y="3266"/>
              <a:ext cx="2153" cy="10"/>
            </a:xfrm>
            <a:prstGeom prst="rect">
              <a:avLst/>
            </a:prstGeom>
            <a:solidFill>
              <a:srgbClr val="0000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56" name="Rectangle 232"/>
            <p:cNvSpPr>
              <a:spLocks noChangeArrowheads="1"/>
            </p:cNvSpPr>
            <p:nvPr/>
          </p:nvSpPr>
          <p:spPr bwMode="auto">
            <a:xfrm>
              <a:off x="3549" y="3262"/>
              <a:ext cx="2153" cy="8"/>
            </a:xfrm>
            <a:prstGeom prst="rect">
              <a:avLst/>
            </a:prstGeom>
            <a:solidFill>
              <a:srgbClr val="0000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57" name="Rectangle 233"/>
            <p:cNvSpPr>
              <a:spLocks noChangeArrowheads="1"/>
            </p:cNvSpPr>
            <p:nvPr/>
          </p:nvSpPr>
          <p:spPr bwMode="auto">
            <a:xfrm>
              <a:off x="3549" y="3256"/>
              <a:ext cx="2153" cy="10"/>
            </a:xfrm>
            <a:prstGeom prst="rect">
              <a:avLst/>
            </a:prstGeom>
            <a:solidFill>
              <a:srgbClr val="0000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58" name="Rectangle 234"/>
            <p:cNvSpPr>
              <a:spLocks noChangeArrowheads="1"/>
            </p:cNvSpPr>
            <p:nvPr/>
          </p:nvSpPr>
          <p:spPr bwMode="auto">
            <a:xfrm>
              <a:off x="3549" y="3253"/>
              <a:ext cx="2153" cy="9"/>
            </a:xfrm>
            <a:prstGeom prst="rect">
              <a:avLst/>
            </a:prstGeom>
            <a:solidFill>
              <a:srgbClr val="0000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59" name="Rectangle 235"/>
            <p:cNvSpPr>
              <a:spLocks noChangeArrowheads="1"/>
            </p:cNvSpPr>
            <p:nvPr/>
          </p:nvSpPr>
          <p:spPr bwMode="auto">
            <a:xfrm>
              <a:off x="3549" y="3249"/>
              <a:ext cx="2153" cy="7"/>
            </a:xfrm>
            <a:prstGeom prst="rect">
              <a:avLst/>
            </a:prstGeom>
            <a:solidFill>
              <a:srgbClr val="0000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60" name="Rectangle 236"/>
            <p:cNvSpPr>
              <a:spLocks noChangeArrowheads="1"/>
            </p:cNvSpPr>
            <p:nvPr/>
          </p:nvSpPr>
          <p:spPr bwMode="auto">
            <a:xfrm>
              <a:off x="3549" y="3245"/>
              <a:ext cx="2153" cy="8"/>
            </a:xfrm>
            <a:prstGeom prst="rect">
              <a:avLst/>
            </a:prstGeom>
            <a:solidFill>
              <a:srgbClr val="0000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61" name="Rectangle 237"/>
            <p:cNvSpPr>
              <a:spLocks noChangeArrowheads="1"/>
            </p:cNvSpPr>
            <p:nvPr/>
          </p:nvSpPr>
          <p:spPr bwMode="auto">
            <a:xfrm>
              <a:off x="3549" y="3239"/>
              <a:ext cx="2153" cy="10"/>
            </a:xfrm>
            <a:prstGeom prst="rect">
              <a:avLst/>
            </a:prstGeom>
            <a:solidFill>
              <a:srgbClr val="0000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62" name="Rectangle 238"/>
            <p:cNvSpPr>
              <a:spLocks noChangeArrowheads="1"/>
            </p:cNvSpPr>
            <p:nvPr/>
          </p:nvSpPr>
          <p:spPr bwMode="auto">
            <a:xfrm>
              <a:off x="3549" y="3235"/>
              <a:ext cx="2153" cy="10"/>
            </a:xfrm>
            <a:prstGeom prst="rect">
              <a:avLst/>
            </a:prstGeom>
            <a:solidFill>
              <a:srgbClr val="0000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63" name="Rectangle 239"/>
            <p:cNvSpPr>
              <a:spLocks noChangeArrowheads="1"/>
            </p:cNvSpPr>
            <p:nvPr/>
          </p:nvSpPr>
          <p:spPr bwMode="auto">
            <a:xfrm>
              <a:off x="3549" y="3231"/>
              <a:ext cx="2153" cy="8"/>
            </a:xfrm>
            <a:prstGeom prst="rect">
              <a:avLst/>
            </a:prstGeom>
            <a:solidFill>
              <a:srgbClr val="0000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64" name="Rectangle 240"/>
            <p:cNvSpPr>
              <a:spLocks noChangeArrowheads="1"/>
            </p:cNvSpPr>
            <p:nvPr/>
          </p:nvSpPr>
          <p:spPr bwMode="auto">
            <a:xfrm>
              <a:off x="3549" y="3226"/>
              <a:ext cx="2153" cy="9"/>
            </a:xfrm>
            <a:prstGeom prst="rect">
              <a:avLst/>
            </a:prstGeom>
            <a:solidFill>
              <a:srgbClr val="0000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65" name="Rectangle 241"/>
            <p:cNvSpPr>
              <a:spLocks noChangeArrowheads="1"/>
            </p:cNvSpPr>
            <p:nvPr/>
          </p:nvSpPr>
          <p:spPr bwMode="auto">
            <a:xfrm>
              <a:off x="3549" y="3222"/>
              <a:ext cx="2153" cy="9"/>
            </a:xfrm>
            <a:prstGeom prst="rect">
              <a:avLst/>
            </a:prstGeom>
            <a:solidFill>
              <a:srgbClr val="00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66" name="Rectangle 242"/>
            <p:cNvSpPr>
              <a:spLocks noChangeArrowheads="1"/>
            </p:cNvSpPr>
            <p:nvPr/>
          </p:nvSpPr>
          <p:spPr bwMode="auto">
            <a:xfrm>
              <a:off x="3549" y="3218"/>
              <a:ext cx="2153" cy="8"/>
            </a:xfrm>
            <a:prstGeom prst="rect">
              <a:avLst/>
            </a:prstGeom>
            <a:solidFill>
              <a:srgbClr val="00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67" name="Rectangle 243"/>
            <p:cNvSpPr>
              <a:spLocks noChangeArrowheads="1"/>
            </p:cNvSpPr>
            <p:nvPr/>
          </p:nvSpPr>
          <p:spPr bwMode="auto">
            <a:xfrm>
              <a:off x="3549" y="3214"/>
              <a:ext cx="2153" cy="8"/>
            </a:xfrm>
            <a:prstGeom prst="rect">
              <a:avLst/>
            </a:prstGeom>
            <a:solidFill>
              <a:srgbClr val="00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68" name="Rectangle 244"/>
            <p:cNvSpPr>
              <a:spLocks noChangeArrowheads="1"/>
            </p:cNvSpPr>
            <p:nvPr/>
          </p:nvSpPr>
          <p:spPr bwMode="auto">
            <a:xfrm>
              <a:off x="3549" y="3208"/>
              <a:ext cx="2153" cy="10"/>
            </a:xfrm>
            <a:prstGeom prst="rect">
              <a:avLst/>
            </a:prstGeom>
            <a:solidFill>
              <a:srgbClr val="0000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69" name="Rectangle 245"/>
            <p:cNvSpPr>
              <a:spLocks noChangeArrowheads="1"/>
            </p:cNvSpPr>
            <p:nvPr/>
          </p:nvSpPr>
          <p:spPr bwMode="auto">
            <a:xfrm>
              <a:off x="3549" y="3205"/>
              <a:ext cx="2153" cy="9"/>
            </a:xfrm>
            <a:prstGeom prst="rect">
              <a:avLst/>
            </a:prstGeom>
            <a:solidFill>
              <a:srgbClr val="0000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70" name="Rectangle 246"/>
            <p:cNvSpPr>
              <a:spLocks noChangeArrowheads="1"/>
            </p:cNvSpPr>
            <p:nvPr/>
          </p:nvSpPr>
          <p:spPr bwMode="auto">
            <a:xfrm>
              <a:off x="3549" y="3195"/>
              <a:ext cx="2153" cy="10"/>
            </a:xfrm>
            <a:prstGeom prst="rect">
              <a:avLst/>
            </a:prstGeom>
            <a:solidFill>
              <a:srgbClr val="0000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71" name="Rectangle 247"/>
            <p:cNvSpPr>
              <a:spLocks noChangeArrowheads="1"/>
            </p:cNvSpPr>
            <p:nvPr/>
          </p:nvSpPr>
          <p:spPr bwMode="auto">
            <a:xfrm>
              <a:off x="3549" y="3191"/>
              <a:ext cx="2153" cy="10"/>
            </a:xfrm>
            <a:prstGeom prst="rect">
              <a:avLst/>
            </a:prstGeom>
            <a:solidFill>
              <a:srgbClr val="0000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72" name="Rectangle 248"/>
            <p:cNvSpPr>
              <a:spLocks noChangeArrowheads="1"/>
            </p:cNvSpPr>
            <p:nvPr/>
          </p:nvSpPr>
          <p:spPr bwMode="auto">
            <a:xfrm>
              <a:off x="3549" y="3187"/>
              <a:ext cx="2153" cy="8"/>
            </a:xfrm>
            <a:prstGeom prst="rect">
              <a:avLst/>
            </a:prstGeom>
            <a:solidFill>
              <a:srgbClr val="0000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73" name="Rectangle 249"/>
            <p:cNvSpPr>
              <a:spLocks noChangeArrowheads="1"/>
            </p:cNvSpPr>
            <p:nvPr/>
          </p:nvSpPr>
          <p:spPr bwMode="auto">
            <a:xfrm>
              <a:off x="3549" y="3183"/>
              <a:ext cx="2153" cy="8"/>
            </a:xfrm>
            <a:prstGeom prst="rect">
              <a:avLst/>
            </a:prstGeom>
            <a:solidFill>
              <a:srgbClr val="0000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74" name="Rectangle 250"/>
            <p:cNvSpPr>
              <a:spLocks noChangeArrowheads="1"/>
            </p:cNvSpPr>
            <p:nvPr/>
          </p:nvSpPr>
          <p:spPr bwMode="auto">
            <a:xfrm>
              <a:off x="3549" y="3178"/>
              <a:ext cx="2153" cy="9"/>
            </a:xfrm>
            <a:prstGeom prst="rect">
              <a:avLst/>
            </a:prstGeom>
            <a:solidFill>
              <a:srgbClr val="0000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75" name="Rectangle 251"/>
            <p:cNvSpPr>
              <a:spLocks noChangeArrowheads="1"/>
            </p:cNvSpPr>
            <p:nvPr/>
          </p:nvSpPr>
          <p:spPr bwMode="auto">
            <a:xfrm>
              <a:off x="3549" y="3174"/>
              <a:ext cx="2153" cy="9"/>
            </a:xfrm>
            <a:prstGeom prst="rect">
              <a:avLst/>
            </a:prstGeom>
            <a:solidFill>
              <a:srgbClr val="0000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76" name="Rectangle 252"/>
            <p:cNvSpPr>
              <a:spLocks noChangeArrowheads="1"/>
            </p:cNvSpPr>
            <p:nvPr/>
          </p:nvSpPr>
          <p:spPr bwMode="auto">
            <a:xfrm>
              <a:off x="3549" y="3170"/>
              <a:ext cx="2153" cy="8"/>
            </a:xfrm>
            <a:prstGeom prst="rect">
              <a:avLst/>
            </a:prstGeom>
            <a:solidFill>
              <a:srgbClr val="0000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77" name="Rectangle 253"/>
            <p:cNvSpPr>
              <a:spLocks noChangeArrowheads="1"/>
            </p:cNvSpPr>
            <p:nvPr/>
          </p:nvSpPr>
          <p:spPr bwMode="auto">
            <a:xfrm>
              <a:off x="3549" y="3164"/>
              <a:ext cx="2153" cy="10"/>
            </a:xfrm>
            <a:prstGeom prst="rect">
              <a:avLst/>
            </a:prstGeom>
            <a:solidFill>
              <a:srgbClr val="0000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78" name="Rectangle 254"/>
            <p:cNvSpPr>
              <a:spLocks noChangeArrowheads="1"/>
            </p:cNvSpPr>
            <p:nvPr/>
          </p:nvSpPr>
          <p:spPr bwMode="auto">
            <a:xfrm>
              <a:off x="3549" y="3160"/>
              <a:ext cx="2153" cy="10"/>
            </a:xfrm>
            <a:prstGeom prst="rect">
              <a:avLst/>
            </a:prstGeom>
            <a:solidFill>
              <a:srgbClr val="0000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79" name="Rectangle 255"/>
            <p:cNvSpPr>
              <a:spLocks noChangeArrowheads="1"/>
            </p:cNvSpPr>
            <p:nvPr/>
          </p:nvSpPr>
          <p:spPr bwMode="auto">
            <a:xfrm>
              <a:off x="3549" y="3157"/>
              <a:ext cx="2153" cy="7"/>
            </a:xfrm>
            <a:prstGeom prst="rect">
              <a:avLst/>
            </a:prstGeom>
            <a:solidFill>
              <a:srgbClr val="0000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80" name="Rectangle 256"/>
            <p:cNvSpPr>
              <a:spLocks noChangeArrowheads="1"/>
            </p:cNvSpPr>
            <p:nvPr/>
          </p:nvSpPr>
          <p:spPr bwMode="auto">
            <a:xfrm>
              <a:off x="3549" y="3153"/>
              <a:ext cx="2153" cy="7"/>
            </a:xfrm>
            <a:prstGeom prst="rect">
              <a:avLst/>
            </a:prstGeom>
            <a:solidFill>
              <a:srgbClr val="0000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81" name="Rectangle 257"/>
            <p:cNvSpPr>
              <a:spLocks noChangeArrowheads="1"/>
            </p:cNvSpPr>
            <p:nvPr/>
          </p:nvSpPr>
          <p:spPr bwMode="auto">
            <a:xfrm>
              <a:off x="3549" y="3147"/>
              <a:ext cx="2153" cy="10"/>
            </a:xfrm>
            <a:prstGeom prst="rect">
              <a:avLst/>
            </a:prstGeom>
            <a:solidFill>
              <a:srgbClr val="0000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82" name="Rectangle 258"/>
            <p:cNvSpPr>
              <a:spLocks noChangeArrowheads="1"/>
            </p:cNvSpPr>
            <p:nvPr/>
          </p:nvSpPr>
          <p:spPr bwMode="auto">
            <a:xfrm>
              <a:off x="3549" y="3143"/>
              <a:ext cx="2153" cy="10"/>
            </a:xfrm>
            <a:prstGeom prst="rect">
              <a:avLst/>
            </a:prstGeom>
            <a:solidFill>
              <a:srgbClr val="000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83" name="Rectangle 259"/>
            <p:cNvSpPr>
              <a:spLocks noChangeArrowheads="1"/>
            </p:cNvSpPr>
            <p:nvPr/>
          </p:nvSpPr>
          <p:spPr bwMode="auto">
            <a:xfrm>
              <a:off x="3549" y="3139"/>
              <a:ext cx="2153" cy="8"/>
            </a:xfrm>
            <a:prstGeom prst="rect">
              <a:avLst/>
            </a:prstGeom>
            <a:solidFill>
              <a:srgbClr val="000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84" name="Rectangle 260"/>
            <p:cNvSpPr>
              <a:spLocks noChangeArrowheads="1"/>
            </p:cNvSpPr>
            <p:nvPr/>
          </p:nvSpPr>
          <p:spPr bwMode="auto">
            <a:xfrm>
              <a:off x="3549" y="3133"/>
              <a:ext cx="2153" cy="10"/>
            </a:xfrm>
            <a:prstGeom prst="rect">
              <a:avLst/>
            </a:prstGeom>
            <a:solidFill>
              <a:srgbClr val="000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85" name="Rectangle 261"/>
            <p:cNvSpPr>
              <a:spLocks noChangeArrowheads="1"/>
            </p:cNvSpPr>
            <p:nvPr/>
          </p:nvSpPr>
          <p:spPr bwMode="auto">
            <a:xfrm>
              <a:off x="3549" y="3130"/>
              <a:ext cx="2153" cy="9"/>
            </a:xfrm>
            <a:prstGeom prst="rect">
              <a:avLst/>
            </a:prstGeom>
            <a:solidFill>
              <a:srgbClr val="0000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86" name="Rectangle 262"/>
            <p:cNvSpPr>
              <a:spLocks noChangeArrowheads="1"/>
            </p:cNvSpPr>
            <p:nvPr/>
          </p:nvSpPr>
          <p:spPr bwMode="auto">
            <a:xfrm>
              <a:off x="3549" y="3126"/>
              <a:ext cx="2153" cy="7"/>
            </a:xfrm>
            <a:prstGeom prst="rect">
              <a:avLst/>
            </a:prstGeom>
            <a:solidFill>
              <a:srgbClr val="0000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87" name="Rectangle 263"/>
            <p:cNvSpPr>
              <a:spLocks noChangeArrowheads="1"/>
            </p:cNvSpPr>
            <p:nvPr/>
          </p:nvSpPr>
          <p:spPr bwMode="auto">
            <a:xfrm>
              <a:off x="3549" y="3122"/>
              <a:ext cx="2153" cy="8"/>
            </a:xfrm>
            <a:prstGeom prst="rect">
              <a:avLst/>
            </a:prstGeom>
            <a:solidFill>
              <a:srgbClr val="0000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88" name="Rectangle 264"/>
            <p:cNvSpPr>
              <a:spLocks noChangeArrowheads="1"/>
            </p:cNvSpPr>
            <p:nvPr/>
          </p:nvSpPr>
          <p:spPr bwMode="auto">
            <a:xfrm>
              <a:off x="3549" y="3116"/>
              <a:ext cx="2153" cy="10"/>
            </a:xfrm>
            <a:prstGeom prst="rect">
              <a:avLst/>
            </a:prstGeom>
            <a:solidFill>
              <a:srgbClr val="0000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89" name="Rectangle 265"/>
            <p:cNvSpPr>
              <a:spLocks noChangeArrowheads="1"/>
            </p:cNvSpPr>
            <p:nvPr/>
          </p:nvSpPr>
          <p:spPr bwMode="auto">
            <a:xfrm>
              <a:off x="3549" y="3112"/>
              <a:ext cx="2153" cy="10"/>
            </a:xfrm>
            <a:prstGeom prst="rect">
              <a:avLst/>
            </a:prstGeom>
            <a:solidFill>
              <a:srgbClr val="0000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90" name="Rectangle 266"/>
            <p:cNvSpPr>
              <a:spLocks noChangeArrowheads="1"/>
            </p:cNvSpPr>
            <p:nvPr/>
          </p:nvSpPr>
          <p:spPr bwMode="auto">
            <a:xfrm>
              <a:off x="3549" y="3108"/>
              <a:ext cx="2153" cy="8"/>
            </a:xfrm>
            <a:prstGeom prst="rect">
              <a:avLst/>
            </a:prstGeom>
            <a:solidFill>
              <a:srgbClr val="0000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91" name="Rectangle 267"/>
            <p:cNvSpPr>
              <a:spLocks noChangeArrowheads="1"/>
            </p:cNvSpPr>
            <p:nvPr/>
          </p:nvSpPr>
          <p:spPr bwMode="auto">
            <a:xfrm>
              <a:off x="3549" y="3103"/>
              <a:ext cx="2153" cy="9"/>
            </a:xfrm>
            <a:prstGeom prst="rect">
              <a:avLst/>
            </a:prstGeom>
            <a:solidFill>
              <a:srgbClr val="0000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92" name="Rectangle 268"/>
            <p:cNvSpPr>
              <a:spLocks noChangeArrowheads="1"/>
            </p:cNvSpPr>
            <p:nvPr/>
          </p:nvSpPr>
          <p:spPr bwMode="auto">
            <a:xfrm>
              <a:off x="3549" y="3099"/>
              <a:ext cx="2153" cy="9"/>
            </a:xfrm>
            <a:prstGeom prst="rect">
              <a:avLst/>
            </a:prstGeom>
            <a:solidFill>
              <a:srgbClr val="0000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93" name="Rectangle 269"/>
            <p:cNvSpPr>
              <a:spLocks noChangeArrowheads="1"/>
            </p:cNvSpPr>
            <p:nvPr/>
          </p:nvSpPr>
          <p:spPr bwMode="auto">
            <a:xfrm>
              <a:off x="3549" y="3095"/>
              <a:ext cx="2153" cy="8"/>
            </a:xfrm>
            <a:prstGeom prst="rect">
              <a:avLst/>
            </a:prstGeom>
            <a:solidFill>
              <a:srgbClr val="0000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94" name="Rectangle 270"/>
            <p:cNvSpPr>
              <a:spLocks noChangeArrowheads="1"/>
            </p:cNvSpPr>
            <p:nvPr/>
          </p:nvSpPr>
          <p:spPr bwMode="auto">
            <a:xfrm>
              <a:off x="3549" y="3091"/>
              <a:ext cx="2153" cy="8"/>
            </a:xfrm>
            <a:prstGeom prst="rect">
              <a:avLst/>
            </a:prstGeom>
            <a:solidFill>
              <a:srgbClr val="0000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95" name="Rectangle 271"/>
            <p:cNvSpPr>
              <a:spLocks noChangeArrowheads="1"/>
            </p:cNvSpPr>
            <p:nvPr/>
          </p:nvSpPr>
          <p:spPr bwMode="auto">
            <a:xfrm>
              <a:off x="3549" y="3085"/>
              <a:ext cx="2153" cy="10"/>
            </a:xfrm>
            <a:prstGeom prst="rect">
              <a:avLst/>
            </a:prstGeom>
            <a:solidFill>
              <a:srgbClr val="0000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96" name="Rectangle 272"/>
            <p:cNvSpPr>
              <a:spLocks noChangeArrowheads="1"/>
            </p:cNvSpPr>
            <p:nvPr/>
          </p:nvSpPr>
          <p:spPr bwMode="auto">
            <a:xfrm>
              <a:off x="3549" y="3082"/>
              <a:ext cx="2153" cy="9"/>
            </a:xfrm>
            <a:prstGeom prst="rect">
              <a:avLst/>
            </a:prstGeom>
            <a:solidFill>
              <a:srgbClr val="0000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2297" name="Freeform 273"/>
            <p:cNvSpPr>
              <a:spLocks/>
            </p:cNvSpPr>
            <p:nvPr/>
          </p:nvSpPr>
          <p:spPr bwMode="auto">
            <a:xfrm>
              <a:off x="3549" y="3082"/>
              <a:ext cx="2153" cy="1"/>
            </a:xfrm>
            <a:custGeom>
              <a:avLst/>
              <a:gdLst>
                <a:gd name="T0" fmla="*/ 2153 w 2153"/>
                <a:gd name="T1" fmla="*/ 0 h 1"/>
                <a:gd name="T2" fmla="*/ 0 w 2153"/>
                <a:gd name="T3" fmla="*/ 0 h 1"/>
                <a:gd name="T4" fmla="*/ 2153 w 2153"/>
                <a:gd name="T5" fmla="*/ 0 h 1"/>
                <a:gd name="T6" fmla="*/ 0 60000 65536"/>
                <a:gd name="T7" fmla="*/ 0 60000 65536"/>
                <a:gd name="T8" fmla="*/ 0 60000 65536"/>
              </a:gdLst>
              <a:ahLst/>
              <a:cxnLst>
                <a:cxn ang="T6">
                  <a:pos x="T0" y="T1"/>
                </a:cxn>
                <a:cxn ang="T7">
                  <a:pos x="T2" y="T3"/>
                </a:cxn>
                <a:cxn ang="T8">
                  <a:pos x="T4" y="T5"/>
                </a:cxn>
              </a:cxnLst>
              <a:rect l="0" t="0" r="r" b="b"/>
              <a:pathLst>
                <a:path w="2153" h="1">
                  <a:moveTo>
                    <a:pt x="2153" y="0"/>
                  </a:moveTo>
                  <a:lnTo>
                    <a:pt x="0" y="0"/>
                  </a:lnTo>
                  <a:lnTo>
                    <a:pt x="21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298" name="Rectangle 274"/>
            <p:cNvSpPr>
              <a:spLocks noChangeArrowheads="1"/>
            </p:cNvSpPr>
            <p:nvPr/>
          </p:nvSpPr>
          <p:spPr bwMode="auto">
            <a:xfrm>
              <a:off x="3549" y="3082"/>
              <a:ext cx="2153" cy="1123"/>
            </a:xfrm>
            <a:prstGeom prst="rect">
              <a:avLst/>
            </a:prstGeom>
            <a:noFill/>
            <a:ln w="317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sl-SI">
                <a:solidFill>
                  <a:srgbClr val="000000"/>
                </a:solidFill>
              </a:endParaRPr>
            </a:p>
          </p:txBody>
        </p:sp>
        <p:sp>
          <p:nvSpPr>
            <p:cNvPr id="52299" name="Freeform 275"/>
            <p:cNvSpPr>
              <a:spLocks/>
            </p:cNvSpPr>
            <p:nvPr/>
          </p:nvSpPr>
          <p:spPr bwMode="auto">
            <a:xfrm>
              <a:off x="3748" y="3497"/>
              <a:ext cx="248" cy="55"/>
            </a:xfrm>
            <a:custGeom>
              <a:avLst/>
              <a:gdLst>
                <a:gd name="T0" fmla="*/ 248 w 248"/>
                <a:gd name="T1" fmla="*/ 26 h 55"/>
                <a:gd name="T2" fmla="*/ 248 w 248"/>
                <a:gd name="T3" fmla="*/ 0 h 55"/>
                <a:gd name="T4" fmla="*/ 0 w 248"/>
                <a:gd name="T5" fmla="*/ 0 h 55"/>
                <a:gd name="T6" fmla="*/ 0 w 248"/>
                <a:gd name="T7" fmla="*/ 55 h 55"/>
                <a:gd name="T8" fmla="*/ 248 w 248"/>
                <a:gd name="T9" fmla="*/ 55 h 55"/>
                <a:gd name="T10" fmla="*/ 248 w 248"/>
                <a:gd name="T11" fmla="*/ 26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8" h="55">
                  <a:moveTo>
                    <a:pt x="248" y="26"/>
                  </a:moveTo>
                  <a:lnTo>
                    <a:pt x="248" y="0"/>
                  </a:lnTo>
                  <a:lnTo>
                    <a:pt x="0" y="0"/>
                  </a:lnTo>
                  <a:lnTo>
                    <a:pt x="0" y="55"/>
                  </a:lnTo>
                  <a:lnTo>
                    <a:pt x="248" y="55"/>
                  </a:lnTo>
                  <a:lnTo>
                    <a:pt x="248" y="2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300" name="Freeform 276"/>
            <p:cNvSpPr>
              <a:spLocks/>
            </p:cNvSpPr>
            <p:nvPr/>
          </p:nvSpPr>
          <p:spPr bwMode="auto">
            <a:xfrm>
              <a:off x="4063" y="3497"/>
              <a:ext cx="674" cy="55"/>
            </a:xfrm>
            <a:custGeom>
              <a:avLst/>
              <a:gdLst>
                <a:gd name="T0" fmla="*/ 674 w 674"/>
                <a:gd name="T1" fmla="*/ 26 h 55"/>
                <a:gd name="T2" fmla="*/ 674 w 674"/>
                <a:gd name="T3" fmla="*/ 0 h 55"/>
                <a:gd name="T4" fmla="*/ 0 w 674"/>
                <a:gd name="T5" fmla="*/ 0 h 55"/>
                <a:gd name="T6" fmla="*/ 0 w 674"/>
                <a:gd name="T7" fmla="*/ 55 h 55"/>
                <a:gd name="T8" fmla="*/ 674 w 674"/>
                <a:gd name="T9" fmla="*/ 55 h 55"/>
                <a:gd name="T10" fmla="*/ 674 w 674"/>
                <a:gd name="T11" fmla="*/ 26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4" h="55">
                  <a:moveTo>
                    <a:pt x="674" y="26"/>
                  </a:moveTo>
                  <a:lnTo>
                    <a:pt x="674" y="0"/>
                  </a:lnTo>
                  <a:lnTo>
                    <a:pt x="0" y="0"/>
                  </a:lnTo>
                  <a:lnTo>
                    <a:pt x="0" y="55"/>
                  </a:lnTo>
                  <a:lnTo>
                    <a:pt x="674" y="55"/>
                  </a:lnTo>
                  <a:lnTo>
                    <a:pt x="674" y="2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301" name="Freeform 277"/>
            <p:cNvSpPr>
              <a:spLocks/>
            </p:cNvSpPr>
            <p:nvPr/>
          </p:nvSpPr>
          <p:spPr bwMode="auto">
            <a:xfrm>
              <a:off x="4729" y="3497"/>
              <a:ext cx="674" cy="55"/>
            </a:xfrm>
            <a:custGeom>
              <a:avLst/>
              <a:gdLst>
                <a:gd name="T0" fmla="*/ 674 w 674"/>
                <a:gd name="T1" fmla="*/ 26 h 55"/>
                <a:gd name="T2" fmla="*/ 674 w 674"/>
                <a:gd name="T3" fmla="*/ 0 h 55"/>
                <a:gd name="T4" fmla="*/ 0 w 674"/>
                <a:gd name="T5" fmla="*/ 0 h 55"/>
                <a:gd name="T6" fmla="*/ 0 w 674"/>
                <a:gd name="T7" fmla="*/ 55 h 55"/>
                <a:gd name="T8" fmla="*/ 674 w 674"/>
                <a:gd name="T9" fmla="*/ 55 h 55"/>
                <a:gd name="T10" fmla="*/ 674 w 674"/>
                <a:gd name="T11" fmla="*/ 26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4" h="55">
                  <a:moveTo>
                    <a:pt x="674" y="26"/>
                  </a:moveTo>
                  <a:lnTo>
                    <a:pt x="674" y="0"/>
                  </a:lnTo>
                  <a:lnTo>
                    <a:pt x="0" y="0"/>
                  </a:lnTo>
                  <a:lnTo>
                    <a:pt x="0" y="55"/>
                  </a:lnTo>
                  <a:lnTo>
                    <a:pt x="674" y="55"/>
                  </a:lnTo>
                  <a:lnTo>
                    <a:pt x="674" y="2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302" name="Freeform 278"/>
            <p:cNvSpPr>
              <a:spLocks/>
            </p:cNvSpPr>
            <p:nvPr/>
          </p:nvSpPr>
          <p:spPr bwMode="auto">
            <a:xfrm>
              <a:off x="5397" y="3497"/>
              <a:ext cx="90" cy="55"/>
            </a:xfrm>
            <a:custGeom>
              <a:avLst/>
              <a:gdLst>
                <a:gd name="T0" fmla="*/ 90 w 90"/>
                <a:gd name="T1" fmla="*/ 26 h 55"/>
                <a:gd name="T2" fmla="*/ 90 w 90"/>
                <a:gd name="T3" fmla="*/ 0 h 55"/>
                <a:gd name="T4" fmla="*/ 0 w 90"/>
                <a:gd name="T5" fmla="*/ 0 h 55"/>
                <a:gd name="T6" fmla="*/ 0 w 90"/>
                <a:gd name="T7" fmla="*/ 55 h 55"/>
                <a:gd name="T8" fmla="*/ 90 w 90"/>
                <a:gd name="T9" fmla="*/ 55 h 55"/>
                <a:gd name="T10" fmla="*/ 90 w 90"/>
                <a:gd name="T11" fmla="*/ 26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55">
                  <a:moveTo>
                    <a:pt x="90" y="26"/>
                  </a:moveTo>
                  <a:lnTo>
                    <a:pt x="90" y="0"/>
                  </a:lnTo>
                  <a:lnTo>
                    <a:pt x="0" y="0"/>
                  </a:lnTo>
                  <a:lnTo>
                    <a:pt x="0" y="55"/>
                  </a:lnTo>
                  <a:lnTo>
                    <a:pt x="90" y="55"/>
                  </a:lnTo>
                  <a:lnTo>
                    <a:pt x="90" y="2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303" name="Freeform 279"/>
            <p:cNvSpPr>
              <a:spLocks/>
            </p:cNvSpPr>
            <p:nvPr/>
          </p:nvSpPr>
          <p:spPr bwMode="auto">
            <a:xfrm>
              <a:off x="3988" y="3497"/>
              <a:ext cx="90" cy="55"/>
            </a:xfrm>
            <a:custGeom>
              <a:avLst/>
              <a:gdLst>
                <a:gd name="T0" fmla="*/ 90 w 90"/>
                <a:gd name="T1" fmla="*/ 26 h 55"/>
                <a:gd name="T2" fmla="*/ 90 w 90"/>
                <a:gd name="T3" fmla="*/ 0 h 55"/>
                <a:gd name="T4" fmla="*/ 0 w 90"/>
                <a:gd name="T5" fmla="*/ 0 h 55"/>
                <a:gd name="T6" fmla="*/ 0 w 90"/>
                <a:gd name="T7" fmla="*/ 55 h 55"/>
                <a:gd name="T8" fmla="*/ 90 w 90"/>
                <a:gd name="T9" fmla="*/ 55 h 55"/>
                <a:gd name="T10" fmla="*/ 90 w 90"/>
                <a:gd name="T11" fmla="*/ 26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55">
                  <a:moveTo>
                    <a:pt x="90" y="26"/>
                  </a:moveTo>
                  <a:lnTo>
                    <a:pt x="90" y="0"/>
                  </a:lnTo>
                  <a:lnTo>
                    <a:pt x="0" y="0"/>
                  </a:lnTo>
                  <a:lnTo>
                    <a:pt x="0" y="55"/>
                  </a:lnTo>
                  <a:lnTo>
                    <a:pt x="90" y="55"/>
                  </a:lnTo>
                  <a:lnTo>
                    <a:pt x="90" y="26"/>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304" name="Freeform 280"/>
            <p:cNvSpPr>
              <a:spLocks/>
            </p:cNvSpPr>
            <p:nvPr/>
          </p:nvSpPr>
          <p:spPr bwMode="auto">
            <a:xfrm>
              <a:off x="4614" y="3404"/>
              <a:ext cx="261" cy="262"/>
            </a:xfrm>
            <a:custGeom>
              <a:avLst/>
              <a:gdLst>
                <a:gd name="T0" fmla="*/ 144 w 261"/>
                <a:gd name="T1" fmla="*/ 2 h 262"/>
                <a:gd name="T2" fmla="*/ 169 w 261"/>
                <a:gd name="T3" fmla="*/ 6 h 262"/>
                <a:gd name="T4" fmla="*/ 194 w 261"/>
                <a:gd name="T5" fmla="*/ 16 h 262"/>
                <a:gd name="T6" fmla="*/ 213 w 261"/>
                <a:gd name="T7" fmla="*/ 31 h 262"/>
                <a:gd name="T8" fmla="*/ 232 w 261"/>
                <a:gd name="T9" fmla="*/ 48 h 262"/>
                <a:gd name="T10" fmla="*/ 246 w 261"/>
                <a:gd name="T11" fmla="*/ 69 h 262"/>
                <a:gd name="T12" fmla="*/ 255 w 261"/>
                <a:gd name="T13" fmla="*/ 93 h 262"/>
                <a:gd name="T14" fmla="*/ 261 w 261"/>
                <a:gd name="T15" fmla="*/ 118 h 262"/>
                <a:gd name="T16" fmla="*/ 261 w 261"/>
                <a:gd name="T17" fmla="*/ 144 h 262"/>
                <a:gd name="T18" fmla="*/ 255 w 261"/>
                <a:gd name="T19" fmla="*/ 169 h 262"/>
                <a:gd name="T20" fmla="*/ 246 w 261"/>
                <a:gd name="T21" fmla="*/ 192 h 262"/>
                <a:gd name="T22" fmla="*/ 232 w 261"/>
                <a:gd name="T23" fmla="*/ 214 h 262"/>
                <a:gd name="T24" fmla="*/ 213 w 261"/>
                <a:gd name="T25" fmla="*/ 231 h 262"/>
                <a:gd name="T26" fmla="*/ 194 w 261"/>
                <a:gd name="T27" fmla="*/ 246 h 262"/>
                <a:gd name="T28" fmla="*/ 169 w 261"/>
                <a:gd name="T29" fmla="*/ 256 h 262"/>
                <a:gd name="T30" fmla="*/ 144 w 261"/>
                <a:gd name="T31" fmla="*/ 260 h 262"/>
                <a:gd name="T32" fmla="*/ 117 w 261"/>
                <a:gd name="T33" fmla="*/ 260 h 262"/>
                <a:gd name="T34" fmla="*/ 92 w 261"/>
                <a:gd name="T35" fmla="*/ 256 h 262"/>
                <a:gd name="T36" fmla="*/ 69 w 261"/>
                <a:gd name="T37" fmla="*/ 246 h 262"/>
                <a:gd name="T38" fmla="*/ 48 w 261"/>
                <a:gd name="T39" fmla="*/ 231 h 262"/>
                <a:gd name="T40" fmla="*/ 31 w 261"/>
                <a:gd name="T41" fmla="*/ 214 h 262"/>
                <a:gd name="T42" fmla="*/ 17 w 261"/>
                <a:gd name="T43" fmla="*/ 192 h 262"/>
                <a:gd name="T44" fmla="*/ 8 w 261"/>
                <a:gd name="T45" fmla="*/ 169 h 262"/>
                <a:gd name="T46" fmla="*/ 2 w 261"/>
                <a:gd name="T47" fmla="*/ 144 h 262"/>
                <a:gd name="T48" fmla="*/ 2 w 261"/>
                <a:gd name="T49" fmla="*/ 118 h 262"/>
                <a:gd name="T50" fmla="*/ 8 w 261"/>
                <a:gd name="T51" fmla="*/ 93 h 262"/>
                <a:gd name="T52" fmla="*/ 17 w 261"/>
                <a:gd name="T53" fmla="*/ 69 h 262"/>
                <a:gd name="T54" fmla="*/ 31 w 261"/>
                <a:gd name="T55" fmla="*/ 48 h 262"/>
                <a:gd name="T56" fmla="*/ 48 w 261"/>
                <a:gd name="T57" fmla="*/ 31 h 262"/>
                <a:gd name="T58" fmla="*/ 69 w 261"/>
                <a:gd name="T59" fmla="*/ 16 h 262"/>
                <a:gd name="T60" fmla="*/ 92 w 261"/>
                <a:gd name="T61" fmla="*/ 6 h 262"/>
                <a:gd name="T62" fmla="*/ 117 w 261"/>
                <a:gd name="T63" fmla="*/ 2 h 2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1" h="262">
                  <a:moveTo>
                    <a:pt x="131" y="0"/>
                  </a:moveTo>
                  <a:lnTo>
                    <a:pt x="144" y="2"/>
                  </a:lnTo>
                  <a:lnTo>
                    <a:pt x="157" y="4"/>
                  </a:lnTo>
                  <a:lnTo>
                    <a:pt x="169" y="6"/>
                  </a:lnTo>
                  <a:lnTo>
                    <a:pt x="182" y="12"/>
                  </a:lnTo>
                  <a:lnTo>
                    <a:pt x="194" y="16"/>
                  </a:lnTo>
                  <a:lnTo>
                    <a:pt x="203" y="23"/>
                  </a:lnTo>
                  <a:lnTo>
                    <a:pt x="213" y="31"/>
                  </a:lnTo>
                  <a:lnTo>
                    <a:pt x="223" y="39"/>
                  </a:lnTo>
                  <a:lnTo>
                    <a:pt x="232" y="48"/>
                  </a:lnTo>
                  <a:lnTo>
                    <a:pt x="240" y="58"/>
                  </a:lnTo>
                  <a:lnTo>
                    <a:pt x="246" y="69"/>
                  </a:lnTo>
                  <a:lnTo>
                    <a:pt x="251" y="81"/>
                  </a:lnTo>
                  <a:lnTo>
                    <a:pt x="255" y="93"/>
                  </a:lnTo>
                  <a:lnTo>
                    <a:pt x="259" y="104"/>
                  </a:lnTo>
                  <a:lnTo>
                    <a:pt x="261" y="118"/>
                  </a:lnTo>
                  <a:lnTo>
                    <a:pt x="261" y="131"/>
                  </a:lnTo>
                  <a:lnTo>
                    <a:pt x="261" y="144"/>
                  </a:lnTo>
                  <a:lnTo>
                    <a:pt x="259" y="158"/>
                  </a:lnTo>
                  <a:lnTo>
                    <a:pt x="255" y="169"/>
                  </a:lnTo>
                  <a:lnTo>
                    <a:pt x="251" y="181"/>
                  </a:lnTo>
                  <a:lnTo>
                    <a:pt x="246" y="192"/>
                  </a:lnTo>
                  <a:lnTo>
                    <a:pt x="240" y="204"/>
                  </a:lnTo>
                  <a:lnTo>
                    <a:pt x="232" y="214"/>
                  </a:lnTo>
                  <a:lnTo>
                    <a:pt x="223" y="223"/>
                  </a:lnTo>
                  <a:lnTo>
                    <a:pt x="213" y="231"/>
                  </a:lnTo>
                  <a:lnTo>
                    <a:pt x="203" y="239"/>
                  </a:lnTo>
                  <a:lnTo>
                    <a:pt x="194" y="246"/>
                  </a:lnTo>
                  <a:lnTo>
                    <a:pt x="182" y="250"/>
                  </a:lnTo>
                  <a:lnTo>
                    <a:pt x="169" y="256"/>
                  </a:lnTo>
                  <a:lnTo>
                    <a:pt x="157" y="258"/>
                  </a:lnTo>
                  <a:lnTo>
                    <a:pt x="144" y="260"/>
                  </a:lnTo>
                  <a:lnTo>
                    <a:pt x="131" y="262"/>
                  </a:lnTo>
                  <a:lnTo>
                    <a:pt x="117" y="260"/>
                  </a:lnTo>
                  <a:lnTo>
                    <a:pt x="106" y="258"/>
                  </a:lnTo>
                  <a:lnTo>
                    <a:pt x="92" y="256"/>
                  </a:lnTo>
                  <a:lnTo>
                    <a:pt x="81" y="250"/>
                  </a:lnTo>
                  <a:lnTo>
                    <a:pt x="69" y="246"/>
                  </a:lnTo>
                  <a:lnTo>
                    <a:pt x="58" y="239"/>
                  </a:lnTo>
                  <a:lnTo>
                    <a:pt x="48" y="231"/>
                  </a:lnTo>
                  <a:lnTo>
                    <a:pt x="38" y="223"/>
                  </a:lnTo>
                  <a:lnTo>
                    <a:pt x="31" y="214"/>
                  </a:lnTo>
                  <a:lnTo>
                    <a:pt x="23" y="204"/>
                  </a:lnTo>
                  <a:lnTo>
                    <a:pt x="17" y="192"/>
                  </a:lnTo>
                  <a:lnTo>
                    <a:pt x="12" y="181"/>
                  </a:lnTo>
                  <a:lnTo>
                    <a:pt x="8" y="169"/>
                  </a:lnTo>
                  <a:lnTo>
                    <a:pt x="4" y="158"/>
                  </a:lnTo>
                  <a:lnTo>
                    <a:pt x="2" y="144"/>
                  </a:lnTo>
                  <a:lnTo>
                    <a:pt x="0" y="131"/>
                  </a:lnTo>
                  <a:lnTo>
                    <a:pt x="2" y="118"/>
                  </a:lnTo>
                  <a:lnTo>
                    <a:pt x="4" y="104"/>
                  </a:lnTo>
                  <a:lnTo>
                    <a:pt x="8" y="93"/>
                  </a:lnTo>
                  <a:lnTo>
                    <a:pt x="12" y="81"/>
                  </a:lnTo>
                  <a:lnTo>
                    <a:pt x="17" y="69"/>
                  </a:lnTo>
                  <a:lnTo>
                    <a:pt x="23" y="58"/>
                  </a:lnTo>
                  <a:lnTo>
                    <a:pt x="31" y="48"/>
                  </a:lnTo>
                  <a:lnTo>
                    <a:pt x="38" y="39"/>
                  </a:lnTo>
                  <a:lnTo>
                    <a:pt x="48" y="31"/>
                  </a:lnTo>
                  <a:lnTo>
                    <a:pt x="58" y="23"/>
                  </a:lnTo>
                  <a:lnTo>
                    <a:pt x="69" y="16"/>
                  </a:lnTo>
                  <a:lnTo>
                    <a:pt x="81" y="12"/>
                  </a:lnTo>
                  <a:lnTo>
                    <a:pt x="92" y="6"/>
                  </a:lnTo>
                  <a:lnTo>
                    <a:pt x="106" y="4"/>
                  </a:lnTo>
                  <a:lnTo>
                    <a:pt x="117" y="2"/>
                  </a:lnTo>
                  <a:lnTo>
                    <a:pt x="131" y="0"/>
                  </a:lnTo>
                </a:path>
              </a:pathLst>
            </a:custGeom>
            <a:noFill/>
            <a:ln w="317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52305" name="Freeform 281"/>
            <p:cNvSpPr>
              <a:spLocks/>
            </p:cNvSpPr>
            <p:nvPr/>
          </p:nvSpPr>
          <p:spPr bwMode="auto">
            <a:xfrm>
              <a:off x="4023" y="3347"/>
              <a:ext cx="15" cy="52"/>
            </a:xfrm>
            <a:custGeom>
              <a:avLst/>
              <a:gdLst>
                <a:gd name="T0" fmla="*/ 7 w 15"/>
                <a:gd name="T1" fmla="*/ 52 h 52"/>
                <a:gd name="T2" fmla="*/ 15 w 15"/>
                <a:gd name="T3" fmla="*/ 52 h 52"/>
                <a:gd name="T4" fmla="*/ 15 w 15"/>
                <a:gd name="T5" fmla="*/ 0 h 52"/>
                <a:gd name="T6" fmla="*/ 0 w 15"/>
                <a:gd name="T7" fmla="*/ 0 h 52"/>
                <a:gd name="T8" fmla="*/ 0 w 15"/>
                <a:gd name="T9" fmla="*/ 52 h 52"/>
                <a:gd name="T10" fmla="*/ 7 w 15"/>
                <a:gd name="T11" fmla="*/ 52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52">
                  <a:moveTo>
                    <a:pt x="7" y="52"/>
                  </a:moveTo>
                  <a:lnTo>
                    <a:pt x="15" y="52"/>
                  </a:lnTo>
                  <a:lnTo>
                    <a:pt x="15" y="0"/>
                  </a:lnTo>
                  <a:lnTo>
                    <a:pt x="0" y="0"/>
                  </a:lnTo>
                  <a:lnTo>
                    <a:pt x="0" y="52"/>
                  </a:lnTo>
                  <a:lnTo>
                    <a:pt x="7" y="52"/>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306" name="Freeform 282"/>
            <p:cNvSpPr>
              <a:spLocks/>
            </p:cNvSpPr>
            <p:nvPr/>
          </p:nvSpPr>
          <p:spPr bwMode="auto">
            <a:xfrm>
              <a:off x="4197" y="3237"/>
              <a:ext cx="18" cy="52"/>
            </a:xfrm>
            <a:custGeom>
              <a:avLst/>
              <a:gdLst>
                <a:gd name="T0" fmla="*/ 8 w 18"/>
                <a:gd name="T1" fmla="*/ 52 h 52"/>
                <a:gd name="T2" fmla="*/ 18 w 18"/>
                <a:gd name="T3" fmla="*/ 52 h 52"/>
                <a:gd name="T4" fmla="*/ 18 w 18"/>
                <a:gd name="T5" fmla="*/ 0 h 52"/>
                <a:gd name="T6" fmla="*/ 0 w 18"/>
                <a:gd name="T7" fmla="*/ 0 h 52"/>
                <a:gd name="T8" fmla="*/ 0 w 18"/>
                <a:gd name="T9" fmla="*/ 52 h 52"/>
                <a:gd name="T10" fmla="*/ 8 w 18"/>
                <a:gd name="T11" fmla="*/ 52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52">
                  <a:moveTo>
                    <a:pt x="8" y="52"/>
                  </a:moveTo>
                  <a:lnTo>
                    <a:pt x="18" y="52"/>
                  </a:lnTo>
                  <a:lnTo>
                    <a:pt x="18" y="0"/>
                  </a:lnTo>
                  <a:lnTo>
                    <a:pt x="0" y="0"/>
                  </a:lnTo>
                  <a:lnTo>
                    <a:pt x="0" y="52"/>
                  </a:lnTo>
                  <a:lnTo>
                    <a:pt x="8" y="52"/>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307" name="Freeform 283"/>
            <p:cNvSpPr>
              <a:spLocks/>
            </p:cNvSpPr>
            <p:nvPr/>
          </p:nvSpPr>
          <p:spPr bwMode="auto">
            <a:xfrm>
              <a:off x="3969" y="3377"/>
              <a:ext cx="121" cy="121"/>
            </a:xfrm>
            <a:custGeom>
              <a:avLst/>
              <a:gdLst>
                <a:gd name="T0" fmla="*/ 61 w 121"/>
                <a:gd name="T1" fmla="*/ 0 h 121"/>
                <a:gd name="T2" fmla="*/ 73 w 121"/>
                <a:gd name="T3" fmla="*/ 2 h 121"/>
                <a:gd name="T4" fmla="*/ 84 w 121"/>
                <a:gd name="T5" fmla="*/ 6 h 121"/>
                <a:gd name="T6" fmla="*/ 94 w 121"/>
                <a:gd name="T7" fmla="*/ 12 h 121"/>
                <a:gd name="T8" fmla="*/ 104 w 121"/>
                <a:gd name="T9" fmla="*/ 20 h 121"/>
                <a:gd name="T10" fmla="*/ 109 w 121"/>
                <a:gd name="T11" fmla="*/ 27 h 121"/>
                <a:gd name="T12" fmla="*/ 115 w 121"/>
                <a:gd name="T13" fmla="*/ 39 h 121"/>
                <a:gd name="T14" fmla="*/ 119 w 121"/>
                <a:gd name="T15" fmla="*/ 48 h 121"/>
                <a:gd name="T16" fmla="*/ 121 w 121"/>
                <a:gd name="T17" fmla="*/ 62 h 121"/>
                <a:gd name="T18" fmla="*/ 119 w 121"/>
                <a:gd name="T19" fmla="*/ 73 h 121"/>
                <a:gd name="T20" fmla="*/ 115 w 121"/>
                <a:gd name="T21" fmla="*/ 85 h 121"/>
                <a:gd name="T22" fmla="*/ 109 w 121"/>
                <a:gd name="T23" fmla="*/ 95 h 121"/>
                <a:gd name="T24" fmla="*/ 104 w 121"/>
                <a:gd name="T25" fmla="*/ 104 h 121"/>
                <a:gd name="T26" fmla="*/ 94 w 121"/>
                <a:gd name="T27" fmla="*/ 112 h 121"/>
                <a:gd name="T28" fmla="*/ 84 w 121"/>
                <a:gd name="T29" fmla="*/ 116 h 121"/>
                <a:gd name="T30" fmla="*/ 73 w 121"/>
                <a:gd name="T31" fmla="*/ 120 h 121"/>
                <a:gd name="T32" fmla="*/ 61 w 121"/>
                <a:gd name="T33" fmla="*/ 121 h 121"/>
                <a:gd name="T34" fmla="*/ 48 w 121"/>
                <a:gd name="T35" fmla="*/ 120 h 121"/>
                <a:gd name="T36" fmla="*/ 36 w 121"/>
                <a:gd name="T37" fmla="*/ 116 h 121"/>
                <a:gd name="T38" fmla="*/ 27 w 121"/>
                <a:gd name="T39" fmla="*/ 112 h 121"/>
                <a:gd name="T40" fmla="*/ 19 w 121"/>
                <a:gd name="T41" fmla="*/ 104 h 121"/>
                <a:gd name="T42" fmla="*/ 12 w 121"/>
                <a:gd name="T43" fmla="*/ 95 h 121"/>
                <a:gd name="T44" fmla="*/ 6 w 121"/>
                <a:gd name="T45" fmla="*/ 85 h 121"/>
                <a:gd name="T46" fmla="*/ 2 w 121"/>
                <a:gd name="T47" fmla="*/ 73 h 121"/>
                <a:gd name="T48" fmla="*/ 0 w 121"/>
                <a:gd name="T49" fmla="*/ 62 h 121"/>
                <a:gd name="T50" fmla="*/ 2 w 121"/>
                <a:gd name="T51" fmla="*/ 48 h 121"/>
                <a:gd name="T52" fmla="*/ 6 w 121"/>
                <a:gd name="T53" fmla="*/ 39 h 121"/>
                <a:gd name="T54" fmla="*/ 12 w 121"/>
                <a:gd name="T55" fmla="*/ 27 h 121"/>
                <a:gd name="T56" fmla="*/ 19 w 121"/>
                <a:gd name="T57" fmla="*/ 20 h 121"/>
                <a:gd name="T58" fmla="*/ 27 w 121"/>
                <a:gd name="T59" fmla="*/ 12 h 121"/>
                <a:gd name="T60" fmla="*/ 36 w 121"/>
                <a:gd name="T61" fmla="*/ 6 h 121"/>
                <a:gd name="T62" fmla="*/ 48 w 121"/>
                <a:gd name="T63" fmla="*/ 2 h 121"/>
                <a:gd name="T64" fmla="*/ 61 w 121"/>
                <a:gd name="T65" fmla="*/ 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1" h="121">
                  <a:moveTo>
                    <a:pt x="61" y="0"/>
                  </a:moveTo>
                  <a:lnTo>
                    <a:pt x="73" y="2"/>
                  </a:lnTo>
                  <a:lnTo>
                    <a:pt x="84" y="6"/>
                  </a:lnTo>
                  <a:lnTo>
                    <a:pt x="94" y="12"/>
                  </a:lnTo>
                  <a:lnTo>
                    <a:pt x="104" y="20"/>
                  </a:lnTo>
                  <a:lnTo>
                    <a:pt x="109" y="27"/>
                  </a:lnTo>
                  <a:lnTo>
                    <a:pt x="115" y="39"/>
                  </a:lnTo>
                  <a:lnTo>
                    <a:pt x="119" y="48"/>
                  </a:lnTo>
                  <a:lnTo>
                    <a:pt x="121" y="62"/>
                  </a:lnTo>
                  <a:lnTo>
                    <a:pt x="119" y="73"/>
                  </a:lnTo>
                  <a:lnTo>
                    <a:pt x="115" y="85"/>
                  </a:lnTo>
                  <a:lnTo>
                    <a:pt x="109" y="95"/>
                  </a:lnTo>
                  <a:lnTo>
                    <a:pt x="104" y="104"/>
                  </a:lnTo>
                  <a:lnTo>
                    <a:pt x="94" y="112"/>
                  </a:lnTo>
                  <a:lnTo>
                    <a:pt x="84" y="116"/>
                  </a:lnTo>
                  <a:lnTo>
                    <a:pt x="73" y="120"/>
                  </a:lnTo>
                  <a:lnTo>
                    <a:pt x="61" y="121"/>
                  </a:lnTo>
                  <a:lnTo>
                    <a:pt x="48" y="120"/>
                  </a:lnTo>
                  <a:lnTo>
                    <a:pt x="36" y="116"/>
                  </a:lnTo>
                  <a:lnTo>
                    <a:pt x="27" y="112"/>
                  </a:lnTo>
                  <a:lnTo>
                    <a:pt x="19" y="104"/>
                  </a:lnTo>
                  <a:lnTo>
                    <a:pt x="12" y="95"/>
                  </a:lnTo>
                  <a:lnTo>
                    <a:pt x="6" y="85"/>
                  </a:lnTo>
                  <a:lnTo>
                    <a:pt x="2" y="73"/>
                  </a:lnTo>
                  <a:lnTo>
                    <a:pt x="0" y="62"/>
                  </a:lnTo>
                  <a:lnTo>
                    <a:pt x="2" y="48"/>
                  </a:lnTo>
                  <a:lnTo>
                    <a:pt x="6" y="39"/>
                  </a:lnTo>
                  <a:lnTo>
                    <a:pt x="12" y="27"/>
                  </a:lnTo>
                  <a:lnTo>
                    <a:pt x="19" y="20"/>
                  </a:lnTo>
                  <a:lnTo>
                    <a:pt x="27" y="12"/>
                  </a:lnTo>
                  <a:lnTo>
                    <a:pt x="36" y="6"/>
                  </a:lnTo>
                  <a:lnTo>
                    <a:pt x="48" y="2"/>
                  </a:lnTo>
                  <a:lnTo>
                    <a:pt x="61" y="0"/>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308" name="Freeform 284"/>
            <p:cNvSpPr>
              <a:spLocks/>
            </p:cNvSpPr>
            <p:nvPr/>
          </p:nvSpPr>
          <p:spPr bwMode="auto">
            <a:xfrm>
              <a:off x="4149" y="3135"/>
              <a:ext cx="121" cy="121"/>
            </a:xfrm>
            <a:custGeom>
              <a:avLst/>
              <a:gdLst>
                <a:gd name="T0" fmla="*/ 60 w 121"/>
                <a:gd name="T1" fmla="*/ 0 h 121"/>
                <a:gd name="T2" fmla="*/ 73 w 121"/>
                <a:gd name="T3" fmla="*/ 2 h 121"/>
                <a:gd name="T4" fmla="*/ 83 w 121"/>
                <a:gd name="T5" fmla="*/ 6 h 121"/>
                <a:gd name="T6" fmla="*/ 94 w 121"/>
                <a:gd name="T7" fmla="*/ 12 h 121"/>
                <a:gd name="T8" fmla="*/ 102 w 121"/>
                <a:gd name="T9" fmla="*/ 18 h 121"/>
                <a:gd name="T10" fmla="*/ 110 w 121"/>
                <a:gd name="T11" fmla="*/ 27 h 121"/>
                <a:gd name="T12" fmla="*/ 116 w 121"/>
                <a:gd name="T13" fmla="*/ 37 h 121"/>
                <a:gd name="T14" fmla="*/ 119 w 121"/>
                <a:gd name="T15" fmla="*/ 48 h 121"/>
                <a:gd name="T16" fmla="*/ 121 w 121"/>
                <a:gd name="T17" fmla="*/ 60 h 121"/>
                <a:gd name="T18" fmla="*/ 119 w 121"/>
                <a:gd name="T19" fmla="*/ 73 h 121"/>
                <a:gd name="T20" fmla="*/ 116 w 121"/>
                <a:gd name="T21" fmla="*/ 85 h 121"/>
                <a:gd name="T22" fmla="*/ 110 w 121"/>
                <a:gd name="T23" fmla="*/ 95 h 121"/>
                <a:gd name="T24" fmla="*/ 102 w 121"/>
                <a:gd name="T25" fmla="*/ 102 h 121"/>
                <a:gd name="T26" fmla="*/ 94 w 121"/>
                <a:gd name="T27" fmla="*/ 110 h 121"/>
                <a:gd name="T28" fmla="*/ 83 w 121"/>
                <a:gd name="T29" fmla="*/ 116 h 121"/>
                <a:gd name="T30" fmla="*/ 73 w 121"/>
                <a:gd name="T31" fmla="*/ 119 h 121"/>
                <a:gd name="T32" fmla="*/ 60 w 121"/>
                <a:gd name="T33" fmla="*/ 121 h 121"/>
                <a:gd name="T34" fmla="*/ 48 w 121"/>
                <a:gd name="T35" fmla="*/ 119 h 121"/>
                <a:gd name="T36" fmla="*/ 37 w 121"/>
                <a:gd name="T37" fmla="*/ 116 h 121"/>
                <a:gd name="T38" fmla="*/ 27 w 121"/>
                <a:gd name="T39" fmla="*/ 110 h 121"/>
                <a:gd name="T40" fmla="*/ 18 w 121"/>
                <a:gd name="T41" fmla="*/ 102 h 121"/>
                <a:gd name="T42" fmla="*/ 10 w 121"/>
                <a:gd name="T43" fmla="*/ 95 h 121"/>
                <a:gd name="T44" fmla="*/ 6 w 121"/>
                <a:gd name="T45" fmla="*/ 85 h 121"/>
                <a:gd name="T46" fmla="*/ 2 w 121"/>
                <a:gd name="T47" fmla="*/ 73 h 121"/>
                <a:gd name="T48" fmla="*/ 0 w 121"/>
                <a:gd name="T49" fmla="*/ 60 h 121"/>
                <a:gd name="T50" fmla="*/ 2 w 121"/>
                <a:gd name="T51" fmla="*/ 48 h 121"/>
                <a:gd name="T52" fmla="*/ 6 w 121"/>
                <a:gd name="T53" fmla="*/ 37 h 121"/>
                <a:gd name="T54" fmla="*/ 10 w 121"/>
                <a:gd name="T55" fmla="*/ 27 h 121"/>
                <a:gd name="T56" fmla="*/ 18 w 121"/>
                <a:gd name="T57" fmla="*/ 18 h 121"/>
                <a:gd name="T58" fmla="*/ 27 w 121"/>
                <a:gd name="T59" fmla="*/ 12 h 121"/>
                <a:gd name="T60" fmla="*/ 37 w 121"/>
                <a:gd name="T61" fmla="*/ 6 h 121"/>
                <a:gd name="T62" fmla="*/ 48 w 121"/>
                <a:gd name="T63" fmla="*/ 2 h 121"/>
                <a:gd name="T64" fmla="*/ 60 w 121"/>
                <a:gd name="T65" fmla="*/ 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1" h="121">
                  <a:moveTo>
                    <a:pt x="60" y="0"/>
                  </a:moveTo>
                  <a:lnTo>
                    <a:pt x="73" y="2"/>
                  </a:lnTo>
                  <a:lnTo>
                    <a:pt x="83" y="6"/>
                  </a:lnTo>
                  <a:lnTo>
                    <a:pt x="94" y="12"/>
                  </a:lnTo>
                  <a:lnTo>
                    <a:pt x="102" y="18"/>
                  </a:lnTo>
                  <a:lnTo>
                    <a:pt x="110" y="27"/>
                  </a:lnTo>
                  <a:lnTo>
                    <a:pt x="116" y="37"/>
                  </a:lnTo>
                  <a:lnTo>
                    <a:pt x="119" y="48"/>
                  </a:lnTo>
                  <a:lnTo>
                    <a:pt x="121" y="60"/>
                  </a:lnTo>
                  <a:lnTo>
                    <a:pt x="119" y="73"/>
                  </a:lnTo>
                  <a:lnTo>
                    <a:pt x="116" y="85"/>
                  </a:lnTo>
                  <a:lnTo>
                    <a:pt x="110" y="95"/>
                  </a:lnTo>
                  <a:lnTo>
                    <a:pt x="102" y="102"/>
                  </a:lnTo>
                  <a:lnTo>
                    <a:pt x="94" y="110"/>
                  </a:lnTo>
                  <a:lnTo>
                    <a:pt x="83" y="116"/>
                  </a:lnTo>
                  <a:lnTo>
                    <a:pt x="73" y="119"/>
                  </a:lnTo>
                  <a:lnTo>
                    <a:pt x="60" y="121"/>
                  </a:lnTo>
                  <a:lnTo>
                    <a:pt x="48" y="119"/>
                  </a:lnTo>
                  <a:lnTo>
                    <a:pt x="37" y="116"/>
                  </a:lnTo>
                  <a:lnTo>
                    <a:pt x="27" y="110"/>
                  </a:lnTo>
                  <a:lnTo>
                    <a:pt x="18" y="102"/>
                  </a:lnTo>
                  <a:lnTo>
                    <a:pt x="10" y="95"/>
                  </a:lnTo>
                  <a:lnTo>
                    <a:pt x="6" y="85"/>
                  </a:lnTo>
                  <a:lnTo>
                    <a:pt x="2" y="73"/>
                  </a:lnTo>
                  <a:lnTo>
                    <a:pt x="0" y="60"/>
                  </a:lnTo>
                  <a:lnTo>
                    <a:pt x="2" y="48"/>
                  </a:lnTo>
                  <a:lnTo>
                    <a:pt x="6" y="37"/>
                  </a:lnTo>
                  <a:lnTo>
                    <a:pt x="10" y="27"/>
                  </a:lnTo>
                  <a:lnTo>
                    <a:pt x="18" y="18"/>
                  </a:lnTo>
                  <a:lnTo>
                    <a:pt x="27" y="12"/>
                  </a:lnTo>
                  <a:lnTo>
                    <a:pt x="37" y="6"/>
                  </a:lnTo>
                  <a:lnTo>
                    <a:pt x="48" y="2"/>
                  </a:lnTo>
                  <a:lnTo>
                    <a:pt x="6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309" name="Freeform 285"/>
            <p:cNvSpPr>
              <a:spLocks/>
            </p:cNvSpPr>
            <p:nvPr/>
          </p:nvSpPr>
          <p:spPr bwMode="auto">
            <a:xfrm>
              <a:off x="4284" y="3233"/>
              <a:ext cx="280" cy="192"/>
            </a:xfrm>
            <a:custGeom>
              <a:avLst/>
              <a:gdLst>
                <a:gd name="T0" fmla="*/ 276 w 280"/>
                <a:gd name="T1" fmla="*/ 187 h 192"/>
                <a:gd name="T2" fmla="*/ 280 w 280"/>
                <a:gd name="T3" fmla="*/ 179 h 192"/>
                <a:gd name="T4" fmla="*/ 9 w 280"/>
                <a:gd name="T5" fmla="*/ 0 h 192"/>
                <a:gd name="T6" fmla="*/ 0 w 280"/>
                <a:gd name="T7" fmla="*/ 14 h 192"/>
                <a:gd name="T8" fmla="*/ 270 w 280"/>
                <a:gd name="T9" fmla="*/ 192 h 192"/>
                <a:gd name="T10" fmla="*/ 276 w 280"/>
                <a:gd name="T11" fmla="*/ 187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0" h="192">
                  <a:moveTo>
                    <a:pt x="276" y="187"/>
                  </a:moveTo>
                  <a:lnTo>
                    <a:pt x="280" y="179"/>
                  </a:lnTo>
                  <a:lnTo>
                    <a:pt x="9" y="0"/>
                  </a:lnTo>
                  <a:lnTo>
                    <a:pt x="0" y="14"/>
                  </a:lnTo>
                  <a:lnTo>
                    <a:pt x="270" y="192"/>
                  </a:lnTo>
                  <a:lnTo>
                    <a:pt x="276" y="18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310" name="Freeform 286"/>
            <p:cNvSpPr>
              <a:spLocks/>
            </p:cNvSpPr>
            <p:nvPr/>
          </p:nvSpPr>
          <p:spPr bwMode="auto">
            <a:xfrm>
              <a:off x="4505" y="3366"/>
              <a:ext cx="124" cy="94"/>
            </a:xfrm>
            <a:custGeom>
              <a:avLst/>
              <a:gdLst>
                <a:gd name="T0" fmla="*/ 34 w 124"/>
                <a:gd name="T1" fmla="*/ 0 h 94"/>
                <a:gd name="T2" fmla="*/ 124 w 124"/>
                <a:gd name="T3" fmla="*/ 94 h 94"/>
                <a:gd name="T4" fmla="*/ 0 w 124"/>
                <a:gd name="T5" fmla="*/ 56 h 94"/>
                <a:gd name="T6" fmla="*/ 32 w 124"/>
                <a:gd name="T7" fmla="*/ 42 h 94"/>
                <a:gd name="T8" fmla="*/ 34 w 124"/>
                <a:gd name="T9" fmla="*/ 0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94">
                  <a:moveTo>
                    <a:pt x="34" y="0"/>
                  </a:moveTo>
                  <a:lnTo>
                    <a:pt x="124" y="94"/>
                  </a:lnTo>
                  <a:lnTo>
                    <a:pt x="0" y="56"/>
                  </a:lnTo>
                  <a:lnTo>
                    <a:pt x="32" y="42"/>
                  </a:lnTo>
                  <a:lnTo>
                    <a:pt x="34"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311" name="Rectangle 287"/>
            <p:cNvSpPr>
              <a:spLocks noChangeArrowheads="1"/>
            </p:cNvSpPr>
            <p:nvPr/>
          </p:nvSpPr>
          <p:spPr bwMode="auto">
            <a:xfrm>
              <a:off x="4652" y="3239"/>
              <a:ext cx="8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FFFF"/>
                  </a:solidFill>
                  <a:latin typeface="Arial" charset="0"/>
                </a:rPr>
                <a:t>transkripcijski aparat</a:t>
              </a:r>
              <a:endParaRPr lang="en-US">
                <a:solidFill>
                  <a:srgbClr val="000000"/>
                </a:solidFill>
              </a:endParaRPr>
            </a:p>
          </p:txBody>
        </p:sp>
        <p:sp>
          <p:nvSpPr>
            <p:cNvPr id="52312" name="Freeform 288"/>
            <p:cNvSpPr>
              <a:spLocks/>
            </p:cNvSpPr>
            <p:nvPr/>
          </p:nvSpPr>
          <p:spPr bwMode="auto">
            <a:xfrm>
              <a:off x="3967" y="3268"/>
              <a:ext cx="167" cy="90"/>
            </a:xfrm>
            <a:custGeom>
              <a:avLst/>
              <a:gdLst>
                <a:gd name="T0" fmla="*/ 121 w 167"/>
                <a:gd name="T1" fmla="*/ 90 h 90"/>
                <a:gd name="T2" fmla="*/ 0 w 167"/>
                <a:gd name="T3" fmla="*/ 90 h 90"/>
                <a:gd name="T4" fmla="*/ 0 w 167"/>
                <a:gd name="T5" fmla="*/ 0 h 90"/>
                <a:gd name="T6" fmla="*/ 121 w 167"/>
                <a:gd name="T7" fmla="*/ 0 h 90"/>
                <a:gd name="T8" fmla="*/ 167 w 167"/>
                <a:gd name="T9" fmla="*/ 44 h 90"/>
                <a:gd name="T10" fmla="*/ 121 w 167"/>
                <a:gd name="T11" fmla="*/ 9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 h="90">
                  <a:moveTo>
                    <a:pt x="121" y="90"/>
                  </a:moveTo>
                  <a:lnTo>
                    <a:pt x="0" y="90"/>
                  </a:lnTo>
                  <a:lnTo>
                    <a:pt x="0" y="0"/>
                  </a:lnTo>
                  <a:lnTo>
                    <a:pt x="121" y="0"/>
                  </a:lnTo>
                  <a:lnTo>
                    <a:pt x="167" y="44"/>
                  </a:lnTo>
                  <a:lnTo>
                    <a:pt x="121" y="9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313" name="Freeform 289"/>
            <p:cNvSpPr>
              <a:spLocks/>
            </p:cNvSpPr>
            <p:nvPr/>
          </p:nvSpPr>
          <p:spPr bwMode="auto">
            <a:xfrm>
              <a:off x="3967" y="3268"/>
              <a:ext cx="167" cy="90"/>
            </a:xfrm>
            <a:custGeom>
              <a:avLst/>
              <a:gdLst>
                <a:gd name="T0" fmla="*/ 121 w 167"/>
                <a:gd name="T1" fmla="*/ 90 h 90"/>
                <a:gd name="T2" fmla="*/ 0 w 167"/>
                <a:gd name="T3" fmla="*/ 90 h 90"/>
                <a:gd name="T4" fmla="*/ 0 w 167"/>
                <a:gd name="T5" fmla="*/ 0 h 90"/>
                <a:gd name="T6" fmla="*/ 121 w 167"/>
                <a:gd name="T7" fmla="*/ 0 h 90"/>
                <a:gd name="T8" fmla="*/ 167 w 167"/>
                <a:gd name="T9" fmla="*/ 44 h 90"/>
                <a:gd name="T10" fmla="*/ 121 w 167"/>
                <a:gd name="T11" fmla="*/ 9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 h="90">
                  <a:moveTo>
                    <a:pt x="121" y="90"/>
                  </a:moveTo>
                  <a:lnTo>
                    <a:pt x="0" y="90"/>
                  </a:lnTo>
                  <a:lnTo>
                    <a:pt x="0" y="0"/>
                  </a:lnTo>
                  <a:lnTo>
                    <a:pt x="121" y="0"/>
                  </a:lnTo>
                  <a:lnTo>
                    <a:pt x="167" y="44"/>
                  </a:lnTo>
                  <a:lnTo>
                    <a:pt x="121" y="90"/>
                  </a:lnTo>
                </a:path>
              </a:pathLst>
            </a:custGeom>
            <a:noFill/>
            <a:ln w="317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52314" name="Freeform 290"/>
            <p:cNvSpPr>
              <a:spLocks/>
            </p:cNvSpPr>
            <p:nvPr/>
          </p:nvSpPr>
          <p:spPr bwMode="auto">
            <a:xfrm>
              <a:off x="4121" y="3268"/>
              <a:ext cx="153" cy="90"/>
            </a:xfrm>
            <a:custGeom>
              <a:avLst/>
              <a:gdLst>
                <a:gd name="T0" fmla="*/ 153 w 153"/>
                <a:gd name="T1" fmla="*/ 0 h 90"/>
                <a:gd name="T2" fmla="*/ 0 w 153"/>
                <a:gd name="T3" fmla="*/ 0 h 90"/>
                <a:gd name="T4" fmla="*/ 44 w 153"/>
                <a:gd name="T5" fmla="*/ 44 h 90"/>
                <a:gd name="T6" fmla="*/ 0 w 153"/>
                <a:gd name="T7" fmla="*/ 88 h 90"/>
                <a:gd name="T8" fmla="*/ 153 w 153"/>
                <a:gd name="T9" fmla="*/ 90 h 90"/>
                <a:gd name="T10" fmla="*/ 153 w 153"/>
                <a:gd name="T11" fmla="*/ 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90">
                  <a:moveTo>
                    <a:pt x="153" y="0"/>
                  </a:moveTo>
                  <a:lnTo>
                    <a:pt x="0" y="0"/>
                  </a:lnTo>
                  <a:lnTo>
                    <a:pt x="44" y="44"/>
                  </a:lnTo>
                  <a:lnTo>
                    <a:pt x="0" y="88"/>
                  </a:lnTo>
                  <a:lnTo>
                    <a:pt x="153" y="90"/>
                  </a:lnTo>
                  <a:lnTo>
                    <a:pt x="153"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315" name="Freeform 291"/>
            <p:cNvSpPr>
              <a:spLocks/>
            </p:cNvSpPr>
            <p:nvPr/>
          </p:nvSpPr>
          <p:spPr bwMode="auto">
            <a:xfrm>
              <a:off x="4121" y="3268"/>
              <a:ext cx="153" cy="90"/>
            </a:xfrm>
            <a:custGeom>
              <a:avLst/>
              <a:gdLst>
                <a:gd name="T0" fmla="*/ 153 w 153"/>
                <a:gd name="T1" fmla="*/ 0 h 90"/>
                <a:gd name="T2" fmla="*/ 0 w 153"/>
                <a:gd name="T3" fmla="*/ 0 h 90"/>
                <a:gd name="T4" fmla="*/ 44 w 153"/>
                <a:gd name="T5" fmla="*/ 44 h 90"/>
                <a:gd name="T6" fmla="*/ 0 w 153"/>
                <a:gd name="T7" fmla="*/ 88 h 90"/>
                <a:gd name="T8" fmla="*/ 153 w 153"/>
                <a:gd name="T9" fmla="*/ 90 h 90"/>
                <a:gd name="T10" fmla="*/ 153 w 153"/>
                <a:gd name="T11" fmla="*/ 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90">
                  <a:moveTo>
                    <a:pt x="153" y="0"/>
                  </a:moveTo>
                  <a:lnTo>
                    <a:pt x="0" y="0"/>
                  </a:lnTo>
                  <a:lnTo>
                    <a:pt x="44" y="44"/>
                  </a:lnTo>
                  <a:lnTo>
                    <a:pt x="0" y="88"/>
                  </a:lnTo>
                  <a:lnTo>
                    <a:pt x="153" y="90"/>
                  </a:lnTo>
                  <a:lnTo>
                    <a:pt x="153" y="0"/>
                  </a:lnTo>
                </a:path>
              </a:pathLst>
            </a:custGeom>
            <a:noFill/>
            <a:ln w="317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52316" name="Rectangle 292"/>
            <p:cNvSpPr>
              <a:spLocks noChangeArrowheads="1"/>
            </p:cNvSpPr>
            <p:nvPr/>
          </p:nvSpPr>
          <p:spPr bwMode="auto">
            <a:xfrm>
              <a:off x="4004" y="3280"/>
              <a:ext cx="7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b="1">
                  <a:solidFill>
                    <a:srgbClr val="FFFFFF"/>
                  </a:solidFill>
                  <a:latin typeface="Arial" charset="0"/>
                </a:rPr>
                <a:t>X</a:t>
              </a:r>
              <a:endParaRPr lang="en-US">
                <a:solidFill>
                  <a:srgbClr val="000000"/>
                </a:solidFill>
              </a:endParaRPr>
            </a:p>
          </p:txBody>
        </p:sp>
        <p:sp>
          <p:nvSpPr>
            <p:cNvPr id="52317" name="Rectangle 293"/>
            <p:cNvSpPr>
              <a:spLocks noChangeArrowheads="1"/>
            </p:cNvSpPr>
            <p:nvPr/>
          </p:nvSpPr>
          <p:spPr bwMode="auto">
            <a:xfrm>
              <a:off x="4182" y="3284"/>
              <a:ext cx="7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b="1">
                  <a:solidFill>
                    <a:srgbClr val="FFFFFF"/>
                  </a:solidFill>
                  <a:latin typeface="Arial" charset="0"/>
                </a:rPr>
                <a:t>Y</a:t>
              </a:r>
              <a:endParaRPr lang="en-US">
                <a:solidFill>
                  <a:srgbClr val="000000"/>
                </a:solidFill>
              </a:endParaRPr>
            </a:p>
          </p:txBody>
        </p:sp>
        <p:sp>
          <p:nvSpPr>
            <p:cNvPr id="52318" name="Rectangle 294"/>
            <p:cNvSpPr>
              <a:spLocks noChangeArrowheads="1"/>
            </p:cNvSpPr>
            <p:nvPr/>
          </p:nvSpPr>
          <p:spPr bwMode="auto">
            <a:xfrm>
              <a:off x="3969" y="3186"/>
              <a:ext cx="15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a:solidFill>
                    <a:srgbClr val="000000"/>
                  </a:solidFill>
                  <a:latin typeface="Arial" charset="0"/>
                </a:rPr>
                <a:t>bait</a:t>
              </a:r>
              <a:endParaRPr lang="en-US">
                <a:solidFill>
                  <a:srgbClr val="000000"/>
                </a:solidFill>
              </a:endParaRPr>
            </a:p>
          </p:txBody>
        </p:sp>
        <p:sp>
          <p:nvSpPr>
            <p:cNvPr id="52319" name="Rectangle 295"/>
            <p:cNvSpPr>
              <a:spLocks noChangeArrowheads="1"/>
            </p:cNvSpPr>
            <p:nvPr/>
          </p:nvSpPr>
          <p:spPr bwMode="auto">
            <a:xfrm>
              <a:off x="4134" y="3355"/>
              <a:ext cx="17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a:solidFill>
                    <a:srgbClr val="000000"/>
                  </a:solidFill>
                  <a:latin typeface="Arial" charset="0"/>
                </a:rPr>
                <a:t>prey</a:t>
              </a:r>
              <a:endParaRPr lang="en-US">
                <a:solidFill>
                  <a:srgbClr val="000000"/>
                </a:solidFill>
              </a:endParaRPr>
            </a:p>
          </p:txBody>
        </p:sp>
        <p:sp>
          <p:nvSpPr>
            <p:cNvPr id="52320" name="Rectangle 296"/>
            <p:cNvSpPr>
              <a:spLocks noChangeArrowheads="1"/>
            </p:cNvSpPr>
            <p:nvPr/>
          </p:nvSpPr>
          <p:spPr bwMode="auto">
            <a:xfrm>
              <a:off x="5128" y="3404"/>
              <a:ext cx="16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a:solidFill>
                    <a:srgbClr val="00FFFF"/>
                  </a:solidFill>
                  <a:latin typeface="Arial" charset="0"/>
                </a:rPr>
                <a:t>lac </a:t>
              </a:r>
              <a:r>
                <a:rPr lang="sl-SI" sz="900" b="1">
                  <a:solidFill>
                    <a:srgbClr val="00FFFF"/>
                  </a:solidFill>
                  <a:latin typeface="Arial" charset="0"/>
                </a:rPr>
                <a:t>Z</a:t>
              </a:r>
              <a:endParaRPr lang="en-US">
                <a:solidFill>
                  <a:srgbClr val="000000"/>
                </a:solidFill>
              </a:endParaRPr>
            </a:p>
          </p:txBody>
        </p:sp>
        <p:sp>
          <p:nvSpPr>
            <p:cNvPr id="52321" name="Rectangle 297"/>
            <p:cNvSpPr>
              <a:spLocks noChangeArrowheads="1"/>
            </p:cNvSpPr>
            <p:nvPr/>
          </p:nvSpPr>
          <p:spPr bwMode="auto">
            <a:xfrm>
              <a:off x="4981" y="3691"/>
              <a:ext cx="7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a:solidFill>
                    <a:srgbClr val="00FFFF"/>
                  </a:solidFill>
                  <a:latin typeface="Symbol" pitchFamily="18" charset="2"/>
                </a:rPr>
                <a:t>b</a:t>
              </a:r>
              <a:endParaRPr lang="en-US">
                <a:solidFill>
                  <a:srgbClr val="000000"/>
                </a:solidFill>
              </a:endParaRPr>
            </a:p>
          </p:txBody>
        </p:sp>
        <p:sp>
          <p:nvSpPr>
            <p:cNvPr id="52322" name="Rectangle 298"/>
            <p:cNvSpPr>
              <a:spLocks noChangeArrowheads="1"/>
            </p:cNvSpPr>
            <p:nvPr/>
          </p:nvSpPr>
          <p:spPr bwMode="auto">
            <a:xfrm>
              <a:off x="5019" y="3699"/>
              <a:ext cx="46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a:solidFill>
                    <a:srgbClr val="00FFFF"/>
                  </a:solidFill>
                  <a:latin typeface="Arial" charset="0"/>
                </a:rPr>
                <a:t>-galaktozidaza</a:t>
              </a:r>
              <a:endParaRPr lang="en-US">
                <a:solidFill>
                  <a:srgbClr val="000000"/>
                </a:solidFill>
              </a:endParaRPr>
            </a:p>
          </p:txBody>
        </p:sp>
        <p:sp>
          <p:nvSpPr>
            <p:cNvPr id="52323" name="Rectangle 299"/>
            <p:cNvSpPr>
              <a:spLocks noChangeArrowheads="1"/>
            </p:cNvSpPr>
            <p:nvPr/>
          </p:nvSpPr>
          <p:spPr bwMode="auto">
            <a:xfrm>
              <a:off x="4879" y="3958"/>
              <a:ext cx="20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a:solidFill>
                    <a:srgbClr val="00FFFF"/>
                  </a:solidFill>
                  <a:latin typeface="Arial" charset="0"/>
                </a:rPr>
                <a:t>X-gal</a:t>
              </a:r>
              <a:endParaRPr lang="en-US">
                <a:solidFill>
                  <a:srgbClr val="000000"/>
                </a:solidFill>
              </a:endParaRPr>
            </a:p>
          </p:txBody>
        </p:sp>
        <p:sp>
          <p:nvSpPr>
            <p:cNvPr id="52324" name="Rectangle 300"/>
            <p:cNvSpPr>
              <a:spLocks noChangeArrowheads="1"/>
            </p:cNvSpPr>
            <p:nvPr/>
          </p:nvSpPr>
          <p:spPr bwMode="auto">
            <a:xfrm>
              <a:off x="5355" y="3958"/>
              <a:ext cx="24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a:solidFill>
                    <a:srgbClr val="00FFFF"/>
                  </a:solidFill>
                  <a:latin typeface="Arial" charset="0"/>
                </a:rPr>
                <a:t>modra </a:t>
              </a:r>
            </a:p>
            <a:p>
              <a:pPr eaLnBrk="1" hangingPunct="1"/>
              <a:r>
                <a:rPr lang="en-US" sz="900" b="1">
                  <a:solidFill>
                    <a:srgbClr val="00FFFF"/>
                  </a:solidFill>
                  <a:latin typeface="Arial" charset="0"/>
                </a:rPr>
                <a:t>barva</a:t>
              </a:r>
              <a:endParaRPr lang="en-US">
                <a:solidFill>
                  <a:srgbClr val="000000"/>
                </a:solidFill>
              </a:endParaRPr>
            </a:p>
          </p:txBody>
        </p:sp>
        <p:sp>
          <p:nvSpPr>
            <p:cNvPr id="52325" name="Freeform 301"/>
            <p:cNvSpPr>
              <a:spLocks/>
            </p:cNvSpPr>
            <p:nvPr/>
          </p:nvSpPr>
          <p:spPr bwMode="auto">
            <a:xfrm>
              <a:off x="5088" y="4000"/>
              <a:ext cx="221" cy="9"/>
            </a:xfrm>
            <a:custGeom>
              <a:avLst/>
              <a:gdLst>
                <a:gd name="T0" fmla="*/ 221 w 221"/>
                <a:gd name="T1" fmla="*/ 4 h 9"/>
                <a:gd name="T2" fmla="*/ 221 w 221"/>
                <a:gd name="T3" fmla="*/ 0 h 9"/>
                <a:gd name="T4" fmla="*/ 0 w 221"/>
                <a:gd name="T5" fmla="*/ 0 h 9"/>
                <a:gd name="T6" fmla="*/ 0 w 221"/>
                <a:gd name="T7" fmla="*/ 9 h 9"/>
                <a:gd name="T8" fmla="*/ 221 w 221"/>
                <a:gd name="T9" fmla="*/ 9 h 9"/>
                <a:gd name="T10" fmla="*/ 221 w 221"/>
                <a:gd name="T11" fmla="*/ 4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 h="9">
                  <a:moveTo>
                    <a:pt x="221" y="4"/>
                  </a:moveTo>
                  <a:lnTo>
                    <a:pt x="221" y="0"/>
                  </a:lnTo>
                  <a:lnTo>
                    <a:pt x="0" y="0"/>
                  </a:lnTo>
                  <a:lnTo>
                    <a:pt x="0" y="9"/>
                  </a:lnTo>
                  <a:lnTo>
                    <a:pt x="221" y="9"/>
                  </a:lnTo>
                  <a:lnTo>
                    <a:pt x="221" y="4"/>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326" name="Freeform 302"/>
            <p:cNvSpPr>
              <a:spLocks/>
            </p:cNvSpPr>
            <p:nvPr/>
          </p:nvSpPr>
          <p:spPr bwMode="auto">
            <a:xfrm>
              <a:off x="5196" y="3558"/>
              <a:ext cx="9" cy="119"/>
            </a:xfrm>
            <a:custGeom>
              <a:avLst/>
              <a:gdLst>
                <a:gd name="T0" fmla="*/ 5 w 9"/>
                <a:gd name="T1" fmla="*/ 119 h 119"/>
                <a:gd name="T2" fmla="*/ 9 w 9"/>
                <a:gd name="T3" fmla="*/ 119 h 119"/>
                <a:gd name="T4" fmla="*/ 9 w 9"/>
                <a:gd name="T5" fmla="*/ 0 h 119"/>
                <a:gd name="T6" fmla="*/ 0 w 9"/>
                <a:gd name="T7" fmla="*/ 0 h 119"/>
                <a:gd name="T8" fmla="*/ 0 w 9"/>
                <a:gd name="T9" fmla="*/ 119 h 119"/>
                <a:gd name="T10" fmla="*/ 5 w 9"/>
                <a:gd name="T11" fmla="*/ 119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19">
                  <a:moveTo>
                    <a:pt x="5" y="119"/>
                  </a:moveTo>
                  <a:lnTo>
                    <a:pt x="9" y="119"/>
                  </a:lnTo>
                  <a:lnTo>
                    <a:pt x="9" y="0"/>
                  </a:lnTo>
                  <a:lnTo>
                    <a:pt x="0" y="0"/>
                  </a:lnTo>
                  <a:lnTo>
                    <a:pt x="0" y="119"/>
                  </a:lnTo>
                  <a:lnTo>
                    <a:pt x="5" y="119"/>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327" name="Freeform 303"/>
            <p:cNvSpPr>
              <a:spLocks/>
            </p:cNvSpPr>
            <p:nvPr/>
          </p:nvSpPr>
          <p:spPr bwMode="auto">
            <a:xfrm>
              <a:off x="5196" y="3827"/>
              <a:ext cx="9" cy="134"/>
            </a:xfrm>
            <a:custGeom>
              <a:avLst/>
              <a:gdLst>
                <a:gd name="T0" fmla="*/ 5 w 9"/>
                <a:gd name="T1" fmla="*/ 134 h 134"/>
                <a:gd name="T2" fmla="*/ 9 w 9"/>
                <a:gd name="T3" fmla="*/ 134 h 134"/>
                <a:gd name="T4" fmla="*/ 9 w 9"/>
                <a:gd name="T5" fmla="*/ 0 h 134"/>
                <a:gd name="T6" fmla="*/ 0 w 9"/>
                <a:gd name="T7" fmla="*/ 0 h 134"/>
                <a:gd name="T8" fmla="*/ 0 w 9"/>
                <a:gd name="T9" fmla="*/ 134 h 134"/>
                <a:gd name="T10" fmla="*/ 5 w 9"/>
                <a:gd name="T11" fmla="*/ 134 h 1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34">
                  <a:moveTo>
                    <a:pt x="5" y="134"/>
                  </a:moveTo>
                  <a:lnTo>
                    <a:pt x="9" y="134"/>
                  </a:lnTo>
                  <a:lnTo>
                    <a:pt x="9" y="0"/>
                  </a:lnTo>
                  <a:lnTo>
                    <a:pt x="0" y="0"/>
                  </a:lnTo>
                  <a:lnTo>
                    <a:pt x="0" y="134"/>
                  </a:lnTo>
                  <a:lnTo>
                    <a:pt x="5" y="134"/>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328" name="Freeform 304"/>
            <p:cNvSpPr>
              <a:spLocks/>
            </p:cNvSpPr>
            <p:nvPr/>
          </p:nvSpPr>
          <p:spPr bwMode="auto">
            <a:xfrm>
              <a:off x="5182" y="3635"/>
              <a:ext cx="35" cy="59"/>
            </a:xfrm>
            <a:custGeom>
              <a:avLst/>
              <a:gdLst>
                <a:gd name="T0" fmla="*/ 35 w 35"/>
                <a:gd name="T1" fmla="*/ 0 h 59"/>
                <a:gd name="T2" fmla="*/ 17 w 35"/>
                <a:gd name="T3" fmla="*/ 59 h 59"/>
                <a:gd name="T4" fmla="*/ 0 w 35"/>
                <a:gd name="T5" fmla="*/ 0 h 59"/>
                <a:gd name="T6" fmla="*/ 19 w 35"/>
                <a:gd name="T7" fmla="*/ 17 h 59"/>
                <a:gd name="T8" fmla="*/ 35 w 35"/>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9">
                  <a:moveTo>
                    <a:pt x="35" y="0"/>
                  </a:moveTo>
                  <a:lnTo>
                    <a:pt x="17" y="59"/>
                  </a:lnTo>
                  <a:lnTo>
                    <a:pt x="0" y="0"/>
                  </a:lnTo>
                  <a:lnTo>
                    <a:pt x="19" y="17"/>
                  </a:lnTo>
                  <a:lnTo>
                    <a:pt x="35"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329" name="Freeform 305"/>
            <p:cNvSpPr>
              <a:spLocks/>
            </p:cNvSpPr>
            <p:nvPr/>
          </p:nvSpPr>
          <p:spPr bwMode="auto">
            <a:xfrm>
              <a:off x="5182" y="3931"/>
              <a:ext cx="35" cy="57"/>
            </a:xfrm>
            <a:custGeom>
              <a:avLst/>
              <a:gdLst>
                <a:gd name="T0" fmla="*/ 35 w 35"/>
                <a:gd name="T1" fmla="*/ 0 h 57"/>
                <a:gd name="T2" fmla="*/ 17 w 35"/>
                <a:gd name="T3" fmla="*/ 57 h 57"/>
                <a:gd name="T4" fmla="*/ 0 w 35"/>
                <a:gd name="T5" fmla="*/ 0 h 57"/>
                <a:gd name="T6" fmla="*/ 19 w 35"/>
                <a:gd name="T7" fmla="*/ 15 h 57"/>
                <a:gd name="T8" fmla="*/ 35 w 35"/>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7">
                  <a:moveTo>
                    <a:pt x="35" y="0"/>
                  </a:moveTo>
                  <a:lnTo>
                    <a:pt x="17" y="57"/>
                  </a:lnTo>
                  <a:lnTo>
                    <a:pt x="0" y="0"/>
                  </a:lnTo>
                  <a:lnTo>
                    <a:pt x="19" y="15"/>
                  </a:lnTo>
                  <a:lnTo>
                    <a:pt x="35"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2330" name="Freeform 306"/>
            <p:cNvSpPr>
              <a:spLocks/>
            </p:cNvSpPr>
            <p:nvPr/>
          </p:nvSpPr>
          <p:spPr bwMode="auto">
            <a:xfrm>
              <a:off x="5280" y="3988"/>
              <a:ext cx="60" cy="35"/>
            </a:xfrm>
            <a:custGeom>
              <a:avLst/>
              <a:gdLst>
                <a:gd name="T0" fmla="*/ 0 w 60"/>
                <a:gd name="T1" fmla="*/ 0 h 35"/>
                <a:gd name="T2" fmla="*/ 60 w 60"/>
                <a:gd name="T3" fmla="*/ 16 h 35"/>
                <a:gd name="T4" fmla="*/ 2 w 60"/>
                <a:gd name="T5" fmla="*/ 35 h 35"/>
                <a:gd name="T6" fmla="*/ 17 w 60"/>
                <a:gd name="T7" fmla="*/ 16 h 35"/>
                <a:gd name="T8" fmla="*/ 0 w 60"/>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35">
                  <a:moveTo>
                    <a:pt x="0" y="0"/>
                  </a:moveTo>
                  <a:lnTo>
                    <a:pt x="60" y="16"/>
                  </a:lnTo>
                  <a:lnTo>
                    <a:pt x="2" y="35"/>
                  </a:lnTo>
                  <a:lnTo>
                    <a:pt x="17" y="16"/>
                  </a:lnTo>
                  <a:lnTo>
                    <a:pt x="0"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194867" name="Rectangle 307"/>
          <p:cNvSpPr>
            <a:spLocks noChangeArrowheads="1"/>
          </p:cNvSpPr>
          <p:nvPr/>
        </p:nvSpPr>
        <p:spPr bwMode="auto">
          <a:xfrm>
            <a:off x="304800" y="0"/>
            <a:ext cx="6296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b="1" i="1">
                <a:solidFill>
                  <a:srgbClr val="00FF00"/>
                </a:solidFill>
                <a:latin typeface="Arial" charset="0"/>
              </a:rPr>
              <a:t>(ribo)lov </a:t>
            </a:r>
            <a:r>
              <a:rPr lang="sl-SI" b="1" i="1">
                <a:solidFill>
                  <a:srgbClr val="00FF00"/>
                </a:solidFill>
                <a:latin typeface="Arial" charset="0"/>
              </a:rPr>
              <a:t>z </a:t>
            </a:r>
            <a:r>
              <a:rPr lang="en-US" b="1" i="1">
                <a:solidFill>
                  <a:srgbClr val="00FF00"/>
                </a:solidFill>
                <a:latin typeface="Arial" charset="0"/>
              </a:rPr>
              <a:t>dvohibridnim sistemom</a:t>
            </a:r>
            <a:r>
              <a:rPr lang="sl-SI" b="1" i="1">
                <a:solidFill>
                  <a:srgbClr val="00FF00"/>
                </a:solidFill>
                <a:latin typeface="Arial" charset="0"/>
              </a:rPr>
              <a:t> kvasovk</a:t>
            </a:r>
            <a:endParaRPr lang="en-US">
              <a:solidFill>
                <a:srgbClr val="000000"/>
              </a:solidFill>
            </a:endParaRPr>
          </a:p>
        </p:txBody>
      </p:sp>
      <p:sp>
        <p:nvSpPr>
          <p:cNvPr id="194868" name="Rectangle 308"/>
          <p:cNvSpPr>
            <a:spLocks noChangeArrowheads="1"/>
          </p:cNvSpPr>
          <p:nvPr/>
        </p:nvSpPr>
        <p:spPr bwMode="auto">
          <a:xfrm>
            <a:off x="304800" y="533400"/>
            <a:ext cx="5715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200" i="1">
                <a:solidFill>
                  <a:srgbClr val="CCECFF"/>
                </a:solidFill>
                <a:latin typeface="Arial" charset="0"/>
              </a:rPr>
              <a:t>Bruce Jenks, Odd. za celično fiziologijo živali, Univerza v Nijmegnu, Nizozemska</a:t>
            </a:r>
            <a:br>
              <a:rPr lang="en-US" sz="1200" i="1">
                <a:solidFill>
                  <a:srgbClr val="CCECFF"/>
                </a:solidFill>
                <a:latin typeface="Arial" charset="0"/>
              </a:rPr>
            </a:br>
            <a:r>
              <a:rPr lang="en-US" sz="1000">
                <a:solidFill>
                  <a:srgbClr val="66FFFF"/>
                </a:solidFill>
                <a:latin typeface="Arial" charset="0"/>
              </a:rPr>
              <a:t>http://www.celanphy.sci.kun.nl/jenks.htm</a:t>
            </a:r>
            <a:endParaRPr lang="en-US">
              <a:solidFill>
                <a:srgbClr val="000000"/>
              </a:solidFill>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867"/>
                                        </p:tgtEl>
                                        <p:attrNameLst>
                                          <p:attrName>style.visibility</p:attrName>
                                        </p:attrNameLst>
                                      </p:cBhvr>
                                      <p:to>
                                        <p:strVal val="visible"/>
                                      </p:to>
                                    </p:set>
                                    <p:anim calcmode="lin" valueType="num">
                                      <p:cBhvr additive="base">
                                        <p:cTn id="7" dur="500" fill="hold"/>
                                        <p:tgtEl>
                                          <p:spTgt spid="194867"/>
                                        </p:tgtEl>
                                        <p:attrNameLst>
                                          <p:attrName>ppt_x</p:attrName>
                                        </p:attrNameLst>
                                      </p:cBhvr>
                                      <p:tavLst>
                                        <p:tav tm="0">
                                          <p:val>
                                            <p:strVal val="0-#ppt_w/2"/>
                                          </p:val>
                                        </p:tav>
                                        <p:tav tm="100000">
                                          <p:val>
                                            <p:strVal val="#ppt_x"/>
                                          </p:val>
                                        </p:tav>
                                      </p:tavLst>
                                    </p:anim>
                                    <p:anim calcmode="lin" valueType="num">
                                      <p:cBhvr additive="base">
                                        <p:cTn id="8" dur="500" fill="hold"/>
                                        <p:tgtEl>
                                          <p:spTgt spid="1948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94562"/>
                                        </p:tgtEl>
                                        <p:attrNameLst>
                                          <p:attrName>style.visibility</p:attrName>
                                        </p:attrNameLst>
                                      </p:cBhvr>
                                      <p:to>
                                        <p:strVal val="visible"/>
                                      </p:to>
                                    </p:set>
                                    <p:anim calcmode="lin" valueType="num">
                                      <p:cBhvr additive="base">
                                        <p:cTn id="13" dur="500" fill="hold"/>
                                        <p:tgtEl>
                                          <p:spTgt spid="194562"/>
                                        </p:tgtEl>
                                        <p:attrNameLst>
                                          <p:attrName>ppt_x</p:attrName>
                                        </p:attrNameLst>
                                      </p:cBhvr>
                                      <p:tavLst>
                                        <p:tav tm="0">
                                          <p:val>
                                            <p:strVal val="0-#ppt_w/2"/>
                                          </p:val>
                                        </p:tav>
                                        <p:tav tm="100000">
                                          <p:val>
                                            <p:strVal val="#ppt_x"/>
                                          </p:val>
                                        </p:tav>
                                      </p:tavLst>
                                    </p:anim>
                                    <p:anim calcmode="lin" valueType="num">
                                      <p:cBhvr additive="base">
                                        <p:cTn id="14" dur="500" fill="hold"/>
                                        <p:tgtEl>
                                          <p:spTgt spid="19456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868"/>
                                        </p:tgtEl>
                                        <p:attrNameLst>
                                          <p:attrName>style.visibility</p:attrName>
                                        </p:attrNameLst>
                                      </p:cBhvr>
                                      <p:to>
                                        <p:strVal val="visible"/>
                                      </p:to>
                                    </p:set>
                                    <p:anim calcmode="lin" valueType="num">
                                      <p:cBhvr additive="base">
                                        <p:cTn id="19" dur="500" fill="hold"/>
                                        <p:tgtEl>
                                          <p:spTgt spid="194868"/>
                                        </p:tgtEl>
                                        <p:attrNameLst>
                                          <p:attrName>ppt_x</p:attrName>
                                        </p:attrNameLst>
                                      </p:cBhvr>
                                      <p:tavLst>
                                        <p:tav tm="0">
                                          <p:val>
                                            <p:strVal val="0-#ppt_w/2"/>
                                          </p:val>
                                        </p:tav>
                                        <p:tav tm="100000">
                                          <p:val>
                                            <p:strVal val="#ppt_x"/>
                                          </p:val>
                                        </p:tav>
                                      </p:tavLst>
                                    </p:anim>
                                    <p:anim calcmode="lin" valueType="num">
                                      <p:cBhvr additive="base">
                                        <p:cTn id="20" dur="500" fill="hold"/>
                                        <p:tgtEl>
                                          <p:spTgt spid="19486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94573"/>
                                        </p:tgtEl>
                                        <p:attrNameLst>
                                          <p:attrName>style.visibility</p:attrName>
                                        </p:attrNameLst>
                                      </p:cBhvr>
                                      <p:to>
                                        <p:strVal val="visible"/>
                                      </p:to>
                                    </p:set>
                                    <p:anim calcmode="lin" valueType="num">
                                      <p:cBhvr additive="base">
                                        <p:cTn id="25" dur="500" fill="hold"/>
                                        <p:tgtEl>
                                          <p:spTgt spid="194573"/>
                                        </p:tgtEl>
                                        <p:attrNameLst>
                                          <p:attrName>ppt_x</p:attrName>
                                        </p:attrNameLst>
                                      </p:cBhvr>
                                      <p:tavLst>
                                        <p:tav tm="0">
                                          <p:val>
                                            <p:strVal val="0-#ppt_w/2"/>
                                          </p:val>
                                        </p:tav>
                                        <p:tav tm="100000">
                                          <p:val>
                                            <p:strVal val="#ppt_x"/>
                                          </p:val>
                                        </p:tav>
                                      </p:tavLst>
                                    </p:anim>
                                    <p:anim calcmode="lin" valueType="num">
                                      <p:cBhvr additive="base">
                                        <p:cTn id="26" dur="500" fill="hold"/>
                                        <p:tgtEl>
                                          <p:spTgt spid="19457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94570"/>
                                        </p:tgtEl>
                                        <p:attrNameLst>
                                          <p:attrName>style.visibility</p:attrName>
                                        </p:attrNameLst>
                                      </p:cBhvr>
                                      <p:to>
                                        <p:strVal val="visible"/>
                                      </p:to>
                                    </p:set>
                                    <p:anim calcmode="lin" valueType="num">
                                      <p:cBhvr additive="base">
                                        <p:cTn id="31" dur="500" fill="hold"/>
                                        <p:tgtEl>
                                          <p:spTgt spid="194570"/>
                                        </p:tgtEl>
                                        <p:attrNameLst>
                                          <p:attrName>ppt_x</p:attrName>
                                        </p:attrNameLst>
                                      </p:cBhvr>
                                      <p:tavLst>
                                        <p:tav tm="0">
                                          <p:val>
                                            <p:strVal val="0-#ppt_w/2"/>
                                          </p:val>
                                        </p:tav>
                                        <p:tav tm="100000">
                                          <p:val>
                                            <p:strVal val="#ppt_x"/>
                                          </p:val>
                                        </p:tav>
                                      </p:tavLst>
                                    </p:anim>
                                    <p:anim calcmode="lin" valueType="num">
                                      <p:cBhvr additive="base">
                                        <p:cTn id="32" dur="500" fill="hold"/>
                                        <p:tgtEl>
                                          <p:spTgt spid="19457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4564"/>
                                        </p:tgtEl>
                                        <p:attrNameLst>
                                          <p:attrName>style.visibility</p:attrName>
                                        </p:attrNameLst>
                                      </p:cBhvr>
                                      <p:to>
                                        <p:strVal val="visible"/>
                                      </p:to>
                                    </p:set>
                                    <p:anim calcmode="lin" valueType="num">
                                      <p:cBhvr additive="base">
                                        <p:cTn id="37" dur="500" fill="hold"/>
                                        <p:tgtEl>
                                          <p:spTgt spid="194564"/>
                                        </p:tgtEl>
                                        <p:attrNameLst>
                                          <p:attrName>ppt_x</p:attrName>
                                        </p:attrNameLst>
                                      </p:cBhvr>
                                      <p:tavLst>
                                        <p:tav tm="0">
                                          <p:val>
                                            <p:strVal val="0-#ppt_w/2"/>
                                          </p:val>
                                        </p:tav>
                                        <p:tav tm="100000">
                                          <p:val>
                                            <p:strVal val="#ppt_x"/>
                                          </p:val>
                                        </p:tav>
                                      </p:tavLst>
                                    </p:anim>
                                    <p:anim calcmode="lin" valueType="num">
                                      <p:cBhvr additive="base">
                                        <p:cTn id="38" dur="500" fill="hold"/>
                                        <p:tgtEl>
                                          <p:spTgt spid="19456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94574"/>
                                        </p:tgtEl>
                                        <p:attrNameLst>
                                          <p:attrName>style.visibility</p:attrName>
                                        </p:attrNameLst>
                                      </p:cBhvr>
                                      <p:to>
                                        <p:strVal val="visible"/>
                                      </p:to>
                                    </p:set>
                                    <p:anim calcmode="lin" valueType="num">
                                      <p:cBhvr additive="base">
                                        <p:cTn id="43" dur="500" fill="hold"/>
                                        <p:tgtEl>
                                          <p:spTgt spid="194574"/>
                                        </p:tgtEl>
                                        <p:attrNameLst>
                                          <p:attrName>ppt_x</p:attrName>
                                        </p:attrNameLst>
                                      </p:cBhvr>
                                      <p:tavLst>
                                        <p:tav tm="0">
                                          <p:val>
                                            <p:strVal val="0-#ppt_w/2"/>
                                          </p:val>
                                        </p:tav>
                                        <p:tav tm="100000">
                                          <p:val>
                                            <p:strVal val="#ppt_x"/>
                                          </p:val>
                                        </p:tav>
                                      </p:tavLst>
                                    </p:anim>
                                    <p:anim calcmode="lin" valueType="num">
                                      <p:cBhvr additive="base">
                                        <p:cTn id="44" dur="500" fill="hold"/>
                                        <p:tgtEl>
                                          <p:spTgt spid="19457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94565"/>
                                        </p:tgtEl>
                                        <p:attrNameLst>
                                          <p:attrName>style.visibility</p:attrName>
                                        </p:attrNameLst>
                                      </p:cBhvr>
                                      <p:to>
                                        <p:strVal val="visible"/>
                                      </p:to>
                                    </p:set>
                                    <p:anim calcmode="lin" valueType="num">
                                      <p:cBhvr additive="base">
                                        <p:cTn id="49" dur="500" fill="hold"/>
                                        <p:tgtEl>
                                          <p:spTgt spid="194565"/>
                                        </p:tgtEl>
                                        <p:attrNameLst>
                                          <p:attrName>ppt_x</p:attrName>
                                        </p:attrNameLst>
                                      </p:cBhvr>
                                      <p:tavLst>
                                        <p:tav tm="0">
                                          <p:val>
                                            <p:strVal val="0-#ppt_w/2"/>
                                          </p:val>
                                        </p:tav>
                                        <p:tav tm="100000">
                                          <p:val>
                                            <p:strVal val="#ppt_x"/>
                                          </p:val>
                                        </p:tav>
                                      </p:tavLst>
                                    </p:anim>
                                    <p:anim calcmode="lin" valueType="num">
                                      <p:cBhvr additive="base">
                                        <p:cTn id="50" dur="500" fill="hold"/>
                                        <p:tgtEl>
                                          <p:spTgt spid="194565"/>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94566"/>
                                        </p:tgtEl>
                                        <p:attrNameLst>
                                          <p:attrName>style.visibility</p:attrName>
                                        </p:attrNameLst>
                                      </p:cBhvr>
                                      <p:to>
                                        <p:strVal val="visible"/>
                                      </p:to>
                                    </p:set>
                                    <p:anim calcmode="lin" valueType="num">
                                      <p:cBhvr additive="base">
                                        <p:cTn id="55" dur="500" fill="hold"/>
                                        <p:tgtEl>
                                          <p:spTgt spid="194566"/>
                                        </p:tgtEl>
                                        <p:attrNameLst>
                                          <p:attrName>ppt_x</p:attrName>
                                        </p:attrNameLst>
                                      </p:cBhvr>
                                      <p:tavLst>
                                        <p:tav tm="0">
                                          <p:val>
                                            <p:strVal val="0-#ppt_w/2"/>
                                          </p:val>
                                        </p:tav>
                                        <p:tav tm="100000">
                                          <p:val>
                                            <p:strVal val="#ppt_x"/>
                                          </p:val>
                                        </p:tav>
                                      </p:tavLst>
                                    </p:anim>
                                    <p:anim calcmode="lin" valueType="num">
                                      <p:cBhvr additive="base">
                                        <p:cTn id="56" dur="500" fill="hold"/>
                                        <p:tgtEl>
                                          <p:spTgt spid="194566"/>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nodeType="clickEffect">
                                  <p:stCondLst>
                                    <p:cond delay="0"/>
                                  </p:stCondLst>
                                  <p:childTnLst>
                                    <p:set>
                                      <p:cBhvr>
                                        <p:cTn id="60" dur="1" fill="hold">
                                          <p:stCondLst>
                                            <p:cond delay="0"/>
                                          </p:stCondLst>
                                        </p:cTn>
                                        <p:tgtEl>
                                          <p:spTgt spid="194563"/>
                                        </p:tgtEl>
                                        <p:attrNameLst>
                                          <p:attrName>style.visibility</p:attrName>
                                        </p:attrNameLst>
                                      </p:cBhvr>
                                      <p:to>
                                        <p:strVal val="visible"/>
                                      </p:to>
                                    </p:set>
                                    <p:animEffect transition="in" filter="dissolve">
                                      <p:cBhvr>
                                        <p:cTn id="61" dur="500"/>
                                        <p:tgtEl>
                                          <p:spTgt spid="19456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94575"/>
                                        </p:tgtEl>
                                        <p:attrNameLst>
                                          <p:attrName>style.visibility</p:attrName>
                                        </p:attrNameLst>
                                      </p:cBhvr>
                                      <p:to>
                                        <p:strVal val="visible"/>
                                      </p:to>
                                    </p:set>
                                    <p:anim calcmode="lin" valueType="num">
                                      <p:cBhvr additive="base">
                                        <p:cTn id="66" dur="500" fill="hold"/>
                                        <p:tgtEl>
                                          <p:spTgt spid="194575"/>
                                        </p:tgtEl>
                                        <p:attrNameLst>
                                          <p:attrName>ppt_x</p:attrName>
                                        </p:attrNameLst>
                                      </p:cBhvr>
                                      <p:tavLst>
                                        <p:tav tm="0">
                                          <p:val>
                                            <p:strVal val="0-#ppt_w/2"/>
                                          </p:val>
                                        </p:tav>
                                        <p:tav tm="100000">
                                          <p:val>
                                            <p:strVal val="#ppt_x"/>
                                          </p:val>
                                        </p:tav>
                                      </p:tavLst>
                                    </p:anim>
                                    <p:anim calcmode="lin" valueType="num">
                                      <p:cBhvr additive="base">
                                        <p:cTn id="67" dur="500" fill="hold"/>
                                        <p:tgtEl>
                                          <p:spTgt spid="194575"/>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194567"/>
                                        </p:tgtEl>
                                        <p:attrNameLst>
                                          <p:attrName>style.visibility</p:attrName>
                                        </p:attrNameLst>
                                      </p:cBhvr>
                                      <p:to>
                                        <p:strVal val="visible"/>
                                      </p:to>
                                    </p:set>
                                    <p:anim calcmode="lin" valueType="num">
                                      <p:cBhvr additive="base">
                                        <p:cTn id="72" dur="500" fill="hold"/>
                                        <p:tgtEl>
                                          <p:spTgt spid="194567"/>
                                        </p:tgtEl>
                                        <p:attrNameLst>
                                          <p:attrName>ppt_x</p:attrName>
                                        </p:attrNameLst>
                                      </p:cBhvr>
                                      <p:tavLst>
                                        <p:tav tm="0">
                                          <p:val>
                                            <p:strVal val="0-#ppt_w/2"/>
                                          </p:val>
                                        </p:tav>
                                        <p:tav tm="100000">
                                          <p:val>
                                            <p:strVal val="#ppt_x"/>
                                          </p:val>
                                        </p:tav>
                                      </p:tavLst>
                                    </p:anim>
                                    <p:anim calcmode="lin" valueType="num">
                                      <p:cBhvr additive="base">
                                        <p:cTn id="73" dur="500" fill="hold"/>
                                        <p:tgtEl>
                                          <p:spTgt spid="194567"/>
                                        </p:tgtEl>
                                        <p:attrNameLst>
                                          <p:attrName>ppt_y</p:attrName>
                                        </p:attrNameLst>
                                      </p:cBhvr>
                                      <p:tavLst>
                                        <p:tav tm="0">
                                          <p:val>
                                            <p:strVal val="#ppt_y"/>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194576"/>
                                        </p:tgtEl>
                                        <p:attrNameLst>
                                          <p:attrName>style.visibility</p:attrName>
                                        </p:attrNameLst>
                                      </p:cBhvr>
                                      <p:to>
                                        <p:strVal val="visible"/>
                                      </p:to>
                                    </p:set>
                                    <p:anim calcmode="lin" valueType="num">
                                      <p:cBhvr additive="base">
                                        <p:cTn id="78" dur="500" fill="hold"/>
                                        <p:tgtEl>
                                          <p:spTgt spid="194576"/>
                                        </p:tgtEl>
                                        <p:attrNameLst>
                                          <p:attrName>ppt_x</p:attrName>
                                        </p:attrNameLst>
                                      </p:cBhvr>
                                      <p:tavLst>
                                        <p:tav tm="0">
                                          <p:val>
                                            <p:strVal val="0-#ppt_w/2"/>
                                          </p:val>
                                        </p:tav>
                                        <p:tav tm="100000">
                                          <p:val>
                                            <p:strVal val="#ppt_x"/>
                                          </p:val>
                                        </p:tav>
                                      </p:tavLst>
                                    </p:anim>
                                    <p:anim calcmode="lin" valueType="num">
                                      <p:cBhvr additive="base">
                                        <p:cTn id="79" dur="500" fill="hold"/>
                                        <p:tgtEl>
                                          <p:spTgt spid="194576"/>
                                        </p:tgtEl>
                                        <p:attrNameLst>
                                          <p:attrName>ppt_y</p:attrName>
                                        </p:attrNameLst>
                                      </p:cBhvr>
                                      <p:tavLst>
                                        <p:tav tm="0">
                                          <p:val>
                                            <p:strVal val="#ppt_y"/>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8" fill="hold" nodeType="clickEffect">
                                  <p:stCondLst>
                                    <p:cond delay="0"/>
                                  </p:stCondLst>
                                  <p:childTnLst>
                                    <p:set>
                                      <p:cBhvr>
                                        <p:cTn id="83" dur="1" fill="hold">
                                          <p:stCondLst>
                                            <p:cond delay="0"/>
                                          </p:stCondLst>
                                        </p:cTn>
                                        <p:tgtEl>
                                          <p:spTgt spid="194577"/>
                                        </p:tgtEl>
                                        <p:attrNameLst>
                                          <p:attrName>style.visibility</p:attrName>
                                        </p:attrNameLst>
                                      </p:cBhvr>
                                      <p:to>
                                        <p:strVal val="visible"/>
                                      </p:to>
                                    </p:set>
                                    <p:anim calcmode="lin" valueType="num">
                                      <p:cBhvr additive="base">
                                        <p:cTn id="84" dur="500" fill="hold"/>
                                        <p:tgtEl>
                                          <p:spTgt spid="194577"/>
                                        </p:tgtEl>
                                        <p:attrNameLst>
                                          <p:attrName>ppt_x</p:attrName>
                                        </p:attrNameLst>
                                      </p:cBhvr>
                                      <p:tavLst>
                                        <p:tav tm="0">
                                          <p:val>
                                            <p:strVal val="0-#ppt_w/2"/>
                                          </p:val>
                                        </p:tav>
                                        <p:tav tm="100000">
                                          <p:val>
                                            <p:strVal val="#ppt_x"/>
                                          </p:val>
                                        </p:tav>
                                      </p:tavLst>
                                    </p:anim>
                                    <p:anim calcmode="lin" valueType="num">
                                      <p:cBhvr additive="base">
                                        <p:cTn id="85" dur="500" fill="hold"/>
                                        <p:tgtEl>
                                          <p:spTgt spid="194577"/>
                                        </p:tgtEl>
                                        <p:attrNameLst>
                                          <p:attrName>ppt_y</p:attrName>
                                        </p:attrNameLst>
                                      </p:cBhvr>
                                      <p:tavLst>
                                        <p:tav tm="0">
                                          <p:val>
                                            <p:strVal val="#ppt_y"/>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194568"/>
                                        </p:tgtEl>
                                        <p:attrNameLst>
                                          <p:attrName>style.visibility</p:attrName>
                                        </p:attrNameLst>
                                      </p:cBhvr>
                                      <p:to>
                                        <p:strVal val="visible"/>
                                      </p:to>
                                    </p:set>
                                    <p:anim calcmode="lin" valueType="num">
                                      <p:cBhvr additive="base">
                                        <p:cTn id="90" dur="500" fill="hold"/>
                                        <p:tgtEl>
                                          <p:spTgt spid="194568"/>
                                        </p:tgtEl>
                                        <p:attrNameLst>
                                          <p:attrName>ppt_x</p:attrName>
                                        </p:attrNameLst>
                                      </p:cBhvr>
                                      <p:tavLst>
                                        <p:tav tm="0">
                                          <p:val>
                                            <p:strVal val="0-#ppt_w/2"/>
                                          </p:val>
                                        </p:tav>
                                        <p:tav tm="100000">
                                          <p:val>
                                            <p:strVal val="#ppt_x"/>
                                          </p:val>
                                        </p:tav>
                                      </p:tavLst>
                                    </p:anim>
                                    <p:anim calcmode="lin" valueType="num">
                                      <p:cBhvr additive="base">
                                        <p:cTn id="91" dur="500" fill="hold"/>
                                        <p:tgtEl>
                                          <p:spTgt spid="194568"/>
                                        </p:tgtEl>
                                        <p:attrNameLst>
                                          <p:attrName>ppt_y</p:attrName>
                                        </p:attrNameLst>
                                      </p:cBhvr>
                                      <p:tavLst>
                                        <p:tav tm="0">
                                          <p:val>
                                            <p:strVal val="#ppt_y"/>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8" fill="hold" grpId="0" nodeType="clickEffect">
                                  <p:stCondLst>
                                    <p:cond delay="0"/>
                                  </p:stCondLst>
                                  <p:childTnLst>
                                    <p:set>
                                      <p:cBhvr>
                                        <p:cTn id="95" dur="1" fill="hold">
                                          <p:stCondLst>
                                            <p:cond delay="0"/>
                                          </p:stCondLst>
                                        </p:cTn>
                                        <p:tgtEl>
                                          <p:spTgt spid="194569"/>
                                        </p:tgtEl>
                                        <p:attrNameLst>
                                          <p:attrName>style.visibility</p:attrName>
                                        </p:attrNameLst>
                                      </p:cBhvr>
                                      <p:to>
                                        <p:strVal val="visible"/>
                                      </p:to>
                                    </p:set>
                                    <p:anim calcmode="lin" valueType="num">
                                      <p:cBhvr additive="base">
                                        <p:cTn id="96" dur="500" fill="hold"/>
                                        <p:tgtEl>
                                          <p:spTgt spid="194569"/>
                                        </p:tgtEl>
                                        <p:attrNameLst>
                                          <p:attrName>ppt_x</p:attrName>
                                        </p:attrNameLst>
                                      </p:cBhvr>
                                      <p:tavLst>
                                        <p:tav tm="0">
                                          <p:val>
                                            <p:strVal val="0-#ppt_w/2"/>
                                          </p:val>
                                        </p:tav>
                                        <p:tav tm="100000">
                                          <p:val>
                                            <p:strVal val="#ppt_x"/>
                                          </p:val>
                                        </p:tav>
                                      </p:tavLst>
                                    </p:anim>
                                    <p:anim calcmode="lin" valueType="num">
                                      <p:cBhvr additive="base">
                                        <p:cTn id="97" dur="500" fill="hold"/>
                                        <p:tgtEl>
                                          <p:spTgt spid="1945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4" grpId="0" autoUpdateAnimBg="0"/>
      <p:bldP spid="194565" grpId="0" autoUpdateAnimBg="0"/>
      <p:bldP spid="194566" grpId="0" autoUpdateAnimBg="0"/>
      <p:bldP spid="194567" grpId="0" autoUpdateAnimBg="0"/>
      <p:bldP spid="194568" grpId="0" autoUpdateAnimBg="0"/>
      <p:bldP spid="194569" grpId="0" autoUpdateAnimBg="0"/>
      <p:bldP spid="194575" grpId="0" autoUpdateAnimBg="0"/>
      <p:bldP spid="194576" grpId="0" autoUpdateAnimBg="0"/>
      <p:bldP spid="194867" grpId="0" autoUpdateAnimBg="0"/>
      <p:bldP spid="194868"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457200"/>
            <a:ext cx="8335962" cy="5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0"/>
            <a:ext cx="490538"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6612" name="Rectangle 4"/>
          <p:cNvSpPr>
            <a:spLocks noChangeArrowheads="1"/>
          </p:cNvSpPr>
          <p:nvPr/>
        </p:nvSpPr>
        <p:spPr bwMode="auto">
          <a:xfrm>
            <a:off x="244475" y="4848225"/>
            <a:ext cx="4394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b="1">
                <a:solidFill>
                  <a:srgbClr val="00FF00"/>
                </a:solidFill>
                <a:latin typeface="Arial" charset="0"/>
              </a:rPr>
              <a:t>Na začetku bomo pripravili kvasovke, ki bodo</a:t>
            </a:r>
          </a:p>
          <a:p>
            <a:pPr eaLnBrk="1" hangingPunct="1"/>
            <a:r>
              <a:rPr lang="en-US" sz="1600" b="1">
                <a:solidFill>
                  <a:srgbClr val="00FF00"/>
                </a:solidFill>
                <a:latin typeface="Arial" charset="0"/>
              </a:rPr>
              <a:t>izražale protein X...</a:t>
            </a:r>
            <a:endParaRPr lang="en-US">
              <a:solidFill>
                <a:srgbClr val="000000"/>
              </a:solidFill>
            </a:endParaRPr>
          </a:p>
        </p:txBody>
      </p:sp>
      <p:grpSp>
        <p:nvGrpSpPr>
          <p:cNvPr id="53253" name="Group 5"/>
          <p:cNvGrpSpPr>
            <a:grpSpLocks/>
          </p:cNvGrpSpPr>
          <p:nvPr/>
        </p:nvGrpSpPr>
        <p:grpSpPr bwMode="auto">
          <a:xfrm>
            <a:off x="6629400" y="1636713"/>
            <a:ext cx="2314575" cy="573087"/>
            <a:chOff x="4176" y="1031"/>
            <a:chExt cx="1458" cy="361"/>
          </a:xfrm>
        </p:grpSpPr>
        <p:sp>
          <p:nvSpPr>
            <p:cNvPr id="53569" name="Rectangle 6"/>
            <p:cNvSpPr>
              <a:spLocks noChangeArrowheads="1"/>
            </p:cNvSpPr>
            <p:nvPr/>
          </p:nvSpPr>
          <p:spPr bwMode="auto">
            <a:xfrm>
              <a:off x="4330" y="1031"/>
              <a:ext cx="94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b="1" i="1">
                  <a:solidFill>
                    <a:srgbClr val="00FF00"/>
                  </a:solidFill>
                  <a:latin typeface="Arial" charset="0"/>
                </a:rPr>
                <a:t>ali se X veže</a:t>
              </a:r>
              <a:endParaRPr lang="en-US">
                <a:solidFill>
                  <a:srgbClr val="000000"/>
                </a:solidFill>
              </a:endParaRPr>
            </a:p>
          </p:txBody>
        </p:sp>
        <p:sp>
          <p:nvSpPr>
            <p:cNvPr id="53570" name="Rectangle 7"/>
            <p:cNvSpPr>
              <a:spLocks noChangeArrowheads="1"/>
            </p:cNvSpPr>
            <p:nvPr/>
          </p:nvSpPr>
          <p:spPr bwMode="auto">
            <a:xfrm>
              <a:off x="4176" y="1200"/>
              <a:ext cx="14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b="1" i="1">
                  <a:solidFill>
                    <a:srgbClr val="00FF00"/>
                  </a:solidFill>
                  <a:latin typeface="Arial" charset="0"/>
                </a:rPr>
                <a:t>na kakšen protein?</a:t>
              </a:r>
              <a:endParaRPr lang="en-US">
                <a:solidFill>
                  <a:srgbClr val="000000"/>
                </a:solidFill>
              </a:endParaRPr>
            </a:p>
          </p:txBody>
        </p:sp>
      </p:grpSp>
      <p:pic>
        <p:nvPicPr>
          <p:cNvPr id="5325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974725"/>
            <a:ext cx="4111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200" y="838200"/>
            <a:ext cx="90805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6" name="Rectangle 10"/>
          <p:cNvSpPr>
            <a:spLocks noChangeArrowheads="1"/>
          </p:cNvSpPr>
          <p:nvPr/>
        </p:nvSpPr>
        <p:spPr bwMode="auto">
          <a:xfrm>
            <a:off x="7023100" y="593725"/>
            <a:ext cx="3460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FFFF"/>
                </a:solidFill>
                <a:latin typeface="Arial" charset="0"/>
              </a:rPr>
              <a:t>vaba</a:t>
            </a:r>
            <a:endParaRPr lang="en-US">
              <a:solidFill>
                <a:srgbClr val="000000"/>
              </a:solidFill>
            </a:endParaRPr>
          </a:p>
        </p:txBody>
      </p:sp>
      <p:sp>
        <p:nvSpPr>
          <p:cNvPr id="53257" name="Rectangle 11"/>
          <p:cNvSpPr>
            <a:spLocks noChangeArrowheads="1"/>
          </p:cNvSpPr>
          <p:nvPr/>
        </p:nvSpPr>
        <p:spPr bwMode="auto">
          <a:xfrm>
            <a:off x="7937500" y="593725"/>
            <a:ext cx="3143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FFFF"/>
                </a:solidFill>
                <a:latin typeface="Arial" charset="0"/>
              </a:rPr>
              <a:t>plen</a:t>
            </a:r>
            <a:endParaRPr lang="en-US">
              <a:solidFill>
                <a:srgbClr val="000000"/>
              </a:solidFill>
            </a:endParaRPr>
          </a:p>
        </p:txBody>
      </p:sp>
      <p:grpSp>
        <p:nvGrpSpPr>
          <p:cNvPr id="53258" name="Group 12"/>
          <p:cNvGrpSpPr>
            <a:grpSpLocks/>
          </p:cNvGrpSpPr>
          <p:nvPr/>
        </p:nvGrpSpPr>
        <p:grpSpPr bwMode="auto">
          <a:xfrm>
            <a:off x="5634038" y="4892675"/>
            <a:ext cx="3417887" cy="1782763"/>
            <a:chOff x="3549" y="3082"/>
            <a:chExt cx="2153" cy="1123"/>
          </a:xfrm>
        </p:grpSpPr>
        <p:grpSp>
          <p:nvGrpSpPr>
            <p:cNvPr id="53280" name="Group 13"/>
            <p:cNvGrpSpPr>
              <a:grpSpLocks/>
            </p:cNvGrpSpPr>
            <p:nvPr/>
          </p:nvGrpSpPr>
          <p:grpSpPr bwMode="auto">
            <a:xfrm>
              <a:off x="3549" y="3327"/>
              <a:ext cx="2153" cy="878"/>
              <a:chOff x="3549" y="3327"/>
              <a:chExt cx="2153" cy="878"/>
            </a:xfrm>
          </p:grpSpPr>
          <p:sp>
            <p:nvSpPr>
              <p:cNvPr id="53369" name="Rectangle 14"/>
              <p:cNvSpPr>
                <a:spLocks noChangeArrowheads="1"/>
              </p:cNvSpPr>
              <p:nvPr/>
            </p:nvSpPr>
            <p:spPr bwMode="auto">
              <a:xfrm>
                <a:off x="3549" y="4202"/>
                <a:ext cx="2153" cy="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70" name="Rectangle 15"/>
              <p:cNvSpPr>
                <a:spLocks noChangeArrowheads="1"/>
              </p:cNvSpPr>
              <p:nvPr/>
            </p:nvSpPr>
            <p:spPr bwMode="auto">
              <a:xfrm>
                <a:off x="3549" y="4196"/>
                <a:ext cx="2153" cy="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71" name="Rectangle 16"/>
              <p:cNvSpPr>
                <a:spLocks noChangeArrowheads="1"/>
              </p:cNvSpPr>
              <p:nvPr/>
            </p:nvSpPr>
            <p:spPr bwMode="auto">
              <a:xfrm>
                <a:off x="3549" y="4192"/>
                <a:ext cx="2153" cy="1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72" name="Rectangle 17"/>
              <p:cNvSpPr>
                <a:spLocks noChangeArrowheads="1"/>
              </p:cNvSpPr>
              <p:nvPr/>
            </p:nvSpPr>
            <p:spPr bwMode="auto">
              <a:xfrm>
                <a:off x="3549" y="4188"/>
                <a:ext cx="2153" cy="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73" name="Rectangle 18"/>
              <p:cNvSpPr>
                <a:spLocks noChangeArrowheads="1"/>
              </p:cNvSpPr>
              <p:nvPr/>
            </p:nvSpPr>
            <p:spPr bwMode="auto">
              <a:xfrm>
                <a:off x="3549" y="4184"/>
                <a:ext cx="2153" cy="8"/>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74" name="Rectangle 19"/>
              <p:cNvSpPr>
                <a:spLocks noChangeArrowheads="1"/>
              </p:cNvSpPr>
              <p:nvPr/>
            </p:nvSpPr>
            <p:spPr bwMode="auto">
              <a:xfrm>
                <a:off x="3549" y="4179"/>
                <a:ext cx="2153" cy="9"/>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75" name="Rectangle 20"/>
              <p:cNvSpPr>
                <a:spLocks noChangeArrowheads="1"/>
              </p:cNvSpPr>
              <p:nvPr/>
            </p:nvSpPr>
            <p:spPr bwMode="auto">
              <a:xfrm>
                <a:off x="3549" y="4175"/>
                <a:ext cx="2153" cy="9"/>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76" name="Rectangle 21"/>
              <p:cNvSpPr>
                <a:spLocks noChangeArrowheads="1"/>
              </p:cNvSpPr>
              <p:nvPr/>
            </p:nvSpPr>
            <p:spPr bwMode="auto">
              <a:xfrm>
                <a:off x="3549" y="4171"/>
                <a:ext cx="2153" cy="8"/>
              </a:xfrm>
              <a:prstGeom prst="rect">
                <a:avLst/>
              </a:prstGeom>
              <a:solidFill>
                <a:srgbClr val="0000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77" name="Rectangle 22"/>
              <p:cNvSpPr>
                <a:spLocks noChangeArrowheads="1"/>
              </p:cNvSpPr>
              <p:nvPr/>
            </p:nvSpPr>
            <p:spPr bwMode="auto">
              <a:xfrm>
                <a:off x="3549" y="4165"/>
                <a:ext cx="2153" cy="10"/>
              </a:xfrm>
              <a:prstGeom prst="rect">
                <a:avLst/>
              </a:prstGeom>
              <a:solidFill>
                <a:srgbClr val="0000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78" name="Rectangle 23"/>
              <p:cNvSpPr>
                <a:spLocks noChangeArrowheads="1"/>
              </p:cNvSpPr>
              <p:nvPr/>
            </p:nvSpPr>
            <p:spPr bwMode="auto">
              <a:xfrm>
                <a:off x="3549" y="4161"/>
                <a:ext cx="2153" cy="10"/>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79" name="Rectangle 24"/>
              <p:cNvSpPr>
                <a:spLocks noChangeArrowheads="1"/>
              </p:cNvSpPr>
              <p:nvPr/>
            </p:nvSpPr>
            <p:spPr bwMode="auto">
              <a:xfrm>
                <a:off x="3549" y="4157"/>
                <a:ext cx="2153" cy="8"/>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80" name="Rectangle 25"/>
              <p:cNvSpPr>
                <a:spLocks noChangeArrowheads="1"/>
              </p:cNvSpPr>
              <p:nvPr/>
            </p:nvSpPr>
            <p:spPr bwMode="auto">
              <a:xfrm>
                <a:off x="3549" y="4154"/>
                <a:ext cx="2153" cy="7"/>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81" name="Rectangle 26"/>
              <p:cNvSpPr>
                <a:spLocks noChangeArrowheads="1"/>
              </p:cNvSpPr>
              <p:nvPr/>
            </p:nvSpPr>
            <p:spPr bwMode="auto">
              <a:xfrm>
                <a:off x="3549" y="4148"/>
                <a:ext cx="2153" cy="9"/>
              </a:xfrm>
              <a:prstGeom prst="rect">
                <a:avLst/>
              </a:prstGeom>
              <a:solidFill>
                <a:srgbClr val="000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82" name="Rectangle 27"/>
              <p:cNvSpPr>
                <a:spLocks noChangeArrowheads="1"/>
              </p:cNvSpPr>
              <p:nvPr/>
            </p:nvSpPr>
            <p:spPr bwMode="auto">
              <a:xfrm>
                <a:off x="3549" y="4144"/>
                <a:ext cx="2153" cy="10"/>
              </a:xfrm>
              <a:prstGeom prst="rect">
                <a:avLst/>
              </a:prstGeom>
              <a:solidFill>
                <a:srgbClr val="000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83" name="Rectangle 28"/>
              <p:cNvSpPr>
                <a:spLocks noChangeArrowheads="1"/>
              </p:cNvSpPr>
              <p:nvPr/>
            </p:nvSpPr>
            <p:spPr bwMode="auto">
              <a:xfrm>
                <a:off x="3549" y="4140"/>
                <a:ext cx="2153" cy="8"/>
              </a:xfrm>
              <a:prstGeom prst="rect">
                <a:avLst/>
              </a:prstGeom>
              <a:solidFill>
                <a:srgbClr val="000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84" name="Rectangle 29"/>
              <p:cNvSpPr>
                <a:spLocks noChangeArrowheads="1"/>
              </p:cNvSpPr>
              <p:nvPr/>
            </p:nvSpPr>
            <p:spPr bwMode="auto">
              <a:xfrm>
                <a:off x="3549" y="4134"/>
                <a:ext cx="2153" cy="10"/>
              </a:xfrm>
              <a:prstGeom prst="rect">
                <a:avLst/>
              </a:prstGeom>
              <a:solidFill>
                <a:srgbClr val="000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85" name="Rectangle 30"/>
              <p:cNvSpPr>
                <a:spLocks noChangeArrowheads="1"/>
              </p:cNvSpPr>
              <p:nvPr/>
            </p:nvSpPr>
            <p:spPr bwMode="auto">
              <a:xfrm>
                <a:off x="3549" y="4130"/>
                <a:ext cx="2153" cy="10"/>
              </a:xfrm>
              <a:prstGeom prst="rect">
                <a:avLst/>
              </a:prstGeom>
              <a:solidFill>
                <a:srgbClr val="000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86" name="Rectangle 31"/>
              <p:cNvSpPr>
                <a:spLocks noChangeArrowheads="1"/>
              </p:cNvSpPr>
              <p:nvPr/>
            </p:nvSpPr>
            <p:spPr bwMode="auto">
              <a:xfrm>
                <a:off x="3549" y="4127"/>
                <a:ext cx="2153" cy="7"/>
              </a:xfrm>
              <a:prstGeom prst="rect">
                <a:avLst/>
              </a:prstGeom>
              <a:solidFill>
                <a:srgbClr val="000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87" name="Rectangle 32"/>
              <p:cNvSpPr>
                <a:spLocks noChangeArrowheads="1"/>
              </p:cNvSpPr>
              <p:nvPr/>
            </p:nvSpPr>
            <p:spPr bwMode="auto">
              <a:xfrm>
                <a:off x="3549" y="4123"/>
                <a:ext cx="2153" cy="7"/>
              </a:xfrm>
              <a:prstGeom prst="rect">
                <a:avLst/>
              </a:prstGeom>
              <a:solidFill>
                <a:srgbClr val="000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88" name="Rectangle 33"/>
              <p:cNvSpPr>
                <a:spLocks noChangeArrowheads="1"/>
              </p:cNvSpPr>
              <p:nvPr/>
            </p:nvSpPr>
            <p:spPr bwMode="auto">
              <a:xfrm>
                <a:off x="3549" y="4117"/>
                <a:ext cx="2153" cy="10"/>
              </a:xfrm>
              <a:prstGeom prst="rect">
                <a:avLst/>
              </a:prstGeom>
              <a:solidFill>
                <a:srgbClr val="0000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89" name="Rectangle 34"/>
              <p:cNvSpPr>
                <a:spLocks noChangeArrowheads="1"/>
              </p:cNvSpPr>
              <p:nvPr/>
            </p:nvSpPr>
            <p:spPr bwMode="auto">
              <a:xfrm>
                <a:off x="3549" y="4113"/>
                <a:ext cx="2153" cy="10"/>
              </a:xfrm>
              <a:prstGeom prst="rect">
                <a:avLst/>
              </a:prstGeom>
              <a:solidFill>
                <a:srgbClr val="0000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90" name="Rectangle 35"/>
              <p:cNvSpPr>
                <a:spLocks noChangeArrowheads="1"/>
              </p:cNvSpPr>
              <p:nvPr/>
            </p:nvSpPr>
            <p:spPr bwMode="auto">
              <a:xfrm>
                <a:off x="3549" y="4109"/>
                <a:ext cx="2153" cy="8"/>
              </a:xfrm>
              <a:prstGeom prst="rect">
                <a:avLst/>
              </a:prstGeom>
              <a:solidFill>
                <a:srgbClr val="0000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91" name="Rectangle 36"/>
              <p:cNvSpPr>
                <a:spLocks noChangeArrowheads="1"/>
              </p:cNvSpPr>
              <p:nvPr/>
            </p:nvSpPr>
            <p:spPr bwMode="auto">
              <a:xfrm>
                <a:off x="3549" y="4104"/>
                <a:ext cx="2153" cy="9"/>
              </a:xfrm>
              <a:prstGeom prst="rect">
                <a:avLst/>
              </a:prstGeom>
              <a:solidFill>
                <a:srgbClr val="0000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92" name="Rectangle 37"/>
              <p:cNvSpPr>
                <a:spLocks noChangeArrowheads="1"/>
              </p:cNvSpPr>
              <p:nvPr/>
            </p:nvSpPr>
            <p:spPr bwMode="auto">
              <a:xfrm>
                <a:off x="3549" y="4100"/>
                <a:ext cx="2153" cy="9"/>
              </a:xfrm>
              <a:prstGeom prst="rect">
                <a:avLst/>
              </a:prstGeom>
              <a:solidFill>
                <a:srgbClr val="0000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93" name="Rectangle 38"/>
              <p:cNvSpPr>
                <a:spLocks noChangeArrowheads="1"/>
              </p:cNvSpPr>
              <p:nvPr/>
            </p:nvSpPr>
            <p:spPr bwMode="auto">
              <a:xfrm>
                <a:off x="3549" y="4096"/>
                <a:ext cx="2153" cy="8"/>
              </a:xfrm>
              <a:prstGeom prst="rect">
                <a:avLst/>
              </a:prstGeom>
              <a:solidFill>
                <a:srgbClr val="0000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94" name="Rectangle 39"/>
              <p:cNvSpPr>
                <a:spLocks noChangeArrowheads="1"/>
              </p:cNvSpPr>
              <p:nvPr/>
            </p:nvSpPr>
            <p:spPr bwMode="auto">
              <a:xfrm>
                <a:off x="3549" y="4092"/>
                <a:ext cx="2153" cy="8"/>
              </a:xfrm>
              <a:prstGeom prst="rect">
                <a:avLst/>
              </a:prstGeom>
              <a:solidFill>
                <a:srgbClr val="0000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95" name="Rectangle 40"/>
              <p:cNvSpPr>
                <a:spLocks noChangeArrowheads="1"/>
              </p:cNvSpPr>
              <p:nvPr/>
            </p:nvSpPr>
            <p:spPr bwMode="auto">
              <a:xfrm>
                <a:off x="3549" y="4086"/>
                <a:ext cx="2153" cy="10"/>
              </a:xfrm>
              <a:prstGeom prst="rect">
                <a:avLst/>
              </a:prstGeom>
              <a:solidFill>
                <a:srgbClr val="0000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96" name="Rectangle 41"/>
              <p:cNvSpPr>
                <a:spLocks noChangeArrowheads="1"/>
              </p:cNvSpPr>
              <p:nvPr/>
            </p:nvSpPr>
            <p:spPr bwMode="auto">
              <a:xfrm>
                <a:off x="3549" y="4082"/>
                <a:ext cx="2153" cy="10"/>
              </a:xfrm>
              <a:prstGeom prst="rect">
                <a:avLst/>
              </a:prstGeom>
              <a:solidFill>
                <a:srgbClr val="0000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97" name="Rectangle 42"/>
              <p:cNvSpPr>
                <a:spLocks noChangeArrowheads="1"/>
              </p:cNvSpPr>
              <p:nvPr/>
            </p:nvSpPr>
            <p:spPr bwMode="auto">
              <a:xfrm>
                <a:off x="3549" y="4079"/>
                <a:ext cx="2153" cy="7"/>
              </a:xfrm>
              <a:prstGeom prst="rect">
                <a:avLst/>
              </a:prstGeom>
              <a:solidFill>
                <a:srgbClr val="0000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98" name="Rectangle 43"/>
              <p:cNvSpPr>
                <a:spLocks noChangeArrowheads="1"/>
              </p:cNvSpPr>
              <p:nvPr/>
            </p:nvSpPr>
            <p:spPr bwMode="auto">
              <a:xfrm>
                <a:off x="3549" y="4073"/>
                <a:ext cx="2153" cy="9"/>
              </a:xfrm>
              <a:prstGeom prst="rect">
                <a:avLst/>
              </a:prstGeom>
              <a:solidFill>
                <a:srgbClr val="0000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99" name="Rectangle 44"/>
              <p:cNvSpPr>
                <a:spLocks noChangeArrowheads="1"/>
              </p:cNvSpPr>
              <p:nvPr/>
            </p:nvSpPr>
            <p:spPr bwMode="auto">
              <a:xfrm>
                <a:off x="3549" y="4069"/>
                <a:ext cx="2153" cy="10"/>
              </a:xfrm>
              <a:prstGeom prst="rect">
                <a:avLst/>
              </a:prstGeom>
              <a:solidFill>
                <a:srgbClr val="000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00" name="Rectangle 45"/>
              <p:cNvSpPr>
                <a:spLocks noChangeArrowheads="1"/>
              </p:cNvSpPr>
              <p:nvPr/>
            </p:nvSpPr>
            <p:spPr bwMode="auto">
              <a:xfrm>
                <a:off x="3549" y="4065"/>
                <a:ext cx="2153" cy="8"/>
              </a:xfrm>
              <a:prstGeom prst="rect">
                <a:avLst/>
              </a:prstGeom>
              <a:solidFill>
                <a:srgbClr val="000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01" name="Rectangle 46"/>
              <p:cNvSpPr>
                <a:spLocks noChangeArrowheads="1"/>
              </p:cNvSpPr>
              <p:nvPr/>
            </p:nvSpPr>
            <p:spPr bwMode="auto">
              <a:xfrm>
                <a:off x="3549" y="4061"/>
                <a:ext cx="2153" cy="8"/>
              </a:xfrm>
              <a:prstGeom prst="rect">
                <a:avLst/>
              </a:prstGeom>
              <a:solidFill>
                <a:srgbClr val="000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02" name="Rectangle 47"/>
              <p:cNvSpPr>
                <a:spLocks noChangeArrowheads="1"/>
              </p:cNvSpPr>
              <p:nvPr/>
            </p:nvSpPr>
            <p:spPr bwMode="auto">
              <a:xfrm>
                <a:off x="3549" y="4056"/>
                <a:ext cx="2153" cy="9"/>
              </a:xfrm>
              <a:prstGeom prst="rect">
                <a:avLst/>
              </a:prstGeom>
              <a:solidFill>
                <a:srgbClr val="000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03" name="Rectangle 48"/>
              <p:cNvSpPr>
                <a:spLocks noChangeArrowheads="1"/>
              </p:cNvSpPr>
              <p:nvPr/>
            </p:nvSpPr>
            <p:spPr bwMode="auto">
              <a:xfrm>
                <a:off x="3549" y="4052"/>
                <a:ext cx="2153" cy="9"/>
              </a:xfrm>
              <a:prstGeom prst="rect">
                <a:avLst/>
              </a:prstGeom>
              <a:solidFill>
                <a:srgbClr val="000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04" name="Rectangle 49"/>
              <p:cNvSpPr>
                <a:spLocks noChangeArrowheads="1"/>
              </p:cNvSpPr>
              <p:nvPr/>
            </p:nvSpPr>
            <p:spPr bwMode="auto">
              <a:xfrm>
                <a:off x="3549" y="4048"/>
                <a:ext cx="2153" cy="8"/>
              </a:xfrm>
              <a:prstGeom prst="rect">
                <a:avLst/>
              </a:prstGeom>
              <a:solidFill>
                <a:srgbClr val="0000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05" name="Rectangle 50"/>
              <p:cNvSpPr>
                <a:spLocks noChangeArrowheads="1"/>
              </p:cNvSpPr>
              <p:nvPr/>
            </p:nvSpPr>
            <p:spPr bwMode="auto">
              <a:xfrm>
                <a:off x="3549" y="4042"/>
                <a:ext cx="2153" cy="10"/>
              </a:xfrm>
              <a:prstGeom prst="rect">
                <a:avLst/>
              </a:prstGeom>
              <a:solidFill>
                <a:srgbClr val="0000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06" name="Rectangle 51"/>
              <p:cNvSpPr>
                <a:spLocks noChangeArrowheads="1"/>
              </p:cNvSpPr>
              <p:nvPr/>
            </p:nvSpPr>
            <p:spPr bwMode="auto">
              <a:xfrm>
                <a:off x="3549" y="4038"/>
                <a:ext cx="2153" cy="10"/>
              </a:xfrm>
              <a:prstGeom prst="rect">
                <a:avLst/>
              </a:prstGeom>
              <a:solidFill>
                <a:srgbClr val="0000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07" name="Rectangle 52"/>
              <p:cNvSpPr>
                <a:spLocks noChangeArrowheads="1"/>
              </p:cNvSpPr>
              <p:nvPr/>
            </p:nvSpPr>
            <p:spPr bwMode="auto">
              <a:xfrm>
                <a:off x="3549" y="4034"/>
                <a:ext cx="2153" cy="8"/>
              </a:xfrm>
              <a:prstGeom prst="rect">
                <a:avLst/>
              </a:prstGeom>
              <a:solidFill>
                <a:srgbClr val="0000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08" name="Rectangle 53"/>
              <p:cNvSpPr>
                <a:spLocks noChangeArrowheads="1"/>
              </p:cNvSpPr>
              <p:nvPr/>
            </p:nvSpPr>
            <p:spPr bwMode="auto">
              <a:xfrm>
                <a:off x="3549" y="4031"/>
                <a:ext cx="2153" cy="7"/>
              </a:xfrm>
              <a:prstGeom prst="rect">
                <a:avLst/>
              </a:prstGeom>
              <a:solidFill>
                <a:srgbClr val="0000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09" name="Rectangle 54"/>
              <p:cNvSpPr>
                <a:spLocks noChangeArrowheads="1"/>
              </p:cNvSpPr>
              <p:nvPr/>
            </p:nvSpPr>
            <p:spPr bwMode="auto">
              <a:xfrm>
                <a:off x="3549" y="4025"/>
                <a:ext cx="2153" cy="9"/>
              </a:xfrm>
              <a:prstGeom prst="rect">
                <a:avLst/>
              </a:prstGeom>
              <a:solidFill>
                <a:srgbClr val="0000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10" name="Rectangle 55"/>
              <p:cNvSpPr>
                <a:spLocks noChangeArrowheads="1"/>
              </p:cNvSpPr>
              <p:nvPr/>
            </p:nvSpPr>
            <p:spPr bwMode="auto">
              <a:xfrm>
                <a:off x="3549" y="4021"/>
                <a:ext cx="2153" cy="10"/>
              </a:xfrm>
              <a:prstGeom prst="rect">
                <a:avLst/>
              </a:prstGeom>
              <a:solidFill>
                <a:srgbClr val="0000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11" name="Rectangle 56"/>
              <p:cNvSpPr>
                <a:spLocks noChangeArrowheads="1"/>
              </p:cNvSpPr>
              <p:nvPr/>
            </p:nvSpPr>
            <p:spPr bwMode="auto">
              <a:xfrm>
                <a:off x="3549" y="4017"/>
                <a:ext cx="2153" cy="8"/>
              </a:xfrm>
              <a:prstGeom prst="rect">
                <a:avLst/>
              </a:prstGeom>
              <a:solidFill>
                <a:srgbClr val="0000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12" name="Rectangle 57"/>
              <p:cNvSpPr>
                <a:spLocks noChangeArrowheads="1"/>
              </p:cNvSpPr>
              <p:nvPr/>
            </p:nvSpPr>
            <p:spPr bwMode="auto">
              <a:xfrm>
                <a:off x="3549" y="4011"/>
                <a:ext cx="2153" cy="10"/>
              </a:xfrm>
              <a:prstGeom prst="rect">
                <a:avLst/>
              </a:prstGeom>
              <a:solidFill>
                <a:srgbClr val="0000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13" name="Rectangle 58"/>
              <p:cNvSpPr>
                <a:spLocks noChangeArrowheads="1"/>
              </p:cNvSpPr>
              <p:nvPr/>
            </p:nvSpPr>
            <p:spPr bwMode="auto">
              <a:xfrm>
                <a:off x="3549" y="4008"/>
                <a:ext cx="2153" cy="9"/>
              </a:xfrm>
              <a:prstGeom prst="rect">
                <a:avLst/>
              </a:prstGeom>
              <a:solidFill>
                <a:srgbClr val="0000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14" name="Rectangle 59"/>
              <p:cNvSpPr>
                <a:spLocks noChangeArrowheads="1"/>
              </p:cNvSpPr>
              <p:nvPr/>
            </p:nvSpPr>
            <p:spPr bwMode="auto">
              <a:xfrm>
                <a:off x="3549" y="4004"/>
                <a:ext cx="2153" cy="7"/>
              </a:xfrm>
              <a:prstGeom prst="rect">
                <a:avLst/>
              </a:prstGeom>
              <a:solidFill>
                <a:srgbClr val="0000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15" name="Rectangle 60"/>
              <p:cNvSpPr>
                <a:spLocks noChangeArrowheads="1"/>
              </p:cNvSpPr>
              <p:nvPr/>
            </p:nvSpPr>
            <p:spPr bwMode="auto">
              <a:xfrm>
                <a:off x="3549" y="4000"/>
                <a:ext cx="2153" cy="8"/>
              </a:xfrm>
              <a:prstGeom prst="rect">
                <a:avLst/>
              </a:prstGeom>
              <a:solidFill>
                <a:srgbClr val="0000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16" name="Rectangle 61"/>
              <p:cNvSpPr>
                <a:spLocks noChangeArrowheads="1"/>
              </p:cNvSpPr>
              <p:nvPr/>
            </p:nvSpPr>
            <p:spPr bwMode="auto">
              <a:xfrm>
                <a:off x="3549" y="3994"/>
                <a:ext cx="2153" cy="10"/>
              </a:xfrm>
              <a:prstGeom prst="rect">
                <a:avLst/>
              </a:prstGeom>
              <a:solidFill>
                <a:srgbClr val="000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17" name="Rectangle 62"/>
              <p:cNvSpPr>
                <a:spLocks noChangeArrowheads="1"/>
              </p:cNvSpPr>
              <p:nvPr/>
            </p:nvSpPr>
            <p:spPr bwMode="auto">
              <a:xfrm>
                <a:off x="3549" y="3990"/>
                <a:ext cx="2153" cy="10"/>
              </a:xfrm>
              <a:prstGeom prst="rect">
                <a:avLst/>
              </a:prstGeom>
              <a:solidFill>
                <a:srgbClr val="000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18" name="Rectangle 63"/>
              <p:cNvSpPr>
                <a:spLocks noChangeArrowheads="1"/>
              </p:cNvSpPr>
              <p:nvPr/>
            </p:nvSpPr>
            <p:spPr bwMode="auto">
              <a:xfrm>
                <a:off x="3549" y="3986"/>
                <a:ext cx="2153" cy="8"/>
              </a:xfrm>
              <a:prstGeom prst="rect">
                <a:avLst/>
              </a:prstGeom>
              <a:solidFill>
                <a:srgbClr val="000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19" name="Rectangle 64"/>
              <p:cNvSpPr>
                <a:spLocks noChangeArrowheads="1"/>
              </p:cNvSpPr>
              <p:nvPr/>
            </p:nvSpPr>
            <p:spPr bwMode="auto">
              <a:xfrm>
                <a:off x="3549" y="3981"/>
                <a:ext cx="2153" cy="9"/>
              </a:xfrm>
              <a:prstGeom prst="rect">
                <a:avLst/>
              </a:prstGeom>
              <a:solidFill>
                <a:srgbClr val="0000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20" name="Rectangle 65"/>
              <p:cNvSpPr>
                <a:spLocks noChangeArrowheads="1"/>
              </p:cNvSpPr>
              <p:nvPr/>
            </p:nvSpPr>
            <p:spPr bwMode="auto">
              <a:xfrm>
                <a:off x="3549" y="3977"/>
                <a:ext cx="2153" cy="9"/>
              </a:xfrm>
              <a:prstGeom prst="rect">
                <a:avLst/>
              </a:prstGeom>
              <a:solidFill>
                <a:srgbClr val="0000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21" name="Rectangle 66"/>
              <p:cNvSpPr>
                <a:spLocks noChangeArrowheads="1"/>
              </p:cNvSpPr>
              <p:nvPr/>
            </p:nvSpPr>
            <p:spPr bwMode="auto">
              <a:xfrm>
                <a:off x="3549" y="3973"/>
                <a:ext cx="2153" cy="8"/>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22" name="Rectangle 67"/>
              <p:cNvSpPr>
                <a:spLocks noChangeArrowheads="1"/>
              </p:cNvSpPr>
              <p:nvPr/>
            </p:nvSpPr>
            <p:spPr bwMode="auto">
              <a:xfrm>
                <a:off x="3549" y="3969"/>
                <a:ext cx="2153" cy="8"/>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23" name="Rectangle 68"/>
              <p:cNvSpPr>
                <a:spLocks noChangeArrowheads="1"/>
              </p:cNvSpPr>
              <p:nvPr/>
            </p:nvSpPr>
            <p:spPr bwMode="auto">
              <a:xfrm>
                <a:off x="3549" y="3963"/>
                <a:ext cx="2153" cy="10"/>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24" name="Rectangle 69"/>
              <p:cNvSpPr>
                <a:spLocks noChangeArrowheads="1"/>
              </p:cNvSpPr>
              <p:nvPr/>
            </p:nvSpPr>
            <p:spPr bwMode="auto">
              <a:xfrm>
                <a:off x="3549" y="3960"/>
                <a:ext cx="2153" cy="9"/>
              </a:xfrm>
              <a:prstGeom prst="rect">
                <a:avLst/>
              </a:prstGeom>
              <a:solidFill>
                <a:srgbClr val="0000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25" name="Rectangle 70"/>
              <p:cNvSpPr>
                <a:spLocks noChangeArrowheads="1"/>
              </p:cNvSpPr>
              <p:nvPr/>
            </p:nvSpPr>
            <p:spPr bwMode="auto">
              <a:xfrm>
                <a:off x="3549" y="3956"/>
                <a:ext cx="2153" cy="7"/>
              </a:xfrm>
              <a:prstGeom prst="rect">
                <a:avLst/>
              </a:prstGeom>
              <a:solidFill>
                <a:srgbClr val="0000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26" name="Rectangle 71"/>
              <p:cNvSpPr>
                <a:spLocks noChangeArrowheads="1"/>
              </p:cNvSpPr>
              <p:nvPr/>
            </p:nvSpPr>
            <p:spPr bwMode="auto">
              <a:xfrm>
                <a:off x="3549" y="3950"/>
                <a:ext cx="2153" cy="10"/>
              </a:xfrm>
              <a:prstGeom prst="rect">
                <a:avLst/>
              </a:prstGeom>
              <a:solidFill>
                <a:srgbClr val="0000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27" name="Rectangle 72"/>
              <p:cNvSpPr>
                <a:spLocks noChangeArrowheads="1"/>
              </p:cNvSpPr>
              <p:nvPr/>
            </p:nvSpPr>
            <p:spPr bwMode="auto">
              <a:xfrm>
                <a:off x="3549" y="3946"/>
                <a:ext cx="2153" cy="10"/>
              </a:xfrm>
              <a:prstGeom prst="rect">
                <a:avLst/>
              </a:prstGeom>
              <a:solidFill>
                <a:srgbClr val="0000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28" name="Rectangle 73"/>
              <p:cNvSpPr>
                <a:spLocks noChangeArrowheads="1"/>
              </p:cNvSpPr>
              <p:nvPr/>
            </p:nvSpPr>
            <p:spPr bwMode="auto">
              <a:xfrm>
                <a:off x="3549" y="3942"/>
                <a:ext cx="2153" cy="8"/>
              </a:xfrm>
              <a:prstGeom prst="rect">
                <a:avLst/>
              </a:prstGeom>
              <a:solidFill>
                <a:srgbClr val="0000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29" name="Rectangle 74"/>
              <p:cNvSpPr>
                <a:spLocks noChangeArrowheads="1"/>
              </p:cNvSpPr>
              <p:nvPr/>
            </p:nvSpPr>
            <p:spPr bwMode="auto">
              <a:xfrm>
                <a:off x="3549" y="3938"/>
                <a:ext cx="2153" cy="8"/>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30" name="Rectangle 75"/>
              <p:cNvSpPr>
                <a:spLocks noChangeArrowheads="1"/>
              </p:cNvSpPr>
              <p:nvPr/>
            </p:nvSpPr>
            <p:spPr bwMode="auto">
              <a:xfrm>
                <a:off x="3549" y="3933"/>
                <a:ext cx="2153" cy="9"/>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31" name="Rectangle 76"/>
              <p:cNvSpPr>
                <a:spLocks noChangeArrowheads="1"/>
              </p:cNvSpPr>
              <p:nvPr/>
            </p:nvSpPr>
            <p:spPr bwMode="auto">
              <a:xfrm>
                <a:off x="3549" y="3929"/>
                <a:ext cx="2153" cy="9"/>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32" name="Rectangle 77"/>
              <p:cNvSpPr>
                <a:spLocks noChangeArrowheads="1"/>
              </p:cNvSpPr>
              <p:nvPr/>
            </p:nvSpPr>
            <p:spPr bwMode="auto">
              <a:xfrm>
                <a:off x="3549" y="3925"/>
                <a:ext cx="2153" cy="8"/>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33" name="Rectangle 78"/>
              <p:cNvSpPr>
                <a:spLocks noChangeArrowheads="1"/>
              </p:cNvSpPr>
              <p:nvPr/>
            </p:nvSpPr>
            <p:spPr bwMode="auto">
              <a:xfrm>
                <a:off x="3549" y="3919"/>
                <a:ext cx="2153" cy="10"/>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34" name="Rectangle 79"/>
              <p:cNvSpPr>
                <a:spLocks noChangeArrowheads="1"/>
              </p:cNvSpPr>
              <p:nvPr/>
            </p:nvSpPr>
            <p:spPr bwMode="auto">
              <a:xfrm>
                <a:off x="3549" y="3915"/>
                <a:ext cx="2153" cy="10"/>
              </a:xfrm>
              <a:prstGeom prst="rect">
                <a:avLst/>
              </a:prstGeom>
              <a:solidFill>
                <a:srgbClr val="0000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35" name="Rectangle 80"/>
              <p:cNvSpPr>
                <a:spLocks noChangeArrowheads="1"/>
              </p:cNvSpPr>
              <p:nvPr/>
            </p:nvSpPr>
            <p:spPr bwMode="auto">
              <a:xfrm>
                <a:off x="3549" y="3911"/>
                <a:ext cx="2153" cy="8"/>
              </a:xfrm>
              <a:prstGeom prst="rect">
                <a:avLst/>
              </a:prstGeom>
              <a:solidFill>
                <a:srgbClr val="0000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36" name="Rectangle 81"/>
              <p:cNvSpPr>
                <a:spLocks noChangeArrowheads="1"/>
              </p:cNvSpPr>
              <p:nvPr/>
            </p:nvSpPr>
            <p:spPr bwMode="auto">
              <a:xfrm>
                <a:off x="3549" y="3908"/>
                <a:ext cx="2153" cy="7"/>
              </a:xfrm>
              <a:prstGeom prst="rect">
                <a:avLst/>
              </a:prstGeom>
              <a:solidFill>
                <a:srgbClr val="0000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37" name="Rectangle 82"/>
              <p:cNvSpPr>
                <a:spLocks noChangeArrowheads="1"/>
              </p:cNvSpPr>
              <p:nvPr/>
            </p:nvSpPr>
            <p:spPr bwMode="auto">
              <a:xfrm>
                <a:off x="3549" y="3902"/>
                <a:ext cx="2153" cy="9"/>
              </a:xfrm>
              <a:prstGeom prst="rect">
                <a:avLst/>
              </a:prstGeom>
              <a:solidFill>
                <a:srgbClr val="0000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38" name="Rectangle 83"/>
              <p:cNvSpPr>
                <a:spLocks noChangeArrowheads="1"/>
              </p:cNvSpPr>
              <p:nvPr/>
            </p:nvSpPr>
            <p:spPr bwMode="auto">
              <a:xfrm>
                <a:off x="3549" y="3898"/>
                <a:ext cx="2153" cy="10"/>
              </a:xfrm>
              <a:prstGeom prst="rect">
                <a:avLst/>
              </a:prstGeom>
              <a:solidFill>
                <a:srgbClr val="0000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39" name="Rectangle 84"/>
              <p:cNvSpPr>
                <a:spLocks noChangeArrowheads="1"/>
              </p:cNvSpPr>
              <p:nvPr/>
            </p:nvSpPr>
            <p:spPr bwMode="auto">
              <a:xfrm>
                <a:off x="3549" y="3894"/>
                <a:ext cx="2153" cy="8"/>
              </a:xfrm>
              <a:prstGeom prst="rect">
                <a:avLst/>
              </a:prstGeom>
              <a:solidFill>
                <a:srgbClr val="000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40" name="Rectangle 85"/>
              <p:cNvSpPr>
                <a:spLocks noChangeArrowheads="1"/>
              </p:cNvSpPr>
              <p:nvPr/>
            </p:nvSpPr>
            <p:spPr bwMode="auto">
              <a:xfrm>
                <a:off x="3549" y="3888"/>
                <a:ext cx="2153" cy="10"/>
              </a:xfrm>
              <a:prstGeom prst="rect">
                <a:avLst/>
              </a:prstGeom>
              <a:solidFill>
                <a:srgbClr val="000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41" name="Rectangle 86"/>
              <p:cNvSpPr>
                <a:spLocks noChangeArrowheads="1"/>
              </p:cNvSpPr>
              <p:nvPr/>
            </p:nvSpPr>
            <p:spPr bwMode="auto">
              <a:xfrm>
                <a:off x="3549" y="3885"/>
                <a:ext cx="2153" cy="9"/>
              </a:xfrm>
              <a:prstGeom prst="rect">
                <a:avLst/>
              </a:prstGeom>
              <a:solidFill>
                <a:srgbClr val="000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42" name="Rectangle 87"/>
              <p:cNvSpPr>
                <a:spLocks noChangeArrowheads="1"/>
              </p:cNvSpPr>
              <p:nvPr/>
            </p:nvSpPr>
            <p:spPr bwMode="auto">
              <a:xfrm>
                <a:off x="3549" y="3881"/>
                <a:ext cx="2153" cy="7"/>
              </a:xfrm>
              <a:prstGeom prst="rect">
                <a:avLst/>
              </a:prstGeom>
              <a:solidFill>
                <a:srgbClr val="0000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43" name="Rectangle 88"/>
              <p:cNvSpPr>
                <a:spLocks noChangeArrowheads="1"/>
              </p:cNvSpPr>
              <p:nvPr/>
            </p:nvSpPr>
            <p:spPr bwMode="auto">
              <a:xfrm>
                <a:off x="3549" y="3877"/>
                <a:ext cx="2153" cy="8"/>
              </a:xfrm>
              <a:prstGeom prst="rect">
                <a:avLst/>
              </a:prstGeom>
              <a:solidFill>
                <a:srgbClr val="0000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44" name="Rectangle 89"/>
              <p:cNvSpPr>
                <a:spLocks noChangeArrowheads="1"/>
              </p:cNvSpPr>
              <p:nvPr/>
            </p:nvSpPr>
            <p:spPr bwMode="auto">
              <a:xfrm>
                <a:off x="3549" y="3871"/>
                <a:ext cx="2153" cy="10"/>
              </a:xfrm>
              <a:prstGeom prst="rect">
                <a:avLst/>
              </a:prstGeom>
              <a:solidFill>
                <a:srgbClr val="0000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45" name="Rectangle 90"/>
              <p:cNvSpPr>
                <a:spLocks noChangeArrowheads="1"/>
              </p:cNvSpPr>
              <p:nvPr/>
            </p:nvSpPr>
            <p:spPr bwMode="auto">
              <a:xfrm>
                <a:off x="3549" y="3867"/>
                <a:ext cx="2153" cy="10"/>
              </a:xfrm>
              <a:prstGeom prst="rect">
                <a:avLst/>
              </a:prstGeom>
              <a:solidFill>
                <a:srgbClr val="0000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46" name="Rectangle 91"/>
              <p:cNvSpPr>
                <a:spLocks noChangeArrowheads="1"/>
              </p:cNvSpPr>
              <p:nvPr/>
            </p:nvSpPr>
            <p:spPr bwMode="auto">
              <a:xfrm>
                <a:off x="3549" y="3863"/>
                <a:ext cx="2153" cy="8"/>
              </a:xfrm>
              <a:prstGeom prst="rect">
                <a:avLst/>
              </a:prstGeom>
              <a:solidFill>
                <a:srgbClr val="0000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47" name="Rectangle 92"/>
              <p:cNvSpPr>
                <a:spLocks noChangeArrowheads="1"/>
              </p:cNvSpPr>
              <p:nvPr/>
            </p:nvSpPr>
            <p:spPr bwMode="auto">
              <a:xfrm>
                <a:off x="3549" y="3858"/>
                <a:ext cx="2153" cy="9"/>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48" name="Rectangle 93"/>
              <p:cNvSpPr>
                <a:spLocks noChangeArrowheads="1"/>
              </p:cNvSpPr>
              <p:nvPr/>
            </p:nvSpPr>
            <p:spPr bwMode="auto">
              <a:xfrm>
                <a:off x="3549" y="3854"/>
                <a:ext cx="2153" cy="9"/>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49" name="Rectangle 94"/>
              <p:cNvSpPr>
                <a:spLocks noChangeArrowheads="1"/>
              </p:cNvSpPr>
              <p:nvPr/>
            </p:nvSpPr>
            <p:spPr bwMode="auto">
              <a:xfrm>
                <a:off x="3549" y="3850"/>
                <a:ext cx="2153" cy="8"/>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50" name="Rectangle 95"/>
              <p:cNvSpPr>
                <a:spLocks noChangeArrowheads="1"/>
              </p:cNvSpPr>
              <p:nvPr/>
            </p:nvSpPr>
            <p:spPr bwMode="auto">
              <a:xfrm>
                <a:off x="3549" y="3846"/>
                <a:ext cx="2153" cy="8"/>
              </a:xfrm>
              <a:prstGeom prst="rect">
                <a:avLst/>
              </a:prstGeom>
              <a:solidFill>
                <a:srgbClr val="0000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51" name="Rectangle 96"/>
              <p:cNvSpPr>
                <a:spLocks noChangeArrowheads="1"/>
              </p:cNvSpPr>
              <p:nvPr/>
            </p:nvSpPr>
            <p:spPr bwMode="auto">
              <a:xfrm>
                <a:off x="3549" y="3840"/>
                <a:ext cx="2153" cy="10"/>
              </a:xfrm>
              <a:prstGeom prst="rect">
                <a:avLst/>
              </a:prstGeom>
              <a:solidFill>
                <a:srgbClr val="0000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52" name="Rectangle 97"/>
              <p:cNvSpPr>
                <a:spLocks noChangeArrowheads="1"/>
              </p:cNvSpPr>
              <p:nvPr/>
            </p:nvSpPr>
            <p:spPr bwMode="auto">
              <a:xfrm>
                <a:off x="3549" y="3837"/>
                <a:ext cx="2153" cy="9"/>
              </a:xfrm>
              <a:prstGeom prst="rect">
                <a:avLst/>
              </a:prstGeom>
              <a:solidFill>
                <a:srgbClr val="0000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53" name="Rectangle 98"/>
              <p:cNvSpPr>
                <a:spLocks noChangeArrowheads="1"/>
              </p:cNvSpPr>
              <p:nvPr/>
            </p:nvSpPr>
            <p:spPr bwMode="auto">
              <a:xfrm>
                <a:off x="3549" y="3833"/>
                <a:ext cx="2153" cy="7"/>
              </a:xfrm>
              <a:prstGeom prst="rect">
                <a:avLst/>
              </a:prstGeom>
              <a:solidFill>
                <a:srgbClr val="0000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54" name="Rectangle 99"/>
              <p:cNvSpPr>
                <a:spLocks noChangeArrowheads="1"/>
              </p:cNvSpPr>
              <p:nvPr/>
            </p:nvSpPr>
            <p:spPr bwMode="auto">
              <a:xfrm>
                <a:off x="3549" y="3827"/>
                <a:ext cx="2153" cy="10"/>
              </a:xfrm>
              <a:prstGeom prst="rect">
                <a:avLst/>
              </a:prstGeom>
              <a:solidFill>
                <a:srgbClr val="0000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55" name="Rectangle 100"/>
              <p:cNvSpPr>
                <a:spLocks noChangeArrowheads="1"/>
              </p:cNvSpPr>
              <p:nvPr/>
            </p:nvSpPr>
            <p:spPr bwMode="auto">
              <a:xfrm>
                <a:off x="3549" y="3823"/>
                <a:ext cx="2153" cy="10"/>
              </a:xfrm>
              <a:prstGeom prst="rect">
                <a:avLst/>
              </a:prstGeom>
              <a:solidFill>
                <a:srgbClr val="0000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56" name="Rectangle 101"/>
              <p:cNvSpPr>
                <a:spLocks noChangeArrowheads="1"/>
              </p:cNvSpPr>
              <p:nvPr/>
            </p:nvSpPr>
            <p:spPr bwMode="auto">
              <a:xfrm>
                <a:off x="3549" y="3819"/>
                <a:ext cx="2153" cy="8"/>
              </a:xfrm>
              <a:prstGeom prst="rect">
                <a:avLst/>
              </a:prstGeom>
              <a:solidFill>
                <a:srgbClr val="0000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57" name="Rectangle 102"/>
              <p:cNvSpPr>
                <a:spLocks noChangeArrowheads="1"/>
              </p:cNvSpPr>
              <p:nvPr/>
            </p:nvSpPr>
            <p:spPr bwMode="auto">
              <a:xfrm>
                <a:off x="3549" y="3815"/>
                <a:ext cx="2153" cy="8"/>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58" name="Rectangle 103"/>
              <p:cNvSpPr>
                <a:spLocks noChangeArrowheads="1"/>
              </p:cNvSpPr>
              <p:nvPr/>
            </p:nvSpPr>
            <p:spPr bwMode="auto">
              <a:xfrm>
                <a:off x="3549" y="3810"/>
                <a:ext cx="2153" cy="9"/>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59" name="Rectangle 104"/>
              <p:cNvSpPr>
                <a:spLocks noChangeArrowheads="1"/>
              </p:cNvSpPr>
              <p:nvPr/>
            </p:nvSpPr>
            <p:spPr bwMode="auto">
              <a:xfrm>
                <a:off x="3549" y="3806"/>
                <a:ext cx="2153" cy="9"/>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60" name="Rectangle 105"/>
              <p:cNvSpPr>
                <a:spLocks noChangeArrowheads="1"/>
              </p:cNvSpPr>
              <p:nvPr/>
            </p:nvSpPr>
            <p:spPr bwMode="auto">
              <a:xfrm>
                <a:off x="3549" y="3802"/>
                <a:ext cx="2153" cy="8"/>
              </a:xfrm>
              <a:prstGeom prst="rect">
                <a:avLst/>
              </a:prstGeom>
              <a:solidFill>
                <a:srgbClr val="0000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61" name="Rectangle 106"/>
              <p:cNvSpPr>
                <a:spLocks noChangeArrowheads="1"/>
              </p:cNvSpPr>
              <p:nvPr/>
            </p:nvSpPr>
            <p:spPr bwMode="auto">
              <a:xfrm>
                <a:off x="3549" y="3796"/>
                <a:ext cx="2153" cy="10"/>
              </a:xfrm>
              <a:prstGeom prst="rect">
                <a:avLst/>
              </a:prstGeom>
              <a:solidFill>
                <a:srgbClr val="0000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62" name="Rectangle 107"/>
              <p:cNvSpPr>
                <a:spLocks noChangeArrowheads="1"/>
              </p:cNvSpPr>
              <p:nvPr/>
            </p:nvSpPr>
            <p:spPr bwMode="auto">
              <a:xfrm>
                <a:off x="3549" y="3792"/>
                <a:ext cx="2153" cy="10"/>
              </a:xfrm>
              <a:prstGeom prst="rect">
                <a:avLst/>
              </a:prstGeom>
              <a:solidFill>
                <a:srgbClr val="0000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63" name="Rectangle 108"/>
              <p:cNvSpPr>
                <a:spLocks noChangeArrowheads="1"/>
              </p:cNvSpPr>
              <p:nvPr/>
            </p:nvSpPr>
            <p:spPr bwMode="auto">
              <a:xfrm>
                <a:off x="3549" y="3789"/>
                <a:ext cx="2153" cy="7"/>
              </a:xfrm>
              <a:prstGeom prst="rect">
                <a:avLst/>
              </a:prstGeom>
              <a:solidFill>
                <a:srgbClr val="0000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64" name="Rectangle 109"/>
              <p:cNvSpPr>
                <a:spLocks noChangeArrowheads="1"/>
              </p:cNvSpPr>
              <p:nvPr/>
            </p:nvSpPr>
            <p:spPr bwMode="auto">
              <a:xfrm>
                <a:off x="3549" y="3785"/>
                <a:ext cx="2153" cy="7"/>
              </a:xfrm>
              <a:prstGeom prst="rect">
                <a:avLst/>
              </a:prstGeom>
              <a:solidFill>
                <a:srgbClr val="0000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65" name="Rectangle 110"/>
              <p:cNvSpPr>
                <a:spLocks noChangeArrowheads="1"/>
              </p:cNvSpPr>
              <p:nvPr/>
            </p:nvSpPr>
            <p:spPr bwMode="auto">
              <a:xfrm>
                <a:off x="3549" y="3779"/>
                <a:ext cx="2153" cy="10"/>
              </a:xfrm>
              <a:prstGeom prst="rect">
                <a:avLst/>
              </a:prstGeom>
              <a:solidFill>
                <a:srgbClr val="0000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66" name="Rectangle 111"/>
              <p:cNvSpPr>
                <a:spLocks noChangeArrowheads="1"/>
              </p:cNvSpPr>
              <p:nvPr/>
            </p:nvSpPr>
            <p:spPr bwMode="auto">
              <a:xfrm>
                <a:off x="3549" y="3775"/>
                <a:ext cx="2153" cy="10"/>
              </a:xfrm>
              <a:prstGeom prst="rect">
                <a:avLst/>
              </a:prstGeom>
              <a:solidFill>
                <a:srgbClr val="0000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67" name="Rectangle 112"/>
              <p:cNvSpPr>
                <a:spLocks noChangeArrowheads="1"/>
              </p:cNvSpPr>
              <p:nvPr/>
            </p:nvSpPr>
            <p:spPr bwMode="auto">
              <a:xfrm>
                <a:off x="3549" y="3771"/>
                <a:ext cx="2153" cy="8"/>
              </a:xfrm>
              <a:prstGeom prst="rect">
                <a:avLst/>
              </a:prstGeom>
              <a:solidFill>
                <a:srgbClr val="0000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68" name="Rectangle 113"/>
              <p:cNvSpPr>
                <a:spLocks noChangeArrowheads="1"/>
              </p:cNvSpPr>
              <p:nvPr/>
            </p:nvSpPr>
            <p:spPr bwMode="auto">
              <a:xfrm>
                <a:off x="3549" y="3765"/>
                <a:ext cx="2153" cy="10"/>
              </a:xfrm>
              <a:prstGeom prst="rect">
                <a:avLst/>
              </a:prstGeom>
              <a:solidFill>
                <a:srgbClr val="0000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69" name="Rectangle 114"/>
              <p:cNvSpPr>
                <a:spLocks noChangeArrowheads="1"/>
              </p:cNvSpPr>
              <p:nvPr/>
            </p:nvSpPr>
            <p:spPr bwMode="auto">
              <a:xfrm>
                <a:off x="3549" y="3762"/>
                <a:ext cx="2153" cy="9"/>
              </a:xfrm>
              <a:prstGeom prst="rect">
                <a:avLst/>
              </a:prstGeom>
              <a:solidFill>
                <a:srgbClr val="0000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70" name="Rectangle 115"/>
              <p:cNvSpPr>
                <a:spLocks noChangeArrowheads="1"/>
              </p:cNvSpPr>
              <p:nvPr/>
            </p:nvSpPr>
            <p:spPr bwMode="auto">
              <a:xfrm>
                <a:off x="3549" y="3758"/>
                <a:ext cx="2153" cy="7"/>
              </a:xfrm>
              <a:prstGeom prst="rect">
                <a:avLst/>
              </a:prstGeom>
              <a:solidFill>
                <a:srgbClr val="0000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71" name="Rectangle 116"/>
              <p:cNvSpPr>
                <a:spLocks noChangeArrowheads="1"/>
              </p:cNvSpPr>
              <p:nvPr/>
            </p:nvSpPr>
            <p:spPr bwMode="auto">
              <a:xfrm>
                <a:off x="3549" y="3754"/>
                <a:ext cx="2153" cy="8"/>
              </a:xfrm>
              <a:prstGeom prst="rect">
                <a:avLst/>
              </a:prstGeom>
              <a:solidFill>
                <a:srgbClr val="0000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72" name="Rectangle 117"/>
              <p:cNvSpPr>
                <a:spLocks noChangeArrowheads="1"/>
              </p:cNvSpPr>
              <p:nvPr/>
            </p:nvSpPr>
            <p:spPr bwMode="auto">
              <a:xfrm>
                <a:off x="3549" y="3748"/>
                <a:ext cx="2153" cy="1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73" name="Rectangle 118"/>
              <p:cNvSpPr>
                <a:spLocks noChangeArrowheads="1"/>
              </p:cNvSpPr>
              <p:nvPr/>
            </p:nvSpPr>
            <p:spPr bwMode="auto">
              <a:xfrm>
                <a:off x="3549" y="3744"/>
                <a:ext cx="2153" cy="1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74" name="Rectangle 119"/>
              <p:cNvSpPr>
                <a:spLocks noChangeArrowheads="1"/>
              </p:cNvSpPr>
              <p:nvPr/>
            </p:nvSpPr>
            <p:spPr bwMode="auto">
              <a:xfrm>
                <a:off x="3549" y="3741"/>
                <a:ext cx="2153" cy="7"/>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75" name="Rectangle 120"/>
              <p:cNvSpPr>
                <a:spLocks noChangeArrowheads="1"/>
              </p:cNvSpPr>
              <p:nvPr/>
            </p:nvSpPr>
            <p:spPr bwMode="auto">
              <a:xfrm>
                <a:off x="3549" y="3735"/>
                <a:ext cx="2153" cy="9"/>
              </a:xfrm>
              <a:prstGeom prst="rect">
                <a:avLst/>
              </a:prstGeom>
              <a:solidFill>
                <a:srgbClr val="0000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76" name="Rectangle 121"/>
              <p:cNvSpPr>
                <a:spLocks noChangeArrowheads="1"/>
              </p:cNvSpPr>
              <p:nvPr/>
            </p:nvSpPr>
            <p:spPr bwMode="auto">
              <a:xfrm>
                <a:off x="3549" y="3731"/>
                <a:ext cx="2153" cy="10"/>
              </a:xfrm>
              <a:prstGeom prst="rect">
                <a:avLst/>
              </a:prstGeom>
              <a:solidFill>
                <a:srgbClr val="0000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77" name="Rectangle 122"/>
              <p:cNvSpPr>
                <a:spLocks noChangeArrowheads="1"/>
              </p:cNvSpPr>
              <p:nvPr/>
            </p:nvSpPr>
            <p:spPr bwMode="auto">
              <a:xfrm>
                <a:off x="3549" y="3727"/>
                <a:ext cx="2153" cy="8"/>
              </a:xfrm>
              <a:prstGeom prst="rect">
                <a:avLst/>
              </a:prstGeom>
              <a:solidFill>
                <a:srgbClr val="0000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78" name="Rectangle 123"/>
              <p:cNvSpPr>
                <a:spLocks noChangeArrowheads="1"/>
              </p:cNvSpPr>
              <p:nvPr/>
            </p:nvSpPr>
            <p:spPr bwMode="auto">
              <a:xfrm>
                <a:off x="3549" y="3723"/>
                <a:ext cx="2153" cy="8"/>
              </a:xfrm>
              <a:prstGeom prst="rect">
                <a:avLst/>
              </a:prstGeom>
              <a:solidFill>
                <a:srgbClr val="0000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79" name="Rectangle 124"/>
              <p:cNvSpPr>
                <a:spLocks noChangeArrowheads="1"/>
              </p:cNvSpPr>
              <p:nvPr/>
            </p:nvSpPr>
            <p:spPr bwMode="auto">
              <a:xfrm>
                <a:off x="3549" y="3717"/>
                <a:ext cx="2153" cy="10"/>
              </a:xfrm>
              <a:prstGeom prst="rect">
                <a:avLst/>
              </a:prstGeom>
              <a:solidFill>
                <a:srgbClr val="0000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80" name="Rectangle 125"/>
              <p:cNvSpPr>
                <a:spLocks noChangeArrowheads="1"/>
              </p:cNvSpPr>
              <p:nvPr/>
            </p:nvSpPr>
            <p:spPr bwMode="auto">
              <a:xfrm>
                <a:off x="3549" y="3714"/>
                <a:ext cx="2153" cy="9"/>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81" name="Rectangle 126"/>
              <p:cNvSpPr>
                <a:spLocks noChangeArrowheads="1"/>
              </p:cNvSpPr>
              <p:nvPr/>
            </p:nvSpPr>
            <p:spPr bwMode="auto">
              <a:xfrm>
                <a:off x="3549" y="3710"/>
                <a:ext cx="2153" cy="7"/>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82" name="Rectangle 127"/>
              <p:cNvSpPr>
                <a:spLocks noChangeArrowheads="1"/>
              </p:cNvSpPr>
              <p:nvPr/>
            </p:nvSpPr>
            <p:spPr bwMode="auto">
              <a:xfrm>
                <a:off x="3549" y="3704"/>
                <a:ext cx="2153" cy="10"/>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83" name="Rectangle 128"/>
              <p:cNvSpPr>
                <a:spLocks noChangeArrowheads="1"/>
              </p:cNvSpPr>
              <p:nvPr/>
            </p:nvSpPr>
            <p:spPr bwMode="auto">
              <a:xfrm>
                <a:off x="3549" y="3700"/>
                <a:ext cx="2153" cy="1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84" name="Rectangle 129"/>
              <p:cNvSpPr>
                <a:spLocks noChangeArrowheads="1"/>
              </p:cNvSpPr>
              <p:nvPr/>
            </p:nvSpPr>
            <p:spPr bwMode="auto">
              <a:xfrm>
                <a:off x="3549" y="3696"/>
                <a:ext cx="2153" cy="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85" name="Rectangle 130"/>
              <p:cNvSpPr>
                <a:spLocks noChangeArrowheads="1"/>
              </p:cNvSpPr>
              <p:nvPr/>
            </p:nvSpPr>
            <p:spPr bwMode="auto">
              <a:xfrm>
                <a:off x="3549" y="3692"/>
                <a:ext cx="2153" cy="8"/>
              </a:xfrm>
              <a:prstGeom prst="rect">
                <a:avLst/>
              </a:prstGeom>
              <a:solidFill>
                <a:srgbClr val="0000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86" name="Rectangle 131"/>
              <p:cNvSpPr>
                <a:spLocks noChangeArrowheads="1"/>
              </p:cNvSpPr>
              <p:nvPr/>
            </p:nvSpPr>
            <p:spPr bwMode="auto">
              <a:xfrm>
                <a:off x="3549" y="3687"/>
                <a:ext cx="2153" cy="9"/>
              </a:xfrm>
              <a:prstGeom prst="rect">
                <a:avLst/>
              </a:prstGeom>
              <a:solidFill>
                <a:srgbClr val="0000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87" name="Rectangle 132"/>
              <p:cNvSpPr>
                <a:spLocks noChangeArrowheads="1"/>
              </p:cNvSpPr>
              <p:nvPr/>
            </p:nvSpPr>
            <p:spPr bwMode="auto">
              <a:xfrm>
                <a:off x="3549" y="3683"/>
                <a:ext cx="2153" cy="9"/>
              </a:xfrm>
              <a:prstGeom prst="rect">
                <a:avLst/>
              </a:prstGeom>
              <a:solidFill>
                <a:srgbClr val="0000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88" name="Rectangle 133"/>
              <p:cNvSpPr>
                <a:spLocks noChangeArrowheads="1"/>
              </p:cNvSpPr>
              <p:nvPr/>
            </p:nvSpPr>
            <p:spPr bwMode="auto">
              <a:xfrm>
                <a:off x="3549" y="3679"/>
                <a:ext cx="2153" cy="8"/>
              </a:xfrm>
              <a:prstGeom prst="rect">
                <a:avLst/>
              </a:prstGeom>
              <a:solidFill>
                <a:srgbClr val="0000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89" name="Rectangle 134"/>
              <p:cNvSpPr>
                <a:spLocks noChangeArrowheads="1"/>
              </p:cNvSpPr>
              <p:nvPr/>
            </p:nvSpPr>
            <p:spPr bwMode="auto">
              <a:xfrm>
                <a:off x="3549" y="3673"/>
                <a:ext cx="2153" cy="10"/>
              </a:xfrm>
              <a:prstGeom prst="rect">
                <a:avLst/>
              </a:prstGeom>
              <a:solidFill>
                <a:srgbClr val="0000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90" name="Rectangle 135"/>
              <p:cNvSpPr>
                <a:spLocks noChangeArrowheads="1"/>
              </p:cNvSpPr>
              <p:nvPr/>
            </p:nvSpPr>
            <p:spPr bwMode="auto">
              <a:xfrm>
                <a:off x="3549" y="3669"/>
                <a:ext cx="2153" cy="10"/>
              </a:xfrm>
              <a:prstGeom prst="rect">
                <a:avLst/>
              </a:prstGeom>
              <a:solidFill>
                <a:srgbClr val="00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91" name="Rectangle 136"/>
              <p:cNvSpPr>
                <a:spLocks noChangeArrowheads="1"/>
              </p:cNvSpPr>
              <p:nvPr/>
            </p:nvSpPr>
            <p:spPr bwMode="auto">
              <a:xfrm>
                <a:off x="3549" y="3666"/>
                <a:ext cx="2153" cy="7"/>
              </a:xfrm>
              <a:prstGeom prst="rect">
                <a:avLst/>
              </a:prstGeom>
              <a:solidFill>
                <a:srgbClr val="00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92" name="Rectangle 137"/>
              <p:cNvSpPr>
                <a:spLocks noChangeArrowheads="1"/>
              </p:cNvSpPr>
              <p:nvPr/>
            </p:nvSpPr>
            <p:spPr bwMode="auto">
              <a:xfrm>
                <a:off x="3549" y="3662"/>
                <a:ext cx="2153" cy="7"/>
              </a:xfrm>
              <a:prstGeom prst="rect">
                <a:avLst/>
              </a:prstGeom>
              <a:solidFill>
                <a:srgbClr val="00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93" name="Rectangle 138"/>
              <p:cNvSpPr>
                <a:spLocks noChangeArrowheads="1"/>
              </p:cNvSpPr>
              <p:nvPr/>
            </p:nvSpPr>
            <p:spPr bwMode="auto">
              <a:xfrm>
                <a:off x="3549" y="3656"/>
                <a:ext cx="2153" cy="10"/>
              </a:xfrm>
              <a:prstGeom prst="rect">
                <a:avLst/>
              </a:prstGeom>
              <a:solidFill>
                <a:srgbClr val="0000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94" name="Rectangle 139"/>
              <p:cNvSpPr>
                <a:spLocks noChangeArrowheads="1"/>
              </p:cNvSpPr>
              <p:nvPr/>
            </p:nvSpPr>
            <p:spPr bwMode="auto">
              <a:xfrm>
                <a:off x="3549" y="3652"/>
                <a:ext cx="2153" cy="10"/>
              </a:xfrm>
              <a:prstGeom prst="rect">
                <a:avLst/>
              </a:prstGeom>
              <a:solidFill>
                <a:srgbClr val="0000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95" name="Rectangle 140"/>
              <p:cNvSpPr>
                <a:spLocks noChangeArrowheads="1"/>
              </p:cNvSpPr>
              <p:nvPr/>
            </p:nvSpPr>
            <p:spPr bwMode="auto">
              <a:xfrm>
                <a:off x="3549" y="3648"/>
                <a:ext cx="2153" cy="8"/>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96" name="Rectangle 141"/>
              <p:cNvSpPr>
                <a:spLocks noChangeArrowheads="1"/>
              </p:cNvSpPr>
              <p:nvPr/>
            </p:nvSpPr>
            <p:spPr bwMode="auto">
              <a:xfrm>
                <a:off x="3549" y="3643"/>
                <a:ext cx="2153" cy="9"/>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97" name="Rectangle 142"/>
              <p:cNvSpPr>
                <a:spLocks noChangeArrowheads="1"/>
              </p:cNvSpPr>
              <p:nvPr/>
            </p:nvSpPr>
            <p:spPr bwMode="auto">
              <a:xfrm>
                <a:off x="3549" y="3639"/>
                <a:ext cx="2153" cy="9"/>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98" name="Rectangle 143"/>
              <p:cNvSpPr>
                <a:spLocks noChangeArrowheads="1"/>
              </p:cNvSpPr>
              <p:nvPr/>
            </p:nvSpPr>
            <p:spPr bwMode="auto">
              <a:xfrm>
                <a:off x="3549" y="3635"/>
                <a:ext cx="2153" cy="9"/>
              </a:xfrm>
              <a:prstGeom prst="rect">
                <a:avLst/>
              </a:prstGeom>
              <a:solidFill>
                <a:srgbClr val="000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499" name="Rectangle 144"/>
              <p:cNvSpPr>
                <a:spLocks noChangeArrowheads="1"/>
              </p:cNvSpPr>
              <p:nvPr/>
            </p:nvSpPr>
            <p:spPr bwMode="auto">
              <a:xfrm>
                <a:off x="3549" y="3631"/>
                <a:ext cx="2153" cy="8"/>
              </a:xfrm>
              <a:prstGeom prst="rect">
                <a:avLst/>
              </a:prstGeom>
              <a:solidFill>
                <a:srgbClr val="000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00" name="Rectangle 145"/>
              <p:cNvSpPr>
                <a:spLocks noChangeArrowheads="1"/>
              </p:cNvSpPr>
              <p:nvPr/>
            </p:nvSpPr>
            <p:spPr bwMode="auto">
              <a:xfrm>
                <a:off x="3549" y="3625"/>
                <a:ext cx="2153" cy="10"/>
              </a:xfrm>
              <a:prstGeom prst="rect">
                <a:avLst/>
              </a:prstGeom>
              <a:solidFill>
                <a:srgbClr val="000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01" name="Rectangle 146"/>
              <p:cNvSpPr>
                <a:spLocks noChangeArrowheads="1"/>
              </p:cNvSpPr>
              <p:nvPr/>
            </p:nvSpPr>
            <p:spPr bwMode="auto">
              <a:xfrm>
                <a:off x="3549" y="3621"/>
                <a:ext cx="2153" cy="10"/>
              </a:xfrm>
              <a:prstGeom prst="rect">
                <a:avLst/>
              </a:prstGeom>
              <a:solidFill>
                <a:srgbClr val="0000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02" name="Rectangle 147"/>
              <p:cNvSpPr>
                <a:spLocks noChangeArrowheads="1"/>
              </p:cNvSpPr>
              <p:nvPr/>
            </p:nvSpPr>
            <p:spPr bwMode="auto">
              <a:xfrm>
                <a:off x="3549" y="3618"/>
                <a:ext cx="2153" cy="7"/>
              </a:xfrm>
              <a:prstGeom prst="rect">
                <a:avLst/>
              </a:prstGeom>
              <a:solidFill>
                <a:srgbClr val="0000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03" name="Rectangle 148"/>
              <p:cNvSpPr>
                <a:spLocks noChangeArrowheads="1"/>
              </p:cNvSpPr>
              <p:nvPr/>
            </p:nvSpPr>
            <p:spPr bwMode="auto">
              <a:xfrm>
                <a:off x="3549" y="3614"/>
                <a:ext cx="2153" cy="7"/>
              </a:xfrm>
              <a:prstGeom prst="rect">
                <a:avLst/>
              </a:prstGeom>
              <a:solidFill>
                <a:srgbClr val="000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04" name="Rectangle 149"/>
              <p:cNvSpPr>
                <a:spLocks noChangeArrowheads="1"/>
              </p:cNvSpPr>
              <p:nvPr/>
            </p:nvSpPr>
            <p:spPr bwMode="auto">
              <a:xfrm>
                <a:off x="3549" y="3608"/>
                <a:ext cx="2153" cy="10"/>
              </a:xfrm>
              <a:prstGeom prst="rect">
                <a:avLst/>
              </a:prstGeom>
              <a:solidFill>
                <a:srgbClr val="000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05" name="Rectangle 150"/>
              <p:cNvSpPr>
                <a:spLocks noChangeArrowheads="1"/>
              </p:cNvSpPr>
              <p:nvPr/>
            </p:nvSpPr>
            <p:spPr bwMode="auto">
              <a:xfrm>
                <a:off x="3549" y="3604"/>
                <a:ext cx="2153" cy="10"/>
              </a:xfrm>
              <a:prstGeom prst="rect">
                <a:avLst/>
              </a:prstGeom>
              <a:solidFill>
                <a:srgbClr val="000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06" name="Rectangle 151"/>
              <p:cNvSpPr>
                <a:spLocks noChangeArrowheads="1"/>
              </p:cNvSpPr>
              <p:nvPr/>
            </p:nvSpPr>
            <p:spPr bwMode="auto">
              <a:xfrm>
                <a:off x="3549" y="3600"/>
                <a:ext cx="2153" cy="8"/>
              </a:xfrm>
              <a:prstGeom prst="rect">
                <a:avLst/>
              </a:prstGeom>
              <a:solidFill>
                <a:srgbClr val="000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07" name="Rectangle 152"/>
              <p:cNvSpPr>
                <a:spLocks noChangeArrowheads="1"/>
              </p:cNvSpPr>
              <p:nvPr/>
            </p:nvSpPr>
            <p:spPr bwMode="auto">
              <a:xfrm>
                <a:off x="3549" y="3595"/>
                <a:ext cx="2153" cy="9"/>
              </a:xfrm>
              <a:prstGeom prst="rect">
                <a:avLst/>
              </a:prstGeom>
              <a:solidFill>
                <a:srgbClr val="000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08" name="Rectangle 153"/>
              <p:cNvSpPr>
                <a:spLocks noChangeArrowheads="1"/>
              </p:cNvSpPr>
              <p:nvPr/>
            </p:nvSpPr>
            <p:spPr bwMode="auto">
              <a:xfrm>
                <a:off x="3549" y="3591"/>
                <a:ext cx="2153" cy="9"/>
              </a:xfrm>
              <a:prstGeom prst="rect">
                <a:avLst/>
              </a:prstGeom>
              <a:solidFill>
                <a:srgbClr val="0000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09" name="Rectangle 154"/>
              <p:cNvSpPr>
                <a:spLocks noChangeArrowheads="1"/>
              </p:cNvSpPr>
              <p:nvPr/>
            </p:nvSpPr>
            <p:spPr bwMode="auto">
              <a:xfrm>
                <a:off x="3549" y="3587"/>
                <a:ext cx="2153" cy="8"/>
              </a:xfrm>
              <a:prstGeom prst="rect">
                <a:avLst/>
              </a:prstGeom>
              <a:solidFill>
                <a:srgbClr val="0000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10" name="Rectangle 155"/>
              <p:cNvSpPr>
                <a:spLocks noChangeArrowheads="1"/>
              </p:cNvSpPr>
              <p:nvPr/>
            </p:nvSpPr>
            <p:spPr bwMode="auto">
              <a:xfrm>
                <a:off x="3549" y="3583"/>
                <a:ext cx="2153" cy="8"/>
              </a:xfrm>
              <a:prstGeom prst="rect">
                <a:avLst/>
              </a:prstGeom>
              <a:solidFill>
                <a:srgbClr val="0000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11" name="Rectangle 156"/>
              <p:cNvSpPr>
                <a:spLocks noChangeArrowheads="1"/>
              </p:cNvSpPr>
              <p:nvPr/>
            </p:nvSpPr>
            <p:spPr bwMode="auto">
              <a:xfrm>
                <a:off x="3549" y="3577"/>
                <a:ext cx="2153" cy="10"/>
              </a:xfrm>
              <a:prstGeom prst="rect">
                <a:avLst/>
              </a:prstGeom>
              <a:solidFill>
                <a:srgbClr val="0000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12" name="Rectangle 157"/>
              <p:cNvSpPr>
                <a:spLocks noChangeArrowheads="1"/>
              </p:cNvSpPr>
              <p:nvPr/>
            </p:nvSpPr>
            <p:spPr bwMode="auto">
              <a:xfrm>
                <a:off x="3549" y="3573"/>
                <a:ext cx="2153" cy="10"/>
              </a:xfrm>
              <a:prstGeom prst="rect">
                <a:avLst/>
              </a:prstGeom>
              <a:solidFill>
                <a:srgbClr val="0000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13" name="Rectangle 158"/>
              <p:cNvSpPr>
                <a:spLocks noChangeArrowheads="1"/>
              </p:cNvSpPr>
              <p:nvPr/>
            </p:nvSpPr>
            <p:spPr bwMode="auto">
              <a:xfrm>
                <a:off x="3549" y="3570"/>
                <a:ext cx="2153" cy="7"/>
              </a:xfrm>
              <a:prstGeom prst="rect">
                <a:avLst/>
              </a:prstGeom>
              <a:solidFill>
                <a:srgbClr val="000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14" name="Rectangle 159"/>
              <p:cNvSpPr>
                <a:spLocks noChangeArrowheads="1"/>
              </p:cNvSpPr>
              <p:nvPr/>
            </p:nvSpPr>
            <p:spPr bwMode="auto">
              <a:xfrm>
                <a:off x="3549" y="3564"/>
                <a:ext cx="2153" cy="9"/>
              </a:xfrm>
              <a:prstGeom prst="rect">
                <a:avLst/>
              </a:prstGeom>
              <a:solidFill>
                <a:srgbClr val="000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15" name="Rectangle 160"/>
              <p:cNvSpPr>
                <a:spLocks noChangeArrowheads="1"/>
              </p:cNvSpPr>
              <p:nvPr/>
            </p:nvSpPr>
            <p:spPr bwMode="auto">
              <a:xfrm>
                <a:off x="3549" y="3560"/>
                <a:ext cx="2153" cy="10"/>
              </a:xfrm>
              <a:prstGeom prst="rect">
                <a:avLst/>
              </a:prstGeom>
              <a:solidFill>
                <a:srgbClr val="000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16" name="Rectangle 161"/>
              <p:cNvSpPr>
                <a:spLocks noChangeArrowheads="1"/>
              </p:cNvSpPr>
              <p:nvPr/>
            </p:nvSpPr>
            <p:spPr bwMode="auto">
              <a:xfrm>
                <a:off x="3549" y="3556"/>
                <a:ext cx="2153" cy="8"/>
              </a:xfrm>
              <a:prstGeom prst="rect">
                <a:avLst/>
              </a:prstGeom>
              <a:solidFill>
                <a:srgbClr val="0000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17" name="Rectangle 162"/>
              <p:cNvSpPr>
                <a:spLocks noChangeArrowheads="1"/>
              </p:cNvSpPr>
              <p:nvPr/>
            </p:nvSpPr>
            <p:spPr bwMode="auto">
              <a:xfrm>
                <a:off x="3549" y="3552"/>
                <a:ext cx="2153" cy="8"/>
              </a:xfrm>
              <a:prstGeom prst="rect">
                <a:avLst/>
              </a:prstGeom>
              <a:solidFill>
                <a:srgbClr val="0000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18" name="Rectangle 163"/>
              <p:cNvSpPr>
                <a:spLocks noChangeArrowheads="1"/>
              </p:cNvSpPr>
              <p:nvPr/>
            </p:nvSpPr>
            <p:spPr bwMode="auto">
              <a:xfrm>
                <a:off x="3549" y="3546"/>
                <a:ext cx="2153" cy="10"/>
              </a:xfrm>
              <a:prstGeom prst="rect">
                <a:avLst/>
              </a:prstGeom>
              <a:solidFill>
                <a:srgbClr val="0000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19" name="Rectangle 164"/>
              <p:cNvSpPr>
                <a:spLocks noChangeArrowheads="1"/>
              </p:cNvSpPr>
              <p:nvPr/>
            </p:nvSpPr>
            <p:spPr bwMode="auto">
              <a:xfrm>
                <a:off x="3549" y="3543"/>
                <a:ext cx="2153" cy="9"/>
              </a:xfrm>
              <a:prstGeom prst="rect">
                <a:avLst/>
              </a:prstGeom>
              <a:solidFill>
                <a:srgbClr val="0000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20" name="Rectangle 165"/>
              <p:cNvSpPr>
                <a:spLocks noChangeArrowheads="1"/>
              </p:cNvSpPr>
              <p:nvPr/>
            </p:nvSpPr>
            <p:spPr bwMode="auto">
              <a:xfrm>
                <a:off x="3549" y="3539"/>
                <a:ext cx="2153" cy="7"/>
              </a:xfrm>
              <a:prstGeom prst="rect">
                <a:avLst/>
              </a:prstGeom>
              <a:solidFill>
                <a:srgbClr val="0000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21" name="Rectangle 166"/>
              <p:cNvSpPr>
                <a:spLocks noChangeArrowheads="1"/>
              </p:cNvSpPr>
              <p:nvPr/>
            </p:nvSpPr>
            <p:spPr bwMode="auto">
              <a:xfrm>
                <a:off x="3549" y="3533"/>
                <a:ext cx="2153" cy="10"/>
              </a:xfrm>
              <a:prstGeom prst="rect">
                <a:avLst/>
              </a:prstGeom>
              <a:solidFill>
                <a:srgbClr val="0000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22" name="Rectangle 167"/>
              <p:cNvSpPr>
                <a:spLocks noChangeArrowheads="1"/>
              </p:cNvSpPr>
              <p:nvPr/>
            </p:nvSpPr>
            <p:spPr bwMode="auto">
              <a:xfrm>
                <a:off x="3549" y="3529"/>
                <a:ext cx="2153" cy="10"/>
              </a:xfrm>
              <a:prstGeom prst="rect">
                <a:avLst/>
              </a:prstGeom>
              <a:solidFill>
                <a:srgbClr val="0000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23" name="Rectangle 168"/>
              <p:cNvSpPr>
                <a:spLocks noChangeArrowheads="1"/>
              </p:cNvSpPr>
              <p:nvPr/>
            </p:nvSpPr>
            <p:spPr bwMode="auto">
              <a:xfrm>
                <a:off x="3549" y="3525"/>
                <a:ext cx="2153" cy="8"/>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24" name="Rectangle 169"/>
              <p:cNvSpPr>
                <a:spLocks noChangeArrowheads="1"/>
              </p:cNvSpPr>
              <p:nvPr/>
            </p:nvSpPr>
            <p:spPr bwMode="auto">
              <a:xfrm>
                <a:off x="3549" y="3522"/>
                <a:ext cx="2153" cy="7"/>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25" name="Rectangle 170"/>
              <p:cNvSpPr>
                <a:spLocks noChangeArrowheads="1"/>
              </p:cNvSpPr>
              <p:nvPr/>
            </p:nvSpPr>
            <p:spPr bwMode="auto">
              <a:xfrm>
                <a:off x="3549" y="3516"/>
                <a:ext cx="2153" cy="9"/>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26" name="Rectangle 171"/>
              <p:cNvSpPr>
                <a:spLocks noChangeArrowheads="1"/>
              </p:cNvSpPr>
              <p:nvPr/>
            </p:nvSpPr>
            <p:spPr bwMode="auto">
              <a:xfrm>
                <a:off x="3549" y="3512"/>
                <a:ext cx="2153" cy="10"/>
              </a:xfrm>
              <a:prstGeom prst="rect">
                <a:avLst/>
              </a:prstGeom>
              <a:solidFill>
                <a:srgbClr val="0000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27" name="Rectangle 172"/>
              <p:cNvSpPr>
                <a:spLocks noChangeArrowheads="1"/>
              </p:cNvSpPr>
              <p:nvPr/>
            </p:nvSpPr>
            <p:spPr bwMode="auto">
              <a:xfrm>
                <a:off x="3549" y="3508"/>
                <a:ext cx="2153" cy="8"/>
              </a:xfrm>
              <a:prstGeom prst="rect">
                <a:avLst/>
              </a:prstGeom>
              <a:solidFill>
                <a:srgbClr val="0000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28" name="Rectangle 173"/>
              <p:cNvSpPr>
                <a:spLocks noChangeArrowheads="1"/>
              </p:cNvSpPr>
              <p:nvPr/>
            </p:nvSpPr>
            <p:spPr bwMode="auto">
              <a:xfrm>
                <a:off x="3549" y="3502"/>
                <a:ext cx="2153" cy="10"/>
              </a:xfrm>
              <a:prstGeom prst="rect">
                <a:avLst/>
              </a:prstGeom>
              <a:solidFill>
                <a:srgbClr val="0000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29" name="Rectangle 174"/>
              <p:cNvSpPr>
                <a:spLocks noChangeArrowheads="1"/>
              </p:cNvSpPr>
              <p:nvPr/>
            </p:nvSpPr>
            <p:spPr bwMode="auto">
              <a:xfrm>
                <a:off x="3549" y="3498"/>
                <a:ext cx="2153" cy="10"/>
              </a:xfrm>
              <a:prstGeom prst="rect">
                <a:avLst/>
              </a:prstGeom>
              <a:solidFill>
                <a:srgbClr val="0000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30" name="Rectangle 175"/>
              <p:cNvSpPr>
                <a:spLocks noChangeArrowheads="1"/>
              </p:cNvSpPr>
              <p:nvPr/>
            </p:nvSpPr>
            <p:spPr bwMode="auto">
              <a:xfrm>
                <a:off x="3549" y="3495"/>
                <a:ext cx="2153" cy="7"/>
              </a:xfrm>
              <a:prstGeom prst="rect">
                <a:avLst/>
              </a:prstGeom>
              <a:solidFill>
                <a:srgbClr val="0000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31" name="Rectangle 176"/>
              <p:cNvSpPr>
                <a:spLocks noChangeArrowheads="1"/>
              </p:cNvSpPr>
              <p:nvPr/>
            </p:nvSpPr>
            <p:spPr bwMode="auto">
              <a:xfrm>
                <a:off x="3549" y="3491"/>
                <a:ext cx="2153" cy="7"/>
              </a:xfrm>
              <a:prstGeom prst="rect">
                <a:avLst/>
              </a:prstGeom>
              <a:solidFill>
                <a:srgbClr val="0000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32" name="Rectangle 177"/>
              <p:cNvSpPr>
                <a:spLocks noChangeArrowheads="1"/>
              </p:cNvSpPr>
              <p:nvPr/>
            </p:nvSpPr>
            <p:spPr bwMode="auto">
              <a:xfrm>
                <a:off x="3549" y="3485"/>
                <a:ext cx="2153" cy="10"/>
              </a:xfrm>
              <a:prstGeom prst="rect">
                <a:avLst/>
              </a:prstGeom>
              <a:solidFill>
                <a:srgbClr val="0000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33" name="Rectangle 178"/>
              <p:cNvSpPr>
                <a:spLocks noChangeArrowheads="1"/>
              </p:cNvSpPr>
              <p:nvPr/>
            </p:nvSpPr>
            <p:spPr bwMode="auto">
              <a:xfrm>
                <a:off x="3549" y="3481"/>
                <a:ext cx="2153" cy="10"/>
              </a:xfrm>
              <a:prstGeom prst="rect">
                <a:avLst/>
              </a:prstGeom>
              <a:solidFill>
                <a:srgbClr val="0000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34" name="Rectangle 179"/>
              <p:cNvSpPr>
                <a:spLocks noChangeArrowheads="1"/>
              </p:cNvSpPr>
              <p:nvPr/>
            </p:nvSpPr>
            <p:spPr bwMode="auto">
              <a:xfrm>
                <a:off x="3549" y="3477"/>
                <a:ext cx="2153" cy="8"/>
              </a:xfrm>
              <a:prstGeom prst="rect">
                <a:avLst/>
              </a:prstGeom>
              <a:solidFill>
                <a:srgbClr val="0000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35" name="Rectangle 180"/>
              <p:cNvSpPr>
                <a:spLocks noChangeArrowheads="1"/>
              </p:cNvSpPr>
              <p:nvPr/>
            </p:nvSpPr>
            <p:spPr bwMode="auto">
              <a:xfrm>
                <a:off x="3549" y="3472"/>
                <a:ext cx="2153" cy="9"/>
              </a:xfrm>
              <a:prstGeom prst="rect">
                <a:avLst/>
              </a:prstGeom>
              <a:solidFill>
                <a:srgbClr val="0000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36" name="Rectangle 181"/>
              <p:cNvSpPr>
                <a:spLocks noChangeArrowheads="1"/>
              </p:cNvSpPr>
              <p:nvPr/>
            </p:nvSpPr>
            <p:spPr bwMode="auto">
              <a:xfrm>
                <a:off x="3549" y="3468"/>
                <a:ext cx="2153" cy="9"/>
              </a:xfrm>
              <a:prstGeom prst="rect">
                <a:avLst/>
              </a:prstGeom>
              <a:solidFill>
                <a:srgbClr val="0000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37" name="Rectangle 182"/>
              <p:cNvSpPr>
                <a:spLocks noChangeArrowheads="1"/>
              </p:cNvSpPr>
              <p:nvPr/>
            </p:nvSpPr>
            <p:spPr bwMode="auto">
              <a:xfrm>
                <a:off x="3549" y="3464"/>
                <a:ext cx="2153" cy="8"/>
              </a:xfrm>
              <a:prstGeom prst="rect">
                <a:avLst/>
              </a:prstGeom>
              <a:solidFill>
                <a:srgbClr val="0000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38" name="Rectangle 183"/>
              <p:cNvSpPr>
                <a:spLocks noChangeArrowheads="1"/>
              </p:cNvSpPr>
              <p:nvPr/>
            </p:nvSpPr>
            <p:spPr bwMode="auto">
              <a:xfrm>
                <a:off x="3549" y="3460"/>
                <a:ext cx="2153" cy="8"/>
              </a:xfrm>
              <a:prstGeom prst="rect">
                <a:avLst/>
              </a:prstGeom>
              <a:solidFill>
                <a:srgbClr val="0000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39" name="Rectangle 184"/>
              <p:cNvSpPr>
                <a:spLocks noChangeArrowheads="1"/>
              </p:cNvSpPr>
              <p:nvPr/>
            </p:nvSpPr>
            <p:spPr bwMode="auto">
              <a:xfrm>
                <a:off x="3549" y="3454"/>
                <a:ext cx="2153" cy="10"/>
              </a:xfrm>
              <a:prstGeom prst="rect">
                <a:avLst/>
              </a:prstGeom>
              <a:solidFill>
                <a:srgbClr val="0000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40" name="Rectangle 185"/>
              <p:cNvSpPr>
                <a:spLocks noChangeArrowheads="1"/>
              </p:cNvSpPr>
              <p:nvPr/>
            </p:nvSpPr>
            <p:spPr bwMode="auto">
              <a:xfrm>
                <a:off x="3549" y="3450"/>
                <a:ext cx="2153" cy="10"/>
              </a:xfrm>
              <a:prstGeom prst="rect">
                <a:avLst/>
              </a:prstGeom>
              <a:solidFill>
                <a:srgbClr val="0000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41" name="Rectangle 186"/>
              <p:cNvSpPr>
                <a:spLocks noChangeArrowheads="1"/>
              </p:cNvSpPr>
              <p:nvPr/>
            </p:nvSpPr>
            <p:spPr bwMode="auto">
              <a:xfrm>
                <a:off x="3549" y="3447"/>
                <a:ext cx="2153" cy="7"/>
              </a:xfrm>
              <a:prstGeom prst="rect">
                <a:avLst/>
              </a:prstGeom>
              <a:solidFill>
                <a:srgbClr val="0000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42" name="Rectangle 187"/>
              <p:cNvSpPr>
                <a:spLocks noChangeArrowheads="1"/>
              </p:cNvSpPr>
              <p:nvPr/>
            </p:nvSpPr>
            <p:spPr bwMode="auto">
              <a:xfrm>
                <a:off x="3549" y="3441"/>
                <a:ext cx="2153" cy="9"/>
              </a:xfrm>
              <a:prstGeom prst="rect">
                <a:avLst/>
              </a:prstGeom>
              <a:solidFill>
                <a:srgbClr val="0000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43" name="Rectangle 188"/>
              <p:cNvSpPr>
                <a:spLocks noChangeArrowheads="1"/>
              </p:cNvSpPr>
              <p:nvPr/>
            </p:nvSpPr>
            <p:spPr bwMode="auto">
              <a:xfrm>
                <a:off x="3549" y="3437"/>
                <a:ext cx="2153" cy="10"/>
              </a:xfrm>
              <a:prstGeom prst="rect">
                <a:avLst/>
              </a:prstGeom>
              <a:solidFill>
                <a:srgbClr val="0000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44" name="Rectangle 189"/>
              <p:cNvSpPr>
                <a:spLocks noChangeArrowheads="1"/>
              </p:cNvSpPr>
              <p:nvPr/>
            </p:nvSpPr>
            <p:spPr bwMode="auto">
              <a:xfrm>
                <a:off x="3549" y="3433"/>
                <a:ext cx="2153" cy="8"/>
              </a:xfrm>
              <a:prstGeom prst="rect">
                <a:avLst/>
              </a:prstGeom>
              <a:solidFill>
                <a:srgbClr val="0000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45" name="Rectangle 190"/>
              <p:cNvSpPr>
                <a:spLocks noChangeArrowheads="1"/>
              </p:cNvSpPr>
              <p:nvPr/>
            </p:nvSpPr>
            <p:spPr bwMode="auto">
              <a:xfrm>
                <a:off x="3549" y="3429"/>
                <a:ext cx="2153" cy="8"/>
              </a:xfrm>
              <a:prstGeom prst="rect">
                <a:avLst/>
              </a:prstGeom>
              <a:solidFill>
                <a:srgbClr val="0000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46" name="Rectangle 191"/>
              <p:cNvSpPr>
                <a:spLocks noChangeArrowheads="1"/>
              </p:cNvSpPr>
              <p:nvPr/>
            </p:nvSpPr>
            <p:spPr bwMode="auto">
              <a:xfrm>
                <a:off x="3549" y="3424"/>
                <a:ext cx="2153" cy="9"/>
              </a:xfrm>
              <a:prstGeom prst="rect">
                <a:avLst/>
              </a:prstGeom>
              <a:solidFill>
                <a:srgbClr val="0000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47" name="Rectangle 192"/>
              <p:cNvSpPr>
                <a:spLocks noChangeArrowheads="1"/>
              </p:cNvSpPr>
              <p:nvPr/>
            </p:nvSpPr>
            <p:spPr bwMode="auto">
              <a:xfrm>
                <a:off x="3549" y="3420"/>
                <a:ext cx="2153" cy="9"/>
              </a:xfrm>
              <a:prstGeom prst="rect">
                <a:avLst/>
              </a:prstGeom>
              <a:solidFill>
                <a:srgbClr val="0000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48" name="Rectangle 193"/>
              <p:cNvSpPr>
                <a:spLocks noChangeArrowheads="1"/>
              </p:cNvSpPr>
              <p:nvPr/>
            </p:nvSpPr>
            <p:spPr bwMode="auto">
              <a:xfrm>
                <a:off x="3549" y="3416"/>
                <a:ext cx="2153" cy="8"/>
              </a:xfrm>
              <a:prstGeom prst="rect">
                <a:avLst/>
              </a:prstGeom>
              <a:solidFill>
                <a:srgbClr val="0000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49" name="Rectangle 194"/>
              <p:cNvSpPr>
                <a:spLocks noChangeArrowheads="1"/>
              </p:cNvSpPr>
              <p:nvPr/>
            </p:nvSpPr>
            <p:spPr bwMode="auto">
              <a:xfrm>
                <a:off x="3549" y="3410"/>
                <a:ext cx="2153" cy="10"/>
              </a:xfrm>
              <a:prstGeom prst="rect">
                <a:avLst/>
              </a:prstGeom>
              <a:solidFill>
                <a:srgbClr val="0000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50" name="Rectangle 195"/>
              <p:cNvSpPr>
                <a:spLocks noChangeArrowheads="1"/>
              </p:cNvSpPr>
              <p:nvPr/>
            </p:nvSpPr>
            <p:spPr bwMode="auto">
              <a:xfrm>
                <a:off x="3549" y="3406"/>
                <a:ext cx="2153" cy="10"/>
              </a:xfrm>
              <a:prstGeom prst="rect">
                <a:avLst/>
              </a:prstGeom>
              <a:solidFill>
                <a:srgbClr val="0000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51" name="Rectangle 196"/>
              <p:cNvSpPr>
                <a:spLocks noChangeArrowheads="1"/>
              </p:cNvSpPr>
              <p:nvPr/>
            </p:nvSpPr>
            <p:spPr bwMode="auto">
              <a:xfrm>
                <a:off x="3549" y="3402"/>
                <a:ext cx="2153" cy="8"/>
              </a:xfrm>
              <a:prstGeom prst="rect">
                <a:avLst/>
              </a:prstGeom>
              <a:solidFill>
                <a:srgbClr val="0000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52" name="Rectangle 197"/>
              <p:cNvSpPr>
                <a:spLocks noChangeArrowheads="1"/>
              </p:cNvSpPr>
              <p:nvPr/>
            </p:nvSpPr>
            <p:spPr bwMode="auto">
              <a:xfrm>
                <a:off x="3549" y="3399"/>
                <a:ext cx="2153" cy="7"/>
              </a:xfrm>
              <a:prstGeom prst="rect">
                <a:avLst/>
              </a:prstGeom>
              <a:solidFill>
                <a:srgbClr val="0000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53" name="Rectangle 198"/>
              <p:cNvSpPr>
                <a:spLocks noChangeArrowheads="1"/>
              </p:cNvSpPr>
              <p:nvPr/>
            </p:nvSpPr>
            <p:spPr bwMode="auto">
              <a:xfrm>
                <a:off x="3549" y="3393"/>
                <a:ext cx="2153" cy="9"/>
              </a:xfrm>
              <a:prstGeom prst="rect">
                <a:avLst/>
              </a:prstGeom>
              <a:solidFill>
                <a:srgbClr val="0000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54" name="Rectangle 199"/>
              <p:cNvSpPr>
                <a:spLocks noChangeArrowheads="1"/>
              </p:cNvSpPr>
              <p:nvPr/>
            </p:nvSpPr>
            <p:spPr bwMode="auto">
              <a:xfrm>
                <a:off x="3549" y="3389"/>
                <a:ext cx="2153" cy="10"/>
              </a:xfrm>
              <a:prstGeom prst="rect">
                <a:avLst/>
              </a:prstGeom>
              <a:solidFill>
                <a:srgbClr val="0000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55" name="Rectangle 200"/>
              <p:cNvSpPr>
                <a:spLocks noChangeArrowheads="1"/>
              </p:cNvSpPr>
              <p:nvPr/>
            </p:nvSpPr>
            <p:spPr bwMode="auto">
              <a:xfrm>
                <a:off x="3549" y="3385"/>
                <a:ext cx="2153" cy="8"/>
              </a:xfrm>
              <a:prstGeom prst="rect">
                <a:avLst/>
              </a:prstGeom>
              <a:solidFill>
                <a:srgbClr val="0000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56" name="Rectangle 201"/>
              <p:cNvSpPr>
                <a:spLocks noChangeArrowheads="1"/>
              </p:cNvSpPr>
              <p:nvPr/>
            </p:nvSpPr>
            <p:spPr bwMode="auto">
              <a:xfrm>
                <a:off x="3549" y="3379"/>
                <a:ext cx="2153" cy="10"/>
              </a:xfrm>
              <a:prstGeom prst="rect">
                <a:avLst/>
              </a:prstGeom>
              <a:solidFill>
                <a:srgbClr val="0000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57" name="Rectangle 202"/>
              <p:cNvSpPr>
                <a:spLocks noChangeArrowheads="1"/>
              </p:cNvSpPr>
              <p:nvPr/>
            </p:nvSpPr>
            <p:spPr bwMode="auto">
              <a:xfrm>
                <a:off x="3549" y="3376"/>
                <a:ext cx="2153" cy="9"/>
              </a:xfrm>
              <a:prstGeom prst="rect">
                <a:avLst/>
              </a:prstGeom>
              <a:solidFill>
                <a:srgbClr val="0000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58" name="Rectangle 203"/>
              <p:cNvSpPr>
                <a:spLocks noChangeArrowheads="1"/>
              </p:cNvSpPr>
              <p:nvPr/>
            </p:nvSpPr>
            <p:spPr bwMode="auto">
              <a:xfrm>
                <a:off x="3549" y="3372"/>
                <a:ext cx="2153" cy="7"/>
              </a:xfrm>
              <a:prstGeom prst="rect">
                <a:avLst/>
              </a:prstGeom>
              <a:solidFill>
                <a:srgbClr val="0000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59" name="Rectangle 204"/>
              <p:cNvSpPr>
                <a:spLocks noChangeArrowheads="1"/>
              </p:cNvSpPr>
              <p:nvPr/>
            </p:nvSpPr>
            <p:spPr bwMode="auto">
              <a:xfrm>
                <a:off x="3549" y="3368"/>
                <a:ext cx="2153" cy="8"/>
              </a:xfrm>
              <a:prstGeom prst="rect">
                <a:avLst/>
              </a:prstGeom>
              <a:solidFill>
                <a:srgbClr val="000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60" name="Rectangle 205"/>
              <p:cNvSpPr>
                <a:spLocks noChangeArrowheads="1"/>
              </p:cNvSpPr>
              <p:nvPr/>
            </p:nvSpPr>
            <p:spPr bwMode="auto">
              <a:xfrm>
                <a:off x="3549" y="3362"/>
                <a:ext cx="2153" cy="10"/>
              </a:xfrm>
              <a:prstGeom prst="rect">
                <a:avLst/>
              </a:prstGeom>
              <a:solidFill>
                <a:srgbClr val="000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61" name="Rectangle 206"/>
              <p:cNvSpPr>
                <a:spLocks noChangeArrowheads="1"/>
              </p:cNvSpPr>
              <p:nvPr/>
            </p:nvSpPr>
            <p:spPr bwMode="auto">
              <a:xfrm>
                <a:off x="3549" y="3358"/>
                <a:ext cx="2153" cy="10"/>
              </a:xfrm>
              <a:prstGeom prst="rect">
                <a:avLst/>
              </a:prstGeom>
              <a:solidFill>
                <a:srgbClr val="000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62" name="Rectangle 207"/>
              <p:cNvSpPr>
                <a:spLocks noChangeArrowheads="1"/>
              </p:cNvSpPr>
              <p:nvPr/>
            </p:nvSpPr>
            <p:spPr bwMode="auto">
              <a:xfrm>
                <a:off x="3549" y="3354"/>
                <a:ext cx="2153" cy="8"/>
              </a:xfrm>
              <a:prstGeom prst="rect">
                <a:avLst/>
              </a:prstGeom>
              <a:solidFill>
                <a:srgbClr val="000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63" name="Rectangle 208"/>
              <p:cNvSpPr>
                <a:spLocks noChangeArrowheads="1"/>
              </p:cNvSpPr>
              <p:nvPr/>
            </p:nvSpPr>
            <p:spPr bwMode="auto">
              <a:xfrm>
                <a:off x="3549" y="3349"/>
                <a:ext cx="2153" cy="9"/>
              </a:xfrm>
              <a:prstGeom prst="rect">
                <a:avLst/>
              </a:prstGeom>
              <a:solidFill>
                <a:srgbClr val="000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64" name="Rectangle 209"/>
              <p:cNvSpPr>
                <a:spLocks noChangeArrowheads="1"/>
              </p:cNvSpPr>
              <p:nvPr/>
            </p:nvSpPr>
            <p:spPr bwMode="auto">
              <a:xfrm>
                <a:off x="3549" y="3345"/>
                <a:ext cx="2153" cy="9"/>
              </a:xfrm>
              <a:prstGeom prst="rect">
                <a:avLst/>
              </a:prstGeom>
              <a:solidFill>
                <a:srgbClr val="0000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65" name="Rectangle 210"/>
              <p:cNvSpPr>
                <a:spLocks noChangeArrowheads="1"/>
              </p:cNvSpPr>
              <p:nvPr/>
            </p:nvSpPr>
            <p:spPr bwMode="auto">
              <a:xfrm>
                <a:off x="3549" y="3341"/>
                <a:ext cx="2153" cy="8"/>
              </a:xfrm>
              <a:prstGeom prst="rect">
                <a:avLst/>
              </a:prstGeom>
              <a:solidFill>
                <a:srgbClr val="0000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66" name="Rectangle 211"/>
              <p:cNvSpPr>
                <a:spLocks noChangeArrowheads="1"/>
              </p:cNvSpPr>
              <p:nvPr/>
            </p:nvSpPr>
            <p:spPr bwMode="auto">
              <a:xfrm>
                <a:off x="3549" y="3337"/>
                <a:ext cx="2153" cy="8"/>
              </a:xfrm>
              <a:prstGeom prst="rect">
                <a:avLst/>
              </a:prstGeom>
              <a:solidFill>
                <a:srgbClr val="0000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67" name="Rectangle 212"/>
              <p:cNvSpPr>
                <a:spLocks noChangeArrowheads="1"/>
              </p:cNvSpPr>
              <p:nvPr/>
            </p:nvSpPr>
            <p:spPr bwMode="auto">
              <a:xfrm>
                <a:off x="3549" y="3331"/>
                <a:ext cx="2153" cy="10"/>
              </a:xfrm>
              <a:prstGeom prst="rect">
                <a:avLst/>
              </a:prstGeom>
              <a:solidFill>
                <a:srgbClr val="0000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568" name="Rectangle 213"/>
              <p:cNvSpPr>
                <a:spLocks noChangeArrowheads="1"/>
              </p:cNvSpPr>
              <p:nvPr/>
            </p:nvSpPr>
            <p:spPr bwMode="auto">
              <a:xfrm>
                <a:off x="3549" y="3327"/>
                <a:ext cx="2153" cy="10"/>
              </a:xfrm>
              <a:prstGeom prst="rect">
                <a:avLst/>
              </a:prstGeom>
              <a:solidFill>
                <a:srgbClr val="0000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grpSp>
        <p:sp>
          <p:nvSpPr>
            <p:cNvPr id="53281" name="Rectangle 214"/>
            <p:cNvSpPr>
              <a:spLocks noChangeArrowheads="1"/>
            </p:cNvSpPr>
            <p:nvPr/>
          </p:nvSpPr>
          <p:spPr bwMode="auto">
            <a:xfrm>
              <a:off x="3549" y="3324"/>
              <a:ext cx="2153" cy="7"/>
            </a:xfrm>
            <a:prstGeom prst="rect">
              <a:avLst/>
            </a:prstGeom>
            <a:solidFill>
              <a:srgbClr val="0000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282" name="Rectangle 215"/>
            <p:cNvSpPr>
              <a:spLocks noChangeArrowheads="1"/>
            </p:cNvSpPr>
            <p:nvPr/>
          </p:nvSpPr>
          <p:spPr bwMode="auto">
            <a:xfrm>
              <a:off x="3549" y="3318"/>
              <a:ext cx="2153" cy="9"/>
            </a:xfrm>
            <a:prstGeom prst="rect">
              <a:avLst/>
            </a:prstGeom>
            <a:solidFill>
              <a:srgbClr val="0000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283" name="Rectangle 216"/>
            <p:cNvSpPr>
              <a:spLocks noChangeArrowheads="1"/>
            </p:cNvSpPr>
            <p:nvPr/>
          </p:nvSpPr>
          <p:spPr bwMode="auto">
            <a:xfrm>
              <a:off x="3549" y="3314"/>
              <a:ext cx="2153" cy="10"/>
            </a:xfrm>
            <a:prstGeom prst="rect">
              <a:avLst/>
            </a:prstGeom>
            <a:solidFill>
              <a:srgbClr val="0000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284" name="Rectangle 217"/>
            <p:cNvSpPr>
              <a:spLocks noChangeArrowheads="1"/>
            </p:cNvSpPr>
            <p:nvPr/>
          </p:nvSpPr>
          <p:spPr bwMode="auto">
            <a:xfrm>
              <a:off x="3549" y="3310"/>
              <a:ext cx="2153" cy="8"/>
            </a:xfrm>
            <a:prstGeom prst="rect">
              <a:avLst/>
            </a:prstGeom>
            <a:solidFill>
              <a:srgbClr val="00003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285" name="Rectangle 218"/>
            <p:cNvSpPr>
              <a:spLocks noChangeArrowheads="1"/>
            </p:cNvSpPr>
            <p:nvPr/>
          </p:nvSpPr>
          <p:spPr bwMode="auto">
            <a:xfrm>
              <a:off x="3549" y="3306"/>
              <a:ext cx="2153" cy="8"/>
            </a:xfrm>
            <a:prstGeom prst="rect">
              <a:avLst/>
            </a:prstGeom>
            <a:solidFill>
              <a:srgbClr val="00003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286" name="Rectangle 219"/>
            <p:cNvSpPr>
              <a:spLocks noChangeArrowheads="1"/>
            </p:cNvSpPr>
            <p:nvPr/>
          </p:nvSpPr>
          <p:spPr bwMode="auto">
            <a:xfrm>
              <a:off x="3549" y="3301"/>
              <a:ext cx="2153" cy="9"/>
            </a:xfrm>
            <a:prstGeom prst="rect">
              <a:avLst/>
            </a:prstGeom>
            <a:solidFill>
              <a:srgbClr val="00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287" name="Rectangle 220"/>
            <p:cNvSpPr>
              <a:spLocks noChangeArrowheads="1"/>
            </p:cNvSpPr>
            <p:nvPr/>
          </p:nvSpPr>
          <p:spPr bwMode="auto">
            <a:xfrm>
              <a:off x="3549" y="3297"/>
              <a:ext cx="2153" cy="9"/>
            </a:xfrm>
            <a:prstGeom prst="rect">
              <a:avLst/>
            </a:prstGeom>
            <a:solidFill>
              <a:srgbClr val="00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288" name="Rectangle 221"/>
            <p:cNvSpPr>
              <a:spLocks noChangeArrowheads="1"/>
            </p:cNvSpPr>
            <p:nvPr/>
          </p:nvSpPr>
          <p:spPr bwMode="auto">
            <a:xfrm>
              <a:off x="3549" y="3293"/>
              <a:ext cx="2153" cy="8"/>
            </a:xfrm>
            <a:prstGeom prst="rect">
              <a:avLst/>
            </a:prstGeom>
            <a:solidFill>
              <a:srgbClr val="00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289" name="Rectangle 222"/>
            <p:cNvSpPr>
              <a:spLocks noChangeArrowheads="1"/>
            </p:cNvSpPr>
            <p:nvPr/>
          </p:nvSpPr>
          <p:spPr bwMode="auto">
            <a:xfrm>
              <a:off x="3549" y="3287"/>
              <a:ext cx="2153" cy="10"/>
            </a:xfrm>
            <a:prstGeom prst="rect">
              <a:avLst/>
            </a:prstGeom>
            <a:solidFill>
              <a:srgbClr val="0000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290" name="Rectangle 223"/>
            <p:cNvSpPr>
              <a:spLocks noChangeArrowheads="1"/>
            </p:cNvSpPr>
            <p:nvPr/>
          </p:nvSpPr>
          <p:spPr bwMode="auto">
            <a:xfrm>
              <a:off x="3549" y="3283"/>
              <a:ext cx="2153" cy="10"/>
            </a:xfrm>
            <a:prstGeom prst="rect">
              <a:avLst/>
            </a:prstGeom>
            <a:solidFill>
              <a:srgbClr val="0000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291" name="Rectangle 224"/>
            <p:cNvSpPr>
              <a:spLocks noChangeArrowheads="1"/>
            </p:cNvSpPr>
            <p:nvPr/>
          </p:nvSpPr>
          <p:spPr bwMode="auto">
            <a:xfrm>
              <a:off x="3549" y="3279"/>
              <a:ext cx="2153" cy="8"/>
            </a:xfrm>
            <a:prstGeom prst="rect">
              <a:avLst/>
            </a:prstGeom>
            <a:solidFill>
              <a:srgbClr val="0000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292" name="Rectangle 225"/>
            <p:cNvSpPr>
              <a:spLocks noChangeArrowheads="1"/>
            </p:cNvSpPr>
            <p:nvPr/>
          </p:nvSpPr>
          <p:spPr bwMode="auto">
            <a:xfrm>
              <a:off x="3549" y="3270"/>
              <a:ext cx="2153" cy="9"/>
            </a:xfrm>
            <a:prstGeom prst="rect">
              <a:avLst/>
            </a:prstGeom>
            <a:solidFill>
              <a:srgbClr val="0000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293" name="Rectangle 226"/>
            <p:cNvSpPr>
              <a:spLocks noChangeArrowheads="1"/>
            </p:cNvSpPr>
            <p:nvPr/>
          </p:nvSpPr>
          <p:spPr bwMode="auto">
            <a:xfrm>
              <a:off x="3549" y="3266"/>
              <a:ext cx="2153" cy="10"/>
            </a:xfrm>
            <a:prstGeom prst="rect">
              <a:avLst/>
            </a:prstGeom>
            <a:solidFill>
              <a:srgbClr val="0000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294" name="Rectangle 227"/>
            <p:cNvSpPr>
              <a:spLocks noChangeArrowheads="1"/>
            </p:cNvSpPr>
            <p:nvPr/>
          </p:nvSpPr>
          <p:spPr bwMode="auto">
            <a:xfrm>
              <a:off x="3549" y="3262"/>
              <a:ext cx="2153" cy="8"/>
            </a:xfrm>
            <a:prstGeom prst="rect">
              <a:avLst/>
            </a:prstGeom>
            <a:solidFill>
              <a:srgbClr val="0000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295" name="Rectangle 228"/>
            <p:cNvSpPr>
              <a:spLocks noChangeArrowheads="1"/>
            </p:cNvSpPr>
            <p:nvPr/>
          </p:nvSpPr>
          <p:spPr bwMode="auto">
            <a:xfrm>
              <a:off x="3549" y="3256"/>
              <a:ext cx="2153" cy="10"/>
            </a:xfrm>
            <a:prstGeom prst="rect">
              <a:avLst/>
            </a:prstGeom>
            <a:solidFill>
              <a:srgbClr val="0000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296" name="Rectangle 229"/>
            <p:cNvSpPr>
              <a:spLocks noChangeArrowheads="1"/>
            </p:cNvSpPr>
            <p:nvPr/>
          </p:nvSpPr>
          <p:spPr bwMode="auto">
            <a:xfrm>
              <a:off x="3549" y="3253"/>
              <a:ext cx="2153" cy="9"/>
            </a:xfrm>
            <a:prstGeom prst="rect">
              <a:avLst/>
            </a:prstGeom>
            <a:solidFill>
              <a:srgbClr val="0000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297" name="Rectangle 230"/>
            <p:cNvSpPr>
              <a:spLocks noChangeArrowheads="1"/>
            </p:cNvSpPr>
            <p:nvPr/>
          </p:nvSpPr>
          <p:spPr bwMode="auto">
            <a:xfrm>
              <a:off x="3549" y="3249"/>
              <a:ext cx="2153" cy="7"/>
            </a:xfrm>
            <a:prstGeom prst="rect">
              <a:avLst/>
            </a:prstGeom>
            <a:solidFill>
              <a:srgbClr val="0000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298" name="Rectangle 231"/>
            <p:cNvSpPr>
              <a:spLocks noChangeArrowheads="1"/>
            </p:cNvSpPr>
            <p:nvPr/>
          </p:nvSpPr>
          <p:spPr bwMode="auto">
            <a:xfrm>
              <a:off x="3549" y="3245"/>
              <a:ext cx="2153" cy="8"/>
            </a:xfrm>
            <a:prstGeom prst="rect">
              <a:avLst/>
            </a:prstGeom>
            <a:solidFill>
              <a:srgbClr val="0000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299" name="Rectangle 232"/>
            <p:cNvSpPr>
              <a:spLocks noChangeArrowheads="1"/>
            </p:cNvSpPr>
            <p:nvPr/>
          </p:nvSpPr>
          <p:spPr bwMode="auto">
            <a:xfrm>
              <a:off x="3549" y="3239"/>
              <a:ext cx="2153" cy="10"/>
            </a:xfrm>
            <a:prstGeom prst="rect">
              <a:avLst/>
            </a:prstGeom>
            <a:solidFill>
              <a:srgbClr val="0000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00" name="Rectangle 233"/>
            <p:cNvSpPr>
              <a:spLocks noChangeArrowheads="1"/>
            </p:cNvSpPr>
            <p:nvPr/>
          </p:nvSpPr>
          <p:spPr bwMode="auto">
            <a:xfrm>
              <a:off x="3549" y="3235"/>
              <a:ext cx="2153" cy="10"/>
            </a:xfrm>
            <a:prstGeom prst="rect">
              <a:avLst/>
            </a:prstGeom>
            <a:solidFill>
              <a:srgbClr val="0000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01" name="Rectangle 234"/>
            <p:cNvSpPr>
              <a:spLocks noChangeArrowheads="1"/>
            </p:cNvSpPr>
            <p:nvPr/>
          </p:nvSpPr>
          <p:spPr bwMode="auto">
            <a:xfrm>
              <a:off x="3549" y="3231"/>
              <a:ext cx="2153" cy="8"/>
            </a:xfrm>
            <a:prstGeom prst="rect">
              <a:avLst/>
            </a:prstGeom>
            <a:solidFill>
              <a:srgbClr val="0000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02" name="Rectangle 235"/>
            <p:cNvSpPr>
              <a:spLocks noChangeArrowheads="1"/>
            </p:cNvSpPr>
            <p:nvPr/>
          </p:nvSpPr>
          <p:spPr bwMode="auto">
            <a:xfrm>
              <a:off x="3549" y="3226"/>
              <a:ext cx="2153" cy="9"/>
            </a:xfrm>
            <a:prstGeom prst="rect">
              <a:avLst/>
            </a:prstGeom>
            <a:solidFill>
              <a:srgbClr val="0000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03" name="Rectangle 236"/>
            <p:cNvSpPr>
              <a:spLocks noChangeArrowheads="1"/>
            </p:cNvSpPr>
            <p:nvPr/>
          </p:nvSpPr>
          <p:spPr bwMode="auto">
            <a:xfrm>
              <a:off x="3549" y="3222"/>
              <a:ext cx="2153" cy="9"/>
            </a:xfrm>
            <a:prstGeom prst="rect">
              <a:avLst/>
            </a:prstGeom>
            <a:solidFill>
              <a:srgbClr val="00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04" name="Rectangle 237"/>
            <p:cNvSpPr>
              <a:spLocks noChangeArrowheads="1"/>
            </p:cNvSpPr>
            <p:nvPr/>
          </p:nvSpPr>
          <p:spPr bwMode="auto">
            <a:xfrm>
              <a:off x="3549" y="3218"/>
              <a:ext cx="2153" cy="8"/>
            </a:xfrm>
            <a:prstGeom prst="rect">
              <a:avLst/>
            </a:prstGeom>
            <a:solidFill>
              <a:srgbClr val="00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05" name="Rectangle 238"/>
            <p:cNvSpPr>
              <a:spLocks noChangeArrowheads="1"/>
            </p:cNvSpPr>
            <p:nvPr/>
          </p:nvSpPr>
          <p:spPr bwMode="auto">
            <a:xfrm>
              <a:off x="3549" y="3214"/>
              <a:ext cx="2153" cy="8"/>
            </a:xfrm>
            <a:prstGeom prst="rect">
              <a:avLst/>
            </a:prstGeom>
            <a:solidFill>
              <a:srgbClr val="00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06" name="Rectangle 239"/>
            <p:cNvSpPr>
              <a:spLocks noChangeArrowheads="1"/>
            </p:cNvSpPr>
            <p:nvPr/>
          </p:nvSpPr>
          <p:spPr bwMode="auto">
            <a:xfrm>
              <a:off x="3549" y="3208"/>
              <a:ext cx="2153" cy="10"/>
            </a:xfrm>
            <a:prstGeom prst="rect">
              <a:avLst/>
            </a:prstGeom>
            <a:solidFill>
              <a:srgbClr val="0000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07" name="Rectangle 240"/>
            <p:cNvSpPr>
              <a:spLocks noChangeArrowheads="1"/>
            </p:cNvSpPr>
            <p:nvPr/>
          </p:nvSpPr>
          <p:spPr bwMode="auto">
            <a:xfrm>
              <a:off x="3549" y="3205"/>
              <a:ext cx="2153" cy="9"/>
            </a:xfrm>
            <a:prstGeom prst="rect">
              <a:avLst/>
            </a:prstGeom>
            <a:solidFill>
              <a:srgbClr val="0000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08" name="Rectangle 241"/>
            <p:cNvSpPr>
              <a:spLocks noChangeArrowheads="1"/>
            </p:cNvSpPr>
            <p:nvPr/>
          </p:nvSpPr>
          <p:spPr bwMode="auto">
            <a:xfrm>
              <a:off x="3549" y="3195"/>
              <a:ext cx="2153" cy="10"/>
            </a:xfrm>
            <a:prstGeom prst="rect">
              <a:avLst/>
            </a:prstGeom>
            <a:solidFill>
              <a:srgbClr val="0000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09" name="Rectangle 242"/>
            <p:cNvSpPr>
              <a:spLocks noChangeArrowheads="1"/>
            </p:cNvSpPr>
            <p:nvPr/>
          </p:nvSpPr>
          <p:spPr bwMode="auto">
            <a:xfrm>
              <a:off x="3549" y="3191"/>
              <a:ext cx="2153" cy="10"/>
            </a:xfrm>
            <a:prstGeom prst="rect">
              <a:avLst/>
            </a:prstGeom>
            <a:solidFill>
              <a:srgbClr val="0000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10" name="Rectangle 243"/>
            <p:cNvSpPr>
              <a:spLocks noChangeArrowheads="1"/>
            </p:cNvSpPr>
            <p:nvPr/>
          </p:nvSpPr>
          <p:spPr bwMode="auto">
            <a:xfrm>
              <a:off x="3549" y="3187"/>
              <a:ext cx="2153" cy="8"/>
            </a:xfrm>
            <a:prstGeom prst="rect">
              <a:avLst/>
            </a:prstGeom>
            <a:solidFill>
              <a:srgbClr val="0000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11" name="Rectangle 244"/>
            <p:cNvSpPr>
              <a:spLocks noChangeArrowheads="1"/>
            </p:cNvSpPr>
            <p:nvPr/>
          </p:nvSpPr>
          <p:spPr bwMode="auto">
            <a:xfrm>
              <a:off x="3549" y="3183"/>
              <a:ext cx="2153" cy="8"/>
            </a:xfrm>
            <a:prstGeom prst="rect">
              <a:avLst/>
            </a:prstGeom>
            <a:solidFill>
              <a:srgbClr val="0000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12" name="Rectangle 245"/>
            <p:cNvSpPr>
              <a:spLocks noChangeArrowheads="1"/>
            </p:cNvSpPr>
            <p:nvPr/>
          </p:nvSpPr>
          <p:spPr bwMode="auto">
            <a:xfrm>
              <a:off x="3549" y="3178"/>
              <a:ext cx="2153" cy="9"/>
            </a:xfrm>
            <a:prstGeom prst="rect">
              <a:avLst/>
            </a:prstGeom>
            <a:solidFill>
              <a:srgbClr val="0000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13" name="Rectangle 246"/>
            <p:cNvSpPr>
              <a:spLocks noChangeArrowheads="1"/>
            </p:cNvSpPr>
            <p:nvPr/>
          </p:nvSpPr>
          <p:spPr bwMode="auto">
            <a:xfrm>
              <a:off x="3549" y="3174"/>
              <a:ext cx="2153" cy="9"/>
            </a:xfrm>
            <a:prstGeom prst="rect">
              <a:avLst/>
            </a:prstGeom>
            <a:solidFill>
              <a:srgbClr val="0000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14" name="Rectangle 247"/>
            <p:cNvSpPr>
              <a:spLocks noChangeArrowheads="1"/>
            </p:cNvSpPr>
            <p:nvPr/>
          </p:nvSpPr>
          <p:spPr bwMode="auto">
            <a:xfrm>
              <a:off x="3549" y="3170"/>
              <a:ext cx="2153" cy="8"/>
            </a:xfrm>
            <a:prstGeom prst="rect">
              <a:avLst/>
            </a:prstGeom>
            <a:solidFill>
              <a:srgbClr val="0000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15" name="Rectangle 248"/>
            <p:cNvSpPr>
              <a:spLocks noChangeArrowheads="1"/>
            </p:cNvSpPr>
            <p:nvPr/>
          </p:nvSpPr>
          <p:spPr bwMode="auto">
            <a:xfrm>
              <a:off x="3549" y="3164"/>
              <a:ext cx="2153" cy="10"/>
            </a:xfrm>
            <a:prstGeom prst="rect">
              <a:avLst/>
            </a:prstGeom>
            <a:solidFill>
              <a:srgbClr val="0000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16" name="Rectangle 249"/>
            <p:cNvSpPr>
              <a:spLocks noChangeArrowheads="1"/>
            </p:cNvSpPr>
            <p:nvPr/>
          </p:nvSpPr>
          <p:spPr bwMode="auto">
            <a:xfrm>
              <a:off x="3549" y="3160"/>
              <a:ext cx="2153" cy="10"/>
            </a:xfrm>
            <a:prstGeom prst="rect">
              <a:avLst/>
            </a:prstGeom>
            <a:solidFill>
              <a:srgbClr val="0000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17" name="Rectangle 250"/>
            <p:cNvSpPr>
              <a:spLocks noChangeArrowheads="1"/>
            </p:cNvSpPr>
            <p:nvPr/>
          </p:nvSpPr>
          <p:spPr bwMode="auto">
            <a:xfrm>
              <a:off x="3549" y="3157"/>
              <a:ext cx="2153" cy="7"/>
            </a:xfrm>
            <a:prstGeom prst="rect">
              <a:avLst/>
            </a:prstGeom>
            <a:solidFill>
              <a:srgbClr val="0000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18" name="Rectangle 251"/>
            <p:cNvSpPr>
              <a:spLocks noChangeArrowheads="1"/>
            </p:cNvSpPr>
            <p:nvPr/>
          </p:nvSpPr>
          <p:spPr bwMode="auto">
            <a:xfrm>
              <a:off x="3549" y="3153"/>
              <a:ext cx="2153" cy="7"/>
            </a:xfrm>
            <a:prstGeom prst="rect">
              <a:avLst/>
            </a:prstGeom>
            <a:solidFill>
              <a:srgbClr val="0000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19" name="Rectangle 252"/>
            <p:cNvSpPr>
              <a:spLocks noChangeArrowheads="1"/>
            </p:cNvSpPr>
            <p:nvPr/>
          </p:nvSpPr>
          <p:spPr bwMode="auto">
            <a:xfrm>
              <a:off x="3549" y="3147"/>
              <a:ext cx="2153" cy="10"/>
            </a:xfrm>
            <a:prstGeom prst="rect">
              <a:avLst/>
            </a:prstGeom>
            <a:solidFill>
              <a:srgbClr val="0000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20" name="Rectangle 253"/>
            <p:cNvSpPr>
              <a:spLocks noChangeArrowheads="1"/>
            </p:cNvSpPr>
            <p:nvPr/>
          </p:nvSpPr>
          <p:spPr bwMode="auto">
            <a:xfrm>
              <a:off x="3549" y="3143"/>
              <a:ext cx="2153" cy="10"/>
            </a:xfrm>
            <a:prstGeom prst="rect">
              <a:avLst/>
            </a:prstGeom>
            <a:solidFill>
              <a:srgbClr val="000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21" name="Rectangle 254"/>
            <p:cNvSpPr>
              <a:spLocks noChangeArrowheads="1"/>
            </p:cNvSpPr>
            <p:nvPr/>
          </p:nvSpPr>
          <p:spPr bwMode="auto">
            <a:xfrm>
              <a:off x="3549" y="3139"/>
              <a:ext cx="2153" cy="8"/>
            </a:xfrm>
            <a:prstGeom prst="rect">
              <a:avLst/>
            </a:prstGeom>
            <a:solidFill>
              <a:srgbClr val="000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22" name="Rectangle 255"/>
            <p:cNvSpPr>
              <a:spLocks noChangeArrowheads="1"/>
            </p:cNvSpPr>
            <p:nvPr/>
          </p:nvSpPr>
          <p:spPr bwMode="auto">
            <a:xfrm>
              <a:off x="3549" y="3133"/>
              <a:ext cx="2153" cy="10"/>
            </a:xfrm>
            <a:prstGeom prst="rect">
              <a:avLst/>
            </a:prstGeom>
            <a:solidFill>
              <a:srgbClr val="000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23" name="Rectangle 256"/>
            <p:cNvSpPr>
              <a:spLocks noChangeArrowheads="1"/>
            </p:cNvSpPr>
            <p:nvPr/>
          </p:nvSpPr>
          <p:spPr bwMode="auto">
            <a:xfrm>
              <a:off x="3549" y="3130"/>
              <a:ext cx="2153" cy="9"/>
            </a:xfrm>
            <a:prstGeom prst="rect">
              <a:avLst/>
            </a:prstGeom>
            <a:solidFill>
              <a:srgbClr val="0000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24" name="Rectangle 257"/>
            <p:cNvSpPr>
              <a:spLocks noChangeArrowheads="1"/>
            </p:cNvSpPr>
            <p:nvPr/>
          </p:nvSpPr>
          <p:spPr bwMode="auto">
            <a:xfrm>
              <a:off x="3549" y="3126"/>
              <a:ext cx="2153" cy="7"/>
            </a:xfrm>
            <a:prstGeom prst="rect">
              <a:avLst/>
            </a:prstGeom>
            <a:solidFill>
              <a:srgbClr val="0000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25" name="Rectangle 258"/>
            <p:cNvSpPr>
              <a:spLocks noChangeArrowheads="1"/>
            </p:cNvSpPr>
            <p:nvPr/>
          </p:nvSpPr>
          <p:spPr bwMode="auto">
            <a:xfrm>
              <a:off x="3549" y="3122"/>
              <a:ext cx="2153" cy="8"/>
            </a:xfrm>
            <a:prstGeom prst="rect">
              <a:avLst/>
            </a:prstGeom>
            <a:solidFill>
              <a:srgbClr val="0000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26" name="Rectangle 259"/>
            <p:cNvSpPr>
              <a:spLocks noChangeArrowheads="1"/>
            </p:cNvSpPr>
            <p:nvPr/>
          </p:nvSpPr>
          <p:spPr bwMode="auto">
            <a:xfrm>
              <a:off x="3549" y="3116"/>
              <a:ext cx="2153" cy="10"/>
            </a:xfrm>
            <a:prstGeom prst="rect">
              <a:avLst/>
            </a:prstGeom>
            <a:solidFill>
              <a:srgbClr val="0000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27" name="Rectangle 260"/>
            <p:cNvSpPr>
              <a:spLocks noChangeArrowheads="1"/>
            </p:cNvSpPr>
            <p:nvPr/>
          </p:nvSpPr>
          <p:spPr bwMode="auto">
            <a:xfrm>
              <a:off x="3549" y="3112"/>
              <a:ext cx="2153" cy="10"/>
            </a:xfrm>
            <a:prstGeom prst="rect">
              <a:avLst/>
            </a:prstGeom>
            <a:solidFill>
              <a:srgbClr val="0000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28" name="Rectangle 261"/>
            <p:cNvSpPr>
              <a:spLocks noChangeArrowheads="1"/>
            </p:cNvSpPr>
            <p:nvPr/>
          </p:nvSpPr>
          <p:spPr bwMode="auto">
            <a:xfrm>
              <a:off x="3549" y="3108"/>
              <a:ext cx="2153" cy="8"/>
            </a:xfrm>
            <a:prstGeom prst="rect">
              <a:avLst/>
            </a:prstGeom>
            <a:solidFill>
              <a:srgbClr val="0000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29" name="Rectangle 262"/>
            <p:cNvSpPr>
              <a:spLocks noChangeArrowheads="1"/>
            </p:cNvSpPr>
            <p:nvPr/>
          </p:nvSpPr>
          <p:spPr bwMode="auto">
            <a:xfrm>
              <a:off x="3549" y="3103"/>
              <a:ext cx="2153" cy="9"/>
            </a:xfrm>
            <a:prstGeom prst="rect">
              <a:avLst/>
            </a:prstGeom>
            <a:solidFill>
              <a:srgbClr val="0000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30" name="Rectangle 263"/>
            <p:cNvSpPr>
              <a:spLocks noChangeArrowheads="1"/>
            </p:cNvSpPr>
            <p:nvPr/>
          </p:nvSpPr>
          <p:spPr bwMode="auto">
            <a:xfrm>
              <a:off x="3549" y="3099"/>
              <a:ext cx="2153" cy="9"/>
            </a:xfrm>
            <a:prstGeom prst="rect">
              <a:avLst/>
            </a:prstGeom>
            <a:solidFill>
              <a:srgbClr val="0000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31" name="Rectangle 264"/>
            <p:cNvSpPr>
              <a:spLocks noChangeArrowheads="1"/>
            </p:cNvSpPr>
            <p:nvPr/>
          </p:nvSpPr>
          <p:spPr bwMode="auto">
            <a:xfrm>
              <a:off x="3549" y="3095"/>
              <a:ext cx="2153" cy="8"/>
            </a:xfrm>
            <a:prstGeom prst="rect">
              <a:avLst/>
            </a:prstGeom>
            <a:solidFill>
              <a:srgbClr val="0000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32" name="Rectangle 265"/>
            <p:cNvSpPr>
              <a:spLocks noChangeArrowheads="1"/>
            </p:cNvSpPr>
            <p:nvPr/>
          </p:nvSpPr>
          <p:spPr bwMode="auto">
            <a:xfrm>
              <a:off x="3549" y="3091"/>
              <a:ext cx="2153" cy="8"/>
            </a:xfrm>
            <a:prstGeom prst="rect">
              <a:avLst/>
            </a:prstGeom>
            <a:solidFill>
              <a:srgbClr val="0000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33" name="Rectangle 266"/>
            <p:cNvSpPr>
              <a:spLocks noChangeArrowheads="1"/>
            </p:cNvSpPr>
            <p:nvPr/>
          </p:nvSpPr>
          <p:spPr bwMode="auto">
            <a:xfrm>
              <a:off x="3549" y="3085"/>
              <a:ext cx="2153" cy="10"/>
            </a:xfrm>
            <a:prstGeom prst="rect">
              <a:avLst/>
            </a:prstGeom>
            <a:solidFill>
              <a:srgbClr val="0000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34" name="Rectangle 267"/>
            <p:cNvSpPr>
              <a:spLocks noChangeArrowheads="1"/>
            </p:cNvSpPr>
            <p:nvPr/>
          </p:nvSpPr>
          <p:spPr bwMode="auto">
            <a:xfrm>
              <a:off x="3549" y="3082"/>
              <a:ext cx="2153" cy="9"/>
            </a:xfrm>
            <a:prstGeom prst="rect">
              <a:avLst/>
            </a:prstGeom>
            <a:solidFill>
              <a:srgbClr val="0000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3335" name="Freeform 268"/>
            <p:cNvSpPr>
              <a:spLocks/>
            </p:cNvSpPr>
            <p:nvPr/>
          </p:nvSpPr>
          <p:spPr bwMode="auto">
            <a:xfrm>
              <a:off x="3549" y="3082"/>
              <a:ext cx="2153" cy="1"/>
            </a:xfrm>
            <a:custGeom>
              <a:avLst/>
              <a:gdLst>
                <a:gd name="T0" fmla="*/ 2153 w 2153"/>
                <a:gd name="T1" fmla="*/ 0 h 1"/>
                <a:gd name="T2" fmla="*/ 0 w 2153"/>
                <a:gd name="T3" fmla="*/ 0 h 1"/>
                <a:gd name="T4" fmla="*/ 2153 w 2153"/>
                <a:gd name="T5" fmla="*/ 0 h 1"/>
                <a:gd name="T6" fmla="*/ 0 60000 65536"/>
                <a:gd name="T7" fmla="*/ 0 60000 65536"/>
                <a:gd name="T8" fmla="*/ 0 60000 65536"/>
              </a:gdLst>
              <a:ahLst/>
              <a:cxnLst>
                <a:cxn ang="T6">
                  <a:pos x="T0" y="T1"/>
                </a:cxn>
                <a:cxn ang="T7">
                  <a:pos x="T2" y="T3"/>
                </a:cxn>
                <a:cxn ang="T8">
                  <a:pos x="T4" y="T5"/>
                </a:cxn>
              </a:cxnLst>
              <a:rect l="0" t="0" r="r" b="b"/>
              <a:pathLst>
                <a:path w="2153" h="1">
                  <a:moveTo>
                    <a:pt x="2153" y="0"/>
                  </a:moveTo>
                  <a:lnTo>
                    <a:pt x="0" y="0"/>
                  </a:lnTo>
                  <a:lnTo>
                    <a:pt x="21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3336" name="Rectangle 269"/>
            <p:cNvSpPr>
              <a:spLocks noChangeArrowheads="1"/>
            </p:cNvSpPr>
            <p:nvPr/>
          </p:nvSpPr>
          <p:spPr bwMode="auto">
            <a:xfrm>
              <a:off x="3549" y="3082"/>
              <a:ext cx="2153" cy="1123"/>
            </a:xfrm>
            <a:prstGeom prst="rect">
              <a:avLst/>
            </a:prstGeom>
            <a:noFill/>
            <a:ln w="317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sl-SI">
                <a:solidFill>
                  <a:srgbClr val="000000"/>
                </a:solidFill>
              </a:endParaRPr>
            </a:p>
          </p:txBody>
        </p:sp>
        <p:sp>
          <p:nvSpPr>
            <p:cNvPr id="53337" name="Freeform 270"/>
            <p:cNvSpPr>
              <a:spLocks/>
            </p:cNvSpPr>
            <p:nvPr/>
          </p:nvSpPr>
          <p:spPr bwMode="auto">
            <a:xfrm>
              <a:off x="3748" y="3497"/>
              <a:ext cx="248" cy="55"/>
            </a:xfrm>
            <a:custGeom>
              <a:avLst/>
              <a:gdLst>
                <a:gd name="T0" fmla="*/ 248 w 248"/>
                <a:gd name="T1" fmla="*/ 26 h 55"/>
                <a:gd name="T2" fmla="*/ 248 w 248"/>
                <a:gd name="T3" fmla="*/ 0 h 55"/>
                <a:gd name="T4" fmla="*/ 0 w 248"/>
                <a:gd name="T5" fmla="*/ 0 h 55"/>
                <a:gd name="T6" fmla="*/ 0 w 248"/>
                <a:gd name="T7" fmla="*/ 55 h 55"/>
                <a:gd name="T8" fmla="*/ 248 w 248"/>
                <a:gd name="T9" fmla="*/ 55 h 55"/>
                <a:gd name="T10" fmla="*/ 248 w 248"/>
                <a:gd name="T11" fmla="*/ 26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8" h="55">
                  <a:moveTo>
                    <a:pt x="248" y="26"/>
                  </a:moveTo>
                  <a:lnTo>
                    <a:pt x="248" y="0"/>
                  </a:lnTo>
                  <a:lnTo>
                    <a:pt x="0" y="0"/>
                  </a:lnTo>
                  <a:lnTo>
                    <a:pt x="0" y="55"/>
                  </a:lnTo>
                  <a:lnTo>
                    <a:pt x="248" y="55"/>
                  </a:lnTo>
                  <a:lnTo>
                    <a:pt x="248" y="2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3338" name="Freeform 271"/>
            <p:cNvSpPr>
              <a:spLocks/>
            </p:cNvSpPr>
            <p:nvPr/>
          </p:nvSpPr>
          <p:spPr bwMode="auto">
            <a:xfrm>
              <a:off x="4063" y="3497"/>
              <a:ext cx="674" cy="55"/>
            </a:xfrm>
            <a:custGeom>
              <a:avLst/>
              <a:gdLst>
                <a:gd name="T0" fmla="*/ 674 w 674"/>
                <a:gd name="T1" fmla="*/ 26 h 55"/>
                <a:gd name="T2" fmla="*/ 674 w 674"/>
                <a:gd name="T3" fmla="*/ 0 h 55"/>
                <a:gd name="T4" fmla="*/ 0 w 674"/>
                <a:gd name="T5" fmla="*/ 0 h 55"/>
                <a:gd name="T6" fmla="*/ 0 w 674"/>
                <a:gd name="T7" fmla="*/ 55 h 55"/>
                <a:gd name="T8" fmla="*/ 674 w 674"/>
                <a:gd name="T9" fmla="*/ 55 h 55"/>
                <a:gd name="T10" fmla="*/ 674 w 674"/>
                <a:gd name="T11" fmla="*/ 26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4" h="55">
                  <a:moveTo>
                    <a:pt x="674" y="26"/>
                  </a:moveTo>
                  <a:lnTo>
                    <a:pt x="674" y="0"/>
                  </a:lnTo>
                  <a:lnTo>
                    <a:pt x="0" y="0"/>
                  </a:lnTo>
                  <a:lnTo>
                    <a:pt x="0" y="55"/>
                  </a:lnTo>
                  <a:lnTo>
                    <a:pt x="674" y="55"/>
                  </a:lnTo>
                  <a:lnTo>
                    <a:pt x="674" y="2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3339" name="Freeform 272"/>
            <p:cNvSpPr>
              <a:spLocks/>
            </p:cNvSpPr>
            <p:nvPr/>
          </p:nvSpPr>
          <p:spPr bwMode="auto">
            <a:xfrm>
              <a:off x="4729" y="3497"/>
              <a:ext cx="674" cy="55"/>
            </a:xfrm>
            <a:custGeom>
              <a:avLst/>
              <a:gdLst>
                <a:gd name="T0" fmla="*/ 674 w 674"/>
                <a:gd name="T1" fmla="*/ 26 h 55"/>
                <a:gd name="T2" fmla="*/ 674 w 674"/>
                <a:gd name="T3" fmla="*/ 0 h 55"/>
                <a:gd name="T4" fmla="*/ 0 w 674"/>
                <a:gd name="T5" fmla="*/ 0 h 55"/>
                <a:gd name="T6" fmla="*/ 0 w 674"/>
                <a:gd name="T7" fmla="*/ 55 h 55"/>
                <a:gd name="T8" fmla="*/ 674 w 674"/>
                <a:gd name="T9" fmla="*/ 55 h 55"/>
                <a:gd name="T10" fmla="*/ 674 w 674"/>
                <a:gd name="T11" fmla="*/ 26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4" h="55">
                  <a:moveTo>
                    <a:pt x="674" y="26"/>
                  </a:moveTo>
                  <a:lnTo>
                    <a:pt x="674" y="0"/>
                  </a:lnTo>
                  <a:lnTo>
                    <a:pt x="0" y="0"/>
                  </a:lnTo>
                  <a:lnTo>
                    <a:pt x="0" y="55"/>
                  </a:lnTo>
                  <a:lnTo>
                    <a:pt x="674" y="55"/>
                  </a:lnTo>
                  <a:lnTo>
                    <a:pt x="674" y="2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3340" name="Freeform 273"/>
            <p:cNvSpPr>
              <a:spLocks/>
            </p:cNvSpPr>
            <p:nvPr/>
          </p:nvSpPr>
          <p:spPr bwMode="auto">
            <a:xfrm>
              <a:off x="5397" y="3497"/>
              <a:ext cx="90" cy="55"/>
            </a:xfrm>
            <a:custGeom>
              <a:avLst/>
              <a:gdLst>
                <a:gd name="T0" fmla="*/ 90 w 90"/>
                <a:gd name="T1" fmla="*/ 26 h 55"/>
                <a:gd name="T2" fmla="*/ 90 w 90"/>
                <a:gd name="T3" fmla="*/ 0 h 55"/>
                <a:gd name="T4" fmla="*/ 0 w 90"/>
                <a:gd name="T5" fmla="*/ 0 h 55"/>
                <a:gd name="T6" fmla="*/ 0 w 90"/>
                <a:gd name="T7" fmla="*/ 55 h 55"/>
                <a:gd name="T8" fmla="*/ 90 w 90"/>
                <a:gd name="T9" fmla="*/ 55 h 55"/>
                <a:gd name="T10" fmla="*/ 90 w 90"/>
                <a:gd name="T11" fmla="*/ 26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55">
                  <a:moveTo>
                    <a:pt x="90" y="26"/>
                  </a:moveTo>
                  <a:lnTo>
                    <a:pt x="90" y="0"/>
                  </a:lnTo>
                  <a:lnTo>
                    <a:pt x="0" y="0"/>
                  </a:lnTo>
                  <a:lnTo>
                    <a:pt x="0" y="55"/>
                  </a:lnTo>
                  <a:lnTo>
                    <a:pt x="90" y="55"/>
                  </a:lnTo>
                  <a:lnTo>
                    <a:pt x="90" y="2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3341" name="Freeform 274"/>
            <p:cNvSpPr>
              <a:spLocks/>
            </p:cNvSpPr>
            <p:nvPr/>
          </p:nvSpPr>
          <p:spPr bwMode="auto">
            <a:xfrm>
              <a:off x="3988" y="3497"/>
              <a:ext cx="90" cy="55"/>
            </a:xfrm>
            <a:custGeom>
              <a:avLst/>
              <a:gdLst>
                <a:gd name="T0" fmla="*/ 90 w 90"/>
                <a:gd name="T1" fmla="*/ 26 h 55"/>
                <a:gd name="T2" fmla="*/ 90 w 90"/>
                <a:gd name="T3" fmla="*/ 0 h 55"/>
                <a:gd name="T4" fmla="*/ 0 w 90"/>
                <a:gd name="T5" fmla="*/ 0 h 55"/>
                <a:gd name="T6" fmla="*/ 0 w 90"/>
                <a:gd name="T7" fmla="*/ 55 h 55"/>
                <a:gd name="T8" fmla="*/ 90 w 90"/>
                <a:gd name="T9" fmla="*/ 55 h 55"/>
                <a:gd name="T10" fmla="*/ 90 w 90"/>
                <a:gd name="T11" fmla="*/ 26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55">
                  <a:moveTo>
                    <a:pt x="90" y="26"/>
                  </a:moveTo>
                  <a:lnTo>
                    <a:pt x="90" y="0"/>
                  </a:lnTo>
                  <a:lnTo>
                    <a:pt x="0" y="0"/>
                  </a:lnTo>
                  <a:lnTo>
                    <a:pt x="0" y="55"/>
                  </a:lnTo>
                  <a:lnTo>
                    <a:pt x="90" y="55"/>
                  </a:lnTo>
                  <a:lnTo>
                    <a:pt x="90" y="26"/>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3342" name="Freeform 275"/>
            <p:cNvSpPr>
              <a:spLocks/>
            </p:cNvSpPr>
            <p:nvPr/>
          </p:nvSpPr>
          <p:spPr bwMode="auto">
            <a:xfrm>
              <a:off x="4614" y="3404"/>
              <a:ext cx="261" cy="262"/>
            </a:xfrm>
            <a:custGeom>
              <a:avLst/>
              <a:gdLst>
                <a:gd name="T0" fmla="*/ 144 w 261"/>
                <a:gd name="T1" fmla="*/ 2 h 262"/>
                <a:gd name="T2" fmla="*/ 169 w 261"/>
                <a:gd name="T3" fmla="*/ 6 h 262"/>
                <a:gd name="T4" fmla="*/ 194 w 261"/>
                <a:gd name="T5" fmla="*/ 16 h 262"/>
                <a:gd name="T6" fmla="*/ 213 w 261"/>
                <a:gd name="T7" fmla="*/ 31 h 262"/>
                <a:gd name="T8" fmla="*/ 232 w 261"/>
                <a:gd name="T9" fmla="*/ 48 h 262"/>
                <a:gd name="T10" fmla="*/ 246 w 261"/>
                <a:gd name="T11" fmla="*/ 69 h 262"/>
                <a:gd name="T12" fmla="*/ 255 w 261"/>
                <a:gd name="T13" fmla="*/ 93 h 262"/>
                <a:gd name="T14" fmla="*/ 261 w 261"/>
                <a:gd name="T15" fmla="*/ 118 h 262"/>
                <a:gd name="T16" fmla="*/ 261 w 261"/>
                <a:gd name="T17" fmla="*/ 144 h 262"/>
                <a:gd name="T18" fmla="*/ 255 w 261"/>
                <a:gd name="T19" fmla="*/ 169 h 262"/>
                <a:gd name="T20" fmla="*/ 246 w 261"/>
                <a:gd name="T21" fmla="*/ 192 h 262"/>
                <a:gd name="T22" fmla="*/ 232 w 261"/>
                <a:gd name="T23" fmla="*/ 214 h 262"/>
                <a:gd name="T24" fmla="*/ 213 w 261"/>
                <a:gd name="T25" fmla="*/ 231 h 262"/>
                <a:gd name="T26" fmla="*/ 194 w 261"/>
                <a:gd name="T27" fmla="*/ 246 h 262"/>
                <a:gd name="T28" fmla="*/ 169 w 261"/>
                <a:gd name="T29" fmla="*/ 256 h 262"/>
                <a:gd name="T30" fmla="*/ 144 w 261"/>
                <a:gd name="T31" fmla="*/ 260 h 262"/>
                <a:gd name="T32" fmla="*/ 117 w 261"/>
                <a:gd name="T33" fmla="*/ 260 h 262"/>
                <a:gd name="T34" fmla="*/ 92 w 261"/>
                <a:gd name="T35" fmla="*/ 256 h 262"/>
                <a:gd name="T36" fmla="*/ 69 w 261"/>
                <a:gd name="T37" fmla="*/ 246 h 262"/>
                <a:gd name="T38" fmla="*/ 48 w 261"/>
                <a:gd name="T39" fmla="*/ 231 h 262"/>
                <a:gd name="T40" fmla="*/ 31 w 261"/>
                <a:gd name="T41" fmla="*/ 214 h 262"/>
                <a:gd name="T42" fmla="*/ 17 w 261"/>
                <a:gd name="T43" fmla="*/ 192 h 262"/>
                <a:gd name="T44" fmla="*/ 8 w 261"/>
                <a:gd name="T45" fmla="*/ 169 h 262"/>
                <a:gd name="T46" fmla="*/ 2 w 261"/>
                <a:gd name="T47" fmla="*/ 144 h 262"/>
                <a:gd name="T48" fmla="*/ 2 w 261"/>
                <a:gd name="T49" fmla="*/ 118 h 262"/>
                <a:gd name="T50" fmla="*/ 8 w 261"/>
                <a:gd name="T51" fmla="*/ 93 h 262"/>
                <a:gd name="T52" fmla="*/ 17 w 261"/>
                <a:gd name="T53" fmla="*/ 69 h 262"/>
                <a:gd name="T54" fmla="*/ 31 w 261"/>
                <a:gd name="T55" fmla="*/ 48 h 262"/>
                <a:gd name="T56" fmla="*/ 48 w 261"/>
                <a:gd name="T57" fmla="*/ 31 h 262"/>
                <a:gd name="T58" fmla="*/ 69 w 261"/>
                <a:gd name="T59" fmla="*/ 16 h 262"/>
                <a:gd name="T60" fmla="*/ 92 w 261"/>
                <a:gd name="T61" fmla="*/ 6 h 262"/>
                <a:gd name="T62" fmla="*/ 117 w 261"/>
                <a:gd name="T63" fmla="*/ 2 h 2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1" h="262">
                  <a:moveTo>
                    <a:pt x="131" y="0"/>
                  </a:moveTo>
                  <a:lnTo>
                    <a:pt x="144" y="2"/>
                  </a:lnTo>
                  <a:lnTo>
                    <a:pt x="157" y="4"/>
                  </a:lnTo>
                  <a:lnTo>
                    <a:pt x="169" y="6"/>
                  </a:lnTo>
                  <a:lnTo>
                    <a:pt x="182" y="12"/>
                  </a:lnTo>
                  <a:lnTo>
                    <a:pt x="194" y="16"/>
                  </a:lnTo>
                  <a:lnTo>
                    <a:pt x="203" y="23"/>
                  </a:lnTo>
                  <a:lnTo>
                    <a:pt x="213" y="31"/>
                  </a:lnTo>
                  <a:lnTo>
                    <a:pt x="223" y="39"/>
                  </a:lnTo>
                  <a:lnTo>
                    <a:pt x="232" y="48"/>
                  </a:lnTo>
                  <a:lnTo>
                    <a:pt x="240" y="58"/>
                  </a:lnTo>
                  <a:lnTo>
                    <a:pt x="246" y="69"/>
                  </a:lnTo>
                  <a:lnTo>
                    <a:pt x="251" y="81"/>
                  </a:lnTo>
                  <a:lnTo>
                    <a:pt x="255" y="93"/>
                  </a:lnTo>
                  <a:lnTo>
                    <a:pt x="259" y="104"/>
                  </a:lnTo>
                  <a:lnTo>
                    <a:pt x="261" y="118"/>
                  </a:lnTo>
                  <a:lnTo>
                    <a:pt x="261" y="131"/>
                  </a:lnTo>
                  <a:lnTo>
                    <a:pt x="261" y="144"/>
                  </a:lnTo>
                  <a:lnTo>
                    <a:pt x="259" y="158"/>
                  </a:lnTo>
                  <a:lnTo>
                    <a:pt x="255" y="169"/>
                  </a:lnTo>
                  <a:lnTo>
                    <a:pt x="251" y="181"/>
                  </a:lnTo>
                  <a:lnTo>
                    <a:pt x="246" y="192"/>
                  </a:lnTo>
                  <a:lnTo>
                    <a:pt x="240" y="204"/>
                  </a:lnTo>
                  <a:lnTo>
                    <a:pt x="232" y="214"/>
                  </a:lnTo>
                  <a:lnTo>
                    <a:pt x="223" y="223"/>
                  </a:lnTo>
                  <a:lnTo>
                    <a:pt x="213" y="231"/>
                  </a:lnTo>
                  <a:lnTo>
                    <a:pt x="203" y="239"/>
                  </a:lnTo>
                  <a:lnTo>
                    <a:pt x="194" y="246"/>
                  </a:lnTo>
                  <a:lnTo>
                    <a:pt x="182" y="250"/>
                  </a:lnTo>
                  <a:lnTo>
                    <a:pt x="169" y="256"/>
                  </a:lnTo>
                  <a:lnTo>
                    <a:pt x="157" y="258"/>
                  </a:lnTo>
                  <a:lnTo>
                    <a:pt x="144" y="260"/>
                  </a:lnTo>
                  <a:lnTo>
                    <a:pt x="131" y="262"/>
                  </a:lnTo>
                  <a:lnTo>
                    <a:pt x="117" y="260"/>
                  </a:lnTo>
                  <a:lnTo>
                    <a:pt x="106" y="258"/>
                  </a:lnTo>
                  <a:lnTo>
                    <a:pt x="92" y="256"/>
                  </a:lnTo>
                  <a:lnTo>
                    <a:pt x="81" y="250"/>
                  </a:lnTo>
                  <a:lnTo>
                    <a:pt x="69" y="246"/>
                  </a:lnTo>
                  <a:lnTo>
                    <a:pt x="58" y="239"/>
                  </a:lnTo>
                  <a:lnTo>
                    <a:pt x="48" y="231"/>
                  </a:lnTo>
                  <a:lnTo>
                    <a:pt x="38" y="223"/>
                  </a:lnTo>
                  <a:lnTo>
                    <a:pt x="31" y="214"/>
                  </a:lnTo>
                  <a:lnTo>
                    <a:pt x="23" y="204"/>
                  </a:lnTo>
                  <a:lnTo>
                    <a:pt x="17" y="192"/>
                  </a:lnTo>
                  <a:lnTo>
                    <a:pt x="12" y="181"/>
                  </a:lnTo>
                  <a:lnTo>
                    <a:pt x="8" y="169"/>
                  </a:lnTo>
                  <a:lnTo>
                    <a:pt x="4" y="158"/>
                  </a:lnTo>
                  <a:lnTo>
                    <a:pt x="2" y="144"/>
                  </a:lnTo>
                  <a:lnTo>
                    <a:pt x="0" y="131"/>
                  </a:lnTo>
                  <a:lnTo>
                    <a:pt x="2" y="118"/>
                  </a:lnTo>
                  <a:lnTo>
                    <a:pt x="4" y="104"/>
                  </a:lnTo>
                  <a:lnTo>
                    <a:pt x="8" y="93"/>
                  </a:lnTo>
                  <a:lnTo>
                    <a:pt x="12" y="81"/>
                  </a:lnTo>
                  <a:lnTo>
                    <a:pt x="17" y="69"/>
                  </a:lnTo>
                  <a:lnTo>
                    <a:pt x="23" y="58"/>
                  </a:lnTo>
                  <a:lnTo>
                    <a:pt x="31" y="48"/>
                  </a:lnTo>
                  <a:lnTo>
                    <a:pt x="38" y="39"/>
                  </a:lnTo>
                  <a:lnTo>
                    <a:pt x="48" y="31"/>
                  </a:lnTo>
                  <a:lnTo>
                    <a:pt x="58" y="23"/>
                  </a:lnTo>
                  <a:lnTo>
                    <a:pt x="69" y="16"/>
                  </a:lnTo>
                  <a:lnTo>
                    <a:pt x="81" y="12"/>
                  </a:lnTo>
                  <a:lnTo>
                    <a:pt x="92" y="6"/>
                  </a:lnTo>
                  <a:lnTo>
                    <a:pt x="106" y="4"/>
                  </a:lnTo>
                  <a:lnTo>
                    <a:pt x="117" y="2"/>
                  </a:lnTo>
                  <a:lnTo>
                    <a:pt x="131" y="0"/>
                  </a:lnTo>
                </a:path>
              </a:pathLst>
            </a:custGeom>
            <a:noFill/>
            <a:ln w="317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53343" name="Freeform 276"/>
            <p:cNvSpPr>
              <a:spLocks/>
            </p:cNvSpPr>
            <p:nvPr/>
          </p:nvSpPr>
          <p:spPr bwMode="auto">
            <a:xfrm>
              <a:off x="4023" y="3347"/>
              <a:ext cx="15" cy="52"/>
            </a:xfrm>
            <a:custGeom>
              <a:avLst/>
              <a:gdLst>
                <a:gd name="T0" fmla="*/ 7 w 15"/>
                <a:gd name="T1" fmla="*/ 52 h 52"/>
                <a:gd name="T2" fmla="*/ 15 w 15"/>
                <a:gd name="T3" fmla="*/ 52 h 52"/>
                <a:gd name="T4" fmla="*/ 15 w 15"/>
                <a:gd name="T5" fmla="*/ 0 h 52"/>
                <a:gd name="T6" fmla="*/ 0 w 15"/>
                <a:gd name="T7" fmla="*/ 0 h 52"/>
                <a:gd name="T8" fmla="*/ 0 w 15"/>
                <a:gd name="T9" fmla="*/ 52 h 52"/>
                <a:gd name="T10" fmla="*/ 7 w 15"/>
                <a:gd name="T11" fmla="*/ 52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52">
                  <a:moveTo>
                    <a:pt x="7" y="52"/>
                  </a:moveTo>
                  <a:lnTo>
                    <a:pt x="15" y="52"/>
                  </a:lnTo>
                  <a:lnTo>
                    <a:pt x="15" y="0"/>
                  </a:lnTo>
                  <a:lnTo>
                    <a:pt x="0" y="0"/>
                  </a:lnTo>
                  <a:lnTo>
                    <a:pt x="0" y="52"/>
                  </a:lnTo>
                  <a:lnTo>
                    <a:pt x="7" y="52"/>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3344" name="Freeform 277"/>
            <p:cNvSpPr>
              <a:spLocks/>
            </p:cNvSpPr>
            <p:nvPr/>
          </p:nvSpPr>
          <p:spPr bwMode="auto">
            <a:xfrm>
              <a:off x="4197" y="3237"/>
              <a:ext cx="18" cy="52"/>
            </a:xfrm>
            <a:custGeom>
              <a:avLst/>
              <a:gdLst>
                <a:gd name="T0" fmla="*/ 8 w 18"/>
                <a:gd name="T1" fmla="*/ 52 h 52"/>
                <a:gd name="T2" fmla="*/ 18 w 18"/>
                <a:gd name="T3" fmla="*/ 52 h 52"/>
                <a:gd name="T4" fmla="*/ 18 w 18"/>
                <a:gd name="T5" fmla="*/ 0 h 52"/>
                <a:gd name="T6" fmla="*/ 0 w 18"/>
                <a:gd name="T7" fmla="*/ 0 h 52"/>
                <a:gd name="T8" fmla="*/ 0 w 18"/>
                <a:gd name="T9" fmla="*/ 52 h 52"/>
                <a:gd name="T10" fmla="*/ 8 w 18"/>
                <a:gd name="T11" fmla="*/ 52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52">
                  <a:moveTo>
                    <a:pt x="8" y="52"/>
                  </a:moveTo>
                  <a:lnTo>
                    <a:pt x="18" y="52"/>
                  </a:lnTo>
                  <a:lnTo>
                    <a:pt x="18" y="0"/>
                  </a:lnTo>
                  <a:lnTo>
                    <a:pt x="0" y="0"/>
                  </a:lnTo>
                  <a:lnTo>
                    <a:pt x="0" y="52"/>
                  </a:lnTo>
                  <a:lnTo>
                    <a:pt x="8" y="52"/>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3345" name="Freeform 278"/>
            <p:cNvSpPr>
              <a:spLocks/>
            </p:cNvSpPr>
            <p:nvPr/>
          </p:nvSpPr>
          <p:spPr bwMode="auto">
            <a:xfrm>
              <a:off x="3969" y="3377"/>
              <a:ext cx="121" cy="121"/>
            </a:xfrm>
            <a:custGeom>
              <a:avLst/>
              <a:gdLst>
                <a:gd name="T0" fmla="*/ 61 w 121"/>
                <a:gd name="T1" fmla="*/ 0 h 121"/>
                <a:gd name="T2" fmla="*/ 73 w 121"/>
                <a:gd name="T3" fmla="*/ 2 h 121"/>
                <a:gd name="T4" fmla="*/ 84 w 121"/>
                <a:gd name="T5" fmla="*/ 6 h 121"/>
                <a:gd name="T6" fmla="*/ 94 w 121"/>
                <a:gd name="T7" fmla="*/ 12 h 121"/>
                <a:gd name="T8" fmla="*/ 104 w 121"/>
                <a:gd name="T9" fmla="*/ 20 h 121"/>
                <a:gd name="T10" fmla="*/ 109 w 121"/>
                <a:gd name="T11" fmla="*/ 27 h 121"/>
                <a:gd name="T12" fmla="*/ 115 w 121"/>
                <a:gd name="T13" fmla="*/ 39 h 121"/>
                <a:gd name="T14" fmla="*/ 119 w 121"/>
                <a:gd name="T15" fmla="*/ 48 h 121"/>
                <a:gd name="T16" fmla="*/ 121 w 121"/>
                <a:gd name="T17" fmla="*/ 62 h 121"/>
                <a:gd name="T18" fmla="*/ 119 w 121"/>
                <a:gd name="T19" fmla="*/ 73 h 121"/>
                <a:gd name="T20" fmla="*/ 115 w 121"/>
                <a:gd name="T21" fmla="*/ 85 h 121"/>
                <a:gd name="T22" fmla="*/ 109 w 121"/>
                <a:gd name="T23" fmla="*/ 95 h 121"/>
                <a:gd name="T24" fmla="*/ 104 w 121"/>
                <a:gd name="T25" fmla="*/ 104 h 121"/>
                <a:gd name="T26" fmla="*/ 94 w 121"/>
                <a:gd name="T27" fmla="*/ 112 h 121"/>
                <a:gd name="T28" fmla="*/ 84 w 121"/>
                <a:gd name="T29" fmla="*/ 116 h 121"/>
                <a:gd name="T30" fmla="*/ 73 w 121"/>
                <a:gd name="T31" fmla="*/ 120 h 121"/>
                <a:gd name="T32" fmla="*/ 61 w 121"/>
                <a:gd name="T33" fmla="*/ 121 h 121"/>
                <a:gd name="T34" fmla="*/ 48 w 121"/>
                <a:gd name="T35" fmla="*/ 120 h 121"/>
                <a:gd name="T36" fmla="*/ 36 w 121"/>
                <a:gd name="T37" fmla="*/ 116 h 121"/>
                <a:gd name="T38" fmla="*/ 27 w 121"/>
                <a:gd name="T39" fmla="*/ 112 h 121"/>
                <a:gd name="T40" fmla="*/ 19 w 121"/>
                <a:gd name="T41" fmla="*/ 104 h 121"/>
                <a:gd name="T42" fmla="*/ 12 w 121"/>
                <a:gd name="T43" fmla="*/ 95 h 121"/>
                <a:gd name="T44" fmla="*/ 6 w 121"/>
                <a:gd name="T45" fmla="*/ 85 h 121"/>
                <a:gd name="T46" fmla="*/ 2 w 121"/>
                <a:gd name="T47" fmla="*/ 73 h 121"/>
                <a:gd name="T48" fmla="*/ 0 w 121"/>
                <a:gd name="T49" fmla="*/ 62 h 121"/>
                <a:gd name="T50" fmla="*/ 2 w 121"/>
                <a:gd name="T51" fmla="*/ 48 h 121"/>
                <a:gd name="T52" fmla="*/ 6 w 121"/>
                <a:gd name="T53" fmla="*/ 39 h 121"/>
                <a:gd name="T54" fmla="*/ 12 w 121"/>
                <a:gd name="T55" fmla="*/ 27 h 121"/>
                <a:gd name="T56" fmla="*/ 19 w 121"/>
                <a:gd name="T57" fmla="*/ 20 h 121"/>
                <a:gd name="T58" fmla="*/ 27 w 121"/>
                <a:gd name="T59" fmla="*/ 12 h 121"/>
                <a:gd name="T60" fmla="*/ 36 w 121"/>
                <a:gd name="T61" fmla="*/ 6 h 121"/>
                <a:gd name="T62" fmla="*/ 48 w 121"/>
                <a:gd name="T63" fmla="*/ 2 h 121"/>
                <a:gd name="T64" fmla="*/ 61 w 121"/>
                <a:gd name="T65" fmla="*/ 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1" h="121">
                  <a:moveTo>
                    <a:pt x="61" y="0"/>
                  </a:moveTo>
                  <a:lnTo>
                    <a:pt x="73" y="2"/>
                  </a:lnTo>
                  <a:lnTo>
                    <a:pt x="84" y="6"/>
                  </a:lnTo>
                  <a:lnTo>
                    <a:pt x="94" y="12"/>
                  </a:lnTo>
                  <a:lnTo>
                    <a:pt x="104" y="20"/>
                  </a:lnTo>
                  <a:lnTo>
                    <a:pt x="109" y="27"/>
                  </a:lnTo>
                  <a:lnTo>
                    <a:pt x="115" y="39"/>
                  </a:lnTo>
                  <a:lnTo>
                    <a:pt x="119" y="48"/>
                  </a:lnTo>
                  <a:lnTo>
                    <a:pt x="121" y="62"/>
                  </a:lnTo>
                  <a:lnTo>
                    <a:pt x="119" y="73"/>
                  </a:lnTo>
                  <a:lnTo>
                    <a:pt x="115" y="85"/>
                  </a:lnTo>
                  <a:lnTo>
                    <a:pt x="109" y="95"/>
                  </a:lnTo>
                  <a:lnTo>
                    <a:pt x="104" y="104"/>
                  </a:lnTo>
                  <a:lnTo>
                    <a:pt x="94" y="112"/>
                  </a:lnTo>
                  <a:lnTo>
                    <a:pt x="84" y="116"/>
                  </a:lnTo>
                  <a:lnTo>
                    <a:pt x="73" y="120"/>
                  </a:lnTo>
                  <a:lnTo>
                    <a:pt x="61" y="121"/>
                  </a:lnTo>
                  <a:lnTo>
                    <a:pt x="48" y="120"/>
                  </a:lnTo>
                  <a:lnTo>
                    <a:pt x="36" y="116"/>
                  </a:lnTo>
                  <a:lnTo>
                    <a:pt x="27" y="112"/>
                  </a:lnTo>
                  <a:lnTo>
                    <a:pt x="19" y="104"/>
                  </a:lnTo>
                  <a:lnTo>
                    <a:pt x="12" y="95"/>
                  </a:lnTo>
                  <a:lnTo>
                    <a:pt x="6" y="85"/>
                  </a:lnTo>
                  <a:lnTo>
                    <a:pt x="2" y="73"/>
                  </a:lnTo>
                  <a:lnTo>
                    <a:pt x="0" y="62"/>
                  </a:lnTo>
                  <a:lnTo>
                    <a:pt x="2" y="48"/>
                  </a:lnTo>
                  <a:lnTo>
                    <a:pt x="6" y="39"/>
                  </a:lnTo>
                  <a:lnTo>
                    <a:pt x="12" y="27"/>
                  </a:lnTo>
                  <a:lnTo>
                    <a:pt x="19" y="20"/>
                  </a:lnTo>
                  <a:lnTo>
                    <a:pt x="27" y="12"/>
                  </a:lnTo>
                  <a:lnTo>
                    <a:pt x="36" y="6"/>
                  </a:lnTo>
                  <a:lnTo>
                    <a:pt x="48" y="2"/>
                  </a:lnTo>
                  <a:lnTo>
                    <a:pt x="61" y="0"/>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3346" name="Freeform 279"/>
            <p:cNvSpPr>
              <a:spLocks/>
            </p:cNvSpPr>
            <p:nvPr/>
          </p:nvSpPr>
          <p:spPr bwMode="auto">
            <a:xfrm>
              <a:off x="4149" y="3135"/>
              <a:ext cx="121" cy="121"/>
            </a:xfrm>
            <a:custGeom>
              <a:avLst/>
              <a:gdLst>
                <a:gd name="T0" fmla="*/ 60 w 121"/>
                <a:gd name="T1" fmla="*/ 0 h 121"/>
                <a:gd name="T2" fmla="*/ 73 w 121"/>
                <a:gd name="T3" fmla="*/ 2 h 121"/>
                <a:gd name="T4" fmla="*/ 83 w 121"/>
                <a:gd name="T5" fmla="*/ 6 h 121"/>
                <a:gd name="T6" fmla="*/ 94 w 121"/>
                <a:gd name="T7" fmla="*/ 12 h 121"/>
                <a:gd name="T8" fmla="*/ 102 w 121"/>
                <a:gd name="T9" fmla="*/ 18 h 121"/>
                <a:gd name="T10" fmla="*/ 110 w 121"/>
                <a:gd name="T11" fmla="*/ 27 h 121"/>
                <a:gd name="T12" fmla="*/ 116 w 121"/>
                <a:gd name="T13" fmla="*/ 37 h 121"/>
                <a:gd name="T14" fmla="*/ 119 w 121"/>
                <a:gd name="T15" fmla="*/ 48 h 121"/>
                <a:gd name="T16" fmla="*/ 121 w 121"/>
                <a:gd name="T17" fmla="*/ 60 h 121"/>
                <a:gd name="T18" fmla="*/ 119 w 121"/>
                <a:gd name="T19" fmla="*/ 73 h 121"/>
                <a:gd name="T20" fmla="*/ 116 w 121"/>
                <a:gd name="T21" fmla="*/ 85 h 121"/>
                <a:gd name="T22" fmla="*/ 110 w 121"/>
                <a:gd name="T23" fmla="*/ 95 h 121"/>
                <a:gd name="T24" fmla="*/ 102 w 121"/>
                <a:gd name="T25" fmla="*/ 102 h 121"/>
                <a:gd name="T26" fmla="*/ 94 w 121"/>
                <a:gd name="T27" fmla="*/ 110 h 121"/>
                <a:gd name="T28" fmla="*/ 83 w 121"/>
                <a:gd name="T29" fmla="*/ 116 h 121"/>
                <a:gd name="T30" fmla="*/ 73 w 121"/>
                <a:gd name="T31" fmla="*/ 119 h 121"/>
                <a:gd name="T32" fmla="*/ 60 w 121"/>
                <a:gd name="T33" fmla="*/ 121 h 121"/>
                <a:gd name="T34" fmla="*/ 48 w 121"/>
                <a:gd name="T35" fmla="*/ 119 h 121"/>
                <a:gd name="T36" fmla="*/ 37 w 121"/>
                <a:gd name="T37" fmla="*/ 116 h 121"/>
                <a:gd name="T38" fmla="*/ 27 w 121"/>
                <a:gd name="T39" fmla="*/ 110 h 121"/>
                <a:gd name="T40" fmla="*/ 18 w 121"/>
                <a:gd name="T41" fmla="*/ 102 h 121"/>
                <a:gd name="T42" fmla="*/ 10 w 121"/>
                <a:gd name="T43" fmla="*/ 95 h 121"/>
                <a:gd name="T44" fmla="*/ 6 w 121"/>
                <a:gd name="T45" fmla="*/ 85 h 121"/>
                <a:gd name="T46" fmla="*/ 2 w 121"/>
                <a:gd name="T47" fmla="*/ 73 h 121"/>
                <a:gd name="T48" fmla="*/ 0 w 121"/>
                <a:gd name="T49" fmla="*/ 60 h 121"/>
                <a:gd name="T50" fmla="*/ 2 w 121"/>
                <a:gd name="T51" fmla="*/ 48 h 121"/>
                <a:gd name="T52" fmla="*/ 6 w 121"/>
                <a:gd name="T53" fmla="*/ 37 h 121"/>
                <a:gd name="T54" fmla="*/ 10 w 121"/>
                <a:gd name="T55" fmla="*/ 27 h 121"/>
                <a:gd name="T56" fmla="*/ 18 w 121"/>
                <a:gd name="T57" fmla="*/ 18 h 121"/>
                <a:gd name="T58" fmla="*/ 27 w 121"/>
                <a:gd name="T59" fmla="*/ 12 h 121"/>
                <a:gd name="T60" fmla="*/ 37 w 121"/>
                <a:gd name="T61" fmla="*/ 6 h 121"/>
                <a:gd name="T62" fmla="*/ 48 w 121"/>
                <a:gd name="T63" fmla="*/ 2 h 121"/>
                <a:gd name="T64" fmla="*/ 60 w 121"/>
                <a:gd name="T65" fmla="*/ 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1" h="121">
                  <a:moveTo>
                    <a:pt x="60" y="0"/>
                  </a:moveTo>
                  <a:lnTo>
                    <a:pt x="73" y="2"/>
                  </a:lnTo>
                  <a:lnTo>
                    <a:pt x="83" y="6"/>
                  </a:lnTo>
                  <a:lnTo>
                    <a:pt x="94" y="12"/>
                  </a:lnTo>
                  <a:lnTo>
                    <a:pt x="102" y="18"/>
                  </a:lnTo>
                  <a:lnTo>
                    <a:pt x="110" y="27"/>
                  </a:lnTo>
                  <a:lnTo>
                    <a:pt x="116" y="37"/>
                  </a:lnTo>
                  <a:lnTo>
                    <a:pt x="119" y="48"/>
                  </a:lnTo>
                  <a:lnTo>
                    <a:pt x="121" y="60"/>
                  </a:lnTo>
                  <a:lnTo>
                    <a:pt x="119" y="73"/>
                  </a:lnTo>
                  <a:lnTo>
                    <a:pt x="116" y="85"/>
                  </a:lnTo>
                  <a:lnTo>
                    <a:pt x="110" y="95"/>
                  </a:lnTo>
                  <a:lnTo>
                    <a:pt x="102" y="102"/>
                  </a:lnTo>
                  <a:lnTo>
                    <a:pt x="94" y="110"/>
                  </a:lnTo>
                  <a:lnTo>
                    <a:pt x="83" y="116"/>
                  </a:lnTo>
                  <a:lnTo>
                    <a:pt x="73" y="119"/>
                  </a:lnTo>
                  <a:lnTo>
                    <a:pt x="60" y="121"/>
                  </a:lnTo>
                  <a:lnTo>
                    <a:pt x="48" y="119"/>
                  </a:lnTo>
                  <a:lnTo>
                    <a:pt x="37" y="116"/>
                  </a:lnTo>
                  <a:lnTo>
                    <a:pt x="27" y="110"/>
                  </a:lnTo>
                  <a:lnTo>
                    <a:pt x="18" y="102"/>
                  </a:lnTo>
                  <a:lnTo>
                    <a:pt x="10" y="95"/>
                  </a:lnTo>
                  <a:lnTo>
                    <a:pt x="6" y="85"/>
                  </a:lnTo>
                  <a:lnTo>
                    <a:pt x="2" y="73"/>
                  </a:lnTo>
                  <a:lnTo>
                    <a:pt x="0" y="60"/>
                  </a:lnTo>
                  <a:lnTo>
                    <a:pt x="2" y="48"/>
                  </a:lnTo>
                  <a:lnTo>
                    <a:pt x="6" y="37"/>
                  </a:lnTo>
                  <a:lnTo>
                    <a:pt x="10" y="27"/>
                  </a:lnTo>
                  <a:lnTo>
                    <a:pt x="18" y="18"/>
                  </a:lnTo>
                  <a:lnTo>
                    <a:pt x="27" y="12"/>
                  </a:lnTo>
                  <a:lnTo>
                    <a:pt x="37" y="6"/>
                  </a:lnTo>
                  <a:lnTo>
                    <a:pt x="48" y="2"/>
                  </a:lnTo>
                  <a:lnTo>
                    <a:pt x="6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3347" name="Freeform 280"/>
            <p:cNvSpPr>
              <a:spLocks/>
            </p:cNvSpPr>
            <p:nvPr/>
          </p:nvSpPr>
          <p:spPr bwMode="auto">
            <a:xfrm>
              <a:off x="4284" y="3233"/>
              <a:ext cx="280" cy="192"/>
            </a:xfrm>
            <a:custGeom>
              <a:avLst/>
              <a:gdLst>
                <a:gd name="T0" fmla="*/ 276 w 280"/>
                <a:gd name="T1" fmla="*/ 187 h 192"/>
                <a:gd name="T2" fmla="*/ 280 w 280"/>
                <a:gd name="T3" fmla="*/ 179 h 192"/>
                <a:gd name="T4" fmla="*/ 9 w 280"/>
                <a:gd name="T5" fmla="*/ 0 h 192"/>
                <a:gd name="T6" fmla="*/ 0 w 280"/>
                <a:gd name="T7" fmla="*/ 14 h 192"/>
                <a:gd name="T8" fmla="*/ 270 w 280"/>
                <a:gd name="T9" fmla="*/ 192 h 192"/>
                <a:gd name="T10" fmla="*/ 276 w 280"/>
                <a:gd name="T11" fmla="*/ 187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0" h="192">
                  <a:moveTo>
                    <a:pt x="276" y="187"/>
                  </a:moveTo>
                  <a:lnTo>
                    <a:pt x="280" y="179"/>
                  </a:lnTo>
                  <a:lnTo>
                    <a:pt x="9" y="0"/>
                  </a:lnTo>
                  <a:lnTo>
                    <a:pt x="0" y="14"/>
                  </a:lnTo>
                  <a:lnTo>
                    <a:pt x="270" y="192"/>
                  </a:lnTo>
                  <a:lnTo>
                    <a:pt x="276" y="18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3348" name="Freeform 281"/>
            <p:cNvSpPr>
              <a:spLocks/>
            </p:cNvSpPr>
            <p:nvPr/>
          </p:nvSpPr>
          <p:spPr bwMode="auto">
            <a:xfrm>
              <a:off x="4505" y="3366"/>
              <a:ext cx="124" cy="94"/>
            </a:xfrm>
            <a:custGeom>
              <a:avLst/>
              <a:gdLst>
                <a:gd name="T0" fmla="*/ 34 w 124"/>
                <a:gd name="T1" fmla="*/ 0 h 94"/>
                <a:gd name="T2" fmla="*/ 124 w 124"/>
                <a:gd name="T3" fmla="*/ 94 h 94"/>
                <a:gd name="T4" fmla="*/ 0 w 124"/>
                <a:gd name="T5" fmla="*/ 56 h 94"/>
                <a:gd name="T6" fmla="*/ 32 w 124"/>
                <a:gd name="T7" fmla="*/ 42 h 94"/>
                <a:gd name="T8" fmla="*/ 34 w 124"/>
                <a:gd name="T9" fmla="*/ 0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94">
                  <a:moveTo>
                    <a:pt x="34" y="0"/>
                  </a:moveTo>
                  <a:lnTo>
                    <a:pt x="124" y="94"/>
                  </a:lnTo>
                  <a:lnTo>
                    <a:pt x="0" y="56"/>
                  </a:lnTo>
                  <a:lnTo>
                    <a:pt x="32" y="42"/>
                  </a:lnTo>
                  <a:lnTo>
                    <a:pt x="34"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3349" name="Rectangle 282"/>
            <p:cNvSpPr>
              <a:spLocks noChangeArrowheads="1"/>
            </p:cNvSpPr>
            <p:nvPr/>
          </p:nvSpPr>
          <p:spPr bwMode="auto">
            <a:xfrm>
              <a:off x="4652" y="3239"/>
              <a:ext cx="8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FFFF"/>
                  </a:solidFill>
                  <a:latin typeface="Arial" charset="0"/>
                </a:rPr>
                <a:t>transkripcijski aparat</a:t>
              </a:r>
              <a:endParaRPr lang="en-US">
                <a:solidFill>
                  <a:srgbClr val="000000"/>
                </a:solidFill>
              </a:endParaRPr>
            </a:p>
          </p:txBody>
        </p:sp>
        <p:sp>
          <p:nvSpPr>
            <p:cNvPr id="53350" name="Freeform 283"/>
            <p:cNvSpPr>
              <a:spLocks/>
            </p:cNvSpPr>
            <p:nvPr/>
          </p:nvSpPr>
          <p:spPr bwMode="auto">
            <a:xfrm>
              <a:off x="3967" y="3268"/>
              <a:ext cx="167" cy="90"/>
            </a:xfrm>
            <a:custGeom>
              <a:avLst/>
              <a:gdLst>
                <a:gd name="T0" fmla="*/ 121 w 167"/>
                <a:gd name="T1" fmla="*/ 90 h 90"/>
                <a:gd name="T2" fmla="*/ 0 w 167"/>
                <a:gd name="T3" fmla="*/ 90 h 90"/>
                <a:gd name="T4" fmla="*/ 0 w 167"/>
                <a:gd name="T5" fmla="*/ 0 h 90"/>
                <a:gd name="T6" fmla="*/ 121 w 167"/>
                <a:gd name="T7" fmla="*/ 0 h 90"/>
                <a:gd name="T8" fmla="*/ 167 w 167"/>
                <a:gd name="T9" fmla="*/ 44 h 90"/>
                <a:gd name="T10" fmla="*/ 121 w 167"/>
                <a:gd name="T11" fmla="*/ 9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 h="90">
                  <a:moveTo>
                    <a:pt x="121" y="90"/>
                  </a:moveTo>
                  <a:lnTo>
                    <a:pt x="0" y="90"/>
                  </a:lnTo>
                  <a:lnTo>
                    <a:pt x="0" y="0"/>
                  </a:lnTo>
                  <a:lnTo>
                    <a:pt x="121" y="0"/>
                  </a:lnTo>
                  <a:lnTo>
                    <a:pt x="167" y="44"/>
                  </a:lnTo>
                  <a:lnTo>
                    <a:pt x="121" y="9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3351" name="Freeform 284"/>
            <p:cNvSpPr>
              <a:spLocks/>
            </p:cNvSpPr>
            <p:nvPr/>
          </p:nvSpPr>
          <p:spPr bwMode="auto">
            <a:xfrm>
              <a:off x="3967" y="3268"/>
              <a:ext cx="167" cy="90"/>
            </a:xfrm>
            <a:custGeom>
              <a:avLst/>
              <a:gdLst>
                <a:gd name="T0" fmla="*/ 121 w 167"/>
                <a:gd name="T1" fmla="*/ 90 h 90"/>
                <a:gd name="T2" fmla="*/ 0 w 167"/>
                <a:gd name="T3" fmla="*/ 90 h 90"/>
                <a:gd name="T4" fmla="*/ 0 w 167"/>
                <a:gd name="T5" fmla="*/ 0 h 90"/>
                <a:gd name="T6" fmla="*/ 121 w 167"/>
                <a:gd name="T7" fmla="*/ 0 h 90"/>
                <a:gd name="T8" fmla="*/ 167 w 167"/>
                <a:gd name="T9" fmla="*/ 44 h 90"/>
                <a:gd name="T10" fmla="*/ 121 w 167"/>
                <a:gd name="T11" fmla="*/ 9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 h="90">
                  <a:moveTo>
                    <a:pt x="121" y="90"/>
                  </a:moveTo>
                  <a:lnTo>
                    <a:pt x="0" y="90"/>
                  </a:lnTo>
                  <a:lnTo>
                    <a:pt x="0" y="0"/>
                  </a:lnTo>
                  <a:lnTo>
                    <a:pt x="121" y="0"/>
                  </a:lnTo>
                  <a:lnTo>
                    <a:pt x="167" y="44"/>
                  </a:lnTo>
                  <a:lnTo>
                    <a:pt x="121" y="90"/>
                  </a:lnTo>
                </a:path>
              </a:pathLst>
            </a:custGeom>
            <a:noFill/>
            <a:ln w="317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53352" name="Freeform 285"/>
            <p:cNvSpPr>
              <a:spLocks/>
            </p:cNvSpPr>
            <p:nvPr/>
          </p:nvSpPr>
          <p:spPr bwMode="auto">
            <a:xfrm>
              <a:off x="4121" y="3268"/>
              <a:ext cx="153" cy="90"/>
            </a:xfrm>
            <a:custGeom>
              <a:avLst/>
              <a:gdLst>
                <a:gd name="T0" fmla="*/ 153 w 153"/>
                <a:gd name="T1" fmla="*/ 0 h 90"/>
                <a:gd name="T2" fmla="*/ 0 w 153"/>
                <a:gd name="T3" fmla="*/ 0 h 90"/>
                <a:gd name="T4" fmla="*/ 44 w 153"/>
                <a:gd name="T5" fmla="*/ 44 h 90"/>
                <a:gd name="T6" fmla="*/ 0 w 153"/>
                <a:gd name="T7" fmla="*/ 88 h 90"/>
                <a:gd name="T8" fmla="*/ 153 w 153"/>
                <a:gd name="T9" fmla="*/ 90 h 90"/>
                <a:gd name="T10" fmla="*/ 153 w 153"/>
                <a:gd name="T11" fmla="*/ 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90">
                  <a:moveTo>
                    <a:pt x="153" y="0"/>
                  </a:moveTo>
                  <a:lnTo>
                    <a:pt x="0" y="0"/>
                  </a:lnTo>
                  <a:lnTo>
                    <a:pt x="44" y="44"/>
                  </a:lnTo>
                  <a:lnTo>
                    <a:pt x="0" y="88"/>
                  </a:lnTo>
                  <a:lnTo>
                    <a:pt x="153" y="90"/>
                  </a:lnTo>
                  <a:lnTo>
                    <a:pt x="153"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3353" name="Freeform 286"/>
            <p:cNvSpPr>
              <a:spLocks/>
            </p:cNvSpPr>
            <p:nvPr/>
          </p:nvSpPr>
          <p:spPr bwMode="auto">
            <a:xfrm>
              <a:off x="4121" y="3268"/>
              <a:ext cx="153" cy="90"/>
            </a:xfrm>
            <a:custGeom>
              <a:avLst/>
              <a:gdLst>
                <a:gd name="T0" fmla="*/ 153 w 153"/>
                <a:gd name="T1" fmla="*/ 0 h 90"/>
                <a:gd name="T2" fmla="*/ 0 w 153"/>
                <a:gd name="T3" fmla="*/ 0 h 90"/>
                <a:gd name="T4" fmla="*/ 44 w 153"/>
                <a:gd name="T5" fmla="*/ 44 h 90"/>
                <a:gd name="T6" fmla="*/ 0 w 153"/>
                <a:gd name="T7" fmla="*/ 88 h 90"/>
                <a:gd name="T8" fmla="*/ 153 w 153"/>
                <a:gd name="T9" fmla="*/ 90 h 90"/>
                <a:gd name="T10" fmla="*/ 153 w 153"/>
                <a:gd name="T11" fmla="*/ 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90">
                  <a:moveTo>
                    <a:pt x="153" y="0"/>
                  </a:moveTo>
                  <a:lnTo>
                    <a:pt x="0" y="0"/>
                  </a:lnTo>
                  <a:lnTo>
                    <a:pt x="44" y="44"/>
                  </a:lnTo>
                  <a:lnTo>
                    <a:pt x="0" y="88"/>
                  </a:lnTo>
                  <a:lnTo>
                    <a:pt x="153" y="90"/>
                  </a:lnTo>
                  <a:lnTo>
                    <a:pt x="153" y="0"/>
                  </a:lnTo>
                </a:path>
              </a:pathLst>
            </a:custGeom>
            <a:noFill/>
            <a:ln w="317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53354" name="Rectangle 287"/>
            <p:cNvSpPr>
              <a:spLocks noChangeArrowheads="1"/>
            </p:cNvSpPr>
            <p:nvPr/>
          </p:nvSpPr>
          <p:spPr bwMode="auto">
            <a:xfrm>
              <a:off x="4004" y="3280"/>
              <a:ext cx="7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b="1">
                  <a:solidFill>
                    <a:srgbClr val="FFFFFF"/>
                  </a:solidFill>
                  <a:latin typeface="Arial" charset="0"/>
                </a:rPr>
                <a:t>X</a:t>
              </a:r>
              <a:endParaRPr lang="en-US">
                <a:solidFill>
                  <a:srgbClr val="000000"/>
                </a:solidFill>
              </a:endParaRPr>
            </a:p>
          </p:txBody>
        </p:sp>
        <p:sp>
          <p:nvSpPr>
            <p:cNvPr id="53355" name="Rectangle 288"/>
            <p:cNvSpPr>
              <a:spLocks noChangeArrowheads="1"/>
            </p:cNvSpPr>
            <p:nvPr/>
          </p:nvSpPr>
          <p:spPr bwMode="auto">
            <a:xfrm>
              <a:off x="4182" y="3284"/>
              <a:ext cx="7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b="1">
                  <a:solidFill>
                    <a:srgbClr val="FFFFFF"/>
                  </a:solidFill>
                  <a:latin typeface="Arial" charset="0"/>
                </a:rPr>
                <a:t>Y</a:t>
              </a:r>
              <a:endParaRPr lang="en-US">
                <a:solidFill>
                  <a:srgbClr val="000000"/>
                </a:solidFill>
              </a:endParaRPr>
            </a:p>
          </p:txBody>
        </p:sp>
        <p:sp>
          <p:nvSpPr>
            <p:cNvPr id="53356" name="Rectangle 289"/>
            <p:cNvSpPr>
              <a:spLocks noChangeArrowheads="1"/>
            </p:cNvSpPr>
            <p:nvPr/>
          </p:nvSpPr>
          <p:spPr bwMode="auto">
            <a:xfrm>
              <a:off x="3969" y="3186"/>
              <a:ext cx="15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a:solidFill>
                    <a:srgbClr val="000000"/>
                  </a:solidFill>
                  <a:latin typeface="Arial" charset="0"/>
                </a:rPr>
                <a:t>bait</a:t>
              </a:r>
              <a:endParaRPr lang="en-US">
                <a:solidFill>
                  <a:srgbClr val="000000"/>
                </a:solidFill>
              </a:endParaRPr>
            </a:p>
          </p:txBody>
        </p:sp>
        <p:sp>
          <p:nvSpPr>
            <p:cNvPr id="53357" name="Rectangle 290"/>
            <p:cNvSpPr>
              <a:spLocks noChangeArrowheads="1"/>
            </p:cNvSpPr>
            <p:nvPr/>
          </p:nvSpPr>
          <p:spPr bwMode="auto">
            <a:xfrm>
              <a:off x="4134" y="3355"/>
              <a:ext cx="17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a:solidFill>
                    <a:srgbClr val="000000"/>
                  </a:solidFill>
                  <a:latin typeface="Arial" charset="0"/>
                </a:rPr>
                <a:t>prey</a:t>
              </a:r>
              <a:endParaRPr lang="en-US">
                <a:solidFill>
                  <a:srgbClr val="000000"/>
                </a:solidFill>
              </a:endParaRPr>
            </a:p>
          </p:txBody>
        </p:sp>
        <p:sp>
          <p:nvSpPr>
            <p:cNvPr id="53358" name="Rectangle 291"/>
            <p:cNvSpPr>
              <a:spLocks noChangeArrowheads="1"/>
            </p:cNvSpPr>
            <p:nvPr/>
          </p:nvSpPr>
          <p:spPr bwMode="auto">
            <a:xfrm>
              <a:off x="5128" y="3404"/>
              <a:ext cx="16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a:solidFill>
                    <a:srgbClr val="00FFFF"/>
                  </a:solidFill>
                  <a:latin typeface="Arial" charset="0"/>
                </a:rPr>
                <a:t>lac </a:t>
              </a:r>
              <a:r>
                <a:rPr lang="sl-SI" sz="900" b="1">
                  <a:solidFill>
                    <a:srgbClr val="00FFFF"/>
                  </a:solidFill>
                  <a:latin typeface="Arial" charset="0"/>
                </a:rPr>
                <a:t>Z</a:t>
              </a:r>
              <a:endParaRPr lang="en-US">
                <a:solidFill>
                  <a:srgbClr val="000000"/>
                </a:solidFill>
              </a:endParaRPr>
            </a:p>
          </p:txBody>
        </p:sp>
        <p:sp>
          <p:nvSpPr>
            <p:cNvPr id="53359" name="Rectangle 292"/>
            <p:cNvSpPr>
              <a:spLocks noChangeArrowheads="1"/>
            </p:cNvSpPr>
            <p:nvPr/>
          </p:nvSpPr>
          <p:spPr bwMode="auto">
            <a:xfrm>
              <a:off x="4981" y="3691"/>
              <a:ext cx="7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a:solidFill>
                    <a:srgbClr val="00FFFF"/>
                  </a:solidFill>
                  <a:latin typeface="Symbol" pitchFamily="18" charset="2"/>
                </a:rPr>
                <a:t>b</a:t>
              </a:r>
              <a:endParaRPr lang="en-US">
                <a:solidFill>
                  <a:srgbClr val="000000"/>
                </a:solidFill>
              </a:endParaRPr>
            </a:p>
          </p:txBody>
        </p:sp>
        <p:sp>
          <p:nvSpPr>
            <p:cNvPr id="53360" name="Rectangle 293"/>
            <p:cNvSpPr>
              <a:spLocks noChangeArrowheads="1"/>
            </p:cNvSpPr>
            <p:nvPr/>
          </p:nvSpPr>
          <p:spPr bwMode="auto">
            <a:xfrm>
              <a:off x="5019" y="3699"/>
              <a:ext cx="46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a:solidFill>
                    <a:srgbClr val="00FFFF"/>
                  </a:solidFill>
                  <a:latin typeface="Arial" charset="0"/>
                </a:rPr>
                <a:t>-galaktozidaza</a:t>
              </a:r>
              <a:endParaRPr lang="en-US">
                <a:solidFill>
                  <a:srgbClr val="000000"/>
                </a:solidFill>
              </a:endParaRPr>
            </a:p>
          </p:txBody>
        </p:sp>
        <p:sp>
          <p:nvSpPr>
            <p:cNvPr id="53361" name="Rectangle 294"/>
            <p:cNvSpPr>
              <a:spLocks noChangeArrowheads="1"/>
            </p:cNvSpPr>
            <p:nvPr/>
          </p:nvSpPr>
          <p:spPr bwMode="auto">
            <a:xfrm>
              <a:off x="4879" y="3958"/>
              <a:ext cx="20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a:solidFill>
                    <a:srgbClr val="00FFFF"/>
                  </a:solidFill>
                  <a:latin typeface="Arial" charset="0"/>
                </a:rPr>
                <a:t>X-gal</a:t>
              </a:r>
              <a:endParaRPr lang="en-US">
                <a:solidFill>
                  <a:srgbClr val="000000"/>
                </a:solidFill>
              </a:endParaRPr>
            </a:p>
          </p:txBody>
        </p:sp>
        <p:sp>
          <p:nvSpPr>
            <p:cNvPr id="53362" name="Rectangle 295"/>
            <p:cNvSpPr>
              <a:spLocks noChangeArrowheads="1"/>
            </p:cNvSpPr>
            <p:nvPr/>
          </p:nvSpPr>
          <p:spPr bwMode="auto">
            <a:xfrm>
              <a:off x="5355" y="3958"/>
              <a:ext cx="24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a:solidFill>
                    <a:srgbClr val="00FFFF"/>
                  </a:solidFill>
                  <a:latin typeface="Arial" charset="0"/>
                </a:rPr>
                <a:t>modra </a:t>
              </a:r>
            </a:p>
            <a:p>
              <a:pPr eaLnBrk="1" hangingPunct="1"/>
              <a:r>
                <a:rPr lang="en-US" sz="900" b="1">
                  <a:solidFill>
                    <a:srgbClr val="00FFFF"/>
                  </a:solidFill>
                  <a:latin typeface="Arial" charset="0"/>
                </a:rPr>
                <a:t>barva</a:t>
              </a:r>
              <a:endParaRPr lang="en-US">
                <a:solidFill>
                  <a:srgbClr val="000000"/>
                </a:solidFill>
              </a:endParaRPr>
            </a:p>
          </p:txBody>
        </p:sp>
        <p:sp>
          <p:nvSpPr>
            <p:cNvPr id="53363" name="Freeform 296"/>
            <p:cNvSpPr>
              <a:spLocks/>
            </p:cNvSpPr>
            <p:nvPr/>
          </p:nvSpPr>
          <p:spPr bwMode="auto">
            <a:xfrm>
              <a:off x="5088" y="4000"/>
              <a:ext cx="221" cy="9"/>
            </a:xfrm>
            <a:custGeom>
              <a:avLst/>
              <a:gdLst>
                <a:gd name="T0" fmla="*/ 221 w 221"/>
                <a:gd name="T1" fmla="*/ 4 h 9"/>
                <a:gd name="T2" fmla="*/ 221 w 221"/>
                <a:gd name="T3" fmla="*/ 0 h 9"/>
                <a:gd name="T4" fmla="*/ 0 w 221"/>
                <a:gd name="T5" fmla="*/ 0 h 9"/>
                <a:gd name="T6" fmla="*/ 0 w 221"/>
                <a:gd name="T7" fmla="*/ 9 h 9"/>
                <a:gd name="T8" fmla="*/ 221 w 221"/>
                <a:gd name="T9" fmla="*/ 9 h 9"/>
                <a:gd name="T10" fmla="*/ 221 w 221"/>
                <a:gd name="T11" fmla="*/ 4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 h="9">
                  <a:moveTo>
                    <a:pt x="221" y="4"/>
                  </a:moveTo>
                  <a:lnTo>
                    <a:pt x="221" y="0"/>
                  </a:lnTo>
                  <a:lnTo>
                    <a:pt x="0" y="0"/>
                  </a:lnTo>
                  <a:lnTo>
                    <a:pt x="0" y="9"/>
                  </a:lnTo>
                  <a:lnTo>
                    <a:pt x="221" y="9"/>
                  </a:lnTo>
                  <a:lnTo>
                    <a:pt x="221" y="4"/>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3364" name="Freeform 297"/>
            <p:cNvSpPr>
              <a:spLocks/>
            </p:cNvSpPr>
            <p:nvPr/>
          </p:nvSpPr>
          <p:spPr bwMode="auto">
            <a:xfrm>
              <a:off x="5196" y="3558"/>
              <a:ext cx="9" cy="119"/>
            </a:xfrm>
            <a:custGeom>
              <a:avLst/>
              <a:gdLst>
                <a:gd name="T0" fmla="*/ 5 w 9"/>
                <a:gd name="T1" fmla="*/ 119 h 119"/>
                <a:gd name="T2" fmla="*/ 9 w 9"/>
                <a:gd name="T3" fmla="*/ 119 h 119"/>
                <a:gd name="T4" fmla="*/ 9 w 9"/>
                <a:gd name="T5" fmla="*/ 0 h 119"/>
                <a:gd name="T6" fmla="*/ 0 w 9"/>
                <a:gd name="T7" fmla="*/ 0 h 119"/>
                <a:gd name="T8" fmla="*/ 0 w 9"/>
                <a:gd name="T9" fmla="*/ 119 h 119"/>
                <a:gd name="T10" fmla="*/ 5 w 9"/>
                <a:gd name="T11" fmla="*/ 119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19">
                  <a:moveTo>
                    <a:pt x="5" y="119"/>
                  </a:moveTo>
                  <a:lnTo>
                    <a:pt x="9" y="119"/>
                  </a:lnTo>
                  <a:lnTo>
                    <a:pt x="9" y="0"/>
                  </a:lnTo>
                  <a:lnTo>
                    <a:pt x="0" y="0"/>
                  </a:lnTo>
                  <a:lnTo>
                    <a:pt x="0" y="119"/>
                  </a:lnTo>
                  <a:lnTo>
                    <a:pt x="5" y="119"/>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3365" name="Freeform 298"/>
            <p:cNvSpPr>
              <a:spLocks/>
            </p:cNvSpPr>
            <p:nvPr/>
          </p:nvSpPr>
          <p:spPr bwMode="auto">
            <a:xfrm>
              <a:off x="5196" y="3827"/>
              <a:ext cx="9" cy="134"/>
            </a:xfrm>
            <a:custGeom>
              <a:avLst/>
              <a:gdLst>
                <a:gd name="T0" fmla="*/ 5 w 9"/>
                <a:gd name="T1" fmla="*/ 134 h 134"/>
                <a:gd name="T2" fmla="*/ 9 w 9"/>
                <a:gd name="T3" fmla="*/ 134 h 134"/>
                <a:gd name="T4" fmla="*/ 9 w 9"/>
                <a:gd name="T5" fmla="*/ 0 h 134"/>
                <a:gd name="T6" fmla="*/ 0 w 9"/>
                <a:gd name="T7" fmla="*/ 0 h 134"/>
                <a:gd name="T8" fmla="*/ 0 w 9"/>
                <a:gd name="T9" fmla="*/ 134 h 134"/>
                <a:gd name="T10" fmla="*/ 5 w 9"/>
                <a:gd name="T11" fmla="*/ 134 h 1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34">
                  <a:moveTo>
                    <a:pt x="5" y="134"/>
                  </a:moveTo>
                  <a:lnTo>
                    <a:pt x="9" y="134"/>
                  </a:lnTo>
                  <a:lnTo>
                    <a:pt x="9" y="0"/>
                  </a:lnTo>
                  <a:lnTo>
                    <a:pt x="0" y="0"/>
                  </a:lnTo>
                  <a:lnTo>
                    <a:pt x="0" y="134"/>
                  </a:lnTo>
                  <a:lnTo>
                    <a:pt x="5" y="134"/>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3366" name="Freeform 299"/>
            <p:cNvSpPr>
              <a:spLocks/>
            </p:cNvSpPr>
            <p:nvPr/>
          </p:nvSpPr>
          <p:spPr bwMode="auto">
            <a:xfrm>
              <a:off x="5182" y="3635"/>
              <a:ext cx="35" cy="59"/>
            </a:xfrm>
            <a:custGeom>
              <a:avLst/>
              <a:gdLst>
                <a:gd name="T0" fmla="*/ 35 w 35"/>
                <a:gd name="T1" fmla="*/ 0 h 59"/>
                <a:gd name="T2" fmla="*/ 17 w 35"/>
                <a:gd name="T3" fmla="*/ 59 h 59"/>
                <a:gd name="T4" fmla="*/ 0 w 35"/>
                <a:gd name="T5" fmla="*/ 0 h 59"/>
                <a:gd name="T6" fmla="*/ 19 w 35"/>
                <a:gd name="T7" fmla="*/ 17 h 59"/>
                <a:gd name="T8" fmla="*/ 35 w 35"/>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9">
                  <a:moveTo>
                    <a:pt x="35" y="0"/>
                  </a:moveTo>
                  <a:lnTo>
                    <a:pt x="17" y="59"/>
                  </a:lnTo>
                  <a:lnTo>
                    <a:pt x="0" y="0"/>
                  </a:lnTo>
                  <a:lnTo>
                    <a:pt x="19" y="17"/>
                  </a:lnTo>
                  <a:lnTo>
                    <a:pt x="35"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3367" name="Freeform 300"/>
            <p:cNvSpPr>
              <a:spLocks/>
            </p:cNvSpPr>
            <p:nvPr/>
          </p:nvSpPr>
          <p:spPr bwMode="auto">
            <a:xfrm>
              <a:off x="5182" y="3931"/>
              <a:ext cx="35" cy="57"/>
            </a:xfrm>
            <a:custGeom>
              <a:avLst/>
              <a:gdLst>
                <a:gd name="T0" fmla="*/ 35 w 35"/>
                <a:gd name="T1" fmla="*/ 0 h 57"/>
                <a:gd name="T2" fmla="*/ 17 w 35"/>
                <a:gd name="T3" fmla="*/ 57 h 57"/>
                <a:gd name="T4" fmla="*/ 0 w 35"/>
                <a:gd name="T5" fmla="*/ 0 h 57"/>
                <a:gd name="T6" fmla="*/ 19 w 35"/>
                <a:gd name="T7" fmla="*/ 15 h 57"/>
                <a:gd name="T8" fmla="*/ 35 w 35"/>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7">
                  <a:moveTo>
                    <a:pt x="35" y="0"/>
                  </a:moveTo>
                  <a:lnTo>
                    <a:pt x="17" y="57"/>
                  </a:lnTo>
                  <a:lnTo>
                    <a:pt x="0" y="0"/>
                  </a:lnTo>
                  <a:lnTo>
                    <a:pt x="19" y="15"/>
                  </a:lnTo>
                  <a:lnTo>
                    <a:pt x="35"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3368" name="Freeform 301"/>
            <p:cNvSpPr>
              <a:spLocks/>
            </p:cNvSpPr>
            <p:nvPr/>
          </p:nvSpPr>
          <p:spPr bwMode="auto">
            <a:xfrm>
              <a:off x="5280" y="3988"/>
              <a:ext cx="60" cy="35"/>
            </a:xfrm>
            <a:custGeom>
              <a:avLst/>
              <a:gdLst>
                <a:gd name="T0" fmla="*/ 0 w 60"/>
                <a:gd name="T1" fmla="*/ 0 h 35"/>
                <a:gd name="T2" fmla="*/ 60 w 60"/>
                <a:gd name="T3" fmla="*/ 16 h 35"/>
                <a:gd name="T4" fmla="*/ 2 w 60"/>
                <a:gd name="T5" fmla="*/ 35 h 35"/>
                <a:gd name="T6" fmla="*/ 17 w 60"/>
                <a:gd name="T7" fmla="*/ 16 h 35"/>
                <a:gd name="T8" fmla="*/ 0 w 60"/>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35">
                  <a:moveTo>
                    <a:pt x="0" y="0"/>
                  </a:moveTo>
                  <a:lnTo>
                    <a:pt x="60" y="16"/>
                  </a:lnTo>
                  <a:lnTo>
                    <a:pt x="2" y="35"/>
                  </a:lnTo>
                  <a:lnTo>
                    <a:pt x="17" y="16"/>
                  </a:lnTo>
                  <a:lnTo>
                    <a:pt x="0"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grpSp>
        <p:nvGrpSpPr>
          <p:cNvPr id="196911" name="Group 303"/>
          <p:cNvGrpSpPr>
            <a:grpSpLocks/>
          </p:cNvGrpSpPr>
          <p:nvPr/>
        </p:nvGrpSpPr>
        <p:grpSpPr bwMode="auto">
          <a:xfrm>
            <a:off x="320675" y="854075"/>
            <a:ext cx="2271713" cy="527050"/>
            <a:chOff x="202" y="538"/>
            <a:chExt cx="1431" cy="332"/>
          </a:xfrm>
        </p:grpSpPr>
        <p:sp>
          <p:nvSpPr>
            <p:cNvPr id="53277" name="Rectangle 304"/>
            <p:cNvSpPr>
              <a:spLocks noChangeArrowheads="1"/>
            </p:cNvSpPr>
            <p:nvPr/>
          </p:nvSpPr>
          <p:spPr bwMode="auto">
            <a:xfrm>
              <a:off x="662" y="714"/>
              <a:ext cx="53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b="1">
                  <a:solidFill>
                    <a:srgbClr val="00FFFF"/>
                  </a:solidFill>
                  <a:latin typeface="Arial" charset="0"/>
                </a:rPr>
                <a:t>protein X</a:t>
              </a:r>
              <a:endParaRPr lang="en-US">
                <a:solidFill>
                  <a:srgbClr val="000000"/>
                </a:solidFill>
              </a:endParaRPr>
            </a:p>
          </p:txBody>
        </p:sp>
        <p:sp>
          <p:nvSpPr>
            <p:cNvPr id="53278" name="Rectangle 305"/>
            <p:cNvSpPr>
              <a:spLocks noChangeArrowheads="1"/>
            </p:cNvSpPr>
            <p:nvPr/>
          </p:nvSpPr>
          <p:spPr bwMode="auto">
            <a:xfrm>
              <a:off x="726" y="547"/>
              <a:ext cx="40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200" b="1" i="1">
                  <a:solidFill>
                    <a:srgbClr val="FF00FF"/>
                  </a:solidFill>
                  <a:latin typeface="Arial" charset="0"/>
                </a:rPr>
                <a:t>vaba</a:t>
              </a:r>
              <a:endParaRPr lang="en-US">
                <a:solidFill>
                  <a:srgbClr val="000000"/>
                </a:solidFill>
              </a:endParaRPr>
            </a:p>
          </p:txBody>
        </p:sp>
        <p:sp>
          <p:nvSpPr>
            <p:cNvPr id="53279" name="Rectangle 306"/>
            <p:cNvSpPr>
              <a:spLocks noChangeArrowheads="1"/>
            </p:cNvSpPr>
            <p:nvPr/>
          </p:nvSpPr>
          <p:spPr bwMode="auto">
            <a:xfrm>
              <a:off x="202" y="538"/>
              <a:ext cx="1431" cy="322"/>
            </a:xfrm>
            <a:prstGeom prst="rect">
              <a:avLst/>
            </a:prstGeom>
            <a:noFill/>
            <a:ln w="3175">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sl-SI">
                <a:solidFill>
                  <a:srgbClr val="000000"/>
                </a:solidFill>
              </a:endParaRPr>
            </a:p>
          </p:txBody>
        </p:sp>
      </p:grpSp>
      <p:graphicFrame>
        <p:nvGraphicFramePr>
          <p:cNvPr id="196915" name="Object 307"/>
          <p:cNvGraphicFramePr>
            <a:graphicFrameLocks noChangeAspect="1"/>
          </p:cNvGraphicFramePr>
          <p:nvPr/>
        </p:nvGraphicFramePr>
        <p:xfrm>
          <a:off x="1295400" y="1676400"/>
          <a:ext cx="180975" cy="471488"/>
        </p:xfrm>
        <a:graphic>
          <a:graphicData uri="http://schemas.openxmlformats.org/presentationml/2006/ole">
            <mc:AlternateContent xmlns:mc="http://schemas.openxmlformats.org/markup-compatibility/2006">
              <mc:Choice xmlns:v="urn:schemas-microsoft-com:vml" Requires="v">
                <p:oleObj spid="_x0000_s53585" name="CorelDRAW" r:id="rId8" imgW="304800" imgH="304800" progId="CorelDRAW.Graphic.9">
                  <p:embed/>
                </p:oleObj>
              </mc:Choice>
              <mc:Fallback>
                <p:oleObj name="CorelDRAW" r:id="rId8" imgW="304800" imgH="304800" progId="CorelDRAW.Graphic.9">
                  <p:embed/>
                  <p:pic>
                    <p:nvPicPr>
                      <p:cNvPr id="0" name="Object 3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1676400"/>
                        <a:ext cx="1809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96916" name="Group 308"/>
          <p:cNvGrpSpPr>
            <a:grpSpLocks/>
          </p:cNvGrpSpPr>
          <p:nvPr/>
        </p:nvGrpSpPr>
        <p:grpSpPr bwMode="auto">
          <a:xfrm>
            <a:off x="968375" y="1425575"/>
            <a:ext cx="1300163" cy="331788"/>
            <a:chOff x="610" y="898"/>
            <a:chExt cx="819" cy="209"/>
          </a:xfrm>
        </p:grpSpPr>
        <p:sp>
          <p:nvSpPr>
            <p:cNvPr id="53275" name="Rectangle 309"/>
            <p:cNvSpPr>
              <a:spLocks noChangeArrowheads="1"/>
            </p:cNvSpPr>
            <p:nvPr/>
          </p:nvSpPr>
          <p:spPr bwMode="auto">
            <a:xfrm>
              <a:off x="610" y="898"/>
              <a:ext cx="52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cDNA za X</a:t>
              </a:r>
              <a:endParaRPr lang="en-US">
                <a:solidFill>
                  <a:srgbClr val="000000"/>
                </a:solidFill>
              </a:endParaRPr>
            </a:p>
          </p:txBody>
        </p:sp>
        <p:pic>
          <p:nvPicPr>
            <p:cNvPr id="53276" name="Picture 3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0" y="1056"/>
              <a:ext cx="469" cy="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6919" name="Group 311"/>
          <p:cNvGrpSpPr>
            <a:grpSpLocks/>
          </p:cNvGrpSpPr>
          <p:nvPr/>
        </p:nvGrpSpPr>
        <p:grpSpPr bwMode="auto">
          <a:xfrm>
            <a:off x="241300" y="3032125"/>
            <a:ext cx="1235075" cy="352425"/>
            <a:chOff x="152" y="1910"/>
            <a:chExt cx="778" cy="222"/>
          </a:xfrm>
        </p:grpSpPr>
        <p:pic>
          <p:nvPicPr>
            <p:cNvPr id="53273" name="Picture 3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6" y="1968"/>
              <a:ext cx="114"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74" name="Rectangle 313"/>
            <p:cNvSpPr>
              <a:spLocks noChangeArrowheads="1"/>
            </p:cNvSpPr>
            <p:nvPr/>
          </p:nvSpPr>
          <p:spPr bwMode="auto">
            <a:xfrm>
              <a:off x="152" y="1910"/>
              <a:ext cx="58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transfekcija</a:t>
              </a:r>
              <a:endParaRPr lang="en-US">
                <a:solidFill>
                  <a:srgbClr val="000000"/>
                </a:solidFill>
              </a:endParaRPr>
            </a:p>
          </p:txBody>
        </p:sp>
      </p:grpSp>
      <p:grpSp>
        <p:nvGrpSpPr>
          <p:cNvPr id="196922" name="Group 314"/>
          <p:cNvGrpSpPr>
            <a:grpSpLocks/>
          </p:cNvGrpSpPr>
          <p:nvPr/>
        </p:nvGrpSpPr>
        <p:grpSpPr bwMode="auto">
          <a:xfrm>
            <a:off x="381000" y="3505200"/>
            <a:ext cx="1335088" cy="838200"/>
            <a:chOff x="240" y="2208"/>
            <a:chExt cx="841" cy="528"/>
          </a:xfrm>
        </p:grpSpPr>
        <p:pic>
          <p:nvPicPr>
            <p:cNvPr id="53270" name="Picture 3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2" y="2208"/>
              <a:ext cx="409" cy="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71" name="Rectangle 316"/>
            <p:cNvSpPr>
              <a:spLocks noChangeArrowheads="1"/>
            </p:cNvSpPr>
            <p:nvPr/>
          </p:nvSpPr>
          <p:spPr bwMode="auto">
            <a:xfrm>
              <a:off x="240" y="2304"/>
              <a:ext cx="4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kvasovke</a:t>
              </a:r>
              <a:endParaRPr lang="en-US">
                <a:solidFill>
                  <a:srgbClr val="000000"/>
                </a:solidFill>
              </a:endParaRPr>
            </a:p>
          </p:txBody>
        </p:sp>
        <p:pic>
          <p:nvPicPr>
            <p:cNvPr id="53272" name="Picture 3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4" y="2488"/>
              <a:ext cx="18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6926" name="Group 318"/>
          <p:cNvGrpSpPr>
            <a:grpSpLocks/>
          </p:cNvGrpSpPr>
          <p:nvPr/>
        </p:nvGrpSpPr>
        <p:grpSpPr bwMode="auto">
          <a:xfrm>
            <a:off x="152400" y="2111375"/>
            <a:ext cx="3103563" cy="906463"/>
            <a:chOff x="96" y="1330"/>
            <a:chExt cx="1955" cy="571"/>
          </a:xfrm>
        </p:grpSpPr>
        <p:pic>
          <p:nvPicPr>
            <p:cNvPr id="53266" name="Picture 3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2" y="1440"/>
              <a:ext cx="424"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67" name="Text Box 320"/>
            <p:cNvSpPr txBox="1">
              <a:spLocks noChangeArrowheads="1"/>
            </p:cNvSpPr>
            <p:nvPr/>
          </p:nvSpPr>
          <p:spPr bwMode="auto">
            <a:xfrm>
              <a:off x="96" y="1392"/>
              <a:ext cx="52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b="1">
                  <a:solidFill>
                    <a:srgbClr val="FF66CC"/>
                  </a:solidFill>
                  <a:latin typeface="Arial" charset="0"/>
                </a:rPr>
                <a:t>DNA-vezavna domena</a:t>
              </a:r>
            </a:p>
          </p:txBody>
        </p:sp>
        <p:sp>
          <p:nvSpPr>
            <p:cNvPr id="53268" name="Rectangle 321"/>
            <p:cNvSpPr>
              <a:spLocks noChangeArrowheads="1"/>
            </p:cNvSpPr>
            <p:nvPr/>
          </p:nvSpPr>
          <p:spPr bwMode="auto">
            <a:xfrm>
              <a:off x="1112" y="1330"/>
              <a:ext cx="48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plazmidni</a:t>
              </a:r>
              <a:endParaRPr lang="en-US">
                <a:solidFill>
                  <a:srgbClr val="000000"/>
                </a:solidFill>
              </a:endParaRPr>
            </a:p>
          </p:txBody>
        </p:sp>
        <p:sp>
          <p:nvSpPr>
            <p:cNvPr id="53269" name="Rectangle 322"/>
            <p:cNvSpPr>
              <a:spLocks noChangeArrowheads="1"/>
            </p:cNvSpPr>
            <p:nvPr/>
          </p:nvSpPr>
          <p:spPr bwMode="auto">
            <a:xfrm>
              <a:off x="1112" y="1442"/>
              <a:ext cx="93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ekspresijski vektor</a:t>
              </a:r>
              <a:endParaRPr lang="en-US">
                <a:solidFill>
                  <a:srgbClr val="000000"/>
                </a:solidFill>
              </a:endParaRPr>
            </a:p>
          </p:txBody>
        </p:sp>
      </p:grpSp>
      <p:sp>
        <p:nvSpPr>
          <p:cNvPr id="196931" name="Rectangle 323"/>
          <p:cNvSpPr>
            <a:spLocks noChangeArrowheads="1"/>
          </p:cNvSpPr>
          <p:nvPr/>
        </p:nvSpPr>
        <p:spPr bwMode="auto">
          <a:xfrm>
            <a:off x="304800" y="0"/>
            <a:ext cx="6296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b="1" i="1">
                <a:solidFill>
                  <a:srgbClr val="00FF00"/>
                </a:solidFill>
                <a:latin typeface="Arial" charset="0"/>
              </a:rPr>
              <a:t>(ribo)lov </a:t>
            </a:r>
            <a:r>
              <a:rPr lang="sl-SI" b="1" i="1">
                <a:solidFill>
                  <a:srgbClr val="00FF00"/>
                </a:solidFill>
                <a:latin typeface="Arial" charset="0"/>
              </a:rPr>
              <a:t>z </a:t>
            </a:r>
            <a:r>
              <a:rPr lang="en-US" b="1" i="1">
                <a:solidFill>
                  <a:srgbClr val="00FF00"/>
                </a:solidFill>
                <a:latin typeface="Arial" charset="0"/>
              </a:rPr>
              <a:t>dvohibridnim sistemom</a:t>
            </a:r>
            <a:r>
              <a:rPr lang="sl-SI" b="1" i="1">
                <a:solidFill>
                  <a:srgbClr val="00FF00"/>
                </a:solidFill>
                <a:latin typeface="Arial" charset="0"/>
              </a:rPr>
              <a:t> kvasovk</a:t>
            </a:r>
            <a:endParaRPr lang="en-US">
              <a:solidFill>
                <a:srgbClr val="000000"/>
              </a:solidFill>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6612"/>
                                        </p:tgtEl>
                                        <p:attrNameLst>
                                          <p:attrName>style.visibility</p:attrName>
                                        </p:attrNameLst>
                                      </p:cBhvr>
                                      <p:to>
                                        <p:strVal val="visible"/>
                                      </p:to>
                                    </p:set>
                                    <p:animEffect transition="in" filter="dissolve">
                                      <p:cBhvr>
                                        <p:cTn id="7" dur="500"/>
                                        <p:tgtEl>
                                          <p:spTgt spid="1966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196911"/>
                                        </p:tgtEl>
                                        <p:attrNameLst>
                                          <p:attrName>style.visibility</p:attrName>
                                        </p:attrNameLst>
                                      </p:cBhvr>
                                      <p:to>
                                        <p:strVal val="visible"/>
                                      </p:to>
                                    </p:set>
                                    <p:anim calcmode="lin" valueType="num">
                                      <p:cBhvr additive="base">
                                        <p:cTn id="12" dur="500" fill="hold"/>
                                        <p:tgtEl>
                                          <p:spTgt spid="196911"/>
                                        </p:tgtEl>
                                        <p:attrNameLst>
                                          <p:attrName>ppt_x</p:attrName>
                                        </p:attrNameLst>
                                      </p:cBhvr>
                                      <p:tavLst>
                                        <p:tav tm="0">
                                          <p:val>
                                            <p:strVal val="0-#ppt_w/2"/>
                                          </p:val>
                                        </p:tav>
                                        <p:tav tm="100000">
                                          <p:val>
                                            <p:strVal val="#ppt_x"/>
                                          </p:val>
                                        </p:tav>
                                      </p:tavLst>
                                    </p:anim>
                                    <p:anim calcmode="lin" valueType="num">
                                      <p:cBhvr additive="base">
                                        <p:cTn id="13" dur="500" fill="hold"/>
                                        <p:tgtEl>
                                          <p:spTgt spid="196911"/>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196916"/>
                                        </p:tgtEl>
                                        <p:attrNameLst>
                                          <p:attrName>style.visibility</p:attrName>
                                        </p:attrNameLst>
                                      </p:cBhvr>
                                      <p:to>
                                        <p:strVal val="visible"/>
                                      </p:to>
                                    </p:set>
                                    <p:anim calcmode="lin" valueType="num">
                                      <p:cBhvr additive="base">
                                        <p:cTn id="18" dur="500" fill="hold"/>
                                        <p:tgtEl>
                                          <p:spTgt spid="196916"/>
                                        </p:tgtEl>
                                        <p:attrNameLst>
                                          <p:attrName>ppt_x</p:attrName>
                                        </p:attrNameLst>
                                      </p:cBhvr>
                                      <p:tavLst>
                                        <p:tav tm="0">
                                          <p:val>
                                            <p:strVal val="0-#ppt_w/2"/>
                                          </p:val>
                                        </p:tav>
                                        <p:tav tm="100000">
                                          <p:val>
                                            <p:strVal val="#ppt_x"/>
                                          </p:val>
                                        </p:tav>
                                      </p:tavLst>
                                    </p:anim>
                                    <p:anim calcmode="lin" valueType="num">
                                      <p:cBhvr additive="base">
                                        <p:cTn id="19" dur="500" fill="hold"/>
                                        <p:tgtEl>
                                          <p:spTgt spid="196916"/>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196915"/>
                                        </p:tgtEl>
                                        <p:attrNameLst>
                                          <p:attrName>style.visibility</p:attrName>
                                        </p:attrNameLst>
                                      </p:cBhvr>
                                      <p:to>
                                        <p:strVal val="visible"/>
                                      </p:to>
                                    </p:set>
                                    <p:anim calcmode="lin" valueType="num">
                                      <p:cBhvr additive="base">
                                        <p:cTn id="24" dur="500" fill="hold"/>
                                        <p:tgtEl>
                                          <p:spTgt spid="196915"/>
                                        </p:tgtEl>
                                        <p:attrNameLst>
                                          <p:attrName>ppt_x</p:attrName>
                                        </p:attrNameLst>
                                      </p:cBhvr>
                                      <p:tavLst>
                                        <p:tav tm="0">
                                          <p:val>
                                            <p:strVal val="0-#ppt_w/2"/>
                                          </p:val>
                                        </p:tav>
                                        <p:tav tm="100000">
                                          <p:val>
                                            <p:strVal val="#ppt_x"/>
                                          </p:val>
                                        </p:tav>
                                      </p:tavLst>
                                    </p:anim>
                                    <p:anim calcmode="lin" valueType="num">
                                      <p:cBhvr additive="base">
                                        <p:cTn id="25" dur="500" fill="hold"/>
                                        <p:tgtEl>
                                          <p:spTgt spid="196915"/>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196926"/>
                                        </p:tgtEl>
                                        <p:attrNameLst>
                                          <p:attrName>style.visibility</p:attrName>
                                        </p:attrNameLst>
                                      </p:cBhvr>
                                      <p:to>
                                        <p:strVal val="visible"/>
                                      </p:to>
                                    </p:set>
                                    <p:anim calcmode="lin" valueType="num">
                                      <p:cBhvr additive="base">
                                        <p:cTn id="30" dur="500" fill="hold"/>
                                        <p:tgtEl>
                                          <p:spTgt spid="196926"/>
                                        </p:tgtEl>
                                        <p:attrNameLst>
                                          <p:attrName>ppt_x</p:attrName>
                                        </p:attrNameLst>
                                      </p:cBhvr>
                                      <p:tavLst>
                                        <p:tav tm="0">
                                          <p:val>
                                            <p:strVal val="0-#ppt_w/2"/>
                                          </p:val>
                                        </p:tav>
                                        <p:tav tm="100000">
                                          <p:val>
                                            <p:strVal val="#ppt_x"/>
                                          </p:val>
                                        </p:tav>
                                      </p:tavLst>
                                    </p:anim>
                                    <p:anim calcmode="lin" valueType="num">
                                      <p:cBhvr additive="base">
                                        <p:cTn id="31" dur="500" fill="hold"/>
                                        <p:tgtEl>
                                          <p:spTgt spid="196926"/>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nodeType="clickEffect">
                                  <p:stCondLst>
                                    <p:cond delay="0"/>
                                  </p:stCondLst>
                                  <p:childTnLst>
                                    <p:set>
                                      <p:cBhvr>
                                        <p:cTn id="35" dur="1" fill="hold">
                                          <p:stCondLst>
                                            <p:cond delay="0"/>
                                          </p:stCondLst>
                                        </p:cTn>
                                        <p:tgtEl>
                                          <p:spTgt spid="196919"/>
                                        </p:tgtEl>
                                        <p:attrNameLst>
                                          <p:attrName>style.visibility</p:attrName>
                                        </p:attrNameLst>
                                      </p:cBhvr>
                                      <p:to>
                                        <p:strVal val="visible"/>
                                      </p:to>
                                    </p:set>
                                    <p:anim calcmode="lin" valueType="num">
                                      <p:cBhvr additive="base">
                                        <p:cTn id="36" dur="500" fill="hold"/>
                                        <p:tgtEl>
                                          <p:spTgt spid="196919"/>
                                        </p:tgtEl>
                                        <p:attrNameLst>
                                          <p:attrName>ppt_x</p:attrName>
                                        </p:attrNameLst>
                                      </p:cBhvr>
                                      <p:tavLst>
                                        <p:tav tm="0">
                                          <p:val>
                                            <p:strVal val="0-#ppt_w/2"/>
                                          </p:val>
                                        </p:tav>
                                        <p:tav tm="100000">
                                          <p:val>
                                            <p:strVal val="#ppt_x"/>
                                          </p:val>
                                        </p:tav>
                                      </p:tavLst>
                                    </p:anim>
                                    <p:anim calcmode="lin" valueType="num">
                                      <p:cBhvr additive="base">
                                        <p:cTn id="37" dur="500" fill="hold"/>
                                        <p:tgtEl>
                                          <p:spTgt spid="196919"/>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nodeType="clickEffect">
                                  <p:stCondLst>
                                    <p:cond delay="0"/>
                                  </p:stCondLst>
                                  <p:childTnLst>
                                    <p:set>
                                      <p:cBhvr>
                                        <p:cTn id="41" dur="1" fill="hold">
                                          <p:stCondLst>
                                            <p:cond delay="0"/>
                                          </p:stCondLst>
                                        </p:cTn>
                                        <p:tgtEl>
                                          <p:spTgt spid="196922"/>
                                        </p:tgtEl>
                                        <p:attrNameLst>
                                          <p:attrName>style.visibility</p:attrName>
                                        </p:attrNameLst>
                                      </p:cBhvr>
                                      <p:to>
                                        <p:strVal val="visible"/>
                                      </p:to>
                                    </p:set>
                                    <p:anim calcmode="lin" valueType="num">
                                      <p:cBhvr additive="base">
                                        <p:cTn id="42" dur="500" fill="hold"/>
                                        <p:tgtEl>
                                          <p:spTgt spid="196922"/>
                                        </p:tgtEl>
                                        <p:attrNameLst>
                                          <p:attrName>ppt_x</p:attrName>
                                        </p:attrNameLst>
                                      </p:cBhvr>
                                      <p:tavLst>
                                        <p:tav tm="0">
                                          <p:val>
                                            <p:strVal val="0-#ppt_w/2"/>
                                          </p:val>
                                        </p:tav>
                                        <p:tav tm="100000">
                                          <p:val>
                                            <p:strVal val="#ppt_x"/>
                                          </p:val>
                                        </p:tav>
                                      </p:tavLst>
                                    </p:anim>
                                    <p:anim calcmode="lin" valueType="num">
                                      <p:cBhvr additive="base">
                                        <p:cTn id="43" dur="500" fill="hold"/>
                                        <p:tgtEl>
                                          <p:spTgt spid="196922"/>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96931"/>
                                        </p:tgtEl>
                                        <p:attrNameLst>
                                          <p:attrName>style.visibility</p:attrName>
                                        </p:attrNameLst>
                                      </p:cBhvr>
                                      <p:to>
                                        <p:strVal val="visible"/>
                                      </p:to>
                                    </p:set>
                                    <p:anim calcmode="lin" valueType="num">
                                      <p:cBhvr additive="base">
                                        <p:cTn id="48" dur="500" fill="hold"/>
                                        <p:tgtEl>
                                          <p:spTgt spid="196931"/>
                                        </p:tgtEl>
                                        <p:attrNameLst>
                                          <p:attrName>ppt_x</p:attrName>
                                        </p:attrNameLst>
                                      </p:cBhvr>
                                      <p:tavLst>
                                        <p:tav tm="0">
                                          <p:val>
                                            <p:strVal val="0-#ppt_w/2"/>
                                          </p:val>
                                        </p:tav>
                                        <p:tav tm="100000">
                                          <p:val>
                                            <p:strVal val="#ppt_x"/>
                                          </p:val>
                                        </p:tav>
                                      </p:tavLst>
                                    </p:anim>
                                    <p:anim calcmode="lin" valueType="num">
                                      <p:cBhvr additive="base">
                                        <p:cTn id="49" dur="500" fill="hold"/>
                                        <p:tgtEl>
                                          <p:spTgt spid="1969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2" grpId="0" autoUpdateAnimBg="0"/>
      <p:bldP spid="196931"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457200"/>
            <a:ext cx="8335962" cy="5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8659" name="Group 3"/>
          <p:cNvGrpSpPr>
            <a:grpSpLocks/>
          </p:cNvGrpSpPr>
          <p:nvPr/>
        </p:nvGrpSpPr>
        <p:grpSpPr bwMode="auto">
          <a:xfrm>
            <a:off x="2362200" y="3962400"/>
            <a:ext cx="581025" cy="381000"/>
            <a:chOff x="1488" y="2496"/>
            <a:chExt cx="366" cy="240"/>
          </a:xfrm>
        </p:grpSpPr>
        <p:pic>
          <p:nvPicPr>
            <p:cNvPr id="546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2496"/>
              <a:ext cx="174"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61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8" y="2544"/>
              <a:ext cx="130"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8662" name="Rectangle 6"/>
          <p:cNvSpPr>
            <a:spLocks noChangeArrowheads="1"/>
          </p:cNvSpPr>
          <p:nvPr/>
        </p:nvSpPr>
        <p:spPr bwMode="auto">
          <a:xfrm>
            <a:off x="2057400" y="3429000"/>
            <a:ext cx="1166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US" sz="1300" b="1">
                <a:solidFill>
                  <a:srgbClr val="00FFFF"/>
                </a:solidFill>
                <a:latin typeface="Arial" charset="0"/>
              </a:rPr>
              <a:t>transformirane</a:t>
            </a:r>
          </a:p>
          <a:p>
            <a:pPr algn="ctr" eaLnBrk="1" hangingPunct="1"/>
            <a:r>
              <a:rPr lang="en-US" sz="1300" b="1">
                <a:solidFill>
                  <a:srgbClr val="00FFFF"/>
                </a:solidFill>
                <a:latin typeface="Arial" charset="0"/>
              </a:rPr>
              <a:t>kvasovke</a:t>
            </a:r>
            <a:endParaRPr lang="en-US">
              <a:solidFill>
                <a:srgbClr val="000000"/>
              </a:solidFill>
            </a:endParaRPr>
          </a:p>
        </p:txBody>
      </p:sp>
      <p:sp>
        <p:nvSpPr>
          <p:cNvPr id="198663" name="Rectangle 7"/>
          <p:cNvSpPr>
            <a:spLocks noChangeArrowheads="1"/>
          </p:cNvSpPr>
          <p:nvPr/>
        </p:nvSpPr>
        <p:spPr bwMode="auto">
          <a:xfrm>
            <a:off x="228600" y="4724400"/>
            <a:ext cx="44069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b="1">
                <a:solidFill>
                  <a:srgbClr val="00FF00"/>
                </a:solidFill>
                <a:latin typeface="Arial" charset="0"/>
              </a:rPr>
              <a:t>Zdaj pripravimo še kvasovke, ki bodo izražale</a:t>
            </a:r>
            <a:br>
              <a:rPr lang="en-US" sz="1600" b="1">
                <a:solidFill>
                  <a:srgbClr val="00FF00"/>
                </a:solidFill>
                <a:latin typeface="Arial" charset="0"/>
              </a:rPr>
            </a:br>
            <a:r>
              <a:rPr lang="en-US" sz="1600" b="1">
                <a:solidFill>
                  <a:srgbClr val="00FF00"/>
                </a:solidFill>
                <a:latin typeface="Arial" charset="0"/>
              </a:rPr>
              <a:t>protein Y (če ta sploh obstaja)….</a:t>
            </a:r>
            <a:endParaRPr lang="en-US">
              <a:solidFill>
                <a:srgbClr val="000000"/>
              </a:solidFill>
            </a:endParaRPr>
          </a:p>
        </p:txBody>
      </p:sp>
      <p:grpSp>
        <p:nvGrpSpPr>
          <p:cNvPr id="54278" name="Group 8"/>
          <p:cNvGrpSpPr>
            <a:grpSpLocks/>
          </p:cNvGrpSpPr>
          <p:nvPr/>
        </p:nvGrpSpPr>
        <p:grpSpPr bwMode="auto">
          <a:xfrm>
            <a:off x="6629400" y="0"/>
            <a:ext cx="2314575" cy="2209800"/>
            <a:chOff x="4176" y="0"/>
            <a:chExt cx="1458" cy="1392"/>
          </a:xfrm>
        </p:grpSpPr>
        <p:pic>
          <p:nvPicPr>
            <p:cNvPr id="5460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4" y="0"/>
              <a:ext cx="309" cy="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4610" name="Group 10"/>
            <p:cNvGrpSpPr>
              <a:grpSpLocks/>
            </p:cNvGrpSpPr>
            <p:nvPr/>
          </p:nvGrpSpPr>
          <p:grpSpPr bwMode="auto">
            <a:xfrm>
              <a:off x="4176" y="1031"/>
              <a:ext cx="1458" cy="361"/>
              <a:chOff x="4176" y="1031"/>
              <a:chExt cx="1458" cy="361"/>
            </a:xfrm>
          </p:grpSpPr>
          <p:sp>
            <p:nvSpPr>
              <p:cNvPr id="54615" name="Rectangle 11"/>
              <p:cNvSpPr>
                <a:spLocks noChangeArrowheads="1"/>
              </p:cNvSpPr>
              <p:nvPr/>
            </p:nvSpPr>
            <p:spPr bwMode="auto">
              <a:xfrm>
                <a:off x="4330" y="1031"/>
                <a:ext cx="94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b="1" i="1">
                    <a:solidFill>
                      <a:srgbClr val="00FF00"/>
                    </a:solidFill>
                    <a:latin typeface="Arial" charset="0"/>
                  </a:rPr>
                  <a:t>ali se X veže</a:t>
                </a:r>
                <a:endParaRPr lang="en-US">
                  <a:solidFill>
                    <a:srgbClr val="000000"/>
                  </a:solidFill>
                </a:endParaRPr>
              </a:p>
            </p:txBody>
          </p:sp>
          <p:sp>
            <p:nvSpPr>
              <p:cNvPr id="54616" name="Rectangle 12"/>
              <p:cNvSpPr>
                <a:spLocks noChangeArrowheads="1"/>
              </p:cNvSpPr>
              <p:nvPr/>
            </p:nvSpPr>
            <p:spPr bwMode="auto">
              <a:xfrm>
                <a:off x="4176" y="1200"/>
                <a:ext cx="14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b="1" i="1">
                    <a:solidFill>
                      <a:srgbClr val="00FF00"/>
                    </a:solidFill>
                    <a:latin typeface="Arial" charset="0"/>
                  </a:rPr>
                  <a:t>na kakšen protein?</a:t>
                </a:r>
                <a:endParaRPr lang="en-US">
                  <a:solidFill>
                    <a:srgbClr val="000000"/>
                  </a:solidFill>
                </a:endParaRPr>
              </a:p>
            </p:txBody>
          </p:sp>
        </p:grpSp>
        <p:pic>
          <p:nvPicPr>
            <p:cNvPr id="54611"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6" y="614"/>
              <a:ext cx="25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612"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8" y="528"/>
              <a:ext cx="572"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613" name="Rectangle 15"/>
            <p:cNvSpPr>
              <a:spLocks noChangeArrowheads="1"/>
            </p:cNvSpPr>
            <p:nvPr/>
          </p:nvSpPr>
          <p:spPr bwMode="auto">
            <a:xfrm>
              <a:off x="4424" y="374"/>
              <a:ext cx="2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FFFF"/>
                  </a:solidFill>
                  <a:latin typeface="Arial" charset="0"/>
                </a:rPr>
                <a:t>vaba</a:t>
              </a:r>
              <a:endParaRPr lang="en-US">
                <a:solidFill>
                  <a:srgbClr val="000000"/>
                </a:solidFill>
              </a:endParaRPr>
            </a:p>
          </p:txBody>
        </p:sp>
        <p:sp>
          <p:nvSpPr>
            <p:cNvPr id="54614" name="Rectangle 16"/>
            <p:cNvSpPr>
              <a:spLocks noChangeArrowheads="1"/>
            </p:cNvSpPr>
            <p:nvPr/>
          </p:nvSpPr>
          <p:spPr bwMode="auto">
            <a:xfrm>
              <a:off x="5000" y="374"/>
              <a:ext cx="1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FFFF"/>
                  </a:solidFill>
                  <a:latin typeface="Arial" charset="0"/>
                </a:rPr>
                <a:t>plen</a:t>
              </a:r>
              <a:endParaRPr lang="en-US">
                <a:solidFill>
                  <a:srgbClr val="000000"/>
                </a:solidFill>
              </a:endParaRPr>
            </a:p>
          </p:txBody>
        </p:sp>
      </p:grpSp>
      <p:grpSp>
        <p:nvGrpSpPr>
          <p:cNvPr id="54279" name="Group 17"/>
          <p:cNvGrpSpPr>
            <a:grpSpLocks/>
          </p:cNvGrpSpPr>
          <p:nvPr/>
        </p:nvGrpSpPr>
        <p:grpSpPr bwMode="auto">
          <a:xfrm>
            <a:off x="5634038" y="4892675"/>
            <a:ext cx="3417887" cy="1782763"/>
            <a:chOff x="3549" y="3082"/>
            <a:chExt cx="2153" cy="1123"/>
          </a:xfrm>
        </p:grpSpPr>
        <p:grpSp>
          <p:nvGrpSpPr>
            <p:cNvPr id="54320" name="Group 18"/>
            <p:cNvGrpSpPr>
              <a:grpSpLocks/>
            </p:cNvGrpSpPr>
            <p:nvPr/>
          </p:nvGrpSpPr>
          <p:grpSpPr bwMode="auto">
            <a:xfrm>
              <a:off x="3549" y="3327"/>
              <a:ext cx="2153" cy="878"/>
              <a:chOff x="3549" y="3327"/>
              <a:chExt cx="2153" cy="878"/>
            </a:xfrm>
          </p:grpSpPr>
          <p:sp>
            <p:nvSpPr>
              <p:cNvPr id="54409" name="Rectangle 19"/>
              <p:cNvSpPr>
                <a:spLocks noChangeArrowheads="1"/>
              </p:cNvSpPr>
              <p:nvPr/>
            </p:nvSpPr>
            <p:spPr bwMode="auto">
              <a:xfrm>
                <a:off x="3549" y="4202"/>
                <a:ext cx="2153" cy="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10" name="Rectangle 20"/>
              <p:cNvSpPr>
                <a:spLocks noChangeArrowheads="1"/>
              </p:cNvSpPr>
              <p:nvPr/>
            </p:nvSpPr>
            <p:spPr bwMode="auto">
              <a:xfrm>
                <a:off x="3549" y="4196"/>
                <a:ext cx="2153" cy="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11" name="Rectangle 21"/>
              <p:cNvSpPr>
                <a:spLocks noChangeArrowheads="1"/>
              </p:cNvSpPr>
              <p:nvPr/>
            </p:nvSpPr>
            <p:spPr bwMode="auto">
              <a:xfrm>
                <a:off x="3549" y="4192"/>
                <a:ext cx="2153" cy="1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12" name="Rectangle 22"/>
              <p:cNvSpPr>
                <a:spLocks noChangeArrowheads="1"/>
              </p:cNvSpPr>
              <p:nvPr/>
            </p:nvSpPr>
            <p:spPr bwMode="auto">
              <a:xfrm>
                <a:off x="3549" y="4188"/>
                <a:ext cx="2153" cy="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13" name="Rectangle 23"/>
              <p:cNvSpPr>
                <a:spLocks noChangeArrowheads="1"/>
              </p:cNvSpPr>
              <p:nvPr/>
            </p:nvSpPr>
            <p:spPr bwMode="auto">
              <a:xfrm>
                <a:off x="3549" y="4184"/>
                <a:ext cx="2153" cy="8"/>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14" name="Rectangle 24"/>
              <p:cNvSpPr>
                <a:spLocks noChangeArrowheads="1"/>
              </p:cNvSpPr>
              <p:nvPr/>
            </p:nvSpPr>
            <p:spPr bwMode="auto">
              <a:xfrm>
                <a:off x="3549" y="4179"/>
                <a:ext cx="2153" cy="9"/>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15" name="Rectangle 25"/>
              <p:cNvSpPr>
                <a:spLocks noChangeArrowheads="1"/>
              </p:cNvSpPr>
              <p:nvPr/>
            </p:nvSpPr>
            <p:spPr bwMode="auto">
              <a:xfrm>
                <a:off x="3549" y="4175"/>
                <a:ext cx="2153" cy="9"/>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16" name="Rectangle 26"/>
              <p:cNvSpPr>
                <a:spLocks noChangeArrowheads="1"/>
              </p:cNvSpPr>
              <p:nvPr/>
            </p:nvSpPr>
            <p:spPr bwMode="auto">
              <a:xfrm>
                <a:off x="3549" y="4171"/>
                <a:ext cx="2153" cy="8"/>
              </a:xfrm>
              <a:prstGeom prst="rect">
                <a:avLst/>
              </a:prstGeom>
              <a:solidFill>
                <a:srgbClr val="0000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17" name="Rectangle 27"/>
              <p:cNvSpPr>
                <a:spLocks noChangeArrowheads="1"/>
              </p:cNvSpPr>
              <p:nvPr/>
            </p:nvSpPr>
            <p:spPr bwMode="auto">
              <a:xfrm>
                <a:off x="3549" y="4165"/>
                <a:ext cx="2153" cy="10"/>
              </a:xfrm>
              <a:prstGeom prst="rect">
                <a:avLst/>
              </a:prstGeom>
              <a:solidFill>
                <a:srgbClr val="0000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18" name="Rectangle 28"/>
              <p:cNvSpPr>
                <a:spLocks noChangeArrowheads="1"/>
              </p:cNvSpPr>
              <p:nvPr/>
            </p:nvSpPr>
            <p:spPr bwMode="auto">
              <a:xfrm>
                <a:off x="3549" y="4161"/>
                <a:ext cx="2153" cy="10"/>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19" name="Rectangle 29"/>
              <p:cNvSpPr>
                <a:spLocks noChangeArrowheads="1"/>
              </p:cNvSpPr>
              <p:nvPr/>
            </p:nvSpPr>
            <p:spPr bwMode="auto">
              <a:xfrm>
                <a:off x="3549" y="4157"/>
                <a:ext cx="2153" cy="8"/>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20" name="Rectangle 30"/>
              <p:cNvSpPr>
                <a:spLocks noChangeArrowheads="1"/>
              </p:cNvSpPr>
              <p:nvPr/>
            </p:nvSpPr>
            <p:spPr bwMode="auto">
              <a:xfrm>
                <a:off x="3549" y="4154"/>
                <a:ext cx="2153" cy="7"/>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21" name="Rectangle 31"/>
              <p:cNvSpPr>
                <a:spLocks noChangeArrowheads="1"/>
              </p:cNvSpPr>
              <p:nvPr/>
            </p:nvSpPr>
            <p:spPr bwMode="auto">
              <a:xfrm>
                <a:off x="3549" y="4148"/>
                <a:ext cx="2153" cy="9"/>
              </a:xfrm>
              <a:prstGeom prst="rect">
                <a:avLst/>
              </a:prstGeom>
              <a:solidFill>
                <a:srgbClr val="000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22" name="Rectangle 32"/>
              <p:cNvSpPr>
                <a:spLocks noChangeArrowheads="1"/>
              </p:cNvSpPr>
              <p:nvPr/>
            </p:nvSpPr>
            <p:spPr bwMode="auto">
              <a:xfrm>
                <a:off x="3549" y="4144"/>
                <a:ext cx="2153" cy="10"/>
              </a:xfrm>
              <a:prstGeom prst="rect">
                <a:avLst/>
              </a:prstGeom>
              <a:solidFill>
                <a:srgbClr val="000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23" name="Rectangle 33"/>
              <p:cNvSpPr>
                <a:spLocks noChangeArrowheads="1"/>
              </p:cNvSpPr>
              <p:nvPr/>
            </p:nvSpPr>
            <p:spPr bwMode="auto">
              <a:xfrm>
                <a:off x="3549" y="4140"/>
                <a:ext cx="2153" cy="8"/>
              </a:xfrm>
              <a:prstGeom prst="rect">
                <a:avLst/>
              </a:prstGeom>
              <a:solidFill>
                <a:srgbClr val="000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24" name="Rectangle 34"/>
              <p:cNvSpPr>
                <a:spLocks noChangeArrowheads="1"/>
              </p:cNvSpPr>
              <p:nvPr/>
            </p:nvSpPr>
            <p:spPr bwMode="auto">
              <a:xfrm>
                <a:off x="3549" y="4134"/>
                <a:ext cx="2153" cy="10"/>
              </a:xfrm>
              <a:prstGeom prst="rect">
                <a:avLst/>
              </a:prstGeom>
              <a:solidFill>
                <a:srgbClr val="000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25" name="Rectangle 35"/>
              <p:cNvSpPr>
                <a:spLocks noChangeArrowheads="1"/>
              </p:cNvSpPr>
              <p:nvPr/>
            </p:nvSpPr>
            <p:spPr bwMode="auto">
              <a:xfrm>
                <a:off x="3549" y="4130"/>
                <a:ext cx="2153" cy="10"/>
              </a:xfrm>
              <a:prstGeom prst="rect">
                <a:avLst/>
              </a:prstGeom>
              <a:solidFill>
                <a:srgbClr val="000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26" name="Rectangle 36"/>
              <p:cNvSpPr>
                <a:spLocks noChangeArrowheads="1"/>
              </p:cNvSpPr>
              <p:nvPr/>
            </p:nvSpPr>
            <p:spPr bwMode="auto">
              <a:xfrm>
                <a:off x="3549" y="4127"/>
                <a:ext cx="2153" cy="7"/>
              </a:xfrm>
              <a:prstGeom prst="rect">
                <a:avLst/>
              </a:prstGeom>
              <a:solidFill>
                <a:srgbClr val="000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27" name="Rectangle 37"/>
              <p:cNvSpPr>
                <a:spLocks noChangeArrowheads="1"/>
              </p:cNvSpPr>
              <p:nvPr/>
            </p:nvSpPr>
            <p:spPr bwMode="auto">
              <a:xfrm>
                <a:off x="3549" y="4123"/>
                <a:ext cx="2153" cy="7"/>
              </a:xfrm>
              <a:prstGeom prst="rect">
                <a:avLst/>
              </a:prstGeom>
              <a:solidFill>
                <a:srgbClr val="000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28" name="Rectangle 38"/>
              <p:cNvSpPr>
                <a:spLocks noChangeArrowheads="1"/>
              </p:cNvSpPr>
              <p:nvPr/>
            </p:nvSpPr>
            <p:spPr bwMode="auto">
              <a:xfrm>
                <a:off x="3549" y="4117"/>
                <a:ext cx="2153" cy="10"/>
              </a:xfrm>
              <a:prstGeom prst="rect">
                <a:avLst/>
              </a:prstGeom>
              <a:solidFill>
                <a:srgbClr val="0000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29" name="Rectangle 39"/>
              <p:cNvSpPr>
                <a:spLocks noChangeArrowheads="1"/>
              </p:cNvSpPr>
              <p:nvPr/>
            </p:nvSpPr>
            <p:spPr bwMode="auto">
              <a:xfrm>
                <a:off x="3549" y="4113"/>
                <a:ext cx="2153" cy="10"/>
              </a:xfrm>
              <a:prstGeom prst="rect">
                <a:avLst/>
              </a:prstGeom>
              <a:solidFill>
                <a:srgbClr val="0000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30" name="Rectangle 40"/>
              <p:cNvSpPr>
                <a:spLocks noChangeArrowheads="1"/>
              </p:cNvSpPr>
              <p:nvPr/>
            </p:nvSpPr>
            <p:spPr bwMode="auto">
              <a:xfrm>
                <a:off x="3549" y="4109"/>
                <a:ext cx="2153" cy="8"/>
              </a:xfrm>
              <a:prstGeom prst="rect">
                <a:avLst/>
              </a:prstGeom>
              <a:solidFill>
                <a:srgbClr val="0000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31" name="Rectangle 41"/>
              <p:cNvSpPr>
                <a:spLocks noChangeArrowheads="1"/>
              </p:cNvSpPr>
              <p:nvPr/>
            </p:nvSpPr>
            <p:spPr bwMode="auto">
              <a:xfrm>
                <a:off x="3549" y="4104"/>
                <a:ext cx="2153" cy="9"/>
              </a:xfrm>
              <a:prstGeom prst="rect">
                <a:avLst/>
              </a:prstGeom>
              <a:solidFill>
                <a:srgbClr val="0000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32" name="Rectangle 42"/>
              <p:cNvSpPr>
                <a:spLocks noChangeArrowheads="1"/>
              </p:cNvSpPr>
              <p:nvPr/>
            </p:nvSpPr>
            <p:spPr bwMode="auto">
              <a:xfrm>
                <a:off x="3549" y="4100"/>
                <a:ext cx="2153" cy="9"/>
              </a:xfrm>
              <a:prstGeom prst="rect">
                <a:avLst/>
              </a:prstGeom>
              <a:solidFill>
                <a:srgbClr val="0000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33" name="Rectangle 43"/>
              <p:cNvSpPr>
                <a:spLocks noChangeArrowheads="1"/>
              </p:cNvSpPr>
              <p:nvPr/>
            </p:nvSpPr>
            <p:spPr bwMode="auto">
              <a:xfrm>
                <a:off x="3549" y="4096"/>
                <a:ext cx="2153" cy="8"/>
              </a:xfrm>
              <a:prstGeom prst="rect">
                <a:avLst/>
              </a:prstGeom>
              <a:solidFill>
                <a:srgbClr val="0000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34" name="Rectangle 44"/>
              <p:cNvSpPr>
                <a:spLocks noChangeArrowheads="1"/>
              </p:cNvSpPr>
              <p:nvPr/>
            </p:nvSpPr>
            <p:spPr bwMode="auto">
              <a:xfrm>
                <a:off x="3549" y="4092"/>
                <a:ext cx="2153" cy="8"/>
              </a:xfrm>
              <a:prstGeom prst="rect">
                <a:avLst/>
              </a:prstGeom>
              <a:solidFill>
                <a:srgbClr val="0000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35" name="Rectangle 45"/>
              <p:cNvSpPr>
                <a:spLocks noChangeArrowheads="1"/>
              </p:cNvSpPr>
              <p:nvPr/>
            </p:nvSpPr>
            <p:spPr bwMode="auto">
              <a:xfrm>
                <a:off x="3549" y="4086"/>
                <a:ext cx="2153" cy="10"/>
              </a:xfrm>
              <a:prstGeom prst="rect">
                <a:avLst/>
              </a:prstGeom>
              <a:solidFill>
                <a:srgbClr val="0000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36" name="Rectangle 46"/>
              <p:cNvSpPr>
                <a:spLocks noChangeArrowheads="1"/>
              </p:cNvSpPr>
              <p:nvPr/>
            </p:nvSpPr>
            <p:spPr bwMode="auto">
              <a:xfrm>
                <a:off x="3549" y="4082"/>
                <a:ext cx="2153" cy="10"/>
              </a:xfrm>
              <a:prstGeom prst="rect">
                <a:avLst/>
              </a:prstGeom>
              <a:solidFill>
                <a:srgbClr val="0000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37" name="Rectangle 47"/>
              <p:cNvSpPr>
                <a:spLocks noChangeArrowheads="1"/>
              </p:cNvSpPr>
              <p:nvPr/>
            </p:nvSpPr>
            <p:spPr bwMode="auto">
              <a:xfrm>
                <a:off x="3549" y="4079"/>
                <a:ext cx="2153" cy="7"/>
              </a:xfrm>
              <a:prstGeom prst="rect">
                <a:avLst/>
              </a:prstGeom>
              <a:solidFill>
                <a:srgbClr val="0000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38" name="Rectangle 48"/>
              <p:cNvSpPr>
                <a:spLocks noChangeArrowheads="1"/>
              </p:cNvSpPr>
              <p:nvPr/>
            </p:nvSpPr>
            <p:spPr bwMode="auto">
              <a:xfrm>
                <a:off x="3549" y="4073"/>
                <a:ext cx="2153" cy="9"/>
              </a:xfrm>
              <a:prstGeom prst="rect">
                <a:avLst/>
              </a:prstGeom>
              <a:solidFill>
                <a:srgbClr val="0000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39" name="Rectangle 49"/>
              <p:cNvSpPr>
                <a:spLocks noChangeArrowheads="1"/>
              </p:cNvSpPr>
              <p:nvPr/>
            </p:nvSpPr>
            <p:spPr bwMode="auto">
              <a:xfrm>
                <a:off x="3549" y="4069"/>
                <a:ext cx="2153" cy="10"/>
              </a:xfrm>
              <a:prstGeom prst="rect">
                <a:avLst/>
              </a:prstGeom>
              <a:solidFill>
                <a:srgbClr val="000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40" name="Rectangle 50"/>
              <p:cNvSpPr>
                <a:spLocks noChangeArrowheads="1"/>
              </p:cNvSpPr>
              <p:nvPr/>
            </p:nvSpPr>
            <p:spPr bwMode="auto">
              <a:xfrm>
                <a:off x="3549" y="4065"/>
                <a:ext cx="2153" cy="8"/>
              </a:xfrm>
              <a:prstGeom prst="rect">
                <a:avLst/>
              </a:prstGeom>
              <a:solidFill>
                <a:srgbClr val="000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41" name="Rectangle 51"/>
              <p:cNvSpPr>
                <a:spLocks noChangeArrowheads="1"/>
              </p:cNvSpPr>
              <p:nvPr/>
            </p:nvSpPr>
            <p:spPr bwMode="auto">
              <a:xfrm>
                <a:off x="3549" y="4061"/>
                <a:ext cx="2153" cy="8"/>
              </a:xfrm>
              <a:prstGeom prst="rect">
                <a:avLst/>
              </a:prstGeom>
              <a:solidFill>
                <a:srgbClr val="000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42" name="Rectangle 52"/>
              <p:cNvSpPr>
                <a:spLocks noChangeArrowheads="1"/>
              </p:cNvSpPr>
              <p:nvPr/>
            </p:nvSpPr>
            <p:spPr bwMode="auto">
              <a:xfrm>
                <a:off x="3549" y="4056"/>
                <a:ext cx="2153" cy="9"/>
              </a:xfrm>
              <a:prstGeom prst="rect">
                <a:avLst/>
              </a:prstGeom>
              <a:solidFill>
                <a:srgbClr val="000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43" name="Rectangle 53"/>
              <p:cNvSpPr>
                <a:spLocks noChangeArrowheads="1"/>
              </p:cNvSpPr>
              <p:nvPr/>
            </p:nvSpPr>
            <p:spPr bwMode="auto">
              <a:xfrm>
                <a:off x="3549" y="4052"/>
                <a:ext cx="2153" cy="9"/>
              </a:xfrm>
              <a:prstGeom prst="rect">
                <a:avLst/>
              </a:prstGeom>
              <a:solidFill>
                <a:srgbClr val="000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44" name="Rectangle 54"/>
              <p:cNvSpPr>
                <a:spLocks noChangeArrowheads="1"/>
              </p:cNvSpPr>
              <p:nvPr/>
            </p:nvSpPr>
            <p:spPr bwMode="auto">
              <a:xfrm>
                <a:off x="3549" y="4048"/>
                <a:ext cx="2153" cy="8"/>
              </a:xfrm>
              <a:prstGeom prst="rect">
                <a:avLst/>
              </a:prstGeom>
              <a:solidFill>
                <a:srgbClr val="0000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45" name="Rectangle 55"/>
              <p:cNvSpPr>
                <a:spLocks noChangeArrowheads="1"/>
              </p:cNvSpPr>
              <p:nvPr/>
            </p:nvSpPr>
            <p:spPr bwMode="auto">
              <a:xfrm>
                <a:off x="3549" y="4042"/>
                <a:ext cx="2153" cy="10"/>
              </a:xfrm>
              <a:prstGeom prst="rect">
                <a:avLst/>
              </a:prstGeom>
              <a:solidFill>
                <a:srgbClr val="0000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46" name="Rectangle 56"/>
              <p:cNvSpPr>
                <a:spLocks noChangeArrowheads="1"/>
              </p:cNvSpPr>
              <p:nvPr/>
            </p:nvSpPr>
            <p:spPr bwMode="auto">
              <a:xfrm>
                <a:off x="3549" y="4038"/>
                <a:ext cx="2153" cy="10"/>
              </a:xfrm>
              <a:prstGeom prst="rect">
                <a:avLst/>
              </a:prstGeom>
              <a:solidFill>
                <a:srgbClr val="0000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47" name="Rectangle 57"/>
              <p:cNvSpPr>
                <a:spLocks noChangeArrowheads="1"/>
              </p:cNvSpPr>
              <p:nvPr/>
            </p:nvSpPr>
            <p:spPr bwMode="auto">
              <a:xfrm>
                <a:off x="3549" y="4034"/>
                <a:ext cx="2153" cy="8"/>
              </a:xfrm>
              <a:prstGeom prst="rect">
                <a:avLst/>
              </a:prstGeom>
              <a:solidFill>
                <a:srgbClr val="0000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48" name="Rectangle 58"/>
              <p:cNvSpPr>
                <a:spLocks noChangeArrowheads="1"/>
              </p:cNvSpPr>
              <p:nvPr/>
            </p:nvSpPr>
            <p:spPr bwMode="auto">
              <a:xfrm>
                <a:off x="3549" y="4031"/>
                <a:ext cx="2153" cy="7"/>
              </a:xfrm>
              <a:prstGeom prst="rect">
                <a:avLst/>
              </a:prstGeom>
              <a:solidFill>
                <a:srgbClr val="0000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49" name="Rectangle 59"/>
              <p:cNvSpPr>
                <a:spLocks noChangeArrowheads="1"/>
              </p:cNvSpPr>
              <p:nvPr/>
            </p:nvSpPr>
            <p:spPr bwMode="auto">
              <a:xfrm>
                <a:off x="3549" y="4025"/>
                <a:ext cx="2153" cy="9"/>
              </a:xfrm>
              <a:prstGeom prst="rect">
                <a:avLst/>
              </a:prstGeom>
              <a:solidFill>
                <a:srgbClr val="0000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50" name="Rectangle 60"/>
              <p:cNvSpPr>
                <a:spLocks noChangeArrowheads="1"/>
              </p:cNvSpPr>
              <p:nvPr/>
            </p:nvSpPr>
            <p:spPr bwMode="auto">
              <a:xfrm>
                <a:off x="3549" y="4021"/>
                <a:ext cx="2153" cy="10"/>
              </a:xfrm>
              <a:prstGeom prst="rect">
                <a:avLst/>
              </a:prstGeom>
              <a:solidFill>
                <a:srgbClr val="0000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51" name="Rectangle 61"/>
              <p:cNvSpPr>
                <a:spLocks noChangeArrowheads="1"/>
              </p:cNvSpPr>
              <p:nvPr/>
            </p:nvSpPr>
            <p:spPr bwMode="auto">
              <a:xfrm>
                <a:off x="3549" y="4017"/>
                <a:ext cx="2153" cy="8"/>
              </a:xfrm>
              <a:prstGeom prst="rect">
                <a:avLst/>
              </a:prstGeom>
              <a:solidFill>
                <a:srgbClr val="0000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52" name="Rectangle 62"/>
              <p:cNvSpPr>
                <a:spLocks noChangeArrowheads="1"/>
              </p:cNvSpPr>
              <p:nvPr/>
            </p:nvSpPr>
            <p:spPr bwMode="auto">
              <a:xfrm>
                <a:off x="3549" y="4011"/>
                <a:ext cx="2153" cy="10"/>
              </a:xfrm>
              <a:prstGeom prst="rect">
                <a:avLst/>
              </a:prstGeom>
              <a:solidFill>
                <a:srgbClr val="0000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53" name="Rectangle 63"/>
              <p:cNvSpPr>
                <a:spLocks noChangeArrowheads="1"/>
              </p:cNvSpPr>
              <p:nvPr/>
            </p:nvSpPr>
            <p:spPr bwMode="auto">
              <a:xfrm>
                <a:off x="3549" y="4008"/>
                <a:ext cx="2153" cy="9"/>
              </a:xfrm>
              <a:prstGeom prst="rect">
                <a:avLst/>
              </a:prstGeom>
              <a:solidFill>
                <a:srgbClr val="0000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54" name="Rectangle 64"/>
              <p:cNvSpPr>
                <a:spLocks noChangeArrowheads="1"/>
              </p:cNvSpPr>
              <p:nvPr/>
            </p:nvSpPr>
            <p:spPr bwMode="auto">
              <a:xfrm>
                <a:off x="3549" y="4004"/>
                <a:ext cx="2153" cy="7"/>
              </a:xfrm>
              <a:prstGeom prst="rect">
                <a:avLst/>
              </a:prstGeom>
              <a:solidFill>
                <a:srgbClr val="0000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55" name="Rectangle 65"/>
              <p:cNvSpPr>
                <a:spLocks noChangeArrowheads="1"/>
              </p:cNvSpPr>
              <p:nvPr/>
            </p:nvSpPr>
            <p:spPr bwMode="auto">
              <a:xfrm>
                <a:off x="3549" y="4000"/>
                <a:ext cx="2153" cy="8"/>
              </a:xfrm>
              <a:prstGeom prst="rect">
                <a:avLst/>
              </a:prstGeom>
              <a:solidFill>
                <a:srgbClr val="0000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56" name="Rectangle 66"/>
              <p:cNvSpPr>
                <a:spLocks noChangeArrowheads="1"/>
              </p:cNvSpPr>
              <p:nvPr/>
            </p:nvSpPr>
            <p:spPr bwMode="auto">
              <a:xfrm>
                <a:off x="3549" y="3994"/>
                <a:ext cx="2153" cy="10"/>
              </a:xfrm>
              <a:prstGeom prst="rect">
                <a:avLst/>
              </a:prstGeom>
              <a:solidFill>
                <a:srgbClr val="000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57" name="Rectangle 67"/>
              <p:cNvSpPr>
                <a:spLocks noChangeArrowheads="1"/>
              </p:cNvSpPr>
              <p:nvPr/>
            </p:nvSpPr>
            <p:spPr bwMode="auto">
              <a:xfrm>
                <a:off x="3549" y="3990"/>
                <a:ext cx="2153" cy="10"/>
              </a:xfrm>
              <a:prstGeom prst="rect">
                <a:avLst/>
              </a:prstGeom>
              <a:solidFill>
                <a:srgbClr val="000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58" name="Rectangle 68"/>
              <p:cNvSpPr>
                <a:spLocks noChangeArrowheads="1"/>
              </p:cNvSpPr>
              <p:nvPr/>
            </p:nvSpPr>
            <p:spPr bwMode="auto">
              <a:xfrm>
                <a:off x="3549" y="3986"/>
                <a:ext cx="2153" cy="8"/>
              </a:xfrm>
              <a:prstGeom prst="rect">
                <a:avLst/>
              </a:prstGeom>
              <a:solidFill>
                <a:srgbClr val="000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59" name="Rectangle 69"/>
              <p:cNvSpPr>
                <a:spLocks noChangeArrowheads="1"/>
              </p:cNvSpPr>
              <p:nvPr/>
            </p:nvSpPr>
            <p:spPr bwMode="auto">
              <a:xfrm>
                <a:off x="3549" y="3981"/>
                <a:ext cx="2153" cy="9"/>
              </a:xfrm>
              <a:prstGeom prst="rect">
                <a:avLst/>
              </a:prstGeom>
              <a:solidFill>
                <a:srgbClr val="0000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60" name="Rectangle 70"/>
              <p:cNvSpPr>
                <a:spLocks noChangeArrowheads="1"/>
              </p:cNvSpPr>
              <p:nvPr/>
            </p:nvSpPr>
            <p:spPr bwMode="auto">
              <a:xfrm>
                <a:off x="3549" y="3977"/>
                <a:ext cx="2153" cy="9"/>
              </a:xfrm>
              <a:prstGeom prst="rect">
                <a:avLst/>
              </a:prstGeom>
              <a:solidFill>
                <a:srgbClr val="0000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61" name="Rectangle 71"/>
              <p:cNvSpPr>
                <a:spLocks noChangeArrowheads="1"/>
              </p:cNvSpPr>
              <p:nvPr/>
            </p:nvSpPr>
            <p:spPr bwMode="auto">
              <a:xfrm>
                <a:off x="3549" y="3973"/>
                <a:ext cx="2153" cy="8"/>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62" name="Rectangle 72"/>
              <p:cNvSpPr>
                <a:spLocks noChangeArrowheads="1"/>
              </p:cNvSpPr>
              <p:nvPr/>
            </p:nvSpPr>
            <p:spPr bwMode="auto">
              <a:xfrm>
                <a:off x="3549" y="3969"/>
                <a:ext cx="2153" cy="8"/>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63" name="Rectangle 73"/>
              <p:cNvSpPr>
                <a:spLocks noChangeArrowheads="1"/>
              </p:cNvSpPr>
              <p:nvPr/>
            </p:nvSpPr>
            <p:spPr bwMode="auto">
              <a:xfrm>
                <a:off x="3549" y="3963"/>
                <a:ext cx="2153" cy="10"/>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64" name="Rectangle 74"/>
              <p:cNvSpPr>
                <a:spLocks noChangeArrowheads="1"/>
              </p:cNvSpPr>
              <p:nvPr/>
            </p:nvSpPr>
            <p:spPr bwMode="auto">
              <a:xfrm>
                <a:off x="3549" y="3960"/>
                <a:ext cx="2153" cy="9"/>
              </a:xfrm>
              <a:prstGeom prst="rect">
                <a:avLst/>
              </a:prstGeom>
              <a:solidFill>
                <a:srgbClr val="0000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65" name="Rectangle 75"/>
              <p:cNvSpPr>
                <a:spLocks noChangeArrowheads="1"/>
              </p:cNvSpPr>
              <p:nvPr/>
            </p:nvSpPr>
            <p:spPr bwMode="auto">
              <a:xfrm>
                <a:off x="3549" y="3956"/>
                <a:ext cx="2153" cy="7"/>
              </a:xfrm>
              <a:prstGeom prst="rect">
                <a:avLst/>
              </a:prstGeom>
              <a:solidFill>
                <a:srgbClr val="0000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66" name="Rectangle 76"/>
              <p:cNvSpPr>
                <a:spLocks noChangeArrowheads="1"/>
              </p:cNvSpPr>
              <p:nvPr/>
            </p:nvSpPr>
            <p:spPr bwMode="auto">
              <a:xfrm>
                <a:off x="3549" y="3950"/>
                <a:ext cx="2153" cy="10"/>
              </a:xfrm>
              <a:prstGeom prst="rect">
                <a:avLst/>
              </a:prstGeom>
              <a:solidFill>
                <a:srgbClr val="0000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67" name="Rectangle 77"/>
              <p:cNvSpPr>
                <a:spLocks noChangeArrowheads="1"/>
              </p:cNvSpPr>
              <p:nvPr/>
            </p:nvSpPr>
            <p:spPr bwMode="auto">
              <a:xfrm>
                <a:off x="3549" y="3946"/>
                <a:ext cx="2153" cy="10"/>
              </a:xfrm>
              <a:prstGeom prst="rect">
                <a:avLst/>
              </a:prstGeom>
              <a:solidFill>
                <a:srgbClr val="0000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68" name="Rectangle 78"/>
              <p:cNvSpPr>
                <a:spLocks noChangeArrowheads="1"/>
              </p:cNvSpPr>
              <p:nvPr/>
            </p:nvSpPr>
            <p:spPr bwMode="auto">
              <a:xfrm>
                <a:off x="3549" y="3942"/>
                <a:ext cx="2153" cy="8"/>
              </a:xfrm>
              <a:prstGeom prst="rect">
                <a:avLst/>
              </a:prstGeom>
              <a:solidFill>
                <a:srgbClr val="0000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69" name="Rectangle 79"/>
              <p:cNvSpPr>
                <a:spLocks noChangeArrowheads="1"/>
              </p:cNvSpPr>
              <p:nvPr/>
            </p:nvSpPr>
            <p:spPr bwMode="auto">
              <a:xfrm>
                <a:off x="3549" y="3938"/>
                <a:ext cx="2153" cy="8"/>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70" name="Rectangle 80"/>
              <p:cNvSpPr>
                <a:spLocks noChangeArrowheads="1"/>
              </p:cNvSpPr>
              <p:nvPr/>
            </p:nvSpPr>
            <p:spPr bwMode="auto">
              <a:xfrm>
                <a:off x="3549" y="3933"/>
                <a:ext cx="2153" cy="9"/>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71" name="Rectangle 81"/>
              <p:cNvSpPr>
                <a:spLocks noChangeArrowheads="1"/>
              </p:cNvSpPr>
              <p:nvPr/>
            </p:nvSpPr>
            <p:spPr bwMode="auto">
              <a:xfrm>
                <a:off x="3549" y="3929"/>
                <a:ext cx="2153" cy="9"/>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72" name="Rectangle 82"/>
              <p:cNvSpPr>
                <a:spLocks noChangeArrowheads="1"/>
              </p:cNvSpPr>
              <p:nvPr/>
            </p:nvSpPr>
            <p:spPr bwMode="auto">
              <a:xfrm>
                <a:off x="3549" y="3925"/>
                <a:ext cx="2153" cy="8"/>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73" name="Rectangle 83"/>
              <p:cNvSpPr>
                <a:spLocks noChangeArrowheads="1"/>
              </p:cNvSpPr>
              <p:nvPr/>
            </p:nvSpPr>
            <p:spPr bwMode="auto">
              <a:xfrm>
                <a:off x="3549" y="3919"/>
                <a:ext cx="2153" cy="10"/>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74" name="Rectangle 84"/>
              <p:cNvSpPr>
                <a:spLocks noChangeArrowheads="1"/>
              </p:cNvSpPr>
              <p:nvPr/>
            </p:nvSpPr>
            <p:spPr bwMode="auto">
              <a:xfrm>
                <a:off x="3549" y="3915"/>
                <a:ext cx="2153" cy="10"/>
              </a:xfrm>
              <a:prstGeom prst="rect">
                <a:avLst/>
              </a:prstGeom>
              <a:solidFill>
                <a:srgbClr val="0000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75" name="Rectangle 85"/>
              <p:cNvSpPr>
                <a:spLocks noChangeArrowheads="1"/>
              </p:cNvSpPr>
              <p:nvPr/>
            </p:nvSpPr>
            <p:spPr bwMode="auto">
              <a:xfrm>
                <a:off x="3549" y="3911"/>
                <a:ext cx="2153" cy="8"/>
              </a:xfrm>
              <a:prstGeom prst="rect">
                <a:avLst/>
              </a:prstGeom>
              <a:solidFill>
                <a:srgbClr val="0000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76" name="Rectangle 86"/>
              <p:cNvSpPr>
                <a:spLocks noChangeArrowheads="1"/>
              </p:cNvSpPr>
              <p:nvPr/>
            </p:nvSpPr>
            <p:spPr bwMode="auto">
              <a:xfrm>
                <a:off x="3549" y="3908"/>
                <a:ext cx="2153" cy="7"/>
              </a:xfrm>
              <a:prstGeom prst="rect">
                <a:avLst/>
              </a:prstGeom>
              <a:solidFill>
                <a:srgbClr val="0000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77" name="Rectangle 87"/>
              <p:cNvSpPr>
                <a:spLocks noChangeArrowheads="1"/>
              </p:cNvSpPr>
              <p:nvPr/>
            </p:nvSpPr>
            <p:spPr bwMode="auto">
              <a:xfrm>
                <a:off x="3549" y="3902"/>
                <a:ext cx="2153" cy="9"/>
              </a:xfrm>
              <a:prstGeom prst="rect">
                <a:avLst/>
              </a:prstGeom>
              <a:solidFill>
                <a:srgbClr val="0000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78" name="Rectangle 88"/>
              <p:cNvSpPr>
                <a:spLocks noChangeArrowheads="1"/>
              </p:cNvSpPr>
              <p:nvPr/>
            </p:nvSpPr>
            <p:spPr bwMode="auto">
              <a:xfrm>
                <a:off x="3549" y="3898"/>
                <a:ext cx="2153" cy="10"/>
              </a:xfrm>
              <a:prstGeom prst="rect">
                <a:avLst/>
              </a:prstGeom>
              <a:solidFill>
                <a:srgbClr val="0000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79" name="Rectangle 89"/>
              <p:cNvSpPr>
                <a:spLocks noChangeArrowheads="1"/>
              </p:cNvSpPr>
              <p:nvPr/>
            </p:nvSpPr>
            <p:spPr bwMode="auto">
              <a:xfrm>
                <a:off x="3549" y="3894"/>
                <a:ext cx="2153" cy="8"/>
              </a:xfrm>
              <a:prstGeom prst="rect">
                <a:avLst/>
              </a:prstGeom>
              <a:solidFill>
                <a:srgbClr val="000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80" name="Rectangle 90"/>
              <p:cNvSpPr>
                <a:spLocks noChangeArrowheads="1"/>
              </p:cNvSpPr>
              <p:nvPr/>
            </p:nvSpPr>
            <p:spPr bwMode="auto">
              <a:xfrm>
                <a:off x="3549" y="3888"/>
                <a:ext cx="2153" cy="10"/>
              </a:xfrm>
              <a:prstGeom prst="rect">
                <a:avLst/>
              </a:prstGeom>
              <a:solidFill>
                <a:srgbClr val="000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81" name="Rectangle 91"/>
              <p:cNvSpPr>
                <a:spLocks noChangeArrowheads="1"/>
              </p:cNvSpPr>
              <p:nvPr/>
            </p:nvSpPr>
            <p:spPr bwMode="auto">
              <a:xfrm>
                <a:off x="3549" y="3885"/>
                <a:ext cx="2153" cy="9"/>
              </a:xfrm>
              <a:prstGeom prst="rect">
                <a:avLst/>
              </a:prstGeom>
              <a:solidFill>
                <a:srgbClr val="000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82" name="Rectangle 92"/>
              <p:cNvSpPr>
                <a:spLocks noChangeArrowheads="1"/>
              </p:cNvSpPr>
              <p:nvPr/>
            </p:nvSpPr>
            <p:spPr bwMode="auto">
              <a:xfrm>
                <a:off x="3549" y="3881"/>
                <a:ext cx="2153" cy="7"/>
              </a:xfrm>
              <a:prstGeom prst="rect">
                <a:avLst/>
              </a:prstGeom>
              <a:solidFill>
                <a:srgbClr val="0000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83" name="Rectangle 93"/>
              <p:cNvSpPr>
                <a:spLocks noChangeArrowheads="1"/>
              </p:cNvSpPr>
              <p:nvPr/>
            </p:nvSpPr>
            <p:spPr bwMode="auto">
              <a:xfrm>
                <a:off x="3549" y="3877"/>
                <a:ext cx="2153" cy="8"/>
              </a:xfrm>
              <a:prstGeom prst="rect">
                <a:avLst/>
              </a:prstGeom>
              <a:solidFill>
                <a:srgbClr val="0000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84" name="Rectangle 94"/>
              <p:cNvSpPr>
                <a:spLocks noChangeArrowheads="1"/>
              </p:cNvSpPr>
              <p:nvPr/>
            </p:nvSpPr>
            <p:spPr bwMode="auto">
              <a:xfrm>
                <a:off x="3549" y="3871"/>
                <a:ext cx="2153" cy="10"/>
              </a:xfrm>
              <a:prstGeom prst="rect">
                <a:avLst/>
              </a:prstGeom>
              <a:solidFill>
                <a:srgbClr val="0000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85" name="Rectangle 95"/>
              <p:cNvSpPr>
                <a:spLocks noChangeArrowheads="1"/>
              </p:cNvSpPr>
              <p:nvPr/>
            </p:nvSpPr>
            <p:spPr bwMode="auto">
              <a:xfrm>
                <a:off x="3549" y="3867"/>
                <a:ext cx="2153" cy="10"/>
              </a:xfrm>
              <a:prstGeom prst="rect">
                <a:avLst/>
              </a:prstGeom>
              <a:solidFill>
                <a:srgbClr val="0000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86" name="Rectangle 96"/>
              <p:cNvSpPr>
                <a:spLocks noChangeArrowheads="1"/>
              </p:cNvSpPr>
              <p:nvPr/>
            </p:nvSpPr>
            <p:spPr bwMode="auto">
              <a:xfrm>
                <a:off x="3549" y="3863"/>
                <a:ext cx="2153" cy="8"/>
              </a:xfrm>
              <a:prstGeom prst="rect">
                <a:avLst/>
              </a:prstGeom>
              <a:solidFill>
                <a:srgbClr val="0000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87" name="Rectangle 97"/>
              <p:cNvSpPr>
                <a:spLocks noChangeArrowheads="1"/>
              </p:cNvSpPr>
              <p:nvPr/>
            </p:nvSpPr>
            <p:spPr bwMode="auto">
              <a:xfrm>
                <a:off x="3549" y="3858"/>
                <a:ext cx="2153" cy="9"/>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88" name="Rectangle 98"/>
              <p:cNvSpPr>
                <a:spLocks noChangeArrowheads="1"/>
              </p:cNvSpPr>
              <p:nvPr/>
            </p:nvSpPr>
            <p:spPr bwMode="auto">
              <a:xfrm>
                <a:off x="3549" y="3854"/>
                <a:ext cx="2153" cy="9"/>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89" name="Rectangle 99"/>
              <p:cNvSpPr>
                <a:spLocks noChangeArrowheads="1"/>
              </p:cNvSpPr>
              <p:nvPr/>
            </p:nvSpPr>
            <p:spPr bwMode="auto">
              <a:xfrm>
                <a:off x="3549" y="3850"/>
                <a:ext cx="2153" cy="8"/>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90" name="Rectangle 100"/>
              <p:cNvSpPr>
                <a:spLocks noChangeArrowheads="1"/>
              </p:cNvSpPr>
              <p:nvPr/>
            </p:nvSpPr>
            <p:spPr bwMode="auto">
              <a:xfrm>
                <a:off x="3549" y="3846"/>
                <a:ext cx="2153" cy="8"/>
              </a:xfrm>
              <a:prstGeom prst="rect">
                <a:avLst/>
              </a:prstGeom>
              <a:solidFill>
                <a:srgbClr val="0000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91" name="Rectangle 101"/>
              <p:cNvSpPr>
                <a:spLocks noChangeArrowheads="1"/>
              </p:cNvSpPr>
              <p:nvPr/>
            </p:nvSpPr>
            <p:spPr bwMode="auto">
              <a:xfrm>
                <a:off x="3549" y="3840"/>
                <a:ext cx="2153" cy="10"/>
              </a:xfrm>
              <a:prstGeom prst="rect">
                <a:avLst/>
              </a:prstGeom>
              <a:solidFill>
                <a:srgbClr val="0000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92" name="Rectangle 102"/>
              <p:cNvSpPr>
                <a:spLocks noChangeArrowheads="1"/>
              </p:cNvSpPr>
              <p:nvPr/>
            </p:nvSpPr>
            <p:spPr bwMode="auto">
              <a:xfrm>
                <a:off x="3549" y="3837"/>
                <a:ext cx="2153" cy="9"/>
              </a:xfrm>
              <a:prstGeom prst="rect">
                <a:avLst/>
              </a:prstGeom>
              <a:solidFill>
                <a:srgbClr val="0000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93" name="Rectangle 103"/>
              <p:cNvSpPr>
                <a:spLocks noChangeArrowheads="1"/>
              </p:cNvSpPr>
              <p:nvPr/>
            </p:nvSpPr>
            <p:spPr bwMode="auto">
              <a:xfrm>
                <a:off x="3549" y="3833"/>
                <a:ext cx="2153" cy="7"/>
              </a:xfrm>
              <a:prstGeom prst="rect">
                <a:avLst/>
              </a:prstGeom>
              <a:solidFill>
                <a:srgbClr val="0000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94" name="Rectangle 104"/>
              <p:cNvSpPr>
                <a:spLocks noChangeArrowheads="1"/>
              </p:cNvSpPr>
              <p:nvPr/>
            </p:nvSpPr>
            <p:spPr bwMode="auto">
              <a:xfrm>
                <a:off x="3549" y="3827"/>
                <a:ext cx="2153" cy="10"/>
              </a:xfrm>
              <a:prstGeom prst="rect">
                <a:avLst/>
              </a:prstGeom>
              <a:solidFill>
                <a:srgbClr val="0000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95" name="Rectangle 105"/>
              <p:cNvSpPr>
                <a:spLocks noChangeArrowheads="1"/>
              </p:cNvSpPr>
              <p:nvPr/>
            </p:nvSpPr>
            <p:spPr bwMode="auto">
              <a:xfrm>
                <a:off x="3549" y="3823"/>
                <a:ext cx="2153" cy="10"/>
              </a:xfrm>
              <a:prstGeom prst="rect">
                <a:avLst/>
              </a:prstGeom>
              <a:solidFill>
                <a:srgbClr val="0000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96" name="Rectangle 106"/>
              <p:cNvSpPr>
                <a:spLocks noChangeArrowheads="1"/>
              </p:cNvSpPr>
              <p:nvPr/>
            </p:nvSpPr>
            <p:spPr bwMode="auto">
              <a:xfrm>
                <a:off x="3549" y="3819"/>
                <a:ext cx="2153" cy="8"/>
              </a:xfrm>
              <a:prstGeom prst="rect">
                <a:avLst/>
              </a:prstGeom>
              <a:solidFill>
                <a:srgbClr val="0000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97" name="Rectangle 107"/>
              <p:cNvSpPr>
                <a:spLocks noChangeArrowheads="1"/>
              </p:cNvSpPr>
              <p:nvPr/>
            </p:nvSpPr>
            <p:spPr bwMode="auto">
              <a:xfrm>
                <a:off x="3549" y="3815"/>
                <a:ext cx="2153" cy="8"/>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98" name="Rectangle 108"/>
              <p:cNvSpPr>
                <a:spLocks noChangeArrowheads="1"/>
              </p:cNvSpPr>
              <p:nvPr/>
            </p:nvSpPr>
            <p:spPr bwMode="auto">
              <a:xfrm>
                <a:off x="3549" y="3810"/>
                <a:ext cx="2153" cy="9"/>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499" name="Rectangle 109"/>
              <p:cNvSpPr>
                <a:spLocks noChangeArrowheads="1"/>
              </p:cNvSpPr>
              <p:nvPr/>
            </p:nvSpPr>
            <p:spPr bwMode="auto">
              <a:xfrm>
                <a:off x="3549" y="3806"/>
                <a:ext cx="2153" cy="9"/>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00" name="Rectangle 110"/>
              <p:cNvSpPr>
                <a:spLocks noChangeArrowheads="1"/>
              </p:cNvSpPr>
              <p:nvPr/>
            </p:nvSpPr>
            <p:spPr bwMode="auto">
              <a:xfrm>
                <a:off x="3549" y="3802"/>
                <a:ext cx="2153" cy="8"/>
              </a:xfrm>
              <a:prstGeom prst="rect">
                <a:avLst/>
              </a:prstGeom>
              <a:solidFill>
                <a:srgbClr val="0000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01" name="Rectangle 111"/>
              <p:cNvSpPr>
                <a:spLocks noChangeArrowheads="1"/>
              </p:cNvSpPr>
              <p:nvPr/>
            </p:nvSpPr>
            <p:spPr bwMode="auto">
              <a:xfrm>
                <a:off x="3549" y="3796"/>
                <a:ext cx="2153" cy="10"/>
              </a:xfrm>
              <a:prstGeom prst="rect">
                <a:avLst/>
              </a:prstGeom>
              <a:solidFill>
                <a:srgbClr val="0000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02" name="Rectangle 112"/>
              <p:cNvSpPr>
                <a:spLocks noChangeArrowheads="1"/>
              </p:cNvSpPr>
              <p:nvPr/>
            </p:nvSpPr>
            <p:spPr bwMode="auto">
              <a:xfrm>
                <a:off x="3549" y="3792"/>
                <a:ext cx="2153" cy="10"/>
              </a:xfrm>
              <a:prstGeom prst="rect">
                <a:avLst/>
              </a:prstGeom>
              <a:solidFill>
                <a:srgbClr val="0000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03" name="Rectangle 113"/>
              <p:cNvSpPr>
                <a:spLocks noChangeArrowheads="1"/>
              </p:cNvSpPr>
              <p:nvPr/>
            </p:nvSpPr>
            <p:spPr bwMode="auto">
              <a:xfrm>
                <a:off x="3549" y="3789"/>
                <a:ext cx="2153" cy="7"/>
              </a:xfrm>
              <a:prstGeom prst="rect">
                <a:avLst/>
              </a:prstGeom>
              <a:solidFill>
                <a:srgbClr val="0000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04" name="Rectangle 114"/>
              <p:cNvSpPr>
                <a:spLocks noChangeArrowheads="1"/>
              </p:cNvSpPr>
              <p:nvPr/>
            </p:nvSpPr>
            <p:spPr bwMode="auto">
              <a:xfrm>
                <a:off x="3549" y="3785"/>
                <a:ext cx="2153" cy="7"/>
              </a:xfrm>
              <a:prstGeom prst="rect">
                <a:avLst/>
              </a:prstGeom>
              <a:solidFill>
                <a:srgbClr val="0000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05" name="Rectangle 115"/>
              <p:cNvSpPr>
                <a:spLocks noChangeArrowheads="1"/>
              </p:cNvSpPr>
              <p:nvPr/>
            </p:nvSpPr>
            <p:spPr bwMode="auto">
              <a:xfrm>
                <a:off x="3549" y="3779"/>
                <a:ext cx="2153" cy="10"/>
              </a:xfrm>
              <a:prstGeom prst="rect">
                <a:avLst/>
              </a:prstGeom>
              <a:solidFill>
                <a:srgbClr val="0000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06" name="Rectangle 116"/>
              <p:cNvSpPr>
                <a:spLocks noChangeArrowheads="1"/>
              </p:cNvSpPr>
              <p:nvPr/>
            </p:nvSpPr>
            <p:spPr bwMode="auto">
              <a:xfrm>
                <a:off x="3549" y="3775"/>
                <a:ext cx="2153" cy="10"/>
              </a:xfrm>
              <a:prstGeom prst="rect">
                <a:avLst/>
              </a:prstGeom>
              <a:solidFill>
                <a:srgbClr val="0000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07" name="Rectangle 117"/>
              <p:cNvSpPr>
                <a:spLocks noChangeArrowheads="1"/>
              </p:cNvSpPr>
              <p:nvPr/>
            </p:nvSpPr>
            <p:spPr bwMode="auto">
              <a:xfrm>
                <a:off x="3549" y="3771"/>
                <a:ext cx="2153" cy="8"/>
              </a:xfrm>
              <a:prstGeom prst="rect">
                <a:avLst/>
              </a:prstGeom>
              <a:solidFill>
                <a:srgbClr val="0000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08" name="Rectangle 118"/>
              <p:cNvSpPr>
                <a:spLocks noChangeArrowheads="1"/>
              </p:cNvSpPr>
              <p:nvPr/>
            </p:nvSpPr>
            <p:spPr bwMode="auto">
              <a:xfrm>
                <a:off x="3549" y="3765"/>
                <a:ext cx="2153" cy="10"/>
              </a:xfrm>
              <a:prstGeom prst="rect">
                <a:avLst/>
              </a:prstGeom>
              <a:solidFill>
                <a:srgbClr val="0000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09" name="Rectangle 119"/>
              <p:cNvSpPr>
                <a:spLocks noChangeArrowheads="1"/>
              </p:cNvSpPr>
              <p:nvPr/>
            </p:nvSpPr>
            <p:spPr bwMode="auto">
              <a:xfrm>
                <a:off x="3549" y="3762"/>
                <a:ext cx="2153" cy="9"/>
              </a:xfrm>
              <a:prstGeom prst="rect">
                <a:avLst/>
              </a:prstGeom>
              <a:solidFill>
                <a:srgbClr val="0000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10" name="Rectangle 120"/>
              <p:cNvSpPr>
                <a:spLocks noChangeArrowheads="1"/>
              </p:cNvSpPr>
              <p:nvPr/>
            </p:nvSpPr>
            <p:spPr bwMode="auto">
              <a:xfrm>
                <a:off x="3549" y="3758"/>
                <a:ext cx="2153" cy="7"/>
              </a:xfrm>
              <a:prstGeom prst="rect">
                <a:avLst/>
              </a:prstGeom>
              <a:solidFill>
                <a:srgbClr val="0000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11" name="Rectangle 121"/>
              <p:cNvSpPr>
                <a:spLocks noChangeArrowheads="1"/>
              </p:cNvSpPr>
              <p:nvPr/>
            </p:nvSpPr>
            <p:spPr bwMode="auto">
              <a:xfrm>
                <a:off x="3549" y="3754"/>
                <a:ext cx="2153" cy="8"/>
              </a:xfrm>
              <a:prstGeom prst="rect">
                <a:avLst/>
              </a:prstGeom>
              <a:solidFill>
                <a:srgbClr val="0000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12" name="Rectangle 122"/>
              <p:cNvSpPr>
                <a:spLocks noChangeArrowheads="1"/>
              </p:cNvSpPr>
              <p:nvPr/>
            </p:nvSpPr>
            <p:spPr bwMode="auto">
              <a:xfrm>
                <a:off x="3549" y="3748"/>
                <a:ext cx="2153" cy="1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13" name="Rectangle 123"/>
              <p:cNvSpPr>
                <a:spLocks noChangeArrowheads="1"/>
              </p:cNvSpPr>
              <p:nvPr/>
            </p:nvSpPr>
            <p:spPr bwMode="auto">
              <a:xfrm>
                <a:off x="3549" y="3744"/>
                <a:ext cx="2153" cy="1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14" name="Rectangle 124"/>
              <p:cNvSpPr>
                <a:spLocks noChangeArrowheads="1"/>
              </p:cNvSpPr>
              <p:nvPr/>
            </p:nvSpPr>
            <p:spPr bwMode="auto">
              <a:xfrm>
                <a:off x="3549" y="3741"/>
                <a:ext cx="2153" cy="7"/>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15" name="Rectangle 125"/>
              <p:cNvSpPr>
                <a:spLocks noChangeArrowheads="1"/>
              </p:cNvSpPr>
              <p:nvPr/>
            </p:nvSpPr>
            <p:spPr bwMode="auto">
              <a:xfrm>
                <a:off x="3549" y="3735"/>
                <a:ext cx="2153" cy="9"/>
              </a:xfrm>
              <a:prstGeom prst="rect">
                <a:avLst/>
              </a:prstGeom>
              <a:solidFill>
                <a:srgbClr val="0000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16" name="Rectangle 126"/>
              <p:cNvSpPr>
                <a:spLocks noChangeArrowheads="1"/>
              </p:cNvSpPr>
              <p:nvPr/>
            </p:nvSpPr>
            <p:spPr bwMode="auto">
              <a:xfrm>
                <a:off x="3549" y="3731"/>
                <a:ext cx="2153" cy="10"/>
              </a:xfrm>
              <a:prstGeom prst="rect">
                <a:avLst/>
              </a:prstGeom>
              <a:solidFill>
                <a:srgbClr val="0000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17" name="Rectangle 127"/>
              <p:cNvSpPr>
                <a:spLocks noChangeArrowheads="1"/>
              </p:cNvSpPr>
              <p:nvPr/>
            </p:nvSpPr>
            <p:spPr bwMode="auto">
              <a:xfrm>
                <a:off x="3549" y="3727"/>
                <a:ext cx="2153" cy="8"/>
              </a:xfrm>
              <a:prstGeom prst="rect">
                <a:avLst/>
              </a:prstGeom>
              <a:solidFill>
                <a:srgbClr val="0000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18" name="Rectangle 128"/>
              <p:cNvSpPr>
                <a:spLocks noChangeArrowheads="1"/>
              </p:cNvSpPr>
              <p:nvPr/>
            </p:nvSpPr>
            <p:spPr bwMode="auto">
              <a:xfrm>
                <a:off x="3549" y="3723"/>
                <a:ext cx="2153" cy="8"/>
              </a:xfrm>
              <a:prstGeom prst="rect">
                <a:avLst/>
              </a:prstGeom>
              <a:solidFill>
                <a:srgbClr val="0000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19" name="Rectangle 129"/>
              <p:cNvSpPr>
                <a:spLocks noChangeArrowheads="1"/>
              </p:cNvSpPr>
              <p:nvPr/>
            </p:nvSpPr>
            <p:spPr bwMode="auto">
              <a:xfrm>
                <a:off x="3549" y="3717"/>
                <a:ext cx="2153" cy="10"/>
              </a:xfrm>
              <a:prstGeom prst="rect">
                <a:avLst/>
              </a:prstGeom>
              <a:solidFill>
                <a:srgbClr val="0000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20" name="Rectangle 130"/>
              <p:cNvSpPr>
                <a:spLocks noChangeArrowheads="1"/>
              </p:cNvSpPr>
              <p:nvPr/>
            </p:nvSpPr>
            <p:spPr bwMode="auto">
              <a:xfrm>
                <a:off x="3549" y="3714"/>
                <a:ext cx="2153" cy="9"/>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21" name="Rectangle 131"/>
              <p:cNvSpPr>
                <a:spLocks noChangeArrowheads="1"/>
              </p:cNvSpPr>
              <p:nvPr/>
            </p:nvSpPr>
            <p:spPr bwMode="auto">
              <a:xfrm>
                <a:off x="3549" y="3710"/>
                <a:ext cx="2153" cy="7"/>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22" name="Rectangle 132"/>
              <p:cNvSpPr>
                <a:spLocks noChangeArrowheads="1"/>
              </p:cNvSpPr>
              <p:nvPr/>
            </p:nvSpPr>
            <p:spPr bwMode="auto">
              <a:xfrm>
                <a:off x="3549" y="3704"/>
                <a:ext cx="2153" cy="10"/>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23" name="Rectangle 133"/>
              <p:cNvSpPr>
                <a:spLocks noChangeArrowheads="1"/>
              </p:cNvSpPr>
              <p:nvPr/>
            </p:nvSpPr>
            <p:spPr bwMode="auto">
              <a:xfrm>
                <a:off x="3549" y="3700"/>
                <a:ext cx="2153" cy="1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24" name="Rectangle 134"/>
              <p:cNvSpPr>
                <a:spLocks noChangeArrowheads="1"/>
              </p:cNvSpPr>
              <p:nvPr/>
            </p:nvSpPr>
            <p:spPr bwMode="auto">
              <a:xfrm>
                <a:off x="3549" y="3696"/>
                <a:ext cx="2153" cy="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25" name="Rectangle 135"/>
              <p:cNvSpPr>
                <a:spLocks noChangeArrowheads="1"/>
              </p:cNvSpPr>
              <p:nvPr/>
            </p:nvSpPr>
            <p:spPr bwMode="auto">
              <a:xfrm>
                <a:off x="3549" y="3692"/>
                <a:ext cx="2153" cy="8"/>
              </a:xfrm>
              <a:prstGeom prst="rect">
                <a:avLst/>
              </a:prstGeom>
              <a:solidFill>
                <a:srgbClr val="0000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26" name="Rectangle 136"/>
              <p:cNvSpPr>
                <a:spLocks noChangeArrowheads="1"/>
              </p:cNvSpPr>
              <p:nvPr/>
            </p:nvSpPr>
            <p:spPr bwMode="auto">
              <a:xfrm>
                <a:off x="3549" y="3687"/>
                <a:ext cx="2153" cy="9"/>
              </a:xfrm>
              <a:prstGeom prst="rect">
                <a:avLst/>
              </a:prstGeom>
              <a:solidFill>
                <a:srgbClr val="0000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27" name="Rectangle 137"/>
              <p:cNvSpPr>
                <a:spLocks noChangeArrowheads="1"/>
              </p:cNvSpPr>
              <p:nvPr/>
            </p:nvSpPr>
            <p:spPr bwMode="auto">
              <a:xfrm>
                <a:off x="3549" y="3683"/>
                <a:ext cx="2153" cy="9"/>
              </a:xfrm>
              <a:prstGeom prst="rect">
                <a:avLst/>
              </a:prstGeom>
              <a:solidFill>
                <a:srgbClr val="0000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28" name="Rectangle 138"/>
              <p:cNvSpPr>
                <a:spLocks noChangeArrowheads="1"/>
              </p:cNvSpPr>
              <p:nvPr/>
            </p:nvSpPr>
            <p:spPr bwMode="auto">
              <a:xfrm>
                <a:off x="3549" y="3679"/>
                <a:ext cx="2153" cy="8"/>
              </a:xfrm>
              <a:prstGeom prst="rect">
                <a:avLst/>
              </a:prstGeom>
              <a:solidFill>
                <a:srgbClr val="0000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29" name="Rectangle 139"/>
              <p:cNvSpPr>
                <a:spLocks noChangeArrowheads="1"/>
              </p:cNvSpPr>
              <p:nvPr/>
            </p:nvSpPr>
            <p:spPr bwMode="auto">
              <a:xfrm>
                <a:off x="3549" y="3673"/>
                <a:ext cx="2153" cy="10"/>
              </a:xfrm>
              <a:prstGeom prst="rect">
                <a:avLst/>
              </a:prstGeom>
              <a:solidFill>
                <a:srgbClr val="0000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30" name="Rectangle 140"/>
              <p:cNvSpPr>
                <a:spLocks noChangeArrowheads="1"/>
              </p:cNvSpPr>
              <p:nvPr/>
            </p:nvSpPr>
            <p:spPr bwMode="auto">
              <a:xfrm>
                <a:off x="3549" y="3669"/>
                <a:ext cx="2153" cy="10"/>
              </a:xfrm>
              <a:prstGeom prst="rect">
                <a:avLst/>
              </a:prstGeom>
              <a:solidFill>
                <a:srgbClr val="00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31" name="Rectangle 141"/>
              <p:cNvSpPr>
                <a:spLocks noChangeArrowheads="1"/>
              </p:cNvSpPr>
              <p:nvPr/>
            </p:nvSpPr>
            <p:spPr bwMode="auto">
              <a:xfrm>
                <a:off x="3549" y="3666"/>
                <a:ext cx="2153" cy="7"/>
              </a:xfrm>
              <a:prstGeom prst="rect">
                <a:avLst/>
              </a:prstGeom>
              <a:solidFill>
                <a:srgbClr val="00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32" name="Rectangle 142"/>
              <p:cNvSpPr>
                <a:spLocks noChangeArrowheads="1"/>
              </p:cNvSpPr>
              <p:nvPr/>
            </p:nvSpPr>
            <p:spPr bwMode="auto">
              <a:xfrm>
                <a:off x="3549" y="3662"/>
                <a:ext cx="2153" cy="7"/>
              </a:xfrm>
              <a:prstGeom prst="rect">
                <a:avLst/>
              </a:prstGeom>
              <a:solidFill>
                <a:srgbClr val="00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33" name="Rectangle 143"/>
              <p:cNvSpPr>
                <a:spLocks noChangeArrowheads="1"/>
              </p:cNvSpPr>
              <p:nvPr/>
            </p:nvSpPr>
            <p:spPr bwMode="auto">
              <a:xfrm>
                <a:off x="3549" y="3656"/>
                <a:ext cx="2153" cy="10"/>
              </a:xfrm>
              <a:prstGeom prst="rect">
                <a:avLst/>
              </a:prstGeom>
              <a:solidFill>
                <a:srgbClr val="0000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34" name="Rectangle 144"/>
              <p:cNvSpPr>
                <a:spLocks noChangeArrowheads="1"/>
              </p:cNvSpPr>
              <p:nvPr/>
            </p:nvSpPr>
            <p:spPr bwMode="auto">
              <a:xfrm>
                <a:off x="3549" y="3652"/>
                <a:ext cx="2153" cy="10"/>
              </a:xfrm>
              <a:prstGeom prst="rect">
                <a:avLst/>
              </a:prstGeom>
              <a:solidFill>
                <a:srgbClr val="0000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35" name="Rectangle 145"/>
              <p:cNvSpPr>
                <a:spLocks noChangeArrowheads="1"/>
              </p:cNvSpPr>
              <p:nvPr/>
            </p:nvSpPr>
            <p:spPr bwMode="auto">
              <a:xfrm>
                <a:off x="3549" y="3648"/>
                <a:ext cx="2153" cy="8"/>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36" name="Rectangle 146"/>
              <p:cNvSpPr>
                <a:spLocks noChangeArrowheads="1"/>
              </p:cNvSpPr>
              <p:nvPr/>
            </p:nvSpPr>
            <p:spPr bwMode="auto">
              <a:xfrm>
                <a:off x="3549" y="3643"/>
                <a:ext cx="2153" cy="9"/>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37" name="Rectangle 147"/>
              <p:cNvSpPr>
                <a:spLocks noChangeArrowheads="1"/>
              </p:cNvSpPr>
              <p:nvPr/>
            </p:nvSpPr>
            <p:spPr bwMode="auto">
              <a:xfrm>
                <a:off x="3549" y="3639"/>
                <a:ext cx="2153" cy="9"/>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38" name="Rectangle 148"/>
              <p:cNvSpPr>
                <a:spLocks noChangeArrowheads="1"/>
              </p:cNvSpPr>
              <p:nvPr/>
            </p:nvSpPr>
            <p:spPr bwMode="auto">
              <a:xfrm>
                <a:off x="3549" y="3635"/>
                <a:ext cx="2153" cy="9"/>
              </a:xfrm>
              <a:prstGeom prst="rect">
                <a:avLst/>
              </a:prstGeom>
              <a:solidFill>
                <a:srgbClr val="000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39" name="Rectangle 149"/>
              <p:cNvSpPr>
                <a:spLocks noChangeArrowheads="1"/>
              </p:cNvSpPr>
              <p:nvPr/>
            </p:nvSpPr>
            <p:spPr bwMode="auto">
              <a:xfrm>
                <a:off x="3549" y="3631"/>
                <a:ext cx="2153" cy="8"/>
              </a:xfrm>
              <a:prstGeom prst="rect">
                <a:avLst/>
              </a:prstGeom>
              <a:solidFill>
                <a:srgbClr val="000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40" name="Rectangle 150"/>
              <p:cNvSpPr>
                <a:spLocks noChangeArrowheads="1"/>
              </p:cNvSpPr>
              <p:nvPr/>
            </p:nvSpPr>
            <p:spPr bwMode="auto">
              <a:xfrm>
                <a:off x="3549" y="3625"/>
                <a:ext cx="2153" cy="10"/>
              </a:xfrm>
              <a:prstGeom prst="rect">
                <a:avLst/>
              </a:prstGeom>
              <a:solidFill>
                <a:srgbClr val="000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41" name="Rectangle 151"/>
              <p:cNvSpPr>
                <a:spLocks noChangeArrowheads="1"/>
              </p:cNvSpPr>
              <p:nvPr/>
            </p:nvSpPr>
            <p:spPr bwMode="auto">
              <a:xfrm>
                <a:off x="3549" y="3621"/>
                <a:ext cx="2153" cy="10"/>
              </a:xfrm>
              <a:prstGeom prst="rect">
                <a:avLst/>
              </a:prstGeom>
              <a:solidFill>
                <a:srgbClr val="0000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42" name="Rectangle 152"/>
              <p:cNvSpPr>
                <a:spLocks noChangeArrowheads="1"/>
              </p:cNvSpPr>
              <p:nvPr/>
            </p:nvSpPr>
            <p:spPr bwMode="auto">
              <a:xfrm>
                <a:off x="3549" y="3618"/>
                <a:ext cx="2153" cy="7"/>
              </a:xfrm>
              <a:prstGeom prst="rect">
                <a:avLst/>
              </a:prstGeom>
              <a:solidFill>
                <a:srgbClr val="0000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43" name="Rectangle 153"/>
              <p:cNvSpPr>
                <a:spLocks noChangeArrowheads="1"/>
              </p:cNvSpPr>
              <p:nvPr/>
            </p:nvSpPr>
            <p:spPr bwMode="auto">
              <a:xfrm>
                <a:off x="3549" y="3614"/>
                <a:ext cx="2153" cy="7"/>
              </a:xfrm>
              <a:prstGeom prst="rect">
                <a:avLst/>
              </a:prstGeom>
              <a:solidFill>
                <a:srgbClr val="000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44" name="Rectangle 154"/>
              <p:cNvSpPr>
                <a:spLocks noChangeArrowheads="1"/>
              </p:cNvSpPr>
              <p:nvPr/>
            </p:nvSpPr>
            <p:spPr bwMode="auto">
              <a:xfrm>
                <a:off x="3549" y="3608"/>
                <a:ext cx="2153" cy="10"/>
              </a:xfrm>
              <a:prstGeom prst="rect">
                <a:avLst/>
              </a:prstGeom>
              <a:solidFill>
                <a:srgbClr val="000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45" name="Rectangle 155"/>
              <p:cNvSpPr>
                <a:spLocks noChangeArrowheads="1"/>
              </p:cNvSpPr>
              <p:nvPr/>
            </p:nvSpPr>
            <p:spPr bwMode="auto">
              <a:xfrm>
                <a:off x="3549" y="3604"/>
                <a:ext cx="2153" cy="10"/>
              </a:xfrm>
              <a:prstGeom prst="rect">
                <a:avLst/>
              </a:prstGeom>
              <a:solidFill>
                <a:srgbClr val="000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46" name="Rectangle 156"/>
              <p:cNvSpPr>
                <a:spLocks noChangeArrowheads="1"/>
              </p:cNvSpPr>
              <p:nvPr/>
            </p:nvSpPr>
            <p:spPr bwMode="auto">
              <a:xfrm>
                <a:off x="3549" y="3600"/>
                <a:ext cx="2153" cy="8"/>
              </a:xfrm>
              <a:prstGeom prst="rect">
                <a:avLst/>
              </a:prstGeom>
              <a:solidFill>
                <a:srgbClr val="000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47" name="Rectangle 157"/>
              <p:cNvSpPr>
                <a:spLocks noChangeArrowheads="1"/>
              </p:cNvSpPr>
              <p:nvPr/>
            </p:nvSpPr>
            <p:spPr bwMode="auto">
              <a:xfrm>
                <a:off x="3549" y="3595"/>
                <a:ext cx="2153" cy="9"/>
              </a:xfrm>
              <a:prstGeom prst="rect">
                <a:avLst/>
              </a:prstGeom>
              <a:solidFill>
                <a:srgbClr val="000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48" name="Rectangle 158"/>
              <p:cNvSpPr>
                <a:spLocks noChangeArrowheads="1"/>
              </p:cNvSpPr>
              <p:nvPr/>
            </p:nvSpPr>
            <p:spPr bwMode="auto">
              <a:xfrm>
                <a:off x="3549" y="3591"/>
                <a:ext cx="2153" cy="9"/>
              </a:xfrm>
              <a:prstGeom prst="rect">
                <a:avLst/>
              </a:prstGeom>
              <a:solidFill>
                <a:srgbClr val="0000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49" name="Rectangle 159"/>
              <p:cNvSpPr>
                <a:spLocks noChangeArrowheads="1"/>
              </p:cNvSpPr>
              <p:nvPr/>
            </p:nvSpPr>
            <p:spPr bwMode="auto">
              <a:xfrm>
                <a:off x="3549" y="3587"/>
                <a:ext cx="2153" cy="8"/>
              </a:xfrm>
              <a:prstGeom prst="rect">
                <a:avLst/>
              </a:prstGeom>
              <a:solidFill>
                <a:srgbClr val="0000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50" name="Rectangle 160"/>
              <p:cNvSpPr>
                <a:spLocks noChangeArrowheads="1"/>
              </p:cNvSpPr>
              <p:nvPr/>
            </p:nvSpPr>
            <p:spPr bwMode="auto">
              <a:xfrm>
                <a:off x="3549" y="3583"/>
                <a:ext cx="2153" cy="8"/>
              </a:xfrm>
              <a:prstGeom prst="rect">
                <a:avLst/>
              </a:prstGeom>
              <a:solidFill>
                <a:srgbClr val="0000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51" name="Rectangle 161"/>
              <p:cNvSpPr>
                <a:spLocks noChangeArrowheads="1"/>
              </p:cNvSpPr>
              <p:nvPr/>
            </p:nvSpPr>
            <p:spPr bwMode="auto">
              <a:xfrm>
                <a:off x="3549" y="3577"/>
                <a:ext cx="2153" cy="10"/>
              </a:xfrm>
              <a:prstGeom prst="rect">
                <a:avLst/>
              </a:prstGeom>
              <a:solidFill>
                <a:srgbClr val="0000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52" name="Rectangle 162"/>
              <p:cNvSpPr>
                <a:spLocks noChangeArrowheads="1"/>
              </p:cNvSpPr>
              <p:nvPr/>
            </p:nvSpPr>
            <p:spPr bwMode="auto">
              <a:xfrm>
                <a:off x="3549" y="3573"/>
                <a:ext cx="2153" cy="10"/>
              </a:xfrm>
              <a:prstGeom prst="rect">
                <a:avLst/>
              </a:prstGeom>
              <a:solidFill>
                <a:srgbClr val="0000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53" name="Rectangle 163"/>
              <p:cNvSpPr>
                <a:spLocks noChangeArrowheads="1"/>
              </p:cNvSpPr>
              <p:nvPr/>
            </p:nvSpPr>
            <p:spPr bwMode="auto">
              <a:xfrm>
                <a:off x="3549" y="3570"/>
                <a:ext cx="2153" cy="7"/>
              </a:xfrm>
              <a:prstGeom prst="rect">
                <a:avLst/>
              </a:prstGeom>
              <a:solidFill>
                <a:srgbClr val="000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54" name="Rectangle 164"/>
              <p:cNvSpPr>
                <a:spLocks noChangeArrowheads="1"/>
              </p:cNvSpPr>
              <p:nvPr/>
            </p:nvSpPr>
            <p:spPr bwMode="auto">
              <a:xfrm>
                <a:off x="3549" y="3564"/>
                <a:ext cx="2153" cy="9"/>
              </a:xfrm>
              <a:prstGeom prst="rect">
                <a:avLst/>
              </a:prstGeom>
              <a:solidFill>
                <a:srgbClr val="000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55" name="Rectangle 165"/>
              <p:cNvSpPr>
                <a:spLocks noChangeArrowheads="1"/>
              </p:cNvSpPr>
              <p:nvPr/>
            </p:nvSpPr>
            <p:spPr bwMode="auto">
              <a:xfrm>
                <a:off x="3549" y="3560"/>
                <a:ext cx="2153" cy="10"/>
              </a:xfrm>
              <a:prstGeom prst="rect">
                <a:avLst/>
              </a:prstGeom>
              <a:solidFill>
                <a:srgbClr val="000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56" name="Rectangle 166"/>
              <p:cNvSpPr>
                <a:spLocks noChangeArrowheads="1"/>
              </p:cNvSpPr>
              <p:nvPr/>
            </p:nvSpPr>
            <p:spPr bwMode="auto">
              <a:xfrm>
                <a:off x="3549" y="3556"/>
                <a:ext cx="2153" cy="8"/>
              </a:xfrm>
              <a:prstGeom prst="rect">
                <a:avLst/>
              </a:prstGeom>
              <a:solidFill>
                <a:srgbClr val="0000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57" name="Rectangle 167"/>
              <p:cNvSpPr>
                <a:spLocks noChangeArrowheads="1"/>
              </p:cNvSpPr>
              <p:nvPr/>
            </p:nvSpPr>
            <p:spPr bwMode="auto">
              <a:xfrm>
                <a:off x="3549" y="3552"/>
                <a:ext cx="2153" cy="8"/>
              </a:xfrm>
              <a:prstGeom prst="rect">
                <a:avLst/>
              </a:prstGeom>
              <a:solidFill>
                <a:srgbClr val="0000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58" name="Rectangle 168"/>
              <p:cNvSpPr>
                <a:spLocks noChangeArrowheads="1"/>
              </p:cNvSpPr>
              <p:nvPr/>
            </p:nvSpPr>
            <p:spPr bwMode="auto">
              <a:xfrm>
                <a:off x="3549" y="3546"/>
                <a:ext cx="2153" cy="10"/>
              </a:xfrm>
              <a:prstGeom prst="rect">
                <a:avLst/>
              </a:prstGeom>
              <a:solidFill>
                <a:srgbClr val="0000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59" name="Rectangle 169"/>
              <p:cNvSpPr>
                <a:spLocks noChangeArrowheads="1"/>
              </p:cNvSpPr>
              <p:nvPr/>
            </p:nvSpPr>
            <p:spPr bwMode="auto">
              <a:xfrm>
                <a:off x="3549" y="3543"/>
                <a:ext cx="2153" cy="9"/>
              </a:xfrm>
              <a:prstGeom prst="rect">
                <a:avLst/>
              </a:prstGeom>
              <a:solidFill>
                <a:srgbClr val="0000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60" name="Rectangle 170"/>
              <p:cNvSpPr>
                <a:spLocks noChangeArrowheads="1"/>
              </p:cNvSpPr>
              <p:nvPr/>
            </p:nvSpPr>
            <p:spPr bwMode="auto">
              <a:xfrm>
                <a:off x="3549" y="3539"/>
                <a:ext cx="2153" cy="7"/>
              </a:xfrm>
              <a:prstGeom prst="rect">
                <a:avLst/>
              </a:prstGeom>
              <a:solidFill>
                <a:srgbClr val="0000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61" name="Rectangle 171"/>
              <p:cNvSpPr>
                <a:spLocks noChangeArrowheads="1"/>
              </p:cNvSpPr>
              <p:nvPr/>
            </p:nvSpPr>
            <p:spPr bwMode="auto">
              <a:xfrm>
                <a:off x="3549" y="3533"/>
                <a:ext cx="2153" cy="10"/>
              </a:xfrm>
              <a:prstGeom prst="rect">
                <a:avLst/>
              </a:prstGeom>
              <a:solidFill>
                <a:srgbClr val="0000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62" name="Rectangle 172"/>
              <p:cNvSpPr>
                <a:spLocks noChangeArrowheads="1"/>
              </p:cNvSpPr>
              <p:nvPr/>
            </p:nvSpPr>
            <p:spPr bwMode="auto">
              <a:xfrm>
                <a:off x="3549" y="3529"/>
                <a:ext cx="2153" cy="10"/>
              </a:xfrm>
              <a:prstGeom prst="rect">
                <a:avLst/>
              </a:prstGeom>
              <a:solidFill>
                <a:srgbClr val="0000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63" name="Rectangle 173"/>
              <p:cNvSpPr>
                <a:spLocks noChangeArrowheads="1"/>
              </p:cNvSpPr>
              <p:nvPr/>
            </p:nvSpPr>
            <p:spPr bwMode="auto">
              <a:xfrm>
                <a:off x="3549" y="3525"/>
                <a:ext cx="2153" cy="8"/>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64" name="Rectangle 174"/>
              <p:cNvSpPr>
                <a:spLocks noChangeArrowheads="1"/>
              </p:cNvSpPr>
              <p:nvPr/>
            </p:nvSpPr>
            <p:spPr bwMode="auto">
              <a:xfrm>
                <a:off x="3549" y="3522"/>
                <a:ext cx="2153" cy="7"/>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65" name="Rectangle 175"/>
              <p:cNvSpPr>
                <a:spLocks noChangeArrowheads="1"/>
              </p:cNvSpPr>
              <p:nvPr/>
            </p:nvSpPr>
            <p:spPr bwMode="auto">
              <a:xfrm>
                <a:off x="3549" y="3516"/>
                <a:ext cx="2153" cy="9"/>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66" name="Rectangle 176"/>
              <p:cNvSpPr>
                <a:spLocks noChangeArrowheads="1"/>
              </p:cNvSpPr>
              <p:nvPr/>
            </p:nvSpPr>
            <p:spPr bwMode="auto">
              <a:xfrm>
                <a:off x="3549" y="3512"/>
                <a:ext cx="2153" cy="10"/>
              </a:xfrm>
              <a:prstGeom prst="rect">
                <a:avLst/>
              </a:prstGeom>
              <a:solidFill>
                <a:srgbClr val="0000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67" name="Rectangle 177"/>
              <p:cNvSpPr>
                <a:spLocks noChangeArrowheads="1"/>
              </p:cNvSpPr>
              <p:nvPr/>
            </p:nvSpPr>
            <p:spPr bwMode="auto">
              <a:xfrm>
                <a:off x="3549" y="3508"/>
                <a:ext cx="2153" cy="8"/>
              </a:xfrm>
              <a:prstGeom prst="rect">
                <a:avLst/>
              </a:prstGeom>
              <a:solidFill>
                <a:srgbClr val="0000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68" name="Rectangle 178"/>
              <p:cNvSpPr>
                <a:spLocks noChangeArrowheads="1"/>
              </p:cNvSpPr>
              <p:nvPr/>
            </p:nvSpPr>
            <p:spPr bwMode="auto">
              <a:xfrm>
                <a:off x="3549" y="3502"/>
                <a:ext cx="2153" cy="10"/>
              </a:xfrm>
              <a:prstGeom prst="rect">
                <a:avLst/>
              </a:prstGeom>
              <a:solidFill>
                <a:srgbClr val="0000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69" name="Rectangle 179"/>
              <p:cNvSpPr>
                <a:spLocks noChangeArrowheads="1"/>
              </p:cNvSpPr>
              <p:nvPr/>
            </p:nvSpPr>
            <p:spPr bwMode="auto">
              <a:xfrm>
                <a:off x="3549" y="3498"/>
                <a:ext cx="2153" cy="10"/>
              </a:xfrm>
              <a:prstGeom prst="rect">
                <a:avLst/>
              </a:prstGeom>
              <a:solidFill>
                <a:srgbClr val="0000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70" name="Rectangle 180"/>
              <p:cNvSpPr>
                <a:spLocks noChangeArrowheads="1"/>
              </p:cNvSpPr>
              <p:nvPr/>
            </p:nvSpPr>
            <p:spPr bwMode="auto">
              <a:xfrm>
                <a:off x="3549" y="3495"/>
                <a:ext cx="2153" cy="7"/>
              </a:xfrm>
              <a:prstGeom prst="rect">
                <a:avLst/>
              </a:prstGeom>
              <a:solidFill>
                <a:srgbClr val="0000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71" name="Rectangle 181"/>
              <p:cNvSpPr>
                <a:spLocks noChangeArrowheads="1"/>
              </p:cNvSpPr>
              <p:nvPr/>
            </p:nvSpPr>
            <p:spPr bwMode="auto">
              <a:xfrm>
                <a:off x="3549" y="3491"/>
                <a:ext cx="2153" cy="7"/>
              </a:xfrm>
              <a:prstGeom prst="rect">
                <a:avLst/>
              </a:prstGeom>
              <a:solidFill>
                <a:srgbClr val="0000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72" name="Rectangle 182"/>
              <p:cNvSpPr>
                <a:spLocks noChangeArrowheads="1"/>
              </p:cNvSpPr>
              <p:nvPr/>
            </p:nvSpPr>
            <p:spPr bwMode="auto">
              <a:xfrm>
                <a:off x="3549" y="3485"/>
                <a:ext cx="2153" cy="10"/>
              </a:xfrm>
              <a:prstGeom prst="rect">
                <a:avLst/>
              </a:prstGeom>
              <a:solidFill>
                <a:srgbClr val="0000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73" name="Rectangle 183"/>
              <p:cNvSpPr>
                <a:spLocks noChangeArrowheads="1"/>
              </p:cNvSpPr>
              <p:nvPr/>
            </p:nvSpPr>
            <p:spPr bwMode="auto">
              <a:xfrm>
                <a:off x="3549" y="3481"/>
                <a:ext cx="2153" cy="10"/>
              </a:xfrm>
              <a:prstGeom prst="rect">
                <a:avLst/>
              </a:prstGeom>
              <a:solidFill>
                <a:srgbClr val="0000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74" name="Rectangle 184"/>
              <p:cNvSpPr>
                <a:spLocks noChangeArrowheads="1"/>
              </p:cNvSpPr>
              <p:nvPr/>
            </p:nvSpPr>
            <p:spPr bwMode="auto">
              <a:xfrm>
                <a:off x="3549" y="3477"/>
                <a:ext cx="2153" cy="8"/>
              </a:xfrm>
              <a:prstGeom prst="rect">
                <a:avLst/>
              </a:prstGeom>
              <a:solidFill>
                <a:srgbClr val="0000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75" name="Rectangle 185"/>
              <p:cNvSpPr>
                <a:spLocks noChangeArrowheads="1"/>
              </p:cNvSpPr>
              <p:nvPr/>
            </p:nvSpPr>
            <p:spPr bwMode="auto">
              <a:xfrm>
                <a:off x="3549" y="3472"/>
                <a:ext cx="2153" cy="9"/>
              </a:xfrm>
              <a:prstGeom prst="rect">
                <a:avLst/>
              </a:prstGeom>
              <a:solidFill>
                <a:srgbClr val="0000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76" name="Rectangle 186"/>
              <p:cNvSpPr>
                <a:spLocks noChangeArrowheads="1"/>
              </p:cNvSpPr>
              <p:nvPr/>
            </p:nvSpPr>
            <p:spPr bwMode="auto">
              <a:xfrm>
                <a:off x="3549" y="3468"/>
                <a:ext cx="2153" cy="9"/>
              </a:xfrm>
              <a:prstGeom prst="rect">
                <a:avLst/>
              </a:prstGeom>
              <a:solidFill>
                <a:srgbClr val="0000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77" name="Rectangle 187"/>
              <p:cNvSpPr>
                <a:spLocks noChangeArrowheads="1"/>
              </p:cNvSpPr>
              <p:nvPr/>
            </p:nvSpPr>
            <p:spPr bwMode="auto">
              <a:xfrm>
                <a:off x="3549" y="3464"/>
                <a:ext cx="2153" cy="8"/>
              </a:xfrm>
              <a:prstGeom prst="rect">
                <a:avLst/>
              </a:prstGeom>
              <a:solidFill>
                <a:srgbClr val="0000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78" name="Rectangle 188"/>
              <p:cNvSpPr>
                <a:spLocks noChangeArrowheads="1"/>
              </p:cNvSpPr>
              <p:nvPr/>
            </p:nvSpPr>
            <p:spPr bwMode="auto">
              <a:xfrm>
                <a:off x="3549" y="3460"/>
                <a:ext cx="2153" cy="8"/>
              </a:xfrm>
              <a:prstGeom prst="rect">
                <a:avLst/>
              </a:prstGeom>
              <a:solidFill>
                <a:srgbClr val="0000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79" name="Rectangle 189"/>
              <p:cNvSpPr>
                <a:spLocks noChangeArrowheads="1"/>
              </p:cNvSpPr>
              <p:nvPr/>
            </p:nvSpPr>
            <p:spPr bwMode="auto">
              <a:xfrm>
                <a:off x="3549" y="3454"/>
                <a:ext cx="2153" cy="10"/>
              </a:xfrm>
              <a:prstGeom prst="rect">
                <a:avLst/>
              </a:prstGeom>
              <a:solidFill>
                <a:srgbClr val="0000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80" name="Rectangle 190"/>
              <p:cNvSpPr>
                <a:spLocks noChangeArrowheads="1"/>
              </p:cNvSpPr>
              <p:nvPr/>
            </p:nvSpPr>
            <p:spPr bwMode="auto">
              <a:xfrm>
                <a:off x="3549" y="3450"/>
                <a:ext cx="2153" cy="10"/>
              </a:xfrm>
              <a:prstGeom prst="rect">
                <a:avLst/>
              </a:prstGeom>
              <a:solidFill>
                <a:srgbClr val="0000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81" name="Rectangle 191"/>
              <p:cNvSpPr>
                <a:spLocks noChangeArrowheads="1"/>
              </p:cNvSpPr>
              <p:nvPr/>
            </p:nvSpPr>
            <p:spPr bwMode="auto">
              <a:xfrm>
                <a:off x="3549" y="3447"/>
                <a:ext cx="2153" cy="7"/>
              </a:xfrm>
              <a:prstGeom prst="rect">
                <a:avLst/>
              </a:prstGeom>
              <a:solidFill>
                <a:srgbClr val="0000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82" name="Rectangle 192"/>
              <p:cNvSpPr>
                <a:spLocks noChangeArrowheads="1"/>
              </p:cNvSpPr>
              <p:nvPr/>
            </p:nvSpPr>
            <p:spPr bwMode="auto">
              <a:xfrm>
                <a:off x="3549" y="3441"/>
                <a:ext cx="2153" cy="9"/>
              </a:xfrm>
              <a:prstGeom prst="rect">
                <a:avLst/>
              </a:prstGeom>
              <a:solidFill>
                <a:srgbClr val="0000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83" name="Rectangle 193"/>
              <p:cNvSpPr>
                <a:spLocks noChangeArrowheads="1"/>
              </p:cNvSpPr>
              <p:nvPr/>
            </p:nvSpPr>
            <p:spPr bwMode="auto">
              <a:xfrm>
                <a:off x="3549" y="3437"/>
                <a:ext cx="2153" cy="10"/>
              </a:xfrm>
              <a:prstGeom prst="rect">
                <a:avLst/>
              </a:prstGeom>
              <a:solidFill>
                <a:srgbClr val="0000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84" name="Rectangle 194"/>
              <p:cNvSpPr>
                <a:spLocks noChangeArrowheads="1"/>
              </p:cNvSpPr>
              <p:nvPr/>
            </p:nvSpPr>
            <p:spPr bwMode="auto">
              <a:xfrm>
                <a:off x="3549" y="3433"/>
                <a:ext cx="2153" cy="8"/>
              </a:xfrm>
              <a:prstGeom prst="rect">
                <a:avLst/>
              </a:prstGeom>
              <a:solidFill>
                <a:srgbClr val="0000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85" name="Rectangle 195"/>
              <p:cNvSpPr>
                <a:spLocks noChangeArrowheads="1"/>
              </p:cNvSpPr>
              <p:nvPr/>
            </p:nvSpPr>
            <p:spPr bwMode="auto">
              <a:xfrm>
                <a:off x="3549" y="3429"/>
                <a:ext cx="2153" cy="8"/>
              </a:xfrm>
              <a:prstGeom prst="rect">
                <a:avLst/>
              </a:prstGeom>
              <a:solidFill>
                <a:srgbClr val="0000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86" name="Rectangle 196"/>
              <p:cNvSpPr>
                <a:spLocks noChangeArrowheads="1"/>
              </p:cNvSpPr>
              <p:nvPr/>
            </p:nvSpPr>
            <p:spPr bwMode="auto">
              <a:xfrm>
                <a:off x="3549" y="3424"/>
                <a:ext cx="2153" cy="9"/>
              </a:xfrm>
              <a:prstGeom prst="rect">
                <a:avLst/>
              </a:prstGeom>
              <a:solidFill>
                <a:srgbClr val="0000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87" name="Rectangle 197"/>
              <p:cNvSpPr>
                <a:spLocks noChangeArrowheads="1"/>
              </p:cNvSpPr>
              <p:nvPr/>
            </p:nvSpPr>
            <p:spPr bwMode="auto">
              <a:xfrm>
                <a:off x="3549" y="3420"/>
                <a:ext cx="2153" cy="9"/>
              </a:xfrm>
              <a:prstGeom prst="rect">
                <a:avLst/>
              </a:prstGeom>
              <a:solidFill>
                <a:srgbClr val="0000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88" name="Rectangle 198"/>
              <p:cNvSpPr>
                <a:spLocks noChangeArrowheads="1"/>
              </p:cNvSpPr>
              <p:nvPr/>
            </p:nvSpPr>
            <p:spPr bwMode="auto">
              <a:xfrm>
                <a:off x="3549" y="3416"/>
                <a:ext cx="2153" cy="8"/>
              </a:xfrm>
              <a:prstGeom prst="rect">
                <a:avLst/>
              </a:prstGeom>
              <a:solidFill>
                <a:srgbClr val="0000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89" name="Rectangle 199"/>
              <p:cNvSpPr>
                <a:spLocks noChangeArrowheads="1"/>
              </p:cNvSpPr>
              <p:nvPr/>
            </p:nvSpPr>
            <p:spPr bwMode="auto">
              <a:xfrm>
                <a:off x="3549" y="3410"/>
                <a:ext cx="2153" cy="10"/>
              </a:xfrm>
              <a:prstGeom prst="rect">
                <a:avLst/>
              </a:prstGeom>
              <a:solidFill>
                <a:srgbClr val="0000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90" name="Rectangle 200"/>
              <p:cNvSpPr>
                <a:spLocks noChangeArrowheads="1"/>
              </p:cNvSpPr>
              <p:nvPr/>
            </p:nvSpPr>
            <p:spPr bwMode="auto">
              <a:xfrm>
                <a:off x="3549" y="3406"/>
                <a:ext cx="2153" cy="10"/>
              </a:xfrm>
              <a:prstGeom prst="rect">
                <a:avLst/>
              </a:prstGeom>
              <a:solidFill>
                <a:srgbClr val="0000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91" name="Rectangle 201"/>
              <p:cNvSpPr>
                <a:spLocks noChangeArrowheads="1"/>
              </p:cNvSpPr>
              <p:nvPr/>
            </p:nvSpPr>
            <p:spPr bwMode="auto">
              <a:xfrm>
                <a:off x="3549" y="3402"/>
                <a:ext cx="2153" cy="8"/>
              </a:xfrm>
              <a:prstGeom prst="rect">
                <a:avLst/>
              </a:prstGeom>
              <a:solidFill>
                <a:srgbClr val="0000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92" name="Rectangle 202"/>
              <p:cNvSpPr>
                <a:spLocks noChangeArrowheads="1"/>
              </p:cNvSpPr>
              <p:nvPr/>
            </p:nvSpPr>
            <p:spPr bwMode="auto">
              <a:xfrm>
                <a:off x="3549" y="3399"/>
                <a:ext cx="2153" cy="7"/>
              </a:xfrm>
              <a:prstGeom prst="rect">
                <a:avLst/>
              </a:prstGeom>
              <a:solidFill>
                <a:srgbClr val="0000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93" name="Rectangle 203"/>
              <p:cNvSpPr>
                <a:spLocks noChangeArrowheads="1"/>
              </p:cNvSpPr>
              <p:nvPr/>
            </p:nvSpPr>
            <p:spPr bwMode="auto">
              <a:xfrm>
                <a:off x="3549" y="3393"/>
                <a:ext cx="2153" cy="9"/>
              </a:xfrm>
              <a:prstGeom prst="rect">
                <a:avLst/>
              </a:prstGeom>
              <a:solidFill>
                <a:srgbClr val="0000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94" name="Rectangle 204"/>
              <p:cNvSpPr>
                <a:spLocks noChangeArrowheads="1"/>
              </p:cNvSpPr>
              <p:nvPr/>
            </p:nvSpPr>
            <p:spPr bwMode="auto">
              <a:xfrm>
                <a:off x="3549" y="3389"/>
                <a:ext cx="2153" cy="10"/>
              </a:xfrm>
              <a:prstGeom prst="rect">
                <a:avLst/>
              </a:prstGeom>
              <a:solidFill>
                <a:srgbClr val="0000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95" name="Rectangle 205"/>
              <p:cNvSpPr>
                <a:spLocks noChangeArrowheads="1"/>
              </p:cNvSpPr>
              <p:nvPr/>
            </p:nvSpPr>
            <p:spPr bwMode="auto">
              <a:xfrm>
                <a:off x="3549" y="3385"/>
                <a:ext cx="2153" cy="8"/>
              </a:xfrm>
              <a:prstGeom prst="rect">
                <a:avLst/>
              </a:prstGeom>
              <a:solidFill>
                <a:srgbClr val="0000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96" name="Rectangle 206"/>
              <p:cNvSpPr>
                <a:spLocks noChangeArrowheads="1"/>
              </p:cNvSpPr>
              <p:nvPr/>
            </p:nvSpPr>
            <p:spPr bwMode="auto">
              <a:xfrm>
                <a:off x="3549" y="3379"/>
                <a:ext cx="2153" cy="10"/>
              </a:xfrm>
              <a:prstGeom prst="rect">
                <a:avLst/>
              </a:prstGeom>
              <a:solidFill>
                <a:srgbClr val="0000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97" name="Rectangle 207"/>
              <p:cNvSpPr>
                <a:spLocks noChangeArrowheads="1"/>
              </p:cNvSpPr>
              <p:nvPr/>
            </p:nvSpPr>
            <p:spPr bwMode="auto">
              <a:xfrm>
                <a:off x="3549" y="3376"/>
                <a:ext cx="2153" cy="9"/>
              </a:xfrm>
              <a:prstGeom prst="rect">
                <a:avLst/>
              </a:prstGeom>
              <a:solidFill>
                <a:srgbClr val="0000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98" name="Rectangle 208"/>
              <p:cNvSpPr>
                <a:spLocks noChangeArrowheads="1"/>
              </p:cNvSpPr>
              <p:nvPr/>
            </p:nvSpPr>
            <p:spPr bwMode="auto">
              <a:xfrm>
                <a:off x="3549" y="3372"/>
                <a:ext cx="2153" cy="7"/>
              </a:xfrm>
              <a:prstGeom prst="rect">
                <a:avLst/>
              </a:prstGeom>
              <a:solidFill>
                <a:srgbClr val="0000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599" name="Rectangle 209"/>
              <p:cNvSpPr>
                <a:spLocks noChangeArrowheads="1"/>
              </p:cNvSpPr>
              <p:nvPr/>
            </p:nvSpPr>
            <p:spPr bwMode="auto">
              <a:xfrm>
                <a:off x="3549" y="3368"/>
                <a:ext cx="2153" cy="8"/>
              </a:xfrm>
              <a:prstGeom prst="rect">
                <a:avLst/>
              </a:prstGeom>
              <a:solidFill>
                <a:srgbClr val="000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600" name="Rectangle 210"/>
              <p:cNvSpPr>
                <a:spLocks noChangeArrowheads="1"/>
              </p:cNvSpPr>
              <p:nvPr/>
            </p:nvSpPr>
            <p:spPr bwMode="auto">
              <a:xfrm>
                <a:off x="3549" y="3362"/>
                <a:ext cx="2153" cy="10"/>
              </a:xfrm>
              <a:prstGeom prst="rect">
                <a:avLst/>
              </a:prstGeom>
              <a:solidFill>
                <a:srgbClr val="000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601" name="Rectangle 211"/>
              <p:cNvSpPr>
                <a:spLocks noChangeArrowheads="1"/>
              </p:cNvSpPr>
              <p:nvPr/>
            </p:nvSpPr>
            <p:spPr bwMode="auto">
              <a:xfrm>
                <a:off x="3549" y="3358"/>
                <a:ext cx="2153" cy="10"/>
              </a:xfrm>
              <a:prstGeom prst="rect">
                <a:avLst/>
              </a:prstGeom>
              <a:solidFill>
                <a:srgbClr val="000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602" name="Rectangle 212"/>
              <p:cNvSpPr>
                <a:spLocks noChangeArrowheads="1"/>
              </p:cNvSpPr>
              <p:nvPr/>
            </p:nvSpPr>
            <p:spPr bwMode="auto">
              <a:xfrm>
                <a:off x="3549" y="3354"/>
                <a:ext cx="2153" cy="8"/>
              </a:xfrm>
              <a:prstGeom prst="rect">
                <a:avLst/>
              </a:prstGeom>
              <a:solidFill>
                <a:srgbClr val="000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603" name="Rectangle 213"/>
              <p:cNvSpPr>
                <a:spLocks noChangeArrowheads="1"/>
              </p:cNvSpPr>
              <p:nvPr/>
            </p:nvSpPr>
            <p:spPr bwMode="auto">
              <a:xfrm>
                <a:off x="3549" y="3349"/>
                <a:ext cx="2153" cy="9"/>
              </a:xfrm>
              <a:prstGeom prst="rect">
                <a:avLst/>
              </a:prstGeom>
              <a:solidFill>
                <a:srgbClr val="000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604" name="Rectangle 214"/>
              <p:cNvSpPr>
                <a:spLocks noChangeArrowheads="1"/>
              </p:cNvSpPr>
              <p:nvPr/>
            </p:nvSpPr>
            <p:spPr bwMode="auto">
              <a:xfrm>
                <a:off x="3549" y="3345"/>
                <a:ext cx="2153" cy="9"/>
              </a:xfrm>
              <a:prstGeom prst="rect">
                <a:avLst/>
              </a:prstGeom>
              <a:solidFill>
                <a:srgbClr val="0000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605" name="Rectangle 215"/>
              <p:cNvSpPr>
                <a:spLocks noChangeArrowheads="1"/>
              </p:cNvSpPr>
              <p:nvPr/>
            </p:nvSpPr>
            <p:spPr bwMode="auto">
              <a:xfrm>
                <a:off x="3549" y="3341"/>
                <a:ext cx="2153" cy="8"/>
              </a:xfrm>
              <a:prstGeom prst="rect">
                <a:avLst/>
              </a:prstGeom>
              <a:solidFill>
                <a:srgbClr val="0000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606" name="Rectangle 216"/>
              <p:cNvSpPr>
                <a:spLocks noChangeArrowheads="1"/>
              </p:cNvSpPr>
              <p:nvPr/>
            </p:nvSpPr>
            <p:spPr bwMode="auto">
              <a:xfrm>
                <a:off x="3549" y="3337"/>
                <a:ext cx="2153" cy="8"/>
              </a:xfrm>
              <a:prstGeom prst="rect">
                <a:avLst/>
              </a:prstGeom>
              <a:solidFill>
                <a:srgbClr val="0000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607" name="Rectangle 217"/>
              <p:cNvSpPr>
                <a:spLocks noChangeArrowheads="1"/>
              </p:cNvSpPr>
              <p:nvPr/>
            </p:nvSpPr>
            <p:spPr bwMode="auto">
              <a:xfrm>
                <a:off x="3549" y="3331"/>
                <a:ext cx="2153" cy="10"/>
              </a:xfrm>
              <a:prstGeom prst="rect">
                <a:avLst/>
              </a:prstGeom>
              <a:solidFill>
                <a:srgbClr val="0000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608" name="Rectangle 218"/>
              <p:cNvSpPr>
                <a:spLocks noChangeArrowheads="1"/>
              </p:cNvSpPr>
              <p:nvPr/>
            </p:nvSpPr>
            <p:spPr bwMode="auto">
              <a:xfrm>
                <a:off x="3549" y="3327"/>
                <a:ext cx="2153" cy="10"/>
              </a:xfrm>
              <a:prstGeom prst="rect">
                <a:avLst/>
              </a:prstGeom>
              <a:solidFill>
                <a:srgbClr val="0000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grpSp>
        <p:sp>
          <p:nvSpPr>
            <p:cNvPr id="54321" name="Rectangle 219"/>
            <p:cNvSpPr>
              <a:spLocks noChangeArrowheads="1"/>
            </p:cNvSpPr>
            <p:nvPr/>
          </p:nvSpPr>
          <p:spPr bwMode="auto">
            <a:xfrm>
              <a:off x="3549" y="3324"/>
              <a:ext cx="2153" cy="7"/>
            </a:xfrm>
            <a:prstGeom prst="rect">
              <a:avLst/>
            </a:prstGeom>
            <a:solidFill>
              <a:srgbClr val="0000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22" name="Rectangle 220"/>
            <p:cNvSpPr>
              <a:spLocks noChangeArrowheads="1"/>
            </p:cNvSpPr>
            <p:nvPr/>
          </p:nvSpPr>
          <p:spPr bwMode="auto">
            <a:xfrm>
              <a:off x="3549" y="3318"/>
              <a:ext cx="2153" cy="9"/>
            </a:xfrm>
            <a:prstGeom prst="rect">
              <a:avLst/>
            </a:prstGeom>
            <a:solidFill>
              <a:srgbClr val="0000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23" name="Rectangle 221"/>
            <p:cNvSpPr>
              <a:spLocks noChangeArrowheads="1"/>
            </p:cNvSpPr>
            <p:nvPr/>
          </p:nvSpPr>
          <p:spPr bwMode="auto">
            <a:xfrm>
              <a:off x="3549" y="3314"/>
              <a:ext cx="2153" cy="10"/>
            </a:xfrm>
            <a:prstGeom prst="rect">
              <a:avLst/>
            </a:prstGeom>
            <a:solidFill>
              <a:srgbClr val="0000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24" name="Rectangle 222"/>
            <p:cNvSpPr>
              <a:spLocks noChangeArrowheads="1"/>
            </p:cNvSpPr>
            <p:nvPr/>
          </p:nvSpPr>
          <p:spPr bwMode="auto">
            <a:xfrm>
              <a:off x="3549" y="3310"/>
              <a:ext cx="2153" cy="8"/>
            </a:xfrm>
            <a:prstGeom prst="rect">
              <a:avLst/>
            </a:prstGeom>
            <a:solidFill>
              <a:srgbClr val="00003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25" name="Rectangle 223"/>
            <p:cNvSpPr>
              <a:spLocks noChangeArrowheads="1"/>
            </p:cNvSpPr>
            <p:nvPr/>
          </p:nvSpPr>
          <p:spPr bwMode="auto">
            <a:xfrm>
              <a:off x="3549" y="3306"/>
              <a:ext cx="2153" cy="8"/>
            </a:xfrm>
            <a:prstGeom prst="rect">
              <a:avLst/>
            </a:prstGeom>
            <a:solidFill>
              <a:srgbClr val="00003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26" name="Rectangle 224"/>
            <p:cNvSpPr>
              <a:spLocks noChangeArrowheads="1"/>
            </p:cNvSpPr>
            <p:nvPr/>
          </p:nvSpPr>
          <p:spPr bwMode="auto">
            <a:xfrm>
              <a:off x="3549" y="3301"/>
              <a:ext cx="2153" cy="9"/>
            </a:xfrm>
            <a:prstGeom prst="rect">
              <a:avLst/>
            </a:prstGeom>
            <a:solidFill>
              <a:srgbClr val="00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27" name="Rectangle 225"/>
            <p:cNvSpPr>
              <a:spLocks noChangeArrowheads="1"/>
            </p:cNvSpPr>
            <p:nvPr/>
          </p:nvSpPr>
          <p:spPr bwMode="auto">
            <a:xfrm>
              <a:off x="3549" y="3297"/>
              <a:ext cx="2153" cy="9"/>
            </a:xfrm>
            <a:prstGeom prst="rect">
              <a:avLst/>
            </a:prstGeom>
            <a:solidFill>
              <a:srgbClr val="00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28" name="Rectangle 226"/>
            <p:cNvSpPr>
              <a:spLocks noChangeArrowheads="1"/>
            </p:cNvSpPr>
            <p:nvPr/>
          </p:nvSpPr>
          <p:spPr bwMode="auto">
            <a:xfrm>
              <a:off x="3549" y="3293"/>
              <a:ext cx="2153" cy="8"/>
            </a:xfrm>
            <a:prstGeom prst="rect">
              <a:avLst/>
            </a:prstGeom>
            <a:solidFill>
              <a:srgbClr val="00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29" name="Rectangle 227"/>
            <p:cNvSpPr>
              <a:spLocks noChangeArrowheads="1"/>
            </p:cNvSpPr>
            <p:nvPr/>
          </p:nvSpPr>
          <p:spPr bwMode="auto">
            <a:xfrm>
              <a:off x="3549" y="3287"/>
              <a:ext cx="2153" cy="10"/>
            </a:xfrm>
            <a:prstGeom prst="rect">
              <a:avLst/>
            </a:prstGeom>
            <a:solidFill>
              <a:srgbClr val="0000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30" name="Rectangle 228"/>
            <p:cNvSpPr>
              <a:spLocks noChangeArrowheads="1"/>
            </p:cNvSpPr>
            <p:nvPr/>
          </p:nvSpPr>
          <p:spPr bwMode="auto">
            <a:xfrm>
              <a:off x="3549" y="3283"/>
              <a:ext cx="2153" cy="10"/>
            </a:xfrm>
            <a:prstGeom prst="rect">
              <a:avLst/>
            </a:prstGeom>
            <a:solidFill>
              <a:srgbClr val="0000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31" name="Rectangle 229"/>
            <p:cNvSpPr>
              <a:spLocks noChangeArrowheads="1"/>
            </p:cNvSpPr>
            <p:nvPr/>
          </p:nvSpPr>
          <p:spPr bwMode="auto">
            <a:xfrm>
              <a:off x="3549" y="3279"/>
              <a:ext cx="2153" cy="8"/>
            </a:xfrm>
            <a:prstGeom prst="rect">
              <a:avLst/>
            </a:prstGeom>
            <a:solidFill>
              <a:srgbClr val="0000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32" name="Rectangle 230"/>
            <p:cNvSpPr>
              <a:spLocks noChangeArrowheads="1"/>
            </p:cNvSpPr>
            <p:nvPr/>
          </p:nvSpPr>
          <p:spPr bwMode="auto">
            <a:xfrm>
              <a:off x="3549" y="3270"/>
              <a:ext cx="2153" cy="9"/>
            </a:xfrm>
            <a:prstGeom prst="rect">
              <a:avLst/>
            </a:prstGeom>
            <a:solidFill>
              <a:srgbClr val="0000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33" name="Rectangle 231"/>
            <p:cNvSpPr>
              <a:spLocks noChangeArrowheads="1"/>
            </p:cNvSpPr>
            <p:nvPr/>
          </p:nvSpPr>
          <p:spPr bwMode="auto">
            <a:xfrm>
              <a:off x="3549" y="3266"/>
              <a:ext cx="2153" cy="10"/>
            </a:xfrm>
            <a:prstGeom prst="rect">
              <a:avLst/>
            </a:prstGeom>
            <a:solidFill>
              <a:srgbClr val="0000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34" name="Rectangle 232"/>
            <p:cNvSpPr>
              <a:spLocks noChangeArrowheads="1"/>
            </p:cNvSpPr>
            <p:nvPr/>
          </p:nvSpPr>
          <p:spPr bwMode="auto">
            <a:xfrm>
              <a:off x="3549" y="3262"/>
              <a:ext cx="2153" cy="8"/>
            </a:xfrm>
            <a:prstGeom prst="rect">
              <a:avLst/>
            </a:prstGeom>
            <a:solidFill>
              <a:srgbClr val="0000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35" name="Rectangle 233"/>
            <p:cNvSpPr>
              <a:spLocks noChangeArrowheads="1"/>
            </p:cNvSpPr>
            <p:nvPr/>
          </p:nvSpPr>
          <p:spPr bwMode="auto">
            <a:xfrm>
              <a:off x="3549" y="3256"/>
              <a:ext cx="2153" cy="10"/>
            </a:xfrm>
            <a:prstGeom prst="rect">
              <a:avLst/>
            </a:prstGeom>
            <a:solidFill>
              <a:srgbClr val="0000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36" name="Rectangle 234"/>
            <p:cNvSpPr>
              <a:spLocks noChangeArrowheads="1"/>
            </p:cNvSpPr>
            <p:nvPr/>
          </p:nvSpPr>
          <p:spPr bwMode="auto">
            <a:xfrm>
              <a:off x="3549" y="3253"/>
              <a:ext cx="2153" cy="9"/>
            </a:xfrm>
            <a:prstGeom prst="rect">
              <a:avLst/>
            </a:prstGeom>
            <a:solidFill>
              <a:srgbClr val="0000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37" name="Rectangle 235"/>
            <p:cNvSpPr>
              <a:spLocks noChangeArrowheads="1"/>
            </p:cNvSpPr>
            <p:nvPr/>
          </p:nvSpPr>
          <p:spPr bwMode="auto">
            <a:xfrm>
              <a:off x="3549" y="3249"/>
              <a:ext cx="2153" cy="7"/>
            </a:xfrm>
            <a:prstGeom prst="rect">
              <a:avLst/>
            </a:prstGeom>
            <a:solidFill>
              <a:srgbClr val="0000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38" name="Rectangle 236"/>
            <p:cNvSpPr>
              <a:spLocks noChangeArrowheads="1"/>
            </p:cNvSpPr>
            <p:nvPr/>
          </p:nvSpPr>
          <p:spPr bwMode="auto">
            <a:xfrm>
              <a:off x="3549" y="3245"/>
              <a:ext cx="2153" cy="8"/>
            </a:xfrm>
            <a:prstGeom prst="rect">
              <a:avLst/>
            </a:prstGeom>
            <a:solidFill>
              <a:srgbClr val="0000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39" name="Rectangle 237"/>
            <p:cNvSpPr>
              <a:spLocks noChangeArrowheads="1"/>
            </p:cNvSpPr>
            <p:nvPr/>
          </p:nvSpPr>
          <p:spPr bwMode="auto">
            <a:xfrm>
              <a:off x="3549" y="3239"/>
              <a:ext cx="2153" cy="10"/>
            </a:xfrm>
            <a:prstGeom prst="rect">
              <a:avLst/>
            </a:prstGeom>
            <a:solidFill>
              <a:srgbClr val="0000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40" name="Rectangle 238"/>
            <p:cNvSpPr>
              <a:spLocks noChangeArrowheads="1"/>
            </p:cNvSpPr>
            <p:nvPr/>
          </p:nvSpPr>
          <p:spPr bwMode="auto">
            <a:xfrm>
              <a:off x="3549" y="3235"/>
              <a:ext cx="2153" cy="10"/>
            </a:xfrm>
            <a:prstGeom prst="rect">
              <a:avLst/>
            </a:prstGeom>
            <a:solidFill>
              <a:srgbClr val="0000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41" name="Rectangle 239"/>
            <p:cNvSpPr>
              <a:spLocks noChangeArrowheads="1"/>
            </p:cNvSpPr>
            <p:nvPr/>
          </p:nvSpPr>
          <p:spPr bwMode="auto">
            <a:xfrm>
              <a:off x="3549" y="3231"/>
              <a:ext cx="2153" cy="8"/>
            </a:xfrm>
            <a:prstGeom prst="rect">
              <a:avLst/>
            </a:prstGeom>
            <a:solidFill>
              <a:srgbClr val="0000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42" name="Rectangle 240"/>
            <p:cNvSpPr>
              <a:spLocks noChangeArrowheads="1"/>
            </p:cNvSpPr>
            <p:nvPr/>
          </p:nvSpPr>
          <p:spPr bwMode="auto">
            <a:xfrm>
              <a:off x="3549" y="3226"/>
              <a:ext cx="2153" cy="9"/>
            </a:xfrm>
            <a:prstGeom prst="rect">
              <a:avLst/>
            </a:prstGeom>
            <a:solidFill>
              <a:srgbClr val="0000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43" name="Rectangle 241"/>
            <p:cNvSpPr>
              <a:spLocks noChangeArrowheads="1"/>
            </p:cNvSpPr>
            <p:nvPr/>
          </p:nvSpPr>
          <p:spPr bwMode="auto">
            <a:xfrm>
              <a:off x="3549" y="3222"/>
              <a:ext cx="2153" cy="9"/>
            </a:xfrm>
            <a:prstGeom prst="rect">
              <a:avLst/>
            </a:prstGeom>
            <a:solidFill>
              <a:srgbClr val="00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44" name="Rectangle 242"/>
            <p:cNvSpPr>
              <a:spLocks noChangeArrowheads="1"/>
            </p:cNvSpPr>
            <p:nvPr/>
          </p:nvSpPr>
          <p:spPr bwMode="auto">
            <a:xfrm>
              <a:off x="3549" y="3218"/>
              <a:ext cx="2153" cy="8"/>
            </a:xfrm>
            <a:prstGeom prst="rect">
              <a:avLst/>
            </a:prstGeom>
            <a:solidFill>
              <a:srgbClr val="00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45" name="Rectangle 243"/>
            <p:cNvSpPr>
              <a:spLocks noChangeArrowheads="1"/>
            </p:cNvSpPr>
            <p:nvPr/>
          </p:nvSpPr>
          <p:spPr bwMode="auto">
            <a:xfrm>
              <a:off x="3549" y="3214"/>
              <a:ext cx="2153" cy="8"/>
            </a:xfrm>
            <a:prstGeom prst="rect">
              <a:avLst/>
            </a:prstGeom>
            <a:solidFill>
              <a:srgbClr val="00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46" name="Rectangle 244"/>
            <p:cNvSpPr>
              <a:spLocks noChangeArrowheads="1"/>
            </p:cNvSpPr>
            <p:nvPr/>
          </p:nvSpPr>
          <p:spPr bwMode="auto">
            <a:xfrm>
              <a:off x="3549" y="3208"/>
              <a:ext cx="2153" cy="10"/>
            </a:xfrm>
            <a:prstGeom prst="rect">
              <a:avLst/>
            </a:prstGeom>
            <a:solidFill>
              <a:srgbClr val="0000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47" name="Rectangle 245"/>
            <p:cNvSpPr>
              <a:spLocks noChangeArrowheads="1"/>
            </p:cNvSpPr>
            <p:nvPr/>
          </p:nvSpPr>
          <p:spPr bwMode="auto">
            <a:xfrm>
              <a:off x="3549" y="3205"/>
              <a:ext cx="2153" cy="9"/>
            </a:xfrm>
            <a:prstGeom prst="rect">
              <a:avLst/>
            </a:prstGeom>
            <a:solidFill>
              <a:srgbClr val="0000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48" name="Rectangle 246"/>
            <p:cNvSpPr>
              <a:spLocks noChangeArrowheads="1"/>
            </p:cNvSpPr>
            <p:nvPr/>
          </p:nvSpPr>
          <p:spPr bwMode="auto">
            <a:xfrm>
              <a:off x="3549" y="3195"/>
              <a:ext cx="2153" cy="10"/>
            </a:xfrm>
            <a:prstGeom prst="rect">
              <a:avLst/>
            </a:prstGeom>
            <a:solidFill>
              <a:srgbClr val="0000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49" name="Rectangle 247"/>
            <p:cNvSpPr>
              <a:spLocks noChangeArrowheads="1"/>
            </p:cNvSpPr>
            <p:nvPr/>
          </p:nvSpPr>
          <p:spPr bwMode="auto">
            <a:xfrm>
              <a:off x="3549" y="3191"/>
              <a:ext cx="2153" cy="10"/>
            </a:xfrm>
            <a:prstGeom prst="rect">
              <a:avLst/>
            </a:prstGeom>
            <a:solidFill>
              <a:srgbClr val="0000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50" name="Rectangle 248"/>
            <p:cNvSpPr>
              <a:spLocks noChangeArrowheads="1"/>
            </p:cNvSpPr>
            <p:nvPr/>
          </p:nvSpPr>
          <p:spPr bwMode="auto">
            <a:xfrm>
              <a:off x="3549" y="3187"/>
              <a:ext cx="2153" cy="8"/>
            </a:xfrm>
            <a:prstGeom prst="rect">
              <a:avLst/>
            </a:prstGeom>
            <a:solidFill>
              <a:srgbClr val="0000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51" name="Rectangle 249"/>
            <p:cNvSpPr>
              <a:spLocks noChangeArrowheads="1"/>
            </p:cNvSpPr>
            <p:nvPr/>
          </p:nvSpPr>
          <p:spPr bwMode="auto">
            <a:xfrm>
              <a:off x="3549" y="3183"/>
              <a:ext cx="2153" cy="8"/>
            </a:xfrm>
            <a:prstGeom prst="rect">
              <a:avLst/>
            </a:prstGeom>
            <a:solidFill>
              <a:srgbClr val="0000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52" name="Rectangle 250"/>
            <p:cNvSpPr>
              <a:spLocks noChangeArrowheads="1"/>
            </p:cNvSpPr>
            <p:nvPr/>
          </p:nvSpPr>
          <p:spPr bwMode="auto">
            <a:xfrm>
              <a:off x="3549" y="3178"/>
              <a:ext cx="2153" cy="9"/>
            </a:xfrm>
            <a:prstGeom prst="rect">
              <a:avLst/>
            </a:prstGeom>
            <a:solidFill>
              <a:srgbClr val="0000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53" name="Rectangle 251"/>
            <p:cNvSpPr>
              <a:spLocks noChangeArrowheads="1"/>
            </p:cNvSpPr>
            <p:nvPr/>
          </p:nvSpPr>
          <p:spPr bwMode="auto">
            <a:xfrm>
              <a:off x="3549" y="3174"/>
              <a:ext cx="2153" cy="9"/>
            </a:xfrm>
            <a:prstGeom prst="rect">
              <a:avLst/>
            </a:prstGeom>
            <a:solidFill>
              <a:srgbClr val="0000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54" name="Rectangle 252"/>
            <p:cNvSpPr>
              <a:spLocks noChangeArrowheads="1"/>
            </p:cNvSpPr>
            <p:nvPr/>
          </p:nvSpPr>
          <p:spPr bwMode="auto">
            <a:xfrm>
              <a:off x="3549" y="3170"/>
              <a:ext cx="2153" cy="8"/>
            </a:xfrm>
            <a:prstGeom prst="rect">
              <a:avLst/>
            </a:prstGeom>
            <a:solidFill>
              <a:srgbClr val="0000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55" name="Rectangle 253"/>
            <p:cNvSpPr>
              <a:spLocks noChangeArrowheads="1"/>
            </p:cNvSpPr>
            <p:nvPr/>
          </p:nvSpPr>
          <p:spPr bwMode="auto">
            <a:xfrm>
              <a:off x="3549" y="3164"/>
              <a:ext cx="2153" cy="10"/>
            </a:xfrm>
            <a:prstGeom prst="rect">
              <a:avLst/>
            </a:prstGeom>
            <a:solidFill>
              <a:srgbClr val="0000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56" name="Rectangle 254"/>
            <p:cNvSpPr>
              <a:spLocks noChangeArrowheads="1"/>
            </p:cNvSpPr>
            <p:nvPr/>
          </p:nvSpPr>
          <p:spPr bwMode="auto">
            <a:xfrm>
              <a:off x="3549" y="3160"/>
              <a:ext cx="2153" cy="10"/>
            </a:xfrm>
            <a:prstGeom prst="rect">
              <a:avLst/>
            </a:prstGeom>
            <a:solidFill>
              <a:srgbClr val="0000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57" name="Rectangle 255"/>
            <p:cNvSpPr>
              <a:spLocks noChangeArrowheads="1"/>
            </p:cNvSpPr>
            <p:nvPr/>
          </p:nvSpPr>
          <p:spPr bwMode="auto">
            <a:xfrm>
              <a:off x="3549" y="3157"/>
              <a:ext cx="2153" cy="7"/>
            </a:xfrm>
            <a:prstGeom prst="rect">
              <a:avLst/>
            </a:prstGeom>
            <a:solidFill>
              <a:srgbClr val="0000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58" name="Rectangle 256"/>
            <p:cNvSpPr>
              <a:spLocks noChangeArrowheads="1"/>
            </p:cNvSpPr>
            <p:nvPr/>
          </p:nvSpPr>
          <p:spPr bwMode="auto">
            <a:xfrm>
              <a:off x="3549" y="3153"/>
              <a:ext cx="2153" cy="7"/>
            </a:xfrm>
            <a:prstGeom prst="rect">
              <a:avLst/>
            </a:prstGeom>
            <a:solidFill>
              <a:srgbClr val="0000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59" name="Rectangle 257"/>
            <p:cNvSpPr>
              <a:spLocks noChangeArrowheads="1"/>
            </p:cNvSpPr>
            <p:nvPr/>
          </p:nvSpPr>
          <p:spPr bwMode="auto">
            <a:xfrm>
              <a:off x="3549" y="3147"/>
              <a:ext cx="2153" cy="10"/>
            </a:xfrm>
            <a:prstGeom prst="rect">
              <a:avLst/>
            </a:prstGeom>
            <a:solidFill>
              <a:srgbClr val="0000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60" name="Rectangle 258"/>
            <p:cNvSpPr>
              <a:spLocks noChangeArrowheads="1"/>
            </p:cNvSpPr>
            <p:nvPr/>
          </p:nvSpPr>
          <p:spPr bwMode="auto">
            <a:xfrm>
              <a:off x="3549" y="3143"/>
              <a:ext cx="2153" cy="10"/>
            </a:xfrm>
            <a:prstGeom prst="rect">
              <a:avLst/>
            </a:prstGeom>
            <a:solidFill>
              <a:srgbClr val="000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61" name="Rectangle 259"/>
            <p:cNvSpPr>
              <a:spLocks noChangeArrowheads="1"/>
            </p:cNvSpPr>
            <p:nvPr/>
          </p:nvSpPr>
          <p:spPr bwMode="auto">
            <a:xfrm>
              <a:off x="3549" y="3139"/>
              <a:ext cx="2153" cy="8"/>
            </a:xfrm>
            <a:prstGeom prst="rect">
              <a:avLst/>
            </a:prstGeom>
            <a:solidFill>
              <a:srgbClr val="000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62" name="Rectangle 260"/>
            <p:cNvSpPr>
              <a:spLocks noChangeArrowheads="1"/>
            </p:cNvSpPr>
            <p:nvPr/>
          </p:nvSpPr>
          <p:spPr bwMode="auto">
            <a:xfrm>
              <a:off x="3549" y="3133"/>
              <a:ext cx="2153" cy="10"/>
            </a:xfrm>
            <a:prstGeom prst="rect">
              <a:avLst/>
            </a:prstGeom>
            <a:solidFill>
              <a:srgbClr val="000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63" name="Rectangle 261"/>
            <p:cNvSpPr>
              <a:spLocks noChangeArrowheads="1"/>
            </p:cNvSpPr>
            <p:nvPr/>
          </p:nvSpPr>
          <p:spPr bwMode="auto">
            <a:xfrm>
              <a:off x="3549" y="3130"/>
              <a:ext cx="2153" cy="9"/>
            </a:xfrm>
            <a:prstGeom prst="rect">
              <a:avLst/>
            </a:prstGeom>
            <a:solidFill>
              <a:srgbClr val="0000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64" name="Rectangle 262"/>
            <p:cNvSpPr>
              <a:spLocks noChangeArrowheads="1"/>
            </p:cNvSpPr>
            <p:nvPr/>
          </p:nvSpPr>
          <p:spPr bwMode="auto">
            <a:xfrm>
              <a:off x="3549" y="3126"/>
              <a:ext cx="2153" cy="7"/>
            </a:xfrm>
            <a:prstGeom prst="rect">
              <a:avLst/>
            </a:prstGeom>
            <a:solidFill>
              <a:srgbClr val="0000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65" name="Rectangle 263"/>
            <p:cNvSpPr>
              <a:spLocks noChangeArrowheads="1"/>
            </p:cNvSpPr>
            <p:nvPr/>
          </p:nvSpPr>
          <p:spPr bwMode="auto">
            <a:xfrm>
              <a:off x="3549" y="3122"/>
              <a:ext cx="2153" cy="8"/>
            </a:xfrm>
            <a:prstGeom prst="rect">
              <a:avLst/>
            </a:prstGeom>
            <a:solidFill>
              <a:srgbClr val="0000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66" name="Rectangle 264"/>
            <p:cNvSpPr>
              <a:spLocks noChangeArrowheads="1"/>
            </p:cNvSpPr>
            <p:nvPr/>
          </p:nvSpPr>
          <p:spPr bwMode="auto">
            <a:xfrm>
              <a:off x="3549" y="3116"/>
              <a:ext cx="2153" cy="10"/>
            </a:xfrm>
            <a:prstGeom prst="rect">
              <a:avLst/>
            </a:prstGeom>
            <a:solidFill>
              <a:srgbClr val="0000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67" name="Rectangle 265"/>
            <p:cNvSpPr>
              <a:spLocks noChangeArrowheads="1"/>
            </p:cNvSpPr>
            <p:nvPr/>
          </p:nvSpPr>
          <p:spPr bwMode="auto">
            <a:xfrm>
              <a:off x="3549" y="3112"/>
              <a:ext cx="2153" cy="10"/>
            </a:xfrm>
            <a:prstGeom prst="rect">
              <a:avLst/>
            </a:prstGeom>
            <a:solidFill>
              <a:srgbClr val="0000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68" name="Rectangle 266"/>
            <p:cNvSpPr>
              <a:spLocks noChangeArrowheads="1"/>
            </p:cNvSpPr>
            <p:nvPr/>
          </p:nvSpPr>
          <p:spPr bwMode="auto">
            <a:xfrm>
              <a:off x="3549" y="3108"/>
              <a:ext cx="2153" cy="8"/>
            </a:xfrm>
            <a:prstGeom prst="rect">
              <a:avLst/>
            </a:prstGeom>
            <a:solidFill>
              <a:srgbClr val="0000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69" name="Rectangle 267"/>
            <p:cNvSpPr>
              <a:spLocks noChangeArrowheads="1"/>
            </p:cNvSpPr>
            <p:nvPr/>
          </p:nvSpPr>
          <p:spPr bwMode="auto">
            <a:xfrm>
              <a:off x="3549" y="3103"/>
              <a:ext cx="2153" cy="9"/>
            </a:xfrm>
            <a:prstGeom prst="rect">
              <a:avLst/>
            </a:prstGeom>
            <a:solidFill>
              <a:srgbClr val="0000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70" name="Rectangle 268"/>
            <p:cNvSpPr>
              <a:spLocks noChangeArrowheads="1"/>
            </p:cNvSpPr>
            <p:nvPr/>
          </p:nvSpPr>
          <p:spPr bwMode="auto">
            <a:xfrm>
              <a:off x="3549" y="3099"/>
              <a:ext cx="2153" cy="9"/>
            </a:xfrm>
            <a:prstGeom prst="rect">
              <a:avLst/>
            </a:prstGeom>
            <a:solidFill>
              <a:srgbClr val="0000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71" name="Rectangle 269"/>
            <p:cNvSpPr>
              <a:spLocks noChangeArrowheads="1"/>
            </p:cNvSpPr>
            <p:nvPr/>
          </p:nvSpPr>
          <p:spPr bwMode="auto">
            <a:xfrm>
              <a:off x="3549" y="3095"/>
              <a:ext cx="2153" cy="8"/>
            </a:xfrm>
            <a:prstGeom prst="rect">
              <a:avLst/>
            </a:prstGeom>
            <a:solidFill>
              <a:srgbClr val="0000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72" name="Rectangle 270"/>
            <p:cNvSpPr>
              <a:spLocks noChangeArrowheads="1"/>
            </p:cNvSpPr>
            <p:nvPr/>
          </p:nvSpPr>
          <p:spPr bwMode="auto">
            <a:xfrm>
              <a:off x="3549" y="3091"/>
              <a:ext cx="2153" cy="8"/>
            </a:xfrm>
            <a:prstGeom prst="rect">
              <a:avLst/>
            </a:prstGeom>
            <a:solidFill>
              <a:srgbClr val="0000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73" name="Rectangle 271"/>
            <p:cNvSpPr>
              <a:spLocks noChangeArrowheads="1"/>
            </p:cNvSpPr>
            <p:nvPr/>
          </p:nvSpPr>
          <p:spPr bwMode="auto">
            <a:xfrm>
              <a:off x="3549" y="3085"/>
              <a:ext cx="2153" cy="10"/>
            </a:xfrm>
            <a:prstGeom prst="rect">
              <a:avLst/>
            </a:prstGeom>
            <a:solidFill>
              <a:srgbClr val="0000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74" name="Rectangle 272"/>
            <p:cNvSpPr>
              <a:spLocks noChangeArrowheads="1"/>
            </p:cNvSpPr>
            <p:nvPr/>
          </p:nvSpPr>
          <p:spPr bwMode="auto">
            <a:xfrm>
              <a:off x="3549" y="3082"/>
              <a:ext cx="2153" cy="9"/>
            </a:xfrm>
            <a:prstGeom prst="rect">
              <a:avLst/>
            </a:prstGeom>
            <a:solidFill>
              <a:srgbClr val="0000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4375" name="Freeform 273"/>
            <p:cNvSpPr>
              <a:spLocks/>
            </p:cNvSpPr>
            <p:nvPr/>
          </p:nvSpPr>
          <p:spPr bwMode="auto">
            <a:xfrm>
              <a:off x="3549" y="3082"/>
              <a:ext cx="2153" cy="1"/>
            </a:xfrm>
            <a:custGeom>
              <a:avLst/>
              <a:gdLst>
                <a:gd name="T0" fmla="*/ 2153 w 2153"/>
                <a:gd name="T1" fmla="*/ 0 h 1"/>
                <a:gd name="T2" fmla="*/ 0 w 2153"/>
                <a:gd name="T3" fmla="*/ 0 h 1"/>
                <a:gd name="T4" fmla="*/ 2153 w 2153"/>
                <a:gd name="T5" fmla="*/ 0 h 1"/>
                <a:gd name="T6" fmla="*/ 0 60000 65536"/>
                <a:gd name="T7" fmla="*/ 0 60000 65536"/>
                <a:gd name="T8" fmla="*/ 0 60000 65536"/>
              </a:gdLst>
              <a:ahLst/>
              <a:cxnLst>
                <a:cxn ang="T6">
                  <a:pos x="T0" y="T1"/>
                </a:cxn>
                <a:cxn ang="T7">
                  <a:pos x="T2" y="T3"/>
                </a:cxn>
                <a:cxn ang="T8">
                  <a:pos x="T4" y="T5"/>
                </a:cxn>
              </a:cxnLst>
              <a:rect l="0" t="0" r="r" b="b"/>
              <a:pathLst>
                <a:path w="2153" h="1">
                  <a:moveTo>
                    <a:pt x="2153" y="0"/>
                  </a:moveTo>
                  <a:lnTo>
                    <a:pt x="0" y="0"/>
                  </a:lnTo>
                  <a:lnTo>
                    <a:pt x="21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4376" name="Rectangle 274"/>
            <p:cNvSpPr>
              <a:spLocks noChangeArrowheads="1"/>
            </p:cNvSpPr>
            <p:nvPr/>
          </p:nvSpPr>
          <p:spPr bwMode="auto">
            <a:xfrm>
              <a:off x="3549" y="3082"/>
              <a:ext cx="2153" cy="1123"/>
            </a:xfrm>
            <a:prstGeom prst="rect">
              <a:avLst/>
            </a:prstGeom>
            <a:noFill/>
            <a:ln w="317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sl-SI">
                <a:solidFill>
                  <a:srgbClr val="000000"/>
                </a:solidFill>
              </a:endParaRPr>
            </a:p>
          </p:txBody>
        </p:sp>
        <p:sp>
          <p:nvSpPr>
            <p:cNvPr id="54377" name="Freeform 275"/>
            <p:cNvSpPr>
              <a:spLocks/>
            </p:cNvSpPr>
            <p:nvPr/>
          </p:nvSpPr>
          <p:spPr bwMode="auto">
            <a:xfrm>
              <a:off x="3748" y="3497"/>
              <a:ext cx="248" cy="55"/>
            </a:xfrm>
            <a:custGeom>
              <a:avLst/>
              <a:gdLst>
                <a:gd name="T0" fmla="*/ 248 w 248"/>
                <a:gd name="T1" fmla="*/ 26 h 55"/>
                <a:gd name="T2" fmla="*/ 248 w 248"/>
                <a:gd name="T3" fmla="*/ 0 h 55"/>
                <a:gd name="T4" fmla="*/ 0 w 248"/>
                <a:gd name="T5" fmla="*/ 0 h 55"/>
                <a:gd name="T6" fmla="*/ 0 w 248"/>
                <a:gd name="T7" fmla="*/ 55 h 55"/>
                <a:gd name="T8" fmla="*/ 248 w 248"/>
                <a:gd name="T9" fmla="*/ 55 h 55"/>
                <a:gd name="T10" fmla="*/ 248 w 248"/>
                <a:gd name="T11" fmla="*/ 26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8" h="55">
                  <a:moveTo>
                    <a:pt x="248" y="26"/>
                  </a:moveTo>
                  <a:lnTo>
                    <a:pt x="248" y="0"/>
                  </a:lnTo>
                  <a:lnTo>
                    <a:pt x="0" y="0"/>
                  </a:lnTo>
                  <a:lnTo>
                    <a:pt x="0" y="55"/>
                  </a:lnTo>
                  <a:lnTo>
                    <a:pt x="248" y="55"/>
                  </a:lnTo>
                  <a:lnTo>
                    <a:pt x="248" y="2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4378" name="Freeform 276"/>
            <p:cNvSpPr>
              <a:spLocks/>
            </p:cNvSpPr>
            <p:nvPr/>
          </p:nvSpPr>
          <p:spPr bwMode="auto">
            <a:xfrm>
              <a:off x="4063" y="3497"/>
              <a:ext cx="674" cy="55"/>
            </a:xfrm>
            <a:custGeom>
              <a:avLst/>
              <a:gdLst>
                <a:gd name="T0" fmla="*/ 674 w 674"/>
                <a:gd name="T1" fmla="*/ 26 h 55"/>
                <a:gd name="T2" fmla="*/ 674 w 674"/>
                <a:gd name="T3" fmla="*/ 0 h 55"/>
                <a:gd name="T4" fmla="*/ 0 w 674"/>
                <a:gd name="T5" fmla="*/ 0 h 55"/>
                <a:gd name="T6" fmla="*/ 0 w 674"/>
                <a:gd name="T7" fmla="*/ 55 h 55"/>
                <a:gd name="T8" fmla="*/ 674 w 674"/>
                <a:gd name="T9" fmla="*/ 55 h 55"/>
                <a:gd name="T10" fmla="*/ 674 w 674"/>
                <a:gd name="T11" fmla="*/ 26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4" h="55">
                  <a:moveTo>
                    <a:pt x="674" y="26"/>
                  </a:moveTo>
                  <a:lnTo>
                    <a:pt x="674" y="0"/>
                  </a:lnTo>
                  <a:lnTo>
                    <a:pt x="0" y="0"/>
                  </a:lnTo>
                  <a:lnTo>
                    <a:pt x="0" y="55"/>
                  </a:lnTo>
                  <a:lnTo>
                    <a:pt x="674" y="55"/>
                  </a:lnTo>
                  <a:lnTo>
                    <a:pt x="674" y="2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4379" name="Freeform 277"/>
            <p:cNvSpPr>
              <a:spLocks/>
            </p:cNvSpPr>
            <p:nvPr/>
          </p:nvSpPr>
          <p:spPr bwMode="auto">
            <a:xfrm>
              <a:off x="4729" y="3497"/>
              <a:ext cx="674" cy="55"/>
            </a:xfrm>
            <a:custGeom>
              <a:avLst/>
              <a:gdLst>
                <a:gd name="T0" fmla="*/ 674 w 674"/>
                <a:gd name="T1" fmla="*/ 26 h 55"/>
                <a:gd name="T2" fmla="*/ 674 w 674"/>
                <a:gd name="T3" fmla="*/ 0 h 55"/>
                <a:gd name="T4" fmla="*/ 0 w 674"/>
                <a:gd name="T5" fmla="*/ 0 h 55"/>
                <a:gd name="T6" fmla="*/ 0 w 674"/>
                <a:gd name="T7" fmla="*/ 55 h 55"/>
                <a:gd name="T8" fmla="*/ 674 w 674"/>
                <a:gd name="T9" fmla="*/ 55 h 55"/>
                <a:gd name="T10" fmla="*/ 674 w 674"/>
                <a:gd name="T11" fmla="*/ 26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4" h="55">
                  <a:moveTo>
                    <a:pt x="674" y="26"/>
                  </a:moveTo>
                  <a:lnTo>
                    <a:pt x="674" y="0"/>
                  </a:lnTo>
                  <a:lnTo>
                    <a:pt x="0" y="0"/>
                  </a:lnTo>
                  <a:lnTo>
                    <a:pt x="0" y="55"/>
                  </a:lnTo>
                  <a:lnTo>
                    <a:pt x="674" y="55"/>
                  </a:lnTo>
                  <a:lnTo>
                    <a:pt x="674" y="2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4380" name="Freeform 278"/>
            <p:cNvSpPr>
              <a:spLocks/>
            </p:cNvSpPr>
            <p:nvPr/>
          </p:nvSpPr>
          <p:spPr bwMode="auto">
            <a:xfrm>
              <a:off x="5397" y="3497"/>
              <a:ext cx="90" cy="55"/>
            </a:xfrm>
            <a:custGeom>
              <a:avLst/>
              <a:gdLst>
                <a:gd name="T0" fmla="*/ 90 w 90"/>
                <a:gd name="T1" fmla="*/ 26 h 55"/>
                <a:gd name="T2" fmla="*/ 90 w 90"/>
                <a:gd name="T3" fmla="*/ 0 h 55"/>
                <a:gd name="T4" fmla="*/ 0 w 90"/>
                <a:gd name="T5" fmla="*/ 0 h 55"/>
                <a:gd name="T6" fmla="*/ 0 w 90"/>
                <a:gd name="T7" fmla="*/ 55 h 55"/>
                <a:gd name="T8" fmla="*/ 90 w 90"/>
                <a:gd name="T9" fmla="*/ 55 h 55"/>
                <a:gd name="T10" fmla="*/ 90 w 90"/>
                <a:gd name="T11" fmla="*/ 26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55">
                  <a:moveTo>
                    <a:pt x="90" y="26"/>
                  </a:moveTo>
                  <a:lnTo>
                    <a:pt x="90" y="0"/>
                  </a:lnTo>
                  <a:lnTo>
                    <a:pt x="0" y="0"/>
                  </a:lnTo>
                  <a:lnTo>
                    <a:pt x="0" y="55"/>
                  </a:lnTo>
                  <a:lnTo>
                    <a:pt x="90" y="55"/>
                  </a:lnTo>
                  <a:lnTo>
                    <a:pt x="90" y="2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4381" name="Freeform 279"/>
            <p:cNvSpPr>
              <a:spLocks/>
            </p:cNvSpPr>
            <p:nvPr/>
          </p:nvSpPr>
          <p:spPr bwMode="auto">
            <a:xfrm>
              <a:off x="3988" y="3497"/>
              <a:ext cx="90" cy="55"/>
            </a:xfrm>
            <a:custGeom>
              <a:avLst/>
              <a:gdLst>
                <a:gd name="T0" fmla="*/ 90 w 90"/>
                <a:gd name="T1" fmla="*/ 26 h 55"/>
                <a:gd name="T2" fmla="*/ 90 w 90"/>
                <a:gd name="T3" fmla="*/ 0 h 55"/>
                <a:gd name="T4" fmla="*/ 0 w 90"/>
                <a:gd name="T5" fmla="*/ 0 h 55"/>
                <a:gd name="T6" fmla="*/ 0 w 90"/>
                <a:gd name="T7" fmla="*/ 55 h 55"/>
                <a:gd name="T8" fmla="*/ 90 w 90"/>
                <a:gd name="T9" fmla="*/ 55 h 55"/>
                <a:gd name="T10" fmla="*/ 90 w 90"/>
                <a:gd name="T11" fmla="*/ 26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55">
                  <a:moveTo>
                    <a:pt x="90" y="26"/>
                  </a:moveTo>
                  <a:lnTo>
                    <a:pt x="90" y="0"/>
                  </a:lnTo>
                  <a:lnTo>
                    <a:pt x="0" y="0"/>
                  </a:lnTo>
                  <a:lnTo>
                    <a:pt x="0" y="55"/>
                  </a:lnTo>
                  <a:lnTo>
                    <a:pt x="90" y="55"/>
                  </a:lnTo>
                  <a:lnTo>
                    <a:pt x="90" y="26"/>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4382" name="Freeform 280"/>
            <p:cNvSpPr>
              <a:spLocks/>
            </p:cNvSpPr>
            <p:nvPr/>
          </p:nvSpPr>
          <p:spPr bwMode="auto">
            <a:xfrm>
              <a:off x="4614" y="3404"/>
              <a:ext cx="261" cy="262"/>
            </a:xfrm>
            <a:custGeom>
              <a:avLst/>
              <a:gdLst>
                <a:gd name="T0" fmla="*/ 144 w 261"/>
                <a:gd name="T1" fmla="*/ 2 h 262"/>
                <a:gd name="T2" fmla="*/ 169 w 261"/>
                <a:gd name="T3" fmla="*/ 6 h 262"/>
                <a:gd name="T4" fmla="*/ 194 w 261"/>
                <a:gd name="T5" fmla="*/ 16 h 262"/>
                <a:gd name="T6" fmla="*/ 213 w 261"/>
                <a:gd name="T7" fmla="*/ 31 h 262"/>
                <a:gd name="T8" fmla="*/ 232 w 261"/>
                <a:gd name="T9" fmla="*/ 48 h 262"/>
                <a:gd name="T10" fmla="*/ 246 w 261"/>
                <a:gd name="T11" fmla="*/ 69 h 262"/>
                <a:gd name="T12" fmla="*/ 255 w 261"/>
                <a:gd name="T13" fmla="*/ 93 h 262"/>
                <a:gd name="T14" fmla="*/ 261 w 261"/>
                <a:gd name="T15" fmla="*/ 118 h 262"/>
                <a:gd name="T16" fmla="*/ 261 w 261"/>
                <a:gd name="T17" fmla="*/ 144 h 262"/>
                <a:gd name="T18" fmla="*/ 255 w 261"/>
                <a:gd name="T19" fmla="*/ 169 h 262"/>
                <a:gd name="T20" fmla="*/ 246 w 261"/>
                <a:gd name="T21" fmla="*/ 192 h 262"/>
                <a:gd name="T22" fmla="*/ 232 w 261"/>
                <a:gd name="T23" fmla="*/ 214 h 262"/>
                <a:gd name="T24" fmla="*/ 213 w 261"/>
                <a:gd name="T25" fmla="*/ 231 h 262"/>
                <a:gd name="T26" fmla="*/ 194 w 261"/>
                <a:gd name="T27" fmla="*/ 246 h 262"/>
                <a:gd name="T28" fmla="*/ 169 w 261"/>
                <a:gd name="T29" fmla="*/ 256 h 262"/>
                <a:gd name="T30" fmla="*/ 144 w 261"/>
                <a:gd name="T31" fmla="*/ 260 h 262"/>
                <a:gd name="T32" fmla="*/ 117 w 261"/>
                <a:gd name="T33" fmla="*/ 260 h 262"/>
                <a:gd name="T34" fmla="*/ 92 w 261"/>
                <a:gd name="T35" fmla="*/ 256 h 262"/>
                <a:gd name="T36" fmla="*/ 69 w 261"/>
                <a:gd name="T37" fmla="*/ 246 h 262"/>
                <a:gd name="T38" fmla="*/ 48 w 261"/>
                <a:gd name="T39" fmla="*/ 231 h 262"/>
                <a:gd name="T40" fmla="*/ 31 w 261"/>
                <a:gd name="T41" fmla="*/ 214 h 262"/>
                <a:gd name="T42" fmla="*/ 17 w 261"/>
                <a:gd name="T43" fmla="*/ 192 h 262"/>
                <a:gd name="T44" fmla="*/ 8 w 261"/>
                <a:gd name="T45" fmla="*/ 169 h 262"/>
                <a:gd name="T46" fmla="*/ 2 w 261"/>
                <a:gd name="T47" fmla="*/ 144 h 262"/>
                <a:gd name="T48" fmla="*/ 2 w 261"/>
                <a:gd name="T49" fmla="*/ 118 h 262"/>
                <a:gd name="T50" fmla="*/ 8 w 261"/>
                <a:gd name="T51" fmla="*/ 93 h 262"/>
                <a:gd name="T52" fmla="*/ 17 w 261"/>
                <a:gd name="T53" fmla="*/ 69 h 262"/>
                <a:gd name="T54" fmla="*/ 31 w 261"/>
                <a:gd name="T55" fmla="*/ 48 h 262"/>
                <a:gd name="T56" fmla="*/ 48 w 261"/>
                <a:gd name="T57" fmla="*/ 31 h 262"/>
                <a:gd name="T58" fmla="*/ 69 w 261"/>
                <a:gd name="T59" fmla="*/ 16 h 262"/>
                <a:gd name="T60" fmla="*/ 92 w 261"/>
                <a:gd name="T61" fmla="*/ 6 h 262"/>
                <a:gd name="T62" fmla="*/ 117 w 261"/>
                <a:gd name="T63" fmla="*/ 2 h 2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1" h="262">
                  <a:moveTo>
                    <a:pt x="131" y="0"/>
                  </a:moveTo>
                  <a:lnTo>
                    <a:pt x="144" y="2"/>
                  </a:lnTo>
                  <a:lnTo>
                    <a:pt x="157" y="4"/>
                  </a:lnTo>
                  <a:lnTo>
                    <a:pt x="169" y="6"/>
                  </a:lnTo>
                  <a:lnTo>
                    <a:pt x="182" y="12"/>
                  </a:lnTo>
                  <a:lnTo>
                    <a:pt x="194" y="16"/>
                  </a:lnTo>
                  <a:lnTo>
                    <a:pt x="203" y="23"/>
                  </a:lnTo>
                  <a:lnTo>
                    <a:pt x="213" y="31"/>
                  </a:lnTo>
                  <a:lnTo>
                    <a:pt x="223" y="39"/>
                  </a:lnTo>
                  <a:lnTo>
                    <a:pt x="232" y="48"/>
                  </a:lnTo>
                  <a:lnTo>
                    <a:pt x="240" y="58"/>
                  </a:lnTo>
                  <a:lnTo>
                    <a:pt x="246" y="69"/>
                  </a:lnTo>
                  <a:lnTo>
                    <a:pt x="251" y="81"/>
                  </a:lnTo>
                  <a:lnTo>
                    <a:pt x="255" y="93"/>
                  </a:lnTo>
                  <a:lnTo>
                    <a:pt x="259" y="104"/>
                  </a:lnTo>
                  <a:lnTo>
                    <a:pt x="261" y="118"/>
                  </a:lnTo>
                  <a:lnTo>
                    <a:pt x="261" y="131"/>
                  </a:lnTo>
                  <a:lnTo>
                    <a:pt x="261" y="144"/>
                  </a:lnTo>
                  <a:lnTo>
                    <a:pt x="259" y="158"/>
                  </a:lnTo>
                  <a:lnTo>
                    <a:pt x="255" y="169"/>
                  </a:lnTo>
                  <a:lnTo>
                    <a:pt x="251" y="181"/>
                  </a:lnTo>
                  <a:lnTo>
                    <a:pt x="246" y="192"/>
                  </a:lnTo>
                  <a:lnTo>
                    <a:pt x="240" y="204"/>
                  </a:lnTo>
                  <a:lnTo>
                    <a:pt x="232" y="214"/>
                  </a:lnTo>
                  <a:lnTo>
                    <a:pt x="223" y="223"/>
                  </a:lnTo>
                  <a:lnTo>
                    <a:pt x="213" y="231"/>
                  </a:lnTo>
                  <a:lnTo>
                    <a:pt x="203" y="239"/>
                  </a:lnTo>
                  <a:lnTo>
                    <a:pt x="194" y="246"/>
                  </a:lnTo>
                  <a:lnTo>
                    <a:pt x="182" y="250"/>
                  </a:lnTo>
                  <a:lnTo>
                    <a:pt x="169" y="256"/>
                  </a:lnTo>
                  <a:lnTo>
                    <a:pt x="157" y="258"/>
                  </a:lnTo>
                  <a:lnTo>
                    <a:pt x="144" y="260"/>
                  </a:lnTo>
                  <a:lnTo>
                    <a:pt x="131" y="262"/>
                  </a:lnTo>
                  <a:lnTo>
                    <a:pt x="117" y="260"/>
                  </a:lnTo>
                  <a:lnTo>
                    <a:pt x="106" y="258"/>
                  </a:lnTo>
                  <a:lnTo>
                    <a:pt x="92" y="256"/>
                  </a:lnTo>
                  <a:lnTo>
                    <a:pt x="81" y="250"/>
                  </a:lnTo>
                  <a:lnTo>
                    <a:pt x="69" y="246"/>
                  </a:lnTo>
                  <a:lnTo>
                    <a:pt x="58" y="239"/>
                  </a:lnTo>
                  <a:lnTo>
                    <a:pt x="48" y="231"/>
                  </a:lnTo>
                  <a:lnTo>
                    <a:pt x="38" y="223"/>
                  </a:lnTo>
                  <a:lnTo>
                    <a:pt x="31" y="214"/>
                  </a:lnTo>
                  <a:lnTo>
                    <a:pt x="23" y="204"/>
                  </a:lnTo>
                  <a:lnTo>
                    <a:pt x="17" y="192"/>
                  </a:lnTo>
                  <a:lnTo>
                    <a:pt x="12" y="181"/>
                  </a:lnTo>
                  <a:lnTo>
                    <a:pt x="8" y="169"/>
                  </a:lnTo>
                  <a:lnTo>
                    <a:pt x="4" y="158"/>
                  </a:lnTo>
                  <a:lnTo>
                    <a:pt x="2" y="144"/>
                  </a:lnTo>
                  <a:lnTo>
                    <a:pt x="0" y="131"/>
                  </a:lnTo>
                  <a:lnTo>
                    <a:pt x="2" y="118"/>
                  </a:lnTo>
                  <a:lnTo>
                    <a:pt x="4" y="104"/>
                  </a:lnTo>
                  <a:lnTo>
                    <a:pt x="8" y="93"/>
                  </a:lnTo>
                  <a:lnTo>
                    <a:pt x="12" y="81"/>
                  </a:lnTo>
                  <a:lnTo>
                    <a:pt x="17" y="69"/>
                  </a:lnTo>
                  <a:lnTo>
                    <a:pt x="23" y="58"/>
                  </a:lnTo>
                  <a:lnTo>
                    <a:pt x="31" y="48"/>
                  </a:lnTo>
                  <a:lnTo>
                    <a:pt x="38" y="39"/>
                  </a:lnTo>
                  <a:lnTo>
                    <a:pt x="48" y="31"/>
                  </a:lnTo>
                  <a:lnTo>
                    <a:pt x="58" y="23"/>
                  </a:lnTo>
                  <a:lnTo>
                    <a:pt x="69" y="16"/>
                  </a:lnTo>
                  <a:lnTo>
                    <a:pt x="81" y="12"/>
                  </a:lnTo>
                  <a:lnTo>
                    <a:pt x="92" y="6"/>
                  </a:lnTo>
                  <a:lnTo>
                    <a:pt x="106" y="4"/>
                  </a:lnTo>
                  <a:lnTo>
                    <a:pt x="117" y="2"/>
                  </a:lnTo>
                  <a:lnTo>
                    <a:pt x="131" y="0"/>
                  </a:lnTo>
                </a:path>
              </a:pathLst>
            </a:custGeom>
            <a:noFill/>
            <a:ln w="317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54383" name="Freeform 281"/>
            <p:cNvSpPr>
              <a:spLocks/>
            </p:cNvSpPr>
            <p:nvPr/>
          </p:nvSpPr>
          <p:spPr bwMode="auto">
            <a:xfrm>
              <a:off x="4023" y="3347"/>
              <a:ext cx="15" cy="52"/>
            </a:xfrm>
            <a:custGeom>
              <a:avLst/>
              <a:gdLst>
                <a:gd name="T0" fmla="*/ 7 w 15"/>
                <a:gd name="T1" fmla="*/ 52 h 52"/>
                <a:gd name="T2" fmla="*/ 15 w 15"/>
                <a:gd name="T3" fmla="*/ 52 h 52"/>
                <a:gd name="T4" fmla="*/ 15 w 15"/>
                <a:gd name="T5" fmla="*/ 0 h 52"/>
                <a:gd name="T6" fmla="*/ 0 w 15"/>
                <a:gd name="T7" fmla="*/ 0 h 52"/>
                <a:gd name="T8" fmla="*/ 0 w 15"/>
                <a:gd name="T9" fmla="*/ 52 h 52"/>
                <a:gd name="T10" fmla="*/ 7 w 15"/>
                <a:gd name="T11" fmla="*/ 52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52">
                  <a:moveTo>
                    <a:pt x="7" y="52"/>
                  </a:moveTo>
                  <a:lnTo>
                    <a:pt x="15" y="52"/>
                  </a:lnTo>
                  <a:lnTo>
                    <a:pt x="15" y="0"/>
                  </a:lnTo>
                  <a:lnTo>
                    <a:pt x="0" y="0"/>
                  </a:lnTo>
                  <a:lnTo>
                    <a:pt x="0" y="52"/>
                  </a:lnTo>
                  <a:lnTo>
                    <a:pt x="7" y="52"/>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4384" name="Freeform 282"/>
            <p:cNvSpPr>
              <a:spLocks/>
            </p:cNvSpPr>
            <p:nvPr/>
          </p:nvSpPr>
          <p:spPr bwMode="auto">
            <a:xfrm>
              <a:off x="4197" y="3237"/>
              <a:ext cx="18" cy="52"/>
            </a:xfrm>
            <a:custGeom>
              <a:avLst/>
              <a:gdLst>
                <a:gd name="T0" fmla="*/ 8 w 18"/>
                <a:gd name="T1" fmla="*/ 52 h 52"/>
                <a:gd name="T2" fmla="*/ 18 w 18"/>
                <a:gd name="T3" fmla="*/ 52 h 52"/>
                <a:gd name="T4" fmla="*/ 18 w 18"/>
                <a:gd name="T5" fmla="*/ 0 h 52"/>
                <a:gd name="T6" fmla="*/ 0 w 18"/>
                <a:gd name="T7" fmla="*/ 0 h 52"/>
                <a:gd name="T8" fmla="*/ 0 w 18"/>
                <a:gd name="T9" fmla="*/ 52 h 52"/>
                <a:gd name="T10" fmla="*/ 8 w 18"/>
                <a:gd name="T11" fmla="*/ 52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52">
                  <a:moveTo>
                    <a:pt x="8" y="52"/>
                  </a:moveTo>
                  <a:lnTo>
                    <a:pt x="18" y="52"/>
                  </a:lnTo>
                  <a:lnTo>
                    <a:pt x="18" y="0"/>
                  </a:lnTo>
                  <a:lnTo>
                    <a:pt x="0" y="0"/>
                  </a:lnTo>
                  <a:lnTo>
                    <a:pt x="0" y="52"/>
                  </a:lnTo>
                  <a:lnTo>
                    <a:pt x="8" y="52"/>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4385" name="Freeform 283"/>
            <p:cNvSpPr>
              <a:spLocks/>
            </p:cNvSpPr>
            <p:nvPr/>
          </p:nvSpPr>
          <p:spPr bwMode="auto">
            <a:xfrm>
              <a:off x="3969" y="3377"/>
              <a:ext cx="121" cy="121"/>
            </a:xfrm>
            <a:custGeom>
              <a:avLst/>
              <a:gdLst>
                <a:gd name="T0" fmla="*/ 61 w 121"/>
                <a:gd name="T1" fmla="*/ 0 h 121"/>
                <a:gd name="T2" fmla="*/ 73 w 121"/>
                <a:gd name="T3" fmla="*/ 2 h 121"/>
                <a:gd name="T4" fmla="*/ 84 w 121"/>
                <a:gd name="T5" fmla="*/ 6 h 121"/>
                <a:gd name="T6" fmla="*/ 94 w 121"/>
                <a:gd name="T7" fmla="*/ 12 h 121"/>
                <a:gd name="T8" fmla="*/ 104 w 121"/>
                <a:gd name="T9" fmla="*/ 20 h 121"/>
                <a:gd name="T10" fmla="*/ 109 w 121"/>
                <a:gd name="T11" fmla="*/ 27 h 121"/>
                <a:gd name="T12" fmla="*/ 115 w 121"/>
                <a:gd name="T13" fmla="*/ 39 h 121"/>
                <a:gd name="T14" fmla="*/ 119 w 121"/>
                <a:gd name="T15" fmla="*/ 48 h 121"/>
                <a:gd name="T16" fmla="*/ 121 w 121"/>
                <a:gd name="T17" fmla="*/ 62 h 121"/>
                <a:gd name="T18" fmla="*/ 119 w 121"/>
                <a:gd name="T19" fmla="*/ 73 h 121"/>
                <a:gd name="T20" fmla="*/ 115 w 121"/>
                <a:gd name="T21" fmla="*/ 85 h 121"/>
                <a:gd name="T22" fmla="*/ 109 w 121"/>
                <a:gd name="T23" fmla="*/ 95 h 121"/>
                <a:gd name="T24" fmla="*/ 104 w 121"/>
                <a:gd name="T25" fmla="*/ 104 h 121"/>
                <a:gd name="T26" fmla="*/ 94 w 121"/>
                <a:gd name="T27" fmla="*/ 112 h 121"/>
                <a:gd name="T28" fmla="*/ 84 w 121"/>
                <a:gd name="T29" fmla="*/ 116 h 121"/>
                <a:gd name="T30" fmla="*/ 73 w 121"/>
                <a:gd name="T31" fmla="*/ 120 h 121"/>
                <a:gd name="T32" fmla="*/ 61 w 121"/>
                <a:gd name="T33" fmla="*/ 121 h 121"/>
                <a:gd name="T34" fmla="*/ 48 w 121"/>
                <a:gd name="T35" fmla="*/ 120 h 121"/>
                <a:gd name="T36" fmla="*/ 36 w 121"/>
                <a:gd name="T37" fmla="*/ 116 h 121"/>
                <a:gd name="T38" fmla="*/ 27 w 121"/>
                <a:gd name="T39" fmla="*/ 112 h 121"/>
                <a:gd name="T40" fmla="*/ 19 w 121"/>
                <a:gd name="T41" fmla="*/ 104 h 121"/>
                <a:gd name="T42" fmla="*/ 12 w 121"/>
                <a:gd name="T43" fmla="*/ 95 h 121"/>
                <a:gd name="T44" fmla="*/ 6 w 121"/>
                <a:gd name="T45" fmla="*/ 85 h 121"/>
                <a:gd name="T46" fmla="*/ 2 w 121"/>
                <a:gd name="T47" fmla="*/ 73 h 121"/>
                <a:gd name="T48" fmla="*/ 0 w 121"/>
                <a:gd name="T49" fmla="*/ 62 h 121"/>
                <a:gd name="T50" fmla="*/ 2 w 121"/>
                <a:gd name="T51" fmla="*/ 48 h 121"/>
                <a:gd name="T52" fmla="*/ 6 w 121"/>
                <a:gd name="T53" fmla="*/ 39 h 121"/>
                <a:gd name="T54" fmla="*/ 12 w 121"/>
                <a:gd name="T55" fmla="*/ 27 h 121"/>
                <a:gd name="T56" fmla="*/ 19 w 121"/>
                <a:gd name="T57" fmla="*/ 20 h 121"/>
                <a:gd name="T58" fmla="*/ 27 w 121"/>
                <a:gd name="T59" fmla="*/ 12 h 121"/>
                <a:gd name="T60" fmla="*/ 36 w 121"/>
                <a:gd name="T61" fmla="*/ 6 h 121"/>
                <a:gd name="T62" fmla="*/ 48 w 121"/>
                <a:gd name="T63" fmla="*/ 2 h 121"/>
                <a:gd name="T64" fmla="*/ 61 w 121"/>
                <a:gd name="T65" fmla="*/ 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1" h="121">
                  <a:moveTo>
                    <a:pt x="61" y="0"/>
                  </a:moveTo>
                  <a:lnTo>
                    <a:pt x="73" y="2"/>
                  </a:lnTo>
                  <a:lnTo>
                    <a:pt x="84" y="6"/>
                  </a:lnTo>
                  <a:lnTo>
                    <a:pt x="94" y="12"/>
                  </a:lnTo>
                  <a:lnTo>
                    <a:pt x="104" y="20"/>
                  </a:lnTo>
                  <a:lnTo>
                    <a:pt x="109" y="27"/>
                  </a:lnTo>
                  <a:lnTo>
                    <a:pt x="115" y="39"/>
                  </a:lnTo>
                  <a:lnTo>
                    <a:pt x="119" y="48"/>
                  </a:lnTo>
                  <a:lnTo>
                    <a:pt x="121" y="62"/>
                  </a:lnTo>
                  <a:lnTo>
                    <a:pt x="119" y="73"/>
                  </a:lnTo>
                  <a:lnTo>
                    <a:pt x="115" y="85"/>
                  </a:lnTo>
                  <a:lnTo>
                    <a:pt x="109" y="95"/>
                  </a:lnTo>
                  <a:lnTo>
                    <a:pt x="104" y="104"/>
                  </a:lnTo>
                  <a:lnTo>
                    <a:pt x="94" y="112"/>
                  </a:lnTo>
                  <a:lnTo>
                    <a:pt x="84" y="116"/>
                  </a:lnTo>
                  <a:lnTo>
                    <a:pt x="73" y="120"/>
                  </a:lnTo>
                  <a:lnTo>
                    <a:pt x="61" y="121"/>
                  </a:lnTo>
                  <a:lnTo>
                    <a:pt x="48" y="120"/>
                  </a:lnTo>
                  <a:lnTo>
                    <a:pt x="36" y="116"/>
                  </a:lnTo>
                  <a:lnTo>
                    <a:pt x="27" y="112"/>
                  </a:lnTo>
                  <a:lnTo>
                    <a:pt x="19" y="104"/>
                  </a:lnTo>
                  <a:lnTo>
                    <a:pt x="12" y="95"/>
                  </a:lnTo>
                  <a:lnTo>
                    <a:pt x="6" y="85"/>
                  </a:lnTo>
                  <a:lnTo>
                    <a:pt x="2" y="73"/>
                  </a:lnTo>
                  <a:lnTo>
                    <a:pt x="0" y="62"/>
                  </a:lnTo>
                  <a:lnTo>
                    <a:pt x="2" y="48"/>
                  </a:lnTo>
                  <a:lnTo>
                    <a:pt x="6" y="39"/>
                  </a:lnTo>
                  <a:lnTo>
                    <a:pt x="12" y="27"/>
                  </a:lnTo>
                  <a:lnTo>
                    <a:pt x="19" y="20"/>
                  </a:lnTo>
                  <a:lnTo>
                    <a:pt x="27" y="12"/>
                  </a:lnTo>
                  <a:lnTo>
                    <a:pt x="36" y="6"/>
                  </a:lnTo>
                  <a:lnTo>
                    <a:pt x="48" y="2"/>
                  </a:lnTo>
                  <a:lnTo>
                    <a:pt x="61" y="0"/>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4386" name="Freeform 284"/>
            <p:cNvSpPr>
              <a:spLocks/>
            </p:cNvSpPr>
            <p:nvPr/>
          </p:nvSpPr>
          <p:spPr bwMode="auto">
            <a:xfrm>
              <a:off x="4149" y="3135"/>
              <a:ext cx="121" cy="121"/>
            </a:xfrm>
            <a:custGeom>
              <a:avLst/>
              <a:gdLst>
                <a:gd name="T0" fmla="*/ 60 w 121"/>
                <a:gd name="T1" fmla="*/ 0 h 121"/>
                <a:gd name="T2" fmla="*/ 73 w 121"/>
                <a:gd name="T3" fmla="*/ 2 h 121"/>
                <a:gd name="T4" fmla="*/ 83 w 121"/>
                <a:gd name="T5" fmla="*/ 6 h 121"/>
                <a:gd name="T6" fmla="*/ 94 w 121"/>
                <a:gd name="T7" fmla="*/ 12 h 121"/>
                <a:gd name="T8" fmla="*/ 102 w 121"/>
                <a:gd name="T9" fmla="*/ 18 h 121"/>
                <a:gd name="T10" fmla="*/ 110 w 121"/>
                <a:gd name="T11" fmla="*/ 27 h 121"/>
                <a:gd name="T12" fmla="*/ 116 w 121"/>
                <a:gd name="T13" fmla="*/ 37 h 121"/>
                <a:gd name="T14" fmla="*/ 119 w 121"/>
                <a:gd name="T15" fmla="*/ 48 h 121"/>
                <a:gd name="T16" fmla="*/ 121 w 121"/>
                <a:gd name="T17" fmla="*/ 60 h 121"/>
                <a:gd name="T18" fmla="*/ 119 w 121"/>
                <a:gd name="T19" fmla="*/ 73 h 121"/>
                <a:gd name="T20" fmla="*/ 116 w 121"/>
                <a:gd name="T21" fmla="*/ 85 h 121"/>
                <a:gd name="T22" fmla="*/ 110 w 121"/>
                <a:gd name="T23" fmla="*/ 95 h 121"/>
                <a:gd name="T24" fmla="*/ 102 w 121"/>
                <a:gd name="T25" fmla="*/ 102 h 121"/>
                <a:gd name="T26" fmla="*/ 94 w 121"/>
                <a:gd name="T27" fmla="*/ 110 h 121"/>
                <a:gd name="T28" fmla="*/ 83 w 121"/>
                <a:gd name="T29" fmla="*/ 116 h 121"/>
                <a:gd name="T30" fmla="*/ 73 w 121"/>
                <a:gd name="T31" fmla="*/ 119 h 121"/>
                <a:gd name="T32" fmla="*/ 60 w 121"/>
                <a:gd name="T33" fmla="*/ 121 h 121"/>
                <a:gd name="T34" fmla="*/ 48 w 121"/>
                <a:gd name="T35" fmla="*/ 119 h 121"/>
                <a:gd name="T36" fmla="*/ 37 w 121"/>
                <a:gd name="T37" fmla="*/ 116 h 121"/>
                <a:gd name="T38" fmla="*/ 27 w 121"/>
                <a:gd name="T39" fmla="*/ 110 h 121"/>
                <a:gd name="T40" fmla="*/ 18 w 121"/>
                <a:gd name="T41" fmla="*/ 102 h 121"/>
                <a:gd name="T42" fmla="*/ 10 w 121"/>
                <a:gd name="T43" fmla="*/ 95 h 121"/>
                <a:gd name="T44" fmla="*/ 6 w 121"/>
                <a:gd name="T45" fmla="*/ 85 h 121"/>
                <a:gd name="T46" fmla="*/ 2 w 121"/>
                <a:gd name="T47" fmla="*/ 73 h 121"/>
                <a:gd name="T48" fmla="*/ 0 w 121"/>
                <a:gd name="T49" fmla="*/ 60 h 121"/>
                <a:gd name="T50" fmla="*/ 2 w 121"/>
                <a:gd name="T51" fmla="*/ 48 h 121"/>
                <a:gd name="T52" fmla="*/ 6 w 121"/>
                <a:gd name="T53" fmla="*/ 37 h 121"/>
                <a:gd name="T54" fmla="*/ 10 w 121"/>
                <a:gd name="T55" fmla="*/ 27 h 121"/>
                <a:gd name="T56" fmla="*/ 18 w 121"/>
                <a:gd name="T57" fmla="*/ 18 h 121"/>
                <a:gd name="T58" fmla="*/ 27 w 121"/>
                <a:gd name="T59" fmla="*/ 12 h 121"/>
                <a:gd name="T60" fmla="*/ 37 w 121"/>
                <a:gd name="T61" fmla="*/ 6 h 121"/>
                <a:gd name="T62" fmla="*/ 48 w 121"/>
                <a:gd name="T63" fmla="*/ 2 h 121"/>
                <a:gd name="T64" fmla="*/ 60 w 121"/>
                <a:gd name="T65" fmla="*/ 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1" h="121">
                  <a:moveTo>
                    <a:pt x="60" y="0"/>
                  </a:moveTo>
                  <a:lnTo>
                    <a:pt x="73" y="2"/>
                  </a:lnTo>
                  <a:lnTo>
                    <a:pt x="83" y="6"/>
                  </a:lnTo>
                  <a:lnTo>
                    <a:pt x="94" y="12"/>
                  </a:lnTo>
                  <a:lnTo>
                    <a:pt x="102" y="18"/>
                  </a:lnTo>
                  <a:lnTo>
                    <a:pt x="110" y="27"/>
                  </a:lnTo>
                  <a:lnTo>
                    <a:pt x="116" y="37"/>
                  </a:lnTo>
                  <a:lnTo>
                    <a:pt x="119" y="48"/>
                  </a:lnTo>
                  <a:lnTo>
                    <a:pt x="121" y="60"/>
                  </a:lnTo>
                  <a:lnTo>
                    <a:pt x="119" y="73"/>
                  </a:lnTo>
                  <a:lnTo>
                    <a:pt x="116" y="85"/>
                  </a:lnTo>
                  <a:lnTo>
                    <a:pt x="110" y="95"/>
                  </a:lnTo>
                  <a:lnTo>
                    <a:pt x="102" y="102"/>
                  </a:lnTo>
                  <a:lnTo>
                    <a:pt x="94" y="110"/>
                  </a:lnTo>
                  <a:lnTo>
                    <a:pt x="83" y="116"/>
                  </a:lnTo>
                  <a:lnTo>
                    <a:pt x="73" y="119"/>
                  </a:lnTo>
                  <a:lnTo>
                    <a:pt x="60" y="121"/>
                  </a:lnTo>
                  <a:lnTo>
                    <a:pt x="48" y="119"/>
                  </a:lnTo>
                  <a:lnTo>
                    <a:pt x="37" y="116"/>
                  </a:lnTo>
                  <a:lnTo>
                    <a:pt x="27" y="110"/>
                  </a:lnTo>
                  <a:lnTo>
                    <a:pt x="18" y="102"/>
                  </a:lnTo>
                  <a:lnTo>
                    <a:pt x="10" y="95"/>
                  </a:lnTo>
                  <a:lnTo>
                    <a:pt x="6" y="85"/>
                  </a:lnTo>
                  <a:lnTo>
                    <a:pt x="2" y="73"/>
                  </a:lnTo>
                  <a:lnTo>
                    <a:pt x="0" y="60"/>
                  </a:lnTo>
                  <a:lnTo>
                    <a:pt x="2" y="48"/>
                  </a:lnTo>
                  <a:lnTo>
                    <a:pt x="6" y="37"/>
                  </a:lnTo>
                  <a:lnTo>
                    <a:pt x="10" y="27"/>
                  </a:lnTo>
                  <a:lnTo>
                    <a:pt x="18" y="18"/>
                  </a:lnTo>
                  <a:lnTo>
                    <a:pt x="27" y="12"/>
                  </a:lnTo>
                  <a:lnTo>
                    <a:pt x="37" y="6"/>
                  </a:lnTo>
                  <a:lnTo>
                    <a:pt x="48" y="2"/>
                  </a:lnTo>
                  <a:lnTo>
                    <a:pt x="6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4387" name="Freeform 285"/>
            <p:cNvSpPr>
              <a:spLocks/>
            </p:cNvSpPr>
            <p:nvPr/>
          </p:nvSpPr>
          <p:spPr bwMode="auto">
            <a:xfrm>
              <a:off x="4284" y="3233"/>
              <a:ext cx="280" cy="192"/>
            </a:xfrm>
            <a:custGeom>
              <a:avLst/>
              <a:gdLst>
                <a:gd name="T0" fmla="*/ 276 w 280"/>
                <a:gd name="T1" fmla="*/ 187 h 192"/>
                <a:gd name="T2" fmla="*/ 280 w 280"/>
                <a:gd name="T3" fmla="*/ 179 h 192"/>
                <a:gd name="T4" fmla="*/ 9 w 280"/>
                <a:gd name="T5" fmla="*/ 0 h 192"/>
                <a:gd name="T6" fmla="*/ 0 w 280"/>
                <a:gd name="T7" fmla="*/ 14 h 192"/>
                <a:gd name="T8" fmla="*/ 270 w 280"/>
                <a:gd name="T9" fmla="*/ 192 h 192"/>
                <a:gd name="T10" fmla="*/ 276 w 280"/>
                <a:gd name="T11" fmla="*/ 187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0" h="192">
                  <a:moveTo>
                    <a:pt x="276" y="187"/>
                  </a:moveTo>
                  <a:lnTo>
                    <a:pt x="280" y="179"/>
                  </a:lnTo>
                  <a:lnTo>
                    <a:pt x="9" y="0"/>
                  </a:lnTo>
                  <a:lnTo>
                    <a:pt x="0" y="14"/>
                  </a:lnTo>
                  <a:lnTo>
                    <a:pt x="270" y="192"/>
                  </a:lnTo>
                  <a:lnTo>
                    <a:pt x="276" y="18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4388" name="Freeform 286"/>
            <p:cNvSpPr>
              <a:spLocks/>
            </p:cNvSpPr>
            <p:nvPr/>
          </p:nvSpPr>
          <p:spPr bwMode="auto">
            <a:xfrm>
              <a:off x="4505" y="3366"/>
              <a:ext cx="124" cy="94"/>
            </a:xfrm>
            <a:custGeom>
              <a:avLst/>
              <a:gdLst>
                <a:gd name="T0" fmla="*/ 34 w 124"/>
                <a:gd name="T1" fmla="*/ 0 h 94"/>
                <a:gd name="T2" fmla="*/ 124 w 124"/>
                <a:gd name="T3" fmla="*/ 94 h 94"/>
                <a:gd name="T4" fmla="*/ 0 w 124"/>
                <a:gd name="T5" fmla="*/ 56 h 94"/>
                <a:gd name="T6" fmla="*/ 32 w 124"/>
                <a:gd name="T7" fmla="*/ 42 h 94"/>
                <a:gd name="T8" fmla="*/ 34 w 124"/>
                <a:gd name="T9" fmla="*/ 0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94">
                  <a:moveTo>
                    <a:pt x="34" y="0"/>
                  </a:moveTo>
                  <a:lnTo>
                    <a:pt x="124" y="94"/>
                  </a:lnTo>
                  <a:lnTo>
                    <a:pt x="0" y="56"/>
                  </a:lnTo>
                  <a:lnTo>
                    <a:pt x="32" y="42"/>
                  </a:lnTo>
                  <a:lnTo>
                    <a:pt x="34"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4389" name="Rectangle 287"/>
            <p:cNvSpPr>
              <a:spLocks noChangeArrowheads="1"/>
            </p:cNvSpPr>
            <p:nvPr/>
          </p:nvSpPr>
          <p:spPr bwMode="auto">
            <a:xfrm>
              <a:off x="4652" y="3239"/>
              <a:ext cx="8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FFFF"/>
                  </a:solidFill>
                  <a:latin typeface="Arial" charset="0"/>
                </a:rPr>
                <a:t>transkripcijski aparat</a:t>
              </a:r>
              <a:endParaRPr lang="en-US">
                <a:solidFill>
                  <a:srgbClr val="000000"/>
                </a:solidFill>
              </a:endParaRPr>
            </a:p>
          </p:txBody>
        </p:sp>
        <p:sp>
          <p:nvSpPr>
            <p:cNvPr id="54390" name="Freeform 288"/>
            <p:cNvSpPr>
              <a:spLocks/>
            </p:cNvSpPr>
            <p:nvPr/>
          </p:nvSpPr>
          <p:spPr bwMode="auto">
            <a:xfrm>
              <a:off x="3967" y="3268"/>
              <a:ext cx="167" cy="90"/>
            </a:xfrm>
            <a:custGeom>
              <a:avLst/>
              <a:gdLst>
                <a:gd name="T0" fmla="*/ 121 w 167"/>
                <a:gd name="T1" fmla="*/ 90 h 90"/>
                <a:gd name="T2" fmla="*/ 0 w 167"/>
                <a:gd name="T3" fmla="*/ 90 h 90"/>
                <a:gd name="T4" fmla="*/ 0 w 167"/>
                <a:gd name="T5" fmla="*/ 0 h 90"/>
                <a:gd name="T6" fmla="*/ 121 w 167"/>
                <a:gd name="T7" fmla="*/ 0 h 90"/>
                <a:gd name="T8" fmla="*/ 167 w 167"/>
                <a:gd name="T9" fmla="*/ 44 h 90"/>
                <a:gd name="T10" fmla="*/ 121 w 167"/>
                <a:gd name="T11" fmla="*/ 9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 h="90">
                  <a:moveTo>
                    <a:pt x="121" y="90"/>
                  </a:moveTo>
                  <a:lnTo>
                    <a:pt x="0" y="90"/>
                  </a:lnTo>
                  <a:lnTo>
                    <a:pt x="0" y="0"/>
                  </a:lnTo>
                  <a:lnTo>
                    <a:pt x="121" y="0"/>
                  </a:lnTo>
                  <a:lnTo>
                    <a:pt x="167" y="44"/>
                  </a:lnTo>
                  <a:lnTo>
                    <a:pt x="121" y="9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4391" name="Freeform 289"/>
            <p:cNvSpPr>
              <a:spLocks/>
            </p:cNvSpPr>
            <p:nvPr/>
          </p:nvSpPr>
          <p:spPr bwMode="auto">
            <a:xfrm>
              <a:off x="3967" y="3268"/>
              <a:ext cx="167" cy="90"/>
            </a:xfrm>
            <a:custGeom>
              <a:avLst/>
              <a:gdLst>
                <a:gd name="T0" fmla="*/ 121 w 167"/>
                <a:gd name="T1" fmla="*/ 90 h 90"/>
                <a:gd name="T2" fmla="*/ 0 w 167"/>
                <a:gd name="T3" fmla="*/ 90 h 90"/>
                <a:gd name="T4" fmla="*/ 0 w 167"/>
                <a:gd name="T5" fmla="*/ 0 h 90"/>
                <a:gd name="T6" fmla="*/ 121 w 167"/>
                <a:gd name="T7" fmla="*/ 0 h 90"/>
                <a:gd name="T8" fmla="*/ 167 w 167"/>
                <a:gd name="T9" fmla="*/ 44 h 90"/>
                <a:gd name="T10" fmla="*/ 121 w 167"/>
                <a:gd name="T11" fmla="*/ 9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 h="90">
                  <a:moveTo>
                    <a:pt x="121" y="90"/>
                  </a:moveTo>
                  <a:lnTo>
                    <a:pt x="0" y="90"/>
                  </a:lnTo>
                  <a:lnTo>
                    <a:pt x="0" y="0"/>
                  </a:lnTo>
                  <a:lnTo>
                    <a:pt x="121" y="0"/>
                  </a:lnTo>
                  <a:lnTo>
                    <a:pt x="167" y="44"/>
                  </a:lnTo>
                  <a:lnTo>
                    <a:pt x="121" y="90"/>
                  </a:lnTo>
                </a:path>
              </a:pathLst>
            </a:custGeom>
            <a:noFill/>
            <a:ln w="317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54392" name="Freeform 290"/>
            <p:cNvSpPr>
              <a:spLocks/>
            </p:cNvSpPr>
            <p:nvPr/>
          </p:nvSpPr>
          <p:spPr bwMode="auto">
            <a:xfrm>
              <a:off x="4121" y="3268"/>
              <a:ext cx="153" cy="90"/>
            </a:xfrm>
            <a:custGeom>
              <a:avLst/>
              <a:gdLst>
                <a:gd name="T0" fmla="*/ 153 w 153"/>
                <a:gd name="T1" fmla="*/ 0 h 90"/>
                <a:gd name="T2" fmla="*/ 0 w 153"/>
                <a:gd name="T3" fmla="*/ 0 h 90"/>
                <a:gd name="T4" fmla="*/ 44 w 153"/>
                <a:gd name="T5" fmla="*/ 44 h 90"/>
                <a:gd name="T6" fmla="*/ 0 w 153"/>
                <a:gd name="T7" fmla="*/ 88 h 90"/>
                <a:gd name="T8" fmla="*/ 153 w 153"/>
                <a:gd name="T9" fmla="*/ 90 h 90"/>
                <a:gd name="T10" fmla="*/ 153 w 153"/>
                <a:gd name="T11" fmla="*/ 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90">
                  <a:moveTo>
                    <a:pt x="153" y="0"/>
                  </a:moveTo>
                  <a:lnTo>
                    <a:pt x="0" y="0"/>
                  </a:lnTo>
                  <a:lnTo>
                    <a:pt x="44" y="44"/>
                  </a:lnTo>
                  <a:lnTo>
                    <a:pt x="0" y="88"/>
                  </a:lnTo>
                  <a:lnTo>
                    <a:pt x="153" y="90"/>
                  </a:lnTo>
                  <a:lnTo>
                    <a:pt x="153"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4393" name="Freeform 291"/>
            <p:cNvSpPr>
              <a:spLocks/>
            </p:cNvSpPr>
            <p:nvPr/>
          </p:nvSpPr>
          <p:spPr bwMode="auto">
            <a:xfrm>
              <a:off x="4121" y="3268"/>
              <a:ext cx="153" cy="90"/>
            </a:xfrm>
            <a:custGeom>
              <a:avLst/>
              <a:gdLst>
                <a:gd name="T0" fmla="*/ 153 w 153"/>
                <a:gd name="T1" fmla="*/ 0 h 90"/>
                <a:gd name="T2" fmla="*/ 0 w 153"/>
                <a:gd name="T3" fmla="*/ 0 h 90"/>
                <a:gd name="T4" fmla="*/ 44 w 153"/>
                <a:gd name="T5" fmla="*/ 44 h 90"/>
                <a:gd name="T6" fmla="*/ 0 w 153"/>
                <a:gd name="T7" fmla="*/ 88 h 90"/>
                <a:gd name="T8" fmla="*/ 153 w 153"/>
                <a:gd name="T9" fmla="*/ 90 h 90"/>
                <a:gd name="T10" fmla="*/ 153 w 153"/>
                <a:gd name="T11" fmla="*/ 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90">
                  <a:moveTo>
                    <a:pt x="153" y="0"/>
                  </a:moveTo>
                  <a:lnTo>
                    <a:pt x="0" y="0"/>
                  </a:lnTo>
                  <a:lnTo>
                    <a:pt x="44" y="44"/>
                  </a:lnTo>
                  <a:lnTo>
                    <a:pt x="0" y="88"/>
                  </a:lnTo>
                  <a:lnTo>
                    <a:pt x="153" y="90"/>
                  </a:lnTo>
                  <a:lnTo>
                    <a:pt x="153" y="0"/>
                  </a:lnTo>
                </a:path>
              </a:pathLst>
            </a:custGeom>
            <a:noFill/>
            <a:ln w="317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54394" name="Rectangle 292"/>
            <p:cNvSpPr>
              <a:spLocks noChangeArrowheads="1"/>
            </p:cNvSpPr>
            <p:nvPr/>
          </p:nvSpPr>
          <p:spPr bwMode="auto">
            <a:xfrm>
              <a:off x="4004" y="3280"/>
              <a:ext cx="7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b="1">
                  <a:solidFill>
                    <a:srgbClr val="FFFFFF"/>
                  </a:solidFill>
                  <a:latin typeface="Arial" charset="0"/>
                </a:rPr>
                <a:t>X</a:t>
              </a:r>
              <a:endParaRPr lang="en-US">
                <a:solidFill>
                  <a:srgbClr val="000000"/>
                </a:solidFill>
              </a:endParaRPr>
            </a:p>
          </p:txBody>
        </p:sp>
        <p:sp>
          <p:nvSpPr>
            <p:cNvPr id="54395" name="Rectangle 293"/>
            <p:cNvSpPr>
              <a:spLocks noChangeArrowheads="1"/>
            </p:cNvSpPr>
            <p:nvPr/>
          </p:nvSpPr>
          <p:spPr bwMode="auto">
            <a:xfrm>
              <a:off x="4182" y="3284"/>
              <a:ext cx="7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b="1">
                  <a:solidFill>
                    <a:srgbClr val="FFFFFF"/>
                  </a:solidFill>
                  <a:latin typeface="Arial" charset="0"/>
                </a:rPr>
                <a:t>Y</a:t>
              </a:r>
              <a:endParaRPr lang="en-US">
                <a:solidFill>
                  <a:srgbClr val="000000"/>
                </a:solidFill>
              </a:endParaRPr>
            </a:p>
          </p:txBody>
        </p:sp>
        <p:sp>
          <p:nvSpPr>
            <p:cNvPr id="54396" name="Rectangle 294"/>
            <p:cNvSpPr>
              <a:spLocks noChangeArrowheads="1"/>
            </p:cNvSpPr>
            <p:nvPr/>
          </p:nvSpPr>
          <p:spPr bwMode="auto">
            <a:xfrm>
              <a:off x="3969" y="3186"/>
              <a:ext cx="15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a:solidFill>
                    <a:srgbClr val="000000"/>
                  </a:solidFill>
                  <a:latin typeface="Arial" charset="0"/>
                </a:rPr>
                <a:t>bait</a:t>
              </a:r>
              <a:endParaRPr lang="en-US">
                <a:solidFill>
                  <a:srgbClr val="000000"/>
                </a:solidFill>
              </a:endParaRPr>
            </a:p>
          </p:txBody>
        </p:sp>
        <p:sp>
          <p:nvSpPr>
            <p:cNvPr id="54397" name="Rectangle 295"/>
            <p:cNvSpPr>
              <a:spLocks noChangeArrowheads="1"/>
            </p:cNvSpPr>
            <p:nvPr/>
          </p:nvSpPr>
          <p:spPr bwMode="auto">
            <a:xfrm>
              <a:off x="4134" y="3355"/>
              <a:ext cx="17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a:solidFill>
                    <a:srgbClr val="000000"/>
                  </a:solidFill>
                  <a:latin typeface="Arial" charset="0"/>
                </a:rPr>
                <a:t>prey</a:t>
              </a:r>
              <a:endParaRPr lang="en-US">
                <a:solidFill>
                  <a:srgbClr val="000000"/>
                </a:solidFill>
              </a:endParaRPr>
            </a:p>
          </p:txBody>
        </p:sp>
        <p:sp>
          <p:nvSpPr>
            <p:cNvPr id="54398" name="Rectangle 296"/>
            <p:cNvSpPr>
              <a:spLocks noChangeArrowheads="1"/>
            </p:cNvSpPr>
            <p:nvPr/>
          </p:nvSpPr>
          <p:spPr bwMode="auto">
            <a:xfrm>
              <a:off x="5128" y="3404"/>
              <a:ext cx="1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a:solidFill>
                    <a:srgbClr val="00FFFF"/>
                  </a:solidFill>
                  <a:latin typeface="Arial" charset="0"/>
                </a:rPr>
                <a:t>lac </a:t>
              </a:r>
              <a:r>
                <a:rPr lang="sl-SI" sz="900" b="1">
                  <a:solidFill>
                    <a:srgbClr val="00FFFF"/>
                  </a:solidFill>
                  <a:latin typeface="Arial" charset="0"/>
                </a:rPr>
                <a:t>Z</a:t>
              </a:r>
              <a:endParaRPr lang="en-US">
                <a:solidFill>
                  <a:srgbClr val="000000"/>
                </a:solidFill>
              </a:endParaRPr>
            </a:p>
          </p:txBody>
        </p:sp>
        <p:sp>
          <p:nvSpPr>
            <p:cNvPr id="54399" name="Rectangle 297"/>
            <p:cNvSpPr>
              <a:spLocks noChangeArrowheads="1"/>
            </p:cNvSpPr>
            <p:nvPr/>
          </p:nvSpPr>
          <p:spPr bwMode="auto">
            <a:xfrm>
              <a:off x="4981" y="3691"/>
              <a:ext cx="7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a:solidFill>
                    <a:srgbClr val="00FFFF"/>
                  </a:solidFill>
                  <a:latin typeface="Symbol" pitchFamily="18" charset="2"/>
                </a:rPr>
                <a:t>b</a:t>
              </a:r>
              <a:endParaRPr lang="en-US">
                <a:solidFill>
                  <a:srgbClr val="000000"/>
                </a:solidFill>
              </a:endParaRPr>
            </a:p>
          </p:txBody>
        </p:sp>
        <p:sp>
          <p:nvSpPr>
            <p:cNvPr id="54400" name="Rectangle 298"/>
            <p:cNvSpPr>
              <a:spLocks noChangeArrowheads="1"/>
            </p:cNvSpPr>
            <p:nvPr/>
          </p:nvSpPr>
          <p:spPr bwMode="auto">
            <a:xfrm>
              <a:off x="5019" y="3699"/>
              <a:ext cx="46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a:solidFill>
                    <a:srgbClr val="00FFFF"/>
                  </a:solidFill>
                  <a:latin typeface="Arial" charset="0"/>
                </a:rPr>
                <a:t>-galaktozidaza</a:t>
              </a:r>
              <a:endParaRPr lang="en-US">
                <a:solidFill>
                  <a:srgbClr val="000000"/>
                </a:solidFill>
              </a:endParaRPr>
            </a:p>
          </p:txBody>
        </p:sp>
        <p:sp>
          <p:nvSpPr>
            <p:cNvPr id="54401" name="Rectangle 299"/>
            <p:cNvSpPr>
              <a:spLocks noChangeArrowheads="1"/>
            </p:cNvSpPr>
            <p:nvPr/>
          </p:nvSpPr>
          <p:spPr bwMode="auto">
            <a:xfrm>
              <a:off x="4879" y="3958"/>
              <a:ext cx="20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a:solidFill>
                    <a:srgbClr val="00FFFF"/>
                  </a:solidFill>
                  <a:latin typeface="Arial" charset="0"/>
                </a:rPr>
                <a:t>X-gal</a:t>
              </a:r>
              <a:endParaRPr lang="en-US">
                <a:solidFill>
                  <a:srgbClr val="000000"/>
                </a:solidFill>
              </a:endParaRPr>
            </a:p>
          </p:txBody>
        </p:sp>
        <p:sp>
          <p:nvSpPr>
            <p:cNvPr id="54402" name="Rectangle 300"/>
            <p:cNvSpPr>
              <a:spLocks noChangeArrowheads="1"/>
            </p:cNvSpPr>
            <p:nvPr/>
          </p:nvSpPr>
          <p:spPr bwMode="auto">
            <a:xfrm>
              <a:off x="5355" y="3958"/>
              <a:ext cx="24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a:solidFill>
                    <a:srgbClr val="00FFFF"/>
                  </a:solidFill>
                  <a:latin typeface="Arial" charset="0"/>
                </a:rPr>
                <a:t>modra </a:t>
              </a:r>
            </a:p>
            <a:p>
              <a:pPr eaLnBrk="1" hangingPunct="1"/>
              <a:r>
                <a:rPr lang="en-US" sz="900" b="1">
                  <a:solidFill>
                    <a:srgbClr val="00FFFF"/>
                  </a:solidFill>
                  <a:latin typeface="Arial" charset="0"/>
                </a:rPr>
                <a:t>barva</a:t>
              </a:r>
              <a:endParaRPr lang="en-US">
                <a:solidFill>
                  <a:srgbClr val="000000"/>
                </a:solidFill>
              </a:endParaRPr>
            </a:p>
          </p:txBody>
        </p:sp>
        <p:sp>
          <p:nvSpPr>
            <p:cNvPr id="54403" name="Freeform 301"/>
            <p:cNvSpPr>
              <a:spLocks/>
            </p:cNvSpPr>
            <p:nvPr/>
          </p:nvSpPr>
          <p:spPr bwMode="auto">
            <a:xfrm>
              <a:off x="5088" y="4000"/>
              <a:ext cx="221" cy="9"/>
            </a:xfrm>
            <a:custGeom>
              <a:avLst/>
              <a:gdLst>
                <a:gd name="T0" fmla="*/ 221 w 221"/>
                <a:gd name="T1" fmla="*/ 4 h 9"/>
                <a:gd name="T2" fmla="*/ 221 w 221"/>
                <a:gd name="T3" fmla="*/ 0 h 9"/>
                <a:gd name="T4" fmla="*/ 0 w 221"/>
                <a:gd name="T5" fmla="*/ 0 h 9"/>
                <a:gd name="T6" fmla="*/ 0 w 221"/>
                <a:gd name="T7" fmla="*/ 9 h 9"/>
                <a:gd name="T8" fmla="*/ 221 w 221"/>
                <a:gd name="T9" fmla="*/ 9 h 9"/>
                <a:gd name="T10" fmla="*/ 221 w 221"/>
                <a:gd name="T11" fmla="*/ 4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 h="9">
                  <a:moveTo>
                    <a:pt x="221" y="4"/>
                  </a:moveTo>
                  <a:lnTo>
                    <a:pt x="221" y="0"/>
                  </a:lnTo>
                  <a:lnTo>
                    <a:pt x="0" y="0"/>
                  </a:lnTo>
                  <a:lnTo>
                    <a:pt x="0" y="9"/>
                  </a:lnTo>
                  <a:lnTo>
                    <a:pt x="221" y="9"/>
                  </a:lnTo>
                  <a:lnTo>
                    <a:pt x="221" y="4"/>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4404" name="Freeform 302"/>
            <p:cNvSpPr>
              <a:spLocks/>
            </p:cNvSpPr>
            <p:nvPr/>
          </p:nvSpPr>
          <p:spPr bwMode="auto">
            <a:xfrm>
              <a:off x="5196" y="3558"/>
              <a:ext cx="9" cy="119"/>
            </a:xfrm>
            <a:custGeom>
              <a:avLst/>
              <a:gdLst>
                <a:gd name="T0" fmla="*/ 5 w 9"/>
                <a:gd name="T1" fmla="*/ 119 h 119"/>
                <a:gd name="T2" fmla="*/ 9 w 9"/>
                <a:gd name="T3" fmla="*/ 119 h 119"/>
                <a:gd name="T4" fmla="*/ 9 w 9"/>
                <a:gd name="T5" fmla="*/ 0 h 119"/>
                <a:gd name="T6" fmla="*/ 0 w 9"/>
                <a:gd name="T7" fmla="*/ 0 h 119"/>
                <a:gd name="T8" fmla="*/ 0 w 9"/>
                <a:gd name="T9" fmla="*/ 119 h 119"/>
                <a:gd name="T10" fmla="*/ 5 w 9"/>
                <a:gd name="T11" fmla="*/ 119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19">
                  <a:moveTo>
                    <a:pt x="5" y="119"/>
                  </a:moveTo>
                  <a:lnTo>
                    <a:pt x="9" y="119"/>
                  </a:lnTo>
                  <a:lnTo>
                    <a:pt x="9" y="0"/>
                  </a:lnTo>
                  <a:lnTo>
                    <a:pt x="0" y="0"/>
                  </a:lnTo>
                  <a:lnTo>
                    <a:pt x="0" y="119"/>
                  </a:lnTo>
                  <a:lnTo>
                    <a:pt x="5" y="119"/>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4405" name="Freeform 303"/>
            <p:cNvSpPr>
              <a:spLocks/>
            </p:cNvSpPr>
            <p:nvPr/>
          </p:nvSpPr>
          <p:spPr bwMode="auto">
            <a:xfrm>
              <a:off x="5196" y="3827"/>
              <a:ext cx="9" cy="134"/>
            </a:xfrm>
            <a:custGeom>
              <a:avLst/>
              <a:gdLst>
                <a:gd name="T0" fmla="*/ 5 w 9"/>
                <a:gd name="T1" fmla="*/ 134 h 134"/>
                <a:gd name="T2" fmla="*/ 9 w 9"/>
                <a:gd name="T3" fmla="*/ 134 h 134"/>
                <a:gd name="T4" fmla="*/ 9 w 9"/>
                <a:gd name="T5" fmla="*/ 0 h 134"/>
                <a:gd name="T6" fmla="*/ 0 w 9"/>
                <a:gd name="T7" fmla="*/ 0 h 134"/>
                <a:gd name="T8" fmla="*/ 0 w 9"/>
                <a:gd name="T9" fmla="*/ 134 h 134"/>
                <a:gd name="T10" fmla="*/ 5 w 9"/>
                <a:gd name="T11" fmla="*/ 134 h 1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34">
                  <a:moveTo>
                    <a:pt x="5" y="134"/>
                  </a:moveTo>
                  <a:lnTo>
                    <a:pt x="9" y="134"/>
                  </a:lnTo>
                  <a:lnTo>
                    <a:pt x="9" y="0"/>
                  </a:lnTo>
                  <a:lnTo>
                    <a:pt x="0" y="0"/>
                  </a:lnTo>
                  <a:lnTo>
                    <a:pt x="0" y="134"/>
                  </a:lnTo>
                  <a:lnTo>
                    <a:pt x="5" y="134"/>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4406" name="Freeform 304"/>
            <p:cNvSpPr>
              <a:spLocks/>
            </p:cNvSpPr>
            <p:nvPr/>
          </p:nvSpPr>
          <p:spPr bwMode="auto">
            <a:xfrm>
              <a:off x="5182" y="3635"/>
              <a:ext cx="35" cy="59"/>
            </a:xfrm>
            <a:custGeom>
              <a:avLst/>
              <a:gdLst>
                <a:gd name="T0" fmla="*/ 35 w 35"/>
                <a:gd name="T1" fmla="*/ 0 h 59"/>
                <a:gd name="T2" fmla="*/ 17 w 35"/>
                <a:gd name="T3" fmla="*/ 59 h 59"/>
                <a:gd name="T4" fmla="*/ 0 w 35"/>
                <a:gd name="T5" fmla="*/ 0 h 59"/>
                <a:gd name="T6" fmla="*/ 19 w 35"/>
                <a:gd name="T7" fmla="*/ 17 h 59"/>
                <a:gd name="T8" fmla="*/ 35 w 35"/>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9">
                  <a:moveTo>
                    <a:pt x="35" y="0"/>
                  </a:moveTo>
                  <a:lnTo>
                    <a:pt x="17" y="59"/>
                  </a:lnTo>
                  <a:lnTo>
                    <a:pt x="0" y="0"/>
                  </a:lnTo>
                  <a:lnTo>
                    <a:pt x="19" y="17"/>
                  </a:lnTo>
                  <a:lnTo>
                    <a:pt x="35"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4407" name="Freeform 305"/>
            <p:cNvSpPr>
              <a:spLocks/>
            </p:cNvSpPr>
            <p:nvPr/>
          </p:nvSpPr>
          <p:spPr bwMode="auto">
            <a:xfrm>
              <a:off x="5182" y="3931"/>
              <a:ext cx="35" cy="57"/>
            </a:xfrm>
            <a:custGeom>
              <a:avLst/>
              <a:gdLst>
                <a:gd name="T0" fmla="*/ 35 w 35"/>
                <a:gd name="T1" fmla="*/ 0 h 57"/>
                <a:gd name="T2" fmla="*/ 17 w 35"/>
                <a:gd name="T3" fmla="*/ 57 h 57"/>
                <a:gd name="T4" fmla="*/ 0 w 35"/>
                <a:gd name="T5" fmla="*/ 0 h 57"/>
                <a:gd name="T6" fmla="*/ 19 w 35"/>
                <a:gd name="T7" fmla="*/ 15 h 57"/>
                <a:gd name="T8" fmla="*/ 35 w 35"/>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7">
                  <a:moveTo>
                    <a:pt x="35" y="0"/>
                  </a:moveTo>
                  <a:lnTo>
                    <a:pt x="17" y="57"/>
                  </a:lnTo>
                  <a:lnTo>
                    <a:pt x="0" y="0"/>
                  </a:lnTo>
                  <a:lnTo>
                    <a:pt x="19" y="15"/>
                  </a:lnTo>
                  <a:lnTo>
                    <a:pt x="35"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4408" name="Freeform 306"/>
            <p:cNvSpPr>
              <a:spLocks/>
            </p:cNvSpPr>
            <p:nvPr/>
          </p:nvSpPr>
          <p:spPr bwMode="auto">
            <a:xfrm>
              <a:off x="5280" y="3988"/>
              <a:ext cx="60" cy="35"/>
            </a:xfrm>
            <a:custGeom>
              <a:avLst/>
              <a:gdLst>
                <a:gd name="T0" fmla="*/ 0 w 60"/>
                <a:gd name="T1" fmla="*/ 0 h 35"/>
                <a:gd name="T2" fmla="*/ 60 w 60"/>
                <a:gd name="T3" fmla="*/ 16 h 35"/>
                <a:gd name="T4" fmla="*/ 2 w 60"/>
                <a:gd name="T5" fmla="*/ 35 h 35"/>
                <a:gd name="T6" fmla="*/ 17 w 60"/>
                <a:gd name="T7" fmla="*/ 16 h 35"/>
                <a:gd name="T8" fmla="*/ 0 w 60"/>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35">
                  <a:moveTo>
                    <a:pt x="0" y="0"/>
                  </a:moveTo>
                  <a:lnTo>
                    <a:pt x="60" y="16"/>
                  </a:lnTo>
                  <a:lnTo>
                    <a:pt x="2" y="35"/>
                  </a:lnTo>
                  <a:lnTo>
                    <a:pt x="17" y="16"/>
                  </a:lnTo>
                  <a:lnTo>
                    <a:pt x="0"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54280" name="Rectangle 308"/>
          <p:cNvSpPr>
            <a:spLocks noChangeArrowheads="1"/>
          </p:cNvSpPr>
          <p:nvPr/>
        </p:nvSpPr>
        <p:spPr bwMode="auto">
          <a:xfrm>
            <a:off x="1050925" y="1133475"/>
            <a:ext cx="847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b="1">
                <a:solidFill>
                  <a:srgbClr val="00FFFF"/>
                </a:solidFill>
                <a:latin typeface="Arial" charset="0"/>
              </a:rPr>
              <a:t>protein X</a:t>
            </a:r>
            <a:endParaRPr lang="en-US">
              <a:solidFill>
                <a:srgbClr val="000000"/>
              </a:solidFill>
            </a:endParaRPr>
          </a:p>
        </p:txBody>
      </p:sp>
      <p:sp>
        <p:nvSpPr>
          <p:cNvPr id="54281" name="Rectangle 309"/>
          <p:cNvSpPr>
            <a:spLocks noChangeArrowheads="1"/>
          </p:cNvSpPr>
          <p:nvPr/>
        </p:nvSpPr>
        <p:spPr bwMode="auto">
          <a:xfrm>
            <a:off x="1152525" y="868363"/>
            <a:ext cx="6381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200" b="1" i="1">
                <a:solidFill>
                  <a:srgbClr val="FF00FF"/>
                </a:solidFill>
                <a:latin typeface="Arial" charset="0"/>
              </a:rPr>
              <a:t>vaba</a:t>
            </a:r>
            <a:endParaRPr lang="en-US">
              <a:solidFill>
                <a:srgbClr val="000000"/>
              </a:solidFill>
            </a:endParaRPr>
          </a:p>
        </p:txBody>
      </p:sp>
      <p:sp>
        <p:nvSpPr>
          <p:cNvPr id="54282" name="Rectangle 310"/>
          <p:cNvSpPr>
            <a:spLocks noChangeArrowheads="1"/>
          </p:cNvSpPr>
          <p:nvPr/>
        </p:nvSpPr>
        <p:spPr bwMode="auto">
          <a:xfrm>
            <a:off x="320675" y="854075"/>
            <a:ext cx="2271713" cy="511175"/>
          </a:xfrm>
          <a:prstGeom prst="rect">
            <a:avLst/>
          </a:prstGeom>
          <a:noFill/>
          <a:ln w="3175">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sl-SI">
              <a:solidFill>
                <a:srgbClr val="000000"/>
              </a:solidFill>
            </a:endParaRPr>
          </a:p>
        </p:txBody>
      </p:sp>
      <p:graphicFrame>
        <p:nvGraphicFramePr>
          <p:cNvPr id="54283" name="Object 311"/>
          <p:cNvGraphicFramePr>
            <a:graphicFrameLocks noChangeAspect="1"/>
          </p:cNvGraphicFramePr>
          <p:nvPr/>
        </p:nvGraphicFramePr>
        <p:xfrm>
          <a:off x="1295400" y="1676400"/>
          <a:ext cx="180975" cy="471488"/>
        </p:xfrm>
        <a:graphic>
          <a:graphicData uri="http://schemas.openxmlformats.org/presentationml/2006/ole">
            <mc:AlternateContent xmlns:mc="http://schemas.openxmlformats.org/markup-compatibility/2006">
              <mc:Choice xmlns:v="urn:schemas-microsoft-com:vml" Requires="v">
                <p:oleObj spid="_x0000_s54633" name="CorelDRAW" r:id="rId10" imgW="304800" imgH="304800" progId="CorelDRAW.Graphic.9">
                  <p:embed/>
                </p:oleObj>
              </mc:Choice>
              <mc:Fallback>
                <p:oleObj name="CorelDRAW" r:id="rId10" imgW="304800" imgH="304800" progId="CorelDRAW.Graphic.9">
                  <p:embed/>
                  <p:pic>
                    <p:nvPicPr>
                      <p:cNvPr id="0" name="Object 3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1676400"/>
                        <a:ext cx="1809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4" name="Rectangle 312"/>
          <p:cNvSpPr>
            <a:spLocks noChangeArrowheads="1"/>
          </p:cNvSpPr>
          <p:nvPr/>
        </p:nvSpPr>
        <p:spPr bwMode="auto">
          <a:xfrm>
            <a:off x="968375" y="1425575"/>
            <a:ext cx="8255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cDNA za X</a:t>
            </a:r>
            <a:endParaRPr lang="en-US">
              <a:solidFill>
                <a:srgbClr val="000000"/>
              </a:solidFill>
            </a:endParaRPr>
          </a:p>
        </p:txBody>
      </p:sp>
      <p:pic>
        <p:nvPicPr>
          <p:cNvPr id="54285" name="Picture 3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1676400"/>
            <a:ext cx="744538" cy="8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86" name="Picture 3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800" y="2286000"/>
            <a:ext cx="6731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87" name="Picture 3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3124200"/>
            <a:ext cx="1809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88" name="Rectangle 316"/>
          <p:cNvSpPr>
            <a:spLocks noChangeArrowheads="1"/>
          </p:cNvSpPr>
          <p:nvPr/>
        </p:nvSpPr>
        <p:spPr bwMode="auto">
          <a:xfrm>
            <a:off x="241300" y="3032125"/>
            <a:ext cx="9207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transfekcija</a:t>
            </a:r>
            <a:endParaRPr lang="en-US">
              <a:solidFill>
                <a:srgbClr val="000000"/>
              </a:solidFill>
            </a:endParaRPr>
          </a:p>
        </p:txBody>
      </p:sp>
      <p:pic>
        <p:nvPicPr>
          <p:cNvPr id="54289" name="Picture 3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800" y="3505200"/>
            <a:ext cx="649288"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90" name="Rectangle 318"/>
          <p:cNvSpPr>
            <a:spLocks noChangeArrowheads="1"/>
          </p:cNvSpPr>
          <p:nvPr/>
        </p:nvSpPr>
        <p:spPr bwMode="auto">
          <a:xfrm>
            <a:off x="381000" y="3657600"/>
            <a:ext cx="7461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kvasovke</a:t>
            </a:r>
            <a:endParaRPr lang="en-US">
              <a:solidFill>
                <a:srgbClr val="000000"/>
              </a:solidFill>
            </a:endParaRPr>
          </a:p>
        </p:txBody>
      </p:sp>
      <p:pic>
        <p:nvPicPr>
          <p:cNvPr id="54291" name="Picture 3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600" y="3949700"/>
            <a:ext cx="2936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92" name="Text Box 320"/>
          <p:cNvSpPr txBox="1">
            <a:spLocks noChangeArrowheads="1"/>
          </p:cNvSpPr>
          <p:nvPr/>
        </p:nvSpPr>
        <p:spPr bwMode="auto">
          <a:xfrm>
            <a:off x="152400" y="2209800"/>
            <a:ext cx="838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b="1">
                <a:solidFill>
                  <a:srgbClr val="FF66CC"/>
                </a:solidFill>
                <a:latin typeface="Arial" charset="0"/>
              </a:rPr>
              <a:t>DNA-vezavna domena</a:t>
            </a:r>
          </a:p>
        </p:txBody>
      </p:sp>
      <p:sp>
        <p:nvSpPr>
          <p:cNvPr id="54293" name="Rectangle 321"/>
          <p:cNvSpPr>
            <a:spLocks noChangeArrowheads="1"/>
          </p:cNvSpPr>
          <p:nvPr/>
        </p:nvSpPr>
        <p:spPr bwMode="auto">
          <a:xfrm>
            <a:off x="1765300" y="2111375"/>
            <a:ext cx="7635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plazmidni</a:t>
            </a:r>
            <a:endParaRPr lang="en-US">
              <a:solidFill>
                <a:srgbClr val="000000"/>
              </a:solidFill>
            </a:endParaRPr>
          </a:p>
        </p:txBody>
      </p:sp>
      <p:sp>
        <p:nvSpPr>
          <p:cNvPr id="54294" name="Rectangle 322"/>
          <p:cNvSpPr>
            <a:spLocks noChangeArrowheads="1"/>
          </p:cNvSpPr>
          <p:nvPr/>
        </p:nvSpPr>
        <p:spPr bwMode="auto">
          <a:xfrm>
            <a:off x="1765300" y="2289175"/>
            <a:ext cx="14906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ekspresijski vektor</a:t>
            </a:r>
            <a:endParaRPr lang="en-US">
              <a:solidFill>
                <a:srgbClr val="000000"/>
              </a:solidFill>
            </a:endParaRPr>
          </a:p>
        </p:txBody>
      </p:sp>
      <p:grpSp>
        <p:nvGrpSpPr>
          <p:cNvPr id="198979" name="Group 323"/>
          <p:cNvGrpSpPr>
            <a:grpSpLocks/>
          </p:cNvGrpSpPr>
          <p:nvPr/>
        </p:nvGrpSpPr>
        <p:grpSpPr bwMode="auto">
          <a:xfrm>
            <a:off x="3978275" y="838200"/>
            <a:ext cx="1947863" cy="541338"/>
            <a:chOff x="2506" y="528"/>
            <a:chExt cx="1227" cy="341"/>
          </a:xfrm>
        </p:grpSpPr>
        <p:sp>
          <p:nvSpPr>
            <p:cNvPr id="54317" name="Rectangle 324"/>
            <p:cNvSpPr>
              <a:spLocks noChangeArrowheads="1"/>
            </p:cNvSpPr>
            <p:nvPr/>
          </p:nvSpPr>
          <p:spPr bwMode="auto">
            <a:xfrm>
              <a:off x="2784" y="720"/>
              <a:ext cx="71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66FFFF"/>
                  </a:solidFill>
                  <a:latin typeface="Arial" charset="0"/>
                </a:rPr>
                <a:t>neznani protein</a:t>
              </a:r>
              <a:endParaRPr lang="en-US">
                <a:solidFill>
                  <a:srgbClr val="CCECFF"/>
                </a:solidFill>
              </a:endParaRPr>
            </a:p>
          </p:txBody>
        </p:sp>
        <p:sp>
          <p:nvSpPr>
            <p:cNvPr id="54318" name="Rectangle 325"/>
            <p:cNvSpPr>
              <a:spLocks noChangeArrowheads="1"/>
            </p:cNvSpPr>
            <p:nvPr/>
          </p:nvSpPr>
          <p:spPr bwMode="auto">
            <a:xfrm>
              <a:off x="2976" y="528"/>
              <a:ext cx="363"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200" b="1" i="1">
                  <a:solidFill>
                    <a:srgbClr val="FFFF00"/>
                  </a:solidFill>
                  <a:latin typeface="Arial" charset="0"/>
                </a:rPr>
                <a:t>plen</a:t>
              </a:r>
              <a:endParaRPr lang="en-US">
                <a:solidFill>
                  <a:srgbClr val="000000"/>
                </a:solidFill>
              </a:endParaRPr>
            </a:p>
          </p:txBody>
        </p:sp>
        <p:sp>
          <p:nvSpPr>
            <p:cNvPr id="54319" name="Rectangle 326"/>
            <p:cNvSpPr>
              <a:spLocks noChangeArrowheads="1"/>
            </p:cNvSpPr>
            <p:nvPr/>
          </p:nvSpPr>
          <p:spPr bwMode="auto">
            <a:xfrm>
              <a:off x="2506" y="538"/>
              <a:ext cx="1227" cy="331"/>
            </a:xfrm>
            <a:prstGeom prst="rect">
              <a:avLst/>
            </a:prstGeom>
            <a:noFill/>
            <a:ln w="3175">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sl-SI">
                <a:solidFill>
                  <a:srgbClr val="000000"/>
                </a:solidFill>
              </a:endParaRPr>
            </a:p>
          </p:txBody>
        </p:sp>
      </p:grpSp>
      <p:grpSp>
        <p:nvGrpSpPr>
          <p:cNvPr id="198983" name="Group 327"/>
          <p:cNvGrpSpPr>
            <a:grpSpLocks/>
          </p:cNvGrpSpPr>
          <p:nvPr/>
        </p:nvGrpSpPr>
        <p:grpSpPr bwMode="auto">
          <a:xfrm>
            <a:off x="4495800" y="1447800"/>
            <a:ext cx="893763" cy="682625"/>
            <a:chOff x="2832" y="912"/>
            <a:chExt cx="563" cy="430"/>
          </a:xfrm>
        </p:grpSpPr>
        <p:sp>
          <p:nvSpPr>
            <p:cNvPr id="54315" name="Rectangle 328"/>
            <p:cNvSpPr>
              <a:spLocks noChangeArrowheads="1"/>
            </p:cNvSpPr>
            <p:nvPr/>
          </p:nvSpPr>
          <p:spPr bwMode="auto">
            <a:xfrm>
              <a:off x="3072" y="912"/>
              <a:ext cx="2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FFFF"/>
                  </a:solidFill>
                  <a:latin typeface="Arial" charset="0"/>
                </a:rPr>
                <a:t>tkivo</a:t>
              </a:r>
              <a:endParaRPr lang="en-US">
                <a:solidFill>
                  <a:srgbClr val="000000"/>
                </a:solidFill>
              </a:endParaRPr>
            </a:p>
          </p:txBody>
        </p:sp>
        <p:pic>
          <p:nvPicPr>
            <p:cNvPr id="54316" name="Picture 32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32" y="1008"/>
              <a:ext cx="563"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8986" name="Group 330"/>
          <p:cNvGrpSpPr>
            <a:grpSpLocks/>
          </p:cNvGrpSpPr>
          <p:nvPr/>
        </p:nvGrpSpPr>
        <p:grpSpPr bwMode="auto">
          <a:xfrm>
            <a:off x="4603750" y="2133600"/>
            <a:ext cx="1130300" cy="490538"/>
            <a:chOff x="2900" y="1344"/>
            <a:chExt cx="712" cy="309"/>
          </a:xfrm>
        </p:grpSpPr>
        <p:pic>
          <p:nvPicPr>
            <p:cNvPr id="54313" name="Picture 3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02" y="1344"/>
              <a:ext cx="114"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314" name="Rectangle 332"/>
            <p:cNvSpPr>
              <a:spLocks noChangeArrowheads="1"/>
            </p:cNvSpPr>
            <p:nvPr/>
          </p:nvSpPr>
          <p:spPr bwMode="auto">
            <a:xfrm>
              <a:off x="2900" y="1528"/>
              <a:ext cx="71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celotna mRNA</a:t>
              </a:r>
              <a:endParaRPr lang="en-US">
                <a:solidFill>
                  <a:srgbClr val="000000"/>
                </a:solidFill>
              </a:endParaRPr>
            </a:p>
          </p:txBody>
        </p:sp>
      </p:grpSp>
      <p:grpSp>
        <p:nvGrpSpPr>
          <p:cNvPr id="198989" name="Group 333"/>
          <p:cNvGrpSpPr>
            <a:grpSpLocks/>
          </p:cNvGrpSpPr>
          <p:nvPr/>
        </p:nvGrpSpPr>
        <p:grpSpPr bwMode="auto">
          <a:xfrm>
            <a:off x="4800600" y="2635250"/>
            <a:ext cx="2152650" cy="479425"/>
            <a:chOff x="3024" y="1660"/>
            <a:chExt cx="1356" cy="302"/>
          </a:xfrm>
        </p:grpSpPr>
        <p:pic>
          <p:nvPicPr>
            <p:cNvPr id="54310" name="Picture 3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0" y="1660"/>
              <a:ext cx="114"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311" name="Rectangle 335"/>
            <p:cNvSpPr>
              <a:spLocks noChangeArrowheads="1"/>
            </p:cNvSpPr>
            <p:nvPr/>
          </p:nvSpPr>
          <p:spPr bwMode="auto">
            <a:xfrm>
              <a:off x="3274" y="1701"/>
              <a:ext cx="110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reverzna transkriptaza</a:t>
              </a:r>
              <a:endParaRPr lang="en-US">
                <a:solidFill>
                  <a:srgbClr val="000000"/>
                </a:solidFill>
              </a:endParaRPr>
            </a:p>
          </p:txBody>
        </p:sp>
        <p:pic>
          <p:nvPicPr>
            <p:cNvPr id="54312" name="Picture 33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24" y="1872"/>
              <a:ext cx="292" cy="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8993" name="Group 337"/>
          <p:cNvGrpSpPr>
            <a:grpSpLocks/>
          </p:cNvGrpSpPr>
          <p:nvPr/>
        </p:nvGrpSpPr>
        <p:grpSpPr bwMode="auto">
          <a:xfrm>
            <a:off x="4800600" y="3200400"/>
            <a:ext cx="2389188" cy="1116013"/>
            <a:chOff x="2976" y="2016"/>
            <a:chExt cx="1505" cy="703"/>
          </a:xfrm>
        </p:grpSpPr>
        <p:sp>
          <p:nvSpPr>
            <p:cNvPr id="54306" name="Rectangle 338"/>
            <p:cNvSpPr>
              <a:spLocks noChangeArrowheads="1"/>
            </p:cNvSpPr>
            <p:nvPr/>
          </p:nvSpPr>
          <p:spPr bwMode="auto">
            <a:xfrm>
              <a:off x="3360" y="2080"/>
              <a:ext cx="93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plazmidni</a:t>
              </a:r>
              <a:br>
                <a:rPr lang="en-US" sz="1300" b="1">
                  <a:solidFill>
                    <a:srgbClr val="00FFFF"/>
                  </a:solidFill>
                  <a:latin typeface="Arial" charset="0"/>
                </a:rPr>
              </a:br>
              <a:r>
                <a:rPr lang="en-US" sz="1300" b="1">
                  <a:solidFill>
                    <a:srgbClr val="00FFFF"/>
                  </a:solidFill>
                  <a:latin typeface="Arial" charset="0"/>
                </a:rPr>
                <a:t>ekspresijski vektor</a:t>
              </a:r>
              <a:endParaRPr lang="en-US">
                <a:solidFill>
                  <a:srgbClr val="000000"/>
                </a:solidFill>
              </a:endParaRPr>
            </a:p>
          </p:txBody>
        </p:sp>
        <p:pic>
          <p:nvPicPr>
            <p:cNvPr id="54307" name="Picture 3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0" y="2016"/>
              <a:ext cx="114"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308" name="Picture 34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6" y="2256"/>
              <a:ext cx="427" cy="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309" name="Rectangle 341"/>
            <p:cNvSpPr>
              <a:spLocks noChangeArrowheads="1"/>
            </p:cNvSpPr>
            <p:nvPr/>
          </p:nvSpPr>
          <p:spPr bwMode="auto">
            <a:xfrm>
              <a:off x="3466" y="2386"/>
              <a:ext cx="101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FFFF00"/>
                  </a:solidFill>
                  <a:latin typeface="Arial" charset="0"/>
                </a:rPr>
                <a:t>aktivacijska domena</a:t>
              </a:r>
              <a:endParaRPr lang="en-US">
                <a:solidFill>
                  <a:srgbClr val="000000"/>
                </a:solidFill>
              </a:endParaRPr>
            </a:p>
          </p:txBody>
        </p:sp>
      </p:grpSp>
      <p:grpSp>
        <p:nvGrpSpPr>
          <p:cNvPr id="198998" name="Group 342"/>
          <p:cNvGrpSpPr>
            <a:grpSpLocks/>
          </p:cNvGrpSpPr>
          <p:nvPr/>
        </p:nvGrpSpPr>
        <p:grpSpPr bwMode="auto">
          <a:xfrm>
            <a:off x="3084513" y="3505200"/>
            <a:ext cx="1582737" cy="835025"/>
            <a:chOff x="1943" y="2208"/>
            <a:chExt cx="997" cy="526"/>
          </a:xfrm>
        </p:grpSpPr>
        <p:pic>
          <p:nvPicPr>
            <p:cNvPr id="54302" name="Picture 34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43" y="2208"/>
              <a:ext cx="409" cy="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303" name="Picture 34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52" y="2400"/>
              <a:ext cx="572"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304" name="Picture 34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43" y="2208"/>
              <a:ext cx="409" cy="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305" name="Rectangle 346"/>
            <p:cNvSpPr>
              <a:spLocks noChangeArrowheads="1"/>
            </p:cNvSpPr>
            <p:nvPr/>
          </p:nvSpPr>
          <p:spPr bwMode="auto">
            <a:xfrm>
              <a:off x="2360" y="2242"/>
              <a:ext cx="58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transfekcija</a:t>
              </a:r>
              <a:endParaRPr lang="en-US">
                <a:solidFill>
                  <a:srgbClr val="000000"/>
                </a:solidFill>
              </a:endParaRPr>
            </a:p>
          </p:txBody>
        </p:sp>
      </p:grpSp>
      <p:sp>
        <p:nvSpPr>
          <p:cNvPr id="199003" name="Rectangle 347"/>
          <p:cNvSpPr>
            <a:spLocks noChangeArrowheads="1"/>
          </p:cNvSpPr>
          <p:nvPr/>
        </p:nvSpPr>
        <p:spPr bwMode="auto">
          <a:xfrm>
            <a:off x="304800" y="0"/>
            <a:ext cx="6296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b="1" i="1">
                <a:solidFill>
                  <a:srgbClr val="00FF00"/>
                </a:solidFill>
                <a:latin typeface="Arial" charset="0"/>
              </a:rPr>
              <a:t>(ribo)lov </a:t>
            </a:r>
            <a:r>
              <a:rPr lang="sl-SI" b="1" i="1">
                <a:solidFill>
                  <a:srgbClr val="00FF00"/>
                </a:solidFill>
                <a:latin typeface="Arial" charset="0"/>
              </a:rPr>
              <a:t>z </a:t>
            </a:r>
            <a:r>
              <a:rPr lang="en-US" b="1" i="1">
                <a:solidFill>
                  <a:srgbClr val="00FF00"/>
                </a:solidFill>
                <a:latin typeface="Arial" charset="0"/>
              </a:rPr>
              <a:t>dvohibridnim sistemom</a:t>
            </a:r>
            <a:r>
              <a:rPr lang="sl-SI" b="1" i="1">
                <a:solidFill>
                  <a:srgbClr val="00FF00"/>
                </a:solidFill>
                <a:latin typeface="Arial" charset="0"/>
              </a:rPr>
              <a:t> kvasovk</a:t>
            </a:r>
            <a:endParaRPr lang="en-US">
              <a:solidFill>
                <a:srgbClr val="000000"/>
              </a:solidFill>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8663"/>
                                        </p:tgtEl>
                                        <p:attrNameLst>
                                          <p:attrName>style.visibility</p:attrName>
                                        </p:attrNameLst>
                                      </p:cBhvr>
                                      <p:to>
                                        <p:strVal val="visible"/>
                                      </p:to>
                                    </p:set>
                                    <p:animEffect transition="in" filter="dissolve">
                                      <p:cBhvr>
                                        <p:cTn id="7" dur="500"/>
                                        <p:tgtEl>
                                          <p:spTgt spid="1986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198979"/>
                                        </p:tgtEl>
                                        <p:attrNameLst>
                                          <p:attrName>style.visibility</p:attrName>
                                        </p:attrNameLst>
                                      </p:cBhvr>
                                      <p:to>
                                        <p:strVal val="visible"/>
                                      </p:to>
                                    </p:set>
                                    <p:anim calcmode="lin" valueType="num">
                                      <p:cBhvr additive="base">
                                        <p:cTn id="12" dur="500" fill="hold"/>
                                        <p:tgtEl>
                                          <p:spTgt spid="198979"/>
                                        </p:tgtEl>
                                        <p:attrNameLst>
                                          <p:attrName>ppt_x</p:attrName>
                                        </p:attrNameLst>
                                      </p:cBhvr>
                                      <p:tavLst>
                                        <p:tav tm="0">
                                          <p:val>
                                            <p:strVal val="0-#ppt_w/2"/>
                                          </p:val>
                                        </p:tav>
                                        <p:tav tm="100000">
                                          <p:val>
                                            <p:strVal val="#ppt_x"/>
                                          </p:val>
                                        </p:tav>
                                      </p:tavLst>
                                    </p:anim>
                                    <p:anim calcmode="lin" valueType="num">
                                      <p:cBhvr additive="base">
                                        <p:cTn id="13" dur="500" fill="hold"/>
                                        <p:tgtEl>
                                          <p:spTgt spid="198979"/>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198983"/>
                                        </p:tgtEl>
                                        <p:attrNameLst>
                                          <p:attrName>style.visibility</p:attrName>
                                        </p:attrNameLst>
                                      </p:cBhvr>
                                      <p:to>
                                        <p:strVal val="visible"/>
                                      </p:to>
                                    </p:set>
                                    <p:anim calcmode="lin" valueType="num">
                                      <p:cBhvr>
                                        <p:cTn id="18" dur="500" fill="hold"/>
                                        <p:tgtEl>
                                          <p:spTgt spid="198983"/>
                                        </p:tgtEl>
                                        <p:attrNameLst>
                                          <p:attrName>ppt_w</p:attrName>
                                        </p:attrNameLst>
                                      </p:cBhvr>
                                      <p:tavLst>
                                        <p:tav tm="0">
                                          <p:val>
                                            <p:fltVal val="0"/>
                                          </p:val>
                                        </p:tav>
                                        <p:tav tm="100000">
                                          <p:val>
                                            <p:strVal val="#ppt_w"/>
                                          </p:val>
                                        </p:tav>
                                      </p:tavLst>
                                    </p:anim>
                                    <p:anim calcmode="lin" valueType="num">
                                      <p:cBhvr>
                                        <p:cTn id="19" dur="500" fill="hold"/>
                                        <p:tgtEl>
                                          <p:spTgt spid="198983"/>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5" fill="hold" nodeType="clickEffect">
                                  <p:stCondLst>
                                    <p:cond delay="0"/>
                                  </p:stCondLst>
                                  <p:childTnLst>
                                    <p:set>
                                      <p:cBhvr>
                                        <p:cTn id="23" dur="1" fill="hold">
                                          <p:stCondLst>
                                            <p:cond delay="0"/>
                                          </p:stCondLst>
                                        </p:cTn>
                                        <p:tgtEl>
                                          <p:spTgt spid="198986"/>
                                        </p:tgtEl>
                                        <p:attrNameLst>
                                          <p:attrName>style.visibility</p:attrName>
                                        </p:attrNameLst>
                                      </p:cBhvr>
                                      <p:to>
                                        <p:strVal val="visible"/>
                                      </p:to>
                                    </p:set>
                                    <p:animEffect transition="in" filter="blinds(vertical)">
                                      <p:cBhvr>
                                        <p:cTn id="24" dur="500"/>
                                        <p:tgtEl>
                                          <p:spTgt spid="19898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5" fill="hold" nodeType="clickEffect">
                                  <p:stCondLst>
                                    <p:cond delay="0"/>
                                  </p:stCondLst>
                                  <p:childTnLst>
                                    <p:set>
                                      <p:cBhvr>
                                        <p:cTn id="28" dur="1" fill="hold">
                                          <p:stCondLst>
                                            <p:cond delay="0"/>
                                          </p:stCondLst>
                                        </p:cTn>
                                        <p:tgtEl>
                                          <p:spTgt spid="198989"/>
                                        </p:tgtEl>
                                        <p:attrNameLst>
                                          <p:attrName>style.visibility</p:attrName>
                                        </p:attrNameLst>
                                      </p:cBhvr>
                                      <p:to>
                                        <p:strVal val="visible"/>
                                      </p:to>
                                    </p:set>
                                    <p:animEffect transition="in" filter="blinds(vertical)">
                                      <p:cBhvr>
                                        <p:cTn id="29" dur="500"/>
                                        <p:tgtEl>
                                          <p:spTgt spid="19898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nodeType="clickEffect">
                                  <p:stCondLst>
                                    <p:cond delay="0"/>
                                  </p:stCondLst>
                                  <p:childTnLst>
                                    <p:set>
                                      <p:cBhvr>
                                        <p:cTn id="33" dur="1" fill="hold">
                                          <p:stCondLst>
                                            <p:cond delay="0"/>
                                          </p:stCondLst>
                                        </p:cTn>
                                        <p:tgtEl>
                                          <p:spTgt spid="198993"/>
                                        </p:tgtEl>
                                        <p:attrNameLst>
                                          <p:attrName>style.visibility</p:attrName>
                                        </p:attrNameLst>
                                      </p:cBhvr>
                                      <p:to>
                                        <p:strVal val="visible"/>
                                      </p:to>
                                    </p:set>
                                    <p:anim calcmode="lin" valueType="num">
                                      <p:cBhvr>
                                        <p:cTn id="34" dur="500" fill="hold"/>
                                        <p:tgtEl>
                                          <p:spTgt spid="198993"/>
                                        </p:tgtEl>
                                        <p:attrNameLst>
                                          <p:attrName>ppt_w</p:attrName>
                                        </p:attrNameLst>
                                      </p:cBhvr>
                                      <p:tavLst>
                                        <p:tav tm="0">
                                          <p:val>
                                            <p:fltVal val="0"/>
                                          </p:val>
                                        </p:tav>
                                        <p:tav tm="100000">
                                          <p:val>
                                            <p:strVal val="#ppt_w"/>
                                          </p:val>
                                        </p:tav>
                                      </p:tavLst>
                                    </p:anim>
                                    <p:anim calcmode="lin" valueType="num">
                                      <p:cBhvr>
                                        <p:cTn id="35" dur="500" fill="hold"/>
                                        <p:tgtEl>
                                          <p:spTgt spid="198993"/>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2" fill="hold" nodeType="clickEffect">
                                  <p:stCondLst>
                                    <p:cond delay="0"/>
                                  </p:stCondLst>
                                  <p:childTnLst>
                                    <p:set>
                                      <p:cBhvr>
                                        <p:cTn id="39" dur="1" fill="hold">
                                          <p:stCondLst>
                                            <p:cond delay="0"/>
                                          </p:stCondLst>
                                        </p:cTn>
                                        <p:tgtEl>
                                          <p:spTgt spid="198998"/>
                                        </p:tgtEl>
                                        <p:attrNameLst>
                                          <p:attrName>style.visibility</p:attrName>
                                        </p:attrNameLst>
                                      </p:cBhvr>
                                      <p:to>
                                        <p:strVal val="visible"/>
                                      </p:to>
                                    </p:set>
                                    <p:anim calcmode="lin" valueType="num">
                                      <p:cBhvr>
                                        <p:cTn id="40" dur="500" fill="hold"/>
                                        <p:tgtEl>
                                          <p:spTgt spid="198998"/>
                                        </p:tgtEl>
                                        <p:attrNameLst>
                                          <p:attrName>ppt_x</p:attrName>
                                        </p:attrNameLst>
                                      </p:cBhvr>
                                      <p:tavLst>
                                        <p:tav tm="0">
                                          <p:val>
                                            <p:strVal val="#ppt_x+#ppt_w/2"/>
                                          </p:val>
                                        </p:tav>
                                        <p:tav tm="100000">
                                          <p:val>
                                            <p:strVal val="#ppt_x"/>
                                          </p:val>
                                        </p:tav>
                                      </p:tavLst>
                                    </p:anim>
                                    <p:anim calcmode="lin" valueType="num">
                                      <p:cBhvr>
                                        <p:cTn id="41" dur="500" fill="hold"/>
                                        <p:tgtEl>
                                          <p:spTgt spid="198998"/>
                                        </p:tgtEl>
                                        <p:attrNameLst>
                                          <p:attrName>ppt_y</p:attrName>
                                        </p:attrNameLst>
                                      </p:cBhvr>
                                      <p:tavLst>
                                        <p:tav tm="0">
                                          <p:val>
                                            <p:strVal val="#ppt_y"/>
                                          </p:val>
                                        </p:tav>
                                        <p:tav tm="100000">
                                          <p:val>
                                            <p:strVal val="#ppt_y"/>
                                          </p:val>
                                        </p:tav>
                                      </p:tavLst>
                                    </p:anim>
                                    <p:anim calcmode="lin" valueType="num">
                                      <p:cBhvr>
                                        <p:cTn id="42" dur="500" fill="hold"/>
                                        <p:tgtEl>
                                          <p:spTgt spid="198998"/>
                                        </p:tgtEl>
                                        <p:attrNameLst>
                                          <p:attrName>ppt_w</p:attrName>
                                        </p:attrNameLst>
                                      </p:cBhvr>
                                      <p:tavLst>
                                        <p:tav tm="0">
                                          <p:val>
                                            <p:fltVal val="0"/>
                                          </p:val>
                                        </p:tav>
                                        <p:tav tm="100000">
                                          <p:val>
                                            <p:strVal val="#ppt_w"/>
                                          </p:val>
                                        </p:tav>
                                      </p:tavLst>
                                    </p:anim>
                                    <p:anim calcmode="lin" valueType="num">
                                      <p:cBhvr>
                                        <p:cTn id="43" dur="500" fill="hold"/>
                                        <p:tgtEl>
                                          <p:spTgt spid="198998"/>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198662"/>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198659"/>
                                        </p:tgtEl>
                                        <p:attrNameLst>
                                          <p:attrName>style.visibility</p:attrName>
                                        </p:attrNameLst>
                                      </p:cBhvr>
                                      <p:to>
                                        <p:strVal val="visible"/>
                                      </p:to>
                                    </p:set>
                                    <p:animEffect transition="in" filter="dissolve">
                                      <p:cBhvr>
                                        <p:cTn id="52" dur="500"/>
                                        <p:tgtEl>
                                          <p:spTgt spid="19865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99003"/>
                                        </p:tgtEl>
                                        <p:attrNameLst>
                                          <p:attrName>style.visibility</p:attrName>
                                        </p:attrNameLst>
                                      </p:cBhvr>
                                      <p:to>
                                        <p:strVal val="visible"/>
                                      </p:to>
                                    </p:set>
                                    <p:anim calcmode="lin" valueType="num">
                                      <p:cBhvr additive="base">
                                        <p:cTn id="57" dur="500" fill="hold"/>
                                        <p:tgtEl>
                                          <p:spTgt spid="199003"/>
                                        </p:tgtEl>
                                        <p:attrNameLst>
                                          <p:attrName>ppt_x</p:attrName>
                                        </p:attrNameLst>
                                      </p:cBhvr>
                                      <p:tavLst>
                                        <p:tav tm="0">
                                          <p:val>
                                            <p:strVal val="0-#ppt_w/2"/>
                                          </p:val>
                                        </p:tav>
                                        <p:tav tm="100000">
                                          <p:val>
                                            <p:strVal val="#ppt_x"/>
                                          </p:val>
                                        </p:tav>
                                      </p:tavLst>
                                    </p:anim>
                                    <p:anim calcmode="lin" valueType="num">
                                      <p:cBhvr additive="base">
                                        <p:cTn id="58" dur="500" fill="hold"/>
                                        <p:tgtEl>
                                          <p:spTgt spid="1990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2" grpId="0" autoUpdateAnimBg="0"/>
      <p:bldP spid="198663" grpId="0" autoUpdateAnimBg="0"/>
      <p:bldP spid="199003"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457200"/>
            <a:ext cx="8335962" cy="5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0"/>
            <a:ext cx="490538"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0708" name="Group 4"/>
          <p:cNvGrpSpPr>
            <a:grpSpLocks/>
          </p:cNvGrpSpPr>
          <p:nvPr/>
        </p:nvGrpSpPr>
        <p:grpSpPr bwMode="auto">
          <a:xfrm>
            <a:off x="1524000" y="4433888"/>
            <a:ext cx="1863725" cy="349250"/>
            <a:chOff x="960" y="2793"/>
            <a:chExt cx="1174" cy="220"/>
          </a:xfrm>
        </p:grpSpPr>
        <p:pic>
          <p:nvPicPr>
            <p:cNvPr id="5564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 y="2793"/>
              <a:ext cx="1174"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644" name="Rectangle 6"/>
            <p:cNvSpPr>
              <a:spLocks noChangeArrowheads="1"/>
            </p:cNvSpPr>
            <p:nvPr/>
          </p:nvSpPr>
          <p:spPr bwMode="auto">
            <a:xfrm>
              <a:off x="1152" y="2832"/>
              <a:ext cx="8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FFFF"/>
                  </a:solidFill>
                  <a:latin typeface="Arial" charset="0"/>
                </a:rPr>
                <a:t>izolacija plazmidov</a:t>
              </a:r>
              <a:endParaRPr lang="en-US">
                <a:solidFill>
                  <a:srgbClr val="000000"/>
                </a:solidFill>
              </a:endParaRPr>
            </a:p>
          </p:txBody>
        </p:sp>
      </p:grpSp>
      <p:sp>
        <p:nvSpPr>
          <p:cNvPr id="200711" name="Rectangle 7"/>
          <p:cNvSpPr>
            <a:spLocks noChangeArrowheads="1"/>
          </p:cNvSpPr>
          <p:nvPr/>
        </p:nvSpPr>
        <p:spPr bwMode="auto">
          <a:xfrm>
            <a:off x="1828800" y="5257800"/>
            <a:ext cx="3695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b="1">
                <a:solidFill>
                  <a:srgbClr val="00FF00"/>
                </a:solidFill>
                <a:latin typeface="Arial" charset="0"/>
              </a:rPr>
              <a:t>Zdaj pripravimo retransformirane kvasovke.</a:t>
            </a:r>
            <a:endParaRPr lang="en-US">
              <a:solidFill>
                <a:srgbClr val="000000"/>
              </a:solidFill>
            </a:endParaRPr>
          </a:p>
        </p:txBody>
      </p:sp>
      <p:sp>
        <p:nvSpPr>
          <p:cNvPr id="200712" name="Rectangle 8"/>
          <p:cNvSpPr>
            <a:spLocks noChangeArrowheads="1"/>
          </p:cNvSpPr>
          <p:nvPr/>
        </p:nvSpPr>
        <p:spPr bwMode="auto">
          <a:xfrm>
            <a:off x="1981200" y="5715000"/>
            <a:ext cx="31892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b="1">
                <a:solidFill>
                  <a:srgbClr val="FFFF00"/>
                </a:solidFill>
                <a:latin typeface="Arial" charset="0"/>
              </a:rPr>
              <a:t>Y smo ujeli, če pride do izražanja</a:t>
            </a:r>
          </a:p>
          <a:p>
            <a:pPr eaLnBrk="1" hangingPunct="1"/>
            <a:r>
              <a:rPr lang="en-US" sz="1600" b="1">
                <a:solidFill>
                  <a:srgbClr val="FFFF00"/>
                </a:solidFill>
                <a:latin typeface="Arial" charset="0"/>
              </a:rPr>
              <a:t>reporterskega gena (lac). </a:t>
            </a:r>
            <a:endParaRPr lang="en-US">
              <a:solidFill>
                <a:srgbClr val="000000"/>
              </a:solidFill>
            </a:endParaRPr>
          </a:p>
        </p:txBody>
      </p:sp>
      <p:grpSp>
        <p:nvGrpSpPr>
          <p:cNvPr id="55303" name="Group 9"/>
          <p:cNvGrpSpPr>
            <a:grpSpLocks/>
          </p:cNvGrpSpPr>
          <p:nvPr/>
        </p:nvGrpSpPr>
        <p:grpSpPr bwMode="auto">
          <a:xfrm>
            <a:off x="6629400" y="1636713"/>
            <a:ext cx="2314575" cy="573087"/>
            <a:chOff x="4176" y="1031"/>
            <a:chExt cx="1458" cy="361"/>
          </a:xfrm>
        </p:grpSpPr>
        <p:sp>
          <p:nvSpPr>
            <p:cNvPr id="55641" name="Rectangle 10"/>
            <p:cNvSpPr>
              <a:spLocks noChangeArrowheads="1"/>
            </p:cNvSpPr>
            <p:nvPr/>
          </p:nvSpPr>
          <p:spPr bwMode="auto">
            <a:xfrm>
              <a:off x="4330" y="1031"/>
              <a:ext cx="94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b="1" i="1">
                  <a:solidFill>
                    <a:srgbClr val="00FF00"/>
                  </a:solidFill>
                  <a:latin typeface="Arial" charset="0"/>
                </a:rPr>
                <a:t>ali se X veže</a:t>
              </a:r>
              <a:endParaRPr lang="en-US">
                <a:solidFill>
                  <a:srgbClr val="000000"/>
                </a:solidFill>
              </a:endParaRPr>
            </a:p>
          </p:txBody>
        </p:sp>
        <p:sp>
          <p:nvSpPr>
            <p:cNvPr id="55642" name="Rectangle 11"/>
            <p:cNvSpPr>
              <a:spLocks noChangeArrowheads="1"/>
            </p:cNvSpPr>
            <p:nvPr/>
          </p:nvSpPr>
          <p:spPr bwMode="auto">
            <a:xfrm>
              <a:off x="4176" y="1200"/>
              <a:ext cx="14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b="1" i="1">
                  <a:solidFill>
                    <a:srgbClr val="00FF00"/>
                  </a:solidFill>
                  <a:latin typeface="Arial" charset="0"/>
                </a:rPr>
                <a:t>na kakšen protein?</a:t>
              </a:r>
              <a:endParaRPr lang="en-US">
                <a:solidFill>
                  <a:srgbClr val="000000"/>
                </a:solidFill>
              </a:endParaRPr>
            </a:p>
          </p:txBody>
        </p:sp>
      </p:grpSp>
      <p:pic>
        <p:nvPicPr>
          <p:cNvPr id="55304"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974725"/>
            <a:ext cx="4111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5"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838200"/>
            <a:ext cx="90805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6" name="Rectangle 14"/>
          <p:cNvSpPr>
            <a:spLocks noChangeArrowheads="1"/>
          </p:cNvSpPr>
          <p:nvPr/>
        </p:nvSpPr>
        <p:spPr bwMode="auto">
          <a:xfrm>
            <a:off x="7023100" y="593725"/>
            <a:ext cx="3460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FFFF"/>
                </a:solidFill>
                <a:latin typeface="Arial" charset="0"/>
              </a:rPr>
              <a:t>vaba</a:t>
            </a:r>
            <a:endParaRPr lang="en-US">
              <a:solidFill>
                <a:srgbClr val="000000"/>
              </a:solidFill>
            </a:endParaRPr>
          </a:p>
        </p:txBody>
      </p:sp>
      <p:sp>
        <p:nvSpPr>
          <p:cNvPr id="55307" name="Rectangle 15"/>
          <p:cNvSpPr>
            <a:spLocks noChangeArrowheads="1"/>
          </p:cNvSpPr>
          <p:nvPr/>
        </p:nvSpPr>
        <p:spPr bwMode="auto">
          <a:xfrm>
            <a:off x="7937500" y="593725"/>
            <a:ext cx="3143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FFFF"/>
                </a:solidFill>
                <a:latin typeface="Arial" charset="0"/>
              </a:rPr>
              <a:t>plen</a:t>
            </a:r>
            <a:endParaRPr lang="en-US">
              <a:solidFill>
                <a:srgbClr val="000000"/>
              </a:solidFill>
            </a:endParaRPr>
          </a:p>
        </p:txBody>
      </p:sp>
      <p:grpSp>
        <p:nvGrpSpPr>
          <p:cNvPr id="55308" name="Group 16"/>
          <p:cNvGrpSpPr>
            <a:grpSpLocks/>
          </p:cNvGrpSpPr>
          <p:nvPr/>
        </p:nvGrpSpPr>
        <p:grpSpPr bwMode="auto">
          <a:xfrm>
            <a:off x="5634038" y="4892675"/>
            <a:ext cx="3417887" cy="1782763"/>
            <a:chOff x="3549" y="3082"/>
            <a:chExt cx="2153" cy="1123"/>
          </a:xfrm>
        </p:grpSpPr>
        <p:grpSp>
          <p:nvGrpSpPr>
            <p:cNvPr id="55352" name="Group 17"/>
            <p:cNvGrpSpPr>
              <a:grpSpLocks/>
            </p:cNvGrpSpPr>
            <p:nvPr/>
          </p:nvGrpSpPr>
          <p:grpSpPr bwMode="auto">
            <a:xfrm>
              <a:off x="3549" y="3327"/>
              <a:ext cx="2153" cy="878"/>
              <a:chOff x="3549" y="3327"/>
              <a:chExt cx="2153" cy="878"/>
            </a:xfrm>
          </p:grpSpPr>
          <p:sp>
            <p:nvSpPr>
              <p:cNvPr id="55441" name="Rectangle 18"/>
              <p:cNvSpPr>
                <a:spLocks noChangeArrowheads="1"/>
              </p:cNvSpPr>
              <p:nvPr/>
            </p:nvSpPr>
            <p:spPr bwMode="auto">
              <a:xfrm>
                <a:off x="3549" y="4202"/>
                <a:ext cx="2153" cy="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42" name="Rectangle 19"/>
              <p:cNvSpPr>
                <a:spLocks noChangeArrowheads="1"/>
              </p:cNvSpPr>
              <p:nvPr/>
            </p:nvSpPr>
            <p:spPr bwMode="auto">
              <a:xfrm>
                <a:off x="3549" y="4196"/>
                <a:ext cx="2153" cy="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43" name="Rectangle 20"/>
              <p:cNvSpPr>
                <a:spLocks noChangeArrowheads="1"/>
              </p:cNvSpPr>
              <p:nvPr/>
            </p:nvSpPr>
            <p:spPr bwMode="auto">
              <a:xfrm>
                <a:off x="3549" y="4192"/>
                <a:ext cx="2153" cy="1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44" name="Rectangle 21"/>
              <p:cNvSpPr>
                <a:spLocks noChangeArrowheads="1"/>
              </p:cNvSpPr>
              <p:nvPr/>
            </p:nvSpPr>
            <p:spPr bwMode="auto">
              <a:xfrm>
                <a:off x="3549" y="4188"/>
                <a:ext cx="2153" cy="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45" name="Rectangle 22"/>
              <p:cNvSpPr>
                <a:spLocks noChangeArrowheads="1"/>
              </p:cNvSpPr>
              <p:nvPr/>
            </p:nvSpPr>
            <p:spPr bwMode="auto">
              <a:xfrm>
                <a:off x="3549" y="4184"/>
                <a:ext cx="2153" cy="8"/>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46" name="Rectangle 23"/>
              <p:cNvSpPr>
                <a:spLocks noChangeArrowheads="1"/>
              </p:cNvSpPr>
              <p:nvPr/>
            </p:nvSpPr>
            <p:spPr bwMode="auto">
              <a:xfrm>
                <a:off x="3549" y="4179"/>
                <a:ext cx="2153" cy="9"/>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47" name="Rectangle 24"/>
              <p:cNvSpPr>
                <a:spLocks noChangeArrowheads="1"/>
              </p:cNvSpPr>
              <p:nvPr/>
            </p:nvSpPr>
            <p:spPr bwMode="auto">
              <a:xfrm>
                <a:off x="3549" y="4175"/>
                <a:ext cx="2153" cy="9"/>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48" name="Rectangle 25"/>
              <p:cNvSpPr>
                <a:spLocks noChangeArrowheads="1"/>
              </p:cNvSpPr>
              <p:nvPr/>
            </p:nvSpPr>
            <p:spPr bwMode="auto">
              <a:xfrm>
                <a:off x="3549" y="4171"/>
                <a:ext cx="2153" cy="8"/>
              </a:xfrm>
              <a:prstGeom prst="rect">
                <a:avLst/>
              </a:prstGeom>
              <a:solidFill>
                <a:srgbClr val="0000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49" name="Rectangle 26"/>
              <p:cNvSpPr>
                <a:spLocks noChangeArrowheads="1"/>
              </p:cNvSpPr>
              <p:nvPr/>
            </p:nvSpPr>
            <p:spPr bwMode="auto">
              <a:xfrm>
                <a:off x="3549" y="4165"/>
                <a:ext cx="2153" cy="10"/>
              </a:xfrm>
              <a:prstGeom prst="rect">
                <a:avLst/>
              </a:prstGeom>
              <a:solidFill>
                <a:srgbClr val="0000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50" name="Rectangle 27"/>
              <p:cNvSpPr>
                <a:spLocks noChangeArrowheads="1"/>
              </p:cNvSpPr>
              <p:nvPr/>
            </p:nvSpPr>
            <p:spPr bwMode="auto">
              <a:xfrm>
                <a:off x="3549" y="4161"/>
                <a:ext cx="2153" cy="10"/>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51" name="Rectangle 28"/>
              <p:cNvSpPr>
                <a:spLocks noChangeArrowheads="1"/>
              </p:cNvSpPr>
              <p:nvPr/>
            </p:nvSpPr>
            <p:spPr bwMode="auto">
              <a:xfrm>
                <a:off x="3549" y="4157"/>
                <a:ext cx="2153" cy="8"/>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52" name="Rectangle 29"/>
              <p:cNvSpPr>
                <a:spLocks noChangeArrowheads="1"/>
              </p:cNvSpPr>
              <p:nvPr/>
            </p:nvSpPr>
            <p:spPr bwMode="auto">
              <a:xfrm>
                <a:off x="3549" y="4154"/>
                <a:ext cx="2153" cy="7"/>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53" name="Rectangle 30"/>
              <p:cNvSpPr>
                <a:spLocks noChangeArrowheads="1"/>
              </p:cNvSpPr>
              <p:nvPr/>
            </p:nvSpPr>
            <p:spPr bwMode="auto">
              <a:xfrm>
                <a:off x="3549" y="4148"/>
                <a:ext cx="2153" cy="9"/>
              </a:xfrm>
              <a:prstGeom prst="rect">
                <a:avLst/>
              </a:prstGeom>
              <a:solidFill>
                <a:srgbClr val="000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54" name="Rectangle 31"/>
              <p:cNvSpPr>
                <a:spLocks noChangeArrowheads="1"/>
              </p:cNvSpPr>
              <p:nvPr/>
            </p:nvSpPr>
            <p:spPr bwMode="auto">
              <a:xfrm>
                <a:off x="3549" y="4144"/>
                <a:ext cx="2153" cy="10"/>
              </a:xfrm>
              <a:prstGeom prst="rect">
                <a:avLst/>
              </a:prstGeom>
              <a:solidFill>
                <a:srgbClr val="000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55" name="Rectangle 32"/>
              <p:cNvSpPr>
                <a:spLocks noChangeArrowheads="1"/>
              </p:cNvSpPr>
              <p:nvPr/>
            </p:nvSpPr>
            <p:spPr bwMode="auto">
              <a:xfrm>
                <a:off x="3549" y="4140"/>
                <a:ext cx="2153" cy="8"/>
              </a:xfrm>
              <a:prstGeom prst="rect">
                <a:avLst/>
              </a:prstGeom>
              <a:solidFill>
                <a:srgbClr val="000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56" name="Rectangle 33"/>
              <p:cNvSpPr>
                <a:spLocks noChangeArrowheads="1"/>
              </p:cNvSpPr>
              <p:nvPr/>
            </p:nvSpPr>
            <p:spPr bwMode="auto">
              <a:xfrm>
                <a:off x="3549" y="4134"/>
                <a:ext cx="2153" cy="10"/>
              </a:xfrm>
              <a:prstGeom prst="rect">
                <a:avLst/>
              </a:prstGeom>
              <a:solidFill>
                <a:srgbClr val="000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57" name="Rectangle 34"/>
              <p:cNvSpPr>
                <a:spLocks noChangeArrowheads="1"/>
              </p:cNvSpPr>
              <p:nvPr/>
            </p:nvSpPr>
            <p:spPr bwMode="auto">
              <a:xfrm>
                <a:off x="3549" y="4130"/>
                <a:ext cx="2153" cy="10"/>
              </a:xfrm>
              <a:prstGeom prst="rect">
                <a:avLst/>
              </a:prstGeom>
              <a:solidFill>
                <a:srgbClr val="000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58" name="Rectangle 35"/>
              <p:cNvSpPr>
                <a:spLocks noChangeArrowheads="1"/>
              </p:cNvSpPr>
              <p:nvPr/>
            </p:nvSpPr>
            <p:spPr bwMode="auto">
              <a:xfrm>
                <a:off x="3549" y="4127"/>
                <a:ext cx="2153" cy="7"/>
              </a:xfrm>
              <a:prstGeom prst="rect">
                <a:avLst/>
              </a:prstGeom>
              <a:solidFill>
                <a:srgbClr val="000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59" name="Rectangle 36"/>
              <p:cNvSpPr>
                <a:spLocks noChangeArrowheads="1"/>
              </p:cNvSpPr>
              <p:nvPr/>
            </p:nvSpPr>
            <p:spPr bwMode="auto">
              <a:xfrm>
                <a:off x="3549" y="4123"/>
                <a:ext cx="2153" cy="7"/>
              </a:xfrm>
              <a:prstGeom prst="rect">
                <a:avLst/>
              </a:prstGeom>
              <a:solidFill>
                <a:srgbClr val="000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60" name="Rectangle 37"/>
              <p:cNvSpPr>
                <a:spLocks noChangeArrowheads="1"/>
              </p:cNvSpPr>
              <p:nvPr/>
            </p:nvSpPr>
            <p:spPr bwMode="auto">
              <a:xfrm>
                <a:off x="3549" y="4117"/>
                <a:ext cx="2153" cy="10"/>
              </a:xfrm>
              <a:prstGeom prst="rect">
                <a:avLst/>
              </a:prstGeom>
              <a:solidFill>
                <a:srgbClr val="0000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61" name="Rectangle 38"/>
              <p:cNvSpPr>
                <a:spLocks noChangeArrowheads="1"/>
              </p:cNvSpPr>
              <p:nvPr/>
            </p:nvSpPr>
            <p:spPr bwMode="auto">
              <a:xfrm>
                <a:off x="3549" y="4113"/>
                <a:ext cx="2153" cy="10"/>
              </a:xfrm>
              <a:prstGeom prst="rect">
                <a:avLst/>
              </a:prstGeom>
              <a:solidFill>
                <a:srgbClr val="0000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62" name="Rectangle 39"/>
              <p:cNvSpPr>
                <a:spLocks noChangeArrowheads="1"/>
              </p:cNvSpPr>
              <p:nvPr/>
            </p:nvSpPr>
            <p:spPr bwMode="auto">
              <a:xfrm>
                <a:off x="3549" y="4109"/>
                <a:ext cx="2153" cy="8"/>
              </a:xfrm>
              <a:prstGeom prst="rect">
                <a:avLst/>
              </a:prstGeom>
              <a:solidFill>
                <a:srgbClr val="0000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63" name="Rectangle 40"/>
              <p:cNvSpPr>
                <a:spLocks noChangeArrowheads="1"/>
              </p:cNvSpPr>
              <p:nvPr/>
            </p:nvSpPr>
            <p:spPr bwMode="auto">
              <a:xfrm>
                <a:off x="3549" y="4104"/>
                <a:ext cx="2153" cy="9"/>
              </a:xfrm>
              <a:prstGeom prst="rect">
                <a:avLst/>
              </a:prstGeom>
              <a:solidFill>
                <a:srgbClr val="0000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64" name="Rectangle 41"/>
              <p:cNvSpPr>
                <a:spLocks noChangeArrowheads="1"/>
              </p:cNvSpPr>
              <p:nvPr/>
            </p:nvSpPr>
            <p:spPr bwMode="auto">
              <a:xfrm>
                <a:off x="3549" y="4100"/>
                <a:ext cx="2153" cy="9"/>
              </a:xfrm>
              <a:prstGeom prst="rect">
                <a:avLst/>
              </a:prstGeom>
              <a:solidFill>
                <a:srgbClr val="0000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65" name="Rectangle 42"/>
              <p:cNvSpPr>
                <a:spLocks noChangeArrowheads="1"/>
              </p:cNvSpPr>
              <p:nvPr/>
            </p:nvSpPr>
            <p:spPr bwMode="auto">
              <a:xfrm>
                <a:off x="3549" y="4096"/>
                <a:ext cx="2153" cy="8"/>
              </a:xfrm>
              <a:prstGeom prst="rect">
                <a:avLst/>
              </a:prstGeom>
              <a:solidFill>
                <a:srgbClr val="0000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66" name="Rectangle 43"/>
              <p:cNvSpPr>
                <a:spLocks noChangeArrowheads="1"/>
              </p:cNvSpPr>
              <p:nvPr/>
            </p:nvSpPr>
            <p:spPr bwMode="auto">
              <a:xfrm>
                <a:off x="3549" y="4092"/>
                <a:ext cx="2153" cy="8"/>
              </a:xfrm>
              <a:prstGeom prst="rect">
                <a:avLst/>
              </a:prstGeom>
              <a:solidFill>
                <a:srgbClr val="0000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67" name="Rectangle 44"/>
              <p:cNvSpPr>
                <a:spLocks noChangeArrowheads="1"/>
              </p:cNvSpPr>
              <p:nvPr/>
            </p:nvSpPr>
            <p:spPr bwMode="auto">
              <a:xfrm>
                <a:off x="3549" y="4086"/>
                <a:ext cx="2153" cy="10"/>
              </a:xfrm>
              <a:prstGeom prst="rect">
                <a:avLst/>
              </a:prstGeom>
              <a:solidFill>
                <a:srgbClr val="0000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68" name="Rectangle 45"/>
              <p:cNvSpPr>
                <a:spLocks noChangeArrowheads="1"/>
              </p:cNvSpPr>
              <p:nvPr/>
            </p:nvSpPr>
            <p:spPr bwMode="auto">
              <a:xfrm>
                <a:off x="3549" y="4082"/>
                <a:ext cx="2153" cy="10"/>
              </a:xfrm>
              <a:prstGeom prst="rect">
                <a:avLst/>
              </a:prstGeom>
              <a:solidFill>
                <a:srgbClr val="0000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69" name="Rectangle 46"/>
              <p:cNvSpPr>
                <a:spLocks noChangeArrowheads="1"/>
              </p:cNvSpPr>
              <p:nvPr/>
            </p:nvSpPr>
            <p:spPr bwMode="auto">
              <a:xfrm>
                <a:off x="3549" y="4079"/>
                <a:ext cx="2153" cy="7"/>
              </a:xfrm>
              <a:prstGeom prst="rect">
                <a:avLst/>
              </a:prstGeom>
              <a:solidFill>
                <a:srgbClr val="0000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70" name="Rectangle 47"/>
              <p:cNvSpPr>
                <a:spLocks noChangeArrowheads="1"/>
              </p:cNvSpPr>
              <p:nvPr/>
            </p:nvSpPr>
            <p:spPr bwMode="auto">
              <a:xfrm>
                <a:off x="3549" y="4073"/>
                <a:ext cx="2153" cy="9"/>
              </a:xfrm>
              <a:prstGeom prst="rect">
                <a:avLst/>
              </a:prstGeom>
              <a:solidFill>
                <a:srgbClr val="0000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71" name="Rectangle 48"/>
              <p:cNvSpPr>
                <a:spLocks noChangeArrowheads="1"/>
              </p:cNvSpPr>
              <p:nvPr/>
            </p:nvSpPr>
            <p:spPr bwMode="auto">
              <a:xfrm>
                <a:off x="3549" y="4069"/>
                <a:ext cx="2153" cy="10"/>
              </a:xfrm>
              <a:prstGeom prst="rect">
                <a:avLst/>
              </a:prstGeom>
              <a:solidFill>
                <a:srgbClr val="000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72" name="Rectangle 49"/>
              <p:cNvSpPr>
                <a:spLocks noChangeArrowheads="1"/>
              </p:cNvSpPr>
              <p:nvPr/>
            </p:nvSpPr>
            <p:spPr bwMode="auto">
              <a:xfrm>
                <a:off x="3549" y="4065"/>
                <a:ext cx="2153" cy="8"/>
              </a:xfrm>
              <a:prstGeom prst="rect">
                <a:avLst/>
              </a:prstGeom>
              <a:solidFill>
                <a:srgbClr val="000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73" name="Rectangle 50"/>
              <p:cNvSpPr>
                <a:spLocks noChangeArrowheads="1"/>
              </p:cNvSpPr>
              <p:nvPr/>
            </p:nvSpPr>
            <p:spPr bwMode="auto">
              <a:xfrm>
                <a:off x="3549" y="4061"/>
                <a:ext cx="2153" cy="8"/>
              </a:xfrm>
              <a:prstGeom prst="rect">
                <a:avLst/>
              </a:prstGeom>
              <a:solidFill>
                <a:srgbClr val="000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74" name="Rectangle 51"/>
              <p:cNvSpPr>
                <a:spLocks noChangeArrowheads="1"/>
              </p:cNvSpPr>
              <p:nvPr/>
            </p:nvSpPr>
            <p:spPr bwMode="auto">
              <a:xfrm>
                <a:off x="3549" y="4056"/>
                <a:ext cx="2153" cy="9"/>
              </a:xfrm>
              <a:prstGeom prst="rect">
                <a:avLst/>
              </a:prstGeom>
              <a:solidFill>
                <a:srgbClr val="000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75" name="Rectangle 52"/>
              <p:cNvSpPr>
                <a:spLocks noChangeArrowheads="1"/>
              </p:cNvSpPr>
              <p:nvPr/>
            </p:nvSpPr>
            <p:spPr bwMode="auto">
              <a:xfrm>
                <a:off x="3549" y="4052"/>
                <a:ext cx="2153" cy="9"/>
              </a:xfrm>
              <a:prstGeom prst="rect">
                <a:avLst/>
              </a:prstGeom>
              <a:solidFill>
                <a:srgbClr val="000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76" name="Rectangle 53"/>
              <p:cNvSpPr>
                <a:spLocks noChangeArrowheads="1"/>
              </p:cNvSpPr>
              <p:nvPr/>
            </p:nvSpPr>
            <p:spPr bwMode="auto">
              <a:xfrm>
                <a:off x="3549" y="4048"/>
                <a:ext cx="2153" cy="8"/>
              </a:xfrm>
              <a:prstGeom prst="rect">
                <a:avLst/>
              </a:prstGeom>
              <a:solidFill>
                <a:srgbClr val="0000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77" name="Rectangle 54"/>
              <p:cNvSpPr>
                <a:spLocks noChangeArrowheads="1"/>
              </p:cNvSpPr>
              <p:nvPr/>
            </p:nvSpPr>
            <p:spPr bwMode="auto">
              <a:xfrm>
                <a:off x="3549" y="4042"/>
                <a:ext cx="2153" cy="10"/>
              </a:xfrm>
              <a:prstGeom prst="rect">
                <a:avLst/>
              </a:prstGeom>
              <a:solidFill>
                <a:srgbClr val="0000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78" name="Rectangle 55"/>
              <p:cNvSpPr>
                <a:spLocks noChangeArrowheads="1"/>
              </p:cNvSpPr>
              <p:nvPr/>
            </p:nvSpPr>
            <p:spPr bwMode="auto">
              <a:xfrm>
                <a:off x="3549" y="4038"/>
                <a:ext cx="2153" cy="10"/>
              </a:xfrm>
              <a:prstGeom prst="rect">
                <a:avLst/>
              </a:prstGeom>
              <a:solidFill>
                <a:srgbClr val="0000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79" name="Rectangle 56"/>
              <p:cNvSpPr>
                <a:spLocks noChangeArrowheads="1"/>
              </p:cNvSpPr>
              <p:nvPr/>
            </p:nvSpPr>
            <p:spPr bwMode="auto">
              <a:xfrm>
                <a:off x="3549" y="4034"/>
                <a:ext cx="2153" cy="8"/>
              </a:xfrm>
              <a:prstGeom prst="rect">
                <a:avLst/>
              </a:prstGeom>
              <a:solidFill>
                <a:srgbClr val="0000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80" name="Rectangle 57"/>
              <p:cNvSpPr>
                <a:spLocks noChangeArrowheads="1"/>
              </p:cNvSpPr>
              <p:nvPr/>
            </p:nvSpPr>
            <p:spPr bwMode="auto">
              <a:xfrm>
                <a:off x="3549" y="4031"/>
                <a:ext cx="2153" cy="7"/>
              </a:xfrm>
              <a:prstGeom prst="rect">
                <a:avLst/>
              </a:prstGeom>
              <a:solidFill>
                <a:srgbClr val="0000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81" name="Rectangle 58"/>
              <p:cNvSpPr>
                <a:spLocks noChangeArrowheads="1"/>
              </p:cNvSpPr>
              <p:nvPr/>
            </p:nvSpPr>
            <p:spPr bwMode="auto">
              <a:xfrm>
                <a:off x="3549" y="4025"/>
                <a:ext cx="2153" cy="9"/>
              </a:xfrm>
              <a:prstGeom prst="rect">
                <a:avLst/>
              </a:prstGeom>
              <a:solidFill>
                <a:srgbClr val="0000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82" name="Rectangle 59"/>
              <p:cNvSpPr>
                <a:spLocks noChangeArrowheads="1"/>
              </p:cNvSpPr>
              <p:nvPr/>
            </p:nvSpPr>
            <p:spPr bwMode="auto">
              <a:xfrm>
                <a:off x="3549" y="4021"/>
                <a:ext cx="2153" cy="10"/>
              </a:xfrm>
              <a:prstGeom prst="rect">
                <a:avLst/>
              </a:prstGeom>
              <a:solidFill>
                <a:srgbClr val="0000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83" name="Rectangle 60"/>
              <p:cNvSpPr>
                <a:spLocks noChangeArrowheads="1"/>
              </p:cNvSpPr>
              <p:nvPr/>
            </p:nvSpPr>
            <p:spPr bwMode="auto">
              <a:xfrm>
                <a:off x="3549" y="4017"/>
                <a:ext cx="2153" cy="8"/>
              </a:xfrm>
              <a:prstGeom prst="rect">
                <a:avLst/>
              </a:prstGeom>
              <a:solidFill>
                <a:srgbClr val="0000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84" name="Rectangle 61"/>
              <p:cNvSpPr>
                <a:spLocks noChangeArrowheads="1"/>
              </p:cNvSpPr>
              <p:nvPr/>
            </p:nvSpPr>
            <p:spPr bwMode="auto">
              <a:xfrm>
                <a:off x="3549" y="4011"/>
                <a:ext cx="2153" cy="10"/>
              </a:xfrm>
              <a:prstGeom prst="rect">
                <a:avLst/>
              </a:prstGeom>
              <a:solidFill>
                <a:srgbClr val="0000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85" name="Rectangle 62"/>
              <p:cNvSpPr>
                <a:spLocks noChangeArrowheads="1"/>
              </p:cNvSpPr>
              <p:nvPr/>
            </p:nvSpPr>
            <p:spPr bwMode="auto">
              <a:xfrm>
                <a:off x="3549" y="4008"/>
                <a:ext cx="2153" cy="9"/>
              </a:xfrm>
              <a:prstGeom prst="rect">
                <a:avLst/>
              </a:prstGeom>
              <a:solidFill>
                <a:srgbClr val="0000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86" name="Rectangle 63"/>
              <p:cNvSpPr>
                <a:spLocks noChangeArrowheads="1"/>
              </p:cNvSpPr>
              <p:nvPr/>
            </p:nvSpPr>
            <p:spPr bwMode="auto">
              <a:xfrm>
                <a:off x="3549" y="4004"/>
                <a:ext cx="2153" cy="7"/>
              </a:xfrm>
              <a:prstGeom prst="rect">
                <a:avLst/>
              </a:prstGeom>
              <a:solidFill>
                <a:srgbClr val="0000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87" name="Rectangle 64"/>
              <p:cNvSpPr>
                <a:spLocks noChangeArrowheads="1"/>
              </p:cNvSpPr>
              <p:nvPr/>
            </p:nvSpPr>
            <p:spPr bwMode="auto">
              <a:xfrm>
                <a:off x="3549" y="4000"/>
                <a:ext cx="2153" cy="8"/>
              </a:xfrm>
              <a:prstGeom prst="rect">
                <a:avLst/>
              </a:prstGeom>
              <a:solidFill>
                <a:srgbClr val="0000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88" name="Rectangle 65"/>
              <p:cNvSpPr>
                <a:spLocks noChangeArrowheads="1"/>
              </p:cNvSpPr>
              <p:nvPr/>
            </p:nvSpPr>
            <p:spPr bwMode="auto">
              <a:xfrm>
                <a:off x="3549" y="3994"/>
                <a:ext cx="2153" cy="10"/>
              </a:xfrm>
              <a:prstGeom prst="rect">
                <a:avLst/>
              </a:prstGeom>
              <a:solidFill>
                <a:srgbClr val="000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89" name="Rectangle 66"/>
              <p:cNvSpPr>
                <a:spLocks noChangeArrowheads="1"/>
              </p:cNvSpPr>
              <p:nvPr/>
            </p:nvSpPr>
            <p:spPr bwMode="auto">
              <a:xfrm>
                <a:off x="3549" y="3990"/>
                <a:ext cx="2153" cy="10"/>
              </a:xfrm>
              <a:prstGeom prst="rect">
                <a:avLst/>
              </a:prstGeom>
              <a:solidFill>
                <a:srgbClr val="000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90" name="Rectangle 67"/>
              <p:cNvSpPr>
                <a:spLocks noChangeArrowheads="1"/>
              </p:cNvSpPr>
              <p:nvPr/>
            </p:nvSpPr>
            <p:spPr bwMode="auto">
              <a:xfrm>
                <a:off x="3549" y="3986"/>
                <a:ext cx="2153" cy="8"/>
              </a:xfrm>
              <a:prstGeom prst="rect">
                <a:avLst/>
              </a:prstGeom>
              <a:solidFill>
                <a:srgbClr val="000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91" name="Rectangle 68"/>
              <p:cNvSpPr>
                <a:spLocks noChangeArrowheads="1"/>
              </p:cNvSpPr>
              <p:nvPr/>
            </p:nvSpPr>
            <p:spPr bwMode="auto">
              <a:xfrm>
                <a:off x="3549" y="3981"/>
                <a:ext cx="2153" cy="9"/>
              </a:xfrm>
              <a:prstGeom prst="rect">
                <a:avLst/>
              </a:prstGeom>
              <a:solidFill>
                <a:srgbClr val="0000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92" name="Rectangle 69"/>
              <p:cNvSpPr>
                <a:spLocks noChangeArrowheads="1"/>
              </p:cNvSpPr>
              <p:nvPr/>
            </p:nvSpPr>
            <p:spPr bwMode="auto">
              <a:xfrm>
                <a:off x="3549" y="3977"/>
                <a:ext cx="2153" cy="9"/>
              </a:xfrm>
              <a:prstGeom prst="rect">
                <a:avLst/>
              </a:prstGeom>
              <a:solidFill>
                <a:srgbClr val="0000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93" name="Rectangle 70"/>
              <p:cNvSpPr>
                <a:spLocks noChangeArrowheads="1"/>
              </p:cNvSpPr>
              <p:nvPr/>
            </p:nvSpPr>
            <p:spPr bwMode="auto">
              <a:xfrm>
                <a:off x="3549" y="3973"/>
                <a:ext cx="2153" cy="8"/>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94" name="Rectangle 71"/>
              <p:cNvSpPr>
                <a:spLocks noChangeArrowheads="1"/>
              </p:cNvSpPr>
              <p:nvPr/>
            </p:nvSpPr>
            <p:spPr bwMode="auto">
              <a:xfrm>
                <a:off x="3549" y="3969"/>
                <a:ext cx="2153" cy="8"/>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95" name="Rectangle 72"/>
              <p:cNvSpPr>
                <a:spLocks noChangeArrowheads="1"/>
              </p:cNvSpPr>
              <p:nvPr/>
            </p:nvSpPr>
            <p:spPr bwMode="auto">
              <a:xfrm>
                <a:off x="3549" y="3963"/>
                <a:ext cx="2153" cy="10"/>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96" name="Rectangle 73"/>
              <p:cNvSpPr>
                <a:spLocks noChangeArrowheads="1"/>
              </p:cNvSpPr>
              <p:nvPr/>
            </p:nvSpPr>
            <p:spPr bwMode="auto">
              <a:xfrm>
                <a:off x="3549" y="3960"/>
                <a:ext cx="2153" cy="9"/>
              </a:xfrm>
              <a:prstGeom prst="rect">
                <a:avLst/>
              </a:prstGeom>
              <a:solidFill>
                <a:srgbClr val="0000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97" name="Rectangle 74"/>
              <p:cNvSpPr>
                <a:spLocks noChangeArrowheads="1"/>
              </p:cNvSpPr>
              <p:nvPr/>
            </p:nvSpPr>
            <p:spPr bwMode="auto">
              <a:xfrm>
                <a:off x="3549" y="3956"/>
                <a:ext cx="2153" cy="7"/>
              </a:xfrm>
              <a:prstGeom prst="rect">
                <a:avLst/>
              </a:prstGeom>
              <a:solidFill>
                <a:srgbClr val="0000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98" name="Rectangle 75"/>
              <p:cNvSpPr>
                <a:spLocks noChangeArrowheads="1"/>
              </p:cNvSpPr>
              <p:nvPr/>
            </p:nvSpPr>
            <p:spPr bwMode="auto">
              <a:xfrm>
                <a:off x="3549" y="3950"/>
                <a:ext cx="2153" cy="10"/>
              </a:xfrm>
              <a:prstGeom prst="rect">
                <a:avLst/>
              </a:prstGeom>
              <a:solidFill>
                <a:srgbClr val="0000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99" name="Rectangle 76"/>
              <p:cNvSpPr>
                <a:spLocks noChangeArrowheads="1"/>
              </p:cNvSpPr>
              <p:nvPr/>
            </p:nvSpPr>
            <p:spPr bwMode="auto">
              <a:xfrm>
                <a:off x="3549" y="3946"/>
                <a:ext cx="2153" cy="10"/>
              </a:xfrm>
              <a:prstGeom prst="rect">
                <a:avLst/>
              </a:prstGeom>
              <a:solidFill>
                <a:srgbClr val="0000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00" name="Rectangle 77"/>
              <p:cNvSpPr>
                <a:spLocks noChangeArrowheads="1"/>
              </p:cNvSpPr>
              <p:nvPr/>
            </p:nvSpPr>
            <p:spPr bwMode="auto">
              <a:xfrm>
                <a:off x="3549" y="3942"/>
                <a:ext cx="2153" cy="8"/>
              </a:xfrm>
              <a:prstGeom prst="rect">
                <a:avLst/>
              </a:prstGeom>
              <a:solidFill>
                <a:srgbClr val="0000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01" name="Rectangle 78"/>
              <p:cNvSpPr>
                <a:spLocks noChangeArrowheads="1"/>
              </p:cNvSpPr>
              <p:nvPr/>
            </p:nvSpPr>
            <p:spPr bwMode="auto">
              <a:xfrm>
                <a:off x="3549" y="3938"/>
                <a:ext cx="2153" cy="8"/>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02" name="Rectangle 79"/>
              <p:cNvSpPr>
                <a:spLocks noChangeArrowheads="1"/>
              </p:cNvSpPr>
              <p:nvPr/>
            </p:nvSpPr>
            <p:spPr bwMode="auto">
              <a:xfrm>
                <a:off x="3549" y="3933"/>
                <a:ext cx="2153" cy="9"/>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03" name="Rectangle 80"/>
              <p:cNvSpPr>
                <a:spLocks noChangeArrowheads="1"/>
              </p:cNvSpPr>
              <p:nvPr/>
            </p:nvSpPr>
            <p:spPr bwMode="auto">
              <a:xfrm>
                <a:off x="3549" y="3929"/>
                <a:ext cx="2153" cy="9"/>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04" name="Rectangle 81"/>
              <p:cNvSpPr>
                <a:spLocks noChangeArrowheads="1"/>
              </p:cNvSpPr>
              <p:nvPr/>
            </p:nvSpPr>
            <p:spPr bwMode="auto">
              <a:xfrm>
                <a:off x="3549" y="3925"/>
                <a:ext cx="2153" cy="8"/>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05" name="Rectangle 82"/>
              <p:cNvSpPr>
                <a:spLocks noChangeArrowheads="1"/>
              </p:cNvSpPr>
              <p:nvPr/>
            </p:nvSpPr>
            <p:spPr bwMode="auto">
              <a:xfrm>
                <a:off x="3549" y="3919"/>
                <a:ext cx="2153" cy="10"/>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06" name="Rectangle 83"/>
              <p:cNvSpPr>
                <a:spLocks noChangeArrowheads="1"/>
              </p:cNvSpPr>
              <p:nvPr/>
            </p:nvSpPr>
            <p:spPr bwMode="auto">
              <a:xfrm>
                <a:off x="3549" y="3915"/>
                <a:ext cx="2153" cy="10"/>
              </a:xfrm>
              <a:prstGeom prst="rect">
                <a:avLst/>
              </a:prstGeom>
              <a:solidFill>
                <a:srgbClr val="0000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07" name="Rectangle 84"/>
              <p:cNvSpPr>
                <a:spLocks noChangeArrowheads="1"/>
              </p:cNvSpPr>
              <p:nvPr/>
            </p:nvSpPr>
            <p:spPr bwMode="auto">
              <a:xfrm>
                <a:off x="3549" y="3911"/>
                <a:ext cx="2153" cy="8"/>
              </a:xfrm>
              <a:prstGeom prst="rect">
                <a:avLst/>
              </a:prstGeom>
              <a:solidFill>
                <a:srgbClr val="0000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08" name="Rectangle 85"/>
              <p:cNvSpPr>
                <a:spLocks noChangeArrowheads="1"/>
              </p:cNvSpPr>
              <p:nvPr/>
            </p:nvSpPr>
            <p:spPr bwMode="auto">
              <a:xfrm>
                <a:off x="3549" y="3908"/>
                <a:ext cx="2153" cy="7"/>
              </a:xfrm>
              <a:prstGeom prst="rect">
                <a:avLst/>
              </a:prstGeom>
              <a:solidFill>
                <a:srgbClr val="0000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09" name="Rectangle 86"/>
              <p:cNvSpPr>
                <a:spLocks noChangeArrowheads="1"/>
              </p:cNvSpPr>
              <p:nvPr/>
            </p:nvSpPr>
            <p:spPr bwMode="auto">
              <a:xfrm>
                <a:off x="3549" y="3902"/>
                <a:ext cx="2153" cy="9"/>
              </a:xfrm>
              <a:prstGeom prst="rect">
                <a:avLst/>
              </a:prstGeom>
              <a:solidFill>
                <a:srgbClr val="0000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10" name="Rectangle 87"/>
              <p:cNvSpPr>
                <a:spLocks noChangeArrowheads="1"/>
              </p:cNvSpPr>
              <p:nvPr/>
            </p:nvSpPr>
            <p:spPr bwMode="auto">
              <a:xfrm>
                <a:off x="3549" y="3898"/>
                <a:ext cx="2153" cy="10"/>
              </a:xfrm>
              <a:prstGeom prst="rect">
                <a:avLst/>
              </a:prstGeom>
              <a:solidFill>
                <a:srgbClr val="0000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11" name="Rectangle 88"/>
              <p:cNvSpPr>
                <a:spLocks noChangeArrowheads="1"/>
              </p:cNvSpPr>
              <p:nvPr/>
            </p:nvSpPr>
            <p:spPr bwMode="auto">
              <a:xfrm>
                <a:off x="3549" y="3894"/>
                <a:ext cx="2153" cy="8"/>
              </a:xfrm>
              <a:prstGeom prst="rect">
                <a:avLst/>
              </a:prstGeom>
              <a:solidFill>
                <a:srgbClr val="000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12" name="Rectangle 89"/>
              <p:cNvSpPr>
                <a:spLocks noChangeArrowheads="1"/>
              </p:cNvSpPr>
              <p:nvPr/>
            </p:nvSpPr>
            <p:spPr bwMode="auto">
              <a:xfrm>
                <a:off x="3549" y="3888"/>
                <a:ext cx="2153" cy="10"/>
              </a:xfrm>
              <a:prstGeom prst="rect">
                <a:avLst/>
              </a:prstGeom>
              <a:solidFill>
                <a:srgbClr val="000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13" name="Rectangle 90"/>
              <p:cNvSpPr>
                <a:spLocks noChangeArrowheads="1"/>
              </p:cNvSpPr>
              <p:nvPr/>
            </p:nvSpPr>
            <p:spPr bwMode="auto">
              <a:xfrm>
                <a:off x="3549" y="3885"/>
                <a:ext cx="2153" cy="9"/>
              </a:xfrm>
              <a:prstGeom prst="rect">
                <a:avLst/>
              </a:prstGeom>
              <a:solidFill>
                <a:srgbClr val="000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14" name="Rectangle 91"/>
              <p:cNvSpPr>
                <a:spLocks noChangeArrowheads="1"/>
              </p:cNvSpPr>
              <p:nvPr/>
            </p:nvSpPr>
            <p:spPr bwMode="auto">
              <a:xfrm>
                <a:off x="3549" y="3881"/>
                <a:ext cx="2153" cy="7"/>
              </a:xfrm>
              <a:prstGeom prst="rect">
                <a:avLst/>
              </a:prstGeom>
              <a:solidFill>
                <a:srgbClr val="0000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15" name="Rectangle 92"/>
              <p:cNvSpPr>
                <a:spLocks noChangeArrowheads="1"/>
              </p:cNvSpPr>
              <p:nvPr/>
            </p:nvSpPr>
            <p:spPr bwMode="auto">
              <a:xfrm>
                <a:off x="3549" y="3877"/>
                <a:ext cx="2153" cy="8"/>
              </a:xfrm>
              <a:prstGeom prst="rect">
                <a:avLst/>
              </a:prstGeom>
              <a:solidFill>
                <a:srgbClr val="0000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16" name="Rectangle 93"/>
              <p:cNvSpPr>
                <a:spLocks noChangeArrowheads="1"/>
              </p:cNvSpPr>
              <p:nvPr/>
            </p:nvSpPr>
            <p:spPr bwMode="auto">
              <a:xfrm>
                <a:off x="3549" y="3871"/>
                <a:ext cx="2153" cy="10"/>
              </a:xfrm>
              <a:prstGeom prst="rect">
                <a:avLst/>
              </a:prstGeom>
              <a:solidFill>
                <a:srgbClr val="0000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17" name="Rectangle 94"/>
              <p:cNvSpPr>
                <a:spLocks noChangeArrowheads="1"/>
              </p:cNvSpPr>
              <p:nvPr/>
            </p:nvSpPr>
            <p:spPr bwMode="auto">
              <a:xfrm>
                <a:off x="3549" y="3867"/>
                <a:ext cx="2153" cy="10"/>
              </a:xfrm>
              <a:prstGeom prst="rect">
                <a:avLst/>
              </a:prstGeom>
              <a:solidFill>
                <a:srgbClr val="0000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18" name="Rectangle 95"/>
              <p:cNvSpPr>
                <a:spLocks noChangeArrowheads="1"/>
              </p:cNvSpPr>
              <p:nvPr/>
            </p:nvSpPr>
            <p:spPr bwMode="auto">
              <a:xfrm>
                <a:off x="3549" y="3863"/>
                <a:ext cx="2153" cy="8"/>
              </a:xfrm>
              <a:prstGeom prst="rect">
                <a:avLst/>
              </a:prstGeom>
              <a:solidFill>
                <a:srgbClr val="0000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19" name="Rectangle 96"/>
              <p:cNvSpPr>
                <a:spLocks noChangeArrowheads="1"/>
              </p:cNvSpPr>
              <p:nvPr/>
            </p:nvSpPr>
            <p:spPr bwMode="auto">
              <a:xfrm>
                <a:off x="3549" y="3858"/>
                <a:ext cx="2153" cy="9"/>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20" name="Rectangle 97"/>
              <p:cNvSpPr>
                <a:spLocks noChangeArrowheads="1"/>
              </p:cNvSpPr>
              <p:nvPr/>
            </p:nvSpPr>
            <p:spPr bwMode="auto">
              <a:xfrm>
                <a:off x="3549" y="3854"/>
                <a:ext cx="2153" cy="9"/>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21" name="Rectangle 98"/>
              <p:cNvSpPr>
                <a:spLocks noChangeArrowheads="1"/>
              </p:cNvSpPr>
              <p:nvPr/>
            </p:nvSpPr>
            <p:spPr bwMode="auto">
              <a:xfrm>
                <a:off x="3549" y="3850"/>
                <a:ext cx="2153" cy="8"/>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22" name="Rectangle 99"/>
              <p:cNvSpPr>
                <a:spLocks noChangeArrowheads="1"/>
              </p:cNvSpPr>
              <p:nvPr/>
            </p:nvSpPr>
            <p:spPr bwMode="auto">
              <a:xfrm>
                <a:off x="3549" y="3846"/>
                <a:ext cx="2153" cy="8"/>
              </a:xfrm>
              <a:prstGeom prst="rect">
                <a:avLst/>
              </a:prstGeom>
              <a:solidFill>
                <a:srgbClr val="0000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23" name="Rectangle 100"/>
              <p:cNvSpPr>
                <a:spLocks noChangeArrowheads="1"/>
              </p:cNvSpPr>
              <p:nvPr/>
            </p:nvSpPr>
            <p:spPr bwMode="auto">
              <a:xfrm>
                <a:off x="3549" y="3840"/>
                <a:ext cx="2153" cy="10"/>
              </a:xfrm>
              <a:prstGeom prst="rect">
                <a:avLst/>
              </a:prstGeom>
              <a:solidFill>
                <a:srgbClr val="0000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24" name="Rectangle 101"/>
              <p:cNvSpPr>
                <a:spLocks noChangeArrowheads="1"/>
              </p:cNvSpPr>
              <p:nvPr/>
            </p:nvSpPr>
            <p:spPr bwMode="auto">
              <a:xfrm>
                <a:off x="3549" y="3837"/>
                <a:ext cx="2153" cy="9"/>
              </a:xfrm>
              <a:prstGeom prst="rect">
                <a:avLst/>
              </a:prstGeom>
              <a:solidFill>
                <a:srgbClr val="0000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25" name="Rectangle 102"/>
              <p:cNvSpPr>
                <a:spLocks noChangeArrowheads="1"/>
              </p:cNvSpPr>
              <p:nvPr/>
            </p:nvSpPr>
            <p:spPr bwMode="auto">
              <a:xfrm>
                <a:off x="3549" y="3833"/>
                <a:ext cx="2153" cy="7"/>
              </a:xfrm>
              <a:prstGeom prst="rect">
                <a:avLst/>
              </a:prstGeom>
              <a:solidFill>
                <a:srgbClr val="0000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26" name="Rectangle 103"/>
              <p:cNvSpPr>
                <a:spLocks noChangeArrowheads="1"/>
              </p:cNvSpPr>
              <p:nvPr/>
            </p:nvSpPr>
            <p:spPr bwMode="auto">
              <a:xfrm>
                <a:off x="3549" y="3827"/>
                <a:ext cx="2153" cy="10"/>
              </a:xfrm>
              <a:prstGeom prst="rect">
                <a:avLst/>
              </a:prstGeom>
              <a:solidFill>
                <a:srgbClr val="0000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27" name="Rectangle 104"/>
              <p:cNvSpPr>
                <a:spLocks noChangeArrowheads="1"/>
              </p:cNvSpPr>
              <p:nvPr/>
            </p:nvSpPr>
            <p:spPr bwMode="auto">
              <a:xfrm>
                <a:off x="3549" y="3823"/>
                <a:ext cx="2153" cy="10"/>
              </a:xfrm>
              <a:prstGeom prst="rect">
                <a:avLst/>
              </a:prstGeom>
              <a:solidFill>
                <a:srgbClr val="0000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28" name="Rectangle 105"/>
              <p:cNvSpPr>
                <a:spLocks noChangeArrowheads="1"/>
              </p:cNvSpPr>
              <p:nvPr/>
            </p:nvSpPr>
            <p:spPr bwMode="auto">
              <a:xfrm>
                <a:off x="3549" y="3819"/>
                <a:ext cx="2153" cy="8"/>
              </a:xfrm>
              <a:prstGeom prst="rect">
                <a:avLst/>
              </a:prstGeom>
              <a:solidFill>
                <a:srgbClr val="0000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29" name="Rectangle 106"/>
              <p:cNvSpPr>
                <a:spLocks noChangeArrowheads="1"/>
              </p:cNvSpPr>
              <p:nvPr/>
            </p:nvSpPr>
            <p:spPr bwMode="auto">
              <a:xfrm>
                <a:off x="3549" y="3815"/>
                <a:ext cx="2153" cy="8"/>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30" name="Rectangle 107"/>
              <p:cNvSpPr>
                <a:spLocks noChangeArrowheads="1"/>
              </p:cNvSpPr>
              <p:nvPr/>
            </p:nvSpPr>
            <p:spPr bwMode="auto">
              <a:xfrm>
                <a:off x="3549" y="3810"/>
                <a:ext cx="2153" cy="9"/>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31" name="Rectangle 108"/>
              <p:cNvSpPr>
                <a:spLocks noChangeArrowheads="1"/>
              </p:cNvSpPr>
              <p:nvPr/>
            </p:nvSpPr>
            <p:spPr bwMode="auto">
              <a:xfrm>
                <a:off x="3549" y="3806"/>
                <a:ext cx="2153" cy="9"/>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32" name="Rectangle 109"/>
              <p:cNvSpPr>
                <a:spLocks noChangeArrowheads="1"/>
              </p:cNvSpPr>
              <p:nvPr/>
            </p:nvSpPr>
            <p:spPr bwMode="auto">
              <a:xfrm>
                <a:off x="3549" y="3802"/>
                <a:ext cx="2153" cy="8"/>
              </a:xfrm>
              <a:prstGeom prst="rect">
                <a:avLst/>
              </a:prstGeom>
              <a:solidFill>
                <a:srgbClr val="0000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33" name="Rectangle 110"/>
              <p:cNvSpPr>
                <a:spLocks noChangeArrowheads="1"/>
              </p:cNvSpPr>
              <p:nvPr/>
            </p:nvSpPr>
            <p:spPr bwMode="auto">
              <a:xfrm>
                <a:off x="3549" y="3796"/>
                <a:ext cx="2153" cy="10"/>
              </a:xfrm>
              <a:prstGeom prst="rect">
                <a:avLst/>
              </a:prstGeom>
              <a:solidFill>
                <a:srgbClr val="0000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34" name="Rectangle 111"/>
              <p:cNvSpPr>
                <a:spLocks noChangeArrowheads="1"/>
              </p:cNvSpPr>
              <p:nvPr/>
            </p:nvSpPr>
            <p:spPr bwMode="auto">
              <a:xfrm>
                <a:off x="3549" y="3792"/>
                <a:ext cx="2153" cy="10"/>
              </a:xfrm>
              <a:prstGeom prst="rect">
                <a:avLst/>
              </a:prstGeom>
              <a:solidFill>
                <a:srgbClr val="0000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35" name="Rectangle 112"/>
              <p:cNvSpPr>
                <a:spLocks noChangeArrowheads="1"/>
              </p:cNvSpPr>
              <p:nvPr/>
            </p:nvSpPr>
            <p:spPr bwMode="auto">
              <a:xfrm>
                <a:off x="3549" y="3789"/>
                <a:ext cx="2153" cy="7"/>
              </a:xfrm>
              <a:prstGeom prst="rect">
                <a:avLst/>
              </a:prstGeom>
              <a:solidFill>
                <a:srgbClr val="0000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36" name="Rectangle 113"/>
              <p:cNvSpPr>
                <a:spLocks noChangeArrowheads="1"/>
              </p:cNvSpPr>
              <p:nvPr/>
            </p:nvSpPr>
            <p:spPr bwMode="auto">
              <a:xfrm>
                <a:off x="3549" y="3785"/>
                <a:ext cx="2153" cy="7"/>
              </a:xfrm>
              <a:prstGeom prst="rect">
                <a:avLst/>
              </a:prstGeom>
              <a:solidFill>
                <a:srgbClr val="0000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37" name="Rectangle 114"/>
              <p:cNvSpPr>
                <a:spLocks noChangeArrowheads="1"/>
              </p:cNvSpPr>
              <p:nvPr/>
            </p:nvSpPr>
            <p:spPr bwMode="auto">
              <a:xfrm>
                <a:off x="3549" y="3779"/>
                <a:ext cx="2153" cy="10"/>
              </a:xfrm>
              <a:prstGeom prst="rect">
                <a:avLst/>
              </a:prstGeom>
              <a:solidFill>
                <a:srgbClr val="0000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38" name="Rectangle 115"/>
              <p:cNvSpPr>
                <a:spLocks noChangeArrowheads="1"/>
              </p:cNvSpPr>
              <p:nvPr/>
            </p:nvSpPr>
            <p:spPr bwMode="auto">
              <a:xfrm>
                <a:off x="3549" y="3775"/>
                <a:ext cx="2153" cy="10"/>
              </a:xfrm>
              <a:prstGeom prst="rect">
                <a:avLst/>
              </a:prstGeom>
              <a:solidFill>
                <a:srgbClr val="0000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39" name="Rectangle 116"/>
              <p:cNvSpPr>
                <a:spLocks noChangeArrowheads="1"/>
              </p:cNvSpPr>
              <p:nvPr/>
            </p:nvSpPr>
            <p:spPr bwMode="auto">
              <a:xfrm>
                <a:off x="3549" y="3771"/>
                <a:ext cx="2153" cy="8"/>
              </a:xfrm>
              <a:prstGeom prst="rect">
                <a:avLst/>
              </a:prstGeom>
              <a:solidFill>
                <a:srgbClr val="0000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40" name="Rectangle 117"/>
              <p:cNvSpPr>
                <a:spLocks noChangeArrowheads="1"/>
              </p:cNvSpPr>
              <p:nvPr/>
            </p:nvSpPr>
            <p:spPr bwMode="auto">
              <a:xfrm>
                <a:off x="3549" y="3765"/>
                <a:ext cx="2153" cy="10"/>
              </a:xfrm>
              <a:prstGeom prst="rect">
                <a:avLst/>
              </a:prstGeom>
              <a:solidFill>
                <a:srgbClr val="0000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41" name="Rectangle 118"/>
              <p:cNvSpPr>
                <a:spLocks noChangeArrowheads="1"/>
              </p:cNvSpPr>
              <p:nvPr/>
            </p:nvSpPr>
            <p:spPr bwMode="auto">
              <a:xfrm>
                <a:off x="3549" y="3762"/>
                <a:ext cx="2153" cy="9"/>
              </a:xfrm>
              <a:prstGeom prst="rect">
                <a:avLst/>
              </a:prstGeom>
              <a:solidFill>
                <a:srgbClr val="0000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42" name="Rectangle 119"/>
              <p:cNvSpPr>
                <a:spLocks noChangeArrowheads="1"/>
              </p:cNvSpPr>
              <p:nvPr/>
            </p:nvSpPr>
            <p:spPr bwMode="auto">
              <a:xfrm>
                <a:off x="3549" y="3758"/>
                <a:ext cx="2153" cy="7"/>
              </a:xfrm>
              <a:prstGeom prst="rect">
                <a:avLst/>
              </a:prstGeom>
              <a:solidFill>
                <a:srgbClr val="0000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43" name="Rectangle 120"/>
              <p:cNvSpPr>
                <a:spLocks noChangeArrowheads="1"/>
              </p:cNvSpPr>
              <p:nvPr/>
            </p:nvSpPr>
            <p:spPr bwMode="auto">
              <a:xfrm>
                <a:off x="3549" y="3754"/>
                <a:ext cx="2153" cy="8"/>
              </a:xfrm>
              <a:prstGeom prst="rect">
                <a:avLst/>
              </a:prstGeom>
              <a:solidFill>
                <a:srgbClr val="0000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44" name="Rectangle 121"/>
              <p:cNvSpPr>
                <a:spLocks noChangeArrowheads="1"/>
              </p:cNvSpPr>
              <p:nvPr/>
            </p:nvSpPr>
            <p:spPr bwMode="auto">
              <a:xfrm>
                <a:off x="3549" y="3748"/>
                <a:ext cx="2153" cy="1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45" name="Rectangle 122"/>
              <p:cNvSpPr>
                <a:spLocks noChangeArrowheads="1"/>
              </p:cNvSpPr>
              <p:nvPr/>
            </p:nvSpPr>
            <p:spPr bwMode="auto">
              <a:xfrm>
                <a:off x="3549" y="3744"/>
                <a:ext cx="2153" cy="1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46" name="Rectangle 123"/>
              <p:cNvSpPr>
                <a:spLocks noChangeArrowheads="1"/>
              </p:cNvSpPr>
              <p:nvPr/>
            </p:nvSpPr>
            <p:spPr bwMode="auto">
              <a:xfrm>
                <a:off x="3549" y="3741"/>
                <a:ext cx="2153" cy="7"/>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47" name="Rectangle 124"/>
              <p:cNvSpPr>
                <a:spLocks noChangeArrowheads="1"/>
              </p:cNvSpPr>
              <p:nvPr/>
            </p:nvSpPr>
            <p:spPr bwMode="auto">
              <a:xfrm>
                <a:off x="3549" y="3735"/>
                <a:ext cx="2153" cy="9"/>
              </a:xfrm>
              <a:prstGeom prst="rect">
                <a:avLst/>
              </a:prstGeom>
              <a:solidFill>
                <a:srgbClr val="0000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48" name="Rectangle 125"/>
              <p:cNvSpPr>
                <a:spLocks noChangeArrowheads="1"/>
              </p:cNvSpPr>
              <p:nvPr/>
            </p:nvSpPr>
            <p:spPr bwMode="auto">
              <a:xfrm>
                <a:off x="3549" y="3731"/>
                <a:ext cx="2153" cy="10"/>
              </a:xfrm>
              <a:prstGeom prst="rect">
                <a:avLst/>
              </a:prstGeom>
              <a:solidFill>
                <a:srgbClr val="0000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49" name="Rectangle 126"/>
              <p:cNvSpPr>
                <a:spLocks noChangeArrowheads="1"/>
              </p:cNvSpPr>
              <p:nvPr/>
            </p:nvSpPr>
            <p:spPr bwMode="auto">
              <a:xfrm>
                <a:off x="3549" y="3727"/>
                <a:ext cx="2153" cy="8"/>
              </a:xfrm>
              <a:prstGeom prst="rect">
                <a:avLst/>
              </a:prstGeom>
              <a:solidFill>
                <a:srgbClr val="0000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50" name="Rectangle 127"/>
              <p:cNvSpPr>
                <a:spLocks noChangeArrowheads="1"/>
              </p:cNvSpPr>
              <p:nvPr/>
            </p:nvSpPr>
            <p:spPr bwMode="auto">
              <a:xfrm>
                <a:off x="3549" y="3723"/>
                <a:ext cx="2153" cy="8"/>
              </a:xfrm>
              <a:prstGeom prst="rect">
                <a:avLst/>
              </a:prstGeom>
              <a:solidFill>
                <a:srgbClr val="0000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51" name="Rectangle 128"/>
              <p:cNvSpPr>
                <a:spLocks noChangeArrowheads="1"/>
              </p:cNvSpPr>
              <p:nvPr/>
            </p:nvSpPr>
            <p:spPr bwMode="auto">
              <a:xfrm>
                <a:off x="3549" y="3717"/>
                <a:ext cx="2153" cy="10"/>
              </a:xfrm>
              <a:prstGeom prst="rect">
                <a:avLst/>
              </a:prstGeom>
              <a:solidFill>
                <a:srgbClr val="0000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52" name="Rectangle 129"/>
              <p:cNvSpPr>
                <a:spLocks noChangeArrowheads="1"/>
              </p:cNvSpPr>
              <p:nvPr/>
            </p:nvSpPr>
            <p:spPr bwMode="auto">
              <a:xfrm>
                <a:off x="3549" y="3714"/>
                <a:ext cx="2153" cy="9"/>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53" name="Rectangle 130"/>
              <p:cNvSpPr>
                <a:spLocks noChangeArrowheads="1"/>
              </p:cNvSpPr>
              <p:nvPr/>
            </p:nvSpPr>
            <p:spPr bwMode="auto">
              <a:xfrm>
                <a:off x="3549" y="3710"/>
                <a:ext cx="2153" cy="7"/>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54" name="Rectangle 131"/>
              <p:cNvSpPr>
                <a:spLocks noChangeArrowheads="1"/>
              </p:cNvSpPr>
              <p:nvPr/>
            </p:nvSpPr>
            <p:spPr bwMode="auto">
              <a:xfrm>
                <a:off x="3549" y="3704"/>
                <a:ext cx="2153" cy="10"/>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55" name="Rectangle 132"/>
              <p:cNvSpPr>
                <a:spLocks noChangeArrowheads="1"/>
              </p:cNvSpPr>
              <p:nvPr/>
            </p:nvSpPr>
            <p:spPr bwMode="auto">
              <a:xfrm>
                <a:off x="3549" y="3700"/>
                <a:ext cx="2153" cy="1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56" name="Rectangle 133"/>
              <p:cNvSpPr>
                <a:spLocks noChangeArrowheads="1"/>
              </p:cNvSpPr>
              <p:nvPr/>
            </p:nvSpPr>
            <p:spPr bwMode="auto">
              <a:xfrm>
                <a:off x="3549" y="3696"/>
                <a:ext cx="2153" cy="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57" name="Rectangle 134"/>
              <p:cNvSpPr>
                <a:spLocks noChangeArrowheads="1"/>
              </p:cNvSpPr>
              <p:nvPr/>
            </p:nvSpPr>
            <p:spPr bwMode="auto">
              <a:xfrm>
                <a:off x="3549" y="3692"/>
                <a:ext cx="2153" cy="8"/>
              </a:xfrm>
              <a:prstGeom prst="rect">
                <a:avLst/>
              </a:prstGeom>
              <a:solidFill>
                <a:srgbClr val="0000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58" name="Rectangle 135"/>
              <p:cNvSpPr>
                <a:spLocks noChangeArrowheads="1"/>
              </p:cNvSpPr>
              <p:nvPr/>
            </p:nvSpPr>
            <p:spPr bwMode="auto">
              <a:xfrm>
                <a:off x="3549" y="3687"/>
                <a:ext cx="2153" cy="9"/>
              </a:xfrm>
              <a:prstGeom prst="rect">
                <a:avLst/>
              </a:prstGeom>
              <a:solidFill>
                <a:srgbClr val="0000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59" name="Rectangle 136"/>
              <p:cNvSpPr>
                <a:spLocks noChangeArrowheads="1"/>
              </p:cNvSpPr>
              <p:nvPr/>
            </p:nvSpPr>
            <p:spPr bwMode="auto">
              <a:xfrm>
                <a:off x="3549" y="3683"/>
                <a:ext cx="2153" cy="9"/>
              </a:xfrm>
              <a:prstGeom prst="rect">
                <a:avLst/>
              </a:prstGeom>
              <a:solidFill>
                <a:srgbClr val="0000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60" name="Rectangle 137"/>
              <p:cNvSpPr>
                <a:spLocks noChangeArrowheads="1"/>
              </p:cNvSpPr>
              <p:nvPr/>
            </p:nvSpPr>
            <p:spPr bwMode="auto">
              <a:xfrm>
                <a:off x="3549" y="3679"/>
                <a:ext cx="2153" cy="8"/>
              </a:xfrm>
              <a:prstGeom prst="rect">
                <a:avLst/>
              </a:prstGeom>
              <a:solidFill>
                <a:srgbClr val="0000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61" name="Rectangle 138"/>
              <p:cNvSpPr>
                <a:spLocks noChangeArrowheads="1"/>
              </p:cNvSpPr>
              <p:nvPr/>
            </p:nvSpPr>
            <p:spPr bwMode="auto">
              <a:xfrm>
                <a:off x="3549" y="3673"/>
                <a:ext cx="2153" cy="10"/>
              </a:xfrm>
              <a:prstGeom prst="rect">
                <a:avLst/>
              </a:prstGeom>
              <a:solidFill>
                <a:srgbClr val="0000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62" name="Rectangle 139"/>
              <p:cNvSpPr>
                <a:spLocks noChangeArrowheads="1"/>
              </p:cNvSpPr>
              <p:nvPr/>
            </p:nvSpPr>
            <p:spPr bwMode="auto">
              <a:xfrm>
                <a:off x="3549" y="3669"/>
                <a:ext cx="2153" cy="10"/>
              </a:xfrm>
              <a:prstGeom prst="rect">
                <a:avLst/>
              </a:prstGeom>
              <a:solidFill>
                <a:srgbClr val="00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63" name="Rectangle 140"/>
              <p:cNvSpPr>
                <a:spLocks noChangeArrowheads="1"/>
              </p:cNvSpPr>
              <p:nvPr/>
            </p:nvSpPr>
            <p:spPr bwMode="auto">
              <a:xfrm>
                <a:off x="3549" y="3666"/>
                <a:ext cx="2153" cy="7"/>
              </a:xfrm>
              <a:prstGeom prst="rect">
                <a:avLst/>
              </a:prstGeom>
              <a:solidFill>
                <a:srgbClr val="00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64" name="Rectangle 141"/>
              <p:cNvSpPr>
                <a:spLocks noChangeArrowheads="1"/>
              </p:cNvSpPr>
              <p:nvPr/>
            </p:nvSpPr>
            <p:spPr bwMode="auto">
              <a:xfrm>
                <a:off x="3549" y="3662"/>
                <a:ext cx="2153" cy="7"/>
              </a:xfrm>
              <a:prstGeom prst="rect">
                <a:avLst/>
              </a:prstGeom>
              <a:solidFill>
                <a:srgbClr val="00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65" name="Rectangle 142"/>
              <p:cNvSpPr>
                <a:spLocks noChangeArrowheads="1"/>
              </p:cNvSpPr>
              <p:nvPr/>
            </p:nvSpPr>
            <p:spPr bwMode="auto">
              <a:xfrm>
                <a:off x="3549" y="3656"/>
                <a:ext cx="2153" cy="10"/>
              </a:xfrm>
              <a:prstGeom prst="rect">
                <a:avLst/>
              </a:prstGeom>
              <a:solidFill>
                <a:srgbClr val="0000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66" name="Rectangle 143"/>
              <p:cNvSpPr>
                <a:spLocks noChangeArrowheads="1"/>
              </p:cNvSpPr>
              <p:nvPr/>
            </p:nvSpPr>
            <p:spPr bwMode="auto">
              <a:xfrm>
                <a:off x="3549" y="3652"/>
                <a:ext cx="2153" cy="10"/>
              </a:xfrm>
              <a:prstGeom prst="rect">
                <a:avLst/>
              </a:prstGeom>
              <a:solidFill>
                <a:srgbClr val="0000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67" name="Rectangle 144"/>
              <p:cNvSpPr>
                <a:spLocks noChangeArrowheads="1"/>
              </p:cNvSpPr>
              <p:nvPr/>
            </p:nvSpPr>
            <p:spPr bwMode="auto">
              <a:xfrm>
                <a:off x="3549" y="3648"/>
                <a:ext cx="2153" cy="8"/>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68" name="Rectangle 145"/>
              <p:cNvSpPr>
                <a:spLocks noChangeArrowheads="1"/>
              </p:cNvSpPr>
              <p:nvPr/>
            </p:nvSpPr>
            <p:spPr bwMode="auto">
              <a:xfrm>
                <a:off x="3549" y="3643"/>
                <a:ext cx="2153" cy="9"/>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69" name="Rectangle 146"/>
              <p:cNvSpPr>
                <a:spLocks noChangeArrowheads="1"/>
              </p:cNvSpPr>
              <p:nvPr/>
            </p:nvSpPr>
            <p:spPr bwMode="auto">
              <a:xfrm>
                <a:off x="3549" y="3639"/>
                <a:ext cx="2153" cy="9"/>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70" name="Rectangle 147"/>
              <p:cNvSpPr>
                <a:spLocks noChangeArrowheads="1"/>
              </p:cNvSpPr>
              <p:nvPr/>
            </p:nvSpPr>
            <p:spPr bwMode="auto">
              <a:xfrm>
                <a:off x="3549" y="3635"/>
                <a:ext cx="2153" cy="9"/>
              </a:xfrm>
              <a:prstGeom prst="rect">
                <a:avLst/>
              </a:prstGeom>
              <a:solidFill>
                <a:srgbClr val="000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71" name="Rectangle 148"/>
              <p:cNvSpPr>
                <a:spLocks noChangeArrowheads="1"/>
              </p:cNvSpPr>
              <p:nvPr/>
            </p:nvSpPr>
            <p:spPr bwMode="auto">
              <a:xfrm>
                <a:off x="3549" y="3631"/>
                <a:ext cx="2153" cy="8"/>
              </a:xfrm>
              <a:prstGeom prst="rect">
                <a:avLst/>
              </a:prstGeom>
              <a:solidFill>
                <a:srgbClr val="000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72" name="Rectangle 149"/>
              <p:cNvSpPr>
                <a:spLocks noChangeArrowheads="1"/>
              </p:cNvSpPr>
              <p:nvPr/>
            </p:nvSpPr>
            <p:spPr bwMode="auto">
              <a:xfrm>
                <a:off x="3549" y="3625"/>
                <a:ext cx="2153" cy="10"/>
              </a:xfrm>
              <a:prstGeom prst="rect">
                <a:avLst/>
              </a:prstGeom>
              <a:solidFill>
                <a:srgbClr val="000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73" name="Rectangle 150"/>
              <p:cNvSpPr>
                <a:spLocks noChangeArrowheads="1"/>
              </p:cNvSpPr>
              <p:nvPr/>
            </p:nvSpPr>
            <p:spPr bwMode="auto">
              <a:xfrm>
                <a:off x="3549" y="3621"/>
                <a:ext cx="2153" cy="10"/>
              </a:xfrm>
              <a:prstGeom prst="rect">
                <a:avLst/>
              </a:prstGeom>
              <a:solidFill>
                <a:srgbClr val="0000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74" name="Rectangle 151"/>
              <p:cNvSpPr>
                <a:spLocks noChangeArrowheads="1"/>
              </p:cNvSpPr>
              <p:nvPr/>
            </p:nvSpPr>
            <p:spPr bwMode="auto">
              <a:xfrm>
                <a:off x="3549" y="3618"/>
                <a:ext cx="2153" cy="7"/>
              </a:xfrm>
              <a:prstGeom prst="rect">
                <a:avLst/>
              </a:prstGeom>
              <a:solidFill>
                <a:srgbClr val="0000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75" name="Rectangle 152"/>
              <p:cNvSpPr>
                <a:spLocks noChangeArrowheads="1"/>
              </p:cNvSpPr>
              <p:nvPr/>
            </p:nvSpPr>
            <p:spPr bwMode="auto">
              <a:xfrm>
                <a:off x="3549" y="3614"/>
                <a:ext cx="2153" cy="7"/>
              </a:xfrm>
              <a:prstGeom prst="rect">
                <a:avLst/>
              </a:prstGeom>
              <a:solidFill>
                <a:srgbClr val="000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76" name="Rectangle 153"/>
              <p:cNvSpPr>
                <a:spLocks noChangeArrowheads="1"/>
              </p:cNvSpPr>
              <p:nvPr/>
            </p:nvSpPr>
            <p:spPr bwMode="auto">
              <a:xfrm>
                <a:off x="3549" y="3608"/>
                <a:ext cx="2153" cy="10"/>
              </a:xfrm>
              <a:prstGeom prst="rect">
                <a:avLst/>
              </a:prstGeom>
              <a:solidFill>
                <a:srgbClr val="000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77" name="Rectangle 154"/>
              <p:cNvSpPr>
                <a:spLocks noChangeArrowheads="1"/>
              </p:cNvSpPr>
              <p:nvPr/>
            </p:nvSpPr>
            <p:spPr bwMode="auto">
              <a:xfrm>
                <a:off x="3549" y="3604"/>
                <a:ext cx="2153" cy="10"/>
              </a:xfrm>
              <a:prstGeom prst="rect">
                <a:avLst/>
              </a:prstGeom>
              <a:solidFill>
                <a:srgbClr val="000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78" name="Rectangle 155"/>
              <p:cNvSpPr>
                <a:spLocks noChangeArrowheads="1"/>
              </p:cNvSpPr>
              <p:nvPr/>
            </p:nvSpPr>
            <p:spPr bwMode="auto">
              <a:xfrm>
                <a:off x="3549" y="3600"/>
                <a:ext cx="2153" cy="8"/>
              </a:xfrm>
              <a:prstGeom prst="rect">
                <a:avLst/>
              </a:prstGeom>
              <a:solidFill>
                <a:srgbClr val="000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79" name="Rectangle 156"/>
              <p:cNvSpPr>
                <a:spLocks noChangeArrowheads="1"/>
              </p:cNvSpPr>
              <p:nvPr/>
            </p:nvSpPr>
            <p:spPr bwMode="auto">
              <a:xfrm>
                <a:off x="3549" y="3595"/>
                <a:ext cx="2153" cy="9"/>
              </a:xfrm>
              <a:prstGeom prst="rect">
                <a:avLst/>
              </a:prstGeom>
              <a:solidFill>
                <a:srgbClr val="000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80" name="Rectangle 157"/>
              <p:cNvSpPr>
                <a:spLocks noChangeArrowheads="1"/>
              </p:cNvSpPr>
              <p:nvPr/>
            </p:nvSpPr>
            <p:spPr bwMode="auto">
              <a:xfrm>
                <a:off x="3549" y="3591"/>
                <a:ext cx="2153" cy="9"/>
              </a:xfrm>
              <a:prstGeom prst="rect">
                <a:avLst/>
              </a:prstGeom>
              <a:solidFill>
                <a:srgbClr val="0000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81" name="Rectangle 158"/>
              <p:cNvSpPr>
                <a:spLocks noChangeArrowheads="1"/>
              </p:cNvSpPr>
              <p:nvPr/>
            </p:nvSpPr>
            <p:spPr bwMode="auto">
              <a:xfrm>
                <a:off x="3549" y="3587"/>
                <a:ext cx="2153" cy="8"/>
              </a:xfrm>
              <a:prstGeom prst="rect">
                <a:avLst/>
              </a:prstGeom>
              <a:solidFill>
                <a:srgbClr val="0000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82" name="Rectangle 159"/>
              <p:cNvSpPr>
                <a:spLocks noChangeArrowheads="1"/>
              </p:cNvSpPr>
              <p:nvPr/>
            </p:nvSpPr>
            <p:spPr bwMode="auto">
              <a:xfrm>
                <a:off x="3549" y="3583"/>
                <a:ext cx="2153" cy="8"/>
              </a:xfrm>
              <a:prstGeom prst="rect">
                <a:avLst/>
              </a:prstGeom>
              <a:solidFill>
                <a:srgbClr val="0000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83" name="Rectangle 160"/>
              <p:cNvSpPr>
                <a:spLocks noChangeArrowheads="1"/>
              </p:cNvSpPr>
              <p:nvPr/>
            </p:nvSpPr>
            <p:spPr bwMode="auto">
              <a:xfrm>
                <a:off x="3549" y="3577"/>
                <a:ext cx="2153" cy="10"/>
              </a:xfrm>
              <a:prstGeom prst="rect">
                <a:avLst/>
              </a:prstGeom>
              <a:solidFill>
                <a:srgbClr val="0000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84" name="Rectangle 161"/>
              <p:cNvSpPr>
                <a:spLocks noChangeArrowheads="1"/>
              </p:cNvSpPr>
              <p:nvPr/>
            </p:nvSpPr>
            <p:spPr bwMode="auto">
              <a:xfrm>
                <a:off x="3549" y="3573"/>
                <a:ext cx="2153" cy="10"/>
              </a:xfrm>
              <a:prstGeom prst="rect">
                <a:avLst/>
              </a:prstGeom>
              <a:solidFill>
                <a:srgbClr val="0000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85" name="Rectangle 162"/>
              <p:cNvSpPr>
                <a:spLocks noChangeArrowheads="1"/>
              </p:cNvSpPr>
              <p:nvPr/>
            </p:nvSpPr>
            <p:spPr bwMode="auto">
              <a:xfrm>
                <a:off x="3549" y="3570"/>
                <a:ext cx="2153" cy="7"/>
              </a:xfrm>
              <a:prstGeom prst="rect">
                <a:avLst/>
              </a:prstGeom>
              <a:solidFill>
                <a:srgbClr val="000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86" name="Rectangle 163"/>
              <p:cNvSpPr>
                <a:spLocks noChangeArrowheads="1"/>
              </p:cNvSpPr>
              <p:nvPr/>
            </p:nvSpPr>
            <p:spPr bwMode="auto">
              <a:xfrm>
                <a:off x="3549" y="3564"/>
                <a:ext cx="2153" cy="9"/>
              </a:xfrm>
              <a:prstGeom prst="rect">
                <a:avLst/>
              </a:prstGeom>
              <a:solidFill>
                <a:srgbClr val="000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87" name="Rectangle 164"/>
              <p:cNvSpPr>
                <a:spLocks noChangeArrowheads="1"/>
              </p:cNvSpPr>
              <p:nvPr/>
            </p:nvSpPr>
            <p:spPr bwMode="auto">
              <a:xfrm>
                <a:off x="3549" y="3560"/>
                <a:ext cx="2153" cy="10"/>
              </a:xfrm>
              <a:prstGeom prst="rect">
                <a:avLst/>
              </a:prstGeom>
              <a:solidFill>
                <a:srgbClr val="000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88" name="Rectangle 165"/>
              <p:cNvSpPr>
                <a:spLocks noChangeArrowheads="1"/>
              </p:cNvSpPr>
              <p:nvPr/>
            </p:nvSpPr>
            <p:spPr bwMode="auto">
              <a:xfrm>
                <a:off x="3549" y="3556"/>
                <a:ext cx="2153" cy="8"/>
              </a:xfrm>
              <a:prstGeom prst="rect">
                <a:avLst/>
              </a:prstGeom>
              <a:solidFill>
                <a:srgbClr val="0000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89" name="Rectangle 166"/>
              <p:cNvSpPr>
                <a:spLocks noChangeArrowheads="1"/>
              </p:cNvSpPr>
              <p:nvPr/>
            </p:nvSpPr>
            <p:spPr bwMode="auto">
              <a:xfrm>
                <a:off x="3549" y="3552"/>
                <a:ext cx="2153" cy="8"/>
              </a:xfrm>
              <a:prstGeom prst="rect">
                <a:avLst/>
              </a:prstGeom>
              <a:solidFill>
                <a:srgbClr val="0000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90" name="Rectangle 167"/>
              <p:cNvSpPr>
                <a:spLocks noChangeArrowheads="1"/>
              </p:cNvSpPr>
              <p:nvPr/>
            </p:nvSpPr>
            <p:spPr bwMode="auto">
              <a:xfrm>
                <a:off x="3549" y="3546"/>
                <a:ext cx="2153" cy="10"/>
              </a:xfrm>
              <a:prstGeom prst="rect">
                <a:avLst/>
              </a:prstGeom>
              <a:solidFill>
                <a:srgbClr val="0000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91" name="Rectangle 168"/>
              <p:cNvSpPr>
                <a:spLocks noChangeArrowheads="1"/>
              </p:cNvSpPr>
              <p:nvPr/>
            </p:nvSpPr>
            <p:spPr bwMode="auto">
              <a:xfrm>
                <a:off x="3549" y="3543"/>
                <a:ext cx="2153" cy="9"/>
              </a:xfrm>
              <a:prstGeom prst="rect">
                <a:avLst/>
              </a:prstGeom>
              <a:solidFill>
                <a:srgbClr val="0000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92" name="Rectangle 169"/>
              <p:cNvSpPr>
                <a:spLocks noChangeArrowheads="1"/>
              </p:cNvSpPr>
              <p:nvPr/>
            </p:nvSpPr>
            <p:spPr bwMode="auto">
              <a:xfrm>
                <a:off x="3549" y="3539"/>
                <a:ext cx="2153" cy="7"/>
              </a:xfrm>
              <a:prstGeom prst="rect">
                <a:avLst/>
              </a:prstGeom>
              <a:solidFill>
                <a:srgbClr val="0000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93" name="Rectangle 170"/>
              <p:cNvSpPr>
                <a:spLocks noChangeArrowheads="1"/>
              </p:cNvSpPr>
              <p:nvPr/>
            </p:nvSpPr>
            <p:spPr bwMode="auto">
              <a:xfrm>
                <a:off x="3549" y="3533"/>
                <a:ext cx="2153" cy="10"/>
              </a:xfrm>
              <a:prstGeom prst="rect">
                <a:avLst/>
              </a:prstGeom>
              <a:solidFill>
                <a:srgbClr val="0000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94" name="Rectangle 171"/>
              <p:cNvSpPr>
                <a:spLocks noChangeArrowheads="1"/>
              </p:cNvSpPr>
              <p:nvPr/>
            </p:nvSpPr>
            <p:spPr bwMode="auto">
              <a:xfrm>
                <a:off x="3549" y="3529"/>
                <a:ext cx="2153" cy="10"/>
              </a:xfrm>
              <a:prstGeom prst="rect">
                <a:avLst/>
              </a:prstGeom>
              <a:solidFill>
                <a:srgbClr val="0000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95" name="Rectangle 172"/>
              <p:cNvSpPr>
                <a:spLocks noChangeArrowheads="1"/>
              </p:cNvSpPr>
              <p:nvPr/>
            </p:nvSpPr>
            <p:spPr bwMode="auto">
              <a:xfrm>
                <a:off x="3549" y="3525"/>
                <a:ext cx="2153" cy="8"/>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96" name="Rectangle 173"/>
              <p:cNvSpPr>
                <a:spLocks noChangeArrowheads="1"/>
              </p:cNvSpPr>
              <p:nvPr/>
            </p:nvSpPr>
            <p:spPr bwMode="auto">
              <a:xfrm>
                <a:off x="3549" y="3522"/>
                <a:ext cx="2153" cy="7"/>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97" name="Rectangle 174"/>
              <p:cNvSpPr>
                <a:spLocks noChangeArrowheads="1"/>
              </p:cNvSpPr>
              <p:nvPr/>
            </p:nvSpPr>
            <p:spPr bwMode="auto">
              <a:xfrm>
                <a:off x="3549" y="3516"/>
                <a:ext cx="2153" cy="9"/>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98" name="Rectangle 175"/>
              <p:cNvSpPr>
                <a:spLocks noChangeArrowheads="1"/>
              </p:cNvSpPr>
              <p:nvPr/>
            </p:nvSpPr>
            <p:spPr bwMode="auto">
              <a:xfrm>
                <a:off x="3549" y="3512"/>
                <a:ext cx="2153" cy="10"/>
              </a:xfrm>
              <a:prstGeom prst="rect">
                <a:avLst/>
              </a:prstGeom>
              <a:solidFill>
                <a:srgbClr val="0000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599" name="Rectangle 176"/>
              <p:cNvSpPr>
                <a:spLocks noChangeArrowheads="1"/>
              </p:cNvSpPr>
              <p:nvPr/>
            </p:nvSpPr>
            <p:spPr bwMode="auto">
              <a:xfrm>
                <a:off x="3549" y="3508"/>
                <a:ext cx="2153" cy="8"/>
              </a:xfrm>
              <a:prstGeom prst="rect">
                <a:avLst/>
              </a:prstGeom>
              <a:solidFill>
                <a:srgbClr val="0000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00" name="Rectangle 177"/>
              <p:cNvSpPr>
                <a:spLocks noChangeArrowheads="1"/>
              </p:cNvSpPr>
              <p:nvPr/>
            </p:nvSpPr>
            <p:spPr bwMode="auto">
              <a:xfrm>
                <a:off x="3549" y="3502"/>
                <a:ext cx="2153" cy="10"/>
              </a:xfrm>
              <a:prstGeom prst="rect">
                <a:avLst/>
              </a:prstGeom>
              <a:solidFill>
                <a:srgbClr val="0000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01" name="Rectangle 178"/>
              <p:cNvSpPr>
                <a:spLocks noChangeArrowheads="1"/>
              </p:cNvSpPr>
              <p:nvPr/>
            </p:nvSpPr>
            <p:spPr bwMode="auto">
              <a:xfrm>
                <a:off x="3549" y="3498"/>
                <a:ext cx="2153" cy="10"/>
              </a:xfrm>
              <a:prstGeom prst="rect">
                <a:avLst/>
              </a:prstGeom>
              <a:solidFill>
                <a:srgbClr val="0000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02" name="Rectangle 179"/>
              <p:cNvSpPr>
                <a:spLocks noChangeArrowheads="1"/>
              </p:cNvSpPr>
              <p:nvPr/>
            </p:nvSpPr>
            <p:spPr bwMode="auto">
              <a:xfrm>
                <a:off x="3549" y="3495"/>
                <a:ext cx="2153" cy="7"/>
              </a:xfrm>
              <a:prstGeom prst="rect">
                <a:avLst/>
              </a:prstGeom>
              <a:solidFill>
                <a:srgbClr val="0000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03" name="Rectangle 180"/>
              <p:cNvSpPr>
                <a:spLocks noChangeArrowheads="1"/>
              </p:cNvSpPr>
              <p:nvPr/>
            </p:nvSpPr>
            <p:spPr bwMode="auto">
              <a:xfrm>
                <a:off x="3549" y="3491"/>
                <a:ext cx="2153" cy="7"/>
              </a:xfrm>
              <a:prstGeom prst="rect">
                <a:avLst/>
              </a:prstGeom>
              <a:solidFill>
                <a:srgbClr val="0000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04" name="Rectangle 181"/>
              <p:cNvSpPr>
                <a:spLocks noChangeArrowheads="1"/>
              </p:cNvSpPr>
              <p:nvPr/>
            </p:nvSpPr>
            <p:spPr bwMode="auto">
              <a:xfrm>
                <a:off x="3549" y="3485"/>
                <a:ext cx="2153" cy="10"/>
              </a:xfrm>
              <a:prstGeom prst="rect">
                <a:avLst/>
              </a:prstGeom>
              <a:solidFill>
                <a:srgbClr val="0000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05" name="Rectangle 182"/>
              <p:cNvSpPr>
                <a:spLocks noChangeArrowheads="1"/>
              </p:cNvSpPr>
              <p:nvPr/>
            </p:nvSpPr>
            <p:spPr bwMode="auto">
              <a:xfrm>
                <a:off x="3549" y="3481"/>
                <a:ext cx="2153" cy="10"/>
              </a:xfrm>
              <a:prstGeom prst="rect">
                <a:avLst/>
              </a:prstGeom>
              <a:solidFill>
                <a:srgbClr val="0000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06" name="Rectangle 183"/>
              <p:cNvSpPr>
                <a:spLocks noChangeArrowheads="1"/>
              </p:cNvSpPr>
              <p:nvPr/>
            </p:nvSpPr>
            <p:spPr bwMode="auto">
              <a:xfrm>
                <a:off x="3549" y="3477"/>
                <a:ext cx="2153" cy="8"/>
              </a:xfrm>
              <a:prstGeom prst="rect">
                <a:avLst/>
              </a:prstGeom>
              <a:solidFill>
                <a:srgbClr val="0000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07" name="Rectangle 184"/>
              <p:cNvSpPr>
                <a:spLocks noChangeArrowheads="1"/>
              </p:cNvSpPr>
              <p:nvPr/>
            </p:nvSpPr>
            <p:spPr bwMode="auto">
              <a:xfrm>
                <a:off x="3549" y="3472"/>
                <a:ext cx="2153" cy="9"/>
              </a:xfrm>
              <a:prstGeom prst="rect">
                <a:avLst/>
              </a:prstGeom>
              <a:solidFill>
                <a:srgbClr val="0000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08" name="Rectangle 185"/>
              <p:cNvSpPr>
                <a:spLocks noChangeArrowheads="1"/>
              </p:cNvSpPr>
              <p:nvPr/>
            </p:nvSpPr>
            <p:spPr bwMode="auto">
              <a:xfrm>
                <a:off x="3549" y="3468"/>
                <a:ext cx="2153" cy="9"/>
              </a:xfrm>
              <a:prstGeom prst="rect">
                <a:avLst/>
              </a:prstGeom>
              <a:solidFill>
                <a:srgbClr val="0000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09" name="Rectangle 186"/>
              <p:cNvSpPr>
                <a:spLocks noChangeArrowheads="1"/>
              </p:cNvSpPr>
              <p:nvPr/>
            </p:nvSpPr>
            <p:spPr bwMode="auto">
              <a:xfrm>
                <a:off x="3549" y="3464"/>
                <a:ext cx="2153" cy="8"/>
              </a:xfrm>
              <a:prstGeom prst="rect">
                <a:avLst/>
              </a:prstGeom>
              <a:solidFill>
                <a:srgbClr val="0000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10" name="Rectangle 187"/>
              <p:cNvSpPr>
                <a:spLocks noChangeArrowheads="1"/>
              </p:cNvSpPr>
              <p:nvPr/>
            </p:nvSpPr>
            <p:spPr bwMode="auto">
              <a:xfrm>
                <a:off x="3549" y="3460"/>
                <a:ext cx="2153" cy="8"/>
              </a:xfrm>
              <a:prstGeom prst="rect">
                <a:avLst/>
              </a:prstGeom>
              <a:solidFill>
                <a:srgbClr val="0000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11" name="Rectangle 188"/>
              <p:cNvSpPr>
                <a:spLocks noChangeArrowheads="1"/>
              </p:cNvSpPr>
              <p:nvPr/>
            </p:nvSpPr>
            <p:spPr bwMode="auto">
              <a:xfrm>
                <a:off x="3549" y="3454"/>
                <a:ext cx="2153" cy="10"/>
              </a:xfrm>
              <a:prstGeom prst="rect">
                <a:avLst/>
              </a:prstGeom>
              <a:solidFill>
                <a:srgbClr val="0000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12" name="Rectangle 189"/>
              <p:cNvSpPr>
                <a:spLocks noChangeArrowheads="1"/>
              </p:cNvSpPr>
              <p:nvPr/>
            </p:nvSpPr>
            <p:spPr bwMode="auto">
              <a:xfrm>
                <a:off x="3549" y="3450"/>
                <a:ext cx="2153" cy="10"/>
              </a:xfrm>
              <a:prstGeom prst="rect">
                <a:avLst/>
              </a:prstGeom>
              <a:solidFill>
                <a:srgbClr val="0000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13" name="Rectangle 190"/>
              <p:cNvSpPr>
                <a:spLocks noChangeArrowheads="1"/>
              </p:cNvSpPr>
              <p:nvPr/>
            </p:nvSpPr>
            <p:spPr bwMode="auto">
              <a:xfrm>
                <a:off x="3549" y="3447"/>
                <a:ext cx="2153" cy="7"/>
              </a:xfrm>
              <a:prstGeom prst="rect">
                <a:avLst/>
              </a:prstGeom>
              <a:solidFill>
                <a:srgbClr val="0000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14" name="Rectangle 191"/>
              <p:cNvSpPr>
                <a:spLocks noChangeArrowheads="1"/>
              </p:cNvSpPr>
              <p:nvPr/>
            </p:nvSpPr>
            <p:spPr bwMode="auto">
              <a:xfrm>
                <a:off x="3549" y="3441"/>
                <a:ext cx="2153" cy="9"/>
              </a:xfrm>
              <a:prstGeom prst="rect">
                <a:avLst/>
              </a:prstGeom>
              <a:solidFill>
                <a:srgbClr val="0000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15" name="Rectangle 192"/>
              <p:cNvSpPr>
                <a:spLocks noChangeArrowheads="1"/>
              </p:cNvSpPr>
              <p:nvPr/>
            </p:nvSpPr>
            <p:spPr bwMode="auto">
              <a:xfrm>
                <a:off x="3549" y="3437"/>
                <a:ext cx="2153" cy="10"/>
              </a:xfrm>
              <a:prstGeom prst="rect">
                <a:avLst/>
              </a:prstGeom>
              <a:solidFill>
                <a:srgbClr val="0000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16" name="Rectangle 193"/>
              <p:cNvSpPr>
                <a:spLocks noChangeArrowheads="1"/>
              </p:cNvSpPr>
              <p:nvPr/>
            </p:nvSpPr>
            <p:spPr bwMode="auto">
              <a:xfrm>
                <a:off x="3549" y="3433"/>
                <a:ext cx="2153" cy="8"/>
              </a:xfrm>
              <a:prstGeom prst="rect">
                <a:avLst/>
              </a:prstGeom>
              <a:solidFill>
                <a:srgbClr val="0000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17" name="Rectangle 194"/>
              <p:cNvSpPr>
                <a:spLocks noChangeArrowheads="1"/>
              </p:cNvSpPr>
              <p:nvPr/>
            </p:nvSpPr>
            <p:spPr bwMode="auto">
              <a:xfrm>
                <a:off x="3549" y="3429"/>
                <a:ext cx="2153" cy="8"/>
              </a:xfrm>
              <a:prstGeom prst="rect">
                <a:avLst/>
              </a:prstGeom>
              <a:solidFill>
                <a:srgbClr val="0000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18" name="Rectangle 195"/>
              <p:cNvSpPr>
                <a:spLocks noChangeArrowheads="1"/>
              </p:cNvSpPr>
              <p:nvPr/>
            </p:nvSpPr>
            <p:spPr bwMode="auto">
              <a:xfrm>
                <a:off x="3549" y="3424"/>
                <a:ext cx="2153" cy="9"/>
              </a:xfrm>
              <a:prstGeom prst="rect">
                <a:avLst/>
              </a:prstGeom>
              <a:solidFill>
                <a:srgbClr val="0000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19" name="Rectangle 196"/>
              <p:cNvSpPr>
                <a:spLocks noChangeArrowheads="1"/>
              </p:cNvSpPr>
              <p:nvPr/>
            </p:nvSpPr>
            <p:spPr bwMode="auto">
              <a:xfrm>
                <a:off x="3549" y="3420"/>
                <a:ext cx="2153" cy="9"/>
              </a:xfrm>
              <a:prstGeom prst="rect">
                <a:avLst/>
              </a:prstGeom>
              <a:solidFill>
                <a:srgbClr val="0000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20" name="Rectangle 197"/>
              <p:cNvSpPr>
                <a:spLocks noChangeArrowheads="1"/>
              </p:cNvSpPr>
              <p:nvPr/>
            </p:nvSpPr>
            <p:spPr bwMode="auto">
              <a:xfrm>
                <a:off x="3549" y="3416"/>
                <a:ext cx="2153" cy="8"/>
              </a:xfrm>
              <a:prstGeom prst="rect">
                <a:avLst/>
              </a:prstGeom>
              <a:solidFill>
                <a:srgbClr val="0000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21" name="Rectangle 198"/>
              <p:cNvSpPr>
                <a:spLocks noChangeArrowheads="1"/>
              </p:cNvSpPr>
              <p:nvPr/>
            </p:nvSpPr>
            <p:spPr bwMode="auto">
              <a:xfrm>
                <a:off x="3549" y="3410"/>
                <a:ext cx="2153" cy="10"/>
              </a:xfrm>
              <a:prstGeom prst="rect">
                <a:avLst/>
              </a:prstGeom>
              <a:solidFill>
                <a:srgbClr val="0000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22" name="Rectangle 199"/>
              <p:cNvSpPr>
                <a:spLocks noChangeArrowheads="1"/>
              </p:cNvSpPr>
              <p:nvPr/>
            </p:nvSpPr>
            <p:spPr bwMode="auto">
              <a:xfrm>
                <a:off x="3549" y="3406"/>
                <a:ext cx="2153" cy="10"/>
              </a:xfrm>
              <a:prstGeom prst="rect">
                <a:avLst/>
              </a:prstGeom>
              <a:solidFill>
                <a:srgbClr val="0000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23" name="Rectangle 200"/>
              <p:cNvSpPr>
                <a:spLocks noChangeArrowheads="1"/>
              </p:cNvSpPr>
              <p:nvPr/>
            </p:nvSpPr>
            <p:spPr bwMode="auto">
              <a:xfrm>
                <a:off x="3549" y="3402"/>
                <a:ext cx="2153" cy="8"/>
              </a:xfrm>
              <a:prstGeom prst="rect">
                <a:avLst/>
              </a:prstGeom>
              <a:solidFill>
                <a:srgbClr val="0000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24" name="Rectangle 201"/>
              <p:cNvSpPr>
                <a:spLocks noChangeArrowheads="1"/>
              </p:cNvSpPr>
              <p:nvPr/>
            </p:nvSpPr>
            <p:spPr bwMode="auto">
              <a:xfrm>
                <a:off x="3549" y="3399"/>
                <a:ext cx="2153" cy="7"/>
              </a:xfrm>
              <a:prstGeom prst="rect">
                <a:avLst/>
              </a:prstGeom>
              <a:solidFill>
                <a:srgbClr val="0000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25" name="Rectangle 202"/>
              <p:cNvSpPr>
                <a:spLocks noChangeArrowheads="1"/>
              </p:cNvSpPr>
              <p:nvPr/>
            </p:nvSpPr>
            <p:spPr bwMode="auto">
              <a:xfrm>
                <a:off x="3549" y="3393"/>
                <a:ext cx="2153" cy="9"/>
              </a:xfrm>
              <a:prstGeom prst="rect">
                <a:avLst/>
              </a:prstGeom>
              <a:solidFill>
                <a:srgbClr val="0000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26" name="Rectangle 203"/>
              <p:cNvSpPr>
                <a:spLocks noChangeArrowheads="1"/>
              </p:cNvSpPr>
              <p:nvPr/>
            </p:nvSpPr>
            <p:spPr bwMode="auto">
              <a:xfrm>
                <a:off x="3549" y="3389"/>
                <a:ext cx="2153" cy="10"/>
              </a:xfrm>
              <a:prstGeom prst="rect">
                <a:avLst/>
              </a:prstGeom>
              <a:solidFill>
                <a:srgbClr val="0000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27" name="Rectangle 204"/>
              <p:cNvSpPr>
                <a:spLocks noChangeArrowheads="1"/>
              </p:cNvSpPr>
              <p:nvPr/>
            </p:nvSpPr>
            <p:spPr bwMode="auto">
              <a:xfrm>
                <a:off x="3549" y="3385"/>
                <a:ext cx="2153" cy="8"/>
              </a:xfrm>
              <a:prstGeom prst="rect">
                <a:avLst/>
              </a:prstGeom>
              <a:solidFill>
                <a:srgbClr val="0000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28" name="Rectangle 205"/>
              <p:cNvSpPr>
                <a:spLocks noChangeArrowheads="1"/>
              </p:cNvSpPr>
              <p:nvPr/>
            </p:nvSpPr>
            <p:spPr bwMode="auto">
              <a:xfrm>
                <a:off x="3549" y="3379"/>
                <a:ext cx="2153" cy="10"/>
              </a:xfrm>
              <a:prstGeom prst="rect">
                <a:avLst/>
              </a:prstGeom>
              <a:solidFill>
                <a:srgbClr val="0000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29" name="Rectangle 206"/>
              <p:cNvSpPr>
                <a:spLocks noChangeArrowheads="1"/>
              </p:cNvSpPr>
              <p:nvPr/>
            </p:nvSpPr>
            <p:spPr bwMode="auto">
              <a:xfrm>
                <a:off x="3549" y="3376"/>
                <a:ext cx="2153" cy="9"/>
              </a:xfrm>
              <a:prstGeom prst="rect">
                <a:avLst/>
              </a:prstGeom>
              <a:solidFill>
                <a:srgbClr val="0000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30" name="Rectangle 207"/>
              <p:cNvSpPr>
                <a:spLocks noChangeArrowheads="1"/>
              </p:cNvSpPr>
              <p:nvPr/>
            </p:nvSpPr>
            <p:spPr bwMode="auto">
              <a:xfrm>
                <a:off x="3549" y="3372"/>
                <a:ext cx="2153" cy="7"/>
              </a:xfrm>
              <a:prstGeom prst="rect">
                <a:avLst/>
              </a:prstGeom>
              <a:solidFill>
                <a:srgbClr val="0000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31" name="Rectangle 208"/>
              <p:cNvSpPr>
                <a:spLocks noChangeArrowheads="1"/>
              </p:cNvSpPr>
              <p:nvPr/>
            </p:nvSpPr>
            <p:spPr bwMode="auto">
              <a:xfrm>
                <a:off x="3549" y="3368"/>
                <a:ext cx="2153" cy="8"/>
              </a:xfrm>
              <a:prstGeom prst="rect">
                <a:avLst/>
              </a:prstGeom>
              <a:solidFill>
                <a:srgbClr val="000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32" name="Rectangle 209"/>
              <p:cNvSpPr>
                <a:spLocks noChangeArrowheads="1"/>
              </p:cNvSpPr>
              <p:nvPr/>
            </p:nvSpPr>
            <p:spPr bwMode="auto">
              <a:xfrm>
                <a:off x="3549" y="3362"/>
                <a:ext cx="2153" cy="10"/>
              </a:xfrm>
              <a:prstGeom prst="rect">
                <a:avLst/>
              </a:prstGeom>
              <a:solidFill>
                <a:srgbClr val="000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33" name="Rectangle 210"/>
              <p:cNvSpPr>
                <a:spLocks noChangeArrowheads="1"/>
              </p:cNvSpPr>
              <p:nvPr/>
            </p:nvSpPr>
            <p:spPr bwMode="auto">
              <a:xfrm>
                <a:off x="3549" y="3358"/>
                <a:ext cx="2153" cy="10"/>
              </a:xfrm>
              <a:prstGeom prst="rect">
                <a:avLst/>
              </a:prstGeom>
              <a:solidFill>
                <a:srgbClr val="000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34" name="Rectangle 211"/>
              <p:cNvSpPr>
                <a:spLocks noChangeArrowheads="1"/>
              </p:cNvSpPr>
              <p:nvPr/>
            </p:nvSpPr>
            <p:spPr bwMode="auto">
              <a:xfrm>
                <a:off x="3549" y="3354"/>
                <a:ext cx="2153" cy="8"/>
              </a:xfrm>
              <a:prstGeom prst="rect">
                <a:avLst/>
              </a:prstGeom>
              <a:solidFill>
                <a:srgbClr val="000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35" name="Rectangle 212"/>
              <p:cNvSpPr>
                <a:spLocks noChangeArrowheads="1"/>
              </p:cNvSpPr>
              <p:nvPr/>
            </p:nvSpPr>
            <p:spPr bwMode="auto">
              <a:xfrm>
                <a:off x="3549" y="3349"/>
                <a:ext cx="2153" cy="9"/>
              </a:xfrm>
              <a:prstGeom prst="rect">
                <a:avLst/>
              </a:prstGeom>
              <a:solidFill>
                <a:srgbClr val="000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36" name="Rectangle 213"/>
              <p:cNvSpPr>
                <a:spLocks noChangeArrowheads="1"/>
              </p:cNvSpPr>
              <p:nvPr/>
            </p:nvSpPr>
            <p:spPr bwMode="auto">
              <a:xfrm>
                <a:off x="3549" y="3345"/>
                <a:ext cx="2153" cy="9"/>
              </a:xfrm>
              <a:prstGeom prst="rect">
                <a:avLst/>
              </a:prstGeom>
              <a:solidFill>
                <a:srgbClr val="0000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37" name="Rectangle 214"/>
              <p:cNvSpPr>
                <a:spLocks noChangeArrowheads="1"/>
              </p:cNvSpPr>
              <p:nvPr/>
            </p:nvSpPr>
            <p:spPr bwMode="auto">
              <a:xfrm>
                <a:off x="3549" y="3341"/>
                <a:ext cx="2153" cy="8"/>
              </a:xfrm>
              <a:prstGeom prst="rect">
                <a:avLst/>
              </a:prstGeom>
              <a:solidFill>
                <a:srgbClr val="0000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38" name="Rectangle 215"/>
              <p:cNvSpPr>
                <a:spLocks noChangeArrowheads="1"/>
              </p:cNvSpPr>
              <p:nvPr/>
            </p:nvSpPr>
            <p:spPr bwMode="auto">
              <a:xfrm>
                <a:off x="3549" y="3337"/>
                <a:ext cx="2153" cy="8"/>
              </a:xfrm>
              <a:prstGeom prst="rect">
                <a:avLst/>
              </a:prstGeom>
              <a:solidFill>
                <a:srgbClr val="0000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39" name="Rectangle 216"/>
              <p:cNvSpPr>
                <a:spLocks noChangeArrowheads="1"/>
              </p:cNvSpPr>
              <p:nvPr/>
            </p:nvSpPr>
            <p:spPr bwMode="auto">
              <a:xfrm>
                <a:off x="3549" y="3331"/>
                <a:ext cx="2153" cy="10"/>
              </a:xfrm>
              <a:prstGeom prst="rect">
                <a:avLst/>
              </a:prstGeom>
              <a:solidFill>
                <a:srgbClr val="0000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640" name="Rectangle 217"/>
              <p:cNvSpPr>
                <a:spLocks noChangeArrowheads="1"/>
              </p:cNvSpPr>
              <p:nvPr/>
            </p:nvSpPr>
            <p:spPr bwMode="auto">
              <a:xfrm>
                <a:off x="3549" y="3327"/>
                <a:ext cx="2153" cy="10"/>
              </a:xfrm>
              <a:prstGeom prst="rect">
                <a:avLst/>
              </a:prstGeom>
              <a:solidFill>
                <a:srgbClr val="0000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grpSp>
        <p:sp>
          <p:nvSpPr>
            <p:cNvPr id="55353" name="Rectangle 218"/>
            <p:cNvSpPr>
              <a:spLocks noChangeArrowheads="1"/>
            </p:cNvSpPr>
            <p:nvPr/>
          </p:nvSpPr>
          <p:spPr bwMode="auto">
            <a:xfrm>
              <a:off x="3549" y="3324"/>
              <a:ext cx="2153" cy="7"/>
            </a:xfrm>
            <a:prstGeom prst="rect">
              <a:avLst/>
            </a:prstGeom>
            <a:solidFill>
              <a:srgbClr val="0000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54" name="Rectangle 219"/>
            <p:cNvSpPr>
              <a:spLocks noChangeArrowheads="1"/>
            </p:cNvSpPr>
            <p:nvPr/>
          </p:nvSpPr>
          <p:spPr bwMode="auto">
            <a:xfrm>
              <a:off x="3549" y="3318"/>
              <a:ext cx="2153" cy="9"/>
            </a:xfrm>
            <a:prstGeom prst="rect">
              <a:avLst/>
            </a:prstGeom>
            <a:solidFill>
              <a:srgbClr val="0000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55" name="Rectangle 220"/>
            <p:cNvSpPr>
              <a:spLocks noChangeArrowheads="1"/>
            </p:cNvSpPr>
            <p:nvPr/>
          </p:nvSpPr>
          <p:spPr bwMode="auto">
            <a:xfrm>
              <a:off x="3549" y="3314"/>
              <a:ext cx="2153" cy="10"/>
            </a:xfrm>
            <a:prstGeom prst="rect">
              <a:avLst/>
            </a:prstGeom>
            <a:solidFill>
              <a:srgbClr val="0000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56" name="Rectangle 221"/>
            <p:cNvSpPr>
              <a:spLocks noChangeArrowheads="1"/>
            </p:cNvSpPr>
            <p:nvPr/>
          </p:nvSpPr>
          <p:spPr bwMode="auto">
            <a:xfrm>
              <a:off x="3549" y="3310"/>
              <a:ext cx="2153" cy="8"/>
            </a:xfrm>
            <a:prstGeom prst="rect">
              <a:avLst/>
            </a:prstGeom>
            <a:solidFill>
              <a:srgbClr val="00003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57" name="Rectangle 222"/>
            <p:cNvSpPr>
              <a:spLocks noChangeArrowheads="1"/>
            </p:cNvSpPr>
            <p:nvPr/>
          </p:nvSpPr>
          <p:spPr bwMode="auto">
            <a:xfrm>
              <a:off x="3549" y="3306"/>
              <a:ext cx="2153" cy="8"/>
            </a:xfrm>
            <a:prstGeom prst="rect">
              <a:avLst/>
            </a:prstGeom>
            <a:solidFill>
              <a:srgbClr val="00003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58" name="Rectangle 223"/>
            <p:cNvSpPr>
              <a:spLocks noChangeArrowheads="1"/>
            </p:cNvSpPr>
            <p:nvPr/>
          </p:nvSpPr>
          <p:spPr bwMode="auto">
            <a:xfrm>
              <a:off x="3549" y="3301"/>
              <a:ext cx="2153" cy="9"/>
            </a:xfrm>
            <a:prstGeom prst="rect">
              <a:avLst/>
            </a:prstGeom>
            <a:solidFill>
              <a:srgbClr val="00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59" name="Rectangle 224"/>
            <p:cNvSpPr>
              <a:spLocks noChangeArrowheads="1"/>
            </p:cNvSpPr>
            <p:nvPr/>
          </p:nvSpPr>
          <p:spPr bwMode="auto">
            <a:xfrm>
              <a:off x="3549" y="3297"/>
              <a:ext cx="2153" cy="9"/>
            </a:xfrm>
            <a:prstGeom prst="rect">
              <a:avLst/>
            </a:prstGeom>
            <a:solidFill>
              <a:srgbClr val="00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60" name="Rectangle 225"/>
            <p:cNvSpPr>
              <a:spLocks noChangeArrowheads="1"/>
            </p:cNvSpPr>
            <p:nvPr/>
          </p:nvSpPr>
          <p:spPr bwMode="auto">
            <a:xfrm>
              <a:off x="3549" y="3293"/>
              <a:ext cx="2153" cy="8"/>
            </a:xfrm>
            <a:prstGeom prst="rect">
              <a:avLst/>
            </a:prstGeom>
            <a:solidFill>
              <a:srgbClr val="00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61" name="Rectangle 226"/>
            <p:cNvSpPr>
              <a:spLocks noChangeArrowheads="1"/>
            </p:cNvSpPr>
            <p:nvPr/>
          </p:nvSpPr>
          <p:spPr bwMode="auto">
            <a:xfrm>
              <a:off x="3549" y="3287"/>
              <a:ext cx="2153" cy="10"/>
            </a:xfrm>
            <a:prstGeom prst="rect">
              <a:avLst/>
            </a:prstGeom>
            <a:solidFill>
              <a:srgbClr val="0000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62" name="Rectangle 227"/>
            <p:cNvSpPr>
              <a:spLocks noChangeArrowheads="1"/>
            </p:cNvSpPr>
            <p:nvPr/>
          </p:nvSpPr>
          <p:spPr bwMode="auto">
            <a:xfrm>
              <a:off x="3549" y="3283"/>
              <a:ext cx="2153" cy="10"/>
            </a:xfrm>
            <a:prstGeom prst="rect">
              <a:avLst/>
            </a:prstGeom>
            <a:solidFill>
              <a:srgbClr val="0000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63" name="Rectangle 228"/>
            <p:cNvSpPr>
              <a:spLocks noChangeArrowheads="1"/>
            </p:cNvSpPr>
            <p:nvPr/>
          </p:nvSpPr>
          <p:spPr bwMode="auto">
            <a:xfrm>
              <a:off x="3549" y="3279"/>
              <a:ext cx="2153" cy="8"/>
            </a:xfrm>
            <a:prstGeom prst="rect">
              <a:avLst/>
            </a:prstGeom>
            <a:solidFill>
              <a:srgbClr val="0000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64" name="Rectangle 229"/>
            <p:cNvSpPr>
              <a:spLocks noChangeArrowheads="1"/>
            </p:cNvSpPr>
            <p:nvPr/>
          </p:nvSpPr>
          <p:spPr bwMode="auto">
            <a:xfrm>
              <a:off x="3549" y="3270"/>
              <a:ext cx="2153" cy="9"/>
            </a:xfrm>
            <a:prstGeom prst="rect">
              <a:avLst/>
            </a:prstGeom>
            <a:solidFill>
              <a:srgbClr val="0000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65" name="Rectangle 230"/>
            <p:cNvSpPr>
              <a:spLocks noChangeArrowheads="1"/>
            </p:cNvSpPr>
            <p:nvPr/>
          </p:nvSpPr>
          <p:spPr bwMode="auto">
            <a:xfrm>
              <a:off x="3549" y="3266"/>
              <a:ext cx="2153" cy="10"/>
            </a:xfrm>
            <a:prstGeom prst="rect">
              <a:avLst/>
            </a:prstGeom>
            <a:solidFill>
              <a:srgbClr val="0000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66" name="Rectangle 231"/>
            <p:cNvSpPr>
              <a:spLocks noChangeArrowheads="1"/>
            </p:cNvSpPr>
            <p:nvPr/>
          </p:nvSpPr>
          <p:spPr bwMode="auto">
            <a:xfrm>
              <a:off x="3549" y="3262"/>
              <a:ext cx="2153" cy="8"/>
            </a:xfrm>
            <a:prstGeom prst="rect">
              <a:avLst/>
            </a:prstGeom>
            <a:solidFill>
              <a:srgbClr val="0000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67" name="Rectangle 232"/>
            <p:cNvSpPr>
              <a:spLocks noChangeArrowheads="1"/>
            </p:cNvSpPr>
            <p:nvPr/>
          </p:nvSpPr>
          <p:spPr bwMode="auto">
            <a:xfrm>
              <a:off x="3549" y="3256"/>
              <a:ext cx="2153" cy="10"/>
            </a:xfrm>
            <a:prstGeom prst="rect">
              <a:avLst/>
            </a:prstGeom>
            <a:solidFill>
              <a:srgbClr val="0000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68" name="Rectangle 233"/>
            <p:cNvSpPr>
              <a:spLocks noChangeArrowheads="1"/>
            </p:cNvSpPr>
            <p:nvPr/>
          </p:nvSpPr>
          <p:spPr bwMode="auto">
            <a:xfrm>
              <a:off x="3549" y="3253"/>
              <a:ext cx="2153" cy="9"/>
            </a:xfrm>
            <a:prstGeom prst="rect">
              <a:avLst/>
            </a:prstGeom>
            <a:solidFill>
              <a:srgbClr val="0000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69" name="Rectangle 234"/>
            <p:cNvSpPr>
              <a:spLocks noChangeArrowheads="1"/>
            </p:cNvSpPr>
            <p:nvPr/>
          </p:nvSpPr>
          <p:spPr bwMode="auto">
            <a:xfrm>
              <a:off x="3549" y="3249"/>
              <a:ext cx="2153" cy="7"/>
            </a:xfrm>
            <a:prstGeom prst="rect">
              <a:avLst/>
            </a:prstGeom>
            <a:solidFill>
              <a:srgbClr val="0000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70" name="Rectangle 235"/>
            <p:cNvSpPr>
              <a:spLocks noChangeArrowheads="1"/>
            </p:cNvSpPr>
            <p:nvPr/>
          </p:nvSpPr>
          <p:spPr bwMode="auto">
            <a:xfrm>
              <a:off x="3549" y="3245"/>
              <a:ext cx="2153" cy="8"/>
            </a:xfrm>
            <a:prstGeom prst="rect">
              <a:avLst/>
            </a:prstGeom>
            <a:solidFill>
              <a:srgbClr val="0000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71" name="Rectangle 236"/>
            <p:cNvSpPr>
              <a:spLocks noChangeArrowheads="1"/>
            </p:cNvSpPr>
            <p:nvPr/>
          </p:nvSpPr>
          <p:spPr bwMode="auto">
            <a:xfrm>
              <a:off x="3549" y="3239"/>
              <a:ext cx="2153" cy="10"/>
            </a:xfrm>
            <a:prstGeom prst="rect">
              <a:avLst/>
            </a:prstGeom>
            <a:solidFill>
              <a:srgbClr val="0000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72" name="Rectangle 237"/>
            <p:cNvSpPr>
              <a:spLocks noChangeArrowheads="1"/>
            </p:cNvSpPr>
            <p:nvPr/>
          </p:nvSpPr>
          <p:spPr bwMode="auto">
            <a:xfrm>
              <a:off x="3549" y="3235"/>
              <a:ext cx="2153" cy="10"/>
            </a:xfrm>
            <a:prstGeom prst="rect">
              <a:avLst/>
            </a:prstGeom>
            <a:solidFill>
              <a:srgbClr val="0000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73" name="Rectangle 238"/>
            <p:cNvSpPr>
              <a:spLocks noChangeArrowheads="1"/>
            </p:cNvSpPr>
            <p:nvPr/>
          </p:nvSpPr>
          <p:spPr bwMode="auto">
            <a:xfrm>
              <a:off x="3549" y="3231"/>
              <a:ext cx="2153" cy="8"/>
            </a:xfrm>
            <a:prstGeom prst="rect">
              <a:avLst/>
            </a:prstGeom>
            <a:solidFill>
              <a:srgbClr val="0000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74" name="Rectangle 239"/>
            <p:cNvSpPr>
              <a:spLocks noChangeArrowheads="1"/>
            </p:cNvSpPr>
            <p:nvPr/>
          </p:nvSpPr>
          <p:spPr bwMode="auto">
            <a:xfrm>
              <a:off x="3549" y="3226"/>
              <a:ext cx="2153" cy="9"/>
            </a:xfrm>
            <a:prstGeom prst="rect">
              <a:avLst/>
            </a:prstGeom>
            <a:solidFill>
              <a:srgbClr val="0000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75" name="Rectangle 240"/>
            <p:cNvSpPr>
              <a:spLocks noChangeArrowheads="1"/>
            </p:cNvSpPr>
            <p:nvPr/>
          </p:nvSpPr>
          <p:spPr bwMode="auto">
            <a:xfrm>
              <a:off x="3549" y="3222"/>
              <a:ext cx="2153" cy="9"/>
            </a:xfrm>
            <a:prstGeom prst="rect">
              <a:avLst/>
            </a:prstGeom>
            <a:solidFill>
              <a:srgbClr val="00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76" name="Rectangle 241"/>
            <p:cNvSpPr>
              <a:spLocks noChangeArrowheads="1"/>
            </p:cNvSpPr>
            <p:nvPr/>
          </p:nvSpPr>
          <p:spPr bwMode="auto">
            <a:xfrm>
              <a:off x="3549" y="3218"/>
              <a:ext cx="2153" cy="8"/>
            </a:xfrm>
            <a:prstGeom prst="rect">
              <a:avLst/>
            </a:prstGeom>
            <a:solidFill>
              <a:srgbClr val="00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77" name="Rectangle 242"/>
            <p:cNvSpPr>
              <a:spLocks noChangeArrowheads="1"/>
            </p:cNvSpPr>
            <p:nvPr/>
          </p:nvSpPr>
          <p:spPr bwMode="auto">
            <a:xfrm>
              <a:off x="3549" y="3214"/>
              <a:ext cx="2153" cy="8"/>
            </a:xfrm>
            <a:prstGeom prst="rect">
              <a:avLst/>
            </a:prstGeom>
            <a:solidFill>
              <a:srgbClr val="00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78" name="Rectangle 243"/>
            <p:cNvSpPr>
              <a:spLocks noChangeArrowheads="1"/>
            </p:cNvSpPr>
            <p:nvPr/>
          </p:nvSpPr>
          <p:spPr bwMode="auto">
            <a:xfrm>
              <a:off x="3549" y="3208"/>
              <a:ext cx="2153" cy="10"/>
            </a:xfrm>
            <a:prstGeom prst="rect">
              <a:avLst/>
            </a:prstGeom>
            <a:solidFill>
              <a:srgbClr val="0000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79" name="Rectangle 244"/>
            <p:cNvSpPr>
              <a:spLocks noChangeArrowheads="1"/>
            </p:cNvSpPr>
            <p:nvPr/>
          </p:nvSpPr>
          <p:spPr bwMode="auto">
            <a:xfrm>
              <a:off x="3549" y="3205"/>
              <a:ext cx="2153" cy="9"/>
            </a:xfrm>
            <a:prstGeom prst="rect">
              <a:avLst/>
            </a:prstGeom>
            <a:solidFill>
              <a:srgbClr val="0000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80" name="Rectangle 245"/>
            <p:cNvSpPr>
              <a:spLocks noChangeArrowheads="1"/>
            </p:cNvSpPr>
            <p:nvPr/>
          </p:nvSpPr>
          <p:spPr bwMode="auto">
            <a:xfrm>
              <a:off x="3549" y="3195"/>
              <a:ext cx="2153" cy="10"/>
            </a:xfrm>
            <a:prstGeom prst="rect">
              <a:avLst/>
            </a:prstGeom>
            <a:solidFill>
              <a:srgbClr val="0000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81" name="Rectangle 246"/>
            <p:cNvSpPr>
              <a:spLocks noChangeArrowheads="1"/>
            </p:cNvSpPr>
            <p:nvPr/>
          </p:nvSpPr>
          <p:spPr bwMode="auto">
            <a:xfrm>
              <a:off x="3549" y="3191"/>
              <a:ext cx="2153" cy="10"/>
            </a:xfrm>
            <a:prstGeom prst="rect">
              <a:avLst/>
            </a:prstGeom>
            <a:solidFill>
              <a:srgbClr val="0000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82" name="Rectangle 247"/>
            <p:cNvSpPr>
              <a:spLocks noChangeArrowheads="1"/>
            </p:cNvSpPr>
            <p:nvPr/>
          </p:nvSpPr>
          <p:spPr bwMode="auto">
            <a:xfrm>
              <a:off x="3549" y="3187"/>
              <a:ext cx="2153" cy="8"/>
            </a:xfrm>
            <a:prstGeom prst="rect">
              <a:avLst/>
            </a:prstGeom>
            <a:solidFill>
              <a:srgbClr val="0000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83" name="Rectangle 248"/>
            <p:cNvSpPr>
              <a:spLocks noChangeArrowheads="1"/>
            </p:cNvSpPr>
            <p:nvPr/>
          </p:nvSpPr>
          <p:spPr bwMode="auto">
            <a:xfrm>
              <a:off x="3549" y="3183"/>
              <a:ext cx="2153" cy="8"/>
            </a:xfrm>
            <a:prstGeom prst="rect">
              <a:avLst/>
            </a:prstGeom>
            <a:solidFill>
              <a:srgbClr val="0000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84" name="Rectangle 249"/>
            <p:cNvSpPr>
              <a:spLocks noChangeArrowheads="1"/>
            </p:cNvSpPr>
            <p:nvPr/>
          </p:nvSpPr>
          <p:spPr bwMode="auto">
            <a:xfrm>
              <a:off x="3549" y="3178"/>
              <a:ext cx="2153" cy="9"/>
            </a:xfrm>
            <a:prstGeom prst="rect">
              <a:avLst/>
            </a:prstGeom>
            <a:solidFill>
              <a:srgbClr val="0000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85" name="Rectangle 250"/>
            <p:cNvSpPr>
              <a:spLocks noChangeArrowheads="1"/>
            </p:cNvSpPr>
            <p:nvPr/>
          </p:nvSpPr>
          <p:spPr bwMode="auto">
            <a:xfrm>
              <a:off x="3549" y="3174"/>
              <a:ext cx="2153" cy="9"/>
            </a:xfrm>
            <a:prstGeom prst="rect">
              <a:avLst/>
            </a:prstGeom>
            <a:solidFill>
              <a:srgbClr val="0000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86" name="Rectangle 251"/>
            <p:cNvSpPr>
              <a:spLocks noChangeArrowheads="1"/>
            </p:cNvSpPr>
            <p:nvPr/>
          </p:nvSpPr>
          <p:spPr bwMode="auto">
            <a:xfrm>
              <a:off x="3549" y="3170"/>
              <a:ext cx="2153" cy="8"/>
            </a:xfrm>
            <a:prstGeom prst="rect">
              <a:avLst/>
            </a:prstGeom>
            <a:solidFill>
              <a:srgbClr val="0000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87" name="Rectangle 252"/>
            <p:cNvSpPr>
              <a:spLocks noChangeArrowheads="1"/>
            </p:cNvSpPr>
            <p:nvPr/>
          </p:nvSpPr>
          <p:spPr bwMode="auto">
            <a:xfrm>
              <a:off x="3549" y="3164"/>
              <a:ext cx="2153" cy="10"/>
            </a:xfrm>
            <a:prstGeom prst="rect">
              <a:avLst/>
            </a:prstGeom>
            <a:solidFill>
              <a:srgbClr val="0000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88" name="Rectangle 253"/>
            <p:cNvSpPr>
              <a:spLocks noChangeArrowheads="1"/>
            </p:cNvSpPr>
            <p:nvPr/>
          </p:nvSpPr>
          <p:spPr bwMode="auto">
            <a:xfrm>
              <a:off x="3549" y="3160"/>
              <a:ext cx="2153" cy="10"/>
            </a:xfrm>
            <a:prstGeom prst="rect">
              <a:avLst/>
            </a:prstGeom>
            <a:solidFill>
              <a:srgbClr val="0000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89" name="Rectangle 254"/>
            <p:cNvSpPr>
              <a:spLocks noChangeArrowheads="1"/>
            </p:cNvSpPr>
            <p:nvPr/>
          </p:nvSpPr>
          <p:spPr bwMode="auto">
            <a:xfrm>
              <a:off x="3549" y="3157"/>
              <a:ext cx="2153" cy="7"/>
            </a:xfrm>
            <a:prstGeom prst="rect">
              <a:avLst/>
            </a:prstGeom>
            <a:solidFill>
              <a:srgbClr val="0000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90" name="Rectangle 255"/>
            <p:cNvSpPr>
              <a:spLocks noChangeArrowheads="1"/>
            </p:cNvSpPr>
            <p:nvPr/>
          </p:nvSpPr>
          <p:spPr bwMode="auto">
            <a:xfrm>
              <a:off x="3549" y="3153"/>
              <a:ext cx="2153" cy="7"/>
            </a:xfrm>
            <a:prstGeom prst="rect">
              <a:avLst/>
            </a:prstGeom>
            <a:solidFill>
              <a:srgbClr val="0000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91" name="Rectangle 256"/>
            <p:cNvSpPr>
              <a:spLocks noChangeArrowheads="1"/>
            </p:cNvSpPr>
            <p:nvPr/>
          </p:nvSpPr>
          <p:spPr bwMode="auto">
            <a:xfrm>
              <a:off x="3549" y="3147"/>
              <a:ext cx="2153" cy="10"/>
            </a:xfrm>
            <a:prstGeom prst="rect">
              <a:avLst/>
            </a:prstGeom>
            <a:solidFill>
              <a:srgbClr val="0000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92" name="Rectangle 257"/>
            <p:cNvSpPr>
              <a:spLocks noChangeArrowheads="1"/>
            </p:cNvSpPr>
            <p:nvPr/>
          </p:nvSpPr>
          <p:spPr bwMode="auto">
            <a:xfrm>
              <a:off x="3549" y="3143"/>
              <a:ext cx="2153" cy="10"/>
            </a:xfrm>
            <a:prstGeom prst="rect">
              <a:avLst/>
            </a:prstGeom>
            <a:solidFill>
              <a:srgbClr val="000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93" name="Rectangle 258"/>
            <p:cNvSpPr>
              <a:spLocks noChangeArrowheads="1"/>
            </p:cNvSpPr>
            <p:nvPr/>
          </p:nvSpPr>
          <p:spPr bwMode="auto">
            <a:xfrm>
              <a:off x="3549" y="3139"/>
              <a:ext cx="2153" cy="8"/>
            </a:xfrm>
            <a:prstGeom prst="rect">
              <a:avLst/>
            </a:prstGeom>
            <a:solidFill>
              <a:srgbClr val="000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94" name="Rectangle 259"/>
            <p:cNvSpPr>
              <a:spLocks noChangeArrowheads="1"/>
            </p:cNvSpPr>
            <p:nvPr/>
          </p:nvSpPr>
          <p:spPr bwMode="auto">
            <a:xfrm>
              <a:off x="3549" y="3133"/>
              <a:ext cx="2153" cy="10"/>
            </a:xfrm>
            <a:prstGeom prst="rect">
              <a:avLst/>
            </a:prstGeom>
            <a:solidFill>
              <a:srgbClr val="000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95" name="Rectangle 260"/>
            <p:cNvSpPr>
              <a:spLocks noChangeArrowheads="1"/>
            </p:cNvSpPr>
            <p:nvPr/>
          </p:nvSpPr>
          <p:spPr bwMode="auto">
            <a:xfrm>
              <a:off x="3549" y="3130"/>
              <a:ext cx="2153" cy="9"/>
            </a:xfrm>
            <a:prstGeom prst="rect">
              <a:avLst/>
            </a:prstGeom>
            <a:solidFill>
              <a:srgbClr val="0000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96" name="Rectangle 261"/>
            <p:cNvSpPr>
              <a:spLocks noChangeArrowheads="1"/>
            </p:cNvSpPr>
            <p:nvPr/>
          </p:nvSpPr>
          <p:spPr bwMode="auto">
            <a:xfrm>
              <a:off x="3549" y="3126"/>
              <a:ext cx="2153" cy="7"/>
            </a:xfrm>
            <a:prstGeom prst="rect">
              <a:avLst/>
            </a:prstGeom>
            <a:solidFill>
              <a:srgbClr val="0000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97" name="Rectangle 262"/>
            <p:cNvSpPr>
              <a:spLocks noChangeArrowheads="1"/>
            </p:cNvSpPr>
            <p:nvPr/>
          </p:nvSpPr>
          <p:spPr bwMode="auto">
            <a:xfrm>
              <a:off x="3549" y="3122"/>
              <a:ext cx="2153" cy="8"/>
            </a:xfrm>
            <a:prstGeom prst="rect">
              <a:avLst/>
            </a:prstGeom>
            <a:solidFill>
              <a:srgbClr val="0000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98" name="Rectangle 263"/>
            <p:cNvSpPr>
              <a:spLocks noChangeArrowheads="1"/>
            </p:cNvSpPr>
            <p:nvPr/>
          </p:nvSpPr>
          <p:spPr bwMode="auto">
            <a:xfrm>
              <a:off x="3549" y="3116"/>
              <a:ext cx="2153" cy="10"/>
            </a:xfrm>
            <a:prstGeom prst="rect">
              <a:avLst/>
            </a:prstGeom>
            <a:solidFill>
              <a:srgbClr val="0000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399" name="Rectangle 264"/>
            <p:cNvSpPr>
              <a:spLocks noChangeArrowheads="1"/>
            </p:cNvSpPr>
            <p:nvPr/>
          </p:nvSpPr>
          <p:spPr bwMode="auto">
            <a:xfrm>
              <a:off x="3549" y="3112"/>
              <a:ext cx="2153" cy="10"/>
            </a:xfrm>
            <a:prstGeom prst="rect">
              <a:avLst/>
            </a:prstGeom>
            <a:solidFill>
              <a:srgbClr val="0000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00" name="Rectangle 265"/>
            <p:cNvSpPr>
              <a:spLocks noChangeArrowheads="1"/>
            </p:cNvSpPr>
            <p:nvPr/>
          </p:nvSpPr>
          <p:spPr bwMode="auto">
            <a:xfrm>
              <a:off x="3549" y="3108"/>
              <a:ext cx="2153" cy="8"/>
            </a:xfrm>
            <a:prstGeom prst="rect">
              <a:avLst/>
            </a:prstGeom>
            <a:solidFill>
              <a:srgbClr val="0000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01" name="Rectangle 266"/>
            <p:cNvSpPr>
              <a:spLocks noChangeArrowheads="1"/>
            </p:cNvSpPr>
            <p:nvPr/>
          </p:nvSpPr>
          <p:spPr bwMode="auto">
            <a:xfrm>
              <a:off x="3549" y="3103"/>
              <a:ext cx="2153" cy="9"/>
            </a:xfrm>
            <a:prstGeom prst="rect">
              <a:avLst/>
            </a:prstGeom>
            <a:solidFill>
              <a:srgbClr val="0000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02" name="Rectangle 267"/>
            <p:cNvSpPr>
              <a:spLocks noChangeArrowheads="1"/>
            </p:cNvSpPr>
            <p:nvPr/>
          </p:nvSpPr>
          <p:spPr bwMode="auto">
            <a:xfrm>
              <a:off x="3549" y="3099"/>
              <a:ext cx="2153" cy="9"/>
            </a:xfrm>
            <a:prstGeom prst="rect">
              <a:avLst/>
            </a:prstGeom>
            <a:solidFill>
              <a:srgbClr val="0000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03" name="Rectangle 268"/>
            <p:cNvSpPr>
              <a:spLocks noChangeArrowheads="1"/>
            </p:cNvSpPr>
            <p:nvPr/>
          </p:nvSpPr>
          <p:spPr bwMode="auto">
            <a:xfrm>
              <a:off x="3549" y="3095"/>
              <a:ext cx="2153" cy="8"/>
            </a:xfrm>
            <a:prstGeom prst="rect">
              <a:avLst/>
            </a:prstGeom>
            <a:solidFill>
              <a:srgbClr val="0000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04" name="Rectangle 269"/>
            <p:cNvSpPr>
              <a:spLocks noChangeArrowheads="1"/>
            </p:cNvSpPr>
            <p:nvPr/>
          </p:nvSpPr>
          <p:spPr bwMode="auto">
            <a:xfrm>
              <a:off x="3549" y="3091"/>
              <a:ext cx="2153" cy="8"/>
            </a:xfrm>
            <a:prstGeom prst="rect">
              <a:avLst/>
            </a:prstGeom>
            <a:solidFill>
              <a:srgbClr val="0000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05" name="Rectangle 270"/>
            <p:cNvSpPr>
              <a:spLocks noChangeArrowheads="1"/>
            </p:cNvSpPr>
            <p:nvPr/>
          </p:nvSpPr>
          <p:spPr bwMode="auto">
            <a:xfrm>
              <a:off x="3549" y="3085"/>
              <a:ext cx="2153" cy="10"/>
            </a:xfrm>
            <a:prstGeom prst="rect">
              <a:avLst/>
            </a:prstGeom>
            <a:solidFill>
              <a:srgbClr val="0000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06" name="Rectangle 271"/>
            <p:cNvSpPr>
              <a:spLocks noChangeArrowheads="1"/>
            </p:cNvSpPr>
            <p:nvPr/>
          </p:nvSpPr>
          <p:spPr bwMode="auto">
            <a:xfrm>
              <a:off x="3549" y="3082"/>
              <a:ext cx="2153" cy="9"/>
            </a:xfrm>
            <a:prstGeom prst="rect">
              <a:avLst/>
            </a:prstGeom>
            <a:solidFill>
              <a:srgbClr val="0000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5407" name="Freeform 272"/>
            <p:cNvSpPr>
              <a:spLocks/>
            </p:cNvSpPr>
            <p:nvPr/>
          </p:nvSpPr>
          <p:spPr bwMode="auto">
            <a:xfrm>
              <a:off x="3549" y="3082"/>
              <a:ext cx="2153" cy="1"/>
            </a:xfrm>
            <a:custGeom>
              <a:avLst/>
              <a:gdLst>
                <a:gd name="T0" fmla="*/ 2153 w 2153"/>
                <a:gd name="T1" fmla="*/ 0 h 1"/>
                <a:gd name="T2" fmla="*/ 0 w 2153"/>
                <a:gd name="T3" fmla="*/ 0 h 1"/>
                <a:gd name="T4" fmla="*/ 2153 w 2153"/>
                <a:gd name="T5" fmla="*/ 0 h 1"/>
                <a:gd name="T6" fmla="*/ 0 60000 65536"/>
                <a:gd name="T7" fmla="*/ 0 60000 65536"/>
                <a:gd name="T8" fmla="*/ 0 60000 65536"/>
              </a:gdLst>
              <a:ahLst/>
              <a:cxnLst>
                <a:cxn ang="T6">
                  <a:pos x="T0" y="T1"/>
                </a:cxn>
                <a:cxn ang="T7">
                  <a:pos x="T2" y="T3"/>
                </a:cxn>
                <a:cxn ang="T8">
                  <a:pos x="T4" y="T5"/>
                </a:cxn>
              </a:cxnLst>
              <a:rect l="0" t="0" r="r" b="b"/>
              <a:pathLst>
                <a:path w="2153" h="1">
                  <a:moveTo>
                    <a:pt x="2153" y="0"/>
                  </a:moveTo>
                  <a:lnTo>
                    <a:pt x="0" y="0"/>
                  </a:lnTo>
                  <a:lnTo>
                    <a:pt x="21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408" name="Rectangle 273"/>
            <p:cNvSpPr>
              <a:spLocks noChangeArrowheads="1"/>
            </p:cNvSpPr>
            <p:nvPr/>
          </p:nvSpPr>
          <p:spPr bwMode="auto">
            <a:xfrm>
              <a:off x="3549" y="3082"/>
              <a:ext cx="2153" cy="1123"/>
            </a:xfrm>
            <a:prstGeom prst="rect">
              <a:avLst/>
            </a:prstGeom>
            <a:noFill/>
            <a:ln w="317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sl-SI">
                <a:solidFill>
                  <a:srgbClr val="000000"/>
                </a:solidFill>
              </a:endParaRPr>
            </a:p>
          </p:txBody>
        </p:sp>
        <p:sp>
          <p:nvSpPr>
            <p:cNvPr id="55409" name="Freeform 274"/>
            <p:cNvSpPr>
              <a:spLocks/>
            </p:cNvSpPr>
            <p:nvPr/>
          </p:nvSpPr>
          <p:spPr bwMode="auto">
            <a:xfrm>
              <a:off x="3748" y="3497"/>
              <a:ext cx="248" cy="55"/>
            </a:xfrm>
            <a:custGeom>
              <a:avLst/>
              <a:gdLst>
                <a:gd name="T0" fmla="*/ 248 w 248"/>
                <a:gd name="T1" fmla="*/ 26 h 55"/>
                <a:gd name="T2" fmla="*/ 248 w 248"/>
                <a:gd name="T3" fmla="*/ 0 h 55"/>
                <a:gd name="T4" fmla="*/ 0 w 248"/>
                <a:gd name="T5" fmla="*/ 0 h 55"/>
                <a:gd name="T6" fmla="*/ 0 w 248"/>
                <a:gd name="T7" fmla="*/ 55 h 55"/>
                <a:gd name="T8" fmla="*/ 248 w 248"/>
                <a:gd name="T9" fmla="*/ 55 h 55"/>
                <a:gd name="T10" fmla="*/ 248 w 248"/>
                <a:gd name="T11" fmla="*/ 26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8" h="55">
                  <a:moveTo>
                    <a:pt x="248" y="26"/>
                  </a:moveTo>
                  <a:lnTo>
                    <a:pt x="248" y="0"/>
                  </a:lnTo>
                  <a:lnTo>
                    <a:pt x="0" y="0"/>
                  </a:lnTo>
                  <a:lnTo>
                    <a:pt x="0" y="55"/>
                  </a:lnTo>
                  <a:lnTo>
                    <a:pt x="248" y="55"/>
                  </a:lnTo>
                  <a:lnTo>
                    <a:pt x="248" y="2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410" name="Freeform 275"/>
            <p:cNvSpPr>
              <a:spLocks/>
            </p:cNvSpPr>
            <p:nvPr/>
          </p:nvSpPr>
          <p:spPr bwMode="auto">
            <a:xfrm>
              <a:off x="4063" y="3497"/>
              <a:ext cx="674" cy="55"/>
            </a:xfrm>
            <a:custGeom>
              <a:avLst/>
              <a:gdLst>
                <a:gd name="T0" fmla="*/ 674 w 674"/>
                <a:gd name="T1" fmla="*/ 26 h 55"/>
                <a:gd name="T2" fmla="*/ 674 w 674"/>
                <a:gd name="T3" fmla="*/ 0 h 55"/>
                <a:gd name="T4" fmla="*/ 0 w 674"/>
                <a:gd name="T5" fmla="*/ 0 h 55"/>
                <a:gd name="T6" fmla="*/ 0 w 674"/>
                <a:gd name="T7" fmla="*/ 55 h 55"/>
                <a:gd name="T8" fmla="*/ 674 w 674"/>
                <a:gd name="T9" fmla="*/ 55 h 55"/>
                <a:gd name="T10" fmla="*/ 674 w 674"/>
                <a:gd name="T11" fmla="*/ 26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4" h="55">
                  <a:moveTo>
                    <a:pt x="674" y="26"/>
                  </a:moveTo>
                  <a:lnTo>
                    <a:pt x="674" y="0"/>
                  </a:lnTo>
                  <a:lnTo>
                    <a:pt x="0" y="0"/>
                  </a:lnTo>
                  <a:lnTo>
                    <a:pt x="0" y="55"/>
                  </a:lnTo>
                  <a:lnTo>
                    <a:pt x="674" y="55"/>
                  </a:lnTo>
                  <a:lnTo>
                    <a:pt x="674" y="2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411" name="Freeform 276"/>
            <p:cNvSpPr>
              <a:spLocks/>
            </p:cNvSpPr>
            <p:nvPr/>
          </p:nvSpPr>
          <p:spPr bwMode="auto">
            <a:xfrm>
              <a:off x="4729" y="3497"/>
              <a:ext cx="674" cy="55"/>
            </a:xfrm>
            <a:custGeom>
              <a:avLst/>
              <a:gdLst>
                <a:gd name="T0" fmla="*/ 674 w 674"/>
                <a:gd name="T1" fmla="*/ 26 h 55"/>
                <a:gd name="T2" fmla="*/ 674 w 674"/>
                <a:gd name="T3" fmla="*/ 0 h 55"/>
                <a:gd name="T4" fmla="*/ 0 w 674"/>
                <a:gd name="T5" fmla="*/ 0 h 55"/>
                <a:gd name="T6" fmla="*/ 0 w 674"/>
                <a:gd name="T7" fmla="*/ 55 h 55"/>
                <a:gd name="T8" fmla="*/ 674 w 674"/>
                <a:gd name="T9" fmla="*/ 55 h 55"/>
                <a:gd name="T10" fmla="*/ 674 w 674"/>
                <a:gd name="T11" fmla="*/ 26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4" h="55">
                  <a:moveTo>
                    <a:pt x="674" y="26"/>
                  </a:moveTo>
                  <a:lnTo>
                    <a:pt x="674" y="0"/>
                  </a:lnTo>
                  <a:lnTo>
                    <a:pt x="0" y="0"/>
                  </a:lnTo>
                  <a:lnTo>
                    <a:pt x="0" y="55"/>
                  </a:lnTo>
                  <a:lnTo>
                    <a:pt x="674" y="55"/>
                  </a:lnTo>
                  <a:lnTo>
                    <a:pt x="674" y="2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412" name="Freeform 277"/>
            <p:cNvSpPr>
              <a:spLocks/>
            </p:cNvSpPr>
            <p:nvPr/>
          </p:nvSpPr>
          <p:spPr bwMode="auto">
            <a:xfrm>
              <a:off x="5397" y="3497"/>
              <a:ext cx="90" cy="55"/>
            </a:xfrm>
            <a:custGeom>
              <a:avLst/>
              <a:gdLst>
                <a:gd name="T0" fmla="*/ 90 w 90"/>
                <a:gd name="T1" fmla="*/ 26 h 55"/>
                <a:gd name="T2" fmla="*/ 90 w 90"/>
                <a:gd name="T3" fmla="*/ 0 h 55"/>
                <a:gd name="T4" fmla="*/ 0 w 90"/>
                <a:gd name="T5" fmla="*/ 0 h 55"/>
                <a:gd name="T6" fmla="*/ 0 w 90"/>
                <a:gd name="T7" fmla="*/ 55 h 55"/>
                <a:gd name="T8" fmla="*/ 90 w 90"/>
                <a:gd name="T9" fmla="*/ 55 h 55"/>
                <a:gd name="T10" fmla="*/ 90 w 90"/>
                <a:gd name="T11" fmla="*/ 26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55">
                  <a:moveTo>
                    <a:pt x="90" y="26"/>
                  </a:moveTo>
                  <a:lnTo>
                    <a:pt x="90" y="0"/>
                  </a:lnTo>
                  <a:lnTo>
                    <a:pt x="0" y="0"/>
                  </a:lnTo>
                  <a:lnTo>
                    <a:pt x="0" y="55"/>
                  </a:lnTo>
                  <a:lnTo>
                    <a:pt x="90" y="55"/>
                  </a:lnTo>
                  <a:lnTo>
                    <a:pt x="90" y="2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413" name="Freeform 278"/>
            <p:cNvSpPr>
              <a:spLocks/>
            </p:cNvSpPr>
            <p:nvPr/>
          </p:nvSpPr>
          <p:spPr bwMode="auto">
            <a:xfrm>
              <a:off x="3988" y="3497"/>
              <a:ext cx="90" cy="55"/>
            </a:xfrm>
            <a:custGeom>
              <a:avLst/>
              <a:gdLst>
                <a:gd name="T0" fmla="*/ 90 w 90"/>
                <a:gd name="T1" fmla="*/ 26 h 55"/>
                <a:gd name="T2" fmla="*/ 90 w 90"/>
                <a:gd name="T3" fmla="*/ 0 h 55"/>
                <a:gd name="T4" fmla="*/ 0 w 90"/>
                <a:gd name="T5" fmla="*/ 0 h 55"/>
                <a:gd name="T6" fmla="*/ 0 w 90"/>
                <a:gd name="T7" fmla="*/ 55 h 55"/>
                <a:gd name="T8" fmla="*/ 90 w 90"/>
                <a:gd name="T9" fmla="*/ 55 h 55"/>
                <a:gd name="T10" fmla="*/ 90 w 90"/>
                <a:gd name="T11" fmla="*/ 26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55">
                  <a:moveTo>
                    <a:pt x="90" y="26"/>
                  </a:moveTo>
                  <a:lnTo>
                    <a:pt x="90" y="0"/>
                  </a:lnTo>
                  <a:lnTo>
                    <a:pt x="0" y="0"/>
                  </a:lnTo>
                  <a:lnTo>
                    <a:pt x="0" y="55"/>
                  </a:lnTo>
                  <a:lnTo>
                    <a:pt x="90" y="55"/>
                  </a:lnTo>
                  <a:lnTo>
                    <a:pt x="90" y="26"/>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414" name="Freeform 279"/>
            <p:cNvSpPr>
              <a:spLocks/>
            </p:cNvSpPr>
            <p:nvPr/>
          </p:nvSpPr>
          <p:spPr bwMode="auto">
            <a:xfrm>
              <a:off x="4614" y="3404"/>
              <a:ext cx="261" cy="262"/>
            </a:xfrm>
            <a:custGeom>
              <a:avLst/>
              <a:gdLst>
                <a:gd name="T0" fmla="*/ 144 w 261"/>
                <a:gd name="T1" fmla="*/ 2 h 262"/>
                <a:gd name="T2" fmla="*/ 169 w 261"/>
                <a:gd name="T3" fmla="*/ 6 h 262"/>
                <a:gd name="T4" fmla="*/ 194 w 261"/>
                <a:gd name="T5" fmla="*/ 16 h 262"/>
                <a:gd name="T6" fmla="*/ 213 w 261"/>
                <a:gd name="T7" fmla="*/ 31 h 262"/>
                <a:gd name="T8" fmla="*/ 232 w 261"/>
                <a:gd name="T9" fmla="*/ 48 h 262"/>
                <a:gd name="T10" fmla="*/ 246 w 261"/>
                <a:gd name="T11" fmla="*/ 69 h 262"/>
                <a:gd name="T12" fmla="*/ 255 w 261"/>
                <a:gd name="T13" fmla="*/ 93 h 262"/>
                <a:gd name="T14" fmla="*/ 261 w 261"/>
                <a:gd name="T15" fmla="*/ 118 h 262"/>
                <a:gd name="T16" fmla="*/ 261 w 261"/>
                <a:gd name="T17" fmla="*/ 144 h 262"/>
                <a:gd name="T18" fmla="*/ 255 w 261"/>
                <a:gd name="T19" fmla="*/ 169 h 262"/>
                <a:gd name="T20" fmla="*/ 246 w 261"/>
                <a:gd name="T21" fmla="*/ 192 h 262"/>
                <a:gd name="T22" fmla="*/ 232 w 261"/>
                <a:gd name="T23" fmla="*/ 214 h 262"/>
                <a:gd name="T24" fmla="*/ 213 w 261"/>
                <a:gd name="T25" fmla="*/ 231 h 262"/>
                <a:gd name="T26" fmla="*/ 194 w 261"/>
                <a:gd name="T27" fmla="*/ 246 h 262"/>
                <a:gd name="T28" fmla="*/ 169 w 261"/>
                <a:gd name="T29" fmla="*/ 256 h 262"/>
                <a:gd name="T30" fmla="*/ 144 w 261"/>
                <a:gd name="T31" fmla="*/ 260 h 262"/>
                <a:gd name="T32" fmla="*/ 117 w 261"/>
                <a:gd name="T33" fmla="*/ 260 h 262"/>
                <a:gd name="T34" fmla="*/ 92 w 261"/>
                <a:gd name="T35" fmla="*/ 256 h 262"/>
                <a:gd name="T36" fmla="*/ 69 w 261"/>
                <a:gd name="T37" fmla="*/ 246 h 262"/>
                <a:gd name="T38" fmla="*/ 48 w 261"/>
                <a:gd name="T39" fmla="*/ 231 h 262"/>
                <a:gd name="T40" fmla="*/ 31 w 261"/>
                <a:gd name="T41" fmla="*/ 214 h 262"/>
                <a:gd name="T42" fmla="*/ 17 w 261"/>
                <a:gd name="T43" fmla="*/ 192 h 262"/>
                <a:gd name="T44" fmla="*/ 8 w 261"/>
                <a:gd name="T45" fmla="*/ 169 h 262"/>
                <a:gd name="T46" fmla="*/ 2 w 261"/>
                <a:gd name="T47" fmla="*/ 144 h 262"/>
                <a:gd name="T48" fmla="*/ 2 w 261"/>
                <a:gd name="T49" fmla="*/ 118 h 262"/>
                <a:gd name="T50" fmla="*/ 8 w 261"/>
                <a:gd name="T51" fmla="*/ 93 h 262"/>
                <a:gd name="T52" fmla="*/ 17 w 261"/>
                <a:gd name="T53" fmla="*/ 69 h 262"/>
                <a:gd name="T54" fmla="*/ 31 w 261"/>
                <a:gd name="T55" fmla="*/ 48 h 262"/>
                <a:gd name="T56" fmla="*/ 48 w 261"/>
                <a:gd name="T57" fmla="*/ 31 h 262"/>
                <a:gd name="T58" fmla="*/ 69 w 261"/>
                <a:gd name="T59" fmla="*/ 16 h 262"/>
                <a:gd name="T60" fmla="*/ 92 w 261"/>
                <a:gd name="T61" fmla="*/ 6 h 262"/>
                <a:gd name="T62" fmla="*/ 117 w 261"/>
                <a:gd name="T63" fmla="*/ 2 h 2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1" h="262">
                  <a:moveTo>
                    <a:pt x="131" y="0"/>
                  </a:moveTo>
                  <a:lnTo>
                    <a:pt x="144" y="2"/>
                  </a:lnTo>
                  <a:lnTo>
                    <a:pt x="157" y="4"/>
                  </a:lnTo>
                  <a:lnTo>
                    <a:pt x="169" y="6"/>
                  </a:lnTo>
                  <a:lnTo>
                    <a:pt x="182" y="12"/>
                  </a:lnTo>
                  <a:lnTo>
                    <a:pt x="194" y="16"/>
                  </a:lnTo>
                  <a:lnTo>
                    <a:pt x="203" y="23"/>
                  </a:lnTo>
                  <a:lnTo>
                    <a:pt x="213" y="31"/>
                  </a:lnTo>
                  <a:lnTo>
                    <a:pt x="223" y="39"/>
                  </a:lnTo>
                  <a:lnTo>
                    <a:pt x="232" y="48"/>
                  </a:lnTo>
                  <a:lnTo>
                    <a:pt x="240" y="58"/>
                  </a:lnTo>
                  <a:lnTo>
                    <a:pt x="246" y="69"/>
                  </a:lnTo>
                  <a:lnTo>
                    <a:pt x="251" y="81"/>
                  </a:lnTo>
                  <a:lnTo>
                    <a:pt x="255" y="93"/>
                  </a:lnTo>
                  <a:lnTo>
                    <a:pt x="259" y="104"/>
                  </a:lnTo>
                  <a:lnTo>
                    <a:pt x="261" y="118"/>
                  </a:lnTo>
                  <a:lnTo>
                    <a:pt x="261" y="131"/>
                  </a:lnTo>
                  <a:lnTo>
                    <a:pt x="261" y="144"/>
                  </a:lnTo>
                  <a:lnTo>
                    <a:pt x="259" y="158"/>
                  </a:lnTo>
                  <a:lnTo>
                    <a:pt x="255" y="169"/>
                  </a:lnTo>
                  <a:lnTo>
                    <a:pt x="251" y="181"/>
                  </a:lnTo>
                  <a:lnTo>
                    <a:pt x="246" y="192"/>
                  </a:lnTo>
                  <a:lnTo>
                    <a:pt x="240" y="204"/>
                  </a:lnTo>
                  <a:lnTo>
                    <a:pt x="232" y="214"/>
                  </a:lnTo>
                  <a:lnTo>
                    <a:pt x="223" y="223"/>
                  </a:lnTo>
                  <a:lnTo>
                    <a:pt x="213" y="231"/>
                  </a:lnTo>
                  <a:lnTo>
                    <a:pt x="203" y="239"/>
                  </a:lnTo>
                  <a:lnTo>
                    <a:pt x="194" y="246"/>
                  </a:lnTo>
                  <a:lnTo>
                    <a:pt x="182" y="250"/>
                  </a:lnTo>
                  <a:lnTo>
                    <a:pt x="169" y="256"/>
                  </a:lnTo>
                  <a:lnTo>
                    <a:pt x="157" y="258"/>
                  </a:lnTo>
                  <a:lnTo>
                    <a:pt x="144" y="260"/>
                  </a:lnTo>
                  <a:lnTo>
                    <a:pt x="131" y="262"/>
                  </a:lnTo>
                  <a:lnTo>
                    <a:pt x="117" y="260"/>
                  </a:lnTo>
                  <a:lnTo>
                    <a:pt x="106" y="258"/>
                  </a:lnTo>
                  <a:lnTo>
                    <a:pt x="92" y="256"/>
                  </a:lnTo>
                  <a:lnTo>
                    <a:pt x="81" y="250"/>
                  </a:lnTo>
                  <a:lnTo>
                    <a:pt x="69" y="246"/>
                  </a:lnTo>
                  <a:lnTo>
                    <a:pt x="58" y="239"/>
                  </a:lnTo>
                  <a:lnTo>
                    <a:pt x="48" y="231"/>
                  </a:lnTo>
                  <a:lnTo>
                    <a:pt x="38" y="223"/>
                  </a:lnTo>
                  <a:lnTo>
                    <a:pt x="31" y="214"/>
                  </a:lnTo>
                  <a:lnTo>
                    <a:pt x="23" y="204"/>
                  </a:lnTo>
                  <a:lnTo>
                    <a:pt x="17" y="192"/>
                  </a:lnTo>
                  <a:lnTo>
                    <a:pt x="12" y="181"/>
                  </a:lnTo>
                  <a:lnTo>
                    <a:pt x="8" y="169"/>
                  </a:lnTo>
                  <a:lnTo>
                    <a:pt x="4" y="158"/>
                  </a:lnTo>
                  <a:lnTo>
                    <a:pt x="2" y="144"/>
                  </a:lnTo>
                  <a:lnTo>
                    <a:pt x="0" y="131"/>
                  </a:lnTo>
                  <a:lnTo>
                    <a:pt x="2" y="118"/>
                  </a:lnTo>
                  <a:lnTo>
                    <a:pt x="4" y="104"/>
                  </a:lnTo>
                  <a:lnTo>
                    <a:pt x="8" y="93"/>
                  </a:lnTo>
                  <a:lnTo>
                    <a:pt x="12" y="81"/>
                  </a:lnTo>
                  <a:lnTo>
                    <a:pt x="17" y="69"/>
                  </a:lnTo>
                  <a:lnTo>
                    <a:pt x="23" y="58"/>
                  </a:lnTo>
                  <a:lnTo>
                    <a:pt x="31" y="48"/>
                  </a:lnTo>
                  <a:lnTo>
                    <a:pt x="38" y="39"/>
                  </a:lnTo>
                  <a:lnTo>
                    <a:pt x="48" y="31"/>
                  </a:lnTo>
                  <a:lnTo>
                    <a:pt x="58" y="23"/>
                  </a:lnTo>
                  <a:lnTo>
                    <a:pt x="69" y="16"/>
                  </a:lnTo>
                  <a:lnTo>
                    <a:pt x="81" y="12"/>
                  </a:lnTo>
                  <a:lnTo>
                    <a:pt x="92" y="6"/>
                  </a:lnTo>
                  <a:lnTo>
                    <a:pt x="106" y="4"/>
                  </a:lnTo>
                  <a:lnTo>
                    <a:pt x="117" y="2"/>
                  </a:lnTo>
                  <a:lnTo>
                    <a:pt x="131" y="0"/>
                  </a:lnTo>
                </a:path>
              </a:pathLst>
            </a:custGeom>
            <a:noFill/>
            <a:ln w="317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55415" name="Freeform 280"/>
            <p:cNvSpPr>
              <a:spLocks/>
            </p:cNvSpPr>
            <p:nvPr/>
          </p:nvSpPr>
          <p:spPr bwMode="auto">
            <a:xfrm>
              <a:off x="4023" y="3347"/>
              <a:ext cx="15" cy="52"/>
            </a:xfrm>
            <a:custGeom>
              <a:avLst/>
              <a:gdLst>
                <a:gd name="T0" fmla="*/ 7 w 15"/>
                <a:gd name="T1" fmla="*/ 52 h 52"/>
                <a:gd name="T2" fmla="*/ 15 w 15"/>
                <a:gd name="T3" fmla="*/ 52 h 52"/>
                <a:gd name="T4" fmla="*/ 15 w 15"/>
                <a:gd name="T5" fmla="*/ 0 h 52"/>
                <a:gd name="T6" fmla="*/ 0 w 15"/>
                <a:gd name="T7" fmla="*/ 0 h 52"/>
                <a:gd name="T8" fmla="*/ 0 w 15"/>
                <a:gd name="T9" fmla="*/ 52 h 52"/>
                <a:gd name="T10" fmla="*/ 7 w 15"/>
                <a:gd name="T11" fmla="*/ 52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52">
                  <a:moveTo>
                    <a:pt x="7" y="52"/>
                  </a:moveTo>
                  <a:lnTo>
                    <a:pt x="15" y="52"/>
                  </a:lnTo>
                  <a:lnTo>
                    <a:pt x="15" y="0"/>
                  </a:lnTo>
                  <a:lnTo>
                    <a:pt x="0" y="0"/>
                  </a:lnTo>
                  <a:lnTo>
                    <a:pt x="0" y="52"/>
                  </a:lnTo>
                  <a:lnTo>
                    <a:pt x="7" y="52"/>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416" name="Freeform 281"/>
            <p:cNvSpPr>
              <a:spLocks/>
            </p:cNvSpPr>
            <p:nvPr/>
          </p:nvSpPr>
          <p:spPr bwMode="auto">
            <a:xfrm>
              <a:off x="4197" y="3237"/>
              <a:ext cx="18" cy="52"/>
            </a:xfrm>
            <a:custGeom>
              <a:avLst/>
              <a:gdLst>
                <a:gd name="T0" fmla="*/ 8 w 18"/>
                <a:gd name="T1" fmla="*/ 52 h 52"/>
                <a:gd name="T2" fmla="*/ 18 w 18"/>
                <a:gd name="T3" fmla="*/ 52 h 52"/>
                <a:gd name="T4" fmla="*/ 18 w 18"/>
                <a:gd name="T5" fmla="*/ 0 h 52"/>
                <a:gd name="T6" fmla="*/ 0 w 18"/>
                <a:gd name="T7" fmla="*/ 0 h 52"/>
                <a:gd name="T8" fmla="*/ 0 w 18"/>
                <a:gd name="T9" fmla="*/ 52 h 52"/>
                <a:gd name="T10" fmla="*/ 8 w 18"/>
                <a:gd name="T11" fmla="*/ 52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52">
                  <a:moveTo>
                    <a:pt x="8" y="52"/>
                  </a:moveTo>
                  <a:lnTo>
                    <a:pt x="18" y="52"/>
                  </a:lnTo>
                  <a:lnTo>
                    <a:pt x="18" y="0"/>
                  </a:lnTo>
                  <a:lnTo>
                    <a:pt x="0" y="0"/>
                  </a:lnTo>
                  <a:lnTo>
                    <a:pt x="0" y="52"/>
                  </a:lnTo>
                  <a:lnTo>
                    <a:pt x="8" y="52"/>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417" name="Freeform 282"/>
            <p:cNvSpPr>
              <a:spLocks/>
            </p:cNvSpPr>
            <p:nvPr/>
          </p:nvSpPr>
          <p:spPr bwMode="auto">
            <a:xfrm>
              <a:off x="3969" y="3377"/>
              <a:ext cx="121" cy="121"/>
            </a:xfrm>
            <a:custGeom>
              <a:avLst/>
              <a:gdLst>
                <a:gd name="T0" fmla="*/ 61 w 121"/>
                <a:gd name="T1" fmla="*/ 0 h 121"/>
                <a:gd name="T2" fmla="*/ 73 w 121"/>
                <a:gd name="T3" fmla="*/ 2 h 121"/>
                <a:gd name="T4" fmla="*/ 84 w 121"/>
                <a:gd name="T5" fmla="*/ 6 h 121"/>
                <a:gd name="T6" fmla="*/ 94 w 121"/>
                <a:gd name="T7" fmla="*/ 12 h 121"/>
                <a:gd name="T8" fmla="*/ 104 w 121"/>
                <a:gd name="T9" fmla="*/ 20 h 121"/>
                <a:gd name="T10" fmla="*/ 109 w 121"/>
                <a:gd name="T11" fmla="*/ 27 h 121"/>
                <a:gd name="T12" fmla="*/ 115 w 121"/>
                <a:gd name="T13" fmla="*/ 39 h 121"/>
                <a:gd name="T14" fmla="*/ 119 w 121"/>
                <a:gd name="T15" fmla="*/ 48 h 121"/>
                <a:gd name="T16" fmla="*/ 121 w 121"/>
                <a:gd name="T17" fmla="*/ 62 h 121"/>
                <a:gd name="T18" fmla="*/ 119 w 121"/>
                <a:gd name="T19" fmla="*/ 73 h 121"/>
                <a:gd name="T20" fmla="*/ 115 w 121"/>
                <a:gd name="T21" fmla="*/ 85 h 121"/>
                <a:gd name="T22" fmla="*/ 109 w 121"/>
                <a:gd name="T23" fmla="*/ 95 h 121"/>
                <a:gd name="T24" fmla="*/ 104 w 121"/>
                <a:gd name="T25" fmla="*/ 104 h 121"/>
                <a:gd name="T26" fmla="*/ 94 w 121"/>
                <a:gd name="T27" fmla="*/ 112 h 121"/>
                <a:gd name="T28" fmla="*/ 84 w 121"/>
                <a:gd name="T29" fmla="*/ 116 h 121"/>
                <a:gd name="T30" fmla="*/ 73 w 121"/>
                <a:gd name="T31" fmla="*/ 120 h 121"/>
                <a:gd name="T32" fmla="*/ 61 w 121"/>
                <a:gd name="T33" fmla="*/ 121 h 121"/>
                <a:gd name="T34" fmla="*/ 48 w 121"/>
                <a:gd name="T35" fmla="*/ 120 h 121"/>
                <a:gd name="T36" fmla="*/ 36 w 121"/>
                <a:gd name="T37" fmla="*/ 116 h 121"/>
                <a:gd name="T38" fmla="*/ 27 w 121"/>
                <a:gd name="T39" fmla="*/ 112 h 121"/>
                <a:gd name="T40" fmla="*/ 19 w 121"/>
                <a:gd name="T41" fmla="*/ 104 h 121"/>
                <a:gd name="T42" fmla="*/ 12 w 121"/>
                <a:gd name="T43" fmla="*/ 95 h 121"/>
                <a:gd name="T44" fmla="*/ 6 w 121"/>
                <a:gd name="T45" fmla="*/ 85 h 121"/>
                <a:gd name="T46" fmla="*/ 2 w 121"/>
                <a:gd name="T47" fmla="*/ 73 h 121"/>
                <a:gd name="T48" fmla="*/ 0 w 121"/>
                <a:gd name="T49" fmla="*/ 62 h 121"/>
                <a:gd name="T50" fmla="*/ 2 w 121"/>
                <a:gd name="T51" fmla="*/ 48 h 121"/>
                <a:gd name="T52" fmla="*/ 6 w 121"/>
                <a:gd name="T53" fmla="*/ 39 h 121"/>
                <a:gd name="T54" fmla="*/ 12 w 121"/>
                <a:gd name="T55" fmla="*/ 27 h 121"/>
                <a:gd name="T56" fmla="*/ 19 w 121"/>
                <a:gd name="T57" fmla="*/ 20 h 121"/>
                <a:gd name="T58" fmla="*/ 27 w 121"/>
                <a:gd name="T59" fmla="*/ 12 h 121"/>
                <a:gd name="T60" fmla="*/ 36 w 121"/>
                <a:gd name="T61" fmla="*/ 6 h 121"/>
                <a:gd name="T62" fmla="*/ 48 w 121"/>
                <a:gd name="T63" fmla="*/ 2 h 121"/>
                <a:gd name="T64" fmla="*/ 61 w 121"/>
                <a:gd name="T65" fmla="*/ 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1" h="121">
                  <a:moveTo>
                    <a:pt x="61" y="0"/>
                  </a:moveTo>
                  <a:lnTo>
                    <a:pt x="73" y="2"/>
                  </a:lnTo>
                  <a:lnTo>
                    <a:pt x="84" y="6"/>
                  </a:lnTo>
                  <a:lnTo>
                    <a:pt x="94" y="12"/>
                  </a:lnTo>
                  <a:lnTo>
                    <a:pt x="104" y="20"/>
                  </a:lnTo>
                  <a:lnTo>
                    <a:pt x="109" y="27"/>
                  </a:lnTo>
                  <a:lnTo>
                    <a:pt x="115" y="39"/>
                  </a:lnTo>
                  <a:lnTo>
                    <a:pt x="119" y="48"/>
                  </a:lnTo>
                  <a:lnTo>
                    <a:pt x="121" y="62"/>
                  </a:lnTo>
                  <a:lnTo>
                    <a:pt x="119" y="73"/>
                  </a:lnTo>
                  <a:lnTo>
                    <a:pt x="115" y="85"/>
                  </a:lnTo>
                  <a:lnTo>
                    <a:pt x="109" y="95"/>
                  </a:lnTo>
                  <a:lnTo>
                    <a:pt x="104" y="104"/>
                  </a:lnTo>
                  <a:lnTo>
                    <a:pt x="94" y="112"/>
                  </a:lnTo>
                  <a:lnTo>
                    <a:pt x="84" y="116"/>
                  </a:lnTo>
                  <a:lnTo>
                    <a:pt x="73" y="120"/>
                  </a:lnTo>
                  <a:lnTo>
                    <a:pt x="61" y="121"/>
                  </a:lnTo>
                  <a:lnTo>
                    <a:pt x="48" y="120"/>
                  </a:lnTo>
                  <a:lnTo>
                    <a:pt x="36" y="116"/>
                  </a:lnTo>
                  <a:lnTo>
                    <a:pt x="27" y="112"/>
                  </a:lnTo>
                  <a:lnTo>
                    <a:pt x="19" y="104"/>
                  </a:lnTo>
                  <a:lnTo>
                    <a:pt x="12" y="95"/>
                  </a:lnTo>
                  <a:lnTo>
                    <a:pt x="6" y="85"/>
                  </a:lnTo>
                  <a:lnTo>
                    <a:pt x="2" y="73"/>
                  </a:lnTo>
                  <a:lnTo>
                    <a:pt x="0" y="62"/>
                  </a:lnTo>
                  <a:lnTo>
                    <a:pt x="2" y="48"/>
                  </a:lnTo>
                  <a:lnTo>
                    <a:pt x="6" y="39"/>
                  </a:lnTo>
                  <a:lnTo>
                    <a:pt x="12" y="27"/>
                  </a:lnTo>
                  <a:lnTo>
                    <a:pt x="19" y="20"/>
                  </a:lnTo>
                  <a:lnTo>
                    <a:pt x="27" y="12"/>
                  </a:lnTo>
                  <a:lnTo>
                    <a:pt x="36" y="6"/>
                  </a:lnTo>
                  <a:lnTo>
                    <a:pt x="48" y="2"/>
                  </a:lnTo>
                  <a:lnTo>
                    <a:pt x="61" y="0"/>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418" name="Freeform 283"/>
            <p:cNvSpPr>
              <a:spLocks/>
            </p:cNvSpPr>
            <p:nvPr/>
          </p:nvSpPr>
          <p:spPr bwMode="auto">
            <a:xfrm>
              <a:off x="4149" y="3135"/>
              <a:ext cx="121" cy="121"/>
            </a:xfrm>
            <a:custGeom>
              <a:avLst/>
              <a:gdLst>
                <a:gd name="T0" fmla="*/ 60 w 121"/>
                <a:gd name="T1" fmla="*/ 0 h 121"/>
                <a:gd name="T2" fmla="*/ 73 w 121"/>
                <a:gd name="T3" fmla="*/ 2 h 121"/>
                <a:gd name="T4" fmla="*/ 83 w 121"/>
                <a:gd name="T5" fmla="*/ 6 h 121"/>
                <a:gd name="T6" fmla="*/ 94 w 121"/>
                <a:gd name="T7" fmla="*/ 12 h 121"/>
                <a:gd name="T8" fmla="*/ 102 w 121"/>
                <a:gd name="T9" fmla="*/ 18 h 121"/>
                <a:gd name="T10" fmla="*/ 110 w 121"/>
                <a:gd name="T11" fmla="*/ 27 h 121"/>
                <a:gd name="T12" fmla="*/ 116 w 121"/>
                <a:gd name="T13" fmla="*/ 37 h 121"/>
                <a:gd name="T14" fmla="*/ 119 w 121"/>
                <a:gd name="T15" fmla="*/ 48 h 121"/>
                <a:gd name="T16" fmla="*/ 121 w 121"/>
                <a:gd name="T17" fmla="*/ 60 h 121"/>
                <a:gd name="T18" fmla="*/ 119 w 121"/>
                <a:gd name="T19" fmla="*/ 73 h 121"/>
                <a:gd name="T20" fmla="*/ 116 w 121"/>
                <a:gd name="T21" fmla="*/ 85 h 121"/>
                <a:gd name="T22" fmla="*/ 110 w 121"/>
                <a:gd name="T23" fmla="*/ 95 h 121"/>
                <a:gd name="T24" fmla="*/ 102 w 121"/>
                <a:gd name="T25" fmla="*/ 102 h 121"/>
                <a:gd name="T26" fmla="*/ 94 w 121"/>
                <a:gd name="T27" fmla="*/ 110 h 121"/>
                <a:gd name="T28" fmla="*/ 83 w 121"/>
                <a:gd name="T29" fmla="*/ 116 h 121"/>
                <a:gd name="T30" fmla="*/ 73 w 121"/>
                <a:gd name="T31" fmla="*/ 119 h 121"/>
                <a:gd name="T32" fmla="*/ 60 w 121"/>
                <a:gd name="T33" fmla="*/ 121 h 121"/>
                <a:gd name="T34" fmla="*/ 48 w 121"/>
                <a:gd name="T35" fmla="*/ 119 h 121"/>
                <a:gd name="T36" fmla="*/ 37 w 121"/>
                <a:gd name="T37" fmla="*/ 116 h 121"/>
                <a:gd name="T38" fmla="*/ 27 w 121"/>
                <a:gd name="T39" fmla="*/ 110 h 121"/>
                <a:gd name="T40" fmla="*/ 18 w 121"/>
                <a:gd name="T41" fmla="*/ 102 h 121"/>
                <a:gd name="T42" fmla="*/ 10 w 121"/>
                <a:gd name="T43" fmla="*/ 95 h 121"/>
                <a:gd name="T44" fmla="*/ 6 w 121"/>
                <a:gd name="T45" fmla="*/ 85 h 121"/>
                <a:gd name="T46" fmla="*/ 2 w 121"/>
                <a:gd name="T47" fmla="*/ 73 h 121"/>
                <a:gd name="T48" fmla="*/ 0 w 121"/>
                <a:gd name="T49" fmla="*/ 60 h 121"/>
                <a:gd name="T50" fmla="*/ 2 w 121"/>
                <a:gd name="T51" fmla="*/ 48 h 121"/>
                <a:gd name="T52" fmla="*/ 6 w 121"/>
                <a:gd name="T53" fmla="*/ 37 h 121"/>
                <a:gd name="T54" fmla="*/ 10 w 121"/>
                <a:gd name="T55" fmla="*/ 27 h 121"/>
                <a:gd name="T56" fmla="*/ 18 w 121"/>
                <a:gd name="T57" fmla="*/ 18 h 121"/>
                <a:gd name="T58" fmla="*/ 27 w 121"/>
                <a:gd name="T59" fmla="*/ 12 h 121"/>
                <a:gd name="T60" fmla="*/ 37 w 121"/>
                <a:gd name="T61" fmla="*/ 6 h 121"/>
                <a:gd name="T62" fmla="*/ 48 w 121"/>
                <a:gd name="T63" fmla="*/ 2 h 121"/>
                <a:gd name="T64" fmla="*/ 60 w 121"/>
                <a:gd name="T65" fmla="*/ 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1" h="121">
                  <a:moveTo>
                    <a:pt x="60" y="0"/>
                  </a:moveTo>
                  <a:lnTo>
                    <a:pt x="73" y="2"/>
                  </a:lnTo>
                  <a:lnTo>
                    <a:pt x="83" y="6"/>
                  </a:lnTo>
                  <a:lnTo>
                    <a:pt x="94" y="12"/>
                  </a:lnTo>
                  <a:lnTo>
                    <a:pt x="102" y="18"/>
                  </a:lnTo>
                  <a:lnTo>
                    <a:pt x="110" y="27"/>
                  </a:lnTo>
                  <a:lnTo>
                    <a:pt x="116" y="37"/>
                  </a:lnTo>
                  <a:lnTo>
                    <a:pt x="119" y="48"/>
                  </a:lnTo>
                  <a:lnTo>
                    <a:pt x="121" y="60"/>
                  </a:lnTo>
                  <a:lnTo>
                    <a:pt x="119" y="73"/>
                  </a:lnTo>
                  <a:lnTo>
                    <a:pt x="116" y="85"/>
                  </a:lnTo>
                  <a:lnTo>
                    <a:pt x="110" y="95"/>
                  </a:lnTo>
                  <a:lnTo>
                    <a:pt x="102" y="102"/>
                  </a:lnTo>
                  <a:lnTo>
                    <a:pt x="94" y="110"/>
                  </a:lnTo>
                  <a:lnTo>
                    <a:pt x="83" y="116"/>
                  </a:lnTo>
                  <a:lnTo>
                    <a:pt x="73" y="119"/>
                  </a:lnTo>
                  <a:lnTo>
                    <a:pt x="60" y="121"/>
                  </a:lnTo>
                  <a:lnTo>
                    <a:pt x="48" y="119"/>
                  </a:lnTo>
                  <a:lnTo>
                    <a:pt x="37" y="116"/>
                  </a:lnTo>
                  <a:lnTo>
                    <a:pt x="27" y="110"/>
                  </a:lnTo>
                  <a:lnTo>
                    <a:pt x="18" y="102"/>
                  </a:lnTo>
                  <a:lnTo>
                    <a:pt x="10" y="95"/>
                  </a:lnTo>
                  <a:lnTo>
                    <a:pt x="6" y="85"/>
                  </a:lnTo>
                  <a:lnTo>
                    <a:pt x="2" y="73"/>
                  </a:lnTo>
                  <a:lnTo>
                    <a:pt x="0" y="60"/>
                  </a:lnTo>
                  <a:lnTo>
                    <a:pt x="2" y="48"/>
                  </a:lnTo>
                  <a:lnTo>
                    <a:pt x="6" y="37"/>
                  </a:lnTo>
                  <a:lnTo>
                    <a:pt x="10" y="27"/>
                  </a:lnTo>
                  <a:lnTo>
                    <a:pt x="18" y="18"/>
                  </a:lnTo>
                  <a:lnTo>
                    <a:pt x="27" y="12"/>
                  </a:lnTo>
                  <a:lnTo>
                    <a:pt x="37" y="6"/>
                  </a:lnTo>
                  <a:lnTo>
                    <a:pt x="48" y="2"/>
                  </a:lnTo>
                  <a:lnTo>
                    <a:pt x="6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419" name="Freeform 284"/>
            <p:cNvSpPr>
              <a:spLocks/>
            </p:cNvSpPr>
            <p:nvPr/>
          </p:nvSpPr>
          <p:spPr bwMode="auto">
            <a:xfrm>
              <a:off x="4284" y="3233"/>
              <a:ext cx="280" cy="192"/>
            </a:xfrm>
            <a:custGeom>
              <a:avLst/>
              <a:gdLst>
                <a:gd name="T0" fmla="*/ 276 w 280"/>
                <a:gd name="T1" fmla="*/ 187 h 192"/>
                <a:gd name="T2" fmla="*/ 280 w 280"/>
                <a:gd name="T3" fmla="*/ 179 h 192"/>
                <a:gd name="T4" fmla="*/ 9 w 280"/>
                <a:gd name="T5" fmla="*/ 0 h 192"/>
                <a:gd name="T6" fmla="*/ 0 w 280"/>
                <a:gd name="T7" fmla="*/ 14 h 192"/>
                <a:gd name="T8" fmla="*/ 270 w 280"/>
                <a:gd name="T9" fmla="*/ 192 h 192"/>
                <a:gd name="T10" fmla="*/ 276 w 280"/>
                <a:gd name="T11" fmla="*/ 187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0" h="192">
                  <a:moveTo>
                    <a:pt x="276" y="187"/>
                  </a:moveTo>
                  <a:lnTo>
                    <a:pt x="280" y="179"/>
                  </a:lnTo>
                  <a:lnTo>
                    <a:pt x="9" y="0"/>
                  </a:lnTo>
                  <a:lnTo>
                    <a:pt x="0" y="14"/>
                  </a:lnTo>
                  <a:lnTo>
                    <a:pt x="270" y="192"/>
                  </a:lnTo>
                  <a:lnTo>
                    <a:pt x="276" y="18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420" name="Freeform 285"/>
            <p:cNvSpPr>
              <a:spLocks/>
            </p:cNvSpPr>
            <p:nvPr/>
          </p:nvSpPr>
          <p:spPr bwMode="auto">
            <a:xfrm>
              <a:off x="4505" y="3366"/>
              <a:ext cx="124" cy="94"/>
            </a:xfrm>
            <a:custGeom>
              <a:avLst/>
              <a:gdLst>
                <a:gd name="T0" fmla="*/ 34 w 124"/>
                <a:gd name="T1" fmla="*/ 0 h 94"/>
                <a:gd name="T2" fmla="*/ 124 w 124"/>
                <a:gd name="T3" fmla="*/ 94 h 94"/>
                <a:gd name="T4" fmla="*/ 0 w 124"/>
                <a:gd name="T5" fmla="*/ 56 h 94"/>
                <a:gd name="T6" fmla="*/ 32 w 124"/>
                <a:gd name="T7" fmla="*/ 42 h 94"/>
                <a:gd name="T8" fmla="*/ 34 w 124"/>
                <a:gd name="T9" fmla="*/ 0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94">
                  <a:moveTo>
                    <a:pt x="34" y="0"/>
                  </a:moveTo>
                  <a:lnTo>
                    <a:pt x="124" y="94"/>
                  </a:lnTo>
                  <a:lnTo>
                    <a:pt x="0" y="56"/>
                  </a:lnTo>
                  <a:lnTo>
                    <a:pt x="32" y="42"/>
                  </a:lnTo>
                  <a:lnTo>
                    <a:pt x="34"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421" name="Rectangle 286"/>
            <p:cNvSpPr>
              <a:spLocks noChangeArrowheads="1"/>
            </p:cNvSpPr>
            <p:nvPr/>
          </p:nvSpPr>
          <p:spPr bwMode="auto">
            <a:xfrm>
              <a:off x="4652" y="3239"/>
              <a:ext cx="8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FFFF"/>
                  </a:solidFill>
                  <a:latin typeface="Arial" charset="0"/>
                </a:rPr>
                <a:t>transkripcijski aparat</a:t>
              </a:r>
              <a:endParaRPr lang="en-US">
                <a:solidFill>
                  <a:srgbClr val="000000"/>
                </a:solidFill>
              </a:endParaRPr>
            </a:p>
          </p:txBody>
        </p:sp>
        <p:sp>
          <p:nvSpPr>
            <p:cNvPr id="55422" name="Freeform 287"/>
            <p:cNvSpPr>
              <a:spLocks/>
            </p:cNvSpPr>
            <p:nvPr/>
          </p:nvSpPr>
          <p:spPr bwMode="auto">
            <a:xfrm>
              <a:off x="3967" y="3268"/>
              <a:ext cx="167" cy="90"/>
            </a:xfrm>
            <a:custGeom>
              <a:avLst/>
              <a:gdLst>
                <a:gd name="T0" fmla="*/ 121 w 167"/>
                <a:gd name="T1" fmla="*/ 90 h 90"/>
                <a:gd name="T2" fmla="*/ 0 w 167"/>
                <a:gd name="T3" fmla="*/ 90 h 90"/>
                <a:gd name="T4" fmla="*/ 0 w 167"/>
                <a:gd name="T5" fmla="*/ 0 h 90"/>
                <a:gd name="T6" fmla="*/ 121 w 167"/>
                <a:gd name="T7" fmla="*/ 0 h 90"/>
                <a:gd name="T8" fmla="*/ 167 w 167"/>
                <a:gd name="T9" fmla="*/ 44 h 90"/>
                <a:gd name="T10" fmla="*/ 121 w 167"/>
                <a:gd name="T11" fmla="*/ 9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 h="90">
                  <a:moveTo>
                    <a:pt x="121" y="90"/>
                  </a:moveTo>
                  <a:lnTo>
                    <a:pt x="0" y="90"/>
                  </a:lnTo>
                  <a:lnTo>
                    <a:pt x="0" y="0"/>
                  </a:lnTo>
                  <a:lnTo>
                    <a:pt x="121" y="0"/>
                  </a:lnTo>
                  <a:lnTo>
                    <a:pt x="167" y="44"/>
                  </a:lnTo>
                  <a:lnTo>
                    <a:pt x="121" y="9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423" name="Freeform 288"/>
            <p:cNvSpPr>
              <a:spLocks/>
            </p:cNvSpPr>
            <p:nvPr/>
          </p:nvSpPr>
          <p:spPr bwMode="auto">
            <a:xfrm>
              <a:off x="3967" y="3268"/>
              <a:ext cx="167" cy="90"/>
            </a:xfrm>
            <a:custGeom>
              <a:avLst/>
              <a:gdLst>
                <a:gd name="T0" fmla="*/ 121 w 167"/>
                <a:gd name="T1" fmla="*/ 90 h 90"/>
                <a:gd name="T2" fmla="*/ 0 w 167"/>
                <a:gd name="T3" fmla="*/ 90 h 90"/>
                <a:gd name="T4" fmla="*/ 0 w 167"/>
                <a:gd name="T5" fmla="*/ 0 h 90"/>
                <a:gd name="T6" fmla="*/ 121 w 167"/>
                <a:gd name="T7" fmla="*/ 0 h 90"/>
                <a:gd name="T8" fmla="*/ 167 w 167"/>
                <a:gd name="T9" fmla="*/ 44 h 90"/>
                <a:gd name="T10" fmla="*/ 121 w 167"/>
                <a:gd name="T11" fmla="*/ 9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 h="90">
                  <a:moveTo>
                    <a:pt x="121" y="90"/>
                  </a:moveTo>
                  <a:lnTo>
                    <a:pt x="0" y="90"/>
                  </a:lnTo>
                  <a:lnTo>
                    <a:pt x="0" y="0"/>
                  </a:lnTo>
                  <a:lnTo>
                    <a:pt x="121" y="0"/>
                  </a:lnTo>
                  <a:lnTo>
                    <a:pt x="167" y="44"/>
                  </a:lnTo>
                  <a:lnTo>
                    <a:pt x="121" y="90"/>
                  </a:lnTo>
                </a:path>
              </a:pathLst>
            </a:custGeom>
            <a:noFill/>
            <a:ln w="317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55424" name="Freeform 289"/>
            <p:cNvSpPr>
              <a:spLocks/>
            </p:cNvSpPr>
            <p:nvPr/>
          </p:nvSpPr>
          <p:spPr bwMode="auto">
            <a:xfrm>
              <a:off x="4121" y="3268"/>
              <a:ext cx="153" cy="90"/>
            </a:xfrm>
            <a:custGeom>
              <a:avLst/>
              <a:gdLst>
                <a:gd name="T0" fmla="*/ 153 w 153"/>
                <a:gd name="T1" fmla="*/ 0 h 90"/>
                <a:gd name="T2" fmla="*/ 0 w 153"/>
                <a:gd name="T3" fmla="*/ 0 h 90"/>
                <a:gd name="T4" fmla="*/ 44 w 153"/>
                <a:gd name="T5" fmla="*/ 44 h 90"/>
                <a:gd name="T6" fmla="*/ 0 w 153"/>
                <a:gd name="T7" fmla="*/ 88 h 90"/>
                <a:gd name="T8" fmla="*/ 153 w 153"/>
                <a:gd name="T9" fmla="*/ 90 h 90"/>
                <a:gd name="T10" fmla="*/ 153 w 153"/>
                <a:gd name="T11" fmla="*/ 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90">
                  <a:moveTo>
                    <a:pt x="153" y="0"/>
                  </a:moveTo>
                  <a:lnTo>
                    <a:pt x="0" y="0"/>
                  </a:lnTo>
                  <a:lnTo>
                    <a:pt x="44" y="44"/>
                  </a:lnTo>
                  <a:lnTo>
                    <a:pt x="0" y="88"/>
                  </a:lnTo>
                  <a:lnTo>
                    <a:pt x="153" y="90"/>
                  </a:lnTo>
                  <a:lnTo>
                    <a:pt x="153"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425" name="Freeform 290"/>
            <p:cNvSpPr>
              <a:spLocks/>
            </p:cNvSpPr>
            <p:nvPr/>
          </p:nvSpPr>
          <p:spPr bwMode="auto">
            <a:xfrm>
              <a:off x="4121" y="3268"/>
              <a:ext cx="153" cy="90"/>
            </a:xfrm>
            <a:custGeom>
              <a:avLst/>
              <a:gdLst>
                <a:gd name="T0" fmla="*/ 153 w 153"/>
                <a:gd name="T1" fmla="*/ 0 h 90"/>
                <a:gd name="T2" fmla="*/ 0 w 153"/>
                <a:gd name="T3" fmla="*/ 0 h 90"/>
                <a:gd name="T4" fmla="*/ 44 w 153"/>
                <a:gd name="T5" fmla="*/ 44 h 90"/>
                <a:gd name="T6" fmla="*/ 0 w 153"/>
                <a:gd name="T7" fmla="*/ 88 h 90"/>
                <a:gd name="T8" fmla="*/ 153 w 153"/>
                <a:gd name="T9" fmla="*/ 90 h 90"/>
                <a:gd name="T10" fmla="*/ 153 w 153"/>
                <a:gd name="T11" fmla="*/ 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90">
                  <a:moveTo>
                    <a:pt x="153" y="0"/>
                  </a:moveTo>
                  <a:lnTo>
                    <a:pt x="0" y="0"/>
                  </a:lnTo>
                  <a:lnTo>
                    <a:pt x="44" y="44"/>
                  </a:lnTo>
                  <a:lnTo>
                    <a:pt x="0" y="88"/>
                  </a:lnTo>
                  <a:lnTo>
                    <a:pt x="153" y="90"/>
                  </a:lnTo>
                  <a:lnTo>
                    <a:pt x="153" y="0"/>
                  </a:lnTo>
                </a:path>
              </a:pathLst>
            </a:custGeom>
            <a:noFill/>
            <a:ln w="317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55426" name="Rectangle 291"/>
            <p:cNvSpPr>
              <a:spLocks noChangeArrowheads="1"/>
            </p:cNvSpPr>
            <p:nvPr/>
          </p:nvSpPr>
          <p:spPr bwMode="auto">
            <a:xfrm>
              <a:off x="4004" y="3280"/>
              <a:ext cx="7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b="1">
                  <a:solidFill>
                    <a:srgbClr val="FFFFFF"/>
                  </a:solidFill>
                  <a:latin typeface="Arial" charset="0"/>
                </a:rPr>
                <a:t>X</a:t>
              </a:r>
              <a:endParaRPr lang="en-US">
                <a:solidFill>
                  <a:srgbClr val="000000"/>
                </a:solidFill>
              </a:endParaRPr>
            </a:p>
          </p:txBody>
        </p:sp>
        <p:sp>
          <p:nvSpPr>
            <p:cNvPr id="55427" name="Rectangle 292"/>
            <p:cNvSpPr>
              <a:spLocks noChangeArrowheads="1"/>
            </p:cNvSpPr>
            <p:nvPr/>
          </p:nvSpPr>
          <p:spPr bwMode="auto">
            <a:xfrm>
              <a:off x="4182" y="3284"/>
              <a:ext cx="7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b="1">
                  <a:solidFill>
                    <a:srgbClr val="FFFFFF"/>
                  </a:solidFill>
                  <a:latin typeface="Arial" charset="0"/>
                </a:rPr>
                <a:t>Y</a:t>
              </a:r>
              <a:endParaRPr lang="en-US">
                <a:solidFill>
                  <a:srgbClr val="000000"/>
                </a:solidFill>
              </a:endParaRPr>
            </a:p>
          </p:txBody>
        </p:sp>
        <p:sp>
          <p:nvSpPr>
            <p:cNvPr id="55428" name="Rectangle 293"/>
            <p:cNvSpPr>
              <a:spLocks noChangeArrowheads="1"/>
            </p:cNvSpPr>
            <p:nvPr/>
          </p:nvSpPr>
          <p:spPr bwMode="auto">
            <a:xfrm>
              <a:off x="3969" y="3186"/>
              <a:ext cx="15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a:solidFill>
                    <a:srgbClr val="000000"/>
                  </a:solidFill>
                  <a:latin typeface="Arial" charset="0"/>
                </a:rPr>
                <a:t>bait</a:t>
              </a:r>
              <a:endParaRPr lang="en-US">
                <a:solidFill>
                  <a:srgbClr val="000000"/>
                </a:solidFill>
              </a:endParaRPr>
            </a:p>
          </p:txBody>
        </p:sp>
        <p:sp>
          <p:nvSpPr>
            <p:cNvPr id="55429" name="Rectangle 294"/>
            <p:cNvSpPr>
              <a:spLocks noChangeArrowheads="1"/>
            </p:cNvSpPr>
            <p:nvPr/>
          </p:nvSpPr>
          <p:spPr bwMode="auto">
            <a:xfrm>
              <a:off x="4134" y="3355"/>
              <a:ext cx="17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a:solidFill>
                    <a:srgbClr val="000000"/>
                  </a:solidFill>
                  <a:latin typeface="Arial" charset="0"/>
                </a:rPr>
                <a:t>prey</a:t>
              </a:r>
              <a:endParaRPr lang="en-US">
                <a:solidFill>
                  <a:srgbClr val="000000"/>
                </a:solidFill>
              </a:endParaRPr>
            </a:p>
          </p:txBody>
        </p:sp>
        <p:sp>
          <p:nvSpPr>
            <p:cNvPr id="55430" name="Rectangle 295"/>
            <p:cNvSpPr>
              <a:spLocks noChangeArrowheads="1"/>
            </p:cNvSpPr>
            <p:nvPr/>
          </p:nvSpPr>
          <p:spPr bwMode="auto">
            <a:xfrm>
              <a:off x="5128" y="3404"/>
              <a:ext cx="1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a:solidFill>
                    <a:srgbClr val="00FFFF"/>
                  </a:solidFill>
                  <a:latin typeface="Arial" charset="0"/>
                </a:rPr>
                <a:t>lac </a:t>
              </a:r>
              <a:r>
                <a:rPr lang="sl-SI" sz="900" b="1">
                  <a:solidFill>
                    <a:srgbClr val="00FFFF"/>
                  </a:solidFill>
                  <a:latin typeface="Arial" charset="0"/>
                </a:rPr>
                <a:t>Z</a:t>
              </a:r>
              <a:endParaRPr lang="en-US">
                <a:solidFill>
                  <a:srgbClr val="000000"/>
                </a:solidFill>
              </a:endParaRPr>
            </a:p>
          </p:txBody>
        </p:sp>
        <p:sp>
          <p:nvSpPr>
            <p:cNvPr id="55431" name="Rectangle 296"/>
            <p:cNvSpPr>
              <a:spLocks noChangeArrowheads="1"/>
            </p:cNvSpPr>
            <p:nvPr/>
          </p:nvSpPr>
          <p:spPr bwMode="auto">
            <a:xfrm>
              <a:off x="4981" y="3691"/>
              <a:ext cx="7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a:solidFill>
                    <a:srgbClr val="00FFFF"/>
                  </a:solidFill>
                  <a:latin typeface="Symbol" pitchFamily="18" charset="2"/>
                </a:rPr>
                <a:t>b</a:t>
              </a:r>
              <a:endParaRPr lang="en-US">
                <a:solidFill>
                  <a:srgbClr val="000000"/>
                </a:solidFill>
              </a:endParaRPr>
            </a:p>
          </p:txBody>
        </p:sp>
        <p:sp>
          <p:nvSpPr>
            <p:cNvPr id="55432" name="Rectangle 297"/>
            <p:cNvSpPr>
              <a:spLocks noChangeArrowheads="1"/>
            </p:cNvSpPr>
            <p:nvPr/>
          </p:nvSpPr>
          <p:spPr bwMode="auto">
            <a:xfrm>
              <a:off x="5019" y="3699"/>
              <a:ext cx="46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a:solidFill>
                    <a:srgbClr val="00FFFF"/>
                  </a:solidFill>
                  <a:latin typeface="Arial" charset="0"/>
                </a:rPr>
                <a:t>-galaktozidaza</a:t>
              </a:r>
              <a:endParaRPr lang="en-US">
                <a:solidFill>
                  <a:srgbClr val="000000"/>
                </a:solidFill>
              </a:endParaRPr>
            </a:p>
          </p:txBody>
        </p:sp>
        <p:sp>
          <p:nvSpPr>
            <p:cNvPr id="55433" name="Rectangle 298"/>
            <p:cNvSpPr>
              <a:spLocks noChangeArrowheads="1"/>
            </p:cNvSpPr>
            <p:nvPr/>
          </p:nvSpPr>
          <p:spPr bwMode="auto">
            <a:xfrm>
              <a:off x="4879" y="3958"/>
              <a:ext cx="20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a:solidFill>
                    <a:srgbClr val="00FFFF"/>
                  </a:solidFill>
                  <a:latin typeface="Arial" charset="0"/>
                </a:rPr>
                <a:t>X-gal</a:t>
              </a:r>
              <a:endParaRPr lang="en-US">
                <a:solidFill>
                  <a:srgbClr val="000000"/>
                </a:solidFill>
              </a:endParaRPr>
            </a:p>
          </p:txBody>
        </p:sp>
        <p:sp>
          <p:nvSpPr>
            <p:cNvPr id="55434" name="Rectangle 299"/>
            <p:cNvSpPr>
              <a:spLocks noChangeArrowheads="1"/>
            </p:cNvSpPr>
            <p:nvPr/>
          </p:nvSpPr>
          <p:spPr bwMode="auto">
            <a:xfrm>
              <a:off x="5355" y="3958"/>
              <a:ext cx="24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a:solidFill>
                    <a:srgbClr val="00FFFF"/>
                  </a:solidFill>
                  <a:latin typeface="Arial" charset="0"/>
                </a:rPr>
                <a:t>modra </a:t>
              </a:r>
            </a:p>
            <a:p>
              <a:pPr eaLnBrk="1" hangingPunct="1"/>
              <a:r>
                <a:rPr lang="en-US" sz="900" b="1">
                  <a:solidFill>
                    <a:srgbClr val="00FFFF"/>
                  </a:solidFill>
                  <a:latin typeface="Arial" charset="0"/>
                </a:rPr>
                <a:t>barva</a:t>
              </a:r>
              <a:endParaRPr lang="en-US">
                <a:solidFill>
                  <a:srgbClr val="000000"/>
                </a:solidFill>
              </a:endParaRPr>
            </a:p>
          </p:txBody>
        </p:sp>
        <p:sp>
          <p:nvSpPr>
            <p:cNvPr id="55435" name="Freeform 300"/>
            <p:cNvSpPr>
              <a:spLocks/>
            </p:cNvSpPr>
            <p:nvPr/>
          </p:nvSpPr>
          <p:spPr bwMode="auto">
            <a:xfrm>
              <a:off x="5088" y="4000"/>
              <a:ext cx="221" cy="9"/>
            </a:xfrm>
            <a:custGeom>
              <a:avLst/>
              <a:gdLst>
                <a:gd name="T0" fmla="*/ 221 w 221"/>
                <a:gd name="T1" fmla="*/ 4 h 9"/>
                <a:gd name="T2" fmla="*/ 221 w 221"/>
                <a:gd name="T3" fmla="*/ 0 h 9"/>
                <a:gd name="T4" fmla="*/ 0 w 221"/>
                <a:gd name="T5" fmla="*/ 0 h 9"/>
                <a:gd name="T6" fmla="*/ 0 w 221"/>
                <a:gd name="T7" fmla="*/ 9 h 9"/>
                <a:gd name="T8" fmla="*/ 221 w 221"/>
                <a:gd name="T9" fmla="*/ 9 h 9"/>
                <a:gd name="T10" fmla="*/ 221 w 221"/>
                <a:gd name="T11" fmla="*/ 4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 h="9">
                  <a:moveTo>
                    <a:pt x="221" y="4"/>
                  </a:moveTo>
                  <a:lnTo>
                    <a:pt x="221" y="0"/>
                  </a:lnTo>
                  <a:lnTo>
                    <a:pt x="0" y="0"/>
                  </a:lnTo>
                  <a:lnTo>
                    <a:pt x="0" y="9"/>
                  </a:lnTo>
                  <a:lnTo>
                    <a:pt x="221" y="9"/>
                  </a:lnTo>
                  <a:lnTo>
                    <a:pt x="221" y="4"/>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436" name="Freeform 301"/>
            <p:cNvSpPr>
              <a:spLocks/>
            </p:cNvSpPr>
            <p:nvPr/>
          </p:nvSpPr>
          <p:spPr bwMode="auto">
            <a:xfrm>
              <a:off x="5196" y="3558"/>
              <a:ext cx="9" cy="119"/>
            </a:xfrm>
            <a:custGeom>
              <a:avLst/>
              <a:gdLst>
                <a:gd name="T0" fmla="*/ 5 w 9"/>
                <a:gd name="T1" fmla="*/ 119 h 119"/>
                <a:gd name="T2" fmla="*/ 9 w 9"/>
                <a:gd name="T3" fmla="*/ 119 h 119"/>
                <a:gd name="T4" fmla="*/ 9 w 9"/>
                <a:gd name="T5" fmla="*/ 0 h 119"/>
                <a:gd name="T6" fmla="*/ 0 w 9"/>
                <a:gd name="T7" fmla="*/ 0 h 119"/>
                <a:gd name="T8" fmla="*/ 0 w 9"/>
                <a:gd name="T9" fmla="*/ 119 h 119"/>
                <a:gd name="T10" fmla="*/ 5 w 9"/>
                <a:gd name="T11" fmla="*/ 119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19">
                  <a:moveTo>
                    <a:pt x="5" y="119"/>
                  </a:moveTo>
                  <a:lnTo>
                    <a:pt x="9" y="119"/>
                  </a:lnTo>
                  <a:lnTo>
                    <a:pt x="9" y="0"/>
                  </a:lnTo>
                  <a:lnTo>
                    <a:pt x="0" y="0"/>
                  </a:lnTo>
                  <a:lnTo>
                    <a:pt x="0" y="119"/>
                  </a:lnTo>
                  <a:lnTo>
                    <a:pt x="5" y="119"/>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437" name="Freeform 302"/>
            <p:cNvSpPr>
              <a:spLocks/>
            </p:cNvSpPr>
            <p:nvPr/>
          </p:nvSpPr>
          <p:spPr bwMode="auto">
            <a:xfrm>
              <a:off x="5196" y="3827"/>
              <a:ext cx="9" cy="134"/>
            </a:xfrm>
            <a:custGeom>
              <a:avLst/>
              <a:gdLst>
                <a:gd name="T0" fmla="*/ 5 w 9"/>
                <a:gd name="T1" fmla="*/ 134 h 134"/>
                <a:gd name="T2" fmla="*/ 9 w 9"/>
                <a:gd name="T3" fmla="*/ 134 h 134"/>
                <a:gd name="T4" fmla="*/ 9 w 9"/>
                <a:gd name="T5" fmla="*/ 0 h 134"/>
                <a:gd name="T6" fmla="*/ 0 w 9"/>
                <a:gd name="T7" fmla="*/ 0 h 134"/>
                <a:gd name="T8" fmla="*/ 0 w 9"/>
                <a:gd name="T9" fmla="*/ 134 h 134"/>
                <a:gd name="T10" fmla="*/ 5 w 9"/>
                <a:gd name="T11" fmla="*/ 134 h 1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34">
                  <a:moveTo>
                    <a:pt x="5" y="134"/>
                  </a:moveTo>
                  <a:lnTo>
                    <a:pt x="9" y="134"/>
                  </a:lnTo>
                  <a:lnTo>
                    <a:pt x="9" y="0"/>
                  </a:lnTo>
                  <a:lnTo>
                    <a:pt x="0" y="0"/>
                  </a:lnTo>
                  <a:lnTo>
                    <a:pt x="0" y="134"/>
                  </a:lnTo>
                  <a:lnTo>
                    <a:pt x="5" y="134"/>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438" name="Freeform 303"/>
            <p:cNvSpPr>
              <a:spLocks/>
            </p:cNvSpPr>
            <p:nvPr/>
          </p:nvSpPr>
          <p:spPr bwMode="auto">
            <a:xfrm>
              <a:off x="5182" y="3635"/>
              <a:ext cx="35" cy="59"/>
            </a:xfrm>
            <a:custGeom>
              <a:avLst/>
              <a:gdLst>
                <a:gd name="T0" fmla="*/ 35 w 35"/>
                <a:gd name="T1" fmla="*/ 0 h 59"/>
                <a:gd name="T2" fmla="*/ 17 w 35"/>
                <a:gd name="T3" fmla="*/ 59 h 59"/>
                <a:gd name="T4" fmla="*/ 0 w 35"/>
                <a:gd name="T5" fmla="*/ 0 h 59"/>
                <a:gd name="T6" fmla="*/ 19 w 35"/>
                <a:gd name="T7" fmla="*/ 17 h 59"/>
                <a:gd name="T8" fmla="*/ 35 w 35"/>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9">
                  <a:moveTo>
                    <a:pt x="35" y="0"/>
                  </a:moveTo>
                  <a:lnTo>
                    <a:pt x="17" y="59"/>
                  </a:lnTo>
                  <a:lnTo>
                    <a:pt x="0" y="0"/>
                  </a:lnTo>
                  <a:lnTo>
                    <a:pt x="19" y="17"/>
                  </a:lnTo>
                  <a:lnTo>
                    <a:pt x="35"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439" name="Freeform 304"/>
            <p:cNvSpPr>
              <a:spLocks/>
            </p:cNvSpPr>
            <p:nvPr/>
          </p:nvSpPr>
          <p:spPr bwMode="auto">
            <a:xfrm>
              <a:off x="5182" y="3931"/>
              <a:ext cx="35" cy="57"/>
            </a:xfrm>
            <a:custGeom>
              <a:avLst/>
              <a:gdLst>
                <a:gd name="T0" fmla="*/ 35 w 35"/>
                <a:gd name="T1" fmla="*/ 0 h 57"/>
                <a:gd name="T2" fmla="*/ 17 w 35"/>
                <a:gd name="T3" fmla="*/ 57 h 57"/>
                <a:gd name="T4" fmla="*/ 0 w 35"/>
                <a:gd name="T5" fmla="*/ 0 h 57"/>
                <a:gd name="T6" fmla="*/ 19 w 35"/>
                <a:gd name="T7" fmla="*/ 15 h 57"/>
                <a:gd name="T8" fmla="*/ 35 w 35"/>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7">
                  <a:moveTo>
                    <a:pt x="35" y="0"/>
                  </a:moveTo>
                  <a:lnTo>
                    <a:pt x="17" y="57"/>
                  </a:lnTo>
                  <a:lnTo>
                    <a:pt x="0" y="0"/>
                  </a:lnTo>
                  <a:lnTo>
                    <a:pt x="19" y="15"/>
                  </a:lnTo>
                  <a:lnTo>
                    <a:pt x="35"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440" name="Freeform 305"/>
            <p:cNvSpPr>
              <a:spLocks/>
            </p:cNvSpPr>
            <p:nvPr/>
          </p:nvSpPr>
          <p:spPr bwMode="auto">
            <a:xfrm>
              <a:off x="5280" y="3988"/>
              <a:ext cx="60" cy="35"/>
            </a:xfrm>
            <a:custGeom>
              <a:avLst/>
              <a:gdLst>
                <a:gd name="T0" fmla="*/ 0 w 60"/>
                <a:gd name="T1" fmla="*/ 0 h 35"/>
                <a:gd name="T2" fmla="*/ 60 w 60"/>
                <a:gd name="T3" fmla="*/ 16 h 35"/>
                <a:gd name="T4" fmla="*/ 2 w 60"/>
                <a:gd name="T5" fmla="*/ 35 h 35"/>
                <a:gd name="T6" fmla="*/ 17 w 60"/>
                <a:gd name="T7" fmla="*/ 16 h 35"/>
                <a:gd name="T8" fmla="*/ 0 w 60"/>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35">
                  <a:moveTo>
                    <a:pt x="0" y="0"/>
                  </a:moveTo>
                  <a:lnTo>
                    <a:pt x="60" y="16"/>
                  </a:lnTo>
                  <a:lnTo>
                    <a:pt x="2" y="35"/>
                  </a:lnTo>
                  <a:lnTo>
                    <a:pt x="17" y="16"/>
                  </a:lnTo>
                  <a:lnTo>
                    <a:pt x="0"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55309" name="Rectangle 307"/>
          <p:cNvSpPr>
            <a:spLocks noChangeArrowheads="1"/>
          </p:cNvSpPr>
          <p:nvPr/>
        </p:nvSpPr>
        <p:spPr bwMode="auto">
          <a:xfrm>
            <a:off x="1050925" y="1133475"/>
            <a:ext cx="847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b="1">
                <a:solidFill>
                  <a:srgbClr val="00FFFF"/>
                </a:solidFill>
                <a:latin typeface="Arial" charset="0"/>
              </a:rPr>
              <a:t>protein X</a:t>
            </a:r>
            <a:endParaRPr lang="en-US">
              <a:solidFill>
                <a:srgbClr val="000000"/>
              </a:solidFill>
            </a:endParaRPr>
          </a:p>
        </p:txBody>
      </p:sp>
      <p:sp>
        <p:nvSpPr>
          <p:cNvPr id="55310" name="Rectangle 308"/>
          <p:cNvSpPr>
            <a:spLocks noChangeArrowheads="1"/>
          </p:cNvSpPr>
          <p:nvPr/>
        </p:nvSpPr>
        <p:spPr bwMode="auto">
          <a:xfrm>
            <a:off x="1152525" y="868363"/>
            <a:ext cx="6381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200" b="1" i="1">
                <a:solidFill>
                  <a:srgbClr val="FF00FF"/>
                </a:solidFill>
                <a:latin typeface="Arial" charset="0"/>
              </a:rPr>
              <a:t>vaba</a:t>
            </a:r>
            <a:endParaRPr lang="en-US">
              <a:solidFill>
                <a:srgbClr val="000000"/>
              </a:solidFill>
            </a:endParaRPr>
          </a:p>
        </p:txBody>
      </p:sp>
      <p:sp>
        <p:nvSpPr>
          <p:cNvPr id="55311" name="Rectangle 309"/>
          <p:cNvSpPr>
            <a:spLocks noChangeArrowheads="1"/>
          </p:cNvSpPr>
          <p:nvPr/>
        </p:nvSpPr>
        <p:spPr bwMode="auto">
          <a:xfrm>
            <a:off x="320675" y="854075"/>
            <a:ext cx="2271713" cy="511175"/>
          </a:xfrm>
          <a:prstGeom prst="rect">
            <a:avLst/>
          </a:prstGeom>
          <a:noFill/>
          <a:ln w="3175">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sl-SI">
              <a:solidFill>
                <a:srgbClr val="000000"/>
              </a:solidFill>
            </a:endParaRPr>
          </a:p>
        </p:txBody>
      </p:sp>
      <p:graphicFrame>
        <p:nvGraphicFramePr>
          <p:cNvPr id="55312" name="Object 310"/>
          <p:cNvGraphicFramePr>
            <a:graphicFrameLocks noChangeAspect="1"/>
          </p:cNvGraphicFramePr>
          <p:nvPr/>
        </p:nvGraphicFramePr>
        <p:xfrm>
          <a:off x="1295400" y="1676400"/>
          <a:ext cx="180975" cy="471488"/>
        </p:xfrm>
        <a:graphic>
          <a:graphicData uri="http://schemas.openxmlformats.org/presentationml/2006/ole">
            <mc:AlternateContent xmlns:mc="http://schemas.openxmlformats.org/markup-compatibility/2006">
              <mc:Choice xmlns:v="urn:schemas-microsoft-com:vml" Requires="v">
                <p:oleObj spid="_x0000_s55659" name="CorelDRAW" r:id="rId9" imgW="304800" imgH="304800" progId="CorelDRAW.Graphic.9">
                  <p:embed/>
                </p:oleObj>
              </mc:Choice>
              <mc:Fallback>
                <p:oleObj name="CorelDRAW" r:id="rId9" imgW="304800" imgH="304800" progId="CorelDRAW.Graphic.9">
                  <p:embed/>
                  <p:pic>
                    <p:nvPicPr>
                      <p:cNvPr id="0" name="Object 3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1676400"/>
                        <a:ext cx="1809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13" name="Rectangle 311"/>
          <p:cNvSpPr>
            <a:spLocks noChangeArrowheads="1"/>
          </p:cNvSpPr>
          <p:nvPr/>
        </p:nvSpPr>
        <p:spPr bwMode="auto">
          <a:xfrm>
            <a:off x="968375" y="1425575"/>
            <a:ext cx="8255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cDNA za X</a:t>
            </a:r>
            <a:endParaRPr lang="en-US">
              <a:solidFill>
                <a:srgbClr val="000000"/>
              </a:solidFill>
            </a:endParaRPr>
          </a:p>
        </p:txBody>
      </p:sp>
      <p:pic>
        <p:nvPicPr>
          <p:cNvPr id="55314" name="Picture 3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1676400"/>
            <a:ext cx="744538" cy="8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15" name="Picture 3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6800" y="2286000"/>
            <a:ext cx="6731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16" name="Picture 3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5400" y="3124200"/>
            <a:ext cx="1809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17" name="Rectangle 315"/>
          <p:cNvSpPr>
            <a:spLocks noChangeArrowheads="1"/>
          </p:cNvSpPr>
          <p:nvPr/>
        </p:nvSpPr>
        <p:spPr bwMode="auto">
          <a:xfrm>
            <a:off x="241300" y="3032125"/>
            <a:ext cx="9207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transfekcija</a:t>
            </a:r>
            <a:endParaRPr lang="en-US">
              <a:solidFill>
                <a:srgbClr val="000000"/>
              </a:solidFill>
            </a:endParaRPr>
          </a:p>
        </p:txBody>
      </p:sp>
      <p:pic>
        <p:nvPicPr>
          <p:cNvPr id="55318" name="Picture 3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6800" y="3505200"/>
            <a:ext cx="649288"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19" name="Rectangle 317"/>
          <p:cNvSpPr>
            <a:spLocks noChangeArrowheads="1"/>
          </p:cNvSpPr>
          <p:nvPr/>
        </p:nvSpPr>
        <p:spPr bwMode="auto">
          <a:xfrm>
            <a:off x="381000" y="3657600"/>
            <a:ext cx="7461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kvasovke</a:t>
            </a:r>
            <a:endParaRPr lang="en-US">
              <a:solidFill>
                <a:srgbClr val="000000"/>
              </a:solidFill>
            </a:endParaRPr>
          </a:p>
        </p:txBody>
      </p:sp>
      <p:pic>
        <p:nvPicPr>
          <p:cNvPr id="55320" name="Picture 3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600" y="3949700"/>
            <a:ext cx="2936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21" name="Text Box 319"/>
          <p:cNvSpPr txBox="1">
            <a:spLocks noChangeArrowheads="1"/>
          </p:cNvSpPr>
          <p:nvPr/>
        </p:nvSpPr>
        <p:spPr bwMode="auto">
          <a:xfrm>
            <a:off x="152400" y="2209800"/>
            <a:ext cx="838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b="1">
                <a:solidFill>
                  <a:srgbClr val="FF66CC"/>
                </a:solidFill>
                <a:latin typeface="Arial" charset="0"/>
              </a:rPr>
              <a:t>DNA-vezavna domena</a:t>
            </a:r>
          </a:p>
        </p:txBody>
      </p:sp>
      <p:sp>
        <p:nvSpPr>
          <p:cNvPr id="55322" name="Rectangle 320"/>
          <p:cNvSpPr>
            <a:spLocks noChangeArrowheads="1"/>
          </p:cNvSpPr>
          <p:nvPr/>
        </p:nvSpPr>
        <p:spPr bwMode="auto">
          <a:xfrm>
            <a:off x="1765300" y="2111375"/>
            <a:ext cx="7635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plazmidni</a:t>
            </a:r>
            <a:endParaRPr lang="en-US">
              <a:solidFill>
                <a:srgbClr val="000000"/>
              </a:solidFill>
            </a:endParaRPr>
          </a:p>
        </p:txBody>
      </p:sp>
      <p:sp>
        <p:nvSpPr>
          <p:cNvPr id="55323" name="Rectangle 321"/>
          <p:cNvSpPr>
            <a:spLocks noChangeArrowheads="1"/>
          </p:cNvSpPr>
          <p:nvPr/>
        </p:nvSpPr>
        <p:spPr bwMode="auto">
          <a:xfrm>
            <a:off x="1765300" y="2289175"/>
            <a:ext cx="14906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ekspresijski vektor</a:t>
            </a:r>
            <a:endParaRPr lang="en-US">
              <a:solidFill>
                <a:srgbClr val="000000"/>
              </a:solidFill>
            </a:endParaRPr>
          </a:p>
        </p:txBody>
      </p:sp>
      <p:sp>
        <p:nvSpPr>
          <p:cNvPr id="55324" name="Rectangle 322"/>
          <p:cNvSpPr>
            <a:spLocks noChangeArrowheads="1"/>
          </p:cNvSpPr>
          <p:nvPr/>
        </p:nvSpPr>
        <p:spPr bwMode="auto">
          <a:xfrm>
            <a:off x="5334000" y="3124200"/>
            <a:ext cx="7635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plazmidni</a:t>
            </a:r>
            <a:endParaRPr lang="en-US">
              <a:solidFill>
                <a:srgbClr val="000000"/>
              </a:solidFill>
            </a:endParaRPr>
          </a:p>
        </p:txBody>
      </p:sp>
      <p:sp>
        <p:nvSpPr>
          <p:cNvPr id="55325" name="Rectangle 323"/>
          <p:cNvSpPr>
            <a:spLocks noChangeArrowheads="1"/>
          </p:cNvSpPr>
          <p:nvPr/>
        </p:nvSpPr>
        <p:spPr bwMode="auto">
          <a:xfrm>
            <a:off x="5334000" y="3302000"/>
            <a:ext cx="14906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ekspresijski vektor</a:t>
            </a:r>
            <a:endParaRPr lang="en-US">
              <a:solidFill>
                <a:srgbClr val="000000"/>
              </a:solidFill>
            </a:endParaRPr>
          </a:p>
        </p:txBody>
      </p:sp>
      <p:sp>
        <p:nvSpPr>
          <p:cNvPr id="55326" name="Rectangle 324"/>
          <p:cNvSpPr>
            <a:spLocks noChangeArrowheads="1"/>
          </p:cNvSpPr>
          <p:nvPr/>
        </p:nvSpPr>
        <p:spPr bwMode="auto">
          <a:xfrm>
            <a:off x="4419600" y="1143000"/>
            <a:ext cx="112871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66FFFF"/>
                </a:solidFill>
                <a:latin typeface="Arial" charset="0"/>
              </a:rPr>
              <a:t>neznani protein</a:t>
            </a:r>
            <a:endParaRPr lang="en-US">
              <a:solidFill>
                <a:srgbClr val="CCECFF"/>
              </a:solidFill>
            </a:endParaRPr>
          </a:p>
        </p:txBody>
      </p:sp>
      <p:sp>
        <p:nvSpPr>
          <p:cNvPr id="55327" name="Rectangle 325"/>
          <p:cNvSpPr>
            <a:spLocks noChangeArrowheads="1"/>
          </p:cNvSpPr>
          <p:nvPr/>
        </p:nvSpPr>
        <p:spPr bwMode="auto">
          <a:xfrm>
            <a:off x="4724400" y="838200"/>
            <a:ext cx="5762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200" b="1" i="1">
                <a:solidFill>
                  <a:srgbClr val="FFFF00"/>
                </a:solidFill>
                <a:latin typeface="Arial" charset="0"/>
              </a:rPr>
              <a:t>plen</a:t>
            </a:r>
            <a:endParaRPr lang="en-US">
              <a:solidFill>
                <a:srgbClr val="000000"/>
              </a:solidFill>
            </a:endParaRPr>
          </a:p>
        </p:txBody>
      </p:sp>
      <p:sp>
        <p:nvSpPr>
          <p:cNvPr id="55328" name="Rectangle 326"/>
          <p:cNvSpPr>
            <a:spLocks noChangeArrowheads="1"/>
          </p:cNvSpPr>
          <p:nvPr/>
        </p:nvSpPr>
        <p:spPr bwMode="auto">
          <a:xfrm>
            <a:off x="3978275" y="854075"/>
            <a:ext cx="1947863" cy="525463"/>
          </a:xfrm>
          <a:prstGeom prst="rect">
            <a:avLst/>
          </a:prstGeom>
          <a:noFill/>
          <a:ln w="3175">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sl-SI">
              <a:solidFill>
                <a:srgbClr val="000000"/>
              </a:solidFill>
            </a:endParaRPr>
          </a:p>
        </p:txBody>
      </p:sp>
      <p:sp>
        <p:nvSpPr>
          <p:cNvPr id="55329" name="Rectangle 327"/>
          <p:cNvSpPr>
            <a:spLocks noChangeArrowheads="1"/>
          </p:cNvSpPr>
          <p:nvPr/>
        </p:nvSpPr>
        <p:spPr bwMode="auto">
          <a:xfrm>
            <a:off x="4876800" y="1447800"/>
            <a:ext cx="355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FFFF"/>
                </a:solidFill>
                <a:latin typeface="Arial" charset="0"/>
              </a:rPr>
              <a:t>tkivo</a:t>
            </a:r>
            <a:endParaRPr lang="en-US">
              <a:solidFill>
                <a:srgbClr val="000000"/>
              </a:solidFill>
            </a:endParaRPr>
          </a:p>
        </p:txBody>
      </p:sp>
      <p:pic>
        <p:nvPicPr>
          <p:cNvPr id="55330" name="Picture 32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95800" y="1600200"/>
            <a:ext cx="89376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31" name="Picture 32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24425" y="2133600"/>
            <a:ext cx="1809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32" name="Rectangle 330"/>
          <p:cNvSpPr>
            <a:spLocks noChangeArrowheads="1"/>
          </p:cNvSpPr>
          <p:nvPr/>
        </p:nvSpPr>
        <p:spPr bwMode="auto">
          <a:xfrm>
            <a:off x="4603750" y="2425700"/>
            <a:ext cx="11303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celotna mRNA</a:t>
            </a:r>
            <a:endParaRPr lang="en-US">
              <a:solidFill>
                <a:srgbClr val="000000"/>
              </a:solidFill>
            </a:endParaRPr>
          </a:p>
        </p:txBody>
      </p:sp>
      <p:pic>
        <p:nvPicPr>
          <p:cNvPr id="55333" name="Picture 3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000" y="2635250"/>
            <a:ext cx="1809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34" name="Rectangle 332"/>
          <p:cNvSpPr>
            <a:spLocks noChangeArrowheads="1"/>
          </p:cNvSpPr>
          <p:nvPr/>
        </p:nvSpPr>
        <p:spPr bwMode="auto">
          <a:xfrm>
            <a:off x="5197475" y="2700338"/>
            <a:ext cx="17557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reverzna transkriptaza</a:t>
            </a:r>
            <a:endParaRPr lang="en-US">
              <a:solidFill>
                <a:srgbClr val="000000"/>
              </a:solidFill>
            </a:endParaRPr>
          </a:p>
        </p:txBody>
      </p:sp>
      <p:pic>
        <p:nvPicPr>
          <p:cNvPr id="55335" name="Picture 33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00600" y="2971800"/>
            <a:ext cx="46355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36" name="Picture 3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000" y="3200400"/>
            <a:ext cx="1809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37" name="Picture 33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24400" y="3581400"/>
            <a:ext cx="677863"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38" name="Picture 33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33800" y="3810000"/>
            <a:ext cx="90805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39" name="Picture 33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84513" y="3505200"/>
            <a:ext cx="649287"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40" name="Rectangle 338"/>
          <p:cNvSpPr>
            <a:spLocks noChangeArrowheads="1"/>
          </p:cNvSpPr>
          <p:nvPr/>
        </p:nvSpPr>
        <p:spPr bwMode="auto">
          <a:xfrm>
            <a:off x="5502275" y="3787775"/>
            <a:ext cx="16113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FFFF00"/>
                </a:solidFill>
                <a:latin typeface="Arial" charset="0"/>
              </a:rPr>
              <a:t>aktivacijska domena</a:t>
            </a:r>
            <a:endParaRPr lang="en-US">
              <a:solidFill>
                <a:srgbClr val="000000"/>
              </a:solidFill>
            </a:endParaRPr>
          </a:p>
        </p:txBody>
      </p:sp>
      <p:sp>
        <p:nvSpPr>
          <p:cNvPr id="55341" name="Rectangle 339"/>
          <p:cNvSpPr>
            <a:spLocks noChangeArrowheads="1"/>
          </p:cNvSpPr>
          <p:nvPr/>
        </p:nvSpPr>
        <p:spPr bwMode="auto">
          <a:xfrm>
            <a:off x="3746500" y="3559175"/>
            <a:ext cx="9207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transfekcija</a:t>
            </a:r>
            <a:endParaRPr lang="en-US">
              <a:solidFill>
                <a:srgbClr val="000000"/>
              </a:solidFill>
            </a:endParaRPr>
          </a:p>
        </p:txBody>
      </p:sp>
      <p:grpSp>
        <p:nvGrpSpPr>
          <p:cNvPr id="201044" name="Group 340"/>
          <p:cNvGrpSpPr>
            <a:grpSpLocks/>
          </p:cNvGrpSpPr>
          <p:nvPr/>
        </p:nvGrpSpPr>
        <p:grpSpPr bwMode="auto">
          <a:xfrm>
            <a:off x="381000" y="4419600"/>
            <a:ext cx="1143000" cy="763588"/>
            <a:chOff x="240" y="2784"/>
            <a:chExt cx="720" cy="481"/>
          </a:xfrm>
        </p:grpSpPr>
        <p:pic>
          <p:nvPicPr>
            <p:cNvPr id="55350" name="Picture 34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46" y="2784"/>
              <a:ext cx="114" cy="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51" name="Rectangle 342"/>
            <p:cNvSpPr>
              <a:spLocks noChangeArrowheads="1"/>
            </p:cNvSpPr>
            <p:nvPr/>
          </p:nvSpPr>
          <p:spPr bwMode="auto">
            <a:xfrm>
              <a:off x="240" y="2880"/>
              <a:ext cx="58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transfekcija</a:t>
              </a:r>
              <a:endParaRPr lang="en-US">
                <a:solidFill>
                  <a:srgbClr val="000000"/>
                </a:solidFill>
              </a:endParaRPr>
            </a:p>
          </p:txBody>
        </p:sp>
      </p:grpSp>
      <p:pic>
        <p:nvPicPr>
          <p:cNvPr id="201047" name="Picture 34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03313" y="5334000"/>
            <a:ext cx="649287"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1048" name="Rectangle 344"/>
          <p:cNvSpPr>
            <a:spLocks noChangeArrowheads="1"/>
          </p:cNvSpPr>
          <p:nvPr/>
        </p:nvSpPr>
        <p:spPr bwMode="auto">
          <a:xfrm>
            <a:off x="88900" y="5316538"/>
            <a:ext cx="1116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US" sz="1100" b="1">
                <a:solidFill>
                  <a:srgbClr val="00FFFF"/>
                </a:solidFill>
                <a:latin typeface="Arial" charset="0"/>
              </a:rPr>
              <a:t>retransformirane</a:t>
            </a:r>
          </a:p>
          <a:p>
            <a:pPr algn="ctr" eaLnBrk="1" hangingPunct="1"/>
            <a:r>
              <a:rPr lang="en-US" sz="1100" b="1">
                <a:solidFill>
                  <a:srgbClr val="00FFFF"/>
                </a:solidFill>
                <a:latin typeface="Arial" charset="0"/>
              </a:rPr>
              <a:t>kvasovke</a:t>
            </a:r>
            <a:endParaRPr lang="en-US">
              <a:solidFill>
                <a:srgbClr val="000000"/>
              </a:solidFill>
            </a:endParaRPr>
          </a:p>
        </p:txBody>
      </p:sp>
      <p:pic>
        <p:nvPicPr>
          <p:cNvPr id="201049" name="Picture 34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0" y="6007100"/>
            <a:ext cx="2936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1050" name="Group 346"/>
          <p:cNvGrpSpPr>
            <a:grpSpLocks/>
          </p:cNvGrpSpPr>
          <p:nvPr/>
        </p:nvGrpSpPr>
        <p:grpSpPr bwMode="auto">
          <a:xfrm>
            <a:off x="685800" y="5791200"/>
            <a:ext cx="276225" cy="714375"/>
            <a:chOff x="432" y="3648"/>
            <a:chExt cx="174" cy="450"/>
          </a:xfrm>
        </p:grpSpPr>
        <p:pic>
          <p:nvPicPr>
            <p:cNvPr id="55348" name="Picture 34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2" y="3648"/>
              <a:ext cx="174"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49" name="Picture 34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6" y="3936"/>
              <a:ext cx="130"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1053" name="Rectangle 349"/>
          <p:cNvSpPr>
            <a:spLocks noChangeArrowheads="1"/>
          </p:cNvSpPr>
          <p:nvPr/>
        </p:nvSpPr>
        <p:spPr bwMode="auto">
          <a:xfrm>
            <a:off x="304800" y="0"/>
            <a:ext cx="6296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b="1" i="1">
                <a:solidFill>
                  <a:srgbClr val="00FF00"/>
                </a:solidFill>
                <a:latin typeface="Arial" charset="0"/>
              </a:rPr>
              <a:t>(ribo)lov </a:t>
            </a:r>
            <a:r>
              <a:rPr lang="sl-SI" b="1" i="1">
                <a:solidFill>
                  <a:srgbClr val="00FF00"/>
                </a:solidFill>
                <a:latin typeface="Arial" charset="0"/>
              </a:rPr>
              <a:t>z </a:t>
            </a:r>
            <a:r>
              <a:rPr lang="en-US" b="1" i="1">
                <a:solidFill>
                  <a:srgbClr val="00FF00"/>
                </a:solidFill>
                <a:latin typeface="Arial" charset="0"/>
              </a:rPr>
              <a:t>dvohibridnim sistemom</a:t>
            </a:r>
            <a:r>
              <a:rPr lang="sl-SI" b="1" i="1">
                <a:solidFill>
                  <a:srgbClr val="00FF00"/>
                </a:solidFill>
                <a:latin typeface="Arial" charset="0"/>
              </a:rPr>
              <a:t> kvasovk</a:t>
            </a:r>
            <a:endParaRPr lang="en-US">
              <a:solidFill>
                <a:srgbClr val="000000"/>
              </a:solidFill>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0711"/>
                                        </p:tgtEl>
                                        <p:attrNameLst>
                                          <p:attrName>style.visibility</p:attrName>
                                        </p:attrNameLst>
                                      </p:cBhvr>
                                      <p:to>
                                        <p:strVal val="visible"/>
                                      </p:to>
                                    </p:set>
                                    <p:animEffect transition="in" filter="dissolve">
                                      <p:cBhvr>
                                        <p:cTn id="7" dur="500"/>
                                        <p:tgtEl>
                                          <p:spTgt spid="2007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00708"/>
                                        </p:tgtEl>
                                        <p:attrNameLst>
                                          <p:attrName>style.visibility</p:attrName>
                                        </p:attrNameLst>
                                      </p:cBhvr>
                                      <p:to>
                                        <p:strVal val="visible"/>
                                      </p:to>
                                    </p:set>
                                    <p:anim calcmode="lin" valueType="num">
                                      <p:cBhvr additive="base">
                                        <p:cTn id="12" dur="500" fill="hold"/>
                                        <p:tgtEl>
                                          <p:spTgt spid="200708"/>
                                        </p:tgtEl>
                                        <p:attrNameLst>
                                          <p:attrName>ppt_x</p:attrName>
                                        </p:attrNameLst>
                                      </p:cBhvr>
                                      <p:tavLst>
                                        <p:tav tm="0">
                                          <p:val>
                                            <p:strVal val="0-#ppt_w/2"/>
                                          </p:val>
                                        </p:tav>
                                        <p:tav tm="100000">
                                          <p:val>
                                            <p:strVal val="#ppt_x"/>
                                          </p:val>
                                        </p:tav>
                                      </p:tavLst>
                                    </p:anim>
                                    <p:anim calcmode="lin" valueType="num">
                                      <p:cBhvr additive="base">
                                        <p:cTn id="13" dur="500" fill="hold"/>
                                        <p:tgtEl>
                                          <p:spTgt spid="20070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201044"/>
                                        </p:tgtEl>
                                        <p:attrNameLst>
                                          <p:attrName>style.visibility</p:attrName>
                                        </p:attrNameLst>
                                      </p:cBhvr>
                                      <p:to>
                                        <p:strVal val="visible"/>
                                      </p:to>
                                    </p:set>
                                    <p:anim calcmode="lin" valueType="num">
                                      <p:cBhvr additive="base">
                                        <p:cTn id="18" dur="500" fill="hold"/>
                                        <p:tgtEl>
                                          <p:spTgt spid="201044"/>
                                        </p:tgtEl>
                                        <p:attrNameLst>
                                          <p:attrName>ppt_x</p:attrName>
                                        </p:attrNameLst>
                                      </p:cBhvr>
                                      <p:tavLst>
                                        <p:tav tm="0">
                                          <p:val>
                                            <p:strVal val="0-#ppt_w/2"/>
                                          </p:val>
                                        </p:tav>
                                        <p:tav tm="100000">
                                          <p:val>
                                            <p:strVal val="#ppt_x"/>
                                          </p:val>
                                        </p:tav>
                                      </p:tavLst>
                                    </p:anim>
                                    <p:anim calcmode="lin" valueType="num">
                                      <p:cBhvr additive="base">
                                        <p:cTn id="19" dur="500" fill="hold"/>
                                        <p:tgtEl>
                                          <p:spTgt spid="201044"/>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201047"/>
                                        </p:tgtEl>
                                        <p:attrNameLst>
                                          <p:attrName>style.visibility</p:attrName>
                                        </p:attrNameLst>
                                      </p:cBhvr>
                                      <p:to>
                                        <p:strVal val="visible"/>
                                      </p:to>
                                    </p:set>
                                    <p:anim calcmode="lin" valueType="num">
                                      <p:cBhvr additive="base">
                                        <p:cTn id="24" dur="500" fill="hold"/>
                                        <p:tgtEl>
                                          <p:spTgt spid="201047"/>
                                        </p:tgtEl>
                                        <p:attrNameLst>
                                          <p:attrName>ppt_x</p:attrName>
                                        </p:attrNameLst>
                                      </p:cBhvr>
                                      <p:tavLst>
                                        <p:tav tm="0">
                                          <p:val>
                                            <p:strVal val="0-#ppt_w/2"/>
                                          </p:val>
                                        </p:tav>
                                        <p:tav tm="100000">
                                          <p:val>
                                            <p:strVal val="#ppt_x"/>
                                          </p:val>
                                        </p:tav>
                                      </p:tavLst>
                                    </p:anim>
                                    <p:anim calcmode="lin" valueType="num">
                                      <p:cBhvr additive="base">
                                        <p:cTn id="25" dur="500" fill="hold"/>
                                        <p:tgtEl>
                                          <p:spTgt spid="201047"/>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01048"/>
                                        </p:tgtEl>
                                        <p:attrNameLst>
                                          <p:attrName>style.visibility</p:attrName>
                                        </p:attrNameLst>
                                      </p:cBhvr>
                                      <p:to>
                                        <p:strVal val="visible"/>
                                      </p:to>
                                    </p:set>
                                    <p:animEffect transition="in" filter="dissolve">
                                      <p:cBhvr>
                                        <p:cTn id="30" dur="500"/>
                                        <p:tgtEl>
                                          <p:spTgt spid="20104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20104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20105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0712"/>
                                        </p:tgtEl>
                                        <p:attrNameLst>
                                          <p:attrName>style.visibility</p:attrName>
                                        </p:attrNameLst>
                                      </p:cBhvr>
                                      <p:to>
                                        <p:strVal val="visible"/>
                                      </p:to>
                                    </p:set>
                                    <p:anim calcmode="lin" valueType="num">
                                      <p:cBhvr additive="base">
                                        <p:cTn id="43" dur="500" fill="hold"/>
                                        <p:tgtEl>
                                          <p:spTgt spid="200712"/>
                                        </p:tgtEl>
                                        <p:attrNameLst>
                                          <p:attrName>ppt_x</p:attrName>
                                        </p:attrNameLst>
                                      </p:cBhvr>
                                      <p:tavLst>
                                        <p:tav tm="0">
                                          <p:val>
                                            <p:strVal val="#ppt_x"/>
                                          </p:val>
                                        </p:tav>
                                        <p:tav tm="100000">
                                          <p:val>
                                            <p:strVal val="#ppt_x"/>
                                          </p:val>
                                        </p:tav>
                                      </p:tavLst>
                                    </p:anim>
                                    <p:anim calcmode="lin" valueType="num">
                                      <p:cBhvr additive="base">
                                        <p:cTn id="44" dur="500" fill="hold"/>
                                        <p:tgtEl>
                                          <p:spTgt spid="20071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01053"/>
                                        </p:tgtEl>
                                        <p:attrNameLst>
                                          <p:attrName>style.visibility</p:attrName>
                                        </p:attrNameLst>
                                      </p:cBhvr>
                                      <p:to>
                                        <p:strVal val="visible"/>
                                      </p:to>
                                    </p:set>
                                    <p:anim calcmode="lin" valueType="num">
                                      <p:cBhvr additive="base">
                                        <p:cTn id="49" dur="500" fill="hold"/>
                                        <p:tgtEl>
                                          <p:spTgt spid="201053"/>
                                        </p:tgtEl>
                                        <p:attrNameLst>
                                          <p:attrName>ppt_x</p:attrName>
                                        </p:attrNameLst>
                                      </p:cBhvr>
                                      <p:tavLst>
                                        <p:tav tm="0">
                                          <p:val>
                                            <p:strVal val="0-#ppt_w/2"/>
                                          </p:val>
                                        </p:tav>
                                        <p:tav tm="100000">
                                          <p:val>
                                            <p:strVal val="#ppt_x"/>
                                          </p:val>
                                        </p:tav>
                                      </p:tavLst>
                                    </p:anim>
                                    <p:anim calcmode="lin" valueType="num">
                                      <p:cBhvr additive="base">
                                        <p:cTn id="50" dur="500" fill="hold"/>
                                        <p:tgtEl>
                                          <p:spTgt spid="201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1" grpId="0" autoUpdateAnimBg="0"/>
      <p:bldP spid="200712" grpId="0" autoUpdateAnimBg="0"/>
      <p:bldP spid="201048" grpId="0" autoUpdateAnimBg="0"/>
      <p:bldP spid="20105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457200"/>
            <a:ext cx="8335962" cy="5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974725"/>
            <a:ext cx="4111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838200"/>
            <a:ext cx="90805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6325" name="Group 6"/>
          <p:cNvGrpSpPr>
            <a:grpSpLocks/>
          </p:cNvGrpSpPr>
          <p:nvPr/>
        </p:nvGrpSpPr>
        <p:grpSpPr bwMode="auto">
          <a:xfrm>
            <a:off x="6629400" y="1636713"/>
            <a:ext cx="2314575" cy="573087"/>
            <a:chOff x="4176" y="1031"/>
            <a:chExt cx="1458" cy="361"/>
          </a:xfrm>
        </p:grpSpPr>
        <p:sp>
          <p:nvSpPr>
            <p:cNvPr id="56677" name="Rectangle 7"/>
            <p:cNvSpPr>
              <a:spLocks noChangeArrowheads="1"/>
            </p:cNvSpPr>
            <p:nvPr/>
          </p:nvSpPr>
          <p:spPr bwMode="auto">
            <a:xfrm>
              <a:off x="4330" y="1031"/>
              <a:ext cx="94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b="1" i="1">
                  <a:solidFill>
                    <a:srgbClr val="00FF00"/>
                  </a:solidFill>
                  <a:latin typeface="Arial" charset="0"/>
                </a:rPr>
                <a:t>ali se X veže</a:t>
              </a:r>
              <a:endParaRPr lang="en-US">
                <a:solidFill>
                  <a:srgbClr val="000000"/>
                </a:solidFill>
              </a:endParaRPr>
            </a:p>
          </p:txBody>
        </p:sp>
        <p:sp>
          <p:nvSpPr>
            <p:cNvPr id="56678" name="Rectangle 8"/>
            <p:cNvSpPr>
              <a:spLocks noChangeArrowheads="1"/>
            </p:cNvSpPr>
            <p:nvPr/>
          </p:nvSpPr>
          <p:spPr bwMode="auto">
            <a:xfrm>
              <a:off x="4176" y="1200"/>
              <a:ext cx="14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000" b="1" i="1">
                  <a:solidFill>
                    <a:srgbClr val="00FF00"/>
                  </a:solidFill>
                  <a:latin typeface="Arial" charset="0"/>
                </a:rPr>
                <a:t>na kakšen protein?</a:t>
              </a:r>
              <a:endParaRPr lang="en-US">
                <a:solidFill>
                  <a:srgbClr val="000000"/>
                </a:solidFill>
              </a:endParaRPr>
            </a:p>
          </p:txBody>
        </p:sp>
      </p:grpSp>
      <p:pic>
        <p:nvPicPr>
          <p:cNvPr id="56326"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0"/>
            <a:ext cx="490538"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7" name="Rectangle 10"/>
          <p:cNvSpPr>
            <a:spLocks noChangeArrowheads="1"/>
          </p:cNvSpPr>
          <p:nvPr/>
        </p:nvSpPr>
        <p:spPr bwMode="auto">
          <a:xfrm>
            <a:off x="7023100" y="593725"/>
            <a:ext cx="3460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FFFF"/>
                </a:solidFill>
                <a:latin typeface="Arial" charset="0"/>
              </a:rPr>
              <a:t>vaba</a:t>
            </a:r>
            <a:endParaRPr lang="en-US">
              <a:solidFill>
                <a:srgbClr val="000000"/>
              </a:solidFill>
            </a:endParaRPr>
          </a:p>
        </p:txBody>
      </p:sp>
      <p:sp>
        <p:nvSpPr>
          <p:cNvPr id="56328" name="Rectangle 11"/>
          <p:cNvSpPr>
            <a:spLocks noChangeArrowheads="1"/>
          </p:cNvSpPr>
          <p:nvPr/>
        </p:nvSpPr>
        <p:spPr bwMode="auto">
          <a:xfrm>
            <a:off x="7937500" y="593725"/>
            <a:ext cx="3143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FFFF"/>
                </a:solidFill>
                <a:latin typeface="Arial" charset="0"/>
              </a:rPr>
              <a:t>plen</a:t>
            </a:r>
            <a:endParaRPr lang="en-US">
              <a:solidFill>
                <a:srgbClr val="000000"/>
              </a:solidFill>
            </a:endParaRPr>
          </a:p>
        </p:txBody>
      </p:sp>
      <p:sp>
        <p:nvSpPr>
          <p:cNvPr id="56329" name="Rectangle 12"/>
          <p:cNvSpPr>
            <a:spLocks noChangeArrowheads="1"/>
          </p:cNvSpPr>
          <p:nvPr/>
        </p:nvSpPr>
        <p:spPr bwMode="auto">
          <a:xfrm>
            <a:off x="5634038" y="5200650"/>
            <a:ext cx="3417887" cy="11113"/>
          </a:xfrm>
          <a:prstGeom prst="rect">
            <a:avLst/>
          </a:prstGeom>
          <a:solidFill>
            <a:srgbClr val="0000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330" name="Rectangle 13"/>
          <p:cNvSpPr>
            <a:spLocks noChangeArrowheads="1"/>
          </p:cNvSpPr>
          <p:nvPr/>
        </p:nvSpPr>
        <p:spPr bwMode="auto">
          <a:xfrm>
            <a:off x="5634038" y="5081588"/>
            <a:ext cx="3417887" cy="11112"/>
          </a:xfrm>
          <a:prstGeom prst="rect">
            <a:avLst/>
          </a:prstGeom>
          <a:solidFill>
            <a:srgbClr val="0000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331" name="Rectangle 14"/>
          <p:cNvSpPr>
            <a:spLocks noChangeArrowheads="1"/>
          </p:cNvSpPr>
          <p:nvPr/>
        </p:nvSpPr>
        <p:spPr bwMode="auto">
          <a:xfrm>
            <a:off x="5634038" y="4892675"/>
            <a:ext cx="3417887"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grpSp>
        <p:nvGrpSpPr>
          <p:cNvPr id="56332" name="Group 15"/>
          <p:cNvGrpSpPr>
            <a:grpSpLocks/>
          </p:cNvGrpSpPr>
          <p:nvPr/>
        </p:nvGrpSpPr>
        <p:grpSpPr bwMode="auto">
          <a:xfrm>
            <a:off x="5634038" y="4892675"/>
            <a:ext cx="3417887" cy="1782763"/>
            <a:chOff x="3549" y="3082"/>
            <a:chExt cx="2153" cy="1123"/>
          </a:xfrm>
        </p:grpSpPr>
        <p:grpSp>
          <p:nvGrpSpPr>
            <p:cNvPr id="56388" name="Group 16"/>
            <p:cNvGrpSpPr>
              <a:grpSpLocks/>
            </p:cNvGrpSpPr>
            <p:nvPr/>
          </p:nvGrpSpPr>
          <p:grpSpPr bwMode="auto">
            <a:xfrm>
              <a:off x="3549" y="3327"/>
              <a:ext cx="2153" cy="878"/>
              <a:chOff x="3549" y="3327"/>
              <a:chExt cx="2153" cy="878"/>
            </a:xfrm>
          </p:grpSpPr>
          <p:sp>
            <p:nvSpPr>
              <p:cNvPr id="56477" name="Rectangle 17"/>
              <p:cNvSpPr>
                <a:spLocks noChangeArrowheads="1"/>
              </p:cNvSpPr>
              <p:nvPr/>
            </p:nvSpPr>
            <p:spPr bwMode="auto">
              <a:xfrm>
                <a:off x="3549" y="4202"/>
                <a:ext cx="2153" cy="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78" name="Rectangle 18"/>
              <p:cNvSpPr>
                <a:spLocks noChangeArrowheads="1"/>
              </p:cNvSpPr>
              <p:nvPr/>
            </p:nvSpPr>
            <p:spPr bwMode="auto">
              <a:xfrm>
                <a:off x="3549" y="4196"/>
                <a:ext cx="2153" cy="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79" name="Rectangle 19"/>
              <p:cNvSpPr>
                <a:spLocks noChangeArrowheads="1"/>
              </p:cNvSpPr>
              <p:nvPr/>
            </p:nvSpPr>
            <p:spPr bwMode="auto">
              <a:xfrm>
                <a:off x="3549" y="4192"/>
                <a:ext cx="2153" cy="1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80" name="Rectangle 20"/>
              <p:cNvSpPr>
                <a:spLocks noChangeArrowheads="1"/>
              </p:cNvSpPr>
              <p:nvPr/>
            </p:nvSpPr>
            <p:spPr bwMode="auto">
              <a:xfrm>
                <a:off x="3549" y="4188"/>
                <a:ext cx="2153" cy="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81" name="Rectangle 21"/>
              <p:cNvSpPr>
                <a:spLocks noChangeArrowheads="1"/>
              </p:cNvSpPr>
              <p:nvPr/>
            </p:nvSpPr>
            <p:spPr bwMode="auto">
              <a:xfrm>
                <a:off x="3549" y="4184"/>
                <a:ext cx="2153" cy="8"/>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82" name="Rectangle 22"/>
              <p:cNvSpPr>
                <a:spLocks noChangeArrowheads="1"/>
              </p:cNvSpPr>
              <p:nvPr/>
            </p:nvSpPr>
            <p:spPr bwMode="auto">
              <a:xfrm>
                <a:off x="3549" y="4179"/>
                <a:ext cx="2153" cy="9"/>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83" name="Rectangle 23"/>
              <p:cNvSpPr>
                <a:spLocks noChangeArrowheads="1"/>
              </p:cNvSpPr>
              <p:nvPr/>
            </p:nvSpPr>
            <p:spPr bwMode="auto">
              <a:xfrm>
                <a:off x="3549" y="4175"/>
                <a:ext cx="2153" cy="9"/>
              </a:xfrm>
              <a:prstGeom prst="rect">
                <a:avLst/>
              </a:prstGeom>
              <a:solidFill>
                <a:srgbClr val="000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84" name="Rectangle 24"/>
              <p:cNvSpPr>
                <a:spLocks noChangeArrowheads="1"/>
              </p:cNvSpPr>
              <p:nvPr/>
            </p:nvSpPr>
            <p:spPr bwMode="auto">
              <a:xfrm>
                <a:off x="3549" y="4171"/>
                <a:ext cx="2153" cy="8"/>
              </a:xfrm>
              <a:prstGeom prst="rect">
                <a:avLst/>
              </a:prstGeom>
              <a:solidFill>
                <a:srgbClr val="0000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85" name="Rectangle 25"/>
              <p:cNvSpPr>
                <a:spLocks noChangeArrowheads="1"/>
              </p:cNvSpPr>
              <p:nvPr/>
            </p:nvSpPr>
            <p:spPr bwMode="auto">
              <a:xfrm>
                <a:off x="3549" y="4165"/>
                <a:ext cx="2153" cy="10"/>
              </a:xfrm>
              <a:prstGeom prst="rect">
                <a:avLst/>
              </a:prstGeom>
              <a:solidFill>
                <a:srgbClr val="0000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86" name="Rectangle 26"/>
              <p:cNvSpPr>
                <a:spLocks noChangeArrowheads="1"/>
              </p:cNvSpPr>
              <p:nvPr/>
            </p:nvSpPr>
            <p:spPr bwMode="auto">
              <a:xfrm>
                <a:off x="3549" y="4161"/>
                <a:ext cx="2153" cy="10"/>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87" name="Rectangle 27"/>
              <p:cNvSpPr>
                <a:spLocks noChangeArrowheads="1"/>
              </p:cNvSpPr>
              <p:nvPr/>
            </p:nvSpPr>
            <p:spPr bwMode="auto">
              <a:xfrm>
                <a:off x="3549" y="4157"/>
                <a:ext cx="2153" cy="8"/>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88" name="Rectangle 28"/>
              <p:cNvSpPr>
                <a:spLocks noChangeArrowheads="1"/>
              </p:cNvSpPr>
              <p:nvPr/>
            </p:nvSpPr>
            <p:spPr bwMode="auto">
              <a:xfrm>
                <a:off x="3549" y="4154"/>
                <a:ext cx="2153" cy="7"/>
              </a:xfrm>
              <a:prstGeom prst="rect">
                <a:avLst/>
              </a:prstGeom>
              <a:solidFill>
                <a:srgbClr val="0000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89" name="Rectangle 29"/>
              <p:cNvSpPr>
                <a:spLocks noChangeArrowheads="1"/>
              </p:cNvSpPr>
              <p:nvPr/>
            </p:nvSpPr>
            <p:spPr bwMode="auto">
              <a:xfrm>
                <a:off x="3549" y="4148"/>
                <a:ext cx="2153" cy="9"/>
              </a:xfrm>
              <a:prstGeom prst="rect">
                <a:avLst/>
              </a:prstGeom>
              <a:solidFill>
                <a:srgbClr val="000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90" name="Rectangle 30"/>
              <p:cNvSpPr>
                <a:spLocks noChangeArrowheads="1"/>
              </p:cNvSpPr>
              <p:nvPr/>
            </p:nvSpPr>
            <p:spPr bwMode="auto">
              <a:xfrm>
                <a:off x="3549" y="4144"/>
                <a:ext cx="2153" cy="10"/>
              </a:xfrm>
              <a:prstGeom prst="rect">
                <a:avLst/>
              </a:prstGeom>
              <a:solidFill>
                <a:srgbClr val="0000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91" name="Rectangle 31"/>
              <p:cNvSpPr>
                <a:spLocks noChangeArrowheads="1"/>
              </p:cNvSpPr>
              <p:nvPr/>
            </p:nvSpPr>
            <p:spPr bwMode="auto">
              <a:xfrm>
                <a:off x="3549" y="4140"/>
                <a:ext cx="2153" cy="8"/>
              </a:xfrm>
              <a:prstGeom prst="rect">
                <a:avLst/>
              </a:prstGeom>
              <a:solidFill>
                <a:srgbClr val="000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92" name="Rectangle 32"/>
              <p:cNvSpPr>
                <a:spLocks noChangeArrowheads="1"/>
              </p:cNvSpPr>
              <p:nvPr/>
            </p:nvSpPr>
            <p:spPr bwMode="auto">
              <a:xfrm>
                <a:off x="3549" y="4134"/>
                <a:ext cx="2153" cy="10"/>
              </a:xfrm>
              <a:prstGeom prst="rect">
                <a:avLst/>
              </a:prstGeom>
              <a:solidFill>
                <a:srgbClr val="000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93" name="Rectangle 33"/>
              <p:cNvSpPr>
                <a:spLocks noChangeArrowheads="1"/>
              </p:cNvSpPr>
              <p:nvPr/>
            </p:nvSpPr>
            <p:spPr bwMode="auto">
              <a:xfrm>
                <a:off x="3549" y="4130"/>
                <a:ext cx="2153" cy="10"/>
              </a:xfrm>
              <a:prstGeom prst="rect">
                <a:avLst/>
              </a:prstGeom>
              <a:solidFill>
                <a:srgbClr val="0000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94" name="Rectangle 34"/>
              <p:cNvSpPr>
                <a:spLocks noChangeArrowheads="1"/>
              </p:cNvSpPr>
              <p:nvPr/>
            </p:nvSpPr>
            <p:spPr bwMode="auto">
              <a:xfrm>
                <a:off x="3549" y="4127"/>
                <a:ext cx="2153" cy="7"/>
              </a:xfrm>
              <a:prstGeom prst="rect">
                <a:avLst/>
              </a:prstGeom>
              <a:solidFill>
                <a:srgbClr val="000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95" name="Rectangle 35"/>
              <p:cNvSpPr>
                <a:spLocks noChangeArrowheads="1"/>
              </p:cNvSpPr>
              <p:nvPr/>
            </p:nvSpPr>
            <p:spPr bwMode="auto">
              <a:xfrm>
                <a:off x="3549" y="4123"/>
                <a:ext cx="2153" cy="7"/>
              </a:xfrm>
              <a:prstGeom prst="rect">
                <a:avLst/>
              </a:prstGeom>
              <a:solidFill>
                <a:srgbClr val="000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96" name="Rectangle 36"/>
              <p:cNvSpPr>
                <a:spLocks noChangeArrowheads="1"/>
              </p:cNvSpPr>
              <p:nvPr/>
            </p:nvSpPr>
            <p:spPr bwMode="auto">
              <a:xfrm>
                <a:off x="3549" y="4117"/>
                <a:ext cx="2153" cy="10"/>
              </a:xfrm>
              <a:prstGeom prst="rect">
                <a:avLst/>
              </a:prstGeom>
              <a:solidFill>
                <a:srgbClr val="0000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97" name="Rectangle 37"/>
              <p:cNvSpPr>
                <a:spLocks noChangeArrowheads="1"/>
              </p:cNvSpPr>
              <p:nvPr/>
            </p:nvSpPr>
            <p:spPr bwMode="auto">
              <a:xfrm>
                <a:off x="3549" y="4113"/>
                <a:ext cx="2153" cy="10"/>
              </a:xfrm>
              <a:prstGeom prst="rect">
                <a:avLst/>
              </a:prstGeom>
              <a:solidFill>
                <a:srgbClr val="0000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98" name="Rectangle 38"/>
              <p:cNvSpPr>
                <a:spLocks noChangeArrowheads="1"/>
              </p:cNvSpPr>
              <p:nvPr/>
            </p:nvSpPr>
            <p:spPr bwMode="auto">
              <a:xfrm>
                <a:off x="3549" y="4109"/>
                <a:ext cx="2153" cy="8"/>
              </a:xfrm>
              <a:prstGeom prst="rect">
                <a:avLst/>
              </a:prstGeom>
              <a:solidFill>
                <a:srgbClr val="0000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99" name="Rectangle 39"/>
              <p:cNvSpPr>
                <a:spLocks noChangeArrowheads="1"/>
              </p:cNvSpPr>
              <p:nvPr/>
            </p:nvSpPr>
            <p:spPr bwMode="auto">
              <a:xfrm>
                <a:off x="3549" y="4104"/>
                <a:ext cx="2153" cy="9"/>
              </a:xfrm>
              <a:prstGeom prst="rect">
                <a:avLst/>
              </a:prstGeom>
              <a:solidFill>
                <a:srgbClr val="0000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00" name="Rectangle 40"/>
              <p:cNvSpPr>
                <a:spLocks noChangeArrowheads="1"/>
              </p:cNvSpPr>
              <p:nvPr/>
            </p:nvSpPr>
            <p:spPr bwMode="auto">
              <a:xfrm>
                <a:off x="3549" y="4100"/>
                <a:ext cx="2153" cy="9"/>
              </a:xfrm>
              <a:prstGeom prst="rect">
                <a:avLst/>
              </a:prstGeom>
              <a:solidFill>
                <a:srgbClr val="0000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01" name="Rectangle 41"/>
              <p:cNvSpPr>
                <a:spLocks noChangeArrowheads="1"/>
              </p:cNvSpPr>
              <p:nvPr/>
            </p:nvSpPr>
            <p:spPr bwMode="auto">
              <a:xfrm>
                <a:off x="3549" y="4096"/>
                <a:ext cx="2153" cy="8"/>
              </a:xfrm>
              <a:prstGeom prst="rect">
                <a:avLst/>
              </a:prstGeom>
              <a:solidFill>
                <a:srgbClr val="0000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02" name="Rectangle 42"/>
              <p:cNvSpPr>
                <a:spLocks noChangeArrowheads="1"/>
              </p:cNvSpPr>
              <p:nvPr/>
            </p:nvSpPr>
            <p:spPr bwMode="auto">
              <a:xfrm>
                <a:off x="3549" y="4092"/>
                <a:ext cx="2153" cy="8"/>
              </a:xfrm>
              <a:prstGeom prst="rect">
                <a:avLst/>
              </a:prstGeom>
              <a:solidFill>
                <a:srgbClr val="0000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03" name="Rectangle 43"/>
              <p:cNvSpPr>
                <a:spLocks noChangeArrowheads="1"/>
              </p:cNvSpPr>
              <p:nvPr/>
            </p:nvSpPr>
            <p:spPr bwMode="auto">
              <a:xfrm>
                <a:off x="3549" y="4086"/>
                <a:ext cx="2153" cy="10"/>
              </a:xfrm>
              <a:prstGeom prst="rect">
                <a:avLst/>
              </a:prstGeom>
              <a:solidFill>
                <a:srgbClr val="0000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04" name="Rectangle 44"/>
              <p:cNvSpPr>
                <a:spLocks noChangeArrowheads="1"/>
              </p:cNvSpPr>
              <p:nvPr/>
            </p:nvSpPr>
            <p:spPr bwMode="auto">
              <a:xfrm>
                <a:off x="3549" y="4082"/>
                <a:ext cx="2153" cy="10"/>
              </a:xfrm>
              <a:prstGeom prst="rect">
                <a:avLst/>
              </a:prstGeom>
              <a:solidFill>
                <a:srgbClr val="0000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05" name="Rectangle 45"/>
              <p:cNvSpPr>
                <a:spLocks noChangeArrowheads="1"/>
              </p:cNvSpPr>
              <p:nvPr/>
            </p:nvSpPr>
            <p:spPr bwMode="auto">
              <a:xfrm>
                <a:off x="3549" y="4079"/>
                <a:ext cx="2153" cy="7"/>
              </a:xfrm>
              <a:prstGeom prst="rect">
                <a:avLst/>
              </a:prstGeom>
              <a:solidFill>
                <a:srgbClr val="0000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06" name="Rectangle 46"/>
              <p:cNvSpPr>
                <a:spLocks noChangeArrowheads="1"/>
              </p:cNvSpPr>
              <p:nvPr/>
            </p:nvSpPr>
            <p:spPr bwMode="auto">
              <a:xfrm>
                <a:off x="3549" y="4073"/>
                <a:ext cx="2153" cy="9"/>
              </a:xfrm>
              <a:prstGeom prst="rect">
                <a:avLst/>
              </a:prstGeom>
              <a:solidFill>
                <a:srgbClr val="0000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07" name="Rectangle 47"/>
              <p:cNvSpPr>
                <a:spLocks noChangeArrowheads="1"/>
              </p:cNvSpPr>
              <p:nvPr/>
            </p:nvSpPr>
            <p:spPr bwMode="auto">
              <a:xfrm>
                <a:off x="3549" y="4069"/>
                <a:ext cx="2153" cy="10"/>
              </a:xfrm>
              <a:prstGeom prst="rect">
                <a:avLst/>
              </a:prstGeom>
              <a:solidFill>
                <a:srgbClr val="000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08" name="Rectangle 48"/>
              <p:cNvSpPr>
                <a:spLocks noChangeArrowheads="1"/>
              </p:cNvSpPr>
              <p:nvPr/>
            </p:nvSpPr>
            <p:spPr bwMode="auto">
              <a:xfrm>
                <a:off x="3549" y="4065"/>
                <a:ext cx="2153" cy="8"/>
              </a:xfrm>
              <a:prstGeom prst="rect">
                <a:avLst/>
              </a:prstGeom>
              <a:solidFill>
                <a:srgbClr val="000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09" name="Rectangle 49"/>
              <p:cNvSpPr>
                <a:spLocks noChangeArrowheads="1"/>
              </p:cNvSpPr>
              <p:nvPr/>
            </p:nvSpPr>
            <p:spPr bwMode="auto">
              <a:xfrm>
                <a:off x="3549" y="4061"/>
                <a:ext cx="2153" cy="8"/>
              </a:xfrm>
              <a:prstGeom prst="rect">
                <a:avLst/>
              </a:prstGeom>
              <a:solidFill>
                <a:srgbClr val="000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10" name="Rectangle 50"/>
              <p:cNvSpPr>
                <a:spLocks noChangeArrowheads="1"/>
              </p:cNvSpPr>
              <p:nvPr/>
            </p:nvSpPr>
            <p:spPr bwMode="auto">
              <a:xfrm>
                <a:off x="3549" y="4056"/>
                <a:ext cx="2153" cy="9"/>
              </a:xfrm>
              <a:prstGeom prst="rect">
                <a:avLst/>
              </a:prstGeom>
              <a:solidFill>
                <a:srgbClr val="000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11" name="Rectangle 51"/>
              <p:cNvSpPr>
                <a:spLocks noChangeArrowheads="1"/>
              </p:cNvSpPr>
              <p:nvPr/>
            </p:nvSpPr>
            <p:spPr bwMode="auto">
              <a:xfrm>
                <a:off x="3549" y="4052"/>
                <a:ext cx="2153" cy="9"/>
              </a:xfrm>
              <a:prstGeom prst="rect">
                <a:avLst/>
              </a:prstGeom>
              <a:solidFill>
                <a:srgbClr val="000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12" name="Rectangle 52"/>
              <p:cNvSpPr>
                <a:spLocks noChangeArrowheads="1"/>
              </p:cNvSpPr>
              <p:nvPr/>
            </p:nvSpPr>
            <p:spPr bwMode="auto">
              <a:xfrm>
                <a:off x="3549" y="4048"/>
                <a:ext cx="2153" cy="8"/>
              </a:xfrm>
              <a:prstGeom prst="rect">
                <a:avLst/>
              </a:prstGeom>
              <a:solidFill>
                <a:srgbClr val="0000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13" name="Rectangle 53"/>
              <p:cNvSpPr>
                <a:spLocks noChangeArrowheads="1"/>
              </p:cNvSpPr>
              <p:nvPr/>
            </p:nvSpPr>
            <p:spPr bwMode="auto">
              <a:xfrm>
                <a:off x="3549" y="4042"/>
                <a:ext cx="2153" cy="10"/>
              </a:xfrm>
              <a:prstGeom prst="rect">
                <a:avLst/>
              </a:prstGeom>
              <a:solidFill>
                <a:srgbClr val="0000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14" name="Rectangle 54"/>
              <p:cNvSpPr>
                <a:spLocks noChangeArrowheads="1"/>
              </p:cNvSpPr>
              <p:nvPr/>
            </p:nvSpPr>
            <p:spPr bwMode="auto">
              <a:xfrm>
                <a:off x="3549" y="4038"/>
                <a:ext cx="2153" cy="10"/>
              </a:xfrm>
              <a:prstGeom prst="rect">
                <a:avLst/>
              </a:prstGeom>
              <a:solidFill>
                <a:srgbClr val="0000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15" name="Rectangle 55"/>
              <p:cNvSpPr>
                <a:spLocks noChangeArrowheads="1"/>
              </p:cNvSpPr>
              <p:nvPr/>
            </p:nvSpPr>
            <p:spPr bwMode="auto">
              <a:xfrm>
                <a:off x="3549" y="4034"/>
                <a:ext cx="2153" cy="8"/>
              </a:xfrm>
              <a:prstGeom prst="rect">
                <a:avLst/>
              </a:prstGeom>
              <a:solidFill>
                <a:srgbClr val="0000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16" name="Rectangle 56"/>
              <p:cNvSpPr>
                <a:spLocks noChangeArrowheads="1"/>
              </p:cNvSpPr>
              <p:nvPr/>
            </p:nvSpPr>
            <p:spPr bwMode="auto">
              <a:xfrm>
                <a:off x="3549" y="4031"/>
                <a:ext cx="2153" cy="7"/>
              </a:xfrm>
              <a:prstGeom prst="rect">
                <a:avLst/>
              </a:prstGeom>
              <a:solidFill>
                <a:srgbClr val="0000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17" name="Rectangle 57"/>
              <p:cNvSpPr>
                <a:spLocks noChangeArrowheads="1"/>
              </p:cNvSpPr>
              <p:nvPr/>
            </p:nvSpPr>
            <p:spPr bwMode="auto">
              <a:xfrm>
                <a:off x="3549" y="4025"/>
                <a:ext cx="2153" cy="9"/>
              </a:xfrm>
              <a:prstGeom prst="rect">
                <a:avLst/>
              </a:prstGeom>
              <a:solidFill>
                <a:srgbClr val="0000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18" name="Rectangle 58"/>
              <p:cNvSpPr>
                <a:spLocks noChangeArrowheads="1"/>
              </p:cNvSpPr>
              <p:nvPr/>
            </p:nvSpPr>
            <p:spPr bwMode="auto">
              <a:xfrm>
                <a:off x="3549" y="4021"/>
                <a:ext cx="2153" cy="10"/>
              </a:xfrm>
              <a:prstGeom prst="rect">
                <a:avLst/>
              </a:prstGeom>
              <a:solidFill>
                <a:srgbClr val="0000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19" name="Rectangle 59"/>
              <p:cNvSpPr>
                <a:spLocks noChangeArrowheads="1"/>
              </p:cNvSpPr>
              <p:nvPr/>
            </p:nvSpPr>
            <p:spPr bwMode="auto">
              <a:xfrm>
                <a:off x="3549" y="4017"/>
                <a:ext cx="2153" cy="8"/>
              </a:xfrm>
              <a:prstGeom prst="rect">
                <a:avLst/>
              </a:prstGeom>
              <a:solidFill>
                <a:srgbClr val="0000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20" name="Rectangle 60"/>
              <p:cNvSpPr>
                <a:spLocks noChangeArrowheads="1"/>
              </p:cNvSpPr>
              <p:nvPr/>
            </p:nvSpPr>
            <p:spPr bwMode="auto">
              <a:xfrm>
                <a:off x="3549" y="4011"/>
                <a:ext cx="2153" cy="10"/>
              </a:xfrm>
              <a:prstGeom prst="rect">
                <a:avLst/>
              </a:prstGeom>
              <a:solidFill>
                <a:srgbClr val="0000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21" name="Rectangle 61"/>
              <p:cNvSpPr>
                <a:spLocks noChangeArrowheads="1"/>
              </p:cNvSpPr>
              <p:nvPr/>
            </p:nvSpPr>
            <p:spPr bwMode="auto">
              <a:xfrm>
                <a:off x="3549" y="4008"/>
                <a:ext cx="2153" cy="9"/>
              </a:xfrm>
              <a:prstGeom prst="rect">
                <a:avLst/>
              </a:prstGeom>
              <a:solidFill>
                <a:srgbClr val="0000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22" name="Rectangle 62"/>
              <p:cNvSpPr>
                <a:spLocks noChangeArrowheads="1"/>
              </p:cNvSpPr>
              <p:nvPr/>
            </p:nvSpPr>
            <p:spPr bwMode="auto">
              <a:xfrm>
                <a:off x="3549" y="4004"/>
                <a:ext cx="2153" cy="7"/>
              </a:xfrm>
              <a:prstGeom prst="rect">
                <a:avLst/>
              </a:prstGeom>
              <a:solidFill>
                <a:srgbClr val="0000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23" name="Rectangle 63"/>
              <p:cNvSpPr>
                <a:spLocks noChangeArrowheads="1"/>
              </p:cNvSpPr>
              <p:nvPr/>
            </p:nvSpPr>
            <p:spPr bwMode="auto">
              <a:xfrm>
                <a:off x="3549" y="4000"/>
                <a:ext cx="2153" cy="8"/>
              </a:xfrm>
              <a:prstGeom prst="rect">
                <a:avLst/>
              </a:prstGeom>
              <a:solidFill>
                <a:srgbClr val="0000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24" name="Rectangle 64"/>
              <p:cNvSpPr>
                <a:spLocks noChangeArrowheads="1"/>
              </p:cNvSpPr>
              <p:nvPr/>
            </p:nvSpPr>
            <p:spPr bwMode="auto">
              <a:xfrm>
                <a:off x="3549" y="3994"/>
                <a:ext cx="2153" cy="10"/>
              </a:xfrm>
              <a:prstGeom prst="rect">
                <a:avLst/>
              </a:prstGeom>
              <a:solidFill>
                <a:srgbClr val="000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25" name="Rectangle 65"/>
              <p:cNvSpPr>
                <a:spLocks noChangeArrowheads="1"/>
              </p:cNvSpPr>
              <p:nvPr/>
            </p:nvSpPr>
            <p:spPr bwMode="auto">
              <a:xfrm>
                <a:off x="3549" y="3990"/>
                <a:ext cx="2153" cy="10"/>
              </a:xfrm>
              <a:prstGeom prst="rect">
                <a:avLst/>
              </a:prstGeom>
              <a:solidFill>
                <a:srgbClr val="000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26" name="Rectangle 66"/>
              <p:cNvSpPr>
                <a:spLocks noChangeArrowheads="1"/>
              </p:cNvSpPr>
              <p:nvPr/>
            </p:nvSpPr>
            <p:spPr bwMode="auto">
              <a:xfrm>
                <a:off x="3549" y="3986"/>
                <a:ext cx="2153" cy="8"/>
              </a:xfrm>
              <a:prstGeom prst="rect">
                <a:avLst/>
              </a:prstGeom>
              <a:solidFill>
                <a:srgbClr val="000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27" name="Rectangle 67"/>
              <p:cNvSpPr>
                <a:spLocks noChangeArrowheads="1"/>
              </p:cNvSpPr>
              <p:nvPr/>
            </p:nvSpPr>
            <p:spPr bwMode="auto">
              <a:xfrm>
                <a:off x="3549" y="3981"/>
                <a:ext cx="2153" cy="9"/>
              </a:xfrm>
              <a:prstGeom prst="rect">
                <a:avLst/>
              </a:prstGeom>
              <a:solidFill>
                <a:srgbClr val="0000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28" name="Rectangle 68"/>
              <p:cNvSpPr>
                <a:spLocks noChangeArrowheads="1"/>
              </p:cNvSpPr>
              <p:nvPr/>
            </p:nvSpPr>
            <p:spPr bwMode="auto">
              <a:xfrm>
                <a:off x="3549" y="3977"/>
                <a:ext cx="2153" cy="9"/>
              </a:xfrm>
              <a:prstGeom prst="rect">
                <a:avLst/>
              </a:prstGeom>
              <a:solidFill>
                <a:srgbClr val="0000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29" name="Rectangle 69"/>
              <p:cNvSpPr>
                <a:spLocks noChangeArrowheads="1"/>
              </p:cNvSpPr>
              <p:nvPr/>
            </p:nvSpPr>
            <p:spPr bwMode="auto">
              <a:xfrm>
                <a:off x="3549" y="3973"/>
                <a:ext cx="2153" cy="8"/>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30" name="Rectangle 70"/>
              <p:cNvSpPr>
                <a:spLocks noChangeArrowheads="1"/>
              </p:cNvSpPr>
              <p:nvPr/>
            </p:nvSpPr>
            <p:spPr bwMode="auto">
              <a:xfrm>
                <a:off x="3549" y="3969"/>
                <a:ext cx="2153" cy="8"/>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31" name="Rectangle 71"/>
              <p:cNvSpPr>
                <a:spLocks noChangeArrowheads="1"/>
              </p:cNvSpPr>
              <p:nvPr/>
            </p:nvSpPr>
            <p:spPr bwMode="auto">
              <a:xfrm>
                <a:off x="3549" y="3963"/>
                <a:ext cx="2153" cy="10"/>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32" name="Rectangle 72"/>
              <p:cNvSpPr>
                <a:spLocks noChangeArrowheads="1"/>
              </p:cNvSpPr>
              <p:nvPr/>
            </p:nvSpPr>
            <p:spPr bwMode="auto">
              <a:xfrm>
                <a:off x="3549" y="3960"/>
                <a:ext cx="2153" cy="9"/>
              </a:xfrm>
              <a:prstGeom prst="rect">
                <a:avLst/>
              </a:prstGeom>
              <a:solidFill>
                <a:srgbClr val="0000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33" name="Rectangle 73"/>
              <p:cNvSpPr>
                <a:spLocks noChangeArrowheads="1"/>
              </p:cNvSpPr>
              <p:nvPr/>
            </p:nvSpPr>
            <p:spPr bwMode="auto">
              <a:xfrm>
                <a:off x="3549" y="3956"/>
                <a:ext cx="2153" cy="7"/>
              </a:xfrm>
              <a:prstGeom prst="rect">
                <a:avLst/>
              </a:prstGeom>
              <a:solidFill>
                <a:srgbClr val="0000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34" name="Rectangle 74"/>
              <p:cNvSpPr>
                <a:spLocks noChangeArrowheads="1"/>
              </p:cNvSpPr>
              <p:nvPr/>
            </p:nvSpPr>
            <p:spPr bwMode="auto">
              <a:xfrm>
                <a:off x="3549" y="3950"/>
                <a:ext cx="2153" cy="10"/>
              </a:xfrm>
              <a:prstGeom prst="rect">
                <a:avLst/>
              </a:prstGeom>
              <a:solidFill>
                <a:srgbClr val="0000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35" name="Rectangle 75"/>
              <p:cNvSpPr>
                <a:spLocks noChangeArrowheads="1"/>
              </p:cNvSpPr>
              <p:nvPr/>
            </p:nvSpPr>
            <p:spPr bwMode="auto">
              <a:xfrm>
                <a:off x="3549" y="3946"/>
                <a:ext cx="2153" cy="10"/>
              </a:xfrm>
              <a:prstGeom prst="rect">
                <a:avLst/>
              </a:prstGeom>
              <a:solidFill>
                <a:srgbClr val="0000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36" name="Rectangle 76"/>
              <p:cNvSpPr>
                <a:spLocks noChangeArrowheads="1"/>
              </p:cNvSpPr>
              <p:nvPr/>
            </p:nvSpPr>
            <p:spPr bwMode="auto">
              <a:xfrm>
                <a:off x="3549" y="3942"/>
                <a:ext cx="2153" cy="8"/>
              </a:xfrm>
              <a:prstGeom prst="rect">
                <a:avLst/>
              </a:prstGeom>
              <a:solidFill>
                <a:srgbClr val="0000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37" name="Rectangle 77"/>
              <p:cNvSpPr>
                <a:spLocks noChangeArrowheads="1"/>
              </p:cNvSpPr>
              <p:nvPr/>
            </p:nvSpPr>
            <p:spPr bwMode="auto">
              <a:xfrm>
                <a:off x="3549" y="3938"/>
                <a:ext cx="2153" cy="8"/>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38" name="Rectangle 78"/>
              <p:cNvSpPr>
                <a:spLocks noChangeArrowheads="1"/>
              </p:cNvSpPr>
              <p:nvPr/>
            </p:nvSpPr>
            <p:spPr bwMode="auto">
              <a:xfrm>
                <a:off x="3549" y="3933"/>
                <a:ext cx="2153" cy="9"/>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39" name="Rectangle 79"/>
              <p:cNvSpPr>
                <a:spLocks noChangeArrowheads="1"/>
              </p:cNvSpPr>
              <p:nvPr/>
            </p:nvSpPr>
            <p:spPr bwMode="auto">
              <a:xfrm>
                <a:off x="3549" y="3929"/>
                <a:ext cx="2153" cy="9"/>
              </a:xfrm>
              <a:prstGeom prst="rect">
                <a:avLst/>
              </a:prstGeom>
              <a:solidFill>
                <a:srgbClr val="00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40" name="Rectangle 80"/>
              <p:cNvSpPr>
                <a:spLocks noChangeArrowheads="1"/>
              </p:cNvSpPr>
              <p:nvPr/>
            </p:nvSpPr>
            <p:spPr bwMode="auto">
              <a:xfrm>
                <a:off x="3549" y="3925"/>
                <a:ext cx="2153" cy="8"/>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41" name="Rectangle 81"/>
              <p:cNvSpPr>
                <a:spLocks noChangeArrowheads="1"/>
              </p:cNvSpPr>
              <p:nvPr/>
            </p:nvSpPr>
            <p:spPr bwMode="auto">
              <a:xfrm>
                <a:off x="3549" y="3919"/>
                <a:ext cx="2153" cy="10"/>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42" name="Rectangle 82"/>
              <p:cNvSpPr>
                <a:spLocks noChangeArrowheads="1"/>
              </p:cNvSpPr>
              <p:nvPr/>
            </p:nvSpPr>
            <p:spPr bwMode="auto">
              <a:xfrm>
                <a:off x="3549" y="3915"/>
                <a:ext cx="2153" cy="10"/>
              </a:xfrm>
              <a:prstGeom prst="rect">
                <a:avLst/>
              </a:prstGeom>
              <a:solidFill>
                <a:srgbClr val="0000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43" name="Rectangle 83"/>
              <p:cNvSpPr>
                <a:spLocks noChangeArrowheads="1"/>
              </p:cNvSpPr>
              <p:nvPr/>
            </p:nvSpPr>
            <p:spPr bwMode="auto">
              <a:xfrm>
                <a:off x="3549" y="3911"/>
                <a:ext cx="2153" cy="8"/>
              </a:xfrm>
              <a:prstGeom prst="rect">
                <a:avLst/>
              </a:prstGeom>
              <a:solidFill>
                <a:srgbClr val="0000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44" name="Rectangle 84"/>
              <p:cNvSpPr>
                <a:spLocks noChangeArrowheads="1"/>
              </p:cNvSpPr>
              <p:nvPr/>
            </p:nvSpPr>
            <p:spPr bwMode="auto">
              <a:xfrm>
                <a:off x="3549" y="3908"/>
                <a:ext cx="2153" cy="7"/>
              </a:xfrm>
              <a:prstGeom prst="rect">
                <a:avLst/>
              </a:prstGeom>
              <a:solidFill>
                <a:srgbClr val="0000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45" name="Rectangle 85"/>
              <p:cNvSpPr>
                <a:spLocks noChangeArrowheads="1"/>
              </p:cNvSpPr>
              <p:nvPr/>
            </p:nvSpPr>
            <p:spPr bwMode="auto">
              <a:xfrm>
                <a:off x="3549" y="3902"/>
                <a:ext cx="2153" cy="9"/>
              </a:xfrm>
              <a:prstGeom prst="rect">
                <a:avLst/>
              </a:prstGeom>
              <a:solidFill>
                <a:srgbClr val="0000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46" name="Rectangle 86"/>
              <p:cNvSpPr>
                <a:spLocks noChangeArrowheads="1"/>
              </p:cNvSpPr>
              <p:nvPr/>
            </p:nvSpPr>
            <p:spPr bwMode="auto">
              <a:xfrm>
                <a:off x="3549" y="3898"/>
                <a:ext cx="2153" cy="10"/>
              </a:xfrm>
              <a:prstGeom prst="rect">
                <a:avLst/>
              </a:prstGeom>
              <a:solidFill>
                <a:srgbClr val="0000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47" name="Rectangle 87"/>
              <p:cNvSpPr>
                <a:spLocks noChangeArrowheads="1"/>
              </p:cNvSpPr>
              <p:nvPr/>
            </p:nvSpPr>
            <p:spPr bwMode="auto">
              <a:xfrm>
                <a:off x="3549" y="3894"/>
                <a:ext cx="2153" cy="8"/>
              </a:xfrm>
              <a:prstGeom prst="rect">
                <a:avLst/>
              </a:prstGeom>
              <a:solidFill>
                <a:srgbClr val="000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48" name="Rectangle 88"/>
              <p:cNvSpPr>
                <a:spLocks noChangeArrowheads="1"/>
              </p:cNvSpPr>
              <p:nvPr/>
            </p:nvSpPr>
            <p:spPr bwMode="auto">
              <a:xfrm>
                <a:off x="3549" y="3888"/>
                <a:ext cx="2153" cy="10"/>
              </a:xfrm>
              <a:prstGeom prst="rect">
                <a:avLst/>
              </a:prstGeom>
              <a:solidFill>
                <a:srgbClr val="000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49" name="Rectangle 89"/>
              <p:cNvSpPr>
                <a:spLocks noChangeArrowheads="1"/>
              </p:cNvSpPr>
              <p:nvPr/>
            </p:nvSpPr>
            <p:spPr bwMode="auto">
              <a:xfrm>
                <a:off x="3549" y="3885"/>
                <a:ext cx="2153" cy="9"/>
              </a:xfrm>
              <a:prstGeom prst="rect">
                <a:avLst/>
              </a:prstGeom>
              <a:solidFill>
                <a:srgbClr val="000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50" name="Rectangle 90"/>
              <p:cNvSpPr>
                <a:spLocks noChangeArrowheads="1"/>
              </p:cNvSpPr>
              <p:nvPr/>
            </p:nvSpPr>
            <p:spPr bwMode="auto">
              <a:xfrm>
                <a:off x="3549" y="3881"/>
                <a:ext cx="2153" cy="7"/>
              </a:xfrm>
              <a:prstGeom prst="rect">
                <a:avLst/>
              </a:prstGeom>
              <a:solidFill>
                <a:srgbClr val="0000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51" name="Rectangle 91"/>
              <p:cNvSpPr>
                <a:spLocks noChangeArrowheads="1"/>
              </p:cNvSpPr>
              <p:nvPr/>
            </p:nvSpPr>
            <p:spPr bwMode="auto">
              <a:xfrm>
                <a:off x="3549" y="3877"/>
                <a:ext cx="2153" cy="8"/>
              </a:xfrm>
              <a:prstGeom prst="rect">
                <a:avLst/>
              </a:prstGeom>
              <a:solidFill>
                <a:srgbClr val="0000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52" name="Rectangle 92"/>
              <p:cNvSpPr>
                <a:spLocks noChangeArrowheads="1"/>
              </p:cNvSpPr>
              <p:nvPr/>
            </p:nvSpPr>
            <p:spPr bwMode="auto">
              <a:xfrm>
                <a:off x="3549" y="3871"/>
                <a:ext cx="2153" cy="10"/>
              </a:xfrm>
              <a:prstGeom prst="rect">
                <a:avLst/>
              </a:prstGeom>
              <a:solidFill>
                <a:srgbClr val="0000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53" name="Rectangle 93"/>
              <p:cNvSpPr>
                <a:spLocks noChangeArrowheads="1"/>
              </p:cNvSpPr>
              <p:nvPr/>
            </p:nvSpPr>
            <p:spPr bwMode="auto">
              <a:xfrm>
                <a:off x="3549" y="3867"/>
                <a:ext cx="2153" cy="10"/>
              </a:xfrm>
              <a:prstGeom prst="rect">
                <a:avLst/>
              </a:prstGeom>
              <a:solidFill>
                <a:srgbClr val="0000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54" name="Rectangle 94"/>
              <p:cNvSpPr>
                <a:spLocks noChangeArrowheads="1"/>
              </p:cNvSpPr>
              <p:nvPr/>
            </p:nvSpPr>
            <p:spPr bwMode="auto">
              <a:xfrm>
                <a:off x="3549" y="3863"/>
                <a:ext cx="2153" cy="8"/>
              </a:xfrm>
              <a:prstGeom prst="rect">
                <a:avLst/>
              </a:prstGeom>
              <a:solidFill>
                <a:srgbClr val="0000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55" name="Rectangle 95"/>
              <p:cNvSpPr>
                <a:spLocks noChangeArrowheads="1"/>
              </p:cNvSpPr>
              <p:nvPr/>
            </p:nvSpPr>
            <p:spPr bwMode="auto">
              <a:xfrm>
                <a:off x="3549" y="3858"/>
                <a:ext cx="2153" cy="9"/>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56" name="Rectangle 96"/>
              <p:cNvSpPr>
                <a:spLocks noChangeArrowheads="1"/>
              </p:cNvSpPr>
              <p:nvPr/>
            </p:nvSpPr>
            <p:spPr bwMode="auto">
              <a:xfrm>
                <a:off x="3549" y="3854"/>
                <a:ext cx="2153" cy="9"/>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57" name="Rectangle 97"/>
              <p:cNvSpPr>
                <a:spLocks noChangeArrowheads="1"/>
              </p:cNvSpPr>
              <p:nvPr/>
            </p:nvSpPr>
            <p:spPr bwMode="auto">
              <a:xfrm>
                <a:off x="3549" y="3850"/>
                <a:ext cx="2153" cy="8"/>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58" name="Rectangle 98"/>
              <p:cNvSpPr>
                <a:spLocks noChangeArrowheads="1"/>
              </p:cNvSpPr>
              <p:nvPr/>
            </p:nvSpPr>
            <p:spPr bwMode="auto">
              <a:xfrm>
                <a:off x="3549" y="3846"/>
                <a:ext cx="2153" cy="8"/>
              </a:xfrm>
              <a:prstGeom prst="rect">
                <a:avLst/>
              </a:prstGeom>
              <a:solidFill>
                <a:srgbClr val="0000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59" name="Rectangle 99"/>
              <p:cNvSpPr>
                <a:spLocks noChangeArrowheads="1"/>
              </p:cNvSpPr>
              <p:nvPr/>
            </p:nvSpPr>
            <p:spPr bwMode="auto">
              <a:xfrm>
                <a:off x="3549" y="3840"/>
                <a:ext cx="2153" cy="10"/>
              </a:xfrm>
              <a:prstGeom prst="rect">
                <a:avLst/>
              </a:prstGeom>
              <a:solidFill>
                <a:srgbClr val="0000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60" name="Rectangle 100"/>
              <p:cNvSpPr>
                <a:spLocks noChangeArrowheads="1"/>
              </p:cNvSpPr>
              <p:nvPr/>
            </p:nvSpPr>
            <p:spPr bwMode="auto">
              <a:xfrm>
                <a:off x="3549" y="3837"/>
                <a:ext cx="2153" cy="9"/>
              </a:xfrm>
              <a:prstGeom prst="rect">
                <a:avLst/>
              </a:prstGeom>
              <a:solidFill>
                <a:srgbClr val="0000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61" name="Rectangle 101"/>
              <p:cNvSpPr>
                <a:spLocks noChangeArrowheads="1"/>
              </p:cNvSpPr>
              <p:nvPr/>
            </p:nvSpPr>
            <p:spPr bwMode="auto">
              <a:xfrm>
                <a:off x="3549" y="3833"/>
                <a:ext cx="2153" cy="7"/>
              </a:xfrm>
              <a:prstGeom prst="rect">
                <a:avLst/>
              </a:prstGeom>
              <a:solidFill>
                <a:srgbClr val="0000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62" name="Rectangle 102"/>
              <p:cNvSpPr>
                <a:spLocks noChangeArrowheads="1"/>
              </p:cNvSpPr>
              <p:nvPr/>
            </p:nvSpPr>
            <p:spPr bwMode="auto">
              <a:xfrm>
                <a:off x="3549" y="3827"/>
                <a:ext cx="2153" cy="10"/>
              </a:xfrm>
              <a:prstGeom prst="rect">
                <a:avLst/>
              </a:prstGeom>
              <a:solidFill>
                <a:srgbClr val="0000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63" name="Rectangle 103"/>
              <p:cNvSpPr>
                <a:spLocks noChangeArrowheads="1"/>
              </p:cNvSpPr>
              <p:nvPr/>
            </p:nvSpPr>
            <p:spPr bwMode="auto">
              <a:xfrm>
                <a:off x="3549" y="3823"/>
                <a:ext cx="2153" cy="10"/>
              </a:xfrm>
              <a:prstGeom prst="rect">
                <a:avLst/>
              </a:prstGeom>
              <a:solidFill>
                <a:srgbClr val="0000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64" name="Rectangle 104"/>
              <p:cNvSpPr>
                <a:spLocks noChangeArrowheads="1"/>
              </p:cNvSpPr>
              <p:nvPr/>
            </p:nvSpPr>
            <p:spPr bwMode="auto">
              <a:xfrm>
                <a:off x="3549" y="3819"/>
                <a:ext cx="2153" cy="8"/>
              </a:xfrm>
              <a:prstGeom prst="rect">
                <a:avLst/>
              </a:prstGeom>
              <a:solidFill>
                <a:srgbClr val="0000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65" name="Rectangle 105"/>
              <p:cNvSpPr>
                <a:spLocks noChangeArrowheads="1"/>
              </p:cNvSpPr>
              <p:nvPr/>
            </p:nvSpPr>
            <p:spPr bwMode="auto">
              <a:xfrm>
                <a:off x="3549" y="3815"/>
                <a:ext cx="2153" cy="8"/>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66" name="Rectangle 106"/>
              <p:cNvSpPr>
                <a:spLocks noChangeArrowheads="1"/>
              </p:cNvSpPr>
              <p:nvPr/>
            </p:nvSpPr>
            <p:spPr bwMode="auto">
              <a:xfrm>
                <a:off x="3549" y="3810"/>
                <a:ext cx="2153" cy="9"/>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67" name="Rectangle 107"/>
              <p:cNvSpPr>
                <a:spLocks noChangeArrowheads="1"/>
              </p:cNvSpPr>
              <p:nvPr/>
            </p:nvSpPr>
            <p:spPr bwMode="auto">
              <a:xfrm>
                <a:off x="3549" y="3806"/>
                <a:ext cx="2153" cy="9"/>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68" name="Rectangle 108"/>
              <p:cNvSpPr>
                <a:spLocks noChangeArrowheads="1"/>
              </p:cNvSpPr>
              <p:nvPr/>
            </p:nvSpPr>
            <p:spPr bwMode="auto">
              <a:xfrm>
                <a:off x="3549" y="3802"/>
                <a:ext cx="2153" cy="8"/>
              </a:xfrm>
              <a:prstGeom prst="rect">
                <a:avLst/>
              </a:prstGeom>
              <a:solidFill>
                <a:srgbClr val="0000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69" name="Rectangle 109"/>
              <p:cNvSpPr>
                <a:spLocks noChangeArrowheads="1"/>
              </p:cNvSpPr>
              <p:nvPr/>
            </p:nvSpPr>
            <p:spPr bwMode="auto">
              <a:xfrm>
                <a:off x="3549" y="3796"/>
                <a:ext cx="2153" cy="10"/>
              </a:xfrm>
              <a:prstGeom prst="rect">
                <a:avLst/>
              </a:prstGeom>
              <a:solidFill>
                <a:srgbClr val="0000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70" name="Rectangle 110"/>
              <p:cNvSpPr>
                <a:spLocks noChangeArrowheads="1"/>
              </p:cNvSpPr>
              <p:nvPr/>
            </p:nvSpPr>
            <p:spPr bwMode="auto">
              <a:xfrm>
                <a:off x="3549" y="3792"/>
                <a:ext cx="2153" cy="10"/>
              </a:xfrm>
              <a:prstGeom prst="rect">
                <a:avLst/>
              </a:prstGeom>
              <a:solidFill>
                <a:srgbClr val="0000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71" name="Rectangle 111"/>
              <p:cNvSpPr>
                <a:spLocks noChangeArrowheads="1"/>
              </p:cNvSpPr>
              <p:nvPr/>
            </p:nvSpPr>
            <p:spPr bwMode="auto">
              <a:xfrm>
                <a:off x="3549" y="3789"/>
                <a:ext cx="2153" cy="7"/>
              </a:xfrm>
              <a:prstGeom prst="rect">
                <a:avLst/>
              </a:prstGeom>
              <a:solidFill>
                <a:srgbClr val="0000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72" name="Rectangle 112"/>
              <p:cNvSpPr>
                <a:spLocks noChangeArrowheads="1"/>
              </p:cNvSpPr>
              <p:nvPr/>
            </p:nvSpPr>
            <p:spPr bwMode="auto">
              <a:xfrm>
                <a:off x="3549" y="3785"/>
                <a:ext cx="2153" cy="7"/>
              </a:xfrm>
              <a:prstGeom prst="rect">
                <a:avLst/>
              </a:prstGeom>
              <a:solidFill>
                <a:srgbClr val="0000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73" name="Rectangle 113"/>
              <p:cNvSpPr>
                <a:spLocks noChangeArrowheads="1"/>
              </p:cNvSpPr>
              <p:nvPr/>
            </p:nvSpPr>
            <p:spPr bwMode="auto">
              <a:xfrm>
                <a:off x="3549" y="3779"/>
                <a:ext cx="2153" cy="10"/>
              </a:xfrm>
              <a:prstGeom prst="rect">
                <a:avLst/>
              </a:prstGeom>
              <a:solidFill>
                <a:srgbClr val="0000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74" name="Rectangle 114"/>
              <p:cNvSpPr>
                <a:spLocks noChangeArrowheads="1"/>
              </p:cNvSpPr>
              <p:nvPr/>
            </p:nvSpPr>
            <p:spPr bwMode="auto">
              <a:xfrm>
                <a:off x="3549" y="3775"/>
                <a:ext cx="2153" cy="10"/>
              </a:xfrm>
              <a:prstGeom prst="rect">
                <a:avLst/>
              </a:prstGeom>
              <a:solidFill>
                <a:srgbClr val="0000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75" name="Rectangle 115"/>
              <p:cNvSpPr>
                <a:spLocks noChangeArrowheads="1"/>
              </p:cNvSpPr>
              <p:nvPr/>
            </p:nvSpPr>
            <p:spPr bwMode="auto">
              <a:xfrm>
                <a:off x="3549" y="3771"/>
                <a:ext cx="2153" cy="8"/>
              </a:xfrm>
              <a:prstGeom prst="rect">
                <a:avLst/>
              </a:prstGeom>
              <a:solidFill>
                <a:srgbClr val="0000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76" name="Rectangle 116"/>
              <p:cNvSpPr>
                <a:spLocks noChangeArrowheads="1"/>
              </p:cNvSpPr>
              <p:nvPr/>
            </p:nvSpPr>
            <p:spPr bwMode="auto">
              <a:xfrm>
                <a:off x="3549" y="3765"/>
                <a:ext cx="2153" cy="10"/>
              </a:xfrm>
              <a:prstGeom prst="rect">
                <a:avLst/>
              </a:prstGeom>
              <a:solidFill>
                <a:srgbClr val="0000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77" name="Rectangle 117"/>
              <p:cNvSpPr>
                <a:spLocks noChangeArrowheads="1"/>
              </p:cNvSpPr>
              <p:nvPr/>
            </p:nvSpPr>
            <p:spPr bwMode="auto">
              <a:xfrm>
                <a:off x="3549" y="3762"/>
                <a:ext cx="2153" cy="9"/>
              </a:xfrm>
              <a:prstGeom prst="rect">
                <a:avLst/>
              </a:prstGeom>
              <a:solidFill>
                <a:srgbClr val="0000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78" name="Rectangle 118"/>
              <p:cNvSpPr>
                <a:spLocks noChangeArrowheads="1"/>
              </p:cNvSpPr>
              <p:nvPr/>
            </p:nvSpPr>
            <p:spPr bwMode="auto">
              <a:xfrm>
                <a:off x="3549" y="3758"/>
                <a:ext cx="2153" cy="7"/>
              </a:xfrm>
              <a:prstGeom prst="rect">
                <a:avLst/>
              </a:prstGeom>
              <a:solidFill>
                <a:srgbClr val="0000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79" name="Rectangle 119"/>
              <p:cNvSpPr>
                <a:spLocks noChangeArrowheads="1"/>
              </p:cNvSpPr>
              <p:nvPr/>
            </p:nvSpPr>
            <p:spPr bwMode="auto">
              <a:xfrm>
                <a:off x="3549" y="3754"/>
                <a:ext cx="2153" cy="8"/>
              </a:xfrm>
              <a:prstGeom prst="rect">
                <a:avLst/>
              </a:prstGeom>
              <a:solidFill>
                <a:srgbClr val="0000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80" name="Rectangle 120"/>
              <p:cNvSpPr>
                <a:spLocks noChangeArrowheads="1"/>
              </p:cNvSpPr>
              <p:nvPr/>
            </p:nvSpPr>
            <p:spPr bwMode="auto">
              <a:xfrm>
                <a:off x="3549" y="3748"/>
                <a:ext cx="2153" cy="1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81" name="Rectangle 121"/>
              <p:cNvSpPr>
                <a:spLocks noChangeArrowheads="1"/>
              </p:cNvSpPr>
              <p:nvPr/>
            </p:nvSpPr>
            <p:spPr bwMode="auto">
              <a:xfrm>
                <a:off x="3549" y="3744"/>
                <a:ext cx="2153" cy="1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82" name="Rectangle 122"/>
              <p:cNvSpPr>
                <a:spLocks noChangeArrowheads="1"/>
              </p:cNvSpPr>
              <p:nvPr/>
            </p:nvSpPr>
            <p:spPr bwMode="auto">
              <a:xfrm>
                <a:off x="3549" y="3741"/>
                <a:ext cx="2153" cy="7"/>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83" name="Rectangle 123"/>
              <p:cNvSpPr>
                <a:spLocks noChangeArrowheads="1"/>
              </p:cNvSpPr>
              <p:nvPr/>
            </p:nvSpPr>
            <p:spPr bwMode="auto">
              <a:xfrm>
                <a:off x="3549" y="3735"/>
                <a:ext cx="2153" cy="9"/>
              </a:xfrm>
              <a:prstGeom prst="rect">
                <a:avLst/>
              </a:prstGeom>
              <a:solidFill>
                <a:srgbClr val="0000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84" name="Rectangle 124"/>
              <p:cNvSpPr>
                <a:spLocks noChangeArrowheads="1"/>
              </p:cNvSpPr>
              <p:nvPr/>
            </p:nvSpPr>
            <p:spPr bwMode="auto">
              <a:xfrm>
                <a:off x="3549" y="3731"/>
                <a:ext cx="2153" cy="10"/>
              </a:xfrm>
              <a:prstGeom prst="rect">
                <a:avLst/>
              </a:prstGeom>
              <a:solidFill>
                <a:srgbClr val="0000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85" name="Rectangle 125"/>
              <p:cNvSpPr>
                <a:spLocks noChangeArrowheads="1"/>
              </p:cNvSpPr>
              <p:nvPr/>
            </p:nvSpPr>
            <p:spPr bwMode="auto">
              <a:xfrm>
                <a:off x="3549" y="3727"/>
                <a:ext cx="2153" cy="8"/>
              </a:xfrm>
              <a:prstGeom prst="rect">
                <a:avLst/>
              </a:prstGeom>
              <a:solidFill>
                <a:srgbClr val="0000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86" name="Rectangle 126"/>
              <p:cNvSpPr>
                <a:spLocks noChangeArrowheads="1"/>
              </p:cNvSpPr>
              <p:nvPr/>
            </p:nvSpPr>
            <p:spPr bwMode="auto">
              <a:xfrm>
                <a:off x="3549" y="3723"/>
                <a:ext cx="2153" cy="8"/>
              </a:xfrm>
              <a:prstGeom prst="rect">
                <a:avLst/>
              </a:prstGeom>
              <a:solidFill>
                <a:srgbClr val="0000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87" name="Rectangle 127"/>
              <p:cNvSpPr>
                <a:spLocks noChangeArrowheads="1"/>
              </p:cNvSpPr>
              <p:nvPr/>
            </p:nvSpPr>
            <p:spPr bwMode="auto">
              <a:xfrm>
                <a:off x="3549" y="3717"/>
                <a:ext cx="2153" cy="10"/>
              </a:xfrm>
              <a:prstGeom prst="rect">
                <a:avLst/>
              </a:prstGeom>
              <a:solidFill>
                <a:srgbClr val="0000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88" name="Rectangle 128"/>
              <p:cNvSpPr>
                <a:spLocks noChangeArrowheads="1"/>
              </p:cNvSpPr>
              <p:nvPr/>
            </p:nvSpPr>
            <p:spPr bwMode="auto">
              <a:xfrm>
                <a:off x="3549" y="3714"/>
                <a:ext cx="2153" cy="9"/>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89" name="Rectangle 129"/>
              <p:cNvSpPr>
                <a:spLocks noChangeArrowheads="1"/>
              </p:cNvSpPr>
              <p:nvPr/>
            </p:nvSpPr>
            <p:spPr bwMode="auto">
              <a:xfrm>
                <a:off x="3549" y="3710"/>
                <a:ext cx="2153" cy="7"/>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90" name="Rectangle 130"/>
              <p:cNvSpPr>
                <a:spLocks noChangeArrowheads="1"/>
              </p:cNvSpPr>
              <p:nvPr/>
            </p:nvSpPr>
            <p:spPr bwMode="auto">
              <a:xfrm>
                <a:off x="3549" y="3704"/>
                <a:ext cx="2153" cy="10"/>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91" name="Rectangle 131"/>
              <p:cNvSpPr>
                <a:spLocks noChangeArrowheads="1"/>
              </p:cNvSpPr>
              <p:nvPr/>
            </p:nvSpPr>
            <p:spPr bwMode="auto">
              <a:xfrm>
                <a:off x="3549" y="3700"/>
                <a:ext cx="2153" cy="10"/>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92" name="Rectangle 132"/>
              <p:cNvSpPr>
                <a:spLocks noChangeArrowheads="1"/>
              </p:cNvSpPr>
              <p:nvPr/>
            </p:nvSpPr>
            <p:spPr bwMode="auto">
              <a:xfrm>
                <a:off x="3549" y="3696"/>
                <a:ext cx="2153" cy="8"/>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93" name="Rectangle 133"/>
              <p:cNvSpPr>
                <a:spLocks noChangeArrowheads="1"/>
              </p:cNvSpPr>
              <p:nvPr/>
            </p:nvSpPr>
            <p:spPr bwMode="auto">
              <a:xfrm>
                <a:off x="3549" y="3692"/>
                <a:ext cx="2153" cy="8"/>
              </a:xfrm>
              <a:prstGeom prst="rect">
                <a:avLst/>
              </a:prstGeom>
              <a:solidFill>
                <a:srgbClr val="0000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94" name="Rectangle 134"/>
              <p:cNvSpPr>
                <a:spLocks noChangeArrowheads="1"/>
              </p:cNvSpPr>
              <p:nvPr/>
            </p:nvSpPr>
            <p:spPr bwMode="auto">
              <a:xfrm>
                <a:off x="3549" y="3687"/>
                <a:ext cx="2153" cy="9"/>
              </a:xfrm>
              <a:prstGeom prst="rect">
                <a:avLst/>
              </a:prstGeom>
              <a:solidFill>
                <a:srgbClr val="0000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95" name="Rectangle 135"/>
              <p:cNvSpPr>
                <a:spLocks noChangeArrowheads="1"/>
              </p:cNvSpPr>
              <p:nvPr/>
            </p:nvSpPr>
            <p:spPr bwMode="auto">
              <a:xfrm>
                <a:off x="3549" y="3683"/>
                <a:ext cx="2153" cy="9"/>
              </a:xfrm>
              <a:prstGeom prst="rect">
                <a:avLst/>
              </a:prstGeom>
              <a:solidFill>
                <a:srgbClr val="0000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96" name="Rectangle 136"/>
              <p:cNvSpPr>
                <a:spLocks noChangeArrowheads="1"/>
              </p:cNvSpPr>
              <p:nvPr/>
            </p:nvSpPr>
            <p:spPr bwMode="auto">
              <a:xfrm>
                <a:off x="3549" y="3679"/>
                <a:ext cx="2153" cy="8"/>
              </a:xfrm>
              <a:prstGeom prst="rect">
                <a:avLst/>
              </a:prstGeom>
              <a:solidFill>
                <a:srgbClr val="0000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97" name="Rectangle 137"/>
              <p:cNvSpPr>
                <a:spLocks noChangeArrowheads="1"/>
              </p:cNvSpPr>
              <p:nvPr/>
            </p:nvSpPr>
            <p:spPr bwMode="auto">
              <a:xfrm>
                <a:off x="3549" y="3673"/>
                <a:ext cx="2153" cy="10"/>
              </a:xfrm>
              <a:prstGeom prst="rect">
                <a:avLst/>
              </a:prstGeom>
              <a:solidFill>
                <a:srgbClr val="0000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98" name="Rectangle 138"/>
              <p:cNvSpPr>
                <a:spLocks noChangeArrowheads="1"/>
              </p:cNvSpPr>
              <p:nvPr/>
            </p:nvSpPr>
            <p:spPr bwMode="auto">
              <a:xfrm>
                <a:off x="3549" y="3669"/>
                <a:ext cx="2153" cy="10"/>
              </a:xfrm>
              <a:prstGeom prst="rect">
                <a:avLst/>
              </a:prstGeom>
              <a:solidFill>
                <a:srgbClr val="00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599" name="Rectangle 139"/>
              <p:cNvSpPr>
                <a:spLocks noChangeArrowheads="1"/>
              </p:cNvSpPr>
              <p:nvPr/>
            </p:nvSpPr>
            <p:spPr bwMode="auto">
              <a:xfrm>
                <a:off x="3549" y="3666"/>
                <a:ext cx="2153" cy="7"/>
              </a:xfrm>
              <a:prstGeom prst="rect">
                <a:avLst/>
              </a:prstGeom>
              <a:solidFill>
                <a:srgbClr val="00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00" name="Rectangle 140"/>
              <p:cNvSpPr>
                <a:spLocks noChangeArrowheads="1"/>
              </p:cNvSpPr>
              <p:nvPr/>
            </p:nvSpPr>
            <p:spPr bwMode="auto">
              <a:xfrm>
                <a:off x="3549" y="3662"/>
                <a:ext cx="2153" cy="7"/>
              </a:xfrm>
              <a:prstGeom prst="rect">
                <a:avLst/>
              </a:prstGeom>
              <a:solidFill>
                <a:srgbClr val="00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01" name="Rectangle 141"/>
              <p:cNvSpPr>
                <a:spLocks noChangeArrowheads="1"/>
              </p:cNvSpPr>
              <p:nvPr/>
            </p:nvSpPr>
            <p:spPr bwMode="auto">
              <a:xfrm>
                <a:off x="3549" y="3656"/>
                <a:ext cx="2153" cy="10"/>
              </a:xfrm>
              <a:prstGeom prst="rect">
                <a:avLst/>
              </a:prstGeom>
              <a:solidFill>
                <a:srgbClr val="0000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02" name="Rectangle 142"/>
              <p:cNvSpPr>
                <a:spLocks noChangeArrowheads="1"/>
              </p:cNvSpPr>
              <p:nvPr/>
            </p:nvSpPr>
            <p:spPr bwMode="auto">
              <a:xfrm>
                <a:off x="3549" y="3652"/>
                <a:ext cx="2153" cy="10"/>
              </a:xfrm>
              <a:prstGeom prst="rect">
                <a:avLst/>
              </a:prstGeom>
              <a:solidFill>
                <a:srgbClr val="0000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03" name="Rectangle 143"/>
              <p:cNvSpPr>
                <a:spLocks noChangeArrowheads="1"/>
              </p:cNvSpPr>
              <p:nvPr/>
            </p:nvSpPr>
            <p:spPr bwMode="auto">
              <a:xfrm>
                <a:off x="3549" y="3648"/>
                <a:ext cx="2153" cy="8"/>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04" name="Rectangle 144"/>
              <p:cNvSpPr>
                <a:spLocks noChangeArrowheads="1"/>
              </p:cNvSpPr>
              <p:nvPr/>
            </p:nvSpPr>
            <p:spPr bwMode="auto">
              <a:xfrm>
                <a:off x="3549" y="3643"/>
                <a:ext cx="2153" cy="9"/>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05" name="Rectangle 145"/>
              <p:cNvSpPr>
                <a:spLocks noChangeArrowheads="1"/>
              </p:cNvSpPr>
              <p:nvPr/>
            </p:nvSpPr>
            <p:spPr bwMode="auto">
              <a:xfrm>
                <a:off x="3549" y="3639"/>
                <a:ext cx="2153" cy="9"/>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06" name="Rectangle 146"/>
              <p:cNvSpPr>
                <a:spLocks noChangeArrowheads="1"/>
              </p:cNvSpPr>
              <p:nvPr/>
            </p:nvSpPr>
            <p:spPr bwMode="auto">
              <a:xfrm>
                <a:off x="3549" y="3635"/>
                <a:ext cx="2153" cy="9"/>
              </a:xfrm>
              <a:prstGeom prst="rect">
                <a:avLst/>
              </a:prstGeom>
              <a:solidFill>
                <a:srgbClr val="000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07" name="Rectangle 147"/>
              <p:cNvSpPr>
                <a:spLocks noChangeArrowheads="1"/>
              </p:cNvSpPr>
              <p:nvPr/>
            </p:nvSpPr>
            <p:spPr bwMode="auto">
              <a:xfrm>
                <a:off x="3549" y="3631"/>
                <a:ext cx="2153" cy="8"/>
              </a:xfrm>
              <a:prstGeom prst="rect">
                <a:avLst/>
              </a:prstGeom>
              <a:solidFill>
                <a:srgbClr val="000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08" name="Rectangle 148"/>
              <p:cNvSpPr>
                <a:spLocks noChangeArrowheads="1"/>
              </p:cNvSpPr>
              <p:nvPr/>
            </p:nvSpPr>
            <p:spPr bwMode="auto">
              <a:xfrm>
                <a:off x="3549" y="3625"/>
                <a:ext cx="2153" cy="10"/>
              </a:xfrm>
              <a:prstGeom prst="rect">
                <a:avLst/>
              </a:prstGeom>
              <a:solidFill>
                <a:srgbClr val="000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09" name="Rectangle 149"/>
              <p:cNvSpPr>
                <a:spLocks noChangeArrowheads="1"/>
              </p:cNvSpPr>
              <p:nvPr/>
            </p:nvSpPr>
            <p:spPr bwMode="auto">
              <a:xfrm>
                <a:off x="3549" y="3621"/>
                <a:ext cx="2153" cy="10"/>
              </a:xfrm>
              <a:prstGeom prst="rect">
                <a:avLst/>
              </a:prstGeom>
              <a:solidFill>
                <a:srgbClr val="0000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10" name="Rectangle 150"/>
              <p:cNvSpPr>
                <a:spLocks noChangeArrowheads="1"/>
              </p:cNvSpPr>
              <p:nvPr/>
            </p:nvSpPr>
            <p:spPr bwMode="auto">
              <a:xfrm>
                <a:off x="3549" y="3618"/>
                <a:ext cx="2153" cy="7"/>
              </a:xfrm>
              <a:prstGeom prst="rect">
                <a:avLst/>
              </a:prstGeom>
              <a:solidFill>
                <a:srgbClr val="0000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11" name="Rectangle 151"/>
              <p:cNvSpPr>
                <a:spLocks noChangeArrowheads="1"/>
              </p:cNvSpPr>
              <p:nvPr/>
            </p:nvSpPr>
            <p:spPr bwMode="auto">
              <a:xfrm>
                <a:off x="3549" y="3614"/>
                <a:ext cx="2153" cy="7"/>
              </a:xfrm>
              <a:prstGeom prst="rect">
                <a:avLst/>
              </a:prstGeom>
              <a:solidFill>
                <a:srgbClr val="000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12" name="Rectangle 152"/>
              <p:cNvSpPr>
                <a:spLocks noChangeArrowheads="1"/>
              </p:cNvSpPr>
              <p:nvPr/>
            </p:nvSpPr>
            <p:spPr bwMode="auto">
              <a:xfrm>
                <a:off x="3549" y="3608"/>
                <a:ext cx="2153" cy="10"/>
              </a:xfrm>
              <a:prstGeom prst="rect">
                <a:avLst/>
              </a:prstGeom>
              <a:solidFill>
                <a:srgbClr val="000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13" name="Rectangle 153"/>
              <p:cNvSpPr>
                <a:spLocks noChangeArrowheads="1"/>
              </p:cNvSpPr>
              <p:nvPr/>
            </p:nvSpPr>
            <p:spPr bwMode="auto">
              <a:xfrm>
                <a:off x="3549" y="3604"/>
                <a:ext cx="2153" cy="10"/>
              </a:xfrm>
              <a:prstGeom prst="rect">
                <a:avLst/>
              </a:prstGeom>
              <a:solidFill>
                <a:srgbClr val="0000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14" name="Rectangle 154"/>
              <p:cNvSpPr>
                <a:spLocks noChangeArrowheads="1"/>
              </p:cNvSpPr>
              <p:nvPr/>
            </p:nvSpPr>
            <p:spPr bwMode="auto">
              <a:xfrm>
                <a:off x="3549" y="3600"/>
                <a:ext cx="2153" cy="8"/>
              </a:xfrm>
              <a:prstGeom prst="rect">
                <a:avLst/>
              </a:prstGeom>
              <a:solidFill>
                <a:srgbClr val="000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15" name="Rectangle 155"/>
              <p:cNvSpPr>
                <a:spLocks noChangeArrowheads="1"/>
              </p:cNvSpPr>
              <p:nvPr/>
            </p:nvSpPr>
            <p:spPr bwMode="auto">
              <a:xfrm>
                <a:off x="3549" y="3595"/>
                <a:ext cx="2153" cy="9"/>
              </a:xfrm>
              <a:prstGeom prst="rect">
                <a:avLst/>
              </a:prstGeom>
              <a:solidFill>
                <a:srgbClr val="000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16" name="Rectangle 156"/>
              <p:cNvSpPr>
                <a:spLocks noChangeArrowheads="1"/>
              </p:cNvSpPr>
              <p:nvPr/>
            </p:nvSpPr>
            <p:spPr bwMode="auto">
              <a:xfrm>
                <a:off x="3549" y="3591"/>
                <a:ext cx="2153" cy="9"/>
              </a:xfrm>
              <a:prstGeom prst="rect">
                <a:avLst/>
              </a:prstGeom>
              <a:solidFill>
                <a:srgbClr val="0000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17" name="Rectangle 157"/>
              <p:cNvSpPr>
                <a:spLocks noChangeArrowheads="1"/>
              </p:cNvSpPr>
              <p:nvPr/>
            </p:nvSpPr>
            <p:spPr bwMode="auto">
              <a:xfrm>
                <a:off x="3549" y="3587"/>
                <a:ext cx="2153" cy="8"/>
              </a:xfrm>
              <a:prstGeom prst="rect">
                <a:avLst/>
              </a:prstGeom>
              <a:solidFill>
                <a:srgbClr val="0000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18" name="Rectangle 158"/>
              <p:cNvSpPr>
                <a:spLocks noChangeArrowheads="1"/>
              </p:cNvSpPr>
              <p:nvPr/>
            </p:nvSpPr>
            <p:spPr bwMode="auto">
              <a:xfrm>
                <a:off x="3549" y="3583"/>
                <a:ext cx="2153" cy="8"/>
              </a:xfrm>
              <a:prstGeom prst="rect">
                <a:avLst/>
              </a:prstGeom>
              <a:solidFill>
                <a:srgbClr val="0000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19" name="Rectangle 159"/>
              <p:cNvSpPr>
                <a:spLocks noChangeArrowheads="1"/>
              </p:cNvSpPr>
              <p:nvPr/>
            </p:nvSpPr>
            <p:spPr bwMode="auto">
              <a:xfrm>
                <a:off x="3549" y="3577"/>
                <a:ext cx="2153" cy="10"/>
              </a:xfrm>
              <a:prstGeom prst="rect">
                <a:avLst/>
              </a:prstGeom>
              <a:solidFill>
                <a:srgbClr val="0000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20" name="Rectangle 160"/>
              <p:cNvSpPr>
                <a:spLocks noChangeArrowheads="1"/>
              </p:cNvSpPr>
              <p:nvPr/>
            </p:nvSpPr>
            <p:spPr bwMode="auto">
              <a:xfrm>
                <a:off x="3549" y="3573"/>
                <a:ext cx="2153" cy="10"/>
              </a:xfrm>
              <a:prstGeom prst="rect">
                <a:avLst/>
              </a:prstGeom>
              <a:solidFill>
                <a:srgbClr val="0000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21" name="Rectangle 161"/>
              <p:cNvSpPr>
                <a:spLocks noChangeArrowheads="1"/>
              </p:cNvSpPr>
              <p:nvPr/>
            </p:nvSpPr>
            <p:spPr bwMode="auto">
              <a:xfrm>
                <a:off x="3549" y="3570"/>
                <a:ext cx="2153" cy="7"/>
              </a:xfrm>
              <a:prstGeom prst="rect">
                <a:avLst/>
              </a:prstGeom>
              <a:solidFill>
                <a:srgbClr val="000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22" name="Rectangle 162"/>
              <p:cNvSpPr>
                <a:spLocks noChangeArrowheads="1"/>
              </p:cNvSpPr>
              <p:nvPr/>
            </p:nvSpPr>
            <p:spPr bwMode="auto">
              <a:xfrm>
                <a:off x="3549" y="3564"/>
                <a:ext cx="2153" cy="9"/>
              </a:xfrm>
              <a:prstGeom prst="rect">
                <a:avLst/>
              </a:prstGeom>
              <a:solidFill>
                <a:srgbClr val="000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23" name="Rectangle 163"/>
              <p:cNvSpPr>
                <a:spLocks noChangeArrowheads="1"/>
              </p:cNvSpPr>
              <p:nvPr/>
            </p:nvSpPr>
            <p:spPr bwMode="auto">
              <a:xfrm>
                <a:off x="3549" y="3560"/>
                <a:ext cx="2153" cy="10"/>
              </a:xfrm>
              <a:prstGeom prst="rect">
                <a:avLst/>
              </a:prstGeom>
              <a:solidFill>
                <a:srgbClr val="000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24" name="Rectangle 164"/>
              <p:cNvSpPr>
                <a:spLocks noChangeArrowheads="1"/>
              </p:cNvSpPr>
              <p:nvPr/>
            </p:nvSpPr>
            <p:spPr bwMode="auto">
              <a:xfrm>
                <a:off x="3549" y="3556"/>
                <a:ext cx="2153" cy="8"/>
              </a:xfrm>
              <a:prstGeom prst="rect">
                <a:avLst/>
              </a:prstGeom>
              <a:solidFill>
                <a:srgbClr val="0000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25" name="Rectangle 165"/>
              <p:cNvSpPr>
                <a:spLocks noChangeArrowheads="1"/>
              </p:cNvSpPr>
              <p:nvPr/>
            </p:nvSpPr>
            <p:spPr bwMode="auto">
              <a:xfrm>
                <a:off x="3549" y="3552"/>
                <a:ext cx="2153" cy="8"/>
              </a:xfrm>
              <a:prstGeom prst="rect">
                <a:avLst/>
              </a:prstGeom>
              <a:solidFill>
                <a:srgbClr val="0000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26" name="Rectangle 166"/>
              <p:cNvSpPr>
                <a:spLocks noChangeArrowheads="1"/>
              </p:cNvSpPr>
              <p:nvPr/>
            </p:nvSpPr>
            <p:spPr bwMode="auto">
              <a:xfrm>
                <a:off x="3549" y="3546"/>
                <a:ext cx="2153" cy="10"/>
              </a:xfrm>
              <a:prstGeom prst="rect">
                <a:avLst/>
              </a:prstGeom>
              <a:solidFill>
                <a:srgbClr val="0000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27" name="Rectangle 167"/>
              <p:cNvSpPr>
                <a:spLocks noChangeArrowheads="1"/>
              </p:cNvSpPr>
              <p:nvPr/>
            </p:nvSpPr>
            <p:spPr bwMode="auto">
              <a:xfrm>
                <a:off x="3549" y="3543"/>
                <a:ext cx="2153" cy="9"/>
              </a:xfrm>
              <a:prstGeom prst="rect">
                <a:avLst/>
              </a:prstGeom>
              <a:solidFill>
                <a:srgbClr val="0000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28" name="Rectangle 168"/>
              <p:cNvSpPr>
                <a:spLocks noChangeArrowheads="1"/>
              </p:cNvSpPr>
              <p:nvPr/>
            </p:nvSpPr>
            <p:spPr bwMode="auto">
              <a:xfrm>
                <a:off x="3549" y="3539"/>
                <a:ext cx="2153" cy="7"/>
              </a:xfrm>
              <a:prstGeom prst="rect">
                <a:avLst/>
              </a:prstGeom>
              <a:solidFill>
                <a:srgbClr val="0000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29" name="Rectangle 169"/>
              <p:cNvSpPr>
                <a:spLocks noChangeArrowheads="1"/>
              </p:cNvSpPr>
              <p:nvPr/>
            </p:nvSpPr>
            <p:spPr bwMode="auto">
              <a:xfrm>
                <a:off x="3549" y="3533"/>
                <a:ext cx="2153" cy="10"/>
              </a:xfrm>
              <a:prstGeom prst="rect">
                <a:avLst/>
              </a:prstGeom>
              <a:solidFill>
                <a:srgbClr val="0000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30" name="Rectangle 170"/>
              <p:cNvSpPr>
                <a:spLocks noChangeArrowheads="1"/>
              </p:cNvSpPr>
              <p:nvPr/>
            </p:nvSpPr>
            <p:spPr bwMode="auto">
              <a:xfrm>
                <a:off x="3549" y="3529"/>
                <a:ext cx="2153" cy="10"/>
              </a:xfrm>
              <a:prstGeom prst="rect">
                <a:avLst/>
              </a:prstGeom>
              <a:solidFill>
                <a:srgbClr val="0000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31" name="Rectangle 171"/>
              <p:cNvSpPr>
                <a:spLocks noChangeArrowheads="1"/>
              </p:cNvSpPr>
              <p:nvPr/>
            </p:nvSpPr>
            <p:spPr bwMode="auto">
              <a:xfrm>
                <a:off x="3549" y="3525"/>
                <a:ext cx="2153" cy="8"/>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32" name="Rectangle 172"/>
              <p:cNvSpPr>
                <a:spLocks noChangeArrowheads="1"/>
              </p:cNvSpPr>
              <p:nvPr/>
            </p:nvSpPr>
            <p:spPr bwMode="auto">
              <a:xfrm>
                <a:off x="3549" y="3522"/>
                <a:ext cx="2153" cy="7"/>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33" name="Rectangle 173"/>
              <p:cNvSpPr>
                <a:spLocks noChangeArrowheads="1"/>
              </p:cNvSpPr>
              <p:nvPr/>
            </p:nvSpPr>
            <p:spPr bwMode="auto">
              <a:xfrm>
                <a:off x="3549" y="3516"/>
                <a:ext cx="2153" cy="9"/>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34" name="Rectangle 174"/>
              <p:cNvSpPr>
                <a:spLocks noChangeArrowheads="1"/>
              </p:cNvSpPr>
              <p:nvPr/>
            </p:nvSpPr>
            <p:spPr bwMode="auto">
              <a:xfrm>
                <a:off x="3549" y="3512"/>
                <a:ext cx="2153" cy="10"/>
              </a:xfrm>
              <a:prstGeom prst="rect">
                <a:avLst/>
              </a:prstGeom>
              <a:solidFill>
                <a:srgbClr val="0000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35" name="Rectangle 175"/>
              <p:cNvSpPr>
                <a:spLocks noChangeArrowheads="1"/>
              </p:cNvSpPr>
              <p:nvPr/>
            </p:nvSpPr>
            <p:spPr bwMode="auto">
              <a:xfrm>
                <a:off x="3549" y="3508"/>
                <a:ext cx="2153" cy="8"/>
              </a:xfrm>
              <a:prstGeom prst="rect">
                <a:avLst/>
              </a:prstGeom>
              <a:solidFill>
                <a:srgbClr val="0000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36" name="Rectangle 176"/>
              <p:cNvSpPr>
                <a:spLocks noChangeArrowheads="1"/>
              </p:cNvSpPr>
              <p:nvPr/>
            </p:nvSpPr>
            <p:spPr bwMode="auto">
              <a:xfrm>
                <a:off x="3549" y="3502"/>
                <a:ext cx="2153" cy="10"/>
              </a:xfrm>
              <a:prstGeom prst="rect">
                <a:avLst/>
              </a:prstGeom>
              <a:solidFill>
                <a:srgbClr val="0000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37" name="Rectangle 177"/>
              <p:cNvSpPr>
                <a:spLocks noChangeArrowheads="1"/>
              </p:cNvSpPr>
              <p:nvPr/>
            </p:nvSpPr>
            <p:spPr bwMode="auto">
              <a:xfrm>
                <a:off x="3549" y="3498"/>
                <a:ext cx="2153" cy="10"/>
              </a:xfrm>
              <a:prstGeom prst="rect">
                <a:avLst/>
              </a:prstGeom>
              <a:solidFill>
                <a:srgbClr val="0000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38" name="Rectangle 178"/>
              <p:cNvSpPr>
                <a:spLocks noChangeArrowheads="1"/>
              </p:cNvSpPr>
              <p:nvPr/>
            </p:nvSpPr>
            <p:spPr bwMode="auto">
              <a:xfrm>
                <a:off x="3549" y="3495"/>
                <a:ext cx="2153" cy="7"/>
              </a:xfrm>
              <a:prstGeom prst="rect">
                <a:avLst/>
              </a:prstGeom>
              <a:solidFill>
                <a:srgbClr val="0000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39" name="Rectangle 179"/>
              <p:cNvSpPr>
                <a:spLocks noChangeArrowheads="1"/>
              </p:cNvSpPr>
              <p:nvPr/>
            </p:nvSpPr>
            <p:spPr bwMode="auto">
              <a:xfrm>
                <a:off x="3549" y="3491"/>
                <a:ext cx="2153" cy="7"/>
              </a:xfrm>
              <a:prstGeom prst="rect">
                <a:avLst/>
              </a:prstGeom>
              <a:solidFill>
                <a:srgbClr val="0000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40" name="Rectangle 180"/>
              <p:cNvSpPr>
                <a:spLocks noChangeArrowheads="1"/>
              </p:cNvSpPr>
              <p:nvPr/>
            </p:nvSpPr>
            <p:spPr bwMode="auto">
              <a:xfrm>
                <a:off x="3549" y="3485"/>
                <a:ext cx="2153" cy="10"/>
              </a:xfrm>
              <a:prstGeom prst="rect">
                <a:avLst/>
              </a:prstGeom>
              <a:solidFill>
                <a:srgbClr val="0000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41" name="Rectangle 181"/>
              <p:cNvSpPr>
                <a:spLocks noChangeArrowheads="1"/>
              </p:cNvSpPr>
              <p:nvPr/>
            </p:nvSpPr>
            <p:spPr bwMode="auto">
              <a:xfrm>
                <a:off x="3549" y="3481"/>
                <a:ext cx="2153" cy="10"/>
              </a:xfrm>
              <a:prstGeom prst="rect">
                <a:avLst/>
              </a:prstGeom>
              <a:solidFill>
                <a:srgbClr val="0000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42" name="Rectangle 182"/>
              <p:cNvSpPr>
                <a:spLocks noChangeArrowheads="1"/>
              </p:cNvSpPr>
              <p:nvPr/>
            </p:nvSpPr>
            <p:spPr bwMode="auto">
              <a:xfrm>
                <a:off x="3549" y="3477"/>
                <a:ext cx="2153" cy="8"/>
              </a:xfrm>
              <a:prstGeom prst="rect">
                <a:avLst/>
              </a:prstGeom>
              <a:solidFill>
                <a:srgbClr val="0000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43" name="Rectangle 183"/>
              <p:cNvSpPr>
                <a:spLocks noChangeArrowheads="1"/>
              </p:cNvSpPr>
              <p:nvPr/>
            </p:nvSpPr>
            <p:spPr bwMode="auto">
              <a:xfrm>
                <a:off x="3549" y="3472"/>
                <a:ext cx="2153" cy="9"/>
              </a:xfrm>
              <a:prstGeom prst="rect">
                <a:avLst/>
              </a:prstGeom>
              <a:solidFill>
                <a:srgbClr val="0000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44" name="Rectangle 184"/>
              <p:cNvSpPr>
                <a:spLocks noChangeArrowheads="1"/>
              </p:cNvSpPr>
              <p:nvPr/>
            </p:nvSpPr>
            <p:spPr bwMode="auto">
              <a:xfrm>
                <a:off x="3549" y="3468"/>
                <a:ext cx="2153" cy="9"/>
              </a:xfrm>
              <a:prstGeom prst="rect">
                <a:avLst/>
              </a:prstGeom>
              <a:solidFill>
                <a:srgbClr val="0000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45" name="Rectangle 185"/>
              <p:cNvSpPr>
                <a:spLocks noChangeArrowheads="1"/>
              </p:cNvSpPr>
              <p:nvPr/>
            </p:nvSpPr>
            <p:spPr bwMode="auto">
              <a:xfrm>
                <a:off x="3549" y="3464"/>
                <a:ext cx="2153" cy="8"/>
              </a:xfrm>
              <a:prstGeom prst="rect">
                <a:avLst/>
              </a:prstGeom>
              <a:solidFill>
                <a:srgbClr val="0000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46" name="Rectangle 186"/>
              <p:cNvSpPr>
                <a:spLocks noChangeArrowheads="1"/>
              </p:cNvSpPr>
              <p:nvPr/>
            </p:nvSpPr>
            <p:spPr bwMode="auto">
              <a:xfrm>
                <a:off x="3549" y="3460"/>
                <a:ext cx="2153" cy="8"/>
              </a:xfrm>
              <a:prstGeom prst="rect">
                <a:avLst/>
              </a:prstGeom>
              <a:solidFill>
                <a:srgbClr val="0000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47" name="Rectangle 187"/>
              <p:cNvSpPr>
                <a:spLocks noChangeArrowheads="1"/>
              </p:cNvSpPr>
              <p:nvPr/>
            </p:nvSpPr>
            <p:spPr bwMode="auto">
              <a:xfrm>
                <a:off x="3549" y="3454"/>
                <a:ext cx="2153" cy="10"/>
              </a:xfrm>
              <a:prstGeom prst="rect">
                <a:avLst/>
              </a:prstGeom>
              <a:solidFill>
                <a:srgbClr val="0000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48" name="Rectangle 188"/>
              <p:cNvSpPr>
                <a:spLocks noChangeArrowheads="1"/>
              </p:cNvSpPr>
              <p:nvPr/>
            </p:nvSpPr>
            <p:spPr bwMode="auto">
              <a:xfrm>
                <a:off x="3549" y="3450"/>
                <a:ext cx="2153" cy="10"/>
              </a:xfrm>
              <a:prstGeom prst="rect">
                <a:avLst/>
              </a:prstGeom>
              <a:solidFill>
                <a:srgbClr val="0000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49" name="Rectangle 189"/>
              <p:cNvSpPr>
                <a:spLocks noChangeArrowheads="1"/>
              </p:cNvSpPr>
              <p:nvPr/>
            </p:nvSpPr>
            <p:spPr bwMode="auto">
              <a:xfrm>
                <a:off x="3549" y="3447"/>
                <a:ext cx="2153" cy="7"/>
              </a:xfrm>
              <a:prstGeom prst="rect">
                <a:avLst/>
              </a:prstGeom>
              <a:solidFill>
                <a:srgbClr val="0000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50" name="Rectangle 190"/>
              <p:cNvSpPr>
                <a:spLocks noChangeArrowheads="1"/>
              </p:cNvSpPr>
              <p:nvPr/>
            </p:nvSpPr>
            <p:spPr bwMode="auto">
              <a:xfrm>
                <a:off x="3549" y="3441"/>
                <a:ext cx="2153" cy="9"/>
              </a:xfrm>
              <a:prstGeom prst="rect">
                <a:avLst/>
              </a:prstGeom>
              <a:solidFill>
                <a:srgbClr val="0000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51" name="Rectangle 191"/>
              <p:cNvSpPr>
                <a:spLocks noChangeArrowheads="1"/>
              </p:cNvSpPr>
              <p:nvPr/>
            </p:nvSpPr>
            <p:spPr bwMode="auto">
              <a:xfrm>
                <a:off x="3549" y="3437"/>
                <a:ext cx="2153" cy="10"/>
              </a:xfrm>
              <a:prstGeom prst="rect">
                <a:avLst/>
              </a:prstGeom>
              <a:solidFill>
                <a:srgbClr val="0000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52" name="Rectangle 192"/>
              <p:cNvSpPr>
                <a:spLocks noChangeArrowheads="1"/>
              </p:cNvSpPr>
              <p:nvPr/>
            </p:nvSpPr>
            <p:spPr bwMode="auto">
              <a:xfrm>
                <a:off x="3549" y="3433"/>
                <a:ext cx="2153" cy="8"/>
              </a:xfrm>
              <a:prstGeom prst="rect">
                <a:avLst/>
              </a:prstGeom>
              <a:solidFill>
                <a:srgbClr val="0000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53" name="Rectangle 193"/>
              <p:cNvSpPr>
                <a:spLocks noChangeArrowheads="1"/>
              </p:cNvSpPr>
              <p:nvPr/>
            </p:nvSpPr>
            <p:spPr bwMode="auto">
              <a:xfrm>
                <a:off x="3549" y="3429"/>
                <a:ext cx="2153" cy="8"/>
              </a:xfrm>
              <a:prstGeom prst="rect">
                <a:avLst/>
              </a:prstGeom>
              <a:solidFill>
                <a:srgbClr val="0000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54" name="Rectangle 194"/>
              <p:cNvSpPr>
                <a:spLocks noChangeArrowheads="1"/>
              </p:cNvSpPr>
              <p:nvPr/>
            </p:nvSpPr>
            <p:spPr bwMode="auto">
              <a:xfrm>
                <a:off x="3549" y="3424"/>
                <a:ext cx="2153" cy="9"/>
              </a:xfrm>
              <a:prstGeom prst="rect">
                <a:avLst/>
              </a:prstGeom>
              <a:solidFill>
                <a:srgbClr val="0000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55" name="Rectangle 195"/>
              <p:cNvSpPr>
                <a:spLocks noChangeArrowheads="1"/>
              </p:cNvSpPr>
              <p:nvPr/>
            </p:nvSpPr>
            <p:spPr bwMode="auto">
              <a:xfrm>
                <a:off x="3549" y="3420"/>
                <a:ext cx="2153" cy="9"/>
              </a:xfrm>
              <a:prstGeom prst="rect">
                <a:avLst/>
              </a:prstGeom>
              <a:solidFill>
                <a:srgbClr val="0000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56" name="Rectangle 196"/>
              <p:cNvSpPr>
                <a:spLocks noChangeArrowheads="1"/>
              </p:cNvSpPr>
              <p:nvPr/>
            </p:nvSpPr>
            <p:spPr bwMode="auto">
              <a:xfrm>
                <a:off x="3549" y="3416"/>
                <a:ext cx="2153" cy="8"/>
              </a:xfrm>
              <a:prstGeom prst="rect">
                <a:avLst/>
              </a:prstGeom>
              <a:solidFill>
                <a:srgbClr val="0000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57" name="Rectangle 197"/>
              <p:cNvSpPr>
                <a:spLocks noChangeArrowheads="1"/>
              </p:cNvSpPr>
              <p:nvPr/>
            </p:nvSpPr>
            <p:spPr bwMode="auto">
              <a:xfrm>
                <a:off x="3549" y="3410"/>
                <a:ext cx="2153" cy="10"/>
              </a:xfrm>
              <a:prstGeom prst="rect">
                <a:avLst/>
              </a:prstGeom>
              <a:solidFill>
                <a:srgbClr val="0000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58" name="Rectangle 198"/>
              <p:cNvSpPr>
                <a:spLocks noChangeArrowheads="1"/>
              </p:cNvSpPr>
              <p:nvPr/>
            </p:nvSpPr>
            <p:spPr bwMode="auto">
              <a:xfrm>
                <a:off x="3549" y="3406"/>
                <a:ext cx="2153" cy="10"/>
              </a:xfrm>
              <a:prstGeom prst="rect">
                <a:avLst/>
              </a:prstGeom>
              <a:solidFill>
                <a:srgbClr val="0000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59" name="Rectangle 199"/>
              <p:cNvSpPr>
                <a:spLocks noChangeArrowheads="1"/>
              </p:cNvSpPr>
              <p:nvPr/>
            </p:nvSpPr>
            <p:spPr bwMode="auto">
              <a:xfrm>
                <a:off x="3549" y="3402"/>
                <a:ext cx="2153" cy="8"/>
              </a:xfrm>
              <a:prstGeom prst="rect">
                <a:avLst/>
              </a:prstGeom>
              <a:solidFill>
                <a:srgbClr val="0000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60" name="Rectangle 200"/>
              <p:cNvSpPr>
                <a:spLocks noChangeArrowheads="1"/>
              </p:cNvSpPr>
              <p:nvPr/>
            </p:nvSpPr>
            <p:spPr bwMode="auto">
              <a:xfrm>
                <a:off x="3549" y="3399"/>
                <a:ext cx="2153" cy="7"/>
              </a:xfrm>
              <a:prstGeom prst="rect">
                <a:avLst/>
              </a:prstGeom>
              <a:solidFill>
                <a:srgbClr val="0000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61" name="Rectangle 201"/>
              <p:cNvSpPr>
                <a:spLocks noChangeArrowheads="1"/>
              </p:cNvSpPr>
              <p:nvPr/>
            </p:nvSpPr>
            <p:spPr bwMode="auto">
              <a:xfrm>
                <a:off x="3549" y="3393"/>
                <a:ext cx="2153" cy="9"/>
              </a:xfrm>
              <a:prstGeom prst="rect">
                <a:avLst/>
              </a:prstGeom>
              <a:solidFill>
                <a:srgbClr val="0000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62" name="Rectangle 202"/>
              <p:cNvSpPr>
                <a:spLocks noChangeArrowheads="1"/>
              </p:cNvSpPr>
              <p:nvPr/>
            </p:nvSpPr>
            <p:spPr bwMode="auto">
              <a:xfrm>
                <a:off x="3549" y="3389"/>
                <a:ext cx="2153" cy="10"/>
              </a:xfrm>
              <a:prstGeom prst="rect">
                <a:avLst/>
              </a:prstGeom>
              <a:solidFill>
                <a:srgbClr val="0000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63" name="Rectangle 203"/>
              <p:cNvSpPr>
                <a:spLocks noChangeArrowheads="1"/>
              </p:cNvSpPr>
              <p:nvPr/>
            </p:nvSpPr>
            <p:spPr bwMode="auto">
              <a:xfrm>
                <a:off x="3549" y="3385"/>
                <a:ext cx="2153" cy="8"/>
              </a:xfrm>
              <a:prstGeom prst="rect">
                <a:avLst/>
              </a:prstGeom>
              <a:solidFill>
                <a:srgbClr val="0000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64" name="Rectangle 204"/>
              <p:cNvSpPr>
                <a:spLocks noChangeArrowheads="1"/>
              </p:cNvSpPr>
              <p:nvPr/>
            </p:nvSpPr>
            <p:spPr bwMode="auto">
              <a:xfrm>
                <a:off x="3549" y="3379"/>
                <a:ext cx="2153" cy="10"/>
              </a:xfrm>
              <a:prstGeom prst="rect">
                <a:avLst/>
              </a:prstGeom>
              <a:solidFill>
                <a:srgbClr val="0000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65" name="Rectangle 205"/>
              <p:cNvSpPr>
                <a:spLocks noChangeArrowheads="1"/>
              </p:cNvSpPr>
              <p:nvPr/>
            </p:nvSpPr>
            <p:spPr bwMode="auto">
              <a:xfrm>
                <a:off x="3549" y="3376"/>
                <a:ext cx="2153" cy="9"/>
              </a:xfrm>
              <a:prstGeom prst="rect">
                <a:avLst/>
              </a:prstGeom>
              <a:solidFill>
                <a:srgbClr val="0000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66" name="Rectangle 206"/>
              <p:cNvSpPr>
                <a:spLocks noChangeArrowheads="1"/>
              </p:cNvSpPr>
              <p:nvPr/>
            </p:nvSpPr>
            <p:spPr bwMode="auto">
              <a:xfrm>
                <a:off x="3549" y="3372"/>
                <a:ext cx="2153" cy="7"/>
              </a:xfrm>
              <a:prstGeom prst="rect">
                <a:avLst/>
              </a:prstGeom>
              <a:solidFill>
                <a:srgbClr val="0000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67" name="Rectangle 207"/>
              <p:cNvSpPr>
                <a:spLocks noChangeArrowheads="1"/>
              </p:cNvSpPr>
              <p:nvPr/>
            </p:nvSpPr>
            <p:spPr bwMode="auto">
              <a:xfrm>
                <a:off x="3549" y="3368"/>
                <a:ext cx="2153" cy="8"/>
              </a:xfrm>
              <a:prstGeom prst="rect">
                <a:avLst/>
              </a:prstGeom>
              <a:solidFill>
                <a:srgbClr val="000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68" name="Rectangle 208"/>
              <p:cNvSpPr>
                <a:spLocks noChangeArrowheads="1"/>
              </p:cNvSpPr>
              <p:nvPr/>
            </p:nvSpPr>
            <p:spPr bwMode="auto">
              <a:xfrm>
                <a:off x="3549" y="3362"/>
                <a:ext cx="2153" cy="10"/>
              </a:xfrm>
              <a:prstGeom prst="rect">
                <a:avLst/>
              </a:prstGeom>
              <a:solidFill>
                <a:srgbClr val="000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69" name="Rectangle 209"/>
              <p:cNvSpPr>
                <a:spLocks noChangeArrowheads="1"/>
              </p:cNvSpPr>
              <p:nvPr/>
            </p:nvSpPr>
            <p:spPr bwMode="auto">
              <a:xfrm>
                <a:off x="3549" y="3358"/>
                <a:ext cx="2153" cy="10"/>
              </a:xfrm>
              <a:prstGeom prst="rect">
                <a:avLst/>
              </a:prstGeom>
              <a:solidFill>
                <a:srgbClr val="000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70" name="Rectangle 210"/>
              <p:cNvSpPr>
                <a:spLocks noChangeArrowheads="1"/>
              </p:cNvSpPr>
              <p:nvPr/>
            </p:nvSpPr>
            <p:spPr bwMode="auto">
              <a:xfrm>
                <a:off x="3549" y="3354"/>
                <a:ext cx="2153" cy="8"/>
              </a:xfrm>
              <a:prstGeom prst="rect">
                <a:avLst/>
              </a:prstGeom>
              <a:solidFill>
                <a:srgbClr val="000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71" name="Rectangle 211"/>
              <p:cNvSpPr>
                <a:spLocks noChangeArrowheads="1"/>
              </p:cNvSpPr>
              <p:nvPr/>
            </p:nvSpPr>
            <p:spPr bwMode="auto">
              <a:xfrm>
                <a:off x="3549" y="3349"/>
                <a:ext cx="2153" cy="9"/>
              </a:xfrm>
              <a:prstGeom prst="rect">
                <a:avLst/>
              </a:prstGeom>
              <a:solidFill>
                <a:srgbClr val="000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72" name="Rectangle 212"/>
              <p:cNvSpPr>
                <a:spLocks noChangeArrowheads="1"/>
              </p:cNvSpPr>
              <p:nvPr/>
            </p:nvSpPr>
            <p:spPr bwMode="auto">
              <a:xfrm>
                <a:off x="3549" y="3345"/>
                <a:ext cx="2153" cy="9"/>
              </a:xfrm>
              <a:prstGeom prst="rect">
                <a:avLst/>
              </a:prstGeom>
              <a:solidFill>
                <a:srgbClr val="0000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73" name="Rectangle 213"/>
              <p:cNvSpPr>
                <a:spLocks noChangeArrowheads="1"/>
              </p:cNvSpPr>
              <p:nvPr/>
            </p:nvSpPr>
            <p:spPr bwMode="auto">
              <a:xfrm>
                <a:off x="3549" y="3341"/>
                <a:ext cx="2153" cy="8"/>
              </a:xfrm>
              <a:prstGeom prst="rect">
                <a:avLst/>
              </a:prstGeom>
              <a:solidFill>
                <a:srgbClr val="0000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74" name="Rectangle 214"/>
              <p:cNvSpPr>
                <a:spLocks noChangeArrowheads="1"/>
              </p:cNvSpPr>
              <p:nvPr/>
            </p:nvSpPr>
            <p:spPr bwMode="auto">
              <a:xfrm>
                <a:off x="3549" y="3337"/>
                <a:ext cx="2153" cy="8"/>
              </a:xfrm>
              <a:prstGeom prst="rect">
                <a:avLst/>
              </a:prstGeom>
              <a:solidFill>
                <a:srgbClr val="0000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75" name="Rectangle 215"/>
              <p:cNvSpPr>
                <a:spLocks noChangeArrowheads="1"/>
              </p:cNvSpPr>
              <p:nvPr/>
            </p:nvSpPr>
            <p:spPr bwMode="auto">
              <a:xfrm>
                <a:off x="3549" y="3331"/>
                <a:ext cx="2153" cy="10"/>
              </a:xfrm>
              <a:prstGeom prst="rect">
                <a:avLst/>
              </a:prstGeom>
              <a:solidFill>
                <a:srgbClr val="0000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676" name="Rectangle 216"/>
              <p:cNvSpPr>
                <a:spLocks noChangeArrowheads="1"/>
              </p:cNvSpPr>
              <p:nvPr/>
            </p:nvSpPr>
            <p:spPr bwMode="auto">
              <a:xfrm>
                <a:off x="3549" y="3327"/>
                <a:ext cx="2153" cy="10"/>
              </a:xfrm>
              <a:prstGeom prst="rect">
                <a:avLst/>
              </a:prstGeom>
              <a:solidFill>
                <a:srgbClr val="0000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grpSp>
        <p:sp>
          <p:nvSpPr>
            <p:cNvPr id="56389" name="Rectangle 217"/>
            <p:cNvSpPr>
              <a:spLocks noChangeArrowheads="1"/>
            </p:cNvSpPr>
            <p:nvPr/>
          </p:nvSpPr>
          <p:spPr bwMode="auto">
            <a:xfrm>
              <a:off x="3549" y="3324"/>
              <a:ext cx="2153" cy="7"/>
            </a:xfrm>
            <a:prstGeom prst="rect">
              <a:avLst/>
            </a:prstGeom>
            <a:solidFill>
              <a:srgbClr val="0000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390" name="Rectangle 218"/>
            <p:cNvSpPr>
              <a:spLocks noChangeArrowheads="1"/>
            </p:cNvSpPr>
            <p:nvPr/>
          </p:nvSpPr>
          <p:spPr bwMode="auto">
            <a:xfrm>
              <a:off x="3549" y="3318"/>
              <a:ext cx="2153" cy="9"/>
            </a:xfrm>
            <a:prstGeom prst="rect">
              <a:avLst/>
            </a:prstGeom>
            <a:solidFill>
              <a:srgbClr val="0000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391" name="Rectangle 219"/>
            <p:cNvSpPr>
              <a:spLocks noChangeArrowheads="1"/>
            </p:cNvSpPr>
            <p:nvPr/>
          </p:nvSpPr>
          <p:spPr bwMode="auto">
            <a:xfrm>
              <a:off x="3549" y="3314"/>
              <a:ext cx="2153" cy="10"/>
            </a:xfrm>
            <a:prstGeom prst="rect">
              <a:avLst/>
            </a:prstGeom>
            <a:solidFill>
              <a:srgbClr val="0000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392" name="Rectangle 220"/>
            <p:cNvSpPr>
              <a:spLocks noChangeArrowheads="1"/>
            </p:cNvSpPr>
            <p:nvPr/>
          </p:nvSpPr>
          <p:spPr bwMode="auto">
            <a:xfrm>
              <a:off x="3549" y="3310"/>
              <a:ext cx="2153" cy="8"/>
            </a:xfrm>
            <a:prstGeom prst="rect">
              <a:avLst/>
            </a:prstGeom>
            <a:solidFill>
              <a:srgbClr val="00003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393" name="Rectangle 221"/>
            <p:cNvSpPr>
              <a:spLocks noChangeArrowheads="1"/>
            </p:cNvSpPr>
            <p:nvPr/>
          </p:nvSpPr>
          <p:spPr bwMode="auto">
            <a:xfrm>
              <a:off x="3549" y="3306"/>
              <a:ext cx="2153" cy="8"/>
            </a:xfrm>
            <a:prstGeom prst="rect">
              <a:avLst/>
            </a:prstGeom>
            <a:solidFill>
              <a:srgbClr val="00003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394" name="Rectangle 222"/>
            <p:cNvSpPr>
              <a:spLocks noChangeArrowheads="1"/>
            </p:cNvSpPr>
            <p:nvPr/>
          </p:nvSpPr>
          <p:spPr bwMode="auto">
            <a:xfrm>
              <a:off x="3549" y="3301"/>
              <a:ext cx="2153" cy="9"/>
            </a:xfrm>
            <a:prstGeom prst="rect">
              <a:avLst/>
            </a:prstGeom>
            <a:solidFill>
              <a:srgbClr val="00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395" name="Rectangle 223"/>
            <p:cNvSpPr>
              <a:spLocks noChangeArrowheads="1"/>
            </p:cNvSpPr>
            <p:nvPr/>
          </p:nvSpPr>
          <p:spPr bwMode="auto">
            <a:xfrm>
              <a:off x="3549" y="3297"/>
              <a:ext cx="2153" cy="9"/>
            </a:xfrm>
            <a:prstGeom prst="rect">
              <a:avLst/>
            </a:prstGeom>
            <a:solidFill>
              <a:srgbClr val="00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396" name="Rectangle 224"/>
            <p:cNvSpPr>
              <a:spLocks noChangeArrowheads="1"/>
            </p:cNvSpPr>
            <p:nvPr/>
          </p:nvSpPr>
          <p:spPr bwMode="auto">
            <a:xfrm>
              <a:off x="3549" y="3293"/>
              <a:ext cx="2153" cy="8"/>
            </a:xfrm>
            <a:prstGeom prst="rect">
              <a:avLst/>
            </a:prstGeom>
            <a:solidFill>
              <a:srgbClr val="00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397" name="Rectangle 225"/>
            <p:cNvSpPr>
              <a:spLocks noChangeArrowheads="1"/>
            </p:cNvSpPr>
            <p:nvPr/>
          </p:nvSpPr>
          <p:spPr bwMode="auto">
            <a:xfrm>
              <a:off x="3549" y="3287"/>
              <a:ext cx="2153" cy="10"/>
            </a:xfrm>
            <a:prstGeom prst="rect">
              <a:avLst/>
            </a:prstGeom>
            <a:solidFill>
              <a:srgbClr val="0000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398" name="Rectangle 226"/>
            <p:cNvSpPr>
              <a:spLocks noChangeArrowheads="1"/>
            </p:cNvSpPr>
            <p:nvPr/>
          </p:nvSpPr>
          <p:spPr bwMode="auto">
            <a:xfrm>
              <a:off x="3549" y="3283"/>
              <a:ext cx="2153" cy="10"/>
            </a:xfrm>
            <a:prstGeom prst="rect">
              <a:avLst/>
            </a:prstGeom>
            <a:solidFill>
              <a:srgbClr val="0000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399" name="Rectangle 227"/>
            <p:cNvSpPr>
              <a:spLocks noChangeArrowheads="1"/>
            </p:cNvSpPr>
            <p:nvPr/>
          </p:nvSpPr>
          <p:spPr bwMode="auto">
            <a:xfrm>
              <a:off x="3549" y="3279"/>
              <a:ext cx="2153" cy="8"/>
            </a:xfrm>
            <a:prstGeom prst="rect">
              <a:avLst/>
            </a:prstGeom>
            <a:solidFill>
              <a:srgbClr val="0000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00" name="Rectangle 228"/>
            <p:cNvSpPr>
              <a:spLocks noChangeArrowheads="1"/>
            </p:cNvSpPr>
            <p:nvPr/>
          </p:nvSpPr>
          <p:spPr bwMode="auto">
            <a:xfrm>
              <a:off x="3549" y="3270"/>
              <a:ext cx="2153" cy="9"/>
            </a:xfrm>
            <a:prstGeom prst="rect">
              <a:avLst/>
            </a:prstGeom>
            <a:solidFill>
              <a:srgbClr val="0000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01" name="Rectangle 229"/>
            <p:cNvSpPr>
              <a:spLocks noChangeArrowheads="1"/>
            </p:cNvSpPr>
            <p:nvPr/>
          </p:nvSpPr>
          <p:spPr bwMode="auto">
            <a:xfrm>
              <a:off x="3549" y="3266"/>
              <a:ext cx="2153" cy="10"/>
            </a:xfrm>
            <a:prstGeom prst="rect">
              <a:avLst/>
            </a:prstGeom>
            <a:solidFill>
              <a:srgbClr val="0000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02" name="Rectangle 230"/>
            <p:cNvSpPr>
              <a:spLocks noChangeArrowheads="1"/>
            </p:cNvSpPr>
            <p:nvPr/>
          </p:nvSpPr>
          <p:spPr bwMode="auto">
            <a:xfrm>
              <a:off x="3549" y="3262"/>
              <a:ext cx="2153" cy="8"/>
            </a:xfrm>
            <a:prstGeom prst="rect">
              <a:avLst/>
            </a:prstGeom>
            <a:solidFill>
              <a:srgbClr val="0000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03" name="Rectangle 231"/>
            <p:cNvSpPr>
              <a:spLocks noChangeArrowheads="1"/>
            </p:cNvSpPr>
            <p:nvPr/>
          </p:nvSpPr>
          <p:spPr bwMode="auto">
            <a:xfrm>
              <a:off x="3549" y="3256"/>
              <a:ext cx="2153" cy="10"/>
            </a:xfrm>
            <a:prstGeom prst="rect">
              <a:avLst/>
            </a:prstGeom>
            <a:solidFill>
              <a:srgbClr val="0000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04" name="Rectangle 232"/>
            <p:cNvSpPr>
              <a:spLocks noChangeArrowheads="1"/>
            </p:cNvSpPr>
            <p:nvPr/>
          </p:nvSpPr>
          <p:spPr bwMode="auto">
            <a:xfrm>
              <a:off x="3549" y="3253"/>
              <a:ext cx="2153" cy="9"/>
            </a:xfrm>
            <a:prstGeom prst="rect">
              <a:avLst/>
            </a:prstGeom>
            <a:solidFill>
              <a:srgbClr val="0000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05" name="Rectangle 233"/>
            <p:cNvSpPr>
              <a:spLocks noChangeArrowheads="1"/>
            </p:cNvSpPr>
            <p:nvPr/>
          </p:nvSpPr>
          <p:spPr bwMode="auto">
            <a:xfrm>
              <a:off x="3549" y="3249"/>
              <a:ext cx="2153" cy="7"/>
            </a:xfrm>
            <a:prstGeom prst="rect">
              <a:avLst/>
            </a:prstGeom>
            <a:solidFill>
              <a:srgbClr val="0000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06" name="Rectangle 234"/>
            <p:cNvSpPr>
              <a:spLocks noChangeArrowheads="1"/>
            </p:cNvSpPr>
            <p:nvPr/>
          </p:nvSpPr>
          <p:spPr bwMode="auto">
            <a:xfrm>
              <a:off x="3549" y="3245"/>
              <a:ext cx="2153" cy="8"/>
            </a:xfrm>
            <a:prstGeom prst="rect">
              <a:avLst/>
            </a:prstGeom>
            <a:solidFill>
              <a:srgbClr val="0000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07" name="Rectangle 235"/>
            <p:cNvSpPr>
              <a:spLocks noChangeArrowheads="1"/>
            </p:cNvSpPr>
            <p:nvPr/>
          </p:nvSpPr>
          <p:spPr bwMode="auto">
            <a:xfrm>
              <a:off x="3549" y="3239"/>
              <a:ext cx="2153" cy="10"/>
            </a:xfrm>
            <a:prstGeom prst="rect">
              <a:avLst/>
            </a:prstGeom>
            <a:solidFill>
              <a:srgbClr val="0000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08" name="Rectangle 236"/>
            <p:cNvSpPr>
              <a:spLocks noChangeArrowheads="1"/>
            </p:cNvSpPr>
            <p:nvPr/>
          </p:nvSpPr>
          <p:spPr bwMode="auto">
            <a:xfrm>
              <a:off x="3549" y="3235"/>
              <a:ext cx="2153" cy="10"/>
            </a:xfrm>
            <a:prstGeom prst="rect">
              <a:avLst/>
            </a:prstGeom>
            <a:solidFill>
              <a:srgbClr val="0000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09" name="Rectangle 237"/>
            <p:cNvSpPr>
              <a:spLocks noChangeArrowheads="1"/>
            </p:cNvSpPr>
            <p:nvPr/>
          </p:nvSpPr>
          <p:spPr bwMode="auto">
            <a:xfrm>
              <a:off x="3549" y="3231"/>
              <a:ext cx="2153" cy="8"/>
            </a:xfrm>
            <a:prstGeom prst="rect">
              <a:avLst/>
            </a:prstGeom>
            <a:solidFill>
              <a:srgbClr val="0000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10" name="Rectangle 238"/>
            <p:cNvSpPr>
              <a:spLocks noChangeArrowheads="1"/>
            </p:cNvSpPr>
            <p:nvPr/>
          </p:nvSpPr>
          <p:spPr bwMode="auto">
            <a:xfrm>
              <a:off x="3549" y="3226"/>
              <a:ext cx="2153" cy="9"/>
            </a:xfrm>
            <a:prstGeom prst="rect">
              <a:avLst/>
            </a:prstGeom>
            <a:solidFill>
              <a:srgbClr val="0000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11" name="Rectangle 239"/>
            <p:cNvSpPr>
              <a:spLocks noChangeArrowheads="1"/>
            </p:cNvSpPr>
            <p:nvPr/>
          </p:nvSpPr>
          <p:spPr bwMode="auto">
            <a:xfrm>
              <a:off x="3549" y="3222"/>
              <a:ext cx="2153" cy="9"/>
            </a:xfrm>
            <a:prstGeom prst="rect">
              <a:avLst/>
            </a:prstGeom>
            <a:solidFill>
              <a:srgbClr val="00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12" name="Rectangle 240"/>
            <p:cNvSpPr>
              <a:spLocks noChangeArrowheads="1"/>
            </p:cNvSpPr>
            <p:nvPr/>
          </p:nvSpPr>
          <p:spPr bwMode="auto">
            <a:xfrm>
              <a:off x="3549" y="3218"/>
              <a:ext cx="2153" cy="8"/>
            </a:xfrm>
            <a:prstGeom prst="rect">
              <a:avLst/>
            </a:prstGeom>
            <a:solidFill>
              <a:srgbClr val="00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13" name="Rectangle 241"/>
            <p:cNvSpPr>
              <a:spLocks noChangeArrowheads="1"/>
            </p:cNvSpPr>
            <p:nvPr/>
          </p:nvSpPr>
          <p:spPr bwMode="auto">
            <a:xfrm>
              <a:off x="3549" y="3214"/>
              <a:ext cx="2153" cy="8"/>
            </a:xfrm>
            <a:prstGeom prst="rect">
              <a:avLst/>
            </a:prstGeom>
            <a:solidFill>
              <a:srgbClr val="00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14" name="Rectangle 242"/>
            <p:cNvSpPr>
              <a:spLocks noChangeArrowheads="1"/>
            </p:cNvSpPr>
            <p:nvPr/>
          </p:nvSpPr>
          <p:spPr bwMode="auto">
            <a:xfrm>
              <a:off x="3549" y="3208"/>
              <a:ext cx="2153" cy="10"/>
            </a:xfrm>
            <a:prstGeom prst="rect">
              <a:avLst/>
            </a:prstGeom>
            <a:solidFill>
              <a:srgbClr val="0000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15" name="Rectangle 243"/>
            <p:cNvSpPr>
              <a:spLocks noChangeArrowheads="1"/>
            </p:cNvSpPr>
            <p:nvPr/>
          </p:nvSpPr>
          <p:spPr bwMode="auto">
            <a:xfrm>
              <a:off x="3549" y="3205"/>
              <a:ext cx="2153" cy="9"/>
            </a:xfrm>
            <a:prstGeom prst="rect">
              <a:avLst/>
            </a:prstGeom>
            <a:solidFill>
              <a:srgbClr val="0000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16" name="Rectangle 244"/>
            <p:cNvSpPr>
              <a:spLocks noChangeArrowheads="1"/>
            </p:cNvSpPr>
            <p:nvPr/>
          </p:nvSpPr>
          <p:spPr bwMode="auto">
            <a:xfrm>
              <a:off x="3549" y="3195"/>
              <a:ext cx="2153" cy="10"/>
            </a:xfrm>
            <a:prstGeom prst="rect">
              <a:avLst/>
            </a:prstGeom>
            <a:solidFill>
              <a:srgbClr val="0000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17" name="Rectangle 245"/>
            <p:cNvSpPr>
              <a:spLocks noChangeArrowheads="1"/>
            </p:cNvSpPr>
            <p:nvPr/>
          </p:nvSpPr>
          <p:spPr bwMode="auto">
            <a:xfrm>
              <a:off x="3549" y="3191"/>
              <a:ext cx="2153" cy="10"/>
            </a:xfrm>
            <a:prstGeom prst="rect">
              <a:avLst/>
            </a:prstGeom>
            <a:solidFill>
              <a:srgbClr val="0000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18" name="Rectangle 246"/>
            <p:cNvSpPr>
              <a:spLocks noChangeArrowheads="1"/>
            </p:cNvSpPr>
            <p:nvPr/>
          </p:nvSpPr>
          <p:spPr bwMode="auto">
            <a:xfrm>
              <a:off x="3549" y="3187"/>
              <a:ext cx="2153" cy="8"/>
            </a:xfrm>
            <a:prstGeom prst="rect">
              <a:avLst/>
            </a:prstGeom>
            <a:solidFill>
              <a:srgbClr val="0000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19" name="Rectangle 247"/>
            <p:cNvSpPr>
              <a:spLocks noChangeArrowheads="1"/>
            </p:cNvSpPr>
            <p:nvPr/>
          </p:nvSpPr>
          <p:spPr bwMode="auto">
            <a:xfrm>
              <a:off x="3549" y="3183"/>
              <a:ext cx="2153" cy="8"/>
            </a:xfrm>
            <a:prstGeom prst="rect">
              <a:avLst/>
            </a:prstGeom>
            <a:solidFill>
              <a:srgbClr val="0000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20" name="Rectangle 248"/>
            <p:cNvSpPr>
              <a:spLocks noChangeArrowheads="1"/>
            </p:cNvSpPr>
            <p:nvPr/>
          </p:nvSpPr>
          <p:spPr bwMode="auto">
            <a:xfrm>
              <a:off x="3549" y="3178"/>
              <a:ext cx="2153" cy="9"/>
            </a:xfrm>
            <a:prstGeom prst="rect">
              <a:avLst/>
            </a:prstGeom>
            <a:solidFill>
              <a:srgbClr val="0000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21" name="Rectangle 249"/>
            <p:cNvSpPr>
              <a:spLocks noChangeArrowheads="1"/>
            </p:cNvSpPr>
            <p:nvPr/>
          </p:nvSpPr>
          <p:spPr bwMode="auto">
            <a:xfrm>
              <a:off x="3549" y="3174"/>
              <a:ext cx="2153" cy="9"/>
            </a:xfrm>
            <a:prstGeom prst="rect">
              <a:avLst/>
            </a:prstGeom>
            <a:solidFill>
              <a:srgbClr val="0000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22" name="Rectangle 250"/>
            <p:cNvSpPr>
              <a:spLocks noChangeArrowheads="1"/>
            </p:cNvSpPr>
            <p:nvPr/>
          </p:nvSpPr>
          <p:spPr bwMode="auto">
            <a:xfrm>
              <a:off x="3549" y="3170"/>
              <a:ext cx="2153" cy="8"/>
            </a:xfrm>
            <a:prstGeom prst="rect">
              <a:avLst/>
            </a:prstGeom>
            <a:solidFill>
              <a:srgbClr val="0000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23" name="Rectangle 251"/>
            <p:cNvSpPr>
              <a:spLocks noChangeArrowheads="1"/>
            </p:cNvSpPr>
            <p:nvPr/>
          </p:nvSpPr>
          <p:spPr bwMode="auto">
            <a:xfrm>
              <a:off x="3549" y="3164"/>
              <a:ext cx="2153" cy="10"/>
            </a:xfrm>
            <a:prstGeom prst="rect">
              <a:avLst/>
            </a:prstGeom>
            <a:solidFill>
              <a:srgbClr val="0000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24" name="Rectangle 252"/>
            <p:cNvSpPr>
              <a:spLocks noChangeArrowheads="1"/>
            </p:cNvSpPr>
            <p:nvPr/>
          </p:nvSpPr>
          <p:spPr bwMode="auto">
            <a:xfrm>
              <a:off x="3549" y="3160"/>
              <a:ext cx="2153" cy="10"/>
            </a:xfrm>
            <a:prstGeom prst="rect">
              <a:avLst/>
            </a:prstGeom>
            <a:solidFill>
              <a:srgbClr val="0000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25" name="Rectangle 253"/>
            <p:cNvSpPr>
              <a:spLocks noChangeArrowheads="1"/>
            </p:cNvSpPr>
            <p:nvPr/>
          </p:nvSpPr>
          <p:spPr bwMode="auto">
            <a:xfrm>
              <a:off x="3549" y="3157"/>
              <a:ext cx="2153" cy="7"/>
            </a:xfrm>
            <a:prstGeom prst="rect">
              <a:avLst/>
            </a:prstGeom>
            <a:solidFill>
              <a:srgbClr val="00001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26" name="Rectangle 254"/>
            <p:cNvSpPr>
              <a:spLocks noChangeArrowheads="1"/>
            </p:cNvSpPr>
            <p:nvPr/>
          </p:nvSpPr>
          <p:spPr bwMode="auto">
            <a:xfrm>
              <a:off x="3549" y="3153"/>
              <a:ext cx="2153" cy="7"/>
            </a:xfrm>
            <a:prstGeom prst="rect">
              <a:avLst/>
            </a:prstGeom>
            <a:solidFill>
              <a:srgbClr val="0000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27" name="Rectangle 255"/>
            <p:cNvSpPr>
              <a:spLocks noChangeArrowheads="1"/>
            </p:cNvSpPr>
            <p:nvPr/>
          </p:nvSpPr>
          <p:spPr bwMode="auto">
            <a:xfrm>
              <a:off x="3549" y="3147"/>
              <a:ext cx="2153" cy="10"/>
            </a:xfrm>
            <a:prstGeom prst="rect">
              <a:avLst/>
            </a:prstGeom>
            <a:solidFill>
              <a:srgbClr val="00001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28" name="Rectangle 256"/>
            <p:cNvSpPr>
              <a:spLocks noChangeArrowheads="1"/>
            </p:cNvSpPr>
            <p:nvPr/>
          </p:nvSpPr>
          <p:spPr bwMode="auto">
            <a:xfrm>
              <a:off x="3549" y="3143"/>
              <a:ext cx="2153" cy="10"/>
            </a:xfrm>
            <a:prstGeom prst="rect">
              <a:avLst/>
            </a:prstGeom>
            <a:solidFill>
              <a:srgbClr val="000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29" name="Rectangle 257"/>
            <p:cNvSpPr>
              <a:spLocks noChangeArrowheads="1"/>
            </p:cNvSpPr>
            <p:nvPr/>
          </p:nvSpPr>
          <p:spPr bwMode="auto">
            <a:xfrm>
              <a:off x="3549" y="3139"/>
              <a:ext cx="2153" cy="8"/>
            </a:xfrm>
            <a:prstGeom prst="rect">
              <a:avLst/>
            </a:prstGeom>
            <a:solidFill>
              <a:srgbClr val="000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30" name="Rectangle 258"/>
            <p:cNvSpPr>
              <a:spLocks noChangeArrowheads="1"/>
            </p:cNvSpPr>
            <p:nvPr/>
          </p:nvSpPr>
          <p:spPr bwMode="auto">
            <a:xfrm>
              <a:off x="3549" y="3133"/>
              <a:ext cx="2153" cy="10"/>
            </a:xfrm>
            <a:prstGeom prst="rect">
              <a:avLst/>
            </a:prstGeom>
            <a:solidFill>
              <a:srgbClr val="000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31" name="Rectangle 259"/>
            <p:cNvSpPr>
              <a:spLocks noChangeArrowheads="1"/>
            </p:cNvSpPr>
            <p:nvPr/>
          </p:nvSpPr>
          <p:spPr bwMode="auto">
            <a:xfrm>
              <a:off x="3549" y="3130"/>
              <a:ext cx="2153" cy="9"/>
            </a:xfrm>
            <a:prstGeom prst="rect">
              <a:avLst/>
            </a:prstGeom>
            <a:solidFill>
              <a:srgbClr val="0000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32" name="Rectangle 260"/>
            <p:cNvSpPr>
              <a:spLocks noChangeArrowheads="1"/>
            </p:cNvSpPr>
            <p:nvPr/>
          </p:nvSpPr>
          <p:spPr bwMode="auto">
            <a:xfrm>
              <a:off x="3549" y="3126"/>
              <a:ext cx="2153" cy="7"/>
            </a:xfrm>
            <a:prstGeom prst="rect">
              <a:avLst/>
            </a:prstGeom>
            <a:solidFill>
              <a:srgbClr val="0000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33" name="Rectangle 261"/>
            <p:cNvSpPr>
              <a:spLocks noChangeArrowheads="1"/>
            </p:cNvSpPr>
            <p:nvPr/>
          </p:nvSpPr>
          <p:spPr bwMode="auto">
            <a:xfrm>
              <a:off x="3549" y="3122"/>
              <a:ext cx="2153" cy="8"/>
            </a:xfrm>
            <a:prstGeom prst="rect">
              <a:avLst/>
            </a:prstGeom>
            <a:solidFill>
              <a:srgbClr val="0000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34" name="Rectangle 262"/>
            <p:cNvSpPr>
              <a:spLocks noChangeArrowheads="1"/>
            </p:cNvSpPr>
            <p:nvPr/>
          </p:nvSpPr>
          <p:spPr bwMode="auto">
            <a:xfrm>
              <a:off x="3549" y="3116"/>
              <a:ext cx="2153" cy="10"/>
            </a:xfrm>
            <a:prstGeom prst="rect">
              <a:avLst/>
            </a:prstGeom>
            <a:solidFill>
              <a:srgbClr val="0000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35" name="Rectangle 263"/>
            <p:cNvSpPr>
              <a:spLocks noChangeArrowheads="1"/>
            </p:cNvSpPr>
            <p:nvPr/>
          </p:nvSpPr>
          <p:spPr bwMode="auto">
            <a:xfrm>
              <a:off x="3549" y="3112"/>
              <a:ext cx="2153" cy="10"/>
            </a:xfrm>
            <a:prstGeom prst="rect">
              <a:avLst/>
            </a:prstGeom>
            <a:solidFill>
              <a:srgbClr val="0000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36" name="Rectangle 264"/>
            <p:cNvSpPr>
              <a:spLocks noChangeArrowheads="1"/>
            </p:cNvSpPr>
            <p:nvPr/>
          </p:nvSpPr>
          <p:spPr bwMode="auto">
            <a:xfrm>
              <a:off x="3549" y="3108"/>
              <a:ext cx="2153" cy="8"/>
            </a:xfrm>
            <a:prstGeom prst="rect">
              <a:avLst/>
            </a:prstGeom>
            <a:solidFill>
              <a:srgbClr val="0000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37" name="Rectangle 265"/>
            <p:cNvSpPr>
              <a:spLocks noChangeArrowheads="1"/>
            </p:cNvSpPr>
            <p:nvPr/>
          </p:nvSpPr>
          <p:spPr bwMode="auto">
            <a:xfrm>
              <a:off x="3549" y="3103"/>
              <a:ext cx="2153" cy="9"/>
            </a:xfrm>
            <a:prstGeom prst="rect">
              <a:avLst/>
            </a:prstGeom>
            <a:solidFill>
              <a:srgbClr val="0000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38" name="Rectangle 266"/>
            <p:cNvSpPr>
              <a:spLocks noChangeArrowheads="1"/>
            </p:cNvSpPr>
            <p:nvPr/>
          </p:nvSpPr>
          <p:spPr bwMode="auto">
            <a:xfrm>
              <a:off x="3549" y="3099"/>
              <a:ext cx="2153" cy="9"/>
            </a:xfrm>
            <a:prstGeom prst="rect">
              <a:avLst/>
            </a:prstGeom>
            <a:solidFill>
              <a:srgbClr val="0000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39" name="Rectangle 267"/>
            <p:cNvSpPr>
              <a:spLocks noChangeArrowheads="1"/>
            </p:cNvSpPr>
            <p:nvPr/>
          </p:nvSpPr>
          <p:spPr bwMode="auto">
            <a:xfrm>
              <a:off x="3549" y="3095"/>
              <a:ext cx="2153" cy="8"/>
            </a:xfrm>
            <a:prstGeom prst="rect">
              <a:avLst/>
            </a:prstGeom>
            <a:solidFill>
              <a:srgbClr val="0000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40" name="Rectangle 268"/>
            <p:cNvSpPr>
              <a:spLocks noChangeArrowheads="1"/>
            </p:cNvSpPr>
            <p:nvPr/>
          </p:nvSpPr>
          <p:spPr bwMode="auto">
            <a:xfrm>
              <a:off x="3549" y="3091"/>
              <a:ext cx="2153" cy="8"/>
            </a:xfrm>
            <a:prstGeom prst="rect">
              <a:avLst/>
            </a:prstGeom>
            <a:solidFill>
              <a:srgbClr val="0000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41" name="Rectangle 269"/>
            <p:cNvSpPr>
              <a:spLocks noChangeArrowheads="1"/>
            </p:cNvSpPr>
            <p:nvPr/>
          </p:nvSpPr>
          <p:spPr bwMode="auto">
            <a:xfrm>
              <a:off x="3549" y="3085"/>
              <a:ext cx="2153" cy="10"/>
            </a:xfrm>
            <a:prstGeom prst="rect">
              <a:avLst/>
            </a:prstGeom>
            <a:solidFill>
              <a:srgbClr val="0000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42" name="Rectangle 270"/>
            <p:cNvSpPr>
              <a:spLocks noChangeArrowheads="1"/>
            </p:cNvSpPr>
            <p:nvPr/>
          </p:nvSpPr>
          <p:spPr bwMode="auto">
            <a:xfrm>
              <a:off x="3549" y="3082"/>
              <a:ext cx="2153" cy="9"/>
            </a:xfrm>
            <a:prstGeom prst="rect">
              <a:avLst/>
            </a:prstGeom>
            <a:solidFill>
              <a:srgbClr val="0000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solidFill>
                  <a:srgbClr val="000000"/>
                </a:solidFill>
              </a:endParaRPr>
            </a:p>
          </p:txBody>
        </p:sp>
        <p:sp>
          <p:nvSpPr>
            <p:cNvPr id="56443" name="Freeform 271"/>
            <p:cNvSpPr>
              <a:spLocks/>
            </p:cNvSpPr>
            <p:nvPr/>
          </p:nvSpPr>
          <p:spPr bwMode="auto">
            <a:xfrm>
              <a:off x="3549" y="3082"/>
              <a:ext cx="2153" cy="1"/>
            </a:xfrm>
            <a:custGeom>
              <a:avLst/>
              <a:gdLst>
                <a:gd name="T0" fmla="*/ 2153 w 2153"/>
                <a:gd name="T1" fmla="*/ 0 h 1"/>
                <a:gd name="T2" fmla="*/ 0 w 2153"/>
                <a:gd name="T3" fmla="*/ 0 h 1"/>
                <a:gd name="T4" fmla="*/ 2153 w 2153"/>
                <a:gd name="T5" fmla="*/ 0 h 1"/>
                <a:gd name="T6" fmla="*/ 0 60000 65536"/>
                <a:gd name="T7" fmla="*/ 0 60000 65536"/>
                <a:gd name="T8" fmla="*/ 0 60000 65536"/>
              </a:gdLst>
              <a:ahLst/>
              <a:cxnLst>
                <a:cxn ang="T6">
                  <a:pos x="T0" y="T1"/>
                </a:cxn>
                <a:cxn ang="T7">
                  <a:pos x="T2" y="T3"/>
                </a:cxn>
                <a:cxn ang="T8">
                  <a:pos x="T4" y="T5"/>
                </a:cxn>
              </a:cxnLst>
              <a:rect l="0" t="0" r="r" b="b"/>
              <a:pathLst>
                <a:path w="2153" h="1">
                  <a:moveTo>
                    <a:pt x="2153" y="0"/>
                  </a:moveTo>
                  <a:lnTo>
                    <a:pt x="0" y="0"/>
                  </a:lnTo>
                  <a:lnTo>
                    <a:pt x="21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444" name="Rectangle 272"/>
            <p:cNvSpPr>
              <a:spLocks noChangeArrowheads="1"/>
            </p:cNvSpPr>
            <p:nvPr/>
          </p:nvSpPr>
          <p:spPr bwMode="auto">
            <a:xfrm>
              <a:off x="3549" y="3082"/>
              <a:ext cx="2153" cy="1123"/>
            </a:xfrm>
            <a:prstGeom prst="rect">
              <a:avLst/>
            </a:prstGeom>
            <a:noFill/>
            <a:ln w="317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sl-SI">
                <a:solidFill>
                  <a:srgbClr val="000000"/>
                </a:solidFill>
              </a:endParaRPr>
            </a:p>
          </p:txBody>
        </p:sp>
        <p:sp>
          <p:nvSpPr>
            <p:cNvPr id="56445" name="Freeform 273"/>
            <p:cNvSpPr>
              <a:spLocks/>
            </p:cNvSpPr>
            <p:nvPr/>
          </p:nvSpPr>
          <p:spPr bwMode="auto">
            <a:xfrm>
              <a:off x="3748" y="3497"/>
              <a:ext cx="248" cy="55"/>
            </a:xfrm>
            <a:custGeom>
              <a:avLst/>
              <a:gdLst>
                <a:gd name="T0" fmla="*/ 248 w 248"/>
                <a:gd name="T1" fmla="*/ 26 h 55"/>
                <a:gd name="T2" fmla="*/ 248 w 248"/>
                <a:gd name="T3" fmla="*/ 0 h 55"/>
                <a:gd name="T4" fmla="*/ 0 w 248"/>
                <a:gd name="T5" fmla="*/ 0 h 55"/>
                <a:gd name="T6" fmla="*/ 0 w 248"/>
                <a:gd name="T7" fmla="*/ 55 h 55"/>
                <a:gd name="T8" fmla="*/ 248 w 248"/>
                <a:gd name="T9" fmla="*/ 55 h 55"/>
                <a:gd name="T10" fmla="*/ 248 w 248"/>
                <a:gd name="T11" fmla="*/ 26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8" h="55">
                  <a:moveTo>
                    <a:pt x="248" y="26"/>
                  </a:moveTo>
                  <a:lnTo>
                    <a:pt x="248" y="0"/>
                  </a:lnTo>
                  <a:lnTo>
                    <a:pt x="0" y="0"/>
                  </a:lnTo>
                  <a:lnTo>
                    <a:pt x="0" y="55"/>
                  </a:lnTo>
                  <a:lnTo>
                    <a:pt x="248" y="55"/>
                  </a:lnTo>
                  <a:lnTo>
                    <a:pt x="248" y="2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446" name="Freeform 274"/>
            <p:cNvSpPr>
              <a:spLocks/>
            </p:cNvSpPr>
            <p:nvPr/>
          </p:nvSpPr>
          <p:spPr bwMode="auto">
            <a:xfrm>
              <a:off x="4063" y="3497"/>
              <a:ext cx="674" cy="55"/>
            </a:xfrm>
            <a:custGeom>
              <a:avLst/>
              <a:gdLst>
                <a:gd name="T0" fmla="*/ 674 w 674"/>
                <a:gd name="T1" fmla="*/ 26 h 55"/>
                <a:gd name="T2" fmla="*/ 674 w 674"/>
                <a:gd name="T3" fmla="*/ 0 h 55"/>
                <a:gd name="T4" fmla="*/ 0 w 674"/>
                <a:gd name="T5" fmla="*/ 0 h 55"/>
                <a:gd name="T6" fmla="*/ 0 w 674"/>
                <a:gd name="T7" fmla="*/ 55 h 55"/>
                <a:gd name="T8" fmla="*/ 674 w 674"/>
                <a:gd name="T9" fmla="*/ 55 h 55"/>
                <a:gd name="T10" fmla="*/ 674 w 674"/>
                <a:gd name="T11" fmla="*/ 26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4" h="55">
                  <a:moveTo>
                    <a:pt x="674" y="26"/>
                  </a:moveTo>
                  <a:lnTo>
                    <a:pt x="674" y="0"/>
                  </a:lnTo>
                  <a:lnTo>
                    <a:pt x="0" y="0"/>
                  </a:lnTo>
                  <a:lnTo>
                    <a:pt x="0" y="55"/>
                  </a:lnTo>
                  <a:lnTo>
                    <a:pt x="674" y="55"/>
                  </a:lnTo>
                  <a:lnTo>
                    <a:pt x="674" y="2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447" name="Freeform 275"/>
            <p:cNvSpPr>
              <a:spLocks/>
            </p:cNvSpPr>
            <p:nvPr/>
          </p:nvSpPr>
          <p:spPr bwMode="auto">
            <a:xfrm>
              <a:off x="4729" y="3497"/>
              <a:ext cx="674" cy="55"/>
            </a:xfrm>
            <a:custGeom>
              <a:avLst/>
              <a:gdLst>
                <a:gd name="T0" fmla="*/ 674 w 674"/>
                <a:gd name="T1" fmla="*/ 26 h 55"/>
                <a:gd name="T2" fmla="*/ 674 w 674"/>
                <a:gd name="T3" fmla="*/ 0 h 55"/>
                <a:gd name="T4" fmla="*/ 0 w 674"/>
                <a:gd name="T5" fmla="*/ 0 h 55"/>
                <a:gd name="T6" fmla="*/ 0 w 674"/>
                <a:gd name="T7" fmla="*/ 55 h 55"/>
                <a:gd name="T8" fmla="*/ 674 w 674"/>
                <a:gd name="T9" fmla="*/ 55 h 55"/>
                <a:gd name="T10" fmla="*/ 674 w 674"/>
                <a:gd name="T11" fmla="*/ 26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4" h="55">
                  <a:moveTo>
                    <a:pt x="674" y="26"/>
                  </a:moveTo>
                  <a:lnTo>
                    <a:pt x="674" y="0"/>
                  </a:lnTo>
                  <a:lnTo>
                    <a:pt x="0" y="0"/>
                  </a:lnTo>
                  <a:lnTo>
                    <a:pt x="0" y="55"/>
                  </a:lnTo>
                  <a:lnTo>
                    <a:pt x="674" y="55"/>
                  </a:lnTo>
                  <a:lnTo>
                    <a:pt x="674" y="2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448" name="Freeform 276"/>
            <p:cNvSpPr>
              <a:spLocks/>
            </p:cNvSpPr>
            <p:nvPr/>
          </p:nvSpPr>
          <p:spPr bwMode="auto">
            <a:xfrm>
              <a:off x="5397" y="3497"/>
              <a:ext cx="90" cy="55"/>
            </a:xfrm>
            <a:custGeom>
              <a:avLst/>
              <a:gdLst>
                <a:gd name="T0" fmla="*/ 90 w 90"/>
                <a:gd name="T1" fmla="*/ 26 h 55"/>
                <a:gd name="T2" fmla="*/ 90 w 90"/>
                <a:gd name="T3" fmla="*/ 0 h 55"/>
                <a:gd name="T4" fmla="*/ 0 w 90"/>
                <a:gd name="T5" fmla="*/ 0 h 55"/>
                <a:gd name="T6" fmla="*/ 0 w 90"/>
                <a:gd name="T7" fmla="*/ 55 h 55"/>
                <a:gd name="T8" fmla="*/ 90 w 90"/>
                <a:gd name="T9" fmla="*/ 55 h 55"/>
                <a:gd name="T10" fmla="*/ 90 w 90"/>
                <a:gd name="T11" fmla="*/ 26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55">
                  <a:moveTo>
                    <a:pt x="90" y="26"/>
                  </a:moveTo>
                  <a:lnTo>
                    <a:pt x="90" y="0"/>
                  </a:lnTo>
                  <a:lnTo>
                    <a:pt x="0" y="0"/>
                  </a:lnTo>
                  <a:lnTo>
                    <a:pt x="0" y="55"/>
                  </a:lnTo>
                  <a:lnTo>
                    <a:pt x="90" y="55"/>
                  </a:lnTo>
                  <a:lnTo>
                    <a:pt x="90" y="2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449" name="Freeform 277"/>
            <p:cNvSpPr>
              <a:spLocks/>
            </p:cNvSpPr>
            <p:nvPr/>
          </p:nvSpPr>
          <p:spPr bwMode="auto">
            <a:xfrm>
              <a:off x="3988" y="3497"/>
              <a:ext cx="90" cy="55"/>
            </a:xfrm>
            <a:custGeom>
              <a:avLst/>
              <a:gdLst>
                <a:gd name="T0" fmla="*/ 90 w 90"/>
                <a:gd name="T1" fmla="*/ 26 h 55"/>
                <a:gd name="T2" fmla="*/ 90 w 90"/>
                <a:gd name="T3" fmla="*/ 0 h 55"/>
                <a:gd name="T4" fmla="*/ 0 w 90"/>
                <a:gd name="T5" fmla="*/ 0 h 55"/>
                <a:gd name="T6" fmla="*/ 0 w 90"/>
                <a:gd name="T7" fmla="*/ 55 h 55"/>
                <a:gd name="T8" fmla="*/ 90 w 90"/>
                <a:gd name="T9" fmla="*/ 55 h 55"/>
                <a:gd name="T10" fmla="*/ 90 w 90"/>
                <a:gd name="T11" fmla="*/ 26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55">
                  <a:moveTo>
                    <a:pt x="90" y="26"/>
                  </a:moveTo>
                  <a:lnTo>
                    <a:pt x="90" y="0"/>
                  </a:lnTo>
                  <a:lnTo>
                    <a:pt x="0" y="0"/>
                  </a:lnTo>
                  <a:lnTo>
                    <a:pt x="0" y="55"/>
                  </a:lnTo>
                  <a:lnTo>
                    <a:pt x="90" y="55"/>
                  </a:lnTo>
                  <a:lnTo>
                    <a:pt x="90" y="26"/>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450" name="Freeform 278"/>
            <p:cNvSpPr>
              <a:spLocks/>
            </p:cNvSpPr>
            <p:nvPr/>
          </p:nvSpPr>
          <p:spPr bwMode="auto">
            <a:xfrm>
              <a:off x="4614" y="3404"/>
              <a:ext cx="261" cy="262"/>
            </a:xfrm>
            <a:custGeom>
              <a:avLst/>
              <a:gdLst>
                <a:gd name="T0" fmla="*/ 144 w 261"/>
                <a:gd name="T1" fmla="*/ 2 h 262"/>
                <a:gd name="T2" fmla="*/ 169 w 261"/>
                <a:gd name="T3" fmla="*/ 6 h 262"/>
                <a:gd name="T4" fmla="*/ 194 w 261"/>
                <a:gd name="T5" fmla="*/ 16 h 262"/>
                <a:gd name="T6" fmla="*/ 213 w 261"/>
                <a:gd name="T7" fmla="*/ 31 h 262"/>
                <a:gd name="T8" fmla="*/ 232 w 261"/>
                <a:gd name="T9" fmla="*/ 48 h 262"/>
                <a:gd name="T10" fmla="*/ 246 w 261"/>
                <a:gd name="T11" fmla="*/ 69 h 262"/>
                <a:gd name="T12" fmla="*/ 255 w 261"/>
                <a:gd name="T13" fmla="*/ 93 h 262"/>
                <a:gd name="T14" fmla="*/ 261 w 261"/>
                <a:gd name="T15" fmla="*/ 118 h 262"/>
                <a:gd name="T16" fmla="*/ 261 w 261"/>
                <a:gd name="T17" fmla="*/ 144 h 262"/>
                <a:gd name="T18" fmla="*/ 255 w 261"/>
                <a:gd name="T19" fmla="*/ 169 h 262"/>
                <a:gd name="T20" fmla="*/ 246 w 261"/>
                <a:gd name="T21" fmla="*/ 192 h 262"/>
                <a:gd name="T22" fmla="*/ 232 w 261"/>
                <a:gd name="T23" fmla="*/ 214 h 262"/>
                <a:gd name="T24" fmla="*/ 213 w 261"/>
                <a:gd name="T25" fmla="*/ 231 h 262"/>
                <a:gd name="T26" fmla="*/ 194 w 261"/>
                <a:gd name="T27" fmla="*/ 246 h 262"/>
                <a:gd name="T28" fmla="*/ 169 w 261"/>
                <a:gd name="T29" fmla="*/ 256 h 262"/>
                <a:gd name="T30" fmla="*/ 144 w 261"/>
                <a:gd name="T31" fmla="*/ 260 h 262"/>
                <a:gd name="T32" fmla="*/ 117 w 261"/>
                <a:gd name="T33" fmla="*/ 260 h 262"/>
                <a:gd name="T34" fmla="*/ 92 w 261"/>
                <a:gd name="T35" fmla="*/ 256 h 262"/>
                <a:gd name="T36" fmla="*/ 69 w 261"/>
                <a:gd name="T37" fmla="*/ 246 h 262"/>
                <a:gd name="T38" fmla="*/ 48 w 261"/>
                <a:gd name="T39" fmla="*/ 231 h 262"/>
                <a:gd name="T40" fmla="*/ 31 w 261"/>
                <a:gd name="T41" fmla="*/ 214 h 262"/>
                <a:gd name="T42" fmla="*/ 17 w 261"/>
                <a:gd name="T43" fmla="*/ 192 h 262"/>
                <a:gd name="T44" fmla="*/ 8 w 261"/>
                <a:gd name="T45" fmla="*/ 169 h 262"/>
                <a:gd name="T46" fmla="*/ 2 w 261"/>
                <a:gd name="T47" fmla="*/ 144 h 262"/>
                <a:gd name="T48" fmla="*/ 2 w 261"/>
                <a:gd name="T49" fmla="*/ 118 h 262"/>
                <a:gd name="T50" fmla="*/ 8 w 261"/>
                <a:gd name="T51" fmla="*/ 93 h 262"/>
                <a:gd name="T52" fmla="*/ 17 w 261"/>
                <a:gd name="T53" fmla="*/ 69 h 262"/>
                <a:gd name="T54" fmla="*/ 31 w 261"/>
                <a:gd name="T55" fmla="*/ 48 h 262"/>
                <a:gd name="T56" fmla="*/ 48 w 261"/>
                <a:gd name="T57" fmla="*/ 31 h 262"/>
                <a:gd name="T58" fmla="*/ 69 w 261"/>
                <a:gd name="T59" fmla="*/ 16 h 262"/>
                <a:gd name="T60" fmla="*/ 92 w 261"/>
                <a:gd name="T61" fmla="*/ 6 h 262"/>
                <a:gd name="T62" fmla="*/ 117 w 261"/>
                <a:gd name="T63" fmla="*/ 2 h 2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1" h="262">
                  <a:moveTo>
                    <a:pt x="131" y="0"/>
                  </a:moveTo>
                  <a:lnTo>
                    <a:pt x="144" y="2"/>
                  </a:lnTo>
                  <a:lnTo>
                    <a:pt x="157" y="4"/>
                  </a:lnTo>
                  <a:lnTo>
                    <a:pt x="169" y="6"/>
                  </a:lnTo>
                  <a:lnTo>
                    <a:pt x="182" y="12"/>
                  </a:lnTo>
                  <a:lnTo>
                    <a:pt x="194" y="16"/>
                  </a:lnTo>
                  <a:lnTo>
                    <a:pt x="203" y="23"/>
                  </a:lnTo>
                  <a:lnTo>
                    <a:pt x="213" y="31"/>
                  </a:lnTo>
                  <a:lnTo>
                    <a:pt x="223" y="39"/>
                  </a:lnTo>
                  <a:lnTo>
                    <a:pt x="232" y="48"/>
                  </a:lnTo>
                  <a:lnTo>
                    <a:pt x="240" y="58"/>
                  </a:lnTo>
                  <a:lnTo>
                    <a:pt x="246" y="69"/>
                  </a:lnTo>
                  <a:lnTo>
                    <a:pt x="251" y="81"/>
                  </a:lnTo>
                  <a:lnTo>
                    <a:pt x="255" y="93"/>
                  </a:lnTo>
                  <a:lnTo>
                    <a:pt x="259" y="104"/>
                  </a:lnTo>
                  <a:lnTo>
                    <a:pt x="261" y="118"/>
                  </a:lnTo>
                  <a:lnTo>
                    <a:pt x="261" y="131"/>
                  </a:lnTo>
                  <a:lnTo>
                    <a:pt x="261" y="144"/>
                  </a:lnTo>
                  <a:lnTo>
                    <a:pt x="259" y="158"/>
                  </a:lnTo>
                  <a:lnTo>
                    <a:pt x="255" y="169"/>
                  </a:lnTo>
                  <a:lnTo>
                    <a:pt x="251" y="181"/>
                  </a:lnTo>
                  <a:lnTo>
                    <a:pt x="246" y="192"/>
                  </a:lnTo>
                  <a:lnTo>
                    <a:pt x="240" y="204"/>
                  </a:lnTo>
                  <a:lnTo>
                    <a:pt x="232" y="214"/>
                  </a:lnTo>
                  <a:lnTo>
                    <a:pt x="223" y="223"/>
                  </a:lnTo>
                  <a:lnTo>
                    <a:pt x="213" y="231"/>
                  </a:lnTo>
                  <a:lnTo>
                    <a:pt x="203" y="239"/>
                  </a:lnTo>
                  <a:lnTo>
                    <a:pt x="194" y="246"/>
                  </a:lnTo>
                  <a:lnTo>
                    <a:pt x="182" y="250"/>
                  </a:lnTo>
                  <a:lnTo>
                    <a:pt x="169" y="256"/>
                  </a:lnTo>
                  <a:lnTo>
                    <a:pt x="157" y="258"/>
                  </a:lnTo>
                  <a:lnTo>
                    <a:pt x="144" y="260"/>
                  </a:lnTo>
                  <a:lnTo>
                    <a:pt x="131" y="262"/>
                  </a:lnTo>
                  <a:lnTo>
                    <a:pt x="117" y="260"/>
                  </a:lnTo>
                  <a:lnTo>
                    <a:pt x="106" y="258"/>
                  </a:lnTo>
                  <a:lnTo>
                    <a:pt x="92" y="256"/>
                  </a:lnTo>
                  <a:lnTo>
                    <a:pt x="81" y="250"/>
                  </a:lnTo>
                  <a:lnTo>
                    <a:pt x="69" y="246"/>
                  </a:lnTo>
                  <a:lnTo>
                    <a:pt x="58" y="239"/>
                  </a:lnTo>
                  <a:lnTo>
                    <a:pt x="48" y="231"/>
                  </a:lnTo>
                  <a:lnTo>
                    <a:pt x="38" y="223"/>
                  </a:lnTo>
                  <a:lnTo>
                    <a:pt x="31" y="214"/>
                  </a:lnTo>
                  <a:lnTo>
                    <a:pt x="23" y="204"/>
                  </a:lnTo>
                  <a:lnTo>
                    <a:pt x="17" y="192"/>
                  </a:lnTo>
                  <a:lnTo>
                    <a:pt x="12" y="181"/>
                  </a:lnTo>
                  <a:lnTo>
                    <a:pt x="8" y="169"/>
                  </a:lnTo>
                  <a:lnTo>
                    <a:pt x="4" y="158"/>
                  </a:lnTo>
                  <a:lnTo>
                    <a:pt x="2" y="144"/>
                  </a:lnTo>
                  <a:lnTo>
                    <a:pt x="0" y="131"/>
                  </a:lnTo>
                  <a:lnTo>
                    <a:pt x="2" y="118"/>
                  </a:lnTo>
                  <a:lnTo>
                    <a:pt x="4" y="104"/>
                  </a:lnTo>
                  <a:lnTo>
                    <a:pt x="8" y="93"/>
                  </a:lnTo>
                  <a:lnTo>
                    <a:pt x="12" y="81"/>
                  </a:lnTo>
                  <a:lnTo>
                    <a:pt x="17" y="69"/>
                  </a:lnTo>
                  <a:lnTo>
                    <a:pt x="23" y="58"/>
                  </a:lnTo>
                  <a:lnTo>
                    <a:pt x="31" y="48"/>
                  </a:lnTo>
                  <a:lnTo>
                    <a:pt x="38" y="39"/>
                  </a:lnTo>
                  <a:lnTo>
                    <a:pt x="48" y="31"/>
                  </a:lnTo>
                  <a:lnTo>
                    <a:pt x="58" y="23"/>
                  </a:lnTo>
                  <a:lnTo>
                    <a:pt x="69" y="16"/>
                  </a:lnTo>
                  <a:lnTo>
                    <a:pt x="81" y="12"/>
                  </a:lnTo>
                  <a:lnTo>
                    <a:pt x="92" y="6"/>
                  </a:lnTo>
                  <a:lnTo>
                    <a:pt x="106" y="4"/>
                  </a:lnTo>
                  <a:lnTo>
                    <a:pt x="117" y="2"/>
                  </a:lnTo>
                  <a:lnTo>
                    <a:pt x="131" y="0"/>
                  </a:lnTo>
                </a:path>
              </a:pathLst>
            </a:custGeom>
            <a:noFill/>
            <a:ln w="317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56451" name="Freeform 279"/>
            <p:cNvSpPr>
              <a:spLocks/>
            </p:cNvSpPr>
            <p:nvPr/>
          </p:nvSpPr>
          <p:spPr bwMode="auto">
            <a:xfrm>
              <a:off x="4023" y="3347"/>
              <a:ext cx="15" cy="52"/>
            </a:xfrm>
            <a:custGeom>
              <a:avLst/>
              <a:gdLst>
                <a:gd name="T0" fmla="*/ 7 w 15"/>
                <a:gd name="T1" fmla="*/ 52 h 52"/>
                <a:gd name="T2" fmla="*/ 15 w 15"/>
                <a:gd name="T3" fmla="*/ 52 h 52"/>
                <a:gd name="T4" fmla="*/ 15 w 15"/>
                <a:gd name="T5" fmla="*/ 0 h 52"/>
                <a:gd name="T6" fmla="*/ 0 w 15"/>
                <a:gd name="T7" fmla="*/ 0 h 52"/>
                <a:gd name="T8" fmla="*/ 0 w 15"/>
                <a:gd name="T9" fmla="*/ 52 h 52"/>
                <a:gd name="T10" fmla="*/ 7 w 15"/>
                <a:gd name="T11" fmla="*/ 52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52">
                  <a:moveTo>
                    <a:pt x="7" y="52"/>
                  </a:moveTo>
                  <a:lnTo>
                    <a:pt x="15" y="52"/>
                  </a:lnTo>
                  <a:lnTo>
                    <a:pt x="15" y="0"/>
                  </a:lnTo>
                  <a:lnTo>
                    <a:pt x="0" y="0"/>
                  </a:lnTo>
                  <a:lnTo>
                    <a:pt x="0" y="52"/>
                  </a:lnTo>
                  <a:lnTo>
                    <a:pt x="7" y="52"/>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452" name="Freeform 280"/>
            <p:cNvSpPr>
              <a:spLocks/>
            </p:cNvSpPr>
            <p:nvPr/>
          </p:nvSpPr>
          <p:spPr bwMode="auto">
            <a:xfrm>
              <a:off x="4197" y="3237"/>
              <a:ext cx="18" cy="52"/>
            </a:xfrm>
            <a:custGeom>
              <a:avLst/>
              <a:gdLst>
                <a:gd name="T0" fmla="*/ 8 w 18"/>
                <a:gd name="T1" fmla="*/ 52 h 52"/>
                <a:gd name="T2" fmla="*/ 18 w 18"/>
                <a:gd name="T3" fmla="*/ 52 h 52"/>
                <a:gd name="T4" fmla="*/ 18 w 18"/>
                <a:gd name="T5" fmla="*/ 0 h 52"/>
                <a:gd name="T6" fmla="*/ 0 w 18"/>
                <a:gd name="T7" fmla="*/ 0 h 52"/>
                <a:gd name="T8" fmla="*/ 0 w 18"/>
                <a:gd name="T9" fmla="*/ 52 h 52"/>
                <a:gd name="T10" fmla="*/ 8 w 18"/>
                <a:gd name="T11" fmla="*/ 52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52">
                  <a:moveTo>
                    <a:pt x="8" y="52"/>
                  </a:moveTo>
                  <a:lnTo>
                    <a:pt x="18" y="52"/>
                  </a:lnTo>
                  <a:lnTo>
                    <a:pt x="18" y="0"/>
                  </a:lnTo>
                  <a:lnTo>
                    <a:pt x="0" y="0"/>
                  </a:lnTo>
                  <a:lnTo>
                    <a:pt x="0" y="52"/>
                  </a:lnTo>
                  <a:lnTo>
                    <a:pt x="8" y="52"/>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453" name="Freeform 281"/>
            <p:cNvSpPr>
              <a:spLocks/>
            </p:cNvSpPr>
            <p:nvPr/>
          </p:nvSpPr>
          <p:spPr bwMode="auto">
            <a:xfrm>
              <a:off x="3969" y="3377"/>
              <a:ext cx="121" cy="121"/>
            </a:xfrm>
            <a:custGeom>
              <a:avLst/>
              <a:gdLst>
                <a:gd name="T0" fmla="*/ 61 w 121"/>
                <a:gd name="T1" fmla="*/ 0 h 121"/>
                <a:gd name="T2" fmla="*/ 73 w 121"/>
                <a:gd name="T3" fmla="*/ 2 h 121"/>
                <a:gd name="T4" fmla="*/ 84 w 121"/>
                <a:gd name="T5" fmla="*/ 6 h 121"/>
                <a:gd name="T6" fmla="*/ 94 w 121"/>
                <a:gd name="T7" fmla="*/ 12 h 121"/>
                <a:gd name="T8" fmla="*/ 104 w 121"/>
                <a:gd name="T9" fmla="*/ 20 h 121"/>
                <a:gd name="T10" fmla="*/ 109 w 121"/>
                <a:gd name="T11" fmla="*/ 27 h 121"/>
                <a:gd name="T12" fmla="*/ 115 w 121"/>
                <a:gd name="T13" fmla="*/ 39 h 121"/>
                <a:gd name="T14" fmla="*/ 119 w 121"/>
                <a:gd name="T15" fmla="*/ 48 h 121"/>
                <a:gd name="T16" fmla="*/ 121 w 121"/>
                <a:gd name="T17" fmla="*/ 62 h 121"/>
                <a:gd name="T18" fmla="*/ 119 w 121"/>
                <a:gd name="T19" fmla="*/ 73 h 121"/>
                <a:gd name="T20" fmla="*/ 115 w 121"/>
                <a:gd name="T21" fmla="*/ 85 h 121"/>
                <a:gd name="T22" fmla="*/ 109 w 121"/>
                <a:gd name="T23" fmla="*/ 95 h 121"/>
                <a:gd name="T24" fmla="*/ 104 w 121"/>
                <a:gd name="T25" fmla="*/ 104 h 121"/>
                <a:gd name="T26" fmla="*/ 94 w 121"/>
                <a:gd name="T27" fmla="*/ 112 h 121"/>
                <a:gd name="T28" fmla="*/ 84 w 121"/>
                <a:gd name="T29" fmla="*/ 116 h 121"/>
                <a:gd name="T30" fmla="*/ 73 w 121"/>
                <a:gd name="T31" fmla="*/ 120 h 121"/>
                <a:gd name="T32" fmla="*/ 61 w 121"/>
                <a:gd name="T33" fmla="*/ 121 h 121"/>
                <a:gd name="T34" fmla="*/ 48 w 121"/>
                <a:gd name="T35" fmla="*/ 120 h 121"/>
                <a:gd name="T36" fmla="*/ 36 w 121"/>
                <a:gd name="T37" fmla="*/ 116 h 121"/>
                <a:gd name="T38" fmla="*/ 27 w 121"/>
                <a:gd name="T39" fmla="*/ 112 h 121"/>
                <a:gd name="T40" fmla="*/ 19 w 121"/>
                <a:gd name="T41" fmla="*/ 104 h 121"/>
                <a:gd name="T42" fmla="*/ 12 w 121"/>
                <a:gd name="T43" fmla="*/ 95 h 121"/>
                <a:gd name="T44" fmla="*/ 6 w 121"/>
                <a:gd name="T45" fmla="*/ 85 h 121"/>
                <a:gd name="T46" fmla="*/ 2 w 121"/>
                <a:gd name="T47" fmla="*/ 73 h 121"/>
                <a:gd name="T48" fmla="*/ 0 w 121"/>
                <a:gd name="T49" fmla="*/ 62 h 121"/>
                <a:gd name="T50" fmla="*/ 2 w 121"/>
                <a:gd name="T51" fmla="*/ 48 h 121"/>
                <a:gd name="T52" fmla="*/ 6 w 121"/>
                <a:gd name="T53" fmla="*/ 39 h 121"/>
                <a:gd name="T54" fmla="*/ 12 w 121"/>
                <a:gd name="T55" fmla="*/ 27 h 121"/>
                <a:gd name="T56" fmla="*/ 19 w 121"/>
                <a:gd name="T57" fmla="*/ 20 h 121"/>
                <a:gd name="T58" fmla="*/ 27 w 121"/>
                <a:gd name="T59" fmla="*/ 12 h 121"/>
                <a:gd name="T60" fmla="*/ 36 w 121"/>
                <a:gd name="T61" fmla="*/ 6 h 121"/>
                <a:gd name="T62" fmla="*/ 48 w 121"/>
                <a:gd name="T63" fmla="*/ 2 h 121"/>
                <a:gd name="T64" fmla="*/ 61 w 121"/>
                <a:gd name="T65" fmla="*/ 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1" h="121">
                  <a:moveTo>
                    <a:pt x="61" y="0"/>
                  </a:moveTo>
                  <a:lnTo>
                    <a:pt x="73" y="2"/>
                  </a:lnTo>
                  <a:lnTo>
                    <a:pt x="84" y="6"/>
                  </a:lnTo>
                  <a:lnTo>
                    <a:pt x="94" y="12"/>
                  </a:lnTo>
                  <a:lnTo>
                    <a:pt x="104" y="20"/>
                  </a:lnTo>
                  <a:lnTo>
                    <a:pt x="109" y="27"/>
                  </a:lnTo>
                  <a:lnTo>
                    <a:pt x="115" y="39"/>
                  </a:lnTo>
                  <a:lnTo>
                    <a:pt x="119" y="48"/>
                  </a:lnTo>
                  <a:lnTo>
                    <a:pt x="121" y="62"/>
                  </a:lnTo>
                  <a:lnTo>
                    <a:pt x="119" y="73"/>
                  </a:lnTo>
                  <a:lnTo>
                    <a:pt x="115" y="85"/>
                  </a:lnTo>
                  <a:lnTo>
                    <a:pt x="109" y="95"/>
                  </a:lnTo>
                  <a:lnTo>
                    <a:pt x="104" y="104"/>
                  </a:lnTo>
                  <a:lnTo>
                    <a:pt x="94" y="112"/>
                  </a:lnTo>
                  <a:lnTo>
                    <a:pt x="84" y="116"/>
                  </a:lnTo>
                  <a:lnTo>
                    <a:pt x="73" y="120"/>
                  </a:lnTo>
                  <a:lnTo>
                    <a:pt x="61" y="121"/>
                  </a:lnTo>
                  <a:lnTo>
                    <a:pt x="48" y="120"/>
                  </a:lnTo>
                  <a:lnTo>
                    <a:pt x="36" y="116"/>
                  </a:lnTo>
                  <a:lnTo>
                    <a:pt x="27" y="112"/>
                  </a:lnTo>
                  <a:lnTo>
                    <a:pt x="19" y="104"/>
                  </a:lnTo>
                  <a:lnTo>
                    <a:pt x="12" y="95"/>
                  </a:lnTo>
                  <a:lnTo>
                    <a:pt x="6" y="85"/>
                  </a:lnTo>
                  <a:lnTo>
                    <a:pt x="2" y="73"/>
                  </a:lnTo>
                  <a:lnTo>
                    <a:pt x="0" y="62"/>
                  </a:lnTo>
                  <a:lnTo>
                    <a:pt x="2" y="48"/>
                  </a:lnTo>
                  <a:lnTo>
                    <a:pt x="6" y="39"/>
                  </a:lnTo>
                  <a:lnTo>
                    <a:pt x="12" y="27"/>
                  </a:lnTo>
                  <a:lnTo>
                    <a:pt x="19" y="20"/>
                  </a:lnTo>
                  <a:lnTo>
                    <a:pt x="27" y="12"/>
                  </a:lnTo>
                  <a:lnTo>
                    <a:pt x="36" y="6"/>
                  </a:lnTo>
                  <a:lnTo>
                    <a:pt x="48" y="2"/>
                  </a:lnTo>
                  <a:lnTo>
                    <a:pt x="61" y="0"/>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454" name="Freeform 282"/>
            <p:cNvSpPr>
              <a:spLocks/>
            </p:cNvSpPr>
            <p:nvPr/>
          </p:nvSpPr>
          <p:spPr bwMode="auto">
            <a:xfrm>
              <a:off x="4149" y="3135"/>
              <a:ext cx="121" cy="121"/>
            </a:xfrm>
            <a:custGeom>
              <a:avLst/>
              <a:gdLst>
                <a:gd name="T0" fmla="*/ 60 w 121"/>
                <a:gd name="T1" fmla="*/ 0 h 121"/>
                <a:gd name="T2" fmla="*/ 73 w 121"/>
                <a:gd name="T3" fmla="*/ 2 h 121"/>
                <a:gd name="T4" fmla="*/ 83 w 121"/>
                <a:gd name="T5" fmla="*/ 6 h 121"/>
                <a:gd name="T6" fmla="*/ 94 w 121"/>
                <a:gd name="T7" fmla="*/ 12 h 121"/>
                <a:gd name="T8" fmla="*/ 102 w 121"/>
                <a:gd name="T9" fmla="*/ 18 h 121"/>
                <a:gd name="T10" fmla="*/ 110 w 121"/>
                <a:gd name="T11" fmla="*/ 27 h 121"/>
                <a:gd name="T12" fmla="*/ 116 w 121"/>
                <a:gd name="T13" fmla="*/ 37 h 121"/>
                <a:gd name="T14" fmla="*/ 119 w 121"/>
                <a:gd name="T15" fmla="*/ 48 h 121"/>
                <a:gd name="T16" fmla="*/ 121 w 121"/>
                <a:gd name="T17" fmla="*/ 60 h 121"/>
                <a:gd name="T18" fmla="*/ 119 w 121"/>
                <a:gd name="T19" fmla="*/ 73 h 121"/>
                <a:gd name="T20" fmla="*/ 116 w 121"/>
                <a:gd name="T21" fmla="*/ 85 h 121"/>
                <a:gd name="T22" fmla="*/ 110 w 121"/>
                <a:gd name="T23" fmla="*/ 95 h 121"/>
                <a:gd name="T24" fmla="*/ 102 w 121"/>
                <a:gd name="T25" fmla="*/ 102 h 121"/>
                <a:gd name="T26" fmla="*/ 94 w 121"/>
                <a:gd name="T27" fmla="*/ 110 h 121"/>
                <a:gd name="T28" fmla="*/ 83 w 121"/>
                <a:gd name="T29" fmla="*/ 116 h 121"/>
                <a:gd name="T30" fmla="*/ 73 w 121"/>
                <a:gd name="T31" fmla="*/ 119 h 121"/>
                <a:gd name="T32" fmla="*/ 60 w 121"/>
                <a:gd name="T33" fmla="*/ 121 h 121"/>
                <a:gd name="T34" fmla="*/ 48 w 121"/>
                <a:gd name="T35" fmla="*/ 119 h 121"/>
                <a:gd name="T36" fmla="*/ 37 w 121"/>
                <a:gd name="T37" fmla="*/ 116 h 121"/>
                <a:gd name="T38" fmla="*/ 27 w 121"/>
                <a:gd name="T39" fmla="*/ 110 h 121"/>
                <a:gd name="T40" fmla="*/ 18 w 121"/>
                <a:gd name="T41" fmla="*/ 102 h 121"/>
                <a:gd name="T42" fmla="*/ 10 w 121"/>
                <a:gd name="T43" fmla="*/ 95 h 121"/>
                <a:gd name="T44" fmla="*/ 6 w 121"/>
                <a:gd name="T45" fmla="*/ 85 h 121"/>
                <a:gd name="T46" fmla="*/ 2 w 121"/>
                <a:gd name="T47" fmla="*/ 73 h 121"/>
                <a:gd name="T48" fmla="*/ 0 w 121"/>
                <a:gd name="T49" fmla="*/ 60 h 121"/>
                <a:gd name="T50" fmla="*/ 2 w 121"/>
                <a:gd name="T51" fmla="*/ 48 h 121"/>
                <a:gd name="T52" fmla="*/ 6 w 121"/>
                <a:gd name="T53" fmla="*/ 37 h 121"/>
                <a:gd name="T54" fmla="*/ 10 w 121"/>
                <a:gd name="T55" fmla="*/ 27 h 121"/>
                <a:gd name="T56" fmla="*/ 18 w 121"/>
                <a:gd name="T57" fmla="*/ 18 h 121"/>
                <a:gd name="T58" fmla="*/ 27 w 121"/>
                <a:gd name="T59" fmla="*/ 12 h 121"/>
                <a:gd name="T60" fmla="*/ 37 w 121"/>
                <a:gd name="T61" fmla="*/ 6 h 121"/>
                <a:gd name="T62" fmla="*/ 48 w 121"/>
                <a:gd name="T63" fmla="*/ 2 h 121"/>
                <a:gd name="T64" fmla="*/ 60 w 121"/>
                <a:gd name="T65" fmla="*/ 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1" h="121">
                  <a:moveTo>
                    <a:pt x="60" y="0"/>
                  </a:moveTo>
                  <a:lnTo>
                    <a:pt x="73" y="2"/>
                  </a:lnTo>
                  <a:lnTo>
                    <a:pt x="83" y="6"/>
                  </a:lnTo>
                  <a:lnTo>
                    <a:pt x="94" y="12"/>
                  </a:lnTo>
                  <a:lnTo>
                    <a:pt x="102" y="18"/>
                  </a:lnTo>
                  <a:lnTo>
                    <a:pt x="110" y="27"/>
                  </a:lnTo>
                  <a:lnTo>
                    <a:pt x="116" y="37"/>
                  </a:lnTo>
                  <a:lnTo>
                    <a:pt x="119" y="48"/>
                  </a:lnTo>
                  <a:lnTo>
                    <a:pt x="121" y="60"/>
                  </a:lnTo>
                  <a:lnTo>
                    <a:pt x="119" y="73"/>
                  </a:lnTo>
                  <a:lnTo>
                    <a:pt x="116" y="85"/>
                  </a:lnTo>
                  <a:lnTo>
                    <a:pt x="110" y="95"/>
                  </a:lnTo>
                  <a:lnTo>
                    <a:pt x="102" y="102"/>
                  </a:lnTo>
                  <a:lnTo>
                    <a:pt x="94" y="110"/>
                  </a:lnTo>
                  <a:lnTo>
                    <a:pt x="83" y="116"/>
                  </a:lnTo>
                  <a:lnTo>
                    <a:pt x="73" y="119"/>
                  </a:lnTo>
                  <a:lnTo>
                    <a:pt x="60" y="121"/>
                  </a:lnTo>
                  <a:lnTo>
                    <a:pt x="48" y="119"/>
                  </a:lnTo>
                  <a:lnTo>
                    <a:pt x="37" y="116"/>
                  </a:lnTo>
                  <a:lnTo>
                    <a:pt x="27" y="110"/>
                  </a:lnTo>
                  <a:lnTo>
                    <a:pt x="18" y="102"/>
                  </a:lnTo>
                  <a:lnTo>
                    <a:pt x="10" y="95"/>
                  </a:lnTo>
                  <a:lnTo>
                    <a:pt x="6" y="85"/>
                  </a:lnTo>
                  <a:lnTo>
                    <a:pt x="2" y="73"/>
                  </a:lnTo>
                  <a:lnTo>
                    <a:pt x="0" y="60"/>
                  </a:lnTo>
                  <a:lnTo>
                    <a:pt x="2" y="48"/>
                  </a:lnTo>
                  <a:lnTo>
                    <a:pt x="6" y="37"/>
                  </a:lnTo>
                  <a:lnTo>
                    <a:pt x="10" y="27"/>
                  </a:lnTo>
                  <a:lnTo>
                    <a:pt x="18" y="18"/>
                  </a:lnTo>
                  <a:lnTo>
                    <a:pt x="27" y="12"/>
                  </a:lnTo>
                  <a:lnTo>
                    <a:pt x="37" y="6"/>
                  </a:lnTo>
                  <a:lnTo>
                    <a:pt x="48" y="2"/>
                  </a:lnTo>
                  <a:lnTo>
                    <a:pt x="6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455" name="Freeform 283"/>
            <p:cNvSpPr>
              <a:spLocks/>
            </p:cNvSpPr>
            <p:nvPr/>
          </p:nvSpPr>
          <p:spPr bwMode="auto">
            <a:xfrm>
              <a:off x="4284" y="3233"/>
              <a:ext cx="280" cy="192"/>
            </a:xfrm>
            <a:custGeom>
              <a:avLst/>
              <a:gdLst>
                <a:gd name="T0" fmla="*/ 276 w 280"/>
                <a:gd name="T1" fmla="*/ 187 h 192"/>
                <a:gd name="T2" fmla="*/ 280 w 280"/>
                <a:gd name="T3" fmla="*/ 179 h 192"/>
                <a:gd name="T4" fmla="*/ 9 w 280"/>
                <a:gd name="T5" fmla="*/ 0 h 192"/>
                <a:gd name="T6" fmla="*/ 0 w 280"/>
                <a:gd name="T7" fmla="*/ 14 h 192"/>
                <a:gd name="T8" fmla="*/ 270 w 280"/>
                <a:gd name="T9" fmla="*/ 192 h 192"/>
                <a:gd name="T10" fmla="*/ 276 w 280"/>
                <a:gd name="T11" fmla="*/ 187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0" h="192">
                  <a:moveTo>
                    <a:pt x="276" y="187"/>
                  </a:moveTo>
                  <a:lnTo>
                    <a:pt x="280" y="179"/>
                  </a:lnTo>
                  <a:lnTo>
                    <a:pt x="9" y="0"/>
                  </a:lnTo>
                  <a:lnTo>
                    <a:pt x="0" y="14"/>
                  </a:lnTo>
                  <a:lnTo>
                    <a:pt x="270" y="192"/>
                  </a:lnTo>
                  <a:lnTo>
                    <a:pt x="276" y="18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456" name="Freeform 284"/>
            <p:cNvSpPr>
              <a:spLocks/>
            </p:cNvSpPr>
            <p:nvPr/>
          </p:nvSpPr>
          <p:spPr bwMode="auto">
            <a:xfrm>
              <a:off x="4505" y="3366"/>
              <a:ext cx="124" cy="94"/>
            </a:xfrm>
            <a:custGeom>
              <a:avLst/>
              <a:gdLst>
                <a:gd name="T0" fmla="*/ 34 w 124"/>
                <a:gd name="T1" fmla="*/ 0 h 94"/>
                <a:gd name="T2" fmla="*/ 124 w 124"/>
                <a:gd name="T3" fmla="*/ 94 h 94"/>
                <a:gd name="T4" fmla="*/ 0 w 124"/>
                <a:gd name="T5" fmla="*/ 56 h 94"/>
                <a:gd name="T6" fmla="*/ 32 w 124"/>
                <a:gd name="T7" fmla="*/ 42 h 94"/>
                <a:gd name="T8" fmla="*/ 34 w 124"/>
                <a:gd name="T9" fmla="*/ 0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94">
                  <a:moveTo>
                    <a:pt x="34" y="0"/>
                  </a:moveTo>
                  <a:lnTo>
                    <a:pt x="124" y="94"/>
                  </a:lnTo>
                  <a:lnTo>
                    <a:pt x="0" y="56"/>
                  </a:lnTo>
                  <a:lnTo>
                    <a:pt x="32" y="42"/>
                  </a:lnTo>
                  <a:lnTo>
                    <a:pt x="34"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457" name="Rectangle 285"/>
            <p:cNvSpPr>
              <a:spLocks noChangeArrowheads="1"/>
            </p:cNvSpPr>
            <p:nvPr/>
          </p:nvSpPr>
          <p:spPr bwMode="auto">
            <a:xfrm>
              <a:off x="4652" y="3239"/>
              <a:ext cx="8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000" b="1">
                  <a:solidFill>
                    <a:srgbClr val="00FFFF"/>
                  </a:solidFill>
                  <a:latin typeface="Arial" charset="0"/>
                </a:rPr>
                <a:t>transkripcijski aparat</a:t>
              </a:r>
              <a:endParaRPr lang="en-US">
                <a:solidFill>
                  <a:srgbClr val="000000"/>
                </a:solidFill>
              </a:endParaRPr>
            </a:p>
          </p:txBody>
        </p:sp>
        <p:sp>
          <p:nvSpPr>
            <p:cNvPr id="56458" name="Freeform 286"/>
            <p:cNvSpPr>
              <a:spLocks/>
            </p:cNvSpPr>
            <p:nvPr/>
          </p:nvSpPr>
          <p:spPr bwMode="auto">
            <a:xfrm>
              <a:off x="3967" y="3268"/>
              <a:ext cx="167" cy="90"/>
            </a:xfrm>
            <a:custGeom>
              <a:avLst/>
              <a:gdLst>
                <a:gd name="T0" fmla="*/ 121 w 167"/>
                <a:gd name="T1" fmla="*/ 90 h 90"/>
                <a:gd name="T2" fmla="*/ 0 w 167"/>
                <a:gd name="T3" fmla="*/ 90 h 90"/>
                <a:gd name="T4" fmla="*/ 0 w 167"/>
                <a:gd name="T5" fmla="*/ 0 h 90"/>
                <a:gd name="T6" fmla="*/ 121 w 167"/>
                <a:gd name="T7" fmla="*/ 0 h 90"/>
                <a:gd name="T8" fmla="*/ 167 w 167"/>
                <a:gd name="T9" fmla="*/ 44 h 90"/>
                <a:gd name="T10" fmla="*/ 121 w 167"/>
                <a:gd name="T11" fmla="*/ 9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 h="90">
                  <a:moveTo>
                    <a:pt x="121" y="90"/>
                  </a:moveTo>
                  <a:lnTo>
                    <a:pt x="0" y="90"/>
                  </a:lnTo>
                  <a:lnTo>
                    <a:pt x="0" y="0"/>
                  </a:lnTo>
                  <a:lnTo>
                    <a:pt x="121" y="0"/>
                  </a:lnTo>
                  <a:lnTo>
                    <a:pt x="167" y="44"/>
                  </a:lnTo>
                  <a:lnTo>
                    <a:pt x="121" y="9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459" name="Freeform 287"/>
            <p:cNvSpPr>
              <a:spLocks/>
            </p:cNvSpPr>
            <p:nvPr/>
          </p:nvSpPr>
          <p:spPr bwMode="auto">
            <a:xfrm>
              <a:off x="3967" y="3268"/>
              <a:ext cx="167" cy="90"/>
            </a:xfrm>
            <a:custGeom>
              <a:avLst/>
              <a:gdLst>
                <a:gd name="T0" fmla="*/ 121 w 167"/>
                <a:gd name="T1" fmla="*/ 90 h 90"/>
                <a:gd name="T2" fmla="*/ 0 w 167"/>
                <a:gd name="T3" fmla="*/ 90 h 90"/>
                <a:gd name="T4" fmla="*/ 0 w 167"/>
                <a:gd name="T5" fmla="*/ 0 h 90"/>
                <a:gd name="T6" fmla="*/ 121 w 167"/>
                <a:gd name="T7" fmla="*/ 0 h 90"/>
                <a:gd name="T8" fmla="*/ 167 w 167"/>
                <a:gd name="T9" fmla="*/ 44 h 90"/>
                <a:gd name="T10" fmla="*/ 121 w 167"/>
                <a:gd name="T11" fmla="*/ 9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 h="90">
                  <a:moveTo>
                    <a:pt x="121" y="90"/>
                  </a:moveTo>
                  <a:lnTo>
                    <a:pt x="0" y="90"/>
                  </a:lnTo>
                  <a:lnTo>
                    <a:pt x="0" y="0"/>
                  </a:lnTo>
                  <a:lnTo>
                    <a:pt x="121" y="0"/>
                  </a:lnTo>
                  <a:lnTo>
                    <a:pt x="167" y="44"/>
                  </a:lnTo>
                  <a:lnTo>
                    <a:pt x="121" y="90"/>
                  </a:lnTo>
                </a:path>
              </a:pathLst>
            </a:custGeom>
            <a:noFill/>
            <a:ln w="317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56460" name="Freeform 288"/>
            <p:cNvSpPr>
              <a:spLocks/>
            </p:cNvSpPr>
            <p:nvPr/>
          </p:nvSpPr>
          <p:spPr bwMode="auto">
            <a:xfrm>
              <a:off x="4121" y="3268"/>
              <a:ext cx="153" cy="90"/>
            </a:xfrm>
            <a:custGeom>
              <a:avLst/>
              <a:gdLst>
                <a:gd name="T0" fmla="*/ 153 w 153"/>
                <a:gd name="T1" fmla="*/ 0 h 90"/>
                <a:gd name="T2" fmla="*/ 0 w 153"/>
                <a:gd name="T3" fmla="*/ 0 h 90"/>
                <a:gd name="T4" fmla="*/ 44 w 153"/>
                <a:gd name="T5" fmla="*/ 44 h 90"/>
                <a:gd name="T6" fmla="*/ 0 w 153"/>
                <a:gd name="T7" fmla="*/ 88 h 90"/>
                <a:gd name="T8" fmla="*/ 153 w 153"/>
                <a:gd name="T9" fmla="*/ 90 h 90"/>
                <a:gd name="T10" fmla="*/ 153 w 153"/>
                <a:gd name="T11" fmla="*/ 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90">
                  <a:moveTo>
                    <a:pt x="153" y="0"/>
                  </a:moveTo>
                  <a:lnTo>
                    <a:pt x="0" y="0"/>
                  </a:lnTo>
                  <a:lnTo>
                    <a:pt x="44" y="44"/>
                  </a:lnTo>
                  <a:lnTo>
                    <a:pt x="0" y="88"/>
                  </a:lnTo>
                  <a:lnTo>
                    <a:pt x="153" y="90"/>
                  </a:lnTo>
                  <a:lnTo>
                    <a:pt x="153"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461" name="Freeform 289"/>
            <p:cNvSpPr>
              <a:spLocks/>
            </p:cNvSpPr>
            <p:nvPr/>
          </p:nvSpPr>
          <p:spPr bwMode="auto">
            <a:xfrm>
              <a:off x="4121" y="3268"/>
              <a:ext cx="153" cy="90"/>
            </a:xfrm>
            <a:custGeom>
              <a:avLst/>
              <a:gdLst>
                <a:gd name="T0" fmla="*/ 153 w 153"/>
                <a:gd name="T1" fmla="*/ 0 h 90"/>
                <a:gd name="T2" fmla="*/ 0 w 153"/>
                <a:gd name="T3" fmla="*/ 0 h 90"/>
                <a:gd name="T4" fmla="*/ 44 w 153"/>
                <a:gd name="T5" fmla="*/ 44 h 90"/>
                <a:gd name="T6" fmla="*/ 0 w 153"/>
                <a:gd name="T7" fmla="*/ 88 h 90"/>
                <a:gd name="T8" fmla="*/ 153 w 153"/>
                <a:gd name="T9" fmla="*/ 90 h 90"/>
                <a:gd name="T10" fmla="*/ 153 w 153"/>
                <a:gd name="T11" fmla="*/ 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90">
                  <a:moveTo>
                    <a:pt x="153" y="0"/>
                  </a:moveTo>
                  <a:lnTo>
                    <a:pt x="0" y="0"/>
                  </a:lnTo>
                  <a:lnTo>
                    <a:pt x="44" y="44"/>
                  </a:lnTo>
                  <a:lnTo>
                    <a:pt x="0" y="88"/>
                  </a:lnTo>
                  <a:lnTo>
                    <a:pt x="153" y="90"/>
                  </a:lnTo>
                  <a:lnTo>
                    <a:pt x="153" y="0"/>
                  </a:lnTo>
                </a:path>
              </a:pathLst>
            </a:custGeom>
            <a:noFill/>
            <a:ln w="317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56462" name="Rectangle 290"/>
            <p:cNvSpPr>
              <a:spLocks noChangeArrowheads="1"/>
            </p:cNvSpPr>
            <p:nvPr/>
          </p:nvSpPr>
          <p:spPr bwMode="auto">
            <a:xfrm>
              <a:off x="4004" y="3280"/>
              <a:ext cx="7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b="1">
                  <a:solidFill>
                    <a:srgbClr val="FFFFFF"/>
                  </a:solidFill>
                  <a:latin typeface="Arial" charset="0"/>
                </a:rPr>
                <a:t>X</a:t>
              </a:r>
              <a:endParaRPr lang="en-US">
                <a:solidFill>
                  <a:srgbClr val="000000"/>
                </a:solidFill>
              </a:endParaRPr>
            </a:p>
          </p:txBody>
        </p:sp>
        <p:sp>
          <p:nvSpPr>
            <p:cNvPr id="56463" name="Rectangle 291"/>
            <p:cNvSpPr>
              <a:spLocks noChangeArrowheads="1"/>
            </p:cNvSpPr>
            <p:nvPr/>
          </p:nvSpPr>
          <p:spPr bwMode="auto">
            <a:xfrm>
              <a:off x="4182" y="3284"/>
              <a:ext cx="7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b="1">
                  <a:solidFill>
                    <a:srgbClr val="FFFFFF"/>
                  </a:solidFill>
                  <a:latin typeface="Arial" charset="0"/>
                </a:rPr>
                <a:t>Y</a:t>
              </a:r>
              <a:endParaRPr lang="en-US">
                <a:solidFill>
                  <a:srgbClr val="000000"/>
                </a:solidFill>
              </a:endParaRPr>
            </a:p>
          </p:txBody>
        </p:sp>
        <p:sp>
          <p:nvSpPr>
            <p:cNvPr id="56464" name="Rectangle 292"/>
            <p:cNvSpPr>
              <a:spLocks noChangeArrowheads="1"/>
            </p:cNvSpPr>
            <p:nvPr/>
          </p:nvSpPr>
          <p:spPr bwMode="auto">
            <a:xfrm>
              <a:off x="3969" y="3186"/>
              <a:ext cx="15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a:solidFill>
                    <a:srgbClr val="000000"/>
                  </a:solidFill>
                  <a:latin typeface="Arial" charset="0"/>
                </a:rPr>
                <a:t>bait</a:t>
              </a:r>
              <a:endParaRPr lang="en-US">
                <a:solidFill>
                  <a:srgbClr val="000000"/>
                </a:solidFill>
              </a:endParaRPr>
            </a:p>
          </p:txBody>
        </p:sp>
        <p:sp>
          <p:nvSpPr>
            <p:cNvPr id="56465" name="Rectangle 293"/>
            <p:cNvSpPr>
              <a:spLocks noChangeArrowheads="1"/>
            </p:cNvSpPr>
            <p:nvPr/>
          </p:nvSpPr>
          <p:spPr bwMode="auto">
            <a:xfrm>
              <a:off x="4134" y="3355"/>
              <a:ext cx="17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a:solidFill>
                    <a:srgbClr val="000000"/>
                  </a:solidFill>
                  <a:latin typeface="Arial" charset="0"/>
                </a:rPr>
                <a:t>prey</a:t>
              </a:r>
              <a:endParaRPr lang="en-US">
                <a:solidFill>
                  <a:srgbClr val="000000"/>
                </a:solidFill>
              </a:endParaRPr>
            </a:p>
          </p:txBody>
        </p:sp>
        <p:sp>
          <p:nvSpPr>
            <p:cNvPr id="56466" name="Rectangle 294"/>
            <p:cNvSpPr>
              <a:spLocks noChangeArrowheads="1"/>
            </p:cNvSpPr>
            <p:nvPr/>
          </p:nvSpPr>
          <p:spPr bwMode="auto">
            <a:xfrm>
              <a:off x="5128" y="3404"/>
              <a:ext cx="16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a:solidFill>
                    <a:srgbClr val="00FFFF"/>
                  </a:solidFill>
                  <a:latin typeface="Arial" charset="0"/>
                </a:rPr>
                <a:t>lac </a:t>
              </a:r>
              <a:r>
                <a:rPr lang="sl-SI" sz="900" b="1">
                  <a:solidFill>
                    <a:srgbClr val="00FFFF"/>
                  </a:solidFill>
                  <a:latin typeface="Arial" charset="0"/>
                </a:rPr>
                <a:t>Z</a:t>
              </a:r>
              <a:endParaRPr lang="en-US">
                <a:solidFill>
                  <a:srgbClr val="000000"/>
                </a:solidFill>
              </a:endParaRPr>
            </a:p>
          </p:txBody>
        </p:sp>
        <p:sp>
          <p:nvSpPr>
            <p:cNvPr id="56467" name="Rectangle 295"/>
            <p:cNvSpPr>
              <a:spLocks noChangeArrowheads="1"/>
            </p:cNvSpPr>
            <p:nvPr/>
          </p:nvSpPr>
          <p:spPr bwMode="auto">
            <a:xfrm>
              <a:off x="4981" y="3691"/>
              <a:ext cx="7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a:solidFill>
                    <a:srgbClr val="00FFFF"/>
                  </a:solidFill>
                  <a:latin typeface="Symbol" pitchFamily="18" charset="2"/>
                </a:rPr>
                <a:t>b</a:t>
              </a:r>
              <a:endParaRPr lang="en-US">
                <a:solidFill>
                  <a:srgbClr val="000000"/>
                </a:solidFill>
              </a:endParaRPr>
            </a:p>
          </p:txBody>
        </p:sp>
        <p:sp>
          <p:nvSpPr>
            <p:cNvPr id="56468" name="Rectangle 296"/>
            <p:cNvSpPr>
              <a:spLocks noChangeArrowheads="1"/>
            </p:cNvSpPr>
            <p:nvPr/>
          </p:nvSpPr>
          <p:spPr bwMode="auto">
            <a:xfrm>
              <a:off x="5019" y="3699"/>
              <a:ext cx="46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a:solidFill>
                    <a:srgbClr val="00FFFF"/>
                  </a:solidFill>
                  <a:latin typeface="Arial" charset="0"/>
                </a:rPr>
                <a:t>-galaktozidaza</a:t>
              </a:r>
              <a:endParaRPr lang="en-US">
                <a:solidFill>
                  <a:srgbClr val="000000"/>
                </a:solidFill>
              </a:endParaRPr>
            </a:p>
          </p:txBody>
        </p:sp>
        <p:sp>
          <p:nvSpPr>
            <p:cNvPr id="56469" name="Rectangle 297"/>
            <p:cNvSpPr>
              <a:spLocks noChangeArrowheads="1"/>
            </p:cNvSpPr>
            <p:nvPr/>
          </p:nvSpPr>
          <p:spPr bwMode="auto">
            <a:xfrm>
              <a:off x="4879" y="3958"/>
              <a:ext cx="20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a:solidFill>
                    <a:srgbClr val="00FFFF"/>
                  </a:solidFill>
                  <a:latin typeface="Arial" charset="0"/>
                </a:rPr>
                <a:t>X-gal</a:t>
              </a:r>
              <a:endParaRPr lang="en-US">
                <a:solidFill>
                  <a:srgbClr val="000000"/>
                </a:solidFill>
              </a:endParaRPr>
            </a:p>
          </p:txBody>
        </p:sp>
        <p:sp>
          <p:nvSpPr>
            <p:cNvPr id="56470" name="Rectangle 298"/>
            <p:cNvSpPr>
              <a:spLocks noChangeArrowheads="1"/>
            </p:cNvSpPr>
            <p:nvPr/>
          </p:nvSpPr>
          <p:spPr bwMode="auto">
            <a:xfrm>
              <a:off x="5355" y="3958"/>
              <a:ext cx="24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a:solidFill>
                    <a:srgbClr val="00FFFF"/>
                  </a:solidFill>
                  <a:latin typeface="Arial" charset="0"/>
                </a:rPr>
                <a:t>modra </a:t>
              </a:r>
            </a:p>
            <a:p>
              <a:pPr eaLnBrk="1" hangingPunct="1"/>
              <a:r>
                <a:rPr lang="en-US" sz="900" b="1">
                  <a:solidFill>
                    <a:srgbClr val="00FFFF"/>
                  </a:solidFill>
                  <a:latin typeface="Arial" charset="0"/>
                </a:rPr>
                <a:t>barva</a:t>
              </a:r>
              <a:endParaRPr lang="en-US">
                <a:solidFill>
                  <a:srgbClr val="000000"/>
                </a:solidFill>
              </a:endParaRPr>
            </a:p>
          </p:txBody>
        </p:sp>
        <p:sp>
          <p:nvSpPr>
            <p:cNvPr id="56471" name="Freeform 299"/>
            <p:cNvSpPr>
              <a:spLocks/>
            </p:cNvSpPr>
            <p:nvPr/>
          </p:nvSpPr>
          <p:spPr bwMode="auto">
            <a:xfrm>
              <a:off x="5088" y="4000"/>
              <a:ext cx="221" cy="9"/>
            </a:xfrm>
            <a:custGeom>
              <a:avLst/>
              <a:gdLst>
                <a:gd name="T0" fmla="*/ 221 w 221"/>
                <a:gd name="T1" fmla="*/ 4 h 9"/>
                <a:gd name="T2" fmla="*/ 221 w 221"/>
                <a:gd name="T3" fmla="*/ 0 h 9"/>
                <a:gd name="T4" fmla="*/ 0 w 221"/>
                <a:gd name="T5" fmla="*/ 0 h 9"/>
                <a:gd name="T6" fmla="*/ 0 w 221"/>
                <a:gd name="T7" fmla="*/ 9 h 9"/>
                <a:gd name="T8" fmla="*/ 221 w 221"/>
                <a:gd name="T9" fmla="*/ 9 h 9"/>
                <a:gd name="T10" fmla="*/ 221 w 221"/>
                <a:gd name="T11" fmla="*/ 4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 h="9">
                  <a:moveTo>
                    <a:pt x="221" y="4"/>
                  </a:moveTo>
                  <a:lnTo>
                    <a:pt x="221" y="0"/>
                  </a:lnTo>
                  <a:lnTo>
                    <a:pt x="0" y="0"/>
                  </a:lnTo>
                  <a:lnTo>
                    <a:pt x="0" y="9"/>
                  </a:lnTo>
                  <a:lnTo>
                    <a:pt x="221" y="9"/>
                  </a:lnTo>
                  <a:lnTo>
                    <a:pt x="221" y="4"/>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472" name="Freeform 300"/>
            <p:cNvSpPr>
              <a:spLocks/>
            </p:cNvSpPr>
            <p:nvPr/>
          </p:nvSpPr>
          <p:spPr bwMode="auto">
            <a:xfrm>
              <a:off x="5196" y="3558"/>
              <a:ext cx="9" cy="119"/>
            </a:xfrm>
            <a:custGeom>
              <a:avLst/>
              <a:gdLst>
                <a:gd name="T0" fmla="*/ 5 w 9"/>
                <a:gd name="T1" fmla="*/ 119 h 119"/>
                <a:gd name="T2" fmla="*/ 9 w 9"/>
                <a:gd name="T3" fmla="*/ 119 h 119"/>
                <a:gd name="T4" fmla="*/ 9 w 9"/>
                <a:gd name="T5" fmla="*/ 0 h 119"/>
                <a:gd name="T6" fmla="*/ 0 w 9"/>
                <a:gd name="T7" fmla="*/ 0 h 119"/>
                <a:gd name="T8" fmla="*/ 0 w 9"/>
                <a:gd name="T9" fmla="*/ 119 h 119"/>
                <a:gd name="T10" fmla="*/ 5 w 9"/>
                <a:gd name="T11" fmla="*/ 119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19">
                  <a:moveTo>
                    <a:pt x="5" y="119"/>
                  </a:moveTo>
                  <a:lnTo>
                    <a:pt x="9" y="119"/>
                  </a:lnTo>
                  <a:lnTo>
                    <a:pt x="9" y="0"/>
                  </a:lnTo>
                  <a:lnTo>
                    <a:pt x="0" y="0"/>
                  </a:lnTo>
                  <a:lnTo>
                    <a:pt x="0" y="119"/>
                  </a:lnTo>
                  <a:lnTo>
                    <a:pt x="5" y="119"/>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473" name="Freeform 301"/>
            <p:cNvSpPr>
              <a:spLocks/>
            </p:cNvSpPr>
            <p:nvPr/>
          </p:nvSpPr>
          <p:spPr bwMode="auto">
            <a:xfrm>
              <a:off x="5196" y="3827"/>
              <a:ext cx="9" cy="134"/>
            </a:xfrm>
            <a:custGeom>
              <a:avLst/>
              <a:gdLst>
                <a:gd name="T0" fmla="*/ 5 w 9"/>
                <a:gd name="T1" fmla="*/ 134 h 134"/>
                <a:gd name="T2" fmla="*/ 9 w 9"/>
                <a:gd name="T3" fmla="*/ 134 h 134"/>
                <a:gd name="T4" fmla="*/ 9 w 9"/>
                <a:gd name="T5" fmla="*/ 0 h 134"/>
                <a:gd name="T6" fmla="*/ 0 w 9"/>
                <a:gd name="T7" fmla="*/ 0 h 134"/>
                <a:gd name="T8" fmla="*/ 0 w 9"/>
                <a:gd name="T9" fmla="*/ 134 h 134"/>
                <a:gd name="T10" fmla="*/ 5 w 9"/>
                <a:gd name="T11" fmla="*/ 134 h 1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34">
                  <a:moveTo>
                    <a:pt x="5" y="134"/>
                  </a:moveTo>
                  <a:lnTo>
                    <a:pt x="9" y="134"/>
                  </a:lnTo>
                  <a:lnTo>
                    <a:pt x="9" y="0"/>
                  </a:lnTo>
                  <a:lnTo>
                    <a:pt x="0" y="0"/>
                  </a:lnTo>
                  <a:lnTo>
                    <a:pt x="0" y="134"/>
                  </a:lnTo>
                  <a:lnTo>
                    <a:pt x="5" y="134"/>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474" name="Freeform 302"/>
            <p:cNvSpPr>
              <a:spLocks/>
            </p:cNvSpPr>
            <p:nvPr/>
          </p:nvSpPr>
          <p:spPr bwMode="auto">
            <a:xfrm>
              <a:off x="5182" y="3635"/>
              <a:ext cx="35" cy="59"/>
            </a:xfrm>
            <a:custGeom>
              <a:avLst/>
              <a:gdLst>
                <a:gd name="T0" fmla="*/ 35 w 35"/>
                <a:gd name="T1" fmla="*/ 0 h 59"/>
                <a:gd name="T2" fmla="*/ 17 w 35"/>
                <a:gd name="T3" fmla="*/ 59 h 59"/>
                <a:gd name="T4" fmla="*/ 0 w 35"/>
                <a:gd name="T5" fmla="*/ 0 h 59"/>
                <a:gd name="T6" fmla="*/ 19 w 35"/>
                <a:gd name="T7" fmla="*/ 17 h 59"/>
                <a:gd name="T8" fmla="*/ 35 w 35"/>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9">
                  <a:moveTo>
                    <a:pt x="35" y="0"/>
                  </a:moveTo>
                  <a:lnTo>
                    <a:pt x="17" y="59"/>
                  </a:lnTo>
                  <a:lnTo>
                    <a:pt x="0" y="0"/>
                  </a:lnTo>
                  <a:lnTo>
                    <a:pt x="19" y="17"/>
                  </a:lnTo>
                  <a:lnTo>
                    <a:pt x="35"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475" name="Freeform 303"/>
            <p:cNvSpPr>
              <a:spLocks/>
            </p:cNvSpPr>
            <p:nvPr/>
          </p:nvSpPr>
          <p:spPr bwMode="auto">
            <a:xfrm>
              <a:off x="5182" y="3931"/>
              <a:ext cx="35" cy="57"/>
            </a:xfrm>
            <a:custGeom>
              <a:avLst/>
              <a:gdLst>
                <a:gd name="T0" fmla="*/ 35 w 35"/>
                <a:gd name="T1" fmla="*/ 0 h 57"/>
                <a:gd name="T2" fmla="*/ 17 w 35"/>
                <a:gd name="T3" fmla="*/ 57 h 57"/>
                <a:gd name="T4" fmla="*/ 0 w 35"/>
                <a:gd name="T5" fmla="*/ 0 h 57"/>
                <a:gd name="T6" fmla="*/ 19 w 35"/>
                <a:gd name="T7" fmla="*/ 15 h 57"/>
                <a:gd name="T8" fmla="*/ 35 w 35"/>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7">
                  <a:moveTo>
                    <a:pt x="35" y="0"/>
                  </a:moveTo>
                  <a:lnTo>
                    <a:pt x="17" y="57"/>
                  </a:lnTo>
                  <a:lnTo>
                    <a:pt x="0" y="0"/>
                  </a:lnTo>
                  <a:lnTo>
                    <a:pt x="19" y="15"/>
                  </a:lnTo>
                  <a:lnTo>
                    <a:pt x="35"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476" name="Freeform 304"/>
            <p:cNvSpPr>
              <a:spLocks/>
            </p:cNvSpPr>
            <p:nvPr/>
          </p:nvSpPr>
          <p:spPr bwMode="auto">
            <a:xfrm>
              <a:off x="5280" y="3988"/>
              <a:ext cx="60" cy="35"/>
            </a:xfrm>
            <a:custGeom>
              <a:avLst/>
              <a:gdLst>
                <a:gd name="T0" fmla="*/ 0 w 60"/>
                <a:gd name="T1" fmla="*/ 0 h 35"/>
                <a:gd name="T2" fmla="*/ 60 w 60"/>
                <a:gd name="T3" fmla="*/ 16 h 35"/>
                <a:gd name="T4" fmla="*/ 2 w 60"/>
                <a:gd name="T5" fmla="*/ 35 h 35"/>
                <a:gd name="T6" fmla="*/ 17 w 60"/>
                <a:gd name="T7" fmla="*/ 16 h 35"/>
                <a:gd name="T8" fmla="*/ 0 w 60"/>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35">
                  <a:moveTo>
                    <a:pt x="0" y="0"/>
                  </a:moveTo>
                  <a:lnTo>
                    <a:pt x="60" y="16"/>
                  </a:lnTo>
                  <a:lnTo>
                    <a:pt x="2" y="35"/>
                  </a:lnTo>
                  <a:lnTo>
                    <a:pt x="17" y="16"/>
                  </a:lnTo>
                  <a:lnTo>
                    <a:pt x="0"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56333" name="Rectangle 305"/>
          <p:cNvSpPr>
            <a:spLocks noChangeArrowheads="1"/>
          </p:cNvSpPr>
          <p:nvPr/>
        </p:nvSpPr>
        <p:spPr bwMode="auto">
          <a:xfrm>
            <a:off x="1050925" y="1133475"/>
            <a:ext cx="847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b="1">
                <a:solidFill>
                  <a:srgbClr val="00FFFF"/>
                </a:solidFill>
                <a:latin typeface="Arial" charset="0"/>
              </a:rPr>
              <a:t>protein X</a:t>
            </a:r>
            <a:endParaRPr lang="en-US">
              <a:solidFill>
                <a:srgbClr val="000000"/>
              </a:solidFill>
            </a:endParaRPr>
          </a:p>
        </p:txBody>
      </p:sp>
      <p:sp>
        <p:nvSpPr>
          <p:cNvPr id="56334" name="Rectangle 306"/>
          <p:cNvSpPr>
            <a:spLocks noChangeArrowheads="1"/>
          </p:cNvSpPr>
          <p:nvPr/>
        </p:nvSpPr>
        <p:spPr bwMode="auto">
          <a:xfrm>
            <a:off x="1152525" y="868363"/>
            <a:ext cx="6381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200" b="1" i="1">
                <a:solidFill>
                  <a:srgbClr val="FF00FF"/>
                </a:solidFill>
                <a:latin typeface="Arial" charset="0"/>
              </a:rPr>
              <a:t>vaba</a:t>
            </a:r>
            <a:endParaRPr lang="en-US">
              <a:solidFill>
                <a:srgbClr val="000000"/>
              </a:solidFill>
            </a:endParaRPr>
          </a:p>
        </p:txBody>
      </p:sp>
      <p:sp>
        <p:nvSpPr>
          <p:cNvPr id="56335" name="Rectangle 307"/>
          <p:cNvSpPr>
            <a:spLocks noChangeArrowheads="1"/>
          </p:cNvSpPr>
          <p:nvPr/>
        </p:nvSpPr>
        <p:spPr bwMode="auto">
          <a:xfrm>
            <a:off x="320675" y="854075"/>
            <a:ext cx="2271713" cy="511175"/>
          </a:xfrm>
          <a:prstGeom prst="rect">
            <a:avLst/>
          </a:prstGeom>
          <a:noFill/>
          <a:ln w="3175">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sl-SI">
              <a:solidFill>
                <a:srgbClr val="000000"/>
              </a:solidFill>
            </a:endParaRPr>
          </a:p>
        </p:txBody>
      </p:sp>
      <p:graphicFrame>
        <p:nvGraphicFramePr>
          <p:cNvPr id="56336" name="Object 308"/>
          <p:cNvGraphicFramePr>
            <a:graphicFrameLocks noChangeAspect="1"/>
          </p:cNvGraphicFramePr>
          <p:nvPr/>
        </p:nvGraphicFramePr>
        <p:xfrm>
          <a:off x="1295400" y="1676400"/>
          <a:ext cx="180975" cy="471488"/>
        </p:xfrm>
        <a:graphic>
          <a:graphicData uri="http://schemas.openxmlformats.org/presentationml/2006/ole">
            <mc:AlternateContent xmlns:mc="http://schemas.openxmlformats.org/markup-compatibility/2006">
              <mc:Choice xmlns:v="urn:schemas-microsoft-com:vml" Requires="v">
                <p:oleObj spid="_x0000_s56693" name="CorelDRAW" r:id="rId8" imgW="304800" imgH="304800" progId="CorelDRAW.Graphic.9">
                  <p:embed/>
                </p:oleObj>
              </mc:Choice>
              <mc:Fallback>
                <p:oleObj name="CorelDRAW" r:id="rId8" imgW="304800" imgH="304800" progId="CorelDRAW.Graphic.9">
                  <p:embed/>
                  <p:pic>
                    <p:nvPicPr>
                      <p:cNvPr id="0" name="Object 3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1676400"/>
                        <a:ext cx="1809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37" name="Rectangle 309"/>
          <p:cNvSpPr>
            <a:spLocks noChangeArrowheads="1"/>
          </p:cNvSpPr>
          <p:nvPr/>
        </p:nvSpPr>
        <p:spPr bwMode="auto">
          <a:xfrm>
            <a:off x="968375" y="1425575"/>
            <a:ext cx="8255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cDNA za X</a:t>
            </a:r>
            <a:endParaRPr lang="en-US">
              <a:solidFill>
                <a:srgbClr val="000000"/>
              </a:solidFill>
            </a:endParaRPr>
          </a:p>
        </p:txBody>
      </p:sp>
      <p:pic>
        <p:nvPicPr>
          <p:cNvPr id="56338" name="Picture 3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1676400"/>
            <a:ext cx="744538" cy="8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39" name="Picture 3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2286000"/>
            <a:ext cx="6731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40" name="Rectangle 312"/>
          <p:cNvSpPr>
            <a:spLocks noChangeArrowheads="1"/>
          </p:cNvSpPr>
          <p:nvPr/>
        </p:nvSpPr>
        <p:spPr bwMode="auto">
          <a:xfrm>
            <a:off x="5334000" y="3124200"/>
            <a:ext cx="7635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plazmidni</a:t>
            </a:r>
            <a:endParaRPr lang="en-US">
              <a:solidFill>
                <a:srgbClr val="000000"/>
              </a:solidFill>
            </a:endParaRPr>
          </a:p>
        </p:txBody>
      </p:sp>
      <p:sp>
        <p:nvSpPr>
          <p:cNvPr id="56341" name="Rectangle 313"/>
          <p:cNvSpPr>
            <a:spLocks noChangeArrowheads="1"/>
          </p:cNvSpPr>
          <p:nvPr/>
        </p:nvSpPr>
        <p:spPr bwMode="auto">
          <a:xfrm>
            <a:off x="5334000" y="3302000"/>
            <a:ext cx="14906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ekspresijski vektor</a:t>
            </a:r>
            <a:endParaRPr lang="en-US">
              <a:solidFill>
                <a:srgbClr val="000000"/>
              </a:solidFill>
            </a:endParaRPr>
          </a:p>
        </p:txBody>
      </p:sp>
      <p:pic>
        <p:nvPicPr>
          <p:cNvPr id="56342" name="Picture 3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3124200"/>
            <a:ext cx="1809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43" name="Rectangle 315"/>
          <p:cNvSpPr>
            <a:spLocks noChangeArrowheads="1"/>
          </p:cNvSpPr>
          <p:nvPr/>
        </p:nvSpPr>
        <p:spPr bwMode="auto">
          <a:xfrm>
            <a:off x="241300" y="3032125"/>
            <a:ext cx="9207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transfekcija</a:t>
            </a:r>
            <a:endParaRPr lang="en-US">
              <a:solidFill>
                <a:srgbClr val="000000"/>
              </a:solidFill>
            </a:endParaRPr>
          </a:p>
        </p:txBody>
      </p:sp>
      <p:pic>
        <p:nvPicPr>
          <p:cNvPr id="56344" name="Picture 3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800" y="3505200"/>
            <a:ext cx="649288"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45" name="Rectangle 317"/>
          <p:cNvSpPr>
            <a:spLocks noChangeArrowheads="1"/>
          </p:cNvSpPr>
          <p:nvPr/>
        </p:nvSpPr>
        <p:spPr bwMode="auto">
          <a:xfrm>
            <a:off x="0" y="3505200"/>
            <a:ext cx="11668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transformirane</a:t>
            </a:r>
            <a:endParaRPr lang="en-US">
              <a:solidFill>
                <a:srgbClr val="000000"/>
              </a:solidFill>
            </a:endParaRPr>
          </a:p>
        </p:txBody>
      </p:sp>
      <p:sp>
        <p:nvSpPr>
          <p:cNvPr id="56346" name="Rectangle 318"/>
          <p:cNvSpPr>
            <a:spLocks noChangeArrowheads="1"/>
          </p:cNvSpPr>
          <p:nvPr/>
        </p:nvSpPr>
        <p:spPr bwMode="auto">
          <a:xfrm>
            <a:off x="381000" y="3657600"/>
            <a:ext cx="7461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kvasovke</a:t>
            </a:r>
            <a:endParaRPr lang="en-US">
              <a:solidFill>
                <a:srgbClr val="000000"/>
              </a:solidFill>
            </a:endParaRPr>
          </a:p>
        </p:txBody>
      </p:sp>
      <p:pic>
        <p:nvPicPr>
          <p:cNvPr id="56347" name="Picture 3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 y="3949700"/>
            <a:ext cx="2936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48" name="Rectangle 320"/>
          <p:cNvSpPr>
            <a:spLocks noChangeArrowheads="1"/>
          </p:cNvSpPr>
          <p:nvPr/>
        </p:nvSpPr>
        <p:spPr bwMode="auto">
          <a:xfrm>
            <a:off x="4419600" y="1143000"/>
            <a:ext cx="112871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66FFFF"/>
                </a:solidFill>
                <a:latin typeface="Arial" charset="0"/>
              </a:rPr>
              <a:t>neznani protein</a:t>
            </a:r>
            <a:endParaRPr lang="en-US">
              <a:solidFill>
                <a:srgbClr val="CCECFF"/>
              </a:solidFill>
            </a:endParaRPr>
          </a:p>
        </p:txBody>
      </p:sp>
      <p:sp>
        <p:nvSpPr>
          <p:cNvPr id="56349" name="Rectangle 321"/>
          <p:cNvSpPr>
            <a:spLocks noChangeArrowheads="1"/>
          </p:cNvSpPr>
          <p:nvPr/>
        </p:nvSpPr>
        <p:spPr bwMode="auto">
          <a:xfrm>
            <a:off x="4724400" y="838200"/>
            <a:ext cx="5762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2200" b="1" i="1">
                <a:solidFill>
                  <a:srgbClr val="FFFF00"/>
                </a:solidFill>
                <a:latin typeface="Arial" charset="0"/>
              </a:rPr>
              <a:t>plen</a:t>
            </a:r>
            <a:endParaRPr lang="en-US">
              <a:solidFill>
                <a:srgbClr val="000000"/>
              </a:solidFill>
            </a:endParaRPr>
          </a:p>
        </p:txBody>
      </p:sp>
      <p:sp>
        <p:nvSpPr>
          <p:cNvPr id="56350" name="Rectangle 322"/>
          <p:cNvSpPr>
            <a:spLocks noChangeArrowheads="1"/>
          </p:cNvSpPr>
          <p:nvPr/>
        </p:nvSpPr>
        <p:spPr bwMode="auto">
          <a:xfrm>
            <a:off x="3978275" y="854075"/>
            <a:ext cx="1947863" cy="525463"/>
          </a:xfrm>
          <a:prstGeom prst="rect">
            <a:avLst/>
          </a:prstGeom>
          <a:noFill/>
          <a:ln w="3175">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sl-SI">
              <a:solidFill>
                <a:srgbClr val="000000"/>
              </a:solidFill>
            </a:endParaRPr>
          </a:p>
        </p:txBody>
      </p:sp>
      <p:sp>
        <p:nvSpPr>
          <p:cNvPr id="56351" name="Rectangle 323"/>
          <p:cNvSpPr>
            <a:spLocks noChangeArrowheads="1"/>
          </p:cNvSpPr>
          <p:nvPr/>
        </p:nvSpPr>
        <p:spPr bwMode="auto">
          <a:xfrm>
            <a:off x="4876800" y="1447800"/>
            <a:ext cx="355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FFFF"/>
                </a:solidFill>
                <a:latin typeface="Arial" charset="0"/>
              </a:rPr>
              <a:t>tkivo</a:t>
            </a:r>
            <a:endParaRPr lang="en-US">
              <a:solidFill>
                <a:srgbClr val="000000"/>
              </a:solidFill>
            </a:endParaRPr>
          </a:p>
        </p:txBody>
      </p:sp>
      <p:pic>
        <p:nvPicPr>
          <p:cNvPr id="56352" name="Picture 3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95800" y="1600200"/>
            <a:ext cx="89376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53" name="Picture 3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24425" y="2133600"/>
            <a:ext cx="1809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54" name="Rectangle 326"/>
          <p:cNvSpPr>
            <a:spLocks noChangeArrowheads="1"/>
          </p:cNvSpPr>
          <p:nvPr/>
        </p:nvSpPr>
        <p:spPr bwMode="auto">
          <a:xfrm>
            <a:off x="4603750" y="2425700"/>
            <a:ext cx="11303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celotna mRNA</a:t>
            </a:r>
            <a:endParaRPr lang="en-US">
              <a:solidFill>
                <a:srgbClr val="000000"/>
              </a:solidFill>
            </a:endParaRPr>
          </a:p>
        </p:txBody>
      </p:sp>
      <p:pic>
        <p:nvPicPr>
          <p:cNvPr id="56355" name="Picture 3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2635250"/>
            <a:ext cx="1809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56" name="Rectangle 328"/>
          <p:cNvSpPr>
            <a:spLocks noChangeArrowheads="1"/>
          </p:cNvSpPr>
          <p:nvPr/>
        </p:nvSpPr>
        <p:spPr bwMode="auto">
          <a:xfrm>
            <a:off x="5197475" y="2700338"/>
            <a:ext cx="17557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reverzna transkriptaza</a:t>
            </a:r>
            <a:endParaRPr lang="en-US">
              <a:solidFill>
                <a:srgbClr val="000000"/>
              </a:solidFill>
            </a:endParaRPr>
          </a:p>
        </p:txBody>
      </p:sp>
      <p:pic>
        <p:nvPicPr>
          <p:cNvPr id="56357" name="Picture 3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00600" y="2971800"/>
            <a:ext cx="46355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58" name="Picture 3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3200400"/>
            <a:ext cx="1809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59" name="Picture 3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24400" y="3581400"/>
            <a:ext cx="677863"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60" name="Picture 33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33800" y="3810000"/>
            <a:ext cx="90805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61" name="Rectangle 333"/>
          <p:cNvSpPr>
            <a:spLocks noChangeArrowheads="1"/>
          </p:cNvSpPr>
          <p:nvPr/>
        </p:nvSpPr>
        <p:spPr bwMode="auto">
          <a:xfrm>
            <a:off x="381000" y="4572000"/>
            <a:ext cx="9207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transfekcija</a:t>
            </a:r>
            <a:endParaRPr lang="en-US">
              <a:solidFill>
                <a:srgbClr val="000000"/>
              </a:solidFill>
            </a:endParaRPr>
          </a:p>
        </p:txBody>
      </p:sp>
      <p:pic>
        <p:nvPicPr>
          <p:cNvPr id="56362" name="Picture 33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84513" y="3505200"/>
            <a:ext cx="649287"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63" name="Picture 33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24000" y="4433888"/>
            <a:ext cx="186372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64" name="Rectangle 336"/>
          <p:cNvSpPr>
            <a:spLocks noChangeArrowheads="1"/>
          </p:cNvSpPr>
          <p:nvPr/>
        </p:nvSpPr>
        <p:spPr bwMode="auto">
          <a:xfrm>
            <a:off x="1917700" y="4452938"/>
            <a:ext cx="12779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izoliraj plazmide</a:t>
            </a:r>
            <a:endParaRPr lang="en-US">
              <a:solidFill>
                <a:srgbClr val="000000"/>
              </a:solidFill>
            </a:endParaRPr>
          </a:p>
        </p:txBody>
      </p:sp>
      <p:pic>
        <p:nvPicPr>
          <p:cNvPr id="56365" name="Picture 33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43025" y="4419600"/>
            <a:ext cx="180975"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66" name="Picture 33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03313" y="5334000"/>
            <a:ext cx="649287"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67" name="Rectangle 339"/>
          <p:cNvSpPr>
            <a:spLocks noChangeArrowheads="1"/>
          </p:cNvSpPr>
          <p:nvPr/>
        </p:nvSpPr>
        <p:spPr bwMode="auto">
          <a:xfrm>
            <a:off x="66675" y="5316538"/>
            <a:ext cx="11620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FFFF"/>
                </a:solidFill>
                <a:latin typeface="Arial" charset="0"/>
              </a:rPr>
              <a:t>re-transformirane</a:t>
            </a:r>
            <a:endParaRPr lang="en-US">
              <a:solidFill>
                <a:srgbClr val="000000"/>
              </a:solidFill>
            </a:endParaRPr>
          </a:p>
        </p:txBody>
      </p:sp>
      <p:sp>
        <p:nvSpPr>
          <p:cNvPr id="56368" name="Rectangle 340"/>
          <p:cNvSpPr>
            <a:spLocks noChangeArrowheads="1"/>
          </p:cNvSpPr>
          <p:nvPr/>
        </p:nvSpPr>
        <p:spPr bwMode="auto">
          <a:xfrm>
            <a:off x="457200" y="5562600"/>
            <a:ext cx="7461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kvasovke</a:t>
            </a:r>
            <a:endParaRPr lang="en-US">
              <a:solidFill>
                <a:srgbClr val="000000"/>
              </a:solidFill>
            </a:endParaRPr>
          </a:p>
        </p:txBody>
      </p:sp>
      <p:pic>
        <p:nvPicPr>
          <p:cNvPr id="56369" name="Picture 34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6007100"/>
            <a:ext cx="2936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70" name="Picture 34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5800" y="5791200"/>
            <a:ext cx="2762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71" name="Picture 34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8025" y="6248400"/>
            <a:ext cx="2063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3096" name="Group 344"/>
          <p:cNvGrpSpPr>
            <a:grpSpLocks/>
          </p:cNvGrpSpPr>
          <p:nvPr/>
        </p:nvGrpSpPr>
        <p:grpSpPr bwMode="auto">
          <a:xfrm>
            <a:off x="1676400" y="5486400"/>
            <a:ext cx="1114425" cy="409575"/>
            <a:chOff x="1056" y="3456"/>
            <a:chExt cx="702" cy="258"/>
          </a:xfrm>
        </p:grpSpPr>
        <p:pic>
          <p:nvPicPr>
            <p:cNvPr id="56386" name="Picture 34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00" y="3600"/>
              <a:ext cx="481"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87" name="Rectangle 346"/>
            <p:cNvSpPr>
              <a:spLocks noChangeArrowheads="1"/>
            </p:cNvSpPr>
            <p:nvPr/>
          </p:nvSpPr>
          <p:spPr bwMode="auto">
            <a:xfrm>
              <a:off x="1056" y="3456"/>
              <a:ext cx="70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agarna plošča</a:t>
              </a:r>
              <a:endParaRPr lang="en-US">
                <a:solidFill>
                  <a:srgbClr val="000000"/>
                </a:solidFill>
              </a:endParaRPr>
            </a:p>
          </p:txBody>
        </p:sp>
      </p:grpSp>
      <p:pic>
        <p:nvPicPr>
          <p:cNvPr id="203099" name="Picture 34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743200" y="5181600"/>
            <a:ext cx="1338263"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74" name="Rectangle 348"/>
          <p:cNvSpPr>
            <a:spLocks noChangeArrowheads="1"/>
          </p:cNvSpPr>
          <p:nvPr/>
        </p:nvSpPr>
        <p:spPr bwMode="auto">
          <a:xfrm>
            <a:off x="5502275" y="3787775"/>
            <a:ext cx="16113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FFFF00"/>
                </a:solidFill>
                <a:latin typeface="Arial" charset="0"/>
              </a:rPr>
              <a:t>aktivacijska domena</a:t>
            </a:r>
            <a:endParaRPr lang="en-US">
              <a:solidFill>
                <a:srgbClr val="000000"/>
              </a:solidFill>
            </a:endParaRPr>
          </a:p>
        </p:txBody>
      </p:sp>
      <p:grpSp>
        <p:nvGrpSpPr>
          <p:cNvPr id="203101" name="Group 349"/>
          <p:cNvGrpSpPr>
            <a:grpSpLocks/>
          </p:cNvGrpSpPr>
          <p:nvPr/>
        </p:nvGrpSpPr>
        <p:grpSpPr bwMode="auto">
          <a:xfrm>
            <a:off x="4038600" y="5029200"/>
            <a:ext cx="1511300" cy="579438"/>
            <a:chOff x="2544" y="3168"/>
            <a:chExt cx="952" cy="365"/>
          </a:xfrm>
        </p:grpSpPr>
        <p:sp>
          <p:nvSpPr>
            <p:cNvPr id="56383" name="Rectangle 350"/>
            <p:cNvSpPr>
              <a:spLocks noChangeArrowheads="1"/>
            </p:cNvSpPr>
            <p:nvPr/>
          </p:nvSpPr>
          <p:spPr bwMode="auto">
            <a:xfrm>
              <a:off x="2544" y="3168"/>
              <a:ext cx="9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FFFF00"/>
                  </a:solidFill>
                  <a:latin typeface="Arial" charset="0"/>
                </a:rPr>
                <a:t>pozitivne kvasovke</a:t>
              </a:r>
              <a:endParaRPr lang="en-US">
                <a:solidFill>
                  <a:srgbClr val="000000"/>
                </a:solidFill>
              </a:endParaRPr>
            </a:p>
          </p:txBody>
        </p:sp>
        <p:sp>
          <p:nvSpPr>
            <p:cNvPr id="56384" name="Rectangle 351"/>
            <p:cNvSpPr>
              <a:spLocks noChangeArrowheads="1"/>
            </p:cNvSpPr>
            <p:nvPr/>
          </p:nvSpPr>
          <p:spPr bwMode="auto">
            <a:xfrm>
              <a:off x="2740" y="3293"/>
              <a:ext cx="48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FFFF00"/>
                  </a:solidFill>
                  <a:latin typeface="Arial" charset="0"/>
                </a:rPr>
                <a:t>vsebujejo</a:t>
              </a:r>
              <a:endParaRPr lang="en-US">
                <a:solidFill>
                  <a:srgbClr val="000000"/>
                </a:solidFill>
              </a:endParaRPr>
            </a:p>
          </p:txBody>
        </p:sp>
        <p:sp>
          <p:nvSpPr>
            <p:cNvPr id="56385" name="Rectangle 352"/>
            <p:cNvSpPr>
              <a:spLocks noChangeArrowheads="1"/>
            </p:cNvSpPr>
            <p:nvPr/>
          </p:nvSpPr>
          <p:spPr bwMode="auto">
            <a:xfrm>
              <a:off x="2688" y="3408"/>
              <a:ext cx="61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FFFF00"/>
                  </a:solidFill>
                  <a:latin typeface="Arial" charset="0"/>
                </a:rPr>
                <a:t>vabo + plen!</a:t>
              </a:r>
              <a:endParaRPr lang="en-US">
                <a:solidFill>
                  <a:srgbClr val="000000"/>
                </a:solidFill>
              </a:endParaRPr>
            </a:p>
          </p:txBody>
        </p:sp>
      </p:grpSp>
      <p:pic>
        <p:nvPicPr>
          <p:cNvPr id="203105" name="Picture 35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28600" y="6629400"/>
            <a:ext cx="5049838" cy="5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77" name="Text Box 354"/>
          <p:cNvSpPr txBox="1">
            <a:spLocks noChangeArrowheads="1"/>
          </p:cNvSpPr>
          <p:nvPr/>
        </p:nvSpPr>
        <p:spPr bwMode="auto">
          <a:xfrm>
            <a:off x="152400" y="2209800"/>
            <a:ext cx="838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b="1">
                <a:solidFill>
                  <a:srgbClr val="FF66CC"/>
                </a:solidFill>
                <a:latin typeface="Arial" charset="0"/>
              </a:rPr>
              <a:t>DNA-vezavna domena</a:t>
            </a:r>
          </a:p>
        </p:txBody>
      </p:sp>
      <p:sp>
        <p:nvSpPr>
          <p:cNvPr id="56378" name="Rectangle 355"/>
          <p:cNvSpPr>
            <a:spLocks noChangeArrowheads="1"/>
          </p:cNvSpPr>
          <p:nvPr/>
        </p:nvSpPr>
        <p:spPr bwMode="auto">
          <a:xfrm>
            <a:off x="1765300" y="2111375"/>
            <a:ext cx="7635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plazmidni</a:t>
            </a:r>
            <a:endParaRPr lang="en-US">
              <a:solidFill>
                <a:srgbClr val="000000"/>
              </a:solidFill>
            </a:endParaRPr>
          </a:p>
        </p:txBody>
      </p:sp>
      <p:sp>
        <p:nvSpPr>
          <p:cNvPr id="56379" name="Rectangle 356"/>
          <p:cNvSpPr>
            <a:spLocks noChangeArrowheads="1"/>
          </p:cNvSpPr>
          <p:nvPr/>
        </p:nvSpPr>
        <p:spPr bwMode="auto">
          <a:xfrm>
            <a:off x="1765300" y="2289175"/>
            <a:ext cx="14906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ekspresijski vektor</a:t>
            </a:r>
            <a:endParaRPr lang="en-US">
              <a:solidFill>
                <a:srgbClr val="000000"/>
              </a:solidFill>
            </a:endParaRPr>
          </a:p>
        </p:txBody>
      </p:sp>
      <p:sp>
        <p:nvSpPr>
          <p:cNvPr id="56380" name="Rectangle 357"/>
          <p:cNvSpPr>
            <a:spLocks noChangeArrowheads="1"/>
          </p:cNvSpPr>
          <p:nvPr/>
        </p:nvSpPr>
        <p:spPr bwMode="auto">
          <a:xfrm>
            <a:off x="3746500" y="3559175"/>
            <a:ext cx="9207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300" b="1">
                <a:solidFill>
                  <a:srgbClr val="00FFFF"/>
                </a:solidFill>
                <a:latin typeface="Arial" charset="0"/>
              </a:rPr>
              <a:t>transfekcija</a:t>
            </a:r>
            <a:endParaRPr lang="en-US">
              <a:solidFill>
                <a:srgbClr val="000000"/>
              </a:solidFill>
            </a:endParaRPr>
          </a:p>
        </p:txBody>
      </p:sp>
      <p:sp>
        <p:nvSpPr>
          <p:cNvPr id="203110" name="Text Box 358"/>
          <p:cNvSpPr txBox="1">
            <a:spLocks noChangeArrowheads="1"/>
          </p:cNvSpPr>
          <p:nvPr/>
        </p:nvSpPr>
        <p:spPr bwMode="auto">
          <a:xfrm>
            <a:off x="3962400" y="6248400"/>
            <a:ext cx="16589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FF00"/>
                </a:solidFill>
                <a:latin typeface="Arial" charset="0"/>
              </a:rPr>
              <a:t>(ribo)lov je uspel!</a:t>
            </a:r>
          </a:p>
        </p:txBody>
      </p:sp>
      <p:sp>
        <p:nvSpPr>
          <p:cNvPr id="203111" name="Rectangle 359"/>
          <p:cNvSpPr>
            <a:spLocks noChangeArrowheads="1"/>
          </p:cNvSpPr>
          <p:nvPr/>
        </p:nvSpPr>
        <p:spPr bwMode="auto">
          <a:xfrm>
            <a:off x="304800" y="0"/>
            <a:ext cx="6296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b="1" i="1">
                <a:solidFill>
                  <a:srgbClr val="00FF00"/>
                </a:solidFill>
                <a:latin typeface="Arial" charset="0"/>
              </a:rPr>
              <a:t>(ribo)lov </a:t>
            </a:r>
            <a:r>
              <a:rPr lang="sl-SI" b="1" i="1">
                <a:solidFill>
                  <a:srgbClr val="00FF00"/>
                </a:solidFill>
                <a:latin typeface="Arial" charset="0"/>
              </a:rPr>
              <a:t>z </a:t>
            </a:r>
            <a:r>
              <a:rPr lang="en-US" b="1" i="1">
                <a:solidFill>
                  <a:srgbClr val="00FF00"/>
                </a:solidFill>
                <a:latin typeface="Arial" charset="0"/>
              </a:rPr>
              <a:t>dvohibridnim sistemom</a:t>
            </a:r>
            <a:r>
              <a:rPr lang="sl-SI" b="1" i="1">
                <a:solidFill>
                  <a:srgbClr val="00FF00"/>
                </a:solidFill>
                <a:latin typeface="Arial" charset="0"/>
              </a:rPr>
              <a:t> kvasovk</a:t>
            </a:r>
            <a:endParaRPr lang="en-US">
              <a:solidFill>
                <a:srgbClr val="000000"/>
              </a:solidFill>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3096"/>
                                        </p:tgtEl>
                                        <p:attrNameLst>
                                          <p:attrName>style.visibility</p:attrName>
                                        </p:attrNameLst>
                                      </p:cBhvr>
                                      <p:to>
                                        <p:strVal val="visible"/>
                                      </p:to>
                                    </p:set>
                                    <p:anim calcmode="lin" valueType="num">
                                      <p:cBhvr additive="base">
                                        <p:cTn id="7" dur="500" fill="hold"/>
                                        <p:tgtEl>
                                          <p:spTgt spid="203096"/>
                                        </p:tgtEl>
                                        <p:attrNameLst>
                                          <p:attrName>ppt_x</p:attrName>
                                        </p:attrNameLst>
                                      </p:cBhvr>
                                      <p:tavLst>
                                        <p:tav tm="0">
                                          <p:val>
                                            <p:strVal val="0-#ppt_w/2"/>
                                          </p:val>
                                        </p:tav>
                                        <p:tav tm="100000">
                                          <p:val>
                                            <p:strVal val="#ppt_x"/>
                                          </p:val>
                                        </p:tav>
                                      </p:tavLst>
                                    </p:anim>
                                    <p:anim calcmode="lin" valueType="num">
                                      <p:cBhvr additive="base">
                                        <p:cTn id="8" dur="500" fill="hold"/>
                                        <p:tgtEl>
                                          <p:spTgt spid="20309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03099"/>
                                        </p:tgtEl>
                                        <p:attrNameLst>
                                          <p:attrName>style.visibility</p:attrName>
                                        </p:attrNameLst>
                                      </p:cBhvr>
                                      <p:to>
                                        <p:strVal val="visible"/>
                                      </p:to>
                                    </p:set>
                                    <p:anim calcmode="lin" valueType="num">
                                      <p:cBhvr>
                                        <p:cTn id="13" dur="500" fill="hold"/>
                                        <p:tgtEl>
                                          <p:spTgt spid="203099"/>
                                        </p:tgtEl>
                                        <p:attrNameLst>
                                          <p:attrName>ppt_w</p:attrName>
                                        </p:attrNameLst>
                                      </p:cBhvr>
                                      <p:tavLst>
                                        <p:tav tm="0">
                                          <p:val>
                                            <p:fltVal val="0"/>
                                          </p:val>
                                        </p:tav>
                                        <p:tav tm="100000">
                                          <p:val>
                                            <p:strVal val="#ppt_w"/>
                                          </p:val>
                                        </p:tav>
                                      </p:tavLst>
                                    </p:anim>
                                    <p:anim calcmode="lin" valueType="num">
                                      <p:cBhvr>
                                        <p:cTn id="14" dur="500" fill="hold"/>
                                        <p:tgtEl>
                                          <p:spTgt spid="20309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03101"/>
                                        </p:tgtEl>
                                        <p:attrNameLst>
                                          <p:attrName>style.visibility</p:attrName>
                                        </p:attrNameLst>
                                      </p:cBhvr>
                                      <p:to>
                                        <p:strVal val="visible"/>
                                      </p:to>
                                    </p:set>
                                    <p:anim calcmode="lin" valueType="num">
                                      <p:cBhvr additive="base">
                                        <p:cTn id="19" dur="500" fill="hold"/>
                                        <p:tgtEl>
                                          <p:spTgt spid="203101"/>
                                        </p:tgtEl>
                                        <p:attrNameLst>
                                          <p:attrName>ppt_x</p:attrName>
                                        </p:attrNameLst>
                                      </p:cBhvr>
                                      <p:tavLst>
                                        <p:tav tm="0">
                                          <p:val>
                                            <p:strVal val="0-#ppt_w/2"/>
                                          </p:val>
                                        </p:tav>
                                        <p:tav tm="100000">
                                          <p:val>
                                            <p:strVal val="#ppt_x"/>
                                          </p:val>
                                        </p:tav>
                                      </p:tavLst>
                                    </p:anim>
                                    <p:anim calcmode="lin" valueType="num">
                                      <p:cBhvr additive="base">
                                        <p:cTn id="20" dur="500" fill="hold"/>
                                        <p:tgtEl>
                                          <p:spTgt spid="20310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3110"/>
                                        </p:tgtEl>
                                        <p:attrNameLst>
                                          <p:attrName>style.visibility</p:attrName>
                                        </p:attrNameLst>
                                      </p:cBhvr>
                                      <p:to>
                                        <p:strVal val="visible"/>
                                      </p:to>
                                    </p:set>
                                    <p:anim calcmode="lin" valueType="num">
                                      <p:cBhvr additive="base">
                                        <p:cTn id="25" dur="500" fill="hold"/>
                                        <p:tgtEl>
                                          <p:spTgt spid="203110"/>
                                        </p:tgtEl>
                                        <p:attrNameLst>
                                          <p:attrName>ppt_x</p:attrName>
                                        </p:attrNameLst>
                                      </p:cBhvr>
                                      <p:tavLst>
                                        <p:tav tm="0">
                                          <p:val>
                                            <p:strVal val="0-#ppt_w/2"/>
                                          </p:val>
                                        </p:tav>
                                        <p:tav tm="100000">
                                          <p:val>
                                            <p:strVal val="#ppt_x"/>
                                          </p:val>
                                        </p:tav>
                                      </p:tavLst>
                                    </p:anim>
                                    <p:anim calcmode="lin" valueType="num">
                                      <p:cBhvr additive="base">
                                        <p:cTn id="26" dur="500" fill="hold"/>
                                        <p:tgtEl>
                                          <p:spTgt spid="20311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37" fill="hold" nodeType="clickEffect">
                                  <p:stCondLst>
                                    <p:cond delay="0"/>
                                  </p:stCondLst>
                                  <p:childTnLst>
                                    <p:set>
                                      <p:cBhvr>
                                        <p:cTn id="30" dur="1" fill="hold">
                                          <p:stCondLst>
                                            <p:cond delay="0"/>
                                          </p:stCondLst>
                                        </p:cTn>
                                        <p:tgtEl>
                                          <p:spTgt spid="203105"/>
                                        </p:tgtEl>
                                        <p:attrNameLst>
                                          <p:attrName>style.visibility</p:attrName>
                                        </p:attrNameLst>
                                      </p:cBhvr>
                                      <p:to>
                                        <p:strVal val="visible"/>
                                      </p:to>
                                    </p:set>
                                    <p:animEffect transition="in" filter="barn(outVertical)">
                                      <p:cBhvr>
                                        <p:cTn id="31" dur="500"/>
                                        <p:tgtEl>
                                          <p:spTgt spid="20310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03111"/>
                                        </p:tgtEl>
                                        <p:attrNameLst>
                                          <p:attrName>style.visibility</p:attrName>
                                        </p:attrNameLst>
                                      </p:cBhvr>
                                      <p:to>
                                        <p:strVal val="visible"/>
                                      </p:to>
                                    </p:set>
                                    <p:anim calcmode="lin" valueType="num">
                                      <p:cBhvr additive="base">
                                        <p:cTn id="36" dur="500" fill="hold"/>
                                        <p:tgtEl>
                                          <p:spTgt spid="203111"/>
                                        </p:tgtEl>
                                        <p:attrNameLst>
                                          <p:attrName>ppt_x</p:attrName>
                                        </p:attrNameLst>
                                      </p:cBhvr>
                                      <p:tavLst>
                                        <p:tav tm="0">
                                          <p:val>
                                            <p:strVal val="0-#ppt_w/2"/>
                                          </p:val>
                                        </p:tav>
                                        <p:tav tm="100000">
                                          <p:val>
                                            <p:strVal val="#ppt_x"/>
                                          </p:val>
                                        </p:tav>
                                      </p:tavLst>
                                    </p:anim>
                                    <p:anim calcmode="lin" valueType="num">
                                      <p:cBhvr additive="base">
                                        <p:cTn id="37" dur="500" fill="hold"/>
                                        <p:tgtEl>
                                          <p:spTgt spid="203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110" grpId="0" autoUpdateAnimBg="0"/>
      <p:bldP spid="20311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08000" y="211138"/>
            <a:ext cx="7975600" cy="474662"/>
          </a:xfrm>
          <a:solidFill>
            <a:srgbClr val="CCFFCC"/>
          </a:solidFill>
        </p:spPr>
        <p:txBody>
          <a:bodyPr/>
          <a:lstStyle/>
          <a:p>
            <a:r>
              <a:rPr lang="en-US" sz="2800" b="1" smtClean="0">
                <a:latin typeface="Arial" charset="0"/>
              </a:rPr>
              <a:t>Predstavitev na površini</a:t>
            </a:r>
            <a:endParaRPr lang="en-US" sz="3200" b="1" i="1" smtClean="0">
              <a:latin typeface="Arial" charset="0"/>
            </a:endParaRPr>
          </a:p>
        </p:txBody>
      </p:sp>
      <p:sp>
        <p:nvSpPr>
          <p:cNvPr id="11267" name="Rectangle 3"/>
          <p:cNvSpPr>
            <a:spLocks noGrp="1" noChangeArrowheads="1"/>
          </p:cNvSpPr>
          <p:nvPr>
            <p:ph type="body" idx="1"/>
          </p:nvPr>
        </p:nvSpPr>
        <p:spPr>
          <a:xfrm>
            <a:off x="250825" y="1160463"/>
            <a:ext cx="8588375" cy="5435600"/>
          </a:xfrm>
          <a:noFill/>
        </p:spPr>
        <p:txBody>
          <a:bodyPr/>
          <a:lstStyle/>
          <a:p>
            <a:pPr marL="0" indent="0">
              <a:spcBef>
                <a:spcPct val="0"/>
              </a:spcBef>
              <a:buFontTx/>
              <a:buNone/>
            </a:pPr>
            <a:r>
              <a:rPr lang="sl-SI" sz="2000" dirty="0" smtClean="0">
                <a:latin typeface="Arial" charset="0"/>
              </a:rPr>
              <a:t>Nitasti </a:t>
            </a:r>
            <a:r>
              <a:rPr lang="sl-SI" sz="2000" dirty="0" err="1" smtClean="0">
                <a:latin typeface="Arial" charset="0"/>
              </a:rPr>
              <a:t>fagi</a:t>
            </a:r>
            <a:r>
              <a:rPr lang="sl-SI" sz="2000" dirty="0" smtClean="0">
                <a:latin typeface="Arial" charset="0"/>
              </a:rPr>
              <a:t> lahko na površini izražajo </a:t>
            </a:r>
          </a:p>
          <a:p>
            <a:pPr marL="0" indent="0">
              <a:spcBef>
                <a:spcPct val="0"/>
              </a:spcBef>
              <a:buFontTx/>
              <a:buNone/>
            </a:pPr>
            <a:r>
              <a:rPr lang="sl-SI" sz="2000" dirty="0" smtClean="0">
                <a:latin typeface="Arial" charset="0"/>
              </a:rPr>
              <a:t>(kot del lastnih proteinov) proteine, za </a:t>
            </a:r>
            <a:br>
              <a:rPr lang="sl-SI" sz="2000" dirty="0" smtClean="0">
                <a:latin typeface="Arial" charset="0"/>
              </a:rPr>
            </a:br>
            <a:r>
              <a:rPr lang="sl-SI" sz="2000" dirty="0" smtClean="0">
                <a:latin typeface="Arial" charset="0"/>
              </a:rPr>
              <a:t>katere smo zapis vnesli na ustrezno </a:t>
            </a:r>
            <a:br>
              <a:rPr lang="sl-SI" sz="2000" dirty="0" smtClean="0">
                <a:latin typeface="Arial" charset="0"/>
              </a:rPr>
            </a:br>
            <a:r>
              <a:rPr lang="sl-SI" sz="2000" dirty="0" smtClean="0">
                <a:latin typeface="Arial" charset="0"/>
              </a:rPr>
              <a:t>mesto </a:t>
            </a:r>
            <a:r>
              <a:rPr lang="sl-SI" sz="2000" dirty="0" err="1" smtClean="0">
                <a:latin typeface="Arial" charset="0"/>
              </a:rPr>
              <a:t>fagne</a:t>
            </a:r>
            <a:r>
              <a:rPr lang="sl-SI" sz="2000" dirty="0" smtClean="0">
                <a:latin typeface="Arial" charset="0"/>
              </a:rPr>
              <a:t> DNA. </a:t>
            </a:r>
            <a:br>
              <a:rPr lang="sl-SI" sz="2000" dirty="0" smtClean="0">
                <a:latin typeface="Arial" charset="0"/>
              </a:rPr>
            </a:br>
            <a:endParaRPr lang="sl-SI" sz="2000" dirty="0" smtClean="0">
              <a:latin typeface="Arial" charset="0"/>
            </a:endParaRPr>
          </a:p>
          <a:p>
            <a:pPr marL="0" indent="0">
              <a:spcBef>
                <a:spcPct val="0"/>
              </a:spcBef>
              <a:buFontTx/>
              <a:buNone/>
            </a:pPr>
            <a:r>
              <a:rPr lang="sl-SI" sz="2000" dirty="0" smtClean="0">
                <a:latin typeface="Arial" charset="0"/>
              </a:rPr>
              <a:t>Gre za izražanje fuzijskih proteinov,</a:t>
            </a:r>
          </a:p>
          <a:p>
            <a:pPr marL="0" indent="0">
              <a:spcBef>
                <a:spcPct val="0"/>
              </a:spcBef>
              <a:buFontTx/>
              <a:buNone/>
            </a:pPr>
            <a:r>
              <a:rPr lang="sl-SI" sz="2000" dirty="0" smtClean="0">
                <a:latin typeface="Arial" charset="0"/>
              </a:rPr>
              <a:t>ki so zaradi lokalizacije na površini </a:t>
            </a:r>
          </a:p>
          <a:p>
            <a:pPr marL="0" indent="0">
              <a:spcBef>
                <a:spcPct val="0"/>
              </a:spcBef>
              <a:buFontTx/>
              <a:buNone/>
            </a:pPr>
            <a:r>
              <a:rPr lang="sl-SI" sz="2000" dirty="0" smtClean="0">
                <a:latin typeface="Arial" charset="0"/>
              </a:rPr>
              <a:t>‘imobilizirani’ in zato primerni za </a:t>
            </a:r>
          </a:p>
          <a:p>
            <a:pPr marL="0" indent="0">
              <a:spcBef>
                <a:spcPct val="0"/>
              </a:spcBef>
              <a:buFontTx/>
              <a:buNone/>
            </a:pPr>
            <a:r>
              <a:rPr lang="sl-SI" sz="2000" dirty="0" smtClean="0">
                <a:latin typeface="Arial" charset="0"/>
              </a:rPr>
              <a:t>testiranje s potencialnimi </a:t>
            </a:r>
            <a:r>
              <a:rPr lang="sl-SI" sz="2000" dirty="0" err="1" smtClean="0">
                <a:latin typeface="Arial" charset="0"/>
              </a:rPr>
              <a:t>ligandi</a:t>
            </a:r>
            <a:r>
              <a:rPr lang="sl-SI" sz="2000" dirty="0" smtClean="0">
                <a:latin typeface="Arial" charset="0"/>
              </a:rPr>
              <a:t>.</a:t>
            </a:r>
          </a:p>
          <a:p>
            <a:pPr marL="0" indent="0">
              <a:spcBef>
                <a:spcPct val="0"/>
              </a:spcBef>
              <a:buFontTx/>
              <a:buNone/>
            </a:pPr>
            <a:endParaRPr lang="sl-SI" sz="2000" dirty="0" smtClean="0">
              <a:latin typeface="Arial" charset="0"/>
            </a:endParaRPr>
          </a:p>
          <a:p>
            <a:pPr marL="0" indent="0">
              <a:buFontTx/>
              <a:buNone/>
            </a:pPr>
            <a:endParaRPr lang="sl-SI" sz="2000" dirty="0" smtClean="0">
              <a:latin typeface="Arial" charset="0"/>
            </a:endParaRPr>
          </a:p>
          <a:p>
            <a:pPr marL="0" indent="0">
              <a:buFontTx/>
              <a:buNone/>
            </a:pPr>
            <a:r>
              <a:rPr lang="sl-SI" sz="2000" dirty="0" smtClean="0">
                <a:latin typeface="Arial" charset="0"/>
              </a:rPr>
              <a:t>Na površini lahko izrazimo veliko število mutantov nekega zaporedja, nato pa selekcioniramo tiste, ki specifično </a:t>
            </a:r>
            <a:r>
              <a:rPr lang="sl-SI" sz="2000" dirty="0" err="1" smtClean="0">
                <a:latin typeface="Arial" charset="0"/>
              </a:rPr>
              <a:t>interagirajo</a:t>
            </a:r>
            <a:r>
              <a:rPr lang="sl-SI" sz="2000" dirty="0" smtClean="0">
                <a:latin typeface="Arial" charset="0"/>
              </a:rPr>
              <a:t> z neko snovjo (drugo makromolekulo ali antigenom ipd.). Tako lahko preučujemo interakcije med proteini, določamo afiniteto in specifičnost povezav. </a:t>
            </a:r>
          </a:p>
          <a:p>
            <a:pPr marL="0" indent="0">
              <a:buFontTx/>
              <a:buNone/>
            </a:pPr>
            <a:endParaRPr lang="sl-SI" sz="1000" dirty="0" smtClean="0">
              <a:latin typeface="Arial" charset="0"/>
            </a:endParaRPr>
          </a:p>
        </p:txBody>
      </p:sp>
      <p:pic>
        <p:nvPicPr>
          <p:cNvPr id="11268" name="Picture 6" descr="PhageDisplay_phageStru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268413"/>
            <a:ext cx="25304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9750" y="260350"/>
            <a:ext cx="7975600" cy="503238"/>
          </a:xfrm>
          <a:solidFill>
            <a:srgbClr val="FFCC99">
              <a:alpha val="50195"/>
            </a:srgbClr>
          </a:solidFill>
        </p:spPr>
        <p:txBody>
          <a:bodyPr/>
          <a:lstStyle/>
          <a:p>
            <a:r>
              <a:rPr lang="sl-SI" sz="2800" b="1" smtClean="0">
                <a:latin typeface="Arial" charset="0"/>
              </a:rPr>
              <a:t>D</a:t>
            </a:r>
            <a:r>
              <a:rPr lang="en-US" sz="2800" b="1" smtClean="0">
                <a:latin typeface="Arial" charset="0"/>
              </a:rPr>
              <a:t>vohibridni sistem</a:t>
            </a:r>
            <a:r>
              <a:rPr lang="sl-SI" sz="2800" b="1" smtClean="0">
                <a:latin typeface="Arial" charset="0"/>
              </a:rPr>
              <a:t>i: Analiza</a:t>
            </a:r>
            <a:endParaRPr lang="en-US" sz="3200" b="1" i="1" smtClean="0">
              <a:latin typeface="Arial" charset="0"/>
            </a:endParaRPr>
          </a:p>
        </p:txBody>
      </p:sp>
      <p:sp>
        <p:nvSpPr>
          <p:cNvPr id="57347" name="Rectangle 3"/>
          <p:cNvSpPr>
            <a:spLocks noGrp="1" noChangeArrowheads="1"/>
          </p:cNvSpPr>
          <p:nvPr>
            <p:ph type="body" idx="1"/>
          </p:nvPr>
        </p:nvSpPr>
        <p:spPr>
          <a:xfrm>
            <a:off x="179388" y="1055688"/>
            <a:ext cx="8659812" cy="5540375"/>
          </a:xfrm>
          <a:noFill/>
        </p:spPr>
        <p:txBody>
          <a:bodyPr/>
          <a:lstStyle/>
          <a:p>
            <a:pPr marL="0" indent="0" algn="just">
              <a:buFontTx/>
              <a:buNone/>
            </a:pPr>
            <a:r>
              <a:rPr lang="sl-SI" sz="1400" dirty="0" smtClean="0">
                <a:solidFill>
                  <a:schemeClr val="accent2"/>
                </a:solidFill>
                <a:latin typeface="Arial" charset="0"/>
              </a:rPr>
              <a:t>Po identificiranju sevov, ki kažejo na interakcijo med vabo in plenom, je treba interakcijo dokazati v ponovljenem poskusu s samo izbranimi kombinacijami.</a:t>
            </a:r>
          </a:p>
          <a:p>
            <a:pPr marL="0" indent="0" algn="just">
              <a:buFontTx/>
              <a:buNone/>
            </a:pPr>
            <a:r>
              <a:rPr lang="sl-SI" sz="1400" dirty="0" smtClean="0">
                <a:latin typeface="Arial" charset="0"/>
              </a:rPr>
              <a:t>Vseeno je število lažnih pozitivnih signalov lahko veliko. So rezultat nespecifičnega delovanja na vabo, ki je že sama šibak aktivator reporterskega gena (povečajo </a:t>
            </a:r>
            <a:r>
              <a:rPr lang="sl-SI" sz="1400" dirty="0" err="1" smtClean="0">
                <a:latin typeface="Arial" charset="0"/>
              </a:rPr>
              <a:t>konc</a:t>
            </a:r>
            <a:r>
              <a:rPr lang="sl-SI" sz="1400" dirty="0" smtClean="0">
                <a:latin typeface="Arial" charset="0"/>
              </a:rPr>
              <a:t>. vabe v celici) ali zaradi stabilizacije produkta. Molekule plena lahko delujejo na regije navzgor od promotorja reporterskega gena, do lažno pozitivnih (nefizioloških) interakcij pa lahko pride tudi zaradi tega, ker so naravni proteini v celicah lokalizirani v različnih razdelkih kot v </a:t>
            </a:r>
            <a:r>
              <a:rPr lang="sl-SI" sz="1400" dirty="0" err="1" smtClean="0">
                <a:latin typeface="Arial" charset="0"/>
              </a:rPr>
              <a:t>dvohibridnem</a:t>
            </a:r>
            <a:r>
              <a:rPr lang="sl-SI" sz="1400" dirty="0" smtClean="0">
                <a:latin typeface="Arial" charset="0"/>
              </a:rPr>
              <a:t> sistemu.</a:t>
            </a:r>
          </a:p>
          <a:p>
            <a:pPr marL="0" indent="0" algn="just">
              <a:buFontTx/>
              <a:buNone/>
            </a:pPr>
            <a:r>
              <a:rPr lang="sl-SI" sz="1400" dirty="0" smtClean="0">
                <a:latin typeface="Arial" charset="0"/>
              </a:rPr>
              <a:t>Pogoste lažno pozitivne interakcije so že katalogizirali in se jim je tako mogoče izogniti. Pomaga nam tudi, če imamo ob končni analizi v poskusu nekaj sevov, ki nosijo zapis za podobne proteine in nekaj nesorodnih, ki bi lahko služili kot negativne kontrole. Prav tako moramo upoštevati informacije o lokalizaciji posameznih proteinov, za katere se je v poskusu pokazalo, da bi lahko </a:t>
            </a:r>
            <a:r>
              <a:rPr lang="sl-SI" sz="1400" dirty="0" err="1" smtClean="0">
                <a:latin typeface="Arial" charset="0"/>
              </a:rPr>
              <a:t>interagirali</a:t>
            </a:r>
            <a:r>
              <a:rPr lang="sl-SI" sz="1400" dirty="0" smtClean="0">
                <a:latin typeface="Arial" charset="0"/>
              </a:rPr>
              <a:t>.</a:t>
            </a:r>
          </a:p>
          <a:p>
            <a:pPr marL="0" indent="0" algn="just">
              <a:buFontTx/>
              <a:buNone/>
            </a:pPr>
            <a:endParaRPr lang="sl-SI" sz="1000" dirty="0" smtClean="0">
              <a:latin typeface="Arial" charset="0"/>
            </a:endParaRPr>
          </a:p>
          <a:p>
            <a:pPr marL="0" indent="0" algn="just">
              <a:buFontTx/>
              <a:buNone/>
            </a:pPr>
            <a:r>
              <a:rPr lang="sl-SI" sz="1400" dirty="0" smtClean="0">
                <a:latin typeface="Arial" charset="0"/>
              </a:rPr>
              <a:t>Obstajajo tudi sistemi z 2 vabama, s katerimi lahko ugotavljamo interakcije med 3 proteini. Kadar pa so za interakcijo med proteini višjih evkariontov potrebne pravilne </a:t>
            </a:r>
            <a:r>
              <a:rPr lang="sl-SI" sz="1400" dirty="0" err="1" smtClean="0">
                <a:latin typeface="Arial" charset="0"/>
              </a:rPr>
              <a:t>posttranslacijske</a:t>
            </a:r>
            <a:r>
              <a:rPr lang="sl-SI" sz="1400" dirty="0" smtClean="0">
                <a:latin typeface="Arial" charset="0"/>
              </a:rPr>
              <a:t> modifikacije, </a:t>
            </a:r>
            <a:r>
              <a:rPr lang="sl-SI" sz="1400" dirty="0" err="1" smtClean="0">
                <a:latin typeface="Arial" charset="0"/>
              </a:rPr>
              <a:t>kvasovkin</a:t>
            </a:r>
            <a:r>
              <a:rPr lang="sl-SI" sz="1400" dirty="0" smtClean="0">
                <a:latin typeface="Arial" charset="0"/>
              </a:rPr>
              <a:t> sistem ni primeren. V sesalskih sistemih kot reporterski marker najpogosteje uporabljamo kloramfenikol-acetiltransferazo (CAT).</a:t>
            </a:r>
          </a:p>
          <a:p>
            <a:pPr marL="0" indent="0" algn="just">
              <a:buFontTx/>
              <a:buNone/>
            </a:pPr>
            <a:endParaRPr lang="sl-SI" sz="1000" dirty="0" smtClean="0">
              <a:latin typeface="Arial" charset="0"/>
            </a:endParaRPr>
          </a:p>
          <a:p>
            <a:pPr marL="0" indent="0" algn="just">
              <a:buFontTx/>
              <a:buNone/>
            </a:pPr>
            <a:r>
              <a:rPr lang="sl-SI" sz="1400" dirty="0" err="1" smtClean="0">
                <a:latin typeface="Arial" charset="0"/>
              </a:rPr>
              <a:t>Dvohibridne</a:t>
            </a:r>
            <a:r>
              <a:rPr lang="sl-SI" sz="1400" dirty="0" smtClean="0">
                <a:latin typeface="Arial" charset="0"/>
              </a:rPr>
              <a:t> sisteme uporabljamo pri odkrivanju proteinov, ki naj bi </a:t>
            </a:r>
            <a:r>
              <a:rPr lang="sl-SI" sz="1400" dirty="0" err="1" smtClean="0">
                <a:latin typeface="Arial" charset="0"/>
              </a:rPr>
              <a:t>interagirali</a:t>
            </a:r>
            <a:r>
              <a:rPr lang="sl-SI" sz="1400" dirty="0" smtClean="0">
                <a:latin typeface="Arial" charset="0"/>
              </a:rPr>
              <a:t> </a:t>
            </a:r>
            <a:r>
              <a:rPr lang="sl-SI" sz="1400" i="1" dirty="0" smtClean="0">
                <a:latin typeface="Arial" charset="0"/>
              </a:rPr>
              <a:t>in vivo</a:t>
            </a:r>
            <a:r>
              <a:rPr lang="sl-SI" sz="1400" dirty="0" smtClean="0">
                <a:latin typeface="Arial" charset="0"/>
              </a:rPr>
              <a:t>. Dobljene podatke je treba preveriti še z drugimi metodami, rezultati pa kažejo, da je interakcij med proteini bistveno več, kot smo si predstavljali na podlagi študij </a:t>
            </a:r>
            <a:r>
              <a:rPr lang="sl-SI" sz="1400" i="1" dirty="0" smtClean="0">
                <a:latin typeface="Arial" charset="0"/>
              </a:rPr>
              <a:t>in vitro</a:t>
            </a:r>
            <a:r>
              <a:rPr lang="sl-SI" sz="1400" dirty="0" smtClean="0">
                <a:latin typeface="Arial" charset="0"/>
              </a:rPr>
              <a:t>.</a:t>
            </a:r>
          </a:p>
          <a:p>
            <a:pPr marL="0" indent="0" algn="just">
              <a:buFontTx/>
              <a:buNone/>
            </a:pPr>
            <a:r>
              <a:rPr lang="sl-SI" sz="1400" dirty="0" err="1" smtClean="0">
                <a:latin typeface="Arial" charset="0"/>
              </a:rPr>
              <a:t>Dvohibridni</a:t>
            </a:r>
            <a:r>
              <a:rPr lang="sl-SI" sz="1400" dirty="0" smtClean="0">
                <a:latin typeface="Arial" charset="0"/>
              </a:rPr>
              <a:t> sistemi so pomembno orodje v funkcijski </a:t>
            </a:r>
            <a:r>
              <a:rPr lang="sl-SI" sz="1400" dirty="0" err="1" smtClean="0">
                <a:latin typeface="Arial" charset="0"/>
              </a:rPr>
              <a:t>genomiki</a:t>
            </a:r>
            <a:r>
              <a:rPr lang="sl-SI" sz="1400" dirty="0" smtClean="0">
                <a:latin typeface="Arial" charset="0"/>
              </a:rPr>
              <a:t>. Pomagajo nam lahko tudi pri ugotavljanju možnih interakcij novih terapevtskih (poli)peptidov s proteini v organizmu, za katerega so bili (poli)peptidi razviti. Testiramo lahko tudi </a:t>
            </a:r>
            <a:r>
              <a:rPr lang="sl-SI" sz="1400" dirty="0" err="1" smtClean="0">
                <a:latin typeface="Arial" charset="0"/>
              </a:rPr>
              <a:t>nepeptidna</a:t>
            </a:r>
            <a:r>
              <a:rPr lang="sl-SI" sz="1400" dirty="0" smtClean="0">
                <a:latin typeface="Arial" charset="0"/>
              </a:rPr>
              <a:t> zdravila, če morda ne vplivajo na pomembne interakcije med proteini v živi celici.</a:t>
            </a:r>
            <a:endParaRPr lang="sl-SI" sz="1000" dirty="0" smtClean="0">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94829"/>
            <a:ext cx="7702750" cy="461665"/>
          </a:xfrm>
          <a:prstGeom prst="rect">
            <a:avLst/>
          </a:prstGeom>
          <a:noFill/>
        </p:spPr>
        <p:txBody>
          <a:bodyPr wrap="none" rtlCol="0">
            <a:spAutoFit/>
          </a:bodyPr>
          <a:lstStyle/>
          <a:p>
            <a:r>
              <a:rPr lang="sl-SI" dirty="0" smtClean="0">
                <a:solidFill>
                  <a:srgbClr val="0070C0"/>
                </a:solidFill>
                <a:latin typeface="Arial" panose="020B0604020202020204" pitchFamily="34" charset="0"/>
                <a:cs typeface="Arial" panose="020B0604020202020204" pitchFamily="34" charset="0"/>
              </a:rPr>
              <a:t>Interakcijske študije s cepljenimi reporterskimi proteini</a:t>
            </a:r>
            <a:endParaRPr lang="sl-SI" dirty="0">
              <a:solidFill>
                <a:srgbClr val="0070C0"/>
              </a:solidFill>
              <a:latin typeface="Arial" panose="020B0604020202020204" pitchFamily="34" charset="0"/>
              <a:cs typeface="Arial" panose="020B0604020202020204" pitchFamily="34" charset="0"/>
            </a:endParaRPr>
          </a:p>
        </p:txBody>
      </p:sp>
      <p:sp>
        <p:nvSpPr>
          <p:cNvPr id="4" name="Rectangle 3"/>
          <p:cNvSpPr/>
          <p:nvPr/>
        </p:nvSpPr>
        <p:spPr>
          <a:xfrm>
            <a:off x="755576" y="6627168"/>
            <a:ext cx="4572000" cy="230832"/>
          </a:xfrm>
          <a:prstGeom prst="rect">
            <a:avLst/>
          </a:prstGeom>
        </p:spPr>
        <p:txBody>
          <a:bodyPr>
            <a:spAutoFit/>
          </a:bodyPr>
          <a:lstStyle/>
          <a:p>
            <a:r>
              <a:rPr lang="en-US" sz="900" dirty="0" err="1">
                <a:solidFill>
                  <a:schemeClr val="bg1">
                    <a:lumMod val="50000"/>
                  </a:schemeClr>
                </a:solidFill>
                <a:latin typeface="Arial Narrow" panose="020B0606020202030204" pitchFamily="34" charset="0"/>
              </a:rPr>
              <a:t>Analytica</a:t>
            </a:r>
            <a:r>
              <a:rPr lang="en-US" sz="900" dirty="0">
                <a:solidFill>
                  <a:schemeClr val="bg1">
                    <a:lumMod val="50000"/>
                  </a:schemeClr>
                </a:solidFill>
                <a:latin typeface="Arial Narrow" panose="020B0606020202030204" pitchFamily="34" charset="0"/>
              </a:rPr>
              <a:t> </a:t>
            </a:r>
            <a:r>
              <a:rPr lang="en-US" sz="900" dirty="0" err="1">
                <a:solidFill>
                  <a:schemeClr val="bg1">
                    <a:lumMod val="50000"/>
                  </a:schemeClr>
                </a:solidFill>
                <a:latin typeface="Arial Narrow" panose="020B0606020202030204" pitchFamily="34" charset="0"/>
              </a:rPr>
              <a:t>Chimica</a:t>
            </a:r>
            <a:r>
              <a:rPr lang="en-US" sz="900" dirty="0">
                <a:solidFill>
                  <a:schemeClr val="bg1">
                    <a:lumMod val="50000"/>
                  </a:schemeClr>
                </a:solidFill>
                <a:latin typeface="Arial Narrow" panose="020B0606020202030204" pitchFamily="34" charset="0"/>
              </a:rPr>
              <a:t> </a:t>
            </a:r>
            <a:r>
              <a:rPr lang="en-US" sz="900" dirty="0" err="1" smtClean="0">
                <a:solidFill>
                  <a:schemeClr val="bg1">
                    <a:lumMod val="50000"/>
                  </a:schemeClr>
                </a:solidFill>
                <a:latin typeface="Arial Narrow" panose="020B0606020202030204" pitchFamily="34" charset="0"/>
              </a:rPr>
              <a:t>Acta</a:t>
            </a:r>
            <a:r>
              <a:rPr lang="sl-SI" sz="900" dirty="0" smtClean="0">
                <a:solidFill>
                  <a:schemeClr val="bg1">
                    <a:lumMod val="50000"/>
                  </a:schemeClr>
                </a:solidFill>
                <a:latin typeface="Arial Narrow" panose="020B0606020202030204" pitchFamily="34" charset="0"/>
              </a:rPr>
              <a:t> </a:t>
            </a:r>
            <a:r>
              <a:rPr lang="en-US" sz="900" dirty="0" smtClean="0">
                <a:solidFill>
                  <a:schemeClr val="bg1">
                    <a:lumMod val="50000"/>
                  </a:schemeClr>
                </a:solidFill>
                <a:latin typeface="Arial Narrow" panose="020B0606020202030204" pitchFamily="34" charset="0"/>
              </a:rPr>
              <a:t>556, 58–68</a:t>
            </a:r>
            <a:r>
              <a:rPr lang="sl-SI" sz="900" dirty="0" smtClean="0">
                <a:solidFill>
                  <a:schemeClr val="bg1">
                    <a:lumMod val="50000"/>
                  </a:schemeClr>
                </a:solidFill>
                <a:latin typeface="Arial Narrow" panose="020B0606020202030204" pitchFamily="34" charset="0"/>
              </a:rPr>
              <a:t> (2006)</a:t>
            </a:r>
            <a:endParaRPr lang="sl-SI" sz="900" dirty="0">
              <a:solidFill>
                <a:schemeClr val="bg1">
                  <a:lumMod val="50000"/>
                </a:schemeClr>
              </a:solidFill>
              <a:latin typeface="Arial Narrow" panose="020B0606020202030204" pitchFamily="34" charset="0"/>
            </a:endParaRPr>
          </a:p>
        </p:txBody>
      </p:sp>
      <p:pic>
        <p:nvPicPr>
          <p:cNvPr id="65538" name="Picture 2" descr="http://origin-ars.els-cdn.com/content/image/1-s2.0-S000326700501010X-g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196752"/>
            <a:ext cx="4752975" cy="527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7972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7825" y="692696"/>
            <a:ext cx="7295587" cy="461665"/>
          </a:xfrm>
          <a:prstGeom prst="rect">
            <a:avLst/>
          </a:prstGeom>
          <a:noFill/>
        </p:spPr>
        <p:txBody>
          <a:bodyPr wrap="none" rtlCol="0">
            <a:spAutoFit/>
          </a:bodyPr>
          <a:lstStyle/>
          <a:p>
            <a:r>
              <a:rPr lang="sl-SI" dirty="0" smtClean="0">
                <a:solidFill>
                  <a:srgbClr val="0070C0"/>
                </a:solidFill>
                <a:latin typeface="Arial" panose="020B0604020202020204" pitchFamily="34" charset="0"/>
                <a:cs typeface="Arial" panose="020B0604020202020204" pitchFamily="34" charset="0"/>
              </a:rPr>
              <a:t>Fuzije s cepljenimi reporterji in regeneriranje signala</a:t>
            </a:r>
            <a:endParaRPr lang="sl-SI" dirty="0">
              <a:solidFill>
                <a:srgbClr val="0070C0"/>
              </a:solidFill>
              <a:latin typeface="Arial" panose="020B0604020202020204" pitchFamily="34" charset="0"/>
              <a:cs typeface="Arial" panose="020B0604020202020204" pitchFamily="34" charset="0"/>
            </a:endParaRPr>
          </a:p>
        </p:txBody>
      </p:sp>
      <p:pic>
        <p:nvPicPr>
          <p:cNvPr id="64514" name="Picture 2" descr="http://origin-ars.els-cdn.com/content/image/1-s2.0-S136759311100161X-g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87" y="2060848"/>
            <a:ext cx="7362825" cy="36861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27584" y="5747024"/>
            <a:ext cx="4572000" cy="230832"/>
          </a:xfrm>
          <a:prstGeom prst="rect">
            <a:avLst/>
          </a:prstGeom>
        </p:spPr>
        <p:txBody>
          <a:bodyPr>
            <a:spAutoFit/>
          </a:bodyPr>
          <a:lstStyle/>
          <a:p>
            <a:r>
              <a:rPr lang="en-US" sz="900" dirty="0">
                <a:solidFill>
                  <a:schemeClr val="bg1">
                    <a:lumMod val="50000"/>
                  </a:schemeClr>
                </a:solidFill>
                <a:latin typeface="Arial Narrow" panose="020B0606020202030204" pitchFamily="34" charset="0"/>
              </a:rPr>
              <a:t>Current Opinion in Chemical </a:t>
            </a:r>
            <a:r>
              <a:rPr lang="en-US" sz="900" dirty="0" smtClean="0">
                <a:solidFill>
                  <a:schemeClr val="bg1">
                    <a:lumMod val="50000"/>
                  </a:schemeClr>
                </a:solidFill>
                <a:latin typeface="Arial Narrow" panose="020B0606020202030204" pitchFamily="34" charset="0"/>
              </a:rPr>
              <a:t>Biology</a:t>
            </a:r>
            <a:r>
              <a:rPr lang="sl-SI" sz="900" dirty="0" smtClean="0">
                <a:solidFill>
                  <a:schemeClr val="bg1">
                    <a:lumMod val="50000"/>
                  </a:schemeClr>
                </a:solidFill>
                <a:latin typeface="Arial Narrow" panose="020B0606020202030204" pitchFamily="34" charset="0"/>
              </a:rPr>
              <a:t> </a:t>
            </a:r>
            <a:r>
              <a:rPr lang="en-US" sz="900" dirty="0" smtClean="0">
                <a:solidFill>
                  <a:schemeClr val="bg1">
                    <a:lumMod val="50000"/>
                  </a:schemeClr>
                </a:solidFill>
                <a:latin typeface="Arial Narrow" panose="020B0606020202030204" pitchFamily="34" charset="0"/>
              </a:rPr>
              <a:t>15</a:t>
            </a:r>
            <a:r>
              <a:rPr lang="sl-SI" sz="900" dirty="0" smtClean="0">
                <a:solidFill>
                  <a:schemeClr val="bg1">
                    <a:lumMod val="50000"/>
                  </a:schemeClr>
                </a:solidFill>
                <a:latin typeface="Arial Narrow" panose="020B0606020202030204" pitchFamily="34" charset="0"/>
              </a:rPr>
              <a:t>(6),</a:t>
            </a:r>
            <a:r>
              <a:rPr lang="en-US" sz="900" dirty="0" smtClean="0">
                <a:solidFill>
                  <a:schemeClr val="bg1">
                    <a:lumMod val="50000"/>
                  </a:schemeClr>
                </a:solidFill>
                <a:latin typeface="Arial Narrow" panose="020B0606020202030204" pitchFamily="34" charset="0"/>
              </a:rPr>
              <a:t> 789–797</a:t>
            </a:r>
            <a:r>
              <a:rPr lang="sl-SI" sz="900" dirty="0" smtClean="0">
                <a:solidFill>
                  <a:schemeClr val="bg1">
                    <a:lumMod val="50000"/>
                  </a:schemeClr>
                </a:solidFill>
                <a:latin typeface="Arial Narrow" panose="020B0606020202030204" pitchFamily="34" charset="0"/>
              </a:rPr>
              <a:t>; 2011</a:t>
            </a:r>
            <a:endParaRPr lang="sl-SI" sz="900" dirty="0">
              <a:solidFill>
                <a:schemeClr val="bg1">
                  <a:lumMod val="50000"/>
                </a:schemeClr>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66562" name="Picture 2" descr="http://www.plantmethods.com/content/figures/1746-4811-2-1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628800"/>
            <a:ext cx="5715000" cy="23336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47664" y="4005064"/>
            <a:ext cx="4572000" cy="230832"/>
          </a:xfrm>
          <a:prstGeom prst="rect">
            <a:avLst/>
          </a:prstGeom>
        </p:spPr>
        <p:txBody>
          <a:bodyPr>
            <a:spAutoFit/>
          </a:bodyPr>
          <a:lstStyle/>
          <a:p>
            <a:r>
              <a:rPr lang="en-US" sz="900" dirty="0" err="1">
                <a:solidFill>
                  <a:schemeClr val="bg1">
                    <a:lumMod val="50000"/>
                  </a:schemeClr>
                </a:solidFill>
                <a:latin typeface="Arial Narrow" panose="020B0606020202030204" pitchFamily="34" charset="0"/>
              </a:rPr>
              <a:t>Bhat</a:t>
            </a:r>
            <a:r>
              <a:rPr lang="en-US" sz="900" dirty="0">
                <a:solidFill>
                  <a:schemeClr val="bg1">
                    <a:lumMod val="50000"/>
                  </a:schemeClr>
                </a:solidFill>
                <a:latin typeface="Arial Narrow" panose="020B0606020202030204" pitchFamily="34" charset="0"/>
              </a:rPr>
              <a:t> </a:t>
            </a:r>
            <a:r>
              <a:rPr lang="en-US" sz="900" i="1" dirty="0">
                <a:solidFill>
                  <a:schemeClr val="bg1">
                    <a:lumMod val="50000"/>
                  </a:schemeClr>
                </a:solidFill>
                <a:latin typeface="Arial Narrow" panose="020B0606020202030204" pitchFamily="34" charset="0"/>
              </a:rPr>
              <a:t>et al.</a:t>
            </a:r>
            <a:r>
              <a:rPr lang="en-US" sz="900" dirty="0">
                <a:solidFill>
                  <a:schemeClr val="bg1">
                    <a:lumMod val="50000"/>
                  </a:schemeClr>
                </a:solidFill>
                <a:latin typeface="Arial Narrow" panose="020B0606020202030204" pitchFamily="34" charset="0"/>
              </a:rPr>
              <a:t> </a:t>
            </a:r>
            <a:r>
              <a:rPr lang="en-US" sz="900" i="1" dirty="0">
                <a:solidFill>
                  <a:schemeClr val="bg1">
                    <a:lumMod val="50000"/>
                  </a:schemeClr>
                </a:solidFill>
                <a:latin typeface="Arial Narrow" panose="020B0606020202030204" pitchFamily="34" charset="0"/>
              </a:rPr>
              <a:t>Plant Methods</a:t>
            </a:r>
            <a:r>
              <a:rPr lang="en-US" sz="900" dirty="0">
                <a:solidFill>
                  <a:schemeClr val="bg1">
                    <a:lumMod val="50000"/>
                  </a:schemeClr>
                </a:solidFill>
                <a:latin typeface="Arial Narrow" panose="020B0606020202030204" pitchFamily="34" charset="0"/>
              </a:rPr>
              <a:t> 2006 </a:t>
            </a:r>
            <a:r>
              <a:rPr lang="en-US" sz="900" b="1" dirty="0">
                <a:solidFill>
                  <a:schemeClr val="bg1">
                    <a:lumMod val="50000"/>
                  </a:schemeClr>
                </a:solidFill>
                <a:latin typeface="Arial Narrow" panose="020B0606020202030204" pitchFamily="34" charset="0"/>
              </a:rPr>
              <a:t>2</a:t>
            </a:r>
            <a:r>
              <a:rPr lang="en-US" sz="900" dirty="0">
                <a:solidFill>
                  <a:schemeClr val="bg1">
                    <a:lumMod val="50000"/>
                  </a:schemeClr>
                </a:solidFill>
                <a:latin typeface="Arial Narrow" panose="020B0606020202030204" pitchFamily="34" charset="0"/>
              </a:rPr>
              <a:t>:12</a:t>
            </a:r>
            <a:endParaRPr lang="sl-SI" sz="900" dirty="0">
              <a:solidFill>
                <a:schemeClr val="bg1">
                  <a:lumMod val="50000"/>
                </a:schemeClr>
              </a:solidFill>
              <a:latin typeface="Arial Narrow" panose="020B0606020202030204" pitchFamily="34" charset="0"/>
            </a:endParaRPr>
          </a:p>
        </p:txBody>
      </p:sp>
      <p:sp>
        <p:nvSpPr>
          <p:cNvPr id="3" name="TextBox 2"/>
          <p:cNvSpPr txBox="1"/>
          <p:nvPr/>
        </p:nvSpPr>
        <p:spPr>
          <a:xfrm>
            <a:off x="1261514" y="836712"/>
            <a:ext cx="6316153" cy="400110"/>
          </a:xfrm>
          <a:prstGeom prst="rect">
            <a:avLst/>
          </a:prstGeom>
          <a:noFill/>
        </p:spPr>
        <p:txBody>
          <a:bodyPr wrap="none" rtlCol="0">
            <a:spAutoFit/>
          </a:bodyPr>
          <a:lstStyle/>
          <a:p>
            <a:r>
              <a:rPr lang="sl-SI" sz="2000" dirty="0" err="1" smtClean="0">
                <a:solidFill>
                  <a:srgbClr val="0070C0"/>
                </a:solidFill>
                <a:latin typeface="Arial" panose="020B0604020202020204" pitchFamily="34" charset="0"/>
                <a:cs typeface="Arial" panose="020B0604020202020204" pitchFamily="34" charset="0"/>
              </a:rPr>
              <a:t>Bimolekulska</a:t>
            </a:r>
            <a:r>
              <a:rPr lang="sl-SI" sz="2000" dirty="0" smtClean="0">
                <a:solidFill>
                  <a:srgbClr val="0070C0"/>
                </a:solidFill>
                <a:latin typeface="Arial" panose="020B0604020202020204" pitchFamily="34" charset="0"/>
                <a:cs typeface="Arial" panose="020B0604020202020204" pitchFamily="34" charset="0"/>
              </a:rPr>
              <a:t> </a:t>
            </a:r>
            <a:r>
              <a:rPr lang="sl-SI" sz="2000" dirty="0" smtClean="0">
                <a:solidFill>
                  <a:srgbClr val="0070C0"/>
                </a:solidFill>
                <a:latin typeface="Arial" panose="020B0604020202020204" pitchFamily="34" charset="0"/>
                <a:cs typeface="Arial" panose="020B0604020202020204" pitchFamily="34" charset="0"/>
              </a:rPr>
              <a:t>fluorescenčna </a:t>
            </a:r>
            <a:r>
              <a:rPr lang="sl-SI" sz="2000" dirty="0" err="1" smtClean="0">
                <a:solidFill>
                  <a:srgbClr val="0070C0"/>
                </a:solidFill>
                <a:latin typeface="Arial" panose="020B0604020202020204" pitchFamily="34" charset="0"/>
                <a:cs typeface="Arial" panose="020B0604020202020204" pitchFamily="34" charset="0"/>
              </a:rPr>
              <a:t>komplementacija</a:t>
            </a:r>
            <a:r>
              <a:rPr lang="sl-SI" sz="2000" dirty="0" smtClean="0">
                <a:solidFill>
                  <a:srgbClr val="0070C0"/>
                </a:solidFill>
                <a:latin typeface="Arial" panose="020B0604020202020204" pitchFamily="34" charset="0"/>
                <a:cs typeface="Arial" panose="020B0604020202020204" pitchFamily="34" charset="0"/>
              </a:rPr>
              <a:t> (</a:t>
            </a:r>
            <a:r>
              <a:rPr lang="sl-SI" sz="2000" dirty="0" err="1" smtClean="0">
                <a:solidFill>
                  <a:srgbClr val="0070C0"/>
                </a:solidFill>
                <a:latin typeface="Arial" panose="020B0604020202020204" pitchFamily="34" charset="0"/>
                <a:cs typeface="Arial" panose="020B0604020202020204" pitchFamily="34" charset="0"/>
              </a:rPr>
              <a:t>BiFC</a:t>
            </a:r>
            <a:r>
              <a:rPr lang="sl-SI" sz="2000" dirty="0" smtClean="0">
                <a:solidFill>
                  <a:srgbClr val="0070C0"/>
                </a:solidFill>
                <a:latin typeface="Arial" panose="020B0604020202020204" pitchFamily="34" charset="0"/>
                <a:cs typeface="Arial" panose="020B0604020202020204" pitchFamily="34" charset="0"/>
              </a:rPr>
              <a:t>)</a:t>
            </a:r>
            <a:endParaRPr lang="sl-SI" sz="2000" dirty="0">
              <a:solidFill>
                <a:srgbClr val="0070C0"/>
              </a:solidFill>
              <a:latin typeface="Arial" panose="020B0604020202020204" pitchFamily="34" charset="0"/>
              <a:cs typeface="Arial" panose="020B0604020202020204" pitchFamily="34" charset="0"/>
            </a:endParaRPr>
          </a:p>
        </p:txBody>
      </p:sp>
      <p:sp>
        <p:nvSpPr>
          <p:cNvPr id="4" name="TextBox 3"/>
          <p:cNvSpPr txBox="1"/>
          <p:nvPr/>
        </p:nvSpPr>
        <p:spPr>
          <a:xfrm>
            <a:off x="755576" y="4653136"/>
            <a:ext cx="8181792" cy="1384995"/>
          </a:xfrm>
          <a:prstGeom prst="rect">
            <a:avLst/>
          </a:prstGeom>
          <a:noFill/>
        </p:spPr>
        <p:txBody>
          <a:bodyPr wrap="none" rtlCol="0">
            <a:spAutoFit/>
          </a:bodyPr>
          <a:lstStyle/>
          <a:p>
            <a:r>
              <a:rPr lang="sl-SI" sz="1400" dirty="0" smtClean="0">
                <a:latin typeface="Arial" panose="020B0604020202020204" pitchFamily="34" charset="0"/>
                <a:cs typeface="Arial" panose="020B0604020202020204" pitchFamily="34" charset="0"/>
              </a:rPr>
              <a:t>Pri GFP in njegovih izpeljankah se N- in C- del ne sestavita spontano. Do povezovanja pride le, </a:t>
            </a:r>
            <a:br>
              <a:rPr lang="sl-SI" sz="1400" dirty="0" smtClean="0">
                <a:latin typeface="Arial" panose="020B0604020202020204" pitchFamily="34" charset="0"/>
                <a:cs typeface="Arial" panose="020B0604020202020204" pitchFamily="34" charset="0"/>
              </a:rPr>
            </a:br>
            <a:r>
              <a:rPr lang="sl-SI" sz="1400" dirty="0" smtClean="0">
                <a:latin typeface="Arial" panose="020B0604020202020204" pitchFamily="34" charset="0"/>
                <a:cs typeface="Arial" panose="020B0604020202020204" pitchFamily="34" charset="0"/>
              </a:rPr>
              <a:t>če sta oba dela povezana z drugima proteina, ki se medsebojno združita, s tem pa dobimo</a:t>
            </a:r>
            <a:br>
              <a:rPr lang="sl-SI" sz="1400" dirty="0" smtClean="0">
                <a:latin typeface="Arial" panose="020B0604020202020204" pitchFamily="34" charset="0"/>
                <a:cs typeface="Arial" panose="020B0604020202020204" pitchFamily="34" charset="0"/>
              </a:rPr>
            </a:br>
            <a:r>
              <a:rPr lang="sl-SI" sz="1400" dirty="0" smtClean="0">
                <a:latin typeface="Arial" panose="020B0604020202020204" pitchFamily="34" charset="0"/>
                <a:cs typeface="Arial" panose="020B0604020202020204" pitchFamily="34" charset="0"/>
              </a:rPr>
              <a:t>funkcionalen fluorescirajoč protein (GFP, YFP itd.).  </a:t>
            </a:r>
          </a:p>
          <a:p>
            <a:r>
              <a:rPr lang="sl-SI" sz="1400" dirty="0" smtClean="0">
                <a:latin typeface="Arial" panose="020B0604020202020204" pitchFamily="34" charset="0"/>
                <a:cs typeface="Arial" panose="020B0604020202020204" pitchFamily="34" charset="0"/>
              </a:rPr>
              <a:t>Če na podoben način izpeljemo povezovanje </a:t>
            </a:r>
            <a:r>
              <a:rPr lang="sl-SI" sz="1400" dirty="0" err="1" smtClean="0">
                <a:latin typeface="Arial" panose="020B0604020202020204" pitchFamily="34" charset="0"/>
                <a:cs typeface="Arial" panose="020B0604020202020204" pitchFamily="34" charset="0"/>
              </a:rPr>
              <a:t>nefluorescirajočih</a:t>
            </a:r>
            <a:r>
              <a:rPr lang="sl-SI" sz="1400" dirty="0" smtClean="0">
                <a:latin typeface="Arial" panose="020B0604020202020204" pitchFamily="34" charset="0"/>
                <a:cs typeface="Arial" panose="020B0604020202020204" pitchFamily="34" charset="0"/>
              </a:rPr>
              <a:t> proteinov, govorimo o FCA</a:t>
            </a:r>
            <a:br>
              <a:rPr lang="sl-SI" sz="1400" dirty="0" smtClean="0">
                <a:latin typeface="Arial" panose="020B0604020202020204" pitchFamily="34" charset="0"/>
                <a:cs typeface="Arial" panose="020B0604020202020204" pitchFamily="34" charset="0"/>
              </a:rPr>
            </a:br>
            <a:r>
              <a:rPr lang="sl-SI" sz="1400" dirty="0" smtClean="0">
                <a:latin typeface="Arial" panose="020B0604020202020204" pitchFamily="34" charset="0"/>
                <a:cs typeface="Arial" panose="020B0604020202020204" pitchFamily="34" charset="0"/>
              </a:rPr>
              <a:t>(</a:t>
            </a:r>
            <a:r>
              <a:rPr lang="sl-SI" sz="1400" dirty="0" err="1" smtClean="0">
                <a:latin typeface="Arial" panose="020B0604020202020204" pitchFamily="34" charset="0"/>
                <a:cs typeface="Arial" panose="020B0604020202020204" pitchFamily="34" charset="0"/>
              </a:rPr>
              <a:t>komplementacijski</a:t>
            </a:r>
            <a:r>
              <a:rPr lang="sl-SI" sz="1400" dirty="0" smtClean="0">
                <a:latin typeface="Arial" panose="020B0604020202020204" pitchFamily="34" charset="0"/>
                <a:cs typeface="Arial" panose="020B0604020202020204" pitchFamily="34" charset="0"/>
              </a:rPr>
              <a:t> test s fragmenti; angl.: </a:t>
            </a:r>
            <a:r>
              <a:rPr lang="sl-SI" sz="1400" i="1" dirty="0" smtClean="0">
                <a:latin typeface="Arial" panose="020B0604020202020204" pitchFamily="34" charset="0"/>
                <a:cs typeface="Arial" panose="020B0604020202020204" pitchFamily="34" charset="0"/>
              </a:rPr>
              <a:t>fragment </a:t>
            </a:r>
            <a:r>
              <a:rPr lang="sl-SI" sz="1400" i="1" dirty="0" err="1" smtClean="0">
                <a:latin typeface="Arial" panose="020B0604020202020204" pitchFamily="34" charset="0"/>
                <a:cs typeface="Arial" panose="020B0604020202020204" pitchFamily="34" charset="0"/>
              </a:rPr>
              <a:t>complementation</a:t>
            </a:r>
            <a:r>
              <a:rPr lang="sl-SI" sz="1400" i="1" dirty="0" smtClean="0">
                <a:latin typeface="Arial" panose="020B0604020202020204" pitchFamily="34" charset="0"/>
                <a:cs typeface="Arial" panose="020B0604020202020204" pitchFamily="34" charset="0"/>
              </a:rPr>
              <a:t> </a:t>
            </a:r>
            <a:r>
              <a:rPr lang="sl-SI" sz="1400" i="1" dirty="0" err="1" smtClean="0">
                <a:latin typeface="Arial" panose="020B0604020202020204" pitchFamily="34" charset="0"/>
                <a:cs typeface="Arial" panose="020B0604020202020204" pitchFamily="34" charset="0"/>
              </a:rPr>
              <a:t>assay</a:t>
            </a:r>
            <a:r>
              <a:rPr lang="sl-SI" sz="1400" dirty="0" smtClean="0">
                <a:latin typeface="Arial" panose="020B0604020202020204" pitchFamily="34" charset="0"/>
                <a:cs typeface="Arial" panose="020B0604020202020204" pitchFamily="34" charset="0"/>
              </a:rPr>
              <a:t>). Spojeni fragmenti</a:t>
            </a:r>
            <a:br>
              <a:rPr lang="sl-SI" sz="1400" dirty="0" smtClean="0">
                <a:latin typeface="Arial" panose="020B0604020202020204" pitchFamily="34" charset="0"/>
                <a:cs typeface="Arial" panose="020B0604020202020204" pitchFamily="34" charset="0"/>
              </a:rPr>
            </a:br>
            <a:r>
              <a:rPr lang="sl-SI" sz="1400" dirty="0" smtClean="0">
                <a:latin typeface="Arial" panose="020B0604020202020204" pitchFamily="34" charset="0"/>
                <a:cs typeface="Arial" panose="020B0604020202020204" pitchFamily="34" charset="0"/>
              </a:rPr>
              <a:t>morajo </a:t>
            </a:r>
            <a:r>
              <a:rPr lang="sl-SI" sz="1400" dirty="0" smtClean="0">
                <a:latin typeface="Arial" panose="020B0604020202020204" pitchFamily="34" charset="0"/>
                <a:cs typeface="Arial" panose="020B0604020202020204" pitchFamily="34" charset="0"/>
              </a:rPr>
              <a:t>povzročiti </a:t>
            </a:r>
            <a:r>
              <a:rPr lang="sl-SI" sz="1400" dirty="0" smtClean="0">
                <a:latin typeface="Arial" panose="020B0604020202020204" pitchFamily="34" charset="0"/>
                <a:cs typeface="Arial" panose="020B0604020202020204" pitchFamily="34" charset="0"/>
              </a:rPr>
              <a:t>neko opazno spremembo v celici, npr. razgradnjo ali cepitev kakšnega proteina ipd.</a:t>
            </a:r>
            <a:endParaRPr lang="sl-SI"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211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8000" y="211138"/>
            <a:ext cx="7975600" cy="474662"/>
          </a:xfrm>
          <a:solidFill>
            <a:srgbClr val="CCFFCC"/>
          </a:solidFill>
        </p:spPr>
        <p:txBody>
          <a:bodyPr/>
          <a:lstStyle/>
          <a:p>
            <a:r>
              <a:rPr lang="en-US" sz="2800" b="1" smtClean="0">
                <a:latin typeface="Arial" charset="0"/>
              </a:rPr>
              <a:t>Predstavitev na površini</a:t>
            </a:r>
            <a:r>
              <a:rPr lang="sl-SI" sz="2800" b="1" smtClean="0">
                <a:latin typeface="Arial" charset="0"/>
              </a:rPr>
              <a:t> /2</a:t>
            </a:r>
            <a:endParaRPr lang="en-US" sz="3200" b="1" i="1" smtClean="0">
              <a:latin typeface="Arial" charset="0"/>
            </a:endParaRPr>
          </a:p>
        </p:txBody>
      </p:sp>
      <p:sp>
        <p:nvSpPr>
          <p:cNvPr id="12291" name="Rectangle 3"/>
          <p:cNvSpPr>
            <a:spLocks noGrp="1" noChangeArrowheads="1"/>
          </p:cNvSpPr>
          <p:nvPr>
            <p:ph type="body" idx="1"/>
          </p:nvPr>
        </p:nvSpPr>
        <p:spPr>
          <a:xfrm>
            <a:off x="406400" y="1160463"/>
            <a:ext cx="8432800" cy="5435600"/>
          </a:xfrm>
          <a:noFill/>
        </p:spPr>
        <p:txBody>
          <a:bodyPr/>
          <a:lstStyle/>
          <a:p>
            <a:pPr marL="0" indent="0">
              <a:buFontTx/>
              <a:buNone/>
            </a:pPr>
            <a:r>
              <a:rPr lang="sl-SI" sz="2000" smtClean="0">
                <a:latin typeface="Arial" charset="0"/>
              </a:rPr>
              <a:t>Z izrazom “predstavitev na površini” ali “predstavitev na  fagih” pogosto označujemo tudi </a:t>
            </a:r>
            <a:r>
              <a:rPr lang="sl-SI" sz="2000" u="sng" smtClean="0">
                <a:latin typeface="Arial" charset="0"/>
              </a:rPr>
              <a:t>selekcijsko tehniko</a:t>
            </a:r>
            <a:r>
              <a:rPr lang="sl-SI" sz="2000" smtClean="0">
                <a:latin typeface="Arial" charset="0"/>
              </a:rPr>
              <a:t>, ne samo to, da je rekombinantni protein izražen na površini. Pomembno je tudi, da sta DNA z zapisom in izraženi protein prostorsko povezana, tako da lahko zlahka določimo nukleotidno zaporedje zapisa za protein, ki ima iskane lastnosti. Postopek selekcije se imenuje izpiranje (</a:t>
            </a:r>
            <a:r>
              <a:rPr lang="sl-SI" sz="2000" i="1" smtClean="0">
                <a:latin typeface="Arial" charset="0"/>
              </a:rPr>
              <a:t>biopanning</a:t>
            </a:r>
            <a:r>
              <a:rPr lang="sl-SI" sz="2000" smtClean="0">
                <a:latin typeface="Arial" charset="0"/>
              </a:rPr>
              <a:t>). </a:t>
            </a:r>
          </a:p>
          <a:p>
            <a:pPr marL="0" indent="0">
              <a:buFontTx/>
              <a:buNone/>
            </a:pPr>
            <a:endParaRPr lang="sl-SI" sz="1000" smtClean="0">
              <a:latin typeface="Arial" charset="0"/>
            </a:endParaRPr>
          </a:p>
          <a:p>
            <a:pPr marL="0" indent="0">
              <a:buFontTx/>
              <a:buNone/>
            </a:pPr>
            <a:r>
              <a:rPr lang="sl-SI" sz="2000" smtClean="0">
                <a:latin typeface="Arial" charset="0"/>
              </a:rPr>
              <a:t>Podobno kot pri fagih lahko zapis za želeni protein vključimo v gen za protein, ki je lokaliziran </a:t>
            </a:r>
            <a:r>
              <a:rPr lang="sl-SI" sz="2000" smtClean="0">
                <a:solidFill>
                  <a:srgbClr val="009900"/>
                </a:solidFill>
                <a:latin typeface="Arial" charset="0"/>
              </a:rPr>
              <a:t>na zunanji membrani prokariontskih ali evkariontskih celic</a:t>
            </a:r>
            <a:r>
              <a:rPr lang="sl-SI" sz="2000" smtClean="0">
                <a:latin typeface="Arial" charset="0"/>
              </a:rPr>
              <a:t>. </a:t>
            </a:r>
            <a:r>
              <a:rPr lang="sl-SI" sz="2000" smtClean="0">
                <a:solidFill>
                  <a:srgbClr val="000099"/>
                </a:solidFill>
                <a:latin typeface="Arial" charset="0"/>
              </a:rPr>
              <a:t>Bakulovirusi </a:t>
            </a:r>
            <a:r>
              <a:rPr lang="sl-SI" sz="2000" smtClean="0">
                <a:latin typeface="Arial" charset="0"/>
              </a:rPr>
              <a:t>nam omogočajo, da pripravimo proteine, izražene na površini virionov oz. insektnih celic. </a:t>
            </a:r>
            <a:endParaRPr lang="sl-SI" sz="900" smtClean="0">
              <a:latin typeface="Arial" charset="0"/>
            </a:endParaRPr>
          </a:p>
          <a:p>
            <a:pPr marL="0" indent="0">
              <a:buFontTx/>
              <a:buNone/>
            </a:pPr>
            <a:endParaRPr lang="sl-SI" sz="900" smtClean="0">
              <a:latin typeface="Arial" charset="0"/>
            </a:endParaRPr>
          </a:p>
          <a:p>
            <a:pPr marL="0" indent="0">
              <a:buFontTx/>
              <a:buNone/>
            </a:pPr>
            <a:r>
              <a:rPr lang="sl-SI" sz="2000" smtClean="0">
                <a:latin typeface="Arial" charset="0"/>
              </a:rPr>
              <a:t>Pri predstavitvi </a:t>
            </a:r>
            <a:r>
              <a:rPr lang="sl-SI" sz="2000" smtClean="0">
                <a:solidFill>
                  <a:srgbClr val="CC3399"/>
                </a:solidFill>
                <a:latin typeface="Arial" charset="0"/>
              </a:rPr>
              <a:t>na površini ribosomov</a:t>
            </a:r>
            <a:r>
              <a:rPr lang="sl-SI" sz="2000" smtClean="0">
                <a:latin typeface="Arial" charset="0"/>
              </a:rPr>
              <a:t> ustavimo prevajanje v fazi, ko sta nanj vezani tako veriga mRNA kot tudi nastajajoča polipeptidna veriga.</a:t>
            </a:r>
          </a:p>
          <a:p>
            <a:pPr marL="0" indent="0">
              <a:buFontTx/>
              <a:buNone/>
            </a:pPr>
            <a:endParaRPr lang="sl-SI" sz="1000" smtClean="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08000" y="211138"/>
            <a:ext cx="7975600" cy="527050"/>
          </a:xfrm>
          <a:solidFill>
            <a:srgbClr val="CCFFCC"/>
          </a:solidFill>
        </p:spPr>
        <p:txBody>
          <a:bodyPr/>
          <a:lstStyle/>
          <a:p>
            <a:r>
              <a:rPr lang="en-US" sz="2800" b="1" smtClean="0">
                <a:latin typeface="Arial" charset="0"/>
              </a:rPr>
              <a:t>Predstavitev na fagih</a:t>
            </a:r>
            <a:endParaRPr lang="en-US" sz="3200" b="1" i="1" smtClean="0">
              <a:latin typeface="Arial" charset="0"/>
            </a:endParaRPr>
          </a:p>
        </p:txBody>
      </p:sp>
      <p:sp>
        <p:nvSpPr>
          <p:cNvPr id="13315" name="Rectangle 3"/>
          <p:cNvSpPr>
            <a:spLocks noGrp="1" noChangeArrowheads="1"/>
          </p:cNvSpPr>
          <p:nvPr>
            <p:ph type="body" idx="1"/>
          </p:nvPr>
        </p:nvSpPr>
        <p:spPr>
          <a:xfrm>
            <a:off x="406400" y="1055688"/>
            <a:ext cx="8432800" cy="3741737"/>
          </a:xfrm>
          <a:noFill/>
        </p:spPr>
        <p:txBody>
          <a:bodyPr/>
          <a:lstStyle/>
          <a:p>
            <a:pPr marL="0" indent="0">
              <a:buFontTx/>
              <a:buNone/>
            </a:pPr>
            <a:r>
              <a:rPr lang="sl-SI" sz="1800" dirty="0" smtClean="0">
                <a:latin typeface="Arial" charset="0"/>
              </a:rPr>
              <a:t>Nitasti </a:t>
            </a:r>
            <a:r>
              <a:rPr lang="sl-SI" sz="1800" dirty="0" err="1" smtClean="0">
                <a:latin typeface="Arial" charset="0"/>
              </a:rPr>
              <a:t>fagi</a:t>
            </a:r>
            <a:r>
              <a:rPr lang="sl-SI" sz="1800" dirty="0" smtClean="0">
                <a:latin typeface="Arial" charset="0"/>
              </a:rPr>
              <a:t> (M13) lahko vgrajujejo dodatne (poli)peptide kot fuzijo s proteinom VIII (do ~270 kopij pri 10 % učinkovitosti) ali proteinom III (1-5 kopij).</a:t>
            </a:r>
            <a:endParaRPr lang="sl-SI" sz="2000" dirty="0" smtClean="0">
              <a:latin typeface="Arial" charset="0"/>
            </a:endParaRPr>
          </a:p>
          <a:p>
            <a:pPr marL="0" indent="0">
              <a:buFontTx/>
              <a:buNone/>
            </a:pPr>
            <a:endParaRPr lang="sl-SI" sz="2000" dirty="0" smtClean="0">
              <a:latin typeface="Arial" charset="0"/>
            </a:endParaRPr>
          </a:p>
          <a:p>
            <a:pPr marL="0" indent="0">
              <a:buFontTx/>
              <a:buNone/>
            </a:pPr>
            <a:endParaRPr lang="sl-SI" sz="1800" dirty="0" smtClean="0">
              <a:latin typeface="Arial" charset="0"/>
            </a:endParaRPr>
          </a:p>
          <a:p>
            <a:pPr marL="0" indent="0">
              <a:buFontTx/>
              <a:buNone/>
            </a:pPr>
            <a:r>
              <a:rPr lang="sl-SI" sz="1800" dirty="0" smtClean="0">
                <a:latin typeface="Arial" charset="0"/>
              </a:rPr>
              <a:t> </a:t>
            </a:r>
          </a:p>
          <a:p>
            <a:pPr marL="0" indent="0">
              <a:buFontTx/>
              <a:buNone/>
            </a:pPr>
            <a:endParaRPr lang="sl-SI" sz="1800" dirty="0" smtClean="0">
              <a:latin typeface="Arial" charset="0"/>
            </a:endParaRPr>
          </a:p>
          <a:p>
            <a:pPr marL="0" indent="0">
              <a:buFontTx/>
              <a:buNone/>
            </a:pPr>
            <a:endParaRPr lang="sl-SI" sz="1800" dirty="0" smtClean="0">
              <a:latin typeface="Arial" charset="0"/>
            </a:endParaRPr>
          </a:p>
          <a:p>
            <a:pPr marL="0" indent="0">
              <a:buFontTx/>
              <a:buNone/>
            </a:pPr>
            <a:endParaRPr lang="sl-SI" sz="1800" dirty="0" smtClean="0">
              <a:latin typeface="Arial" charset="0"/>
            </a:endParaRPr>
          </a:p>
          <a:p>
            <a:pPr marL="0" indent="0">
              <a:spcBef>
                <a:spcPct val="0"/>
              </a:spcBef>
              <a:buFontTx/>
              <a:buNone/>
            </a:pPr>
            <a:r>
              <a:rPr lang="sl-SI" sz="1800" dirty="0" smtClean="0">
                <a:latin typeface="Arial" charset="0"/>
              </a:rPr>
              <a:t>Dolžina inserta znotraj gena VIII je omejena na ~80 bp; daljše fuzije zmanjšajo </a:t>
            </a:r>
            <a:r>
              <a:rPr lang="sl-SI" sz="1800" dirty="0" err="1" smtClean="0">
                <a:latin typeface="Arial" charset="0"/>
              </a:rPr>
              <a:t>infektivnost</a:t>
            </a:r>
            <a:r>
              <a:rPr lang="sl-SI" sz="1800" dirty="0" smtClean="0">
                <a:latin typeface="Arial" charset="0"/>
              </a:rPr>
              <a:t> </a:t>
            </a:r>
            <a:r>
              <a:rPr lang="sl-SI" sz="1800" dirty="0" err="1" smtClean="0">
                <a:latin typeface="Arial" charset="0"/>
              </a:rPr>
              <a:t>faga</a:t>
            </a:r>
            <a:r>
              <a:rPr lang="sl-SI" sz="1800" dirty="0" smtClean="0">
                <a:latin typeface="Arial" charset="0"/>
              </a:rPr>
              <a:t> M13, ki jo posreduje ta protein.</a:t>
            </a:r>
          </a:p>
          <a:p>
            <a:pPr marL="0" indent="0">
              <a:spcBef>
                <a:spcPct val="0"/>
              </a:spcBef>
              <a:buFontTx/>
              <a:buNone/>
            </a:pPr>
            <a:endParaRPr lang="sl-SI" sz="1800" dirty="0" smtClean="0">
              <a:latin typeface="Arial" charset="0"/>
            </a:endParaRPr>
          </a:p>
          <a:p>
            <a:pPr marL="0" indent="0">
              <a:spcBef>
                <a:spcPct val="0"/>
              </a:spcBef>
              <a:buFontTx/>
              <a:buNone/>
            </a:pPr>
            <a:r>
              <a:rPr lang="sl-SI" sz="1800" dirty="0" smtClean="0">
                <a:latin typeface="Arial" charset="0"/>
              </a:rPr>
              <a:t>Če gre za </a:t>
            </a:r>
            <a:r>
              <a:rPr lang="sl-SI" sz="1800" dirty="0" err="1" smtClean="0">
                <a:latin typeface="Arial" charset="0"/>
              </a:rPr>
              <a:t>apikalno</a:t>
            </a:r>
            <a:r>
              <a:rPr lang="sl-SI" sz="1800" dirty="0" smtClean="0">
                <a:latin typeface="Arial" charset="0"/>
              </a:rPr>
              <a:t> fuzijo (gen III), je protein lahko večji.</a:t>
            </a:r>
          </a:p>
        </p:txBody>
      </p:sp>
      <p:pic>
        <p:nvPicPr>
          <p:cNvPr id="13316" name="Picture 2056" descr="PhageDispaly_phage_structure3"/>
          <p:cNvPicPr>
            <a:picLocks noChangeAspect="1" noChangeArrowheads="1"/>
          </p:cNvPicPr>
          <p:nvPr/>
        </p:nvPicPr>
        <p:blipFill rotWithShape="1">
          <a:blip r:embed="rId2">
            <a:extLst>
              <a:ext uri="{28A0092B-C50C-407E-A947-70E740481C1C}">
                <a14:useLocalDpi xmlns:a14="http://schemas.microsoft.com/office/drawing/2010/main" val="0"/>
              </a:ext>
            </a:extLst>
          </a:blip>
          <a:srcRect l="1441" r="1"/>
          <a:stretch/>
        </p:blipFill>
        <p:spPr bwMode="auto">
          <a:xfrm>
            <a:off x="1979712" y="1916832"/>
            <a:ext cx="5106888"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3141663"/>
            <a:ext cx="6227762" cy="297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Rectangle 2"/>
          <p:cNvSpPr>
            <a:spLocks noGrp="1" noChangeArrowheads="1"/>
          </p:cNvSpPr>
          <p:nvPr>
            <p:ph type="title"/>
          </p:nvPr>
        </p:nvSpPr>
        <p:spPr>
          <a:xfrm>
            <a:off x="508000" y="211138"/>
            <a:ext cx="7975600" cy="527050"/>
          </a:xfrm>
          <a:solidFill>
            <a:srgbClr val="CCFFCC"/>
          </a:solidFill>
        </p:spPr>
        <p:txBody>
          <a:bodyPr/>
          <a:lstStyle/>
          <a:p>
            <a:r>
              <a:rPr lang="en-US" sz="2800" b="1" smtClean="0">
                <a:latin typeface="Arial" charset="0"/>
              </a:rPr>
              <a:t>Predstavitev na fagih</a:t>
            </a:r>
            <a:r>
              <a:rPr lang="sl-SI" sz="2800" b="1" smtClean="0">
                <a:latin typeface="Arial" charset="0"/>
              </a:rPr>
              <a:t> /2</a:t>
            </a:r>
            <a:endParaRPr lang="en-US" sz="3200" b="1" i="1" smtClean="0">
              <a:latin typeface="Arial" charset="0"/>
            </a:endParaRPr>
          </a:p>
        </p:txBody>
      </p:sp>
      <p:sp>
        <p:nvSpPr>
          <p:cNvPr id="14340" name="Rectangle 3"/>
          <p:cNvSpPr>
            <a:spLocks noGrp="1" noChangeArrowheads="1"/>
          </p:cNvSpPr>
          <p:nvPr>
            <p:ph type="body" idx="1"/>
          </p:nvPr>
        </p:nvSpPr>
        <p:spPr>
          <a:xfrm>
            <a:off x="406400" y="1055688"/>
            <a:ext cx="8486775" cy="1436687"/>
          </a:xfrm>
          <a:noFill/>
        </p:spPr>
        <p:txBody>
          <a:bodyPr/>
          <a:lstStyle/>
          <a:p>
            <a:pPr marL="0" indent="0">
              <a:lnSpc>
                <a:spcPct val="105000"/>
              </a:lnSpc>
              <a:buFontTx/>
              <a:buNone/>
            </a:pPr>
            <a:r>
              <a:rPr lang="sl-SI" sz="1800" smtClean="0">
                <a:latin typeface="Arial" charset="0"/>
              </a:rPr>
              <a:t>Obstajajo tudi sistemi za predstavitev na fagu T4  in T7 (T7-Select, Novagen). </a:t>
            </a:r>
          </a:p>
          <a:p>
            <a:pPr marL="0" indent="0">
              <a:lnSpc>
                <a:spcPct val="105000"/>
              </a:lnSpc>
              <a:spcBef>
                <a:spcPct val="0"/>
              </a:spcBef>
              <a:buFontTx/>
              <a:buNone/>
            </a:pPr>
            <a:r>
              <a:rPr lang="sl-SI" sz="1800" smtClean="0">
                <a:latin typeface="Arial" charset="0"/>
              </a:rPr>
              <a:t>Peptidi so tu lahko dolgi do 50 aa in se v rekombinantnem fagu izrazijo 415x, dolge fuzije pa so lahko do 1200 aa, a v le 1 kopiji/fag. Oba faga sta bistveno večja od M13 in sta litična.</a:t>
            </a:r>
          </a:p>
          <a:p>
            <a:pPr marL="0" indent="0">
              <a:lnSpc>
                <a:spcPct val="105000"/>
              </a:lnSpc>
              <a:buFontTx/>
              <a:buNone/>
            </a:pPr>
            <a:endParaRPr lang="sl-SI" sz="1800" smtClean="0">
              <a:latin typeface="Arial" charset="0"/>
            </a:endParaRPr>
          </a:p>
          <a:p>
            <a:pPr marL="0" indent="0">
              <a:lnSpc>
                <a:spcPct val="105000"/>
              </a:lnSpc>
              <a:buFontTx/>
              <a:buNone/>
            </a:pPr>
            <a:endParaRPr lang="sl-SI" sz="1800" smtClean="0">
              <a:latin typeface="Arial" charset="0"/>
            </a:endParaRPr>
          </a:p>
          <a:p>
            <a:pPr marL="0" indent="0">
              <a:lnSpc>
                <a:spcPct val="105000"/>
              </a:lnSpc>
              <a:buFontTx/>
              <a:buNone/>
            </a:pPr>
            <a:endParaRPr lang="sl-SI" smtClean="0">
              <a:latin typeface="Arial" charset="0"/>
            </a:endParaRPr>
          </a:p>
          <a:p>
            <a:pPr marL="0" indent="0">
              <a:lnSpc>
                <a:spcPct val="105000"/>
              </a:lnSpc>
              <a:buFontTx/>
              <a:buNone/>
            </a:pPr>
            <a:endParaRPr lang="sl-SI" smtClean="0">
              <a:latin typeface="Arial" charset="0"/>
            </a:endParaRPr>
          </a:p>
        </p:txBody>
      </p:sp>
      <p:pic>
        <p:nvPicPr>
          <p:cNvPr id="14341" name="Picture 6" descr="T7_phage_habitu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492375"/>
            <a:ext cx="165735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phage"/>
          <p:cNvPicPr>
            <a:picLocks noChangeAspect="1" noChangeArrowheads="1"/>
          </p:cNvPicPr>
          <p:nvPr/>
        </p:nvPicPr>
        <p:blipFill>
          <a:blip r:embed="rId4">
            <a:extLst>
              <a:ext uri="{28A0092B-C50C-407E-A947-70E740481C1C}">
                <a14:useLocalDpi xmlns:a14="http://schemas.microsoft.com/office/drawing/2010/main" val="0"/>
              </a:ext>
            </a:extLst>
          </a:blip>
          <a:srcRect l="50768" b="54031"/>
          <a:stretch>
            <a:fillRect/>
          </a:stretch>
        </p:blipFill>
        <p:spPr bwMode="auto">
          <a:xfrm>
            <a:off x="323850" y="4437063"/>
            <a:ext cx="266382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508000" y="211138"/>
            <a:ext cx="7975600" cy="604837"/>
          </a:xfrm>
          <a:solidFill>
            <a:srgbClr val="CCFFCC"/>
          </a:solidFill>
        </p:spPr>
        <p:txBody>
          <a:bodyPr/>
          <a:lstStyle/>
          <a:p>
            <a:r>
              <a:rPr lang="en-US" sz="2800" b="1" smtClean="0">
                <a:latin typeface="Arial" charset="0"/>
              </a:rPr>
              <a:t>Fagne predstavitvene knjižnice</a:t>
            </a:r>
            <a:endParaRPr lang="en-US" sz="3200" b="1" i="1" smtClean="0">
              <a:latin typeface="Arial" charset="0"/>
            </a:endParaRPr>
          </a:p>
        </p:txBody>
      </p:sp>
      <p:sp>
        <p:nvSpPr>
          <p:cNvPr id="15363" name="Rectangle 1027"/>
          <p:cNvSpPr>
            <a:spLocks noGrp="1" noChangeArrowheads="1"/>
          </p:cNvSpPr>
          <p:nvPr>
            <p:ph type="body" idx="1"/>
          </p:nvPr>
        </p:nvSpPr>
        <p:spPr>
          <a:xfrm>
            <a:off x="358775" y="981075"/>
            <a:ext cx="8605838" cy="1081088"/>
          </a:xfrm>
          <a:noFill/>
        </p:spPr>
        <p:txBody>
          <a:bodyPr/>
          <a:lstStyle/>
          <a:p>
            <a:pPr marL="0" indent="0">
              <a:buFontTx/>
              <a:buNone/>
            </a:pPr>
            <a:r>
              <a:rPr lang="sl-SI" sz="1800" dirty="0" smtClean="0">
                <a:latin typeface="Arial" charset="0"/>
              </a:rPr>
              <a:t>Na površini lahko izrazimo večje število </a:t>
            </a:r>
            <a:r>
              <a:rPr lang="sl-SI" sz="1800" dirty="0" err="1" smtClean="0">
                <a:latin typeface="Arial" charset="0"/>
              </a:rPr>
              <a:t>cDNA</a:t>
            </a:r>
            <a:r>
              <a:rPr lang="sl-SI" sz="1800" dirty="0" smtClean="0">
                <a:latin typeface="Arial" charset="0"/>
              </a:rPr>
              <a:t> ali mutantov, ki predstavljajo kombinatorično knjižnico. Izrazimo lahko peptide, </a:t>
            </a:r>
            <a:r>
              <a:rPr lang="sl-SI" sz="1800" dirty="0" err="1" smtClean="0">
                <a:latin typeface="Arial" charset="0"/>
              </a:rPr>
              <a:t>enoverižne</a:t>
            </a:r>
            <a:r>
              <a:rPr lang="sl-SI" sz="1800" dirty="0" smtClean="0">
                <a:latin typeface="Arial" charset="0"/>
              </a:rPr>
              <a:t> fragmente protiteles ali druge polipeptide s terciarno zgradbo.</a:t>
            </a:r>
          </a:p>
        </p:txBody>
      </p:sp>
      <p:pic>
        <p:nvPicPr>
          <p:cNvPr id="15364" name="Picture 4102" descr="PhageDisplay_LibraryType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205038"/>
            <a:ext cx="4895850" cy="39449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5" name="Picture 4103" descr="PhageDisplay_Ab1"/>
          <p:cNvPicPr>
            <a:picLocks noChangeAspect="1" noChangeArrowheads="1"/>
          </p:cNvPicPr>
          <p:nvPr/>
        </p:nvPicPr>
        <p:blipFill>
          <a:blip r:embed="rId3">
            <a:extLst>
              <a:ext uri="{28A0092B-C50C-407E-A947-70E740481C1C}">
                <a14:useLocalDpi xmlns:a14="http://schemas.microsoft.com/office/drawing/2010/main" val="0"/>
              </a:ext>
            </a:extLst>
          </a:blip>
          <a:srcRect t="9338"/>
          <a:stretch>
            <a:fillRect/>
          </a:stretch>
        </p:blipFill>
        <p:spPr bwMode="auto">
          <a:xfrm>
            <a:off x="6372225" y="4221163"/>
            <a:ext cx="1498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104" descr="PhageDisplay_peptides1"/>
          <p:cNvPicPr>
            <a:picLocks noChangeAspect="1" noChangeArrowheads="1"/>
          </p:cNvPicPr>
          <p:nvPr/>
        </p:nvPicPr>
        <p:blipFill>
          <a:blip r:embed="rId4">
            <a:extLst>
              <a:ext uri="{28A0092B-C50C-407E-A947-70E740481C1C}">
                <a14:useLocalDpi xmlns:a14="http://schemas.microsoft.com/office/drawing/2010/main" val="0"/>
              </a:ext>
            </a:extLst>
          </a:blip>
          <a:srcRect t="16260"/>
          <a:stretch>
            <a:fillRect/>
          </a:stretch>
        </p:blipFill>
        <p:spPr bwMode="auto">
          <a:xfrm>
            <a:off x="6516688" y="2276475"/>
            <a:ext cx="126206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08000" y="211138"/>
            <a:ext cx="7975600" cy="604837"/>
          </a:xfrm>
          <a:solidFill>
            <a:srgbClr val="CCFFCC"/>
          </a:solidFill>
        </p:spPr>
        <p:txBody>
          <a:bodyPr/>
          <a:lstStyle/>
          <a:p>
            <a:r>
              <a:rPr lang="en-US" sz="2800" b="1" smtClean="0">
                <a:latin typeface="Arial" charset="0"/>
              </a:rPr>
              <a:t>Fagne predstavitvene knjižnice</a:t>
            </a:r>
            <a:r>
              <a:rPr lang="sl-SI" sz="2800" b="1" smtClean="0">
                <a:latin typeface="Arial" charset="0"/>
              </a:rPr>
              <a:t> /2</a:t>
            </a:r>
            <a:endParaRPr lang="en-US" sz="3200" b="1" i="1" smtClean="0">
              <a:latin typeface="Arial" charset="0"/>
            </a:endParaRPr>
          </a:p>
        </p:txBody>
      </p:sp>
      <p:sp>
        <p:nvSpPr>
          <p:cNvPr id="16387" name="Rectangle 3"/>
          <p:cNvSpPr>
            <a:spLocks noGrp="1" noChangeArrowheads="1"/>
          </p:cNvSpPr>
          <p:nvPr>
            <p:ph type="body" idx="1"/>
          </p:nvPr>
        </p:nvSpPr>
        <p:spPr>
          <a:xfrm>
            <a:off x="395288" y="1055688"/>
            <a:ext cx="8569325" cy="2517775"/>
          </a:xfrm>
          <a:noFill/>
        </p:spPr>
        <p:txBody>
          <a:bodyPr/>
          <a:lstStyle/>
          <a:p>
            <a:pPr marL="0" indent="0">
              <a:buFontTx/>
              <a:buNone/>
            </a:pPr>
            <a:r>
              <a:rPr lang="sl-SI" sz="1600" smtClean="0">
                <a:latin typeface="Arial" charset="0"/>
              </a:rPr>
              <a:t>Komercialno dostopne so fagne predstavitvene knjižnice, ki na površini virusov izražajo </a:t>
            </a:r>
            <a:r>
              <a:rPr lang="sl-SI" sz="1600" smtClean="0">
                <a:solidFill>
                  <a:srgbClr val="CC3399"/>
                </a:solidFill>
                <a:latin typeface="Arial" charset="0"/>
              </a:rPr>
              <a:t>cDNA iz normalnih in obolelih celic</a:t>
            </a:r>
            <a:r>
              <a:rPr lang="sl-SI" sz="1600" smtClean="0">
                <a:latin typeface="Arial" charset="0"/>
              </a:rPr>
              <a:t> </a:t>
            </a:r>
            <a:r>
              <a:rPr lang="sl-SI" sz="1400" smtClean="0">
                <a:latin typeface="Arial" charset="0"/>
              </a:rPr>
              <a:t>(npr. cDNA iz možganov pacienta z Alzheimerjevo boleznijo ali iz različnih rakastih tkiv) (600 USD/100 </a:t>
            </a:r>
            <a:r>
              <a:rPr lang="sl-SI" sz="1400" smtClean="0">
                <a:latin typeface="Symbol" pitchFamily="18" charset="2"/>
              </a:rPr>
              <a:t>m</a:t>
            </a:r>
            <a:r>
              <a:rPr lang="sl-SI" sz="1400" smtClean="0">
                <a:latin typeface="Arial" charset="0"/>
              </a:rPr>
              <a:t>l; &gt;10</a:t>
            </a:r>
            <a:r>
              <a:rPr lang="sl-SI" sz="1400" baseline="30000" smtClean="0">
                <a:latin typeface="Arial" charset="0"/>
              </a:rPr>
              <a:t>8</a:t>
            </a:r>
            <a:r>
              <a:rPr lang="sl-SI" sz="1400" smtClean="0">
                <a:latin typeface="Arial" charset="0"/>
              </a:rPr>
              <a:t> pfu). </a:t>
            </a:r>
            <a:r>
              <a:rPr lang="sl-SI" sz="1600" smtClean="0">
                <a:latin typeface="Arial" charset="0"/>
              </a:rPr>
              <a:t>Knjižnico pa lahko pripravimo tudi sami iz specifičnih tkiv/celic, ki nas zanimajo. </a:t>
            </a:r>
          </a:p>
          <a:p>
            <a:pPr marL="0" indent="0">
              <a:buFontTx/>
              <a:buNone/>
            </a:pPr>
            <a:endParaRPr lang="sl-SI" sz="1000" smtClean="0">
              <a:latin typeface="Arial" charset="0"/>
            </a:endParaRPr>
          </a:p>
          <a:p>
            <a:pPr marL="0" indent="0">
              <a:buFontTx/>
              <a:buNone/>
            </a:pPr>
            <a:r>
              <a:rPr lang="sl-SI" sz="1600" smtClean="0">
                <a:latin typeface="Arial" charset="0"/>
              </a:rPr>
              <a:t>Kupimo lahko tudi knjižnice fagov, ki na površini izražajo </a:t>
            </a:r>
            <a:r>
              <a:rPr lang="sl-SI" sz="1600" smtClean="0">
                <a:solidFill>
                  <a:srgbClr val="009900"/>
                </a:solidFill>
                <a:latin typeface="Arial" charset="0"/>
              </a:rPr>
              <a:t>naključne peptide</a:t>
            </a:r>
            <a:r>
              <a:rPr lang="sl-SI" sz="1600" smtClean="0">
                <a:latin typeface="Arial" charset="0"/>
              </a:rPr>
              <a:t> </a:t>
            </a:r>
            <a:r>
              <a:rPr lang="sl-SI" sz="1400" smtClean="0">
                <a:latin typeface="Arial" charset="0"/>
              </a:rPr>
              <a:t>(7-mere ali 12-mere, vezane preko 4-peptidnega liganda na pIII; knjižnice Ph.D., New England BioLabs)</a:t>
            </a:r>
            <a:r>
              <a:rPr lang="sl-SI" sz="1600" smtClean="0">
                <a:latin typeface="Arial" charset="0"/>
              </a:rPr>
              <a:t>.</a:t>
            </a:r>
          </a:p>
          <a:p>
            <a:pPr marL="0" indent="0">
              <a:buFontTx/>
              <a:buNone/>
            </a:pPr>
            <a:r>
              <a:rPr lang="sl-SI" sz="1600" smtClean="0">
                <a:latin typeface="Arial" charset="0"/>
              </a:rPr>
              <a:t>Dobljeno knjižnico lahko namnožimo, vendar lahko pri tem pride do spremenjene zastopanosti posameznih zaporedij.</a:t>
            </a:r>
            <a:endParaRPr lang="sl-SI" sz="1800" smtClean="0">
              <a:latin typeface="Arial" charset="0"/>
            </a:endParaRPr>
          </a:p>
        </p:txBody>
      </p:sp>
      <p:pic>
        <p:nvPicPr>
          <p:cNvPr id="16388" name="Picture 7"/>
          <p:cNvPicPr>
            <a:picLocks noChangeAspect="1" noChangeArrowheads="1"/>
          </p:cNvPicPr>
          <p:nvPr/>
        </p:nvPicPr>
        <p:blipFill>
          <a:blip r:embed="rId2">
            <a:extLst>
              <a:ext uri="{28A0092B-C50C-407E-A947-70E740481C1C}">
                <a14:useLocalDpi xmlns:a14="http://schemas.microsoft.com/office/drawing/2010/main" val="0"/>
              </a:ext>
            </a:extLst>
          </a:blip>
          <a:srcRect l="17497" t="22444" r="25618" b="40163"/>
          <a:stretch>
            <a:fillRect/>
          </a:stretch>
        </p:blipFill>
        <p:spPr bwMode="auto">
          <a:xfrm>
            <a:off x="1835150" y="3716338"/>
            <a:ext cx="5187950" cy="2557462"/>
          </a:xfrm>
          <a:prstGeom prst="rect">
            <a:avLst/>
          </a:prstGeom>
          <a:noFill/>
          <a:ln w="3175">
            <a:solidFill>
              <a:srgbClr val="FFCC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osojnice">
  <a:themeElements>
    <a:clrScheme name="Prosojn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sojn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sojn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sojn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sojn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sojn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sojn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sojn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sojn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7172</TotalTime>
  <Words>3451</Words>
  <Application>Microsoft Office PowerPoint</Application>
  <PresentationFormat>On-screen Show (4:3)</PresentationFormat>
  <Paragraphs>486</Paragraphs>
  <Slides>43</Slides>
  <Notes>13</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43</vt:i4>
      </vt:variant>
    </vt:vector>
  </HeadingPairs>
  <TitlesOfParts>
    <vt:vector size="51" baseType="lpstr">
      <vt:lpstr>Arial</vt:lpstr>
      <vt:lpstr>Arial Narrow</vt:lpstr>
      <vt:lpstr>Symbol</vt:lpstr>
      <vt:lpstr>Times New Roman</vt:lpstr>
      <vt:lpstr>Prosojnice</vt:lpstr>
      <vt:lpstr>Default Design</vt:lpstr>
      <vt:lpstr>CorelPhotoPaint.Image.9</vt:lpstr>
      <vt:lpstr>CorelDRAW</vt:lpstr>
      <vt:lpstr> PREDSTAVITEV NA POVRŠINI  DVOHIBRIDNI SISTEMI</vt:lpstr>
      <vt:lpstr>PowerPoint Presentation</vt:lpstr>
      <vt:lpstr>PowerPoint Presentation</vt:lpstr>
      <vt:lpstr>Predstavitev na površini</vt:lpstr>
      <vt:lpstr>Predstavitev na površini /2</vt:lpstr>
      <vt:lpstr>Predstavitev na fagih</vt:lpstr>
      <vt:lpstr>Predstavitev na fagih /2</vt:lpstr>
      <vt:lpstr>Fagne predstavitvene knjižnice</vt:lpstr>
      <vt:lpstr>Fagne predstavitvene knjižnice /2</vt:lpstr>
      <vt:lpstr>Priprava fagne predstavitvene knjižnice</vt:lpstr>
      <vt:lpstr>Priprava virionov</vt:lpstr>
      <vt:lpstr>Selekcija</vt:lpstr>
      <vt:lpstr>Postopek selekcije</vt:lpstr>
      <vt:lpstr>Predstavitev na površini: Uporaba</vt:lpstr>
      <vt:lpstr>Predstavitev na ribosomih /1</vt:lpstr>
      <vt:lpstr>Predstavitev na ribosomih /2</vt:lpstr>
      <vt:lpstr>Predstavitev na celicah</vt:lpstr>
      <vt:lpstr>Predstavitev na celicah /2</vt:lpstr>
      <vt:lpstr>Izražanje na površini mikroorganizmov</vt:lpstr>
      <vt:lpstr>Predstavitev na bakulovirusih</vt:lpstr>
      <vt:lpstr>Dvohibridni sistemi</vt:lpstr>
      <vt:lpstr>PowerPoint Presentation</vt:lpstr>
      <vt:lpstr>PowerPoint Presentation</vt:lpstr>
      <vt:lpstr>Dvohibridni sistemi</vt:lpstr>
      <vt:lpstr>PowerPoint Presentation</vt:lpstr>
      <vt:lpstr>PowerPoint Presentation</vt:lpstr>
      <vt:lpstr>PowerPoint Presentation</vt:lpstr>
      <vt:lpstr>PowerPoint Presentation</vt:lpstr>
      <vt:lpstr>PowerPoint Presentation</vt:lpstr>
      <vt:lpstr>PowerPoint Presentation</vt:lpstr>
      <vt:lpstr>Dvohibridni sistem kvasovk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Dvohibridni sistemi: Analiza</vt:lpstr>
      <vt:lpstr>PowerPoint Presentation</vt:lpstr>
      <vt:lpstr>PowerPoint Presentation</vt:lpstr>
      <vt:lpstr>PowerPoint Presentation</vt:lpstr>
    </vt:vector>
  </TitlesOfParts>
  <Company>IJS-B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Marko</dc:creator>
  <cp:lastModifiedBy>MarkoD</cp:lastModifiedBy>
  <cp:revision>205</cp:revision>
  <cp:lastPrinted>2003-11-19T09:20:15Z</cp:lastPrinted>
  <dcterms:created xsi:type="dcterms:W3CDTF">2001-10-10T08:15:44Z</dcterms:created>
  <dcterms:modified xsi:type="dcterms:W3CDTF">2013-10-11T12:23:01Z</dcterms:modified>
</cp:coreProperties>
</file>