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301" r:id="rId2"/>
    <p:sldId id="344" r:id="rId3"/>
    <p:sldId id="302" r:id="rId4"/>
    <p:sldId id="335" r:id="rId5"/>
    <p:sldId id="345" r:id="rId6"/>
    <p:sldId id="303" r:id="rId7"/>
    <p:sldId id="304" r:id="rId8"/>
    <p:sldId id="310" r:id="rId9"/>
    <p:sldId id="329" r:id="rId10"/>
    <p:sldId id="311" r:id="rId11"/>
    <p:sldId id="346" r:id="rId12"/>
    <p:sldId id="290" r:id="rId13"/>
    <p:sldId id="313" r:id="rId14"/>
    <p:sldId id="331" r:id="rId15"/>
    <p:sldId id="321" r:id="rId16"/>
    <p:sldId id="371" r:id="rId17"/>
    <p:sldId id="330" r:id="rId18"/>
    <p:sldId id="338" r:id="rId19"/>
    <p:sldId id="367" r:id="rId20"/>
    <p:sldId id="339" r:id="rId21"/>
    <p:sldId id="354" r:id="rId22"/>
    <p:sldId id="340" r:id="rId23"/>
    <p:sldId id="341" r:id="rId24"/>
    <p:sldId id="355" r:id="rId25"/>
  </p:sldIdLst>
  <p:sldSz cx="9144000" cy="6858000" type="screen4x3"/>
  <p:notesSz cx="6811963" cy="99425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33CC"/>
    <a:srgbClr val="FF3300"/>
    <a:srgbClr val="FFFF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1" d="100"/>
          <a:sy n="121" d="100"/>
        </p:scale>
        <p:origin x="13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96"/>
    </p:cViewPr>
  </p:sorterViewPr>
  <p:notesViewPr>
    <p:cSldViewPr>
      <p:cViewPr varScale="1">
        <p:scale>
          <a:sx n="51" d="100"/>
          <a:sy n="51" d="100"/>
        </p:scale>
        <p:origin x="-1854" y="-78"/>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22" tIns="45811" rIns="91622" bIns="45811" numCol="1" anchor="t" anchorCtr="0" compatLnSpc="1">
            <a:prstTxWarp prst="textNoShape">
              <a:avLst/>
            </a:prstTxWarp>
          </a:bodyPr>
          <a:lstStyle>
            <a:lvl1pPr defTabSz="909638">
              <a:defRPr sz="1200"/>
            </a:lvl1pPr>
          </a:lstStyle>
          <a:p>
            <a:pPr>
              <a:defRPr/>
            </a:pPr>
            <a:endParaRPr lang="en-US"/>
          </a:p>
        </p:txBody>
      </p:sp>
      <p:sp>
        <p:nvSpPr>
          <p:cNvPr id="3075" name="Rectangle 3"/>
          <p:cNvSpPr>
            <a:spLocks noGrp="1" noChangeArrowheads="1"/>
          </p:cNvSpPr>
          <p:nvPr>
            <p:ph type="dt" sz="quarter" idx="1"/>
          </p:nvPr>
        </p:nvSpPr>
        <p:spPr bwMode="auto">
          <a:xfrm>
            <a:off x="3867150" y="0"/>
            <a:ext cx="29448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22" tIns="45811" rIns="91622" bIns="45811" numCol="1" anchor="t" anchorCtr="0" compatLnSpc="1">
            <a:prstTxWarp prst="textNoShape">
              <a:avLst/>
            </a:prstTxWarp>
          </a:bodyPr>
          <a:lstStyle>
            <a:lvl1pPr algn="r" defTabSz="909638">
              <a:defRPr sz="1200"/>
            </a:lvl1pPr>
          </a:lstStyle>
          <a:p>
            <a:pPr>
              <a:defRPr/>
            </a:pPr>
            <a:endParaRPr lang="en-US"/>
          </a:p>
        </p:txBody>
      </p:sp>
      <p:sp>
        <p:nvSpPr>
          <p:cNvPr id="3076" name="Rectangle 4"/>
          <p:cNvSpPr>
            <a:spLocks noGrp="1" noChangeArrowheads="1"/>
          </p:cNvSpPr>
          <p:nvPr>
            <p:ph type="ftr" sz="quarter" idx="2"/>
          </p:nvPr>
        </p:nvSpPr>
        <p:spPr bwMode="auto">
          <a:xfrm>
            <a:off x="0" y="9437688"/>
            <a:ext cx="2944813"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22" tIns="45811" rIns="91622" bIns="45811" numCol="1" anchor="b" anchorCtr="0" compatLnSpc="1">
            <a:prstTxWarp prst="textNoShape">
              <a:avLst/>
            </a:prstTxWarp>
          </a:bodyPr>
          <a:lstStyle>
            <a:lvl1pPr defTabSz="909638">
              <a:defRPr sz="1200"/>
            </a:lvl1pPr>
          </a:lstStyle>
          <a:p>
            <a:pPr>
              <a:defRPr/>
            </a:pPr>
            <a:endParaRPr lang="en-US"/>
          </a:p>
        </p:txBody>
      </p:sp>
      <p:sp>
        <p:nvSpPr>
          <p:cNvPr id="3077" name="Rectangle 5"/>
          <p:cNvSpPr>
            <a:spLocks noGrp="1" noChangeArrowheads="1"/>
          </p:cNvSpPr>
          <p:nvPr>
            <p:ph type="sldNum" sz="quarter" idx="3"/>
          </p:nvPr>
        </p:nvSpPr>
        <p:spPr bwMode="auto">
          <a:xfrm>
            <a:off x="3867150" y="9437688"/>
            <a:ext cx="2944813"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22" tIns="45811" rIns="91622" bIns="45811" numCol="1" anchor="b" anchorCtr="0" compatLnSpc="1">
            <a:prstTxWarp prst="textNoShape">
              <a:avLst/>
            </a:prstTxWarp>
          </a:bodyPr>
          <a:lstStyle>
            <a:lvl1pPr algn="r" defTabSz="909638">
              <a:defRPr sz="1200"/>
            </a:lvl1pPr>
          </a:lstStyle>
          <a:p>
            <a:pPr>
              <a:defRPr/>
            </a:pPr>
            <a:fld id="{9462BC9A-E1E8-4C07-9D2A-C5549FEBA6ED}" type="slidenum">
              <a:rPr lang="en-US"/>
              <a:pPr>
                <a:defRPr/>
              </a:pPr>
              <a:t>‹#›</a:t>
            </a:fld>
            <a:endParaRPr lang="en-US"/>
          </a:p>
        </p:txBody>
      </p:sp>
    </p:spTree>
    <p:extLst>
      <p:ext uri="{BB962C8B-B14F-4D97-AF65-F5344CB8AC3E}">
        <p14:creationId xmlns:p14="http://schemas.microsoft.com/office/powerpoint/2010/main" val="1577178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798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22" tIns="45811" rIns="91622" bIns="45811" numCol="1" anchor="t" anchorCtr="0" compatLnSpc="1">
            <a:prstTxWarp prst="textNoShape">
              <a:avLst/>
            </a:prstTxWarp>
          </a:bodyPr>
          <a:lstStyle>
            <a:lvl1pPr defTabSz="909638">
              <a:defRPr sz="1200"/>
            </a:lvl1pPr>
          </a:lstStyle>
          <a:p>
            <a:pPr>
              <a:defRPr/>
            </a:pPr>
            <a:endParaRPr lang="en-US"/>
          </a:p>
        </p:txBody>
      </p:sp>
      <p:sp>
        <p:nvSpPr>
          <p:cNvPr id="2051" name="Rectangle 3"/>
          <p:cNvSpPr>
            <a:spLocks noGrp="1" noChangeArrowheads="1"/>
          </p:cNvSpPr>
          <p:nvPr>
            <p:ph type="dt" idx="1"/>
          </p:nvPr>
        </p:nvSpPr>
        <p:spPr bwMode="auto">
          <a:xfrm>
            <a:off x="3868738" y="0"/>
            <a:ext cx="29495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22" tIns="45811" rIns="91622" bIns="45811" numCol="1" anchor="t" anchorCtr="0" compatLnSpc="1">
            <a:prstTxWarp prst="textNoShape">
              <a:avLst/>
            </a:prstTxWarp>
          </a:bodyPr>
          <a:lstStyle>
            <a:lvl1pPr algn="r" defTabSz="909638">
              <a:defRPr sz="1200"/>
            </a:lvl1pPr>
          </a:lstStyle>
          <a:p>
            <a:pPr>
              <a:defRPr/>
            </a:pPr>
            <a:endParaRPr lang="en-US"/>
          </a:p>
        </p:txBody>
      </p:sp>
      <p:sp>
        <p:nvSpPr>
          <p:cNvPr id="55300" name="Rectangle 4"/>
          <p:cNvSpPr>
            <a:spLocks noGrp="1" noRot="1" noChangeAspect="1" noChangeArrowheads="1" noTextEdit="1"/>
          </p:cNvSpPr>
          <p:nvPr>
            <p:ph type="sldImg" idx="2"/>
          </p:nvPr>
        </p:nvSpPr>
        <p:spPr bwMode="auto">
          <a:xfrm>
            <a:off x="925513" y="777875"/>
            <a:ext cx="4975225" cy="373221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3288" y="4743450"/>
            <a:ext cx="5011737" cy="442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22" tIns="45811" rIns="91622" bIns="458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9478963"/>
            <a:ext cx="2947988"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22" tIns="45811" rIns="91622" bIns="45811" numCol="1" anchor="b" anchorCtr="0" compatLnSpc="1">
            <a:prstTxWarp prst="textNoShape">
              <a:avLst/>
            </a:prstTxWarp>
          </a:bodyPr>
          <a:lstStyle>
            <a:lvl1pPr defTabSz="909638">
              <a:defRPr sz="1200"/>
            </a:lvl1pPr>
          </a:lstStyle>
          <a:p>
            <a:pPr>
              <a:defRPr/>
            </a:pPr>
            <a:endParaRPr lang="en-US"/>
          </a:p>
        </p:txBody>
      </p:sp>
      <p:sp>
        <p:nvSpPr>
          <p:cNvPr id="2055" name="Rectangle 7"/>
          <p:cNvSpPr>
            <a:spLocks noGrp="1" noChangeArrowheads="1"/>
          </p:cNvSpPr>
          <p:nvPr>
            <p:ph type="sldNum" sz="quarter" idx="5"/>
          </p:nvPr>
        </p:nvSpPr>
        <p:spPr bwMode="auto">
          <a:xfrm>
            <a:off x="3868738" y="9478963"/>
            <a:ext cx="29495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22" tIns="45811" rIns="91622" bIns="45811" numCol="1" anchor="b" anchorCtr="0" compatLnSpc="1">
            <a:prstTxWarp prst="textNoShape">
              <a:avLst/>
            </a:prstTxWarp>
          </a:bodyPr>
          <a:lstStyle>
            <a:lvl1pPr algn="r" defTabSz="909638">
              <a:defRPr sz="1200"/>
            </a:lvl1pPr>
          </a:lstStyle>
          <a:p>
            <a:pPr>
              <a:defRPr/>
            </a:pPr>
            <a:fld id="{49C16D31-C23A-4CF1-AD2B-4D077C6F9E88}" type="slidenum">
              <a:rPr lang="en-US"/>
              <a:pPr>
                <a:defRPr/>
              </a:pPr>
              <a:t>‹#›</a:t>
            </a:fld>
            <a:endParaRPr lang="en-US"/>
          </a:p>
        </p:txBody>
      </p:sp>
    </p:spTree>
    <p:extLst>
      <p:ext uri="{BB962C8B-B14F-4D97-AF65-F5344CB8AC3E}">
        <p14:creationId xmlns:p14="http://schemas.microsoft.com/office/powerpoint/2010/main" val="1068910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B57219B2-83BE-46FD-A61A-A7F356B6FEB6}" type="slidenum">
              <a:rPr lang="en-US" sz="1200" smtClean="0"/>
              <a:pPr/>
              <a:t>1</a:t>
            </a:fld>
            <a:endParaRPr lang="en-US"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94237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28CB6E42-D20C-4FFD-BC4A-D5F4B6EE94C6}" type="slidenum">
              <a:rPr lang="en-US" sz="1200" smtClean="0"/>
              <a:pPr/>
              <a:t>10</a:t>
            </a:fld>
            <a:endParaRPr lang="en-US" sz="120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4208583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46CC6CD2-09F1-4FF0-B4C6-B7F7299C7173}" type="slidenum">
              <a:rPr lang="en-US" sz="1200" smtClean="0"/>
              <a:pPr/>
              <a:t>11</a:t>
            </a:fld>
            <a:endParaRPr lang="en-US" sz="12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340716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C2528619-50EC-47DD-A493-EE3C2372BA4F}" type="slidenum">
              <a:rPr lang="en-US" sz="1200" smtClean="0"/>
              <a:pPr/>
              <a:t>12</a:t>
            </a:fld>
            <a:endParaRPr lang="en-US"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300348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08117ED8-9197-4DC6-BE13-1F100F707388}" type="slidenum">
              <a:rPr lang="en-US" sz="1200" smtClean="0"/>
              <a:pPr/>
              <a:t>13</a:t>
            </a:fld>
            <a:endParaRPr lang="en-US" sz="12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086938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CDC7AD18-3EB5-4558-BCD6-F30F69F52F50}" type="slidenum">
              <a:rPr lang="en-US" sz="1200" smtClean="0"/>
              <a:pPr/>
              <a:t>14</a:t>
            </a:fld>
            <a:endParaRPr lang="en-US" sz="12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436674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23B1831C-CC31-481A-9812-0E1EC4233D33}" type="slidenum">
              <a:rPr lang="en-US" sz="1200" smtClean="0"/>
              <a:pPr/>
              <a:t>15</a:t>
            </a:fld>
            <a:endParaRPr 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499782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AF7E8D60-C3B5-4E77-BBF2-938F9DBD52D4}" type="slidenum">
              <a:rPr lang="en-US" sz="1200" smtClean="0"/>
              <a:pPr/>
              <a:t>17</a:t>
            </a:fld>
            <a:endParaRPr lang="en-US" sz="12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644777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B2E28820-50D5-4F10-B8D4-444824EA41E8}" type="slidenum">
              <a:rPr lang="en-US" sz="1200" smtClean="0"/>
              <a:pPr/>
              <a:t>18</a:t>
            </a:fld>
            <a:endParaRPr lang="en-US" sz="12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491849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CCEE02B6-7ABB-4E88-B286-6BC04869EE35}" type="slidenum">
              <a:rPr lang="en-US" sz="1200" smtClean="0"/>
              <a:pPr/>
              <a:t>20</a:t>
            </a:fld>
            <a:endParaRPr lang="en-US" sz="12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509414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EC9575CE-D432-465B-A37E-88C2273ACC31}" type="slidenum">
              <a:rPr lang="en-US" sz="1200" smtClean="0"/>
              <a:pPr/>
              <a:t>21</a:t>
            </a:fld>
            <a:endParaRPr lang="en-US" sz="120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886955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8AC5E0DF-5669-4C6A-8332-DC7307319DD8}" type="slidenum">
              <a:rPr lang="en-US" sz="1200" smtClean="0"/>
              <a:pPr/>
              <a:t>2</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281376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8899D66B-D905-4F0A-9348-BA26AD9C6FEA}" type="slidenum">
              <a:rPr lang="en-US" sz="1200" smtClean="0"/>
              <a:pPr/>
              <a:t>22</a:t>
            </a:fld>
            <a:endParaRPr lang="en-US" sz="120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5838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4D40CDB5-AFEF-46CE-B4C9-7B3FC58075ED}" type="slidenum">
              <a:rPr lang="en-US" sz="1200" smtClean="0"/>
              <a:pPr/>
              <a:t>23</a:t>
            </a:fld>
            <a:endParaRPr lang="en-US" sz="12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621019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3ABACE2F-6911-4299-BA31-DED5D37822F7}" type="slidenum">
              <a:rPr lang="en-US" sz="1200" smtClean="0"/>
              <a:pPr/>
              <a:t>24</a:t>
            </a:fld>
            <a:endParaRPr lang="en-US"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143759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D63CF579-AB7D-4570-B046-53740F41BED1}" type="slidenum">
              <a:rPr lang="en-US" sz="1200" smtClean="0"/>
              <a:pPr/>
              <a:t>3</a:t>
            </a:fld>
            <a:endParaRPr 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079738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640F752F-BC01-4685-9409-8FBF31940F8F}" type="slidenum">
              <a:rPr lang="en-US" sz="1200" smtClean="0"/>
              <a:pPr/>
              <a:t>4</a:t>
            </a:fld>
            <a:endParaRPr 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920526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62D1F2C3-3A15-4831-8378-D35917880474}" type="slidenum">
              <a:rPr lang="en-US" sz="1200" smtClean="0"/>
              <a:pPr/>
              <a:t>5</a:t>
            </a:fld>
            <a:endParaRPr 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394963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0E0FD4F2-987C-4666-88F6-DC319105887F}" type="slidenum">
              <a:rPr lang="en-US" sz="1200" smtClean="0"/>
              <a:pPr/>
              <a:t>6</a:t>
            </a:fld>
            <a:endParaRPr 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490696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F4BF508A-D5DD-41D8-89B0-CE268641655F}" type="slidenum">
              <a:rPr lang="en-US" sz="1200" smtClean="0"/>
              <a:pPr/>
              <a:t>7</a:t>
            </a:fld>
            <a:endParaRPr lang="en-US"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642046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D3A9D1E8-94D1-4AD1-A655-04B8B3B081F0}" type="slidenum">
              <a:rPr lang="en-US" sz="1200" smtClean="0"/>
              <a:pPr/>
              <a:t>8</a:t>
            </a:fld>
            <a:endParaRPr lang="en-US" sz="120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404918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9AB9DC40-5337-478C-9587-F6AD1964F1C0}" type="slidenum">
              <a:rPr lang="en-US" sz="1200" smtClean="0"/>
              <a:pPr/>
              <a:t>9</a:t>
            </a:fld>
            <a:endParaRPr 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46544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3C0AC0-EF60-47FE-9DDF-241DACFB890C}" type="slidenum">
              <a:rPr lang="en-US"/>
              <a:pPr>
                <a:defRPr/>
              </a:pPr>
              <a:t>‹#›</a:t>
            </a:fld>
            <a:endParaRPr lang="en-US"/>
          </a:p>
        </p:txBody>
      </p:sp>
    </p:spTree>
    <p:extLst>
      <p:ext uri="{BB962C8B-B14F-4D97-AF65-F5344CB8AC3E}">
        <p14:creationId xmlns:p14="http://schemas.microsoft.com/office/powerpoint/2010/main" val="121655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066361-FBA4-4F0C-A095-A03D688FEC25}" type="slidenum">
              <a:rPr lang="en-US"/>
              <a:pPr>
                <a:defRPr/>
              </a:pPr>
              <a:t>‹#›</a:t>
            </a:fld>
            <a:endParaRPr lang="en-US"/>
          </a:p>
        </p:txBody>
      </p:sp>
    </p:spTree>
    <p:extLst>
      <p:ext uri="{BB962C8B-B14F-4D97-AF65-F5344CB8AC3E}">
        <p14:creationId xmlns:p14="http://schemas.microsoft.com/office/powerpoint/2010/main" val="420767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CE7DC3-8F1B-4200-8660-995279B90528}" type="slidenum">
              <a:rPr lang="en-US"/>
              <a:pPr>
                <a:defRPr/>
              </a:pPr>
              <a:t>‹#›</a:t>
            </a:fld>
            <a:endParaRPr lang="en-US"/>
          </a:p>
        </p:txBody>
      </p:sp>
    </p:spTree>
    <p:extLst>
      <p:ext uri="{BB962C8B-B14F-4D97-AF65-F5344CB8AC3E}">
        <p14:creationId xmlns:p14="http://schemas.microsoft.com/office/powerpoint/2010/main" val="293927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EAC24-9E7E-4751-81B6-78900747B584}" type="slidenum">
              <a:rPr lang="en-US"/>
              <a:pPr>
                <a:defRPr/>
              </a:pPr>
              <a:t>‹#›</a:t>
            </a:fld>
            <a:endParaRPr lang="en-US"/>
          </a:p>
        </p:txBody>
      </p:sp>
    </p:spTree>
    <p:extLst>
      <p:ext uri="{BB962C8B-B14F-4D97-AF65-F5344CB8AC3E}">
        <p14:creationId xmlns:p14="http://schemas.microsoft.com/office/powerpoint/2010/main" val="204093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A55026-2CF0-4081-930B-AF625DC8D6A2}" type="slidenum">
              <a:rPr lang="en-US"/>
              <a:pPr>
                <a:defRPr/>
              </a:pPr>
              <a:t>‹#›</a:t>
            </a:fld>
            <a:endParaRPr lang="en-US"/>
          </a:p>
        </p:txBody>
      </p:sp>
    </p:spTree>
    <p:extLst>
      <p:ext uri="{BB962C8B-B14F-4D97-AF65-F5344CB8AC3E}">
        <p14:creationId xmlns:p14="http://schemas.microsoft.com/office/powerpoint/2010/main" val="387918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450F26-6335-43DA-A76A-D55653D2DE2C}" type="slidenum">
              <a:rPr lang="en-US"/>
              <a:pPr>
                <a:defRPr/>
              </a:pPr>
              <a:t>‹#›</a:t>
            </a:fld>
            <a:endParaRPr lang="en-US"/>
          </a:p>
        </p:txBody>
      </p:sp>
    </p:spTree>
    <p:extLst>
      <p:ext uri="{BB962C8B-B14F-4D97-AF65-F5344CB8AC3E}">
        <p14:creationId xmlns:p14="http://schemas.microsoft.com/office/powerpoint/2010/main" val="2871748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C1B850-1822-428A-B7C0-79F4FB4584FD}" type="slidenum">
              <a:rPr lang="en-US"/>
              <a:pPr>
                <a:defRPr/>
              </a:pPr>
              <a:t>‹#›</a:t>
            </a:fld>
            <a:endParaRPr lang="en-US"/>
          </a:p>
        </p:txBody>
      </p:sp>
    </p:spTree>
    <p:extLst>
      <p:ext uri="{BB962C8B-B14F-4D97-AF65-F5344CB8AC3E}">
        <p14:creationId xmlns:p14="http://schemas.microsoft.com/office/powerpoint/2010/main" val="94505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1A38FE-1C04-4080-B603-A693964B9318}" type="slidenum">
              <a:rPr lang="en-US"/>
              <a:pPr>
                <a:defRPr/>
              </a:pPr>
              <a:t>‹#›</a:t>
            </a:fld>
            <a:endParaRPr lang="en-US"/>
          </a:p>
        </p:txBody>
      </p:sp>
    </p:spTree>
    <p:extLst>
      <p:ext uri="{BB962C8B-B14F-4D97-AF65-F5344CB8AC3E}">
        <p14:creationId xmlns:p14="http://schemas.microsoft.com/office/powerpoint/2010/main" val="100403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6C7E0F-1CA2-4F2E-B1C5-55130E4B965A}" type="slidenum">
              <a:rPr lang="en-US"/>
              <a:pPr>
                <a:defRPr/>
              </a:pPr>
              <a:t>‹#›</a:t>
            </a:fld>
            <a:endParaRPr lang="en-US"/>
          </a:p>
        </p:txBody>
      </p:sp>
    </p:spTree>
    <p:extLst>
      <p:ext uri="{BB962C8B-B14F-4D97-AF65-F5344CB8AC3E}">
        <p14:creationId xmlns:p14="http://schemas.microsoft.com/office/powerpoint/2010/main" val="163007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C2F928-BF6D-407F-B5B0-09E9D51E43E4}" type="slidenum">
              <a:rPr lang="en-US"/>
              <a:pPr>
                <a:defRPr/>
              </a:pPr>
              <a:t>‹#›</a:t>
            </a:fld>
            <a:endParaRPr lang="en-US"/>
          </a:p>
        </p:txBody>
      </p:sp>
    </p:spTree>
    <p:extLst>
      <p:ext uri="{BB962C8B-B14F-4D97-AF65-F5344CB8AC3E}">
        <p14:creationId xmlns:p14="http://schemas.microsoft.com/office/powerpoint/2010/main" val="344970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B9F9D0-2698-46B0-B6EE-F88462DEECB4}" type="slidenum">
              <a:rPr lang="en-US"/>
              <a:pPr>
                <a:defRPr/>
              </a:pPr>
              <a:t>‹#›</a:t>
            </a:fld>
            <a:endParaRPr lang="en-US"/>
          </a:p>
        </p:txBody>
      </p:sp>
    </p:spTree>
    <p:extLst>
      <p:ext uri="{BB962C8B-B14F-4D97-AF65-F5344CB8AC3E}">
        <p14:creationId xmlns:p14="http://schemas.microsoft.com/office/powerpoint/2010/main" val="394914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400"/>
            </a:lvl1pPr>
          </a:lstStyle>
          <a:p>
            <a:pPr>
              <a:defRPr/>
            </a:pPr>
            <a:fld id="{3D5E54F2-4F8D-44C8-AB74-D31205920D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oleObject3.bin"/><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www.buy-acyclovir-famvir-valtrex-herpes-treatment-online.com/acyclovi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304800" y="2322513"/>
            <a:ext cx="8432800" cy="5118100"/>
          </a:xfrm>
          <a:noFill/>
        </p:spPr>
        <p:txBody>
          <a:bodyPr/>
          <a:lstStyle/>
          <a:p>
            <a:pPr marL="0" indent="0">
              <a:buFontTx/>
              <a:buNone/>
            </a:pPr>
            <a:endParaRPr lang="sl-SI" sz="1400" smtClean="0"/>
          </a:p>
          <a:p>
            <a:pPr marL="0" indent="0">
              <a:buFontTx/>
              <a:buNone/>
            </a:pPr>
            <a:endParaRPr lang="sl-SI" sz="1400" smtClean="0"/>
          </a:p>
          <a:p>
            <a:pPr marL="0" indent="0">
              <a:buFontTx/>
              <a:buNone/>
            </a:pPr>
            <a:endParaRPr lang="sl-SI" sz="1400" smtClean="0"/>
          </a:p>
        </p:txBody>
      </p:sp>
      <p:sp>
        <p:nvSpPr>
          <p:cNvPr id="2051" name="Rectangle 3"/>
          <p:cNvSpPr>
            <a:spLocks noChangeArrowheads="1"/>
          </p:cNvSpPr>
          <p:nvPr/>
        </p:nvSpPr>
        <p:spPr bwMode="auto">
          <a:xfrm>
            <a:off x="508000" y="158750"/>
            <a:ext cx="8229600" cy="633413"/>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sl-SI" sz="3200">
                <a:solidFill>
                  <a:schemeClr val="tx2"/>
                </a:solidFill>
                <a:latin typeface="Arial" charset="0"/>
              </a:rPr>
              <a:t>Transgenske živali</a:t>
            </a:r>
            <a:endParaRPr lang="sl-SI" sz="3200" i="1">
              <a:solidFill>
                <a:schemeClr val="tx2"/>
              </a:solidFill>
              <a:latin typeface="Arial" charset="0"/>
            </a:endParaRPr>
          </a:p>
        </p:txBody>
      </p:sp>
      <p:sp>
        <p:nvSpPr>
          <p:cNvPr id="2052" name="Text Box 4"/>
          <p:cNvSpPr txBox="1">
            <a:spLocks noChangeArrowheads="1"/>
          </p:cNvSpPr>
          <p:nvPr/>
        </p:nvSpPr>
        <p:spPr bwMode="auto">
          <a:xfrm>
            <a:off x="508000" y="1055688"/>
            <a:ext cx="8331200" cy="503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5888" indent="-115888">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800">
                <a:latin typeface="Arial" charset="0"/>
              </a:rPr>
              <a:t>  V živinoreji so dosegli velike uspehe s križanjem živali in selekcijo. Postopek je dolgotrajen in pogosto prihaja pri križanju ob oplemenitenju enih lastnosti do poslabšanja drugih. S tehnikami rDNA lahko v genome vključimo želene zapise in z jedrnim kloniranjem ustvarjamo živali z identičnimi genomi.</a:t>
            </a:r>
          </a:p>
          <a:p>
            <a:endParaRPr lang="sl-SI" sz="900">
              <a:latin typeface="Arial" charset="0"/>
            </a:endParaRPr>
          </a:p>
          <a:p>
            <a:r>
              <a:rPr lang="sl-SI" sz="1800" u="sng">
                <a:latin typeface="Arial" charset="0"/>
              </a:rPr>
              <a:t>Kloniranje gena v živalih (splošno):</a:t>
            </a:r>
            <a:endParaRPr lang="sl-SI" sz="1800">
              <a:latin typeface="Arial" charset="0"/>
            </a:endParaRPr>
          </a:p>
          <a:p>
            <a:pPr>
              <a:buFontTx/>
              <a:buChar char="•"/>
            </a:pPr>
            <a:r>
              <a:rPr lang="sl-SI" sz="1800">
                <a:solidFill>
                  <a:srgbClr val="009900"/>
                </a:solidFill>
                <a:latin typeface="Arial" charset="0"/>
              </a:rPr>
              <a:t> Klonirani gen injiciramo v jedro oplojene jajčne celice.</a:t>
            </a:r>
          </a:p>
          <a:p>
            <a:pPr>
              <a:buFontTx/>
              <a:buChar char="•"/>
            </a:pPr>
            <a:r>
              <a:rPr lang="sl-SI" sz="1800">
                <a:solidFill>
                  <a:srgbClr val="009900"/>
                </a:solidFill>
                <a:latin typeface="Arial" charset="0"/>
              </a:rPr>
              <a:t> Jajčne celice implantiramo v pripravljeno samico.</a:t>
            </a:r>
          </a:p>
          <a:p>
            <a:pPr>
              <a:buFontTx/>
              <a:buChar char="•"/>
            </a:pPr>
            <a:r>
              <a:rPr lang="sl-SI" sz="1800">
                <a:solidFill>
                  <a:srgbClr val="009900"/>
                </a:solidFill>
                <a:latin typeface="Arial" charset="0"/>
              </a:rPr>
              <a:t> Nekateri potomci bodo v vseh svojih celicah nosili injicirani gen.</a:t>
            </a:r>
          </a:p>
          <a:p>
            <a:pPr>
              <a:buFontTx/>
              <a:buChar char="•"/>
            </a:pPr>
            <a:r>
              <a:rPr lang="sl-SI" sz="1800">
                <a:solidFill>
                  <a:srgbClr val="009900"/>
                </a:solidFill>
                <a:latin typeface="Arial" charset="0"/>
              </a:rPr>
              <a:t> Potomce z želenimi geni v spolnih celicah množimo dalje.</a:t>
            </a:r>
            <a:r>
              <a:rPr lang="sl-SI" sz="1800">
                <a:latin typeface="Arial" charset="0"/>
              </a:rPr>
              <a:t> </a:t>
            </a:r>
          </a:p>
          <a:p>
            <a:endParaRPr lang="sl-SI" sz="900">
              <a:latin typeface="Arial" charset="0"/>
            </a:endParaRPr>
          </a:p>
          <a:p>
            <a:r>
              <a:rPr lang="sl-SI" sz="1800">
                <a:latin typeface="Arial" charset="0"/>
              </a:rPr>
              <a:t>  </a:t>
            </a:r>
          </a:p>
          <a:p>
            <a:r>
              <a:rPr lang="sl-SI" sz="1800">
                <a:latin typeface="Arial" charset="0"/>
              </a:rPr>
              <a:t>  Pri živini izboljšujemo proizvodnjo mleka, značilnosti volne, hitrost pridobivanja teže, nesnost.  Z vnosom genov, ki stimulirajo rast, bo žival zrasla hitreje in do zakola pojedla manj krme kot izhodna žival. Pri raziskavah in razvoju pa enako tehnologijo izkoriščamo pri študiju izražanja genov, pripravi živalskih modelov bolezni pri ljudeh ter za pridobivanje farmacevtsko pomembnih proteinov v mleku </a:t>
            </a:r>
            <a:r>
              <a:rPr lang="sl-SI" sz="1800" i="1">
                <a:latin typeface="Arial" charset="0"/>
              </a:rPr>
              <a:t>(‘pharming’).</a:t>
            </a:r>
            <a:r>
              <a:rPr lang="sl-SI" sz="1800">
                <a:latin typeface="Arial" charset="0"/>
              </a:rPr>
              <a:t> </a:t>
            </a:r>
          </a:p>
          <a:p>
            <a:endParaRPr lang="sl-SI" sz="180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08000" y="158750"/>
            <a:ext cx="8229600" cy="474663"/>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sl-SI" sz="2800">
                <a:solidFill>
                  <a:schemeClr val="tx2"/>
                </a:solidFill>
                <a:latin typeface="Arial" charset="0"/>
              </a:rPr>
              <a:t>Selekcija ES s PCR</a:t>
            </a:r>
            <a:endParaRPr lang="sl-SI" sz="3200" i="1">
              <a:solidFill>
                <a:schemeClr val="tx2"/>
              </a:solidFill>
              <a:latin typeface="Arial" charset="0"/>
            </a:endParaRPr>
          </a:p>
        </p:txBody>
      </p:sp>
      <p:sp>
        <p:nvSpPr>
          <p:cNvPr id="16387" name="Text Box 3"/>
          <p:cNvSpPr txBox="1">
            <a:spLocks noChangeArrowheads="1"/>
          </p:cNvSpPr>
          <p:nvPr/>
        </p:nvSpPr>
        <p:spPr bwMode="auto">
          <a:xfrm>
            <a:off x="179388" y="1052513"/>
            <a:ext cx="8636000"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400">
                <a:latin typeface="Arial" charset="0"/>
              </a:rPr>
              <a:t>Za selekcijo s PCR moramo uporabiti vektorje, ki imajo med obema blokoma HB transgen in zaporedje, ki je sintetično ali bakterijsko in se ne pojavlja v mišjem genomu (US). Oligonukleotida za pomnoževanje izberemo tako, da se prvi veže na nemišje zaporedje, drugi pa na regijo na mišjem kromosomu v bližini regije HB (CS).</a:t>
            </a:r>
          </a:p>
          <a:p>
            <a:r>
              <a:rPr lang="sl-SI" sz="1400">
                <a:latin typeface="Arial" charset="0"/>
              </a:rPr>
              <a:t>Pri integraciji izven želene regije do pomnoževanja ne pride, ker se drugi oligonukleotid ne veže, pri usmerjeni integraciji pa dobimo produkt PCR pričakovane velikosti.</a:t>
            </a:r>
            <a:r>
              <a:rPr lang="sl-SI" sz="1600">
                <a:latin typeface="Arial" charset="0"/>
              </a:rPr>
              <a:t>  </a:t>
            </a:r>
          </a:p>
        </p:txBody>
      </p:sp>
      <p:graphicFrame>
        <p:nvGraphicFramePr>
          <p:cNvPr id="16388" name="Object 7"/>
          <p:cNvGraphicFramePr>
            <a:graphicFrameLocks noChangeAspect="1"/>
          </p:cNvGraphicFramePr>
          <p:nvPr/>
        </p:nvGraphicFramePr>
        <p:xfrm>
          <a:off x="1257300" y="2924175"/>
          <a:ext cx="6480175" cy="2832100"/>
        </p:xfrm>
        <a:graphic>
          <a:graphicData uri="http://schemas.openxmlformats.org/presentationml/2006/ole">
            <mc:AlternateContent xmlns:mc="http://schemas.openxmlformats.org/markup-compatibility/2006">
              <mc:Choice xmlns:v="urn:schemas-microsoft-com:vml" Requires="v">
                <p:oleObj spid="_x0000_s16399" name="CorelPhotoPaint.Image.9" r:id="rId4" imgW="5295238" imgH="2314286" progId="CorelPhotoPaint.Image.9">
                  <p:embed/>
                </p:oleObj>
              </mc:Choice>
              <mc:Fallback>
                <p:oleObj name="CorelPhotoPaint.Image.9" r:id="rId4" imgW="5295238" imgH="2314286" progId="CorelPhotoPaint.Image.9">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2924175"/>
                        <a:ext cx="6480175"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transgenic mice_proced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971550"/>
            <a:ext cx="5832475"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406400" y="1055688"/>
            <a:ext cx="8432800" cy="5699125"/>
          </a:xfrm>
          <a:noFill/>
        </p:spPr>
        <p:txBody>
          <a:bodyPr/>
          <a:lstStyle/>
          <a:p>
            <a:pPr marL="0" indent="0">
              <a:buFontTx/>
              <a:buNone/>
            </a:pPr>
            <a:endParaRPr lang="sl-SI" sz="1400" smtClean="0"/>
          </a:p>
          <a:p>
            <a:pPr marL="0" indent="0">
              <a:buFontTx/>
              <a:buNone/>
            </a:pPr>
            <a:endParaRPr lang="sl-SI" sz="1400" smtClean="0"/>
          </a:p>
          <a:p>
            <a:pPr marL="0" indent="0">
              <a:buFontTx/>
              <a:buNone/>
            </a:pPr>
            <a:endParaRPr lang="sl-SI" sz="1400" smtClean="0"/>
          </a:p>
        </p:txBody>
      </p:sp>
      <p:sp>
        <p:nvSpPr>
          <p:cNvPr id="18435" name="Rectangle 3"/>
          <p:cNvSpPr>
            <a:spLocks noChangeArrowheads="1"/>
          </p:cNvSpPr>
          <p:nvPr/>
        </p:nvSpPr>
        <p:spPr bwMode="auto">
          <a:xfrm>
            <a:off x="508000" y="158750"/>
            <a:ext cx="8229600" cy="474663"/>
          </a:xfrm>
          <a:prstGeom prst="rect">
            <a:avLst/>
          </a:prstGeom>
          <a:solidFill>
            <a:srgbClr val="FFFF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latin typeface="Arial" charset="0"/>
              </a:rPr>
              <a:t>Tehnologija izbijanja genov</a:t>
            </a:r>
            <a:endParaRPr lang="en-US" sz="3200" i="1">
              <a:solidFill>
                <a:schemeClr val="tx2"/>
              </a:solidFill>
              <a:latin typeface="Arial" charset="0"/>
            </a:endParaRPr>
          </a:p>
        </p:txBody>
      </p:sp>
      <p:sp>
        <p:nvSpPr>
          <p:cNvPr id="18436" name="Text Box 4"/>
          <p:cNvSpPr txBox="1">
            <a:spLocks noChangeArrowheads="1"/>
          </p:cNvSpPr>
          <p:nvPr/>
        </p:nvSpPr>
        <p:spPr bwMode="auto">
          <a:xfrm>
            <a:off x="323850" y="908050"/>
            <a:ext cx="8432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latin typeface="Arial" charset="0"/>
              </a:rPr>
              <a:t>Doslej so pripravili že več 100 različnih transgenskih miši. Transgenskim organizmom inaktiviramo nek gen z insercijo nekega drugega gena znotraj zaporedja prvega ali pa z nadomestitvijo enega gena z drugim.</a:t>
            </a:r>
          </a:p>
        </p:txBody>
      </p:sp>
      <p:pic>
        <p:nvPicPr>
          <p:cNvPr id="18437" name="Picture 12" descr="knockout_insertion1"/>
          <p:cNvPicPr>
            <a:picLocks noChangeAspect="1" noChangeArrowheads="1"/>
          </p:cNvPicPr>
          <p:nvPr/>
        </p:nvPicPr>
        <p:blipFill>
          <a:blip r:embed="rId3">
            <a:extLst>
              <a:ext uri="{28A0092B-C50C-407E-A947-70E740481C1C}">
                <a14:useLocalDpi xmlns:a14="http://schemas.microsoft.com/office/drawing/2010/main" val="0"/>
              </a:ext>
            </a:extLst>
          </a:blip>
          <a:srcRect l="3448" r="3448"/>
          <a:stretch>
            <a:fillRect/>
          </a:stretch>
        </p:blipFill>
        <p:spPr bwMode="auto">
          <a:xfrm>
            <a:off x="395288" y="3141663"/>
            <a:ext cx="489585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3" descr="knockout_replacemen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1844675"/>
            <a:ext cx="403225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2"/>
          <p:cNvSpPr>
            <a:spLocks noChangeArrowheads="1"/>
          </p:cNvSpPr>
          <p:nvPr/>
        </p:nvSpPr>
        <p:spPr bwMode="auto">
          <a:xfrm>
            <a:off x="508000" y="369888"/>
            <a:ext cx="5792788" cy="827087"/>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sl-SI">
                <a:solidFill>
                  <a:schemeClr val="tx2"/>
                </a:solidFill>
                <a:latin typeface="Arial" charset="0"/>
              </a:rPr>
              <a:t>Transgenske miši z izbitimi geni: </a:t>
            </a:r>
            <a:br>
              <a:rPr lang="sl-SI">
                <a:solidFill>
                  <a:schemeClr val="tx2"/>
                </a:solidFill>
                <a:latin typeface="Arial" charset="0"/>
              </a:rPr>
            </a:br>
            <a:r>
              <a:rPr lang="sl-SI">
                <a:solidFill>
                  <a:schemeClr val="tx2"/>
                </a:solidFill>
                <a:latin typeface="Arial" charset="0"/>
              </a:rPr>
              <a:t>pregled postopka z ES-celicami</a:t>
            </a:r>
            <a:endParaRPr lang="sl-SI" sz="2800" i="1">
              <a:solidFill>
                <a:schemeClr val="tx2"/>
              </a:solidFill>
              <a:latin typeface="Arial" charset="0"/>
            </a:endParaRPr>
          </a:p>
        </p:txBody>
      </p:sp>
      <p:pic>
        <p:nvPicPr>
          <p:cNvPr id="19459" name="Picture 1033" descr="Knockout_mouse1"/>
          <p:cNvPicPr>
            <a:picLocks noChangeAspect="1" noChangeArrowheads="1"/>
          </p:cNvPicPr>
          <p:nvPr/>
        </p:nvPicPr>
        <p:blipFill>
          <a:blip r:embed="rId4">
            <a:extLst>
              <a:ext uri="{28A0092B-C50C-407E-A947-70E740481C1C}">
                <a14:useLocalDpi xmlns:a14="http://schemas.microsoft.com/office/drawing/2010/main" val="0"/>
              </a:ext>
            </a:extLst>
          </a:blip>
          <a:srcRect t="6311"/>
          <a:stretch>
            <a:fillRect/>
          </a:stretch>
        </p:blipFill>
        <p:spPr bwMode="auto">
          <a:xfrm>
            <a:off x="6516688" y="333375"/>
            <a:ext cx="1936750"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60" name="Object 1034"/>
          <p:cNvGraphicFramePr>
            <a:graphicFrameLocks noChangeAspect="1"/>
          </p:cNvGraphicFramePr>
          <p:nvPr/>
        </p:nvGraphicFramePr>
        <p:xfrm>
          <a:off x="1116013" y="2492375"/>
          <a:ext cx="4191000" cy="3332163"/>
        </p:xfrm>
        <a:graphic>
          <a:graphicData uri="http://schemas.openxmlformats.org/presentationml/2006/ole">
            <mc:AlternateContent xmlns:mc="http://schemas.openxmlformats.org/markup-compatibility/2006">
              <mc:Choice xmlns:v="urn:schemas-microsoft-com:vml" Requires="v">
                <p:oleObj spid="_x0000_s19471" name="Chart" r:id="rId5" imgW="4696054" imgH="3734105" progId="Excel.Chart.8">
                  <p:embed/>
                </p:oleObj>
              </mc:Choice>
              <mc:Fallback>
                <p:oleObj name="Chart" r:id="rId5" imgW="4696054" imgH="3734105" progId="Excel.Chart.8">
                  <p:embed/>
                  <p:pic>
                    <p:nvPicPr>
                      <p:cNvPr id="0" name="Object 10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2492375"/>
                        <a:ext cx="4191000" cy="333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a:extLst>
              <a:ext uri="{28A0092B-C50C-407E-A947-70E740481C1C}">
                <a14:useLocalDpi xmlns:a14="http://schemas.microsoft.com/office/drawing/2010/main" val="0"/>
              </a:ext>
            </a:extLst>
          </a:blip>
          <a:srcRect l="11009" t="14679" r="17432" b="5811"/>
          <a:stretch>
            <a:fillRect/>
          </a:stretch>
        </p:blipFill>
        <p:spPr bwMode="auto">
          <a:xfrm>
            <a:off x="323850" y="188913"/>
            <a:ext cx="576103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Rectangle 3"/>
          <p:cNvSpPr>
            <a:spLocks noChangeArrowheads="1"/>
          </p:cNvSpPr>
          <p:nvPr/>
        </p:nvSpPr>
        <p:spPr bwMode="auto">
          <a:xfrm>
            <a:off x="5076825" y="1989138"/>
            <a:ext cx="27209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i="1"/>
              <a:t>http://www.bioscience.org/knockout/alphabet.htm</a:t>
            </a:r>
          </a:p>
        </p:txBody>
      </p:sp>
      <p:pic>
        <p:nvPicPr>
          <p:cNvPr id="20484" name="Picture 6"/>
          <p:cNvPicPr>
            <a:picLocks noChangeAspect="1" noChangeArrowheads="1"/>
          </p:cNvPicPr>
          <p:nvPr/>
        </p:nvPicPr>
        <p:blipFill>
          <a:blip r:embed="rId4">
            <a:extLst>
              <a:ext uri="{28A0092B-C50C-407E-A947-70E740481C1C}">
                <a14:useLocalDpi xmlns:a14="http://schemas.microsoft.com/office/drawing/2010/main" val="0"/>
              </a:ext>
            </a:extLst>
          </a:blip>
          <a:srcRect l="11719" t="30251" r="13313" b="13499"/>
          <a:stretch>
            <a:fillRect/>
          </a:stretch>
        </p:blipFill>
        <p:spPr bwMode="auto">
          <a:xfrm>
            <a:off x="2700338" y="3429000"/>
            <a:ext cx="5500687" cy="3095625"/>
          </a:xfrm>
          <a:prstGeom prst="rect">
            <a:avLst/>
          </a:prstGeom>
          <a:noFill/>
          <a:ln w="31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11200" y="369888"/>
            <a:ext cx="5589588" cy="446087"/>
          </a:xfrm>
        </p:spPr>
        <p:txBody>
          <a:bodyPr/>
          <a:lstStyle/>
          <a:p>
            <a:r>
              <a:rPr lang="sl-SI" sz="2800" smtClean="0">
                <a:latin typeface="Arial" charset="0"/>
              </a:rPr>
              <a:t>Mišji modeli za bolezni</a:t>
            </a:r>
            <a:endParaRPr lang="sl-SI" smtClean="0">
              <a:latin typeface="Arial" charset="0"/>
            </a:endParaRPr>
          </a:p>
        </p:txBody>
      </p:sp>
      <p:sp>
        <p:nvSpPr>
          <p:cNvPr id="22531" name="Rectangle 3"/>
          <p:cNvSpPr>
            <a:spLocks noGrp="1" noChangeArrowheads="1"/>
          </p:cNvSpPr>
          <p:nvPr>
            <p:ph type="body" idx="1"/>
          </p:nvPr>
        </p:nvSpPr>
        <p:spPr>
          <a:xfrm>
            <a:off x="304800" y="1055688"/>
            <a:ext cx="5922963" cy="5592762"/>
          </a:xfrm>
        </p:spPr>
        <p:txBody>
          <a:bodyPr/>
          <a:lstStyle/>
          <a:p>
            <a:pPr marL="0" indent="0">
              <a:buFontTx/>
              <a:buNone/>
            </a:pPr>
            <a:r>
              <a:rPr lang="sl-SI" sz="1600" b="1" smtClean="0">
                <a:latin typeface="Arial" charset="0"/>
              </a:rPr>
              <a:t>amiotrofna lateralna skleroza (ALS) </a:t>
            </a:r>
          </a:p>
          <a:p>
            <a:pPr marL="0" indent="0">
              <a:buFontTx/>
              <a:buNone/>
            </a:pPr>
            <a:r>
              <a:rPr lang="sl-SI" sz="1200" b="1" smtClean="0">
                <a:latin typeface="Arial" charset="0"/>
              </a:rPr>
              <a:t>“bolezen Louja Gehriga”</a:t>
            </a:r>
          </a:p>
          <a:p>
            <a:pPr marL="0" indent="0">
              <a:buFontTx/>
              <a:buNone/>
            </a:pPr>
            <a:r>
              <a:rPr lang="sl-SI" sz="1400" smtClean="0">
                <a:latin typeface="Arial" charset="0"/>
              </a:rPr>
              <a:t>Napredujoča smrtna živčno-mišična bolezen; degeneracija motoričnih nevronov hrbtenjače in možganskega debla </a:t>
            </a:r>
            <a:r>
              <a:rPr lang="sl-SI" sz="1400" smtClean="0">
                <a:latin typeface="Arial" charset="0"/>
                <a:sym typeface="Symbol" pitchFamily="18" charset="2"/>
              </a:rPr>
              <a:t> atrofija mišic, vključno z dihalnimi.Vzrok za razvoj bolezni ni znan; zdravil ni.</a:t>
            </a:r>
          </a:p>
          <a:p>
            <a:pPr marL="0" indent="0">
              <a:buFontTx/>
              <a:buNone/>
            </a:pPr>
            <a:endParaRPr lang="sl-SI" sz="900" smtClean="0">
              <a:latin typeface="Arial" charset="0"/>
              <a:sym typeface="Symbol" pitchFamily="18" charset="2"/>
            </a:endParaRPr>
          </a:p>
          <a:p>
            <a:pPr marL="0" indent="0">
              <a:buFontTx/>
              <a:buNone/>
            </a:pPr>
            <a:r>
              <a:rPr lang="sl-SI" sz="1400" smtClean="0">
                <a:latin typeface="Arial" charset="0"/>
                <a:sym typeface="Symbol" pitchFamily="18" charset="2"/>
              </a:rPr>
              <a:t>Simptomi so enaki kot pri poskusnih miših ali podganah z mutacijami v genu za superoksid-dismutazo 1 (SOD-1). Snovi, ki zavirajo razvoj simptomov pri poskusnih živalih, so učinkovite tudi pri obolelem človeku.</a:t>
            </a:r>
          </a:p>
          <a:p>
            <a:pPr marL="0" indent="0">
              <a:buFontTx/>
              <a:buNone/>
            </a:pPr>
            <a:r>
              <a:rPr lang="sl-SI" sz="1400" smtClean="0">
                <a:latin typeface="Arial" charset="0"/>
                <a:sym typeface="Symbol" pitchFamily="18" charset="2"/>
              </a:rPr>
              <a:t>Problem je vnos aktivnih snovi v motorične nevrone.</a:t>
            </a:r>
          </a:p>
          <a:p>
            <a:pPr marL="0" indent="0">
              <a:buFontTx/>
              <a:buNone/>
            </a:pPr>
            <a:r>
              <a:rPr lang="sl-SI" sz="1400" smtClean="0">
                <a:latin typeface="Arial" charset="0"/>
                <a:sym typeface="Symbol" pitchFamily="18" charset="2"/>
              </a:rPr>
              <a:t>Raziskave na miših so pokazale, da so se z adenovirusi povezani virusi (AAV) sposobni širiti navzgor od presinaptičnih končičev po aksonu do jeder živčnih celic. AAV z vnesenim genom za nevrotrofni faktor  so vbrizgali v mišice in  zasledovali njegovo izražanje v živčnih celicah.</a:t>
            </a:r>
          </a:p>
          <a:p>
            <a:pPr marL="0" indent="0">
              <a:buFontTx/>
              <a:buNone/>
            </a:pPr>
            <a:r>
              <a:rPr lang="sl-SI" sz="1400" smtClean="0">
                <a:latin typeface="Arial" charset="0"/>
                <a:sym typeface="Symbol" pitchFamily="18" charset="2"/>
              </a:rPr>
              <a:t>Transgenske miši so vsebovale gen za G93A SOD-1. Brez zdravljenja razvijejo bolezen, ko so stare 90 dni in poginejo po ~30 dneh. Ob zdravljenju z rekombin. AAV se je bolezen pojavila po ~120 dneh, miši pa so poginile po ~40 dneh.</a:t>
            </a:r>
          </a:p>
          <a:p>
            <a:pPr marL="0" indent="0">
              <a:buFontTx/>
              <a:buNone/>
            </a:pPr>
            <a:endParaRPr lang="sl-SI" sz="700" smtClean="0">
              <a:latin typeface="Arial" charset="0"/>
              <a:sym typeface="Symbol" pitchFamily="18" charset="2"/>
            </a:endParaRPr>
          </a:p>
          <a:p>
            <a:pPr marL="0" indent="0">
              <a:buFontTx/>
              <a:buNone/>
            </a:pPr>
            <a:r>
              <a:rPr lang="en-US" sz="900" b="1" smtClean="0">
                <a:latin typeface="Arial" charset="0"/>
              </a:rPr>
              <a:t>http://www.sciencemag.org/cgi/content/full/301/5634/839</a:t>
            </a:r>
            <a:br>
              <a:rPr lang="en-US" sz="900" b="1" smtClean="0">
                <a:latin typeface="Arial" charset="0"/>
              </a:rPr>
            </a:br>
            <a:r>
              <a:rPr lang="en-US" sz="1000" smtClean="0">
                <a:latin typeface="Arial" charset="0"/>
              </a:rPr>
              <a:t>Science 301, 839-843 (2003)</a:t>
            </a:r>
            <a:endParaRPr lang="en-US" sz="1800" smtClean="0">
              <a:latin typeface="Arial" charset="0"/>
            </a:endParaRPr>
          </a:p>
        </p:txBody>
      </p:sp>
      <p:pic>
        <p:nvPicPr>
          <p:cNvPr id="2253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549275"/>
            <a:ext cx="112553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2492375"/>
            <a:ext cx="207010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4652963"/>
            <a:ext cx="2247900"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539750" y="2852738"/>
            <a:ext cx="7772400" cy="2667000"/>
          </a:xfrm>
        </p:spPr>
        <p:txBody>
          <a:bodyPr/>
          <a:lstStyle/>
          <a:p>
            <a:pPr>
              <a:lnSpc>
                <a:spcPct val="80000"/>
              </a:lnSpc>
              <a:buFontTx/>
              <a:buNone/>
            </a:pPr>
            <a:r>
              <a:rPr lang="sl-SI" sz="1600" smtClean="0">
                <a:latin typeface="Arial" charset="0"/>
              </a:rPr>
              <a:t>Za GS živali je po ameriški zakonodaji pred dajanjem na trg treba dobiti dovoljenje.</a:t>
            </a:r>
          </a:p>
          <a:p>
            <a:pPr>
              <a:lnSpc>
                <a:spcPct val="80000"/>
              </a:lnSpc>
              <a:buFontTx/>
              <a:buNone/>
            </a:pPr>
            <a:r>
              <a:rPr lang="sl-SI" sz="1600" smtClean="0">
                <a:latin typeface="Arial" charset="0"/>
              </a:rPr>
              <a:t>  </a:t>
            </a:r>
          </a:p>
          <a:p>
            <a:pPr>
              <a:lnSpc>
                <a:spcPct val="80000"/>
              </a:lnSpc>
              <a:buFontTx/>
              <a:buNone/>
            </a:pPr>
            <a:r>
              <a:rPr lang="sl-SI" sz="1600" smtClean="0">
                <a:latin typeface="Arial" charset="0"/>
              </a:rPr>
              <a:t>Trenutno razvijajo živali za naslednje namene uporabe:</a:t>
            </a:r>
          </a:p>
          <a:p>
            <a:pPr>
              <a:lnSpc>
                <a:spcPct val="80000"/>
              </a:lnSpc>
              <a:buFontTx/>
              <a:buNone/>
            </a:pPr>
            <a:r>
              <a:rPr lang="sl-SI" sz="1600" smtClean="0">
                <a:latin typeface="Arial" charset="0"/>
              </a:rPr>
              <a:t>- izboljšana kakovost hrane  </a:t>
            </a:r>
          </a:p>
          <a:p>
            <a:pPr>
              <a:lnSpc>
                <a:spcPct val="80000"/>
              </a:lnSpc>
              <a:buFontTx/>
              <a:buNone/>
            </a:pPr>
            <a:r>
              <a:rPr lang="sl-SI" sz="1600" smtClean="0">
                <a:latin typeface="Arial" charset="0"/>
              </a:rPr>
              <a:t>- boljše okoljske lastnosti (manjša obremenitev z odpadki, hitrejša rast)</a:t>
            </a:r>
          </a:p>
          <a:p>
            <a:pPr>
              <a:lnSpc>
                <a:spcPct val="80000"/>
              </a:lnSpc>
              <a:buFontTx/>
              <a:buNone/>
            </a:pPr>
            <a:r>
              <a:rPr lang="sl-SI" sz="1600" smtClean="0">
                <a:latin typeface="Arial" charset="0"/>
              </a:rPr>
              <a:t>- boljše zdravstveno stanje živali (odpornost proti boleznim)</a:t>
            </a:r>
          </a:p>
          <a:p>
            <a:pPr>
              <a:lnSpc>
                <a:spcPct val="80000"/>
              </a:lnSpc>
              <a:buFontTx/>
              <a:buNone/>
            </a:pPr>
            <a:r>
              <a:rPr lang="sl-SI" sz="1600" smtClean="0">
                <a:latin typeface="Arial" charset="0"/>
              </a:rPr>
              <a:t>- izdelki za zdravljenje človeka (zdravila ali nadomestni organi)</a:t>
            </a:r>
          </a:p>
          <a:p>
            <a:pPr>
              <a:lnSpc>
                <a:spcPct val="80000"/>
              </a:lnSpc>
              <a:buFontTx/>
              <a:buNone/>
            </a:pPr>
            <a:r>
              <a:rPr lang="sl-SI" sz="1600" smtClean="0">
                <a:latin typeface="Arial" charset="0"/>
              </a:rPr>
              <a:t>- prijaznejša interakcija živali s človekom (hipoalergene mačke)</a:t>
            </a:r>
          </a:p>
          <a:p>
            <a:pPr>
              <a:lnSpc>
                <a:spcPct val="80000"/>
              </a:lnSpc>
              <a:buFontTx/>
              <a:buNone/>
            </a:pPr>
            <a:r>
              <a:rPr lang="sl-SI" sz="1600" smtClean="0">
                <a:latin typeface="Arial" charset="0"/>
              </a:rPr>
              <a:t>- modeli za bolezni človeka</a:t>
            </a:r>
          </a:p>
          <a:p>
            <a:pPr>
              <a:lnSpc>
                <a:spcPct val="80000"/>
              </a:lnSpc>
              <a:buFontTx/>
              <a:buNone/>
            </a:pPr>
            <a:r>
              <a:rPr lang="sl-SI" sz="1600" smtClean="0">
                <a:latin typeface="Arial" charset="0"/>
              </a:rPr>
              <a:t>- proizvodnja industrijskih ali potrošnih izdelkov (biovlakna)</a:t>
            </a:r>
          </a:p>
          <a:p>
            <a:pPr>
              <a:lnSpc>
                <a:spcPct val="80000"/>
              </a:lnSpc>
              <a:buFontTx/>
              <a:buNone/>
            </a:pPr>
            <a:endParaRPr lang="sl-SI" sz="1600" smtClean="0">
              <a:latin typeface="Arial" charset="0"/>
            </a:endParaRPr>
          </a:p>
        </p:txBody>
      </p:sp>
      <p:sp>
        <p:nvSpPr>
          <p:cNvPr id="26627" name="Rectangle 5"/>
          <p:cNvSpPr>
            <a:spLocks noGrp="1" noChangeArrowheads="1"/>
          </p:cNvSpPr>
          <p:nvPr>
            <p:ph type="title"/>
          </p:nvPr>
        </p:nvSpPr>
        <p:spPr>
          <a:xfrm>
            <a:off x="711200" y="158750"/>
            <a:ext cx="7518400" cy="474663"/>
          </a:xfrm>
          <a:noFill/>
        </p:spPr>
        <p:txBody>
          <a:bodyPr/>
          <a:lstStyle/>
          <a:p>
            <a:r>
              <a:rPr lang="sl-SI" sz="3200" b="1" smtClean="0">
                <a:solidFill>
                  <a:schemeClr val="accent2"/>
                </a:solidFill>
                <a:latin typeface="Arial" charset="0"/>
              </a:rPr>
              <a:t>GS živali</a:t>
            </a:r>
            <a:endParaRPr lang="en-US" sz="3200" b="1" smtClean="0">
              <a:solidFill>
                <a:schemeClr val="accent2"/>
              </a:solidFill>
              <a:latin typeface="Arial" charset="0"/>
            </a:endParaRPr>
          </a:p>
        </p:txBody>
      </p:sp>
      <p:pic>
        <p:nvPicPr>
          <p:cNvPr id="2662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68413"/>
            <a:ext cx="3671887"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341438"/>
            <a:ext cx="2700337"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205038"/>
            <a:ext cx="4319588"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Rectangle 2050"/>
          <p:cNvSpPr>
            <a:spLocks noGrp="1" noChangeArrowheads="1"/>
          </p:cNvSpPr>
          <p:nvPr>
            <p:ph type="title"/>
          </p:nvPr>
        </p:nvSpPr>
        <p:spPr>
          <a:xfrm>
            <a:off x="711200" y="158750"/>
            <a:ext cx="7518400" cy="474663"/>
          </a:xfrm>
        </p:spPr>
        <p:txBody>
          <a:bodyPr/>
          <a:lstStyle/>
          <a:p>
            <a:r>
              <a:rPr lang="en-US" sz="3600" smtClean="0">
                <a:solidFill>
                  <a:srgbClr val="009900"/>
                </a:solidFill>
                <a:latin typeface="Arial" charset="0"/>
              </a:rPr>
              <a:t>male RNA </a:t>
            </a:r>
            <a:r>
              <a:rPr lang="en-US" sz="2000" smtClean="0">
                <a:solidFill>
                  <a:srgbClr val="009900"/>
                </a:solidFill>
                <a:latin typeface="Arial" charset="0"/>
              </a:rPr>
              <a:t>(small RNAs)</a:t>
            </a:r>
            <a:endParaRPr lang="en-US" smtClean="0">
              <a:latin typeface="Arial" charset="0"/>
            </a:endParaRPr>
          </a:p>
        </p:txBody>
      </p:sp>
      <p:sp>
        <p:nvSpPr>
          <p:cNvPr id="27652" name="Rectangle 2051"/>
          <p:cNvSpPr>
            <a:spLocks noGrp="1" noChangeArrowheads="1"/>
          </p:cNvSpPr>
          <p:nvPr>
            <p:ph type="body" idx="1"/>
          </p:nvPr>
        </p:nvSpPr>
        <p:spPr>
          <a:xfrm>
            <a:off x="711200" y="896938"/>
            <a:ext cx="8026400" cy="1371600"/>
          </a:xfrm>
        </p:spPr>
        <p:txBody>
          <a:bodyPr/>
          <a:lstStyle/>
          <a:p>
            <a:pPr marL="0" indent="0">
              <a:buFontTx/>
              <a:buNone/>
            </a:pPr>
            <a:r>
              <a:rPr lang="en-US" sz="2000" smtClean="0">
                <a:solidFill>
                  <a:schemeClr val="accent2"/>
                </a:solidFill>
              </a:rPr>
              <a:t>BREAKTHROUGH OF THE YEAR 2002: Small RNAs</a:t>
            </a:r>
            <a:r>
              <a:rPr lang="sl-SI" sz="2000" smtClean="0">
                <a:solidFill>
                  <a:schemeClr val="accent2"/>
                </a:solidFill>
              </a:rPr>
              <a:t> </a:t>
            </a:r>
            <a:r>
              <a:rPr lang="en-US" sz="2000" smtClean="0">
                <a:solidFill>
                  <a:schemeClr val="accent2"/>
                </a:solidFill>
              </a:rPr>
              <a:t>Make Big Splash </a:t>
            </a:r>
            <a:r>
              <a:rPr lang="en-US" sz="1400" smtClean="0">
                <a:solidFill>
                  <a:schemeClr val="accent2"/>
                </a:solidFill>
              </a:rPr>
              <a:t>(Science, 20.12.2002)</a:t>
            </a:r>
          </a:p>
          <a:p>
            <a:pPr marL="0" indent="0">
              <a:buFontTx/>
              <a:buNone/>
            </a:pPr>
            <a:r>
              <a:rPr lang="en-US" sz="1400" smtClean="0">
                <a:solidFill>
                  <a:srgbClr val="009900"/>
                </a:solidFill>
              </a:rPr>
              <a:t>miRNA, siRNA: uravnavajo izražanje genov; </a:t>
            </a:r>
            <a:endParaRPr lang="sl-SI" sz="1400" smtClean="0">
              <a:solidFill>
                <a:srgbClr val="009900"/>
              </a:solidFill>
            </a:endParaRPr>
          </a:p>
          <a:p>
            <a:pPr marL="0" indent="0">
              <a:buFontTx/>
              <a:buNone/>
            </a:pPr>
            <a:r>
              <a:rPr lang="en-US" sz="1400" smtClean="0">
                <a:solidFill>
                  <a:srgbClr val="009900"/>
                </a:solidFill>
              </a:rPr>
              <a:t>siRNA lahko uporabimo za utišanje genov namesto izbijanja genov.</a:t>
            </a:r>
          </a:p>
          <a:p>
            <a:pPr marL="0" indent="0">
              <a:buFontTx/>
              <a:buNone/>
            </a:pPr>
            <a:endParaRPr lang="en-US" sz="1400" smtClean="0">
              <a:solidFill>
                <a:schemeClr val="accent2"/>
              </a:solidFill>
            </a:endParaRPr>
          </a:p>
          <a:p>
            <a:pPr marL="0" indent="0">
              <a:buFontTx/>
              <a:buNone/>
            </a:pPr>
            <a:endParaRPr lang="en-US" sz="1400" smtClean="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611188" y="1125538"/>
            <a:ext cx="4987925" cy="4179887"/>
          </a:xfrm>
        </p:spPr>
        <p:txBody>
          <a:bodyPr/>
          <a:lstStyle/>
          <a:p>
            <a:pPr marL="0" indent="0">
              <a:buFontTx/>
              <a:buNone/>
            </a:pPr>
            <a:r>
              <a:rPr lang="sl-SI" sz="1400" smtClean="0">
                <a:latin typeface="Arial" charset="0"/>
              </a:rPr>
              <a:t>Dicer-encimov je več vrst. Po njihovem delovanju nastaneta dve vrsti siRNA: kratke (~21 nt) in dolge (~25 nt). Kratke siRNA naj bi sodelovale pri razgradnji mRNA, dolge siRNA pa pri sistemskem utišanju in metilaciji DNA. </a:t>
            </a:r>
          </a:p>
          <a:p>
            <a:pPr marL="0" indent="0">
              <a:buFontTx/>
              <a:buNone/>
            </a:pPr>
            <a:endParaRPr lang="sl-SI" sz="1400" smtClean="0">
              <a:latin typeface="Arial" charset="0"/>
            </a:endParaRPr>
          </a:p>
          <a:p>
            <a:pPr marL="0" indent="0">
              <a:buFontTx/>
              <a:buNone/>
            </a:pPr>
            <a:r>
              <a:rPr lang="sl-SI" sz="1400" smtClean="0">
                <a:latin typeface="Arial" charset="0"/>
              </a:rPr>
              <a:t>Razen siRNA pa nastajajo po delovanju encima dicer še drugi tipi RNA, kakršni sta nekodirajoči mali RNA </a:t>
            </a:r>
            <a:r>
              <a:rPr lang="sl-SI" sz="1400" i="1" smtClean="0">
                <a:latin typeface="Arial" charset="0"/>
              </a:rPr>
              <a:t>let-7</a:t>
            </a:r>
            <a:r>
              <a:rPr lang="sl-SI" sz="1400" smtClean="0">
                <a:latin typeface="Arial" charset="0"/>
              </a:rPr>
              <a:t> in </a:t>
            </a:r>
            <a:r>
              <a:rPr lang="sl-SI" sz="1400" i="1" smtClean="0">
                <a:latin typeface="Arial" charset="0"/>
              </a:rPr>
              <a:t>lin-4</a:t>
            </a:r>
            <a:r>
              <a:rPr lang="sl-SI" sz="1400" smtClean="0">
                <a:latin typeface="Arial" charset="0"/>
              </a:rPr>
              <a:t>. Skupno ime za te preostale ss produkte je mikro-RNA (miRNA). Njihova naloga je, da se vežejo na 3’-UTR tarčne mRNA (prileganje ni popolno) in s tem uravnavajo izražanje genov na ravni sinteze proteinov.</a:t>
            </a:r>
          </a:p>
          <a:p>
            <a:pPr marL="0" indent="0">
              <a:buFontTx/>
              <a:buNone/>
            </a:pPr>
            <a:endParaRPr lang="sl-SI" sz="1400" smtClean="0">
              <a:latin typeface="Arial" charset="0"/>
            </a:endParaRPr>
          </a:p>
          <a:p>
            <a:pPr marL="0" indent="0">
              <a:buFontTx/>
              <a:buNone/>
            </a:pPr>
            <a:r>
              <a:rPr lang="sl-SI" sz="1400" smtClean="0">
                <a:latin typeface="Arial" charset="0"/>
              </a:rPr>
              <a:t>miRNA nastajajo po posttranskripcijskem procesiranju ~70 bp dolgih prekurzorjev, ki imajo strukturo steblo-zanka. Nastale miRNA so dolge ~21 nt. </a:t>
            </a:r>
          </a:p>
          <a:p>
            <a:pPr marL="0" indent="0">
              <a:buFontTx/>
              <a:buNone/>
            </a:pPr>
            <a:endParaRPr lang="sl-SI" sz="1400" smtClean="0">
              <a:latin typeface="Arial" charset="0"/>
            </a:endParaRPr>
          </a:p>
        </p:txBody>
      </p:sp>
      <p:sp>
        <p:nvSpPr>
          <p:cNvPr id="33795" name="Rectangle 3"/>
          <p:cNvSpPr>
            <a:spLocks noChangeArrowheads="1"/>
          </p:cNvSpPr>
          <p:nvPr/>
        </p:nvSpPr>
        <p:spPr bwMode="auto">
          <a:xfrm>
            <a:off x="711200" y="263525"/>
            <a:ext cx="7772400" cy="422275"/>
          </a:xfrm>
          <a:prstGeom prst="rect">
            <a:avLst/>
          </a:prstGeom>
          <a:solidFill>
            <a:srgbClr val="99C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2800">
                <a:solidFill>
                  <a:schemeClr val="tx2"/>
                </a:solidFill>
                <a:latin typeface="Arial" charset="0"/>
              </a:rPr>
              <a:t>Nastanek siRNA v celici</a:t>
            </a:r>
            <a:endParaRPr lang="en-US" sz="4400">
              <a:solidFill>
                <a:schemeClr val="tx2"/>
              </a:solidFill>
              <a:latin typeface="Arial" charset="0"/>
            </a:endParaRPr>
          </a:p>
        </p:txBody>
      </p:sp>
      <p:pic>
        <p:nvPicPr>
          <p:cNvPr id="3379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12875"/>
            <a:ext cx="2663825"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10"/>
          <p:cNvPicPr>
            <a:picLocks noChangeAspect="1" noChangeArrowheads="1"/>
          </p:cNvPicPr>
          <p:nvPr/>
        </p:nvPicPr>
        <p:blipFill>
          <a:blip r:embed="rId4">
            <a:extLst>
              <a:ext uri="{28A0092B-C50C-407E-A947-70E740481C1C}">
                <a14:useLocalDpi xmlns:a14="http://schemas.microsoft.com/office/drawing/2010/main" val="0"/>
              </a:ext>
            </a:extLst>
          </a:blip>
          <a:srcRect r="13074" b="73770"/>
          <a:stretch>
            <a:fillRect/>
          </a:stretch>
        </p:blipFill>
        <p:spPr bwMode="auto">
          <a:xfrm>
            <a:off x="5795963" y="3573463"/>
            <a:ext cx="28194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11"/>
          <p:cNvPicPr>
            <a:picLocks noChangeAspect="1" noChangeArrowheads="1"/>
          </p:cNvPicPr>
          <p:nvPr/>
        </p:nvPicPr>
        <p:blipFill>
          <a:blip r:embed="rId5">
            <a:extLst>
              <a:ext uri="{28A0092B-C50C-407E-A947-70E740481C1C}">
                <a14:useLocalDpi xmlns:a14="http://schemas.microsoft.com/office/drawing/2010/main" val="0"/>
              </a:ext>
            </a:extLst>
          </a:blip>
          <a:srcRect r="51367"/>
          <a:stretch>
            <a:fillRect/>
          </a:stretch>
        </p:blipFill>
        <p:spPr bwMode="auto">
          <a:xfrm>
            <a:off x="7164388" y="4221163"/>
            <a:ext cx="1522412" cy="205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023938" y="568325"/>
            <a:ext cx="59737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a:t>Animacija QT: rnai_Nature_500x280</a:t>
            </a:r>
          </a:p>
          <a:p>
            <a:endParaRPr lang="sl-SI"/>
          </a:p>
          <a:p>
            <a:r>
              <a:rPr lang="sl-SI"/>
              <a:t> http://www.nature.com//focus/rnai/animations/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04800" y="2322513"/>
            <a:ext cx="8432800" cy="5118100"/>
          </a:xfrm>
          <a:noFill/>
        </p:spPr>
        <p:txBody>
          <a:bodyPr/>
          <a:lstStyle/>
          <a:p>
            <a:pPr marL="0" indent="0">
              <a:buFontTx/>
              <a:buNone/>
            </a:pPr>
            <a:endParaRPr lang="sl-SI" sz="1400" smtClean="0"/>
          </a:p>
          <a:p>
            <a:pPr marL="0" indent="0">
              <a:buFontTx/>
              <a:buNone/>
            </a:pPr>
            <a:endParaRPr lang="sl-SI" sz="1400" smtClean="0"/>
          </a:p>
          <a:p>
            <a:pPr marL="0" indent="0">
              <a:buFontTx/>
              <a:buNone/>
            </a:pPr>
            <a:endParaRPr lang="sl-SI" sz="1400" smtClean="0"/>
          </a:p>
        </p:txBody>
      </p:sp>
      <p:sp>
        <p:nvSpPr>
          <p:cNvPr id="5123" name="Rectangle 3"/>
          <p:cNvSpPr>
            <a:spLocks noChangeArrowheads="1"/>
          </p:cNvSpPr>
          <p:nvPr/>
        </p:nvSpPr>
        <p:spPr bwMode="auto">
          <a:xfrm>
            <a:off x="508000" y="158750"/>
            <a:ext cx="8229600" cy="633413"/>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sl-SI" sz="3200">
                <a:solidFill>
                  <a:schemeClr val="tx2"/>
                </a:solidFill>
                <a:latin typeface="Arial" charset="0"/>
              </a:rPr>
              <a:t>Transgenske miši: priprava</a:t>
            </a:r>
            <a:endParaRPr lang="sl-SI" sz="3200" i="1">
              <a:solidFill>
                <a:schemeClr val="tx2"/>
              </a:solidFill>
              <a:latin typeface="Arial" charset="0"/>
            </a:endParaRPr>
          </a:p>
        </p:txBody>
      </p:sp>
      <p:sp>
        <p:nvSpPr>
          <p:cNvPr id="5124" name="Text Box 4"/>
          <p:cNvSpPr txBox="1">
            <a:spLocks noChangeArrowheads="1"/>
          </p:cNvSpPr>
          <p:nvPr/>
        </p:nvSpPr>
        <p:spPr bwMode="auto">
          <a:xfrm>
            <a:off x="508000" y="1055688"/>
            <a:ext cx="8331200" cy="287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5888" indent="-115888">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sl-SI" sz="1600">
              <a:latin typeface="Arial" charset="0"/>
            </a:endParaRPr>
          </a:p>
          <a:p>
            <a:r>
              <a:rPr lang="sl-SI" sz="1800" u="sng">
                <a:latin typeface="Arial" charset="0"/>
              </a:rPr>
              <a:t>Priprava transgenskih miši:</a:t>
            </a:r>
            <a:endParaRPr lang="sl-SI" sz="1800">
              <a:latin typeface="Arial" charset="0"/>
            </a:endParaRPr>
          </a:p>
          <a:p>
            <a:r>
              <a:rPr lang="sl-SI" sz="1800">
                <a:latin typeface="Arial" charset="0"/>
              </a:rPr>
              <a:t>Tehnologijo priprave so obvladovali že v začetku 80-tih let. </a:t>
            </a:r>
          </a:p>
          <a:p>
            <a:r>
              <a:rPr lang="sl-SI" sz="1800">
                <a:latin typeface="Arial" charset="0"/>
              </a:rPr>
              <a:t>DNA lahko vnesejo v žival na več načinov:</a:t>
            </a:r>
          </a:p>
          <a:p>
            <a:endParaRPr lang="sl-SI" sz="900">
              <a:latin typeface="Arial" charset="0"/>
            </a:endParaRPr>
          </a:p>
          <a:p>
            <a:pPr>
              <a:spcBef>
                <a:spcPct val="25000"/>
              </a:spcBef>
            </a:pPr>
            <a:r>
              <a:rPr lang="sl-SI" sz="1800">
                <a:solidFill>
                  <a:schemeClr val="accent2"/>
                </a:solidFill>
                <a:latin typeface="Arial" charset="0"/>
              </a:rPr>
              <a:t>- s pomočjo retrovirusov </a:t>
            </a:r>
            <a:br>
              <a:rPr lang="sl-SI" sz="1800">
                <a:solidFill>
                  <a:schemeClr val="accent2"/>
                </a:solidFill>
                <a:latin typeface="Arial" charset="0"/>
              </a:rPr>
            </a:br>
            <a:r>
              <a:rPr lang="sl-SI" sz="1800">
                <a:latin typeface="Arial" charset="0"/>
              </a:rPr>
              <a:t>(inficirajo zgodnji embrij pred vnosom v samico)</a:t>
            </a:r>
          </a:p>
          <a:p>
            <a:pPr>
              <a:spcBef>
                <a:spcPct val="25000"/>
              </a:spcBef>
            </a:pPr>
            <a:r>
              <a:rPr lang="sl-SI" sz="1800">
                <a:latin typeface="Arial" charset="0"/>
              </a:rPr>
              <a:t>- </a:t>
            </a:r>
            <a:r>
              <a:rPr lang="sl-SI" sz="1800">
                <a:solidFill>
                  <a:schemeClr val="accent2"/>
                </a:solidFill>
                <a:latin typeface="Arial" charset="0"/>
              </a:rPr>
              <a:t>z mikroinjiciranjem gena v moško projedro oplojenega jajčeca</a:t>
            </a:r>
            <a:endParaRPr lang="sl-SI" sz="1800">
              <a:latin typeface="Arial" charset="0"/>
            </a:endParaRPr>
          </a:p>
          <a:p>
            <a:pPr>
              <a:spcBef>
                <a:spcPct val="25000"/>
              </a:spcBef>
            </a:pPr>
            <a:r>
              <a:rPr lang="sl-SI" sz="1800">
                <a:latin typeface="Arial" charset="0"/>
              </a:rPr>
              <a:t>- </a:t>
            </a:r>
            <a:r>
              <a:rPr lang="sl-SI" sz="1800">
                <a:solidFill>
                  <a:schemeClr val="accent2"/>
                </a:solidFill>
                <a:latin typeface="Arial" charset="0"/>
              </a:rPr>
              <a:t>z vnosom genetsko spremenjenih embrionalnih izvornih celic v embrio</a:t>
            </a:r>
            <a:r>
              <a:rPr lang="sl-SI" sz="1800">
                <a:latin typeface="Arial" charset="0"/>
              </a:rPr>
              <a:t>  </a:t>
            </a:r>
            <a:br>
              <a:rPr lang="sl-SI" sz="1800">
                <a:latin typeface="Arial" charset="0"/>
              </a:rPr>
            </a:br>
            <a:r>
              <a:rPr lang="sl-SI" sz="1800">
                <a:latin typeface="Arial" charset="0"/>
              </a:rPr>
              <a:t>  pred implantacijo v samico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263525"/>
            <a:ext cx="9144000" cy="633413"/>
          </a:xfrm>
          <a:prstGeom prst="rect">
            <a:avLst/>
          </a:prstGeom>
          <a:solidFill>
            <a:srgbClr val="99C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a:solidFill>
                  <a:schemeClr val="tx2"/>
                </a:solidFill>
                <a:latin typeface="Arial" charset="0"/>
              </a:rPr>
              <a:t>Delovanje z RNA-induciranega utiševalnega kompleksa (RISC)</a:t>
            </a:r>
          </a:p>
        </p:txBody>
      </p:sp>
      <p:sp>
        <p:nvSpPr>
          <p:cNvPr id="37891" name="Rectangle 3"/>
          <p:cNvSpPr>
            <a:spLocks noGrp="1" noChangeArrowheads="1"/>
          </p:cNvSpPr>
          <p:nvPr>
            <p:ph type="body" idx="1"/>
          </p:nvPr>
        </p:nvSpPr>
        <p:spPr>
          <a:xfrm>
            <a:off x="539750" y="1125538"/>
            <a:ext cx="4894263" cy="2087562"/>
          </a:xfrm>
        </p:spPr>
        <p:txBody>
          <a:bodyPr/>
          <a:lstStyle/>
          <a:p>
            <a:pPr marL="0" indent="0">
              <a:buFontTx/>
              <a:buNone/>
            </a:pPr>
            <a:r>
              <a:rPr lang="sl-SI" sz="1400" smtClean="0">
                <a:latin typeface="Arial" charset="0"/>
              </a:rPr>
              <a:t>RISC je encimski kompleks (~500 kDa), ki vključuje siRNA, RNazo idr. </a:t>
            </a:r>
          </a:p>
          <a:p>
            <a:pPr marL="0" indent="0">
              <a:buFontTx/>
              <a:buNone/>
            </a:pPr>
            <a:r>
              <a:rPr lang="sl-SI" sz="1400" smtClean="0">
                <a:latin typeface="Arial" charset="0"/>
              </a:rPr>
              <a:t>ds siRNA se znotraj kompleksa razvije v ss obliko in nato veže na (komplementarno) tarčno zaporedje, ki ga cepi 12 nt od 3’-konca siRNA. </a:t>
            </a:r>
          </a:p>
          <a:p>
            <a:pPr marL="0" indent="0">
              <a:buFontTx/>
              <a:buNone/>
            </a:pPr>
            <a:r>
              <a:rPr lang="sl-SI" sz="1400" smtClean="0">
                <a:latin typeface="Arial" charset="0"/>
              </a:rPr>
              <a:t>Mehanizem ni povsem jasen. V celici se utišanje, ki je posledica siRNA, ojača in širi na sosednje celice.</a:t>
            </a:r>
            <a:r>
              <a:rPr lang="sl-SI" sz="1600" smtClean="0">
                <a:latin typeface="Arial" charset="0"/>
              </a:rPr>
              <a:t> </a:t>
            </a:r>
            <a:endParaRPr lang="en-US" sz="1600" smtClean="0">
              <a:latin typeface="Arial" charset="0"/>
            </a:endParaRPr>
          </a:p>
        </p:txBody>
      </p:sp>
      <p:pic>
        <p:nvPicPr>
          <p:cNvPr id="3789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196975"/>
            <a:ext cx="297180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4941888"/>
            <a:ext cx="2438400"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894" name="Group 13"/>
          <p:cNvGrpSpPr>
            <a:grpSpLocks/>
          </p:cNvGrpSpPr>
          <p:nvPr/>
        </p:nvGrpSpPr>
        <p:grpSpPr bwMode="auto">
          <a:xfrm>
            <a:off x="827088" y="3141663"/>
            <a:ext cx="3667125" cy="3429000"/>
            <a:chOff x="786" y="2352"/>
            <a:chExt cx="2833" cy="2584"/>
          </a:xfrm>
        </p:grpSpPr>
        <p:pic>
          <p:nvPicPr>
            <p:cNvPr id="37895" name="Picture 14" descr="Plasterk scienz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 y="2352"/>
              <a:ext cx="2748" cy="2584"/>
            </a:xfrm>
            <a:prstGeom prst="rect">
              <a:avLst/>
            </a:prstGeom>
            <a:noFill/>
            <a:ln w="3175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37896" name="Text Box 15"/>
            <p:cNvSpPr txBox="1">
              <a:spLocks noChangeArrowheads="1"/>
            </p:cNvSpPr>
            <p:nvPr/>
          </p:nvSpPr>
          <p:spPr bwMode="auto">
            <a:xfrm rot="-2400000">
              <a:off x="786" y="3695"/>
              <a:ext cx="869"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sz="1200" b="1">
                  <a:latin typeface="Arial" charset="0"/>
                </a:rPr>
                <a:t>amplifica</a:t>
              </a:r>
              <a:r>
                <a:rPr lang="sl-SI" sz="1200" b="1">
                  <a:latin typeface="Arial" charset="0"/>
                </a:rPr>
                <a:t>t</a:t>
              </a:r>
              <a:r>
                <a:rPr lang="it-IT" sz="1200" b="1">
                  <a:latin typeface="Arial" charset="0"/>
                </a:rPr>
                <a:t>ion</a:t>
              </a:r>
            </a:p>
          </p:txBody>
        </p:sp>
        <p:sp>
          <p:nvSpPr>
            <p:cNvPr id="37897" name="Text Box 16"/>
            <p:cNvSpPr txBox="1">
              <a:spLocks noChangeArrowheads="1"/>
            </p:cNvSpPr>
            <p:nvPr/>
          </p:nvSpPr>
          <p:spPr bwMode="auto">
            <a:xfrm>
              <a:off x="2189" y="3427"/>
              <a:ext cx="57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200"/>
                <a:t>+</a:t>
              </a:r>
              <a:r>
                <a:rPr lang="en-GB" sz="1400" b="1"/>
                <a:t> RISC</a:t>
              </a:r>
              <a:endParaRPr lang="en-GB" sz="1200"/>
            </a:p>
          </p:txBody>
        </p:sp>
        <p:sp>
          <p:nvSpPr>
            <p:cNvPr id="37898" name="Line 17"/>
            <p:cNvSpPr>
              <a:spLocks noChangeShapeType="1"/>
            </p:cNvSpPr>
            <p:nvPr/>
          </p:nvSpPr>
          <p:spPr bwMode="auto">
            <a:xfrm flipH="1">
              <a:off x="2413" y="3148"/>
              <a:ext cx="19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692150"/>
            <a:ext cx="7015163"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5"/>
          <p:cNvPicPr>
            <a:picLocks noChangeAspect="1" noChangeArrowheads="1"/>
          </p:cNvPicPr>
          <p:nvPr/>
        </p:nvPicPr>
        <p:blipFill>
          <a:blip r:embed="rId4">
            <a:extLst>
              <a:ext uri="{28A0092B-C50C-407E-A947-70E740481C1C}">
                <a14:useLocalDpi xmlns:a14="http://schemas.microsoft.com/office/drawing/2010/main" val="0"/>
              </a:ext>
            </a:extLst>
          </a:blip>
          <a:srcRect l="3078"/>
          <a:stretch>
            <a:fillRect/>
          </a:stretch>
        </p:blipFill>
        <p:spPr bwMode="auto">
          <a:xfrm>
            <a:off x="4356100" y="5445125"/>
            <a:ext cx="4549775" cy="11747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250825" y="1052513"/>
            <a:ext cx="338455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400">
                <a:latin typeface="Arial" charset="0"/>
              </a:rPr>
              <a:t>Konstrukta z enim (a) in z dvema (b) promotorjema.</a:t>
            </a:r>
          </a:p>
          <a:p>
            <a:r>
              <a:rPr lang="sl-SI" sz="1400">
                <a:latin typeface="Arial" charset="0"/>
              </a:rPr>
              <a:t>Posamezen motiv je dolg </a:t>
            </a:r>
            <a:r>
              <a:rPr lang="en-US" sz="1400">
                <a:latin typeface="Arial" charset="0"/>
              </a:rPr>
              <a:t>19</a:t>
            </a:r>
            <a:r>
              <a:rPr lang="sl-SI" sz="1400">
                <a:latin typeface="Arial" charset="0"/>
              </a:rPr>
              <a:t> nt </a:t>
            </a:r>
            <a:r>
              <a:rPr lang="en-US" sz="1400">
                <a:latin typeface="Arial" charset="0"/>
              </a:rPr>
              <a:t>–29 nt</a:t>
            </a:r>
            <a:r>
              <a:rPr lang="sl-SI" sz="1400">
                <a:latin typeface="Arial" charset="0"/>
              </a:rPr>
              <a:t> in ustreza kodirajoči regiji tarčnega gena</a:t>
            </a:r>
            <a:r>
              <a:rPr lang="en-US" sz="1400">
                <a:latin typeface="Arial" charset="0"/>
              </a:rPr>
              <a:t>. </a:t>
            </a:r>
            <a:endParaRPr lang="sl-SI" sz="1400">
              <a:latin typeface="Arial" charset="0"/>
            </a:endParaRPr>
          </a:p>
          <a:p>
            <a:r>
              <a:rPr lang="sl-SI" sz="1400">
                <a:latin typeface="Arial" charset="0"/>
              </a:rPr>
              <a:t>Distančnik je dolg 3-9 nt, na 3’-koncu pa dodamo še terminacijski signal (5T). </a:t>
            </a:r>
            <a:endParaRPr lang="en-US" sz="1400">
              <a:latin typeface="Arial" charset="0"/>
            </a:endParaRPr>
          </a:p>
        </p:txBody>
      </p:sp>
      <p:sp>
        <p:nvSpPr>
          <p:cNvPr id="39939" name="Rectangle 5"/>
          <p:cNvSpPr>
            <a:spLocks noChangeArrowheads="1"/>
          </p:cNvSpPr>
          <p:nvPr/>
        </p:nvSpPr>
        <p:spPr bwMode="auto">
          <a:xfrm>
            <a:off x="4211638" y="4365625"/>
            <a:ext cx="4694237"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sz="1400" i="1">
                <a:latin typeface="Arial" charset="0"/>
              </a:rPr>
              <a:t>Naravna in umetna miRNA, ki lahko deluje kot siRNA</a:t>
            </a:r>
            <a:r>
              <a:rPr lang="en-US" sz="1400" i="1">
                <a:latin typeface="Arial" charset="0"/>
              </a:rPr>
              <a:t>. </a:t>
            </a:r>
            <a:endParaRPr lang="sl-SI" sz="1400" i="1">
              <a:latin typeface="Arial" charset="0"/>
            </a:endParaRPr>
          </a:p>
          <a:p>
            <a:r>
              <a:rPr lang="sl-SI" sz="1400" i="1">
                <a:latin typeface="Arial" charset="0"/>
              </a:rPr>
              <a:t>(a) </a:t>
            </a:r>
            <a:r>
              <a:rPr lang="en-US" sz="1400" i="1">
                <a:latin typeface="Arial" charset="0"/>
              </a:rPr>
              <a:t>N</a:t>
            </a:r>
            <a:r>
              <a:rPr lang="sl-SI" sz="1400" i="1">
                <a:latin typeface="Arial" charset="0"/>
              </a:rPr>
              <a:t>aravna zaporedja so lasnične strukture, dolge ~70 nt, ki jih encim ‘dicer’ pretvori v ss miRNA. Na tarčna zaporedja se vežejo nepopolno in uravnavajo njihovo izražanje preko inhibicije translacije.</a:t>
            </a:r>
          </a:p>
          <a:p>
            <a:r>
              <a:rPr lang="sl-SI" sz="1400" i="1">
                <a:latin typeface="Arial" charset="0"/>
              </a:rPr>
              <a:t>(b) Načrtovana umetna zaporedja so v celoti komplementarna tarčnim in povzročijo razgradnjo RNA.</a:t>
            </a:r>
            <a:br>
              <a:rPr lang="sl-SI" sz="1400" i="1">
                <a:latin typeface="Arial" charset="0"/>
              </a:rPr>
            </a:br>
            <a:r>
              <a:rPr lang="en-US" sz="1200">
                <a:solidFill>
                  <a:schemeClr val="bg2"/>
                </a:solidFill>
                <a:latin typeface="Arial" charset="0"/>
              </a:rPr>
              <a:t>Trends in Genetics, 19</a:t>
            </a:r>
            <a:r>
              <a:rPr lang="sl-SI" sz="1200">
                <a:solidFill>
                  <a:schemeClr val="bg2"/>
                </a:solidFill>
                <a:latin typeface="Arial" charset="0"/>
              </a:rPr>
              <a:t> (</a:t>
            </a:r>
            <a:r>
              <a:rPr lang="en-US" sz="1200">
                <a:solidFill>
                  <a:schemeClr val="bg2"/>
                </a:solidFill>
                <a:latin typeface="Arial" charset="0"/>
              </a:rPr>
              <a:t>1</a:t>
            </a:r>
            <a:r>
              <a:rPr lang="sl-SI" sz="1200">
                <a:solidFill>
                  <a:schemeClr val="bg2"/>
                </a:solidFill>
                <a:latin typeface="Arial" charset="0"/>
              </a:rPr>
              <a:t>), 9-12 (2003)</a:t>
            </a:r>
            <a:r>
              <a:rPr lang="en-US">
                <a:latin typeface="Arial" charset="0"/>
              </a:rPr>
              <a:t> </a:t>
            </a:r>
          </a:p>
          <a:p>
            <a:endParaRPr lang="en-US" sz="1000">
              <a:latin typeface="Arial" charset="0"/>
            </a:endParaRPr>
          </a:p>
        </p:txBody>
      </p:sp>
      <p:sp>
        <p:nvSpPr>
          <p:cNvPr id="39940" name="Rectangle 6"/>
          <p:cNvSpPr>
            <a:spLocks noChangeArrowheads="1"/>
          </p:cNvSpPr>
          <p:nvPr/>
        </p:nvSpPr>
        <p:spPr bwMode="auto">
          <a:xfrm>
            <a:off x="711200" y="315913"/>
            <a:ext cx="7772400" cy="369887"/>
          </a:xfrm>
          <a:prstGeom prst="rect">
            <a:avLst/>
          </a:prstGeom>
          <a:solidFill>
            <a:srgbClr val="99C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sl-SI" sz="2800">
                <a:solidFill>
                  <a:schemeClr val="tx2"/>
                </a:solidFill>
                <a:latin typeface="Arial" charset="0"/>
              </a:rPr>
              <a:t>Vektorski konstrukti za </a:t>
            </a:r>
            <a:r>
              <a:rPr lang="en-US" sz="2800">
                <a:solidFill>
                  <a:schemeClr val="tx2"/>
                </a:solidFill>
                <a:latin typeface="Arial" charset="0"/>
              </a:rPr>
              <a:t>RNA</a:t>
            </a:r>
            <a:r>
              <a:rPr lang="sl-SI" sz="2800">
                <a:solidFill>
                  <a:schemeClr val="tx2"/>
                </a:solidFill>
                <a:latin typeface="Arial" charset="0"/>
              </a:rPr>
              <a:t>i </a:t>
            </a:r>
            <a:endParaRPr lang="en-US" sz="4400">
              <a:solidFill>
                <a:schemeClr val="tx2"/>
              </a:solidFill>
              <a:latin typeface="Arial" charset="0"/>
            </a:endParaRPr>
          </a:p>
        </p:txBody>
      </p:sp>
      <p:pic>
        <p:nvPicPr>
          <p:cNvPr id="399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052513"/>
            <a:ext cx="5029200" cy="228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068638"/>
            <a:ext cx="36576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2051050" y="5300663"/>
            <a:ext cx="2825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00">
                <a:solidFill>
                  <a:schemeClr val="bg2"/>
                </a:solidFill>
              </a:rPr>
              <a:t>Trends in Microbiology</a:t>
            </a:r>
            <a:r>
              <a:rPr lang="en-US" sz="1000" b="1">
                <a:solidFill>
                  <a:schemeClr val="bg2"/>
                </a:solidFill>
              </a:rPr>
              <a:t>, </a:t>
            </a:r>
            <a:r>
              <a:rPr lang="en-US" sz="1000">
                <a:solidFill>
                  <a:schemeClr val="bg2"/>
                </a:solidFill>
              </a:rPr>
              <a:t>11</a:t>
            </a:r>
            <a:r>
              <a:rPr lang="sl-SI" sz="1000">
                <a:solidFill>
                  <a:schemeClr val="bg2"/>
                </a:solidFill>
              </a:rPr>
              <a:t> (1)</a:t>
            </a:r>
            <a:r>
              <a:rPr lang="en-US" sz="1000">
                <a:solidFill>
                  <a:schemeClr val="bg2"/>
                </a:solidFill>
              </a:rPr>
              <a:t>, </a:t>
            </a:r>
            <a:r>
              <a:rPr lang="sl-SI" sz="1000">
                <a:solidFill>
                  <a:schemeClr val="bg2"/>
                </a:solidFill>
              </a:rPr>
              <a:t> </a:t>
            </a:r>
            <a:r>
              <a:rPr lang="en-US" sz="1000">
                <a:solidFill>
                  <a:schemeClr val="bg2"/>
                </a:solidFill>
              </a:rPr>
              <a:t>37-43</a:t>
            </a:r>
            <a:r>
              <a:rPr lang="sl-SI" sz="1000">
                <a:solidFill>
                  <a:schemeClr val="bg2"/>
                </a:solidFill>
              </a:rPr>
              <a:t> (2003)</a:t>
            </a:r>
            <a:r>
              <a:rPr lang="en-US">
                <a:solidFill>
                  <a:schemeClr val="bg2"/>
                </a:solidFill>
              </a:rPr>
              <a:t> </a:t>
            </a:r>
          </a:p>
          <a:p>
            <a:endParaRPr lang="en-US" sz="1000">
              <a:solidFill>
                <a:schemeClr val="bg2"/>
              </a:solidFill>
            </a:endParaRPr>
          </a:p>
        </p:txBody>
      </p:sp>
      <p:sp>
        <p:nvSpPr>
          <p:cNvPr id="40963" name="Rectangle 4"/>
          <p:cNvSpPr>
            <a:spLocks noChangeArrowheads="1"/>
          </p:cNvSpPr>
          <p:nvPr/>
        </p:nvSpPr>
        <p:spPr bwMode="auto">
          <a:xfrm>
            <a:off x="609600" y="315913"/>
            <a:ext cx="7772400" cy="369887"/>
          </a:xfrm>
          <a:prstGeom prst="rect">
            <a:avLst/>
          </a:prstGeom>
          <a:solidFill>
            <a:srgbClr val="99C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sl-SI" sz="2800">
                <a:solidFill>
                  <a:schemeClr val="tx2"/>
                </a:solidFill>
                <a:latin typeface="Arial" charset="0"/>
              </a:rPr>
              <a:t>Viri ds RNA za </a:t>
            </a:r>
            <a:r>
              <a:rPr lang="en-US" sz="2800">
                <a:solidFill>
                  <a:schemeClr val="tx2"/>
                </a:solidFill>
                <a:latin typeface="Arial" charset="0"/>
              </a:rPr>
              <a:t>RNA</a:t>
            </a:r>
            <a:r>
              <a:rPr lang="sl-SI" sz="2800">
                <a:solidFill>
                  <a:schemeClr val="tx2"/>
                </a:solidFill>
                <a:latin typeface="Arial" charset="0"/>
              </a:rPr>
              <a:t>i </a:t>
            </a:r>
            <a:endParaRPr lang="en-US" sz="4400">
              <a:solidFill>
                <a:schemeClr val="tx2"/>
              </a:solidFill>
              <a:latin typeface="Arial" charset="0"/>
            </a:endParaRPr>
          </a:p>
        </p:txBody>
      </p:sp>
      <p:pic>
        <p:nvPicPr>
          <p:cNvPr id="409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96975"/>
            <a:ext cx="3946525"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8"/>
          <p:cNvPicPr>
            <a:picLocks noChangeAspect="1" noChangeArrowheads="1"/>
          </p:cNvPicPr>
          <p:nvPr/>
        </p:nvPicPr>
        <p:blipFill>
          <a:blip r:embed="rId4">
            <a:extLst>
              <a:ext uri="{28A0092B-C50C-407E-A947-70E740481C1C}">
                <a14:useLocalDpi xmlns:a14="http://schemas.microsoft.com/office/drawing/2010/main" val="0"/>
              </a:ext>
            </a:extLst>
          </a:blip>
          <a:srcRect l="4378"/>
          <a:stretch>
            <a:fillRect/>
          </a:stretch>
        </p:blipFill>
        <p:spPr bwMode="auto">
          <a:xfrm>
            <a:off x="4932363" y="2276475"/>
            <a:ext cx="3462337" cy="3673475"/>
          </a:xfrm>
          <a:prstGeom prst="rect">
            <a:avLst/>
          </a:prstGeom>
          <a:noFill/>
          <a:ln w="3175" cap="rnd">
            <a:solidFill>
              <a:schemeClr val="tx1"/>
            </a:solidFill>
            <a:prstDash val="sysDot"/>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88913"/>
            <a:ext cx="6818312" cy="540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011" name="Group 7"/>
          <p:cNvGrpSpPr>
            <a:grpSpLocks/>
          </p:cNvGrpSpPr>
          <p:nvPr/>
        </p:nvGrpSpPr>
        <p:grpSpPr bwMode="auto">
          <a:xfrm>
            <a:off x="7380288" y="6237288"/>
            <a:ext cx="1395412" cy="468312"/>
            <a:chOff x="4649" y="3929"/>
            <a:chExt cx="879" cy="295"/>
          </a:xfrm>
        </p:grpSpPr>
        <p:pic>
          <p:nvPicPr>
            <p:cNvPr id="430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 y="3929"/>
              <a:ext cx="607"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9" y="4065"/>
              <a:ext cx="879"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304800" y="2322513"/>
            <a:ext cx="8432800" cy="5118100"/>
          </a:xfrm>
          <a:noFill/>
        </p:spPr>
        <p:txBody>
          <a:bodyPr/>
          <a:lstStyle/>
          <a:p>
            <a:pPr marL="0" indent="0">
              <a:buFontTx/>
              <a:buNone/>
            </a:pPr>
            <a:endParaRPr lang="sl-SI" sz="1400" smtClean="0"/>
          </a:p>
          <a:p>
            <a:pPr marL="0" indent="0">
              <a:buFontTx/>
              <a:buNone/>
            </a:pPr>
            <a:endParaRPr lang="sl-SI" sz="1400" smtClean="0"/>
          </a:p>
          <a:p>
            <a:pPr marL="0" indent="0">
              <a:buFontTx/>
              <a:buNone/>
            </a:pPr>
            <a:endParaRPr lang="sl-SI" sz="1400" smtClean="0"/>
          </a:p>
        </p:txBody>
      </p:sp>
      <p:sp>
        <p:nvSpPr>
          <p:cNvPr id="6147" name="Rectangle 3"/>
          <p:cNvSpPr>
            <a:spLocks noChangeArrowheads="1"/>
          </p:cNvSpPr>
          <p:nvPr/>
        </p:nvSpPr>
        <p:spPr bwMode="auto">
          <a:xfrm>
            <a:off x="508000" y="158750"/>
            <a:ext cx="8229600" cy="633413"/>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3200">
                <a:solidFill>
                  <a:schemeClr val="tx2"/>
                </a:solidFill>
                <a:latin typeface="Arial" charset="0"/>
              </a:rPr>
              <a:t>Transgenske miši: retrovirusi</a:t>
            </a:r>
            <a:endParaRPr lang="en-US" sz="3200" i="1">
              <a:solidFill>
                <a:schemeClr val="tx2"/>
              </a:solidFill>
              <a:latin typeface="Arial" charset="0"/>
            </a:endParaRPr>
          </a:p>
        </p:txBody>
      </p:sp>
      <p:sp>
        <p:nvSpPr>
          <p:cNvPr id="6148" name="Text Box 4"/>
          <p:cNvSpPr txBox="1">
            <a:spLocks noChangeArrowheads="1"/>
          </p:cNvSpPr>
          <p:nvPr/>
        </p:nvSpPr>
        <p:spPr bwMode="auto">
          <a:xfrm>
            <a:off x="179388" y="1196975"/>
            <a:ext cx="4873625"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400">
                <a:latin typeface="Arial" charset="0"/>
              </a:rPr>
              <a:t>Retrovirusi učinkovito integrirajo vnesene gene v genom, vendar lahko prenašajo </a:t>
            </a:r>
            <a:r>
              <a:rPr lang="sl-SI" sz="1400">
                <a:solidFill>
                  <a:srgbClr val="FF33CC"/>
                </a:solidFill>
                <a:latin typeface="Arial" charset="0"/>
              </a:rPr>
              <a:t>le do ~8 kb</a:t>
            </a:r>
            <a:r>
              <a:rPr lang="sl-SI" sz="1400">
                <a:latin typeface="Arial" charset="0"/>
              </a:rPr>
              <a:t> DNA. </a:t>
            </a:r>
          </a:p>
          <a:p>
            <a:endParaRPr lang="sl-SI" sz="1400">
              <a:latin typeface="Arial" charset="0"/>
            </a:endParaRPr>
          </a:p>
          <a:p>
            <a:r>
              <a:rPr lang="sl-SI" sz="1400">
                <a:latin typeface="Arial" charset="0"/>
              </a:rPr>
              <a:t>Razen tega ni mogoče v celoti izključiti možnosti okužb, čeprav je sistem pripravljen tako, da se virusi ne morejo razmnoževati brez pomožnega  virusa, ki pa teoretično vseeno lahko zaide v isto jedro in povzroči namnoževanje virusov. To pa bi bilo nesprejemljivo pri proizvodnji reagentov ali hrane. </a:t>
            </a:r>
          </a:p>
          <a:p>
            <a:endParaRPr lang="sl-SI" sz="1400">
              <a:latin typeface="Arial" charset="0"/>
            </a:endParaRPr>
          </a:p>
          <a:p>
            <a:r>
              <a:rPr lang="sl-SI" sz="1400">
                <a:latin typeface="Arial" charset="0"/>
              </a:rPr>
              <a:t>Metode ne uporabljamo v postopkih za pripravo komercialno uporabnih transgenskih živali.</a:t>
            </a: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125538"/>
            <a:ext cx="3281363"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4572000" y="4149725"/>
            <a:ext cx="24479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200" b="1" dirty="0" err="1">
                <a:latin typeface="Arial Narrow" pitchFamily="34" charset="0"/>
              </a:rPr>
              <a:t>življenjski</a:t>
            </a:r>
            <a:r>
              <a:rPr lang="en-US" sz="1200" b="1" dirty="0">
                <a:latin typeface="Arial Narrow" pitchFamily="34" charset="0"/>
              </a:rPr>
              <a:t> </a:t>
            </a:r>
            <a:r>
              <a:rPr lang="en-US" sz="1200" b="1" dirty="0" err="1">
                <a:latin typeface="Arial Narrow" pitchFamily="34" charset="0"/>
              </a:rPr>
              <a:t>cikel</a:t>
            </a:r>
            <a:r>
              <a:rPr lang="en-US" sz="1200" b="1" dirty="0">
                <a:latin typeface="Arial Narrow" pitchFamily="34" charset="0"/>
              </a:rPr>
              <a:t> </a:t>
            </a:r>
            <a:r>
              <a:rPr lang="en-US" sz="1200" b="1" dirty="0" err="1">
                <a:latin typeface="Arial Narrow" pitchFamily="34" charset="0"/>
              </a:rPr>
              <a:t>wt</a:t>
            </a:r>
            <a:r>
              <a:rPr lang="en-US" sz="1200" b="1" dirty="0">
                <a:latin typeface="Arial Narrow" pitchFamily="34" charset="0"/>
              </a:rPr>
              <a:t> </a:t>
            </a:r>
            <a:r>
              <a:rPr lang="en-US" sz="1200" b="1" dirty="0" err="1">
                <a:latin typeface="Arial Narrow" pitchFamily="34" charset="0"/>
              </a:rPr>
              <a:t>retrovirusa</a:t>
            </a:r>
            <a:endParaRPr lang="en-US" sz="1200" b="1" dirty="0">
              <a:latin typeface="Arial Narrow" pitchFamily="34" charset="0"/>
            </a:endParaRPr>
          </a:p>
        </p:txBody>
      </p:sp>
      <p:sp>
        <p:nvSpPr>
          <p:cNvPr id="7171" name="Text Box 126"/>
          <p:cNvSpPr txBox="1">
            <a:spLocks noChangeArrowheads="1"/>
          </p:cNvSpPr>
          <p:nvPr/>
        </p:nvSpPr>
        <p:spPr bwMode="auto">
          <a:xfrm>
            <a:off x="1547813" y="4581525"/>
            <a:ext cx="37798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200" i="1"/>
              <a:t>gag</a:t>
            </a:r>
            <a:r>
              <a:rPr lang="en-GB" sz="1200"/>
              <a:t> - encodes proteins of nucleoprotein core of virion.</a:t>
            </a:r>
          </a:p>
          <a:p>
            <a:r>
              <a:rPr lang="en-GB" sz="1200" i="1"/>
              <a:t>pol</a:t>
            </a:r>
            <a:r>
              <a:rPr lang="en-GB" sz="1200"/>
              <a:t> - encodes reverse transcriptase, integrase etc functions.</a:t>
            </a:r>
          </a:p>
          <a:p>
            <a:r>
              <a:rPr lang="en-GB" sz="1200" i="1"/>
              <a:t>env</a:t>
            </a:r>
            <a:r>
              <a:rPr lang="en-GB" sz="1200"/>
              <a:t> - encodes surface protein components of virion.</a:t>
            </a:r>
          </a:p>
          <a:p>
            <a:r>
              <a:rPr lang="en-GB" sz="1200">
                <a:latin typeface="Symbol" pitchFamily="18" charset="2"/>
                <a:sym typeface="Symbol" pitchFamily="18" charset="2"/>
              </a:rPr>
              <a:t></a:t>
            </a:r>
            <a:r>
              <a:rPr lang="en-GB" sz="1200">
                <a:sym typeface="Symbol" pitchFamily="18" charset="2"/>
              </a:rPr>
              <a:t> - packaging signal.</a:t>
            </a:r>
            <a:endParaRPr lang="en-GB" sz="1200">
              <a:latin typeface="Symbol" pitchFamily="18" charset="2"/>
              <a:sym typeface="Symbol" pitchFamily="18" charset="2"/>
            </a:endParaRPr>
          </a:p>
        </p:txBody>
      </p:sp>
      <p:pic>
        <p:nvPicPr>
          <p:cNvPr id="7172" name="Picture 130" descr="무제-1 복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76250"/>
            <a:ext cx="5976937" cy="36798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7173" name="Group 131"/>
          <p:cNvGrpSpPr>
            <a:grpSpLocks/>
          </p:cNvGrpSpPr>
          <p:nvPr/>
        </p:nvGrpSpPr>
        <p:grpSpPr bwMode="auto">
          <a:xfrm>
            <a:off x="1187450" y="5589588"/>
            <a:ext cx="6075363" cy="723900"/>
            <a:chOff x="240" y="3072"/>
            <a:chExt cx="3827" cy="456"/>
          </a:xfrm>
        </p:grpSpPr>
        <p:grpSp>
          <p:nvGrpSpPr>
            <p:cNvPr id="7174" name="Group 132"/>
            <p:cNvGrpSpPr>
              <a:grpSpLocks/>
            </p:cNvGrpSpPr>
            <p:nvPr/>
          </p:nvGrpSpPr>
          <p:grpSpPr bwMode="auto">
            <a:xfrm>
              <a:off x="384" y="3408"/>
              <a:ext cx="3496" cy="120"/>
              <a:chOff x="400" y="1752"/>
              <a:chExt cx="3816" cy="240"/>
            </a:xfrm>
          </p:grpSpPr>
          <p:sp>
            <p:nvSpPr>
              <p:cNvPr id="7179" name="Line 133"/>
              <p:cNvSpPr>
                <a:spLocks noChangeShapeType="1"/>
              </p:cNvSpPr>
              <p:nvPr/>
            </p:nvSpPr>
            <p:spPr bwMode="auto">
              <a:xfrm>
                <a:off x="400" y="1872"/>
                <a:ext cx="3816" cy="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7180" name="Rectangle 134"/>
              <p:cNvSpPr>
                <a:spLocks noChangeArrowheads="1"/>
              </p:cNvSpPr>
              <p:nvPr/>
            </p:nvSpPr>
            <p:spPr bwMode="auto">
              <a:xfrm>
                <a:off x="784" y="1760"/>
                <a:ext cx="944" cy="232"/>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i="1"/>
                  <a:t>gag</a:t>
                </a:r>
                <a:endParaRPr lang="en-GB" sz="1200"/>
              </a:p>
            </p:txBody>
          </p:sp>
          <p:sp>
            <p:nvSpPr>
              <p:cNvPr id="7181" name="Rectangle 135"/>
              <p:cNvSpPr>
                <a:spLocks noChangeArrowheads="1"/>
              </p:cNvSpPr>
              <p:nvPr/>
            </p:nvSpPr>
            <p:spPr bwMode="auto">
              <a:xfrm>
                <a:off x="1736" y="1760"/>
                <a:ext cx="944" cy="232"/>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i="1">
                    <a:solidFill>
                      <a:schemeClr val="bg1"/>
                    </a:solidFill>
                  </a:rPr>
                  <a:t>pol</a:t>
                </a:r>
                <a:endParaRPr lang="en-GB" sz="1200"/>
              </a:p>
            </p:txBody>
          </p:sp>
          <p:sp>
            <p:nvSpPr>
              <p:cNvPr id="7182" name="Rectangle 136"/>
              <p:cNvSpPr>
                <a:spLocks noChangeArrowheads="1"/>
              </p:cNvSpPr>
              <p:nvPr/>
            </p:nvSpPr>
            <p:spPr bwMode="auto">
              <a:xfrm>
                <a:off x="2688" y="1760"/>
                <a:ext cx="944" cy="232"/>
              </a:xfrm>
              <a:prstGeom prst="rect">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i="1"/>
                  <a:t>env</a:t>
                </a:r>
                <a:endParaRPr lang="en-GB" sz="1200"/>
              </a:p>
            </p:txBody>
          </p:sp>
          <p:sp>
            <p:nvSpPr>
              <p:cNvPr id="7183" name="Rectangle 137"/>
              <p:cNvSpPr>
                <a:spLocks noChangeArrowheads="1"/>
              </p:cNvSpPr>
              <p:nvPr/>
            </p:nvSpPr>
            <p:spPr bwMode="auto">
              <a:xfrm>
                <a:off x="408" y="1760"/>
                <a:ext cx="168" cy="23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a:t>R</a:t>
                </a:r>
              </a:p>
            </p:txBody>
          </p:sp>
          <p:sp>
            <p:nvSpPr>
              <p:cNvPr id="7184" name="Rectangle 138"/>
              <p:cNvSpPr>
                <a:spLocks noChangeArrowheads="1"/>
              </p:cNvSpPr>
              <p:nvPr/>
            </p:nvSpPr>
            <p:spPr bwMode="auto">
              <a:xfrm>
                <a:off x="584" y="1760"/>
                <a:ext cx="216" cy="232"/>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a:solidFill>
                      <a:schemeClr val="bg1"/>
                    </a:solidFill>
                  </a:rPr>
                  <a:t>U5</a:t>
                </a:r>
                <a:endParaRPr lang="en-GB" sz="1200"/>
              </a:p>
            </p:txBody>
          </p:sp>
          <p:sp>
            <p:nvSpPr>
              <p:cNvPr id="7185" name="Rectangle 139"/>
              <p:cNvSpPr>
                <a:spLocks noChangeArrowheads="1"/>
              </p:cNvSpPr>
              <p:nvPr/>
            </p:nvSpPr>
            <p:spPr bwMode="auto">
              <a:xfrm>
                <a:off x="3680" y="1752"/>
                <a:ext cx="328" cy="23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a:t>U3</a:t>
                </a:r>
              </a:p>
            </p:txBody>
          </p:sp>
          <p:sp>
            <p:nvSpPr>
              <p:cNvPr id="7186" name="Rectangle 140"/>
              <p:cNvSpPr>
                <a:spLocks noChangeArrowheads="1"/>
              </p:cNvSpPr>
              <p:nvPr/>
            </p:nvSpPr>
            <p:spPr bwMode="auto">
              <a:xfrm>
                <a:off x="4016" y="1752"/>
                <a:ext cx="168" cy="23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a:t>R</a:t>
                </a:r>
              </a:p>
            </p:txBody>
          </p:sp>
        </p:grpSp>
        <p:sp>
          <p:nvSpPr>
            <p:cNvPr id="7175" name="Text Box 141"/>
            <p:cNvSpPr txBox="1">
              <a:spLocks noChangeArrowheads="1"/>
            </p:cNvSpPr>
            <p:nvPr/>
          </p:nvSpPr>
          <p:spPr bwMode="auto">
            <a:xfrm>
              <a:off x="240" y="3168"/>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200"/>
                <a:t>5’ flanking</a:t>
              </a:r>
            </a:p>
          </p:txBody>
        </p:sp>
        <p:sp>
          <p:nvSpPr>
            <p:cNvPr id="7176" name="Text Box 142"/>
            <p:cNvSpPr txBox="1">
              <a:spLocks noChangeArrowheads="1"/>
            </p:cNvSpPr>
            <p:nvPr/>
          </p:nvSpPr>
          <p:spPr bwMode="auto">
            <a:xfrm>
              <a:off x="3408" y="3168"/>
              <a:ext cx="65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200"/>
                <a:t>3’ flanking</a:t>
              </a:r>
            </a:p>
          </p:txBody>
        </p:sp>
        <p:sp>
          <p:nvSpPr>
            <p:cNvPr id="7177" name="Line 143"/>
            <p:cNvSpPr>
              <a:spLocks noChangeShapeType="1"/>
            </p:cNvSpPr>
            <p:nvPr/>
          </p:nvSpPr>
          <p:spPr bwMode="auto">
            <a:xfrm flipH="1" flipV="1">
              <a:off x="816" y="3264"/>
              <a:ext cx="2" cy="1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7178" name="Text Box 144"/>
            <p:cNvSpPr txBox="1">
              <a:spLocks noChangeArrowheads="1"/>
            </p:cNvSpPr>
            <p:nvPr/>
          </p:nvSpPr>
          <p:spPr bwMode="auto">
            <a:xfrm>
              <a:off x="720" y="3072"/>
              <a:ext cx="19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200">
                  <a:latin typeface="Symbol" pitchFamily="18" charset="2"/>
                  <a:sym typeface="Symbol" pitchFamily="18" charset="2"/>
                </a:rPr>
                <a:t></a:t>
              </a:r>
              <a:endParaRPr lang="en-GB" sz="120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26"/>
          <p:cNvGrpSpPr>
            <a:grpSpLocks/>
          </p:cNvGrpSpPr>
          <p:nvPr/>
        </p:nvGrpSpPr>
        <p:grpSpPr bwMode="auto">
          <a:xfrm>
            <a:off x="1042988" y="1125538"/>
            <a:ext cx="6985000" cy="3611562"/>
            <a:chOff x="657" y="890"/>
            <a:chExt cx="4173" cy="2094"/>
          </a:xfrm>
        </p:grpSpPr>
        <p:sp>
          <p:nvSpPr>
            <p:cNvPr id="8195" name="Freeform 130" descr="Blue tissue paper"/>
            <p:cNvSpPr>
              <a:spLocks/>
            </p:cNvSpPr>
            <p:nvPr/>
          </p:nvSpPr>
          <p:spPr bwMode="auto">
            <a:xfrm>
              <a:off x="825" y="2076"/>
              <a:ext cx="1949" cy="903"/>
            </a:xfrm>
            <a:custGeom>
              <a:avLst/>
              <a:gdLst>
                <a:gd name="T0" fmla="*/ 599 w 2615"/>
                <a:gd name="T1" fmla="*/ 91 h 1523"/>
                <a:gd name="T2" fmla="*/ 377 w 2615"/>
                <a:gd name="T3" fmla="*/ 55 h 1523"/>
                <a:gd name="T4" fmla="*/ 297 w 2615"/>
                <a:gd name="T5" fmla="*/ 4 h 1523"/>
                <a:gd name="T6" fmla="*/ 115 w 2615"/>
                <a:gd name="T7" fmla="*/ 80 h 1523"/>
                <a:gd name="T8" fmla="*/ 89 w 2615"/>
                <a:gd name="T9" fmla="*/ 209 h 1523"/>
                <a:gd name="T10" fmla="*/ 8 w 2615"/>
                <a:gd name="T11" fmla="*/ 299 h 1523"/>
                <a:gd name="T12" fmla="*/ 40 w 2615"/>
                <a:gd name="T13" fmla="*/ 395 h 1523"/>
                <a:gd name="T14" fmla="*/ 235 w 2615"/>
                <a:gd name="T15" fmla="*/ 451 h 1523"/>
                <a:gd name="T16" fmla="*/ 461 w 2615"/>
                <a:gd name="T17" fmla="*/ 530 h 1523"/>
                <a:gd name="T18" fmla="*/ 666 w 2615"/>
                <a:gd name="T19" fmla="*/ 482 h 1523"/>
                <a:gd name="T20" fmla="*/ 893 w 2615"/>
                <a:gd name="T21" fmla="*/ 527 h 1523"/>
                <a:gd name="T22" fmla="*/ 1146 w 2615"/>
                <a:gd name="T23" fmla="*/ 510 h 1523"/>
                <a:gd name="T24" fmla="*/ 1235 w 2615"/>
                <a:gd name="T25" fmla="*/ 406 h 1523"/>
                <a:gd name="T26" fmla="*/ 1426 w 2615"/>
                <a:gd name="T27" fmla="*/ 330 h 1523"/>
                <a:gd name="T28" fmla="*/ 1394 w 2615"/>
                <a:gd name="T29" fmla="*/ 190 h 1523"/>
                <a:gd name="T30" fmla="*/ 1248 w 2615"/>
                <a:gd name="T31" fmla="*/ 80 h 1523"/>
                <a:gd name="T32" fmla="*/ 1061 w 2615"/>
                <a:gd name="T33" fmla="*/ 136 h 1523"/>
                <a:gd name="T34" fmla="*/ 888 w 2615"/>
                <a:gd name="T35" fmla="*/ 46 h 1523"/>
                <a:gd name="T36" fmla="*/ 671 w 2615"/>
                <a:gd name="T37" fmla="*/ 75 h 1523"/>
                <a:gd name="T38" fmla="*/ 599 w 2615"/>
                <a:gd name="T39" fmla="*/ 91 h 15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615" h="1523">
                  <a:moveTo>
                    <a:pt x="1079" y="260"/>
                  </a:moveTo>
                  <a:cubicBezTo>
                    <a:pt x="991" y="251"/>
                    <a:pt x="770" y="197"/>
                    <a:pt x="679" y="156"/>
                  </a:cubicBezTo>
                  <a:cubicBezTo>
                    <a:pt x="588" y="115"/>
                    <a:pt x="614" y="0"/>
                    <a:pt x="535" y="12"/>
                  </a:cubicBezTo>
                  <a:cubicBezTo>
                    <a:pt x="456" y="24"/>
                    <a:pt x="270" y="131"/>
                    <a:pt x="207" y="228"/>
                  </a:cubicBezTo>
                  <a:cubicBezTo>
                    <a:pt x="144" y="325"/>
                    <a:pt x="191" y="492"/>
                    <a:pt x="159" y="596"/>
                  </a:cubicBezTo>
                  <a:cubicBezTo>
                    <a:pt x="127" y="700"/>
                    <a:pt x="30" y="764"/>
                    <a:pt x="15" y="852"/>
                  </a:cubicBezTo>
                  <a:cubicBezTo>
                    <a:pt x="0" y="940"/>
                    <a:pt x="3" y="1052"/>
                    <a:pt x="71" y="1124"/>
                  </a:cubicBezTo>
                  <a:cubicBezTo>
                    <a:pt x="139" y="1196"/>
                    <a:pt x="296" y="1220"/>
                    <a:pt x="423" y="1284"/>
                  </a:cubicBezTo>
                  <a:cubicBezTo>
                    <a:pt x="550" y="1348"/>
                    <a:pt x="702" y="1493"/>
                    <a:pt x="831" y="1508"/>
                  </a:cubicBezTo>
                  <a:cubicBezTo>
                    <a:pt x="960" y="1523"/>
                    <a:pt x="1070" y="1373"/>
                    <a:pt x="1199" y="1372"/>
                  </a:cubicBezTo>
                  <a:cubicBezTo>
                    <a:pt x="1328" y="1371"/>
                    <a:pt x="1463" y="1487"/>
                    <a:pt x="1607" y="1500"/>
                  </a:cubicBezTo>
                  <a:cubicBezTo>
                    <a:pt x="1751" y="1513"/>
                    <a:pt x="1960" y="1509"/>
                    <a:pt x="2063" y="1452"/>
                  </a:cubicBezTo>
                  <a:cubicBezTo>
                    <a:pt x="2166" y="1395"/>
                    <a:pt x="2139" y="1241"/>
                    <a:pt x="2223" y="1156"/>
                  </a:cubicBezTo>
                  <a:cubicBezTo>
                    <a:pt x="2307" y="1071"/>
                    <a:pt x="2519" y="1043"/>
                    <a:pt x="2567" y="940"/>
                  </a:cubicBezTo>
                  <a:cubicBezTo>
                    <a:pt x="2615" y="837"/>
                    <a:pt x="2564" y="659"/>
                    <a:pt x="2511" y="540"/>
                  </a:cubicBezTo>
                  <a:cubicBezTo>
                    <a:pt x="2458" y="421"/>
                    <a:pt x="2347" y="253"/>
                    <a:pt x="2247" y="228"/>
                  </a:cubicBezTo>
                  <a:cubicBezTo>
                    <a:pt x="2147" y="203"/>
                    <a:pt x="2019" y="404"/>
                    <a:pt x="1911" y="388"/>
                  </a:cubicBezTo>
                  <a:cubicBezTo>
                    <a:pt x="1803" y="372"/>
                    <a:pt x="1716" y="161"/>
                    <a:pt x="1599" y="132"/>
                  </a:cubicBezTo>
                  <a:cubicBezTo>
                    <a:pt x="1482" y="103"/>
                    <a:pt x="1297" y="191"/>
                    <a:pt x="1207" y="212"/>
                  </a:cubicBezTo>
                  <a:cubicBezTo>
                    <a:pt x="1117" y="233"/>
                    <a:pt x="1167" y="269"/>
                    <a:pt x="1079" y="260"/>
                  </a:cubicBezTo>
                  <a:close/>
                </a:path>
              </a:pathLst>
            </a:cu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196" name="Line 131"/>
            <p:cNvSpPr>
              <a:spLocks noChangeShapeType="1"/>
            </p:cNvSpPr>
            <p:nvPr/>
          </p:nvSpPr>
          <p:spPr bwMode="auto">
            <a:xfrm>
              <a:off x="890" y="1237"/>
              <a:ext cx="13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197" name="Rectangle 132"/>
            <p:cNvSpPr>
              <a:spLocks noChangeArrowheads="1"/>
            </p:cNvSpPr>
            <p:nvPr/>
          </p:nvSpPr>
          <p:spPr bwMode="auto">
            <a:xfrm>
              <a:off x="866" y="1195"/>
              <a:ext cx="131" cy="8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198" name="Rectangle 133"/>
            <p:cNvSpPr>
              <a:spLocks noChangeArrowheads="1"/>
            </p:cNvSpPr>
            <p:nvPr/>
          </p:nvSpPr>
          <p:spPr bwMode="auto">
            <a:xfrm>
              <a:off x="2095" y="1198"/>
              <a:ext cx="130" cy="8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199" name="Rectangle 134"/>
            <p:cNvSpPr>
              <a:spLocks noChangeArrowheads="1"/>
            </p:cNvSpPr>
            <p:nvPr/>
          </p:nvSpPr>
          <p:spPr bwMode="auto">
            <a:xfrm>
              <a:off x="1051" y="1198"/>
              <a:ext cx="996" cy="7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00" name="Text Box 135"/>
            <p:cNvSpPr txBox="1">
              <a:spLocks noChangeArrowheads="1"/>
            </p:cNvSpPr>
            <p:nvPr/>
          </p:nvSpPr>
          <p:spPr bwMode="auto">
            <a:xfrm>
              <a:off x="1247" y="1162"/>
              <a:ext cx="422"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900">
                  <a:solidFill>
                    <a:srgbClr val="FFFFCC"/>
                  </a:solidFill>
                </a:rPr>
                <a:t>transgene</a:t>
              </a:r>
              <a:endParaRPr lang="en-GB" sz="1000">
                <a:solidFill>
                  <a:srgbClr val="FFFFCC"/>
                </a:solidFill>
              </a:endParaRPr>
            </a:p>
          </p:txBody>
        </p:sp>
        <p:sp>
          <p:nvSpPr>
            <p:cNvPr id="8201" name="Text Box 136"/>
            <p:cNvSpPr txBox="1">
              <a:spLocks noChangeArrowheads="1"/>
            </p:cNvSpPr>
            <p:nvPr/>
          </p:nvSpPr>
          <p:spPr bwMode="auto">
            <a:xfrm>
              <a:off x="761" y="1064"/>
              <a:ext cx="288"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000"/>
                <a:t>LTR</a:t>
              </a:r>
            </a:p>
          </p:txBody>
        </p:sp>
        <p:sp>
          <p:nvSpPr>
            <p:cNvPr id="8202" name="Text Box 137"/>
            <p:cNvSpPr txBox="1">
              <a:spLocks noChangeArrowheads="1"/>
            </p:cNvSpPr>
            <p:nvPr/>
          </p:nvSpPr>
          <p:spPr bwMode="auto">
            <a:xfrm>
              <a:off x="2055" y="1064"/>
              <a:ext cx="253"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000"/>
                <a:t>LTR</a:t>
              </a:r>
            </a:p>
          </p:txBody>
        </p:sp>
        <p:sp>
          <p:nvSpPr>
            <p:cNvPr id="8203" name="Text Box 138"/>
            <p:cNvSpPr txBox="1">
              <a:spLocks noChangeArrowheads="1"/>
            </p:cNvSpPr>
            <p:nvPr/>
          </p:nvSpPr>
          <p:spPr bwMode="auto">
            <a:xfrm>
              <a:off x="968" y="890"/>
              <a:ext cx="194"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000">
                  <a:latin typeface="Symbol" pitchFamily="18" charset="2"/>
                  <a:sym typeface="Symbol" pitchFamily="18" charset="2"/>
                </a:rPr>
                <a:t></a:t>
              </a:r>
              <a:endParaRPr lang="en-GB" sz="1000"/>
            </a:p>
          </p:txBody>
        </p:sp>
        <p:sp>
          <p:nvSpPr>
            <p:cNvPr id="8204" name="Line 139"/>
            <p:cNvSpPr>
              <a:spLocks noChangeShapeType="1"/>
            </p:cNvSpPr>
            <p:nvPr/>
          </p:nvSpPr>
          <p:spPr bwMode="auto">
            <a:xfrm>
              <a:off x="1071" y="1064"/>
              <a:ext cx="1" cy="1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nvGrpSpPr>
            <p:cNvPr id="8205" name="Group 140"/>
            <p:cNvGrpSpPr>
              <a:grpSpLocks/>
            </p:cNvGrpSpPr>
            <p:nvPr/>
          </p:nvGrpSpPr>
          <p:grpSpPr bwMode="auto">
            <a:xfrm>
              <a:off x="1176" y="2267"/>
              <a:ext cx="846" cy="76"/>
              <a:chOff x="944" y="2952"/>
              <a:chExt cx="1824" cy="152"/>
            </a:xfrm>
          </p:grpSpPr>
          <p:sp>
            <p:nvSpPr>
              <p:cNvPr id="8287" name="Line 141"/>
              <p:cNvSpPr>
                <a:spLocks noChangeShapeType="1"/>
              </p:cNvSpPr>
              <p:nvPr/>
            </p:nvSpPr>
            <p:spPr bwMode="auto">
              <a:xfrm>
                <a:off x="976" y="3024"/>
                <a:ext cx="17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88" name="Rectangle 142"/>
              <p:cNvSpPr>
                <a:spLocks noChangeArrowheads="1"/>
              </p:cNvSpPr>
              <p:nvPr/>
            </p:nvSpPr>
            <p:spPr bwMode="auto">
              <a:xfrm>
                <a:off x="944" y="2952"/>
                <a:ext cx="176"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89" name="Rectangle 143"/>
              <p:cNvSpPr>
                <a:spLocks noChangeArrowheads="1"/>
              </p:cNvSpPr>
              <p:nvPr/>
            </p:nvSpPr>
            <p:spPr bwMode="auto">
              <a:xfrm>
                <a:off x="2592" y="2960"/>
                <a:ext cx="176"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90" name="Rectangle 144"/>
              <p:cNvSpPr>
                <a:spLocks noChangeArrowheads="1"/>
              </p:cNvSpPr>
              <p:nvPr/>
            </p:nvSpPr>
            <p:spPr bwMode="auto">
              <a:xfrm>
                <a:off x="1192" y="2960"/>
                <a:ext cx="1336" cy="12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8206" name="AutoShape 145"/>
            <p:cNvSpPr>
              <a:spLocks noChangeArrowheads="1"/>
            </p:cNvSpPr>
            <p:nvPr/>
          </p:nvSpPr>
          <p:spPr bwMode="auto">
            <a:xfrm>
              <a:off x="1390" y="1659"/>
              <a:ext cx="316" cy="599"/>
            </a:xfrm>
            <a:prstGeom prst="downArrow">
              <a:avLst>
                <a:gd name="adj1" fmla="val 50000"/>
                <a:gd name="adj2" fmla="val 47389"/>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07" name="Rectangle 146"/>
            <p:cNvSpPr>
              <a:spLocks noChangeArrowheads="1"/>
            </p:cNvSpPr>
            <p:nvPr/>
          </p:nvSpPr>
          <p:spPr bwMode="auto">
            <a:xfrm>
              <a:off x="1051" y="1413"/>
              <a:ext cx="996" cy="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nvGrpSpPr>
            <p:cNvPr id="8208" name="Group 147"/>
            <p:cNvGrpSpPr>
              <a:grpSpLocks/>
            </p:cNvGrpSpPr>
            <p:nvPr/>
          </p:nvGrpSpPr>
          <p:grpSpPr bwMode="auto">
            <a:xfrm>
              <a:off x="866" y="1408"/>
              <a:ext cx="1359" cy="90"/>
              <a:chOff x="704" y="1312"/>
              <a:chExt cx="1824" cy="152"/>
            </a:xfrm>
          </p:grpSpPr>
          <p:sp>
            <p:nvSpPr>
              <p:cNvPr id="8281" name="Line 148"/>
              <p:cNvSpPr>
                <a:spLocks noChangeShapeType="1"/>
              </p:cNvSpPr>
              <p:nvPr/>
            </p:nvSpPr>
            <p:spPr bwMode="auto">
              <a:xfrm>
                <a:off x="736" y="1384"/>
                <a:ext cx="17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82" name="Rectangle 149"/>
              <p:cNvSpPr>
                <a:spLocks noChangeArrowheads="1"/>
              </p:cNvSpPr>
              <p:nvPr/>
            </p:nvSpPr>
            <p:spPr bwMode="auto">
              <a:xfrm>
                <a:off x="704" y="1312"/>
                <a:ext cx="176"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83" name="Rectangle 150"/>
              <p:cNvSpPr>
                <a:spLocks noChangeArrowheads="1"/>
              </p:cNvSpPr>
              <p:nvPr/>
            </p:nvSpPr>
            <p:spPr bwMode="auto">
              <a:xfrm>
                <a:off x="2352" y="1320"/>
                <a:ext cx="176"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84" name="Rectangle 151"/>
              <p:cNvSpPr>
                <a:spLocks noChangeArrowheads="1"/>
              </p:cNvSpPr>
              <p:nvPr/>
            </p:nvSpPr>
            <p:spPr bwMode="auto">
              <a:xfrm>
                <a:off x="952" y="1320"/>
                <a:ext cx="368" cy="12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85" name="Rectangle 152"/>
              <p:cNvSpPr>
                <a:spLocks noChangeArrowheads="1"/>
              </p:cNvSpPr>
              <p:nvPr/>
            </p:nvSpPr>
            <p:spPr bwMode="auto">
              <a:xfrm>
                <a:off x="1320" y="1320"/>
                <a:ext cx="488" cy="128"/>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86" name="Rectangle 153"/>
              <p:cNvSpPr>
                <a:spLocks noChangeArrowheads="1"/>
              </p:cNvSpPr>
              <p:nvPr/>
            </p:nvSpPr>
            <p:spPr bwMode="auto">
              <a:xfrm>
                <a:off x="1816" y="1320"/>
                <a:ext cx="480" cy="128"/>
              </a:xfrm>
              <a:prstGeom prst="rect">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8209" name="Text Box 154"/>
            <p:cNvSpPr txBox="1">
              <a:spLocks noChangeArrowheads="1"/>
            </p:cNvSpPr>
            <p:nvPr/>
          </p:nvSpPr>
          <p:spPr bwMode="auto">
            <a:xfrm>
              <a:off x="1123" y="1471"/>
              <a:ext cx="816"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200" i="1"/>
                <a:t>gag     pol     env</a:t>
              </a:r>
              <a:endParaRPr lang="en-GB" sz="1200"/>
            </a:p>
          </p:txBody>
        </p:sp>
        <p:grpSp>
          <p:nvGrpSpPr>
            <p:cNvPr id="8210" name="Group 155"/>
            <p:cNvGrpSpPr>
              <a:grpSpLocks/>
            </p:cNvGrpSpPr>
            <p:nvPr/>
          </p:nvGrpSpPr>
          <p:grpSpPr bwMode="auto">
            <a:xfrm>
              <a:off x="1134" y="2505"/>
              <a:ext cx="883" cy="80"/>
              <a:chOff x="704" y="1312"/>
              <a:chExt cx="1824" cy="152"/>
            </a:xfrm>
          </p:grpSpPr>
          <p:sp>
            <p:nvSpPr>
              <p:cNvPr id="8275" name="Line 156"/>
              <p:cNvSpPr>
                <a:spLocks noChangeShapeType="1"/>
              </p:cNvSpPr>
              <p:nvPr/>
            </p:nvSpPr>
            <p:spPr bwMode="auto">
              <a:xfrm>
                <a:off x="736" y="1384"/>
                <a:ext cx="17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76" name="Rectangle 157"/>
              <p:cNvSpPr>
                <a:spLocks noChangeArrowheads="1"/>
              </p:cNvSpPr>
              <p:nvPr/>
            </p:nvSpPr>
            <p:spPr bwMode="auto">
              <a:xfrm>
                <a:off x="704" y="1312"/>
                <a:ext cx="176"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77" name="Rectangle 158"/>
              <p:cNvSpPr>
                <a:spLocks noChangeArrowheads="1"/>
              </p:cNvSpPr>
              <p:nvPr/>
            </p:nvSpPr>
            <p:spPr bwMode="auto">
              <a:xfrm>
                <a:off x="2352" y="1320"/>
                <a:ext cx="176"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78" name="Rectangle 159"/>
              <p:cNvSpPr>
                <a:spLocks noChangeArrowheads="1"/>
              </p:cNvSpPr>
              <p:nvPr/>
            </p:nvSpPr>
            <p:spPr bwMode="auto">
              <a:xfrm>
                <a:off x="952" y="1320"/>
                <a:ext cx="368" cy="12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79" name="Rectangle 160"/>
              <p:cNvSpPr>
                <a:spLocks noChangeArrowheads="1"/>
              </p:cNvSpPr>
              <p:nvPr/>
            </p:nvSpPr>
            <p:spPr bwMode="auto">
              <a:xfrm>
                <a:off x="1320" y="1320"/>
                <a:ext cx="488" cy="128"/>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80" name="Rectangle 161"/>
              <p:cNvSpPr>
                <a:spLocks noChangeArrowheads="1"/>
              </p:cNvSpPr>
              <p:nvPr/>
            </p:nvSpPr>
            <p:spPr bwMode="auto">
              <a:xfrm>
                <a:off x="1816" y="1320"/>
                <a:ext cx="480" cy="128"/>
              </a:xfrm>
              <a:prstGeom prst="rect">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8211" name="Text Box 162"/>
            <p:cNvSpPr txBox="1">
              <a:spLocks noChangeArrowheads="1"/>
            </p:cNvSpPr>
            <p:nvPr/>
          </p:nvSpPr>
          <p:spPr bwMode="auto">
            <a:xfrm>
              <a:off x="1019" y="1355"/>
              <a:ext cx="161" cy="1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000" b="1">
                  <a:solidFill>
                    <a:srgbClr val="FF6600"/>
                  </a:solidFill>
                  <a:latin typeface="Arial" charset="0"/>
                </a:rPr>
                <a:t>X</a:t>
              </a:r>
              <a:endParaRPr lang="en-GB" sz="1000"/>
            </a:p>
          </p:txBody>
        </p:sp>
        <p:sp>
          <p:nvSpPr>
            <p:cNvPr id="8212" name="Freeform 163"/>
            <p:cNvSpPr>
              <a:spLocks/>
            </p:cNvSpPr>
            <p:nvPr/>
          </p:nvSpPr>
          <p:spPr bwMode="auto">
            <a:xfrm>
              <a:off x="1277" y="2366"/>
              <a:ext cx="811" cy="63"/>
            </a:xfrm>
            <a:custGeom>
              <a:avLst/>
              <a:gdLst>
                <a:gd name="T0" fmla="*/ 0 w 1088"/>
                <a:gd name="T1" fmla="*/ 3 h 106"/>
                <a:gd name="T2" fmla="*/ 54 w 1088"/>
                <a:gd name="T3" fmla="*/ 23 h 106"/>
                <a:gd name="T4" fmla="*/ 84 w 1088"/>
                <a:gd name="T5" fmla="*/ 6 h 106"/>
                <a:gd name="T6" fmla="*/ 138 w 1088"/>
                <a:gd name="T7" fmla="*/ 26 h 106"/>
                <a:gd name="T8" fmla="*/ 178 w 1088"/>
                <a:gd name="T9" fmla="*/ 6 h 106"/>
                <a:gd name="T10" fmla="*/ 227 w 1088"/>
                <a:gd name="T11" fmla="*/ 32 h 106"/>
                <a:gd name="T12" fmla="*/ 271 w 1088"/>
                <a:gd name="T13" fmla="*/ 6 h 106"/>
                <a:gd name="T14" fmla="*/ 320 w 1088"/>
                <a:gd name="T15" fmla="*/ 32 h 106"/>
                <a:gd name="T16" fmla="*/ 360 w 1088"/>
                <a:gd name="T17" fmla="*/ 12 h 106"/>
                <a:gd name="T18" fmla="*/ 418 w 1088"/>
                <a:gd name="T19" fmla="*/ 29 h 106"/>
                <a:gd name="T20" fmla="*/ 453 w 1088"/>
                <a:gd name="T21" fmla="*/ 1 h 106"/>
                <a:gd name="T22" fmla="*/ 538 w 1088"/>
                <a:gd name="T23" fmla="*/ 32 h 106"/>
                <a:gd name="T24" fmla="*/ 605 w 1088"/>
                <a:gd name="T25" fmla="*/ 3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8" h="106">
                  <a:moveTo>
                    <a:pt x="0" y="9"/>
                  </a:moveTo>
                  <a:cubicBezTo>
                    <a:pt x="35" y="36"/>
                    <a:pt x="71" y="64"/>
                    <a:pt x="96" y="65"/>
                  </a:cubicBezTo>
                  <a:cubicBezTo>
                    <a:pt x="121" y="66"/>
                    <a:pt x="127" y="16"/>
                    <a:pt x="152" y="17"/>
                  </a:cubicBezTo>
                  <a:cubicBezTo>
                    <a:pt x="177" y="18"/>
                    <a:pt x="220" y="73"/>
                    <a:pt x="248" y="73"/>
                  </a:cubicBezTo>
                  <a:cubicBezTo>
                    <a:pt x="276" y="73"/>
                    <a:pt x="293" y="14"/>
                    <a:pt x="320" y="17"/>
                  </a:cubicBezTo>
                  <a:cubicBezTo>
                    <a:pt x="347" y="20"/>
                    <a:pt x="380" y="89"/>
                    <a:pt x="408" y="89"/>
                  </a:cubicBezTo>
                  <a:cubicBezTo>
                    <a:pt x="436" y="89"/>
                    <a:pt x="460" y="17"/>
                    <a:pt x="488" y="17"/>
                  </a:cubicBezTo>
                  <a:cubicBezTo>
                    <a:pt x="516" y="17"/>
                    <a:pt x="549" y="86"/>
                    <a:pt x="576" y="89"/>
                  </a:cubicBezTo>
                  <a:cubicBezTo>
                    <a:pt x="603" y="92"/>
                    <a:pt x="619" y="34"/>
                    <a:pt x="648" y="33"/>
                  </a:cubicBezTo>
                  <a:cubicBezTo>
                    <a:pt x="677" y="32"/>
                    <a:pt x="724" y="86"/>
                    <a:pt x="752" y="81"/>
                  </a:cubicBezTo>
                  <a:cubicBezTo>
                    <a:pt x="780" y="76"/>
                    <a:pt x="780" y="0"/>
                    <a:pt x="816" y="1"/>
                  </a:cubicBezTo>
                  <a:cubicBezTo>
                    <a:pt x="852" y="2"/>
                    <a:pt x="923" y="72"/>
                    <a:pt x="968" y="89"/>
                  </a:cubicBezTo>
                  <a:cubicBezTo>
                    <a:pt x="1013" y="106"/>
                    <a:pt x="1050" y="105"/>
                    <a:pt x="1088" y="105"/>
                  </a:cubicBezTo>
                </a:path>
              </a:pathLst>
            </a:custGeom>
            <a:noFill/>
            <a:ln w="28575" cmpd="sng">
              <a:solidFill>
                <a:schemeClr val="accent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13" name="Oval 164"/>
            <p:cNvSpPr>
              <a:spLocks noChangeArrowheads="1"/>
            </p:cNvSpPr>
            <p:nvPr/>
          </p:nvSpPr>
          <p:spPr bwMode="auto">
            <a:xfrm>
              <a:off x="1444" y="2690"/>
              <a:ext cx="239" cy="185"/>
            </a:xfrm>
            <a:prstGeom prst="ellipse">
              <a:avLst/>
            </a:prstGeom>
            <a:solidFill>
              <a:srgbClr val="FFCCFF"/>
            </a:solidFill>
            <a:ln w="38100">
              <a:solidFill>
                <a:srgbClr val="0099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14" name="Oval 165"/>
            <p:cNvSpPr>
              <a:spLocks noChangeArrowheads="1"/>
            </p:cNvSpPr>
            <p:nvPr/>
          </p:nvSpPr>
          <p:spPr bwMode="auto">
            <a:xfrm>
              <a:off x="1504" y="2438"/>
              <a:ext cx="84" cy="57"/>
            </a:xfrm>
            <a:prstGeom prst="ellipse">
              <a:avLst/>
            </a:prstGeom>
            <a:solidFill>
              <a:srgbClr val="666699"/>
            </a:solidFill>
            <a:ln w="9525">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15" name="Oval 166"/>
            <p:cNvSpPr>
              <a:spLocks noChangeArrowheads="1"/>
            </p:cNvSpPr>
            <p:nvPr/>
          </p:nvSpPr>
          <p:spPr bwMode="auto">
            <a:xfrm>
              <a:off x="1337" y="2599"/>
              <a:ext cx="84" cy="57"/>
            </a:xfrm>
            <a:prstGeom prst="ellipse">
              <a:avLst/>
            </a:prstGeom>
            <a:solidFill>
              <a:srgbClr val="666699"/>
            </a:solidFill>
            <a:ln w="9525">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16" name="Oval 167"/>
            <p:cNvSpPr>
              <a:spLocks noChangeArrowheads="1"/>
            </p:cNvSpPr>
            <p:nvPr/>
          </p:nvSpPr>
          <p:spPr bwMode="auto">
            <a:xfrm>
              <a:off x="1265" y="2718"/>
              <a:ext cx="83" cy="57"/>
            </a:xfrm>
            <a:prstGeom prst="ellipse">
              <a:avLst/>
            </a:prstGeom>
            <a:solidFill>
              <a:srgbClr val="666699"/>
            </a:solidFill>
            <a:ln w="9525">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17" name="Oval 168"/>
            <p:cNvSpPr>
              <a:spLocks noChangeArrowheads="1"/>
            </p:cNvSpPr>
            <p:nvPr/>
          </p:nvSpPr>
          <p:spPr bwMode="auto">
            <a:xfrm>
              <a:off x="1683" y="2609"/>
              <a:ext cx="84" cy="57"/>
            </a:xfrm>
            <a:prstGeom prst="ellipse">
              <a:avLst/>
            </a:prstGeom>
            <a:solidFill>
              <a:srgbClr val="666699"/>
            </a:solidFill>
            <a:ln w="9525">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18" name="Oval 169"/>
            <p:cNvSpPr>
              <a:spLocks noChangeArrowheads="1"/>
            </p:cNvSpPr>
            <p:nvPr/>
          </p:nvSpPr>
          <p:spPr bwMode="auto">
            <a:xfrm>
              <a:off x="1767" y="2784"/>
              <a:ext cx="83" cy="57"/>
            </a:xfrm>
            <a:prstGeom prst="ellipse">
              <a:avLst/>
            </a:prstGeom>
            <a:solidFill>
              <a:srgbClr val="666699"/>
            </a:solidFill>
            <a:ln w="9525">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19" name="Oval 170"/>
            <p:cNvSpPr>
              <a:spLocks noChangeArrowheads="1"/>
            </p:cNvSpPr>
            <p:nvPr/>
          </p:nvSpPr>
          <p:spPr bwMode="auto">
            <a:xfrm>
              <a:off x="1832" y="2723"/>
              <a:ext cx="84" cy="57"/>
            </a:xfrm>
            <a:prstGeom prst="ellipse">
              <a:avLst/>
            </a:prstGeom>
            <a:solidFill>
              <a:srgbClr val="666699"/>
            </a:solidFill>
            <a:ln w="9525">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20" name="Oval 171"/>
            <p:cNvSpPr>
              <a:spLocks noChangeArrowheads="1"/>
            </p:cNvSpPr>
            <p:nvPr/>
          </p:nvSpPr>
          <p:spPr bwMode="auto">
            <a:xfrm>
              <a:off x="1874" y="2619"/>
              <a:ext cx="84" cy="57"/>
            </a:xfrm>
            <a:prstGeom prst="ellipse">
              <a:avLst/>
            </a:prstGeom>
            <a:solidFill>
              <a:srgbClr val="666699"/>
            </a:solidFill>
            <a:ln w="9525">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nvGrpSpPr>
            <p:cNvPr id="8221" name="Group 172"/>
            <p:cNvGrpSpPr>
              <a:grpSpLocks/>
            </p:cNvGrpSpPr>
            <p:nvPr/>
          </p:nvGrpSpPr>
          <p:grpSpPr bwMode="auto">
            <a:xfrm>
              <a:off x="2828" y="1945"/>
              <a:ext cx="239" cy="185"/>
              <a:chOff x="2856" y="2952"/>
              <a:chExt cx="320" cy="312"/>
            </a:xfrm>
          </p:grpSpPr>
          <p:grpSp>
            <p:nvGrpSpPr>
              <p:cNvPr id="8271" name="Group 173"/>
              <p:cNvGrpSpPr>
                <a:grpSpLocks/>
              </p:cNvGrpSpPr>
              <p:nvPr/>
            </p:nvGrpSpPr>
            <p:grpSpPr bwMode="auto">
              <a:xfrm>
                <a:off x="2856" y="2952"/>
                <a:ext cx="320" cy="312"/>
                <a:chOff x="2856" y="2952"/>
                <a:chExt cx="320" cy="312"/>
              </a:xfrm>
            </p:grpSpPr>
            <p:sp>
              <p:nvSpPr>
                <p:cNvPr id="8273" name="Oval 174"/>
                <p:cNvSpPr>
                  <a:spLocks noChangeArrowheads="1"/>
                </p:cNvSpPr>
                <p:nvPr/>
              </p:nvSpPr>
              <p:spPr bwMode="auto">
                <a:xfrm>
                  <a:off x="2856" y="2952"/>
                  <a:ext cx="320" cy="312"/>
                </a:xfrm>
                <a:prstGeom prst="ellipse">
                  <a:avLst/>
                </a:prstGeom>
                <a:solidFill>
                  <a:srgbClr val="FFCCFF"/>
                </a:solidFill>
                <a:ln w="38100">
                  <a:solidFill>
                    <a:srgbClr val="0099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74" name="Freeform 175"/>
                <p:cNvSpPr>
                  <a:spLocks/>
                </p:cNvSpPr>
                <p:nvPr/>
              </p:nvSpPr>
              <p:spPr bwMode="auto">
                <a:xfrm>
                  <a:off x="2896" y="2973"/>
                  <a:ext cx="228" cy="267"/>
                </a:xfrm>
                <a:custGeom>
                  <a:avLst/>
                  <a:gdLst>
                    <a:gd name="T0" fmla="*/ 144 w 228"/>
                    <a:gd name="T1" fmla="*/ 27 h 267"/>
                    <a:gd name="T2" fmla="*/ 72 w 228"/>
                    <a:gd name="T3" fmla="*/ 11 h 267"/>
                    <a:gd name="T4" fmla="*/ 120 w 228"/>
                    <a:gd name="T5" fmla="*/ 91 h 267"/>
                    <a:gd name="T6" fmla="*/ 216 w 228"/>
                    <a:gd name="T7" fmla="*/ 107 h 267"/>
                    <a:gd name="T8" fmla="*/ 192 w 228"/>
                    <a:gd name="T9" fmla="*/ 187 h 267"/>
                    <a:gd name="T10" fmla="*/ 136 w 228"/>
                    <a:gd name="T11" fmla="*/ 155 h 267"/>
                    <a:gd name="T12" fmla="*/ 120 w 228"/>
                    <a:gd name="T13" fmla="*/ 83 h 267"/>
                    <a:gd name="T14" fmla="*/ 48 w 228"/>
                    <a:gd name="T15" fmla="*/ 75 h 267"/>
                    <a:gd name="T16" fmla="*/ 56 w 228"/>
                    <a:gd name="T17" fmla="*/ 139 h 267"/>
                    <a:gd name="T18" fmla="*/ 144 w 228"/>
                    <a:gd name="T19" fmla="*/ 187 h 267"/>
                    <a:gd name="T20" fmla="*/ 136 w 228"/>
                    <a:gd name="T21" fmla="*/ 251 h 267"/>
                    <a:gd name="T22" fmla="*/ 72 w 228"/>
                    <a:gd name="T23" fmla="*/ 251 h 267"/>
                    <a:gd name="T24" fmla="*/ 0 w 228"/>
                    <a:gd name="T25" fmla="*/ 155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8" h="267">
                      <a:moveTo>
                        <a:pt x="144" y="27"/>
                      </a:moveTo>
                      <a:cubicBezTo>
                        <a:pt x="110" y="13"/>
                        <a:pt x="76" y="0"/>
                        <a:pt x="72" y="11"/>
                      </a:cubicBezTo>
                      <a:cubicBezTo>
                        <a:pt x="68" y="22"/>
                        <a:pt x="96" y="75"/>
                        <a:pt x="120" y="91"/>
                      </a:cubicBezTo>
                      <a:cubicBezTo>
                        <a:pt x="144" y="107"/>
                        <a:pt x="204" y="91"/>
                        <a:pt x="216" y="107"/>
                      </a:cubicBezTo>
                      <a:cubicBezTo>
                        <a:pt x="228" y="123"/>
                        <a:pt x="205" y="179"/>
                        <a:pt x="192" y="187"/>
                      </a:cubicBezTo>
                      <a:cubicBezTo>
                        <a:pt x="179" y="195"/>
                        <a:pt x="148" y="172"/>
                        <a:pt x="136" y="155"/>
                      </a:cubicBezTo>
                      <a:cubicBezTo>
                        <a:pt x="124" y="138"/>
                        <a:pt x="135" y="96"/>
                        <a:pt x="120" y="83"/>
                      </a:cubicBezTo>
                      <a:cubicBezTo>
                        <a:pt x="105" y="70"/>
                        <a:pt x="59" y="66"/>
                        <a:pt x="48" y="75"/>
                      </a:cubicBezTo>
                      <a:cubicBezTo>
                        <a:pt x="37" y="84"/>
                        <a:pt x="40" y="120"/>
                        <a:pt x="56" y="139"/>
                      </a:cubicBezTo>
                      <a:cubicBezTo>
                        <a:pt x="72" y="158"/>
                        <a:pt x="131" y="168"/>
                        <a:pt x="144" y="187"/>
                      </a:cubicBezTo>
                      <a:cubicBezTo>
                        <a:pt x="157" y="206"/>
                        <a:pt x="148" y="240"/>
                        <a:pt x="136" y="251"/>
                      </a:cubicBezTo>
                      <a:cubicBezTo>
                        <a:pt x="124" y="262"/>
                        <a:pt x="95" y="267"/>
                        <a:pt x="72" y="251"/>
                      </a:cubicBezTo>
                      <a:cubicBezTo>
                        <a:pt x="49" y="235"/>
                        <a:pt x="11" y="175"/>
                        <a:pt x="0" y="155"/>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8272" name="Oval 176"/>
              <p:cNvSpPr>
                <a:spLocks noChangeArrowheads="1"/>
              </p:cNvSpPr>
              <p:nvPr/>
            </p:nvSpPr>
            <p:spPr bwMode="auto">
              <a:xfrm>
                <a:off x="3008" y="2976"/>
                <a:ext cx="112" cy="96"/>
              </a:xfrm>
              <a:prstGeom prst="ellipse">
                <a:avLst/>
              </a:prstGeom>
              <a:solidFill>
                <a:srgbClr val="666699"/>
              </a:solidFill>
              <a:ln w="9525">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8222" name="Group 177"/>
            <p:cNvGrpSpPr>
              <a:grpSpLocks/>
            </p:cNvGrpSpPr>
            <p:nvPr/>
          </p:nvGrpSpPr>
          <p:grpSpPr bwMode="auto">
            <a:xfrm>
              <a:off x="2751" y="2210"/>
              <a:ext cx="238" cy="185"/>
              <a:chOff x="2856" y="2952"/>
              <a:chExt cx="320" cy="312"/>
            </a:xfrm>
          </p:grpSpPr>
          <p:grpSp>
            <p:nvGrpSpPr>
              <p:cNvPr id="8267" name="Group 178"/>
              <p:cNvGrpSpPr>
                <a:grpSpLocks/>
              </p:cNvGrpSpPr>
              <p:nvPr/>
            </p:nvGrpSpPr>
            <p:grpSpPr bwMode="auto">
              <a:xfrm>
                <a:off x="2856" y="2952"/>
                <a:ext cx="320" cy="312"/>
                <a:chOff x="2856" y="2952"/>
                <a:chExt cx="320" cy="312"/>
              </a:xfrm>
            </p:grpSpPr>
            <p:sp>
              <p:nvSpPr>
                <p:cNvPr id="8269" name="Oval 179"/>
                <p:cNvSpPr>
                  <a:spLocks noChangeArrowheads="1"/>
                </p:cNvSpPr>
                <p:nvPr/>
              </p:nvSpPr>
              <p:spPr bwMode="auto">
                <a:xfrm>
                  <a:off x="2856" y="2952"/>
                  <a:ext cx="320" cy="312"/>
                </a:xfrm>
                <a:prstGeom prst="ellipse">
                  <a:avLst/>
                </a:prstGeom>
                <a:solidFill>
                  <a:srgbClr val="FFCCFF"/>
                </a:solidFill>
                <a:ln w="38100">
                  <a:solidFill>
                    <a:srgbClr val="0099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70" name="Freeform 180"/>
                <p:cNvSpPr>
                  <a:spLocks/>
                </p:cNvSpPr>
                <p:nvPr/>
              </p:nvSpPr>
              <p:spPr bwMode="auto">
                <a:xfrm>
                  <a:off x="2896" y="2973"/>
                  <a:ext cx="228" cy="267"/>
                </a:xfrm>
                <a:custGeom>
                  <a:avLst/>
                  <a:gdLst>
                    <a:gd name="T0" fmla="*/ 144 w 228"/>
                    <a:gd name="T1" fmla="*/ 27 h 267"/>
                    <a:gd name="T2" fmla="*/ 72 w 228"/>
                    <a:gd name="T3" fmla="*/ 11 h 267"/>
                    <a:gd name="T4" fmla="*/ 120 w 228"/>
                    <a:gd name="T5" fmla="*/ 91 h 267"/>
                    <a:gd name="T6" fmla="*/ 216 w 228"/>
                    <a:gd name="T7" fmla="*/ 107 h 267"/>
                    <a:gd name="T8" fmla="*/ 192 w 228"/>
                    <a:gd name="T9" fmla="*/ 187 h 267"/>
                    <a:gd name="T10" fmla="*/ 136 w 228"/>
                    <a:gd name="T11" fmla="*/ 155 h 267"/>
                    <a:gd name="T12" fmla="*/ 120 w 228"/>
                    <a:gd name="T13" fmla="*/ 83 h 267"/>
                    <a:gd name="T14" fmla="*/ 48 w 228"/>
                    <a:gd name="T15" fmla="*/ 75 h 267"/>
                    <a:gd name="T16" fmla="*/ 56 w 228"/>
                    <a:gd name="T17" fmla="*/ 139 h 267"/>
                    <a:gd name="T18" fmla="*/ 144 w 228"/>
                    <a:gd name="T19" fmla="*/ 187 h 267"/>
                    <a:gd name="T20" fmla="*/ 136 w 228"/>
                    <a:gd name="T21" fmla="*/ 251 h 267"/>
                    <a:gd name="T22" fmla="*/ 72 w 228"/>
                    <a:gd name="T23" fmla="*/ 251 h 267"/>
                    <a:gd name="T24" fmla="*/ 0 w 228"/>
                    <a:gd name="T25" fmla="*/ 155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8" h="267">
                      <a:moveTo>
                        <a:pt x="144" y="27"/>
                      </a:moveTo>
                      <a:cubicBezTo>
                        <a:pt x="110" y="13"/>
                        <a:pt x="76" y="0"/>
                        <a:pt x="72" y="11"/>
                      </a:cubicBezTo>
                      <a:cubicBezTo>
                        <a:pt x="68" y="22"/>
                        <a:pt x="96" y="75"/>
                        <a:pt x="120" y="91"/>
                      </a:cubicBezTo>
                      <a:cubicBezTo>
                        <a:pt x="144" y="107"/>
                        <a:pt x="204" y="91"/>
                        <a:pt x="216" y="107"/>
                      </a:cubicBezTo>
                      <a:cubicBezTo>
                        <a:pt x="228" y="123"/>
                        <a:pt x="205" y="179"/>
                        <a:pt x="192" y="187"/>
                      </a:cubicBezTo>
                      <a:cubicBezTo>
                        <a:pt x="179" y="195"/>
                        <a:pt x="148" y="172"/>
                        <a:pt x="136" y="155"/>
                      </a:cubicBezTo>
                      <a:cubicBezTo>
                        <a:pt x="124" y="138"/>
                        <a:pt x="135" y="96"/>
                        <a:pt x="120" y="83"/>
                      </a:cubicBezTo>
                      <a:cubicBezTo>
                        <a:pt x="105" y="70"/>
                        <a:pt x="59" y="66"/>
                        <a:pt x="48" y="75"/>
                      </a:cubicBezTo>
                      <a:cubicBezTo>
                        <a:pt x="37" y="84"/>
                        <a:pt x="40" y="120"/>
                        <a:pt x="56" y="139"/>
                      </a:cubicBezTo>
                      <a:cubicBezTo>
                        <a:pt x="72" y="158"/>
                        <a:pt x="131" y="168"/>
                        <a:pt x="144" y="187"/>
                      </a:cubicBezTo>
                      <a:cubicBezTo>
                        <a:pt x="157" y="206"/>
                        <a:pt x="148" y="240"/>
                        <a:pt x="136" y="251"/>
                      </a:cubicBezTo>
                      <a:cubicBezTo>
                        <a:pt x="124" y="262"/>
                        <a:pt x="95" y="267"/>
                        <a:pt x="72" y="251"/>
                      </a:cubicBezTo>
                      <a:cubicBezTo>
                        <a:pt x="49" y="235"/>
                        <a:pt x="11" y="175"/>
                        <a:pt x="0" y="155"/>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8268" name="Oval 181"/>
              <p:cNvSpPr>
                <a:spLocks noChangeArrowheads="1"/>
              </p:cNvSpPr>
              <p:nvPr/>
            </p:nvSpPr>
            <p:spPr bwMode="auto">
              <a:xfrm>
                <a:off x="3008" y="2976"/>
                <a:ext cx="112" cy="96"/>
              </a:xfrm>
              <a:prstGeom prst="ellipse">
                <a:avLst/>
              </a:prstGeom>
              <a:solidFill>
                <a:srgbClr val="666699"/>
              </a:solidFill>
              <a:ln w="9525">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8223" name="Group 182"/>
            <p:cNvGrpSpPr>
              <a:grpSpLocks/>
            </p:cNvGrpSpPr>
            <p:nvPr/>
          </p:nvGrpSpPr>
          <p:grpSpPr bwMode="auto">
            <a:xfrm>
              <a:off x="2298" y="1973"/>
              <a:ext cx="238" cy="185"/>
              <a:chOff x="2856" y="2952"/>
              <a:chExt cx="320" cy="312"/>
            </a:xfrm>
          </p:grpSpPr>
          <p:grpSp>
            <p:nvGrpSpPr>
              <p:cNvPr id="8263" name="Group 183"/>
              <p:cNvGrpSpPr>
                <a:grpSpLocks/>
              </p:cNvGrpSpPr>
              <p:nvPr/>
            </p:nvGrpSpPr>
            <p:grpSpPr bwMode="auto">
              <a:xfrm>
                <a:off x="2856" y="2952"/>
                <a:ext cx="320" cy="312"/>
                <a:chOff x="2856" y="2952"/>
                <a:chExt cx="320" cy="312"/>
              </a:xfrm>
            </p:grpSpPr>
            <p:sp>
              <p:nvSpPr>
                <p:cNvPr id="8265" name="Oval 184"/>
                <p:cNvSpPr>
                  <a:spLocks noChangeArrowheads="1"/>
                </p:cNvSpPr>
                <p:nvPr/>
              </p:nvSpPr>
              <p:spPr bwMode="auto">
                <a:xfrm>
                  <a:off x="2856" y="2952"/>
                  <a:ext cx="320" cy="312"/>
                </a:xfrm>
                <a:prstGeom prst="ellipse">
                  <a:avLst/>
                </a:prstGeom>
                <a:solidFill>
                  <a:srgbClr val="FFCCFF"/>
                </a:solidFill>
                <a:ln w="38100">
                  <a:solidFill>
                    <a:srgbClr val="0099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66" name="Freeform 185"/>
                <p:cNvSpPr>
                  <a:spLocks/>
                </p:cNvSpPr>
                <p:nvPr/>
              </p:nvSpPr>
              <p:spPr bwMode="auto">
                <a:xfrm>
                  <a:off x="2896" y="2973"/>
                  <a:ext cx="228" cy="267"/>
                </a:xfrm>
                <a:custGeom>
                  <a:avLst/>
                  <a:gdLst>
                    <a:gd name="T0" fmla="*/ 144 w 228"/>
                    <a:gd name="T1" fmla="*/ 27 h 267"/>
                    <a:gd name="T2" fmla="*/ 72 w 228"/>
                    <a:gd name="T3" fmla="*/ 11 h 267"/>
                    <a:gd name="T4" fmla="*/ 120 w 228"/>
                    <a:gd name="T5" fmla="*/ 91 h 267"/>
                    <a:gd name="T6" fmla="*/ 216 w 228"/>
                    <a:gd name="T7" fmla="*/ 107 h 267"/>
                    <a:gd name="T8" fmla="*/ 192 w 228"/>
                    <a:gd name="T9" fmla="*/ 187 h 267"/>
                    <a:gd name="T10" fmla="*/ 136 w 228"/>
                    <a:gd name="T11" fmla="*/ 155 h 267"/>
                    <a:gd name="T12" fmla="*/ 120 w 228"/>
                    <a:gd name="T13" fmla="*/ 83 h 267"/>
                    <a:gd name="T14" fmla="*/ 48 w 228"/>
                    <a:gd name="T15" fmla="*/ 75 h 267"/>
                    <a:gd name="T16" fmla="*/ 56 w 228"/>
                    <a:gd name="T17" fmla="*/ 139 h 267"/>
                    <a:gd name="T18" fmla="*/ 144 w 228"/>
                    <a:gd name="T19" fmla="*/ 187 h 267"/>
                    <a:gd name="T20" fmla="*/ 136 w 228"/>
                    <a:gd name="T21" fmla="*/ 251 h 267"/>
                    <a:gd name="T22" fmla="*/ 72 w 228"/>
                    <a:gd name="T23" fmla="*/ 251 h 267"/>
                    <a:gd name="T24" fmla="*/ 0 w 228"/>
                    <a:gd name="T25" fmla="*/ 155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8" h="267">
                      <a:moveTo>
                        <a:pt x="144" y="27"/>
                      </a:moveTo>
                      <a:cubicBezTo>
                        <a:pt x="110" y="13"/>
                        <a:pt x="76" y="0"/>
                        <a:pt x="72" y="11"/>
                      </a:cubicBezTo>
                      <a:cubicBezTo>
                        <a:pt x="68" y="22"/>
                        <a:pt x="96" y="75"/>
                        <a:pt x="120" y="91"/>
                      </a:cubicBezTo>
                      <a:cubicBezTo>
                        <a:pt x="144" y="107"/>
                        <a:pt x="204" y="91"/>
                        <a:pt x="216" y="107"/>
                      </a:cubicBezTo>
                      <a:cubicBezTo>
                        <a:pt x="228" y="123"/>
                        <a:pt x="205" y="179"/>
                        <a:pt x="192" y="187"/>
                      </a:cubicBezTo>
                      <a:cubicBezTo>
                        <a:pt x="179" y="195"/>
                        <a:pt x="148" y="172"/>
                        <a:pt x="136" y="155"/>
                      </a:cubicBezTo>
                      <a:cubicBezTo>
                        <a:pt x="124" y="138"/>
                        <a:pt x="135" y="96"/>
                        <a:pt x="120" y="83"/>
                      </a:cubicBezTo>
                      <a:cubicBezTo>
                        <a:pt x="105" y="70"/>
                        <a:pt x="59" y="66"/>
                        <a:pt x="48" y="75"/>
                      </a:cubicBezTo>
                      <a:cubicBezTo>
                        <a:pt x="37" y="84"/>
                        <a:pt x="40" y="120"/>
                        <a:pt x="56" y="139"/>
                      </a:cubicBezTo>
                      <a:cubicBezTo>
                        <a:pt x="72" y="158"/>
                        <a:pt x="131" y="168"/>
                        <a:pt x="144" y="187"/>
                      </a:cubicBezTo>
                      <a:cubicBezTo>
                        <a:pt x="157" y="206"/>
                        <a:pt x="148" y="240"/>
                        <a:pt x="136" y="251"/>
                      </a:cubicBezTo>
                      <a:cubicBezTo>
                        <a:pt x="124" y="262"/>
                        <a:pt x="95" y="267"/>
                        <a:pt x="72" y="251"/>
                      </a:cubicBezTo>
                      <a:cubicBezTo>
                        <a:pt x="49" y="235"/>
                        <a:pt x="11" y="175"/>
                        <a:pt x="0" y="155"/>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8264" name="Oval 186"/>
              <p:cNvSpPr>
                <a:spLocks noChangeArrowheads="1"/>
              </p:cNvSpPr>
              <p:nvPr/>
            </p:nvSpPr>
            <p:spPr bwMode="auto">
              <a:xfrm>
                <a:off x="3008" y="2976"/>
                <a:ext cx="112" cy="96"/>
              </a:xfrm>
              <a:prstGeom prst="ellipse">
                <a:avLst/>
              </a:prstGeom>
              <a:solidFill>
                <a:srgbClr val="666699"/>
              </a:solidFill>
              <a:ln w="9525">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8224" name="Group 187"/>
            <p:cNvGrpSpPr>
              <a:grpSpLocks/>
            </p:cNvGrpSpPr>
            <p:nvPr/>
          </p:nvGrpSpPr>
          <p:grpSpPr bwMode="auto">
            <a:xfrm>
              <a:off x="2571" y="2025"/>
              <a:ext cx="239" cy="185"/>
              <a:chOff x="2856" y="2952"/>
              <a:chExt cx="320" cy="312"/>
            </a:xfrm>
          </p:grpSpPr>
          <p:grpSp>
            <p:nvGrpSpPr>
              <p:cNvPr id="8259" name="Group 188"/>
              <p:cNvGrpSpPr>
                <a:grpSpLocks/>
              </p:cNvGrpSpPr>
              <p:nvPr/>
            </p:nvGrpSpPr>
            <p:grpSpPr bwMode="auto">
              <a:xfrm>
                <a:off x="2856" y="2952"/>
                <a:ext cx="320" cy="312"/>
                <a:chOff x="2856" y="2952"/>
                <a:chExt cx="320" cy="312"/>
              </a:xfrm>
            </p:grpSpPr>
            <p:sp>
              <p:nvSpPr>
                <p:cNvPr id="8261" name="Oval 189"/>
                <p:cNvSpPr>
                  <a:spLocks noChangeArrowheads="1"/>
                </p:cNvSpPr>
                <p:nvPr/>
              </p:nvSpPr>
              <p:spPr bwMode="auto">
                <a:xfrm>
                  <a:off x="2856" y="2952"/>
                  <a:ext cx="320" cy="312"/>
                </a:xfrm>
                <a:prstGeom prst="ellipse">
                  <a:avLst/>
                </a:prstGeom>
                <a:solidFill>
                  <a:srgbClr val="FFCCFF"/>
                </a:solidFill>
                <a:ln w="38100">
                  <a:solidFill>
                    <a:srgbClr val="0099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62" name="Freeform 190"/>
                <p:cNvSpPr>
                  <a:spLocks/>
                </p:cNvSpPr>
                <p:nvPr/>
              </p:nvSpPr>
              <p:spPr bwMode="auto">
                <a:xfrm>
                  <a:off x="2896" y="2973"/>
                  <a:ext cx="228" cy="267"/>
                </a:xfrm>
                <a:custGeom>
                  <a:avLst/>
                  <a:gdLst>
                    <a:gd name="T0" fmla="*/ 144 w 228"/>
                    <a:gd name="T1" fmla="*/ 27 h 267"/>
                    <a:gd name="T2" fmla="*/ 72 w 228"/>
                    <a:gd name="T3" fmla="*/ 11 h 267"/>
                    <a:gd name="T4" fmla="*/ 120 w 228"/>
                    <a:gd name="T5" fmla="*/ 91 h 267"/>
                    <a:gd name="T6" fmla="*/ 216 w 228"/>
                    <a:gd name="T7" fmla="*/ 107 h 267"/>
                    <a:gd name="T8" fmla="*/ 192 w 228"/>
                    <a:gd name="T9" fmla="*/ 187 h 267"/>
                    <a:gd name="T10" fmla="*/ 136 w 228"/>
                    <a:gd name="T11" fmla="*/ 155 h 267"/>
                    <a:gd name="T12" fmla="*/ 120 w 228"/>
                    <a:gd name="T13" fmla="*/ 83 h 267"/>
                    <a:gd name="T14" fmla="*/ 48 w 228"/>
                    <a:gd name="T15" fmla="*/ 75 h 267"/>
                    <a:gd name="T16" fmla="*/ 56 w 228"/>
                    <a:gd name="T17" fmla="*/ 139 h 267"/>
                    <a:gd name="T18" fmla="*/ 144 w 228"/>
                    <a:gd name="T19" fmla="*/ 187 h 267"/>
                    <a:gd name="T20" fmla="*/ 136 w 228"/>
                    <a:gd name="T21" fmla="*/ 251 h 267"/>
                    <a:gd name="T22" fmla="*/ 72 w 228"/>
                    <a:gd name="T23" fmla="*/ 251 h 267"/>
                    <a:gd name="T24" fmla="*/ 0 w 228"/>
                    <a:gd name="T25" fmla="*/ 155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8" h="267">
                      <a:moveTo>
                        <a:pt x="144" y="27"/>
                      </a:moveTo>
                      <a:cubicBezTo>
                        <a:pt x="110" y="13"/>
                        <a:pt x="76" y="0"/>
                        <a:pt x="72" y="11"/>
                      </a:cubicBezTo>
                      <a:cubicBezTo>
                        <a:pt x="68" y="22"/>
                        <a:pt x="96" y="75"/>
                        <a:pt x="120" y="91"/>
                      </a:cubicBezTo>
                      <a:cubicBezTo>
                        <a:pt x="144" y="107"/>
                        <a:pt x="204" y="91"/>
                        <a:pt x="216" y="107"/>
                      </a:cubicBezTo>
                      <a:cubicBezTo>
                        <a:pt x="228" y="123"/>
                        <a:pt x="205" y="179"/>
                        <a:pt x="192" y="187"/>
                      </a:cubicBezTo>
                      <a:cubicBezTo>
                        <a:pt x="179" y="195"/>
                        <a:pt x="148" y="172"/>
                        <a:pt x="136" y="155"/>
                      </a:cubicBezTo>
                      <a:cubicBezTo>
                        <a:pt x="124" y="138"/>
                        <a:pt x="135" y="96"/>
                        <a:pt x="120" y="83"/>
                      </a:cubicBezTo>
                      <a:cubicBezTo>
                        <a:pt x="105" y="70"/>
                        <a:pt x="59" y="66"/>
                        <a:pt x="48" y="75"/>
                      </a:cubicBezTo>
                      <a:cubicBezTo>
                        <a:pt x="37" y="84"/>
                        <a:pt x="40" y="120"/>
                        <a:pt x="56" y="139"/>
                      </a:cubicBezTo>
                      <a:cubicBezTo>
                        <a:pt x="72" y="158"/>
                        <a:pt x="131" y="168"/>
                        <a:pt x="144" y="187"/>
                      </a:cubicBezTo>
                      <a:cubicBezTo>
                        <a:pt x="157" y="206"/>
                        <a:pt x="148" y="240"/>
                        <a:pt x="136" y="251"/>
                      </a:cubicBezTo>
                      <a:cubicBezTo>
                        <a:pt x="124" y="262"/>
                        <a:pt x="95" y="267"/>
                        <a:pt x="72" y="251"/>
                      </a:cubicBezTo>
                      <a:cubicBezTo>
                        <a:pt x="49" y="235"/>
                        <a:pt x="11" y="175"/>
                        <a:pt x="0" y="155"/>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8260" name="Oval 191"/>
              <p:cNvSpPr>
                <a:spLocks noChangeArrowheads="1"/>
              </p:cNvSpPr>
              <p:nvPr/>
            </p:nvSpPr>
            <p:spPr bwMode="auto">
              <a:xfrm>
                <a:off x="3008" y="2976"/>
                <a:ext cx="112" cy="96"/>
              </a:xfrm>
              <a:prstGeom prst="ellipse">
                <a:avLst/>
              </a:prstGeom>
              <a:solidFill>
                <a:srgbClr val="666699"/>
              </a:solidFill>
              <a:ln w="9525">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8225" name="Group 192"/>
            <p:cNvGrpSpPr>
              <a:grpSpLocks/>
            </p:cNvGrpSpPr>
            <p:nvPr/>
          </p:nvGrpSpPr>
          <p:grpSpPr bwMode="auto">
            <a:xfrm>
              <a:off x="3037" y="2182"/>
              <a:ext cx="239" cy="185"/>
              <a:chOff x="2856" y="2952"/>
              <a:chExt cx="320" cy="312"/>
            </a:xfrm>
          </p:grpSpPr>
          <p:grpSp>
            <p:nvGrpSpPr>
              <p:cNvPr id="8255" name="Group 193"/>
              <p:cNvGrpSpPr>
                <a:grpSpLocks/>
              </p:cNvGrpSpPr>
              <p:nvPr/>
            </p:nvGrpSpPr>
            <p:grpSpPr bwMode="auto">
              <a:xfrm>
                <a:off x="2856" y="2952"/>
                <a:ext cx="320" cy="312"/>
                <a:chOff x="2856" y="2952"/>
                <a:chExt cx="320" cy="312"/>
              </a:xfrm>
            </p:grpSpPr>
            <p:sp>
              <p:nvSpPr>
                <p:cNvPr id="8257" name="Oval 194"/>
                <p:cNvSpPr>
                  <a:spLocks noChangeArrowheads="1"/>
                </p:cNvSpPr>
                <p:nvPr/>
              </p:nvSpPr>
              <p:spPr bwMode="auto">
                <a:xfrm>
                  <a:off x="2856" y="2952"/>
                  <a:ext cx="320" cy="312"/>
                </a:xfrm>
                <a:prstGeom prst="ellipse">
                  <a:avLst/>
                </a:prstGeom>
                <a:solidFill>
                  <a:srgbClr val="FFCCFF"/>
                </a:solidFill>
                <a:ln w="38100">
                  <a:solidFill>
                    <a:srgbClr val="0099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58" name="Freeform 195"/>
                <p:cNvSpPr>
                  <a:spLocks/>
                </p:cNvSpPr>
                <p:nvPr/>
              </p:nvSpPr>
              <p:spPr bwMode="auto">
                <a:xfrm>
                  <a:off x="2896" y="2973"/>
                  <a:ext cx="228" cy="267"/>
                </a:xfrm>
                <a:custGeom>
                  <a:avLst/>
                  <a:gdLst>
                    <a:gd name="T0" fmla="*/ 144 w 228"/>
                    <a:gd name="T1" fmla="*/ 27 h 267"/>
                    <a:gd name="T2" fmla="*/ 72 w 228"/>
                    <a:gd name="T3" fmla="*/ 11 h 267"/>
                    <a:gd name="T4" fmla="*/ 120 w 228"/>
                    <a:gd name="T5" fmla="*/ 91 h 267"/>
                    <a:gd name="T6" fmla="*/ 216 w 228"/>
                    <a:gd name="T7" fmla="*/ 107 h 267"/>
                    <a:gd name="T8" fmla="*/ 192 w 228"/>
                    <a:gd name="T9" fmla="*/ 187 h 267"/>
                    <a:gd name="T10" fmla="*/ 136 w 228"/>
                    <a:gd name="T11" fmla="*/ 155 h 267"/>
                    <a:gd name="T12" fmla="*/ 120 w 228"/>
                    <a:gd name="T13" fmla="*/ 83 h 267"/>
                    <a:gd name="T14" fmla="*/ 48 w 228"/>
                    <a:gd name="T15" fmla="*/ 75 h 267"/>
                    <a:gd name="T16" fmla="*/ 56 w 228"/>
                    <a:gd name="T17" fmla="*/ 139 h 267"/>
                    <a:gd name="T18" fmla="*/ 144 w 228"/>
                    <a:gd name="T19" fmla="*/ 187 h 267"/>
                    <a:gd name="T20" fmla="*/ 136 w 228"/>
                    <a:gd name="T21" fmla="*/ 251 h 267"/>
                    <a:gd name="T22" fmla="*/ 72 w 228"/>
                    <a:gd name="T23" fmla="*/ 251 h 267"/>
                    <a:gd name="T24" fmla="*/ 0 w 228"/>
                    <a:gd name="T25" fmla="*/ 155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8" h="267">
                      <a:moveTo>
                        <a:pt x="144" y="27"/>
                      </a:moveTo>
                      <a:cubicBezTo>
                        <a:pt x="110" y="13"/>
                        <a:pt x="76" y="0"/>
                        <a:pt x="72" y="11"/>
                      </a:cubicBezTo>
                      <a:cubicBezTo>
                        <a:pt x="68" y="22"/>
                        <a:pt x="96" y="75"/>
                        <a:pt x="120" y="91"/>
                      </a:cubicBezTo>
                      <a:cubicBezTo>
                        <a:pt x="144" y="107"/>
                        <a:pt x="204" y="91"/>
                        <a:pt x="216" y="107"/>
                      </a:cubicBezTo>
                      <a:cubicBezTo>
                        <a:pt x="228" y="123"/>
                        <a:pt x="205" y="179"/>
                        <a:pt x="192" y="187"/>
                      </a:cubicBezTo>
                      <a:cubicBezTo>
                        <a:pt x="179" y="195"/>
                        <a:pt x="148" y="172"/>
                        <a:pt x="136" y="155"/>
                      </a:cubicBezTo>
                      <a:cubicBezTo>
                        <a:pt x="124" y="138"/>
                        <a:pt x="135" y="96"/>
                        <a:pt x="120" y="83"/>
                      </a:cubicBezTo>
                      <a:cubicBezTo>
                        <a:pt x="105" y="70"/>
                        <a:pt x="59" y="66"/>
                        <a:pt x="48" y="75"/>
                      </a:cubicBezTo>
                      <a:cubicBezTo>
                        <a:pt x="37" y="84"/>
                        <a:pt x="40" y="120"/>
                        <a:pt x="56" y="139"/>
                      </a:cubicBezTo>
                      <a:cubicBezTo>
                        <a:pt x="72" y="158"/>
                        <a:pt x="131" y="168"/>
                        <a:pt x="144" y="187"/>
                      </a:cubicBezTo>
                      <a:cubicBezTo>
                        <a:pt x="157" y="206"/>
                        <a:pt x="148" y="240"/>
                        <a:pt x="136" y="251"/>
                      </a:cubicBezTo>
                      <a:cubicBezTo>
                        <a:pt x="124" y="262"/>
                        <a:pt x="95" y="267"/>
                        <a:pt x="72" y="251"/>
                      </a:cubicBezTo>
                      <a:cubicBezTo>
                        <a:pt x="49" y="235"/>
                        <a:pt x="11" y="175"/>
                        <a:pt x="0" y="155"/>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8256" name="Oval 196"/>
              <p:cNvSpPr>
                <a:spLocks noChangeArrowheads="1"/>
              </p:cNvSpPr>
              <p:nvPr/>
            </p:nvSpPr>
            <p:spPr bwMode="auto">
              <a:xfrm>
                <a:off x="3008" y="2976"/>
                <a:ext cx="112" cy="96"/>
              </a:xfrm>
              <a:prstGeom prst="ellipse">
                <a:avLst/>
              </a:prstGeom>
              <a:solidFill>
                <a:srgbClr val="666699"/>
              </a:solidFill>
              <a:ln w="9525">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8226" name="Group 197"/>
            <p:cNvGrpSpPr>
              <a:grpSpLocks/>
            </p:cNvGrpSpPr>
            <p:nvPr/>
          </p:nvGrpSpPr>
          <p:grpSpPr bwMode="auto">
            <a:xfrm>
              <a:off x="3246" y="2414"/>
              <a:ext cx="238" cy="185"/>
              <a:chOff x="2856" y="2952"/>
              <a:chExt cx="320" cy="312"/>
            </a:xfrm>
          </p:grpSpPr>
          <p:grpSp>
            <p:nvGrpSpPr>
              <p:cNvPr id="8251" name="Group 198"/>
              <p:cNvGrpSpPr>
                <a:grpSpLocks/>
              </p:cNvGrpSpPr>
              <p:nvPr/>
            </p:nvGrpSpPr>
            <p:grpSpPr bwMode="auto">
              <a:xfrm>
                <a:off x="2856" y="2952"/>
                <a:ext cx="320" cy="312"/>
                <a:chOff x="2856" y="2952"/>
                <a:chExt cx="320" cy="312"/>
              </a:xfrm>
            </p:grpSpPr>
            <p:sp>
              <p:nvSpPr>
                <p:cNvPr id="8253" name="Oval 199"/>
                <p:cNvSpPr>
                  <a:spLocks noChangeArrowheads="1"/>
                </p:cNvSpPr>
                <p:nvPr/>
              </p:nvSpPr>
              <p:spPr bwMode="auto">
                <a:xfrm>
                  <a:off x="2856" y="2952"/>
                  <a:ext cx="320" cy="312"/>
                </a:xfrm>
                <a:prstGeom prst="ellipse">
                  <a:avLst/>
                </a:prstGeom>
                <a:solidFill>
                  <a:srgbClr val="FFCCFF"/>
                </a:solidFill>
                <a:ln w="38100">
                  <a:solidFill>
                    <a:srgbClr val="0099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54" name="Freeform 200"/>
                <p:cNvSpPr>
                  <a:spLocks/>
                </p:cNvSpPr>
                <p:nvPr/>
              </p:nvSpPr>
              <p:spPr bwMode="auto">
                <a:xfrm>
                  <a:off x="2896" y="2973"/>
                  <a:ext cx="228" cy="267"/>
                </a:xfrm>
                <a:custGeom>
                  <a:avLst/>
                  <a:gdLst>
                    <a:gd name="T0" fmla="*/ 144 w 228"/>
                    <a:gd name="T1" fmla="*/ 27 h 267"/>
                    <a:gd name="T2" fmla="*/ 72 w 228"/>
                    <a:gd name="T3" fmla="*/ 11 h 267"/>
                    <a:gd name="T4" fmla="*/ 120 w 228"/>
                    <a:gd name="T5" fmla="*/ 91 h 267"/>
                    <a:gd name="T6" fmla="*/ 216 w 228"/>
                    <a:gd name="T7" fmla="*/ 107 h 267"/>
                    <a:gd name="T8" fmla="*/ 192 w 228"/>
                    <a:gd name="T9" fmla="*/ 187 h 267"/>
                    <a:gd name="T10" fmla="*/ 136 w 228"/>
                    <a:gd name="T11" fmla="*/ 155 h 267"/>
                    <a:gd name="T12" fmla="*/ 120 w 228"/>
                    <a:gd name="T13" fmla="*/ 83 h 267"/>
                    <a:gd name="T14" fmla="*/ 48 w 228"/>
                    <a:gd name="T15" fmla="*/ 75 h 267"/>
                    <a:gd name="T16" fmla="*/ 56 w 228"/>
                    <a:gd name="T17" fmla="*/ 139 h 267"/>
                    <a:gd name="T18" fmla="*/ 144 w 228"/>
                    <a:gd name="T19" fmla="*/ 187 h 267"/>
                    <a:gd name="T20" fmla="*/ 136 w 228"/>
                    <a:gd name="T21" fmla="*/ 251 h 267"/>
                    <a:gd name="T22" fmla="*/ 72 w 228"/>
                    <a:gd name="T23" fmla="*/ 251 h 267"/>
                    <a:gd name="T24" fmla="*/ 0 w 228"/>
                    <a:gd name="T25" fmla="*/ 155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8" h="267">
                      <a:moveTo>
                        <a:pt x="144" y="27"/>
                      </a:moveTo>
                      <a:cubicBezTo>
                        <a:pt x="110" y="13"/>
                        <a:pt x="76" y="0"/>
                        <a:pt x="72" y="11"/>
                      </a:cubicBezTo>
                      <a:cubicBezTo>
                        <a:pt x="68" y="22"/>
                        <a:pt x="96" y="75"/>
                        <a:pt x="120" y="91"/>
                      </a:cubicBezTo>
                      <a:cubicBezTo>
                        <a:pt x="144" y="107"/>
                        <a:pt x="204" y="91"/>
                        <a:pt x="216" y="107"/>
                      </a:cubicBezTo>
                      <a:cubicBezTo>
                        <a:pt x="228" y="123"/>
                        <a:pt x="205" y="179"/>
                        <a:pt x="192" y="187"/>
                      </a:cubicBezTo>
                      <a:cubicBezTo>
                        <a:pt x="179" y="195"/>
                        <a:pt x="148" y="172"/>
                        <a:pt x="136" y="155"/>
                      </a:cubicBezTo>
                      <a:cubicBezTo>
                        <a:pt x="124" y="138"/>
                        <a:pt x="135" y="96"/>
                        <a:pt x="120" y="83"/>
                      </a:cubicBezTo>
                      <a:cubicBezTo>
                        <a:pt x="105" y="70"/>
                        <a:pt x="59" y="66"/>
                        <a:pt x="48" y="75"/>
                      </a:cubicBezTo>
                      <a:cubicBezTo>
                        <a:pt x="37" y="84"/>
                        <a:pt x="40" y="120"/>
                        <a:pt x="56" y="139"/>
                      </a:cubicBezTo>
                      <a:cubicBezTo>
                        <a:pt x="72" y="158"/>
                        <a:pt x="131" y="168"/>
                        <a:pt x="144" y="187"/>
                      </a:cubicBezTo>
                      <a:cubicBezTo>
                        <a:pt x="157" y="206"/>
                        <a:pt x="148" y="240"/>
                        <a:pt x="136" y="251"/>
                      </a:cubicBezTo>
                      <a:cubicBezTo>
                        <a:pt x="124" y="262"/>
                        <a:pt x="95" y="267"/>
                        <a:pt x="72" y="251"/>
                      </a:cubicBezTo>
                      <a:cubicBezTo>
                        <a:pt x="49" y="235"/>
                        <a:pt x="11" y="175"/>
                        <a:pt x="0" y="155"/>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8252" name="Oval 201"/>
              <p:cNvSpPr>
                <a:spLocks noChangeArrowheads="1"/>
              </p:cNvSpPr>
              <p:nvPr/>
            </p:nvSpPr>
            <p:spPr bwMode="auto">
              <a:xfrm>
                <a:off x="3008" y="2976"/>
                <a:ext cx="112" cy="96"/>
              </a:xfrm>
              <a:prstGeom prst="ellipse">
                <a:avLst/>
              </a:prstGeom>
              <a:solidFill>
                <a:srgbClr val="666699"/>
              </a:solidFill>
              <a:ln w="9525">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8227" name="Group 202"/>
            <p:cNvGrpSpPr>
              <a:grpSpLocks/>
            </p:cNvGrpSpPr>
            <p:nvPr/>
          </p:nvGrpSpPr>
          <p:grpSpPr bwMode="auto">
            <a:xfrm>
              <a:off x="2828" y="2799"/>
              <a:ext cx="239" cy="185"/>
              <a:chOff x="2856" y="2952"/>
              <a:chExt cx="320" cy="312"/>
            </a:xfrm>
          </p:grpSpPr>
          <p:grpSp>
            <p:nvGrpSpPr>
              <p:cNvPr id="8247" name="Group 203"/>
              <p:cNvGrpSpPr>
                <a:grpSpLocks/>
              </p:cNvGrpSpPr>
              <p:nvPr/>
            </p:nvGrpSpPr>
            <p:grpSpPr bwMode="auto">
              <a:xfrm>
                <a:off x="2856" y="2952"/>
                <a:ext cx="320" cy="312"/>
                <a:chOff x="2856" y="2952"/>
                <a:chExt cx="320" cy="312"/>
              </a:xfrm>
            </p:grpSpPr>
            <p:sp>
              <p:nvSpPr>
                <p:cNvPr id="8249" name="Oval 204"/>
                <p:cNvSpPr>
                  <a:spLocks noChangeArrowheads="1"/>
                </p:cNvSpPr>
                <p:nvPr/>
              </p:nvSpPr>
              <p:spPr bwMode="auto">
                <a:xfrm>
                  <a:off x="2856" y="2952"/>
                  <a:ext cx="320" cy="312"/>
                </a:xfrm>
                <a:prstGeom prst="ellipse">
                  <a:avLst/>
                </a:prstGeom>
                <a:solidFill>
                  <a:srgbClr val="FFCCFF"/>
                </a:solidFill>
                <a:ln w="38100">
                  <a:solidFill>
                    <a:srgbClr val="0099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50" name="Freeform 205"/>
                <p:cNvSpPr>
                  <a:spLocks/>
                </p:cNvSpPr>
                <p:nvPr/>
              </p:nvSpPr>
              <p:spPr bwMode="auto">
                <a:xfrm>
                  <a:off x="2896" y="2973"/>
                  <a:ext cx="228" cy="267"/>
                </a:xfrm>
                <a:custGeom>
                  <a:avLst/>
                  <a:gdLst>
                    <a:gd name="T0" fmla="*/ 144 w 228"/>
                    <a:gd name="T1" fmla="*/ 27 h 267"/>
                    <a:gd name="T2" fmla="*/ 72 w 228"/>
                    <a:gd name="T3" fmla="*/ 11 h 267"/>
                    <a:gd name="T4" fmla="*/ 120 w 228"/>
                    <a:gd name="T5" fmla="*/ 91 h 267"/>
                    <a:gd name="T6" fmla="*/ 216 w 228"/>
                    <a:gd name="T7" fmla="*/ 107 h 267"/>
                    <a:gd name="T8" fmla="*/ 192 w 228"/>
                    <a:gd name="T9" fmla="*/ 187 h 267"/>
                    <a:gd name="T10" fmla="*/ 136 w 228"/>
                    <a:gd name="T11" fmla="*/ 155 h 267"/>
                    <a:gd name="T12" fmla="*/ 120 w 228"/>
                    <a:gd name="T13" fmla="*/ 83 h 267"/>
                    <a:gd name="T14" fmla="*/ 48 w 228"/>
                    <a:gd name="T15" fmla="*/ 75 h 267"/>
                    <a:gd name="T16" fmla="*/ 56 w 228"/>
                    <a:gd name="T17" fmla="*/ 139 h 267"/>
                    <a:gd name="T18" fmla="*/ 144 w 228"/>
                    <a:gd name="T19" fmla="*/ 187 h 267"/>
                    <a:gd name="T20" fmla="*/ 136 w 228"/>
                    <a:gd name="T21" fmla="*/ 251 h 267"/>
                    <a:gd name="T22" fmla="*/ 72 w 228"/>
                    <a:gd name="T23" fmla="*/ 251 h 267"/>
                    <a:gd name="T24" fmla="*/ 0 w 228"/>
                    <a:gd name="T25" fmla="*/ 155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8" h="267">
                      <a:moveTo>
                        <a:pt x="144" y="27"/>
                      </a:moveTo>
                      <a:cubicBezTo>
                        <a:pt x="110" y="13"/>
                        <a:pt x="76" y="0"/>
                        <a:pt x="72" y="11"/>
                      </a:cubicBezTo>
                      <a:cubicBezTo>
                        <a:pt x="68" y="22"/>
                        <a:pt x="96" y="75"/>
                        <a:pt x="120" y="91"/>
                      </a:cubicBezTo>
                      <a:cubicBezTo>
                        <a:pt x="144" y="107"/>
                        <a:pt x="204" y="91"/>
                        <a:pt x="216" y="107"/>
                      </a:cubicBezTo>
                      <a:cubicBezTo>
                        <a:pt x="228" y="123"/>
                        <a:pt x="205" y="179"/>
                        <a:pt x="192" y="187"/>
                      </a:cubicBezTo>
                      <a:cubicBezTo>
                        <a:pt x="179" y="195"/>
                        <a:pt x="148" y="172"/>
                        <a:pt x="136" y="155"/>
                      </a:cubicBezTo>
                      <a:cubicBezTo>
                        <a:pt x="124" y="138"/>
                        <a:pt x="135" y="96"/>
                        <a:pt x="120" y="83"/>
                      </a:cubicBezTo>
                      <a:cubicBezTo>
                        <a:pt x="105" y="70"/>
                        <a:pt x="59" y="66"/>
                        <a:pt x="48" y="75"/>
                      </a:cubicBezTo>
                      <a:cubicBezTo>
                        <a:pt x="37" y="84"/>
                        <a:pt x="40" y="120"/>
                        <a:pt x="56" y="139"/>
                      </a:cubicBezTo>
                      <a:cubicBezTo>
                        <a:pt x="72" y="158"/>
                        <a:pt x="131" y="168"/>
                        <a:pt x="144" y="187"/>
                      </a:cubicBezTo>
                      <a:cubicBezTo>
                        <a:pt x="157" y="206"/>
                        <a:pt x="148" y="240"/>
                        <a:pt x="136" y="251"/>
                      </a:cubicBezTo>
                      <a:cubicBezTo>
                        <a:pt x="124" y="262"/>
                        <a:pt x="95" y="267"/>
                        <a:pt x="72" y="251"/>
                      </a:cubicBezTo>
                      <a:cubicBezTo>
                        <a:pt x="49" y="235"/>
                        <a:pt x="11" y="175"/>
                        <a:pt x="0" y="155"/>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8248" name="Oval 206"/>
              <p:cNvSpPr>
                <a:spLocks noChangeArrowheads="1"/>
              </p:cNvSpPr>
              <p:nvPr/>
            </p:nvSpPr>
            <p:spPr bwMode="auto">
              <a:xfrm>
                <a:off x="3008" y="2976"/>
                <a:ext cx="112" cy="96"/>
              </a:xfrm>
              <a:prstGeom prst="ellipse">
                <a:avLst/>
              </a:prstGeom>
              <a:solidFill>
                <a:srgbClr val="666699"/>
              </a:solidFill>
              <a:ln w="9525">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8228" name="Group 207"/>
            <p:cNvGrpSpPr>
              <a:grpSpLocks/>
            </p:cNvGrpSpPr>
            <p:nvPr/>
          </p:nvGrpSpPr>
          <p:grpSpPr bwMode="auto">
            <a:xfrm>
              <a:off x="3139" y="2671"/>
              <a:ext cx="238" cy="185"/>
              <a:chOff x="2856" y="2952"/>
              <a:chExt cx="320" cy="312"/>
            </a:xfrm>
          </p:grpSpPr>
          <p:grpSp>
            <p:nvGrpSpPr>
              <p:cNvPr id="8243" name="Group 208"/>
              <p:cNvGrpSpPr>
                <a:grpSpLocks/>
              </p:cNvGrpSpPr>
              <p:nvPr/>
            </p:nvGrpSpPr>
            <p:grpSpPr bwMode="auto">
              <a:xfrm>
                <a:off x="2856" y="2952"/>
                <a:ext cx="320" cy="312"/>
                <a:chOff x="2856" y="2952"/>
                <a:chExt cx="320" cy="312"/>
              </a:xfrm>
            </p:grpSpPr>
            <p:sp>
              <p:nvSpPr>
                <p:cNvPr id="8245" name="Oval 209"/>
                <p:cNvSpPr>
                  <a:spLocks noChangeArrowheads="1"/>
                </p:cNvSpPr>
                <p:nvPr/>
              </p:nvSpPr>
              <p:spPr bwMode="auto">
                <a:xfrm>
                  <a:off x="2856" y="2952"/>
                  <a:ext cx="320" cy="312"/>
                </a:xfrm>
                <a:prstGeom prst="ellipse">
                  <a:avLst/>
                </a:prstGeom>
                <a:solidFill>
                  <a:srgbClr val="FFCCFF"/>
                </a:solidFill>
                <a:ln w="38100">
                  <a:solidFill>
                    <a:srgbClr val="0099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46" name="Freeform 210"/>
                <p:cNvSpPr>
                  <a:spLocks/>
                </p:cNvSpPr>
                <p:nvPr/>
              </p:nvSpPr>
              <p:spPr bwMode="auto">
                <a:xfrm>
                  <a:off x="2896" y="2973"/>
                  <a:ext cx="228" cy="267"/>
                </a:xfrm>
                <a:custGeom>
                  <a:avLst/>
                  <a:gdLst>
                    <a:gd name="T0" fmla="*/ 144 w 228"/>
                    <a:gd name="T1" fmla="*/ 27 h 267"/>
                    <a:gd name="T2" fmla="*/ 72 w 228"/>
                    <a:gd name="T3" fmla="*/ 11 h 267"/>
                    <a:gd name="T4" fmla="*/ 120 w 228"/>
                    <a:gd name="T5" fmla="*/ 91 h 267"/>
                    <a:gd name="T6" fmla="*/ 216 w 228"/>
                    <a:gd name="T7" fmla="*/ 107 h 267"/>
                    <a:gd name="T8" fmla="*/ 192 w 228"/>
                    <a:gd name="T9" fmla="*/ 187 h 267"/>
                    <a:gd name="T10" fmla="*/ 136 w 228"/>
                    <a:gd name="T11" fmla="*/ 155 h 267"/>
                    <a:gd name="T12" fmla="*/ 120 w 228"/>
                    <a:gd name="T13" fmla="*/ 83 h 267"/>
                    <a:gd name="T14" fmla="*/ 48 w 228"/>
                    <a:gd name="T15" fmla="*/ 75 h 267"/>
                    <a:gd name="T16" fmla="*/ 56 w 228"/>
                    <a:gd name="T17" fmla="*/ 139 h 267"/>
                    <a:gd name="T18" fmla="*/ 144 w 228"/>
                    <a:gd name="T19" fmla="*/ 187 h 267"/>
                    <a:gd name="T20" fmla="*/ 136 w 228"/>
                    <a:gd name="T21" fmla="*/ 251 h 267"/>
                    <a:gd name="T22" fmla="*/ 72 w 228"/>
                    <a:gd name="T23" fmla="*/ 251 h 267"/>
                    <a:gd name="T24" fmla="*/ 0 w 228"/>
                    <a:gd name="T25" fmla="*/ 155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8" h="267">
                      <a:moveTo>
                        <a:pt x="144" y="27"/>
                      </a:moveTo>
                      <a:cubicBezTo>
                        <a:pt x="110" y="13"/>
                        <a:pt x="76" y="0"/>
                        <a:pt x="72" y="11"/>
                      </a:cubicBezTo>
                      <a:cubicBezTo>
                        <a:pt x="68" y="22"/>
                        <a:pt x="96" y="75"/>
                        <a:pt x="120" y="91"/>
                      </a:cubicBezTo>
                      <a:cubicBezTo>
                        <a:pt x="144" y="107"/>
                        <a:pt x="204" y="91"/>
                        <a:pt x="216" y="107"/>
                      </a:cubicBezTo>
                      <a:cubicBezTo>
                        <a:pt x="228" y="123"/>
                        <a:pt x="205" y="179"/>
                        <a:pt x="192" y="187"/>
                      </a:cubicBezTo>
                      <a:cubicBezTo>
                        <a:pt x="179" y="195"/>
                        <a:pt x="148" y="172"/>
                        <a:pt x="136" y="155"/>
                      </a:cubicBezTo>
                      <a:cubicBezTo>
                        <a:pt x="124" y="138"/>
                        <a:pt x="135" y="96"/>
                        <a:pt x="120" y="83"/>
                      </a:cubicBezTo>
                      <a:cubicBezTo>
                        <a:pt x="105" y="70"/>
                        <a:pt x="59" y="66"/>
                        <a:pt x="48" y="75"/>
                      </a:cubicBezTo>
                      <a:cubicBezTo>
                        <a:pt x="37" y="84"/>
                        <a:pt x="40" y="120"/>
                        <a:pt x="56" y="139"/>
                      </a:cubicBezTo>
                      <a:cubicBezTo>
                        <a:pt x="72" y="158"/>
                        <a:pt x="131" y="168"/>
                        <a:pt x="144" y="187"/>
                      </a:cubicBezTo>
                      <a:cubicBezTo>
                        <a:pt x="157" y="206"/>
                        <a:pt x="148" y="240"/>
                        <a:pt x="136" y="251"/>
                      </a:cubicBezTo>
                      <a:cubicBezTo>
                        <a:pt x="124" y="262"/>
                        <a:pt x="95" y="267"/>
                        <a:pt x="72" y="251"/>
                      </a:cubicBezTo>
                      <a:cubicBezTo>
                        <a:pt x="49" y="235"/>
                        <a:pt x="11" y="175"/>
                        <a:pt x="0" y="155"/>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8244" name="Oval 211"/>
              <p:cNvSpPr>
                <a:spLocks noChangeArrowheads="1"/>
              </p:cNvSpPr>
              <p:nvPr/>
            </p:nvSpPr>
            <p:spPr bwMode="auto">
              <a:xfrm>
                <a:off x="3008" y="2976"/>
                <a:ext cx="112" cy="96"/>
              </a:xfrm>
              <a:prstGeom prst="ellipse">
                <a:avLst/>
              </a:prstGeom>
              <a:solidFill>
                <a:srgbClr val="666699"/>
              </a:solidFill>
              <a:ln w="9525">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8229" name="Group 212"/>
            <p:cNvGrpSpPr>
              <a:grpSpLocks/>
            </p:cNvGrpSpPr>
            <p:nvPr/>
          </p:nvGrpSpPr>
          <p:grpSpPr bwMode="auto">
            <a:xfrm>
              <a:off x="2923" y="2448"/>
              <a:ext cx="240" cy="185"/>
              <a:chOff x="2856" y="2952"/>
              <a:chExt cx="320" cy="312"/>
            </a:xfrm>
          </p:grpSpPr>
          <p:grpSp>
            <p:nvGrpSpPr>
              <p:cNvPr id="8239" name="Group 213"/>
              <p:cNvGrpSpPr>
                <a:grpSpLocks/>
              </p:cNvGrpSpPr>
              <p:nvPr/>
            </p:nvGrpSpPr>
            <p:grpSpPr bwMode="auto">
              <a:xfrm>
                <a:off x="2856" y="2952"/>
                <a:ext cx="320" cy="312"/>
                <a:chOff x="2856" y="2952"/>
                <a:chExt cx="320" cy="312"/>
              </a:xfrm>
            </p:grpSpPr>
            <p:sp>
              <p:nvSpPr>
                <p:cNvPr id="8241" name="Oval 214"/>
                <p:cNvSpPr>
                  <a:spLocks noChangeArrowheads="1"/>
                </p:cNvSpPr>
                <p:nvPr/>
              </p:nvSpPr>
              <p:spPr bwMode="auto">
                <a:xfrm>
                  <a:off x="2856" y="2952"/>
                  <a:ext cx="320" cy="312"/>
                </a:xfrm>
                <a:prstGeom prst="ellipse">
                  <a:avLst/>
                </a:prstGeom>
                <a:solidFill>
                  <a:srgbClr val="FFCCFF"/>
                </a:solidFill>
                <a:ln w="38100">
                  <a:solidFill>
                    <a:srgbClr val="0099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42" name="Freeform 215"/>
                <p:cNvSpPr>
                  <a:spLocks/>
                </p:cNvSpPr>
                <p:nvPr/>
              </p:nvSpPr>
              <p:spPr bwMode="auto">
                <a:xfrm>
                  <a:off x="2896" y="2973"/>
                  <a:ext cx="228" cy="267"/>
                </a:xfrm>
                <a:custGeom>
                  <a:avLst/>
                  <a:gdLst>
                    <a:gd name="T0" fmla="*/ 144 w 228"/>
                    <a:gd name="T1" fmla="*/ 27 h 267"/>
                    <a:gd name="T2" fmla="*/ 72 w 228"/>
                    <a:gd name="T3" fmla="*/ 11 h 267"/>
                    <a:gd name="T4" fmla="*/ 120 w 228"/>
                    <a:gd name="T5" fmla="*/ 91 h 267"/>
                    <a:gd name="T6" fmla="*/ 216 w 228"/>
                    <a:gd name="T7" fmla="*/ 107 h 267"/>
                    <a:gd name="T8" fmla="*/ 192 w 228"/>
                    <a:gd name="T9" fmla="*/ 187 h 267"/>
                    <a:gd name="T10" fmla="*/ 136 w 228"/>
                    <a:gd name="T11" fmla="*/ 155 h 267"/>
                    <a:gd name="T12" fmla="*/ 120 w 228"/>
                    <a:gd name="T13" fmla="*/ 83 h 267"/>
                    <a:gd name="T14" fmla="*/ 48 w 228"/>
                    <a:gd name="T15" fmla="*/ 75 h 267"/>
                    <a:gd name="T16" fmla="*/ 56 w 228"/>
                    <a:gd name="T17" fmla="*/ 139 h 267"/>
                    <a:gd name="T18" fmla="*/ 144 w 228"/>
                    <a:gd name="T19" fmla="*/ 187 h 267"/>
                    <a:gd name="T20" fmla="*/ 136 w 228"/>
                    <a:gd name="T21" fmla="*/ 251 h 267"/>
                    <a:gd name="T22" fmla="*/ 72 w 228"/>
                    <a:gd name="T23" fmla="*/ 251 h 267"/>
                    <a:gd name="T24" fmla="*/ 0 w 228"/>
                    <a:gd name="T25" fmla="*/ 155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8" h="267">
                      <a:moveTo>
                        <a:pt x="144" y="27"/>
                      </a:moveTo>
                      <a:cubicBezTo>
                        <a:pt x="110" y="13"/>
                        <a:pt x="76" y="0"/>
                        <a:pt x="72" y="11"/>
                      </a:cubicBezTo>
                      <a:cubicBezTo>
                        <a:pt x="68" y="22"/>
                        <a:pt x="96" y="75"/>
                        <a:pt x="120" y="91"/>
                      </a:cubicBezTo>
                      <a:cubicBezTo>
                        <a:pt x="144" y="107"/>
                        <a:pt x="204" y="91"/>
                        <a:pt x="216" y="107"/>
                      </a:cubicBezTo>
                      <a:cubicBezTo>
                        <a:pt x="228" y="123"/>
                        <a:pt x="205" y="179"/>
                        <a:pt x="192" y="187"/>
                      </a:cubicBezTo>
                      <a:cubicBezTo>
                        <a:pt x="179" y="195"/>
                        <a:pt x="148" y="172"/>
                        <a:pt x="136" y="155"/>
                      </a:cubicBezTo>
                      <a:cubicBezTo>
                        <a:pt x="124" y="138"/>
                        <a:pt x="135" y="96"/>
                        <a:pt x="120" y="83"/>
                      </a:cubicBezTo>
                      <a:cubicBezTo>
                        <a:pt x="105" y="70"/>
                        <a:pt x="59" y="66"/>
                        <a:pt x="48" y="75"/>
                      </a:cubicBezTo>
                      <a:cubicBezTo>
                        <a:pt x="37" y="84"/>
                        <a:pt x="40" y="120"/>
                        <a:pt x="56" y="139"/>
                      </a:cubicBezTo>
                      <a:cubicBezTo>
                        <a:pt x="72" y="158"/>
                        <a:pt x="131" y="168"/>
                        <a:pt x="144" y="187"/>
                      </a:cubicBezTo>
                      <a:cubicBezTo>
                        <a:pt x="157" y="206"/>
                        <a:pt x="148" y="240"/>
                        <a:pt x="136" y="251"/>
                      </a:cubicBezTo>
                      <a:cubicBezTo>
                        <a:pt x="124" y="262"/>
                        <a:pt x="95" y="267"/>
                        <a:pt x="72" y="251"/>
                      </a:cubicBezTo>
                      <a:cubicBezTo>
                        <a:pt x="49" y="235"/>
                        <a:pt x="11" y="175"/>
                        <a:pt x="0" y="155"/>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8240" name="Oval 216"/>
              <p:cNvSpPr>
                <a:spLocks noChangeArrowheads="1"/>
              </p:cNvSpPr>
              <p:nvPr/>
            </p:nvSpPr>
            <p:spPr bwMode="auto">
              <a:xfrm>
                <a:off x="3008" y="2976"/>
                <a:ext cx="112" cy="96"/>
              </a:xfrm>
              <a:prstGeom prst="ellipse">
                <a:avLst/>
              </a:prstGeom>
              <a:solidFill>
                <a:srgbClr val="666699"/>
              </a:solidFill>
              <a:ln w="9525">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8230" name="Line 217"/>
            <p:cNvSpPr>
              <a:spLocks noChangeShapeType="1"/>
            </p:cNvSpPr>
            <p:nvPr/>
          </p:nvSpPr>
          <p:spPr bwMode="auto">
            <a:xfrm flipV="1">
              <a:off x="3198" y="1370"/>
              <a:ext cx="167" cy="42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31" name="Line 218"/>
            <p:cNvSpPr>
              <a:spLocks noChangeShapeType="1"/>
            </p:cNvSpPr>
            <p:nvPr/>
          </p:nvSpPr>
          <p:spPr bwMode="auto">
            <a:xfrm flipV="1">
              <a:off x="3425" y="1792"/>
              <a:ext cx="381" cy="31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32" name="Line 219"/>
            <p:cNvSpPr>
              <a:spLocks noChangeShapeType="1"/>
            </p:cNvSpPr>
            <p:nvPr/>
          </p:nvSpPr>
          <p:spPr bwMode="auto">
            <a:xfrm flipV="1">
              <a:off x="3526" y="2414"/>
              <a:ext cx="334" cy="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8233" name="Text Box 220"/>
            <p:cNvSpPr txBox="1">
              <a:spLocks noChangeArrowheads="1"/>
            </p:cNvSpPr>
            <p:nvPr/>
          </p:nvSpPr>
          <p:spPr bwMode="auto">
            <a:xfrm>
              <a:off x="2883" y="1122"/>
              <a:ext cx="1151"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000"/>
                <a:t>Infect embryonic stem cells</a:t>
              </a:r>
            </a:p>
          </p:txBody>
        </p:sp>
        <p:sp>
          <p:nvSpPr>
            <p:cNvPr id="8234" name="Text Box 221"/>
            <p:cNvSpPr txBox="1">
              <a:spLocks noChangeArrowheads="1"/>
            </p:cNvSpPr>
            <p:nvPr/>
          </p:nvSpPr>
          <p:spPr bwMode="auto">
            <a:xfrm>
              <a:off x="3401" y="1819"/>
              <a:ext cx="173"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000"/>
                <a:t>or</a:t>
              </a:r>
            </a:p>
          </p:txBody>
        </p:sp>
        <p:sp>
          <p:nvSpPr>
            <p:cNvPr id="8235" name="Text Box 222"/>
            <p:cNvSpPr txBox="1">
              <a:spLocks noChangeArrowheads="1"/>
            </p:cNvSpPr>
            <p:nvPr/>
          </p:nvSpPr>
          <p:spPr bwMode="auto">
            <a:xfrm>
              <a:off x="3686" y="1433"/>
              <a:ext cx="866"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000"/>
                <a:t>Infect 1-2 cell embryos</a:t>
              </a:r>
            </a:p>
          </p:txBody>
        </p:sp>
        <p:sp>
          <p:nvSpPr>
            <p:cNvPr id="8236" name="Text Box 223"/>
            <p:cNvSpPr txBox="1">
              <a:spLocks noChangeArrowheads="1"/>
            </p:cNvSpPr>
            <p:nvPr/>
          </p:nvSpPr>
          <p:spPr bwMode="auto">
            <a:xfrm>
              <a:off x="3556" y="2167"/>
              <a:ext cx="174"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000"/>
                <a:t>or</a:t>
              </a:r>
            </a:p>
          </p:txBody>
        </p:sp>
        <p:sp>
          <p:nvSpPr>
            <p:cNvPr id="8237" name="Text Box 224"/>
            <p:cNvSpPr txBox="1">
              <a:spLocks noChangeArrowheads="1"/>
            </p:cNvSpPr>
            <p:nvPr/>
          </p:nvSpPr>
          <p:spPr bwMode="auto">
            <a:xfrm>
              <a:off x="3846" y="2235"/>
              <a:ext cx="98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000" b="1"/>
                <a:t>Infect bits (eyes, limbs, etc.) of later embryos</a:t>
              </a:r>
              <a:endParaRPr lang="en-GB" sz="1000"/>
            </a:p>
          </p:txBody>
        </p:sp>
        <p:sp>
          <p:nvSpPr>
            <p:cNvPr id="8238" name="Text Box 225"/>
            <p:cNvSpPr txBox="1">
              <a:spLocks noChangeArrowheads="1"/>
            </p:cNvSpPr>
            <p:nvPr/>
          </p:nvSpPr>
          <p:spPr bwMode="auto">
            <a:xfrm>
              <a:off x="657" y="1587"/>
              <a:ext cx="841"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000"/>
                <a:t>cotransfect</a:t>
              </a:r>
            </a:p>
            <a:p>
              <a:r>
                <a:rPr lang="en-GB" sz="1000"/>
                <a:t>(or </a:t>
              </a:r>
              <a:r>
                <a:rPr lang="en-GB" sz="1000" i="1"/>
                <a:t>gag, pol env</a:t>
              </a:r>
              <a:r>
                <a:rPr lang="en-GB" sz="1000"/>
                <a:t> already in helper cell line)</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08000" y="158750"/>
            <a:ext cx="8229600" cy="527050"/>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en-US" sz="3200">
                <a:solidFill>
                  <a:schemeClr val="tx2"/>
                </a:solidFill>
                <a:latin typeface="Arial" charset="0"/>
              </a:rPr>
              <a:t>Transgenske miši: mikroinjiciranje</a:t>
            </a:r>
            <a:endParaRPr lang="en-US" sz="3200" i="1">
              <a:solidFill>
                <a:schemeClr val="tx2"/>
              </a:solidFill>
              <a:latin typeface="Arial" charset="0"/>
            </a:endParaRPr>
          </a:p>
        </p:txBody>
      </p:sp>
      <p:sp>
        <p:nvSpPr>
          <p:cNvPr id="9219" name="Text Box 4"/>
          <p:cNvSpPr txBox="1">
            <a:spLocks noChangeArrowheads="1"/>
          </p:cNvSpPr>
          <p:nvPr/>
        </p:nvSpPr>
        <p:spPr bwMode="auto">
          <a:xfrm>
            <a:off x="203200" y="792163"/>
            <a:ext cx="5737225"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600" dirty="0">
                <a:latin typeface="Arial" charset="0"/>
              </a:rPr>
              <a:t>Ta metoda se uporablja najpogosteje.</a:t>
            </a:r>
          </a:p>
          <a:p>
            <a:endParaRPr lang="sl-SI" sz="900" dirty="0">
              <a:latin typeface="Arial" charset="0"/>
            </a:endParaRPr>
          </a:p>
          <a:p>
            <a:r>
              <a:rPr lang="sl-SI" sz="1400" dirty="0">
                <a:solidFill>
                  <a:srgbClr val="009900"/>
                </a:solidFill>
                <a:latin typeface="Arial" charset="0"/>
              </a:rPr>
              <a:t>1. Samicam injicirajo serum breje kobile in človeški </a:t>
            </a:r>
            <a:r>
              <a:rPr lang="sl-SI" sz="1400" dirty="0" err="1">
                <a:solidFill>
                  <a:srgbClr val="009900"/>
                </a:solidFill>
                <a:latin typeface="Arial" charset="0"/>
              </a:rPr>
              <a:t>horionski</a:t>
            </a:r>
            <a:r>
              <a:rPr lang="sl-SI" sz="1400" dirty="0">
                <a:solidFill>
                  <a:srgbClr val="009900"/>
                </a:solidFill>
                <a:latin typeface="Arial" charset="0"/>
              </a:rPr>
              <a:t> </a:t>
            </a:r>
            <a:br>
              <a:rPr lang="sl-SI" sz="1400" dirty="0">
                <a:solidFill>
                  <a:srgbClr val="009900"/>
                </a:solidFill>
                <a:latin typeface="Arial" charset="0"/>
              </a:rPr>
            </a:br>
            <a:r>
              <a:rPr lang="sl-SI" sz="1400" dirty="0" err="1">
                <a:solidFill>
                  <a:srgbClr val="009900"/>
                </a:solidFill>
                <a:latin typeface="Arial" charset="0"/>
              </a:rPr>
              <a:t>gonadotropin</a:t>
            </a:r>
            <a:r>
              <a:rPr lang="sl-SI" sz="1400" dirty="0">
                <a:solidFill>
                  <a:srgbClr val="009900"/>
                </a:solidFill>
                <a:latin typeface="Arial" charset="0"/>
              </a:rPr>
              <a:t>; zaradi hormonov taka miš proizvede ~35 zrelih </a:t>
            </a:r>
            <a:br>
              <a:rPr lang="sl-SI" sz="1400" dirty="0">
                <a:solidFill>
                  <a:srgbClr val="009900"/>
                </a:solidFill>
                <a:latin typeface="Arial" charset="0"/>
              </a:rPr>
            </a:br>
            <a:r>
              <a:rPr lang="sl-SI" sz="1400" dirty="0">
                <a:solidFill>
                  <a:srgbClr val="009900"/>
                </a:solidFill>
                <a:latin typeface="Arial" charset="0"/>
              </a:rPr>
              <a:t>jajčnih celic namesto običajnih 5-10</a:t>
            </a:r>
          </a:p>
          <a:p>
            <a:r>
              <a:rPr lang="sl-SI" sz="1400" dirty="0">
                <a:solidFill>
                  <a:srgbClr val="009900"/>
                </a:solidFill>
                <a:latin typeface="Arial" charset="0"/>
              </a:rPr>
              <a:t>2. </a:t>
            </a:r>
            <a:r>
              <a:rPr lang="sl-SI" sz="1400" dirty="0" err="1">
                <a:solidFill>
                  <a:srgbClr val="009900"/>
                </a:solidFill>
                <a:latin typeface="Arial" charset="0"/>
              </a:rPr>
              <a:t>Superovulirane</a:t>
            </a:r>
            <a:r>
              <a:rPr lang="sl-SI" sz="1400" dirty="0">
                <a:solidFill>
                  <a:srgbClr val="009900"/>
                </a:solidFill>
                <a:latin typeface="Arial" charset="0"/>
              </a:rPr>
              <a:t> samice se parijo, potem pa jih žrtvujejo in jim iz </a:t>
            </a:r>
            <a:br>
              <a:rPr lang="sl-SI" sz="1400" dirty="0">
                <a:solidFill>
                  <a:srgbClr val="009900"/>
                </a:solidFill>
                <a:latin typeface="Arial" charset="0"/>
              </a:rPr>
            </a:br>
            <a:r>
              <a:rPr lang="sl-SI" sz="1400" dirty="0">
                <a:solidFill>
                  <a:srgbClr val="009900"/>
                </a:solidFill>
                <a:latin typeface="Arial" charset="0"/>
              </a:rPr>
              <a:t>jajcevodov sperejo oplojene jajčne celice.</a:t>
            </a:r>
          </a:p>
          <a:p>
            <a:r>
              <a:rPr lang="sl-SI" sz="1400" dirty="0">
                <a:solidFill>
                  <a:srgbClr val="009900"/>
                </a:solidFill>
                <a:latin typeface="Arial" charset="0"/>
              </a:rPr>
              <a:t>3. Takoj nato injicirajo </a:t>
            </a:r>
            <a:r>
              <a:rPr lang="sl-SI" sz="1400" dirty="0" err="1">
                <a:solidFill>
                  <a:srgbClr val="009900"/>
                </a:solidFill>
                <a:latin typeface="Arial" charset="0"/>
              </a:rPr>
              <a:t>linearizirano</a:t>
            </a:r>
            <a:r>
              <a:rPr lang="sl-SI" sz="1400" dirty="0">
                <a:solidFill>
                  <a:srgbClr val="009900"/>
                </a:solidFill>
                <a:latin typeface="Arial" charset="0"/>
              </a:rPr>
              <a:t> DNA (brez prokariontskih </a:t>
            </a:r>
            <a:br>
              <a:rPr lang="sl-SI" sz="1400" dirty="0">
                <a:solidFill>
                  <a:srgbClr val="009900"/>
                </a:solidFill>
                <a:latin typeface="Arial" charset="0"/>
              </a:rPr>
            </a:br>
            <a:r>
              <a:rPr lang="sl-SI" sz="1400" dirty="0">
                <a:solidFill>
                  <a:srgbClr val="009900"/>
                </a:solidFill>
                <a:latin typeface="Arial" charset="0"/>
              </a:rPr>
              <a:t>vektorskih zaporedij) v moška </a:t>
            </a:r>
            <a:r>
              <a:rPr lang="sl-SI" sz="1400" dirty="0" err="1">
                <a:solidFill>
                  <a:srgbClr val="009900"/>
                </a:solidFill>
                <a:latin typeface="Arial" charset="0"/>
              </a:rPr>
              <a:t>projedra</a:t>
            </a:r>
            <a:r>
              <a:rPr lang="sl-SI" sz="1400" dirty="0">
                <a:solidFill>
                  <a:srgbClr val="009900"/>
                </a:solidFill>
                <a:latin typeface="Arial" charset="0"/>
              </a:rPr>
              <a:t>.</a:t>
            </a:r>
            <a:endParaRPr lang="sl-SI" sz="1600" dirty="0">
              <a:solidFill>
                <a:srgbClr val="009900"/>
              </a:solidFill>
              <a:latin typeface="Arial" charset="0"/>
            </a:endParaRPr>
          </a:p>
          <a:p>
            <a:endParaRPr lang="sl-SI" sz="700" dirty="0">
              <a:solidFill>
                <a:srgbClr val="009900"/>
              </a:solidFill>
              <a:latin typeface="Arial" charset="0"/>
            </a:endParaRPr>
          </a:p>
          <a:p>
            <a:r>
              <a:rPr lang="sl-SI" sz="1200" i="1" dirty="0">
                <a:latin typeface="Arial" charset="0"/>
              </a:rPr>
              <a:t>[Po oploditvi </a:t>
            </a:r>
            <a:r>
              <a:rPr lang="sl-SI" sz="1200" i="1" dirty="0" err="1">
                <a:latin typeface="Arial" charset="0"/>
              </a:rPr>
              <a:t>spermijsko</a:t>
            </a:r>
            <a:r>
              <a:rPr lang="sl-SI" sz="1200" i="1" dirty="0">
                <a:latin typeface="Arial" charset="0"/>
              </a:rPr>
              <a:t> jedro in jedro jajčne celice ostajata ločeni. </a:t>
            </a:r>
            <a:br>
              <a:rPr lang="sl-SI" sz="1200" i="1" dirty="0">
                <a:latin typeface="Arial" charset="0"/>
              </a:rPr>
            </a:br>
            <a:r>
              <a:rPr lang="sl-SI" sz="1200" i="1" dirty="0">
                <a:latin typeface="Arial" charset="0"/>
              </a:rPr>
              <a:t>Šele ko žensko jedro konča z </a:t>
            </a:r>
            <a:r>
              <a:rPr lang="sl-SI" sz="1200" i="1" dirty="0" err="1">
                <a:latin typeface="Arial" charset="0"/>
              </a:rPr>
              <a:t>meiozo</a:t>
            </a:r>
            <a:r>
              <a:rPr lang="sl-SI" sz="1200" i="1" dirty="0">
                <a:latin typeface="Arial" charset="0"/>
              </a:rPr>
              <a:t>, pride do jedrne fuzije (</a:t>
            </a:r>
            <a:r>
              <a:rPr lang="sl-SI" sz="1200" i="1" dirty="0" err="1">
                <a:latin typeface="Arial" charset="0"/>
              </a:rPr>
              <a:t>kariogamije</a:t>
            </a:r>
            <a:r>
              <a:rPr lang="sl-SI" sz="1200" i="1" dirty="0">
                <a:latin typeface="Arial" charset="0"/>
              </a:rPr>
              <a:t>).]</a:t>
            </a:r>
          </a:p>
          <a:p>
            <a:endParaRPr lang="sl-SI" sz="1200" i="1" dirty="0">
              <a:latin typeface="Arial" charset="0"/>
            </a:endParaRPr>
          </a:p>
          <a:p>
            <a:r>
              <a:rPr lang="sl-SI" sz="1400" dirty="0">
                <a:latin typeface="Arial" charset="0"/>
              </a:rPr>
              <a:t>Po </a:t>
            </a:r>
            <a:r>
              <a:rPr lang="sl-SI" sz="1400" dirty="0" err="1">
                <a:latin typeface="Arial" charset="0"/>
              </a:rPr>
              <a:t>inokulaciji</a:t>
            </a:r>
            <a:r>
              <a:rPr lang="sl-SI" sz="1400" dirty="0">
                <a:latin typeface="Arial" charset="0"/>
              </a:rPr>
              <a:t> prenesejo 25-40 jajčnih celic v nadomestno mati, </a:t>
            </a:r>
            <a:br>
              <a:rPr lang="sl-SI" sz="1400" dirty="0">
                <a:latin typeface="Arial" charset="0"/>
              </a:rPr>
            </a:br>
            <a:r>
              <a:rPr lang="sl-SI" sz="1400" dirty="0">
                <a:latin typeface="Arial" charset="0"/>
              </a:rPr>
              <a:t>ki so jo prej naredili navidezno brejo s tem, da so jo parili s </a:t>
            </a:r>
            <a:br>
              <a:rPr lang="sl-SI" sz="1400" dirty="0">
                <a:latin typeface="Arial" charset="0"/>
              </a:rPr>
            </a:br>
            <a:r>
              <a:rPr lang="sl-SI" sz="1400" dirty="0">
                <a:latin typeface="Arial" charset="0"/>
              </a:rPr>
              <a:t>steriliziranim samcem. Mladiči se skotijo po ~3 tednih.</a:t>
            </a:r>
          </a:p>
          <a:p>
            <a:r>
              <a:rPr lang="sl-SI" sz="1400" dirty="0">
                <a:latin typeface="Arial" charset="0"/>
              </a:rPr>
              <a:t> </a:t>
            </a:r>
            <a:br>
              <a:rPr lang="sl-SI" sz="1400" dirty="0">
                <a:latin typeface="Arial" charset="0"/>
              </a:rPr>
            </a:br>
            <a:r>
              <a:rPr lang="sl-SI" sz="1400" dirty="0">
                <a:latin typeface="Arial" charset="0"/>
              </a:rPr>
              <a:t>Transgenske miši identificirajo s PCR ali hibridizacijo po </a:t>
            </a:r>
            <a:br>
              <a:rPr lang="sl-SI" sz="1400" dirty="0">
                <a:latin typeface="Arial" charset="0"/>
              </a:rPr>
            </a:br>
            <a:r>
              <a:rPr lang="sl-SI" sz="1400" dirty="0" smtClean="0">
                <a:latin typeface="Arial" charset="0"/>
              </a:rPr>
              <a:t>prenosu </a:t>
            </a:r>
            <a:r>
              <a:rPr lang="sl-SI" sz="1400" dirty="0" err="1" smtClean="0">
                <a:latin typeface="Arial" charset="0"/>
              </a:rPr>
              <a:t>Southern</a:t>
            </a:r>
            <a:r>
              <a:rPr lang="sl-SI" sz="1400" dirty="0" smtClean="0">
                <a:latin typeface="Arial" charset="0"/>
              </a:rPr>
              <a:t>, </a:t>
            </a:r>
            <a:r>
              <a:rPr lang="sl-SI" sz="1400" dirty="0">
                <a:latin typeface="Arial" charset="0"/>
              </a:rPr>
              <a:t>nato pa jih parijo, da dobijo homozigotne </a:t>
            </a:r>
            <a:br>
              <a:rPr lang="sl-SI" sz="1400" dirty="0">
                <a:latin typeface="Arial" charset="0"/>
              </a:rPr>
            </a:br>
            <a:r>
              <a:rPr lang="sl-SI" sz="1400" dirty="0">
                <a:latin typeface="Arial" charset="0"/>
              </a:rPr>
              <a:t>transgenske potomce. Skotijo se mladiči iz največ 5 % </a:t>
            </a:r>
            <a:r>
              <a:rPr lang="sl-SI" sz="1400" dirty="0" err="1">
                <a:latin typeface="Arial" charset="0"/>
              </a:rPr>
              <a:t>inokuliranih</a:t>
            </a:r>
            <a:r>
              <a:rPr lang="sl-SI" sz="1400" dirty="0">
                <a:latin typeface="Arial" charset="0"/>
              </a:rPr>
              <a:t> </a:t>
            </a:r>
            <a:br>
              <a:rPr lang="sl-SI" sz="1400" dirty="0">
                <a:latin typeface="Arial" charset="0"/>
              </a:rPr>
            </a:br>
            <a:r>
              <a:rPr lang="sl-SI" sz="1400" dirty="0">
                <a:latin typeface="Arial" charset="0"/>
              </a:rPr>
              <a:t>jajčec. Razen tega ne moremo kontrolirati mesta vgraditve v genom </a:t>
            </a:r>
            <a:br>
              <a:rPr lang="sl-SI" sz="1400" dirty="0">
                <a:latin typeface="Arial" charset="0"/>
              </a:rPr>
            </a:br>
            <a:r>
              <a:rPr lang="sl-SI" sz="1400" dirty="0">
                <a:latin typeface="Arial" charset="0"/>
              </a:rPr>
              <a:t>niti števila kopij - pogosto pride do neželenega fenotipa.</a:t>
            </a:r>
          </a:p>
        </p:txBody>
      </p:sp>
      <p:pic>
        <p:nvPicPr>
          <p:cNvPr id="92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981075"/>
            <a:ext cx="298291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304800" y="2322513"/>
            <a:ext cx="8432800" cy="5118100"/>
          </a:xfrm>
          <a:noFill/>
        </p:spPr>
        <p:txBody>
          <a:bodyPr/>
          <a:lstStyle/>
          <a:p>
            <a:pPr marL="0" indent="0">
              <a:buFontTx/>
              <a:buNone/>
            </a:pPr>
            <a:endParaRPr lang="sl-SI" sz="1400" smtClean="0"/>
          </a:p>
          <a:p>
            <a:pPr marL="0" indent="0">
              <a:buFontTx/>
              <a:buNone/>
            </a:pPr>
            <a:endParaRPr lang="sl-SI" sz="1400" smtClean="0"/>
          </a:p>
          <a:p>
            <a:pPr marL="0" indent="0">
              <a:buFontTx/>
              <a:buNone/>
            </a:pPr>
            <a:endParaRPr lang="sl-SI" sz="1400" smtClean="0"/>
          </a:p>
        </p:txBody>
      </p:sp>
      <p:sp>
        <p:nvSpPr>
          <p:cNvPr id="13315" name="Rectangle 3"/>
          <p:cNvSpPr>
            <a:spLocks noChangeArrowheads="1"/>
          </p:cNvSpPr>
          <p:nvPr/>
        </p:nvSpPr>
        <p:spPr bwMode="auto">
          <a:xfrm>
            <a:off x="508000" y="158750"/>
            <a:ext cx="8229600" cy="633413"/>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sl-SI" sz="2800">
                <a:solidFill>
                  <a:schemeClr val="tx2"/>
                </a:solidFill>
                <a:latin typeface="Arial" charset="0"/>
              </a:rPr>
              <a:t>Transgenske miši: embrionalne izvorne celice</a:t>
            </a:r>
            <a:endParaRPr lang="sl-SI" sz="3200" i="1">
              <a:solidFill>
                <a:schemeClr val="tx2"/>
              </a:solidFill>
              <a:latin typeface="Arial" charset="0"/>
            </a:endParaRPr>
          </a:p>
        </p:txBody>
      </p:sp>
      <p:sp>
        <p:nvSpPr>
          <p:cNvPr id="13316" name="Text Box 4"/>
          <p:cNvSpPr txBox="1">
            <a:spLocks noChangeArrowheads="1"/>
          </p:cNvSpPr>
          <p:nvPr/>
        </p:nvSpPr>
        <p:spPr bwMode="auto">
          <a:xfrm>
            <a:off x="250825" y="1052513"/>
            <a:ext cx="5616575"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400" dirty="0">
                <a:latin typeface="Arial" charset="0"/>
              </a:rPr>
              <a:t>Celice iz stopnje </a:t>
            </a:r>
            <a:r>
              <a:rPr lang="sl-SI" sz="1400" dirty="0" err="1">
                <a:latin typeface="Arial" charset="0"/>
              </a:rPr>
              <a:t>blastociste</a:t>
            </a:r>
            <a:r>
              <a:rPr lang="sl-SI" sz="1400" dirty="0">
                <a:latin typeface="Arial" charset="0"/>
              </a:rPr>
              <a:t> lahko gojimo v kulturi, pri čemer ostanejo sposobne razvoja v vse različne tipe celic (vključno s kličnimi celicami). Take </a:t>
            </a:r>
            <a:r>
              <a:rPr lang="sl-SI" sz="1400" dirty="0" err="1">
                <a:latin typeface="Arial" charset="0"/>
              </a:rPr>
              <a:t>pluripotentne</a:t>
            </a:r>
            <a:r>
              <a:rPr lang="sl-SI" sz="1400" dirty="0">
                <a:latin typeface="Arial" charset="0"/>
              </a:rPr>
              <a:t> celice so embrionalne izvorne celice (ES - </a:t>
            </a:r>
            <a:r>
              <a:rPr lang="sl-SI" sz="1400" dirty="0" err="1">
                <a:latin typeface="Arial" charset="0"/>
              </a:rPr>
              <a:t>embryonic</a:t>
            </a:r>
            <a:r>
              <a:rPr lang="sl-SI" sz="1400" dirty="0">
                <a:latin typeface="Arial" charset="0"/>
              </a:rPr>
              <a:t> </a:t>
            </a:r>
            <a:r>
              <a:rPr lang="sl-SI" sz="1400" dirty="0" err="1">
                <a:latin typeface="Arial" charset="0"/>
              </a:rPr>
              <a:t>stem</a:t>
            </a:r>
            <a:r>
              <a:rPr lang="sl-SI" sz="1400" dirty="0">
                <a:latin typeface="Arial" charset="0"/>
              </a:rPr>
              <a:t>). Po vnosu v drugo </a:t>
            </a:r>
            <a:r>
              <a:rPr lang="sl-SI" sz="1400" dirty="0" err="1">
                <a:latin typeface="Arial" charset="0"/>
              </a:rPr>
              <a:t>blastocisto</a:t>
            </a:r>
            <a:r>
              <a:rPr lang="sl-SI" sz="1400" dirty="0">
                <a:latin typeface="Arial" charset="0"/>
              </a:rPr>
              <a:t> se lahko normalno delijo naprej in diferencirajo.</a:t>
            </a:r>
          </a:p>
          <a:p>
            <a:endParaRPr lang="sl-SI" sz="1400" dirty="0">
              <a:latin typeface="Arial" charset="0"/>
            </a:endParaRPr>
          </a:p>
          <a:p>
            <a:r>
              <a:rPr lang="sl-SI" sz="1400" dirty="0">
                <a:latin typeface="Arial" charset="0"/>
              </a:rPr>
              <a:t>Ko ES-celice rastejo v kulturi, jih lahko genetsko spremenimo in pri tem načrtno vgrajujemo DNA na želena mesta. Vseeno ostane veliko celic, ki niso sprejele tuje DNA, nekaj pa jih je DNA vgradilo v </a:t>
            </a:r>
            <a:r>
              <a:rPr lang="sl-SI" sz="1400" dirty="0" err="1">
                <a:latin typeface="Arial" charset="0"/>
              </a:rPr>
              <a:t>netarčna</a:t>
            </a:r>
            <a:r>
              <a:rPr lang="sl-SI" sz="1400" dirty="0">
                <a:latin typeface="Arial" charset="0"/>
              </a:rPr>
              <a:t> mesta. Celice s pravilno vgrajeno tujo DNA izberemo s PCR ali s pozitivno-negativno selekcijo.</a:t>
            </a:r>
          </a:p>
          <a:p>
            <a:endParaRPr lang="sl-SI" sz="900" dirty="0">
              <a:latin typeface="Arial" charset="0"/>
            </a:endParaRPr>
          </a:p>
          <a:p>
            <a:r>
              <a:rPr lang="sl-SI" sz="1400" dirty="0">
                <a:latin typeface="Arial" charset="0"/>
              </a:rPr>
              <a:t>Obogatene ES-celice </a:t>
            </a:r>
            <a:r>
              <a:rPr lang="sl-SI" sz="1400" dirty="0" err="1">
                <a:latin typeface="Arial" charset="0"/>
              </a:rPr>
              <a:t>mikroinjiciramo</a:t>
            </a:r>
            <a:r>
              <a:rPr lang="sl-SI" sz="1400" dirty="0">
                <a:latin typeface="Arial" charset="0"/>
              </a:rPr>
              <a:t> v </a:t>
            </a:r>
            <a:r>
              <a:rPr lang="sl-SI" sz="1400" dirty="0" err="1">
                <a:latin typeface="Arial" charset="0"/>
              </a:rPr>
              <a:t>prejemniško</a:t>
            </a:r>
            <a:r>
              <a:rPr lang="sl-SI" sz="1400" dirty="0">
                <a:latin typeface="Arial" charset="0"/>
              </a:rPr>
              <a:t> </a:t>
            </a:r>
            <a:r>
              <a:rPr lang="sl-SI" sz="1400" dirty="0" err="1">
                <a:latin typeface="Arial" charset="0"/>
              </a:rPr>
              <a:t>blastocisto</a:t>
            </a:r>
            <a:r>
              <a:rPr lang="sl-SI" sz="1400" dirty="0">
                <a:latin typeface="Arial" charset="0"/>
              </a:rPr>
              <a:t>, te </a:t>
            </a:r>
            <a:br>
              <a:rPr lang="sl-SI" sz="1400" dirty="0">
                <a:latin typeface="Arial" charset="0"/>
              </a:rPr>
            </a:br>
            <a:r>
              <a:rPr lang="sl-SI" sz="1400" dirty="0">
                <a:latin typeface="Arial" charset="0"/>
              </a:rPr>
              <a:t>pa </a:t>
            </a:r>
            <a:r>
              <a:rPr lang="sl-SI" sz="1400" dirty="0" err="1">
                <a:latin typeface="Arial" charset="0"/>
              </a:rPr>
              <a:t>implantiramo</a:t>
            </a:r>
            <a:r>
              <a:rPr lang="sl-SI" sz="1400" dirty="0">
                <a:latin typeface="Arial" charset="0"/>
              </a:rPr>
              <a:t> v samico. Med mladiči določimo tiste, ki </a:t>
            </a:r>
            <a:br>
              <a:rPr lang="sl-SI" sz="1400" dirty="0">
                <a:latin typeface="Arial" charset="0"/>
              </a:rPr>
            </a:br>
            <a:r>
              <a:rPr lang="sl-SI" sz="1400" dirty="0">
                <a:latin typeface="Arial" charset="0"/>
              </a:rPr>
              <a:t>izražajo vneseni gen in ga imajo vključenega v </a:t>
            </a:r>
            <a:r>
              <a:rPr lang="sl-SI" sz="1400" dirty="0" smtClean="0">
                <a:latin typeface="Arial" charset="0"/>
              </a:rPr>
              <a:t>genom v spolnih </a:t>
            </a:r>
            <a:r>
              <a:rPr lang="sl-SI" sz="1400" dirty="0">
                <a:latin typeface="Arial" charset="0"/>
              </a:rPr>
              <a:t>celicah</a:t>
            </a:r>
            <a:r>
              <a:rPr lang="sl-SI" sz="1400" dirty="0" smtClean="0">
                <a:latin typeface="Arial" charset="0"/>
              </a:rPr>
              <a:t>. S </a:t>
            </a:r>
            <a:r>
              <a:rPr lang="sl-SI" sz="1400" dirty="0">
                <a:latin typeface="Arial" charset="0"/>
              </a:rPr>
              <a:t>križanjem potomcev ustvarimo homozigote.</a:t>
            </a:r>
          </a:p>
          <a:p>
            <a:endParaRPr lang="sl-SI" sz="900" dirty="0">
              <a:latin typeface="Arial" charset="0"/>
            </a:endParaRPr>
          </a:p>
          <a:p>
            <a:r>
              <a:rPr lang="sl-SI" sz="1400" dirty="0">
                <a:latin typeface="Arial" charset="0"/>
              </a:rPr>
              <a:t>Tako kot lahko načrtno vgrajujemo inserte v tarčna zaporedja, </a:t>
            </a:r>
            <a:br>
              <a:rPr lang="sl-SI" sz="1400" dirty="0">
                <a:latin typeface="Arial" charset="0"/>
              </a:rPr>
            </a:br>
            <a:r>
              <a:rPr lang="sl-SI" sz="1400" dirty="0">
                <a:latin typeface="Arial" charset="0"/>
              </a:rPr>
              <a:t>lahko tarčna zaporedja tudi prekinjamo (s selekcijskimi </a:t>
            </a:r>
            <a:r>
              <a:rPr lang="sl-SI" sz="1400" dirty="0" err="1">
                <a:latin typeface="Arial" charset="0"/>
              </a:rPr>
              <a:t>markerji</a:t>
            </a:r>
            <a:r>
              <a:rPr lang="sl-SI" sz="1400" dirty="0">
                <a:latin typeface="Arial" charset="0"/>
              </a:rPr>
              <a:t>) </a:t>
            </a:r>
            <a:br>
              <a:rPr lang="sl-SI" sz="1400" dirty="0">
                <a:latin typeface="Arial" charset="0"/>
              </a:rPr>
            </a:br>
            <a:r>
              <a:rPr lang="sl-SI" sz="1400" dirty="0">
                <a:latin typeface="Arial" charset="0"/>
              </a:rPr>
              <a:t>in s tem inaktiviramo gene – </a:t>
            </a:r>
            <a:r>
              <a:rPr lang="sl-SI" sz="1400" dirty="0">
                <a:solidFill>
                  <a:srgbClr val="009900"/>
                </a:solidFill>
                <a:latin typeface="Arial" charset="0"/>
              </a:rPr>
              <a:t>tehnologija izbijanja genov </a:t>
            </a:r>
            <a:br>
              <a:rPr lang="sl-SI" sz="1400" dirty="0">
                <a:solidFill>
                  <a:srgbClr val="009900"/>
                </a:solidFill>
                <a:latin typeface="Arial" charset="0"/>
              </a:rPr>
            </a:br>
            <a:r>
              <a:rPr lang="sl-SI" sz="1400" dirty="0">
                <a:latin typeface="Arial" charset="0"/>
              </a:rPr>
              <a:t>(</a:t>
            </a:r>
            <a:r>
              <a:rPr lang="sl-SI" sz="1400" i="1" dirty="0" err="1">
                <a:latin typeface="Arial" charset="0"/>
              </a:rPr>
              <a:t>knockout</a:t>
            </a:r>
            <a:r>
              <a:rPr lang="sl-SI" sz="1400" dirty="0">
                <a:latin typeface="Arial" charset="0"/>
              </a:rPr>
              <a:t>). S tem postopkom lahko pripravimo mišji model </a:t>
            </a:r>
            <a:br>
              <a:rPr lang="sl-SI" sz="1400" dirty="0">
                <a:latin typeface="Arial" charset="0"/>
              </a:rPr>
            </a:br>
            <a:r>
              <a:rPr lang="sl-SI" sz="1400" dirty="0">
                <a:latin typeface="Arial" charset="0"/>
              </a:rPr>
              <a:t>tistih človeških bolezni, za katere vemo, kateri gen je prizadet.</a:t>
            </a:r>
          </a:p>
        </p:txBody>
      </p:sp>
      <p:sp>
        <p:nvSpPr>
          <p:cNvPr id="13317" name="Rectangle 6"/>
          <p:cNvSpPr>
            <a:spLocks noChangeArrowheads="1"/>
          </p:cNvSpPr>
          <p:nvPr/>
        </p:nvSpPr>
        <p:spPr bwMode="auto">
          <a:xfrm>
            <a:off x="8331200" y="1741488"/>
            <a:ext cx="406400" cy="844550"/>
          </a:xfrm>
          <a:prstGeom prst="rect">
            <a:avLst/>
          </a:prstGeom>
          <a:solidFill>
            <a:schemeClr val="bg1"/>
          </a:solidFill>
          <a:ln w="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nvGrpSpPr>
          <p:cNvPr id="13318" name="Group 2"/>
          <p:cNvGrpSpPr>
            <a:grpSpLocks/>
          </p:cNvGrpSpPr>
          <p:nvPr/>
        </p:nvGrpSpPr>
        <p:grpSpPr bwMode="auto">
          <a:xfrm>
            <a:off x="6011863" y="1196975"/>
            <a:ext cx="2968625" cy="5327650"/>
            <a:chOff x="3878" y="618"/>
            <a:chExt cx="1734" cy="3203"/>
          </a:xfrm>
        </p:grpSpPr>
        <p:pic>
          <p:nvPicPr>
            <p:cNvPr id="13319" name="Picture 7"/>
            <p:cNvPicPr>
              <a:picLocks noChangeAspect="1" noChangeArrowheads="1"/>
            </p:cNvPicPr>
            <p:nvPr/>
          </p:nvPicPr>
          <p:blipFill>
            <a:blip r:embed="rId3">
              <a:extLst>
                <a:ext uri="{28A0092B-C50C-407E-A947-70E740481C1C}">
                  <a14:useLocalDpi xmlns:a14="http://schemas.microsoft.com/office/drawing/2010/main" val="0"/>
                </a:ext>
              </a:extLst>
            </a:blip>
            <a:srcRect l="2438" r="3854"/>
            <a:stretch>
              <a:fillRect/>
            </a:stretch>
          </p:blipFill>
          <p:spPr bwMode="auto">
            <a:xfrm>
              <a:off x="3878" y="618"/>
              <a:ext cx="1733" cy="3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0" name="Rectangle 8"/>
            <p:cNvSpPr>
              <a:spLocks noChangeArrowheads="1"/>
            </p:cNvSpPr>
            <p:nvPr/>
          </p:nvSpPr>
          <p:spPr bwMode="auto">
            <a:xfrm>
              <a:off x="5420" y="618"/>
              <a:ext cx="192" cy="2631"/>
            </a:xfrm>
            <a:prstGeom prst="rect">
              <a:avLst/>
            </a:prstGeom>
            <a:solidFill>
              <a:schemeClr val="bg1"/>
            </a:solidFill>
            <a:ln w="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508000" y="158750"/>
            <a:ext cx="8229600" cy="633413"/>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sl-SI" sz="2800">
                <a:solidFill>
                  <a:schemeClr val="tx2"/>
                </a:solidFill>
                <a:latin typeface="Arial" charset="0"/>
              </a:rPr>
              <a:t>Pozitivno-negativna selekcija ES-celic</a:t>
            </a:r>
            <a:endParaRPr lang="sl-SI" sz="3200" i="1">
              <a:solidFill>
                <a:schemeClr val="tx2"/>
              </a:solidFill>
              <a:latin typeface="Arial" charset="0"/>
            </a:endParaRPr>
          </a:p>
        </p:txBody>
      </p:sp>
      <p:sp>
        <p:nvSpPr>
          <p:cNvPr id="14339" name="Text Box 4"/>
          <p:cNvSpPr txBox="1">
            <a:spLocks noChangeArrowheads="1"/>
          </p:cNvSpPr>
          <p:nvPr/>
        </p:nvSpPr>
        <p:spPr bwMode="auto">
          <a:xfrm>
            <a:off x="203200" y="896938"/>
            <a:ext cx="4513263"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sl-SI" sz="1400">
                <a:latin typeface="Arial" charset="0"/>
              </a:rPr>
              <a:t>Pri pozitivno-negativni selekciji gre za </a:t>
            </a:r>
            <a:r>
              <a:rPr lang="sl-SI" sz="1400">
                <a:solidFill>
                  <a:srgbClr val="009900"/>
                </a:solidFill>
                <a:latin typeface="Arial" charset="0"/>
              </a:rPr>
              <a:t>pozitivno</a:t>
            </a:r>
            <a:r>
              <a:rPr lang="sl-SI" sz="1400">
                <a:latin typeface="Arial" charset="0"/>
              </a:rPr>
              <a:t> selekcijo celic, ki imajo vektorsko DNA vgrajeno kjerkoli v genomu in </a:t>
            </a:r>
            <a:r>
              <a:rPr lang="sl-SI" sz="1400">
                <a:solidFill>
                  <a:srgbClr val="FF3300"/>
                </a:solidFill>
                <a:latin typeface="Arial" charset="0"/>
              </a:rPr>
              <a:t>negativno</a:t>
            </a:r>
            <a:r>
              <a:rPr lang="sl-SI" sz="1400">
                <a:latin typeface="Arial" charset="0"/>
              </a:rPr>
              <a:t> selekcijo celic, ki so vektor vgradile na neželena mesta. </a:t>
            </a:r>
          </a:p>
          <a:p>
            <a:r>
              <a:rPr lang="sl-SI" sz="1400">
                <a:latin typeface="Arial" charset="0"/>
              </a:rPr>
              <a:t>Tako identificiramo klone ES, ki nosijo novi gen vključen v mesta, ki smo jih izbrali kot tarčna. To so običajno mesta, ki </a:t>
            </a:r>
            <a:r>
              <a:rPr lang="sl-SI" sz="1400" u="sng">
                <a:latin typeface="Arial" charset="0"/>
              </a:rPr>
              <a:t>ne</a:t>
            </a:r>
            <a:r>
              <a:rPr lang="sl-SI" sz="1400">
                <a:latin typeface="Arial" charset="0"/>
              </a:rPr>
              <a:t> zapisujejo za pomembne sestavine celic, hkrati pa je transkripcija na teh mestih neovirana.</a:t>
            </a:r>
          </a:p>
          <a:p>
            <a:endParaRPr lang="sl-SI" sz="1400">
              <a:latin typeface="Arial" charset="0"/>
            </a:endParaRPr>
          </a:p>
          <a:p>
            <a:r>
              <a:rPr lang="sl-SI" sz="1200">
                <a:latin typeface="Arial" charset="0"/>
              </a:rPr>
              <a:t>Vektorji za prenos vsebujejo dva bloka zaporedij (HB), ki sta homologni regijam na ciljanem mestu vnosa, transgen (TG) = DNA, ki jo želimo vgraditi, rezistenčni marker (Neo</a:t>
            </a:r>
            <a:r>
              <a:rPr lang="sl-SI" sz="1200" baseline="30000">
                <a:latin typeface="Arial" charset="0"/>
              </a:rPr>
              <a:t>R</a:t>
            </a:r>
            <a:r>
              <a:rPr lang="sl-SI" sz="1200">
                <a:latin typeface="Arial" charset="0"/>
              </a:rPr>
              <a:t>, odpornost proti G-418) in dva različna gena za timidin- kinazo virusa Herpes simplex (HSV-</a:t>
            </a:r>
            <a:r>
              <a:rPr lang="sl-SI" sz="1200" i="1">
                <a:latin typeface="Arial" charset="0"/>
              </a:rPr>
              <a:t>tk</a:t>
            </a:r>
            <a:r>
              <a:rPr lang="sl-SI" sz="1200">
                <a:latin typeface="Arial" charset="0"/>
              </a:rPr>
              <a:t>), ki sta izven regije med dvema HB. Če pride do integracije v genom izven načrtovanih blokov HB, je velika verjetnost, da se bo preneslo tudi vsaj 1 zaporedje za tk. Če pride do želenega vnosa, pa se preneseta samo TG in Neo</a:t>
            </a:r>
            <a:r>
              <a:rPr lang="sl-SI" sz="1200" baseline="30000">
                <a:latin typeface="Arial" charset="0"/>
              </a:rPr>
              <a:t>R</a:t>
            </a:r>
            <a:r>
              <a:rPr lang="sl-SI" sz="1200">
                <a:latin typeface="Arial" charset="0"/>
              </a:rPr>
              <a:t>.</a:t>
            </a:r>
          </a:p>
          <a:p>
            <a:r>
              <a:rPr lang="sl-SI" sz="1200">
                <a:latin typeface="Arial" charset="0"/>
              </a:rPr>
              <a:t>Celice po prenosu gojimo v prisotnosti G-418. Rastejo le tiste, pri katerih je prišlo do vnosa vektorja (pozitivna selekcija). Če celicam hkrati dodamo še ganciklovir, bodo celice s tk odmrle, saj kinaza pretvori ganciklovir v toksično snov (negativna selekcija).</a:t>
            </a:r>
          </a:p>
        </p:txBody>
      </p:sp>
      <p:graphicFrame>
        <p:nvGraphicFramePr>
          <p:cNvPr id="14340" name="Object 9"/>
          <p:cNvGraphicFramePr>
            <a:graphicFrameLocks noChangeAspect="1"/>
          </p:cNvGraphicFramePr>
          <p:nvPr/>
        </p:nvGraphicFramePr>
        <p:xfrm>
          <a:off x="4716463" y="1412875"/>
          <a:ext cx="4284662" cy="4146550"/>
        </p:xfrm>
        <a:graphic>
          <a:graphicData uri="http://schemas.openxmlformats.org/presentationml/2006/ole">
            <mc:AlternateContent xmlns:mc="http://schemas.openxmlformats.org/markup-compatibility/2006">
              <mc:Choice xmlns:v="urn:schemas-microsoft-com:vml" Requires="v">
                <p:oleObj spid="_x0000_s14351" name="CorelPhotoPaint.Image.9" r:id="rId4" imgW="5168254" imgH="5003175" progId="CorelPhotoPaint.Image.9">
                  <p:embed/>
                </p:oleObj>
              </mc:Choice>
              <mc:Fallback>
                <p:oleObj name="CorelPhotoPaint.Image.9" r:id="rId4" imgW="5168254" imgH="5003175" progId="CorelPhotoPaint.Image.9">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1412875"/>
                        <a:ext cx="4284662" cy="41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711200" y="263525"/>
            <a:ext cx="7772400" cy="474663"/>
          </a:xfrm>
          <a:solidFill>
            <a:srgbClr val="FFCC99">
              <a:alpha val="50195"/>
            </a:srgbClr>
          </a:solidFill>
        </p:spPr>
        <p:txBody>
          <a:bodyPr/>
          <a:lstStyle/>
          <a:p>
            <a:r>
              <a:rPr lang="en-US" sz="2800" smtClean="0">
                <a:latin typeface="Arial" charset="0"/>
              </a:rPr>
              <a:t>Selekcija s  tk/ganciklovirom</a:t>
            </a:r>
            <a:endParaRPr lang="en-US" smtClean="0">
              <a:latin typeface="Arial" charset="0"/>
            </a:endParaRPr>
          </a:p>
        </p:txBody>
      </p:sp>
      <p:sp>
        <p:nvSpPr>
          <p:cNvPr id="15363" name="Rectangle 1027"/>
          <p:cNvSpPr>
            <a:spLocks noGrp="1" noChangeArrowheads="1"/>
          </p:cNvSpPr>
          <p:nvPr>
            <p:ph type="body" idx="1"/>
          </p:nvPr>
        </p:nvSpPr>
        <p:spPr>
          <a:xfrm>
            <a:off x="323850" y="2924175"/>
            <a:ext cx="5130800" cy="3141663"/>
          </a:xfrm>
        </p:spPr>
        <p:txBody>
          <a:bodyPr/>
          <a:lstStyle/>
          <a:p>
            <a:r>
              <a:rPr lang="sl-SI" sz="1400" dirty="0" err="1" smtClean="0">
                <a:latin typeface="Arial" charset="0"/>
              </a:rPr>
              <a:t>ganciklovir</a:t>
            </a:r>
            <a:r>
              <a:rPr lang="sl-SI" sz="1400" dirty="0" smtClean="0">
                <a:latin typeface="Arial" charset="0"/>
              </a:rPr>
              <a:t> (pa tudi </a:t>
            </a:r>
            <a:r>
              <a:rPr lang="sl-SI" sz="1400" dirty="0" err="1" smtClean="0">
                <a:latin typeface="Arial" charset="0"/>
              </a:rPr>
              <a:t>aciklovir</a:t>
            </a:r>
            <a:r>
              <a:rPr lang="sl-SI" sz="1400" dirty="0" smtClean="0">
                <a:latin typeface="Arial" charset="0"/>
              </a:rPr>
              <a:t>=</a:t>
            </a:r>
            <a:r>
              <a:rPr lang="sl-SI" sz="1400" dirty="0" err="1" smtClean="0">
                <a:latin typeface="Arial" charset="0"/>
              </a:rPr>
              <a:t>aciklogvanozin</a:t>
            </a:r>
            <a:r>
              <a:rPr lang="sl-SI" sz="1400" dirty="0" smtClean="0">
                <a:latin typeface="Arial" charset="0"/>
              </a:rPr>
              <a:t> - prvo pravo protivirusno zdravilo (1983)): analog purina - sam po sebi za celico ni toksičen</a:t>
            </a:r>
          </a:p>
          <a:p>
            <a:r>
              <a:rPr lang="sl-SI" sz="1400" dirty="0" smtClean="0">
                <a:latin typeface="Arial" charset="0"/>
              </a:rPr>
              <a:t>virusna </a:t>
            </a:r>
            <a:r>
              <a:rPr lang="sl-SI" sz="1400" dirty="0" err="1" smtClean="0">
                <a:latin typeface="Arial" charset="0"/>
              </a:rPr>
              <a:t>timidin</a:t>
            </a:r>
            <a:r>
              <a:rPr lang="sl-SI" sz="1400" dirty="0" smtClean="0">
                <a:latin typeface="Arial" charset="0"/>
              </a:rPr>
              <a:t> kinaza (</a:t>
            </a:r>
            <a:r>
              <a:rPr lang="sl-SI" sz="1400" dirty="0" err="1" smtClean="0">
                <a:latin typeface="Arial" charset="0"/>
              </a:rPr>
              <a:t>tk</a:t>
            </a:r>
            <a:r>
              <a:rPr lang="sl-SI" sz="1400" dirty="0" smtClean="0">
                <a:latin typeface="Arial" charset="0"/>
              </a:rPr>
              <a:t>) fosforilira </a:t>
            </a:r>
            <a:r>
              <a:rPr lang="sl-SI" sz="1400" dirty="0" err="1" smtClean="0">
                <a:latin typeface="Arial" charset="0"/>
              </a:rPr>
              <a:t>ganciklovir</a:t>
            </a:r>
            <a:r>
              <a:rPr lang="sl-SI" sz="1400" dirty="0" smtClean="0">
                <a:latin typeface="Arial" charset="0"/>
              </a:rPr>
              <a:t> v </a:t>
            </a:r>
            <a:r>
              <a:rPr lang="sl-SI" sz="1400" dirty="0" err="1" smtClean="0">
                <a:latin typeface="Arial" charset="0"/>
              </a:rPr>
              <a:t>ganciklovir</a:t>
            </a:r>
            <a:r>
              <a:rPr lang="sl-SI" sz="1400" dirty="0" smtClean="0">
                <a:latin typeface="Arial" charset="0"/>
              </a:rPr>
              <a:t>-</a:t>
            </a:r>
            <a:r>
              <a:rPr lang="sl-SI" sz="1400" dirty="0" err="1" smtClean="0">
                <a:latin typeface="Arial" charset="0"/>
              </a:rPr>
              <a:t>monofosfat</a:t>
            </a:r>
            <a:r>
              <a:rPr lang="sl-SI" sz="1400" dirty="0" smtClean="0">
                <a:latin typeface="Arial" charset="0"/>
              </a:rPr>
              <a:t> </a:t>
            </a:r>
            <a:r>
              <a:rPr lang="sl-SI" sz="1200" dirty="0" smtClean="0">
                <a:latin typeface="Arial" charset="0"/>
              </a:rPr>
              <a:t>(</a:t>
            </a:r>
            <a:r>
              <a:rPr lang="sl-SI" sz="1200" i="1" dirty="0" smtClean="0">
                <a:latin typeface="Arial" charset="0"/>
              </a:rPr>
              <a:t>torej je v </a:t>
            </a:r>
            <a:r>
              <a:rPr lang="sl-SI" sz="1200" i="1" dirty="0" err="1" smtClean="0">
                <a:latin typeface="Arial" charset="0"/>
              </a:rPr>
              <a:t>deoksinukleozid</a:t>
            </a:r>
            <a:r>
              <a:rPr lang="sl-SI" sz="1200" i="1" dirty="0">
                <a:latin typeface="Arial" charset="0"/>
              </a:rPr>
              <a:t> </a:t>
            </a:r>
            <a:r>
              <a:rPr lang="sl-SI" sz="1200" i="1" dirty="0" smtClean="0">
                <a:latin typeface="Arial" charset="0"/>
              </a:rPr>
              <a:t>kinaza</a:t>
            </a:r>
            <a:r>
              <a:rPr lang="sl-SI" sz="1200" dirty="0" smtClean="0">
                <a:latin typeface="Arial" charset="0"/>
              </a:rPr>
              <a:t>)</a:t>
            </a:r>
          </a:p>
          <a:p>
            <a:r>
              <a:rPr lang="sl-SI" sz="1400" dirty="0" smtClean="0">
                <a:latin typeface="Arial" charset="0"/>
              </a:rPr>
              <a:t>celične kinaze ga pretvorijo v </a:t>
            </a:r>
            <a:r>
              <a:rPr lang="sl-SI" sz="1400" dirty="0" err="1" smtClean="0">
                <a:latin typeface="Arial" charset="0"/>
              </a:rPr>
              <a:t>trifosfat</a:t>
            </a:r>
            <a:endParaRPr lang="sl-SI" sz="1400" dirty="0" smtClean="0">
              <a:latin typeface="Arial" charset="0"/>
            </a:endParaRPr>
          </a:p>
          <a:p>
            <a:r>
              <a:rPr lang="sl-SI" sz="1400" dirty="0" smtClean="0">
                <a:latin typeface="Arial" charset="0"/>
              </a:rPr>
              <a:t>DNA-polimeraza vgrajuje </a:t>
            </a:r>
            <a:r>
              <a:rPr lang="sl-SI" sz="1400" dirty="0" err="1" smtClean="0">
                <a:latin typeface="Arial" charset="0"/>
              </a:rPr>
              <a:t>ganciklovir</a:t>
            </a:r>
            <a:r>
              <a:rPr lang="sl-SI" sz="1400" dirty="0" smtClean="0">
                <a:latin typeface="Arial" charset="0"/>
              </a:rPr>
              <a:t>-</a:t>
            </a:r>
            <a:r>
              <a:rPr lang="sl-SI" sz="1400" dirty="0" err="1" smtClean="0">
                <a:latin typeface="Arial" charset="0"/>
              </a:rPr>
              <a:t>trifosfat</a:t>
            </a:r>
            <a:r>
              <a:rPr lang="sl-SI" sz="1400" dirty="0" smtClean="0">
                <a:latin typeface="Arial" charset="0"/>
              </a:rPr>
              <a:t> kot da bi bil naravni nukleotid </a:t>
            </a:r>
          </a:p>
          <a:p>
            <a:r>
              <a:rPr lang="sl-SI" sz="1400" dirty="0" smtClean="0">
                <a:latin typeface="Arial" charset="0"/>
              </a:rPr>
              <a:t>po vgraditvi </a:t>
            </a:r>
            <a:r>
              <a:rPr lang="sl-SI" sz="1400" dirty="0" err="1" smtClean="0">
                <a:latin typeface="Arial" charset="0"/>
              </a:rPr>
              <a:t>ganciklovira</a:t>
            </a:r>
            <a:r>
              <a:rPr lang="sl-SI" sz="1400" dirty="0" smtClean="0">
                <a:latin typeface="Arial" charset="0"/>
              </a:rPr>
              <a:t> pride do predčasnega zaključevanja sinteze hčerinske verige DNA</a:t>
            </a:r>
            <a:endParaRPr lang="sl-SI" sz="2800" dirty="0" smtClean="0">
              <a:latin typeface="Arial" charset="0"/>
            </a:endParaRPr>
          </a:p>
        </p:txBody>
      </p:sp>
      <p:grpSp>
        <p:nvGrpSpPr>
          <p:cNvPr id="15364" name="Group 1120"/>
          <p:cNvGrpSpPr>
            <a:grpSpLocks/>
          </p:cNvGrpSpPr>
          <p:nvPr/>
        </p:nvGrpSpPr>
        <p:grpSpPr bwMode="auto">
          <a:xfrm>
            <a:off x="5580063" y="3284538"/>
            <a:ext cx="2895600" cy="3121025"/>
            <a:chOff x="3362" y="806"/>
            <a:chExt cx="2704" cy="3014"/>
          </a:xfrm>
        </p:grpSpPr>
        <p:grpSp>
          <p:nvGrpSpPr>
            <p:cNvPr id="15368" name="Group 1121"/>
            <p:cNvGrpSpPr>
              <a:grpSpLocks/>
            </p:cNvGrpSpPr>
            <p:nvPr/>
          </p:nvGrpSpPr>
          <p:grpSpPr bwMode="auto">
            <a:xfrm>
              <a:off x="5184" y="1412"/>
              <a:ext cx="816" cy="604"/>
              <a:chOff x="5184" y="1392"/>
              <a:chExt cx="816" cy="604"/>
            </a:xfrm>
          </p:grpSpPr>
          <p:sp>
            <p:nvSpPr>
              <p:cNvPr id="15441" name="AutoShape 1122"/>
              <p:cNvSpPr>
                <a:spLocks noChangeArrowheads="1"/>
              </p:cNvSpPr>
              <p:nvPr/>
            </p:nvSpPr>
            <p:spPr bwMode="auto">
              <a:xfrm rot="980045">
                <a:off x="5184" y="1460"/>
                <a:ext cx="288" cy="240"/>
              </a:xfrm>
              <a:prstGeom prst="hexagon">
                <a:avLst>
                  <a:gd name="adj" fmla="val 3000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T</a:t>
                </a:r>
              </a:p>
            </p:txBody>
          </p:sp>
          <p:grpSp>
            <p:nvGrpSpPr>
              <p:cNvPr id="15442" name="Group 1123"/>
              <p:cNvGrpSpPr>
                <a:grpSpLocks/>
              </p:cNvGrpSpPr>
              <p:nvPr/>
            </p:nvGrpSpPr>
            <p:grpSpPr bwMode="auto">
              <a:xfrm>
                <a:off x="5550" y="1392"/>
                <a:ext cx="450" cy="604"/>
                <a:chOff x="5550" y="1392"/>
                <a:chExt cx="450" cy="604"/>
              </a:xfrm>
            </p:grpSpPr>
            <p:sp>
              <p:nvSpPr>
                <p:cNvPr id="15444" name="Oval 1124"/>
                <p:cNvSpPr>
                  <a:spLocks noChangeArrowheads="1"/>
                </p:cNvSpPr>
                <p:nvPr/>
              </p:nvSpPr>
              <p:spPr bwMode="auto">
                <a:xfrm>
                  <a:off x="5760" y="1392"/>
                  <a:ext cx="240" cy="192"/>
                </a:xfrm>
                <a:prstGeom prst="ellipse">
                  <a:avLst/>
                </a:prstGeom>
                <a:gradFill rotWithShape="0">
                  <a:gsLst>
                    <a:gs pos="0">
                      <a:srgbClr val="990033"/>
                    </a:gs>
                    <a:gs pos="100000">
                      <a:srgbClr val="4700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a:t>P</a:t>
                  </a:r>
                </a:p>
              </p:txBody>
            </p:sp>
            <p:grpSp>
              <p:nvGrpSpPr>
                <p:cNvPr id="15445" name="Group 1125"/>
                <p:cNvGrpSpPr>
                  <a:grpSpLocks/>
                </p:cNvGrpSpPr>
                <p:nvPr/>
              </p:nvGrpSpPr>
              <p:grpSpPr bwMode="auto">
                <a:xfrm>
                  <a:off x="5550" y="1556"/>
                  <a:ext cx="324" cy="440"/>
                  <a:chOff x="5550" y="1556"/>
                  <a:chExt cx="324" cy="440"/>
                </a:xfrm>
              </p:grpSpPr>
              <p:sp>
                <p:nvSpPr>
                  <p:cNvPr id="15446" name="Line 1126"/>
                  <p:cNvSpPr>
                    <a:spLocks noChangeShapeType="1"/>
                  </p:cNvSpPr>
                  <p:nvPr/>
                </p:nvSpPr>
                <p:spPr bwMode="auto">
                  <a:xfrm flipH="1">
                    <a:off x="5760" y="1556"/>
                    <a:ext cx="48"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30503" name="AutoShape 1127"/>
                  <p:cNvSpPr>
                    <a:spLocks noChangeArrowheads="1"/>
                  </p:cNvSpPr>
                  <p:nvPr/>
                </p:nvSpPr>
                <p:spPr bwMode="auto">
                  <a:xfrm rot="-5436953">
                    <a:off x="5549" y="1584"/>
                    <a:ext cx="241" cy="239"/>
                  </a:xfrm>
                  <a:prstGeom prst="pentagon">
                    <a:avLst/>
                  </a:prstGeom>
                  <a:gradFill rotWithShape="0">
                    <a:gsLst>
                      <a:gs pos="0">
                        <a:schemeClr val="tx2"/>
                      </a:gs>
                      <a:gs pos="100000">
                        <a:schemeClr val="tx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sl-SI"/>
                  </a:p>
                </p:txBody>
              </p:sp>
              <p:sp>
                <p:nvSpPr>
                  <p:cNvPr id="15448" name="Line 1128"/>
                  <p:cNvSpPr>
                    <a:spLocks noChangeShapeType="1"/>
                  </p:cNvSpPr>
                  <p:nvPr/>
                </p:nvSpPr>
                <p:spPr bwMode="auto">
                  <a:xfrm>
                    <a:off x="5788" y="177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5449" name="Line 1129"/>
                  <p:cNvSpPr>
                    <a:spLocks noChangeShapeType="1"/>
                  </p:cNvSpPr>
                  <p:nvPr/>
                </p:nvSpPr>
                <p:spPr bwMode="auto">
                  <a:xfrm>
                    <a:off x="5778" y="1852"/>
                    <a:ext cx="96"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sp>
            <p:nvSpPr>
              <p:cNvPr id="15443" name="Line 1130"/>
              <p:cNvSpPr>
                <a:spLocks noChangeShapeType="1"/>
              </p:cNvSpPr>
              <p:nvPr/>
            </p:nvSpPr>
            <p:spPr bwMode="auto">
              <a:xfrm>
                <a:off x="5454" y="1614"/>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nvGrpSpPr>
            <p:cNvPr id="15369" name="Group 1131"/>
            <p:cNvGrpSpPr>
              <a:grpSpLocks/>
            </p:cNvGrpSpPr>
            <p:nvPr/>
          </p:nvGrpSpPr>
          <p:grpSpPr bwMode="auto">
            <a:xfrm>
              <a:off x="5032" y="2016"/>
              <a:ext cx="986" cy="604"/>
              <a:chOff x="5032" y="2016"/>
              <a:chExt cx="986" cy="604"/>
            </a:xfrm>
          </p:grpSpPr>
          <p:grpSp>
            <p:nvGrpSpPr>
              <p:cNvPr id="15430" name="Group 1132"/>
              <p:cNvGrpSpPr>
                <a:grpSpLocks/>
              </p:cNvGrpSpPr>
              <p:nvPr/>
            </p:nvGrpSpPr>
            <p:grpSpPr bwMode="auto">
              <a:xfrm>
                <a:off x="5568" y="2016"/>
                <a:ext cx="450" cy="604"/>
                <a:chOff x="5550" y="1392"/>
                <a:chExt cx="450" cy="604"/>
              </a:xfrm>
            </p:grpSpPr>
            <p:sp>
              <p:nvSpPr>
                <p:cNvPr id="15435" name="Oval 1133"/>
                <p:cNvSpPr>
                  <a:spLocks noChangeArrowheads="1"/>
                </p:cNvSpPr>
                <p:nvPr/>
              </p:nvSpPr>
              <p:spPr bwMode="auto">
                <a:xfrm>
                  <a:off x="5760" y="1392"/>
                  <a:ext cx="240" cy="192"/>
                </a:xfrm>
                <a:prstGeom prst="ellipse">
                  <a:avLst/>
                </a:prstGeom>
                <a:gradFill rotWithShape="0">
                  <a:gsLst>
                    <a:gs pos="0">
                      <a:srgbClr val="990033"/>
                    </a:gs>
                    <a:gs pos="100000">
                      <a:srgbClr val="4700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a:t>P</a:t>
                  </a:r>
                </a:p>
              </p:txBody>
            </p:sp>
            <p:grpSp>
              <p:nvGrpSpPr>
                <p:cNvPr id="15436" name="Group 1134"/>
                <p:cNvGrpSpPr>
                  <a:grpSpLocks/>
                </p:cNvGrpSpPr>
                <p:nvPr/>
              </p:nvGrpSpPr>
              <p:grpSpPr bwMode="auto">
                <a:xfrm>
                  <a:off x="5550" y="1556"/>
                  <a:ext cx="324" cy="440"/>
                  <a:chOff x="5550" y="1556"/>
                  <a:chExt cx="324" cy="440"/>
                </a:xfrm>
              </p:grpSpPr>
              <p:sp>
                <p:nvSpPr>
                  <p:cNvPr id="15437" name="Line 1135"/>
                  <p:cNvSpPr>
                    <a:spLocks noChangeShapeType="1"/>
                  </p:cNvSpPr>
                  <p:nvPr/>
                </p:nvSpPr>
                <p:spPr bwMode="auto">
                  <a:xfrm flipH="1">
                    <a:off x="5760" y="1556"/>
                    <a:ext cx="48"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30512" name="AutoShape 1136"/>
                  <p:cNvSpPr>
                    <a:spLocks noChangeArrowheads="1"/>
                  </p:cNvSpPr>
                  <p:nvPr/>
                </p:nvSpPr>
                <p:spPr bwMode="auto">
                  <a:xfrm rot="-5436953">
                    <a:off x="5551" y="1585"/>
                    <a:ext cx="241" cy="237"/>
                  </a:xfrm>
                  <a:prstGeom prst="pentagon">
                    <a:avLst/>
                  </a:prstGeom>
                  <a:gradFill rotWithShape="0">
                    <a:gsLst>
                      <a:gs pos="0">
                        <a:schemeClr val="tx2"/>
                      </a:gs>
                      <a:gs pos="100000">
                        <a:schemeClr val="tx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sl-SI"/>
                  </a:p>
                </p:txBody>
              </p:sp>
              <p:sp>
                <p:nvSpPr>
                  <p:cNvPr id="15439" name="Line 1137"/>
                  <p:cNvSpPr>
                    <a:spLocks noChangeShapeType="1"/>
                  </p:cNvSpPr>
                  <p:nvPr/>
                </p:nvSpPr>
                <p:spPr bwMode="auto">
                  <a:xfrm>
                    <a:off x="5788" y="177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5440" name="Line 1138"/>
                  <p:cNvSpPr>
                    <a:spLocks noChangeShapeType="1"/>
                  </p:cNvSpPr>
                  <p:nvPr/>
                </p:nvSpPr>
                <p:spPr bwMode="auto">
                  <a:xfrm>
                    <a:off x="5778" y="1852"/>
                    <a:ext cx="96"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grpSp>
            <p:nvGrpSpPr>
              <p:cNvPr id="15431" name="Group 1139"/>
              <p:cNvGrpSpPr>
                <a:grpSpLocks/>
              </p:cNvGrpSpPr>
              <p:nvPr/>
            </p:nvGrpSpPr>
            <p:grpSpPr bwMode="auto">
              <a:xfrm>
                <a:off x="5032" y="2046"/>
                <a:ext cx="458" cy="364"/>
                <a:chOff x="3744" y="2900"/>
                <a:chExt cx="458" cy="364"/>
              </a:xfrm>
            </p:grpSpPr>
            <p:sp>
              <p:nvSpPr>
                <p:cNvPr id="15433" name="AutoShape 1140"/>
                <p:cNvSpPr>
                  <a:spLocks noChangeArrowheads="1"/>
                </p:cNvSpPr>
                <p:nvPr/>
              </p:nvSpPr>
              <p:spPr bwMode="auto">
                <a:xfrm>
                  <a:off x="3744" y="3024"/>
                  <a:ext cx="288" cy="240"/>
                </a:xfrm>
                <a:prstGeom prst="hexagon">
                  <a:avLst>
                    <a:gd name="adj" fmla="val 30000"/>
                    <a:gd name="vf" fmla="val 11547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5434" name="AutoShape 1141"/>
                <p:cNvSpPr>
                  <a:spLocks noChangeArrowheads="1"/>
                </p:cNvSpPr>
                <p:nvPr/>
              </p:nvSpPr>
              <p:spPr bwMode="auto">
                <a:xfrm rot="-972071">
                  <a:off x="3962" y="2900"/>
                  <a:ext cx="240" cy="240"/>
                </a:xfrm>
                <a:prstGeom prst="pentagon">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G</a:t>
                  </a:r>
                </a:p>
              </p:txBody>
            </p:sp>
          </p:grpSp>
          <p:sp>
            <p:nvSpPr>
              <p:cNvPr id="15432" name="Line 1142"/>
              <p:cNvSpPr>
                <a:spLocks noChangeShapeType="1"/>
              </p:cNvSpPr>
              <p:nvPr/>
            </p:nvSpPr>
            <p:spPr bwMode="auto">
              <a:xfrm>
                <a:off x="5482" y="2246"/>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nvGrpSpPr>
            <p:cNvPr id="15370" name="Group 1143"/>
            <p:cNvGrpSpPr>
              <a:grpSpLocks/>
            </p:cNvGrpSpPr>
            <p:nvPr/>
          </p:nvGrpSpPr>
          <p:grpSpPr bwMode="auto">
            <a:xfrm>
              <a:off x="5252" y="2592"/>
              <a:ext cx="814" cy="604"/>
              <a:chOff x="5252" y="2592"/>
              <a:chExt cx="814" cy="604"/>
            </a:xfrm>
          </p:grpSpPr>
          <p:grpSp>
            <p:nvGrpSpPr>
              <p:cNvPr id="15421" name="Group 1144"/>
              <p:cNvGrpSpPr>
                <a:grpSpLocks/>
              </p:cNvGrpSpPr>
              <p:nvPr/>
            </p:nvGrpSpPr>
            <p:grpSpPr bwMode="auto">
              <a:xfrm>
                <a:off x="5616" y="2592"/>
                <a:ext cx="450" cy="604"/>
                <a:chOff x="5550" y="1392"/>
                <a:chExt cx="450" cy="604"/>
              </a:xfrm>
            </p:grpSpPr>
            <p:sp>
              <p:nvSpPr>
                <p:cNvPr id="15424" name="Oval 1145"/>
                <p:cNvSpPr>
                  <a:spLocks noChangeArrowheads="1"/>
                </p:cNvSpPr>
                <p:nvPr/>
              </p:nvSpPr>
              <p:spPr bwMode="auto">
                <a:xfrm>
                  <a:off x="5760" y="1392"/>
                  <a:ext cx="240" cy="192"/>
                </a:xfrm>
                <a:prstGeom prst="ellipse">
                  <a:avLst/>
                </a:prstGeom>
                <a:gradFill rotWithShape="0">
                  <a:gsLst>
                    <a:gs pos="0">
                      <a:srgbClr val="990033"/>
                    </a:gs>
                    <a:gs pos="100000">
                      <a:srgbClr val="4700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a:t>P</a:t>
                  </a:r>
                </a:p>
              </p:txBody>
            </p:sp>
            <p:grpSp>
              <p:nvGrpSpPr>
                <p:cNvPr id="15425" name="Group 1146"/>
                <p:cNvGrpSpPr>
                  <a:grpSpLocks/>
                </p:cNvGrpSpPr>
                <p:nvPr/>
              </p:nvGrpSpPr>
              <p:grpSpPr bwMode="auto">
                <a:xfrm>
                  <a:off x="5550" y="1556"/>
                  <a:ext cx="324" cy="440"/>
                  <a:chOff x="5550" y="1556"/>
                  <a:chExt cx="324" cy="440"/>
                </a:xfrm>
              </p:grpSpPr>
              <p:sp>
                <p:nvSpPr>
                  <p:cNvPr id="15426" name="Line 1147"/>
                  <p:cNvSpPr>
                    <a:spLocks noChangeShapeType="1"/>
                  </p:cNvSpPr>
                  <p:nvPr/>
                </p:nvSpPr>
                <p:spPr bwMode="auto">
                  <a:xfrm flipH="1">
                    <a:off x="5760" y="1556"/>
                    <a:ext cx="48"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30524" name="AutoShape 1148"/>
                  <p:cNvSpPr>
                    <a:spLocks noChangeArrowheads="1"/>
                  </p:cNvSpPr>
                  <p:nvPr/>
                </p:nvSpPr>
                <p:spPr bwMode="auto">
                  <a:xfrm rot="-5436953">
                    <a:off x="5549" y="1584"/>
                    <a:ext cx="241" cy="240"/>
                  </a:xfrm>
                  <a:prstGeom prst="pentagon">
                    <a:avLst/>
                  </a:prstGeom>
                  <a:gradFill rotWithShape="0">
                    <a:gsLst>
                      <a:gs pos="0">
                        <a:schemeClr val="tx2"/>
                      </a:gs>
                      <a:gs pos="100000">
                        <a:schemeClr val="tx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sl-SI"/>
                  </a:p>
                </p:txBody>
              </p:sp>
              <p:sp>
                <p:nvSpPr>
                  <p:cNvPr id="15428" name="Line 1149"/>
                  <p:cNvSpPr>
                    <a:spLocks noChangeShapeType="1"/>
                  </p:cNvSpPr>
                  <p:nvPr/>
                </p:nvSpPr>
                <p:spPr bwMode="auto">
                  <a:xfrm>
                    <a:off x="5788" y="177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5429" name="Line 1150"/>
                  <p:cNvSpPr>
                    <a:spLocks noChangeShapeType="1"/>
                  </p:cNvSpPr>
                  <p:nvPr/>
                </p:nvSpPr>
                <p:spPr bwMode="auto">
                  <a:xfrm>
                    <a:off x="5778" y="1852"/>
                    <a:ext cx="96"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sp>
            <p:nvSpPr>
              <p:cNvPr id="15422" name="Line 1151"/>
              <p:cNvSpPr>
                <a:spLocks noChangeShapeType="1"/>
              </p:cNvSpPr>
              <p:nvPr/>
            </p:nvSpPr>
            <p:spPr bwMode="auto">
              <a:xfrm>
                <a:off x="5530" y="2822"/>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5423" name="AutoShape 1152"/>
              <p:cNvSpPr>
                <a:spLocks noChangeArrowheads="1"/>
              </p:cNvSpPr>
              <p:nvPr/>
            </p:nvSpPr>
            <p:spPr bwMode="auto">
              <a:xfrm rot="980045">
                <a:off x="5252" y="2660"/>
                <a:ext cx="288" cy="240"/>
              </a:xfrm>
              <a:prstGeom prst="hexagon">
                <a:avLst>
                  <a:gd name="adj" fmla="val 30000"/>
                  <a:gd name="vf" fmla="val 11547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C</a:t>
                </a:r>
              </a:p>
            </p:txBody>
          </p:sp>
        </p:grpSp>
        <p:grpSp>
          <p:nvGrpSpPr>
            <p:cNvPr id="15371" name="Group 1153"/>
            <p:cNvGrpSpPr>
              <a:grpSpLocks/>
            </p:cNvGrpSpPr>
            <p:nvPr/>
          </p:nvGrpSpPr>
          <p:grpSpPr bwMode="auto">
            <a:xfrm>
              <a:off x="5088" y="3216"/>
              <a:ext cx="978" cy="604"/>
              <a:chOff x="5088" y="3216"/>
              <a:chExt cx="978" cy="604"/>
            </a:xfrm>
          </p:grpSpPr>
          <p:grpSp>
            <p:nvGrpSpPr>
              <p:cNvPr id="15410" name="Group 1154"/>
              <p:cNvGrpSpPr>
                <a:grpSpLocks/>
              </p:cNvGrpSpPr>
              <p:nvPr/>
            </p:nvGrpSpPr>
            <p:grpSpPr bwMode="auto">
              <a:xfrm>
                <a:off x="5616" y="3216"/>
                <a:ext cx="450" cy="604"/>
                <a:chOff x="5550" y="1392"/>
                <a:chExt cx="450" cy="604"/>
              </a:xfrm>
            </p:grpSpPr>
            <p:sp>
              <p:nvSpPr>
                <p:cNvPr id="15415" name="Oval 1155"/>
                <p:cNvSpPr>
                  <a:spLocks noChangeArrowheads="1"/>
                </p:cNvSpPr>
                <p:nvPr/>
              </p:nvSpPr>
              <p:spPr bwMode="auto">
                <a:xfrm>
                  <a:off x="5760" y="1392"/>
                  <a:ext cx="240" cy="192"/>
                </a:xfrm>
                <a:prstGeom prst="ellipse">
                  <a:avLst/>
                </a:prstGeom>
                <a:gradFill rotWithShape="0">
                  <a:gsLst>
                    <a:gs pos="0">
                      <a:srgbClr val="990033"/>
                    </a:gs>
                    <a:gs pos="100000">
                      <a:srgbClr val="4700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a:t>P</a:t>
                  </a:r>
                </a:p>
              </p:txBody>
            </p:sp>
            <p:grpSp>
              <p:nvGrpSpPr>
                <p:cNvPr id="15416" name="Group 1156"/>
                <p:cNvGrpSpPr>
                  <a:grpSpLocks/>
                </p:cNvGrpSpPr>
                <p:nvPr/>
              </p:nvGrpSpPr>
              <p:grpSpPr bwMode="auto">
                <a:xfrm>
                  <a:off x="5550" y="1556"/>
                  <a:ext cx="324" cy="440"/>
                  <a:chOff x="5550" y="1556"/>
                  <a:chExt cx="324" cy="440"/>
                </a:xfrm>
              </p:grpSpPr>
              <p:sp>
                <p:nvSpPr>
                  <p:cNvPr id="15417" name="Line 1157"/>
                  <p:cNvSpPr>
                    <a:spLocks noChangeShapeType="1"/>
                  </p:cNvSpPr>
                  <p:nvPr/>
                </p:nvSpPr>
                <p:spPr bwMode="auto">
                  <a:xfrm flipH="1">
                    <a:off x="5760" y="1556"/>
                    <a:ext cx="48"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30534" name="AutoShape 1158"/>
                  <p:cNvSpPr>
                    <a:spLocks noChangeArrowheads="1"/>
                  </p:cNvSpPr>
                  <p:nvPr/>
                </p:nvSpPr>
                <p:spPr bwMode="auto">
                  <a:xfrm rot="-5436953">
                    <a:off x="5549" y="1584"/>
                    <a:ext cx="241" cy="240"/>
                  </a:xfrm>
                  <a:prstGeom prst="pentagon">
                    <a:avLst/>
                  </a:prstGeom>
                  <a:gradFill rotWithShape="0">
                    <a:gsLst>
                      <a:gs pos="0">
                        <a:schemeClr val="tx2"/>
                      </a:gs>
                      <a:gs pos="100000">
                        <a:schemeClr val="tx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sl-SI"/>
                  </a:p>
                </p:txBody>
              </p:sp>
              <p:sp>
                <p:nvSpPr>
                  <p:cNvPr id="15419" name="Line 1159"/>
                  <p:cNvSpPr>
                    <a:spLocks noChangeShapeType="1"/>
                  </p:cNvSpPr>
                  <p:nvPr/>
                </p:nvSpPr>
                <p:spPr bwMode="auto">
                  <a:xfrm>
                    <a:off x="5788" y="177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5420" name="Line 1160"/>
                  <p:cNvSpPr>
                    <a:spLocks noChangeShapeType="1"/>
                  </p:cNvSpPr>
                  <p:nvPr/>
                </p:nvSpPr>
                <p:spPr bwMode="auto">
                  <a:xfrm>
                    <a:off x="5778" y="1852"/>
                    <a:ext cx="96"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sp>
            <p:nvSpPr>
              <p:cNvPr id="15411" name="Line 1161"/>
              <p:cNvSpPr>
                <a:spLocks noChangeShapeType="1"/>
              </p:cNvSpPr>
              <p:nvPr/>
            </p:nvSpPr>
            <p:spPr bwMode="auto">
              <a:xfrm>
                <a:off x="5522" y="3418"/>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nvGrpSpPr>
              <p:cNvPr id="15412" name="Group 1162"/>
              <p:cNvGrpSpPr>
                <a:grpSpLocks/>
              </p:cNvGrpSpPr>
              <p:nvPr/>
            </p:nvGrpSpPr>
            <p:grpSpPr bwMode="auto">
              <a:xfrm>
                <a:off x="5088" y="3216"/>
                <a:ext cx="458" cy="364"/>
                <a:chOff x="3744" y="2900"/>
                <a:chExt cx="458" cy="364"/>
              </a:xfrm>
            </p:grpSpPr>
            <p:sp>
              <p:nvSpPr>
                <p:cNvPr id="15413" name="AutoShape 1163"/>
                <p:cNvSpPr>
                  <a:spLocks noChangeArrowheads="1"/>
                </p:cNvSpPr>
                <p:nvPr/>
              </p:nvSpPr>
              <p:spPr bwMode="auto">
                <a:xfrm>
                  <a:off x="3744" y="3024"/>
                  <a:ext cx="288" cy="240"/>
                </a:xfrm>
                <a:prstGeom prst="hexagon">
                  <a:avLst>
                    <a:gd name="adj" fmla="val 30000"/>
                    <a:gd name="vf" fmla="val 115470"/>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5414" name="AutoShape 1164"/>
                <p:cNvSpPr>
                  <a:spLocks noChangeArrowheads="1"/>
                </p:cNvSpPr>
                <p:nvPr/>
              </p:nvSpPr>
              <p:spPr bwMode="auto">
                <a:xfrm rot="-972071">
                  <a:off x="3962" y="2900"/>
                  <a:ext cx="240" cy="240"/>
                </a:xfrm>
                <a:prstGeom prst="pentagon">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A</a:t>
                  </a:r>
                </a:p>
              </p:txBody>
            </p:sp>
          </p:grpSp>
        </p:grpSp>
        <p:grpSp>
          <p:nvGrpSpPr>
            <p:cNvPr id="15372" name="Group 1165"/>
            <p:cNvGrpSpPr>
              <a:grpSpLocks/>
            </p:cNvGrpSpPr>
            <p:nvPr/>
          </p:nvGrpSpPr>
          <p:grpSpPr bwMode="auto">
            <a:xfrm flipH="1" flipV="1">
              <a:off x="4032" y="2928"/>
              <a:ext cx="816" cy="604"/>
              <a:chOff x="5184" y="1392"/>
              <a:chExt cx="816" cy="604"/>
            </a:xfrm>
          </p:grpSpPr>
          <p:sp>
            <p:nvSpPr>
              <p:cNvPr id="15401" name="AutoShape 1166"/>
              <p:cNvSpPr>
                <a:spLocks noChangeArrowheads="1"/>
              </p:cNvSpPr>
              <p:nvPr/>
            </p:nvSpPr>
            <p:spPr bwMode="auto">
              <a:xfrm rot="980045">
                <a:off x="5184" y="1460"/>
                <a:ext cx="288" cy="240"/>
              </a:xfrm>
              <a:prstGeom prst="hexagon">
                <a:avLst>
                  <a:gd name="adj" fmla="val 3000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sl-SI"/>
              </a:p>
            </p:txBody>
          </p:sp>
          <p:grpSp>
            <p:nvGrpSpPr>
              <p:cNvPr id="15402" name="Group 1167"/>
              <p:cNvGrpSpPr>
                <a:grpSpLocks/>
              </p:cNvGrpSpPr>
              <p:nvPr/>
            </p:nvGrpSpPr>
            <p:grpSpPr bwMode="auto">
              <a:xfrm>
                <a:off x="5550" y="1392"/>
                <a:ext cx="450" cy="604"/>
                <a:chOff x="5550" y="1392"/>
                <a:chExt cx="450" cy="604"/>
              </a:xfrm>
            </p:grpSpPr>
            <p:sp>
              <p:nvSpPr>
                <p:cNvPr id="15404" name="Oval 1168"/>
                <p:cNvSpPr>
                  <a:spLocks noChangeArrowheads="1"/>
                </p:cNvSpPr>
                <p:nvPr/>
              </p:nvSpPr>
              <p:spPr bwMode="auto">
                <a:xfrm>
                  <a:off x="5760" y="1392"/>
                  <a:ext cx="240" cy="192"/>
                </a:xfrm>
                <a:prstGeom prst="ellipse">
                  <a:avLst/>
                </a:prstGeom>
                <a:gradFill rotWithShape="0">
                  <a:gsLst>
                    <a:gs pos="0">
                      <a:srgbClr val="990033"/>
                    </a:gs>
                    <a:gs pos="100000">
                      <a:srgbClr val="4700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sl-SI" sz="1600" b="1"/>
                </a:p>
              </p:txBody>
            </p:sp>
            <p:grpSp>
              <p:nvGrpSpPr>
                <p:cNvPr id="15405" name="Group 1169"/>
                <p:cNvGrpSpPr>
                  <a:grpSpLocks/>
                </p:cNvGrpSpPr>
                <p:nvPr/>
              </p:nvGrpSpPr>
              <p:grpSpPr bwMode="auto">
                <a:xfrm>
                  <a:off x="5550" y="1556"/>
                  <a:ext cx="324" cy="440"/>
                  <a:chOff x="5550" y="1556"/>
                  <a:chExt cx="324" cy="440"/>
                </a:xfrm>
              </p:grpSpPr>
              <p:sp>
                <p:nvSpPr>
                  <p:cNvPr id="15406" name="Line 1170"/>
                  <p:cNvSpPr>
                    <a:spLocks noChangeShapeType="1"/>
                  </p:cNvSpPr>
                  <p:nvPr/>
                </p:nvSpPr>
                <p:spPr bwMode="auto">
                  <a:xfrm flipH="1">
                    <a:off x="5760" y="1556"/>
                    <a:ext cx="48"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30547" name="AutoShape 1171"/>
                  <p:cNvSpPr>
                    <a:spLocks noChangeArrowheads="1"/>
                  </p:cNvSpPr>
                  <p:nvPr/>
                </p:nvSpPr>
                <p:spPr bwMode="auto">
                  <a:xfrm rot="-5436953">
                    <a:off x="5550" y="1586"/>
                    <a:ext cx="241" cy="237"/>
                  </a:xfrm>
                  <a:prstGeom prst="pentagon">
                    <a:avLst/>
                  </a:prstGeom>
                  <a:gradFill rotWithShape="0">
                    <a:gsLst>
                      <a:gs pos="0">
                        <a:schemeClr val="tx2"/>
                      </a:gs>
                      <a:gs pos="100000">
                        <a:schemeClr val="tx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sl-SI"/>
                  </a:p>
                </p:txBody>
              </p:sp>
              <p:sp>
                <p:nvSpPr>
                  <p:cNvPr id="15408" name="Line 1172"/>
                  <p:cNvSpPr>
                    <a:spLocks noChangeShapeType="1"/>
                  </p:cNvSpPr>
                  <p:nvPr/>
                </p:nvSpPr>
                <p:spPr bwMode="auto">
                  <a:xfrm>
                    <a:off x="5788" y="177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5409" name="Line 1173"/>
                  <p:cNvSpPr>
                    <a:spLocks noChangeShapeType="1"/>
                  </p:cNvSpPr>
                  <p:nvPr/>
                </p:nvSpPr>
                <p:spPr bwMode="auto">
                  <a:xfrm>
                    <a:off x="5778" y="1852"/>
                    <a:ext cx="96"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sp>
            <p:nvSpPr>
              <p:cNvPr id="15403" name="Line 1174"/>
              <p:cNvSpPr>
                <a:spLocks noChangeShapeType="1"/>
              </p:cNvSpPr>
              <p:nvPr/>
            </p:nvSpPr>
            <p:spPr bwMode="auto">
              <a:xfrm>
                <a:off x="5454" y="1614"/>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nvGrpSpPr>
            <p:cNvPr id="15373" name="Group 1175"/>
            <p:cNvGrpSpPr>
              <a:grpSpLocks/>
            </p:cNvGrpSpPr>
            <p:nvPr/>
          </p:nvGrpSpPr>
          <p:grpSpPr bwMode="auto">
            <a:xfrm>
              <a:off x="4896" y="2688"/>
              <a:ext cx="288" cy="768"/>
              <a:chOff x="4896" y="2688"/>
              <a:chExt cx="288" cy="768"/>
            </a:xfrm>
          </p:grpSpPr>
          <p:sp>
            <p:nvSpPr>
              <p:cNvPr id="15399" name="Line 1176"/>
              <p:cNvSpPr>
                <a:spLocks noChangeShapeType="1"/>
              </p:cNvSpPr>
              <p:nvPr/>
            </p:nvSpPr>
            <p:spPr bwMode="auto">
              <a:xfrm>
                <a:off x="5040" y="2688"/>
                <a:ext cx="144" cy="96"/>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5400" name="Line 1177"/>
              <p:cNvSpPr>
                <a:spLocks noChangeShapeType="1"/>
              </p:cNvSpPr>
              <p:nvPr/>
            </p:nvSpPr>
            <p:spPr bwMode="auto">
              <a:xfrm>
                <a:off x="4896" y="3360"/>
                <a:ext cx="144" cy="96"/>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nvGrpSpPr>
            <p:cNvPr id="15374" name="Group 1178"/>
            <p:cNvGrpSpPr>
              <a:grpSpLocks/>
            </p:cNvGrpSpPr>
            <p:nvPr/>
          </p:nvGrpSpPr>
          <p:grpSpPr bwMode="auto">
            <a:xfrm>
              <a:off x="4992" y="806"/>
              <a:ext cx="978" cy="604"/>
              <a:chOff x="5088" y="3216"/>
              <a:chExt cx="978" cy="604"/>
            </a:xfrm>
          </p:grpSpPr>
          <p:grpSp>
            <p:nvGrpSpPr>
              <p:cNvPr id="15388" name="Group 1179"/>
              <p:cNvGrpSpPr>
                <a:grpSpLocks/>
              </p:cNvGrpSpPr>
              <p:nvPr/>
            </p:nvGrpSpPr>
            <p:grpSpPr bwMode="auto">
              <a:xfrm>
                <a:off x="5616" y="3216"/>
                <a:ext cx="450" cy="604"/>
                <a:chOff x="5550" y="1392"/>
                <a:chExt cx="450" cy="604"/>
              </a:xfrm>
            </p:grpSpPr>
            <p:sp>
              <p:nvSpPr>
                <p:cNvPr id="15393" name="Oval 1180"/>
                <p:cNvSpPr>
                  <a:spLocks noChangeArrowheads="1"/>
                </p:cNvSpPr>
                <p:nvPr/>
              </p:nvSpPr>
              <p:spPr bwMode="auto">
                <a:xfrm>
                  <a:off x="5760" y="1392"/>
                  <a:ext cx="240" cy="192"/>
                </a:xfrm>
                <a:prstGeom prst="ellipse">
                  <a:avLst/>
                </a:prstGeom>
                <a:gradFill rotWithShape="0">
                  <a:gsLst>
                    <a:gs pos="0">
                      <a:srgbClr val="990033"/>
                    </a:gs>
                    <a:gs pos="100000">
                      <a:srgbClr val="4700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a:t>P</a:t>
                  </a:r>
                </a:p>
              </p:txBody>
            </p:sp>
            <p:grpSp>
              <p:nvGrpSpPr>
                <p:cNvPr id="15394" name="Group 1181"/>
                <p:cNvGrpSpPr>
                  <a:grpSpLocks/>
                </p:cNvGrpSpPr>
                <p:nvPr/>
              </p:nvGrpSpPr>
              <p:grpSpPr bwMode="auto">
                <a:xfrm>
                  <a:off x="5550" y="1556"/>
                  <a:ext cx="324" cy="440"/>
                  <a:chOff x="5550" y="1556"/>
                  <a:chExt cx="324" cy="440"/>
                </a:xfrm>
              </p:grpSpPr>
              <p:sp>
                <p:nvSpPr>
                  <p:cNvPr id="15395" name="Line 1182"/>
                  <p:cNvSpPr>
                    <a:spLocks noChangeShapeType="1"/>
                  </p:cNvSpPr>
                  <p:nvPr/>
                </p:nvSpPr>
                <p:spPr bwMode="auto">
                  <a:xfrm flipH="1">
                    <a:off x="5760" y="1556"/>
                    <a:ext cx="48"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30559" name="AutoShape 1183"/>
                  <p:cNvSpPr>
                    <a:spLocks noChangeArrowheads="1"/>
                  </p:cNvSpPr>
                  <p:nvPr/>
                </p:nvSpPr>
                <p:spPr bwMode="auto">
                  <a:xfrm rot="-5436953">
                    <a:off x="5549" y="1585"/>
                    <a:ext cx="241" cy="239"/>
                  </a:xfrm>
                  <a:prstGeom prst="pentagon">
                    <a:avLst/>
                  </a:prstGeom>
                  <a:gradFill rotWithShape="0">
                    <a:gsLst>
                      <a:gs pos="0">
                        <a:schemeClr val="tx2"/>
                      </a:gs>
                      <a:gs pos="100000">
                        <a:schemeClr val="tx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sl-SI"/>
                  </a:p>
                </p:txBody>
              </p:sp>
              <p:sp>
                <p:nvSpPr>
                  <p:cNvPr id="15397" name="Line 1184"/>
                  <p:cNvSpPr>
                    <a:spLocks noChangeShapeType="1"/>
                  </p:cNvSpPr>
                  <p:nvPr/>
                </p:nvSpPr>
                <p:spPr bwMode="auto">
                  <a:xfrm>
                    <a:off x="5788" y="1776"/>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5398" name="Line 1185"/>
                  <p:cNvSpPr>
                    <a:spLocks noChangeShapeType="1"/>
                  </p:cNvSpPr>
                  <p:nvPr/>
                </p:nvSpPr>
                <p:spPr bwMode="auto">
                  <a:xfrm>
                    <a:off x="5778" y="1852"/>
                    <a:ext cx="96"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grpSp>
          <p:sp>
            <p:nvSpPr>
              <p:cNvPr id="15389" name="Line 1186"/>
              <p:cNvSpPr>
                <a:spLocks noChangeShapeType="1"/>
              </p:cNvSpPr>
              <p:nvPr/>
            </p:nvSpPr>
            <p:spPr bwMode="auto">
              <a:xfrm>
                <a:off x="5522" y="3418"/>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nvGrpSpPr>
              <p:cNvPr id="15390" name="Group 1187"/>
              <p:cNvGrpSpPr>
                <a:grpSpLocks/>
              </p:cNvGrpSpPr>
              <p:nvPr/>
            </p:nvGrpSpPr>
            <p:grpSpPr bwMode="auto">
              <a:xfrm>
                <a:off x="5088" y="3216"/>
                <a:ext cx="458" cy="364"/>
                <a:chOff x="3744" y="2900"/>
                <a:chExt cx="458" cy="364"/>
              </a:xfrm>
            </p:grpSpPr>
            <p:sp>
              <p:nvSpPr>
                <p:cNvPr id="15391" name="AutoShape 1188"/>
                <p:cNvSpPr>
                  <a:spLocks noChangeArrowheads="1"/>
                </p:cNvSpPr>
                <p:nvPr/>
              </p:nvSpPr>
              <p:spPr bwMode="auto">
                <a:xfrm>
                  <a:off x="3744" y="3024"/>
                  <a:ext cx="288" cy="240"/>
                </a:xfrm>
                <a:prstGeom prst="hexagon">
                  <a:avLst>
                    <a:gd name="adj" fmla="val 30000"/>
                    <a:gd name="vf" fmla="val 115470"/>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5392" name="AutoShape 1189"/>
                <p:cNvSpPr>
                  <a:spLocks noChangeArrowheads="1"/>
                </p:cNvSpPr>
                <p:nvPr/>
              </p:nvSpPr>
              <p:spPr bwMode="auto">
                <a:xfrm rot="-972071">
                  <a:off x="3962" y="2900"/>
                  <a:ext cx="240" cy="240"/>
                </a:xfrm>
                <a:prstGeom prst="pentagon">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A</a:t>
                  </a:r>
                </a:p>
              </p:txBody>
            </p:sp>
          </p:grpSp>
        </p:grpSp>
        <p:grpSp>
          <p:nvGrpSpPr>
            <p:cNvPr id="15375" name="Group 1190"/>
            <p:cNvGrpSpPr>
              <a:grpSpLocks/>
            </p:cNvGrpSpPr>
            <p:nvPr/>
          </p:nvGrpSpPr>
          <p:grpSpPr bwMode="auto">
            <a:xfrm>
              <a:off x="3362" y="2544"/>
              <a:ext cx="1620" cy="684"/>
              <a:chOff x="3312" y="1334"/>
              <a:chExt cx="1620" cy="684"/>
            </a:xfrm>
          </p:grpSpPr>
          <p:grpSp>
            <p:nvGrpSpPr>
              <p:cNvPr id="15378" name="Group 1191"/>
              <p:cNvGrpSpPr>
                <a:grpSpLocks/>
              </p:cNvGrpSpPr>
              <p:nvPr/>
            </p:nvGrpSpPr>
            <p:grpSpPr bwMode="auto">
              <a:xfrm>
                <a:off x="3966" y="1334"/>
                <a:ext cx="966" cy="394"/>
                <a:chOff x="1008" y="3282"/>
                <a:chExt cx="966" cy="394"/>
              </a:xfrm>
            </p:grpSpPr>
            <p:sp>
              <p:nvSpPr>
                <p:cNvPr id="15380" name="Oval 1192"/>
                <p:cNvSpPr>
                  <a:spLocks noChangeArrowheads="1"/>
                </p:cNvSpPr>
                <p:nvPr/>
              </p:nvSpPr>
              <p:spPr bwMode="auto">
                <a:xfrm flipH="1" flipV="1">
                  <a:off x="1008" y="3484"/>
                  <a:ext cx="240" cy="192"/>
                </a:xfrm>
                <a:prstGeom prst="ellipse">
                  <a:avLst/>
                </a:prstGeom>
                <a:gradFill rotWithShape="0">
                  <a:gsLst>
                    <a:gs pos="0">
                      <a:srgbClr val="990033"/>
                    </a:gs>
                    <a:gs pos="100000">
                      <a:srgbClr val="4700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sl-SI" sz="1600" b="1"/>
                </a:p>
              </p:txBody>
            </p:sp>
            <p:sp>
              <p:nvSpPr>
                <p:cNvPr id="15381" name="Line 1193"/>
                <p:cNvSpPr>
                  <a:spLocks noChangeShapeType="1"/>
                </p:cNvSpPr>
                <p:nvPr/>
              </p:nvSpPr>
              <p:spPr bwMode="auto">
                <a:xfrm flipV="1">
                  <a:off x="1200" y="3416"/>
                  <a:ext cx="48"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nvGrpSpPr>
                <p:cNvPr id="15382" name="Group 1194"/>
                <p:cNvGrpSpPr>
                  <a:grpSpLocks/>
                </p:cNvGrpSpPr>
                <p:nvPr/>
              </p:nvGrpSpPr>
              <p:grpSpPr bwMode="auto">
                <a:xfrm flipH="1" flipV="1">
                  <a:off x="1516" y="3282"/>
                  <a:ext cx="458" cy="364"/>
                  <a:chOff x="3744" y="2900"/>
                  <a:chExt cx="458" cy="364"/>
                </a:xfrm>
              </p:grpSpPr>
              <p:sp>
                <p:nvSpPr>
                  <p:cNvPr id="15386" name="AutoShape 1195"/>
                  <p:cNvSpPr>
                    <a:spLocks noChangeArrowheads="1"/>
                  </p:cNvSpPr>
                  <p:nvPr/>
                </p:nvSpPr>
                <p:spPr bwMode="auto">
                  <a:xfrm>
                    <a:off x="3744" y="3024"/>
                    <a:ext cx="288" cy="240"/>
                  </a:xfrm>
                  <a:prstGeom prst="hexagon">
                    <a:avLst>
                      <a:gd name="adj" fmla="val 30000"/>
                      <a:gd name="vf" fmla="val 11547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5387" name="AutoShape 1196"/>
                  <p:cNvSpPr>
                    <a:spLocks noChangeArrowheads="1"/>
                  </p:cNvSpPr>
                  <p:nvPr/>
                </p:nvSpPr>
                <p:spPr bwMode="auto">
                  <a:xfrm rot="-972071">
                    <a:off x="3962" y="2900"/>
                    <a:ext cx="240" cy="240"/>
                  </a:xfrm>
                  <a:prstGeom prst="pentagon">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sl-SI"/>
                  </a:p>
                </p:txBody>
              </p:sp>
            </p:grpSp>
            <p:sp>
              <p:nvSpPr>
                <p:cNvPr id="15383" name="Line 1197"/>
                <p:cNvSpPr>
                  <a:spLocks noChangeShapeType="1"/>
                </p:cNvSpPr>
                <p:nvPr/>
              </p:nvSpPr>
              <p:spPr bwMode="auto">
                <a:xfrm flipH="1" flipV="1">
                  <a:off x="1438" y="3350"/>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5384" name="Line 1198"/>
                <p:cNvSpPr>
                  <a:spLocks noChangeShapeType="1"/>
                </p:cNvSpPr>
                <p:nvPr/>
              </p:nvSpPr>
              <p:spPr bwMode="auto">
                <a:xfrm>
                  <a:off x="1248" y="340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15385" name="Line 1199"/>
                <p:cNvSpPr>
                  <a:spLocks noChangeShapeType="1"/>
                </p:cNvSpPr>
                <p:nvPr/>
              </p:nvSpPr>
              <p:spPr bwMode="auto">
                <a:xfrm flipH="1">
                  <a:off x="1344" y="3360"/>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grpSp>
          <p:sp>
            <p:nvSpPr>
              <p:cNvPr id="15379" name="Text Box 1200"/>
              <p:cNvSpPr txBox="1">
                <a:spLocks noChangeArrowheads="1"/>
              </p:cNvSpPr>
              <p:nvPr/>
            </p:nvSpPr>
            <p:spPr bwMode="auto">
              <a:xfrm>
                <a:off x="3312" y="1488"/>
                <a:ext cx="624" cy="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800"/>
                  <a:t>ACG</a:t>
                </a:r>
                <a:br>
                  <a:rPr lang="en-US" sz="1800"/>
                </a:br>
                <a:r>
                  <a:rPr lang="en-US" sz="1200" b="1"/>
                  <a:t>P-P-P</a:t>
                </a:r>
              </a:p>
            </p:txBody>
          </p:sp>
        </p:grpSp>
        <p:sp>
          <p:nvSpPr>
            <p:cNvPr id="15376" name="AutoShape 1201"/>
            <p:cNvSpPr>
              <a:spLocks noChangeArrowheads="1"/>
            </p:cNvSpPr>
            <p:nvPr/>
          </p:nvSpPr>
          <p:spPr bwMode="auto">
            <a:xfrm>
              <a:off x="4080" y="1920"/>
              <a:ext cx="306" cy="615"/>
            </a:xfrm>
            <a:prstGeom prst="downArrow">
              <a:avLst>
                <a:gd name="adj1" fmla="val 50000"/>
                <a:gd name="adj2" fmla="val 50245"/>
              </a:avLst>
            </a:prstGeom>
            <a:gradFill rotWithShape="0">
              <a:gsLst>
                <a:gs pos="0">
                  <a:srgbClr val="FFFF00"/>
                </a:gs>
                <a:gs pos="100000">
                  <a:srgbClr val="7676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sl-SI">
                <a:solidFill>
                  <a:schemeClr val="tx2"/>
                </a:solidFill>
              </a:endParaRPr>
            </a:p>
          </p:txBody>
        </p:sp>
        <p:sp>
          <p:nvSpPr>
            <p:cNvPr id="15377" name="Text Box 1202"/>
            <p:cNvSpPr txBox="1">
              <a:spLocks noChangeArrowheads="1"/>
            </p:cNvSpPr>
            <p:nvPr/>
          </p:nvSpPr>
          <p:spPr bwMode="auto">
            <a:xfrm>
              <a:off x="3601" y="1536"/>
              <a:ext cx="1246"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600" b="1"/>
                <a:t>Termination</a:t>
              </a:r>
              <a:endParaRPr lang="en-US"/>
            </a:p>
          </p:txBody>
        </p:sp>
      </p:grpSp>
      <p:pic>
        <p:nvPicPr>
          <p:cNvPr id="15365" name="Picture 1204" descr="thykinas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981075"/>
            <a:ext cx="48577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206" descr="Click Here:  Acyclovir Price and Informat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196975"/>
            <a:ext cx="109855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583" name="Picture 12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981075"/>
            <a:ext cx="2062162" cy="1763713"/>
          </a:xfrm>
          <a:prstGeom prst="rect">
            <a:avLst/>
          </a:prstGeom>
          <a:noFill/>
          <a:ln w="12700">
            <a:solidFill>
              <a:srgbClr val="FF66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30583"/>
                                        </p:tgtEl>
                                        <p:attrNameLst>
                                          <p:attrName>style.visibility</p:attrName>
                                        </p:attrNameLst>
                                      </p:cBhvr>
                                      <p:to>
                                        <p:strVal val="visible"/>
                                      </p:to>
                                    </p:set>
                                    <p:animEffect transition="in" filter="checkerboard(across)">
                                      <p:cBhvr>
                                        <p:cTn id="7" dur="500"/>
                                        <p:tgtEl>
                                          <p:spTgt spid="230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sojnice">
  <a:themeElements>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sojn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sojn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sojn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sojn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sojn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sojn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sojn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2939</TotalTime>
  <Words>1661</Words>
  <Application>Microsoft Office PowerPoint</Application>
  <PresentationFormat>On-screen Show (4:3)</PresentationFormat>
  <Paragraphs>181</Paragraphs>
  <Slides>24</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1" baseType="lpstr">
      <vt:lpstr>Arial</vt:lpstr>
      <vt:lpstr>Arial Narrow</vt:lpstr>
      <vt:lpstr>Symbol</vt:lpstr>
      <vt:lpstr>Times New Roman</vt:lpstr>
      <vt:lpstr>Prosojnice</vt:lpstr>
      <vt:lpstr>CorelPhotoPaint.Image.9</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Selekcija s  tk/ganciklovirom</vt:lpstr>
      <vt:lpstr>PowerPoint Presentation</vt:lpstr>
      <vt:lpstr>PowerPoint Presentation</vt:lpstr>
      <vt:lpstr>PowerPoint Presentation</vt:lpstr>
      <vt:lpstr>PowerPoint Presentation</vt:lpstr>
      <vt:lpstr>PowerPoint Presentation</vt:lpstr>
      <vt:lpstr>Mišji modeli za bolezni</vt:lpstr>
      <vt:lpstr>GS živali</vt:lpstr>
      <vt:lpstr>male RNA (small RNAs)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IJS-B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Marko</dc:creator>
  <cp:lastModifiedBy>MarkoD</cp:lastModifiedBy>
  <cp:revision>100</cp:revision>
  <cp:lastPrinted>2003-12-08T11:48:31Z</cp:lastPrinted>
  <dcterms:created xsi:type="dcterms:W3CDTF">2001-12-06T11:30:22Z</dcterms:created>
  <dcterms:modified xsi:type="dcterms:W3CDTF">2013-10-25T13:51:37Z</dcterms:modified>
</cp:coreProperties>
</file>