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8" r:id="rId2"/>
    <p:sldId id="386" r:id="rId3"/>
    <p:sldId id="383" r:id="rId4"/>
    <p:sldId id="391" r:id="rId5"/>
    <p:sldId id="384" r:id="rId6"/>
    <p:sldId id="397" r:id="rId7"/>
    <p:sldId id="401" r:id="rId8"/>
    <p:sldId id="398" r:id="rId9"/>
    <p:sldId id="325" r:id="rId10"/>
    <p:sldId id="392" r:id="rId11"/>
    <p:sldId id="349" r:id="rId12"/>
    <p:sldId id="399" r:id="rId13"/>
    <p:sldId id="400" r:id="rId14"/>
    <p:sldId id="350" r:id="rId15"/>
    <p:sldId id="387" r:id="rId16"/>
    <p:sldId id="326" r:id="rId17"/>
    <p:sldId id="292" r:id="rId18"/>
    <p:sldId id="347" r:id="rId19"/>
    <p:sldId id="380" r:id="rId20"/>
    <p:sldId id="344" r:id="rId21"/>
    <p:sldId id="403" r:id="rId22"/>
    <p:sldId id="341" r:id="rId23"/>
    <p:sldId id="345" r:id="rId24"/>
    <p:sldId id="283" r:id="rId25"/>
    <p:sldId id="284" r:id="rId26"/>
    <p:sldId id="328" r:id="rId27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45F"/>
    <a:srgbClr val="09175F"/>
    <a:srgbClr val="0B205D"/>
    <a:srgbClr val="1E2E70"/>
    <a:srgbClr val="254A93"/>
    <a:srgbClr val="FF0000"/>
    <a:srgbClr val="99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2693" autoAdjust="0"/>
  </p:normalViewPr>
  <p:slideViewPr>
    <p:cSldViewPr>
      <p:cViewPr varScale="1">
        <p:scale>
          <a:sx n="115" d="100"/>
          <a:sy n="115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4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9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4513"/>
            <a:ext cx="2949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19698F-7FDD-4F60-91DF-DE87B82D49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6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10F9F1-D24F-40BC-9FC5-EFA8F8531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24659-E9E7-401D-87D4-D83B11148028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93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E26B9-BD79-4942-9D53-8BFC6CC0CD5B}" type="slidenum">
              <a:rPr lang="en-US"/>
              <a:pPr/>
              <a:t>18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7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B7AD9-ABDD-4A78-8E81-013E80CC80FE}" type="slidenum">
              <a:rPr lang="en-US"/>
              <a:pPr/>
              <a:t>20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6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B7AD9-ABDD-4A78-8E81-013E80CC80FE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www.pepperprint.com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589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F8C90-F863-4021-BC0F-224C48C5237F}" type="slidenum">
              <a:rPr lang="en-US"/>
              <a:pPr/>
              <a:t>22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18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C9ABE-B7C1-49CB-B1A4-8E9A4E8165D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62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C4789-44F5-48AE-98A2-94E94869E2DF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304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A458C-987F-4F40-ACAA-B0D62AF82E6D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29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ABB16-97B9-485C-8C84-15FE69DEB08B}" type="slidenum">
              <a:rPr lang="en-US"/>
              <a:pPr/>
              <a:t>26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20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64094-E61B-4533-971F-3BBA5B6E9DE8}" type="slidenum">
              <a:rPr lang="en-US"/>
              <a:pPr/>
              <a:t>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23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54B04-8FCA-4CF7-BD11-DEB7F9A747ED}" type="slidenum">
              <a:rPr lang="en-US"/>
              <a:pPr/>
              <a:t>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783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26ADB-0812-454A-892E-0B0ED4FFA371}" type="slidenum">
              <a:rPr lang="en-US"/>
              <a:pPr/>
              <a:t>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14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AE61A-CB4C-4C8E-9A6C-6CF88B9FF581}" type="slidenum">
              <a:rPr lang="en-US"/>
              <a:pPr/>
              <a:t>10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91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C7EE1-631F-43AF-B419-A213F83CF473}" type="slidenum">
              <a:rPr lang="en-US"/>
              <a:pPr/>
              <a:t>11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15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CF142-23FB-427E-A7B8-CA75C8E9708A}" type="slidenum">
              <a:rPr lang="en-US"/>
              <a:pPr/>
              <a:t>14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10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CE35D-082F-42D0-9009-EED00B11660B}" type="slidenum">
              <a:rPr lang="en-US"/>
              <a:pPr/>
              <a:t>16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881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DA0FB-70E7-4C6E-A6F6-A97CF6A4615F}" type="slidenum">
              <a:rPr lang="en-US"/>
              <a:pPr/>
              <a:t>17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8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47AC5-4DA7-4B24-9A35-C13C297F8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2F8B-0E91-4B44-8044-440791892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8700-6471-4CB7-98A9-40E124079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10B4-6323-43BB-B51F-4EDFE8507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B29B-B1A5-40D0-AEA0-B7E97FBE0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6B86-F44C-4A61-8942-6B6B07629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359A8-BDB2-47CD-9DA5-F21B32986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8DEC-4988-44BF-A586-6FC07EBCD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8D2B-EA9A-4A57-AA78-756A7EF02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A062B-F363-40D7-A0BE-54014FA97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51CB-23D2-4A87-B393-D447BEC10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A5980B-F9B6-43E8-AE3B-237CBAEE64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ci.edu/online/v4.12/dnachip_nhor_clip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hypromatrix.com/Store/html/signal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697" y="260648"/>
            <a:ext cx="7772400" cy="604838"/>
          </a:xfrm>
          <a:solidFill>
            <a:srgbClr val="99CCFF">
              <a:alpha val="49001"/>
            </a:srgbClr>
          </a:solidFill>
        </p:spPr>
        <p:txBody>
          <a:bodyPr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DNA-mikromreže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08075"/>
            <a:ext cx="8136706" cy="5416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DNA-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mikroraster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= DNA-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mikromreža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sl-SI" sz="90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sl-SI" sz="18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makroraster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točke sond so &gt;300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m;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/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 err="1">
                <a:latin typeface="Arial" pitchFamily="34" charset="0"/>
                <a:cs typeface="Arial" pitchFamily="34" charset="0"/>
              </a:rPr>
              <a:t>mikroraster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: &lt;200 </a:t>
            </a:r>
            <a:r>
              <a:rPr lang="sl-SI" sz="1800" dirty="0">
                <a:latin typeface="Symbol" pitchFamily="18" charset="2"/>
                <a:cs typeface="Arial" pitchFamily="34" charset="0"/>
              </a:rPr>
              <a:t>m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m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za delo z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mikromrežami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so potrebne posebne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avtomatizirane naprave</a:t>
            </a:r>
            <a:endParaRPr lang="sl-SI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</a:rPr>
              <a:t>Primer: DNA-sonda je vezana na čip 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b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iš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emo po vzorcu cDNA (fluorescen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no </a:t>
            </a:r>
            <a:b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ozna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ena) iz preiskovanega vira, 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e vsebuje </a:t>
            </a:r>
            <a:b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komplementarno zaporedje.</a:t>
            </a:r>
            <a:r>
              <a:rPr lang="sl-SI" sz="2000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sl-SI" sz="20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endParaRPr lang="sl-SI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Podobno lahko vežemo peptide (npr. substrate) </a:t>
            </a:r>
            <a:b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in z njimi iš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emo tar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ne proteine (npr. encime)</a:t>
            </a:r>
            <a:b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sl-SI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 proteinske mikromreže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marL="0" indent="0">
              <a:buFontTx/>
              <a:buNone/>
            </a:pPr>
            <a:endParaRPr lang="sl-SI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Pri DNA-</a:t>
            </a:r>
            <a:r>
              <a:rPr lang="sl-SI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mikromrežah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je pri klasi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ni izvedbi na stekleno podlago vezana sonda cDNA </a:t>
            </a:r>
            <a:r>
              <a:rPr lang="sl-SI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0,5-5 </a:t>
            </a:r>
            <a:r>
              <a:rPr lang="sl-SI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kb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), pri alternativni pa je oligonukleotid (</a:t>
            </a:r>
            <a:r>
              <a:rPr lang="sl-SI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20 - 80-mer</a:t>
            </a:r>
            <a:r>
              <a:rPr lang="sl-SI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) vezan direktno na </a:t>
            </a:r>
            <a:r>
              <a:rPr lang="sl-SI" sz="1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sl-SI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ip.</a:t>
            </a:r>
            <a:endParaRPr lang="sl-SI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56330" name="Picture 10" descr="dnachip_nhor_cli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3164"/>
            <a:ext cx="21939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5113"/>
            <a:ext cx="7772400" cy="390525"/>
          </a:xfrm>
          <a:solidFill>
            <a:srgbClr val="99CCFF">
              <a:alpha val="50000"/>
            </a:srgbClr>
          </a:solidFill>
        </p:spPr>
        <p:txBody>
          <a:bodyPr/>
          <a:lstStyle/>
          <a:p>
            <a:r>
              <a:rPr lang="sl-SI" sz="2800">
                <a:latin typeface="Arial" pitchFamily="34" charset="0"/>
                <a:cs typeface="Arial" pitchFamily="34" charset="0"/>
              </a:rPr>
              <a:t>DNA-mikromreže /4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cDNA za imobilizacijo lahko dobimo iz zbirk klonov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fiksiranje na steklo rabimo nekaj </a:t>
            </a:r>
            <a:r>
              <a:rPr lang="sl-SI" sz="1600" i="1" dirty="0" err="1">
                <a:latin typeface="Arial" pitchFamily="34" charset="0"/>
                <a:cs typeface="Arial" pitchFamily="34" charset="0"/>
              </a:rPr>
              <a:t>nl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sonde (0,1-0,5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m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g/ml)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steklo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je obdelano s poli-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Lys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ali </a:t>
            </a: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aminosilani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DNA kovalentno vežemo na steklo z UV (254 nm)</a:t>
            </a:r>
          </a:p>
          <a:p>
            <a:pPr>
              <a:lnSpc>
                <a:spcPct val="90000"/>
              </a:lnSpc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cDNA pretvorimo v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ss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obliko s segrevanjem ali z NaOH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vzorčno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cDNA označimo s fluorescenčnima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označevalcema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Cye3-dUTP in/ali Cye5-dUTP </a:t>
            </a:r>
            <a:r>
              <a:rPr lang="sl-SI" sz="1200" dirty="0" smtClean="0">
                <a:latin typeface="Arial" pitchFamily="34" charset="0"/>
                <a:cs typeface="Arial" pitchFamily="34" charset="0"/>
              </a:rPr>
              <a:t>(´zelen´ </a:t>
            </a:r>
            <a:r>
              <a:rPr lang="sl-SI" sz="1200" dirty="0">
                <a:latin typeface="Arial" pitchFamily="34" charset="0"/>
                <a:cs typeface="Arial" pitchFamily="34" charset="0"/>
              </a:rPr>
              <a:t>/ </a:t>
            </a:r>
            <a:r>
              <a:rPr lang="sl-SI" sz="1200" dirty="0" smtClean="0">
                <a:latin typeface="Arial" pitchFamily="34" charset="0"/>
                <a:cs typeface="Arial" pitchFamily="34" charset="0"/>
              </a:rPr>
              <a:t>´rdeč´)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v stopnji reverzne transkripcije (pričakovana vgradnja 2 Cye/100 b)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vsako ploščico (~800 mm</a:t>
            </a:r>
            <a:r>
              <a:rPr lang="sl-SI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) z vzorci rabimo 2-5 </a:t>
            </a:r>
            <a:r>
              <a:rPr lang="sl-SI" sz="1600" dirty="0">
                <a:latin typeface="Symbol" pitchFamily="18" charset="2"/>
                <a:cs typeface="Arial" pitchFamily="34" charset="0"/>
              </a:rPr>
              <a:t>m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g mRNA</a:t>
            </a:r>
          </a:p>
          <a:p>
            <a:pPr>
              <a:lnSpc>
                <a:spcPct val="90000"/>
              </a:lnSpc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sl-SI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/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 err="1" smtClean="0">
                <a:latin typeface="Arial" pitchFamily="34" charset="0"/>
                <a:cs typeface="Arial" pitchFamily="34" charset="0"/>
              </a:rPr>
              <a:t>detektiramo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s pomočjo prirejenega laserskega vrstičnega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konfokalnega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mikroskopa; laserja sta zeleni (532 nm) in rdeči (633 nm)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zaradi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visoke ponovljivosti rastrskega nanašanja (roboti) lahko analiziramo rezultate s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superimpozicijo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" pitchFamily="34" charset="0"/>
                <a:cs typeface="Arial" pitchFamily="34" charset="0"/>
              </a:rPr>
              <a:t>programska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oprema omogoča preračunavanja, primerjave, itd. </a:t>
            </a:r>
          </a:p>
        </p:txBody>
      </p:sp>
      <p:pic>
        <p:nvPicPr>
          <p:cNvPr id="285700" name="Picture 4" descr="arrays_slid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8" b="56096"/>
          <a:stretch>
            <a:fillRect/>
          </a:stretch>
        </p:blipFill>
        <p:spPr bwMode="auto">
          <a:xfrm>
            <a:off x="2484438" y="3357563"/>
            <a:ext cx="38862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6856413" y="3787775"/>
            <a:ext cx="2020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400" i="1">
                <a:solidFill>
                  <a:srgbClr val="254A93"/>
                </a:solidFill>
                <a:sym typeface="Wingdings" pitchFamily="2" charset="2"/>
              </a:rPr>
              <a:t> tehnologija leta ~2000</a:t>
            </a:r>
            <a:endParaRPr lang="sl-SI" sz="1400" i="1">
              <a:solidFill>
                <a:srgbClr val="254A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an oligonucleotide 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71500"/>
            <a:ext cx="5143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2051050" y="6381750"/>
            <a:ext cx="3868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solidFill>
                  <a:schemeClr val="hlink"/>
                </a:solidFill>
                <a:latin typeface="Arial Narrow" pitchFamily="34" charset="0"/>
              </a:rPr>
              <a:t>http://www.bioteach.ubc.ca/MolecularBiology/microarray/index.htm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058" name="Object 2"/>
          <p:cNvGraphicFramePr>
            <a:graphicFrameLocks noChangeAspect="1"/>
          </p:cNvGraphicFramePr>
          <p:nvPr/>
        </p:nvGraphicFramePr>
        <p:xfrm>
          <a:off x="1547813" y="188913"/>
          <a:ext cx="6408737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5" name="Fotografía de Photo Editor" r:id="rId3" imgW="15666667" imgH="15228571" progId="MSPhotoEd.3">
                  <p:embed/>
                </p:oleObj>
              </mc:Choice>
              <mc:Fallback>
                <p:oleObj name="Fotografía de Photo Editor" r:id="rId3" imgW="15666667" imgH="152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8913"/>
                        <a:ext cx="6408737" cy="622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082" name="Object 2"/>
          <p:cNvGraphicFramePr>
            <a:graphicFrameLocks noChangeAspect="1"/>
          </p:cNvGraphicFramePr>
          <p:nvPr/>
        </p:nvGraphicFramePr>
        <p:xfrm>
          <a:off x="1547813" y="333375"/>
          <a:ext cx="6364287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9" name="Fotografía de Photo Editor" r:id="rId3" imgW="15666667" imgH="15228571" progId="MSPhotoEd.3">
                  <p:embed/>
                </p:oleObj>
              </mc:Choice>
              <mc:Fallback>
                <p:oleObj name="Fotografía de Photo Editor" r:id="rId3" imgW="15666667" imgH="152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33375"/>
                        <a:ext cx="6364287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051050" y="6381750"/>
            <a:ext cx="3868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solidFill>
                  <a:schemeClr val="hlink"/>
                </a:solidFill>
                <a:latin typeface="Arial Narrow" pitchFamily="34" charset="0"/>
              </a:rPr>
              <a:t>http://www.bioteach.ubc.ca/MolecularBiology/microarray/index.htm</a:t>
            </a:r>
          </a:p>
        </p:txBody>
      </p:sp>
      <p:pic>
        <p:nvPicPr>
          <p:cNvPr id="148485" name="Picture 5" descr="cDNA microarray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09675"/>
            <a:ext cx="5143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(19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3460750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57" name="Picture 5" descr="(9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2932113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microarray-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554513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9091" r="6441"/>
          <a:stretch>
            <a:fillRect/>
          </a:stretch>
        </p:blipFill>
        <p:spPr bwMode="auto">
          <a:xfrm>
            <a:off x="4500563" y="981075"/>
            <a:ext cx="432117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319404" y="5610226"/>
            <a:ext cx="150233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50" dirty="0">
                <a:latin typeface="Arial Narrow" pitchFamily="34" charset="0"/>
              </a:rPr>
              <a:t>http://www.raybiotech.com/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11200" y="265113"/>
            <a:ext cx="7772400" cy="3905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Proteinske mikromreže</a:t>
            </a:r>
            <a:endParaRPr lang="en-GB" sz="3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2" name="Picture 6" descr="princi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8"/>
          <a:stretch>
            <a:fillRect/>
          </a:stretch>
        </p:blipFill>
        <p:spPr bwMode="auto">
          <a:xfrm>
            <a:off x="250825" y="1125538"/>
            <a:ext cx="420528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711200" y="265113"/>
            <a:ext cx="7772400" cy="3905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Proteinske mikromreže: mreže s protitelesi</a:t>
            </a:r>
            <a:endParaRPr lang="en-GB" sz="3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74491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284663" y="908050"/>
            <a:ext cx="44656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400" dirty="0">
                <a:latin typeface="Arial" pitchFamily="34" charset="0"/>
                <a:cs typeface="Arial" pitchFamily="34" charset="0"/>
              </a:rPr>
              <a:t>Mreže vsebujejo protitelesa proti proteinom, za katere vemo, da sodelujejo v določenem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celičnem / fiziološkem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procesu (npr. apoptoza, prenos signalov ipd.). Z njihovo pomočjo lahko identificiramo tudi interakcije med proteini – pogoj je, da imamo </a:t>
            </a:r>
            <a:r>
              <a:rPr lang="sl-SI" sz="1400" u="sng" dirty="0" err="1">
                <a:latin typeface="Arial" pitchFamily="34" charset="0"/>
                <a:cs typeface="Arial" pitchFamily="34" charset="0"/>
              </a:rPr>
              <a:t>neimobilizirana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protitelesa proti proteinu, ki nas zanima in za katerega predpostavljamo, da interagira s proteinom, proti kateremu so protitelesa vključena v mrežo.</a:t>
            </a:r>
          </a:p>
          <a:p>
            <a:r>
              <a:rPr lang="sl-SI" sz="1400" dirty="0">
                <a:latin typeface="Arial" pitchFamily="34" charset="0"/>
                <a:cs typeface="Arial" pitchFamily="34" charset="0"/>
              </a:rPr>
              <a:t>Preučujemo lahko tudi ekspresijske profile v določenih tkivih in </a:t>
            </a:r>
            <a:r>
              <a:rPr lang="sl-SI" sz="1400" dirty="0" err="1">
                <a:latin typeface="Arial" pitchFamily="34" charset="0"/>
                <a:cs typeface="Arial" pitchFamily="34" charset="0"/>
              </a:rPr>
              <a:t>posttranslacijske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 modifikacije.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95288" y="6381750"/>
            <a:ext cx="1763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http://www.hypromatrix.com/</a:t>
            </a:r>
          </a:p>
        </p:txBody>
      </p:sp>
      <p:pic>
        <p:nvPicPr>
          <p:cNvPr id="145418" name="Picture 10" descr="firstpage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4398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0" name="Picture 12" descr="sta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88937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2" name="Picture 14" descr="phosphorylation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65613"/>
            <a:ext cx="19208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942137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27368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9888"/>
            <a:ext cx="7772400" cy="527050"/>
          </a:xfrm>
          <a:solidFill>
            <a:srgbClr val="99CCFF">
              <a:alpha val="48000"/>
            </a:srgbClr>
          </a:solidFill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DNA-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mikromreže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/2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25621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Z </a:t>
            </a:r>
            <a:r>
              <a:rPr lang="sl-SI" sz="16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mikromrežami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 lahko preiskujemo bistveno ve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je število vzorcev kot pri klasi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nih </a:t>
            </a:r>
            <a:r>
              <a:rPr lang="sl-SI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analizah. 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Pomembna je uporaba za primerjavo izražanja genov v razli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nih celicah: npr. normalne in obolele celice, tkivno-specifi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č</a:t>
            </a:r>
            <a:r>
              <a:rPr lang="sl-SI" sz="1600" dirty="0">
                <a:latin typeface="Arial" pitchFamily="34" charset="0"/>
                <a:cs typeface="Arial" pitchFamily="34" charset="0"/>
                <a:sym typeface="Symbol" pitchFamily="18" charset="2"/>
              </a:rPr>
              <a:t>no izražanje, odziv celic na okolje (zdravila),...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7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sl-SI" sz="7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endParaRPr lang="sl-SI" sz="7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u="sng" dirty="0">
                <a:latin typeface="Arial" pitchFamily="34" charset="0"/>
                <a:cs typeface="Arial" pitchFamily="34" charset="0"/>
              </a:rPr>
              <a:t>Faze v pripravi eksperimenta</a:t>
            </a:r>
            <a:r>
              <a:rPr lang="sl-SI" sz="1600" u="sng" dirty="0">
                <a:latin typeface="Arial" pitchFamily="34" charset="0"/>
                <a:cs typeface="Arial" pitchFamily="34" charset="0"/>
              </a:rPr>
              <a:t> </a:t>
            </a:r>
            <a:br>
              <a:rPr lang="sl-SI" sz="1600" u="sng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(primerjalna hibridizacija):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izbor vira mRNA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(populacije celic, ki jih preučujemo)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izolacija mRNA in pretvorba v cDNA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fluorescenčno označevanje cDNA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hibridizacija z DNA-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mikromrežo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skeniranje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hibridiziranega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 rastra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interpretacija slike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u="sng" dirty="0">
                <a:latin typeface="Arial" pitchFamily="34" charset="0"/>
                <a:cs typeface="Arial" pitchFamily="34" charset="0"/>
              </a:rPr>
              <a:t>Priprava mikromreže</a:t>
            </a:r>
            <a:r>
              <a:rPr lang="sl-SI" sz="14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izbor, izolacija/sinteza sond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- nanos sond na čip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pitchFamily="34" charset="0"/>
                <a:cs typeface="Arial" pitchFamily="34" charset="0"/>
              </a:rPr>
              <a:t>(ali komercialni čipi)</a:t>
            </a:r>
          </a:p>
        </p:txBody>
      </p:sp>
      <p:pic>
        <p:nvPicPr>
          <p:cNvPr id="277508" name="Picture 4" descr="micro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366"/>
          <a:stretch>
            <a:fillRect/>
          </a:stretch>
        </p:blipFill>
        <p:spPr bwMode="auto">
          <a:xfrm>
            <a:off x="3779912" y="1988840"/>
            <a:ext cx="5040313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1200" y="265113"/>
            <a:ext cx="7772400" cy="3905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Proteinske ekspresijske mreže</a:t>
            </a:r>
            <a:endParaRPr lang="en-GB" sz="3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0295" name="Picture 7" descr="RgsHis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4164012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SDS-PAG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2233613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643438" y="908050"/>
            <a:ext cx="41243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400" dirty="0">
                <a:latin typeface="Arial" pitchFamily="34" charset="0"/>
                <a:cs typeface="Arial" pitchFamily="34" charset="0"/>
              </a:rPr>
              <a:t>Iz tkiva izolirajo mRNA </a:t>
            </a:r>
            <a:r>
              <a:rPr lang="sl-SI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cDNA; vstavijo v </a:t>
            </a:r>
          </a:p>
          <a:p>
            <a:r>
              <a:rPr lang="sl-SI" sz="1400" dirty="0">
                <a:latin typeface="Arial" pitchFamily="34" charset="0"/>
                <a:cs typeface="Arial" pitchFamily="34" charset="0"/>
              </a:rPr>
              <a:t>ekspresijski vektor in izrazijo v </a:t>
            </a:r>
            <a:r>
              <a:rPr lang="sl-SI" sz="1400" i="1" dirty="0">
                <a:latin typeface="Arial" pitchFamily="34" charset="0"/>
                <a:cs typeface="Arial" pitchFamily="34" charset="0"/>
              </a:rPr>
              <a:t>E. coli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400" dirty="0" smtClean="0">
                <a:latin typeface="Arial" pitchFamily="34" charset="0"/>
                <a:cs typeface="Arial" pitchFamily="34" charset="0"/>
              </a:rPr>
            </a:br>
            <a:r>
              <a:rPr lang="sl-SI" sz="1400" dirty="0" err="1" smtClean="0">
                <a:latin typeface="Arial" pitchFamily="34" charset="0"/>
                <a:cs typeface="Arial" pitchFamily="34" charset="0"/>
              </a:rPr>
              <a:t>Rekomb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.  proteine izolirajo (His</a:t>
            </a:r>
            <a:r>
              <a:rPr lang="sl-SI" sz="1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) in jih nanesejo kot mrežo na PVDF-membrano (22 cm x 22 cm) v duplikatu: </a:t>
            </a:r>
            <a:br>
              <a:rPr lang="sl-SI" sz="1400" dirty="0">
                <a:latin typeface="Arial" pitchFamily="34" charset="0"/>
                <a:cs typeface="Arial" pitchFamily="34" charset="0"/>
              </a:rPr>
            </a:br>
            <a:r>
              <a:rPr lang="sl-SI" sz="1400" dirty="0">
                <a:latin typeface="Arial" pitchFamily="34" charset="0"/>
                <a:cs typeface="Arial" pitchFamily="34" charset="0"/>
              </a:rPr>
              <a:t>~27 600 proteinov (x2) na 1 membrani.</a:t>
            </a:r>
          </a:p>
          <a:p>
            <a:endParaRPr lang="sl-SI" sz="1400" dirty="0">
              <a:latin typeface="Arial" pitchFamily="34" charset="0"/>
              <a:cs typeface="Arial" pitchFamily="34" charset="0"/>
            </a:endParaRPr>
          </a:p>
          <a:p>
            <a:r>
              <a:rPr lang="sl-SI" sz="1400" dirty="0">
                <a:latin typeface="Arial" pitchFamily="34" charset="0"/>
                <a:cs typeface="Arial" pitchFamily="34" charset="0"/>
              </a:rPr>
              <a:t>S tovrstnimi mrežami lahko npr. določamo specifičnost protiteles, prisotnost točno določenih protiteles v serumu ipd.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793703" y="6337142"/>
            <a:ext cx="20233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http://www.proteinstrukturfabrik.de/hex1</a:t>
            </a:r>
          </a:p>
        </p:txBody>
      </p:sp>
      <p:graphicFrame>
        <p:nvGraphicFramePr>
          <p:cNvPr id="140358" name="Group 70"/>
          <p:cNvGraphicFramePr>
            <a:graphicFrameLocks noGrp="1"/>
          </p:cNvGraphicFramePr>
          <p:nvPr/>
        </p:nvGraphicFramePr>
        <p:xfrm>
          <a:off x="4932363" y="3213100"/>
          <a:ext cx="2952750" cy="1798638"/>
        </p:xfrm>
        <a:graphic>
          <a:graphicData uri="http://schemas.openxmlformats.org/drawingml/2006/table">
            <a:tbl>
              <a:tblPr/>
              <a:tblGrid>
                <a:gridCol w="2303462"/>
                <a:gridCol w="649288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Library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Brain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38.016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Lung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24.576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Colon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18.432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Testis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26.880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Uniclone Set (Protagen)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15.744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T-Lymphocytes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16.128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T-Lymphocytes (PHA induced)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17.280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5076055" y="5072063"/>
            <a:ext cx="21451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http://www.rzpd.de/products/proteinarrays/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1200" y="265113"/>
            <a:ext cx="7772400" cy="3905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Peptidne mikromreže</a:t>
            </a:r>
            <a:endParaRPr lang="en-GB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699792" y="1844824"/>
            <a:ext cx="59740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1400" dirty="0" err="1" smtClean="0">
                <a:latin typeface="Arial" pitchFamily="34" charset="0"/>
                <a:cs typeface="Arial" pitchFamily="34" charset="0"/>
              </a:rPr>
              <a:t>Mikromrežno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 so razporejeni peptidi, iščemo pa specifična protitelesa v vzorcu.</a:t>
            </a:r>
          </a:p>
          <a:p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400" dirty="0" smtClean="0">
                <a:latin typeface="Arial" pitchFamily="34" charset="0"/>
                <a:cs typeface="Arial" pitchFamily="34" charset="0"/>
              </a:rPr>
              <a:t>Npr.: 6 tumorskih antigenov prestavljenih s prekrivajočimi se peptidi – po 2000 peptidov nanesenih v duplikatu </a:t>
            </a:r>
            <a:r>
              <a:rPr lang="sl-SI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inkubiramo z 10 </a:t>
            </a:r>
            <a:r>
              <a:rPr lang="sl-SI" sz="1400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m</a:t>
            </a:r>
            <a:r>
              <a:rPr lang="sl-SI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 tumorskega oz. kontrolnega seruma.</a:t>
            </a:r>
          </a:p>
          <a:p>
            <a:endParaRPr lang="sl-SI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1400" dirty="0" smtClean="0">
                <a:latin typeface="Arial" pitchFamily="34" charset="0"/>
                <a:cs typeface="Arial" pitchFamily="34" charset="0"/>
              </a:rPr>
              <a:t>Lise obarvajo s sekundarnimi protitelesi (</a:t>
            </a:r>
            <a:r>
              <a:rPr lang="sl-SI" sz="1400" dirty="0" err="1" smtClean="0">
                <a:latin typeface="Arial" pitchFamily="34" charset="0"/>
                <a:cs typeface="Arial" pitchFamily="34" charset="0"/>
              </a:rPr>
              <a:t>anti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-človeška </a:t>
            </a:r>
            <a:r>
              <a:rPr lang="sl-SI" sz="1400" dirty="0" err="1" smtClean="0">
                <a:latin typeface="Arial" pitchFamily="34" charset="0"/>
                <a:cs typeface="Arial" pitchFamily="34" charset="0"/>
              </a:rPr>
              <a:t>Ab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1285787" y="6362384"/>
            <a:ext cx="7970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PEPperCHIP</a:t>
            </a:r>
            <a:endParaRPr lang="sl-SI" sz="1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052736"/>
            <a:ext cx="13716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335" y="5594756"/>
            <a:ext cx="146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Arial Narrow" pitchFamily="34" charset="0"/>
              </a:rPr>
              <a:t>Peptidni </a:t>
            </a:r>
            <a:r>
              <a:rPr lang="sl-SI" sz="1200" dirty="0" err="1" smtClean="0">
                <a:latin typeface="Arial Narrow" pitchFamily="34" charset="0"/>
              </a:rPr>
              <a:t>mikromreži</a:t>
            </a:r>
            <a:r>
              <a:rPr lang="sl-SI" sz="1200" dirty="0" smtClean="0">
                <a:latin typeface="Arial Narrow" pitchFamily="34" charset="0"/>
              </a:rPr>
              <a:t> po analizi tumorskega oz. kontrolnega seruma.</a:t>
            </a:r>
            <a:endParaRPr lang="sl-SI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23850" y="6308725"/>
            <a:ext cx="2551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http://tissuearray.petagen.com/main/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711200" y="265113"/>
            <a:ext cx="7772400" cy="390525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Tkivne (mikro)mreže</a:t>
            </a:r>
            <a:endParaRPr lang="en-GB" sz="3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2700338" y="2311400"/>
            <a:ext cx="5867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sz="1400" dirty="0">
                <a:latin typeface="Arial" charset="0"/>
              </a:rPr>
              <a:t>Tkivne mikromreže predstavljajo urejene vzorce tkivnih rezin s premerom 0,6 mm do 2 mm, ki omogočajo </a:t>
            </a:r>
            <a:r>
              <a:rPr lang="sl-SI" sz="1400" dirty="0" err="1">
                <a:latin typeface="Arial" charset="0"/>
              </a:rPr>
              <a:t>imunohistokemijske</a:t>
            </a:r>
            <a:r>
              <a:rPr lang="sl-SI" sz="1400" dirty="0">
                <a:latin typeface="Arial" charset="0"/>
              </a:rPr>
              <a:t> analize in analize hibridizacije </a:t>
            </a:r>
            <a:r>
              <a:rPr lang="sl-SI" sz="1400" i="1" dirty="0">
                <a:latin typeface="Arial" charset="0"/>
              </a:rPr>
              <a:t>in situ</a:t>
            </a:r>
            <a:r>
              <a:rPr lang="sl-SI" sz="1400" dirty="0">
                <a:latin typeface="Arial" charset="0"/>
              </a:rPr>
              <a:t> (FISH). Na vsaki plošči je več deset do več sto vzorcev. Vsi so (</a:t>
            </a:r>
            <a:r>
              <a:rPr lang="sl-SI" sz="1400" dirty="0" err="1">
                <a:latin typeface="Arial" charset="0"/>
              </a:rPr>
              <a:t>pato</a:t>
            </a:r>
            <a:r>
              <a:rPr lang="sl-SI" sz="1400" dirty="0">
                <a:latin typeface="Arial" charset="0"/>
              </a:rPr>
              <a:t>)fiziološko in histološko okarakterizirani in običajno </a:t>
            </a:r>
            <a:r>
              <a:rPr lang="sl-SI" sz="1400" dirty="0" err="1">
                <a:latin typeface="Arial" charset="0"/>
              </a:rPr>
              <a:t>neobarvani</a:t>
            </a:r>
            <a:r>
              <a:rPr lang="sl-SI" sz="1400" dirty="0">
                <a:latin typeface="Arial" charset="0"/>
              </a:rPr>
              <a:t>. Lahko so v parafinu in fiksirani s formalinom ali pa samo z zamrzovanjem.</a:t>
            </a:r>
            <a:endParaRPr lang="en-US" sz="1400" dirty="0">
              <a:latin typeface="Arial" charset="0"/>
            </a:endParaRPr>
          </a:p>
        </p:txBody>
      </p:sp>
      <p:pic>
        <p:nvPicPr>
          <p:cNvPr id="134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4275138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1387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192246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56165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068762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24034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250825" y="6310313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http://www.rzpd.de/products/tma/</a:t>
            </a:r>
          </a:p>
        </p:txBody>
      </p:sp>
      <p:pic>
        <p:nvPicPr>
          <p:cNvPr id="143369" name="Picture 9" descr="0-0-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241550"/>
            <a:ext cx="952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1863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2223" b="24445"/>
          <a:stretch>
            <a:fillRect/>
          </a:stretch>
        </p:blipFill>
        <p:spPr bwMode="auto">
          <a:xfrm>
            <a:off x="2555776" y="188913"/>
            <a:ext cx="4608612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8333" b="13333"/>
          <a:stretch>
            <a:fillRect/>
          </a:stretch>
        </p:blipFill>
        <p:spPr bwMode="auto">
          <a:xfrm>
            <a:off x="5364163" y="3951288"/>
            <a:ext cx="36004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111" r="3334" b="8888"/>
          <a:stretch>
            <a:fillRect/>
          </a:stretch>
        </p:blipFill>
        <p:spPr bwMode="auto">
          <a:xfrm>
            <a:off x="323850" y="2420938"/>
            <a:ext cx="496887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50825" y="2276475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2" r="10948"/>
          <a:stretch>
            <a:fillRect/>
          </a:stretch>
        </p:blipFill>
        <p:spPr bwMode="auto">
          <a:xfrm>
            <a:off x="1331913" y="1557338"/>
            <a:ext cx="62658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8175" y="1125538"/>
            <a:ext cx="387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    fenotip 1                                fenotip 2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116013" y="5516563"/>
            <a:ext cx="5349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2000" b="1">
                <a:solidFill>
                  <a:srgbClr val="009900"/>
                </a:solidFill>
              </a:rPr>
              <a:t>ArrayExpress (EMBL)</a:t>
            </a:r>
            <a:endParaRPr lang="sl-SI" sz="2000">
              <a:solidFill>
                <a:srgbClr val="009900"/>
              </a:solidFill>
            </a:endParaRPr>
          </a:p>
          <a:p>
            <a:r>
              <a:rPr lang="sl-SI">
                <a:latin typeface="Courier New" pitchFamily="49" charset="0"/>
              </a:rPr>
              <a:t>http://www.ebi.ac.uk/microarray-as/ae/</a:t>
            </a:r>
            <a:r>
              <a:rPr lang="sl-SI"/>
              <a:t> </a:t>
            </a:r>
          </a:p>
          <a:p>
            <a:r>
              <a:rPr lang="sl-SI"/>
              <a:t>Zbirka podatkov o izražanju genov, dobljenih z mikromrežami.</a:t>
            </a:r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7574" r="19154" b="32796"/>
          <a:stretch>
            <a:fillRect/>
          </a:stretch>
        </p:blipFill>
        <p:spPr bwMode="auto">
          <a:xfrm>
            <a:off x="647700" y="341313"/>
            <a:ext cx="75247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genechipprobear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245586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7" name="Picture 5" descr="photolith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518318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5113"/>
            <a:ext cx="7772400" cy="390525"/>
          </a:xfrm>
          <a:solidFill>
            <a:srgbClr val="99CCFF">
              <a:alpha val="50000"/>
            </a:srgbClr>
          </a:solidFill>
        </p:spPr>
        <p:txBody>
          <a:bodyPr/>
          <a:lstStyle/>
          <a:p>
            <a:r>
              <a:rPr lang="sl-SI" sz="2800">
                <a:latin typeface="Arial" pitchFamily="34" charset="0"/>
                <a:cs typeface="Arial" pitchFamily="34" charset="0"/>
              </a:rPr>
              <a:t>DNA-mikromreže /3</a:t>
            </a:r>
            <a:endParaRPr lang="en-GB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44550"/>
            <a:ext cx="7632079" cy="4889500"/>
          </a:xfrm>
        </p:spPr>
        <p:txBody>
          <a:bodyPr/>
          <a:lstStyle/>
          <a:p>
            <a:r>
              <a:rPr lang="sl-SI" sz="1800" dirty="0">
                <a:latin typeface="Arial" pitchFamily="34" charset="0"/>
                <a:cs typeface="Arial" pitchFamily="34" charset="0"/>
              </a:rPr>
              <a:t>Nosilec za nanos sond je iz stekla ali plastike.</a:t>
            </a:r>
            <a:endParaRPr lang="sl-SI" sz="16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 err="1">
                <a:latin typeface="Arial" pitchFamily="34" charset="0"/>
                <a:cs typeface="Arial" pitchFamily="34" charset="0"/>
              </a:rPr>
              <a:t>Oligonukleotidne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sonde sintetiziramo </a:t>
            </a:r>
            <a:r>
              <a:rPr lang="sl-SI" sz="1800" i="1" dirty="0">
                <a:latin typeface="Arial" pitchFamily="34" charset="0"/>
                <a:cs typeface="Arial" pitchFamily="34" charset="0"/>
              </a:rPr>
              <a:t>in situ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 (na steklu). 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Daljše sonde lahko pripravimo s pomočjo PCR.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Sonde se na steklo vežejo preko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oligoetilen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-glikola ali poli-L-lizina.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Sonde so vedno </a:t>
            </a:r>
            <a:r>
              <a:rPr lang="sl-SI" sz="1800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sl-SI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Na eni ploščici je lahko do ~2 milijona točk.</a:t>
            </a: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endParaRPr lang="sl-SI" sz="1800" dirty="0">
              <a:latin typeface="Arial" pitchFamily="34" charset="0"/>
              <a:cs typeface="Arial" pitchFamily="34" charset="0"/>
            </a:endParaRPr>
          </a:p>
          <a:p>
            <a:r>
              <a:rPr lang="sl-SI" sz="1800" dirty="0">
                <a:latin typeface="Arial" pitchFamily="34" charset="0"/>
                <a:cs typeface="Arial" pitchFamily="34" charset="0"/>
              </a:rPr>
              <a:t>Hibridizacijo izvajamo v pogojih, ki zmanjšujejo </a:t>
            </a:r>
            <a:br>
              <a:rPr lang="sl-SI" sz="1800" dirty="0">
                <a:latin typeface="Arial" pitchFamily="34" charset="0"/>
                <a:cs typeface="Arial" pitchFamily="34" charset="0"/>
              </a:rPr>
            </a:br>
            <a:r>
              <a:rPr lang="sl-SI" sz="1800" dirty="0">
                <a:latin typeface="Arial" pitchFamily="34" charset="0"/>
                <a:cs typeface="Arial" pitchFamily="34" charset="0"/>
              </a:rPr>
              <a:t>nespecifične interakcije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50 % </a:t>
            </a:r>
            <a:r>
              <a:rPr lang="sl-SI" sz="1600" dirty="0" err="1">
                <a:latin typeface="Arial" pitchFamily="34" charset="0"/>
                <a:cs typeface="Arial" pitchFamily="34" charset="0"/>
              </a:rPr>
              <a:t>formamid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0,5 % 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SDS, 6xSSC,…) </a:t>
            </a:r>
            <a:br>
              <a:rPr lang="sl-SI" sz="1600" dirty="0">
                <a:latin typeface="Arial" pitchFamily="34" charset="0"/>
                <a:cs typeface="Arial" pitchFamily="34" charset="0"/>
              </a:rPr>
            </a:br>
            <a:r>
              <a:rPr lang="sl-SI" sz="1600" dirty="0">
                <a:latin typeface="Arial" pitchFamily="34" charset="0"/>
                <a:cs typeface="Arial" pitchFamily="34" charset="0"/>
              </a:rPr>
              <a:t>8-24 h pri </a:t>
            </a:r>
            <a:r>
              <a:rPr lang="sl-SI" sz="1600" dirty="0" smtClean="0">
                <a:latin typeface="Arial" pitchFamily="34" charset="0"/>
                <a:cs typeface="Arial" pitchFamily="34" charset="0"/>
              </a:rPr>
              <a:t>42-65 °</a:t>
            </a:r>
            <a:r>
              <a:rPr lang="sl-SI" sz="1600" dirty="0">
                <a:latin typeface="Arial" pitchFamily="34" charset="0"/>
                <a:cs typeface="Arial" pitchFamily="34" charset="0"/>
              </a:rPr>
              <a:t>C</a:t>
            </a:r>
            <a:endParaRPr lang="sl-SI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3652" name="Picture 4" descr="arrays_support_probe_spacer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14285" r="3250" b="48979"/>
          <a:stretch>
            <a:fillRect/>
          </a:stretch>
        </p:blipFill>
        <p:spPr bwMode="auto">
          <a:xfrm>
            <a:off x="6156325" y="2349500"/>
            <a:ext cx="26638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arrays_support_targ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0164" r="-420" b="57127"/>
          <a:stretch>
            <a:fillRect/>
          </a:stretch>
        </p:blipFill>
        <p:spPr bwMode="auto">
          <a:xfrm>
            <a:off x="827088" y="3287713"/>
            <a:ext cx="49688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1933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single_fe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705802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2" t="12593" r="16261" b="11296"/>
          <a:stretch>
            <a:fillRect/>
          </a:stretch>
        </p:blipFill>
        <p:spPr bwMode="auto">
          <a:xfrm>
            <a:off x="971550" y="0"/>
            <a:ext cx="7561263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095375" y="449263"/>
            <a:ext cx="72215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sz="1400" b="1">
                <a:latin typeface="Arial" charset="0"/>
              </a:rPr>
              <a:t>SurePrint</a:t>
            </a:r>
            <a:r>
              <a:rPr lang="sl-SI" sz="1400">
                <a:latin typeface="Arial" charset="0"/>
              </a:rPr>
              <a:t> (Agilent) – tehnologija tiskanja oligonukleotidov na steklenem nosilcu.</a:t>
            </a:r>
          </a:p>
          <a:p>
            <a:r>
              <a:rPr lang="sl-SI" sz="1400">
                <a:latin typeface="Arial" charset="0"/>
              </a:rPr>
              <a:t>Dolžine oligonukleotidov, pripravljenih </a:t>
            </a:r>
            <a:r>
              <a:rPr lang="sl-SI" sz="1400" i="1">
                <a:latin typeface="Arial" charset="0"/>
              </a:rPr>
              <a:t>in situ</a:t>
            </a:r>
            <a:r>
              <a:rPr lang="sl-SI" sz="1400">
                <a:latin typeface="Arial" charset="0"/>
              </a:rPr>
              <a:t>, so standardno 60 nt. </a:t>
            </a:r>
          </a:p>
          <a:p>
            <a:r>
              <a:rPr lang="sl-SI" sz="1400">
                <a:latin typeface="Arial" charset="0"/>
              </a:rPr>
              <a:t>Tiskalnik brizga </a:t>
            </a:r>
            <a:r>
              <a:rPr lang="sl-SI" sz="1400" i="1">
                <a:latin typeface="Arial" charset="0"/>
              </a:rPr>
              <a:t>pl</a:t>
            </a:r>
            <a:r>
              <a:rPr lang="sl-SI" sz="1400">
                <a:latin typeface="Arial" charset="0"/>
              </a:rPr>
              <a:t> količine reagentov na točno določena mesta na podlagi, sinteza pa poteka po fosforamiditni metodi.</a:t>
            </a:r>
          </a:p>
        </p:txBody>
      </p:sp>
      <p:pic>
        <p:nvPicPr>
          <p:cNvPr id="303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6246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" r="2519" b="636"/>
          <a:stretch>
            <a:fillRect/>
          </a:stretch>
        </p:blipFill>
        <p:spPr bwMode="auto">
          <a:xfrm>
            <a:off x="2524125" y="549275"/>
            <a:ext cx="399256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7" name="Picture 7" descr="microarr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35183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Line 5"/>
          <p:cNvSpPr>
            <a:spLocks noChangeShapeType="1"/>
          </p:cNvSpPr>
          <p:nvPr/>
        </p:nvSpPr>
        <p:spPr bwMode="auto">
          <a:xfrm flipH="1">
            <a:off x="5580063" y="404813"/>
            <a:ext cx="71437" cy="612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7336</TotalTime>
  <Words>597</Words>
  <Application>Microsoft Office PowerPoint</Application>
  <PresentationFormat>On-screen Show (4:3)</PresentationFormat>
  <Paragraphs>126</Paragraphs>
  <Slides>26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Courier New</vt:lpstr>
      <vt:lpstr>Symbol</vt:lpstr>
      <vt:lpstr>Times New Roman</vt:lpstr>
      <vt:lpstr>Wingdings</vt:lpstr>
      <vt:lpstr>Default Design</vt:lpstr>
      <vt:lpstr>Fotografía de Photo Editor</vt:lpstr>
      <vt:lpstr>DNA-mikromreže</vt:lpstr>
      <vt:lpstr>DNA-mikromreže /2</vt:lpstr>
      <vt:lpstr>PowerPoint Presentation</vt:lpstr>
      <vt:lpstr>DNA-mikromreže 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DNA-mikromreže 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IJS-B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Marko</dc:creator>
  <cp:lastModifiedBy>MarkoD</cp:lastModifiedBy>
  <cp:revision>186</cp:revision>
  <cp:lastPrinted>2003-10-29T15:21:14Z</cp:lastPrinted>
  <dcterms:created xsi:type="dcterms:W3CDTF">2001-10-10T08:15:44Z</dcterms:created>
  <dcterms:modified xsi:type="dcterms:W3CDTF">2013-12-06T14:57:53Z</dcterms:modified>
</cp:coreProperties>
</file>