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328" r:id="rId4"/>
    <p:sldId id="258" r:id="rId5"/>
    <p:sldId id="276" r:id="rId6"/>
    <p:sldId id="334" r:id="rId7"/>
    <p:sldId id="265" r:id="rId8"/>
    <p:sldId id="307" r:id="rId9"/>
    <p:sldId id="326" r:id="rId10"/>
    <p:sldId id="332" r:id="rId11"/>
  </p:sldIdLst>
  <p:sldSz cx="9144000" cy="6858000" type="screen4x3"/>
  <p:notesSz cx="6856413" cy="9750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9D9D9"/>
    <a:srgbClr val="5CDE7B"/>
    <a:srgbClr val="663300"/>
    <a:srgbClr val="FF0000"/>
    <a:srgbClr val="CC00CC"/>
    <a:srgbClr val="CCFFFF"/>
    <a:srgbClr val="A5002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90" tIns="45496" rIns="90990" bIns="45496" numCol="1" anchor="t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3009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90" tIns="45496" rIns="90990" bIns="45496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50888"/>
            <a:ext cx="4897438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649788"/>
            <a:ext cx="5018088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90" tIns="45496" rIns="90990" bIns="45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3013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90" tIns="45496" rIns="90990" bIns="45496" numCol="1" anchor="b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226550"/>
            <a:ext cx="30099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90" tIns="45496" rIns="90990" bIns="45496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3FBCEC9F-CC22-42F0-8A1A-5AE443F347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99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err="1" smtClean="0"/>
              <a:t>Wikipedia</a:t>
            </a:r>
            <a:r>
              <a:rPr lang="sl-SI" dirty="0" smtClean="0"/>
              <a:t>,</a:t>
            </a:r>
            <a:r>
              <a:rPr lang="sl-SI" baseline="0" dirty="0" smtClean="0"/>
              <a:t> </a:t>
            </a:r>
            <a:r>
              <a:rPr lang="sl-SI" dirty="0" smtClean="0"/>
              <a:t>http://www.mansfield.ohio-state.edu/~sabedon/campbl20.htm, </a:t>
            </a:r>
            <a:r>
              <a:rPr lang="sl-SI" dirty="0" err="1" smtClean="0"/>
              <a:t>Wikipedia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CEC9F-CC22-42F0-8A1A-5AE443F3479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6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F4E9F-C1CD-47A9-AD50-A56CA9E0C9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1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28C00-927C-4783-BF0C-B60CC13EE9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6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9BE96-8791-4F48-A8D6-81B9DB6C66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03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42F7-586D-4C9E-83E2-457E5744E3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75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8359-657D-4004-94C4-E77EAC3043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80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D3B8E-C727-4085-8616-78658E3EB8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490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04401-CC4E-4EF1-B149-47CD4113A2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61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2B925-C030-4E95-B479-92093D7111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504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8007-BE93-470B-89C3-70E1AE65D3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001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C76EA-48DD-4368-AA21-0AAFC6D77F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29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D9018-BC1A-4784-9E8E-E367084428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8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9D56F-7F95-4B28-B352-9CD20E6912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56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673-A356-4518-8F5E-07551B8FD4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38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FAEE1-80EC-431D-936E-AB3C8FF2E1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177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5D156-D5BC-496F-A29D-FD6B93FC7D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31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F4E9F-C1CD-47A9-AD50-A56CA9E0C9D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698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9D56F-7F95-4B28-B352-9CD20E6912F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6744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FCF0C-4DC7-41AF-A289-D6D24C096E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58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69E70-2FA2-43F7-9C04-9D251665AC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545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34C62-6AFB-490F-9742-68FFDA917E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918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8903E-CEE0-44CC-B8F0-F8A8C6D789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373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5A616-7385-451B-AEC6-587639E7A1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5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FCF0C-4DC7-41AF-A289-D6D24C096E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329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8418D-5D11-48D1-AB38-801FFFB725F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881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AD8F8-D26A-4390-9788-02F22F9D27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240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28C00-927C-4783-BF0C-B60CC13EE9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6694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9BE96-8791-4F48-A8D6-81B9DB6C66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4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69E70-2FA2-43F7-9C04-9D251665AC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2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34C62-6AFB-490F-9742-68FFDA917E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8903E-CEE0-44CC-B8F0-F8A8C6D789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5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5A616-7385-451B-AEC6-587639E7A1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2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8418D-5D11-48D1-AB38-801FFFB72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3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AD8F8-D26A-4390-9788-02F22F9D2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7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0065CD-1C67-4DC2-AE41-8840715D97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84E1E4-AE01-4AD0-975F-68B46CA568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9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0065CD-1C67-4DC2-AE41-8840715D97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3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mazon.com/gp/reader/1555812244/ref=sib_dp_pt/103-6176866-994144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B2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268413"/>
            <a:ext cx="6604000" cy="3852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accent2"/>
                </a:solidFill>
                <a:latin typeface="Arial" charset="0"/>
                <a:cs typeface="Arial" charset="0"/>
              </a:rPr>
              <a:t>Marko Dolinar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Katedra za biokemijo FKKT</a:t>
            </a:r>
          </a:p>
          <a:p>
            <a:pPr>
              <a:lnSpc>
                <a:spcPct val="80000"/>
              </a:lnSpc>
            </a:pPr>
            <a:r>
              <a:rPr lang="sl-SI" sz="2400" smtClean="0">
                <a:solidFill>
                  <a:srgbClr val="993300"/>
                </a:solidFill>
                <a:latin typeface="Arial" charset="0"/>
                <a:cs typeface="Arial" charset="0"/>
              </a:rPr>
              <a:t>Cesta v Mestni log 88a</a:t>
            </a:r>
            <a:endParaRPr lang="en-US" sz="2400" smtClean="0">
              <a:solidFill>
                <a:srgbClr val="9933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rgbClr val="993300"/>
                </a:solidFill>
                <a:latin typeface="Arial" charset="0"/>
                <a:cs typeface="Arial" charset="0"/>
              </a:rPr>
              <a:t>01/</a:t>
            </a:r>
            <a:r>
              <a:rPr lang="sl-SI" sz="2400" smtClean="0">
                <a:solidFill>
                  <a:srgbClr val="993300"/>
                </a:solidFill>
                <a:latin typeface="Arial" charset="0"/>
                <a:cs typeface="Arial" charset="0"/>
              </a:rPr>
              <a:t>2149 480</a:t>
            </a:r>
            <a:endParaRPr lang="en-US" sz="2400" smtClean="0">
              <a:solidFill>
                <a:srgbClr val="9933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rgbClr val="993300"/>
                </a:solidFill>
                <a:latin typeface="Arial" charset="0"/>
                <a:cs typeface="Arial" charset="0"/>
              </a:rPr>
              <a:t>Marko.Dolinar@</a:t>
            </a:r>
            <a:r>
              <a:rPr lang="sl-SI" sz="2400" smtClean="0">
                <a:solidFill>
                  <a:srgbClr val="993300"/>
                </a:solidFill>
                <a:latin typeface="Arial" charset="0"/>
                <a:cs typeface="Arial" charset="0"/>
              </a:rPr>
              <a:t>fkkt.uni-lj.si</a:t>
            </a:r>
            <a:endParaRPr lang="en-US" sz="2400" smtClean="0">
              <a:solidFill>
                <a:srgbClr val="9933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smtClean="0">
              <a:solidFill>
                <a:srgbClr val="9933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govorilna ura: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vsak</a:t>
            </a:r>
            <a:r>
              <a:rPr lang="sl-SI" sz="2400" smtClean="0">
                <a:latin typeface="Arial" charset="0"/>
                <a:cs typeface="Arial" charset="0"/>
              </a:rPr>
              <a:t> četrtek</a:t>
            </a:r>
            <a:r>
              <a:rPr lang="en-US" sz="2400" smtClean="0">
                <a:latin typeface="Arial" charset="0"/>
                <a:cs typeface="Arial" charset="0"/>
              </a:rPr>
              <a:t> od 1</a:t>
            </a:r>
            <a:r>
              <a:rPr lang="sl-SI" sz="2400" smtClean="0">
                <a:latin typeface="Arial" charset="0"/>
                <a:cs typeface="Arial" charset="0"/>
              </a:rPr>
              <a:t>5</a:t>
            </a:r>
            <a:r>
              <a:rPr lang="en-US" sz="2400" baseline="30000" smtClean="0">
                <a:latin typeface="Arial" charset="0"/>
                <a:cs typeface="Arial" charset="0"/>
              </a:rPr>
              <a:t>h</a:t>
            </a:r>
            <a:r>
              <a:rPr lang="en-US" sz="2400" smtClean="0">
                <a:latin typeface="Arial" charset="0"/>
                <a:cs typeface="Arial" charset="0"/>
              </a:rPr>
              <a:t> do 1</a:t>
            </a:r>
            <a:r>
              <a:rPr lang="sl-SI" sz="2400" smtClean="0">
                <a:latin typeface="Arial" charset="0"/>
                <a:cs typeface="Arial" charset="0"/>
              </a:rPr>
              <a:t>6</a:t>
            </a:r>
            <a:r>
              <a:rPr lang="en-US" sz="2400" baseline="30000" smtClean="0">
                <a:latin typeface="Arial" charset="0"/>
                <a:cs typeface="Arial" charset="0"/>
              </a:rPr>
              <a:t>h</a:t>
            </a:r>
            <a:endParaRPr lang="en-US" sz="24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in po dogovoru</a:t>
            </a:r>
            <a:endParaRPr lang="en-US" sz="2800" smtClean="0">
              <a:solidFill>
                <a:srgbClr val="CC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B2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81025"/>
            <a:ext cx="7772400" cy="714375"/>
          </a:xfrm>
        </p:spPr>
        <p:txBody>
          <a:bodyPr/>
          <a:lstStyle/>
          <a:p>
            <a:r>
              <a:rPr lang="sl-SI" sz="3200" b="1" dirty="0">
                <a:latin typeface="Arial" pitchFamily="34" charset="0"/>
                <a:cs typeface="Arial" pitchFamily="34" charset="0"/>
              </a:rPr>
              <a:t>Cilji študija </a:t>
            </a:r>
            <a:r>
              <a:rPr lang="sl-SI" sz="3200" b="1" dirty="0" smtClean="0">
                <a:latin typeface="Arial" pitchFamily="34" charset="0"/>
                <a:cs typeface="Arial" pitchFamily="34" charset="0"/>
              </a:rPr>
              <a:t>DNA-tehnologije</a:t>
            </a:r>
            <a:endParaRPr lang="sl-SI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628800"/>
            <a:ext cx="8435975" cy="4968552"/>
          </a:xfrm>
        </p:spPr>
        <p:txBody>
          <a:bodyPr/>
          <a:lstStyle/>
          <a:p>
            <a:pPr algn="l">
              <a:lnSpc>
                <a:spcPct val="150000"/>
              </a:lnSpc>
              <a:spcAft>
                <a:spcPct val="20000"/>
              </a:spcAft>
            </a:pPr>
            <a:r>
              <a:rPr lang="sl-SI" sz="20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Vsak študent mora biti po opravljenem izpitu sposoben razumeti tehnično zapletene postopke dela z DNA v molekularni biotehnologiji, pa tudi pri forenzičnih, biomedicinskih in drugih analizah. </a:t>
            </a:r>
            <a:endParaRPr lang="sl-SI" sz="2000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spcAft>
                <a:spcPct val="20000"/>
              </a:spcAft>
            </a:pPr>
            <a:r>
              <a:rPr lang="sl-SI" sz="20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Znati </a:t>
            </a:r>
            <a:r>
              <a:rPr lang="sl-SI" sz="20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mora izbrati ustrezne metode na osnovi DNA za reševanje konkretnih problemov v molekularni biologiji. </a:t>
            </a:r>
            <a:endParaRPr lang="sl-SI" sz="2000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spcAft>
                <a:spcPct val="20000"/>
              </a:spcAft>
            </a:pPr>
            <a:r>
              <a:rPr lang="sl-SI" sz="20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Razen </a:t>
            </a:r>
            <a:r>
              <a:rPr lang="sl-SI" sz="20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tega bo poznal načine priprave rekombinantnih proteinov v različnih ekspresijskih sistemih, transgenskih organizmov in mehanizme utišanja genov.  </a:t>
            </a:r>
            <a:endParaRPr lang="sl-SI" sz="2000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spcAft>
                <a:spcPct val="20000"/>
              </a:spcAft>
            </a:pPr>
            <a:r>
              <a:rPr lang="sl-SI" sz="20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Poznati </a:t>
            </a:r>
            <a:r>
              <a:rPr lang="sl-SI" sz="20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bo moral tudi osnovne pojme glede patentne zaščite in varnosti dela z DNA.</a:t>
            </a:r>
            <a:endParaRPr lang="sl-SI" sz="2000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B2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6121400" cy="657225"/>
          </a:xfrm>
        </p:spPr>
        <p:txBody>
          <a:bodyPr/>
          <a:lstStyle/>
          <a:p>
            <a:r>
              <a:rPr lang="en-US" sz="3200" b="1"/>
              <a:t>Študijska literatura</a:t>
            </a:r>
            <a:endParaRPr lang="en-US" sz="32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846263"/>
            <a:ext cx="6613525" cy="4249737"/>
          </a:xfrm>
        </p:spPr>
        <p:txBody>
          <a:bodyPr/>
          <a:lstStyle/>
          <a:p>
            <a:r>
              <a:rPr lang="en-US" sz="2000" dirty="0">
                <a:solidFill>
                  <a:srgbClr val="CC00CC"/>
                </a:solidFill>
              </a:rPr>
              <a:t>Bernard R. Glick &amp; Jack J. Pasternak: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>
                <a:solidFill>
                  <a:schemeClr val="accent2"/>
                </a:solidFill>
              </a:rPr>
              <a:t>Molecular Biotechnology</a:t>
            </a:r>
            <a:r>
              <a:rPr lang="en-US" sz="2000" dirty="0">
                <a:solidFill>
                  <a:schemeClr val="accent2"/>
                </a:solidFill>
              </a:rPr>
              <a:t>. Principles and applications of recombinant DNA; 3</a:t>
            </a:r>
            <a:r>
              <a:rPr lang="en-US" sz="2000" baseline="30000" dirty="0">
                <a:solidFill>
                  <a:schemeClr val="accent2"/>
                </a:solidFill>
              </a:rPr>
              <a:t>rd</a:t>
            </a:r>
            <a:r>
              <a:rPr lang="en-US" sz="2000" dirty="0">
                <a:solidFill>
                  <a:schemeClr val="accent2"/>
                </a:solidFill>
              </a:rPr>
              <a:t> ed.</a:t>
            </a:r>
            <a:r>
              <a:rPr lang="en-US" sz="2000" dirty="0"/>
              <a:t> ASM Press, Washington, </a:t>
            </a:r>
            <a:r>
              <a:rPr lang="en-US" sz="2000" dirty="0" smtClean="0"/>
              <a:t>2003</a:t>
            </a:r>
            <a:r>
              <a:rPr lang="sl-SI" sz="2000" dirty="0" smtClean="0"/>
              <a:t>; 4th </a:t>
            </a:r>
            <a:r>
              <a:rPr lang="sl-SI" sz="2000" dirty="0" err="1" smtClean="0"/>
              <a:t>ed</a:t>
            </a:r>
            <a:r>
              <a:rPr lang="sl-SI" sz="2000" dirty="0" smtClean="0"/>
              <a:t>., 2010 </a:t>
            </a:r>
            <a:endParaRPr lang="en-US" sz="2000" dirty="0"/>
          </a:p>
          <a:p>
            <a:endParaRPr lang="en-US" sz="20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000" dirty="0"/>
              <a:t>+ internet</a:t>
            </a:r>
          </a:p>
          <a:p>
            <a:pPr>
              <a:buFontTx/>
              <a:buNone/>
            </a:pPr>
            <a:r>
              <a:rPr lang="en-US" sz="2000" dirty="0"/>
              <a:t>+ </a:t>
            </a:r>
            <a:r>
              <a:rPr lang="en-US" sz="2000" dirty="0" err="1"/>
              <a:t>članki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sl-SI" sz="2000" dirty="0" smtClean="0"/>
              <a:t>seminarji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31749" name="Picture 5" descr="155581224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8" r="10973"/>
          <a:stretch>
            <a:fillRect/>
          </a:stretch>
        </p:blipFill>
        <p:spPr bwMode="auto">
          <a:xfrm>
            <a:off x="7092950" y="1341438"/>
            <a:ext cx="18002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r="14444"/>
          <a:stretch/>
        </p:blipFill>
        <p:spPr bwMode="auto">
          <a:xfrm>
            <a:off x="7112235" y="1138545"/>
            <a:ext cx="1780940" cy="2488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B2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548680"/>
            <a:ext cx="6981825" cy="1143000"/>
          </a:xfrm>
        </p:spPr>
        <p:txBody>
          <a:bodyPr/>
          <a:lstStyle/>
          <a:p>
            <a:r>
              <a:rPr lang="sl-SI" sz="4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Izpiti in ocene</a:t>
            </a:r>
            <a:endParaRPr 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9138"/>
            <a:ext cx="7704856" cy="3679825"/>
          </a:xfrm>
        </p:spPr>
        <p:txBody>
          <a:bodyPr/>
          <a:lstStyle/>
          <a:p>
            <a:r>
              <a:rPr lang="sl-SI" sz="2800" dirty="0">
                <a:latin typeface="Arial" pitchFamily="34" charset="0"/>
                <a:cs typeface="Arial" pitchFamily="34" charset="0"/>
              </a:rPr>
              <a:t>3</a:t>
            </a:r>
            <a:r>
              <a:rPr lang="sl-SI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l-SI" sz="2800" dirty="0" smtClean="0">
                <a:latin typeface="Arial" pitchFamily="34" charset="0"/>
                <a:cs typeface="Arial" pitchFamily="34" charset="0"/>
              </a:rPr>
              <a:t>roki v 3 izpitnih obdobjih</a:t>
            </a:r>
          </a:p>
          <a:p>
            <a:r>
              <a:rPr lang="sl-SI" sz="2400" dirty="0" smtClean="0">
                <a:latin typeface="Arial" pitchFamily="34" charset="0"/>
                <a:cs typeface="Arial" pitchFamily="34" charset="0"/>
              </a:rPr>
              <a:t>izdelava in predstavitev seminarja 20 %</a:t>
            </a:r>
          </a:p>
          <a:p>
            <a:r>
              <a:rPr lang="sl-SI" sz="2400" dirty="0" smtClean="0">
                <a:latin typeface="Arial" pitchFamily="34" charset="0"/>
                <a:cs typeface="Arial" pitchFamily="34" charset="0"/>
              </a:rPr>
              <a:t>sodelovanje v razpravah pri seminarjih 10 %</a:t>
            </a:r>
          </a:p>
          <a:p>
            <a:r>
              <a:rPr lang="sl-SI" sz="2400" dirty="0" smtClean="0">
                <a:latin typeface="Arial" pitchFamily="34" charset="0"/>
                <a:cs typeface="Arial" pitchFamily="34" charset="0"/>
              </a:rPr>
              <a:t>odgovori na izpitna vprašanja 70 %</a:t>
            </a:r>
            <a:br>
              <a:rPr lang="sl-SI" sz="2400" dirty="0" smtClean="0">
                <a:latin typeface="Arial" pitchFamily="34" charset="0"/>
                <a:cs typeface="Arial" pitchFamily="34" charset="0"/>
              </a:rPr>
            </a:br>
            <a:r>
              <a:rPr lang="sl-SI" sz="1800" dirty="0" smtClean="0">
                <a:latin typeface="Arial" pitchFamily="34" charset="0"/>
                <a:cs typeface="Arial" pitchFamily="34" charset="0"/>
              </a:rPr>
              <a:t>(izpit je pisni in ustni, pogoj za ustnega je 55 % točk na pisnem)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8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1138"/>
            <a:ext cx="7721600" cy="528637"/>
          </a:xfrm>
        </p:spPr>
        <p:txBody>
          <a:bodyPr/>
          <a:lstStyle/>
          <a:p>
            <a:r>
              <a:rPr lang="en-US" sz="3200" b="1" dirty="0" err="1">
                <a:latin typeface="Arial" pitchFamily="34" charset="0"/>
                <a:cs typeface="Arial" pitchFamily="34" charset="0"/>
              </a:rPr>
              <a:t>Študijski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sklopi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sl-SI" sz="3200" b="1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l-SI" sz="3200" b="1" dirty="0" smtClean="0">
                <a:latin typeface="Arial" pitchFamily="34" charset="0"/>
                <a:cs typeface="Arial" pitchFamily="34" charset="0"/>
              </a:rPr>
              <a:t>14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052735"/>
            <a:ext cx="8964612" cy="5543327"/>
          </a:xfrm>
        </p:spPr>
        <p:txBody>
          <a:bodyPr/>
          <a:lstStyle/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Uvod. Primerjava DNA-tehnologije in </a:t>
            </a: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sorodnih ved: </a:t>
            </a: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metode in cilji</a:t>
            </a: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Mutageneza.</a:t>
            </a:r>
            <a:endParaRPr lang="sl-SI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 err="1">
                <a:latin typeface="Arial" pitchFamily="34" charset="0"/>
                <a:ea typeface="Times New Roman"/>
                <a:cs typeface="Arial" pitchFamily="34" charset="0"/>
              </a:rPr>
              <a:t>Dvohibridni</a:t>
            </a: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sistemi.</a:t>
            </a:r>
            <a:endParaRPr lang="sl-SI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DNA v forenzičnih analizah.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Analize DNA v diagnostiki.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Analize DNA v </a:t>
            </a:r>
            <a:r>
              <a:rPr lang="sl-SI" sz="1600" dirty="0" err="1" smtClean="0">
                <a:latin typeface="Arial" pitchFamily="34" charset="0"/>
                <a:ea typeface="Times New Roman"/>
                <a:cs typeface="Arial" pitchFamily="34" charset="0"/>
              </a:rPr>
              <a:t>forenziki</a:t>
            </a: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, sistematiki </a:t>
            </a: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in ekologiji</a:t>
            </a: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 err="1" smtClean="0">
                <a:latin typeface="Arial" pitchFamily="34" charset="0"/>
                <a:ea typeface="Times New Roman"/>
                <a:cs typeface="Arial" pitchFamily="34" charset="0"/>
              </a:rPr>
              <a:t>Mikromrežne</a:t>
            </a: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 analize.</a:t>
            </a:r>
            <a:endParaRPr lang="sl-SI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Uporaba rekombinantnih mikroorganizmov in biomase v biotehnologiji (seminar).</a:t>
            </a:r>
          </a:p>
          <a:p>
            <a:pPr marL="34290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Rekombinantne bakterije v agronomiji</a:t>
            </a: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. </a:t>
            </a: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Gensko </a:t>
            </a: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spremenjene rastline. </a:t>
            </a:r>
            <a:endParaRPr lang="sl-SI" sz="16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Gensko </a:t>
            </a: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spremenjena hrana</a:t>
            </a: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sl-SI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Transgenske živali. Tehnologija izbijanja genov. Utišanje genov z </a:t>
            </a:r>
            <a:r>
              <a:rPr lang="sl-SI" sz="1600" dirty="0" err="1">
                <a:latin typeface="Arial" pitchFamily="34" charset="0"/>
                <a:ea typeface="Times New Roman"/>
                <a:cs typeface="Arial" pitchFamily="34" charset="0"/>
              </a:rPr>
              <a:t>RNAi</a:t>
            </a: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Izvorne celice, njihovo gensko spreminjanje in uporaba.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Kloniranje sesalcev.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Genomske raziskave.</a:t>
            </a:r>
            <a:endParaRPr lang="sl-SI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Uporabnost </a:t>
            </a:r>
            <a:r>
              <a:rPr lang="sl-SI" sz="1600" dirty="0" smtClean="0">
                <a:latin typeface="Arial" pitchFamily="34" charset="0"/>
                <a:ea typeface="Times New Roman"/>
                <a:cs typeface="Arial" pitchFamily="34" charset="0"/>
              </a:rPr>
              <a:t>DNA </a:t>
            </a:r>
            <a:r>
              <a:rPr lang="sl-SI" sz="1600" dirty="0">
                <a:latin typeface="Arial" pitchFamily="34" charset="0"/>
                <a:ea typeface="Times New Roman"/>
                <a:cs typeface="Arial" pitchFamily="34" charset="0"/>
              </a:rPr>
              <a:t>v medicini. Gensko zdravljenje.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Zakonsko urejanje dela z rekombinantno DNA. 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l-SI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Patentiranje DNA in novih tehnologij, povezanih z </a:t>
            </a:r>
            <a:r>
              <a:rPr lang="sl-SI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DNA.</a:t>
            </a:r>
            <a:endParaRPr lang="sl-SI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5" r="39766" b="10954"/>
          <a:stretch>
            <a:fillRect/>
          </a:stretch>
        </p:blipFill>
        <p:spPr bwMode="auto">
          <a:xfrm>
            <a:off x="1619250" y="188913"/>
            <a:ext cx="619918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484784"/>
            <a:ext cx="4896544" cy="36724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90750" y="5157192"/>
            <a:ext cx="225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sz="1200" dirty="0">
                <a:solidFill>
                  <a:schemeClr val="bg2"/>
                </a:solidFill>
                <a:latin typeface="Arial Narrow" pitchFamily="34" charset="0"/>
              </a:rPr>
              <a:t>http://www.biotechnology-gmo.gov.si/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9296" y="708665"/>
            <a:ext cx="763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Arial" pitchFamily="34" charset="0"/>
                <a:cs typeface="Arial" pitchFamily="34" charset="0"/>
              </a:rPr>
              <a:t>Evropska in slovenska zakonodaja o GSO glede na področje dela</a:t>
            </a:r>
            <a:endParaRPr lang="sl-SI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5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416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latin typeface="Arial" pitchFamily="34" charset="0"/>
                <a:cs typeface="Arial" pitchFamily="34" charset="0"/>
              </a:rPr>
              <a:t>Molekulsko kloniranje</a:t>
            </a:r>
          </a:p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Molecular cloning is a set of experimental methods in molecular biology that are used to assemble recombinant DNA molecules and to direct their replication within host organisms.</a:t>
            </a:r>
            <a:endParaRPr lang="sl-SI" sz="1600" i="1" dirty="0" smtClean="0">
              <a:latin typeface="Arial" pitchFamily="34" charset="0"/>
              <a:cs typeface="Arial" pitchFamily="34" charset="0"/>
            </a:endParaRPr>
          </a:p>
          <a:p>
            <a:endParaRPr lang="sl-SI" sz="2400" dirty="0">
              <a:latin typeface="Arial" pitchFamily="34" charset="0"/>
              <a:cs typeface="Arial" pitchFamily="34" charset="0"/>
            </a:endParaRPr>
          </a:p>
          <a:p>
            <a:r>
              <a:rPr lang="sl-SI" sz="2400" dirty="0" smtClean="0">
                <a:latin typeface="Arial" pitchFamily="34" charset="0"/>
                <a:cs typeface="Arial" pitchFamily="34" charset="0"/>
              </a:rPr>
              <a:t>DNA-tehnologija</a:t>
            </a:r>
          </a:p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DNA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technology is the chemical manipulation of the genotypes and resulting phenotypes of organisms such that living organisms are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modified</a:t>
            </a:r>
            <a:r>
              <a:rPr lang="sl-SI" sz="16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sl-SI" sz="1600" i="1" dirty="0">
              <a:latin typeface="Arial" pitchFamily="34" charset="0"/>
              <a:cs typeface="Arial" pitchFamily="34" charset="0"/>
            </a:endParaRPr>
          </a:p>
          <a:p>
            <a:endParaRPr lang="sl-SI" sz="1600" i="1" dirty="0">
              <a:latin typeface="Arial" pitchFamily="34" charset="0"/>
              <a:cs typeface="Arial" pitchFamily="34" charset="0"/>
            </a:endParaRPr>
          </a:p>
          <a:p>
            <a:r>
              <a:rPr lang="sl-SI" sz="2400" dirty="0" smtClean="0">
                <a:latin typeface="Arial" pitchFamily="34" charset="0"/>
                <a:cs typeface="Arial" pitchFamily="34" charset="0"/>
              </a:rPr>
              <a:t>Sintezna biologija</a:t>
            </a:r>
          </a:p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Synthetic biology is a new area of biological research and technology that combines science and engineering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The common goal is the design and construction of new biological functions and systems not found in nature.</a:t>
            </a:r>
            <a:endParaRPr lang="sl-SI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9317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3114</TotalTime>
  <Words>389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Times New Roman</vt:lpstr>
      <vt:lpstr>Default Design</vt:lpstr>
      <vt:lpstr>1_Default Design</vt:lpstr>
      <vt:lpstr>2_Default Design</vt:lpstr>
      <vt:lpstr>PowerPoint Presentation</vt:lpstr>
      <vt:lpstr>Cilji študija DNA-tehnologije</vt:lpstr>
      <vt:lpstr>Študijska literatura</vt:lpstr>
      <vt:lpstr>Izpiti in ocene</vt:lpstr>
      <vt:lpstr>Študijski sklopi 2013/14</vt:lpstr>
      <vt:lpstr>PowerPoint Presentation</vt:lpstr>
      <vt:lpstr>PowerPoint Presentation</vt:lpstr>
      <vt:lpstr>PowerPoint Presentation</vt:lpstr>
    </vt:vector>
  </TitlesOfParts>
  <Company>IJS-B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rekombinantne DNA</dc:title>
  <dc:creator>Marko</dc:creator>
  <cp:lastModifiedBy>MarkoD</cp:lastModifiedBy>
  <cp:revision>118</cp:revision>
  <cp:lastPrinted>2004-10-05T10:39:38Z</cp:lastPrinted>
  <dcterms:created xsi:type="dcterms:W3CDTF">2001-09-19T15:04:13Z</dcterms:created>
  <dcterms:modified xsi:type="dcterms:W3CDTF">2013-10-04T15:07:34Z</dcterms:modified>
</cp:coreProperties>
</file>